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3" r:id="rId1"/>
    <p:sldMasterId id="2147483699" r:id="rId2"/>
    <p:sldMasterId id="2147483701" r:id="rId3"/>
    <p:sldMasterId id="2147483703" r:id="rId4"/>
    <p:sldMasterId id="2147483705" r:id="rId5"/>
    <p:sldMasterId id="2147483707" r:id="rId6"/>
    <p:sldMasterId id="2147483709" r:id="rId7"/>
    <p:sldMasterId id="2147483711" r:id="rId8"/>
    <p:sldMasterId id="2147483713" r:id="rId9"/>
  </p:sldMasterIdLst>
  <p:notesMasterIdLst>
    <p:notesMasterId r:id="rId31"/>
  </p:notesMasterIdLst>
  <p:handoutMasterIdLst>
    <p:handoutMasterId r:id="rId32"/>
  </p:handoutMasterIdLst>
  <p:sldIdLst>
    <p:sldId id="557" r:id="rId10"/>
    <p:sldId id="568" r:id="rId11"/>
    <p:sldId id="583" r:id="rId12"/>
    <p:sldId id="584" r:id="rId13"/>
    <p:sldId id="585" r:id="rId14"/>
    <p:sldId id="587" r:id="rId15"/>
    <p:sldId id="567" r:id="rId16"/>
    <p:sldId id="586" r:id="rId17"/>
    <p:sldId id="588" r:id="rId18"/>
    <p:sldId id="589" r:id="rId19"/>
    <p:sldId id="57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8" r:id="rId29"/>
    <p:sldId id="564" r:id="rId30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00652E"/>
    <a:srgbClr val="FFFF00"/>
    <a:srgbClr val="E1701E"/>
    <a:srgbClr val="5C5D60"/>
    <a:srgbClr val="B1CD31"/>
    <a:srgbClr val="38847D"/>
    <a:srgbClr val="FFCC00"/>
    <a:srgbClr val="FF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799" autoAdjust="0"/>
  </p:normalViewPr>
  <p:slideViewPr>
    <p:cSldViewPr snapToGrid="0" snapToObjects="1">
      <p:cViewPr varScale="1">
        <p:scale>
          <a:sx n="69" d="100"/>
          <a:sy n="69" d="100"/>
        </p:scale>
        <p:origin x="6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 snapToObjects="1">
      <p:cViewPr varScale="1">
        <p:scale>
          <a:sx n="63" d="100"/>
          <a:sy n="63" d="100"/>
        </p:scale>
        <p:origin x="13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735" cy="461489"/>
          </a:xfrm>
          <a:prstGeom prst="rect">
            <a:avLst/>
          </a:prstGeom>
        </p:spPr>
        <p:txBody>
          <a:bodyPr vert="horz" lIns="90420" tIns="45211" rIns="90420" bIns="452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3"/>
            <a:ext cx="3037735" cy="461489"/>
          </a:xfrm>
          <a:prstGeom prst="rect">
            <a:avLst/>
          </a:prstGeom>
        </p:spPr>
        <p:txBody>
          <a:bodyPr vert="horz" lIns="90420" tIns="45211" rIns="90420" bIns="45211" rtlCol="0"/>
          <a:lstStyle>
            <a:lvl1pPr algn="r">
              <a:defRPr sz="1200"/>
            </a:lvl1pPr>
          </a:lstStyle>
          <a:p>
            <a:fld id="{2455971B-3F7D-4906-8B41-59E1152AF465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3015"/>
            <a:ext cx="3037735" cy="461489"/>
          </a:xfrm>
          <a:prstGeom prst="rect">
            <a:avLst/>
          </a:prstGeom>
        </p:spPr>
        <p:txBody>
          <a:bodyPr vert="horz" lIns="90420" tIns="45211" rIns="90420" bIns="452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773015"/>
            <a:ext cx="3037735" cy="461489"/>
          </a:xfrm>
          <a:prstGeom prst="rect">
            <a:avLst/>
          </a:prstGeom>
        </p:spPr>
        <p:txBody>
          <a:bodyPr vert="horz" lIns="90420" tIns="45211" rIns="90420" bIns="45211" rtlCol="0" anchor="b"/>
          <a:lstStyle>
            <a:lvl1pPr algn="r">
              <a:defRPr sz="1200"/>
            </a:lvl1pPr>
          </a:lstStyle>
          <a:p>
            <a:fld id="{39C2F30C-A03C-45BC-8965-6C7EA3279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3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284" tIns="46142" rIns="92284" bIns="46142" rtlCol="0"/>
          <a:lstStyle>
            <a:lvl1pPr algn="r">
              <a:defRPr sz="1200"/>
            </a:lvl1pPr>
          </a:lstStyle>
          <a:p>
            <a:fld id="{BBDA7718-3F4D-4AEE-A4F1-D2316A7BFB28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4" tIns="46142" rIns="92284" bIns="461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84" tIns="46142" rIns="92284" bIns="461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284" tIns="46142" rIns="92284" bIns="46142" rtlCol="0" anchor="b"/>
          <a:lstStyle>
            <a:lvl1pPr algn="r">
              <a:defRPr sz="1200"/>
            </a:lvl1pPr>
          </a:lstStyle>
          <a:p>
            <a:fld id="{84A96EC2-7AB0-45FA-982C-5963A4055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6EC2-7AB0-45FA-982C-5963A40559F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2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6EC2-7AB0-45FA-982C-5963A40559F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6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6EC2-7AB0-45FA-982C-5963A40559F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1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5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59035" cy="6857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3180" y="3529312"/>
            <a:ext cx="7293809" cy="1716916"/>
          </a:xfrm>
        </p:spPr>
        <p:txBody>
          <a:bodyPr/>
          <a:lstStyle>
            <a:lvl1pPr algn="r">
              <a:lnSpc>
                <a:spcPts val="5200"/>
              </a:lnSpc>
              <a:spcBef>
                <a:spcPts val="0"/>
              </a:spcBef>
              <a:defRPr sz="52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3180" y="5503831"/>
            <a:ext cx="7293809" cy="1188860"/>
          </a:xfrm>
        </p:spPr>
        <p:txBody>
          <a:bodyPr anchor="t" anchorCtr="0">
            <a:normAutofit/>
          </a:bodyPr>
          <a:lstStyle>
            <a:lvl1pPr marL="0" indent="0" algn="r">
              <a:lnSpc>
                <a:spcPts val="2800"/>
              </a:lnSpc>
              <a:buNone/>
              <a:defRPr sz="2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39491" cy="932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9" y="0"/>
            <a:ext cx="12192000" cy="6858000"/>
            <a:chOff x="6907" y="0"/>
            <a:chExt cx="9144000" cy="6858000"/>
          </a:xfrm>
        </p:grpSpPr>
        <p:pic>
          <p:nvPicPr>
            <p:cNvPr id="5" name="Picture 4" descr="background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907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 descr="4124_WEDC Brand Presentation Template Logo 09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58" y="5599142"/>
              <a:ext cx="1185370" cy="10540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3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9" y="0"/>
            <a:ext cx="12192000" cy="6858000"/>
            <a:chOff x="6907" y="0"/>
            <a:chExt cx="9144000" cy="6858000"/>
          </a:xfrm>
        </p:grpSpPr>
        <p:pic>
          <p:nvPicPr>
            <p:cNvPr id="7" name="Picture 6" descr="background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907" y="0"/>
              <a:ext cx="9144000" cy="6858000"/>
            </a:xfrm>
            <a:prstGeom prst="rect">
              <a:avLst/>
            </a:prstGeom>
          </p:spPr>
        </p:pic>
        <p:pic>
          <p:nvPicPr>
            <p:cNvPr id="8" name="Picture 7" descr="4124_WEDC Brand Presentation Template Logo 09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3040" y="5599142"/>
              <a:ext cx="1185370" cy="105404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9" y="0"/>
            <a:ext cx="12192000" cy="6858000"/>
            <a:chOff x="6907" y="0"/>
            <a:chExt cx="9144000" cy="6858000"/>
          </a:xfrm>
        </p:grpSpPr>
        <p:pic>
          <p:nvPicPr>
            <p:cNvPr id="4" name="Picture 3" descr="background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907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 descr="4124_WEDC Brand Presentation Template Logo 09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3040" y="5599142"/>
              <a:ext cx="1185370" cy="1054041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0"/>
            <a:ext cx="12175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07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65108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4" y="6394451"/>
            <a:ext cx="12183533" cy="463549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65785" y="5228167"/>
            <a:ext cx="2321983" cy="2319867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518152"/>
            <a:ext cx="18859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" y="0"/>
            <a:ext cx="121920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4" y="6394451"/>
            <a:ext cx="12183533" cy="463549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65785" y="5228167"/>
            <a:ext cx="2321983" cy="2319867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518152"/>
            <a:ext cx="18859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" y="0"/>
            <a:ext cx="121920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4" y="6394451"/>
            <a:ext cx="12183533" cy="463549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65785" y="5228167"/>
            <a:ext cx="2321983" cy="2319867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518152"/>
            <a:ext cx="18859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" y="0"/>
            <a:ext cx="121920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584" y="1518921"/>
            <a:ext cx="10022416" cy="45254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69584" y="274637"/>
            <a:ext cx="10022416" cy="1143000"/>
          </a:xfrm>
        </p:spPr>
        <p:txBody>
          <a:bodyPr/>
          <a:lstStyle>
            <a:lvl1pPr algn="l">
              <a:defRPr sz="5333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85000"/>
                  </a:prstClr>
                </a:solidFill>
              </a:rPr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14422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527129" cy="949094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3832"/>
            <a:ext cx="9313128" cy="4933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4" y="6394451"/>
            <a:ext cx="12183533" cy="463549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65785" y="5228167"/>
            <a:ext cx="2321983" cy="2319867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518152"/>
            <a:ext cx="18859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" y="0"/>
            <a:ext cx="121920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4" y="6394451"/>
            <a:ext cx="12183533" cy="463549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65785" y="5228167"/>
            <a:ext cx="2321983" cy="2319867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518152"/>
            <a:ext cx="18859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3" y="0"/>
            <a:ext cx="121920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527129" cy="949094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3832"/>
            <a:ext cx="9313128" cy="49332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59035" cy="6857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188" y="4511290"/>
            <a:ext cx="7015749" cy="1362075"/>
          </a:xfrm>
          <a:noFill/>
        </p:spPr>
        <p:txBody>
          <a:bodyPr anchor="t"/>
          <a:lstStyle>
            <a:lvl1pPr algn="l">
              <a:lnSpc>
                <a:spcPts val="5200"/>
              </a:lnSpc>
              <a:defRPr sz="52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8188" y="2819727"/>
            <a:ext cx="7015749" cy="1500187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ts val="2800"/>
              </a:lnSpc>
              <a:buNone/>
              <a:defRPr sz="26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39491" cy="9327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2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9" y="0"/>
            <a:ext cx="12192000" cy="6858000"/>
            <a:chOff x="6907" y="0"/>
            <a:chExt cx="9144000" cy="6858000"/>
          </a:xfrm>
        </p:grpSpPr>
        <p:pic>
          <p:nvPicPr>
            <p:cNvPr id="5" name="Picture 4" descr="background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907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 descr="4124_WEDC Brand Presentation Template Logo 09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58" y="5599142"/>
              <a:ext cx="1185370" cy="1054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3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9" y="0"/>
            <a:ext cx="12192000" cy="6858000"/>
            <a:chOff x="6907" y="0"/>
            <a:chExt cx="9144000" cy="6858000"/>
          </a:xfrm>
        </p:grpSpPr>
        <p:pic>
          <p:nvPicPr>
            <p:cNvPr id="5" name="Picture 4" descr="background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>
            <a:xfrm>
              <a:off x="6907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 descr="4124_WEDC Brand Presentation Template Logo 09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58" y="5599142"/>
              <a:ext cx="1185370" cy="1054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5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9209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539491" cy="932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3832"/>
            <a:ext cx="10972800" cy="493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err="1" smtClean="0"/>
              <a:t>Thirdlevel</a:t>
            </a:r>
            <a:endParaRPr lang="en-US" dirty="0" smtClean="0"/>
          </a:p>
          <a:p>
            <a:pPr lvl="3"/>
            <a:r>
              <a:rPr lang="en-US" dirty="0" smtClean="0"/>
              <a:t>Fourth 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7" descr="4124_WEDC Brand Presentation Template Logo 091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44" y="5599143"/>
            <a:ext cx="1580493" cy="1054041"/>
          </a:xfrm>
          <a:prstGeom prst="rect">
            <a:avLst/>
          </a:prstGeom>
        </p:spPr>
      </p:pic>
      <p:pic>
        <p:nvPicPr>
          <p:cNvPr id="9" name="Picture 8" descr="4124_WEDC Brand Presentation Template Lin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07421"/>
            <a:ext cx="10900012" cy="21337"/>
          </a:xfrm>
          <a:prstGeom prst="rect">
            <a:avLst/>
          </a:prstGeom>
        </p:spPr>
      </p:pic>
      <p:pic>
        <p:nvPicPr>
          <p:cNvPr id="10" name="Picture 9" descr="4124_WEDC Brand Presentation Template Bullets 0914.png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363" y="1033401"/>
            <a:ext cx="146120" cy="1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19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8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7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600" b="1" i="0" kern="1200" cap="all" spc="-150">
          <a:solidFill>
            <a:srgbClr val="28485C"/>
          </a:solidFill>
          <a:latin typeface="Arial"/>
          <a:ea typeface="+mj-ea"/>
          <a:cs typeface="Arial"/>
        </a:defRPr>
      </a:lvl1pPr>
    </p:titleStyle>
    <p:bodyStyle>
      <a:lvl1pPr marL="344488" indent="-344488" algn="l" defTabSz="457200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rgbClr val="28485C"/>
        </a:buClr>
        <a:buSzPct val="100000"/>
        <a:buFontTx/>
        <a:buBlip>
          <a:blip r:embed="rId18"/>
        </a:buBlip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27013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rgbClr val="28485C"/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798513" indent="-227013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rgbClr val="28485C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8700" indent="-230188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rgbClr val="28485C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0475" indent="-231775" algn="l" defTabSz="4572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rgbClr val="28485C"/>
        </a:buClr>
        <a:buSzPct val="100000"/>
        <a:buFont typeface="Arial"/>
        <a:buChar char="•"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7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1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5984"/>
            <a:ext cx="12192000" cy="472016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86751" y="6373285"/>
            <a:ext cx="3860800" cy="3661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am-fe.ift.org/cm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atcp.wi.gov/Business/Exports/index.aspx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c.readytalk.com/play?id=2owubf" TargetMode="External"/><Relationship Id="rId2" Type="http://schemas.openxmlformats.org/officeDocument/2006/relationships/hyperlink" Target="http://www.foodexport.org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c.readytalk.com/cc/playback/Playback.do?id=e010h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export.org/" TargetMode="External"/><Relationship Id="rId2" Type="http://schemas.openxmlformats.org/officeDocument/2006/relationships/hyperlink" Target="http://www.fas.usda.gov-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export.go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export.org/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isa.stout@wi.gov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bownds@wedc.org" TargetMode="External"/><Relationship Id="rId2" Type="http://schemas.openxmlformats.org/officeDocument/2006/relationships/hyperlink" Target="mailto:cate.rahmlow@wedc.or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jennifer.kuderer@wedc.org" TargetMode="External"/><Relationship Id="rId4" Type="http://schemas.openxmlformats.org/officeDocument/2006/relationships/hyperlink" Target="mailto:mary.gage@wed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36.a2zinc.net/clients/ift/ift15/public/eventmap.aspx?ver=html&amp;shmode=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join.inwisconsin.com/if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WEDC Food &amp; beverage sector support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WEDC IFT15 Initiative:  International Food &amp; Technology (IFT) Exhibition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The 75th IFT Annual Meeting &amp; Food Expo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July </a:t>
            </a:r>
            <a:r>
              <a:rPr lang="en-US" sz="2000" dirty="0">
                <a:solidFill>
                  <a:schemeClr val="accent2"/>
                </a:solidFill>
              </a:rPr>
              <a:t>11-14, 2015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McCormick </a:t>
            </a:r>
            <a:r>
              <a:rPr lang="en-US" sz="2000" dirty="0">
                <a:solidFill>
                  <a:schemeClr val="accent2"/>
                </a:solidFill>
              </a:rPr>
              <a:t>Place in Chicago, Illinois, USA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en-US" sz="1800" b="1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en-US" sz="1800" b="1" dirty="0">
                <a:hlinkClick r:id="rId2"/>
              </a:rPr>
              <a:t>www.am-fe.ift.org/cms</a:t>
            </a:r>
            <a:endParaRPr lang="en-US" sz="1800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									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9" y="4498473"/>
            <a:ext cx="2790941" cy="9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Booth Company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for booth staff</a:t>
            </a:r>
          </a:p>
          <a:p>
            <a:r>
              <a:rPr lang="en-US" dirty="0" smtClean="0"/>
              <a:t>Deadline for entry – June 5</a:t>
            </a:r>
          </a:p>
          <a:p>
            <a:r>
              <a:rPr lang="en-US" dirty="0" smtClean="0"/>
              <a:t>events@wedc.org</a:t>
            </a:r>
          </a:p>
        </p:txBody>
      </p:sp>
    </p:spTree>
    <p:extLst>
      <p:ext uri="{BB962C8B-B14F-4D97-AF65-F5344CB8AC3E}">
        <p14:creationId xmlns:p14="http://schemas.microsoft.com/office/powerpoint/2010/main" val="400312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WEDC EVENT MARKETING PLAN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Blog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Press </a:t>
            </a:r>
            <a:r>
              <a:rPr lang="en-US" sz="2400" dirty="0"/>
              <a:t>releases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Story </a:t>
            </a:r>
            <a:r>
              <a:rPr lang="en-US" sz="2400" dirty="0"/>
              <a:t>pitches to local and national media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Syndicated </a:t>
            </a:r>
            <a:r>
              <a:rPr lang="en-US" sz="2400" dirty="0"/>
              <a:t>content to partners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Social </a:t>
            </a:r>
            <a:r>
              <a:rPr lang="en-US" sz="2400" dirty="0"/>
              <a:t>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6101"/>
            <a:ext cx="5994400" cy="456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67" dirty="0">
                <a:solidFill>
                  <a:prstClr val="white"/>
                </a:solidFill>
                <a:latin typeface="Franklin Gothic Medium" panose="020B0603020102020204" pitchFamily="34" charset="0"/>
              </a:rPr>
              <a:t>Export Services of WI Department of Agriculture, Trade and Consumer Protection</a:t>
            </a:r>
            <a:endParaRPr lang="en-US" sz="2400" dirty="0">
              <a:solidFill>
                <a:prstClr val="white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Lisa Stout, Division of Agricultural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31" y="444501"/>
            <a:ext cx="4023360" cy="5871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591" y="463640"/>
            <a:ext cx="4206603" cy="585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602" y="1968500"/>
            <a:ext cx="326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Staff at the International Agri-Business Center,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WI Department of Agriculture, Trade and Consumer Protection</a:t>
            </a:r>
          </a:p>
        </p:txBody>
      </p:sp>
    </p:spTree>
    <p:extLst>
      <p:ext uri="{BB962C8B-B14F-4D97-AF65-F5344CB8AC3E}">
        <p14:creationId xmlns:p14="http://schemas.microsoft.com/office/powerpoint/2010/main" val="172147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b="1" cap="all" spc="-151" dirty="0">
                <a:latin typeface="Franklin Gothic Book" panose="020B0503020102020204" pitchFamily="34" charset="0"/>
                <a:cs typeface="Arial"/>
              </a:rPr>
              <a:t>Export Services</a:t>
            </a:r>
            <a:endParaRPr lang="en-US" sz="5333" b="1" cap="all" spc="-151" dirty="0">
              <a:latin typeface="Franklin Gothic Book" panose="020B0503020102020204" pitchFamily="34" charset="0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199" y="1549401"/>
            <a:ext cx="10909300" cy="559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One-on-one consultations, 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Export seminars, specifically for food and agricultural products, 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Market research, 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Food Export Helpline, 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Export documentation and certificates,</a:t>
            </a:r>
          </a:p>
          <a:p>
            <a:pPr marL="457189" indent="-457189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Buyers’ missions, trade missions, etc. 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Website:  </a:t>
            </a:r>
            <a:r>
              <a:rPr lang="en-US" sz="3200" b="1" u="sng" dirty="0">
                <a:solidFill>
                  <a:prstClr val="black"/>
                </a:solidFill>
                <a:latin typeface="Franklin Gothic Book" panose="020B0503020102020204" pitchFamily="34" charset="0"/>
                <a:hlinkClick r:id="rId2"/>
              </a:rPr>
              <a:t>http://datcp.wi.gov/Business/Exports/index.aspx</a:t>
            </a:r>
            <a:endParaRPr lang="en-US" sz="3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Franklin Gothic Book" panose="020B0503020102020204" pitchFamily="34" charset="0"/>
              </a:rPr>
              <a:t> 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267" dirty="0">
              <a:solidFill>
                <a:prstClr val="black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Franklin Gothic Medium" panose="020B0603020102020204" pitchFamily="34" charset="0"/>
              </a:rPr>
              <a:t>MEETING PREPARATION</a:t>
            </a:r>
            <a:endParaRPr lang="en-US" sz="5333" dirty="0">
              <a:latin typeface="Franklin Gothic Medium" panose="020B0603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833" y="1016001"/>
            <a:ext cx="10718800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Food Export webinars: 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  <a:hlinkClick r:id="rId2"/>
              </a:rPr>
              <a:t>http://www.foodexport.org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,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hlinkClick r:id="rId3"/>
              </a:rPr>
              <a:t>How to Prepare for Meetings with Foreign Buyers</a:t>
            </a:r>
            <a:r>
              <a:rPr lang="en-US" sz="3733" dirty="0">
                <a:solidFill>
                  <a:prstClr val="black"/>
                </a:solidFill>
              </a:rPr>
              <a:t> *updated April 2015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33" dirty="0">
              <a:solidFill>
                <a:prstClr val="black"/>
              </a:solidFill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hlinkClick r:id="rId4"/>
              </a:rPr>
              <a:t>How to Follow Up on Foreign Buyer Leads</a:t>
            </a:r>
            <a:r>
              <a:rPr lang="en-US" sz="3733" dirty="0">
                <a:solidFill>
                  <a:prstClr val="black"/>
                </a:solidFill>
              </a:rPr>
              <a:t> *updated August 2014 </a:t>
            </a:r>
            <a:br>
              <a:rPr lang="en-US" sz="3733" dirty="0">
                <a:solidFill>
                  <a:prstClr val="black"/>
                </a:solidFill>
              </a:rPr>
            </a:b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3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Franklin Gothic Medium" panose="020B0603020102020204" pitchFamily="34" charset="0"/>
              </a:rPr>
              <a:t>MEETING PREPARATION</a:t>
            </a:r>
            <a:endParaRPr lang="en-US" sz="5333" dirty="0">
              <a:latin typeface="Franklin Gothic Medium" panose="020B0603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833" y="1016000"/>
            <a:ext cx="10718800" cy="468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Research countries of interest: 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  <a:hlinkClick r:id="rId2"/>
              </a:rPr>
              <a:t>http://www.fas.usda.gov-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FAS GAIN reports; 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  <a:hlinkClick r:id="rId3"/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  <a:hlinkClick r:id="rId3"/>
              </a:rPr>
              <a:t>http://www.foodexport.org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- Country profiles, 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  <a:hlinkClick r:id="rId4"/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  <a:hlinkClick r:id="rId4"/>
              </a:rPr>
              <a:t>http://www.Export.gov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 -- Country Commercial Guides</a:t>
            </a:r>
          </a:p>
        </p:txBody>
      </p:sp>
    </p:spTree>
    <p:extLst>
      <p:ext uri="{BB962C8B-B14F-4D97-AF65-F5344CB8AC3E}">
        <p14:creationId xmlns:p14="http://schemas.microsoft.com/office/powerpoint/2010/main" val="254169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1968500"/>
            <a:ext cx="16256000" cy="13004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Franklin Gothic Medium" panose="020B0603020102020204" pitchFamily="34" charset="0"/>
              </a:rPr>
              <a:t>MEETING PREPARATION</a:t>
            </a:r>
            <a:endParaRPr lang="en-US" sz="5333" dirty="0">
              <a:latin typeface="Franklin Gothic Medium" panose="020B0603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" y="1143001"/>
            <a:ext cx="11988800" cy="526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Know your HS code and Schedule B, 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  <a:hlinkClick r:id="rId2"/>
              </a:rPr>
              <a:t>http://www.foodexport.org</a:t>
            </a: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, Food Export Helpline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Labeling requirements, if applicable 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Understand standard shipping costs to major ports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Trade leads - </a:t>
            </a:r>
          </a:p>
          <a:p>
            <a:pPr marL="1219170" lvl="1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Use a trade lead form</a:t>
            </a:r>
          </a:p>
          <a:p>
            <a:pPr marL="1219170" lvl="1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733" dirty="0">
                <a:solidFill>
                  <a:prstClr val="black"/>
                </a:solidFill>
                <a:latin typeface="Franklin Gothic Medium" panose="020B0603020102020204" pitchFamily="34" charset="0"/>
              </a:rPr>
              <a:t>Staple business cards in a notebook</a:t>
            </a: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marL="609585" indent="-609585" defTabSz="12191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733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3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lumMod val="85000"/>
                  </a:prstClr>
                </a:solidFill>
              </a:rPr>
              <a:t>datcp.wi.gov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787401"/>
            <a:ext cx="9626600" cy="493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prstClr val="black"/>
                </a:solidFill>
                <a:latin typeface="Franklin Gothic Medium" panose="020B0603020102020204" pitchFamily="34" charset="0"/>
              </a:rPr>
              <a:t>THANK YOU!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Franklin Gothic Medium" panose="020B0603020102020204" pitchFamily="34" charset="0"/>
              </a:rPr>
              <a:t>Lisa Stout, Economic Development Consultant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Franklin Gothic Medium" panose="020B0603020102020204" pitchFamily="34" charset="0"/>
              </a:rPr>
              <a:t>Wisconsin Dept. of Agriculture, Trade and Consumer Protection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Franklin Gothic Medium" panose="020B0603020102020204" pitchFamily="34" charset="0"/>
              </a:rPr>
              <a:t>Phone: (608) 224-5126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67" dirty="0">
                <a:solidFill>
                  <a:prstClr val="black"/>
                </a:solidFill>
                <a:latin typeface="Franklin Gothic Medium" panose="020B0603020102020204" pitchFamily="34" charset="0"/>
              </a:rPr>
              <a:t>Email: </a:t>
            </a:r>
            <a:r>
              <a:rPr lang="en-US" sz="2667" dirty="0">
                <a:solidFill>
                  <a:prstClr val="black"/>
                </a:solidFill>
                <a:latin typeface="Franklin Gothic Medium" panose="020B0603020102020204" pitchFamily="34" charset="0"/>
                <a:hlinkClick r:id="rId2"/>
              </a:rPr>
              <a:t>lisa.stout@wi.gov</a:t>
            </a:r>
            <a:endParaRPr lang="en-US" sz="2667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  June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Company </a:t>
            </a:r>
            <a:r>
              <a:rPr lang="en-US" dirty="0"/>
              <a:t>Introductions				</a:t>
            </a:r>
            <a:r>
              <a:rPr lang="en-US" dirty="0" smtClean="0"/>
              <a:t>	Cate Rahmlow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Support for Partners						Sarah </a:t>
            </a:r>
            <a:r>
              <a:rPr lang="en-US" dirty="0"/>
              <a:t>Bownds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err="1" smtClean="0"/>
              <a:t>InWisconsin</a:t>
            </a:r>
            <a:r>
              <a:rPr lang="en-US" dirty="0" smtClean="0"/>
              <a:t> </a:t>
            </a:r>
            <a:r>
              <a:rPr lang="en-US" dirty="0"/>
              <a:t>Exhibit Overview			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Website for Delegation	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Company Directory</a:t>
            </a:r>
            <a:r>
              <a:rPr lang="en-US" dirty="0"/>
              <a:t>		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Media </a:t>
            </a:r>
            <a:r>
              <a:rPr lang="en-US" dirty="0"/>
              <a:t>Plan						</a:t>
            </a:r>
            <a:r>
              <a:rPr lang="en-US" dirty="0" smtClean="0"/>
              <a:t>		Elizabeth </a:t>
            </a:r>
            <a:r>
              <a:rPr lang="en-US" dirty="0"/>
              <a:t>Geib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Social Media Tools </a:t>
            </a:r>
            <a:r>
              <a:rPr lang="en-US" dirty="0"/>
              <a:t>&amp; Support			</a:t>
            </a:r>
            <a:r>
              <a:rPr lang="en-US" dirty="0" smtClean="0"/>
              <a:t>Shauna </a:t>
            </a:r>
            <a:r>
              <a:rPr lang="en-US" dirty="0" err="1" smtClean="0"/>
              <a:t>Breneman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Export Assistance Opportunities		</a:t>
            </a:r>
            <a:r>
              <a:rPr lang="en-US" dirty="0" smtClean="0"/>
              <a:t>	Lisa </a:t>
            </a:r>
            <a:r>
              <a:rPr lang="en-US" dirty="0"/>
              <a:t>Stout	</a:t>
            </a:r>
          </a:p>
          <a:p>
            <a:pPr>
              <a:lnSpc>
                <a:spcPct val="120000"/>
              </a:lnSpc>
            </a:pPr>
            <a:r>
              <a:rPr lang="en-US" dirty="0"/>
              <a:t>International Buyers					</a:t>
            </a:r>
            <a:r>
              <a:rPr lang="en-US" dirty="0" smtClean="0"/>
              <a:t>	Ron </a:t>
            </a:r>
            <a:r>
              <a:rPr lang="en-US" dirty="0" err="1"/>
              <a:t>Hagemann</a:t>
            </a:r>
            <a:r>
              <a:rPr lang="en-US" dirty="0"/>
              <a:t>	</a:t>
            </a:r>
          </a:p>
          <a:p>
            <a:pPr>
              <a:lnSpc>
                <a:spcPct val="120000"/>
              </a:lnSpc>
            </a:pPr>
            <a:r>
              <a:rPr lang="en-US" dirty="0"/>
              <a:t>Schedules						</a:t>
            </a:r>
            <a:r>
              <a:rPr lang="en-US" dirty="0" smtClean="0"/>
              <a:t>		Sarah </a:t>
            </a:r>
            <a:r>
              <a:rPr lang="en-US" dirty="0"/>
              <a:t>Bownds				</a:t>
            </a:r>
          </a:p>
          <a:p>
            <a:pPr>
              <a:lnSpc>
                <a:spcPct val="120000"/>
              </a:lnSpc>
            </a:pPr>
            <a:r>
              <a:rPr lang="en-US" dirty="0"/>
              <a:t>Action Items &amp; Critical </a:t>
            </a:r>
            <a:r>
              <a:rPr lang="en-US" dirty="0" smtClean="0"/>
              <a:t>Dates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June </a:t>
            </a:r>
            <a:r>
              <a:rPr lang="en-US" dirty="0"/>
              <a:t>5 – Deadline for company directory information and graphics	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June </a:t>
            </a:r>
            <a:r>
              <a:rPr lang="en-US" dirty="0"/>
              <a:t>26 – final update meeting prior to Expo. </a:t>
            </a:r>
          </a:p>
        </p:txBody>
      </p:sp>
    </p:spTree>
    <p:extLst>
      <p:ext uri="{BB962C8B-B14F-4D97-AF65-F5344CB8AC3E}">
        <p14:creationId xmlns:p14="http://schemas.microsoft.com/office/powerpoint/2010/main" val="32098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Buyers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Ron </a:t>
            </a:r>
            <a:r>
              <a:rPr lang="en-US" dirty="0" err="1"/>
              <a:t>Hagemann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6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135" y="1600201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86C"/>
                </a:solidFill>
              </a:rPr>
              <a:t>Project Manager: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Cate </a:t>
            </a:r>
            <a:r>
              <a:rPr lang="en-US" sz="1800" dirty="0"/>
              <a:t>Rahmlow, Sector </a:t>
            </a:r>
            <a:r>
              <a:rPr lang="en-US" sz="1800" dirty="0" smtClean="0"/>
              <a:t>Manager </a:t>
            </a:r>
            <a:br>
              <a:rPr lang="en-US" sz="1800" dirty="0" smtClean="0"/>
            </a:br>
            <a:r>
              <a:rPr lang="en-US" sz="1800" dirty="0" smtClean="0"/>
              <a:t>608- </a:t>
            </a:r>
            <a:r>
              <a:rPr lang="en-US" sz="1800" dirty="0"/>
              <a:t>210- 6845	</a:t>
            </a:r>
            <a:br>
              <a:rPr lang="en-US" sz="1800" dirty="0"/>
            </a:br>
            <a:r>
              <a:rPr lang="en-US" sz="1800" u="sng" dirty="0" smtClean="0">
                <a:hlinkClick r:id="rId2"/>
              </a:rPr>
              <a:t>cate.rahmlow@wedc.org</a:t>
            </a:r>
            <a:endParaRPr lang="en-US" sz="1800" u="sng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smtClean="0">
                <a:solidFill>
                  <a:srgbClr val="00386C"/>
                </a:solidFill>
              </a:rPr>
              <a:t>Exhibit </a:t>
            </a:r>
            <a:r>
              <a:rPr lang="en-US" sz="2000" b="1" dirty="0">
                <a:solidFill>
                  <a:srgbClr val="00386C"/>
                </a:solidFill>
              </a:rPr>
              <a:t>&amp; Logistics:	</a:t>
            </a:r>
            <a:endParaRPr lang="en-US" sz="2000" b="1" dirty="0" smtClean="0">
              <a:solidFill>
                <a:srgbClr val="00386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Sarah </a:t>
            </a:r>
            <a:r>
              <a:rPr lang="en-US" sz="1800" dirty="0"/>
              <a:t>Bownds, Events </a:t>
            </a:r>
            <a:r>
              <a:rPr lang="en-US" sz="1800" dirty="0" smtClean="0"/>
              <a:t>Manager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608- </a:t>
            </a:r>
            <a:r>
              <a:rPr lang="en-US" sz="1800" dirty="0"/>
              <a:t>210- 6769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u="sng" dirty="0" smtClean="0">
                <a:hlinkClick r:id="rId3"/>
              </a:rPr>
              <a:t>sarah.bownds@wedc.org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117475">
              <a:buNone/>
            </a:pPr>
            <a:r>
              <a:rPr lang="en-US" sz="2000" b="1" dirty="0">
                <a:solidFill>
                  <a:srgbClr val="00386C"/>
                </a:solidFill>
              </a:rPr>
              <a:t>Regional EDO &amp; Company Activities:	</a:t>
            </a:r>
            <a:endParaRPr lang="en-US" sz="2000" b="1" dirty="0" smtClean="0">
              <a:solidFill>
                <a:srgbClr val="00386C"/>
              </a:solidFill>
            </a:endParaRPr>
          </a:p>
          <a:p>
            <a:pPr marL="403225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 smtClean="0"/>
              <a:t>Mary </a:t>
            </a:r>
            <a:r>
              <a:rPr lang="en-US" sz="1800" dirty="0"/>
              <a:t>Gage, Regional Account Manager</a:t>
            </a:r>
          </a:p>
          <a:p>
            <a:pPr marL="403225" indent="-285750">
              <a:lnSpc>
                <a:spcPct val="110000"/>
              </a:lnSpc>
              <a:buNone/>
            </a:pPr>
            <a:r>
              <a:rPr lang="en-US" sz="1800" dirty="0" smtClean="0"/>
              <a:t>	608-210-6750</a:t>
            </a:r>
            <a:r>
              <a:rPr lang="en-US" sz="1800" dirty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u="sng" dirty="0" smtClean="0">
                <a:hlinkClick r:id="rId4"/>
              </a:rPr>
              <a:t>mary.gage@wedc.org</a:t>
            </a:r>
            <a:endParaRPr lang="en-US" sz="1800" dirty="0"/>
          </a:p>
          <a:p>
            <a:pPr indent="-227013">
              <a:buNone/>
            </a:pPr>
            <a:endParaRPr lang="en-US" sz="1800" dirty="0"/>
          </a:p>
          <a:p>
            <a:pPr marL="403225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Jennifer Kuderer, Regional Account Manager </a:t>
            </a:r>
          </a:p>
          <a:p>
            <a:pPr indent="-227013">
              <a:lnSpc>
                <a:spcPct val="110000"/>
              </a:lnSpc>
              <a:buNone/>
            </a:pPr>
            <a:r>
              <a:rPr lang="en-US" sz="1800" dirty="0" smtClean="0"/>
              <a:t>	 608-210-6820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u="sng" dirty="0" smtClean="0">
                <a:hlinkClick r:id="rId5"/>
              </a:rPr>
              <a:t>jennifer.kuderer@wedc.org</a:t>
            </a:r>
            <a:endParaRPr lang="en-US" sz="1800" dirty="0"/>
          </a:p>
          <a:p>
            <a:pPr indent="-227013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WEDC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IFT 15 Messaging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433282"/>
            <a:ext cx="10287001" cy="5043718"/>
          </a:xfrm>
        </p:spPr>
        <p:txBody>
          <a:bodyPr>
            <a:normAutofit/>
          </a:bodyPr>
          <a:lstStyle/>
          <a:p>
            <a:pPr marL="344488" lvl="1" indent="-344488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rgbClr val="00386C"/>
                </a:solidFill>
              </a:rPr>
              <a:t>5</a:t>
            </a:r>
            <a:r>
              <a:rPr lang="en-US" sz="2400" dirty="0" smtClean="0"/>
              <a:t> Priorities</a:t>
            </a:r>
            <a:endParaRPr lang="en-US" sz="2400" dirty="0"/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Encourage attendee engagement with booth staff</a:t>
            </a:r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Raise </a:t>
            </a:r>
            <a:r>
              <a:rPr lang="en-US" sz="2400" dirty="0"/>
              <a:t>awareness of sector strength </a:t>
            </a:r>
            <a:endParaRPr lang="en-US" sz="2400" dirty="0" smtClean="0"/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Business growth</a:t>
            </a:r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Business </a:t>
            </a:r>
            <a:r>
              <a:rPr lang="en-US" sz="2400" dirty="0"/>
              <a:t>attraction</a:t>
            </a:r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Talent </a:t>
            </a:r>
            <a:r>
              <a:rPr lang="en-US" sz="2400" dirty="0"/>
              <a:t>attraction / </a:t>
            </a:r>
            <a:r>
              <a:rPr lang="en-US" sz="2400" dirty="0" smtClean="0"/>
              <a:t>recruitment</a:t>
            </a:r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endParaRPr lang="en-US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44488" lvl="1" indent="-3444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13 </a:t>
            </a:r>
            <a:r>
              <a:rPr lang="en-US" sz="2400" dirty="0"/>
              <a:t>total </a:t>
            </a:r>
            <a:r>
              <a:rPr lang="en-US" sz="2400" dirty="0" smtClean="0"/>
              <a:t>panels </a:t>
            </a:r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386C"/>
                </a:solidFill>
              </a:rPr>
              <a:t>8</a:t>
            </a:r>
            <a:r>
              <a:rPr lang="en-US" sz="2400" dirty="0" smtClean="0"/>
              <a:t> distinct Food &amp;  Beverage (FaB) industry panels </a:t>
            </a:r>
            <a:endParaRPr lang="en-US" sz="2400" dirty="0"/>
          </a:p>
          <a:p>
            <a:pPr marL="569913" lvl="2" indent="-342900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386C"/>
                </a:solidFill>
              </a:rPr>
              <a:t>5</a:t>
            </a:r>
            <a:r>
              <a:rPr lang="en-US" sz="2400" dirty="0" smtClean="0"/>
              <a:t> statewide strength panels </a:t>
            </a:r>
          </a:p>
        </p:txBody>
      </p:sp>
    </p:spTree>
    <p:extLst>
      <p:ext uri="{BB962C8B-B14F-4D97-AF65-F5344CB8AC3E}">
        <p14:creationId xmlns:p14="http://schemas.microsoft.com/office/powerpoint/2010/main" val="32384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51156"/>
            <a:ext cx="10527129" cy="949094"/>
          </a:xfrm>
        </p:spPr>
        <p:txBody>
          <a:bodyPr/>
          <a:lstStyle/>
          <a:p>
            <a:r>
              <a:rPr lang="en-US" sz="4400" dirty="0" smtClean="0"/>
              <a:t>8</a:t>
            </a:r>
            <a:r>
              <a:rPr lang="en-US" sz="2400" dirty="0" smtClean="0"/>
              <a:t> Industry Panels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603832"/>
            <a:ext cx="9482983" cy="4933272"/>
          </a:xfrm>
        </p:spPr>
        <p:txBody>
          <a:bodyPr>
            <a:normAutofit/>
          </a:bodyPr>
          <a:lstStyle/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Ingredients </a:t>
            </a:r>
            <a:r>
              <a:rPr lang="en-US" sz="2000" dirty="0"/>
              <a:t>&amp; Additives </a:t>
            </a:r>
            <a:endParaRPr lang="en-US" sz="2000" dirty="0" smtClean="0"/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Organic</a:t>
            </a:r>
            <a:r>
              <a:rPr lang="en-US" sz="2000" dirty="0"/>
              <a:t>, Non GMO, Grass-Fed, or Gluten Free</a:t>
            </a:r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Supply Chain &amp; Food Safety Services</a:t>
            </a:r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Fruit </a:t>
            </a:r>
            <a:r>
              <a:rPr lang="en-US" sz="2000" dirty="0"/>
              <a:t>&amp; Vegetable Processing or </a:t>
            </a:r>
            <a:r>
              <a:rPr lang="en-US" sz="2000" dirty="0" smtClean="0"/>
              <a:t>Co-packing</a:t>
            </a:r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Farm, Factory, Fork &amp; Export</a:t>
            </a:r>
            <a:endParaRPr lang="en-US" sz="2000" dirty="0"/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Dairy Industry Showcase</a:t>
            </a:r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Meat Industry Showcase</a:t>
            </a:r>
          </a:p>
          <a:p>
            <a:pPr marL="687387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Academic Partners for R&amp;D, Product &amp; Talent Development</a:t>
            </a:r>
            <a:endParaRPr lang="en-US" sz="2000" dirty="0"/>
          </a:p>
          <a:p>
            <a:pPr marL="344487" lvl="1" indent="0">
              <a:buNone/>
            </a:pPr>
            <a:endParaRPr lang="en-US" sz="2000" dirty="0" smtClean="0"/>
          </a:p>
          <a:p>
            <a:pPr marL="344487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879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sz="2400" dirty="0" smtClean="0"/>
              <a:t>State Strength panels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603832"/>
            <a:ext cx="8901648" cy="493327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Welcome/ Intake panel (Innovation messaging)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Participating companies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Quality of life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Water Resources &amp; Water Sector Strength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Entrepreneurial Spirit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1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FT15 - Event Map - Windows Internet Explorer provided by WEDC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r="1847" b="21231"/>
          <a:stretch/>
        </p:blipFill>
        <p:spPr>
          <a:xfrm>
            <a:off x="137410" y="408549"/>
            <a:ext cx="11890469" cy="47267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32319" y="3011072"/>
            <a:ext cx="520505" cy="36576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878052" y="3567771"/>
            <a:ext cx="538383" cy="2271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519290" y="3565427"/>
            <a:ext cx="313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F777D">
                    <a:lumMod val="50000"/>
                  </a:srgbClr>
                </a:solidFill>
              </a:rPr>
              <a:t>3</a:t>
            </a:r>
            <a:r>
              <a:rPr lang="en-US" sz="3200" b="1" dirty="0" smtClean="0">
                <a:solidFill>
                  <a:srgbClr val="6F777D">
                    <a:lumMod val="50000"/>
                  </a:srgbClr>
                </a:solidFill>
              </a:rPr>
              <a:t>0x20 Exhibit</a:t>
            </a:r>
          </a:p>
          <a:p>
            <a:r>
              <a:rPr lang="en-US" sz="2800" b="1" dirty="0" smtClean="0">
                <a:solidFill>
                  <a:srgbClr val="6F777D">
                    <a:lumMod val="50000"/>
                  </a:srgbClr>
                </a:solidFill>
              </a:rPr>
              <a:t>Booth # 4956</a:t>
            </a:r>
          </a:p>
        </p:txBody>
      </p:sp>
    </p:spTree>
    <p:extLst>
      <p:ext uri="{BB962C8B-B14F-4D97-AF65-F5344CB8AC3E}">
        <p14:creationId xmlns:p14="http://schemas.microsoft.com/office/powerpoint/2010/main" val="247773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442" y="818147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Exhibit Layout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join.inwisconsin.com/ift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FT 2015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t="11765" r="16906" b="589"/>
          <a:stretch/>
        </p:blipFill>
        <p:spPr>
          <a:xfrm>
            <a:off x="4746811" y="1223732"/>
            <a:ext cx="5446060" cy="5373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5614" y="3244334"/>
            <a:ext cx="118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 Site </a:t>
            </a:r>
          </a:p>
        </p:txBody>
      </p:sp>
    </p:spTree>
    <p:extLst>
      <p:ext uri="{BB962C8B-B14F-4D97-AF65-F5344CB8AC3E}">
        <p14:creationId xmlns:p14="http://schemas.microsoft.com/office/powerpoint/2010/main" val="17764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WEDCTheme1">
  <a:themeElements>
    <a:clrScheme name="InWisconsin">
      <a:dk1>
        <a:srgbClr val="000000"/>
      </a:dk1>
      <a:lt1>
        <a:sysClr val="window" lastClr="FFFFFF"/>
      </a:lt1>
      <a:dk2>
        <a:srgbClr val="34596F"/>
      </a:dk2>
      <a:lt2>
        <a:srgbClr val="A8CADA"/>
      </a:lt2>
      <a:accent1>
        <a:srgbClr val="79803B"/>
      </a:accent1>
      <a:accent2>
        <a:srgbClr val="34596F"/>
      </a:accent2>
      <a:accent3>
        <a:srgbClr val="929191"/>
      </a:accent3>
      <a:accent4>
        <a:srgbClr val="A8CADA"/>
      </a:accent4>
      <a:accent5>
        <a:srgbClr val="000000"/>
      </a:accent5>
      <a:accent6>
        <a:srgbClr val="6F777D"/>
      </a:accent6>
      <a:hlink>
        <a:srgbClr val="929191"/>
      </a:hlink>
      <a:folHlink>
        <a:srgbClr val="92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DCTheme1" id="{99772AFC-3391-4EEF-8D8E-9571D7E5C191}" vid="{F23E0676-CDBE-47A5-88BD-FFBC1588B75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3.xml><?xml version="1.0" encoding="utf-8"?>
<a:theme xmlns:a="http://schemas.openxmlformats.org/drawingml/2006/main" name="1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4.xml><?xml version="1.0" encoding="utf-8"?>
<a:theme xmlns:a="http://schemas.openxmlformats.org/drawingml/2006/main" name="2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5.xml><?xml version="1.0" encoding="utf-8"?>
<a:theme xmlns:a="http://schemas.openxmlformats.org/drawingml/2006/main" name="3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6.xml><?xml version="1.0" encoding="utf-8"?>
<a:theme xmlns:a="http://schemas.openxmlformats.org/drawingml/2006/main" name="4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7.xml><?xml version="1.0" encoding="utf-8"?>
<a:theme xmlns:a="http://schemas.openxmlformats.org/drawingml/2006/main" name="5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8.xml><?xml version="1.0" encoding="utf-8"?>
<a:theme xmlns:a="http://schemas.openxmlformats.org/drawingml/2006/main" name="6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ppt/theme/theme9.xml><?xml version="1.0" encoding="utf-8"?>
<a:theme xmlns:a="http://schemas.openxmlformats.org/drawingml/2006/main" name="7_Custom Design">
  <a:themeElements>
    <a:clrScheme name="DATCP DAD Brand">
      <a:dk1>
        <a:sysClr val="windowText" lastClr="000000"/>
      </a:dk1>
      <a:lt1>
        <a:sysClr val="window" lastClr="FFFFFF"/>
      </a:lt1>
      <a:dk2>
        <a:srgbClr val="67823A"/>
      </a:dk2>
      <a:lt2>
        <a:srgbClr val="FEFDD3"/>
      </a:lt2>
      <a:accent1>
        <a:srgbClr val="B8422E"/>
      </a:accent1>
      <a:accent2>
        <a:srgbClr val="94D242"/>
      </a:accent2>
      <a:accent3>
        <a:srgbClr val="0012AE"/>
      </a:accent3>
      <a:accent4>
        <a:srgbClr val="7D7369"/>
      </a:accent4>
      <a:accent5>
        <a:srgbClr val="EECC6C"/>
      </a:accent5>
      <a:accent6>
        <a:srgbClr val="9B624B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 DAD Brand.potx" id="{4717B543-00F0-4E8C-9428-6331DBCAEFA3}" vid="{3E1ED384-8E0E-4670-97EB-D6B87CF205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31844</TotalTime>
  <Words>432</Words>
  <Application>Microsoft Office PowerPoint</Application>
  <PresentationFormat>Widescreen</PresentationFormat>
  <Paragraphs>149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Bell Centennial Std SubCaption</vt:lpstr>
      <vt:lpstr>Calibri</vt:lpstr>
      <vt:lpstr>Cambria</vt:lpstr>
      <vt:lpstr>Franklin Gothic Book</vt:lpstr>
      <vt:lpstr>Franklin Gothic Demi</vt:lpstr>
      <vt:lpstr>Franklin Gothic Medium</vt:lpstr>
      <vt:lpstr>Wingdings</vt:lpstr>
      <vt:lpstr>WEDCTheme1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WEDC Food &amp; beverage sector support</vt:lpstr>
      <vt:lpstr>Agenda  June 2</vt:lpstr>
      <vt:lpstr>IFT 15 Messaging</vt:lpstr>
      <vt:lpstr>8 Industry Panels</vt:lpstr>
      <vt:lpstr>5 State Strength panels</vt:lpstr>
      <vt:lpstr>PowerPoint Presentation</vt:lpstr>
      <vt:lpstr>PowerPoint Presentation</vt:lpstr>
      <vt:lpstr>PowerPoint Presentation</vt:lpstr>
      <vt:lpstr>Web Site </vt:lpstr>
      <vt:lpstr>Booth Company Directory</vt:lpstr>
      <vt:lpstr>WEDC EVENT MARKETING PLAN COMPONENTS</vt:lpstr>
      <vt:lpstr>PowerPoint Presentation</vt:lpstr>
      <vt:lpstr>PowerPoint Presentation</vt:lpstr>
      <vt:lpstr>Export Services</vt:lpstr>
      <vt:lpstr>MEETING PREPARATION</vt:lpstr>
      <vt:lpstr>MEETING PREPARATION</vt:lpstr>
      <vt:lpstr>PowerPoint Presentation</vt:lpstr>
      <vt:lpstr>MEETING PREPARATION</vt:lpstr>
      <vt:lpstr>PowerPoint Presentation</vt:lpstr>
      <vt:lpstr>International Buyers</vt:lpstr>
      <vt:lpstr>WEDC Contacts</vt:lpstr>
    </vt:vector>
  </TitlesOfParts>
  <Company>Fixation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Rahmlow</dc:creator>
  <cp:lastModifiedBy>Sarah Bownds</cp:lastModifiedBy>
  <cp:revision>709</cp:revision>
  <cp:lastPrinted>2015-03-31T20:43:51Z</cp:lastPrinted>
  <dcterms:created xsi:type="dcterms:W3CDTF">2013-10-18T17:15:42Z</dcterms:created>
  <dcterms:modified xsi:type="dcterms:W3CDTF">2015-06-02T17:42:32Z</dcterms:modified>
</cp:coreProperties>
</file>