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Lst>
  <p:notesMasterIdLst>
    <p:notesMasterId r:id="rId25"/>
  </p:notesMasterIdLst>
  <p:sldIdLst>
    <p:sldId id="301" r:id="rId2"/>
    <p:sldId id="332" r:id="rId3"/>
    <p:sldId id="333" r:id="rId4"/>
    <p:sldId id="365" r:id="rId5"/>
    <p:sldId id="364" r:id="rId6"/>
    <p:sldId id="347" r:id="rId7"/>
    <p:sldId id="344" r:id="rId8"/>
    <p:sldId id="360" r:id="rId9"/>
    <p:sldId id="361" r:id="rId10"/>
    <p:sldId id="362" r:id="rId11"/>
    <p:sldId id="336" r:id="rId12"/>
    <p:sldId id="359" r:id="rId13"/>
    <p:sldId id="354" r:id="rId14"/>
    <p:sldId id="355" r:id="rId15"/>
    <p:sldId id="367" r:id="rId16"/>
    <p:sldId id="356" r:id="rId17"/>
    <p:sldId id="368" r:id="rId18"/>
    <p:sldId id="357" r:id="rId19"/>
    <p:sldId id="369" r:id="rId20"/>
    <p:sldId id="363" r:id="rId21"/>
    <p:sldId id="366" r:id="rId22"/>
    <p:sldId id="353" r:id="rId23"/>
    <p:sldId id="307" r:id="rId24"/>
  </p:sldIdLst>
  <p:sldSz cx="13817600" cy="7772400"/>
  <p:notesSz cx="7023100" cy="9309100"/>
  <p:defaultTextStyle>
    <a:defPPr>
      <a:defRPr lang="en-US"/>
    </a:defPPr>
    <a:lvl1pPr marL="0" algn="l" defTabSz="987552" rtl="0" eaLnBrk="1" latinLnBrk="0" hangingPunct="1">
      <a:defRPr sz="1944" kern="1200">
        <a:solidFill>
          <a:schemeClr val="tx1"/>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Simons" initials="MS" lastIdx="39" clrIdx="0">
    <p:extLst>
      <p:ext uri="{19B8F6BF-5375-455C-9EA6-DF929625EA0E}">
        <p15:presenceInfo xmlns:p15="http://schemas.microsoft.com/office/powerpoint/2012/main" userId="S-1-5-21-1194020634-1448692915-1248344978-2807" providerId="AD"/>
      </p:ext>
    </p:extLst>
  </p:cmAuthor>
  <p:cmAuthor id="2" name="Ryan Kohan" initials="RK" lastIdx="14" clrIdx="1">
    <p:extLst>
      <p:ext uri="{19B8F6BF-5375-455C-9EA6-DF929625EA0E}">
        <p15:presenceInfo xmlns:p15="http://schemas.microsoft.com/office/powerpoint/2012/main" userId="S-1-5-21-1194020634-1448692915-1248344978-157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79B"/>
    <a:srgbClr val="003854"/>
    <a:srgbClr val="00486D"/>
    <a:srgbClr val="00866D"/>
    <a:srgbClr val="024A4A"/>
    <a:srgbClr val="004C3E"/>
    <a:srgbClr val="027265"/>
    <a:srgbClr val="088E8E"/>
    <a:srgbClr val="006854"/>
    <a:srgbClr val="0F84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4" autoAdjust="0"/>
    <p:restoredTop sz="90934" autoAdjust="0"/>
  </p:normalViewPr>
  <p:slideViewPr>
    <p:cSldViewPr snapToGrid="0" snapToObjects="1">
      <p:cViewPr varScale="1">
        <p:scale>
          <a:sx n="87" d="100"/>
          <a:sy n="87" d="100"/>
        </p:scale>
        <p:origin x="930"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17" tIns="46659" rIns="93317" bIns="46659" rtlCol="0"/>
          <a:lstStyle>
            <a:lvl1pPr algn="l">
              <a:defRPr sz="1300"/>
            </a:lvl1pPr>
          </a:lstStyle>
          <a:p>
            <a:endParaRPr lang="en-US" dirty="0"/>
          </a:p>
        </p:txBody>
      </p:sp>
      <p:sp>
        <p:nvSpPr>
          <p:cNvPr id="3" name="Date Placeholder 2"/>
          <p:cNvSpPr>
            <a:spLocks noGrp="1"/>
          </p:cNvSpPr>
          <p:nvPr>
            <p:ph type="dt" idx="1"/>
          </p:nvPr>
        </p:nvSpPr>
        <p:spPr>
          <a:xfrm>
            <a:off x="3978131" y="1"/>
            <a:ext cx="3043343" cy="467071"/>
          </a:xfrm>
          <a:prstGeom prst="rect">
            <a:avLst/>
          </a:prstGeom>
        </p:spPr>
        <p:txBody>
          <a:bodyPr vert="horz" lIns="93317" tIns="46659" rIns="93317" bIns="46659" rtlCol="0"/>
          <a:lstStyle>
            <a:lvl1pPr algn="r">
              <a:defRPr sz="1300"/>
            </a:lvl1pPr>
          </a:lstStyle>
          <a:p>
            <a:fld id="{4D1CCAA4-5D57-4237-A46F-AF84B18374A9}" type="datetimeFigureOut">
              <a:rPr lang="en-US" smtClean="0"/>
              <a:t>4/25/2019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8131" y="8842030"/>
            <a:ext cx="3043343" cy="467070"/>
          </a:xfrm>
          <a:prstGeom prst="rect">
            <a:avLst/>
          </a:prstGeom>
        </p:spPr>
        <p:txBody>
          <a:bodyPr vert="horz" lIns="93317" tIns="46659" rIns="93317" bIns="46659" rtlCol="0" anchor="b"/>
          <a:lstStyle>
            <a:lvl1pPr algn="r">
              <a:defRPr sz="1300"/>
            </a:lvl1pPr>
          </a:lstStyle>
          <a:p>
            <a:fld id="{F198006C-5291-4A69-A592-C25A90A3DB78}" type="slidenum">
              <a:rPr lang="en-US" smtClean="0"/>
              <a:t>‹#›</a:t>
            </a:fld>
            <a:endParaRPr lang="en-US" dirty="0"/>
          </a:p>
        </p:txBody>
      </p:sp>
    </p:spTree>
    <p:extLst>
      <p:ext uri="{BB962C8B-B14F-4D97-AF65-F5344CB8AC3E}">
        <p14:creationId xmlns:p14="http://schemas.microsoft.com/office/powerpoint/2010/main" val="2065443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8006C-5291-4A69-A592-C25A90A3DB78}" type="slidenum">
              <a:rPr lang="en-US" smtClean="0"/>
              <a:t>1</a:t>
            </a:fld>
            <a:endParaRPr lang="en-US" dirty="0"/>
          </a:p>
        </p:txBody>
      </p:sp>
    </p:spTree>
    <p:extLst>
      <p:ext uri="{BB962C8B-B14F-4D97-AF65-F5344CB8AC3E}">
        <p14:creationId xmlns:p14="http://schemas.microsoft.com/office/powerpoint/2010/main" val="3246581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8006C-5291-4A69-A592-C25A90A3DB78}" type="slidenum">
              <a:rPr lang="en-US" smtClean="0"/>
              <a:t>11</a:t>
            </a:fld>
            <a:endParaRPr lang="en-US" dirty="0"/>
          </a:p>
        </p:txBody>
      </p:sp>
    </p:spTree>
    <p:extLst>
      <p:ext uri="{BB962C8B-B14F-4D97-AF65-F5344CB8AC3E}">
        <p14:creationId xmlns:p14="http://schemas.microsoft.com/office/powerpoint/2010/main" val="2252332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8006C-5291-4A69-A592-C25A90A3DB78}" type="slidenum">
              <a:rPr lang="en-US" smtClean="0"/>
              <a:t>12</a:t>
            </a:fld>
            <a:endParaRPr lang="en-US" dirty="0"/>
          </a:p>
        </p:txBody>
      </p:sp>
    </p:spTree>
    <p:extLst>
      <p:ext uri="{BB962C8B-B14F-4D97-AF65-F5344CB8AC3E}">
        <p14:creationId xmlns:p14="http://schemas.microsoft.com/office/powerpoint/2010/main" val="2263425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8006C-5291-4A69-A592-C25A90A3DB78}" type="slidenum">
              <a:rPr lang="en-US" smtClean="0"/>
              <a:t>13</a:t>
            </a:fld>
            <a:endParaRPr lang="en-US" dirty="0"/>
          </a:p>
        </p:txBody>
      </p:sp>
    </p:spTree>
    <p:extLst>
      <p:ext uri="{BB962C8B-B14F-4D97-AF65-F5344CB8AC3E}">
        <p14:creationId xmlns:p14="http://schemas.microsoft.com/office/powerpoint/2010/main" val="541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8006C-5291-4A69-A592-C25A90A3DB78}" type="slidenum">
              <a:rPr lang="en-US" smtClean="0"/>
              <a:t>14</a:t>
            </a:fld>
            <a:endParaRPr lang="en-US" dirty="0"/>
          </a:p>
        </p:txBody>
      </p:sp>
    </p:spTree>
    <p:extLst>
      <p:ext uri="{BB962C8B-B14F-4D97-AF65-F5344CB8AC3E}">
        <p14:creationId xmlns:p14="http://schemas.microsoft.com/office/powerpoint/2010/main" val="289285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8006C-5291-4A69-A592-C25A90A3DB78}" type="slidenum">
              <a:rPr lang="en-US" smtClean="0"/>
              <a:t>15</a:t>
            </a:fld>
            <a:endParaRPr lang="en-US" dirty="0"/>
          </a:p>
        </p:txBody>
      </p:sp>
    </p:spTree>
    <p:extLst>
      <p:ext uri="{BB962C8B-B14F-4D97-AF65-F5344CB8AC3E}">
        <p14:creationId xmlns:p14="http://schemas.microsoft.com/office/powerpoint/2010/main" val="1856060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8006C-5291-4A69-A592-C25A90A3DB78}" type="slidenum">
              <a:rPr lang="en-US" smtClean="0"/>
              <a:t>16</a:t>
            </a:fld>
            <a:endParaRPr lang="en-US" dirty="0"/>
          </a:p>
        </p:txBody>
      </p:sp>
    </p:spTree>
    <p:extLst>
      <p:ext uri="{BB962C8B-B14F-4D97-AF65-F5344CB8AC3E}">
        <p14:creationId xmlns:p14="http://schemas.microsoft.com/office/powerpoint/2010/main" val="3299970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8006C-5291-4A69-A592-C25A90A3DB78}" type="slidenum">
              <a:rPr lang="en-US" smtClean="0"/>
              <a:t>17</a:t>
            </a:fld>
            <a:endParaRPr lang="en-US" dirty="0"/>
          </a:p>
        </p:txBody>
      </p:sp>
    </p:spTree>
    <p:extLst>
      <p:ext uri="{BB962C8B-B14F-4D97-AF65-F5344CB8AC3E}">
        <p14:creationId xmlns:p14="http://schemas.microsoft.com/office/powerpoint/2010/main" val="3670024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8006C-5291-4A69-A592-C25A90A3DB78}" type="slidenum">
              <a:rPr lang="en-US" smtClean="0"/>
              <a:t>18</a:t>
            </a:fld>
            <a:endParaRPr lang="en-US" dirty="0"/>
          </a:p>
        </p:txBody>
      </p:sp>
    </p:spTree>
    <p:extLst>
      <p:ext uri="{BB962C8B-B14F-4D97-AF65-F5344CB8AC3E}">
        <p14:creationId xmlns:p14="http://schemas.microsoft.com/office/powerpoint/2010/main" val="2073871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8006C-5291-4A69-A592-C25A90A3DB78}" type="slidenum">
              <a:rPr lang="en-US" smtClean="0"/>
              <a:t>19</a:t>
            </a:fld>
            <a:endParaRPr lang="en-US" dirty="0"/>
          </a:p>
        </p:txBody>
      </p:sp>
    </p:spTree>
    <p:extLst>
      <p:ext uri="{BB962C8B-B14F-4D97-AF65-F5344CB8AC3E}">
        <p14:creationId xmlns:p14="http://schemas.microsoft.com/office/powerpoint/2010/main" val="4192592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8006C-5291-4A69-A592-C25A90A3DB78}" type="slidenum">
              <a:rPr lang="en-US" smtClean="0"/>
              <a:t>20</a:t>
            </a:fld>
            <a:endParaRPr lang="en-US" dirty="0"/>
          </a:p>
        </p:txBody>
      </p:sp>
    </p:spTree>
    <p:extLst>
      <p:ext uri="{BB962C8B-B14F-4D97-AF65-F5344CB8AC3E}">
        <p14:creationId xmlns:p14="http://schemas.microsoft.com/office/powerpoint/2010/main" val="85304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8006C-5291-4A69-A592-C25A90A3DB78}" type="slidenum">
              <a:rPr lang="en-US" smtClean="0"/>
              <a:t>2</a:t>
            </a:fld>
            <a:endParaRPr lang="en-US" dirty="0"/>
          </a:p>
        </p:txBody>
      </p:sp>
    </p:spTree>
    <p:extLst>
      <p:ext uri="{BB962C8B-B14F-4D97-AF65-F5344CB8AC3E}">
        <p14:creationId xmlns:p14="http://schemas.microsoft.com/office/powerpoint/2010/main" val="1802414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8006C-5291-4A69-A592-C25A90A3DB78}" type="slidenum">
              <a:rPr lang="en-US" smtClean="0"/>
              <a:t>21</a:t>
            </a:fld>
            <a:endParaRPr lang="en-US" dirty="0"/>
          </a:p>
        </p:txBody>
      </p:sp>
    </p:spTree>
    <p:extLst>
      <p:ext uri="{BB962C8B-B14F-4D97-AF65-F5344CB8AC3E}">
        <p14:creationId xmlns:p14="http://schemas.microsoft.com/office/powerpoint/2010/main" val="42361795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8006C-5291-4A69-A592-C25A90A3DB78}" type="slidenum">
              <a:rPr lang="en-US" smtClean="0"/>
              <a:t>22</a:t>
            </a:fld>
            <a:endParaRPr lang="en-US" dirty="0"/>
          </a:p>
        </p:txBody>
      </p:sp>
    </p:spTree>
    <p:extLst>
      <p:ext uri="{BB962C8B-B14F-4D97-AF65-F5344CB8AC3E}">
        <p14:creationId xmlns:p14="http://schemas.microsoft.com/office/powerpoint/2010/main" val="3474438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8006C-5291-4A69-A592-C25A90A3DB78}" type="slidenum">
              <a:rPr lang="en-US" smtClean="0"/>
              <a:t>23</a:t>
            </a:fld>
            <a:endParaRPr lang="en-US" dirty="0"/>
          </a:p>
        </p:txBody>
      </p:sp>
    </p:spTree>
    <p:extLst>
      <p:ext uri="{BB962C8B-B14F-4D97-AF65-F5344CB8AC3E}">
        <p14:creationId xmlns:p14="http://schemas.microsoft.com/office/powerpoint/2010/main" val="1746021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8006C-5291-4A69-A592-C25A90A3DB78}" type="slidenum">
              <a:rPr lang="en-US" smtClean="0"/>
              <a:t>3</a:t>
            </a:fld>
            <a:endParaRPr lang="en-US" dirty="0"/>
          </a:p>
        </p:txBody>
      </p:sp>
    </p:spTree>
    <p:extLst>
      <p:ext uri="{BB962C8B-B14F-4D97-AF65-F5344CB8AC3E}">
        <p14:creationId xmlns:p14="http://schemas.microsoft.com/office/powerpoint/2010/main" val="3180589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8006C-5291-4A69-A592-C25A90A3DB78}" type="slidenum">
              <a:rPr lang="en-US" smtClean="0"/>
              <a:t>4</a:t>
            </a:fld>
            <a:endParaRPr lang="en-US" dirty="0"/>
          </a:p>
        </p:txBody>
      </p:sp>
    </p:spTree>
    <p:extLst>
      <p:ext uri="{BB962C8B-B14F-4D97-AF65-F5344CB8AC3E}">
        <p14:creationId xmlns:p14="http://schemas.microsoft.com/office/powerpoint/2010/main" val="1013468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8006C-5291-4A69-A592-C25A90A3DB78}" type="slidenum">
              <a:rPr lang="en-US" smtClean="0"/>
              <a:t>5</a:t>
            </a:fld>
            <a:endParaRPr lang="en-US" dirty="0"/>
          </a:p>
        </p:txBody>
      </p:sp>
    </p:spTree>
    <p:extLst>
      <p:ext uri="{BB962C8B-B14F-4D97-AF65-F5344CB8AC3E}">
        <p14:creationId xmlns:p14="http://schemas.microsoft.com/office/powerpoint/2010/main" val="328506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8006C-5291-4A69-A592-C25A90A3DB78}" type="slidenum">
              <a:rPr lang="en-US" smtClean="0"/>
              <a:t>7</a:t>
            </a:fld>
            <a:endParaRPr lang="en-US" dirty="0"/>
          </a:p>
        </p:txBody>
      </p:sp>
    </p:spTree>
    <p:extLst>
      <p:ext uri="{BB962C8B-B14F-4D97-AF65-F5344CB8AC3E}">
        <p14:creationId xmlns:p14="http://schemas.microsoft.com/office/powerpoint/2010/main" val="36983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8006C-5291-4A69-A592-C25A90A3DB78}" type="slidenum">
              <a:rPr lang="en-US" smtClean="0"/>
              <a:t>8</a:t>
            </a:fld>
            <a:endParaRPr lang="en-US" dirty="0"/>
          </a:p>
        </p:txBody>
      </p:sp>
    </p:spTree>
    <p:extLst>
      <p:ext uri="{BB962C8B-B14F-4D97-AF65-F5344CB8AC3E}">
        <p14:creationId xmlns:p14="http://schemas.microsoft.com/office/powerpoint/2010/main" val="1814598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8006C-5291-4A69-A592-C25A90A3DB78}" type="slidenum">
              <a:rPr lang="en-US" smtClean="0"/>
              <a:t>9</a:t>
            </a:fld>
            <a:endParaRPr lang="en-US" dirty="0"/>
          </a:p>
        </p:txBody>
      </p:sp>
    </p:spTree>
    <p:extLst>
      <p:ext uri="{BB962C8B-B14F-4D97-AF65-F5344CB8AC3E}">
        <p14:creationId xmlns:p14="http://schemas.microsoft.com/office/powerpoint/2010/main" val="1872797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98006C-5291-4A69-A592-C25A90A3DB78}" type="slidenum">
              <a:rPr lang="en-US" smtClean="0"/>
              <a:t>10</a:t>
            </a:fld>
            <a:endParaRPr lang="en-US" dirty="0"/>
          </a:p>
        </p:txBody>
      </p:sp>
    </p:spTree>
    <p:extLst>
      <p:ext uri="{BB962C8B-B14F-4D97-AF65-F5344CB8AC3E}">
        <p14:creationId xmlns:p14="http://schemas.microsoft.com/office/powerpoint/2010/main" val="716564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272011"/>
            <a:ext cx="1036320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727200" y="4082310"/>
            <a:ext cx="103632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pic>
        <p:nvPicPr>
          <p:cNvPr id="7" name="Picture 6"/>
          <p:cNvPicPr>
            <a:picLocks noChangeAspect="1"/>
          </p:cNvPicPr>
          <p:nvPr userDrawn="1"/>
        </p:nvPicPr>
        <p:blipFill>
          <a:blip r:embed="rId2"/>
          <a:stretch>
            <a:fillRect/>
          </a:stretch>
        </p:blipFill>
        <p:spPr>
          <a:xfrm>
            <a:off x="0" y="-7295"/>
            <a:ext cx="13818798" cy="7773074"/>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6878F4-6BF8-AB4B-A508-A8C70EABEFBE}" type="slidenum">
              <a:rPr lang="en-US" smtClean="0"/>
              <a:t>‹#›</a:t>
            </a:fld>
            <a:endParaRPr lang="en-US" dirty="0"/>
          </a:p>
        </p:txBody>
      </p:sp>
      <p:sp>
        <p:nvSpPr>
          <p:cNvPr id="8" name="Date Placeholder 3">
            <a:extLst>
              <a:ext uri="{FF2B5EF4-FFF2-40B4-BE49-F238E27FC236}">
                <a16:creationId xmlns:a16="http://schemas.microsoft.com/office/drawing/2014/main" id="{50366072-9823-4EEE-82B1-5412A0F260CC}"/>
              </a:ext>
            </a:extLst>
          </p:cNvPr>
          <p:cNvSpPr>
            <a:spLocks noGrp="1"/>
          </p:cNvSpPr>
          <p:nvPr>
            <p:ph type="dt" sz="half" idx="10"/>
          </p:nvPr>
        </p:nvSpPr>
        <p:spPr>
          <a:xfrm>
            <a:off x="1337829" y="7254296"/>
            <a:ext cx="3108960" cy="413808"/>
          </a:xfrm>
        </p:spPr>
        <p:txBody>
          <a:bodyPr/>
          <a:lstStyle>
            <a:lvl1pPr>
              <a:defRPr sz="1200">
                <a:solidFill>
                  <a:schemeClr val="tx1">
                    <a:lumMod val="85000"/>
                    <a:lumOff val="15000"/>
                  </a:schemeClr>
                </a:solidFill>
              </a:defRPr>
            </a:lvl1pPr>
          </a:lstStyle>
          <a:p>
            <a:r>
              <a:rPr lang="en-US" b="1" dirty="0">
                <a:latin typeface="Roboto Condensed" panose="02000000000000000000" pitchFamily="2" charset="0"/>
                <a:ea typeface="Roboto Condensed" panose="02000000000000000000" pitchFamily="2" charset="0"/>
              </a:rPr>
              <a:t>PII: AUDIT CONSIDERATIONS</a:t>
            </a:r>
          </a:p>
        </p:txBody>
      </p:sp>
      <p:pic>
        <p:nvPicPr>
          <p:cNvPr id="9" name="Picture 8">
            <a:extLst>
              <a:ext uri="{FF2B5EF4-FFF2-40B4-BE49-F238E27FC236}">
                <a16:creationId xmlns:a16="http://schemas.microsoft.com/office/drawing/2014/main" id="{498ED6DE-3FB3-44C0-9CBA-EDFC8A1782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3817600" cy="7772400"/>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124310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6878F4-6BF8-AB4B-A508-A8C70EABEFBE}"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599" y="-337"/>
            <a:ext cx="13818798" cy="7773074"/>
          </a:xfrm>
          <a:prstGeom prst="rect">
            <a:avLst/>
          </a:prstGeom>
        </p:spPr>
      </p:pic>
      <p:sp>
        <p:nvSpPr>
          <p:cNvPr id="8" name="Rectangle 7"/>
          <p:cNvSpPr/>
          <p:nvPr userDrawn="1"/>
        </p:nvSpPr>
        <p:spPr>
          <a:xfrm>
            <a:off x="1237958" y="7203864"/>
            <a:ext cx="2996418" cy="413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a:extLst>
              <a:ext uri="{FF2B5EF4-FFF2-40B4-BE49-F238E27FC236}">
                <a16:creationId xmlns:a16="http://schemas.microsoft.com/office/drawing/2014/main" id="{7B171085-C609-4068-91EF-CF35B6B644B7}"/>
              </a:ext>
            </a:extLst>
          </p:cNvPr>
          <p:cNvSpPr txBox="1">
            <a:spLocks/>
          </p:cNvSpPr>
          <p:nvPr userDrawn="1"/>
        </p:nvSpPr>
        <p:spPr>
          <a:xfrm>
            <a:off x="1337829" y="7254296"/>
            <a:ext cx="3108960" cy="413808"/>
          </a:xfrm>
          <a:prstGeom prst="rect">
            <a:avLst/>
          </a:prstGeom>
        </p:spPr>
        <p:txBody>
          <a:bodyPr vert="horz" lIns="91440" tIns="45720" rIns="91440" bIns="45720" rtlCol="0" anchor="ctr"/>
          <a:lstStyle>
            <a:defPPr>
              <a:defRPr lang="en-US"/>
            </a:defPPr>
            <a:lvl1pPr marL="0" algn="l" defTabSz="987552" rtl="0" eaLnBrk="1" latinLnBrk="0" hangingPunct="1">
              <a:defRPr sz="1200" kern="1200">
                <a:solidFill>
                  <a:schemeClr val="tx1">
                    <a:lumMod val="85000"/>
                    <a:lumOff val="15000"/>
                  </a:schemeClr>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a:lstStyle>
          <a:p>
            <a:r>
              <a:rPr lang="en-US" b="1">
                <a:latin typeface="Roboto Condensed" panose="02000000000000000000" pitchFamily="2" charset="0"/>
                <a:ea typeface="Roboto Condensed" panose="02000000000000000000" pitchFamily="2" charset="0"/>
              </a:rPr>
              <a:t>PII: AUDIT CONSIDERATIONS</a:t>
            </a:r>
            <a:endParaRPr lang="en-US" b="1"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144045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8220" y="413808"/>
            <a:ext cx="2979420"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9960" y="413808"/>
            <a:ext cx="8765540"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6878F4-6BF8-AB4B-A508-A8C70EABEFBE}"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599" y="-337"/>
            <a:ext cx="13818798" cy="7773074"/>
          </a:xfrm>
          <a:prstGeom prst="rect">
            <a:avLst/>
          </a:prstGeom>
        </p:spPr>
      </p:pic>
      <p:sp>
        <p:nvSpPr>
          <p:cNvPr id="8" name="Rectangle 7"/>
          <p:cNvSpPr/>
          <p:nvPr userDrawn="1"/>
        </p:nvSpPr>
        <p:spPr>
          <a:xfrm>
            <a:off x="1237958" y="7203864"/>
            <a:ext cx="2996418" cy="413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a:extLst>
              <a:ext uri="{FF2B5EF4-FFF2-40B4-BE49-F238E27FC236}">
                <a16:creationId xmlns:a16="http://schemas.microsoft.com/office/drawing/2014/main" id="{0A13B97D-849C-4065-8268-F35A48C13BF4}"/>
              </a:ext>
            </a:extLst>
          </p:cNvPr>
          <p:cNvSpPr txBox="1">
            <a:spLocks/>
          </p:cNvSpPr>
          <p:nvPr userDrawn="1"/>
        </p:nvSpPr>
        <p:spPr>
          <a:xfrm>
            <a:off x="1337829" y="7254296"/>
            <a:ext cx="3108960" cy="413808"/>
          </a:xfrm>
          <a:prstGeom prst="rect">
            <a:avLst/>
          </a:prstGeom>
        </p:spPr>
        <p:txBody>
          <a:bodyPr vert="horz" lIns="91440" tIns="45720" rIns="91440" bIns="45720" rtlCol="0" anchor="ctr"/>
          <a:lstStyle>
            <a:defPPr>
              <a:defRPr lang="en-US"/>
            </a:defPPr>
            <a:lvl1pPr marL="0" algn="l" defTabSz="987552" rtl="0" eaLnBrk="1" latinLnBrk="0" hangingPunct="1">
              <a:defRPr sz="1200" kern="1200">
                <a:solidFill>
                  <a:schemeClr val="tx1">
                    <a:lumMod val="85000"/>
                    <a:lumOff val="15000"/>
                  </a:schemeClr>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a:lstStyle>
          <a:p>
            <a:r>
              <a:rPr lang="en-US" b="1">
                <a:latin typeface="Roboto Condensed" panose="02000000000000000000" pitchFamily="2" charset="0"/>
                <a:ea typeface="Roboto Condensed" panose="02000000000000000000" pitchFamily="2" charset="0"/>
              </a:rPr>
              <a:t>PII: AUDIT CONSIDERATIONS</a:t>
            </a:r>
            <a:endParaRPr lang="en-US" b="1"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88655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stretch>
            <a:fillRect/>
          </a:stretch>
        </p:blipFill>
        <p:spPr>
          <a:xfrm>
            <a:off x="-1198" y="0"/>
            <a:ext cx="13818798" cy="7773074"/>
          </a:xfrm>
          <a:prstGeom prst="rect">
            <a:avLst/>
          </a:prstGeom>
        </p:spPr>
      </p:pic>
      <p:sp>
        <p:nvSpPr>
          <p:cNvPr id="8" name="Rectangle 7"/>
          <p:cNvSpPr/>
          <p:nvPr userDrawn="1"/>
        </p:nvSpPr>
        <p:spPr>
          <a:xfrm>
            <a:off x="1237958" y="7203864"/>
            <a:ext cx="2996418" cy="413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6878F4-6BF8-AB4B-A508-A8C70EABEFBE}" type="slidenum">
              <a:rPr lang="en-US" smtClean="0"/>
              <a:t>‹#›</a:t>
            </a:fld>
            <a:endParaRPr lang="en-US" dirty="0"/>
          </a:p>
        </p:txBody>
      </p:sp>
      <p:sp>
        <p:nvSpPr>
          <p:cNvPr id="10" name="Date Placeholder 3">
            <a:extLst>
              <a:ext uri="{FF2B5EF4-FFF2-40B4-BE49-F238E27FC236}">
                <a16:creationId xmlns:a16="http://schemas.microsoft.com/office/drawing/2014/main" id="{34F04AF0-FBBC-4470-A85B-E6164C554AF4}"/>
              </a:ext>
            </a:extLst>
          </p:cNvPr>
          <p:cNvSpPr>
            <a:spLocks noGrp="1"/>
          </p:cNvSpPr>
          <p:nvPr>
            <p:ph type="dt" sz="half" idx="10"/>
          </p:nvPr>
        </p:nvSpPr>
        <p:spPr>
          <a:xfrm>
            <a:off x="1337829" y="7254296"/>
            <a:ext cx="3108960" cy="413808"/>
          </a:xfrm>
        </p:spPr>
        <p:txBody>
          <a:bodyPr/>
          <a:lstStyle>
            <a:lvl1pPr>
              <a:defRPr sz="1200">
                <a:solidFill>
                  <a:schemeClr val="tx1">
                    <a:lumMod val="85000"/>
                    <a:lumOff val="15000"/>
                  </a:schemeClr>
                </a:solidFill>
              </a:defRPr>
            </a:lvl1pPr>
          </a:lstStyle>
          <a:p>
            <a:r>
              <a:rPr lang="en-US" b="1" dirty="0">
                <a:latin typeface="Roboto Condensed" panose="02000000000000000000" pitchFamily="2" charset="0"/>
                <a:ea typeface="Roboto Condensed" panose="02000000000000000000" pitchFamily="2" charset="0"/>
              </a:rPr>
              <a:t>PII: AUDIT CONSIDERATIONS</a:t>
            </a:r>
          </a:p>
        </p:txBody>
      </p:sp>
    </p:spTree>
    <p:extLst>
      <p:ext uri="{BB962C8B-B14F-4D97-AF65-F5344CB8AC3E}">
        <p14:creationId xmlns:p14="http://schemas.microsoft.com/office/powerpoint/2010/main" val="1426108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763" y="1937704"/>
            <a:ext cx="1191768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942763" y="5201392"/>
            <a:ext cx="11917680" cy="1700212"/>
          </a:xfrm>
        </p:spPr>
        <p:txBody>
          <a:bodyPr/>
          <a:lstStyle>
            <a:lvl1pPr marL="0" indent="0">
              <a:buNone/>
              <a:defRPr sz="2720">
                <a:solidFill>
                  <a:schemeClr val="tx1">
                    <a:tint val="75000"/>
                  </a:schemeClr>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6878F4-6BF8-AB4B-A508-A8C70EABEFBE}"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599" y="-337"/>
            <a:ext cx="13818798" cy="7773074"/>
          </a:xfrm>
          <a:prstGeom prst="rect">
            <a:avLst/>
          </a:prstGeom>
        </p:spPr>
      </p:pic>
      <p:sp>
        <p:nvSpPr>
          <p:cNvPr id="8" name="Rectangle 7"/>
          <p:cNvSpPr/>
          <p:nvPr userDrawn="1"/>
        </p:nvSpPr>
        <p:spPr>
          <a:xfrm>
            <a:off x="1237958" y="7203864"/>
            <a:ext cx="2996418" cy="413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a:extLst>
              <a:ext uri="{FF2B5EF4-FFF2-40B4-BE49-F238E27FC236}">
                <a16:creationId xmlns:a16="http://schemas.microsoft.com/office/drawing/2014/main" id="{5333AF23-A1B9-41E5-AFA5-A5C9FDC22C1A}"/>
              </a:ext>
            </a:extLst>
          </p:cNvPr>
          <p:cNvSpPr txBox="1">
            <a:spLocks/>
          </p:cNvSpPr>
          <p:nvPr userDrawn="1"/>
        </p:nvSpPr>
        <p:spPr>
          <a:xfrm>
            <a:off x="1337829" y="7254296"/>
            <a:ext cx="3108960" cy="413808"/>
          </a:xfrm>
          <a:prstGeom prst="rect">
            <a:avLst/>
          </a:prstGeom>
        </p:spPr>
        <p:txBody>
          <a:bodyPr vert="horz" lIns="91440" tIns="45720" rIns="91440" bIns="45720" rtlCol="0" anchor="ctr"/>
          <a:lstStyle>
            <a:defPPr>
              <a:defRPr lang="en-US"/>
            </a:defPPr>
            <a:lvl1pPr marL="0" algn="l" defTabSz="987552" rtl="0" eaLnBrk="1" latinLnBrk="0" hangingPunct="1">
              <a:defRPr sz="1200" kern="1200">
                <a:solidFill>
                  <a:schemeClr val="tx1">
                    <a:lumMod val="85000"/>
                    <a:lumOff val="15000"/>
                  </a:schemeClr>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a:lstStyle>
          <a:p>
            <a:r>
              <a:rPr lang="en-US" b="1">
                <a:latin typeface="Roboto Condensed" panose="02000000000000000000" pitchFamily="2" charset="0"/>
                <a:ea typeface="Roboto Condensed" panose="02000000000000000000" pitchFamily="2" charset="0"/>
              </a:rPr>
              <a:t>PII: AUDIT CONSIDERATIONS</a:t>
            </a:r>
            <a:endParaRPr lang="en-US" b="1"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56867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9960" y="2069042"/>
            <a:ext cx="587248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95160" y="2069042"/>
            <a:ext cx="587248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6878F4-6BF8-AB4B-A508-A8C70EABEFBE}"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599" y="-337"/>
            <a:ext cx="13818798" cy="7773074"/>
          </a:xfrm>
          <a:prstGeom prst="rect">
            <a:avLst/>
          </a:prstGeom>
        </p:spPr>
      </p:pic>
      <p:sp>
        <p:nvSpPr>
          <p:cNvPr id="9" name="Rectangle 8"/>
          <p:cNvSpPr/>
          <p:nvPr userDrawn="1"/>
        </p:nvSpPr>
        <p:spPr>
          <a:xfrm>
            <a:off x="1237958" y="7203864"/>
            <a:ext cx="2996418" cy="413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B378FC1A-6543-4253-B464-CAA66F66AA8A}"/>
              </a:ext>
            </a:extLst>
          </p:cNvPr>
          <p:cNvSpPr txBox="1">
            <a:spLocks/>
          </p:cNvSpPr>
          <p:nvPr userDrawn="1"/>
        </p:nvSpPr>
        <p:spPr>
          <a:xfrm>
            <a:off x="1337829" y="7254296"/>
            <a:ext cx="3108960" cy="413808"/>
          </a:xfrm>
          <a:prstGeom prst="rect">
            <a:avLst/>
          </a:prstGeom>
        </p:spPr>
        <p:txBody>
          <a:bodyPr vert="horz" lIns="91440" tIns="45720" rIns="91440" bIns="45720" rtlCol="0" anchor="ctr"/>
          <a:lstStyle>
            <a:defPPr>
              <a:defRPr lang="en-US"/>
            </a:defPPr>
            <a:lvl1pPr marL="0" algn="l" defTabSz="987552" rtl="0" eaLnBrk="1" latinLnBrk="0" hangingPunct="1">
              <a:defRPr sz="1200" kern="1200">
                <a:solidFill>
                  <a:schemeClr val="tx1">
                    <a:lumMod val="85000"/>
                    <a:lumOff val="15000"/>
                  </a:schemeClr>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a:lstStyle>
          <a:p>
            <a:r>
              <a:rPr lang="en-US" b="1">
                <a:latin typeface="Roboto Condensed" panose="02000000000000000000" pitchFamily="2" charset="0"/>
                <a:ea typeface="Roboto Condensed" panose="02000000000000000000" pitchFamily="2" charset="0"/>
              </a:rPr>
              <a:t>PII: AUDIT CONSIDERATIONS</a:t>
            </a:r>
            <a:endParaRPr lang="en-US" b="1"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414930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51760" y="413809"/>
            <a:ext cx="1191768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951760" y="1905318"/>
            <a:ext cx="584549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951760" y="2839085"/>
            <a:ext cx="584549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95160" y="1905318"/>
            <a:ext cx="5874280"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995160" y="2839085"/>
            <a:ext cx="587428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6878F4-6BF8-AB4B-A508-A8C70EABEFBE}"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599" y="-337"/>
            <a:ext cx="13818798" cy="7773074"/>
          </a:xfrm>
          <a:prstGeom prst="rect">
            <a:avLst/>
          </a:prstGeom>
        </p:spPr>
      </p:pic>
      <p:sp>
        <p:nvSpPr>
          <p:cNvPr id="11" name="Rectangle 10"/>
          <p:cNvSpPr/>
          <p:nvPr userDrawn="1"/>
        </p:nvSpPr>
        <p:spPr>
          <a:xfrm>
            <a:off x="1237958" y="7203864"/>
            <a:ext cx="2996418" cy="413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ate Placeholder 3">
            <a:extLst>
              <a:ext uri="{FF2B5EF4-FFF2-40B4-BE49-F238E27FC236}">
                <a16:creationId xmlns:a16="http://schemas.microsoft.com/office/drawing/2014/main" id="{F8181E59-2865-4D7E-A9B9-20B6CCA4DC48}"/>
              </a:ext>
            </a:extLst>
          </p:cNvPr>
          <p:cNvSpPr txBox="1">
            <a:spLocks/>
          </p:cNvSpPr>
          <p:nvPr userDrawn="1"/>
        </p:nvSpPr>
        <p:spPr>
          <a:xfrm>
            <a:off x="1337829" y="7254296"/>
            <a:ext cx="3108960" cy="413808"/>
          </a:xfrm>
          <a:prstGeom prst="rect">
            <a:avLst/>
          </a:prstGeom>
        </p:spPr>
        <p:txBody>
          <a:bodyPr vert="horz" lIns="91440" tIns="45720" rIns="91440" bIns="45720" rtlCol="0" anchor="ctr"/>
          <a:lstStyle>
            <a:defPPr>
              <a:defRPr lang="en-US"/>
            </a:defPPr>
            <a:lvl1pPr marL="0" algn="l" defTabSz="987552" rtl="0" eaLnBrk="1" latinLnBrk="0" hangingPunct="1">
              <a:defRPr sz="1200" kern="1200">
                <a:solidFill>
                  <a:schemeClr val="tx1">
                    <a:lumMod val="85000"/>
                    <a:lumOff val="15000"/>
                  </a:schemeClr>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a:lstStyle>
          <a:p>
            <a:r>
              <a:rPr lang="en-US" b="1">
                <a:latin typeface="Roboto Condensed" panose="02000000000000000000" pitchFamily="2" charset="0"/>
                <a:ea typeface="Roboto Condensed" panose="02000000000000000000" pitchFamily="2" charset="0"/>
              </a:rPr>
              <a:t>PII: AUDIT CONSIDERATIONS</a:t>
            </a:r>
            <a:endParaRPr lang="en-US" b="1"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87578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6878F4-6BF8-AB4B-A508-A8C70EABEFBE}" type="slidenum">
              <a:rPr lang="en-US" smtClean="0"/>
              <a:t>‹#›</a:t>
            </a:fld>
            <a:endParaRPr lang="en-US" dirty="0"/>
          </a:p>
        </p:txBody>
      </p:sp>
      <p:pic>
        <p:nvPicPr>
          <p:cNvPr id="6" name="Picture 5"/>
          <p:cNvPicPr>
            <a:picLocks noChangeAspect="1"/>
          </p:cNvPicPr>
          <p:nvPr userDrawn="1"/>
        </p:nvPicPr>
        <p:blipFill>
          <a:blip r:embed="rId2"/>
          <a:stretch>
            <a:fillRect/>
          </a:stretch>
        </p:blipFill>
        <p:spPr>
          <a:xfrm>
            <a:off x="-599" y="-337"/>
            <a:ext cx="13818798" cy="7773074"/>
          </a:xfrm>
          <a:prstGeom prst="rect">
            <a:avLst/>
          </a:prstGeom>
        </p:spPr>
      </p:pic>
      <p:sp>
        <p:nvSpPr>
          <p:cNvPr id="7" name="Rectangle 6"/>
          <p:cNvSpPr/>
          <p:nvPr userDrawn="1"/>
        </p:nvSpPr>
        <p:spPr>
          <a:xfrm>
            <a:off x="1237958" y="7203864"/>
            <a:ext cx="2996418" cy="413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a:extLst>
              <a:ext uri="{FF2B5EF4-FFF2-40B4-BE49-F238E27FC236}">
                <a16:creationId xmlns:a16="http://schemas.microsoft.com/office/drawing/2014/main" id="{CDA61DAE-252B-41BD-B6AE-BE329258AFC3}"/>
              </a:ext>
            </a:extLst>
          </p:cNvPr>
          <p:cNvSpPr txBox="1">
            <a:spLocks/>
          </p:cNvSpPr>
          <p:nvPr userDrawn="1"/>
        </p:nvSpPr>
        <p:spPr>
          <a:xfrm>
            <a:off x="1337829" y="7254296"/>
            <a:ext cx="3108960" cy="413808"/>
          </a:xfrm>
          <a:prstGeom prst="rect">
            <a:avLst/>
          </a:prstGeom>
        </p:spPr>
        <p:txBody>
          <a:bodyPr vert="horz" lIns="91440" tIns="45720" rIns="91440" bIns="45720" rtlCol="0" anchor="ctr"/>
          <a:lstStyle>
            <a:defPPr>
              <a:defRPr lang="en-US"/>
            </a:defPPr>
            <a:lvl1pPr marL="0" algn="l" defTabSz="987552" rtl="0" eaLnBrk="1" latinLnBrk="0" hangingPunct="1">
              <a:defRPr sz="1200" kern="1200">
                <a:solidFill>
                  <a:schemeClr val="tx1">
                    <a:lumMod val="85000"/>
                    <a:lumOff val="15000"/>
                  </a:schemeClr>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a:lstStyle>
          <a:p>
            <a:r>
              <a:rPr lang="en-US" b="1">
                <a:latin typeface="Roboto Condensed" panose="02000000000000000000" pitchFamily="2" charset="0"/>
                <a:ea typeface="Roboto Condensed" panose="02000000000000000000" pitchFamily="2" charset="0"/>
              </a:rPr>
              <a:t>PII: AUDIT CONSIDERATIONS</a:t>
            </a:r>
            <a:endParaRPr lang="en-US" b="1"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150561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6878F4-6BF8-AB4B-A508-A8C70EABEFBE}"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599" y="-337"/>
            <a:ext cx="13818798" cy="7773074"/>
          </a:xfrm>
          <a:prstGeom prst="rect">
            <a:avLst/>
          </a:prstGeom>
        </p:spPr>
      </p:pic>
      <p:sp>
        <p:nvSpPr>
          <p:cNvPr id="6" name="Rectangle 5"/>
          <p:cNvSpPr/>
          <p:nvPr userDrawn="1"/>
        </p:nvSpPr>
        <p:spPr>
          <a:xfrm>
            <a:off x="1237958" y="7203864"/>
            <a:ext cx="2996418" cy="413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3">
            <a:extLst>
              <a:ext uri="{FF2B5EF4-FFF2-40B4-BE49-F238E27FC236}">
                <a16:creationId xmlns:a16="http://schemas.microsoft.com/office/drawing/2014/main" id="{1FF91ABC-F8AF-4267-87B5-A6E34A324EC8}"/>
              </a:ext>
            </a:extLst>
          </p:cNvPr>
          <p:cNvSpPr txBox="1">
            <a:spLocks/>
          </p:cNvSpPr>
          <p:nvPr userDrawn="1"/>
        </p:nvSpPr>
        <p:spPr>
          <a:xfrm>
            <a:off x="1337829" y="7254296"/>
            <a:ext cx="3108960" cy="413808"/>
          </a:xfrm>
          <a:prstGeom prst="rect">
            <a:avLst/>
          </a:prstGeom>
        </p:spPr>
        <p:txBody>
          <a:bodyPr vert="horz" lIns="91440" tIns="45720" rIns="91440" bIns="45720" rtlCol="0" anchor="ctr"/>
          <a:lstStyle>
            <a:defPPr>
              <a:defRPr lang="en-US"/>
            </a:defPPr>
            <a:lvl1pPr marL="0" algn="l" defTabSz="987552" rtl="0" eaLnBrk="1" latinLnBrk="0" hangingPunct="1">
              <a:defRPr sz="1200" kern="1200">
                <a:solidFill>
                  <a:schemeClr val="tx1">
                    <a:lumMod val="85000"/>
                    <a:lumOff val="15000"/>
                  </a:schemeClr>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a:lstStyle>
          <a:p>
            <a:r>
              <a:rPr lang="en-US" b="1">
                <a:latin typeface="Roboto Condensed" panose="02000000000000000000" pitchFamily="2" charset="0"/>
                <a:ea typeface="Roboto Condensed" panose="02000000000000000000" pitchFamily="2" charset="0"/>
              </a:rPr>
              <a:t>PII: AUDIT CONSIDERATIONS</a:t>
            </a:r>
            <a:endParaRPr lang="en-US" b="1"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47611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874280" y="1119082"/>
            <a:ext cx="6995160"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6878F4-6BF8-AB4B-A508-A8C70EABEFBE}"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599" y="-337"/>
            <a:ext cx="13818798" cy="7773074"/>
          </a:xfrm>
          <a:prstGeom prst="rect">
            <a:avLst/>
          </a:prstGeom>
        </p:spPr>
      </p:pic>
      <p:sp>
        <p:nvSpPr>
          <p:cNvPr id="9" name="Rectangle 8"/>
          <p:cNvSpPr/>
          <p:nvPr userDrawn="1"/>
        </p:nvSpPr>
        <p:spPr>
          <a:xfrm>
            <a:off x="1237958" y="7203864"/>
            <a:ext cx="2996418" cy="413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0ADD486D-28DD-4C47-86CA-7BC0A8AABF38}"/>
              </a:ext>
            </a:extLst>
          </p:cNvPr>
          <p:cNvSpPr txBox="1">
            <a:spLocks/>
          </p:cNvSpPr>
          <p:nvPr userDrawn="1"/>
        </p:nvSpPr>
        <p:spPr>
          <a:xfrm>
            <a:off x="1337829" y="7254296"/>
            <a:ext cx="3108960" cy="413808"/>
          </a:xfrm>
          <a:prstGeom prst="rect">
            <a:avLst/>
          </a:prstGeom>
        </p:spPr>
        <p:txBody>
          <a:bodyPr vert="horz" lIns="91440" tIns="45720" rIns="91440" bIns="45720" rtlCol="0" anchor="ctr"/>
          <a:lstStyle>
            <a:defPPr>
              <a:defRPr lang="en-US"/>
            </a:defPPr>
            <a:lvl1pPr marL="0" algn="l" defTabSz="987552" rtl="0" eaLnBrk="1" latinLnBrk="0" hangingPunct="1">
              <a:defRPr sz="1200" kern="1200">
                <a:solidFill>
                  <a:schemeClr val="tx1">
                    <a:lumMod val="85000"/>
                    <a:lumOff val="15000"/>
                  </a:schemeClr>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a:lstStyle>
          <a:p>
            <a:r>
              <a:rPr lang="en-US" b="1">
                <a:latin typeface="Roboto Condensed" panose="02000000000000000000" pitchFamily="2" charset="0"/>
                <a:ea typeface="Roboto Condensed" panose="02000000000000000000" pitchFamily="2" charset="0"/>
              </a:rPr>
              <a:t>PII: AUDIT CONSIDERATIONS</a:t>
            </a:r>
            <a:endParaRPr lang="en-US" b="1"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03248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51760" y="518160"/>
            <a:ext cx="4456535"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874280" y="1119082"/>
            <a:ext cx="6995160"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dirty="0"/>
              <a:t>Click icon to add picture</a:t>
            </a:r>
          </a:p>
        </p:txBody>
      </p:sp>
      <p:sp>
        <p:nvSpPr>
          <p:cNvPr id="4" name="Text Placeholder 3"/>
          <p:cNvSpPr>
            <a:spLocks noGrp="1"/>
          </p:cNvSpPr>
          <p:nvPr>
            <p:ph type="body" sz="half" idx="2"/>
          </p:nvPr>
        </p:nvSpPr>
        <p:spPr>
          <a:xfrm>
            <a:off x="951760" y="2331720"/>
            <a:ext cx="4456535"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6878F4-6BF8-AB4B-A508-A8C70EABEFBE}"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599" y="-337"/>
            <a:ext cx="13818798" cy="7773074"/>
          </a:xfrm>
          <a:prstGeom prst="rect">
            <a:avLst/>
          </a:prstGeom>
        </p:spPr>
      </p:pic>
      <p:sp>
        <p:nvSpPr>
          <p:cNvPr id="9" name="Rectangle 8"/>
          <p:cNvSpPr/>
          <p:nvPr userDrawn="1"/>
        </p:nvSpPr>
        <p:spPr>
          <a:xfrm>
            <a:off x="1237958" y="7203864"/>
            <a:ext cx="2996418" cy="413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7AB4C52E-E37E-4BCF-ADD2-04A19E0C524E}"/>
              </a:ext>
            </a:extLst>
          </p:cNvPr>
          <p:cNvSpPr txBox="1">
            <a:spLocks/>
          </p:cNvSpPr>
          <p:nvPr userDrawn="1"/>
        </p:nvSpPr>
        <p:spPr>
          <a:xfrm>
            <a:off x="1337829" y="7254296"/>
            <a:ext cx="3108960" cy="413808"/>
          </a:xfrm>
          <a:prstGeom prst="rect">
            <a:avLst/>
          </a:prstGeom>
        </p:spPr>
        <p:txBody>
          <a:bodyPr vert="horz" lIns="91440" tIns="45720" rIns="91440" bIns="45720" rtlCol="0" anchor="ctr"/>
          <a:lstStyle>
            <a:defPPr>
              <a:defRPr lang="en-US"/>
            </a:defPPr>
            <a:lvl1pPr marL="0" algn="l" defTabSz="987552" rtl="0" eaLnBrk="1" latinLnBrk="0" hangingPunct="1">
              <a:defRPr sz="1200" kern="1200">
                <a:solidFill>
                  <a:schemeClr val="tx1">
                    <a:lumMod val="85000"/>
                    <a:lumOff val="15000"/>
                  </a:schemeClr>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a:lstStyle>
          <a:p>
            <a:r>
              <a:rPr lang="en-US" b="1">
                <a:latin typeface="Roboto Condensed" panose="02000000000000000000" pitchFamily="2" charset="0"/>
                <a:ea typeface="Roboto Condensed" panose="02000000000000000000" pitchFamily="2" charset="0"/>
              </a:rPr>
              <a:t>PII: AUDIT CONSIDERATIONS</a:t>
            </a:r>
            <a:endParaRPr lang="en-US" b="1"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80278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9960" y="413809"/>
            <a:ext cx="1191768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49960" y="2069042"/>
            <a:ext cx="1191768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49960" y="7203864"/>
            <a:ext cx="3108960" cy="413808"/>
          </a:xfrm>
          <a:prstGeom prst="rect">
            <a:avLst/>
          </a:prstGeom>
        </p:spPr>
        <p:txBody>
          <a:bodyPr vert="horz" lIns="91440" tIns="45720" rIns="91440" bIns="45720" rtlCol="0" anchor="ctr"/>
          <a:lstStyle>
            <a:lvl1pPr algn="l">
              <a:defRPr sz="136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577080" y="7203864"/>
            <a:ext cx="466344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758680" y="7203864"/>
            <a:ext cx="310896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766878F4-6BF8-AB4B-A508-A8C70EABEFBE}" type="slidenum">
              <a:rPr lang="en-US" smtClean="0"/>
              <a:t>‹#›</a:t>
            </a:fld>
            <a:endParaRPr lang="en-US" dirty="0"/>
          </a:p>
        </p:txBody>
      </p:sp>
      <p:sp>
        <p:nvSpPr>
          <p:cNvPr id="7" name="Date Placeholder 3">
            <a:extLst>
              <a:ext uri="{FF2B5EF4-FFF2-40B4-BE49-F238E27FC236}">
                <a16:creationId xmlns:a16="http://schemas.microsoft.com/office/drawing/2014/main" id="{36128BEC-06D1-409A-AE14-1606F1A03967}"/>
              </a:ext>
            </a:extLst>
          </p:cNvPr>
          <p:cNvSpPr txBox="1">
            <a:spLocks/>
          </p:cNvSpPr>
          <p:nvPr userDrawn="1"/>
        </p:nvSpPr>
        <p:spPr>
          <a:xfrm>
            <a:off x="1337829" y="7254296"/>
            <a:ext cx="3108960" cy="413808"/>
          </a:xfrm>
          <a:prstGeom prst="rect">
            <a:avLst/>
          </a:prstGeom>
        </p:spPr>
        <p:txBody>
          <a:bodyPr/>
          <a:lstStyle>
            <a:defPPr>
              <a:defRPr lang="en-US"/>
            </a:defPPr>
            <a:lvl1pPr marL="0" algn="l" defTabSz="987552" rtl="0" eaLnBrk="1" latinLnBrk="0" hangingPunct="1">
              <a:defRPr sz="1200" kern="1200">
                <a:solidFill>
                  <a:schemeClr val="tx1">
                    <a:lumMod val="85000"/>
                    <a:lumOff val="15000"/>
                  </a:schemeClr>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a:lstStyle>
          <a:p>
            <a:r>
              <a:rPr lang="en-US" b="1">
                <a:latin typeface="Roboto Condensed" panose="02000000000000000000" pitchFamily="2" charset="0"/>
                <a:ea typeface="Roboto Condensed" panose="02000000000000000000" pitchFamily="2" charset="0"/>
              </a:rPr>
              <a:t>PII: AUDIT CONSIDERATIONS</a:t>
            </a:r>
            <a:endParaRPr lang="en-US" b="1"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51378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3159" y="2972820"/>
            <a:ext cx="12142731" cy="3293209"/>
          </a:xfrm>
          <a:prstGeom prst="rect">
            <a:avLst/>
          </a:prstGeom>
          <a:noFill/>
        </p:spPr>
        <p:txBody>
          <a:bodyPr wrap="square" rtlCol="0">
            <a:spAutoFit/>
          </a:bodyPr>
          <a:lstStyle/>
          <a:p>
            <a:pPr defTabSz="914987"/>
            <a:r>
              <a:rPr lang="en-US" sz="4800" b="1" dirty="0">
                <a:solidFill>
                  <a:srgbClr val="323232"/>
                </a:solidFill>
                <a:latin typeface="Roboto Condensed" panose="02000000000000000000" pitchFamily="2" charset="0"/>
                <a:ea typeface="Roboto Condensed" panose="02000000000000000000" pitchFamily="2" charset="0"/>
              </a:rPr>
              <a:t>PERSONALLY IDENTIFIABLE INFORMATION:</a:t>
            </a:r>
          </a:p>
          <a:p>
            <a:pPr defTabSz="914987"/>
            <a:r>
              <a:rPr lang="en-US" sz="4800" b="1" dirty="0">
                <a:solidFill>
                  <a:srgbClr val="323232"/>
                </a:solidFill>
                <a:latin typeface="Roboto Condensed" panose="02000000000000000000" pitchFamily="2" charset="0"/>
                <a:ea typeface="Roboto Condensed" panose="02000000000000000000" pitchFamily="2" charset="0"/>
              </a:rPr>
              <a:t>AUDIT CONSIDERATIONS</a:t>
            </a:r>
          </a:p>
          <a:p>
            <a:pPr defTabSz="914987"/>
            <a:endParaRPr lang="en-US" sz="4800" b="1" dirty="0">
              <a:solidFill>
                <a:srgbClr val="323232"/>
              </a:solidFill>
              <a:latin typeface="Roboto Condensed" panose="02000000000000000000" pitchFamily="2" charset="0"/>
              <a:ea typeface="Roboto Condensed" panose="02000000000000000000" pitchFamily="2" charset="0"/>
            </a:endParaRPr>
          </a:p>
          <a:p>
            <a:pPr defTabSz="914987"/>
            <a:r>
              <a:rPr lang="en-US" sz="3200" b="1" dirty="0">
                <a:solidFill>
                  <a:srgbClr val="323232"/>
                </a:solidFill>
                <a:latin typeface="Roboto Condensed" panose="02000000000000000000" pitchFamily="2" charset="0"/>
                <a:ea typeface="Roboto Condensed" panose="02000000000000000000" pitchFamily="2" charset="0"/>
              </a:rPr>
              <a:t>Virginia Local Government Auditors Association</a:t>
            </a:r>
          </a:p>
          <a:p>
            <a:pPr defTabSz="914987"/>
            <a:r>
              <a:rPr lang="en-US" sz="2400" dirty="0">
                <a:solidFill>
                  <a:srgbClr val="323232"/>
                </a:solidFill>
                <a:latin typeface="Roboto Condensed" panose="02000000000000000000" pitchFamily="2" charset="0"/>
                <a:ea typeface="Roboto Condensed" panose="02000000000000000000" pitchFamily="2" charset="0"/>
              </a:rPr>
              <a:t>May 3, 2019</a:t>
            </a:r>
          </a:p>
        </p:txBody>
      </p:sp>
    </p:spTree>
    <p:extLst>
      <p:ext uri="{BB962C8B-B14F-4D97-AF65-F5344CB8AC3E}">
        <p14:creationId xmlns:p14="http://schemas.microsoft.com/office/powerpoint/2010/main" val="673748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88198" y="555248"/>
            <a:ext cx="10187716" cy="584775"/>
          </a:xfrm>
          <a:prstGeom prst="rect">
            <a:avLst/>
          </a:prstGeom>
        </p:spPr>
        <p:txBody>
          <a:bodyPr wrap="square">
            <a:spAutoFit/>
          </a:bodyPr>
          <a:lstStyle/>
          <a:p>
            <a:r>
              <a:rPr lang="en-US" sz="3200" b="1" cap="all" dirty="0">
                <a:solidFill>
                  <a:schemeClr val="tx1">
                    <a:lumMod val="75000"/>
                    <a:lumOff val="25000"/>
                  </a:schemeClr>
                </a:solidFill>
                <a:latin typeface="Roboto Condensed" charset="0"/>
                <a:ea typeface="Roboto Condensed" charset="0"/>
                <a:cs typeface="Roboto Condensed" charset="0"/>
              </a:rPr>
              <a:t>Regulations</a:t>
            </a:r>
          </a:p>
        </p:txBody>
      </p:sp>
      <p:sp>
        <p:nvSpPr>
          <p:cNvPr id="2" name="Slide Number Placeholder 1"/>
          <p:cNvSpPr>
            <a:spLocks noGrp="1"/>
          </p:cNvSpPr>
          <p:nvPr>
            <p:ph type="sldNum" sz="quarter" idx="12"/>
          </p:nvPr>
        </p:nvSpPr>
        <p:spPr/>
        <p:txBody>
          <a:bodyPr/>
          <a:lstStyle/>
          <a:p>
            <a:fld id="{766878F4-6BF8-AB4B-A508-A8C70EABEFBE}" type="slidenum">
              <a:rPr lang="en-US" smtClean="0"/>
              <a:t>10</a:t>
            </a:fld>
            <a:endParaRPr lang="en-US" dirty="0"/>
          </a:p>
        </p:txBody>
      </p:sp>
      <p:sp>
        <p:nvSpPr>
          <p:cNvPr id="6" name="Rectangle 5"/>
          <p:cNvSpPr/>
          <p:nvPr/>
        </p:nvSpPr>
        <p:spPr>
          <a:xfrm>
            <a:off x="2386584" y="2039112"/>
            <a:ext cx="10189330" cy="2400657"/>
          </a:xfrm>
          <a:prstGeom prst="rect">
            <a:avLst/>
          </a:prstGeom>
        </p:spPr>
        <p:txBody>
          <a:bodyPr wrap="square">
            <a:spAutoFit/>
          </a:bodyPr>
          <a:lstStyle/>
          <a:p>
            <a:pPr marL="457200" indent="-457200">
              <a:spcAft>
                <a:spcPts val="1200"/>
              </a:spcAft>
              <a:buClr>
                <a:srgbClr val="024A4A"/>
              </a:buClr>
              <a:buFont typeface="Arial" panose="020B0604020202020204" pitchFamily="34" charset="0"/>
              <a:buChar char="•"/>
            </a:pPr>
            <a:r>
              <a:rPr lang="en-US" sz="2400" dirty="0" smtClean="0">
                <a:solidFill>
                  <a:schemeClr val="tx1">
                    <a:lumMod val="75000"/>
                    <a:lumOff val="25000"/>
                  </a:schemeClr>
                </a:solidFill>
                <a:latin typeface="Roboto Condensed" panose="02000000000000000000" pitchFamily="2" charset="0"/>
                <a:ea typeface="Roboto Condensed" panose="02000000000000000000" pitchFamily="2" charset="0"/>
              </a:rPr>
              <a:t>Code </a:t>
            </a: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of Virginia § 18.2-186.6. Breach of personal information notification.</a:t>
            </a:r>
          </a:p>
          <a:p>
            <a:pPr marL="457200" indent="-457200">
              <a:spcAft>
                <a:spcPts val="1200"/>
              </a:spcAft>
              <a:buClr>
                <a:srgbClr val="024A4A"/>
              </a:buClr>
              <a:buFont typeface="Arial" panose="020B0604020202020204" pitchFamily="34" charset="0"/>
              <a:buChar cha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Code of Virginia § 22.1-287.02. Students' personally identifiable information.</a:t>
            </a:r>
          </a:p>
          <a:p>
            <a:pPr marL="457200" indent="-457200">
              <a:spcAft>
                <a:spcPts val="1200"/>
              </a:spcAft>
              <a:buClr>
                <a:srgbClr val="024A4A"/>
              </a:buClr>
              <a:buFont typeface="Arial" panose="020B0604020202020204" pitchFamily="34" charset="0"/>
              <a:buChar cha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Code of Virginia § 18.2-186.3. Identity theft; penalty; restitution; victim assistance.</a:t>
            </a:r>
          </a:p>
          <a:p>
            <a:pPr marL="457200" indent="-457200">
              <a:buClr>
                <a:srgbClr val="024A4A"/>
              </a:buClr>
              <a:buFont typeface="Arial" panose="020B0604020202020204" pitchFamily="34" charset="0"/>
              <a:buChar cha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Code of Virginia § 32.1-127.1:05. Breach of medical information notification.</a:t>
            </a:r>
          </a:p>
        </p:txBody>
      </p:sp>
      <p:sp>
        <p:nvSpPr>
          <p:cNvPr id="7" name="Date Placeholder 3">
            <a:extLst>
              <a:ext uri="{FF2B5EF4-FFF2-40B4-BE49-F238E27FC236}">
                <a16:creationId xmlns:a16="http://schemas.microsoft.com/office/drawing/2014/main" id="{6A3CDFAD-F619-4BCC-A5B6-F32D698EE906}"/>
              </a:ext>
            </a:extLst>
          </p:cNvPr>
          <p:cNvSpPr>
            <a:spLocks noGrp="1"/>
          </p:cNvSpPr>
          <p:nvPr>
            <p:ph type="dt" sz="half" idx="10"/>
          </p:nvPr>
        </p:nvSpPr>
        <p:spPr>
          <a:xfrm>
            <a:off x="1337829" y="7254296"/>
            <a:ext cx="3108960" cy="413808"/>
          </a:xfrm>
        </p:spPr>
        <p:txBody>
          <a:bodyPr/>
          <a:lstStyle>
            <a:lvl1pPr>
              <a:defRPr sz="1200">
                <a:solidFill>
                  <a:schemeClr val="tx1">
                    <a:lumMod val="85000"/>
                    <a:lumOff val="15000"/>
                  </a:schemeClr>
                </a:solidFill>
              </a:defRPr>
            </a:lvl1pPr>
          </a:lstStyle>
          <a:p>
            <a:r>
              <a:rPr lang="en-US" b="1" dirty="0">
                <a:latin typeface="Roboto Condensed" panose="02000000000000000000" pitchFamily="2" charset="0"/>
                <a:ea typeface="Roboto Condensed" panose="02000000000000000000" pitchFamily="2" charset="0"/>
              </a:rPr>
              <a:t>PII: AUDIT CONSIDERATIONS</a:t>
            </a:r>
          </a:p>
        </p:txBody>
      </p:sp>
      <p:sp>
        <p:nvSpPr>
          <p:cNvPr id="8" name="Rectangle 7">
            <a:extLst>
              <a:ext uri="{FF2B5EF4-FFF2-40B4-BE49-F238E27FC236}">
                <a16:creationId xmlns:a16="http://schemas.microsoft.com/office/drawing/2014/main" id="{F4F0F94B-CBEA-48D9-9F9C-4A7EDFD2B3B1}"/>
              </a:ext>
            </a:extLst>
          </p:cNvPr>
          <p:cNvSpPr/>
          <p:nvPr/>
        </p:nvSpPr>
        <p:spPr>
          <a:xfrm>
            <a:off x="2388198" y="1146733"/>
            <a:ext cx="3161442" cy="400110"/>
          </a:xfrm>
          <a:prstGeom prst="rect">
            <a:avLst/>
          </a:prstGeom>
        </p:spPr>
        <p:txBody>
          <a:bodyPr wrap="none">
            <a:spAutoFit/>
          </a:bodyPr>
          <a:lstStyle/>
          <a:p>
            <a:pPr algn="ctr"/>
            <a:r>
              <a:rPr lang="en-US" sz="2000" b="1" dirty="0">
                <a:solidFill>
                  <a:srgbClr val="414143"/>
                </a:solidFill>
                <a:latin typeface="Roboto Condensed" panose="02000000000000000000" pitchFamily="2" charset="0"/>
                <a:ea typeface="Roboto Condensed" panose="02000000000000000000" pitchFamily="2" charset="0"/>
              </a:rPr>
              <a:t>Regulations Applicable to PII</a:t>
            </a:r>
          </a:p>
        </p:txBody>
      </p:sp>
    </p:spTree>
    <p:extLst>
      <p:ext uri="{BB962C8B-B14F-4D97-AF65-F5344CB8AC3E}">
        <p14:creationId xmlns:p14="http://schemas.microsoft.com/office/powerpoint/2010/main" val="3291986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88198" y="555248"/>
            <a:ext cx="10187716" cy="584775"/>
          </a:xfrm>
          <a:prstGeom prst="rect">
            <a:avLst/>
          </a:prstGeom>
        </p:spPr>
        <p:txBody>
          <a:bodyPr wrap="square">
            <a:spAutoFit/>
          </a:bodyPr>
          <a:lstStyle/>
          <a:p>
            <a:r>
              <a:rPr lang="en-US" sz="3200" b="1" cap="all" dirty="0">
                <a:solidFill>
                  <a:schemeClr val="tx1">
                    <a:lumMod val="75000"/>
                    <a:lumOff val="25000"/>
                  </a:schemeClr>
                </a:solidFill>
                <a:latin typeface="Roboto Condensed" charset="0"/>
                <a:ea typeface="Roboto Condensed" charset="0"/>
                <a:cs typeface="Roboto Condensed" charset="0"/>
              </a:rPr>
              <a:t>Planning and Identification</a:t>
            </a:r>
          </a:p>
        </p:txBody>
      </p:sp>
      <p:sp>
        <p:nvSpPr>
          <p:cNvPr id="2" name="Slide Number Placeholder 1"/>
          <p:cNvSpPr>
            <a:spLocks noGrp="1"/>
          </p:cNvSpPr>
          <p:nvPr>
            <p:ph type="sldNum" sz="quarter" idx="12"/>
          </p:nvPr>
        </p:nvSpPr>
        <p:spPr/>
        <p:txBody>
          <a:bodyPr/>
          <a:lstStyle/>
          <a:p>
            <a:fld id="{766878F4-6BF8-AB4B-A508-A8C70EABEFBE}" type="slidenum">
              <a:rPr lang="en-US" smtClean="0"/>
              <a:t>11</a:t>
            </a:fld>
            <a:endParaRPr lang="en-US" dirty="0"/>
          </a:p>
        </p:txBody>
      </p:sp>
      <p:sp>
        <p:nvSpPr>
          <p:cNvPr id="8" name="Rectangle 7"/>
          <p:cNvSpPr/>
          <p:nvPr/>
        </p:nvSpPr>
        <p:spPr>
          <a:xfrm>
            <a:off x="2388198" y="2038701"/>
            <a:ext cx="8991002" cy="5016758"/>
          </a:xfrm>
          <a:prstGeom prst="rect">
            <a:avLst/>
          </a:prstGeom>
        </p:spPr>
        <p:txBody>
          <a:bodyPr wrap="square">
            <a:spAutoFit/>
          </a:bodyPr>
          <a:lstStyle/>
          <a:p>
            <a:pPr marL="457200" indent="-457200">
              <a:spcAft>
                <a:spcPts val="1200"/>
              </a:spcAft>
              <a:buClr>
                <a:srgbClr val="024A4A"/>
              </a:buClr>
              <a:buFont typeface="Arial" panose="020B0604020202020204" pitchFamily="34" charset="0"/>
              <a:buChar cha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Establish the definition of PII</a:t>
            </a:r>
          </a:p>
          <a:p>
            <a:pPr marL="457200" indent="-457200">
              <a:spcAft>
                <a:spcPts val="1200"/>
              </a:spcAft>
              <a:buClr>
                <a:srgbClr val="024A4A"/>
              </a:buClr>
              <a:buFont typeface="Arial" panose="020B0604020202020204" pitchFamily="34" charset="0"/>
              <a:buChar cha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Consider two-tier planning approach</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Entity based</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PII based</a:t>
            </a:r>
          </a:p>
          <a:p>
            <a:pPr marL="457200" indent="-457200">
              <a:spcAft>
                <a:spcPts val="1200"/>
              </a:spcAft>
              <a:buClr>
                <a:srgbClr val="024A4A"/>
              </a:buClr>
              <a:buFont typeface="Arial" panose="020B0604020202020204" pitchFamily="34" charset="0"/>
              <a:buChar cha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A risk based approach is used to prepare focused, impactful audit procedures</a:t>
            </a:r>
          </a:p>
          <a:p>
            <a:pPr marL="457200" indent="-457200">
              <a:spcAft>
                <a:spcPts val="1200"/>
              </a:spcAft>
              <a:buClr>
                <a:srgbClr val="024A4A"/>
              </a:buClr>
              <a:buFont typeface="Arial" panose="020B0604020202020204" pitchFamily="34" charset="0"/>
              <a:buChar cha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Initial Procedures:</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Researching applicable regulations</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Compiling a list of all in-scope entities (departments, divisions, etc.)</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Request current PII related policies, procedures, and documentation inventories from in-scope entities</a:t>
            </a:r>
          </a:p>
        </p:txBody>
      </p:sp>
      <p:sp>
        <p:nvSpPr>
          <p:cNvPr id="6" name="Date Placeholder 3">
            <a:extLst>
              <a:ext uri="{FF2B5EF4-FFF2-40B4-BE49-F238E27FC236}">
                <a16:creationId xmlns:a16="http://schemas.microsoft.com/office/drawing/2014/main" id="{C1B3CF75-1500-4AFB-BEBD-0FAA9E14823D}"/>
              </a:ext>
            </a:extLst>
          </p:cNvPr>
          <p:cNvSpPr>
            <a:spLocks noGrp="1"/>
          </p:cNvSpPr>
          <p:nvPr>
            <p:ph type="dt" sz="half" idx="10"/>
          </p:nvPr>
        </p:nvSpPr>
        <p:spPr>
          <a:xfrm>
            <a:off x="1337829" y="7254296"/>
            <a:ext cx="3108960" cy="413808"/>
          </a:xfrm>
        </p:spPr>
        <p:txBody>
          <a:bodyPr/>
          <a:lstStyle>
            <a:lvl1pPr>
              <a:defRPr sz="1200">
                <a:solidFill>
                  <a:schemeClr val="tx1">
                    <a:lumMod val="85000"/>
                    <a:lumOff val="15000"/>
                  </a:schemeClr>
                </a:solidFill>
              </a:defRPr>
            </a:lvl1pPr>
          </a:lstStyle>
          <a:p>
            <a:r>
              <a:rPr lang="en-US" b="1" dirty="0">
                <a:latin typeface="Roboto Condensed" panose="02000000000000000000" pitchFamily="2" charset="0"/>
                <a:ea typeface="Roboto Condensed" panose="02000000000000000000" pitchFamily="2" charset="0"/>
              </a:rPr>
              <a:t>PII: AUDIT CONSIDERATIONS</a:t>
            </a:r>
          </a:p>
        </p:txBody>
      </p:sp>
      <p:sp>
        <p:nvSpPr>
          <p:cNvPr id="7" name="Rectangle 6">
            <a:extLst>
              <a:ext uri="{FF2B5EF4-FFF2-40B4-BE49-F238E27FC236}">
                <a16:creationId xmlns:a16="http://schemas.microsoft.com/office/drawing/2014/main" id="{18C09532-17F4-4B4B-A044-14A2EA3E9B3D}"/>
              </a:ext>
            </a:extLst>
          </p:cNvPr>
          <p:cNvSpPr/>
          <p:nvPr/>
        </p:nvSpPr>
        <p:spPr>
          <a:xfrm>
            <a:off x="2388198" y="1145990"/>
            <a:ext cx="4144083" cy="400110"/>
          </a:xfrm>
          <a:prstGeom prst="rect">
            <a:avLst/>
          </a:prstGeom>
        </p:spPr>
        <p:txBody>
          <a:bodyPr wrap="none">
            <a:spAutoFit/>
          </a:bodyPr>
          <a:lstStyle/>
          <a:p>
            <a:pPr algn="ctr"/>
            <a:r>
              <a:rPr lang="en-US" sz="2000" b="1" dirty="0">
                <a:solidFill>
                  <a:srgbClr val="414143"/>
                </a:solidFill>
                <a:latin typeface="Roboto Condensed" panose="02000000000000000000" pitchFamily="2" charset="0"/>
                <a:ea typeface="Roboto Condensed" panose="02000000000000000000" pitchFamily="2" charset="0"/>
              </a:rPr>
              <a:t>Preparation and Information Gathering</a:t>
            </a:r>
          </a:p>
        </p:txBody>
      </p:sp>
    </p:spTree>
    <p:extLst>
      <p:ext uri="{BB962C8B-B14F-4D97-AF65-F5344CB8AC3E}">
        <p14:creationId xmlns:p14="http://schemas.microsoft.com/office/powerpoint/2010/main" val="2665139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88198" y="555248"/>
            <a:ext cx="10187716" cy="584775"/>
          </a:xfrm>
          <a:prstGeom prst="rect">
            <a:avLst/>
          </a:prstGeom>
        </p:spPr>
        <p:txBody>
          <a:bodyPr wrap="square">
            <a:spAutoFit/>
          </a:bodyPr>
          <a:lstStyle/>
          <a:p>
            <a:r>
              <a:rPr lang="en-US" sz="3200" b="1" cap="all" dirty="0">
                <a:solidFill>
                  <a:schemeClr val="tx1">
                    <a:lumMod val="75000"/>
                    <a:lumOff val="25000"/>
                  </a:schemeClr>
                </a:solidFill>
                <a:latin typeface="Roboto Condensed" charset="0"/>
                <a:ea typeface="Roboto Condensed" charset="0"/>
                <a:cs typeface="Roboto Condensed" charset="0"/>
              </a:rPr>
              <a:t>Planning and Identification</a:t>
            </a:r>
          </a:p>
        </p:txBody>
      </p:sp>
      <p:sp>
        <p:nvSpPr>
          <p:cNvPr id="2" name="Slide Number Placeholder 1"/>
          <p:cNvSpPr>
            <a:spLocks noGrp="1"/>
          </p:cNvSpPr>
          <p:nvPr>
            <p:ph type="sldNum" sz="quarter" idx="12"/>
          </p:nvPr>
        </p:nvSpPr>
        <p:spPr/>
        <p:txBody>
          <a:bodyPr/>
          <a:lstStyle/>
          <a:p>
            <a:fld id="{766878F4-6BF8-AB4B-A508-A8C70EABEFBE}" type="slidenum">
              <a:rPr lang="en-US" smtClean="0"/>
              <a:t>12</a:t>
            </a:fld>
            <a:endParaRPr lang="en-US" dirty="0"/>
          </a:p>
        </p:txBody>
      </p:sp>
      <p:sp>
        <p:nvSpPr>
          <p:cNvPr id="8" name="Rectangle 7"/>
          <p:cNvSpPr/>
          <p:nvPr/>
        </p:nvSpPr>
        <p:spPr>
          <a:xfrm>
            <a:off x="2388198" y="2038701"/>
            <a:ext cx="9218586" cy="4647426"/>
          </a:xfrm>
          <a:prstGeom prst="rect">
            <a:avLst/>
          </a:prstGeom>
        </p:spPr>
        <p:txBody>
          <a:bodyPr wrap="square">
            <a:spAutoFit/>
          </a:bodyPr>
          <a:lstStyle/>
          <a:p>
            <a:pPr marL="457200" indent="-457200">
              <a:spcAft>
                <a:spcPts val="1200"/>
              </a:spcAft>
              <a:buClr>
                <a:srgbClr val="024A4A"/>
              </a:buClr>
              <a:buFont typeface="Arial" panose="020B0604020202020204" pitchFamily="34" charset="0"/>
              <a:buChar cha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Manual method: Consider surveys and questionnaires</a:t>
            </a:r>
          </a:p>
          <a:p>
            <a:pPr marL="457200" indent="-457200">
              <a:spcAft>
                <a:spcPts val="1200"/>
              </a:spcAft>
              <a:buClr>
                <a:srgbClr val="024A4A"/>
              </a:buClr>
              <a:buFont typeface="Arial" panose="020B0604020202020204" pitchFamily="34" charset="0"/>
              <a:buChar cha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Surveys should request process owners provide:</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Description/ list of documents held or used containing PII</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PII data types (e.g. SSN, address, credit card info)</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Storage methodology (e.g. physical filing cabinet, shared drive, database)</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Established retention periods and destruction methodology</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Communication and transportation methods (e.g. email, mail, thumb drive)</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Internal training or policy related to PII</a:t>
            </a:r>
          </a:p>
          <a:p>
            <a:pPr marL="457200" indent="-457200">
              <a:spcAft>
                <a:spcPts val="1200"/>
              </a:spcAft>
              <a:buClr>
                <a:srgbClr val="024A4A"/>
              </a:buClr>
              <a:buFont typeface="Arial" panose="020B0604020202020204" pitchFamily="34" charset="0"/>
              <a:buChar cha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Automated method: Data classification software may be used to identify electronic files containing PII</a:t>
            </a:r>
          </a:p>
        </p:txBody>
      </p:sp>
      <p:sp>
        <p:nvSpPr>
          <p:cNvPr id="3" name="Rectangle 2">
            <a:extLst>
              <a:ext uri="{FF2B5EF4-FFF2-40B4-BE49-F238E27FC236}">
                <a16:creationId xmlns:a16="http://schemas.microsoft.com/office/drawing/2014/main" id="{0F2B0CC5-BC18-4561-A302-4FE2D0AABB9A}"/>
              </a:ext>
            </a:extLst>
          </p:cNvPr>
          <p:cNvSpPr/>
          <p:nvPr/>
        </p:nvSpPr>
        <p:spPr>
          <a:xfrm>
            <a:off x="2388198" y="1145990"/>
            <a:ext cx="4144083" cy="400110"/>
          </a:xfrm>
          <a:prstGeom prst="rect">
            <a:avLst/>
          </a:prstGeom>
        </p:spPr>
        <p:txBody>
          <a:bodyPr wrap="none">
            <a:spAutoFit/>
          </a:bodyPr>
          <a:lstStyle/>
          <a:p>
            <a:pPr algn="ctr"/>
            <a:r>
              <a:rPr lang="en-US" sz="2000" b="1" dirty="0">
                <a:solidFill>
                  <a:srgbClr val="414143"/>
                </a:solidFill>
                <a:latin typeface="Roboto Condensed" panose="02000000000000000000" pitchFamily="2" charset="0"/>
                <a:ea typeface="Roboto Condensed" panose="02000000000000000000" pitchFamily="2" charset="0"/>
              </a:rPr>
              <a:t>Preparation and Information Gathering</a:t>
            </a:r>
          </a:p>
        </p:txBody>
      </p:sp>
      <p:sp>
        <p:nvSpPr>
          <p:cNvPr id="6" name="Date Placeholder 3">
            <a:extLst>
              <a:ext uri="{FF2B5EF4-FFF2-40B4-BE49-F238E27FC236}">
                <a16:creationId xmlns:a16="http://schemas.microsoft.com/office/drawing/2014/main" id="{10771352-914D-4876-90C9-5C87771FD997}"/>
              </a:ext>
            </a:extLst>
          </p:cNvPr>
          <p:cNvSpPr>
            <a:spLocks noGrp="1"/>
          </p:cNvSpPr>
          <p:nvPr>
            <p:ph type="dt" sz="half" idx="10"/>
          </p:nvPr>
        </p:nvSpPr>
        <p:spPr>
          <a:xfrm>
            <a:off x="1337829" y="7254296"/>
            <a:ext cx="3108960" cy="413808"/>
          </a:xfrm>
        </p:spPr>
        <p:txBody>
          <a:bodyPr/>
          <a:lstStyle>
            <a:lvl1pPr>
              <a:defRPr sz="1200">
                <a:solidFill>
                  <a:schemeClr val="tx1">
                    <a:lumMod val="85000"/>
                    <a:lumOff val="15000"/>
                  </a:schemeClr>
                </a:solidFill>
              </a:defRPr>
            </a:lvl1pPr>
          </a:lstStyle>
          <a:p>
            <a:r>
              <a:rPr lang="en-US" b="1" dirty="0">
                <a:latin typeface="Roboto Condensed" panose="02000000000000000000" pitchFamily="2" charset="0"/>
                <a:ea typeface="Roboto Condensed" panose="02000000000000000000" pitchFamily="2" charset="0"/>
              </a:rPr>
              <a:t>PII: AUDIT CONSIDERATIONS</a:t>
            </a:r>
          </a:p>
        </p:txBody>
      </p:sp>
    </p:spTree>
    <p:extLst>
      <p:ext uri="{BB962C8B-B14F-4D97-AF65-F5344CB8AC3E}">
        <p14:creationId xmlns:p14="http://schemas.microsoft.com/office/powerpoint/2010/main" val="3363700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88198" y="555248"/>
            <a:ext cx="10187716" cy="584775"/>
          </a:xfrm>
          <a:prstGeom prst="rect">
            <a:avLst/>
          </a:prstGeom>
        </p:spPr>
        <p:txBody>
          <a:bodyPr wrap="square">
            <a:spAutoFit/>
          </a:bodyPr>
          <a:lstStyle/>
          <a:p>
            <a:r>
              <a:rPr lang="en-US" sz="3200" b="1" cap="all" dirty="0">
                <a:solidFill>
                  <a:schemeClr val="tx1">
                    <a:lumMod val="75000"/>
                    <a:lumOff val="25000"/>
                  </a:schemeClr>
                </a:solidFill>
                <a:latin typeface="Roboto Condensed" charset="0"/>
                <a:ea typeface="Roboto Condensed" charset="0"/>
                <a:cs typeface="Roboto Condensed" charset="0"/>
              </a:rPr>
              <a:t>Planning and Identification</a:t>
            </a:r>
          </a:p>
        </p:txBody>
      </p:sp>
      <p:sp>
        <p:nvSpPr>
          <p:cNvPr id="2" name="Slide Number Placeholder 1"/>
          <p:cNvSpPr>
            <a:spLocks noGrp="1"/>
          </p:cNvSpPr>
          <p:nvPr>
            <p:ph type="sldNum" sz="quarter" idx="12"/>
          </p:nvPr>
        </p:nvSpPr>
        <p:spPr/>
        <p:txBody>
          <a:bodyPr/>
          <a:lstStyle/>
          <a:p>
            <a:fld id="{766878F4-6BF8-AB4B-A508-A8C70EABEFBE}" type="slidenum">
              <a:rPr lang="en-US" smtClean="0"/>
              <a:t>13</a:t>
            </a:fld>
            <a:endParaRPr lang="en-US" dirty="0"/>
          </a:p>
        </p:txBody>
      </p:sp>
      <p:sp>
        <p:nvSpPr>
          <p:cNvPr id="8" name="Rectangle 7"/>
          <p:cNvSpPr/>
          <p:nvPr/>
        </p:nvSpPr>
        <p:spPr>
          <a:xfrm>
            <a:off x="2388198" y="2038701"/>
            <a:ext cx="9205491" cy="4154984"/>
          </a:xfrm>
          <a:prstGeom prst="rect">
            <a:avLst/>
          </a:prstGeom>
        </p:spPr>
        <p:txBody>
          <a:bodyPr wrap="square">
            <a:spAutoFit/>
          </a:bodyPr>
          <a:lstStyle/>
          <a:p>
            <a:pPr marL="457200" indent="-457200">
              <a:spcAft>
                <a:spcPts val="1200"/>
              </a:spcAft>
              <a:buClr>
                <a:srgbClr val="024A4A"/>
              </a:buClr>
              <a:buFont typeface="Arial" panose="020B0604020202020204" pitchFamily="34" charset="0"/>
              <a:buChar cha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Compile PII management procedures and documentation detail for side by side comparison to identify entities of higher risk</a:t>
            </a:r>
          </a:p>
          <a:p>
            <a:pPr marL="457200" indent="-457200">
              <a:spcAft>
                <a:spcPts val="1200"/>
              </a:spcAft>
              <a:buClr>
                <a:srgbClr val="024A4A"/>
              </a:buClr>
              <a:buFont typeface="Arial" panose="020B0604020202020204" pitchFamily="34" charset="0"/>
              <a:buChar cha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Risk rank divisions and departments</a:t>
            </a:r>
          </a:p>
          <a:p>
            <a:pPr marL="457200" indent="-457200">
              <a:spcAft>
                <a:spcPts val="1200"/>
              </a:spcAft>
              <a:buClr>
                <a:srgbClr val="024A4A"/>
              </a:buClr>
              <a:buFont typeface="Arial" panose="020B0604020202020204" pitchFamily="34" charset="0"/>
              <a:buChar cha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Consider different risk categories: </a:t>
            </a:r>
            <a:r>
              <a:rPr lang="en-US" sz="2400" b="1" dirty="0">
                <a:solidFill>
                  <a:schemeClr val="tx1">
                    <a:lumMod val="75000"/>
                    <a:lumOff val="25000"/>
                  </a:schemeClr>
                </a:solidFill>
                <a:latin typeface="Roboto Condensed" panose="02000000000000000000" pitchFamily="2" charset="0"/>
                <a:ea typeface="Roboto Condensed" panose="02000000000000000000" pitchFamily="2" charset="0"/>
              </a:rPr>
              <a:t>Assessment of Management Procedures</a:t>
            </a: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 and </a:t>
            </a:r>
            <a:r>
              <a:rPr lang="en-US" sz="2400" b="1" dirty="0">
                <a:solidFill>
                  <a:schemeClr val="tx1">
                    <a:lumMod val="75000"/>
                    <a:lumOff val="25000"/>
                  </a:schemeClr>
                </a:solidFill>
                <a:latin typeface="Roboto Condensed" panose="02000000000000000000" pitchFamily="2" charset="0"/>
                <a:ea typeface="Roboto Condensed" panose="02000000000000000000" pitchFamily="2" charset="0"/>
              </a:rPr>
              <a:t>Impact Level</a:t>
            </a:r>
          </a:p>
          <a:p>
            <a:pPr marL="457200" indent="-457200">
              <a:spcAft>
                <a:spcPts val="1200"/>
              </a:spcAft>
              <a:buClr>
                <a:srgbClr val="024A4A"/>
              </a:buClr>
              <a:buFont typeface="Arial" panose="020B0604020202020204" pitchFamily="34" charset="0"/>
              <a:buChar char="•"/>
            </a:pPr>
            <a:r>
              <a:rPr lang="en-US" sz="2400" b="1" dirty="0">
                <a:solidFill>
                  <a:schemeClr val="tx1">
                    <a:lumMod val="75000"/>
                    <a:lumOff val="25000"/>
                  </a:schemeClr>
                </a:solidFill>
                <a:latin typeface="Roboto Condensed" panose="02000000000000000000" pitchFamily="2" charset="0"/>
                <a:ea typeface="Roboto Condensed" panose="02000000000000000000" pitchFamily="2" charset="0"/>
              </a:rPr>
              <a:t>Assessment of Management Procedures</a:t>
            </a: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Process Controls: Controls are established and incorporated into procedures</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Policy and Training: Policy and training exist and are adhered to</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Security/ Application Access: Access to physical and digital PII is restricted</a:t>
            </a:r>
          </a:p>
        </p:txBody>
      </p:sp>
      <p:sp>
        <p:nvSpPr>
          <p:cNvPr id="6" name="Date Placeholder 3">
            <a:extLst>
              <a:ext uri="{FF2B5EF4-FFF2-40B4-BE49-F238E27FC236}">
                <a16:creationId xmlns:a16="http://schemas.microsoft.com/office/drawing/2014/main" id="{C5D99BF9-7A79-47D5-908A-4FB1ACDD2FF6}"/>
              </a:ext>
            </a:extLst>
          </p:cNvPr>
          <p:cNvSpPr>
            <a:spLocks noGrp="1"/>
          </p:cNvSpPr>
          <p:nvPr>
            <p:ph type="dt" sz="half" idx="10"/>
          </p:nvPr>
        </p:nvSpPr>
        <p:spPr>
          <a:xfrm>
            <a:off x="1337829" y="7254296"/>
            <a:ext cx="3108960" cy="413808"/>
          </a:xfrm>
        </p:spPr>
        <p:txBody>
          <a:bodyPr/>
          <a:lstStyle>
            <a:lvl1pPr>
              <a:defRPr sz="1200">
                <a:solidFill>
                  <a:schemeClr val="tx1">
                    <a:lumMod val="85000"/>
                    <a:lumOff val="15000"/>
                  </a:schemeClr>
                </a:solidFill>
              </a:defRPr>
            </a:lvl1pPr>
          </a:lstStyle>
          <a:p>
            <a:r>
              <a:rPr lang="en-US" b="1" dirty="0">
                <a:latin typeface="Roboto Condensed" panose="02000000000000000000" pitchFamily="2" charset="0"/>
                <a:ea typeface="Roboto Condensed" panose="02000000000000000000" pitchFamily="2" charset="0"/>
              </a:rPr>
              <a:t>PII: AUDIT CONSIDERATIONS</a:t>
            </a:r>
          </a:p>
        </p:txBody>
      </p:sp>
      <p:sp>
        <p:nvSpPr>
          <p:cNvPr id="7" name="Rectangle 6">
            <a:extLst>
              <a:ext uri="{FF2B5EF4-FFF2-40B4-BE49-F238E27FC236}">
                <a16:creationId xmlns:a16="http://schemas.microsoft.com/office/drawing/2014/main" id="{AF38E9B3-D4B8-41A3-87D3-85C8506AB5DE}"/>
              </a:ext>
            </a:extLst>
          </p:cNvPr>
          <p:cNvSpPr/>
          <p:nvPr/>
        </p:nvSpPr>
        <p:spPr>
          <a:xfrm>
            <a:off x="2388198" y="1145990"/>
            <a:ext cx="2042547" cy="400110"/>
          </a:xfrm>
          <a:prstGeom prst="rect">
            <a:avLst/>
          </a:prstGeom>
        </p:spPr>
        <p:txBody>
          <a:bodyPr wrap="none">
            <a:spAutoFit/>
          </a:bodyPr>
          <a:lstStyle/>
          <a:p>
            <a:pPr algn="ctr"/>
            <a:r>
              <a:rPr lang="en-US" sz="2000" b="1" dirty="0">
                <a:solidFill>
                  <a:srgbClr val="414143"/>
                </a:solidFill>
                <a:latin typeface="Roboto Condensed" panose="02000000000000000000" pitchFamily="2" charset="0"/>
                <a:ea typeface="Roboto Condensed" panose="02000000000000000000" pitchFamily="2" charset="0"/>
              </a:rPr>
              <a:t>Risk Rank Entities</a:t>
            </a:r>
          </a:p>
        </p:txBody>
      </p:sp>
    </p:spTree>
    <p:extLst>
      <p:ext uri="{BB962C8B-B14F-4D97-AF65-F5344CB8AC3E}">
        <p14:creationId xmlns:p14="http://schemas.microsoft.com/office/powerpoint/2010/main" val="7240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88198" y="555248"/>
            <a:ext cx="10187716" cy="584775"/>
          </a:xfrm>
          <a:prstGeom prst="rect">
            <a:avLst/>
          </a:prstGeom>
        </p:spPr>
        <p:txBody>
          <a:bodyPr wrap="square">
            <a:spAutoFit/>
          </a:bodyPr>
          <a:lstStyle/>
          <a:p>
            <a:r>
              <a:rPr lang="en-US" sz="3200" b="1" cap="all" dirty="0">
                <a:solidFill>
                  <a:schemeClr val="tx1">
                    <a:lumMod val="75000"/>
                    <a:lumOff val="25000"/>
                  </a:schemeClr>
                </a:solidFill>
                <a:latin typeface="Roboto Condensed" charset="0"/>
                <a:ea typeface="Roboto Condensed" charset="0"/>
                <a:cs typeface="Roboto Condensed" charset="0"/>
              </a:rPr>
              <a:t>Planning and Identification</a:t>
            </a:r>
          </a:p>
        </p:txBody>
      </p:sp>
      <p:sp>
        <p:nvSpPr>
          <p:cNvPr id="2" name="Slide Number Placeholder 1"/>
          <p:cNvSpPr>
            <a:spLocks noGrp="1"/>
          </p:cNvSpPr>
          <p:nvPr>
            <p:ph type="sldNum" sz="quarter" idx="12"/>
          </p:nvPr>
        </p:nvSpPr>
        <p:spPr/>
        <p:txBody>
          <a:bodyPr/>
          <a:lstStyle/>
          <a:p>
            <a:fld id="{766878F4-6BF8-AB4B-A508-A8C70EABEFBE}" type="slidenum">
              <a:rPr lang="en-US" smtClean="0"/>
              <a:t>14</a:t>
            </a:fld>
            <a:endParaRPr lang="en-US" dirty="0"/>
          </a:p>
        </p:txBody>
      </p:sp>
      <p:sp>
        <p:nvSpPr>
          <p:cNvPr id="8" name="Rectangle 7"/>
          <p:cNvSpPr/>
          <p:nvPr/>
        </p:nvSpPr>
        <p:spPr>
          <a:xfrm>
            <a:off x="2388198" y="2038701"/>
            <a:ext cx="9261934" cy="5293757"/>
          </a:xfrm>
          <a:prstGeom prst="rect">
            <a:avLst/>
          </a:prstGeom>
        </p:spPr>
        <p:txBody>
          <a:bodyPr wrap="square">
            <a:spAutoFit/>
          </a:bodyPr>
          <a:lstStyle/>
          <a:p>
            <a:pPr marL="457200" indent="-457200">
              <a:spcAft>
                <a:spcPts val="1200"/>
              </a:spcAft>
              <a:buClr>
                <a:srgbClr val="024A4A"/>
              </a:buClr>
              <a:buFont typeface="Arial" panose="020B0604020202020204" pitchFamily="34" charset="0"/>
              <a:buChar char="•"/>
            </a:pPr>
            <a:r>
              <a:rPr lang="en-US" sz="2400" b="1" dirty="0">
                <a:solidFill>
                  <a:schemeClr val="tx1">
                    <a:lumMod val="75000"/>
                    <a:lumOff val="25000"/>
                  </a:schemeClr>
                </a:solidFill>
                <a:latin typeface="Roboto Condensed" panose="02000000000000000000" pitchFamily="2" charset="0"/>
                <a:ea typeface="Roboto Condensed" panose="02000000000000000000" pitchFamily="2" charset="0"/>
              </a:rPr>
              <a:t>Impact Level  </a:t>
            </a: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(NIST U.S. Department of Commerce Special Publication 800-122)</a:t>
            </a:r>
          </a:p>
          <a:p>
            <a:pPr marL="950976" lvl="1" indent="-457200">
              <a:spcAft>
                <a:spcPts val="1200"/>
              </a:spcAft>
              <a:buClr>
                <a:srgbClr val="024A4A"/>
              </a:buClr>
              <a:buFont typeface="Arial" panose="020B0604020202020204" pitchFamily="34" charset="0"/>
              <a:buChar char="•"/>
            </a:pPr>
            <a:r>
              <a:rPr lang="en-US" sz="2000" b="1" dirty="0">
                <a:solidFill>
                  <a:schemeClr val="tx1">
                    <a:lumMod val="75000"/>
                    <a:lumOff val="25000"/>
                  </a:schemeClr>
                </a:solidFill>
                <a:latin typeface="Roboto Condensed" panose="02000000000000000000" pitchFamily="2" charset="0"/>
                <a:ea typeface="Roboto Condensed" panose="02000000000000000000" pitchFamily="2" charset="0"/>
              </a:rPr>
              <a:t>Identifiability</a:t>
            </a: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 The ability to easily identify specific individuals or groups from the PII maintained by the organization.</a:t>
            </a:r>
          </a:p>
          <a:p>
            <a:pPr marL="950976" lvl="1" indent="-457200">
              <a:spcAft>
                <a:spcPts val="1200"/>
              </a:spcAft>
              <a:buClr>
                <a:srgbClr val="024A4A"/>
              </a:buClr>
              <a:buFont typeface="Arial" panose="020B0604020202020204" pitchFamily="34" charset="0"/>
              <a:buChar char="•"/>
            </a:pPr>
            <a:r>
              <a:rPr lang="en-US" sz="2000" b="1" dirty="0">
                <a:solidFill>
                  <a:schemeClr val="tx1">
                    <a:lumMod val="75000"/>
                    <a:lumOff val="25000"/>
                  </a:schemeClr>
                </a:solidFill>
                <a:latin typeface="Roboto Condensed" panose="02000000000000000000" pitchFamily="2" charset="0"/>
                <a:ea typeface="Roboto Condensed" panose="02000000000000000000" pitchFamily="2" charset="0"/>
              </a:rPr>
              <a:t>Quantity of PII</a:t>
            </a: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 The number of PII records maintained (e.g. 10 vs. 10 million) by the organization.</a:t>
            </a:r>
          </a:p>
          <a:p>
            <a:pPr marL="950976" lvl="1" indent="-457200">
              <a:spcAft>
                <a:spcPts val="1200"/>
              </a:spcAft>
              <a:buClr>
                <a:srgbClr val="024A4A"/>
              </a:buClr>
              <a:buFont typeface="Arial" panose="020B0604020202020204" pitchFamily="34" charset="0"/>
              <a:buChar char="•"/>
            </a:pPr>
            <a:r>
              <a:rPr lang="en-US" sz="2000" b="1" dirty="0">
                <a:solidFill>
                  <a:schemeClr val="tx1">
                    <a:lumMod val="75000"/>
                    <a:lumOff val="25000"/>
                  </a:schemeClr>
                </a:solidFill>
                <a:latin typeface="Roboto Condensed" panose="02000000000000000000" pitchFamily="2" charset="0"/>
                <a:ea typeface="Roboto Condensed" panose="02000000000000000000" pitchFamily="2" charset="0"/>
              </a:rPr>
              <a:t>Data Field Sensitivity</a:t>
            </a: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 The sensitivity of each PII data field, as well as the sensitivity of the data fields grouped together. Individuals' SSN, medical, and financial information is considered more sensitive than phone numbers and zip codes.</a:t>
            </a:r>
          </a:p>
          <a:p>
            <a:pPr marL="950976" lvl="1" indent="-457200">
              <a:spcAft>
                <a:spcPts val="1200"/>
              </a:spcAft>
              <a:buClr>
                <a:srgbClr val="024A4A"/>
              </a:buClr>
              <a:buFont typeface="Arial" panose="020B0604020202020204" pitchFamily="34" charset="0"/>
              <a:buChar char="•"/>
            </a:pPr>
            <a:r>
              <a:rPr lang="en-US" sz="2000" b="1" dirty="0">
                <a:solidFill>
                  <a:schemeClr val="tx1">
                    <a:lumMod val="75000"/>
                    <a:lumOff val="25000"/>
                  </a:schemeClr>
                </a:solidFill>
                <a:latin typeface="Roboto Condensed" panose="02000000000000000000" pitchFamily="2" charset="0"/>
                <a:ea typeface="Roboto Condensed" panose="02000000000000000000" pitchFamily="2" charset="0"/>
              </a:rPr>
              <a:t>Context of Use</a:t>
            </a: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 The purpose for which PII is collected, stored, used, processed, disclosed, or disseminated to internal and external parties.</a:t>
            </a:r>
          </a:p>
          <a:p>
            <a:pPr marL="950976" lvl="1" indent="-457200">
              <a:spcAft>
                <a:spcPts val="1200"/>
              </a:spcAft>
              <a:buClr>
                <a:srgbClr val="024A4A"/>
              </a:buClr>
              <a:buFont typeface="Arial" panose="020B0604020202020204" pitchFamily="34" charset="0"/>
              <a:buChar char="•"/>
            </a:pPr>
            <a:r>
              <a:rPr lang="en-US" sz="2000" b="1" dirty="0">
                <a:solidFill>
                  <a:schemeClr val="tx1">
                    <a:lumMod val="75000"/>
                    <a:lumOff val="25000"/>
                  </a:schemeClr>
                </a:solidFill>
                <a:latin typeface="Roboto Condensed" panose="02000000000000000000" pitchFamily="2" charset="0"/>
                <a:ea typeface="Roboto Condensed" panose="02000000000000000000" pitchFamily="2" charset="0"/>
              </a:rPr>
              <a:t>Confidentiality Obligation</a:t>
            </a: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 PII protection is required by laws, regulations, internal policies, or other mandates.</a:t>
            </a:r>
          </a:p>
        </p:txBody>
      </p:sp>
      <p:sp>
        <p:nvSpPr>
          <p:cNvPr id="3" name="Rectangle 2">
            <a:extLst>
              <a:ext uri="{FF2B5EF4-FFF2-40B4-BE49-F238E27FC236}">
                <a16:creationId xmlns:a16="http://schemas.microsoft.com/office/drawing/2014/main" id="{C22D040D-C074-4769-BB1D-D071BCB8B2FE}"/>
              </a:ext>
            </a:extLst>
          </p:cNvPr>
          <p:cNvSpPr/>
          <p:nvPr/>
        </p:nvSpPr>
        <p:spPr>
          <a:xfrm>
            <a:off x="2388198" y="1145990"/>
            <a:ext cx="2042547" cy="400110"/>
          </a:xfrm>
          <a:prstGeom prst="rect">
            <a:avLst/>
          </a:prstGeom>
        </p:spPr>
        <p:txBody>
          <a:bodyPr wrap="none">
            <a:spAutoFit/>
          </a:bodyPr>
          <a:lstStyle/>
          <a:p>
            <a:pPr algn="ctr"/>
            <a:r>
              <a:rPr lang="en-US" sz="2000" b="1" dirty="0">
                <a:solidFill>
                  <a:srgbClr val="414143"/>
                </a:solidFill>
                <a:latin typeface="Roboto Condensed" panose="02000000000000000000" pitchFamily="2" charset="0"/>
                <a:ea typeface="Roboto Condensed" panose="02000000000000000000" pitchFamily="2" charset="0"/>
              </a:rPr>
              <a:t>Risk Rank Entities</a:t>
            </a:r>
          </a:p>
        </p:txBody>
      </p:sp>
      <p:sp>
        <p:nvSpPr>
          <p:cNvPr id="6" name="Date Placeholder 3">
            <a:extLst>
              <a:ext uri="{FF2B5EF4-FFF2-40B4-BE49-F238E27FC236}">
                <a16:creationId xmlns:a16="http://schemas.microsoft.com/office/drawing/2014/main" id="{A1E4BFFF-F4EE-4D87-88A9-CCAC1C5F9AFB}"/>
              </a:ext>
            </a:extLst>
          </p:cNvPr>
          <p:cNvSpPr>
            <a:spLocks noGrp="1"/>
          </p:cNvSpPr>
          <p:nvPr>
            <p:ph type="dt" sz="half" idx="10"/>
          </p:nvPr>
        </p:nvSpPr>
        <p:spPr>
          <a:xfrm>
            <a:off x="1337829" y="7254296"/>
            <a:ext cx="3108960" cy="413808"/>
          </a:xfrm>
        </p:spPr>
        <p:txBody>
          <a:bodyPr/>
          <a:lstStyle>
            <a:lvl1pPr>
              <a:defRPr sz="1200">
                <a:solidFill>
                  <a:schemeClr val="tx1">
                    <a:lumMod val="85000"/>
                    <a:lumOff val="15000"/>
                  </a:schemeClr>
                </a:solidFill>
              </a:defRPr>
            </a:lvl1pPr>
          </a:lstStyle>
          <a:p>
            <a:r>
              <a:rPr lang="en-US" b="1" dirty="0">
                <a:latin typeface="Roboto Condensed" panose="02000000000000000000" pitchFamily="2" charset="0"/>
                <a:ea typeface="Roboto Condensed" panose="02000000000000000000" pitchFamily="2" charset="0"/>
              </a:rPr>
              <a:t>PII: AUDIT CONSIDERATIONS</a:t>
            </a:r>
          </a:p>
        </p:txBody>
      </p:sp>
    </p:spTree>
    <p:extLst>
      <p:ext uri="{BB962C8B-B14F-4D97-AF65-F5344CB8AC3E}">
        <p14:creationId xmlns:p14="http://schemas.microsoft.com/office/powerpoint/2010/main" val="2843825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88198" y="555248"/>
            <a:ext cx="10187716" cy="584775"/>
          </a:xfrm>
          <a:prstGeom prst="rect">
            <a:avLst/>
          </a:prstGeom>
        </p:spPr>
        <p:txBody>
          <a:bodyPr wrap="square">
            <a:spAutoFit/>
          </a:bodyPr>
          <a:lstStyle/>
          <a:p>
            <a:r>
              <a:rPr lang="en-US" sz="3200" b="1" cap="all" dirty="0">
                <a:solidFill>
                  <a:schemeClr val="tx1">
                    <a:lumMod val="75000"/>
                    <a:lumOff val="25000"/>
                  </a:schemeClr>
                </a:solidFill>
                <a:latin typeface="Roboto Condensed" charset="0"/>
                <a:ea typeface="Roboto Condensed" charset="0"/>
                <a:cs typeface="Roboto Condensed" charset="0"/>
              </a:rPr>
              <a:t>Planning and Identification</a:t>
            </a:r>
          </a:p>
        </p:txBody>
      </p:sp>
      <p:sp>
        <p:nvSpPr>
          <p:cNvPr id="2" name="Slide Number Placeholder 1"/>
          <p:cNvSpPr>
            <a:spLocks noGrp="1"/>
          </p:cNvSpPr>
          <p:nvPr>
            <p:ph type="sldNum" sz="quarter" idx="12"/>
          </p:nvPr>
        </p:nvSpPr>
        <p:spPr/>
        <p:txBody>
          <a:bodyPr/>
          <a:lstStyle/>
          <a:p>
            <a:fld id="{766878F4-6BF8-AB4B-A508-A8C70EABEFBE}" type="slidenum">
              <a:rPr lang="en-US" smtClean="0"/>
              <a:t>15</a:t>
            </a:fld>
            <a:endParaRPr lang="en-US" dirty="0"/>
          </a:p>
        </p:txBody>
      </p:sp>
      <p:sp>
        <p:nvSpPr>
          <p:cNvPr id="8" name="Rectangle 7"/>
          <p:cNvSpPr/>
          <p:nvPr/>
        </p:nvSpPr>
        <p:spPr>
          <a:xfrm>
            <a:off x="1504693" y="1921865"/>
            <a:ext cx="11496040" cy="400110"/>
          </a:xfrm>
          <a:prstGeom prst="rect">
            <a:avLst/>
          </a:prstGeom>
        </p:spPr>
        <p:txBody>
          <a:bodyPr wrap="square">
            <a:spAutoFit/>
          </a:bodyPr>
          <a:lstStyle/>
          <a:p>
            <a:pPr>
              <a:buClr>
                <a:srgbClr val="007299"/>
              </a:buClr>
            </a:pPr>
            <a:r>
              <a:rPr lang="en-US" sz="2000" i="1" dirty="0">
                <a:solidFill>
                  <a:schemeClr val="tx1">
                    <a:lumMod val="75000"/>
                    <a:lumOff val="25000"/>
                  </a:schemeClr>
                </a:solidFill>
                <a:latin typeface="Roboto Condensed" panose="02000000000000000000" pitchFamily="2" charset="0"/>
                <a:ea typeface="Roboto Condensed" panose="02000000000000000000" pitchFamily="2" charset="0"/>
              </a:rPr>
              <a:t>Example of the ranking structure:</a:t>
            </a:r>
          </a:p>
        </p:txBody>
      </p:sp>
      <p:sp>
        <p:nvSpPr>
          <p:cNvPr id="7" name="Rectangle 6">
            <a:extLst>
              <a:ext uri="{FF2B5EF4-FFF2-40B4-BE49-F238E27FC236}">
                <a16:creationId xmlns:a16="http://schemas.microsoft.com/office/drawing/2014/main" id="{C0158103-D175-4DDF-8D38-0CE6DCA238A7}"/>
              </a:ext>
            </a:extLst>
          </p:cNvPr>
          <p:cNvSpPr/>
          <p:nvPr/>
        </p:nvSpPr>
        <p:spPr>
          <a:xfrm>
            <a:off x="2388198" y="1145990"/>
            <a:ext cx="2042547" cy="400110"/>
          </a:xfrm>
          <a:prstGeom prst="rect">
            <a:avLst/>
          </a:prstGeom>
        </p:spPr>
        <p:txBody>
          <a:bodyPr wrap="none">
            <a:spAutoFit/>
          </a:bodyPr>
          <a:lstStyle/>
          <a:p>
            <a:pPr algn="ctr"/>
            <a:r>
              <a:rPr lang="en-US" sz="2000" b="1" dirty="0">
                <a:solidFill>
                  <a:srgbClr val="414143"/>
                </a:solidFill>
                <a:latin typeface="Roboto Condensed" panose="02000000000000000000" pitchFamily="2" charset="0"/>
                <a:ea typeface="Roboto Condensed" panose="02000000000000000000" pitchFamily="2" charset="0"/>
              </a:rPr>
              <a:t>Risk Rank Entities</a:t>
            </a:r>
          </a:p>
        </p:txBody>
      </p:sp>
      <p:pic>
        <p:nvPicPr>
          <p:cNvPr id="3" name="Picture 2">
            <a:extLst>
              <a:ext uri="{FF2B5EF4-FFF2-40B4-BE49-F238E27FC236}">
                <a16:creationId xmlns:a16="http://schemas.microsoft.com/office/drawing/2014/main" id="{3C21426E-C6C1-479A-BAA7-AA42617E3573}"/>
              </a:ext>
            </a:extLst>
          </p:cNvPr>
          <p:cNvPicPr>
            <a:picLocks noChangeAspect="1"/>
          </p:cNvPicPr>
          <p:nvPr/>
        </p:nvPicPr>
        <p:blipFill>
          <a:blip r:embed="rId3"/>
          <a:stretch>
            <a:fillRect/>
          </a:stretch>
        </p:blipFill>
        <p:spPr>
          <a:xfrm>
            <a:off x="1504693" y="2416943"/>
            <a:ext cx="10205526" cy="4830165"/>
          </a:xfrm>
          <a:prstGeom prst="rect">
            <a:avLst/>
          </a:prstGeom>
        </p:spPr>
      </p:pic>
    </p:spTree>
    <p:extLst>
      <p:ext uri="{BB962C8B-B14F-4D97-AF65-F5344CB8AC3E}">
        <p14:creationId xmlns:p14="http://schemas.microsoft.com/office/powerpoint/2010/main" val="3958974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88198" y="556567"/>
            <a:ext cx="10187716" cy="584775"/>
          </a:xfrm>
          <a:prstGeom prst="rect">
            <a:avLst/>
          </a:prstGeom>
        </p:spPr>
        <p:txBody>
          <a:bodyPr wrap="square">
            <a:spAutoFit/>
          </a:bodyPr>
          <a:lstStyle/>
          <a:p>
            <a:r>
              <a:rPr lang="en-US" sz="3200" b="1" cap="all" dirty="0">
                <a:solidFill>
                  <a:schemeClr val="tx1">
                    <a:lumMod val="75000"/>
                    <a:lumOff val="25000"/>
                  </a:schemeClr>
                </a:solidFill>
                <a:latin typeface="Roboto Condensed" charset="0"/>
                <a:ea typeface="Roboto Condensed" charset="0"/>
                <a:cs typeface="Roboto Condensed" charset="0"/>
              </a:rPr>
              <a:t>Planning and Identification</a:t>
            </a:r>
          </a:p>
        </p:txBody>
      </p:sp>
      <p:sp>
        <p:nvSpPr>
          <p:cNvPr id="2" name="Slide Number Placeholder 1"/>
          <p:cNvSpPr>
            <a:spLocks noGrp="1"/>
          </p:cNvSpPr>
          <p:nvPr>
            <p:ph type="sldNum" sz="quarter" idx="12"/>
          </p:nvPr>
        </p:nvSpPr>
        <p:spPr/>
        <p:txBody>
          <a:bodyPr/>
          <a:lstStyle/>
          <a:p>
            <a:fld id="{766878F4-6BF8-AB4B-A508-A8C70EABEFBE}" type="slidenum">
              <a:rPr lang="en-US" smtClean="0"/>
              <a:t>16</a:t>
            </a:fld>
            <a:endParaRPr lang="en-US" dirty="0"/>
          </a:p>
        </p:txBody>
      </p:sp>
      <p:sp>
        <p:nvSpPr>
          <p:cNvPr id="8" name="Rectangle 7"/>
          <p:cNvSpPr/>
          <p:nvPr/>
        </p:nvSpPr>
        <p:spPr>
          <a:xfrm>
            <a:off x="2388198" y="2039112"/>
            <a:ext cx="8866824" cy="4555093"/>
          </a:xfrm>
          <a:prstGeom prst="rect">
            <a:avLst/>
          </a:prstGeom>
        </p:spPr>
        <p:txBody>
          <a:bodyPr wrap="square">
            <a:spAutoFit/>
          </a:bodyPr>
          <a:lstStyle/>
          <a:p>
            <a:pPr marL="457200" indent="-457200">
              <a:spcAft>
                <a:spcPts val="1200"/>
              </a:spcAft>
              <a:buClr>
                <a:srgbClr val="024A4A"/>
              </a:buClr>
              <a:buFont typeface="Arial" panose="020B0604020202020204" pitchFamily="34" charset="0"/>
              <a:buChar cha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Meet with departments under audit to confirm and build out detailed PII documentation log, including the following information for each document:</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Documentation name</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PII Data types included</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The purpose/use of PII</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Storage method</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Associated retention period and destruction</a:t>
            </a:r>
          </a:p>
          <a:p>
            <a:pPr marL="457200" indent="-457200">
              <a:spcAft>
                <a:spcPts val="1200"/>
              </a:spcAft>
              <a:buClr>
                <a:srgbClr val="024A4A"/>
              </a:buClr>
              <a:buFont typeface="Arial" panose="020B0604020202020204" pitchFamily="34" charset="0"/>
              <a:buChar cha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Apply data classification software results if used</a:t>
            </a:r>
          </a:p>
          <a:p>
            <a:pPr marL="950976" lvl="1" indent="-457200">
              <a:spcAft>
                <a:spcPts val="1200"/>
              </a:spcAft>
              <a:buClr>
                <a:srgbClr val="024A4A"/>
              </a:buClr>
              <a:buFont typeface="Arial" panose="020B0604020202020204" pitchFamily="34" charset="0"/>
              <a:buChar char="•"/>
            </a:pPr>
            <a:endParaRPr lang="en-US" sz="2400" dirty="0">
              <a:solidFill>
                <a:schemeClr val="tx1">
                  <a:lumMod val="75000"/>
                  <a:lumOff val="25000"/>
                </a:schemeClr>
              </a:solidFill>
              <a:latin typeface="Roboto Condensed" panose="02000000000000000000" pitchFamily="2" charset="0"/>
              <a:ea typeface="Roboto Condensed" panose="02000000000000000000" pitchFamily="2" charset="0"/>
            </a:endParaRPr>
          </a:p>
        </p:txBody>
      </p:sp>
      <p:sp>
        <p:nvSpPr>
          <p:cNvPr id="3" name="Rectangle 2">
            <a:extLst>
              <a:ext uri="{FF2B5EF4-FFF2-40B4-BE49-F238E27FC236}">
                <a16:creationId xmlns:a16="http://schemas.microsoft.com/office/drawing/2014/main" id="{C960C6F0-8BC2-424F-BC5B-9C0B65E07F78}"/>
              </a:ext>
            </a:extLst>
          </p:cNvPr>
          <p:cNvSpPr/>
          <p:nvPr/>
        </p:nvSpPr>
        <p:spPr>
          <a:xfrm>
            <a:off x="2388198" y="1147080"/>
            <a:ext cx="3684022" cy="400110"/>
          </a:xfrm>
          <a:prstGeom prst="rect">
            <a:avLst/>
          </a:prstGeom>
        </p:spPr>
        <p:txBody>
          <a:bodyPr wrap="none">
            <a:spAutoFit/>
          </a:bodyPr>
          <a:lstStyle/>
          <a:p>
            <a:pPr algn="ctr"/>
            <a:r>
              <a:rPr lang="en-US" sz="2000" b="1" dirty="0">
                <a:solidFill>
                  <a:srgbClr val="414143"/>
                </a:solidFill>
                <a:latin typeface="Roboto Condensed" panose="02000000000000000000" pitchFamily="2" charset="0"/>
                <a:ea typeface="Roboto Condensed" panose="02000000000000000000" pitchFamily="2" charset="0"/>
              </a:rPr>
              <a:t>PII Inventory Creation and Criteria</a:t>
            </a:r>
          </a:p>
        </p:txBody>
      </p:sp>
      <p:sp>
        <p:nvSpPr>
          <p:cNvPr id="6" name="Date Placeholder 3">
            <a:extLst>
              <a:ext uri="{FF2B5EF4-FFF2-40B4-BE49-F238E27FC236}">
                <a16:creationId xmlns:a16="http://schemas.microsoft.com/office/drawing/2014/main" id="{0465CFE2-CF37-4ECC-A4A7-76A7B899D092}"/>
              </a:ext>
            </a:extLst>
          </p:cNvPr>
          <p:cNvSpPr>
            <a:spLocks noGrp="1"/>
          </p:cNvSpPr>
          <p:nvPr>
            <p:ph type="dt" sz="half" idx="10"/>
          </p:nvPr>
        </p:nvSpPr>
        <p:spPr>
          <a:xfrm>
            <a:off x="1337829" y="7254296"/>
            <a:ext cx="3108960" cy="413808"/>
          </a:xfrm>
        </p:spPr>
        <p:txBody>
          <a:bodyPr/>
          <a:lstStyle>
            <a:lvl1pPr>
              <a:defRPr sz="1200">
                <a:solidFill>
                  <a:schemeClr val="tx1">
                    <a:lumMod val="85000"/>
                    <a:lumOff val="15000"/>
                  </a:schemeClr>
                </a:solidFill>
              </a:defRPr>
            </a:lvl1pPr>
          </a:lstStyle>
          <a:p>
            <a:r>
              <a:rPr lang="en-US" b="1" dirty="0">
                <a:latin typeface="Roboto Condensed" panose="02000000000000000000" pitchFamily="2" charset="0"/>
                <a:ea typeface="Roboto Condensed" panose="02000000000000000000" pitchFamily="2" charset="0"/>
              </a:rPr>
              <a:t>PII: AUDIT CONSIDERATIONS</a:t>
            </a:r>
          </a:p>
        </p:txBody>
      </p:sp>
    </p:spTree>
    <p:extLst>
      <p:ext uri="{BB962C8B-B14F-4D97-AF65-F5344CB8AC3E}">
        <p14:creationId xmlns:p14="http://schemas.microsoft.com/office/powerpoint/2010/main" val="2487286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88198" y="555248"/>
            <a:ext cx="10187716" cy="584775"/>
          </a:xfrm>
          <a:prstGeom prst="rect">
            <a:avLst/>
          </a:prstGeom>
        </p:spPr>
        <p:txBody>
          <a:bodyPr wrap="square">
            <a:spAutoFit/>
          </a:bodyPr>
          <a:lstStyle/>
          <a:p>
            <a:r>
              <a:rPr lang="en-US" sz="3200" b="1" cap="all" dirty="0">
                <a:solidFill>
                  <a:schemeClr val="tx1">
                    <a:lumMod val="75000"/>
                    <a:lumOff val="25000"/>
                  </a:schemeClr>
                </a:solidFill>
                <a:latin typeface="Roboto Condensed" charset="0"/>
                <a:ea typeface="Roboto Condensed" charset="0"/>
                <a:cs typeface="Roboto Condensed" charset="0"/>
              </a:rPr>
              <a:t>Planning and Identification</a:t>
            </a:r>
          </a:p>
        </p:txBody>
      </p:sp>
      <p:sp>
        <p:nvSpPr>
          <p:cNvPr id="2" name="Slide Number Placeholder 1"/>
          <p:cNvSpPr>
            <a:spLocks noGrp="1"/>
          </p:cNvSpPr>
          <p:nvPr>
            <p:ph type="sldNum" sz="quarter" idx="12"/>
          </p:nvPr>
        </p:nvSpPr>
        <p:spPr/>
        <p:txBody>
          <a:bodyPr/>
          <a:lstStyle/>
          <a:p>
            <a:fld id="{766878F4-6BF8-AB4B-A508-A8C70EABEFBE}" type="slidenum">
              <a:rPr lang="en-US" smtClean="0"/>
              <a:t>17</a:t>
            </a:fld>
            <a:endParaRPr lang="en-US" dirty="0"/>
          </a:p>
        </p:txBody>
      </p:sp>
      <p:sp>
        <p:nvSpPr>
          <p:cNvPr id="8" name="Rectangle 7"/>
          <p:cNvSpPr/>
          <p:nvPr/>
        </p:nvSpPr>
        <p:spPr>
          <a:xfrm>
            <a:off x="2388199" y="2039112"/>
            <a:ext cx="8921486" cy="1723549"/>
          </a:xfrm>
          <a:prstGeom prst="rect">
            <a:avLst/>
          </a:prstGeom>
        </p:spPr>
        <p:txBody>
          <a:bodyPr wrap="square">
            <a:spAutoFit/>
          </a:bodyPr>
          <a:lstStyle/>
          <a:p>
            <a:pPr marL="457200" indent="-457200">
              <a:spcAft>
                <a:spcPts val="1200"/>
              </a:spcAft>
              <a:buClr>
                <a:srgbClr val="024A4A"/>
              </a:buClr>
              <a:buFont typeface="Arial" panose="020B0604020202020204" pitchFamily="34" charset="0"/>
              <a:buChar cha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Establish a criteria to identify higher risk documentation (e.g. SSN, medical information (HIPAA), financial information)</a:t>
            </a:r>
          </a:p>
          <a:p>
            <a:pPr marL="457200" indent="-457200">
              <a:spcAft>
                <a:spcPts val="1200"/>
              </a:spcAft>
              <a:buClr>
                <a:srgbClr val="024A4A"/>
              </a:buClr>
              <a:buFont typeface="Arial" panose="020B0604020202020204" pitchFamily="34" charset="0"/>
              <a:buChar cha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Select documentation for testing based upon the risk criteria and your understanding of the entity under audit</a:t>
            </a:r>
          </a:p>
        </p:txBody>
      </p:sp>
      <p:sp>
        <p:nvSpPr>
          <p:cNvPr id="6" name="Rectangle 5">
            <a:extLst>
              <a:ext uri="{FF2B5EF4-FFF2-40B4-BE49-F238E27FC236}">
                <a16:creationId xmlns:a16="http://schemas.microsoft.com/office/drawing/2014/main" id="{72F02A7B-3C2D-4610-8D2C-925510FE6C0F}"/>
              </a:ext>
            </a:extLst>
          </p:cNvPr>
          <p:cNvSpPr/>
          <p:nvPr/>
        </p:nvSpPr>
        <p:spPr>
          <a:xfrm>
            <a:off x="2388198" y="1147080"/>
            <a:ext cx="3684022" cy="400110"/>
          </a:xfrm>
          <a:prstGeom prst="rect">
            <a:avLst/>
          </a:prstGeom>
        </p:spPr>
        <p:txBody>
          <a:bodyPr wrap="none">
            <a:spAutoFit/>
          </a:bodyPr>
          <a:lstStyle/>
          <a:p>
            <a:pPr algn="ctr"/>
            <a:r>
              <a:rPr lang="en-US" sz="2000" b="1" dirty="0">
                <a:solidFill>
                  <a:srgbClr val="414143"/>
                </a:solidFill>
                <a:latin typeface="Roboto Condensed" panose="02000000000000000000" pitchFamily="2" charset="0"/>
                <a:ea typeface="Roboto Condensed" panose="02000000000000000000" pitchFamily="2" charset="0"/>
              </a:rPr>
              <a:t>PII Inventory Creation and Criteria</a:t>
            </a:r>
          </a:p>
        </p:txBody>
      </p:sp>
      <p:sp>
        <p:nvSpPr>
          <p:cNvPr id="7" name="Date Placeholder 3">
            <a:extLst>
              <a:ext uri="{FF2B5EF4-FFF2-40B4-BE49-F238E27FC236}">
                <a16:creationId xmlns:a16="http://schemas.microsoft.com/office/drawing/2014/main" id="{353C9595-B5FA-4D31-91B5-E3EF0A9D815B}"/>
              </a:ext>
            </a:extLst>
          </p:cNvPr>
          <p:cNvSpPr>
            <a:spLocks noGrp="1"/>
          </p:cNvSpPr>
          <p:nvPr>
            <p:ph type="dt" sz="half" idx="10"/>
          </p:nvPr>
        </p:nvSpPr>
        <p:spPr>
          <a:xfrm>
            <a:off x="1337829" y="7254296"/>
            <a:ext cx="3108960" cy="413808"/>
          </a:xfrm>
        </p:spPr>
        <p:txBody>
          <a:bodyPr/>
          <a:lstStyle>
            <a:lvl1pPr>
              <a:defRPr sz="1200">
                <a:solidFill>
                  <a:schemeClr val="tx1">
                    <a:lumMod val="85000"/>
                    <a:lumOff val="15000"/>
                  </a:schemeClr>
                </a:solidFill>
              </a:defRPr>
            </a:lvl1pPr>
          </a:lstStyle>
          <a:p>
            <a:r>
              <a:rPr lang="en-US" b="1" dirty="0">
                <a:latin typeface="Roboto Condensed" panose="02000000000000000000" pitchFamily="2" charset="0"/>
                <a:ea typeface="Roboto Condensed" panose="02000000000000000000" pitchFamily="2" charset="0"/>
              </a:rPr>
              <a:t>PII: AUDIT CONSIDERATIONS</a:t>
            </a:r>
          </a:p>
        </p:txBody>
      </p:sp>
    </p:spTree>
    <p:extLst>
      <p:ext uri="{BB962C8B-B14F-4D97-AF65-F5344CB8AC3E}">
        <p14:creationId xmlns:p14="http://schemas.microsoft.com/office/powerpoint/2010/main" val="1101307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88198" y="555248"/>
            <a:ext cx="10187716" cy="584775"/>
          </a:xfrm>
          <a:prstGeom prst="rect">
            <a:avLst/>
          </a:prstGeom>
        </p:spPr>
        <p:txBody>
          <a:bodyPr wrap="square">
            <a:spAutoFit/>
          </a:bodyPr>
          <a:lstStyle/>
          <a:p>
            <a:r>
              <a:rPr lang="en-US" sz="3200" b="1" cap="all" dirty="0">
                <a:solidFill>
                  <a:schemeClr val="tx1">
                    <a:lumMod val="75000"/>
                    <a:lumOff val="25000"/>
                  </a:schemeClr>
                </a:solidFill>
                <a:latin typeface="Roboto Condensed" charset="0"/>
                <a:ea typeface="Roboto Condensed" charset="0"/>
                <a:cs typeface="Roboto Condensed" charset="0"/>
              </a:rPr>
              <a:t>Testing Procedures</a:t>
            </a:r>
          </a:p>
        </p:txBody>
      </p:sp>
      <p:sp>
        <p:nvSpPr>
          <p:cNvPr id="2" name="Slide Number Placeholder 1"/>
          <p:cNvSpPr>
            <a:spLocks noGrp="1"/>
          </p:cNvSpPr>
          <p:nvPr>
            <p:ph type="sldNum" sz="quarter" idx="12"/>
          </p:nvPr>
        </p:nvSpPr>
        <p:spPr/>
        <p:txBody>
          <a:bodyPr/>
          <a:lstStyle/>
          <a:p>
            <a:fld id="{766878F4-6BF8-AB4B-A508-A8C70EABEFBE}" type="slidenum">
              <a:rPr lang="en-US" smtClean="0"/>
              <a:t>18</a:t>
            </a:fld>
            <a:endParaRPr lang="en-US" dirty="0"/>
          </a:p>
        </p:txBody>
      </p:sp>
      <p:sp>
        <p:nvSpPr>
          <p:cNvPr id="8" name="Rectangle 7"/>
          <p:cNvSpPr/>
          <p:nvPr/>
        </p:nvSpPr>
        <p:spPr>
          <a:xfrm>
            <a:off x="2388198" y="2039112"/>
            <a:ext cx="8358824" cy="5047536"/>
          </a:xfrm>
          <a:prstGeom prst="rect">
            <a:avLst/>
          </a:prstGeom>
        </p:spPr>
        <p:txBody>
          <a:bodyPr wrap="square">
            <a:spAutoFit/>
          </a:bodyPr>
          <a:lstStyle/>
          <a:p>
            <a:pPr marL="457200" indent="-457200">
              <a:spcAft>
                <a:spcPts val="1200"/>
              </a:spcAft>
              <a:buClr>
                <a:srgbClr val="024A4A"/>
              </a:buClr>
              <a:buFont typeface="Arial" panose="020B0604020202020204" pitchFamily="34" charset="0"/>
              <a:buChar cha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Prepare an audit program for the processes around the selected documentation areas</a:t>
            </a:r>
          </a:p>
          <a:p>
            <a:pPr marL="457200" indent="-457200">
              <a:spcAft>
                <a:spcPts val="1200"/>
              </a:spcAft>
              <a:buClr>
                <a:srgbClr val="024A4A"/>
              </a:buClr>
              <a:buFont typeface="Arial" panose="020B0604020202020204" pitchFamily="34" charset="0"/>
              <a:buChar cha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Auditing procedures of higher risk documentation may include:</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Perform a walkthrough of PII “life-cycle” from obtaining the information, dissemination, and disposal</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Perform a review of physical access</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Review electronic access to applications/databases</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Review document access logs to identify inappropriate access indicators</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Examine documentation to confirm that it is not held beyond retention </a:t>
            </a:r>
            <a:r>
              <a:rPr lang="en-US" sz="2000" dirty="0" smtClean="0">
                <a:solidFill>
                  <a:schemeClr val="tx1">
                    <a:lumMod val="75000"/>
                    <a:lumOff val="25000"/>
                  </a:schemeClr>
                </a:solidFill>
                <a:latin typeface="Roboto Condensed" panose="02000000000000000000" pitchFamily="2" charset="0"/>
                <a:ea typeface="Roboto Condensed" panose="02000000000000000000" pitchFamily="2" charset="0"/>
              </a:rPr>
              <a:t>periods</a:t>
            </a:r>
            <a:endParaRPr lang="en-US" sz="2000" dirty="0">
              <a:solidFill>
                <a:schemeClr val="tx1">
                  <a:lumMod val="75000"/>
                  <a:lumOff val="25000"/>
                </a:schemeClr>
              </a:solidFill>
              <a:latin typeface="Roboto Condensed" panose="02000000000000000000" pitchFamily="2" charset="0"/>
              <a:ea typeface="Roboto Condensed" panose="02000000000000000000" pitchFamily="2" charset="0"/>
            </a:endParaRPr>
          </a:p>
          <a:p>
            <a:pPr marL="950976" lvl="1" indent="-457200">
              <a:spcAft>
                <a:spcPts val="1200"/>
              </a:spcAft>
              <a:buClr>
                <a:srgbClr val="024A4A"/>
              </a:buClr>
              <a:buFont typeface="Arial" panose="020B0604020202020204" pitchFamily="34" charset="0"/>
              <a:buChar char="•"/>
            </a:pPr>
            <a:endParaRPr lang="en-US" sz="2000" dirty="0">
              <a:solidFill>
                <a:schemeClr val="tx1">
                  <a:lumMod val="75000"/>
                  <a:lumOff val="25000"/>
                </a:schemeClr>
              </a:solidFill>
              <a:latin typeface="Roboto Condensed" panose="02000000000000000000" pitchFamily="2" charset="0"/>
              <a:ea typeface="Roboto Condensed" panose="02000000000000000000" pitchFamily="2" charset="0"/>
            </a:endParaRPr>
          </a:p>
        </p:txBody>
      </p:sp>
      <p:sp>
        <p:nvSpPr>
          <p:cNvPr id="6" name="Date Placeholder 3">
            <a:extLst>
              <a:ext uri="{FF2B5EF4-FFF2-40B4-BE49-F238E27FC236}">
                <a16:creationId xmlns:a16="http://schemas.microsoft.com/office/drawing/2014/main" id="{BBADD475-9BD8-416C-B8E3-6C1470E05F11}"/>
              </a:ext>
            </a:extLst>
          </p:cNvPr>
          <p:cNvSpPr>
            <a:spLocks noGrp="1"/>
          </p:cNvSpPr>
          <p:nvPr>
            <p:ph type="dt" sz="half" idx="10"/>
          </p:nvPr>
        </p:nvSpPr>
        <p:spPr>
          <a:xfrm>
            <a:off x="1337829" y="7254296"/>
            <a:ext cx="3108960" cy="413808"/>
          </a:xfrm>
        </p:spPr>
        <p:txBody>
          <a:bodyPr/>
          <a:lstStyle>
            <a:lvl1pPr>
              <a:defRPr sz="1200">
                <a:solidFill>
                  <a:schemeClr val="tx1">
                    <a:lumMod val="85000"/>
                    <a:lumOff val="15000"/>
                  </a:schemeClr>
                </a:solidFill>
              </a:defRPr>
            </a:lvl1pPr>
          </a:lstStyle>
          <a:p>
            <a:r>
              <a:rPr lang="en-US" b="1" dirty="0">
                <a:latin typeface="Roboto Condensed" panose="02000000000000000000" pitchFamily="2" charset="0"/>
                <a:ea typeface="Roboto Condensed" panose="02000000000000000000" pitchFamily="2" charset="0"/>
              </a:rPr>
              <a:t>PII: AUDIT CONSIDERATIONS</a:t>
            </a:r>
          </a:p>
        </p:txBody>
      </p:sp>
      <p:sp>
        <p:nvSpPr>
          <p:cNvPr id="9" name="Rectangle 8">
            <a:extLst>
              <a:ext uri="{FF2B5EF4-FFF2-40B4-BE49-F238E27FC236}">
                <a16:creationId xmlns:a16="http://schemas.microsoft.com/office/drawing/2014/main" id="{494EA59D-CDB0-414B-9CC7-AB36A82F0918}"/>
              </a:ext>
            </a:extLst>
          </p:cNvPr>
          <p:cNvSpPr/>
          <p:nvPr/>
        </p:nvSpPr>
        <p:spPr>
          <a:xfrm>
            <a:off x="2386584" y="1147080"/>
            <a:ext cx="3918060" cy="400110"/>
          </a:xfrm>
          <a:prstGeom prst="rect">
            <a:avLst/>
          </a:prstGeom>
        </p:spPr>
        <p:txBody>
          <a:bodyPr wrap="none">
            <a:spAutoFit/>
          </a:bodyPr>
          <a:lstStyle/>
          <a:p>
            <a:pPr algn="ctr"/>
            <a:r>
              <a:rPr lang="en-US" sz="2000" b="1" dirty="0">
                <a:solidFill>
                  <a:srgbClr val="414143"/>
                </a:solidFill>
                <a:latin typeface="Roboto Condensed" panose="02000000000000000000" pitchFamily="2" charset="0"/>
                <a:ea typeface="Roboto Condensed" panose="02000000000000000000" pitchFamily="2" charset="0"/>
              </a:rPr>
              <a:t>Auditing Higher Risk Documentation</a:t>
            </a:r>
          </a:p>
        </p:txBody>
      </p:sp>
    </p:spTree>
    <p:extLst>
      <p:ext uri="{BB962C8B-B14F-4D97-AF65-F5344CB8AC3E}">
        <p14:creationId xmlns:p14="http://schemas.microsoft.com/office/powerpoint/2010/main" val="16086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AACAAF6-0A23-4617-9886-DE76E138FC1A}"/>
              </a:ext>
            </a:extLst>
          </p:cNvPr>
          <p:cNvGrpSpPr/>
          <p:nvPr/>
        </p:nvGrpSpPr>
        <p:grpSpPr>
          <a:xfrm>
            <a:off x="5003809" y="2456091"/>
            <a:ext cx="3821881" cy="3421718"/>
            <a:chOff x="1422400" y="1981199"/>
            <a:chExt cx="3657600" cy="2163392"/>
          </a:xfrm>
        </p:grpSpPr>
        <p:sp>
          <p:nvSpPr>
            <p:cNvPr id="14" name="Rectangle 13">
              <a:extLst>
                <a:ext uri="{FF2B5EF4-FFF2-40B4-BE49-F238E27FC236}">
                  <a16:creationId xmlns:a16="http://schemas.microsoft.com/office/drawing/2014/main" id="{B5C2E50E-7411-4C8C-9518-8134A7E6A0D7}"/>
                </a:ext>
              </a:extLst>
            </p:cNvPr>
            <p:cNvSpPr/>
            <p:nvPr/>
          </p:nvSpPr>
          <p:spPr>
            <a:xfrm>
              <a:off x="1422400" y="1981199"/>
              <a:ext cx="3657600" cy="2163392"/>
            </a:xfrm>
            <a:prstGeom prst="rect">
              <a:avLst/>
            </a:prstGeom>
            <a:noFill/>
            <a:ln>
              <a:solidFill>
                <a:srgbClr val="007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7DA3B6-A243-49F2-9278-77DE349947C3}"/>
                </a:ext>
              </a:extLst>
            </p:cNvPr>
            <p:cNvSpPr/>
            <p:nvPr/>
          </p:nvSpPr>
          <p:spPr>
            <a:xfrm>
              <a:off x="1422400" y="1981200"/>
              <a:ext cx="3657600" cy="589613"/>
            </a:xfrm>
            <a:prstGeom prst="rect">
              <a:avLst/>
            </a:prstGeom>
            <a:solidFill>
              <a:srgbClr val="007A63"/>
            </a:solidFill>
            <a:ln>
              <a:solidFill>
                <a:srgbClr val="007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buClr>
                  <a:srgbClr val="007299"/>
                </a:buClr>
              </a:pPr>
              <a:endParaRPr lang="en-US" sz="2400" dirty="0">
                <a:solidFill>
                  <a:schemeClr val="bg1"/>
                </a:solidFill>
                <a:latin typeface="Roboto Condensed" panose="02000000000000000000" pitchFamily="2" charset="0"/>
                <a:ea typeface="Roboto Condensed" panose="02000000000000000000" pitchFamily="2" charset="0"/>
              </a:endParaRPr>
            </a:p>
          </p:txBody>
        </p:sp>
      </p:grpSp>
      <p:sp>
        <p:nvSpPr>
          <p:cNvPr id="16" name="Rectangle 15">
            <a:extLst>
              <a:ext uri="{FF2B5EF4-FFF2-40B4-BE49-F238E27FC236}">
                <a16:creationId xmlns:a16="http://schemas.microsoft.com/office/drawing/2014/main" id="{76A607F8-DD75-480A-96D2-82D4CD7DD2CB}"/>
              </a:ext>
            </a:extLst>
          </p:cNvPr>
          <p:cNvSpPr/>
          <p:nvPr/>
        </p:nvSpPr>
        <p:spPr>
          <a:xfrm>
            <a:off x="5251951" y="2584089"/>
            <a:ext cx="3310532" cy="707886"/>
          </a:xfrm>
          <a:prstGeom prst="rect">
            <a:avLst/>
          </a:prstGeom>
        </p:spPr>
        <p:txBody>
          <a:bodyPr wrap="square">
            <a:spAutoFit/>
          </a:bodyPr>
          <a:lstStyle/>
          <a:p>
            <a:pPr>
              <a:spcAft>
                <a:spcPts val="1200"/>
              </a:spcAft>
              <a:buClr>
                <a:srgbClr val="007299"/>
              </a:buClr>
            </a:pPr>
            <a:r>
              <a:rPr lang="en-US" sz="2000" b="1" dirty="0">
                <a:solidFill>
                  <a:schemeClr val="bg1"/>
                </a:solidFill>
                <a:latin typeface="Roboto Condensed" panose="02000000000000000000" pitchFamily="2" charset="0"/>
                <a:ea typeface="Roboto Condensed" panose="02000000000000000000" pitchFamily="2" charset="0"/>
              </a:rPr>
              <a:t>Risk</a:t>
            </a:r>
            <a:r>
              <a:rPr lang="en-US" sz="2000" dirty="0">
                <a:solidFill>
                  <a:schemeClr val="bg1"/>
                </a:solidFill>
                <a:latin typeface="Roboto Condensed" panose="02000000000000000000" pitchFamily="2" charset="0"/>
                <a:ea typeface="Roboto Condensed" panose="02000000000000000000" pitchFamily="2" charset="0"/>
              </a:rPr>
              <a:t>: Physical access to PII is not appropriately secured</a:t>
            </a:r>
          </a:p>
        </p:txBody>
      </p:sp>
      <p:grpSp>
        <p:nvGrpSpPr>
          <p:cNvPr id="9" name="Group 8">
            <a:extLst>
              <a:ext uri="{FF2B5EF4-FFF2-40B4-BE49-F238E27FC236}">
                <a16:creationId xmlns:a16="http://schemas.microsoft.com/office/drawing/2014/main" id="{BBF198D4-318E-4A18-9E03-E0AD9917D7AB}"/>
              </a:ext>
            </a:extLst>
          </p:cNvPr>
          <p:cNvGrpSpPr/>
          <p:nvPr/>
        </p:nvGrpSpPr>
        <p:grpSpPr>
          <a:xfrm>
            <a:off x="772694" y="2460103"/>
            <a:ext cx="3821881" cy="3421718"/>
            <a:chOff x="1422400" y="1981199"/>
            <a:chExt cx="3657600" cy="2163392"/>
          </a:xfrm>
        </p:grpSpPr>
        <p:sp>
          <p:nvSpPr>
            <p:cNvPr id="10" name="Rectangle 9">
              <a:extLst>
                <a:ext uri="{FF2B5EF4-FFF2-40B4-BE49-F238E27FC236}">
                  <a16:creationId xmlns:a16="http://schemas.microsoft.com/office/drawing/2014/main" id="{3C156D11-8D0D-4E15-8AF0-36C08358A560}"/>
                </a:ext>
              </a:extLst>
            </p:cNvPr>
            <p:cNvSpPr/>
            <p:nvPr/>
          </p:nvSpPr>
          <p:spPr>
            <a:xfrm>
              <a:off x="1422400" y="1981199"/>
              <a:ext cx="3657600" cy="2163392"/>
            </a:xfrm>
            <a:prstGeom prst="rect">
              <a:avLst/>
            </a:prstGeom>
            <a:noFill/>
            <a:ln>
              <a:solidFill>
                <a:srgbClr val="007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D4F5A4-97DA-4526-8B41-84689D14DBF3}"/>
                </a:ext>
              </a:extLst>
            </p:cNvPr>
            <p:cNvSpPr/>
            <p:nvPr/>
          </p:nvSpPr>
          <p:spPr>
            <a:xfrm>
              <a:off x="1422400" y="1981200"/>
              <a:ext cx="3657600" cy="589613"/>
            </a:xfrm>
            <a:prstGeom prst="rect">
              <a:avLst/>
            </a:prstGeom>
            <a:solidFill>
              <a:srgbClr val="007A63"/>
            </a:solidFill>
            <a:ln>
              <a:solidFill>
                <a:srgbClr val="007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buClr>
                  <a:srgbClr val="007299"/>
                </a:buClr>
              </a:pPr>
              <a:endParaRPr lang="en-US" sz="2400" dirty="0">
                <a:solidFill>
                  <a:schemeClr val="bg1"/>
                </a:solidFill>
                <a:latin typeface="Roboto Condensed" panose="02000000000000000000" pitchFamily="2" charset="0"/>
                <a:ea typeface="Roboto Condensed" panose="02000000000000000000" pitchFamily="2" charset="0"/>
              </a:endParaRPr>
            </a:p>
          </p:txBody>
        </p:sp>
      </p:grpSp>
      <p:sp>
        <p:nvSpPr>
          <p:cNvPr id="19" name="Rectangle 18"/>
          <p:cNvSpPr/>
          <p:nvPr/>
        </p:nvSpPr>
        <p:spPr>
          <a:xfrm>
            <a:off x="2388198" y="555248"/>
            <a:ext cx="10187716" cy="584775"/>
          </a:xfrm>
          <a:prstGeom prst="rect">
            <a:avLst/>
          </a:prstGeom>
        </p:spPr>
        <p:txBody>
          <a:bodyPr wrap="square">
            <a:spAutoFit/>
          </a:bodyPr>
          <a:lstStyle/>
          <a:p>
            <a:r>
              <a:rPr lang="en-US" sz="3200" b="1" cap="all" dirty="0">
                <a:solidFill>
                  <a:schemeClr val="tx1">
                    <a:lumMod val="75000"/>
                    <a:lumOff val="25000"/>
                  </a:schemeClr>
                </a:solidFill>
                <a:latin typeface="Roboto Condensed" charset="0"/>
                <a:ea typeface="Roboto Condensed" charset="0"/>
                <a:cs typeface="Roboto Condensed" charset="0"/>
              </a:rPr>
              <a:t>Risks and Mitigation</a:t>
            </a:r>
          </a:p>
        </p:txBody>
      </p:sp>
      <p:sp>
        <p:nvSpPr>
          <p:cNvPr id="2" name="Slide Number Placeholder 1"/>
          <p:cNvSpPr>
            <a:spLocks noGrp="1"/>
          </p:cNvSpPr>
          <p:nvPr>
            <p:ph type="sldNum" sz="quarter" idx="12"/>
          </p:nvPr>
        </p:nvSpPr>
        <p:spPr/>
        <p:txBody>
          <a:bodyPr/>
          <a:lstStyle/>
          <a:p>
            <a:fld id="{766878F4-6BF8-AB4B-A508-A8C70EABEFBE}" type="slidenum">
              <a:rPr lang="en-US" smtClean="0"/>
              <a:t>19</a:t>
            </a:fld>
            <a:endParaRPr lang="en-US" dirty="0"/>
          </a:p>
        </p:txBody>
      </p:sp>
      <p:sp>
        <p:nvSpPr>
          <p:cNvPr id="8" name="Rectangle 7"/>
          <p:cNvSpPr/>
          <p:nvPr/>
        </p:nvSpPr>
        <p:spPr>
          <a:xfrm>
            <a:off x="1020836" y="3594135"/>
            <a:ext cx="3635025" cy="2400657"/>
          </a:xfrm>
          <a:prstGeom prst="rect">
            <a:avLst/>
          </a:prstGeom>
        </p:spPr>
        <p:txBody>
          <a:bodyPr wrap="square">
            <a:spAutoFit/>
          </a:bodyPr>
          <a:lstStyle/>
          <a:p>
            <a:pPr>
              <a:spcAft>
                <a:spcPts val="1200"/>
              </a:spcAft>
              <a:buClr>
                <a:srgbClr val="007299"/>
              </a:buClr>
            </a:pPr>
            <a:r>
              <a:rPr lang="en-US" sz="2000" b="1" dirty="0">
                <a:solidFill>
                  <a:schemeClr val="tx1">
                    <a:lumMod val="75000"/>
                    <a:lumOff val="25000"/>
                  </a:schemeClr>
                </a:solidFill>
                <a:latin typeface="Roboto Condensed" panose="02000000000000000000" pitchFamily="2" charset="0"/>
                <a:ea typeface="Roboto Condensed" panose="02000000000000000000" pitchFamily="2" charset="0"/>
              </a:rPr>
              <a:t>Potential Mitigation:</a:t>
            </a:r>
          </a:p>
          <a:p>
            <a:pPr>
              <a:spcAft>
                <a:spcPts val="1200"/>
              </a:spcAft>
              <a:buClr>
                <a:srgbClr val="007299"/>
              </a:buCl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Government wide policy/ expectation</a:t>
            </a:r>
          </a:p>
          <a:p>
            <a:pPr>
              <a:spcAft>
                <a:spcPts val="1200"/>
              </a:spcAft>
              <a:buClr>
                <a:srgbClr val="007299"/>
              </a:buCl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Centralized oversight and maintenance of policy</a:t>
            </a:r>
            <a:endParaRPr lang="en-US" sz="2000" b="1" dirty="0">
              <a:solidFill>
                <a:schemeClr val="tx1">
                  <a:lumMod val="75000"/>
                  <a:lumOff val="25000"/>
                </a:schemeClr>
              </a:solidFill>
              <a:latin typeface="Roboto Condensed" panose="02000000000000000000" pitchFamily="2" charset="0"/>
              <a:ea typeface="Roboto Condensed" panose="02000000000000000000" pitchFamily="2" charset="0"/>
            </a:endParaRPr>
          </a:p>
          <a:p>
            <a:pPr lvl="1">
              <a:spcAft>
                <a:spcPts val="1200"/>
              </a:spcAft>
              <a:buClr>
                <a:srgbClr val="007299"/>
              </a:buClr>
            </a:pPr>
            <a:endParaRPr lang="en-US" sz="2000" dirty="0">
              <a:solidFill>
                <a:schemeClr val="tx1">
                  <a:lumMod val="75000"/>
                  <a:lumOff val="25000"/>
                </a:schemeClr>
              </a:solidFill>
              <a:latin typeface="Roboto Condensed" panose="02000000000000000000" pitchFamily="2" charset="0"/>
              <a:ea typeface="Roboto Condensed" panose="02000000000000000000" pitchFamily="2" charset="0"/>
            </a:endParaRPr>
          </a:p>
        </p:txBody>
      </p:sp>
      <p:sp>
        <p:nvSpPr>
          <p:cNvPr id="3" name="Rectangle 2">
            <a:extLst>
              <a:ext uri="{FF2B5EF4-FFF2-40B4-BE49-F238E27FC236}">
                <a16:creationId xmlns:a16="http://schemas.microsoft.com/office/drawing/2014/main" id="{37BAAA8B-11E3-4CD9-A3F4-DF9BBC232645}"/>
              </a:ext>
            </a:extLst>
          </p:cNvPr>
          <p:cNvSpPr/>
          <p:nvPr/>
        </p:nvSpPr>
        <p:spPr>
          <a:xfrm>
            <a:off x="5251951" y="3614658"/>
            <a:ext cx="3612445" cy="1631216"/>
          </a:xfrm>
          <a:prstGeom prst="rect">
            <a:avLst/>
          </a:prstGeom>
        </p:spPr>
        <p:txBody>
          <a:bodyPr wrap="square">
            <a:spAutoFit/>
          </a:bodyPr>
          <a:lstStyle/>
          <a:p>
            <a:pPr>
              <a:spcAft>
                <a:spcPts val="1200"/>
              </a:spcAft>
              <a:buClr>
                <a:srgbClr val="007299"/>
              </a:buClr>
            </a:pPr>
            <a:r>
              <a:rPr lang="en-US" sz="2000" b="1" dirty="0">
                <a:solidFill>
                  <a:schemeClr val="tx1">
                    <a:lumMod val="75000"/>
                    <a:lumOff val="25000"/>
                  </a:schemeClr>
                </a:solidFill>
                <a:latin typeface="Roboto Condensed" panose="02000000000000000000" pitchFamily="2" charset="0"/>
                <a:ea typeface="Roboto Condensed" panose="02000000000000000000" pitchFamily="2" charset="0"/>
              </a:rPr>
              <a:t>Potential Mitigation:</a:t>
            </a:r>
          </a:p>
          <a:p>
            <a:pPr>
              <a:spcAft>
                <a:spcPts val="1200"/>
              </a:spcAft>
              <a:buClr>
                <a:srgbClr val="007299"/>
              </a:buCl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Locked shred bins, desks, or office areas</a:t>
            </a:r>
          </a:p>
          <a:p>
            <a:pPr>
              <a:spcAft>
                <a:spcPts val="1200"/>
              </a:spcAft>
              <a:buClr>
                <a:srgbClr val="007299"/>
              </a:buCl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Employee education</a:t>
            </a:r>
          </a:p>
        </p:txBody>
      </p:sp>
      <p:sp>
        <p:nvSpPr>
          <p:cNvPr id="6" name="Rectangle 5">
            <a:extLst>
              <a:ext uri="{FF2B5EF4-FFF2-40B4-BE49-F238E27FC236}">
                <a16:creationId xmlns:a16="http://schemas.microsoft.com/office/drawing/2014/main" id="{EEEA9D6F-ED05-4237-B3FE-B242A0CB2D8A}"/>
              </a:ext>
            </a:extLst>
          </p:cNvPr>
          <p:cNvSpPr/>
          <p:nvPr/>
        </p:nvSpPr>
        <p:spPr>
          <a:xfrm>
            <a:off x="1020836" y="2588101"/>
            <a:ext cx="3310532" cy="707886"/>
          </a:xfrm>
          <a:prstGeom prst="rect">
            <a:avLst/>
          </a:prstGeom>
        </p:spPr>
        <p:txBody>
          <a:bodyPr wrap="square">
            <a:spAutoFit/>
          </a:bodyPr>
          <a:lstStyle/>
          <a:p>
            <a:pPr>
              <a:spcAft>
                <a:spcPts val="1200"/>
              </a:spcAft>
              <a:buClr>
                <a:srgbClr val="007299"/>
              </a:buClr>
            </a:pPr>
            <a:r>
              <a:rPr lang="en-US" sz="2000" b="1" dirty="0">
                <a:solidFill>
                  <a:schemeClr val="bg1"/>
                </a:solidFill>
                <a:latin typeface="Roboto Condensed" panose="02000000000000000000" pitchFamily="2" charset="0"/>
                <a:ea typeface="Roboto Condensed" panose="02000000000000000000" pitchFamily="2" charset="0"/>
              </a:rPr>
              <a:t>Risk</a:t>
            </a:r>
            <a:r>
              <a:rPr lang="en-US" sz="2000" dirty="0">
                <a:solidFill>
                  <a:schemeClr val="bg1"/>
                </a:solidFill>
                <a:latin typeface="Roboto Condensed" panose="02000000000000000000" pitchFamily="2" charset="0"/>
                <a:ea typeface="Roboto Condensed" panose="02000000000000000000" pitchFamily="2" charset="0"/>
              </a:rPr>
              <a:t>: Lack of centralized guidance/governance function</a:t>
            </a:r>
          </a:p>
        </p:txBody>
      </p:sp>
      <p:grpSp>
        <p:nvGrpSpPr>
          <p:cNvPr id="17" name="Group 16">
            <a:extLst>
              <a:ext uri="{FF2B5EF4-FFF2-40B4-BE49-F238E27FC236}">
                <a16:creationId xmlns:a16="http://schemas.microsoft.com/office/drawing/2014/main" id="{13B32550-CC4E-43DB-BE14-3012355B454B}"/>
              </a:ext>
            </a:extLst>
          </p:cNvPr>
          <p:cNvGrpSpPr/>
          <p:nvPr/>
        </p:nvGrpSpPr>
        <p:grpSpPr>
          <a:xfrm>
            <a:off x="9234911" y="2452078"/>
            <a:ext cx="3821881" cy="3421718"/>
            <a:chOff x="1422400" y="1981199"/>
            <a:chExt cx="3657600" cy="2163392"/>
          </a:xfrm>
        </p:grpSpPr>
        <p:sp>
          <p:nvSpPr>
            <p:cNvPr id="18" name="Rectangle 17">
              <a:extLst>
                <a:ext uri="{FF2B5EF4-FFF2-40B4-BE49-F238E27FC236}">
                  <a16:creationId xmlns:a16="http://schemas.microsoft.com/office/drawing/2014/main" id="{2A66E977-175C-4A4F-AB6F-7F5FD915D45F}"/>
                </a:ext>
              </a:extLst>
            </p:cNvPr>
            <p:cNvSpPr/>
            <p:nvPr/>
          </p:nvSpPr>
          <p:spPr>
            <a:xfrm>
              <a:off x="1422400" y="1981199"/>
              <a:ext cx="3657600" cy="2163392"/>
            </a:xfrm>
            <a:prstGeom prst="rect">
              <a:avLst/>
            </a:prstGeom>
            <a:noFill/>
            <a:ln>
              <a:solidFill>
                <a:srgbClr val="007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7D42384-D168-4D54-B686-2A70B359B97A}"/>
                </a:ext>
              </a:extLst>
            </p:cNvPr>
            <p:cNvSpPr/>
            <p:nvPr/>
          </p:nvSpPr>
          <p:spPr>
            <a:xfrm>
              <a:off x="1422400" y="1981200"/>
              <a:ext cx="3657600" cy="589613"/>
            </a:xfrm>
            <a:prstGeom prst="rect">
              <a:avLst/>
            </a:prstGeom>
            <a:solidFill>
              <a:srgbClr val="007A63"/>
            </a:solidFill>
            <a:ln>
              <a:solidFill>
                <a:srgbClr val="007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buClr>
                  <a:srgbClr val="007299"/>
                </a:buClr>
              </a:pPr>
              <a:endParaRPr lang="en-US" sz="2400" dirty="0">
                <a:solidFill>
                  <a:schemeClr val="bg1"/>
                </a:solidFill>
                <a:latin typeface="Roboto Condensed" panose="02000000000000000000" pitchFamily="2" charset="0"/>
                <a:ea typeface="Roboto Condensed" panose="02000000000000000000" pitchFamily="2" charset="0"/>
              </a:endParaRPr>
            </a:p>
          </p:txBody>
        </p:sp>
      </p:grpSp>
      <p:sp>
        <p:nvSpPr>
          <p:cNvPr id="21" name="Rectangle 20">
            <a:extLst>
              <a:ext uri="{FF2B5EF4-FFF2-40B4-BE49-F238E27FC236}">
                <a16:creationId xmlns:a16="http://schemas.microsoft.com/office/drawing/2014/main" id="{8460E387-0B9B-429C-88CF-88BA71990ED2}"/>
              </a:ext>
            </a:extLst>
          </p:cNvPr>
          <p:cNvSpPr/>
          <p:nvPr/>
        </p:nvSpPr>
        <p:spPr>
          <a:xfrm>
            <a:off x="9483053" y="2580076"/>
            <a:ext cx="3310532" cy="707886"/>
          </a:xfrm>
          <a:prstGeom prst="rect">
            <a:avLst/>
          </a:prstGeom>
        </p:spPr>
        <p:txBody>
          <a:bodyPr wrap="square">
            <a:spAutoFit/>
          </a:bodyPr>
          <a:lstStyle/>
          <a:p>
            <a:pPr>
              <a:spcAft>
                <a:spcPts val="1200"/>
              </a:spcAft>
              <a:buClr>
                <a:srgbClr val="007299"/>
              </a:buClr>
            </a:pPr>
            <a:r>
              <a:rPr lang="en-US" sz="2000" b="1" dirty="0">
                <a:solidFill>
                  <a:schemeClr val="bg1"/>
                </a:solidFill>
                <a:latin typeface="Roboto Condensed" panose="02000000000000000000" pitchFamily="2" charset="0"/>
                <a:ea typeface="Roboto Condensed" panose="02000000000000000000" pitchFamily="2" charset="0"/>
              </a:rPr>
              <a:t>Risk</a:t>
            </a:r>
            <a:r>
              <a:rPr lang="en-US" sz="2000" dirty="0">
                <a:solidFill>
                  <a:schemeClr val="bg1"/>
                </a:solidFill>
                <a:latin typeface="Roboto Condensed" panose="02000000000000000000" pitchFamily="2" charset="0"/>
                <a:ea typeface="Roboto Condensed" panose="02000000000000000000" pitchFamily="2" charset="0"/>
              </a:rPr>
              <a:t>: Electronic access is not secure or appropriate</a:t>
            </a:r>
          </a:p>
        </p:txBody>
      </p:sp>
      <p:sp>
        <p:nvSpPr>
          <p:cNvPr id="22" name="Rectangle 21">
            <a:extLst>
              <a:ext uri="{FF2B5EF4-FFF2-40B4-BE49-F238E27FC236}">
                <a16:creationId xmlns:a16="http://schemas.microsoft.com/office/drawing/2014/main" id="{2E58DEDE-72D2-4103-A256-96B16A5454F1}"/>
              </a:ext>
            </a:extLst>
          </p:cNvPr>
          <p:cNvSpPr/>
          <p:nvPr/>
        </p:nvSpPr>
        <p:spPr>
          <a:xfrm>
            <a:off x="9444347" y="3615427"/>
            <a:ext cx="3612445" cy="1938992"/>
          </a:xfrm>
          <a:prstGeom prst="rect">
            <a:avLst/>
          </a:prstGeom>
        </p:spPr>
        <p:txBody>
          <a:bodyPr wrap="square">
            <a:spAutoFit/>
          </a:bodyPr>
          <a:lstStyle/>
          <a:p>
            <a:pPr>
              <a:spcAft>
                <a:spcPts val="1200"/>
              </a:spcAft>
              <a:buClr>
                <a:srgbClr val="007299"/>
              </a:buClr>
            </a:pPr>
            <a:r>
              <a:rPr lang="en-US" sz="2000" b="1" dirty="0">
                <a:solidFill>
                  <a:schemeClr val="tx1">
                    <a:lumMod val="75000"/>
                    <a:lumOff val="25000"/>
                  </a:schemeClr>
                </a:solidFill>
                <a:latin typeface="Roboto Condensed" panose="02000000000000000000" pitchFamily="2" charset="0"/>
                <a:ea typeface="Roboto Condensed" panose="02000000000000000000" pitchFamily="2" charset="0"/>
              </a:rPr>
              <a:t>Potential Mitigation:</a:t>
            </a: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 </a:t>
            </a:r>
          </a:p>
          <a:p>
            <a:pPr>
              <a:spcAft>
                <a:spcPts val="1200"/>
              </a:spcAft>
              <a:buClr>
                <a:srgbClr val="007299"/>
              </a:buCl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Restrict shared drives; lock critical spreadsheets</a:t>
            </a:r>
          </a:p>
          <a:p>
            <a:pPr>
              <a:spcAft>
                <a:spcPts val="1200"/>
              </a:spcAft>
              <a:buClr>
                <a:srgbClr val="007299"/>
              </a:buCl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Perform regular user access reviews to systems</a:t>
            </a:r>
          </a:p>
        </p:txBody>
      </p:sp>
      <p:sp>
        <p:nvSpPr>
          <p:cNvPr id="23" name="Date Placeholder 3">
            <a:extLst>
              <a:ext uri="{FF2B5EF4-FFF2-40B4-BE49-F238E27FC236}">
                <a16:creationId xmlns:a16="http://schemas.microsoft.com/office/drawing/2014/main" id="{33093DE9-11B8-4C36-90F9-203226DCE437}"/>
              </a:ext>
            </a:extLst>
          </p:cNvPr>
          <p:cNvSpPr>
            <a:spLocks noGrp="1"/>
          </p:cNvSpPr>
          <p:nvPr>
            <p:ph type="dt" sz="half" idx="10"/>
          </p:nvPr>
        </p:nvSpPr>
        <p:spPr>
          <a:xfrm>
            <a:off x="1337829" y="7254296"/>
            <a:ext cx="3108960" cy="413808"/>
          </a:xfrm>
        </p:spPr>
        <p:txBody>
          <a:bodyPr/>
          <a:lstStyle>
            <a:lvl1pPr>
              <a:defRPr sz="1200">
                <a:solidFill>
                  <a:schemeClr val="tx1">
                    <a:lumMod val="85000"/>
                    <a:lumOff val="15000"/>
                  </a:schemeClr>
                </a:solidFill>
              </a:defRPr>
            </a:lvl1pPr>
          </a:lstStyle>
          <a:p>
            <a:r>
              <a:rPr lang="en-US" b="1" dirty="0">
                <a:latin typeface="Roboto Condensed" panose="02000000000000000000" pitchFamily="2" charset="0"/>
                <a:ea typeface="Roboto Condensed" panose="02000000000000000000" pitchFamily="2" charset="0"/>
              </a:rPr>
              <a:t>PII: AUDIT CONSIDERATIONS</a:t>
            </a:r>
          </a:p>
        </p:txBody>
      </p:sp>
      <p:sp>
        <p:nvSpPr>
          <p:cNvPr id="24" name="Rectangle 23">
            <a:extLst>
              <a:ext uri="{FF2B5EF4-FFF2-40B4-BE49-F238E27FC236}">
                <a16:creationId xmlns:a16="http://schemas.microsoft.com/office/drawing/2014/main" id="{A131F31D-D8B8-4D91-A8C8-C8A98BBDC4DA}"/>
              </a:ext>
            </a:extLst>
          </p:cNvPr>
          <p:cNvSpPr/>
          <p:nvPr/>
        </p:nvSpPr>
        <p:spPr>
          <a:xfrm>
            <a:off x="2386584" y="1147080"/>
            <a:ext cx="4487126" cy="400110"/>
          </a:xfrm>
          <a:prstGeom prst="rect">
            <a:avLst/>
          </a:prstGeom>
        </p:spPr>
        <p:txBody>
          <a:bodyPr wrap="none">
            <a:spAutoFit/>
          </a:bodyPr>
          <a:lstStyle/>
          <a:p>
            <a:pPr algn="ctr"/>
            <a:r>
              <a:rPr lang="en-US" sz="2000" b="1" dirty="0">
                <a:solidFill>
                  <a:srgbClr val="414143"/>
                </a:solidFill>
                <a:latin typeface="Roboto Condensed" panose="02000000000000000000" pitchFamily="2" charset="0"/>
                <a:ea typeface="Roboto Condensed" panose="02000000000000000000" pitchFamily="2" charset="0"/>
              </a:rPr>
              <a:t>Possible Risks and Mitigation Techniques</a:t>
            </a:r>
          </a:p>
        </p:txBody>
      </p:sp>
    </p:spTree>
    <p:extLst>
      <p:ext uri="{BB962C8B-B14F-4D97-AF65-F5344CB8AC3E}">
        <p14:creationId xmlns:p14="http://schemas.microsoft.com/office/powerpoint/2010/main" val="133410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88198" y="555248"/>
            <a:ext cx="10187716" cy="584775"/>
          </a:xfrm>
          <a:prstGeom prst="rect">
            <a:avLst/>
          </a:prstGeom>
        </p:spPr>
        <p:txBody>
          <a:bodyPr wrap="square">
            <a:spAutoFit/>
          </a:bodyPr>
          <a:lstStyle/>
          <a:p>
            <a:r>
              <a:rPr lang="en-US" sz="3200" b="1" cap="all" dirty="0">
                <a:solidFill>
                  <a:schemeClr val="tx1">
                    <a:lumMod val="75000"/>
                    <a:lumOff val="25000"/>
                  </a:schemeClr>
                </a:solidFill>
                <a:latin typeface="Roboto Condensed" charset="0"/>
                <a:ea typeface="Roboto Condensed" charset="0"/>
                <a:cs typeface="Roboto Condensed" charset="0"/>
              </a:rPr>
              <a:t>Introductions</a:t>
            </a:r>
          </a:p>
        </p:txBody>
      </p:sp>
      <p:sp>
        <p:nvSpPr>
          <p:cNvPr id="3" name="TextBox 2"/>
          <p:cNvSpPr txBox="1"/>
          <p:nvPr/>
        </p:nvSpPr>
        <p:spPr>
          <a:xfrm>
            <a:off x="1371600" y="3507733"/>
            <a:ext cx="5537199" cy="3354765"/>
          </a:xfrm>
          <a:prstGeom prst="rect">
            <a:avLst/>
          </a:prstGeom>
          <a:solidFill>
            <a:schemeClr val="bg1"/>
          </a:solidFill>
        </p:spPr>
        <p:txBody>
          <a:bodyPr wrap="square" rtlCol="0">
            <a:spAutoFit/>
          </a:bodyPr>
          <a:lstStyle/>
          <a:p>
            <a:pPr>
              <a:spcAft>
                <a:spcPts val="1200"/>
              </a:spcAft>
              <a:buClr>
                <a:srgbClr val="017299"/>
              </a:buClr>
            </a:pPr>
            <a:r>
              <a:rPr lang="en-US" sz="2800" b="1" dirty="0">
                <a:solidFill>
                  <a:srgbClr val="007399"/>
                </a:solidFill>
                <a:latin typeface="Roboto Condensed" panose="02000000000000000000" pitchFamily="2" charset="0"/>
                <a:ea typeface="Roboto Condensed" panose="02000000000000000000" pitchFamily="2" charset="0"/>
              </a:rPr>
              <a:t>Matthew Simons, CPA, CIA, CGAP</a:t>
            </a:r>
          </a:p>
          <a:p>
            <a:pPr>
              <a:spcAft>
                <a:spcPts val="1200"/>
              </a:spcAft>
              <a:buClr>
                <a:srgbClr val="017299"/>
              </a:buClr>
            </a:pPr>
            <a:r>
              <a:rPr lang="en-US" sz="2000" b="1" i="1" dirty="0">
                <a:solidFill>
                  <a:schemeClr val="tx1">
                    <a:lumMod val="75000"/>
                    <a:lumOff val="25000"/>
                  </a:schemeClr>
                </a:solidFill>
                <a:latin typeface="Roboto Condensed" panose="02000000000000000000" pitchFamily="2" charset="0"/>
                <a:ea typeface="Roboto Condensed" panose="02000000000000000000" pitchFamily="2" charset="0"/>
              </a:rPr>
              <a:t>Principal</a:t>
            </a:r>
          </a:p>
          <a:p>
            <a:pPr>
              <a:spcAft>
                <a:spcPts val="1200"/>
              </a:spcAft>
              <a:buClr>
                <a:srgbClr val="017299"/>
              </a:buCl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15 years of experience</a:t>
            </a:r>
          </a:p>
          <a:p>
            <a:pPr>
              <a:spcAft>
                <a:spcPts val="1200"/>
              </a:spcAft>
              <a:buClr>
                <a:srgbClr val="017299"/>
              </a:buCl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Performance audits, internal audits, internal control/SOX assessments, compliance assessments, business/process process strategy and improvement exercises, management and executive advisory</a:t>
            </a:r>
          </a:p>
          <a:p>
            <a:pPr>
              <a:spcAft>
                <a:spcPts val="1200"/>
              </a:spcAft>
              <a:buClr>
                <a:srgbClr val="017299"/>
              </a:buClr>
            </a:pPr>
            <a:endParaRPr lang="en-US" sz="2400" dirty="0">
              <a:solidFill>
                <a:schemeClr val="tx1">
                  <a:lumMod val="75000"/>
                  <a:lumOff val="25000"/>
                </a:schemeClr>
              </a:solidFill>
              <a:latin typeface="Roboto Condensed" panose="02000000000000000000" pitchFamily="2" charset="0"/>
              <a:ea typeface="Roboto Condensed" panose="02000000000000000000" pitchFamily="2" charset="0"/>
            </a:endParaRPr>
          </a:p>
        </p:txBody>
      </p:sp>
      <p:sp>
        <p:nvSpPr>
          <p:cNvPr id="4" name="Slide Number Placeholder 3"/>
          <p:cNvSpPr>
            <a:spLocks noGrp="1"/>
          </p:cNvSpPr>
          <p:nvPr>
            <p:ph type="sldNum" sz="quarter" idx="12"/>
          </p:nvPr>
        </p:nvSpPr>
        <p:spPr/>
        <p:txBody>
          <a:bodyPr/>
          <a:lstStyle/>
          <a:p>
            <a:fld id="{766878F4-6BF8-AB4B-A508-A8C70EABEFBE}" type="slidenum">
              <a:rPr lang="en-US" smtClean="0"/>
              <a:t>2</a:t>
            </a:fld>
            <a:endParaRPr lang="en-US" dirty="0"/>
          </a:p>
        </p:txBody>
      </p:sp>
      <p:sp>
        <p:nvSpPr>
          <p:cNvPr id="2" name="Rectangle 1">
            <a:extLst>
              <a:ext uri="{FF2B5EF4-FFF2-40B4-BE49-F238E27FC236}">
                <a16:creationId xmlns:a16="http://schemas.microsoft.com/office/drawing/2014/main" id="{9E926D60-3F26-4E8A-8767-A266D18B2AAC}"/>
              </a:ext>
            </a:extLst>
          </p:cNvPr>
          <p:cNvSpPr/>
          <p:nvPr/>
        </p:nvSpPr>
        <p:spPr>
          <a:xfrm>
            <a:off x="7730436" y="3493729"/>
            <a:ext cx="5309703" cy="3139321"/>
          </a:xfrm>
          <a:prstGeom prst="rect">
            <a:avLst/>
          </a:prstGeom>
        </p:spPr>
        <p:txBody>
          <a:bodyPr wrap="square">
            <a:spAutoFit/>
          </a:bodyPr>
          <a:lstStyle/>
          <a:p>
            <a:pPr>
              <a:spcAft>
                <a:spcPts val="1200"/>
              </a:spcAft>
              <a:buClr>
                <a:srgbClr val="017299"/>
              </a:buClr>
            </a:pPr>
            <a:r>
              <a:rPr lang="en-US" sz="2800" b="1" dirty="0">
                <a:solidFill>
                  <a:srgbClr val="007399"/>
                </a:solidFill>
                <a:latin typeface="Roboto Condensed" panose="02000000000000000000" pitchFamily="2" charset="0"/>
                <a:ea typeface="Roboto Condensed" panose="02000000000000000000" pitchFamily="2" charset="0"/>
              </a:rPr>
              <a:t>Ryan Kohan, CPA</a:t>
            </a:r>
          </a:p>
          <a:p>
            <a:pPr>
              <a:spcAft>
                <a:spcPts val="1200"/>
              </a:spcAft>
              <a:buClr>
                <a:srgbClr val="017299"/>
              </a:buClr>
            </a:pPr>
            <a:r>
              <a:rPr lang="en-US" sz="2000" b="1" i="1" dirty="0">
                <a:solidFill>
                  <a:schemeClr val="tx1">
                    <a:lumMod val="75000"/>
                    <a:lumOff val="25000"/>
                  </a:schemeClr>
                </a:solidFill>
                <a:latin typeface="Roboto Condensed" panose="02000000000000000000" pitchFamily="2" charset="0"/>
                <a:ea typeface="Roboto Condensed" panose="02000000000000000000" pitchFamily="2" charset="0"/>
              </a:rPr>
              <a:t>Manager</a:t>
            </a:r>
          </a:p>
          <a:p>
            <a:pPr>
              <a:spcAft>
                <a:spcPts val="1200"/>
              </a:spcAft>
              <a:buClr>
                <a:srgbClr val="017299"/>
              </a:buCl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9 years of experience</a:t>
            </a:r>
          </a:p>
          <a:p>
            <a:pPr>
              <a:spcAft>
                <a:spcPts val="1200"/>
              </a:spcAft>
              <a:buClr>
                <a:srgbClr val="017299"/>
              </a:buCl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Performance audits, internal audits, SOX assessments, internal control evaluations, business process assessments, compliance assessments, and fraud identification assessments</a:t>
            </a:r>
          </a:p>
        </p:txBody>
      </p:sp>
      <p:sp>
        <p:nvSpPr>
          <p:cNvPr id="6" name="Date Placeholder 3">
            <a:extLst>
              <a:ext uri="{FF2B5EF4-FFF2-40B4-BE49-F238E27FC236}">
                <a16:creationId xmlns:a16="http://schemas.microsoft.com/office/drawing/2014/main" id="{5C527CE7-0A41-4A9E-8459-B666F38A3CA3}"/>
              </a:ext>
            </a:extLst>
          </p:cNvPr>
          <p:cNvSpPr>
            <a:spLocks noGrp="1"/>
          </p:cNvSpPr>
          <p:nvPr>
            <p:ph type="dt" sz="half" idx="10"/>
          </p:nvPr>
        </p:nvSpPr>
        <p:spPr>
          <a:xfrm>
            <a:off x="1337829" y="7254296"/>
            <a:ext cx="3108960" cy="413808"/>
          </a:xfrm>
        </p:spPr>
        <p:txBody>
          <a:bodyPr/>
          <a:lstStyle>
            <a:lvl1pPr>
              <a:defRPr sz="1200">
                <a:solidFill>
                  <a:schemeClr val="tx1">
                    <a:lumMod val="85000"/>
                    <a:lumOff val="15000"/>
                  </a:schemeClr>
                </a:solidFill>
              </a:defRPr>
            </a:lvl1pPr>
          </a:lstStyle>
          <a:p>
            <a:r>
              <a:rPr lang="en-US" b="1" dirty="0">
                <a:latin typeface="Roboto Condensed" panose="02000000000000000000" pitchFamily="2" charset="0"/>
                <a:ea typeface="Roboto Condensed" panose="02000000000000000000" pitchFamily="2" charset="0"/>
              </a:rPr>
              <a:t>PII: AUDIT CONSIDERATIONS</a:t>
            </a:r>
          </a:p>
        </p:txBody>
      </p:sp>
      <p:pic>
        <p:nvPicPr>
          <p:cNvPr id="7" name="Picture 6" descr="A person wearing a suit and tie smiling at the camera&#10;&#10;Description generated with very high confidence">
            <a:extLst>
              <a:ext uri="{FF2B5EF4-FFF2-40B4-BE49-F238E27FC236}">
                <a16:creationId xmlns:a16="http://schemas.microsoft.com/office/drawing/2014/main" id="{DD8CC21D-9D9C-41D0-B98D-3C7251F2E808}"/>
              </a:ext>
            </a:extLst>
          </p:cNvPr>
          <p:cNvPicPr>
            <a:picLocks noChangeAspect="1"/>
          </p:cNvPicPr>
          <p:nvPr/>
        </p:nvPicPr>
        <p:blipFill>
          <a:blip r:embed="rId3"/>
          <a:stretch>
            <a:fillRect/>
          </a:stretch>
        </p:blipFill>
        <p:spPr>
          <a:xfrm>
            <a:off x="1491879" y="1686534"/>
            <a:ext cx="1792637" cy="1792637"/>
          </a:xfrm>
          <a:prstGeom prst="rect">
            <a:avLst/>
          </a:prstGeom>
        </p:spPr>
      </p:pic>
      <p:pic>
        <p:nvPicPr>
          <p:cNvPr id="8" name="Picture 7" descr="A person wearing a suit and tie smiling and looking at the camera&#10;&#10;Description generated with very high confidence">
            <a:extLst>
              <a:ext uri="{FF2B5EF4-FFF2-40B4-BE49-F238E27FC236}">
                <a16:creationId xmlns:a16="http://schemas.microsoft.com/office/drawing/2014/main" id="{E105B76A-02C4-4EEB-9B4B-847A24E9BBF1}"/>
              </a:ext>
            </a:extLst>
          </p:cNvPr>
          <p:cNvPicPr>
            <a:picLocks noChangeAspect="1"/>
          </p:cNvPicPr>
          <p:nvPr/>
        </p:nvPicPr>
        <p:blipFill>
          <a:blip r:embed="rId4"/>
          <a:stretch>
            <a:fillRect/>
          </a:stretch>
        </p:blipFill>
        <p:spPr>
          <a:xfrm>
            <a:off x="7822219" y="1667221"/>
            <a:ext cx="1792638" cy="1792638"/>
          </a:xfrm>
          <a:prstGeom prst="rect">
            <a:avLst/>
          </a:prstGeom>
        </p:spPr>
      </p:pic>
    </p:spTree>
    <p:extLst>
      <p:ext uri="{BB962C8B-B14F-4D97-AF65-F5344CB8AC3E}">
        <p14:creationId xmlns:p14="http://schemas.microsoft.com/office/powerpoint/2010/main" val="3129105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D20024D-E7D1-4969-8BB6-BAF8FB41F96B}"/>
              </a:ext>
            </a:extLst>
          </p:cNvPr>
          <p:cNvGrpSpPr/>
          <p:nvPr/>
        </p:nvGrpSpPr>
        <p:grpSpPr>
          <a:xfrm>
            <a:off x="5003809" y="2456091"/>
            <a:ext cx="3821881" cy="3421718"/>
            <a:chOff x="1422400" y="1981199"/>
            <a:chExt cx="3657600" cy="2163392"/>
          </a:xfrm>
        </p:grpSpPr>
        <p:sp>
          <p:nvSpPr>
            <p:cNvPr id="26" name="Rectangle 25">
              <a:extLst>
                <a:ext uri="{FF2B5EF4-FFF2-40B4-BE49-F238E27FC236}">
                  <a16:creationId xmlns:a16="http://schemas.microsoft.com/office/drawing/2014/main" id="{81CE0DFE-E16A-4E4C-A874-C6CBA4E0C0D9}"/>
                </a:ext>
              </a:extLst>
            </p:cNvPr>
            <p:cNvSpPr/>
            <p:nvPr/>
          </p:nvSpPr>
          <p:spPr>
            <a:xfrm>
              <a:off x="1422400" y="1981199"/>
              <a:ext cx="3657600" cy="2163392"/>
            </a:xfrm>
            <a:prstGeom prst="rect">
              <a:avLst/>
            </a:prstGeom>
            <a:noFill/>
            <a:ln>
              <a:solidFill>
                <a:srgbClr val="007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A8665CF-6604-43BA-A245-74329F7D128D}"/>
                </a:ext>
              </a:extLst>
            </p:cNvPr>
            <p:cNvSpPr/>
            <p:nvPr/>
          </p:nvSpPr>
          <p:spPr>
            <a:xfrm>
              <a:off x="1422400" y="1981200"/>
              <a:ext cx="3657600" cy="589613"/>
            </a:xfrm>
            <a:prstGeom prst="rect">
              <a:avLst/>
            </a:prstGeom>
            <a:solidFill>
              <a:srgbClr val="007A63"/>
            </a:solidFill>
            <a:ln>
              <a:solidFill>
                <a:srgbClr val="007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buClr>
                  <a:srgbClr val="007299"/>
                </a:buClr>
              </a:pPr>
              <a:endParaRPr lang="en-US" sz="2400" dirty="0">
                <a:solidFill>
                  <a:schemeClr val="bg1"/>
                </a:solidFill>
                <a:latin typeface="Roboto Condensed" panose="02000000000000000000" pitchFamily="2" charset="0"/>
                <a:ea typeface="Roboto Condensed" panose="02000000000000000000" pitchFamily="2" charset="0"/>
              </a:endParaRPr>
            </a:p>
          </p:txBody>
        </p:sp>
      </p:grpSp>
      <p:sp>
        <p:nvSpPr>
          <p:cNvPr id="28" name="Rectangle 27">
            <a:extLst>
              <a:ext uri="{FF2B5EF4-FFF2-40B4-BE49-F238E27FC236}">
                <a16:creationId xmlns:a16="http://schemas.microsoft.com/office/drawing/2014/main" id="{875BBE75-99D0-402F-91DB-FEB6C67484AF}"/>
              </a:ext>
            </a:extLst>
          </p:cNvPr>
          <p:cNvSpPr/>
          <p:nvPr/>
        </p:nvSpPr>
        <p:spPr>
          <a:xfrm>
            <a:off x="5251951" y="2584089"/>
            <a:ext cx="3310532" cy="707886"/>
          </a:xfrm>
          <a:prstGeom prst="rect">
            <a:avLst/>
          </a:prstGeom>
        </p:spPr>
        <p:txBody>
          <a:bodyPr wrap="square">
            <a:spAutoFit/>
          </a:bodyPr>
          <a:lstStyle/>
          <a:p>
            <a:pPr>
              <a:buClr>
                <a:srgbClr val="007299"/>
              </a:buClr>
            </a:pPr>
            <a:r>
              <a:rPr lang="en-US" sz="2000" b="1" dirty="0">
                <a:solidFill>
                  <a:schemeClr val="bg1"/>
                </a:solidFill>
                <a:latin typeface="Roboto Condensed" panose="02000000000000000000" pitchFamily="2" charset="0"/>
                <a:ea typeface="Roboto Condensed" panose="02000000000000000000" pitchFamily="2" charset="0"/>
              </a:rPr>
              <a:t>Risk</a:t>
            </a:r>
            <a:r>
              <a:rPr lang="en-US" sz="2000" dirty="0">
                <a:solidFill>
                  <a:schemeClr val="bg1"/>
                </a:solidFill>
                <a:latin typeface="Roboto Condensed" panose="02000000000000000000" pitchFamily="2" charset="0"/>
                <a:ea typeface="Roboto Condensed" panose="02000000000000000000" pitchFamily="2" charset="0"/>
              </a:rPr>
              <a:t>: Unnecessary PII is collected and maintained</a:t>
            </a:r>
          </a:p>
        </p:txBody>
      </p:sp>
      <p:grpSp>
        <p:nvGrpSpPr>
          <p:cNvPr id="29" name="Group 28">
            <a:extLst>
              <a:ext uri="{FF2B5EF4-FFF2-40B4-BE49-F238E27FC236}">
                <a16:creationId xmlns:a16="http://schemas.microsoft.com/office/drawing/2014/main" id="{3213CA56-09F5-489F-88E1-9FE496D3B4ED}"/>
              </a:ext>
            </a:extLst>
          </p:cNvPr>
          <p:cNvGrpSpPr/>
          <p:nvPr/>
        </p:nvGrpSpPr>
        <p:grpSpPr>
          <a:xfrm>
            <a:off x="772694" y="2460103"/>
            <a:ext cx="3821881" cy="3421718"/>
            <a:chOff x="1422400" y="1981199"/>
            <a:chExt cx="3657600" cy="2163392"/>
          </a:xfrm>
        </p:grpSpPr>
        <p:sp>
          <p:nvSpPr>
            <p:cNvPr id="30" name="Rectangle 29">
              <a:extLst>
                <a:ext uri="{FF2B5EF4-FFF2-40B4-BE49-F238E27FC236}">
                  <a16:creationId xmlns:a16="http://schemas.microsoft.com/office/drawing/2014/main" id="{83EEF885-C419-4FAF-A7EE-5400E8AB0276}"/>
                </a:ext>
              </a:extLst>
            </p:cNvPr>
            <p:cNvSpPr/>
            <p:nvPr/>
          </p:nvSpPr>
          <p:spPr>
            <a:xfrm>
              <a:off x="1422400" y="1981199"/>
              <a:ext cx="3657600" cy="2163392"/>
            </a:xfrm>
            <a:prstGeom prst="rect">
              <a:avLst/>
            </a:prstGeom>
            <a:noFill/>
            <a:ln>
              <a:solidFill>
                <a:srgbClr val="007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B0B228D-7538-4C3E-B7BE-179F6855D653}"/>
                </a:ext>
              </a:extLst>
            </p:cNvPr>
            <p:cNvSpPr/>
            <p:nvPr/>
          </p:nvSpPr>
          <p:spPr>
            <a:xfrm>
              <a:off x="1422400" y="1981200"/>
              <a:ext cx="3657600" cy="589613"/>
            </a:xfrm>
            <a:prstGeom prst="rect">
              <a:avLst/>
            </a:prstGeom>
            <a:solidFill>
              <a:srgbClr val="007A63"/>
            </a:solidFill>
            <a:ln>
              <a:solidFill>
                <a:srgbClr val="007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buClr>
                  <a:srgbClr val="007299"/>
                </a:buClr>
              </a:pPr>
              <a:endParaRPr lang="en-US" sz="2400" dirty="0">
                <a:solidFill>
                  <a:schemeClr val="bg1"/>
                </a:solidFill>
                <a:latin typeface="Roboto Condensed" panose="02000000000000000000" pitchFamily="2" charset="0"/>
                <a:ea typeface="Roboto Condensed" panose="02000000000000000000" pitchFamily="2" charset="0"/>
              </a:endParaRPr>
            </a:p>
          </p:txBody>
        </p:sp>
      </p:grpSp>
      <p:sp>
        <p:nvSpPr>
          <p:cNvPr id="32" name="Rectangle 31">
            <a:extLst>
              <a:ext uri="{FF2B5EF4-FFF2-40B4-BE49-F238E27FC236}">
                <a16:creationId xmlns:a16="http://schemas.microsoft.com/office/drawing/2014/main" id="{7252AC7E-F37C-4BF7-B91E-CE1C30CFAC3E}"/>
              </a:ext>
            </a:extLst>
          </p:cNvPr>
          <p:cNvSpPr/>
          <p:nvPr/>
        </p:nvSpPr>
        <p:spPr>
          <a:xfrm>
            <a:off x="1020837" y="3594135"/>
            <a:ext cx="3310532" cy="1631216"/>
          </a:xfrm>
          <a:prstGeom prst="rect">
            <a:avLst/>
          </a:prstGeom>
        </p:spPr>
        <p:txBody>
          <a:bodyPr wrap="square">
            <a:spAutoFit/>
          </a:bodyPr>
          <a:lstStyle/>
          <a:p>
            <a:pPr>
              <a:spcAft>
                <a:spcPts val="1200"/>
              </a:spcAft>
              <a:buClr>
                <a:srgbClr val="007299"/>
              </a:buClr>
            </a:pPr>
            <a:r>
              <a:rPr lang="en-US" sz="2000" b="1" dirty="0">
                <a:solidFill>
                  <a:schemeClr val="tx1">
                    <a:lumMod val="75000"/>
                    <a:lumOff val="25000"/>
                  </a:schemeClr>
                </a:solidFill>
                <a:latin typeface="Roboto Condensed" panose="02000000000000000000" pitchFamily="2" charset="0"/>
                <a:ea typeface="Roboto Condensed" panose="02000000000000000000" pitchFamily="2" charset="0"/>
              </a:rPr>
              <a:t>Potential Mitigation:</a:t>
            </a:r>
          </a:p>
          <a:p>
            <a:pPr>
              <a:spcAft>
                <a:spcPts val="1200"/>
              </a:spcAft>
              <a:buClr>
                <a:srgbClr val="007299"/>
              </a:buCl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Utilize email encryption</a:t>
            </a:r>
          </a:p>
          <a:p>
            <a:pPr>
              <a:spcAft>
                <a:spcPts val="1200"/>
              </a:spcAft>
              <a:buClr>
                <a:srgbClr val="007299"/>
              </a:buCl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Restrict ability to communicate in non-secured methods</a:t>
            </a:r>
          </a:p>
        </p:txBody>
      </p:sp>
      <p:sp>
        <p:nvSpPr>
          <p:cNvPr id="33" name="Rectangle 32">
            <a:extLst>
              <a:ext uri="{FF2B5EF4-FFF2-40B4-BE49-F238E27FC236}">
                <a16:creationId xmlns:a16="http://schemas.microsoft.com/office/drawing/2014/main" id="{8F5733EE-A2D6-4712-B9D4-91EB476C1967}"/>
              </a:ext>
            </a:extLst>
          </p:cNvPr>
          <p:cNvSpPr/>
          <p:nvPr/>
        </p:nvSpPr>
        <p:spPr>
          <a:xfrm>
            <a:off x="5251951" y="3614658"/>
            <a:ext cx="3612445" cy="1169551"/>
          </a:xfrm>
          <a:prstGeom prst="rect">
            <a:avLst/>
          </a:prstGeom>
        </p:spPr>
        <p:txBody>
          <a:bodyPr wrap="square">
            <a:spAutoFit/>
          </a:bodyPr>
          <a:lstStyle/>
          <a:p>
            <a:pPr>
              <a:spcAft>
                <a:spcPts val="1200"/>
              </a:spcAft>
              <a:buClr>
                <a:srgbClr val="007299"/>
              </a:buClr>
            </a:pPr>
            <a:r>
              <a:rPr lang="en-US" sz="2000" b="1" dirty="0">
                <a:solidFill>
                  <a:schemeClr val="tx1">
                    <a:lumMod val="75000"/>
                    <a:lumOff val="25000"/>
                  </a:schemeClr>
                </a:solidFill>
                <a:latin typeface="Roboto Condensed" panose="02000000000000000000" pitchFamily="2" charset="0"/>
                <a:ea typeface="Roboto Condensed" panose="02000000000000000000" pitchFamily="2" charset="0"/>
              </a:rPr>
              <a:t>Potential Mitigation:</a:t>
            </a:r>
          </a:p>
          <a:p>
            <a:pPr>
              <a:spcAft>
                <a:spcPts val="1200"/>
              </a:spcAft>
              <a:buClr>
                <a:srgbClr val="007299"/>
              </a:buCl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Periodically re-evaluate the need and purpose of sensitive PII</a:t>
            </a:r>
          </a:p>
        </p:txBody>
      </p:sp>
      <p:sp>
        <p:nvSpPr>
          <p:cNvPr id="34" name="Rectangle 33">
            <a:extLst>
              <a:ext uri="{FF2B5EF4-FFF2-40B4-BE49-F238E27FC236}">
                <a16:creationId xmlns:a16="http://schemas.microsoft.com/office/drawing/2014/main" id="{4D317769-BC50-4E05-8107-A38A8C48B5C7}"/>
              </a:ext>
            </a:extLst>
          </p:cNvPr>
          <p:cNvSpPr/>
          <p:nvPr/>
        </p:nvSpPr>
        <p:spPr>
          <a:xfrm>
            <a:off x="1020836" y="2588101"/>
            <a:ext cx="3310532" cy="707886"/>
          </a:xfrm>
          <a:prstGeom prst="rect">
            <a:avLst/>
          </a:prstGeom>
        </p:spPr>
        <p:txBody>
          <a:bodyPr wrap="square">
            <a:spAutoFit/>
          </a:bodyPr>
          <a:lstStyle/>
          <a:p>
            <a:pPr>
              <a:buClr>
                <a:srgbClr val="007299"/>
              </a:buClr>
            </a:pPr>
            <a:r>
              <a:rPr lang="en-US" sz="2000" b="1" dirty="0">
                <a:solidFill>
                  <a:schemeClr val="bg1"/>
                </a:solidFill>
                <a:latin typeface="Roboto Condensed" panose="02000000000000000000" pitchFamily="2" charset="0"/>
                <a:ea typeface="Roboto Condensed" panose="02000000000000000000" pitchFamily="2" charset="0"/>
              </a:rPr>
              <a:t>Risk</a:t>
            </a:r>
            <a:r>
              <a:rPr lang="en-US" sz="2000" dirty="0">
                <a:solidFill>
                  <a:schemeClr val="bg1"/>
                </a:solidFill>
                <a:latin typeface="Roboto Condensed" panose="02000000000000000000" pitchFamily="2" charset="0"/>
                <a:ea typeface="Roboto Condensed" panose="02000000000000000000" pitchFamily="2" charset="0"/>
              </a:rPr>
              <a:t>: Communication methodology is not secure</a:t>
            </a:r>
          </a:p>
        </p:txBody>
      </p:sp>
      <p:grpSp>
        <p:nvGrpSpPr>
          <p:cNvPr id="14" name="Group 13">
            <a:extLst>
              <a:ext uri="{FF2B5EF4-FFF2-40B4-BE49-F238E27FC236}">
                <a16:creationId xmlns:a16="http://schemas.microsoft.com/office/drawing/2014/main" id="{5EE65301-3462-484B-9E63-FEAB743A9BDB}"/>
              </a:ext>
            </a:extLst>
          </p:cNvPr>
          <p:cNvGrpSpPr/>
          <p:nvPr/>
        </p:nvGrpSpPr>
        <p:grpSpPr>
          <a:xfrm>
            <a:off x="9234911" y="2452078"/>
            <a:ext cx="3821881" cy="3421718"/>
            <a:chOff x="1422400" y="1981199"/>
            <a:chExt cx="3657600" cy="2163392"/>
          </a:xfrm>
        </p:grpSpPr>
        <p:sp>
          <p:nvSpPr>
            <p:cNvPr id="15" name="Rectangle 14">
              <a:extLst>
                <a:ext uri="{FF2B5EF4-FFF2-40B4-BE49-F238E27FC236}">
                  <a16:creationId xmlns:a16="http://schemas.microsoft.com/office/drawing/2014/main" id="{8030060D-DCC6-47A5-968D-1483D3B4FE17}"/>
                </a:ext>
              </a:extLst>
            </p:cNvPr>
            <p:cNvSpPr/>
            <p:nvPr/>
          </p:nvSpPr>
          <p:spPr>
            <a:xfrm>
              <a:off x="1422400" y="1981199"/>
              <a:ext cx="3657600" cy="2163392"/>
            </a:xfrm>
            <a:prstGeom prst="rect">
              <a:avLst/>
            </a:prstGeom>
            <a:noFill/>
            <a:ln>
              <a:solidFill>
                <a:srgbClr val="007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745F78D-2FDC-495A-99E7-B0EDD2A7E6E7}"/>
                </a:ext>
              </a:extLst>
            </p:cNvPr>
            <p:cNvSpPr/>
            <p:nvPr/>
          </p:nvSpPr>
          <p:spPr>
            <a:xfrm>
              <a:off x="1422400" y="1981200"/>
              <a:ext cx="3657600" cy="589613"/>
            </a:xfrm>
            <a:prstGeom prst="rect">
              <a:avLst/>
            </a:prstGeom>
            <a:solidFill>
              <a:srgbClr val="007A63"/>
            </a:solidFill>
            <a:ln>
              <a:solidFill>
                <a:srgbClr val="007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00"/>
                </a:spcAft>
                <a:buClr>
                  <a:srgbClr val="007299"/>
                </a:buClr>
              </a:pPr>
              <a:endParaRPr lang="en-US" sz="2400" dirty="0">
                <a:solidFill>
                  <a:schemeClr val="bg1"/>
                </a:solidFill>
                <a:latin typeface="Roboto Condensed" panose="02000000000000000000" pitchFamily="2" charset="0"/>
                <a:ea typeface="Roboto Condensed" panose="02000000000000000000" pitchFamily="2" charset="0"/>
              </a:endParaRPr>
            </a:p>
          </p:txBody>
        </p:sp>
      </p:grpSp>
      <p:sp>
        <p:nvSpPr>
          <p:cNvPr id="17" name="Rectangle 16">
            <a:extLst>
              <a:ext uri="{FF2B5EF4-FFF2-40B4-BE49-F238E27FC236}">
                <a16:creationId xmlns:a16="http://schemas.microsoft.com/office/drawing/2014/main" id="{D11D9E9C-5211-4073-AC52-68AEAB08C9E7}"/>
              </a:ext>
            </a:extLst>
          </p:cNvPr>
          <p:cNvSpPr/>
          <p:nvPr/>
        </p:nvSpPr>
        <p:spPr>
          <a:xfrm>
            <a:off x="9483053" y="2580076"/>
            <a:ext cx="3310532" cy="707886"/>
          </a:xfrm>
          <a:prstGeom prst="rect">
            <a:avLst/>
          </a:prstGeom>
        </p:spPr>
        <p:txBody>
          <a:bodyPr wrap="square">
            <a:spAutoFit/>
          </a:bodyPr>
          <a:lstStyle/>
          <a:p>
            <a:pPr>
              <a:buClr>
                <a:srgbClr val="007299"/>
              </a:buClr>
            </a:pPr>
            <a:r>
              <a:rPr lang="en-US" sz="2000" b="1" dirty="0">
                <a:solidFill>
                  <a:schemeClr val="bg1"/>
                </a:solidFill>
                <a:latin typeface="Roboto Condensed" panose="02000000000000000000" pitchFamily="2" charset="0"/>
                <a:ea typeface="Roboto Condensed" panose="02000000000000000000" pitchFamily="2" charset="0"/>
              </a:rPr>
              <a:t>Risk</a:t>
            </a:r>
            <a:r>
              <a:rPr lang="en-US" sz="2000" dirty="0">
                <a:solidFill>
                  <a:schemeClr val="bg1"/>
                </a:solidFill>
                <a:latin typeface="Roboto Condensed" panose="02000000000000000000" pitchFamily="2" charset="0"/>
                <a:ea typeface="Roboto Condensed" panose="02000000000000000000" pitchFamily="2" charset="0"/>
              </a:rPr>
              <a:t>: Retention periods are not established/adhered to</a:t>
            </a:r>
          </a:p>
        </p:txBody>
      </p:sp>
      <p:sp>
        <p:nvSpPr>
          <p:cNvPr id="18" name="Rectangle 17">
            <a:extLst>
              <a:ext uri="{FF2B5EF4-FFF2-40B4-BE49-F238E27FC236}">
                <a16:creationId xmlns:a16="http://schemas.microsoft.com/office/drawing/2014/main" id="{8C8FB6D1-1DCE-4E44-8896-CD552461CB59}"/>
              </a:ext>
            </a:extLst>
          </p:cNvPr>
          <p:cNvSpPr/>
          <p:nvPr/>
        </p:nvSpPr>
        <p:spPr>
          <a:xfrm>
            <a:off x="9444347" y="3615427"/>
            <a:ext cx="3612445" cy="1938992"/>
          </a:xfrm>
          <a:prstGeom prst="rect">
            <a:avLst/>
          </a:prstGeom>
        </p:spPr>
        <p:txBody>
          <a:bodyPr wrap="square">
            <a:spAutoFit/>
          </a:bodyPr>
          <a:lstStyle/>
          <a:p>
            <a:pPr>
              <a:spcAft>
                <a:spcPts val="1200"/>
              </a:spcAft>
              <a:buClr>
                <a:srgbClr val="007299"/>
              </a:buClr>
            </a:pPr>
            <a:r>
              <a:rPr lang="en-US" sz="2000" b="1" dirty="0">
                <a:solidFill>
                  <a:schemeClr val="tx1">
                    <a:lumMod val="75000"/>
                    <a:lumOff val="25000"/>
                  </a:schemeClr>
                </a:solidFill>
                <a:latin typeface="Roboto Condensed" panose="02000000000000000000" pitchFamily="2" charset="0"/>
                <a:ea typeface="Roboto Condensed" panose="02000000000000000000" pitchFamily="2" charset="0"/>
              </a:rPr>
              <a:t>Potential Mitigation:</a:t>
            </a:r>
          </a:p>
          <a:p>
            <a:pPr>
              <a:spcAft>
                <a:spcPts val="1200"/>
              </a:spcAft>
              <a:buClr>
                <a:srgbClr val="007299"/>
              </a:buCl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Develop retention schedules for all critical documentation</a:t>
            </a:r>
          </a:p>
          <a:p>
            <a:pPr>
              <a:spcAft>
                <a:spcPts val="1200"/>
              </a:spcAft>
              <a:buClr>
                <a:srgbClr val="007299"/>
              </a:buCl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Establish automated destruction of electronic documentation</a:t>
            </a:r>
          </a:p>
        </p:txBody>
      </p:sp>
      <p:sp>
        <p:nvSpPr>
          <p:cNvPr id="19" name="Rectangle 18"/>
          <p:cNvSpPr/>
          <p:nvPr/>
        </p:nvSpPr>
        <p:spPr>
          <a:xfrm>
            <a:off x="2388198" y="555248"/>
            <a:ext cx="10187716" cy="584775"/>
          </a:xfrm>
          <a:prstGeom prst="rect">
            <a:avLst/>
          </a:prstGeom>
        </p:spPr>
        <p:txBody>
          <a:bodyPr wrap="square">
            <a:spAutoFit/>
          </a:bodyPr>
          <a:lstStyle/>
          <a:p>
            <a:r>
              <a:rPr lang="en-US" sz="3200" b="1" cap="all" dirty="0">
                <a:solidFill>
                  <a:schemeClr val="tx1">
                    <a:lumMod val="75000"/>
                    <a:lumOff val="25000"/>
                  </a:schemeClr>
                </a:solidFill>
                <a:latin typeface="Roboto Condensed" charset="0"/>
                <a:ea typeface="Roboto Condensed" charset="0"/>
                <a:cs typeface="Roboto Condensed" charset="0"/>
              </a:rPr>
              <a:t>Risks and Mitigation</a:t>
            </a:r>
          </a:p>
        </p:txBody>
      </p:sp>
      <p:sp>
        <p:nvSpPr>
          <p:cNvPr id="2" name="Slide Number Placeholder 1"/>
          <p:cNvSpPr>
            <a:spLocks noGrp="1"/>
          </p:cNvSpPr>
          <p:nvPr>
            <p:ph type="sldNum" sz="quarter" idx="12"/>
          </p:nvPr>
        </p:nvSpPr>
        <p:spPr/>
        <p:txBody>
          <a:bodyPr/>
          <a:lstStyle/>
          <a:p>
            <a:fld id="{766878F4-6BF8-AB4B-A508-A8C70EABEFBE}" type="slidenum">
              <a:rPr lang="en-US" smtClean="0"/>
              <a:t>20</a:t>
            </a:fld>
            <a:endParaRPr lang="en-US" dirty="0"/>
          </a:p>
        </p:txBody>
      </p:sp>
      <p:sp>
        <p:nvSpPr>
          <p:cNvPr id="35" name="Date Placeholder 3">
            <a:extLst>
              <a:ext uri="{FF2B5EF4-FFF2-40B4-BE49-F238E27FC236}">
                <a16:creationId xmlns:a16="http://schemas.microsoft.com/office/drawing/2014/main" id="{F8D40DEB-C74D-4392-B04F-47564A28CCD6}"/>
              </a:ext>
            </a:extLst>
          </p:cNvPr>
          <p:cNvSpPr>
            <a:spLocks noGrp="1"/>
          </p:cNvSpPr>
          <p:nvPr>
            <p:ph type="dt" sz="half" idx="10"/>
          </p:nvPr>
        </p:nvSpPr>
        <p:spPr>
          <a:xfrm>
            <a:off x="1337829" y="7254296"/>
            <a:ext cx="3108960" cy="413808"/>
          </a:xfrm>
        </p:spPr>
        <p:txBody>
          <a:bodyPr/>
          <a:lstStyle>
            <a:lvl1pPr>
              <a:defRPr sz="1200">
                <a:solidFill>
                  <a:schemeClr val="tx1">
                    <a:lumMod val="85000"/>
                    <a:lumOff val="15000"/>
                  </a:schemeClr>
                </a:solidFill>
              </a:defRPr>
            </a:lvl1pPr>
          </a:lstStyle>
          <a:p>
            <a:r>
              <a:rPr lang="en-US" b="1" dirty="0">
                <a:latin typeface="Roboto Condensed" panose="02000000000000000000" pitchFamily="2" charset="0"/>
                <a:ea typeface="Roboto Condensed" panose="02000000000000000000" pitchFamily="2" charset="0"/>
              </a:rPr>
              <a:t>PII: AUDIT CONSIDERATIONS</a:t>
            </a:r>
          </a:p>
        </p:txBody>
      </p:sp>
      <p:sp>
        <p:nvSpPr>
          <p:cNvPr id="21" name="Rectangle 20">
            <a:extLst>
              <a:ext uri="{FF2B5EF4-FFF2-40B4-BE49-F238E27FC236}">
                <a16:creationId xmlns:a16="http://schemas.microsoft.com/office/drawing/2014/main" id="{F954F59F-F05C-4A72-8CB7-E4DAA97B7D78}"/>
              </a:ext>
            </a:extLst>
          </p:cNvPr>
          <p:cNvSpPr/>
          <p:nvPr/>
        </p:nvSpPr>
        <p:spPr>
          <a:xfrm>
            <a:off x="2386584" y="1147080"/>
            <a:ext cx="4487126" cy="400110"/>
          </a:xfrm>
          <a:prstGeom prst="rect">
            <a:avLst/>
          </a:prstGeom>
        </p:spPr>
        <p:txBody>
          <a:bodyPr wrap="none">
            <a:spAutoFit/>
          </a:bodyPr>
          <a:lstStyle/>
          <a:p>
            <a:pPr algn="ctr"/>
            <a:r>
              <a:rPr lang="en-US" sz="2000" b="1" dirty="0">
                <a:solidFill>
                  <a:srgbClr val="414143"/>
                </a:solidFill>
                <a:latin typeface="Roboto Condensed" panose="02000000000000000000" pitchFamily="2" charset="0"/>
                <a:ea typeface="Roboto Condensed" panose="02000000000000000000" pitchFamily="2" charset="0"/>
              </a:rPr>
              <a:t>Possible Risks and Mitigation Techniques</a:t>
            </a:r>
          </a:p>
        </p:txBody>
      </p:sp>
    </p:spTree>
    <p:extLst>
      <p:ext uri="{BB962C8B-B14F-4D97-AF65-F5344CB8AC3E}">
        <p14:creationId xmlns:p14="http://schemas.microsoft.com/office/powerpoint/2010/main" val="619290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88198" y="555248"/>
            <a:ext cx="10187716" cy="584775"/>
          </a:xfrm>
          <a:prstGeom prst="rect">
            <a:avLst/>
          </a:prstGeom>
        </p:spPr>
        <p:txBody>
          <a:bodyPr wrap="square">
            <a:spAutoFit/>
          </a:bodyPr>
          <a:lstStyle/>
          <a:p>
            <a:r>
              <a:rPr lang="en-US" sz="3200" b="1" cap="all" dirty="0">
                <a:solidFill>
                  <a:schemeClr val="tx1">
                    <a:lumMod val="75000"/>
                    <a:lumOff val="25000"/>
                  </a:schemeClr>
                </a:solidFill>
                <a:latin typeface="Roboto Condensed" charset="0"/>
                <a:ea typeface="Roboto Condensed" charset="0"/>
                <a:cs typeface="Roboto Condensed" charset="0"/>
              </a:rPr>
              <a:t>Why is this Important?</a:t>
            </a:r>
          </a:p>
        </p:txBody>
      </p:sp>
      <p:sp>
        <p:nvSpPr>
          <p:cNvPr id="2" name="Slide Number Placeholder 1"/>
          <p:cNvSpPr>
            <a:spLocks noGrp="1"/>
          </p:cNvSpPr>
          <p:nvPr>
            <p:ph type="sldNum" sz="quarter" idx="12"/>
          </p:nvPr>
        </p:nvSpPr>
        <p:spPr/>
        <p:txBody>
          <a:bodyPr/>
          <a:lstStyle/>
          <a:p>
            <a:fld id="{766878F4-6BF8-AB4B-A508-A8C70EABEFBE}" type="slidenum">
              <a:rPr lang="en-US" smtClean="0"/>
              <a:t>21</a:t>
            </a:fld>
            <a:endParaRPr lang="en-US" dirty="0"/>
          </a:p>
        </p:txBody>
      </p:sp>
      <p:sp>
        <p:nvSpPr>
          <p:cNvPr id="6" name="Rectangle 5"/>
          <p:cNvSpPr/>
          <p:nvPr/>
        </p:nvSpPr>
        <p:spPr>
          <a:xfrm>
            <a:off x="2388198" y="2038701"/>
            <a:ext cx="9036158" cy="5170646"/>
          </a:xfrm>
          <a:prstGeom prst="rect">
            <a:avLst/>
          </a:prstGeom>
        </p:spPr>
        <p:txBody>
          <a:bodyPr wrap="square">
            <a:spAutoFit/>
          </a:bodyPr>
          <a:lstStyle/>
          <a:p>
            <a:pPr marL="457200" indent="-457200">
              <a:spcAft>
                <a:spcPts val="1200"/>
              </a:spcAft>
              <a:buClr>
                <a:srgbClr val="024A4A"/>
              </a:buClr>
              <a:buFont typeface="Arial" panose="020B0604020202020204" pitchFamily="34" charset="0"/>
              <a:buChar char="•"/>
            </a:pPr>
            <a:r>
              <a:rPr lang="en-US" sz="2000" b="1" dirty="0">
                <a:solidFill>
                  <a:schemeClr val="tx1">
                    <a:lumMod val="75000"/>
                    <a:lumOff val="25000"/>
                  </a:schemeClr>
                </a:solidFill>
                <a:latin typeface="Roboto Condensed" panose="02000000000000000000" pitchFamily="2" charset="0"/>
                <a:ea typeface="Roboto Condensed" panose="02000000000000000000" pitchFamily="2" charset="0"/>
              </a:rPr>
              <a:t>US Postal Service (</a:t>
            </a: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2017 through 2018)</a:t>
            </a:r>
          </a:p>
          <a:p>
            <a:pPr marL="950976" lvl="1" indent="-457200">
              <a:spcAft>
                <a:spcPts val="1200"/>
              </a:spcAft>
              <a:buClr>
                <a:srgbClr val="024A4A"/>
              </a:buClr>
              <a:buFont typeface="Arial" panose="020B0604020202020204" pitchFamily="34" charset="0"/>
              <a:buChar char="•"/>
            </a:pPr>
            <a:r>
              <a:rPr lang="en-US" sz="2000" b="1" dirty="0">
                <a:solidFill>
                  <a:schemeClr val="tx1">
                    <a:lumMod val="75000"/>
                    <a:lumOff val="25000"/>
                  </a:schemeClr>
                </a:solidFill>
                <a:latin typeface="Roboto Condensed" panose="02000000000000000000" pitchFamily="2" charset="0"/>
                <a:ea typeface="Roboto Condensed" panose="02000000000000000000" pitchFamily="2" charset="0"/>
              </a:rPr>
              <a:t>PII Breached: </a:t>
            </a: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Name, addresses, account information</a:t>
            </a:r>
            <a:endParaRPr lang="en-US" sz="2000" b="1" dirty="0">
              <a:solidFill>
                <a:schemeClr val="tx1">
                  <a:lumMod val="75000"/>
                  <a:lumOff val="25000"/>
                </a:schemeClr>
              </a:solidFill>
              <a:latin typeface="Roboto Condensed" panose="02000000000000000000" pitchFamily="2" charset="0"/>
              <a:ea typeface="Roboto Condensed" panose="02000000000000000000" pitchFamily="2" charset="0"/>
            </a:endParaRPr>
          </a:p>
          <a:p>
            <a:pPr marL="950976" lvl="1" indent="-457200">
              <a:spcAft>
                <a:spcPts val="1200"/>
              </a:spcAft>
              <a:buClr>
                <a:srgbClr val="024A4A"/>
              </a:buClr>
              <a:buFont typeface="Arial" panose="020B0604020202020204" pitchFamily="34" charset="0"/>
              <a:buChar char="•"/>
            </a:pPr>
            <a:r>
              <a:rPr lang="en-US" sz="2000" b="1" dirty="0">
                <a:solidFill>
                  <a:schemeClr val="tx1">
                    <a:lumMod val="75000"/>
                    <a:lumOff val="25000"/>
                  </a:schemeClr>
                </a:solidFill>
                <a:latin typeface="Roboto Condensed" panose="02000000000000000000" pitchFamily="2" charset="0"/>
                <a:ea typeface="Roboto Condensed" panose="02000000000000000000" pitchFamily="2" charset="0"/>
              </a:rPr>
              <a:t>Cost/Impact: </a:t>
            </a: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60 million users</a:t>
            </a:r>
          </a:p>
          <a:p>
            <a:pPr marL="457200" indent="-457200">
              <a:spcAft>
                <a:spcPts val="1200"/>
              </a:spcAft>
              <a:buClr>
                <a:srgbClr val="024A4A"/>
              </a:buClr>
              <a:buFont typeface="Arial" panose="020B0604020202020204" pitchFamily="34" charset="0"/>
              <a:buChar char="•"/>
            </a:pPr>
            <a:r>
              <a:rPr lang="en-US" sz="2000" b="1" dirty="0">
                <a:solidFill>
                  <a:schemeClr val="tx1">
                    <a:lumMod val="75000"/>
                    <a:lumOff val="25000"/>
                  </a:schemeClr>
                </a:solidFill>
                <a:latin typeface="Roboto Condensed" panose="02000000000000000000" pitchFamily="2" charset="0"/>
                <a:ea typeface="Roboto Condensed" panose="02000000000000000000" pitchFamily="2" charset="0"/>
              </a:rPr>
              <a:t>Georgia Secretary of State </a:t>
            </a: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(2015)</a:t>
            </a:r>
          </a:p>
          <a:p>
            <a:pPr marL="950976" lvl="1" indent="-457200">
              <a:spcAft>
                <a:spcPts val="1200"/>
              </a:spcAft>
              <a:buClr>
                <a:srgbClr val="024A4A"/>
              </a:buClr>
              <a:buFont typeface="Arial" panose="020B0604020202020204" pitchFamily="34" charset="0"/>
              <a:buChar char="•"/>
            </a:pPr>
            <a:r>
              <a:rPr lang="en-US" sz="2000" b="1" dirty="0">
                <a:solidFill>
                  <a:schemeClr val="tx1">
                    <a:lumMod val="75000"/>
                    <a:lumOff val="25000"/>
                  </a:schemeClr>
                </a:solidFill>
                <a:latin typeface="Roboto Condensed" panose="02000000000000000000" pitchFamily="2" charset="0"/>
                <a:ea typeface="Roboto Condensed" panose="02000000000000000000" pitchFamily="2" charset="0"/>
              </a:rPr>
              <a:t>PII Breached: </a:t>
            </a: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Names, SSN, DOB, driver’s license numbers</a:t>
            </a:r>
          </a:p>
          <a:p>
            <a:pPr marL="950976" lvl="1" indent="-457200">
              <a:spcAft>
                <a:spcPts val="1200"/>
              </a:spcAft>
              <a:buClr>
                <a:srgbClr val="024A4A"/>
              </a:buClr>
              <a:buFont typeface="Arial" panose="020B0604020202020204" pitchFamily="34" charset="0"/>
              <a:buChar char="•"/>
            </a:pPr>
            <a:r>
              <a:rPr lang="en-US" sz="2000" b="1" dirty="0">
                <a:solidFill>
                  <a:schemeClr val="tx1">
                    <a:lumMod val="75000"/>
                    <a:lumOff val="25000"/>
                  </a:schemeClr>
                </a:solidFill>
                <a:latin typeface="Roboto Condensed" panose="02000000000000000000" pitchFamily="2" charset="0"/>
                <a:ea typeface="Roboto Condensed" panose="02000000000000000000" pitchFamily="2" charset="0"/>
              </a:rPr>
              <a:t>Cost/Impact: </a:t>
            </a: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All registered voters; approx. costs $395,000 for auditor, $1.2 million for credit monitoring</a:t>
            </a:r>
            <a:endParaRPr lang="en-US" sz="2000" b="1" dirty="0">
              <a:solidFill>
                <a:schemeClr val="tx1">
                  <a:lumMod val="75000"/>
                  <a:lumOff val="25000"/>
                </a:schemeClr>
              </a:solidFill>
              <a:latin typeface="Roboto Condensed" panose="02000000000000000000" pitchFamily="2" charset="0"/>
              <a:ea typeface="Roboto Condensed" panose="02000000000000000000" pitchFamily="2" charset="0"/>
            </a:endParaRPr>
          </a:p>
          <a:p>
            <a:pPr marL="457200" indent="-457200">
              <a:spcAft>
                <a:spcPts val="1200"/>
              </a:spcAft>
              <a:buClr>
                <a:srgbClr val="024A4A"/>
              </a:buClr>
              <a:buFont typeface="Arial" panose="020B0604020202020204" pitchFamily="34" charset="0"/>
              <a:buChar char="•"/>
            </a:pPr>
            <a:r>
              <a:rPr lang="en-US" sz="2000" b="1" dirty="0">
                <a:solidFill>
                  <a:schemeClr val="tx1">
                    <a:lumMod val="75000"/>
                    <a:lumOff val="25000"/>
                  </a:schemeClr>
                </a:solidFill>
                <a:latin typeface="Roboto Condensed" panose="02000000000000000000" pitchFamily="2" charset="0"/>
                <a:ea typeface="Roboto Condensed" panose="02000000000000000000" pitchFamily="2" charset="0"/>
              </a:rPr>
              <a:t>Texas State Comptroller’s Office </a:t>
            </a: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(2011)</a:t>
            </a:r>
          </a:p>
          <a:p>
            <a:pPr marL="950976" lvl="1" indent="-457200">
              <a:spcAft>
                <a:spcPts val="1200"/>
              </a:spcAft>
              <a:buClr>
                <a:srgbClr val="024A4A"/>
              </a:buClr>
              <a:buFont typeface="Arial" panose="020B0604020202020204" pitchFamily="34" charset="0"/>
              <a:buChar char="•"/>
            </a:pPr>
            <a:r>
              <a:rPr lang="en-US" sz="2000" b="1" dirty="0">
                <a:solidFill>
                  <a:schemeClr val="tx1">
                    <a:lumMod val="75000"/>
                    <a:lumOff val="25000"/>
                  </a:schemeClr>
                </a:solidFill>
                <a:latin typeface="Roboto Condensed" panose="02000000000000000000" pitchFamily="2" charset="0"/>
                <a:ea typeface="Roboto Condensed" panose="02000000000000000000" pitchFamily="2" charset="0"/>
              </a:rPr>
              <a:t>PII Breached: </a:t>
            </a: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Names, addresses, SSN, DOB, driver’s license numbers</a:t>
            </a:r>
          </a:p>
          <a:p>
            <a:pPr marL="950976" lvl="1" indent="-457200">
              <a:spcAft>
                <a:spcPts val="1200"/>
              </a:spcAft>
              <a:buClr>
                <a:srgbClr val="024A4A"/>
              </a:buClr>
              <a:buFont typeface="Arial" panose="020B0604020202020204" pitchFamily="34" charset="0"/>
              <a:buChar char="•"/>
            </a:pPr>
            <a:r>
              <a:rPr lang="en-US" sz="2000" b="1" dirty="0">
                <a:solidFill>
                  <a:schemeClr val="tx1">
                    <a:lumMod val="75000"/>
                    <a:lumOff val="25000"/>
                  </a:schemeClr>
                </a:solidFill>
                <a:latin typeface="Roboto Condensed" panose="02000000000000000000" pitchFamily="2" charset="0"/>
                <a:ea typeface="Roboto Condensed" panose="02000000000000000000" pitchFamily="2" charset="0"/>
              </a:rPr>
              <a:t>Cost/Impact: </a:t>
            </a: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13.5 million residents; cost approximately $1.9 million not including lawsuits</a:t>
            </a:r>
          </a:p>
          <a:p>
            <a:pPr marL="950976" lvl="1" indent="-457200">
              <a:spcAft>
                <a:spcPts val="1200"/>
              </a:spcAft>
              <a:buClr>
                <a:srgbClr val="024A4A"/>
              </a:buClr>
              <a:buFont typeface="Arial" panose="020B0604020202020204" pitchFamily="34" charset="0"/>
              <a:buChar char="•"/>
            </a:pPr>
            <a:endParaRPr lang="en-US" sz="2000" b="1" dirty="0">
              <a:solidFill>
                <a:schemeClr val="tx1">
                  <a:lumMod val="75000"/>
                  <a:lumOff val="25000"/>
                </a:schemeClr>
              </a:solidFill>
              <a:latin typeface="Roboto Condensed" panose="02000000000000000000" pitchFamily="2" charset="0"/>
              <a:ea typeface="Roboto Condensed" panose="02000000000000000000" pitchFamily="2" charset="0"/>
            </a:endParaRPr>
          </a:p>
        </p:txBody>
      </p:sp>
      <p:sp>
        <p:nvSpPr>
          <p:cNvPr id="7" name="Date Placeholder 3">
            <a:extLst>
              <a:ext uri="{FF2B5EF4-FFF2-40B4-BE49-F238E27FC236}">
                <a16:creationId xmlns:a16="http://schemas.microsoft.com/office/drawing/2014/main" id="{0BE56FF5-00C1-4A9F-A1BA-BD90AA41E43A}"/>
              </a:ext>
            </a:extLst>
          </p:cNvPr>
          <p:cNvSpPr>
            <a:spLocks noGrp="1"/>
          </p:cNvSpPr>
          <p:nvPr>
            <p:ph type="dt" sz="half" idx="10"/>
          </p:nvPr>
        </p:nvSpPr>
        <p:spPr>
          <a:xfrm>
            <a:off x="1337829" y="7254296"/>
            <a:ext cx="3108960" cy="413808"/>
          </a:xfrm>
        </p:spPr>
        <p:txBody>
          <a:bodyPr/>
          <a:lstStyle>
            <a:lvl1pPr>
              <a:defRPr sz="1200">
                <a:solidFill>
                  <a:schemeClr val="tx1">
                    <a:lumMod val="85000"/>
                    <a:lumOff val="15000"/>
                  </a:schemeClr>
                </a:solidFill>
              </a:defRPr>
            </a:lvl1pPr>
          </a:lstStyle>
          <a:p>
            <a:r>
              <a:rPr lang="en-US" b="1" dirty="0">
                <a:latin typeface="Roboto Condensed" panose="02000000000000000000" pitchFamily="2" charset="0"/>
                <a:ea typeface="Roboto Condensed" panose="02000000000000000000" pitchFamily="2" charset="0"/>
              </a:rPr>
              <a:t>PII: AUDIT CONSIDERATIONS</a:t>
            </a:r>
          </a:p>
        </p:txBody>
      </p:sp>
      <p:sp>
        <p:nvSpPr>
          <p:cNvPr id="8" name="Rectangle 7">
            <a:extLst>
              <a:ext uri="{FF2B5EF4-FFF2-40B4-BE49-F238E27FC236}">
                <a16:creationId xmlns:a16="http://schemas.microsoft.com/office/drawing/2014/main" id="{A11F20CF-D4F2-4609-9C2F-F8A16AAE9949}"/>
              </a:ext>
            </a:extLst>
          </p:cNvPr>
          <p:cNvSpPr/>
          <p:nvPr/>
        </p:nvSpPr>
        <p:spPr>
          <a:xfrm>
            <a:off x="2386584" y="1147080"/>
            <a:ext cx="4108817" cy="400110"/>
          </a:xfrm>
          <a:prstGeom prst="rect">
            <a:avLst/>
          </a:prstGeom>
        </p:spPr>
        <p:txBody>
          <a:bodyPr wrap="none">
            <a:spAutoFit/>
          </a:bodyPr>
          <a:lstStyle/>
          <a:p>
            <a:pPr algn="ctr"/>
            <a:r>
              <a:rPr lang="en-US" sz="2000" b="1" dirty="0">
                <a:solidFill>
                  <a:srgbClr val="414143"/>
                </a:solidFill>
                <a:latin typeface="Roboto Condensed" panose="02000000000000000000" pitchFamily="2" charset="0"/>
                <a:ea typeface="Roboto Condensed" panose="02000000000000000000" pitchFamily="2" charset="0"/>
              </a:rPr>
              <a:t>Examples of Government PII Breaches</a:t>
            </a:r>
          </a:p>
        </p:txBody>
      </p:sp>
    </p:spTree>
    <p:extLst>
      <p:ext uri="{BB962C8B-B14F-4D97-AF65-F5344CB8AC3E}">
        <p14:creationId xmlns:p14="http://schemas.microsoft.com/office/powerpoint/2010/main" val="1264037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159855" y="1256355"/>
            <a:ext cx="10657745" cy="1754326"/>
          </a:xfrm>
          <a:prstGeom prst="rect">
            <a:avLst/>
          </a:prstGeom>
        </p:spPr>
        <p:txBody>
          <a:bodyPr wrap="square">
            <a:spAutoFit/>
          </a:bodyPr>
          <a:lstStyle/>
          <a:p>
            <a:r>
              <a:rPr lang="en-US" sz="5400" b="1" cap="all" dirty="0">
                <a:solidFill>
                  <a:schemeClr val="tx1">
                    <a:lumMod val="75000"/>
                    <a:lumOff val="25000"/>
                  </a:schemeClr>
                </a:solidFill>
                <a:latin typeface="Roboto Condensed" charset="0"/>
                <a:ea typeface="Roboto Condensed" charset="0"/>
                <a:cs typeface="Roboto Condensed" charset="0"/>
              </a:rPr>
              <a:t>Questions and </a:t>
            </a:r>
          </a:p>
          <a:p>
            <a:r>
              <a:rPr lang="en-US" sz="5400" b="1" cap="all" dirty="0">
                <a:solidFill>
                  <a:schemeClr val="tx1">
                    <a:lumMod val="75000"/>
                    <a:lumOff val="25000"/>
                  </a:schemeClr>
                </a:solidFill>
                <a:latin typeface="Roboto Condensed" charset="0"/>
                <a:ea typeface="Roboto Condensed" charset="0"/>
                <a:cs typeface="Roboto Condensed" charset="0"/>
              </a:rPr>
              <a:t>Discussion</a:t>
            </a:r>
          </a:p>
        </p:txBody>
      </p:sp>
      <p:sp>
        <p:nvSpPr>
          <p:cNvPr id="2" name="Slide Number Placeholder 1"/>
          <p:cNvSpPr>
            <a:spLocks noGrp="1"/>
          </p:cNvSpPr>
          <p:nvPr>
            <p:ph type="sldNum" sz="quarter" idx="12"/>
          </p:nvPr>
        </p:nvSpPr>
        <p:spPr/>
        <p:txBody>
          <a:bodyPr/>
          <a:lstStyle/>
          <a:p>
            <a:fld id="{766878F4-6BF8-AB4B-A508-A8C70EABEFBE}" type="slidenum">
              <a:rPr lang="en-US" smtClean="0"/>
              <a:t>22</a:t>
            </a:fld>
            <a:endParaRPr lang="en-US" dirty="0"/>
          </a:p>
        </p:txBody>
      </p:sp>
    </p:spTree>
    <p:extLst>
      <p:ext uri="{BB962C8B-B14F-4D97-AF65-F5344CB8AC3E}">
        <p14:creationId xmlns:p14="http://schemas.microsoft.com/office/powerpoint/2010/main" val="3221024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386584" y="557784"/>
            <a:ext cx="10365866" cy="584775"/>
          </a:xfrm>
          <a:prstGeom prst="rect">
            <a:avLst/>
          </a:prstGeom>
        </p:spPr>
        <p:txBody>
          <a:bodyPr wrap="square">
            <a:spAutoFit/>
          </a:bodyPr>
          <a:lstStyle/>
          <a:p>
            <a:r>
              <a:rPr lang="en-US" sz="3200" b="1" cap="all" dirty="0">
                <a:solidFill>
                  <a:schemeClr val="tx1">
                    <a:lumMod val="75000"/>
                    <a:lumOff val="25000"/>
                  </a:schemeClr>
                </a:solidFill>
                <a:latin typeface="Roboto Condensed" charset="0"/>
                <a:ea typeface="Roboto Condensed" charset="0"/>
                <a:cs typeface="Roboto Condensed" charset="0"/>
              </a:rPr>
              <a:t>Contact information</a:t>
            </a:r>
          </a:p>
        </p:txBody>
      </p:sp>
      <p:sp>
        <p:nvSpPr>
          <p:cNvPr id="6" name="TextBox 5"/>
          <p:cNvSpPr txBox="1"/>
          <p:nvPr/>
        </p:nvSpPr>
        <p:spPr>
          <a:xfrm>
            <a:off x="3323555" y="4754901"/>
            <a:ext cx="4452928" cy="1677382"/>
          </a:xfrm>
          <a:prstGeom prst="rect">
            <a:avLst/>
          </a:prstGeom>
          <a:noFill/>
        </p:spPr>
        <p:txBody>
          <a:bodyPr wrap="square" rtlCol="0">
            <a:spAutoFit/>
          </a:bodyPr>
          <a:lstStyle/>
          <a:p>
            <a:pPr>
              <a:spcBef>
                <a:spcPts val="600"/>
              </a:spcBef>
            </a:pPr>
            <a:r>
              <a:rPr lang="en-US" sz="2400" b="1" dirty="0">
                <a:solidFill>
                  <a:srgbClr val="007399"/>
                </a:solidFill>
                <a:latin typeface="Roboto Condensed" charset="0"/>
                <a:ea typeface="Roboto Condensed" charset="0"/>
                <a:cs typeface="Roboto Condensed" charset="0"/>
              </a:rPr>
              <a:t>Matthew Simons, CPA, CIA, CGAP</a:t>
            </a:r>
          </a:p>
          <a:p>
            <a:pPr>
              <a:spcBef>
                <a:spcPts val="600"/>
              </a:spcBef>
            </a:pPr>
            <a:r>
              <a:rPr lang="en-US" sz="2000" b="1" i="1" dirty="0">
                <a:solidFill>
                  <a:schemeClr val="tx1">
                    <a:lumMod val="75000"/>
                    <a:lumOff val="25000"/>
                  </a:schemeClr>
                </a:solidFill>
                <a:latin typeface="Roboto Condensed" charset="0"/>
                <a:ea typeface="Roboto Condensed" charset="0"/>
                <a:cs typeface="Roboto Condensed" charset="0"/>
              </a:rPr>
              <a:t>Principal </a:t>
            </a:r>
          </a:p>
          <a:p>
            <a:pPr>
              <a:spcBef>
                <a:spcPts val="600"/>
              </a:spcBef>
            </a:pPr>
            <a:r>
              <a:rPr lang="en-US" sz="2000" dirty="0">
                <a:solidFill>
                  <a:schemeClr val="tx1">
                    <a:lumMod val="75000"/>
                    <a:lumOff val="25000"/>
                  </a:schemeClr>
                </a:solidFill>
                <a:latin typeface="Roboto Condensed" charset="0"/>
                <a:ea typeface="Roboto Condensed" charset="0"/>
                <a:cs typeface="Roboto Condensed" charset="0"/>
              </a:rPr>
              <a:t>410-403-1561</a:t>
            </a:r>
          </a:p>
          <a:p>
            <a:pPr>
              <a:spcBef>
                <a:spcPts val="600"/>
              </a:spcBef>
            </a:pPr>
            <a:r>
              <a:rPr lang="en-US" sz="2000" dirty="0">
                <a:solidFill>
                  <a:schemeClr val="tx1">
                    <a:lumMod val="75000"/>
                    <a:lumOff val="25000"/>
                  </a:schemeClr>
                </a:solidFill>
                <a:latin typeface="Roboto Condensed" charset="0"/>
                <a:ea typeface="Roboto Condensed" charset="0"/>
                <a:cs typeface="Roboto Condensed" charset="0"/>
              </a:rPr>
              <a:t>msimons@schgroup.com</a:t>
            </a:r>
            <a:r>
              <a:rPr lang="en-US" sz="2000" b="1" dirty="0">
                <a:solidFill>
                  <a:schemeClr val="tx1">
                    <a:lumMod val="75000"/>
                    <a:lumOff val="25000"/>
                  </a:schemeClr>
                </a:solidFill>
                <a:latin typeface="Roboto Condensed" charset="0"/>
                <a:ea typeface="Roboto Condensed" charset="0"/>
                <a:cs typeface="Roboto Condensed" charset="0"/>
              </a:rPr>
              <a:t> </a:t>
            </a:r>
          </a:p>
        </p:txBody>
      </p:sp>
      <p:sp>
        <p:nvSpPr>
          <p:cNvPr id="3" name="Rectangle 2"/>
          <p:cNvSpPr/>
          <p:nvPr/>
        </p:nvSpPr>
        <p:spPr>
          <a:xfrm>
            <a:off x="1180905" y="7401390"/>
            <a:ext cx="3038621" cy="3446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3">
            <a:extLst>
              <a:ext uri="{FF2B5EF4-FFF2-40B4-BE49-F238E27FC236}">
                <a16:creationId xmlns:a16="http://schemas.microsoft.com/office/drawing/2014/main" id="{29D5569D-A2BA-4628-B4E0-0A22837501E1}"/>
              </a:ext>
            </a:extLst>
          </p:cNvPr>
          <p:cNvSpPr>
            <a:spLocks noGrp="1"/>
          </p:cNvSpPr>
          <p:nvPr>
            <p:ph type="dt" sz="half" idx="10"/>
          </p:nvPr>
        </p:nvSpPr>
        <p:spPr>
          <a:xfrm>
            <a:off x="1337829" y="7254296"/>
            <a:ext cx="3108960" cy="413808"/>
          </a:xfrm>
        </p:spPr>
        <p:txBody>
          <a:bodyPr/>
          <a:lstStyle>
            <a:lvl1pPr>
              <a:defRPr sz="1200">
                <a:solidFill>
                  <a:schemeClr val="tx1">
                    <a:lumMod val="85000"/>
                    <a:lumOff val="15000"/>
                  </a:schemeClr>
                </a:solidFill>
              </a:defRPr>
            </a:lvl1pPr>
          </a:lstStyle>
          <a:p>
            <a:r>
              <a:rPr lang="en-US" b="1" dirty="0">
                <a:latin typeface="Roboto Condensed" panose="02000000000000000000" pitchFamily="2" charset="0"/>
                <a:ea typeface="Roboto Condensed" panose="02000000000000000000" pitchFamily="2" charset="0"/>
              </a:rPr>
              <a:t>PII: AUDIT CONSIDERATIONS</a:t>
            </a:r>
          </a:p>
        </p:txBody>
      </p:sp>
      <p:pic>
        <p:nvPicPr>
          <p:cNvPr id="4" name="Picture 3" descr="A person wearing a suit and tie smiling at the camera&#10;&#10;Description generated with very high confidence">
            <a:extLst>
              <a:ext uri="{FF2B5EF4-FFF2-40B4-BE49-F238E27FC236}">
                <a16:creationId xmlns:a16="http://schemas.microsoft.com/office/drawing/2014/main" id="{00042AA9-3D25-44EF-835D-B38296882973}"/>
              </a:ext>
            </a:extLst>
          </p:cNvPr>
          <p:cNvPicPr>
            <a:picLocks noChangeAspect="1"/>
          </p:cNvPicPr>
          <p:nvPr/>
        </p:nvPicPr>
        <p:blipFill>
          <a:blip r:embed="rId3"/>
          <a:stretch>
            <a:fillRect/>
          </a:stretch>
        </p:blipFill>
        <p:spPr>
          <a:xfrm>
            <a:off x="3323555" y="2031012"/>
            <a:ext cx="2537858" cy="2537858"/>
          </a:xfrm>
          <a:prstGeom prst="rect">
            <a:avLst/>
          </a:prstGeom>
        </p:spPr>
      </p:pic>
      <p:sp>
        <p:nvSpPr>
          <p:cNvPr id="21" name="TextBox 20">
            <a:extLst>
              <a:ext uri="{FF2B5EF4-FFF2-40B4-BE49-F238E27FC236}">
                <a16:creationId xmlns:a16="http://schemas.microsoft.com/office/drawing/2014/main" id="{CCFE7D38-1A0B-48B6-B18C-D6C08DFD8FD3}"/>
              </a:ext>
            </a:extLst>
          </p:cNvPr>
          <p:cNvSpPr txBox="1"/>
          <p:nvPr/>
        </p:nvSpPr>
        <p:spPr>
          <a:xfrm>
            <a:off x="8253868" y="4714987"/>
            <a:ext cx="2544403" cy="1985159"/>
          </a:xfrm>
          <a:prstGeom prst="rect">
            <a:avLst/>
          </a:prstGeom>
          <a:noFill/>
        </p:spPr>
        <p:txBody>
          <a:bodyPr wrap="square" rtlCol="0">
            <a:spAutoFit/>
          </a:bodyPr>
          <a:lstStyle/>
          <a:p>
            <a:pPr>
              <a:spcBef>
                <a:spcPts val="600"/>
              </a:spcBef>
            </a:pPr>
            <a:r>
              <a:rPr lang="en-US" sz="2400" b="1" dirty="0">
                <a:solidFill>
                  <a:srgbClr val="007399"/>
                </a:solidFill>
                <a:latin typeface="Roboto Condensed" charset="0"/>
                <a:ea typeface="Roboto Condensed" charset="0"/>
                <a:cs typeface="Roboto Condensed" charset="0"/>
              </a:rPr>
              <a:t>Ryan Kohan, CPA</a:t>
            </a:r>
            <a:r>
              <a:rPr lang="en-US" sz="2800" b="1" dirty="0">
                <a:solidFill>
                  <a:srgbClr val="007399"/>
                </a:solidFill>
                <a:latin typeface="Roboto Condensed" charset="0"/>
                <a:ea typeface="Roboto Condensed" charset="0"/>
                <a:cs typeface="Roboto Condensed" charset="0"/>
              </a:rPr>
              <a:t> </a:t>
            </a:r>
          </a:p>
          <a:p>
            <a:pPr>
              <a:spcBef>
                <a:spcPts val="600"/>
              </a:spcBef>
            </a:pPr>
            <a:r>
              <a:rPr lang="en-US" sz="2000" b="1" i="1" dirty="0">
                <a:solidFill>
                  <a:schemeClr val="tx1">
                    <a:lumMod val="75000"/>
                    <a:lumOff val="25000"/>
                  </a:schemeClr>
                </a:solidFill>
                <a:latin typeface="Roboto Condensed" charset="0"/>
                <a:ea typeface="Roboto Condensed" charset="0"/>
                <a:cs typeface="Roboto Condensed" charset="0"/>
              </a:rPr>
              <a:t>Manager</a:t>
            </a:r>
          </a:p>
          <a:p>
            <a:pPr>
              <a:spcBef>
                <a:spcPts val="600"/>
              </a:spcBef>
            </a:pPr>
            <a:r>
              <a:rPr lang="en-US" sz="2000" dirty="0">
                <a:solidFill>
                  <a:schemeClr val="tx1">
                    <a:lumMod val="75000"/>
                    <a:lumOff val="25000"/>
                  </a:schemeClr>
                </a:solidFill>
                <a:latin typeface="Roboto Condensed" charset="0"/>
                <a:ea typeface="Roboto Condensed" charset="0"/>
                <a:cs typeface="Roboto Condensed" charset="0"/>
              </a:rPr>
              <a:t>703-287-5971</a:t>
            </a:r>
          </a:p>
          <a:p>
            <a:pPr>
              <a:spcBef>
                <a:spcPts val="600"/>
              </a:spcBef>
            </a:pPr>
            <a:r>
              <a:rPr lang="en-US" sz="2000" dirty="0">
                <a:solidFill>
                  <a:schemeClr val="tx1">
                    <a:lumMod val="75000"/>
                    <a:lumOff val="25000"/>
                  </a:schemeClr>
                </a:solidFill>
                <a:latin typeface="Roboto Condensed" charset="0"/>
                <a:ea typeface="Roboto Condensed" charset="0"/>
                <a:cs typeface="Roboto Condensed" charset="0"/>
              </a:rPr>
              <a:t>rkohan@schgroup.com</a:t>
            </a:r>
            <a:r>
              <a:rPr lang="en-US" sz="2000" b="1" dirty="0">
                <a:solidFill>
                  <a:schemeClr val="tx1">
                    <a:lumMod val="75000"/>
                    <a:lumOff val="25000"/>
                  </a:schemeClr>
                </a:solidFill>
                <a:latin typeface="Roboto Condensed" charset="0"/>
                <a:ea typeface="Roboto Condensed" charset="0"/>
                <a:cs typeface="Roboto Condensed" charset="0"/>
              </a:rPr>
              <a:t> </a:t>
            </a:r>
          </a:p>
        </p:txBody>
      </p:sp>
      <p:pic>
        <p:nvPicPr>
          <p:cNvPr id="22" name="Picture 21" descr="A person wearing a suit and tie smiling and looking at the camera&#10;&#10;Description generated with very high confidence">
            <a:extLst>
              <a:ext uri="{FF2B5EF4-FFF2-40B4-BE49-F238E27FC236}">
                <a16:creationId xmlns:a16="http://schemas.microsoft.com/office/drawing/2014/main" id="{8A3C436D-091B-469B-95DA-CF077455FBCB}"/>
              </a:ext>
            </a:extLst>
          </p:cNvPr>
          <p:cNvPicPr>
            <a:picLocks noChangeAspect="1"/>
          </p:cNvPicPr>
          <p:nvPr/>
        </p:nvPicPr>
        <p:blipFill>
          <a:blip r:embed="rId4"/>
          <a:stretch>
            <a:fillRect/>
          </a:stretch>
        </p:blipFill>
        <p:spPr>
          <a:xfrm>
            <a:off x="8289440" y="2031011"/>
            <a:ext cx="2537859" cy="2537859"/>
          </a:xfrm>
          <a:prstGeom prst="rect">
            <a:avLst/>
          </a:prstGeom>
        </p:spPr>
      </p:pic>
    </p:spTree>
    <p:extLst>
      <p:ext uri="{BB962C8B-B14F-4D97-AF65-F5344CB8AC3E}">
        <p14:creationId xmlns:p14="http://schemas.microsoft.com/office/powerpoint/2010/main" val="2968057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86584" y="557784"/>
            <a:ext cx="10365866" cy="584775"/>
          </a:xfrm>
          <a:prstGeom prst="rect">
            <a:avLst/>
          </a:prstGeom>
        </p:spPr>
        <p:txBody>
          <a:bodyPr wrap="square">
            <a:spAutoFit/>
          </a:bodyPr>
          <a:lstStyle/>
          <a:p>
            <a:r>
              <a:rPr lang="en-US" sz="3200" b="1" cap="all" dirty="0">
                <a:solidFill>
                  <a:schemeClr val="tx1">
                    <a:lumMod val="75000"/>
                    <a:lumOff val="25000"/>
                  </a:schemeClr>
                </a:solidFill>
                <a:latin typeface="Roboto Condensed" charset="0"/>
                <a:ea typeface="Roboto Condensed" charset="0"/>
                <a:cs typeface="Roboto Condensed" charset="0"/>
              </a:rPr>
              <a:t>About sc&amp;h Group</a:t>
            </a:r>
          </a:p>
        </p:txBody>
      </p:sp>
      <p:sp>
        <p:nvSpPr>
          <p:cNvPr id="2" name="Slide Number Placeholder 1"/>
          <p:cNvSpPr>
            <a:spLocks noGrp="1"/>
          </p:cNvSpPr>
          <p:nvPr>
            <p:ph type="sldNum" sz="quarter" idx="12"/>
          </p:nvPr>
        </p:nvSpPr>
        <p:spPr/>
        <p:txBody>
          <a:bodyPr/>
          <a:lstStyle/>
          <a:p>
            <a:fld id="{766878F4-6BF8-AB4B-A508-A8C70EABEFBE}" type="slidenum">
              <a:rPr lang="en-US" smtClean="0"/>
              <a:t>3</a:t>
            </a:fld>
            <a:endParaRPr lang="en-US" dirty="0"/>
          </a:p>
        </p:txBody>
      </p:sp>
      <p:pic>
        <p:nvPicPr>
          <p:cNvPr id="4" name="Picture 3">
            <a:extLst>
              <a:ext uri="{FF2B5EF4-FFF2-40B4-BE49-F238E27FC236}">
                <a16:creationId xmlns:a16="http://schemas.microsoft.com/office/drawing/2014/main" id="{52FE8D39-68E5-4A4C-B995-517C7482994F}"/>
              </a:ext>
            </a:extLst>
          </p:cNvPr>
          <p:cNvPicPr>
            <a:picLocks noChangeAspect="1"/>
          </p:cNvPicPr>
          <p:nvPr/>
        </p:nvPicPr>
        <p:blipFill>
          <a:blip r:embed="rId3"/>
          <a:stretch>
            <a:fillRect/>
          </a:stretch>
        </p:blipFill>
        <p:spPr>
          <a:xfrm>
            <a:off x="1477616" y="1069115"/>
            <a:ext cx="10888557" cy="6125695"/>
          </a:xfrm>
          <a:prstGeom prst="rect">
            <a:avLst/>
          </a:prstGeom>
        </p:spPr>
      </p:pic>
      <p:sp>
        <p:nvSpPr>
          <p:cNvPr id="6" name="Date Placeholder 3">
            <a:extLst>
              <a:ext uri="{FF2B5EF4-FFF2-40B4-BE49-F238E27FC236}">
                <a16:creationId xmlns:a16="http://schemas.microsoft.com/office/drawing/2014/main" id="{77394D20-EAD9-41DF-949B-65DD9AFA4DDE}"/>
              </a:ext>
            </a:extLst>
          </p:cNvPr>
          <p:cNvSpPr>
            <a:spLocks noGrp="1"/>
          </p:cNvSpPr>
          <p:nvPr>
            <p:ph type="dt" sz="half" idx="10"/>
          </p:nvPr>
        </p:nvSpPr>
        <p:spPr>
          <a:xfrm>
            <a:off x="1337829" y="7254296"/>
            <a:ext cx="3108960" cy="413808"/>
          </a:xfrm>
        </p:spPr>
        <p:txBody>
          <a:bodyPr/>
          <a:lstStyle>
            <a:lvl1pPr>
              <a:defRPr sz="1200">
                <a:solidFill>
                  <a:schemeClr val="tx1">
                    <a:lumMod val="85000"/>
                    <a:lumOff val="15000"/>
                  </a:schemeClr>
                </a:solidFill>
              </a:defRPr>
            </a:lvl1pPr>
          </a:lstStyle>
          <a:p>
            <a:r>
              <a:rPr lang="en-US" b="1" dirty="0">
                <a:latin typeface="Roboto Condensed" panose="02000000000000000000" pitchFamily="2" charset="0"/>
                <a:ea typeface="Roboto Condensed" panose="02000000000000000000" pitchFamily="2" charset="0"/>
              </a:rPr>
              <a:t>PII: AUDIT CONSIDERATIONS</a:t>
            </a:r>
          </a:p>
        </p:txBody>
      </p:sp>
    </p:spTree>
    <p:extLst>
      <p:ext uri="{BB962C8B-B14F-4D97-AF65-F5344CB8AC3E}">
        <p14:creationId xmlns:p14="http://schemas.microsoft.com/office/powerpoint/2010/main" val="2990156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CE5BC22-52AB-49D0-9E59-1952C1F4EB23}"/>
              </a:ext>
            </a:extLst>
          </p:cNvPr>
          <p:cNvSpPr/>
          <p:nvPr/>
        </p:nvSpPr>
        <p:spPr>
          <a:xfrm>
            <a:off x="3586934" y="3379189"/>
            <a:ext cx="2084294" cy="1821577"/>
          </a:xfrm>
          <a:prstGeom prst="rect">
            <a:avLst/>
          </a:prstGeom>
          <a:solidFill>
            <a:srgbClr val="0038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endParaRPr lang="en-US" sz="1588">
              <a:solidFill>
                <a:srgbClr val="00486D"/>
              </a:solidFill>
              <a:latin typeface="Roboto Condensed" panose="02000000000000000000" pitchFamily="2" charset="0"/>
              <a:ea typeface="Roboto Condensed" panose="02000000000000000000" pitchFamily="2" charset="0"/>
            </a:endParaRPr>
          </a:p>
        </p:txBody>
      </p:sp>
      <p:sp>
        <p:nvSpPr>
          <p:cNvPr id="33" name="Rectangle 32">
            <a:extLst>
              <a:ext uri="{FF2B5EF4-FFF2-40B4-BE49-F238E27FC236}">
                <a16:creationId xmlns:a16="http://schemas.microsoft.com/office/drawing/2014/main" id="{F9E2AF79-39B6-463B-AF9E-C43C79FD06E0}"/>
              </a:ext>
            </a:extLst>
          </p:cNvPr>
          <p:cNvSpPr/>
          <p:nvPr/>
        </p:nvSpPr>
        <p:spPr>
          <a:xfrm>
            <a:off x="10432495" y="3379190"/>
            <a:ext cx="2084294" cy="1820951"/>
          </a:xfrm>
          <a:prstGeom prst="rect">
            <a:avLst/>
          </a:prstGeom>
          <a:solidFill>
            <a:srgbClr val="03779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endParaRPr lang="en-US" sz="1588">
              <a:latin typeface="Roboto Condensed" panose="02000000000000000000" pitchFamily="2" charset="0"/>
              <a:ea typeface="Roboto Condensed" panose="02000000000000000000" pitchFamily="2" charset="0"/>
            </a:endParaRPr>
          </a:p>
        </p:txBody>
      </p:sp>
      <p:sp>
        <p:nvSpPr>
          <p:cNvPr id="19" name="Rectangle 18"/>
          <p:cNvSpPr/>
          <p:nvPr/>
        </p:nvSpPr>
        <p:spPr>
          <a:xfrm>
            <a:off x="2388198" y="555248"/>
            <a:ext cx="10187716" cy="584775"/>
          </a:xfrm>
          <a:prstGeom prst="rect">
            <a:avLst/>
          </a:prstGeom>
        </p:spPr>
        <p:txBody>
          <a:bodyPr wrap="square">
            <a:spAutoFit/>
          </a:bodyPr>
          <a:lstStyle/>
          <a:p>
            <a:r>
              <a:rPr lang="en-US" sz="3200" b="1" cap="all" dirty="0">
                <a:solidFill>
                  <a:schemeClr val="tx1">
                    <a:lumMod val="75000"/>
                    <a:lumOff val="25000"/>
                  </a:schemeClr>
                </a:solidFill>
                <a:latin typeface="Roboto Condensed" charset="0"/>
                <a:ea typeface="Roboto Condensed" charset="0"/>
                <a:cs typeface="Roboto Condensed" charset="0"/>
              </a:rPr>
              <a:t>Today’s Objectives</a:t>
            </a:r>
          </a:p>
        </p:txBody>
      </p:sp>
      <p:sp>
        <p:nvSpPr>
          <p:cNvPr id="4" name="Slide Number Placeholder 3"/>
          <p:cNvSpPr>
            <a:spLocks noGrp="1"/>
          </p:cNvSpPr>
          <p:nvPr>
            <p:ph type="sldNum" sz="quarter" idx="12"/>
          </p:nvPr>
        </p:nvSpPr>
        <p:spPr/>
        <p:txBody>
          <a:bodyPr/>
          <a:lstStyle/>
          <a:p>
            <a:fld id="{766878F4-6BF8-AB4B-A508-A8C70EABEFBE}" type="slidenum">
              <a:rPr lang="en-US" smtClean="0"/>
              <a:t>4</a:t>
            </a:fld>
            <a:endParaRPr lang="en-US" dirty="0"/>
          </a:p>
        </p:txBody>
      </p:sp>
      <p:sp>
        <p:nvSpPr>
          <p:cNvPr id="15" name="Rectangle 14">
            <a:extLst>
              <a:ext uri="{FF2B5EF4-FFF2-40B4-BE49-F238E27FC236}">
                <a16:creationId xmlns:a16="http://schemas.microsoft.com/office/drawing/2014/main" id="{061BD569-39DD-41ED-AF3E-D27ECA173C09}"/>
              </a:ext>
            </a:extLst>
          </p:cNvPr>
          <p:cNvSpPr/>
          <p:nvPr/>
        </p:nvSpPr>
        <p:spPr>
          <a:xfrm>
            <a:off x="1298239" y="3359012"/>
            <a:ext cx="2084294" cy="1838484"/>
          </a:xfrm>
          <a:prstGeom prst="rect">
            <a:avLst/>
          </a:prstGeom>
          <a:solidFill>
            <a:srgbClr val="0F846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endParaRPr lang="en-US" sz="1588">
              <a:latin typeface="Roboto Condensed" panose="02000000000000000000" pitchFamily="2" charset="0"/>
              <a:ea typeface="Roboto Condensed" panose="02000000000000000000" pitchFamily="2" charset="0"/>
            </a:endParaRPr>
          </a:p>
        </p:txBody>
      </p:sp>
      <p:sp>
        <p:nvSpPr>
          <p:cNvPr id="17" name="Rectangle 16">
            <a:extLst>
              <a:ext uri="{FF2B5EF4-FFF2-40B4-BE49-F238E27FC236}">
                <a16:creationId xmlns:a16="http://schemas.microsoft.com/office/drawing/2014/main" id="{6DC650B6-5D56-4461-8E9E-A7A86B88900E}"/>
              </a:ext>
            </a:extLst>
          </p:cNvPr>
          <p:cNvSpPr/>
          <p:nvPr/>
        </p:nvSpPr>
        <p:spPr>
          <a:xfrm>
            <a:off x="5870239" y="3359012"/>
            <a:ext cx="2084294" cy="1838484"/>
          </a:xfrm>
          <a:prstGeom prst="rect">
            <a:avLst/>
          </a:prstGeom>
          <a:solidFill>
            <a:srgbClr val="088E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endParaRPr lang="en-US" sz="1588">
              <a:latin typeface="Roboto Condensed" panose="02000000000000000000" pitchFamily="2" charset="0"/>
              <a:ea typeface="Roboto Condensed" panose="02000000000000000000" pitchFamily="2" charset="0"/>
            </a:endParaRPr>
          </a:p>
        </p:txBody>
      </p:sp>
      <p:sp>
        <p:nvSpPr>
          <p:cNvPr id="18" name="Rectangle 17">
            <a:extLst>
              <a:ext uri="{FF2B5EF4-FFF2-40B4-BE49-F238E27FC236}">
                <a16:creationId xmlns:a16="http://schemas.microsoft.com/office/drawing/2014/main" id="{7B2720D1-5EF5-4EDE-9D27-48B3AFE79F1F}"/>
              </a:ext>
            </a:extLst>
          </p:cNvPr>
          <p:cNvSpPr/>
          <p:nvPr/>
        </p:nvSpPr>
        <p:spPr>
          <a:xfrm>
            <a:off x="8156239" y="3368325"/>
            <a:ext cx="2084294" cy="1831816"/>
          </a:xfrm>
          <a:prstGeom prst="rect">
            <a:avLst/>
          </a:prstGeom>
          <a:solidFill>
            <a:srgbClr val="024A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endParaRPr lang="en-US" sz="1588">
              <a:latin typeface="Roboto Condensed" panose="02000000000000000000" pitchFamily="2" charset="0"/>
              <a:ea typeface="Roboto Condensed" panose="02000000000000000000" pitchFamily="2" charset="0"/>
            </a:endParaRPr>
          </a:p>
        </p:txBody>
      </p:sp>
      <p:sp>
        <p:nvSpPr>
          <p:cNvPr id="21" name="TextBox 20">
            <a:extLst>
              <a:ext uri="{FF2B5EF4-FFF2-40B4-BE49-F238E27FC236}">
                <a16:creationId xmlns:a16="http://schemas.microsoft.com/office/drawing/2014/main" id="{D6C184CC-22ED-4583-90AB-A28EB815E02B}"/>
              </a:ext>
            </a:extLst>
          </p:cNvPr>
          <p:cNvSpPr txBox="1"/>
          <p:nvPr/>
        </p:nvSpPr>
        <p:spPr>
          <a:xfrm>
            <a:off x="1293367" y="3935493"/>
            <a:ext cx="2063711" cy="852798"/>
          </a:xfrm>
          <a:prstGeom prst="rect">
            <a:avLst/>
          </a:prstGeom>
          <a:noFill/>
        </p:spPr>
        <p:txBody>
          <a:bodyPr wrap="square" rtlCol="0">
            <a:spAutoFit/>
          </a:bodyPr>
          <a:lstStyle/>
          <a:p>
            <a:pPr algn="ctr"/>
            <a:r>
              <a:rPr lang="en-US" sz="2400" b="1" dirty="0">
                <a:solidFill>
                  <a:schemeClr val="bg1"/>
                </a:solidFill>
                <a:latin typeface="Roboto Condensed" panose="02000000000000000000" pitchFamily="2" charset="0"/>
                <a:ea typeface="Roboto Condensed" panose="02000000000000000000" pitchFamily="2" charset="0"/>
              </a:rPr>
              <a:t>PII:</a:t>
            </a:r>
          </a:p>
          <a:p>
            <a:pPr algn="ctr"/>
            <a:r>
              <a:rPr lang="en-US" sz="2400" b="1" dirty="0">
                <a:solidFill>
                  <a:schemeClr val="bg1"/>
                </a:solidFill>
                <a:latin typeface="Roboto Condensed" panose="02000000000000000000" pitchFamily="2" charset="0"/>
                <a:ea typeface="Roboto Condensed" panose="02000000000000000000" pitchFamily="2" charset="0"/>
              </a:rPr>
              <a:t>Defined</a:t>
            </a:r>
          </a:p>
        </p:txBody>
      </p:sp>
      <p:sp>
        <p:nvSpPr>
          <p:cNvPr id="22" name="TextBox 21">
            <a:extLst>
              <a:ext uri="{FF2B5EF4-FFF2-40B4-BE49-F238E27FC236}">
                <a16:creationId xmlns:a16="http://schemas.microsoft.com/office/drawing/2014/main" id="{E9C03175-819C-459A-83C7-7AAE7D9340A1}"/>
              </a:ext>
            </a:extLst>
          </p:cNvPr>
          <p:cNvSpPr txBox="1"/>
          <p:nvPr/>
        </p:nvSpPr>
        <p:spPr>
          <a:xfrm>
            <a:off x="3558784" y="3935493"/>
            <a:ext cx="2104877" cy="852798"/>
          </a:xfrm>
          <a:prstGeom prst="rect">
            <a:avLst/>
          </a:prstGeom>
          <a:noFill/>
        </p:spPr>
        <p:txBody>
          <a:bodyPr wrap="square" rtlCol="0">
            <a:spAutoFit/>
          </a:bodyPr>
          <a:lstStyle/>
          <a:p>
            <a:pPr algn="ctr">
              <a:spcAft>
                <a:spcPts val="3177"/>
              </a:spcAft>
            </a:pPr>
            <a:r>
              <a:rPr lang="en-US" sz="2400" b="1" dirty="0">
                <a:solidFill>
                  <a:schemeClr val="bg1"/>
                </a:solidFill>
                <a:latin typeface="Roboto Condensed" panose="02000000000000000000" pitchFamily="2" charset="0"/>
                <a:ea typeface="Roboto Condensed" panose="02000000000000000000" pitchFamily="2" charset="0"/>
              </a:rPr>
              <a:t>Regulatory Considerations</a:t>
            </a:r>
            <a:endParaRPr lang="en-US" sz="2400" dirty="0">
              <a:solidFill>
                <a:schemeClr val="bg1"/>
              </a:solidFill>
              <a:latin typeface="Roboto Condensed" panose="02000000000000000000" pitchFamily="2" charset="0"/>
              <a:ea typeface="Roboto Condensed" panose="02000000000000000000" pitchFamily="2" charset="0"/>
            </a:endParaRPr>
          </a:p>
        </p:txBody>
      </p:sp>
      <p:sp>
        <p:nvSpPr>
          <p:cNvPr id="23" name="TextBox 22">
            <a:extLst>
              <a:ext uri="{FF2B5EF4-FFF2-40B4-BE49-F238E27FC236}">
                <a16:creationId xmlns:a16="http://schemas.microsoft.com/office/drawing/2014/main" id="{6F13AEB0-0B9F-4429-8D17-E10F108AF1CA}"/>
              </a:ext>
            </a:extLst>
          </p:cNvPr>
          <p:cNvSpPr txBox="1"/>
          <p:nvPr/>
        </p:nvSpPr>
        <p:spPr>
          <a:xfrm>
            <a:off x="5865367" y="3935493"/>
            <a:ext cx="2021928" cy="830997"/>
          </a:xfrm>
          <a:prstGeom prst="rect">
            <a:avLst/>
          </a:prstGeom>
          <a:noFill/>
        </p:spPr>
        <p:txBody>
          <a:bodyPr wrap="square" rtlCol="0">
            <a:spAutoFit/>
          </a:bodyPr>
          <a:lstStyle/>
          <a:p>
            <a:pPr algn="ctr">
              <a:spcAft>
                <a:spcPts val="3177"/>
              </a:spcAft>
            </a:pPr>
            <a:r>
              <a:rPr lang="en-US" sz="2400" b="1" dirty="0">
                <a:solidFill>
                  <a:schemeClr val="bg1"/>
                </a:solidFill>
                <a:latin typeface="Roboto Condensed" panose="02000000000000000000" pitchFamily="2" charset="0"/>
                <a:ea typeface="Roboto Condensed" panose="02000000000000000000" pitchFamily="2" charset="0"/>
              </a:rPr>
              <a:t>Planning &amp; Identification</a:t>
            </a:r>
          </a:p>
        </p:txBody>
      </p:sp>
      <p:sp>
        <p:nvSpPr>
          <p:cNvPr id="24" name="TextBox 23">
            <a:extLst>
              <a:ext uri="{FF2B5EF4-FFF2-40B4-BE49-F238E27FC236}">
                <a16:creationId xmlns:a16="http://schemas.microsoft.com/office/drawing/2014/main" id="{4D29E5B5-8814-4832-B525-6936711CB504}"/>
              </a:ext>
            </a:extLst>
          </p:cNvPr>
          <p:cNvSpPr txBox="1"/>
          <p:nvPr/>
        </p:nvSpPr>
        <p:spPr>
          <a:xfrm>
            <a:off x="8176822" y="3935493"/>
            <a:ext cx="2084294" cy="852798"/>
          </a:xfrm>
          <a:prstGeom prst="rect">
            <a:avLst/>
          </a:prstGeom>
          <a:noFill/>
        </p:spPr>
        <p:txBody>
          <a:bodyPr wrap="square" rtlCol="0">
            <a:spAutoFit/>
          </a:bodyPr>
          <a:lstStyle/>
          <a:p>
            <a:pPr algn="ctr">
              <a:spcAft>
                <a:spcPts val="3177"/>
              </a:spcAft>
            </a:pPr>
            <a:r>
              <a:rPr lang="en-US" sz="2400" b="1" dirty="0">
                <a:solidFill>
                  <a:schemeClr val="bg1"/>
                </a:solidFill>
                <a:latin typeface="Roboto Condensed" panose="02000000000000000000" pitchFamily="2" charset="0"/>
                <a:ea typeface="Roboto Condensed" panose="02000000000000000000" pitchFamily="2" charset="0"/>
              </a:rPr>
              <a:t>Testing Procedures</a:t>
            </a:r>
            <a:endParaRPr lang="en-US" sz="2400" dirty="0">
              <a:solidFill>
                <a:schemeClr val="bg1"/>
              </a:solidFill>
              <a:latin typeface="Roboto Condensed" panose="02000000000000000000" pitchFamily="2" charset="0"/>
              <a:ea typeface="Roboto Condensed" panose="02000000000000000000" pitchFamily="2" charset="0"/>
            </a:endParaRPr>
          </a:p>
        </p:txBody>
      </p:sp>
      <p:sp>
        <p:nvSpPr>
          <p:cNvPr id="25" name="TextBox 24">
            <a:extLst>
              <a:ext uri="{FF2B5EF4-FFF2-40B4-BE49-F238E27FC236}">
                <a16:creationId xmlns:a16="http://schemas.microsoft.com/office/drawing/2014/main" id="{7DC25B16-0443-4B3D-AE0A-A07228256641}"/>
              </a:ext>
            </a:extLst>
          </p:cNvPr>
          <p:cNvSpPr txBox="1"/>
          <p:nvPr/>
        </p:nvSpPr>
        <p:spPr>
          <a:xfrm>
            <a:off x="10442239" y="3935493"/>
            <a:ext cx="2084294" cy="852798"/>
          </a:xfrm>
          <a:prstGeom prst="rect">
            <a:avLst/>
          </a:prstGeom>
          <a:noFill/>
        </p:spPr>
        <p:txBody>
          <a:bodyPr wrap="square" rtlCol="0">
            <a:spAutoFit/>
          </a:bodyPr>
          <a:lstStyle/>
          <a:p>
            <a:pPr algn="ctr">
              <a:spcAft>
                <a:spcPts val="3177"/>
              </a:spcAft>
            </a:pPr>
            <a:r>
              <a:rPr lang="en-US" sz="2400" b="1" dirty="0">
                <a:solidFill>
                  <a:schemeClr val="bg1"/>
                </a:solidFill>
                <a:latin typeface="Roboto Condensed" panose="02000000000000000000" pitchFamily="2" charset="0"/>
                <a:ea typeface="Roboto Condensed" panose="02000000000000000000" pitchFamily="2" charset="0"/>
              </a:rPr>
              <a:t>Risks and Mitigation</a:t>
            </a:r>
            <a:endParaRPr lang="en-US" sz="2400" dirty="0">
              <a:solidFill>
                <a:schemeClr val="bg1"/>
              </a:solidFill>
              <a:latin typeface="Roboto Condensed" panose="02000000000000000000" pitchFamily="2" charset="0"/>
              <a:ea typeface="Roboto Condensed" panose="02000000000000000000" pitchFamily="2" charset="0"/>
            </a:endParaRPr>
          </a:p>
        </p:txBody>
      </p:sp>
      <p:sp>
        <p:nvSpPr>
          <p:cNvPr id="26" name="TextBox 25">
            <a:extLst>
              <a:ext uri="{FF2B5EF4-FFF2-40B4-BE49-F238E27FC236}">
                <a16:creationId xmlns:a16="http://schemas.microsoft.com/office/drawing/2014/main" id="{F2DC4378-5651-4A82-B0E5-F5DBEAC53EE5}"/>
              </a:ext>
            </a:extLst>
          </p:cNvPr>
          <p:cNvSpPr txBox="1"/>
          <p:nvPr/>
        </p:nvSpPr>
        <p:spPr>
          <a:xfrm>
            <a:off x="1293367" y="2067778"/>
            <a:ext cx="2063711" cy="1569660"/>
          </a:xfrm>
          <a:prstGeom prst="rect">
            <a:avLst/>
          </a:prstGeom>
          <a:noFill/>
        </p:spPr>
        <p:txBody>
          <a:bodyPr wrap="square" rtlCol="0">
            <a:spAutoFit/>
          </a:bodyPr>
          <a:lstStyle/>
          <a:p>
            <a:pPr algn="ctr"/>
            <a:r>
              <a:rPr lang="en-US" sz="9600" b="1" dirty="0">
                <a:solidFill>
                  <a:srgbClr val="00866D"/>
                </a:solidFill>
                <a:latin typeface="Roboto Condensed" panose="02000000000000000000" pitchFamily="2" charset="0"/>
                <a:ea typeface="Roboto Condensed" panose="02000000000000000000" pitchFamily="2" charset="0"/>
              </a:rPr>
              <a:t>01.</a:t>
            </a:r>
          </a:p>
        </p:txBody>
      </p:sp>
      <p:sp>
        <p:nvSpPr>
          <p:cNvPr id="27" name="TextBox 26">
            <a:extLst>
              <a:ext uri="{FF2B5EF4-FFF2-40B4-BE49-F238E27FC236}">
                <a16:creationId xmlns:a16="http://schemas.microsoft.com/office/drawing/2014/main" id="{BBAC5454-CFE9-4790-80E6-8677F13DFB1F}"/>
              </a:ext>
            </a:extLst>
          </p:cNvPr>
          <p:cNvSpPr txBox="1"/>
          <p:nvPr/>
        </p:nvSpPr>
        <p:spPr>
          <a:xfrm>
            <a:off x="3591806" y="2070882"/>
            <a:ext cx="2063711" cy="1569660"/>
          </a:xfrm>
          <a:prstGeom prst="rect">
            <a:avLst/>
          </a:prstGeom>
          <a:noFill/>
        </p:spPr>
        <p:txBody>
          <a:bodyPr wrap="square" rtlCol="0">
            <a:spAutoFit/>
          </a:bodyPr>
          <a:lstStyle/>
          <a:p>
            <a:pPr algn="ctr"/>
            <a:r>
              <a:rPr lang="en-US" sz="9600" b="1" dirty="0">
                <a:solidFill>
                  <a:srgbClr val="003854"/>
                </a:solidFill>
                <a:latin typeface="Roboto Condensed" panose="02000000000000000000" pitchFamily="2" charset="0"/>
                <a:ea typeface="Roboto Condensed" panose="02000000000000000000" pitchFamily="2" charset="0"/>
              </a:rPr>
              <a:t>02.</a:t>
            </a:r>
          </a:p>
        </p:txBody>
      </p:sp>
      <p:sp>
        <p:nvSpPr>
          <p:cNvPr id="28" name="TextBox 27">
            <a:extLst>
              <a:ext uri="{FF2B5EF4-FFF2-40B4-BE49-F238E27FC236}">
                <a16:creationId xmlns:a16="http://schemas.microsoft.com/office/drawing/2014/main" id="{657F3F12-D5B8-4ACA-B116-71CA266BD1D4}"/>
              </a:ext>
            </a:extLst>
          </p:cNvPr>
          <p:cNvSpPr txBox="1"/>
          <p:nvPr/>
        </p:nvSpPr>
        <p:spPr>
          <a:xfrm>
            <a:off x="5880918" y="2073986"/>
            <a:ext cx="2063711" cy="1569660"/>
          </a:xfrm>
          <a:prstGeom prst="rect">
            <a:avLst/>
          </a:prstGeom>
          <a:noFill/>
        </p:spPr>
        <p:txBody>
          <a:bodyPr wrap="square" rtlCol="0">
            <a:spAutoFit/>
          </a:bodyPr>
          <a:lstStyle/>
          <a:p>
            <a:pPr algn="ctr"/>
            <a:r>
              <a:rPr lang="en-US" sz="9600" b="1" dirty="0">
                <a:solidFill>
                  <a:srgbClr val="088E8E"/>
                </a:solidFill>
                <a:latin typeface="Roboto Condensed" panose="02000000000000000000" pitchFamily="2" charset="0"/>
                <a:ea typeface="Roboto Condensed" panose="02000000000000000000" pitchFamily="2" charset="0"/>
              </a:rPr>
              <a:t>03.</a:t>
            </a:r>
          </a:p>
        </p:txBody>
      </p:sp>
      <p:sp>
        <p:nvSpPr>
          <p:cNvPr id="29" name="TextBox 28">
            <a:extLst>
              <a:ext uri="{FF2B5EF4-FFF2-40B4-BE49-F238E27FC236}">
                <a16:creationId xmlns:a16="http://schemas.microsoft.com/office/drawing/2014/main" id="{91A08F2D-BC52-467C-AF8A-53635C748B3B}"/>
              </a:ext>
            </a:extLst>
          </p:cNvPr>
          <p:cNvSpPr txBox="1"/>
          <p:nvPr/>
        </p:nvSpPr>
        <p:spPr>
          <a:xfrm>
            <a:off x="8151372" y="2089616"/>
            <a:ext cx="2063711" cy="1569660"/>
          </a:xfrm>
          <a:prstGeom prst="rect">
            <a:avLst/>
          </a:prstGeom>
          <a:noFill/>
        </p:spPr>
        <p:txBody>
          <a:bodyPr wrap="square" rtlCol="0">
            <a:spAutoFit/>
          </a:bodyPr>
          <a:lstStyle/>
          <a:p>
            <a:pPr algn="ctr"/>
            <a:r>
              <a:rPr lang="en-US" sz="9600" b="1" dirty="0">
                <a:solidFill>
                  <a:srgbClr val="024A4A"/>
                </a:solidFill>
                <a:latin typeface="Roboto Condensed" panose="02000000000000000000" pitchFamily="2" charset="0"/>
                <a:ea typeface="Roboto Condensed" panose="02000000000000000000" pitchFamily="2" charset="0"/>
              </a:rPr>
              <a:t>04.</a:t>
            </a:r>
          </a:p>
        </p:txBody>
      </p:sp>
      <p:sp>
        <p:nvSpPr>
          <p:cNvPr id="30" name="TextBox 29">
            <a:extLst>
              <a:ext uri="{FF2B5EF4-FFF2-40B4-BE49-F238E27FC236}">
                <a16:creationId xmlns:a16="http://schemas.microsoft.com/office/drawing/2014/main" id="{5C230F28-E355-47FA-8CE9-F9D5EC5802B8}"/>
              </a:ext>
            </a:extLst>
          </p:cNvPr>
          <p:cNvSpPr txBox="1"/>
          <p:nvPr/>
        </p:nvSpPr>
        <p:spPr>
          <a:xfrm>
            <a:off x="10449811" y="2080200"/>
            <a:ext cx="2063711" cy="1569660"/>
          </a:xfrm>
          <a:prstGeom prst="rect">
            <a:avLst/>
          </a:prstGeom>
          <a:noFill/>
        </p:spPr>
        <p:txBody>
          <a:bodyPr wrap="square" rtlCol="0">
            <a:spAutoFit/>
          </a:bodyPr>
          <a:lstStyle/>
          <a:p>
            <a:pPr algn="ctr"/>
            <a:r>
              <a:rPr lang="en-US" sz="9600" b="1" dirty="0">
                <a:solidFill>
                  <a:srgbClr val="03779B"/>
                </a:solidFill>
                <a:latin typeface="Roboto Condensed" panose="02000000000000000000" pitchFamily="2" charset="0"/>
                <a:ea typeface="Roboto Condensed" panose="02000000000000000000" pitchFamily="2" charset="0"/>
              </a:rPr>
              <a:t>05.</a:t>
            </a:r>
          </a:p>
        </p:txBody>
      </p:sp>
      <p:sp>
        <p:nvSpPr>
          <p:cNvPr id="31" name="Date Placeholder 3">
            <a:extLst>
              <a:ext uri="{FF2B5EF4-FFF2-40B4-BE49-F238E27FC236}">
                <a16:creationId xmlns:a16="http://schemas.microsoft.com/office/drawing/2014/main" id="{BF574199-9BBE-4859-99C9-54BC39BA7BCC}"/>
              </a:ext>
            </a:extLst>
          </p:cNvPr>
          <p:cNvSpPr>
            <a:spLocks noGrp="1"/>
          </p:cNvSpPr>
          <p:nvPr>
            <p:ph type="dt" sz="half" idx="10"/>
          </p:nvPr>
        </p:nvSpPr>
        <p:spPr>
          <a:xfrm>
            <a:off x="1337829" y="7254296"/>
            <a:ext cx="3108960" cy="413808"/>
          </a:xfrm>
        </p:spPr>
        <p:txBody>
          <a:bodyPr/>
          <a:lstStyle>
            <a:lvl1pPr>
              <a:defRPr sz="1200">
                <a:solidFill>
                  <a:schemeClr val="tx1">
                    <a:lumMod val="85000"/>
                    <a:lumOff val="15000"/>
                  </a:schemeClr>
                </a:solidFill>
              </a:defRPr>
            </a:lvl1pPr>
          </a:lstStyle>
          <a:p>
            <a:r>
              <a:rPr lang="en-US" b="1" dirty="0">
                <a:latin typeface="Roboto Condensed" panose="02000000000000000000" pitchFamily="2" charset="0"/>
                <a:ea typeface="Roboto Condensed" panose="02000000000000000000" pitchFamily="2" charset="0"/>
              </a:rPr>
              <a:t>PII: AUDIT CONSIDERATIONS</a:t>
            </a:r>
          </a:p>
        </p:txBody>
      </p:sp>
    </p:spTree>
    <p:extLst>
      <p:ext uri="{BB962C8B-B14F-4D97-AF65-F5344CB8AC3E}">
        <p14:creationId xmlns:p14="http://schemas.microsoft.com/office/powerpoint/2010/main" val="3928877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88198" y="555248"/>
            <a:ext cx="10187716" cy="584775"/>
          </a:xfrm>
          <a:prstGeom prst="rect">
            <a:avLst/>
          </a:prstGeom>
        </p:spPr>
        <p:txBody>
          <a:bodyPr wrap="square">
            <a:spAutoFit/>
          </a:bodyPr>
          <a:lstStyle/>
          <a:p>
            <a:r>
              <a:rPr lang="en-US" sz="3200" b="1" cap="all" dirty="0">
                <a:solidFill>
                  <a:schemeClr val="tx1">
                    <a:lumMod val="75000"/>
                    <a:lumOff val="25000"/>
                  </a:schemeClr>
                </a:solidFill>
                <a:latin typeface="Roboto Condensed" charset="0"/>
                <a:ea typeface="Roboto Condensed" charset="0"/>
                <a:cs typeface="Roboto Condensed" charset="0"/>
              </a:rPr>
              <a:t>Background</a:t>
            </a:r>
          </a:p>
        </p:txBody>
      </p:sp>
      <p:sp>
        <p:nvSpPr>
          <p:cNvPr id="3" name="TextBox 2"/>
          <p:cNvSpPr txBox="1"/>
          <p:nvPr/>
        </p:nvSpPr>
        <p:spPr>
          <a:xfrm>
            <a:off x="2388198" y="2260629"/>
            <a:ext cx="9843559" cy="2754600"/>
          </a:xfrm>
          <a:prstGeom prst="rect">
            <a:avLst/>
          </a:prstGeom>
          <a:noFill/>
        </p:spPr>
        <p:txBody>
          <a:bodyPr wrap="square" rtlCol="0">
            <a:spAutoFit/>
          </a:bodyPr>
          <a:lstStyle/>
          <a:p>
            <a:pPr>
              <a:spcAft>
                <a:spcPts val="600"/>
              </a:spcAft>
              <a:buClr>
                <a:srgbClr val="017299"/>
              </a:buCl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“Any information about an individual maintained by an agency, including (1) any information that can be used to distinguish or trace an individual's identity, such as </a:t>
            </a:r>
            <a:r>
              <a:rPr lang="en-US" sz="2400" b="1" u="sng" dirty="0">
                <a:solidFill>
                  <a:srgbClr val="0F846D"/>
                </a:solidFill>
                <a:latin typeface="Roboto Condensed" panose="02000000000000000000" pitchFamily="2" charset="0"/>
                <a:ea typeface="Roboto Condensed" panose="02000000000000000000" pitchFamily="2" charset="0"/>
              </a:rPr>
              <a:t>name</a:t>
            </a: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 </a:t>
            </a:r>
            <a:r>
              <a:rPr lang="en-US" sz="2400" b="1" u="sng" dirty="0">
                <a:solidFill>
                  <a:srgbClr val="0F846D"/>
                </a:solidFill>
                <a:latin typeface="Roboto Condensed" panose="02000000000000000000" pitchFamily="2" charset="0"/>
                <a:ea typeface="Roboto Condensed" panose="02000000000000000000" pitchFamily="2" charset="0"/>
              </a:rPr>
              <a:t>social security number</a:t>
            </a: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 </a:t>
            </a:r>
            <a:r>
              <a:rPr lang="en-US" sz="2400" b="1" u="sng" dirty="0">
                <a:solidFill>
                  <a:srgbClr val="0F846D"/>
                </a:solidFill>
                <a:latin typeface="Roboto Condensed" panose="02000000000000000000" pitchFamily="2" charset="0"/>
                <a:ea typeface="Roboto Condensed" panose="02000000000000000000" pitchFamily="2" charset="0"/>
              </a:rPr>
              <a:t>date and place of birth</a:t>
            </a: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 </a:t>
            </a:r>
            <a:r>
              <a:rPr lang="en-US" sz="2400" b="1" u="sng" dirty="0">
                <a:solidFill>
                  <a:srgbClr val="0F846D"/>
                </a:solidFill>
                <a:latin typeface="Roboto Condensed" panose="02000000000000000000" pitchFamily="2" charset="0"/>
                <a:ea typeface="Roboto Condensed" panose="02000000000000000000" pitchFamily="2" charset="0"/>
              </a:rPr>
              <a:t>mother's maiden name</a:t>
            </a: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 or </a:t>
            </a:r>
            <a:r>
              <a:rPr lang="en-US" sz="2400" b="1" u="sng" dirty="0">
                <a:solidFill>
                  <a:srgbClr val="0F846D"/>
                </a:solidFill>
                <a:latin typeface="Roboto Condensed" panose="02000000000000000000" pitchFamily="2" charset="0"/>
                <a:ea typeface="Roboto Condensed" panose="02000000000000000000" pitchFamily="2" charset="0"/>
              </a:rPr>
              <a:t>biometric records</a:t>
            </a: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 and (2) any other information that is linked or linkable to an individual, such as </a:t>
            </a:r>
            <a:r>
              <a:rPr lang="en-US" sz="2400" b="1" u="sng" dirty="0">
                <a:solidFill>
                  <a:srgbClr val="0F846D"/>
                </a:solidFill>
                <a:latin typeface="Roboto Condensed" panose="02000000000000000000" pitchFamily="2" charset="0"/>
                <a:ea typeface="Roboto Condensed" panose="02000000000000000000" pitchFamily="2" charset="0"/>
              </a:rPr>
              <a:t>medical</a:t>
            </a: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 </a:t>
            </a:r>
            <a:r>
              <a:rPr lang="en-US" sz="2400" b="1" u="sng" dirty="0">
                <a:solidFill>
                  <a:srgbClr val="0F846D"/>
                </a:solidFill>
                <a:latin typeface="Roboto Condensed" panose="02000000000000000000" pitchFamily="2" charset="0"/>
                <a:ea typeface="Roboto Condensed" panose="02000000000000000000" pitchFamily="2" charset="0"/>
              </a:rPr>
              <a:t>educational</a:t>
            </a: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 </a:t>
            </a:r>
            <a:r>
              <a:rPr lang="en-US" sz="2400" b="1" u="sng" dirty="0">
                <a:solidFill>
                  <a:srgbClr val="0F846D"/>
                </a:solidFill>
                <a:latin typeface="Roboto Condensed" panose="02000000000000000000" pitchFamily="2" charset="0"/>
                <a:ea typeface="Roboto Condensed" panose="02000000000000000000" pitchFamily="2" charset="0"/>
              </a:rPr>
              <a:t>financial</a:t>
            </a: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 and </a:t>
            </a:r>
            <a:r>
              <a:rPr lang="en-US" sz="2400" b="1" u="sng" dirty="0">
                <a:solidFill>
                  <a:srgbClr val="0F846D"/>
                </a:solidFill>
                <a:latin typeface="Roboto Condensed" panose="02000000000000000000" pitchFamily="2" charset="0"/>
                <a:ea typeface="Roboto Condensed" panose="02000000000000000000" pitchFamily="2" charset="0"/>
              </a:rPr>
              <a:t>employment information</a:t>
            </a: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a:t>
            </a:r>
          </a:p>
          <a:p>
            <a:pPr>
              <a:spcAft>
                <a:spcPts val="600"/>
              </a:spcAft>
              <a:buClr>
                <a:srgbClr val="017299"/>
              </a:buClr>
            </a:pPr>
            <a:r>
              <a:rPr lang="en-US" sz="2400" b="1" dirty="0">
                <a:solidFill>
                  <a:schemeClr val="tx1">
                    <a:lumMod val="75000"/>
                    <a:lumOff val="25000"/>
                  </a:schemeClr>
                </a:solidFill>
                <a:latin typeface="Roboto Condensed" panose="02000000000000000000" pitchFamily="2" charset="0"/>
                <a:ea typeface="Roboto Condensed" panose="02000000000000000000" pitchFamily="2" charset="0"/>
              </a:rPr>
              <a:t>	 </a:t>
            </a:r>
            <a:r>
              <a:rPr lang="en-US" sz="2400" i="1" dirty="0">
                <a:solidFill>
                  <a:schemeClr val="tx1">
                    <a:lumMod val="75000"/>
                    <a:lumOff val="25000"/>
                  </a:schemeClr>
                </a:solidFill>
                <a:latin typeface="Roboto Condensed" panose="02000000000000000000" pitchFamily="2" charset="0"/>
                <a:ea typeface="Roboto Condensed" panose="02000000000000000000" pitchFamily="2" charset="0"/>
              </a:rPr>
              <a:t>-NIST Special Publication 800-122</a:t>
            </a:r>
          </a:p>
        </p:txBody>
      </p:sp>
      <p:sp>
        <p:nvSpPr>
          <p:cNvPr id="2" name="Slide Number Placeholder 1"/>
          <p:cNvSpPr>
            <a:spLocks noGrp="1"/>
          </p:cNvSpPr>
          <p:nvPr>
            <p:ph type="sldNum" sz="quarter" idx="12"/>
          </p:nvPr>
        </p:nvSpPr>
        <p:spPr/>
        <p:txBody>
          <a:bodyPr/>
          <a:lstStyle/>
          <a:p>
            <a:fld id="{766878F4-6BF8-AB4B-A508-A8C70EABEFBE}" type="slidenum">
              <a:rPr lang="en-US" smtClean="0"/>
              <a:t>5</a:t>
            </a:fld>
            <a:endParaRPr lang="en-US" dirty="0"/>
          </a:p>
        </p:txBody>
      </p:sp>
      <p:sp>
        <p:nvSpPr>
          <p:cNvPr id="6" name="Rectangle 5"/>
          <p:cNvSpPr/>
          <p:nvPr/>
        </p:nvSpPr>
        <p:spPr>
          <a:xfrm>
            <a:off x="2388198" y="5977030"/>
            <a:ext cx="9121631" cy="830997"/>
          </a:xfrm>
          <a:prstGeom prst="rect">
            <a:avLst/>
          </a:prstGeom>
        </p:spPr>
        <p:txBody>
          <a:bodyPr wrap="square">
            <a:spAutoFit/>
          </a:bodyPr>
          <a:lstStyle/>
          <a:p>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The organization is responsible for PII: Regulatory requirements, compliance, and maintenance</a:t>
            </a:r>
          </a:p>
        </p:txBody>
      </p:sp>
      <p:sp>
        <p:nvSpPr>
          <p:cNvPr id="8" name="Rectangle 7">
            <a:extLst>
              <a:ext uri="{FF2B5EF4-FFF2-40B4-BE49-F238E27FC236}">
                <a16:creationId xmlns:a16="http://schemas.microsoft.com/office/drawing/2014/main" id="{7BF14432-664B-41E1-A9ED-795B6AECED4F}"/>
              </a:ext>
            </a:extLst>
          </p:cNvPr>
          <p:cNvSpPr/>
          <p:nvPr/>
        </p:nvSpPr>
        <p:spPr>
          <a:xfrm>
            <a:off x="2386584" y="1131718"/>
            <a:ext cx="10187716" cy="400110"/>
          </a:xfrm>
          <a:prstGeom prst="rect">
            <a:avLst/>
          </a:prstGeom>
        </p:spPr>
        <p:txBody>
          <a:bodyPr wrap="square">
            <a:spAutoFit/>
          </a:bodyPr>
          <a:lstStyle/>
          <a:p>
            <a:r>
              <a:rPr lang="en-US" sz="2000" b="1" dirty="0">
                <a:solidFill>
                  <a:schemeClr val="tx1">
                    <a:lumMod val="75000"/>
                    <a:lumOff val="25000"/>
                  </a:schemeClr>
                </a:solidFill>
                <a:latin typeface="Roboto Condensed" charset="0"/>
                <a:ea typeface="Roboto Condensed" charset="0"/>
                <a:cs typeface="Roboto Condensed" charset="0"/>
              </a:rPr>
              <a:t>What is PII?</a:t>
            </a:r>
          </a:p>
        </p:txBody>
      </p:sp>
      <p:sp>
        <p:nvSpPr>
          <p:cNvPr id="4" name="Rectangle 3">
            <a:extLst>
              <a:ext uri="{FF2B5EF4-FFF2-40B4-BE49-F238E27FC236}">
                <a16:creationId xmlns:a16="http://schemas.microsoft.com/office/drawing/2014/main" id="{3638FB33-6AF0-4602-904E-53588E2AAE21}"/>
              </a:ext>
            </a:extLst>
          </p:cNvPr>
          <p:cNvSpPr/>
          <p:nvPr/>
        </p:nvSpPr>
        <p:spPr>
          <a:xfrm>
            <a:off x="2406113" y="5515365"/>
            <a:ext cx="2757747" cy="461665"/>
          </a:xfrm>
          <a:prstGeom prst="rect">
            <a:avLst/>
          </a:prstGeom>
        </p:spPr>
        <p:txBody>
          <a:bodyPr wrap="square">
            <a:spAutoFit/>
          </a:bodyPr>
          <a:lstStyle/>
          <a:p>
            <a:r>
              <a:rPr lang="en-US" sz="2400" b="1" i="1" dirty="0">
                <a:solidFill>
                  <a:schemeClr val="tx1">
                    <a:lumMod val="85000"/>
                    <a:lumOff val="15000"/>
                  </a:schemeClr>
                </a:solidFill>
                <a:latin typeface="Roboto Condensed" panose="02000000000000000000" pitchFamily="2" charset="0"/>
                <a:ea typeface="Roboto Condensed" panose="02000000000000000000" pitchFamily="2" charset="0"/>
              </a:rPr>
              <a:t>Responsibility</a:t>
            </a:r>
          </a:p>
        </p:txBody>
      </p:sp>
      <p:sp>
        <p:nvSpPr>
          <p:cNvPr id="9" name="Date Placeholder 3">
            <a:extLst>
              <a:ext uri="{FF2B5EF4-FFF2-40B4-BE49-F238E27FC236}">
                <a16:creationId xmlns:a16="http://schemas.microsoft.com/office/drawing/2014/main" id="{6FD3A36B-8FB9-414E-B1BE-E5E8500D3532}"/>
              </a:ext>
            </a:extLst>
          </p:cNvPr>
          <p:cNvSpPr>
            <a:spLocks noGrp="1"/>
          </p:cNvSpPr>
          <p:nvPr>
            <p:ph type="dt" sz="half" idx="10"/>
          </p:nvPr>
        </p:nvSpPr>
        <p:spPr>
          <a:xfrm>
            <a:off x="1337829" y="7254296"/>
            <a:ext cx="3108960" cy="413808"/>
          </a:xfrm>
        </p:spPr>
        <p:txBody>
          <a:bodyPr/>
          <a:lstStyle>
            <a:lvl1pPr>
              <a:defRPr sz="1200">
                <a:solidFill>
                  <a:schemeClr val="tx1">
                    <a:lumMod val="85000"/>
                    <a:lumOff val="15000"/>
                  </a:schemeClr>
                </a:solidFill>
              </a:defRPr>
            </a:lvl1pPr>
          </a:lstStyle>
          <a:p>
            <a:r>
              <a:rPr lang="en-US" b="1" dirty="0">
                <a:latin typeface="Roboto Condensed" panose="02000000000000000000" pitchFamily="2" charset="0"/>
                <a:ea typeface="Roboto Condensed" panose="02000000000000000000" pitchFamily="2" charset="0"/>
              </a:rPr>
              <a:t>PII: AUDIT CONSIDERATIONS</a:t>
            </a:r>
          </a:p>
        </p:txBody>
      </p:sp>
    </p:spTree>
    <p:extLst>
      <p:ext uri="{BB962C8B-B14F-4D97-AF65-F5344CB8AC3E}">
        <p14:creationId xmlns:p14="http://schemas.microsoft.com/office/powerpoint/2010/main" val="2456851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txBox="1"/>
          <p:nvPr/>
        </p:nvSpPr>
        <p:spPr>
          <a:xfrm>
            <a:off x="5408094" y="2251015"/>
            <a:ext cx="3726254" cy="1474763"/>
          </a:xfrm>
          <a:prstGeom prst="rect">
            <a:avLst/>
          </a:prstGeom>
        </p:spPr>
        <p:txBody>
          <a:bodyPr vert="horz" wrap="square" lIns="0" tIns="12700" rIns="0" bIns="0" rtlCol="0">
            <a:spAutoFit/>
          </a:bodyPr>
          <a:lstStyle/>
          <a:p>
            <a:pPr marL="342900" indent="-342900">
              <a:spcAft>
                <a:spcPts val="6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Employee information</a:t>
            </a:r>
          </a:p>
          <a:p>
            <a:pPr marL="342900" indent="-342900">
              <a:spcAft>
                <a:spcPts val="6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Citizen records</a:t>
            </a:r>
          </a:p>
          <a:p>
            <a:pPr marL="342900" indent="-342900">
              <a:spcAft>
                <a:spcPts val="6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Student records</a:t>
            </a:r>
          </a:p>
          <a:p>
            <a:pPr marL="342900" indent="-342900">
              <a:spcAft>
                <a:spcPts val="6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Financial data</a:t>
            </a:r>
          </a:p>
        </p:txBody>
      </p:sp>
      <p:sp>
        <p:nvSpPr>
          <p:cNvPr id="5" name="object 4"/>
          <p:cNvSpPr txBox="1"/>
          <p:nvPr/>
        </p:nvSpPr>
        <p:spPr>
          <a:xfrm>
            <a:off x="9321218" y="2253381"/>
            <a:ext cx="3726254" cy="2305759"/>
          </a:xfrm>
          <a:prstGeom prst="rect">
            <a:avLst/>
          </a:prstGeom>
        </p:spPr>
        <p:txBody>
          <a:bodyPr vert="horz" wrap="square" lIns="0" tIns="73660" rIns="0" bIns="0" rtlCol="0">
            <a:spAutoFit/>
          </a:bodyPr>
          <a:lstStyle/>
          <a:p>
            <a:pPr marL="342900" indent="-342900">
              <a:spcAft>
                <a:spcPts val="6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File Cabinets</a:t>
            </a:r>
          </a:p>
          <a:p>
            <a:pPr marL="342900" indent="-342900">
              <a:spcAft>
                <a:spcPts val="6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Desks / Drawers</a:t>
            </a:r>
          </a:p>
          <a:p>
            <a:pPr marL="342900" indent="-342900">
              <a:spcAft>
                <a:spcPts val="6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Trash (Secure / Office)</a:t>
            </a:r>
          </a:p>
          <a:p>
            <a:pPr marL="342900" indent="-342900">
              <a:spcAft>
                <a:spcPts val="6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Computer Drives</a:t>
            </a:r>
          </a:p>
          <a:p>
            <a:pPr marL="342900" indent="-342900">
              <a:spcAft>
                <a:spcPts val="6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Servers</a:t>
            </a:r>
          </a:p>
          <a:p>
            <a:pPr marL="342900" indent="-342900">
              <a:spcAft>
                <a:spcPts val="6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Cloud</a:t>
            </a:r>
          </a:p>
        </p:txBody>
      </p:sp>
      <p:sp>
        <p:nvSpPr>
          <p:cNvPr id="2" name="TextBox 1"/>
          <p:cNvSpPr txBox="1"/>
          <p:nvPr/>
        </p:nvSpPr>
        <p:spPr>
          <a:xfrm>
            <a:off x="5284724" y="1463040"/>
            <a:ext cx="3849624" cy="584775"/>
          </a:xfrm>
          <a:prstGeom prst="rect">
            <a:avLst/>
          </a:prstGeom>
          <a:solidFill>
            <a:srgbClr val="0F846D"/>
          </a:solidFill>
        </p:spPr>
        <p:txBody>
          <a:bodyPr wrap="square" rtlCol="0">
            <a:spAutoFit/>
          </a:bodyPr>
          <a:lstStyle/>
          <a:p>
            <a:pPr algn="ctr"/>
            <a:r>
              <a:rPr lang="en-US" sz="3200" b="1" dirty="0">
                <a:solidFill>
                  <a:schemeClr val="bg1"/>
                </a:solidFill>
                <a:latin typeface="Roboto Condensed" panose="02000000000000000000" pitchFamily="2" charset="0"/>
                <a:ea typeface="Roboto Condensed" panose="02000000000000000000" pitchFamily="2" charset="0"/>
              </a:rPr>
              <a:t>Uses</a:t>
            </a:r>
          </a:p>
        </p:txBody>
      </p:sp>
      <p:sp>
        <p:nvSpPr>
          <p:cNvPr id="14" name="TextBox 13"/>
          <p:cNvSpPr txBox="1"/>
          <p:nvPr/>
        </p:nvSpPr>
        <p:spPr>
          <a:xfrm>
            <a:off x="9197848" y="1463040"/>
            <a:ext cx="3849624" cy="584775"/>
          </a:xfrm>
          <a:prstGeom prst="rect">
            <a:avLst/>
          </a:prstGeom>
          <a:solidFill>
            <a:srgbClr val="0F846D"/>
          </a:solidFill>
        </p:spPr>
        <p:txBody>
          <a:bodyPr wrap="square" rtlCol="0">
            <a:spAutoFit/>
          </a:bodyPr>
          <a:lstStyle>
            <a:defPPr>
              <a:defRPr lang="en-US"/>
            </a:defPPr>
            <a:lvl1pPr>
              <a:defRPr b="1">
                <a:solidFill>
                  <a:schemeClr val="bg1"/>
                </a:solidFill>
                <a:latin typeface="Roboto Condensed" panose="02000000000000000000" pitchFamily="2" charset="0"/>
                <a:ea typeface="Roboto Condensed" panose="02000000000000000000" pitchFamily="2" charset="0"/>
              </a:defRPr>
            </a:lvl1pPr>
          </a:lstStyle>
          <a:p>
            <a:pPr algn="ctr"/>
            <a:r>
              <a:rPr lang="en-US" sz="3200" dirty="0"/>
              <a:t>Storage / Disposal</a:t>
            </a:r>
          </a:p>
        </p:txBody>
      </p:sp>
      <p:sp>
        <p:nvSpPr>
          <p:cNvPr id="18" name="object 2"/>
          <p:cNvSpPr txBox="1"/>
          <p:nvPr/>
        </p:nvSpPr>
        <p:spPr>
          <a:xfrm>
            <a:off x="1494970" y="2251015"/>
            <a:ext cx="3726253" cy="1474763"/>
          </a:xfrm>
          <a:prstGeom prst="rect">
            <a:avLst/>
          </a:prstGeom>
        </p:spPr>
        <p:txBody>
          <a:bodyPr vert="horz" wrap="square" lIns="0" tIns="12700" rIns="0" bIns="0" rtlCol="0">
            <a:spAutoFit/>
          </a:bodyPr>
          <a:lstStyle/>
          <a:p>
            <a:pPr marL="342900" indent="-342900">
              <a:spcAft>
                <a:spcPts val="6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Internal (e.g. employees)</a:t>
            </a:r>
          </a:p>
          <a:p>
            <a:pPr marL="342900" indent="-342900">
              <a:spcAft>
                <a:spcPts val="6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External (e.g. citizens)</a:t>
            </a:r>
          </a:p>
          <a:p>
            <a:pPr marL="342900" indent="-342900">
              <a:spcAft>
                <a:spcPts val="6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Physical files / documentation</a:t>
            </a:r>
          </a:p>
          <a:p>
            <a:pPr marL="342900" indent="-342900">
              <a:spcAft>
                <a:spcPts val="6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System / electronic records</a:t>
            </a:r>
          </a:p>
        </p:txBody>
      </p:sp>
      <p:sp>
        <p:nvSpPr>
          <p:cNvPr id="19" name="TextBox 18"/>
          <p:cNvSpPr txBox="1"/>
          <p:nvPr/>
        </p:nvSpPr>
        <p:spPr>
          <a:xfrm>
            <a:off x="1371600" y="1463040"/>
            <a:ext cx="3849624" cy="584775"/>
          </a:xfrm>
          <a:prstGeom prst="rect">
            <a:avLst/>
          </a:prstGeom>
          <a:solidFill>
            <a:srgbClr val="0F846D"/>
          </a:solidFill>
        </p:spPr>
        <p:txBody>
          <a:bodyPr wrap="square" rtlCol="0">
            <a:spAutoFit/>
          </a:bodyPr>
          <a:lstStyle/>
          <a:p>
            <a:pPr algn="ctr"/>
            <a:r>
              <a:rPr lang="en-US" sz="3200" b="1" dirty="0">
                <a:solidFill>
                  <a:schemeClr val="bg1"/>
                </a:solidFill>
                <a:latin typeface="Roboto Condensed" panose="02000000000000000000" pitchFamily="2" charset="0"/>
                <a:ea typeface="Roboto Condensed" panose="02000000000000000000" pitchFamily="2" charset="0"/>
              </a:rPr>
              <a:t>Types / Locations</a:t>
            </a:r>
          </a:p>
        </p:txBody>
      </p:sp>
      <p:sp>
        <p:nvSpPr>
          <p:cNvPr id="20" name="Rectangle 19"/>
          <p:cNvSpPr/>
          <p:nvPr/>
        </p:nvSpPr>
        <p:spPr>
          <a:xfrm>
            <a:off x="2388198" y="555248"/>
            <a:ext cx="10187716" cy="584775"/>
          </a:xfrm>
          <a:prstGeom prst="rect">
            <a:avLst/>
          </a:prstGeom>
        </p:spPr>
        <p:txBody>
          <a:bodyPr wrap="square">
            <a:spAutoFit/>
          </a:bodyPr>
          <a:lstStyle/>
          <a:p>
            <a:r>
              <a:rPr lang="en-US" sz="3200" b="1" cap="all" dirty="0">
                <a:solidFill>
                  <a:schemeClr val="tx1">
                    <a:lumMod val="75000"/>
                    <a:lumOff val="25000"/>
                  </a:schemeClr>
                </a:solidFill>
                <a:latin typeface="Roboto Condensed" charset="0"/>
                <a:ea typeface="Roboto Condensed" charset="0"/>
                <a:cs typeface="Roboto Condensed" charset="0"/>
              </a:rPr>
              <a:t>Background</a:t>
            </a:r>
          </a:p>
        </p:txBody>
      </p:sp>
      <p:sp>
        <p:nvSpPr>
          <p:cNvPr id="22" name="Slide Number Placeholder 21"/>
          <p:cNvSpPr>
            <a:spLocks noGrp="1"/>
          </p:cNvSpPr>
          <p:nvPr>
            <p:ph type="sldNum" sz="quarter" idx="12"/>
          </p:nvPr>
        </p:nvSpPr>
        <p:spPr/>
        <p:txBody>
          <a:bodyPr/>
          <a:lstStyle/>
          <a:p>
            <a:fld id="{766878F4-6BF8-AB4B-A508-A8C70EABEFBE}" type="slidenum">
              <a:rPr lang="en-US" smtClean="0"/>
              <a:t>6</a:t>
            </a:fld>
            <a:endParaRPr lang="en-US" dirty="0"/>
          </a:p>
        </p:txBody>
      </p:sp>
      <p:sp>
        <p:nvSpPr>
          <p:cNvPr id="12" name="TextBox 11"/>
          <p:cNvSpPr txBox="1"/>
          <p:nvPr/>
        </p:nvSpPr>
        <p:spPr>
          <a:xfrm>
            <a:off x="1371600" y="4632418"/>
            <a:ext cx="11675872" cy="584775"/>
          </a:xfrm>
          <a:prstGeom prst="rect">
            <a:avLst/>
          </a:prstGeom>
          <a:solidFill>
            <a:srgbClr val="0F846D"/>
          </a:solidFill>
        </p:spPr>
        <p:txBody>
          <a:bodyPr wrap="square" rtlCol="0">
            <a:spAutoFit/>
          </a:bodyPr>
          <a:lstStyle/>
          <a:p>
            <a:pPr algn="ctr"/>
            <a:r>
              <a:rPr lang="en-US" sz="3200" b="1" dirty="0">
                <a:solidFill>
                  <a:schemeClr val="bg1"/>
                </a:solidFill>
                <a:latin typeface="Roboto Condensed" panose="02000000000000000000" pitchFamily="2" charset="0"/>
                <a:ea typeface="Roboto Condensed" panose="02000000000000000000" pitchFamily="2" charset="0"/>
              </a:rPr>
              <a:t>Division / Department Examples</a:t>
            </a:r>
          </a:p>
        </p:txBody>
      </p:sp>
      <p:sp>
        <p:nvSpPr>
          <p:cNvPr id="16" name="Rectangle 15"/>
          <p:cNvSpPr/>
          <p:nvPr/>
        </p:nvSpPr>
        <p:spPr>
          <a:xfrm>
            <a:off x="3207656" y="5333164"/>
            <a:ext cx="3942443" cy="1938992"/>
          </a:xfrm>
          <a:prstGeom prst="rect">
            <a:avLst/>
          </a:prstGeom>
        </p:spPr>
        <p:txBody>
          <a:bodyPr wrap="square">
            <a:spAutoFit/>
          </a:bodyPr>
          <a:lstStyle/>
          <a:p>
            <a:pPr marL="342900" indent="-342900">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Administration</a:t>
            </a:r>
          </a:p>
          <a:p>
            <a:pPr marL="342900" indent="-342900">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Accounting / Finance</a:t>
            </a:r>
          </a:p>
          <a:p>
            <a:pPr marL="342900" indent="-342900">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Audit</a:t>
            </a:r>
          </a:p>
          <a:p>
            <a:pPr marL="342900" indent="-342900">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Human Resources</a:t>
            </a:r>
          </a:p>
          <a:p>
            <a:pPr marL="342900" indent="-342900">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Information Technology</a:t>
            </a:r>
          </a:p>
          <a:p>
            <a:pPr marL="342900" indent="-342900">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Payroll</a:t>
            </a:r>
          </a:p>
        </p:txBody>
      </p:sp>
      <p:sp>
        <p:nvSpPr>
          <p:cNvPr id="21" name="Rectangle 20"/>
          <p:cNvSpPr/>
          <p:nvPr/>
        </p:nvSpPr>
        <p:spPr>
          <a:xfrm>
            <a:off x="7416800" y="5333164"/>
            <a:ext cx="5630672" cy="1938992"/>
          </a:xfrm>
          <a:prstGeom prst="rect">
            <a:avLst/>
          </a:prstGeom>
        </p:spPr>
        <p:txBody>
          <a:bodyPr wrap="square">
            <a:spAutoFit/>
          </a:bodyPr>
          <a:lstStyle/>
          <a:p>
            <a:pPr marL="342900" indent="-342900">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Law Enforcement / Emergency</a:t>
            </a:r>
          </a:p>
          <a:p>
            <a:pPr marL="342900" indent="-342900">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Security</a:t>
            </a:r>
          </a:p>
          <a:p>
            <a:pPr marL="342900" indent="-342900">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Health</a:t>
            </a:r>
          </a:p>
          <a:p>
            <a:pPr marL="342900" indent="-342900">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Community Relations</a:t>
            </a:r>
          </a:p>
          <a:p>
            <a:pPr marL="342900" indent="-342900">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Schools</a:t>
            </a:r>
          </a:p>
          <a:p>
            <a:pPr marL="342900" indent="-342900">
              <a:buClr>
                <a:srgbClr val="024A4A"/>
              </a:buClr>
              <a:buFont typeface="Arial" panose="020B0604020202020204" pitchFamily="34" charset="0"/>
              <a:buChar char="•"/>
            </a:pPr>
            <a:endParaRPr lang="en-US" sz="2000" dirty="0">
              <a:solidFill>
                <a:schemeClr val="tx1">
                  <a:lumMod val="75000"/>
                  <a:lumOff val="25000"/>
                </a:schemeClr>
              </a:solidFill>
              <a:latin typeface="Roboto Condensed" panose="02000000000000000000" pitchFamily="2" charset="0"/>
              <a:ea typeface="Roboto Condensed" panose="02000000000000000000" pitchFamily="2" charset="0"/>
            </a:endParaRPr>
          </a:p>
        </p:txBody>
      </p:sp>
      <p:sp>
        <p:nvSpPr>
          <p:cNvPr id="13" name="Date Placeholder 3">
            <a:extLst>
              <a:ext uri="{FF2B5EF4-FFF2-40B4-BE49-F238E27FC236}">
                <a16:creationId xmlns:a16="http://schemas.microsoft.com/office/drawing/2014/main" id="{B9B4C661-453F-48AB-8ED1-9C04F3ADAD81}"/>
              </a:ext>
            </a:extLst>
          </p:cNvPr>
          <p:cNvSpPr>
            <a:spLocks noGrp="1"/>
          </p:cNvSpPr>
          <p:nvPr>
            <p:ph type="dt" sz="half" idx="10"/>
          </p:nvPr>
        </p:nvSpPr>
        <p:spPr>
          <a:xfrm>
            <a:off x="1337829" y="7254296"/>
            <a:ext cx="3108960" cy="413808"/>
          </a:xfrm>
        </p:spPr>
        <p:txBody>
          <a:bodyPr/>
          <a:lstStyle>
            <a:lvl1pPr>
              <a:defRPr sz="1200">
                <a:solidFill>
                  <a:schemeClr val="tx1">
                    <a:lumMod val="85000"/>
                    <a:lumOff val="15000"/>
                  </a:schemeClr>
                </a:solidFill>
              </a:defRPr>
            </a:lvl1pPr>
          </a:lstStyle>
          <a:p>
            <a:r>
              <a:rPr lang="en-US" b="1" dirty="0">
                <a:latin typeface="Roboto Condensed" panose="02000000000000000000" pitchFamily="2" charset="0"/>
                <a:ea typeface="Roboto Condensed" panose="02000000000000000000" pitchFamily="2" charset="0"/>
              </a:rPr>
              <a:t>PII: AUDIT CONSIDERATIONS</a:t>
            </a:r>
          </a:p>
        </p:txBody>
      </p:sp>
    </p:spTree>
    <p:extLst>
      <p:ext uri="{BB962C8B-B14F-4D97-AF65-F5344CB8AC3E}">
        <p14:creationId xmlns:p14="http://schemas.microsoft.com/office/powerpoint/2010/main" val="1604044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388198" y="555248"/>
            <a:ext cx="10187716" cy="584775"/>
          </a:xfrm>
          <a:prstGeom prst="rect">
            <a:avLst/>
          </a:prstGeom>
        </p:spPr>
        <p:txBody>
          <a:bodyPr wrap="square">
            <a:spAutoFit/>
          </a:bodyPr>
          <a:lstStyle/>
          <a:p>
            <a:r>
              <a:rPr lang="en-US" sz="3200" b="1" cap="all" dirty="0">
                <a:solidFill>
                  <a:schemeClr val="tx1">
                    <a:lumMod val="75000"/>
                    <a:lumOff val="25000"/>
                  </a:schemeClr>
                </a:solidFill>
                <a:latin typeface="Roboto Condensed" charset="0"/>
                <a:ea typeface="Roboto Condensed" charset="0"/>
                <a:cs typeface="Roboto Condensed" charset="0"/>
              </a:rPr>
              <a:t>Relevance</a:t>
            </a:r>
          </a:p>
        </p:txBody>
      </p:sp>
      <p:sp>
        <p:nvSpPr>
          <p:cNvPr id="39" name="object 2"/>
          <p:cNvSpPr txBox="1"/>
          <p:nvPr/>
        </p:nvSpPr>
        <p:spPr>
          <a:xfrm>
            <a:off x="2281531" y="2459921"/>
            <a:ext cx="4002021" cy="2628925"/>
          </a:xfrm>
          <a:prstGeom prst="rect">
            <a:avLst/>
          </a:prstGeom>
        </p:spPr>
        <p:txBody>
          <a:bodyPr vert="horz" wrap="square" lIns="0" tIns="12700" rIns="0" bIns="0" rtlCol="0">
            <a:spAutoFit/>
          </a:bodyPr>
          <a:lstStyle/>
          <a:p>
            <a:pPr marL="342900" indent="-3429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Stakeholder Confidentiality</a:t>
            </a:r>
          </a:p>
          <a:p>
            <a:pPr marL="342900" indent="-3429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Financial Exposure</a:t>
            </a:r>
          </a:p>
          <a:p>
            <a:pPr marL="342900" indent="-3429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Fraud / Collusion</a:t>
            </a:r>
          </a:p>
          <a:p>
            <a:pPr marL="342900" indent="-3429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Public Perception</a:t>
            </a:r>
          </a:p>
          <a:p>
            <a:pPr marL="342900" indent="-3429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Reputation</a:t>
            </a:r>
          </a:p>
          <a:p>
            <a:pPr marL="342900" indent="-3429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Legal / Regulatory (HIPAA)</a:t>
            </a:r>
          </a:p>
        </p:txBody>
      </p:sp>
      <p:sp>
        <p:nvSpPr>
          <p:cNvPr id="40" name="TextBox 39"/>
          <p:cNvSpPr txBox="1"/>
          <p:nvPr/>
        </p:nvSpPr>
        <p:spPr>
          <a:xfrm>
            <a:off x="1982838" y="1463040"/>
            <a:ext cx="4585960" cy="584775"/>
          </a:xfrm>
          <a:prstGeom prst="rect">
            <a:avLst/>
          </a:prstGeom>
          <a:solidFill>
            <a:srgbClr val="00866D"/>
          </a:solidFill>
        </p:spPr>
        <p:txBody>
          <a:bodyPr wrap="square" rtlCol="0">
            <a:spAutoFit/>
          </a:bodyPr>
          <a:lstStyle/>
          <a:p>
            <a:pPr algn="ctr"/>
            <a:r>
              <a:rPr lang="en-US" sz="3200" b="1" dirty="0">
                <a:solidFill>
                  <a:schemeClr val="bg1"/>
                </a:solidFill>
                <a:latin typeface="Roboto Condensed" panose="02000000000000000000" pitchFamily="2" charset="0"/>
                <a:ea typeface="Roboto Condensed" panose="02000000000000000000" pitchFamily="2" charset="0"/>
              </a:rPr>
              <a:t>Organizational Risks</a:t>
            </a:r>
          </a:p>
        </p:txBody>
      </p:sp>
      <p:sp>
        <p:nvSpPr>
          <p:cNvPr id="41" name="TextBox 40"/>
          <p:cNvSpPr txBox="1"/>
          <p:nvPr/>
        </p:nvSpPr>
        <p:spPr>
          <a:xfrm>
            <a:off x="7263316" y="1463040"/>
            <a:ext cx="4585960" cy="584775"/>
          </a:xfrm>
          <a:prstGeom prst="rect">
            <a:avLst/>
          </a:prstGeom>
          <a:solidFill>
            <a:srgbClr val="00866D"/>
          </a:solidFill>
        </p:spPr>
        <p:txBody>
          <a:bodyPr wrap="square" rtlCol="0">
            <a:spAutoFit/>
          </a:bodyPr>
          <a:lstStyle/>
          <a:p>
            <a:pPr algn="ctr"/>
            <a:r>
              <a:rPr lang="en-US" sz="3200" b="1" dirty="0">
                <a:solidFill>
                  <a:schemeClr val="bg1"/>
                </a:solidFill>
                <a:latin typeface="Roboto Condensed" panose="02000000000000000000" pitchFamily="2" charset="0"/>
                <a:ea typeface="Roboto Condensed" panose="02000000000000000000" pitchFamily="2" charset="0"/>
              </a:rPr>
              <a:t>Mitigating Practices</a:t>
            </a:r>
          </a:p>
        </p:txBody>
      </p:sp>
      <p:sp>
        <p:nvSpPr>
          <p:cNvPr id="7" name="Slide Number Placeholder 6"/>
          <p:cNvSpPr>
            <a:spLocks noGrp="1"/>
          </p:cNvSpPr>
          <p:nvPr>
            <p:ph type="sldNum" sz="quarter" idx="12"/>
          </p:nvPr>
        </p:nvSpPr>
        <p:spPr/>
        <p:txBody>
          <a:bodyPr/>
          <a:lstStyle/>
          <a:p>
            <a:fld id="{766878F4-6BF8-AB4B-A508-A8C70EABEFBE}" type="slidenum">
              <a:rPr lang="en-US" smtClean="0"/>
              <a:t>7</a:t>
            </a:fld>
            <a:endParaRPr lang="en-US" dirty="0"/>
          </a:p>
        </p:txBody>
      </p:sp>
      <p:sp>
        <p:nvSpPr>
          <p:cNvPr id="17" name="Date Placeholder 3">
            <a:extLst>
              <a:ext uri="{FF2B5EF4-FFF2-40B4-BE49-F238E27FC236}">
                <a16:creationId xmlns:a16="http://schemas.microsoft.com/office/drawing/2014/main" id="{0A6F6E3F-1926-4B3E-A15A-F37F7011B39E}"/>
              </a:ext>
            </a:extLst>
          </p:cNvPr>
          <p:cNvSpPr>
            <a:spLocks noGrp="1"/>
          </p:cNvSpPr>
          <p:nvPr>
            <p:ph type="dt" sz="half" idx="10"/>
          </p:nvPr>
        </p:nvSpPr>
        <p:spPr>
          <a:xfrm>
            <a:off x="1337829" y="7254296"/>
            <a:ext cx="3108960" cy="413808"/>
          </a:xfrm>
        </p:spPr>
        <p:txBody>
          <a:bodyPr/>
          <a:lstStyle>
            <a:lvl1pPr>
              <a:defRPr sz="1200">
                <a:solidFill>
                  <a:schemeClr val="tx1">
                    <a:lumMod val="85000"/>
                    <a:lumOff val="15000"/>
                  </a:schemeClr>
                </a:solidFill>
              </a:defRPr>
            </a:lvl1pPr>
          </a:lstStyle>
          <a:p>
            <a:r>
              <a:rPr lang="en-US" b="1" dirty="0">
                <a:latin typeface="Roboto Condensed" panose="02000000000000000000" pitchFamily="2" charset="0"/>
                <a:ea typeface="Roboto Condensed" panose="02000000000000000000" pitchFamily="2" charset="0"/>
              </a:rPr>
              <a:t>PII: AUDIT CONSIDERATIONS</a:t>
            </a:r>
          </a:p>
        </p:txBody>
      </p:sp>
      <p:sp>
        <p:nvSpPr>
          <p:cNvPr id="20" name="object 2">
            <a:extLst>
              <a:ext uri="{FF2B5EF4-FFF2-40B4-BE49-F238E27FC236}">
                <a16:creationId xmlns:a16="http://schemas.microsoft.com/office/drawing/2014/main" id="{B2DAB71F-E2DF-4D0E-A4A6-FBFFCC94BA57}"/>
              </a:ext>
            </a:extLst>
          </p:cNvPr>
          <p:cNvSpPr txBox="1"/>
          <p:nvPr/>
        </p:nvSpPr>
        <p:spPr>
          <a:xfrm>
            <a:off x="7548564" y="2459921"/>
            <a:ext cx="4430563" cy="4167808"/>
          </a:xfrm>
          <a:prstGeom prst="rect">
            <a:avLst/>
          </a:prstGeom>
        </p:spPr>
        <p:txBody>
          <a:bodyPr vert="horz" wrap="square" lIns="0" tIns="12700" rIns="0" bIns="0" rtlCol="0">
            <a:spAutoFit/>
          </a:bodyPr>
          <a:lstStyle/>
          <a:p>
            <a:pPr marL="342900" indent="-342900">
              <a:spcAft>
                <a:spcPts val="1200"/>
              </a:spcAft>
              <a:buFont typeface="Arial" panose="020B0604020202020204" pitchFamily="34" charset="0"/>
              <a:buChar char="•"/>
            </a:pPr>
            <a:r>
              <a:rPr lang="en-US" sz="2000" dirty="0">
                <a:solidFill>
                  <a:schemeClr val="bg2">
                    <a:lumMod val="25000"/>
                  </a:schemeClr>
                </a:solidFill>
                <a:latin typeface="Roboto Condensed" panose="02000000000000000000" pitchFamily="2" charset="0"/>
                <a:ea typeface="Roboto Condensed" panose="02000000000000000000" pitchFamily="2" charset="0"/>
              </a:rPr>
              <a:t>Centralized Governance</a:t>
            </a:r>
          </a:p>
          <a:p>
            <a:pPr marL="342900" indent="-342900">
              <a:spcAft>
                <a:spcPts val="1200"/>
              </a:spcAft>
              <a:buFont typeface="Arial" panose="020B0604020202020204" pitchFamily="34" charset="0"/>
              <a:buChar char="•"/>
            </a:pPr>
            <a:r>
              <a:rPr lang="en-US" sz="2000" dirty="0">
                <a:solidFill>
                  <a:schemeClr val="bg2">
                    <a:lumMod val="25000"/>
                  </a:schemeClr>
                </a:solidFill>
                <a:latin typeface="Roboto Condensed" panose="02000000000000000000" pitchFamily="2" charset="0"/>
                <a:ea typeface="Roboto Condensed" panose="02000000000000000000" pitchFamily="2" charset="0"/>
              </a:rPr>
              <a:t>Secure Disposal / Proper Deletion</a:t>
            </a:r>
          </a:p>
          <a:p>
            <a:pPr marL="342900" indent="-342900">
              <a:spcAft>
                <a:spcPts val="1200"/>
              </a:spcAft>
              <a:buFont typeface="Arial" panose="020B0604020202020204" pitchFamily="34" charset="0"/>
              <a:buChar char="•"/>
            </a:pPr>
            <a:r>
              <a:rPr lang="en-US" sz="2000" dirty="0">
                <a:solidFill>
                  <a:schemeClr val="bg2">
                    <a:lumMod val="25000"/>
                  </a:schemeClr>
                </a:solidFill>
                <a:latin typeface="Roboto Condensed" panose="02000000000000000000" pitchFamily="2" charset="0"/>
                <a:ea typeface="Roboto Condensed" panose="02000000000000000000" pitchFamily="2" charset="0"/>
              </a:rPr>
              <a:t>Organizational-Wide Policies</a:t>
            </a:r>
          </a:p>
          <a:p>
            <a:pPr marL="342900" indent="-342900">
              <a:spcAft>
                <a:spcPts val="1200"/>
              </a:spcAft>
              <a:buFont typeface="Arial" panose="020B0604020202020204" pitchFamily="34" charset="0"/>
              <a:buChar char="•"/>
            </a:pPr>
            <a:r>
              <a:rPr lang="en-US" sz="2000" dirty="0">
                <a:solidFill>
                  <a:schemeClr val="bg2">
                    <a:lumMod val="25000"/>
                  </a:schemeClr>
                </a:solidFill>
                <a:latin typeface="Roboto Condensed" panose="02000000000000000000" pitchFamily="2" charset="0"/>
                <a:ea typeface="Roboto Condensed" panose="02000000000000000000" pitchFamily="2" charset="0"/>
              </a:rPr>
              <a:t>Ongoing Training</a:t>
            </a:r>
          </a:p>
          <a:p>
            <a:pPr marL="342900" indent="-342900">
              <a:spcAft>
                <a:spcPts val="1200"/>
              </a:spcAft>
              <a:buFont typeface="Arial" panose="020B0604020202020204" pitchFamily="34" charset="0"/>
              <a:buChar char="•"/>
            </a:pPr>
            <a:r>
              <a:rPr lang="en-US" sz="2000" dirty="0">
                <a:solidFill>
                  <a:schemeClr val="bg2">
                    <a:lumMod val="25000"/>
                  </a:schemeClr>
                </a:solidFill>
                <a:latin typeface="Roboto Condensed" panose="02000000000000000000" pitchFamily="2" charset="0"/>
                <a:ea typeface="Roboto Condensed" panose="02000000000000000000" pitchFamily="2" charset="0"/>
              </a:rPr>
              <a:t>Departmental Specific Procedures</a:t>
            </a:r>
          </a:p>
          <a:p>
            <a:pPr marL="342900" indent="-342900">
              <a:spcAft>
                <a:spcPts val="1200"/>
              </a:spcAft>
              <a:buFont typeface="Arial" panose="020B0604020202020204" pitchFamily="34" charset="0"/>
              <a:buChar char="•"/>
            </a:pPr>
            <a:r>
              <a:rPr lang="en-US" sz="2000" dirty="0">
                <a:solidFill>
                  <a:schemeClr val="bg2">
                    <a:lumMod val="25000"/>
                  </a:schemeClr>
                </a:solidFill>
                <a:latin typeface="Roboto Condensed" panose="02000000000000000000" pitchFamily="2" charset="0"/>
                <a:ea typeface="Roboto Condensed" panose="02000000000000000000" pitchFamily="2" charset="0"/>
              </a:rPr>
              <a:t>Restricted Access (Physical and Electronic)</a:t>
            </a:r>
          </a:p>
          <a:p>
            <a:pPr marL="342900" indent="-342900">
              <a:spcAft>
                <a:spcPts val="1200"/>
              </a:spcAft>
              <a:buFont typeface="Arial" panose="020B0604020202020204" pitchFamily="34" charset="0"/>
              <a:buChar char="•"/>
            </a:pPr>
            <a:r>
              <a:rPr lang="en-US" sz="2000" dirty="0">
                <a:solidFill>
                  <a:schemeClr val="bg2">
                    <a:lumMod val="25000"/>
                  </a:schemeClr>
                </a:solidFill>
                <a:latin typeface="Roboto Condensed" panose="02000000000000000000" pitchFamily="2" charset="0"/>
                <a:ea typeface="Roboto Condensed" panose="02000000000000000000" pitchFamily="2" charset="0"/>
              </a:rPr>
              <a:t>Periodic Updates</a:t>
            </a:r>
          </a:p>
          <a:p>
            <a:pPr marL="342900" indent="-342900">
              <a:spcAft>
                <a:spcPts val="1200"/>
              </a:spcAft>
              <a:buFont typeface="Arial" panose="020B0604020202020204" pitchFamily="34" charset="0"/>
              <a:buChar char="•"/>
            </a:pPr>
            <a:r>
              <a:rPr lang="en-US" sz="2000" dirty="0">
                <a:solidFill>
                  <a:schemeClr val="bg2">
                    <a:lumMod val="25000"/>
                  </a:schemeClr>
                </a:solidFill>
                <a:latin typeface="Roboto Condensed" panose="02000000000000000000" pitchFamily="2" charset="0"/>
                <a:ea typeface="Roboto Condensed" panose="02000000000000000000" pitchFamily="2" charset="0"/>
              </a:rPr>
              <a:t>Periodic Monitoring and Self Assessments</a:t>
            </a:r>
          </a:p>
        </p:txBody>
      </p:sp>
    </p:spTree>
    <p:extLst>
      <p:ext uri="{BB962C8B-B14F-4D97-AF65-F5344CB8AC3E}">
        <p14:creationId xmlns:p14="http://schemas.microsoft.com/office/powerpoint/2010/main" val="4036577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88198" y="555248"/>
            <a:ext cx="10187716" cy="584775"/>
          </a:xfrm>
          <a:prstGeom prst="rect">
            <a:avLst/>
          </a:prstGeom>
        </p:spPr>
        <p:txBody>
          <a:bodyPr wrap="square">
            <a:spAutoFit/>
          </a:bodyPr>
          <a:lstStyle/>
          <a:p>
            <a:r>
              <a:rPr lang="en-US" sz="3200" b="1" cap="all" dirty="0">
                <a:solidFill>
                  <a:schemeClr val="tx1">
                    <a:lumMod val="75000"/>
                    <a:lumOff val="25000"/>
                  </a:schemeClr>
                </a:solidFill>
                <a:latin typeface="Roboto Condensed" charset="0"/>
                <a:ea typeface="Roboto Condensed" charset="0"/>
                <a:cs typeface="Roboto Condensed" charset="0"/>
              </a:rPr>
              <a:t>The purpose of auditing PII</a:t>
            </a:r>
          </a:p>
        </p:txBody>
      </p:sp>
      <p:sp>
        <p:nvSpPr>
          <p:cNvPr id="2" name="Slide Number Placeholder 1"/>
          <p:cNvSpPr>
            <a:spLocks noGrp="1"/>
          </p:cNvSpPr>
          <p:nvPr>
            <p:ph type="sldNum" sz="quarter" idx="12"/>
          </p:nvPr>
        </p:nvSpPr>
        <p:spPr/>
        <p:txBody>
          <a:bodyPr/>
          <a:lstStyle/>
          <a:p>
            <a:fld id="{766878F4-6BF8-AB4B-A508-A8C70EABEFBE}" type="slidenum">
              <a:rPr lang="en-US" smtClean="0"/>
              <a:t>8</a:t>
            </a:fld>
            <a:endParaRPr lang="en-US" dirty="0"/>
          </a:p>
        </p:txBody>
      </p:sp>
      <p:sp>
        <p:nvSpPr>
          <p:cNvPr id="8" name="Rectangle 7"/>
          <p:cNvSpPr/>
          <p:nvPr/>
        </p:nvSpPr>
        <p:spPr>
          <a:xfrm>
            <a:off x="2386584" y="2039112"/>
            <a:ext cx="9439656" cy="2400657"/>
          </a:xfrm>
          <a:prstGeom prst="rect">
            <a:avLst/>
          </a:prstGeom>
        </p:spPr>
        <p:txBody>
          <a:bodyPr wrap="square">
            <a:spAutoFit/>
          </a:bodyPr>
          <a:lstStyle/>
          <a:p>
            <a:pPr marL="457200" indent="-457200">
              <a:spcAft>
                <a:spcPts val="1200"/>
              </a:spcAft>
              <a:buClr>
                <a:srgbClr val="024A4A"/>
              </a:buClr>
              <a:buFont typeface="Arial" panose="020B0604020202020204" pitchFamily="34" charset="0"/>
              <a:buChar cha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Identify documentation containing sensitive data</a:t>
            </a:r>
          </a:p>
          <a:p>
            <a:pPr marL="457200" indent="-457200">
              <a:spcAft>
                <a:spcPts val="1200"/>
              </a:spcAft>
              <a:buClr>
                <a:srgbClr val="024A4A"/>
              </a:buClr>
              <a:buFont typeface="Arial" panose="020B0604020202020204" pitchFamily="34" charset="0"/>
              <a:buChar cha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Identify overall organizational risk and exposure</a:t>
            </a:r>
          </a:p>
          <a:p>
            <a:pPr marL="457200" indent="-457200">
              <a:spcAft>
                <a:spcPts val="1200"/>
              </a:spcAft>
              <a:buClr>
                <a:srgbClr val="024A4A"/>
              </a:buClr>
              <a:buFont typeface="Arial" panose="020B0604020202020204" pitchFamily="34" charset="0"/>
              <a:buChar cha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Ensure that PII is being sufficiently managed, secured, and destroyed in order to protect the individuals associated with the PII</a:t>
            </a:r>
          </a:p>
          <a:p>
            <a:pPr marL="457200" indent="-457200">
              <a:spcAft>
                <a:spcPts val="1200"/>
              </a:spcAft>
              <a:buClr>
                <a:srgbClr val="024A4A"/>
              </a:buClr>
              <a:buFont typeface="Arial" panose="020B0604020202020204" pitchFamily="34" charset="0"/>
              <a:buChar cha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Ensure compliance with applicable regulations</a:t>
            </a:r>
          </a:p>
        </p:txBody>
      </p:sp>
      <p:sp>
        <p:nvSpPr>
          <p:cNvPr id="9" name="Date Placeholder 3">
            <a:extLst>
              <a:ext uri="{FF2B5EF4-FFF2-40B4-BE49-F238E27FC236}">
                <a16:creationId xmlns:a16="http://schemas.microsoft.com/office/drawing/2014/main" id="{5DA6A5B8-80F0-4DF6-BDD4-3DA88EB5A4C7}"/>
              </a:ext>
            </a:extLst>
          </p:cNvPr>
          <p:cNvSpPr>
            <a:spLocks noGrp="1"/>
          </p:cNvSpPr>
          <p:nvPr>
            <p:ph type="dt" sz="half" idx="10"/>
          </p:nvPr>
        </p:nvSpPr>
        <p:spPr>
          <a:xfrm>
            <a:off x="1337829" y="7254296"/>
            <a:ext cx="3108960" cy="413808"/>
          </a:xfrm>
        </p:spPr>
        <p:txBody>
          <a:bodyPr/>
          <a:lstStyle>
            <a:lvl1pPr>
              <a:defRPr sz="1200">
                <a:solidFill>
                  <a:schemeClr val="tx1">
                    <a:lumMod val="85000"/>
                    <a:lumOff val="15000"/>
                  </a:schemeClr>
                </a:solidFill>
              </a:defRPr>
            </a:lvl1pPr>
          </a:lstStyle>
          <a:p>
            <a:r>
              <a:rPr lang="en-US" b="1" dirty="0">
                <a:latin typeface="Roboto Condensed" panose="02000000000000000000" pitchFamily="2" charset="0"/>
                <a:ea typeface="Roboto Condensed" panose="02000000000000000000" pitchFamily="2" charset="0"/>
              </a:rPr>
              <a:t>PII: AUDIT CONSIDERATIONS</a:t>
            </a:r>
          </a:p>
        </p:txBody>
      </p:sp>
    </p:spTree>
    <p:extLst>
      <p:ext uri="{BB962C8B-B14F-4D97-AF65-F5344CB8AC3E}">
        <p14:creationId xmlns:p14="http://schemas.microsoft.com/office/powerpoint/2010/main" val="269739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88198" y="555248"/>
            <a:ext cx="10187716" cy="584775"/>
          </a:xfrm>
          <a:prstGeom prst="rect">
            <a:avLst/>
          </a:prstGeom>
        </p:spPr>
        <p:txBody>
          <a:bodyPr wrap="square">
            <a:spAutoFit/>
          </a:bodyPr>
          <a:lstStyle/>
          <a:p>
            <a:r>
              <a:rPr lang="en-US" sz="3200" b="1" cap="all" dirty="0">
                <a:solidFill>
                  <a:schemeClr val="tx1">
                    <a:lumMod val="75000"/>
                    <a:lumOff val="25000"/>
                  </a:schemeClr>
                </a:solidFill>
                <a:latin typeface="Roboto Condensed" charset="0"/>
                <a:ea typeface="Roboto Condensed" charset="0"/>
                <a:cs typeface="Roboto Condensed" charset="0"/>
              </a:rPr>
              <a:t>Regulations</a:t>
            </a:r>
          </a:p>
        </p:txBody>
      </p:sp>
      <p:sp>
        <p:nvSpPr>
          <p:cNvPr id="2" name="Slide Number Placeholder 1"/>
          <p:cNvSpPr>
            <a:spLocks noGrp="1"/>
          </p:cNvSpPr>
          <p:nvPr>
            <p:ph type="sldNum" sz="quarter" idx="12"/>
          </p:nvPr>
        </p:nvSpPr>
        <p:spPr/>
        <p:txBody>
          <a:bodyPr/>
          <a:lstStyle/>
          <a:p>
            <a:fld id="{766878F4-6BF8-AB4B-A508-A8C70EABEFBE}" type="slidenum">
              <a:rPr lang="en-US" smtClean="0"/>
              <a:t>9</a:t>
            </a:fld>
            <a:endParaRPr lang="en-US" dirty="0"/>
          </a:p>
        </p:txBody>
      </p:sp>
      <p:sp>
        <p:nvSpPr>
          <p:cNvPr id="6" name="Rectangle 5"/>
          <p:cNvSpPr/>
          <p:nvPr/>
        </p:nvSpPr>
        <p:spPr>
          <a:xfrm>
            <a:off x="2386584" y="2039112"/>
            <a:ext cx="9713491" cy="5509200"/>
          </a:xfrm>
          <a:prstGeom prst="rect">
            <a:avLst/>
          </a:prstGeom>
        </p:spPr>
        <p:txBody>
          <a:bodyPr wrap="square">
            <a:spAutoFit/>
          </a:bodyPr>
          <a:lstStyle/>
          <a:p>
            <a:pPr marL="457200" indent="-457200">
              <a:spcAft>
                <a:spcPts val="1200"/>
              </a:spcAft>
              <a:buClr>
                <a:srgbClr val="024A4A"/>
              </a:buClr>
              <a:buFont typeface="Arial" panose="020B0604020202020204" pitchFamily="34" charset="0"/>
              <a:buChar cha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Federal regulations include, but may not be limited to:</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Health Insurance Portability and Accountability Act(HIPAA)</a:t>
            </a:r>
          </a:p>
          <a:p>
            <a:pPr marL="950976" lvl="1" indent="-457200">
              <a:spcAft>
                <a:spcPts val="1200"/>
              </a:spcAft>
              <a:buClr>
                <a:srgbClr val="024A4A"/>
              </a:buClr>
              <a:buFont typeface="Arial" panose="020B0604020202020204" pitchFamily="34" charset="0"/>
              <a:buChar char="•"/>
            </a:pPr>
            <a:r>
              <a:rPr lang="en-US" sz="2000" dirty="0">
                <a:solidFill>
                  <a:schemeClr val="tx1">
                    <a:lumMod val="75000"/>
                    <a:lumOff val="25000"/>
                  </a:schemeClr>
                </a:solidFill>
                <a:latin typeface="Roboto Condensed" panose="02000000000000000000" pitchFamily="2" charset="0"/>
                <a:ea typeface="Roboto Condensed" panose="02000000000000000000" pitchFamily="2" charset="0"/>
              </a:rPr>
              <a:t>Family Educational Rights and Privacy Act (FERPA</a:t>
            </a:r>
            <a:r>
              <a:rPr lang="en-US" sz="2000" dirty="0" smtClean="0">
                <a:solidFill>
                  <a:schemeClr val="tx1">
                    <a:lumMod val="75000"/>
                    <a:lumOff val="25000"/>
                  </a:schemeClr>
                </a:solidFill>
                <a:latin typeface="Roboto Condensed" panose="02000000000000000000" pitchFamily="2" charset="0"/>
                <a:ea typeface="Roboto Condensed" panose="02000000000000000000" pitchFamily="2" charset="0"/>
              </a:rPr>
              <a:t>)</a:t>
            </a:r>
            <a:endParaRPr lang="en-US" sz="2000" dirty="0">
              <a:solidFill>
                <a:schemeClr val="tx1">
                  <a:lumMod val="75000"/>
                  <a:lumOff val="25000"/>
                </a:schemeClr>
              </a:solidFill>
              <a:latin typeface="Roboto Condensed" panose="02000000000000000000" pitchFamily="2" charset="0"/>
              <a:ea typeface="Roboto Condensed" panose="02000000000000000000" pitchFamily="2" charset="0"/>
            </a:endParaRPr>
          </a:p>
          <a:p>
            <a:pPr marL="457200" lvl="1" indent="-457200">
              <a:spcAft>
                <a:spcPts val="1200"/>
              </a:spcAft>
              <a:buClr>
                <a:srgbClr val="024A4A"/>
              </a:buClr>
              <a:buFont typeface="Arial" panose="020B0604020202020204" pitchFamily="34" charset="0"/>
              <a:buChar char="•"/>
            </a:pPr>
            <a:r>
              <a:rPr lang="en-US" sz="2400" dirty="0">
                <a:solidFill>
                  <a:schemeClr val="tx1">
                    <a:lumMod val="75000"/>
                    <a:lumOff val="25000"/>
                  </a:schemeClr>
                </a:solidFill>
                <a:latin typeface="Roboto Condensed" panose="02000000000000000000" pitchFamily="2" charset="0"/>
                <a:ea typeface="Roboto Condensed" panose="02000000000000000000" pitchFamily="2" charset="0"/>
              </a:rPr>
              <a:t>EU General Data Protection Regulation (GDPR</a:t>
            </a:r>
            <a:r>
              <a:rPr lang="en-US" sz="2400" dirty="0" smtClean="0">
                <a:solidFill>
                  <a:schemeClr val="tx1">
                    <a:lumMod val="75000"/>
                    <a:lumOff val="25000"/>
                  </a:schemeClr>
                </a:solidFill>
                <a:latin typeface="Roboto Condensed" panose="02000000000000000000" pitchFamily="2" charset="0"/>
                <a:ea typeface="Roboto Condensed" panose="02000000000000000000" pitchFamily="2" charset="0"/>
              </a:rPr>
              <a:t>)</a:t>
            </a:r>
            <a:endParaRPr lang="en-US" sz="2400" dirty="0">
              <a:solidFill>
                <a:schemeClr val="tx1">
                  <a:lumMod val="75000"/>
                  <a:lumOff val="25000"/>
                </a:schemeClr>
              </a:solidFill>
              <a:latin typeface="Roboto Condensed" panose="02000000000000000000" pitchFamily="2" charset="0"/>
              <a:ea typeface="Roboto Condensed" panose="02000000000000000000" pitchFamily="2" charset="0"/>
            </a:endParaRPr>
          </a:p>
          <a:p>
            <a:pPr marL="457200" indent="-457200">
              <a:spcAft>
                <a:spcPts val="1200"/>
              </a:spcAft>
              <a:buClr>
                <a:srgbClr val="024A4A"/>
              </a:buClr>
              <a:buFont typeface="Arial" panose="020B0604020202020204" pitchFamily="34" charset="0"/>
              <a:buChar char="•"/>
            </a:pPr>
            <a:r>
              <a:rPr lang="en-US" sz="2400" dirty="0" smtClean="0">
                <a:solidFill>
                  <a:schemeClr val="tx1">
                    <a:lumMod val="75000"/>
                    <a:lumOff val="25000"/>
                  </a:schemeClr>
                </a:solidFill>
                <a:latin typeface="Roboto Condensed" panose="02000000000000000000" pitchFamily="2" charset="0"/>
                <a:ea typeface="Roboto Condensed" panose="02000000000000000000" pitchFamily="2" charset="0"/>
              </a:rPr>
              <a:t>Code of Virginia Personal Information Privacy Act (selected sections)</a:t>
            </a:r>
          </a:p>
          <a:p>
            <a:pPr marL="950976" lvl="1" indent="-457200">
              <a:spcAft>
                <a:spcPts val="1200"/>
              </a:spcAft>
              <a:buClr>
                <a:srgbClr val="024A4A"/>
              </a:buClr>
              <a:buFont typeface="Arial" panose="020B0604020202020204" pitchFamily="34" charset="0"/>
              <a:buChar char="•"/>
            </a:pPr>
            <a:r>
              <a:rPr lang="en-US" sz="2000" dirty="0" smtClean="0">
                <a:solidFill>
                  <a:schemeClr val="tx1">
                    <a:lumMod val="75000"/>
                    <a:lumOff val="25000"/>
                  </a:schemeClr>
                </a:solidFill>
                <a:latin typeface="Roboto Condensed" panose="02000000000000000000" pitchFamily="2" charset="0"/>
                <a:ea typeface="Roboto Condensed" panose="02000000000000000000" pitchFamily="2" charset="0"/>
              </a:rPr>
              <a:t>§ 59.1-442. Sale of purchaser information; notice required.</a:t>
            </a:r>
          </a:p>
          <a:p>
            <a:pPr marL="950976" lvl="1" indent="-457200">
              <a:spcAft>
                <a:spcPts val="1200"/>
              </a:spcAft>
              <a:buClr>
                <a:srgbClr val="024A4A"/>
              </a:buClr>
              <a:buFont typeface="Arial" panose="020B0604020202020204" pitchFamily="34" charset="0"/>
              <a:buChar char="•"/>
            </a:pPr>
            <a:r>
              <a:rPr lang="en-US" sz="2000" dirty="0" smtClean="0">
                <a:solidFill>
                  <a:schemeClr val="tx1">
                    <a:lumMod val="75000"/>
                    <a:lumOff val="25000"/>
                  </a:schemeClr>
                </a:solidFill>
                <a:latin typeface="Roboto Condensed" panose="02000000000000000000" pitchFamily="2" charset="0"/>
                <a:ea typeface="Roboto Condensed" panose="02000000000000000000" pitchFamily="2" charset="0"/>
              </a:rPr>
              <a:t>§ 59.1-443.1. Recording date of birth as condition of accepting checks prohibited.</a:t>
            </a:r>
          </a:p>
          <a:p>
            <a:pPr marL="950976" lvl="1" indent="-457200">
              <a:spcAft>
                <a:spcPts val="1200"/>
              </a:spcAft>
              <a:buClr>
                <a:srgbClr val="024A4A"/>
              </a:buClr>
              <a:buFont typeface="Arial" panose="020B0604020202020204" pitchFamily="34" charset="0"/>
              <a:buChar char="•"/>
            </a:pPr>
            <a:r>
              <a:rPr lang="en-US" sz="2000" dirty="0" smtClean="0">
                <a:solidFill>
                  <a:schemeClr val="tx1">
                    <a:lumMod val="75000"/>
                    <a:lumOff val="25000"/>
                  </a:schemeClr>
                </a:solidFill>
                <a:latin typeface="Roboto Condensed" panose="02000000000000000000" pitchFamily="2" charset="0"/>
                <a:ea typeface="Roboto Condensed" panose="02000000000000000000" pitchFamily="2" charset="0"/>
              </a:rPr>
              <a:t>§ 59.1-443.2. Restricted use of social security numbers.</a:t>
            </a:r>
          </a:p>
          <a:p>
            <a:pPr marL="950976" lvl="1" indent="-457200">
              <a:spcAft>
                <a:spcPts val="1200"/>
              </a:spcAft>
              <a:buClr>
                <a:srgbClr val="024A4A"/>
              </a:buClr>
              <a:buFont typeface="Arial" panose="020B0604020202020204" pitchFamily="34" charset="0"/>
              <a:buChar char="•"/>
            </a:pPr>
            <a:r>
              <a:rPr lang="en-US" sz="2000" dirty="0" smtClean="0">
                <a:solidFill>
                  <a:schemeClr val="tx1">
                    <a:lumMod val="75000"/>
                    <a:lumOff val="25000"/>
                  </a:schemeClr>
                </a:solidFill>
                <a:latin typeface="Roboto Condensed" panose="02000000000000000000" pitchFamily="2" charset="0"/>
                <a:ea typeface="Roboto Condensed" panose="02000000000000000000" pitchFamily="2" charset="0"/>
              </a:rPr>
              <a:t>§ 59.1-443.3. Scanning information from driver's license or identification card; retention, sale, or dissemination of information.</a:t>
            </a:r>
          </a:p>
          <a:p>
            <a:pPr marL="950976" lvl="1" indent="-457200">
              <a:spcAft>
                <a:spcPts val="1200"/>
              </a:spcAft>
              <a:buClr>
                <a:srgbClr val="024A4A"/>
              </a:buClr>
              <a:buFont typeface="Arial" panose="020B0604020202020204" pitchFamily="34" charset="0"/>
              <a:buChar char="•"/>
            </a:pPr>
            <a:r>
              <a:rPr lang="en-US" sz="2000" dirty="0" smtClean="0">
                <a:solidFill>
                  <a:schemeClr val="tx1">
                    <a:lumMod val="75000"/>
                    <a:lumOff val="25000"/>
                  </a:schemeClr>
                </a:solidFill>
                <a:latin typeface="Roboto Condensed" panose="02000000000000000000" pitchFamily="2" charset="0"/>
                <a:ea typeface="Roboto Condensed" panose="02000000000000000000" pitchFamily="2" charset="0"/>
              </a:rPr>
              <a:t>§ 59.1-444. Damages.</a:t>
            </a:r>
          </a:p>
          <a:p>
            <a:pPr marL="950976" lvl="1" indent="-457200">
              <a:spcAft>
                <a:spcPts val="1200"/>
              </a:spcAft>
              <a:buClr>
                <a:srgbClr val="024A4A"/>
              </a:buClr>
              <a:buFont typeface="Arial" panose="020B0604020202020204" pitchFamily="34" charset="0"/>
              <a:buChar char="•"/>
            </a:pPr>
            <a:endParaRPr lang="en-US" sz="2000" dirty="0">
              <a:solidFill>
                <a:schemeClr val="tx1">
                  <a:lumMod val="75000"/>
                  <a:lumOff val="25000"/>
                </a:schemeClr>
              </a:solidFill>
              <a:latin typeface="Roboto Condensed" panose="02000000000000000000" pitchFamily="2" charset="0"/>
              <a:ea typeface="Roboto Condensed" panose="02000000000000000000" pitchFamily="2" charset="0"/>
            </a:endParaRPr>
          </a:p>
        </p:txBody>
      </p:sp>
      <p:sp>
        <p:nvSpPr>
          <p:cNvPr id="3" name="Rectangle 2">
            <a:extLst>
              <a:ext uri="{FF2B5EF4-FFF2-40B4-BE49-F238E27FC236}">
                <a16:creationId xmlns:a16="http://schemas.microsoft.com/office/drawing/2014/main" id="{61A613A0-F871-4048-A390-29145F889D04}"/>
              </a:ext>
            </a:extLst>
          </p:cNvPr>
          <p:cNvSpPr/>
          <p:nvPr/>
        </p:nvSpPr>
        <p:spPr>
          <a:xfrm>
            <a:off x="2388198" y="1146733"/>
            <a:ext cx="3161442" cy="400110"/>
          </a:xfrm>
          <a:prstGeom prst="rect">
            <a:avLst/>
          </a:prstGeom>
        </p:spPr>
        <p:txBody>
          <a:bodyPr wrap="none">
            <a:spAutoFit/>
          </a:bodyPr>
          <a:lstStyle/>
          <a:p>
            <a:pPr algn="ctr"/>
            <a:r>
              <a:rPr lang="en-US" sz="2000" b="1" dirty="0">
                <a:solidFill>
                  <a:srgbClr val="414143"/>
                </a:solidFill>
                <a:latin typeface="Roboto Condensed" panose="02000000000000000000" pitchFamily="2" charset="0"/>
                <a:ea typeface="Roboto Condensed" panose="02000000000000000000" pitchFamily="2" charset="0"/>
              </a:rPr>
              <a:t>Regulations Applicable to PII</a:t>
            </a:r>
          </a:p>
        </p:txBody>
      </p:sp>
    </p:spTree>
    <p:extLst>
      <p:ext uri="{BB962C8B-B14F-4D97-AF65-F5344CB8AC3E}">
        <p14:creationId xmlns:p14="http://schemas.microsoft.com/office/powerpoint/2010/main" val="26581016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4882</TotalTime>
  <Words>1532</Words>
  <Application>Microsoft Office PowerPoint</Application>
  <PresentationFormat>Custom</PresentationFormat>
  <Paragraphs>278</Paragraphs>
  <Slides>23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gillespie</dc:creator>
  <cp:lastModifiedBy>Ryan Kohan</cp:lastModifiedBy>
  <cp:revision>410</cp:revision>
  <cp:lastPrinted>2017-09-11T19:43:01Z</cp:lastPrinted>
  <dcterms:created xsi:type="dcterms:W3CDTF">2017-05-05T15:32:39Z</dcterms:created>
  <dcterms:modified xsi:type="dcterms:W3CDTF">2019-04-25T21:30:48Z</dcterms:modified>
</cp:coreProperties>
</file>