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6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bin" ContentType="application/vnd.openxmlformats-officedocument.oleObject"/>
  <Default Extension="png" ContentType="image/png"/>
  <Override PartName="/ppt/theme/theme4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748" r:id="rId3"/>
    <p:sldId id="749" r:id="rId4"/>
    <p:sldId id="765" r:id="rId5"/>
    <p:sldId id="759" r:id="rId6"/>
    <p:sldId id="761" r:id="rId7"/>
    <p:sldId id="767" r:id="rId8"/>
    <p:sldId id="725" r:id="rId9"/>
    <p:sldId id="724" r:id="rId10"/>
    <p:sldId id="729" r:id="rId11"/>
    <p:sldId id="760" r:id="rId12"/>
  </p:sldIdLst>
  <p:sldSz cx="9144000" cy="5143500" type="screen16x9"/>
  <p:notesSz cx="6743700" cy="9906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S" initials="EL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F9ED"/>
    <a:srgbClr val="BA8CDC"/>
    <a:srgbClr val="1E603D"/>
    <a:srgbClr val="226E46"/>
    <a:srgbClr val="808080"/>
    <a:srgbClr val="0065CC"/>
    <a:srgbClr val="91AFFF"/>
    <a:srgbClr val="002960"/>
    <a:srgbClr val="FF66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 autoAdjust="0"/>
    <p:restoredTop sz="94624" autoAdjust="0"/>
  </p:normalViewPr>
  <p:slideViewPr>
    <p:cSldViewPr snapToGrid="0" snapToObjects="1">
      <p:cViewPr>
        <p:scale>
          <a:sx n="75" d="100"/>
          <a:sy n="75" d="100"/>
        </p:scale>
        <p:origin x="-1488" y="-3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3318" y="-78"/>
      </p:cViewPr>
      <p:guideLst>
        <p:guide orient="horz" pos="3120"/>
        <p:guide pos="21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98475" y="620713"/>
            <a:ext cx="7747000" cy="4359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46100" y="5322888"/>
            <a:ext cx="5746750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18213" y="9526072"/>
            <a:ext cx="53498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553135" y="110252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98475" y="620713"/>
            <a:ext cx="7747000" cy="4359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6100" y="5322888"/>
            <a:ext cx="5746750" cy="2453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9259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262399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450"/>
            <a:ext cx="305853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Last Modified 29.10.2014 13:47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6" y="501717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Printed 04.08.2014 21:43 Russian Standard Time</a:t>
            </a:r>
            <a:endParaRPr lang="ru-RU" sz="900" dirty="0" smtClean="0"/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0"/>
            <a:ext cx="9140760" cy="5143500"/>
            <a:chOff x="0" y="0"/>
            <a:chExt cx="5643" cy="4234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819" y="3065"/>
              <a:ext cx="400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819" y="3275"/>
              <a:ext cx="4007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/>
                <a:t>Дата</a:t>
              </a:r>
            </a:p>
          </p:txBody>
        </p:sp>
        <p:sp>
          <p:nvSpPr>
            <p:cNvPr id="14" name="Rectangle 1189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4930909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332319" y="1763316"/>
            <a:ext cx="6479362" cy="492443"/>
          </a:xfrm>
          <a:prstGeom prst="rect">
            <a:avLst/>
          </a:prstGeom>
        </p:spPr>
        <p:txBody>
          <a:bodyPr anchor="ctr" anchorCtr="0"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32319" y="2959274"/>
            <a:ext cx="6479362" cy="215444"/>
          </a:xfrm>
        </p:spPr>
        <p:txBody>
          <a:bodyPr wrap="square"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dirty="0" smtClean="0"/>
          </a:p>
        </p:txBody>
      </p:sp>
      <p:sp>
        <p:nvSpPr>
          <p:cNvPr id="20" name="Rectangle 1134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1" y="4751926"/>
            <a:ext cx="9140760" cy="391574"/>
          </a:xfrm>
          <a:prstGeom prst="rect">
            <a:avLst/>
          </a:prstGeom>
          <a:solidFill>
            <a:srgbClr val="758B64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1" name="Picture 2" descr="C:\Users\Alexandra Brutman\Desktop\Head2.jpg"/>
          <p:cNvPicPr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760" cy="9256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7"/>
          <p:cNvSpPr txBox="1"/>
          <p:nvPr userDrawn="1"/>
        </p:nvSpPr>
        <p:spPr>
          <a:xfrm>
            <a:off x="4396964" y="4896390"/>
            <a:ext cx="438976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rgbClr val="1E603D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rgbClr val="1E603D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rgbClr val="1E603D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rgbClr val="1E603D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/>
            <a:r>
              <a:rPr lang="ru-RU" sz="1050" dirty="0" smtClean="0">
                <a:solidFill>
                  <a:schemeClr val="bg1"/>
                </a:solidFill>
              </a:rPr>
              <a:t>КОНФИДЕНЦИАЛЬНО</a:t>
            </a:r>
            <a:endParaRPr lang="ru-RU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292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3" descr="C:\Users\Alexandra Brutman\Desktop\Untitled-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49" y="59703"/>
            <a:ext cx="777221" cy="52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81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57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6" y="262399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" sz="900" b="1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27941"/>
            <a:ext cx="301290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en-US" sz="800" dirty="0" smtClean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5" y="381450"/>
            <a:ext cx="3058530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Last Modified 29.10.2014 13:47 Russia TZ 2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5" y="501716"/>
            <a:ext cx="253274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" sz="900">
                <a:solidFill>
                  <a:srgbClr val="00000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Printed 30.07.2014 10:08 Russian Standard Time</a:t>
            </a:r>
            <a:endParaRPr lang="en-US" sz="900" dirty="0" smtClean="0">
              <a:solidFill>
                <a:srgbClr val="000000"/>
              </a:solidFill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0"/>
            <a:ext cx="9140760" cy="5144715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6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" sz="140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Document type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rtl="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" sz="140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Date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65"/>
              <a:ext cx="3226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04863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sz="800">
                  <a:solidFill>
                    <a:srgbClr val="000000"/>
                  </a:solidFill>
                  <a:cs typeface="Arial" panose="020B0604020202020204" pitchFamily="34" charset="0"/>
                </a:rPr>
                <a:t>CONFIDENTIAL AND PROPRIETARY</a:t>
              </a:r>
            </a:p>
            <a:p>
              <a:r>
                <a:rPr lang="ru-RU" sz="800">
                  <a:solidFill>
                    <a:srgbClr val="000000"/>
                  </a:solidFill>
                  <a:cs typeface="Arial" panose="020B0604020202020204" pitchFamily="34" charset="0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TitleBottomBar"/>
          <p:cNvGrpSpPr>
            <a:grpSpLocks/>
          </p:cNvGrpSpPr>
          <p:nvPr/>
        </p:nvGrpSpPr>
        <p:grpSpPr bwMode="auto">
          <a:xfrm>
            <a:off x="2237000" y="4825220"/>
            <a:ext cx="6905379" cy="321925"/>
            <a:chOff x="1382" y="3969"/>
            <a:chExt cx="4263" cy="265"/>
          </a:xfrm>
        </p:grpSpPr>
        <p:sp>
          <p:nvSpPr>
            <p:cNvPr id="16" name="Rectangle 113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382" y="3969"/>
              <a:ext cx="4263" cy="265"/>
            </a:xfrm>
            <a:prstGeom prst="rect">
              <a:avLst/>
            </a:prstGeom>
            <a:solidFill>
              <a:srgbClr val="00296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17" name="Picture 119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" y="4059"/>
              <a:ext cx="1023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4930909"/>
            <a:ext cx="1670055" cy="14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93795" y="1632703"/>
            <a:ext cx="5036084" cy="984885"/>
          </a:xfrm>
          <a:prstGeom prst="rect">
            <a:avLst/>
          </a:prstGeom>
        </p:spPr>
        <p:txBody>
          <a:bodyPr rtlCol="0"/>
          <a:lstStyle>
            <a:lvl1pPr algn="l" rtl="0">
              <a:defRPr sz="3200" b="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" noProof="0"/>
              <a:t>Click to edit Master title style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93795" y="2959274"/>
            <a:ext cx="5036084" cy="215444"/>
          </a:xfrm>
        </p:spPr>
        <p:txBody>
          <a:bodyPr rtlCol="0"/>
          <a:lstStyle>
            <a:lvl1pPr algn="l" rtl="0">
              <a:defRPr sz="1400" baseline="0"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" noProof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353450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/>
        </p:nvGraphicFramePr>
        <p:xfrm>
          <a:off x="0" y="0"/>
          <a:ext cx="161984" cy="121481"/>
        </p:xfrm>
        <a:graphic>
          <a:graphicData uri="http://schemas.openxmlformats.org/presentationml/2006/ole">
            <p:oleObj spid="_x0000_s463955" name="think-cell Slide" r:id="rId3" imgW="360" imgH="360" progId="">
              <p:embed/>
            </p:oleObj>
          </a:graphicData>
        </a:graphic>
      </p:graphicFrame>
      <p:sp>
        <p:nvSpPr>
          <p:cNvPr id="4" name="doc id"/>
          <p:cNvSpPr>
            <a:spLocks noChangeArrowheads="1"/>
          </p:cNvSpPr>
          <p:nvPr/>
        </p:nvSpPr>
        <p:spPr bwMode="auto">
          <a:xfrm>
            <a:off x="824660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sz="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Working Draft" hidden="1"/>
          <p:cNvSpPr txBox="1">
            <a:spLocks noChangeArrowheads="1"/>
          </p:cNvSpPr>
          <p:nvPr/>
        </p:nvSpPr>
        <p:spPr bwMode="auto">
          <a:xfrm rot="5400000">
            <a:off x="8049211" y="1474167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Last Modified 29.10.2014 13:47 Russia TZ 2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6" name="Printed" hidden="1"/>
          <p:cNvSpPr txBox="1">
            <a:spLocks noChangeArrowheads="1"/>
          </p:cNvSpPr>
          <p:nvPr/>
        </p:nvSpPr>
        <p:spPr bwMode="auto">
          <a:xfrm rot="5400000">
            <a:off x="8223937" y="313784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" sz="6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Printed 30.07.2014 10:08 Russian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7" name="McK 1. On-page tracker" hidden="1"/>
          <p:cNvSpPr>
            <a:spLocks noChangeArrowheads="1"/>
          </p:cNvSpPr>
          <p:nvPr/>
        </p:nvSpPr>
        <p:spPr bwMode="auto">
          <a:xfrm>
            <a:off x="121489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8" name="McK 3. Unit of measure" hidden="1"/>
          <p:cNvSpPr txBox="1">
            <a:spLocks noChangeArrowheads="1"/>
          </p:cNvSpPr>
          <p:nvPr/>
        </p:nvSpPr>
        <p:spPr bwMode="auto">
          <a:xfrm>
            <a:off x="121489" y="406961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 rtl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algn="l" defTabSz="895350" rtl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algn="l" defTabSz="895350" rtl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algn="l" defTabSz="895350" rtl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 rtl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" sz="1600">
                <a:solidFill>
                  <a:srgbClr val="808080"/>
                </a:solidFill>
                <a:latin typeface="Arial"/>
                <a:cs typeface="Arial" panose="020B0604020202020204" pitchFamily="34" charset="0"/>
              </a:rPr>
              <a:t>Unit of measure</a:t>
            </a:r>
          </a:p>
        </p:txBody>
      </p:sp>
      <p:grpSp>
        <p:nvGrpSpPr>
          <p:cNvPr id="9" name="McK Slide Elements" hidden="1"/>
          <p:cNvGrpSpPr>
            <a:grpSpLocks/>
          </p:cNvGrpSpPr>
          <p:nvPr/>
        </p:nvGrpSpPr>
        <p:grpSpPr bwMode="auto">
          <a:xfrm>
            <a:off x="121489" y="4615058"/>
            <a:ext cx="8722840" cy="445835"/>
            <a:chOff x="75" y="3799"/>
            <a:chExt cx="5385" cy="367"/>
          </a:xfrm>
        </p:grpSpPr>
        <p:sp>
          <p:nvSpPr>
            <p:cNvPr id="10" name="McK 4. Footnote"/>
            <p:cNvSpPr txBox="1">
              <a:spLocks noChangeArrowheads="1"/>
            </p:cNvSpPr>
            <p:nvPr/>
          </p:nvSpPr>
          <p:spPr bwMode="auto">
            <a:xfrm>
              <a:off x="75" y="379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" sz="100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Footnote</a:t>
              </a:r>
            </a:p>
          </p:txBody>
        </p:sp>
        <p:sp>
          <p:nvSpPr>
            <p:cNvPr id="11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12" name="ACET" hidden="1"/>
          <p:cNvGrpSpPr>
            <a:grpSpLocks/>
          </p:cNvGrpSpPr>
          <p:nvPr/>
        </p:nvGrpSpPr>
        <p:grpSpPr bwMode="auto">
          <a:xfrm>
            <a:off x="1482155" y="739819"/>
            <a:ext cx="4350892" cy="511435"/>
            <a:chOff x="915" y="609"/>
            <a:chExt cx="2686" cy="421"/>
          </a:xfrm>
        </p:grpSpPr>
        <p:cxnSp>
          <p:nvCxnSpPr>
            <p:cNvPr id="13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eaLnBrk="1" hangingPunct="1"/>
              <a:r>
                <a:rPr lang="ru-RU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  <p:sp>
        <p:nvSpPr>
          <p:cNvPr id="15" name="Slide Number"/>
          <p:cNvSpPr txBox="1">
            <a:spLocks/>
          </p:cNvSpPr>
          <p:nvPr userDrawn="1"/>
        </p:nvSpPr>
        <p:spPr>
          <a:xfrm>
            <a:off x="8719602" y="4924834"/>
            <a:ext cx="213819" cy="116622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rtl="0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rtl="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000">
                <a:solidFill>
                  <a:srgbClr val="000000"/>
                </a:solidFill>
                <a:cs typeface="Arial" panose="020B0604020202020204" pitchFamily="34" charset="0"/>
              </a:rPr>
              <a:t>‹#›</a:t>
            </a:r>
          </a:p>
        </p:txBody>
      </p:sp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042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oleObject" Target="../embeddings/oleObject2.bin"/><Relationship Id="rId4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40022715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p:oleObj spid="_x0000_s12751" name="think-cell Slide" r:id="rId6" imgW="360" imgH="360" progId="">
              <p:embed/>
            </p:oleObj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9213" y="1474167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/>
              <a:t>Last Modified 29.10.2014 13:47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8" y="3137653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/>
              <a:t>Printed 04.08.2014 21:43 Russian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0"/>
            <a:ext cx="4389768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76148"/>
            <a:ext cx="81720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1488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8" y="406961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McK Slide Elements" hidden="1"/>
          <p:cNvGrpSpPr>
            <a:grpSpLocks/>
          </p:cNvGrpSpPr>
          <p:nvPr/>
        </p:nvGrpSpPr>
        <p:grpSpPr bwMode="auto">
          <a:xfrm>
            <a:off x="121489" y="4742235"/>
            <a:ext cx="8598113" cy="335117"/>
            <a:chOff x="75" y="3808"/>
            <a:chExt cx="5308" cy="383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808"/>
              <a:ext cx="530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ru-RU" sz="900" baseline="0" dirty="0" smtClean="0">
                  <a:latin typeface="+mn-lt"/>
                </a:rPr>
                <a:t>1 Сноска</a:t>
              </a:r>
            </a:p>
          </p:txBody>
        </p:sp>
        <p:sp>
          <p:nvSpPr>
            <p:cNvPr id="14" name="McK 5. Source"/>
            <p:cNvSpPr>
              <a:spLocks noChangeArrowheads="1"/>
            </p:cNvSpPr>
            <p:nvPr/>
          </p:nvSpPr>
          <p:spPr bwMode="auto">
            <a:xfrm>
              <a:off x="75" y="4015"/>
              <a:ext cx="5045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09600" indent="-609600" defTabSz="895350">
                <a:tabLst>
                  <a:tab pos="612775" algn="l"/>
                </a:tabLst>
              </a:pPr>
              <a:r>
                <a:rPr lang="ru-RU" sz="1000" baseline="0" dirty="0" smtClean="0">
                  <a:solidFill>
                    <a:schemeClr val="tx1"/>
                  </a:solidFill>
                  <a:latin typeface="+mn-lt"/>
                </a:rPr>
                <a:t>ИСТОЧНИК: источник</a:t>
              </a:r>
              <a:endParaRPr lang="ru-RU" sz="1000" baseline="0" dirty="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82155" y="739819"/>
            <a:ext cx="4350892" cy="511435"/>
            <a:chOff x="915" y="609"/>
            <a:chExt cx="2686" cy="421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2" name="Slide Number"/>
          <p:cNvSpPr txBox="1">
            <a:spLocks/>
          </p:cNvSpPr>
          <p:nvPr/>
        </p:nvSpPr>
        <p:spPr>
          <a:xfrm>
            <a:off x="8719602" y="4970189"/>
            <a:ext cx="213009" cy="116622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r"/>
            <a:fld id="{42C328C1-A84F-4A39-A664-DBA00541A8C6}" type="slidenum">
              <a:rPr lang="en-US" sz="800" smtClean="0"/>
              <a:pPr lvl="0" algn="r"/>
              <a:t>‹#›</a:t>
            </a:fld>
            <a:endParaRPr lang="en-US" sz="800" dirty="0"/>
          </a:p>
        </p:txBody>
      </p:sp>
      <p:pic>
        <p:nvPicPr>
          <p:cNvPr id="18" name="Picture 3" descr="C:\Users\Alexandra Brutman\Desktop\Untitled-1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649" y="59703"/>
            <a:ext cx="777221" cy="52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0" r:id="rId3"/>
  </p:sldLayoutIdLs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rgbClr val="1E603D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rgbClr val="1E603D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rgbClr val="1E603D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rgbClr val="1E603D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rgbClr val="1E603D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/>
        </p:nvGraphicFramePr>
        <p:xfrm>
          <a:off x="0" y="0"/>
          <a:ext cx="161984" cy="121481"/>
        </p:xfrm>
        <a:graphic>
          <a:graphicData uri="http://schemas.openxmlformats.org/presentationml/2006/ole">
            <p:oleObj spid="_x0000_s462931" name="think-cell Slide" r:id="rId5" imgW="360" imgH="360" progId="">
              <p:embed/>
            </p:oleObj>
          </a:graphicData>
        </a:graphic>
      </p:graphicFrame>
      <p:sp>
        <p:nvSpPr>
          <p:cNvPr id="2051" name="doc id"/>
          <p:cNvSpPr>
            <a:spLocks noChangeArrowheads="1"/>
          </p:cNvSpPr>
          <p:nvPr/>
        </p:nvSpPr>
        <p:spPr bwMode="auto">
          <a:xfrm>
            <a:off x="8246609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53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ru-RU" sz="8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049211" y="1474167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Last Modified 29.10.2014 13:47 Russia TZ 2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223937" y="3137847"/>
            <a:ext cx="169758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" sz="60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Printed 30.07.2014 10:08 Russian Standard Time</a:t>
            </a:r>
            <a:endParaRPr lang="en-US" dirty="0" smtClean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2054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155" y="1493000"/>
            <a:ext cx="438976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05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1489" y="176148"/>
            <a:ext cx="8794113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056" name="McK 1. On-page tracker" hidden="1"/>
          <p:cNvSpPr>
            <a:spLocks noChangeArrowheads="1"/>
          </p:cNvSpPr>
          <p:nvPr/>
        </p:nvSpPr>
        <p:spPr bwMode="auto">
          <a:xfrm>
            <a:off x="121489" y="20652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1400">
                <a:solidFill>
                  <a:srgbClr val="808080"/>
                </a:solidFill>
                <a:cs typeface="Arial" panose="020B0604020202020204" pitchFamily="34" charset="0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21489" y="406961"/>
            <a:ext cx="87941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defTabSz="895350" rtl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algn="l" defTabSz="895350" rtl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algn="l" defTabSz="895350" rtl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algn="l" defTabSz="895350" rtl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algn="l" defTabSz="895350" rtl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algn="l" defTabSz="89535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" sz="1600">
                <a:solidFill>
                  <a:srgbClr val="808080"/>
                </a:solidFill>
                <a:latin typeface="Arial"/>
                <a:cs typeface="Arial" panose="020B0604020202020204" pitchFamily="34" charset="0"/>
              </a:rPr>
              <a:t>Unit of measure</a:t>
            </a:r>
          </a:p>
        </p:txBody>
      </p:sp>
      <p:grpSp>
        <p:nvGrpSpPr>
          <p:cNvPr id="2058" name="McK Slide Elements" hidden="1"/>
          <p:cNvGrpSpPr>
            <a:grpSpLocks/>
          </p:cNvGrpSpPr>
          <p:nvPr/>
        </p:nvGrpSpPr>
        <p:grpSpPr bwMode="auto">
          <a:xfrm>
            <a:off x="121489" y="4615058"/>
            <a:ext cx="8722840" cy="445835"/>
            <a:chOff x="75" y="3799"/>
            <a:chExt cx="5385" cy="367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79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algn="l" defTabSz="895350" rtl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algn="l" defTabSz="895350" rtl="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r>
                <a:rPr lang="en" sz="1000">
                  <a:solidFill>
                    <a:srgbClr val="000000"/>
                  </a:solidFill>
                  <a:latin typeface="Arial"/>
                  <a:cs typeface="Arial" panose="020B0604020202020204" pitchFamily="34" charset="0"/>
                </a:rPr>
                <a:t>1 Footnote</a:t>
              </a:r>
            </a:p>
          </p:txBody>
        </p:sp>
        <p:sp>
          <p:nvSpPr>
            <p:cNvPr id="2063" name="McK 5. Source"/>
            <p:cNvSpPr>
              <a:spLocks noChangeArrowheads="1"/>
            </p:cNvSpPr>
            <p:nvPr/>
          </p:nvSpPr>
          <p:spPr bwMode="auto">
            <a:xfrm>
              <a:off x="75" y="4039"/>
              <a:ext cx="4323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>
              <a:lvl1pPr marL="609600" indent="-609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895350" eaLnBrk="0" hangingPunct="0"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89535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12775" algn="l"/>
                </a:tabLs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1000">
                  <a:solidFill>
                    <a:srgbClr val="000000"/>
                  </a:solidFill>
                  <a:cs typeface="Arial" panose="020B0604020202020204" pitchFamily="34" charset="0"/>
                </a:rPr>
                <a:t>SOURCE: Source</a:t>
              </a:r>
            </a:p>
          </p:txBody>
        </p:sp>
      </p:grpSp>
      <p:grpSp>
        <p:nvGrpSpPr>
          <p:cNvPr id="2059" name="ACET" hidden="1"/>
          <p:cNvGrpSpPr>
            <a:grpSpLocks/>
          </p:cNvGrpSpPr>
          <p:nvPr/>
        </p:nvGrpSpPr>
        <p:grpSpPr bwMode="auto">
          <a:xfrm>
            <a:off x="1482155" y="739819"/>
            <a:ext cx="4350892" cy="511435"/>
            <a:chOff x="915" y="609"/>
            <a:chExt cx="2686" cy="421"/>
          </a:xfrm>
        </p:grpSpPr>
        <p:cxnSp>
          <p:nvCxnSpPr>
            <p:cNvPr id="2060" name="AutoShape 249"/>
            <p:cNvCxnSpPr>
              <a:cxnSpLocks noChangeShapeType="1"/>
              <a:stCxn id="2061" idx="4"/>
              <a:endCxn id="206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61" name="AutoShape 250"/>
            <p:cNvSpPr>
              <a:spLocks noChangeArrowheads="1"/>
            </p:cNvSpPr>
            <p:nvPr/>
          </p:nvSpPr>
          <p:spPr bwMode="auto">
            <a:xfrm>
              <a:off x="915" y="609"/>
              <a:ext cx="2686" cy="42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b="1">
                  <a:solidFill>
                    <a:srgbClr val="000000"/>
                  </a:solidFill>
                  <a:cs typeface="Arial" panose="020B0604020202020204" pitchFamily="34" charset="0"/>
                </a:rPr>
                <a:t>Title</a:t>
              </a:r>
            </a:p>
            <a:p>
              <a:pPr eaLnBrk="1" hangingPunct="1"/>
              <a:r>
                <a:rPr lang="ru-RU">
                  <a:solidFill>
                    <a:srgbClr val="808080"/>
                  </a:solidFill>
                  <a:cs typeface="Arial" panose="020B0604020202020204" pitchFamily="34" charset="0"/>
                </a:rPr>
                <a:t>Unit of measure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3473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1900" b="1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19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19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19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defTabSz="895350" rtl="0" eaLnBrk="0" fontAlgn="base" hangingPunct="0">
        <a:spcBef>
          <a:spcPct val="0"/>
        </a:spcBef>
        <a:spcAft>
          <a:spcPct val="0"/>
        </a:spcAft>
        <a:tabLst>
          <a:tab pos="269875" algn="l"/>
        </a:tabLst>
        <a:defRPr sz="19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93675" indent="-19208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▪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457200" indent="-261938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614363" indent="-1555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▫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749300" indent="-130175" algn="l" defTabSz="895350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6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oleObject" Target="../embeddings/oleObject6.bin"/><Relationship Id="rId3" Type="http://schemas.openxmlformats.org/officeDocument/2006/relationships/tags" Target="../tags/tag5.xml"/><Relationship Id="rId21" Type="http://schemas.openxmlformats.org/officeDocument/2006/relationships/oleObject" Target="../embeddings/oleObject9.bin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image" Target="../media/image17.png"/><Relationship Id="rId2" Type="http://schemas.openxmlformats.org/officeDocument/2006/relationships/tags" Target="../tags/tag4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5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2.xml"/><Relationship Id="rId23" Type="http://schemas.openxmlformats.org/officeDocument/2006/relationships/oleObject" Target="../embeddings/oleObject11.bin"/><Relationship Id="rId10" Type="http://schemas.openxmlformats.org/officeDocument/2006/relationships/tags" Target="../tags/tag12.xml"/><Relationship Id="rId19" Type="http://schemas.openxmlformats.org/officeDocument/2006/relationships/oleObject" Target="../embeddings/oleObject7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7.v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image" Target="../media/image21.jpeg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8.v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notesSlide" Target="../notesSlides/notesSlide1.xml"/><Relationship Id="rId26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4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image" Target="../media/image22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9.v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23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microsoft.com/office/2007/relationships/hdphoto" Target="../media/hdphoto1.wdp"/><Relationship Id="rId28" Type="http://schemas.microsoft.com/office/2007/relationships/hdphoto" Target="../media/hdphoto3.wdp"/><Relationship Id="rId10" Type="http://schemas.openxmlformats.org/officeDocument/2006/relationships/tags" Target="../tags/tag47.xml"/><Relationship Id="rId19" Type="http://schemas.openxmlformats.org/officeDocument/2006/relationships/oleObject" Target="../embeddings/oleObject15.bin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7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8.png"/><Relationship Id="rId3" Type="http://schemas.openxmlformats.org/officeDocument/2006/relationships/tags" Target="../tags/tag55.xml"/><Relationship Id="rId21" Type="http://schemas.openxmlformats.org/officeDocument/2006/relationships/image" Target="../media/image30.png"/><Relationship Id="rId7" Type="http://schemas.openxmlformats.org/officeDocument/2006/relationships/tags" Target="../tags/tag59.xml"/><Relationship Id="rId12" Type="http://schemas.openxmlformats.org/officeDocument/2006/relationships/slideLayout" Target="../slideLayouts/slideLayout2.xml"/><Relationship Id="rId17" Type="http://schemas.microsoft.com/office/2007/relationships/hdphoto" Target="../media/hdphoto4.wdp"/><Relationship Id="rId2" Type="http://schemas.openxmlformats.org/officeDocument/2006/relationships/tags" Target="../tags/tag54.xml"/><Relationship Id="rId20" Type="http://schemas.openxmlformats.org/officeDocument/2006/relationships/image" Target="../media/image29.png"/><Relationship Id="rId1" Type="http://schemas.openxmlformats.org/officeDocument/2006/relationships/vmlDrawing" Target="../drawings/vmlDrawing10.v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24" Type="http://schemas.openxmlformats.org/officeDocument/2006/relationships/image" Target="../media/image26.png"/><Relationship Id="rId5" Type="http://schemas.openxmlformats.org/officeDocument/2006/relationships/tags" Target="../tags/tag57.xml"/><Relationship Id="rId23" Type="http://schemas.openxmlformats.org/officeDocument/2006/relationships/image" Target="../media/image31.png"/><Relationship Id="rId10" Type="http://schemas.openxmlformats.org/officeDocument/2006/relationships/tags" Target="../tags/tag62.xml"/><Relationship Id="rId19" Type="http://schemas.microsoft.com/office/2007/relationships/hdphoto" Target="../media/hdphoto5.wdp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image" Target="../media/image27.png"/><Relationship Id="rId22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49273583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84408" name="think-cell Slide" r:id="rId3" imgW="360" imgH="360" progId="">
              <p:embed/>
            </p:oleObj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9"/>
            <a:ext cx="9144000" cy="5145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944" y="1913963"/>
            <a:ext cx="8263048" cy="984885"/>
          </a:xfrm>
        </p:spPr>
        <p:txBody>
          <a:bodyPr/>
          <a:lstStyle/>
          <a:p>
            <a:r>
              <a:rPr lang="en-US" dirty="0" smtClean="0"/>
              <a:t>Kazakhstani Financial Sector: </a:t>
            </a:r>
            <a:br>
              <a:rPr lang="en-US" dirty="0" smtClean="0"/>
            </a:br>
            <a:r>
              <a:rPr lang="en-US" dirty="0" smtClean="0"/>
              <a:t>leapfrogging through the digital revolution</a:t>
            </a:r>
            <a:endParaRPr lang="en-US" dirty="0"/>
          </a:p>
        </p:txBody>
      </p:sp>
      <p:sp>
        <p:nvSpPr>
          <p:cNvPr id="6" name="McK Date"/>
          <p:cNvSpPr txBox="1">
            <a:spLocks noChangeArrowheads="1"/>
          </p:cNvSpPr>
          <p:nvPr/>
        </p:nvSpPr>
        <p:spPr bwMode="auto">
          <a:xfrm>
            <a:off x="370943" y="3978499"/>
            <a:ext cx="503608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/>
              <a:t>2014 </a:t>
            </a:r>
            <a:r>
              <a:rPr lang="en-US" sz="1400" dirty="0" smtClean="0"/>
              <a:t>November</a:t>
            </a:r>
            <a:endParaRPr lang="en-US" sz="1400" baseline="0" noProof="0" dirty="0" smtClean="0">
              <a:latin typeface="+mn-lt"/>
            </a:endParaRPr>
          </a:p>
        </p:txBody>
      </p:sp>
      <p:sp>
        <p:nvSpPr>
          <p:cNvPr id="7" name="McK Disclaimer"/>
          <p:cNvSpPr>
            <a:spLocks noChangeArrowheads="1"/>
          </p:cNvSpPr>
          <p:nvPr/>
        </p:nvSpPr>
        <p:spPr bwMode="auto">
          <a:xfrm>
            <a:off x="370945" y="4452660"/>
            <a:ext cx="52256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defTabSz="804863" eaLnBrk="0" hangingPunct="0"/>
            <a:r>
              <a:rPr lang="en-US" sz="800" baseline="0" noProof="0" dirty="0">
                <a:latin typeface="+mn-lt"/>
              </a:rPr>
              <a:t>CONFIDENTIAL AND PROPRIETARY</a:t>
            </a:r>
          </a:p>
          <a:p>
            <a:pPr defTabSz="804863" eaLnBrk="0" hangingPunct="0"/>
            <a:r>
              <a:rPr lang="en-US" sz="800" baseline="0" noProof="0" dirty="0">
                <a:latin typeface="+mn-lt"/>
              </a:rPr>
              <a:t>Any use of this material without specific permission of McKinsey &amp; Company is strictly prohibited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807" y="3849874"/>
            <a:ext cx="1135532" cy="8490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25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3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09153775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98705" name="think-cell Slide" r:id="rId3" imgW="360" imgH="360" progId="">
              <p:embed/>
            </p:oleObj>
          </a:graphicData>
        </a:graphic>
      </p:graphicFrame>
      <p:cxnSp>
        <p:nvCxnSpPr>
          <p:cNvPr id="84" name="Straight Connector 83"/>
          <p:cNvCxnSpPr/>
          <p:nvPr/>
        </p:nvCxnSpPr>
        <p:spPr>
          <a:xfrm>
            <a:off x="2317092" y="1104981"/>
            <a:ext cx="0" cy="114425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837848" y="1122651"/>
            <a:ext cx="958489" cy="26076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bg1"/>
              </a:solidFill>
            </a:endParaRPr>
          </a:p>
        </p:txBody>
      </p:sp>
      <p:pic>
        <p:nvPicPr>
          <p:cNvPr id="87" name="Picture 3" descr="Untitled-1_edited-1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2725018"/>
            <a:ext cx="9144000" cy="24184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2317092" y="2304967"/>
            <a:ext cx="0" cy="262134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4521754" y="1978987"/>
            <a:ext cx="0" cy="2947327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606184" y="1702200"/>
            <a:ext cx="0" cy="3224114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584775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We defined overall implementation journey and now we need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switch to execution mode</a:t>
            </a:r>
          </a:p>
        </p:txBody>
      </p:sp>
      <p:sp>
        <p:nvSpPr>
          <p:cNvPr id="10" name="Rectangle 286"/>
          <p:cNvSpPr txBox="1">
            <a:spLocks noChangeArrowheads="1"/>
          </p:cNvSpPr>
          <p:nvPr/>
        </p:nvSpPr>
        <p:spPr bwMode="auto">
          <a:xfrm>
            <a:off x="4642583" y="1174726"/>
            <a:ext cx="16498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77863">
              <a:buClr>
                <a:srgbClr val="002960"/>
              </a:buClr>
            </a:pPr>
            <a:r>
              <a:rPr lang="en-US" b="1" dirty="0">
                <a:solidFill>
                  <a:schemeClr val="accent4"/>
                </a:solidFill>
              </a:rPr>
              <a:t>Phase </a:t>
            </a:r>
            <a:r>
              <a:rPr lang="en-US" b="1" dirty="0" smtClean="0">
                <a:solidFill>
                  <a:schemeClr val="accent4"/>
                </a:solidFill>
              </a:rPr>
              <a:t>2:</a:t>
            </a:r>
            <a:endParaRPr lang="en-US" b="1" dirty="0">
              <a:solidFill>
                <a:schemeClr val="accent4"/>
              </a:solidFill>
            </a:endParaRPr>
          </a:p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accent4"/>
                </a:solidFill>
              </a:rPr>
              <a:t>“Fix the basics”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3" name="Rectangle 286"/>
          <p:cNvSpPr txBox="1">
            <a:spLocks noChangeArrowheads="1"/>
          </p:cNvSpPr>
          <p:nvPr/>
        </p:nvSpPr>
        <p:spPr bwMode="auto">
          <a:xfrm>
            <a:off x="2403270" y="1246161"/>
            <a:ext cx="203813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77863">
              <a:buClr>
                <a:srgbClr val="002960"/>
              </a:buClr>
            </a:pPr>
            <a:r>
              <a:rPr lang="en-US" b="1" dirty="0">
                <a:solidFill>
                  <a:schemeClr val="accent4"/>
                </a:solidFill>
              </a:rPr>
              <a:t>Phase </a:t>
            </a:r>
            <a:r>
              <a:rPr lang="en-US" b="1" dirty="0" smtClean="0">
                <a:solidFill>
                  <a:schemeClr val="accent4"/>
                </a:solidFill>
              </a:rPr>
              <a:t>1:</a:t>
            </a:r>
            <a:endParaRPr lang="en-US" b="1" dirty="0">
              <a:solidFill>
                <a:schemeClr val="accent4"/>
              </a:solidFill>
            </a:endParaRPr>
          </a:p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accent4"/>
                </a:solidFill>
              </a:rPr>
              <a:t>Set-up program governance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16" name="Rectangle 286"/>
          <p:cNvSpPr txBox="1">
            <a:spLocks noChangeArrowheads="1"/>
          </p:cNvSpPr>
          <p:nvPr/>
        </p:nvSpPr>
        <p:spPr bwMode="auto">
          <a:xfrm>
            <a:off x="173125" y="1467345"/>
            <a:ext cx="19943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accent4"/>
                </a:solidFill>
              </a:rPr>
              <a:t>Phase 0:</a:t>
            </a:r>
          </a:p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accent4"/>
                </a:solidFill>
              </a:rPr>
              <a:t>Vision development and preparation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9" name="Arc 6"/>
          <p:cNvSpPr>
            <a:spLocks/>
          </p:cNvSpPr>
          <p:nvPr/>
        </p:nvSpPr>
        <p:spPr bwMode="auto">
          <a:xfrm>
            <a:off x="4441408" y="1702200"/>
            <a:ext cx="2423296" cy="471552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Arc 5"/>
          <p:cNvSpPr>
            <a:spLocks/>
          </p:cNvSpPr>
          <p:nvPr/>
        </p:nvSpPr>
        <p:spPr bwMode="auto">
          <a:xfrm>
            <a:off x="2317092" y="1981716"/>
            <a:ext cx="2423296" cy="471552"/>
          </a:xfrm>
          <a:custGeom>
            <a:avLst/>
            <a:gdLst>
              <a:gd name="T0" fmla="*/ 0 w 21145"/>
              <a:gd name="T1" fmla="*/ 2147483647 h 21600"/>
              <a:gd name="T2" fmla="*/ 2147483647 w 21145"/>
              <a:gd name="T3" fmla="*/ 2147483647 h 21600"/>
              <a:gd name="T4" fmla="*/ 2147483647 w 211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145"/>
              <a:gd name="T10" fmla="*/ 0 h 21600"/>
              <a:gd name="T11" fmla="*/ 21145 w 211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145" h="21600" fill="none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</a:path>
              <a:path w="21145" h="21600" stroke="0" extrusionOk="0">
                <a:moveTo>
                  <a:pt x="0" y="12483"/>
                </a:moveTo>
                <a:cubicBezTo>
                  <a:pt x="3545" y="4868"/>
                  <a:pt x="11182" y="-1"/>
                  <a:pt x="19582" y="0"/>
                </a:cubicBezTo>
                <a:cubicBezTo>
                  <a:pt x="20103" y="0"/>
                  <a:pt x="20624" y="18"/>
                  <a:pt x="21145" y="56"/>
                </a:cubicBezTo>
                <a:lnTo>
                  <a:pt x="19582" y="21600"/>
                </a:lnTo>
                <a:lnTo>
                  <a:pt x="0" y="12483"/>
                </a:lnTo>
                <a:close/>
              </a:path>
            </a:pathLst>
          </a:custGeom>
          <a:noFill/>
          <a:ln w="2857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Arc 4"/>
          <p:cNvSpPr>
            <a:spLocks/>
          </p:cNvSpPr>
          <p:nvPr/>
        </p:nvSpPr>
        <p:spPr bwMode="auto">
          <a:xfrm>
            <a:off x="192774" y="2253466"/>
            <a:ext cx="2423296" cy="471552"/>
          </a:xfrm>
          <a:custGeom>
            <a:avLst/>
            <a:gdLst>
              <a:gd name="T0" fmla="*/ 0 w 20829"/>
              <a:gd name="T1" fmla="*/ 2147483647 h 21600"/>
              <a:gd name="T2" fmla="*/ 2147483647 w 20829"/>
              <a:gd name="T3" fmla="*/ 2147483647 h 21600"/>
              <a:gd name="T4" fmla="*/ 2147483647 w 20829"/>
              <a:gd name="T5" fmla="*/ 2147483647 h 21600"/>
              <a:gd name="T6" fmla="*/ 0 60000 65536"/>
              <a:gd name="T7" fmla="*/ 0 60000 65536"/>
              <a:gd name="T8" fmla="*/ 0 60000 65536"/>
              <a:gd name="T9" fmla="*/ 0 w 20829"/>
              <a:gd name="T10" fmla="*/ 0 h 21600"/>
              <a:gd name="T11" fmla="*/ 20829 w 208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29" h="21600" fill="none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</a:path>
              <a:path w="20829" h="21600" stroke="0" extrusionOk="0">
                <a:moveTo>
                  <a:pt x="-1" y="11833"/>
                </a:moveTo>
                <a:cubicBezTo>
                  <a:pt x="3679" y="4574"/>
                  <a:pt x="11127" y="-1"/>
                  <a:pt x="19266" y="0"/>
                </a:cubicBezTo>
                <a:cubicBezTo>
                  <a:pt x="19787" y="0"/>
                  <a:pt x="20308" y="18"/>
                  <a:pt x="20829" y="56"/>
                </a:cubicBezTo>
                <a:lnTo>
                  <a:pt x="19266" y="21600"/>
                </a:lnTo>
                <a:lnTo>
                  <a:pt x="-1" y="11833"/>
                </a:lnTo>
                <a:close/>
              </a:path>
            </a:pathLst>
          </a:custGeom>
          <a:noFill/>
          <a:ln w="28575">
            <a:solidFill>
              <a:schemeClr val="accent6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Arc 6"/>
          <p:cNvSpPr>
            <a:spLocks/>
          </p:cNvSpPr>
          <p:nvPr/>
        </p:nvSpPr>
        <p:spPr bwMode="auto">
          <a:xfrm>
            <a:off x="6563591" y="1418049"/>
            <a:ext cx="2423296" cy="471552"/>
          </a:xfrm>
          <a:custGeom>
            <a:avLst/>
            <a:gdLst>
              <a:gd name="T0" fmla="*/ 0 w 21286"/>
              <a:gd name="T1" fmla="*/ 2147483647 h 21600"/>
              <a:gd name="T2" fmla="*/ 2147483647 w 21286"/>
              <a:gd name="T3" fmla="*/ 2147483647 h 21600"/>
              <a:gd name="T4" fmla="*/ 2147483647 w 21286"/>
              <a:gd name="T5" fmla="*/ 2147483647 h 21600"/>
              <a:gd name="T6" fmla="*/ 0 60000 65536"/>
              <a:gd name="T7" fmla="*/ 0 60000 65536"/>
              <a:gd name="T8" fmla="*/ 0 60000 65536"/>
              <a:gd name="T9" fmla="*/ 0 w 21286"/>
              <a:gd name="T10" fmla="*/ 0 h 21600"/>
              <a:gd name="T11" fmla="*/ 21286 w 2128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6" h="21600" fill="none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</a:path>
              <a:path w="21286" h="21600" stroke="0" extrusionOk="0">
                <a:moveTo>
                  <a:pt x="0" y="12792"/>
                </a:moveTo>
                <a:cubicBezTo>
                  <a:pt x="3475" y="5010"/>
                  <a:pt x="11200" y="-1"/>
                  <a:pt x="19723" y="0"/>
                </a:cubicBezTo>
                <a:cubicBezTo>
                  <a:pt x="20244" y="0"/>
                  <a:pt x="20765" y="18"/>
                  <a:pt x="21286" y="56"/>
                </a:cubicBezTo>
                <a:lnTo>
                  <a:pt x="19723" y="21600"/>
                </a:lnTo>
                <a:lnTo>
                  <a:pt x="0" y="12792"/>
                </a:lnTo>
                <a:close/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Rectangle 286"/>
          <p:cNvSpPr txBox="1">
            <a:spLocks noChangeArrowheads="1"/>
          </p:cNvSpPr>
          <p:nvPr/>
        </p:nvSpPr>
        <p:spPr bwMode="auto">
          <a:xfrm>
            <a:off x="6671794" y="951006"/>
            <a:ext cx="22509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accent4"/>
                </a:solidFill>
              </a:rPr>
              <a:t>Digital path to Top-30 Financial Sector</a:t>
            </a:r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121488" y="975092"/>
            <a:ext cx="2212591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86"/>
          <p:cNvSpPr txBox="1">
            <a:spLocks noChangeArrowheads="1"/>
          </p:cNvSpPr>
          <p:nvPr/>
        </p:nvSpPr>
        <p:spPr bwMode="auto">
          <a:xfrm>
            <a:off x="1942726" y="722386"/>
            <a:ext cx="921090" cy="241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algn="ctr">
              <a:defRPr sz="1400"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pPr defTabSz="895350">
              <a:buClr>
                <a:srgbClr val="002960"/>
              </a:buClr>
            </a:pPr>
            <a:r>
              <a:rPr lang="en-US" sz="1600" b="1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Q3 2014</a:t>
            </a:r>
            <a:endParaRPr lang="en-US" sz="1600" b="1" dirty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2391847" y="975092"/>
            <a:ext cx="2129907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6"/>
          <p:cNvSpPr txBox="1"/>
          <p:nvPr/>
        </p:nvSpPr>
        <p:spPr>
          <a:xfrm>
            <a:off x="4165852" y="722386"/>
            <a:ext cx="8248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b="1" dirty="0" smtClean="0">
                <a:solidFill>
                  <a:schemeClr val="tx2"/>
                </a:solidFill>
              </a:rPr>
              <a:t>2015Q1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49" name="Straight Connector 48"/>
          <p:cNvCxnSpPr>
            <a:cxnSpLocks/>
          </p:cNvCxnSpPr>
          <p:nvPr/>
        </p:nvCxnSpPr>
        <p:spPr>
          <a:xfrm>
            <a:off x="2399406" y="930705"/>
            <a:ext cx="0" cy="887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cxnSpLocks/>
          </p:cNvCxnSpPr>
          <p:nvPr/>
        </p:nvCxnSpPr>
        <p:spPr>
          <a:xfrm>
            <a:off x="4654371" y="975092"/>
            <a:ext cx="2129907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6"/>
          <p:cNvSpPr txBox="1"/>
          <p:nvPr/>
        </p:nvSpPr>
        <p:spPr>
          <a:xfrm>
            <a:off x="6184000" y="722386"/>
            <a:ext cx="12005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b="1" dirty="0">
                <a:solidFill>
                  <a:schemeClr val="tx2"/>
                </a:solidFill>
              </a:rPr>
              <a:t>2017 - </a:t>
            </a:r>
            <a:r>
              <a:rPr lang="en-US" b="1" dirty="0" smtClean="0">
                <a:solidFill>
                  <a:schemeClr val="tx2"/>
                </a:solidFill>
              </a:rPr>
              <a:t>2018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4646112" y="930705"/>
            <a:ext cx="0" cy="887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6853979" y="975092"/>
            <a:ext cx="2207946" cy="0"/>
          </a:xfrm>
          <a:prstGeom prst="line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6"/>
          <p:cNvSpPr txBox="1"/>
          <p:nvPr/>
        </p:nvSpPr>
        <p:spPr>
          <a:xfrm>
            <a:off x="8332102" y="722386"/>
            <a:ext cx="6481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36000" tIns="0" rIns="3600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002960"/>
              </a:buClr>
            </a:pPr>
            <a:r>
              <a:rPr lang="en-US" b="1" dirty="0" smtClean="0">
                <a:solidFill>
                  <a:schemeClr val="tx2"/>
                </a:solidFill>
              </a:rPr>
              <a:t>2020+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6" name="Straight Connector 55"/>
          <p:cNvCxnSpPr>
            <a:cxnSpLocks/>
          </p:cNvCxnSpPr>
          <p:nvPr/>
        </p:nvCxnSpPr>
        <p:spPr>
          <a:xfrm>
            <a:off x="6853979" y="930705"/>
            <a:ext cx="0" cy="8877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86"/>
          <p:cNvSpPr txBox="1">
            <a:spLocks noChangeArrowheads="1"/>
          </p:cNvSpPr>
          <p:nvPr/>
        </p:nvSpPr>
        <p:spPr bwMode="auto">
          <a:xfrm>
            <a:off x="4642583" y="2006388"/>
            <a:ext cx="1842772" cy="251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Achieve immediate </a:t>
            </a:r>
            <a:r>
              <a:rPr lang="en-US" dirty="0">
                <a:solidFill>
                  <a:srgbClr val="000000"/>
                </a:solidFill>
              </a:rPr>
              <a:t>impact and </a:t>
            </a:r>
            <a:r>
              <a:rPr lang="en-US" dirty="0" smtClean="0">
                <a:solidFill>
                  <a:srgbClr val="000000"/>
                </a:solidFill>
              </a:rPr>
              <a:t>create </a:t>
            </a:r>
            <a:r>
              <a:rPr lang="en-US" dirty="0">
                <a:solidFill>
                  <a:srgbClr val="000000"/>
                </a:solidFill>
              </a:rPr>
              <a:t>a solid basis for further </a:t>
            </a:r>
            <a:r>
              <a:rPr lang="en-US" dirty="0" smtClean="0">
                <a:solidFill>
                  <a:srgbClr val="000000"/>
                </a:solidFill>
              </a:rPr>
              <a:t>development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Execute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wave of project with focus on core infrastructure and quick wins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7" name="Rectangle 286"/>
          <p:cNvSpPr txBox="1">
            <a:spLocks noChangeArrowheads="1"/>
          </p:cNvSpPr>
          <p:nvPr/>
        </p:nvSpPr>
        <p:spPr bwMode="auto">
          <a:xfrm>
            <a:off x="2383833" y="2288478"/>
            <a:ext cx="2080204" cy="289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Discuss &amp; align with key stakeholders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Set up program governance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Refine and detail portfolio of initiatives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Develop targets </a:t>
            </a:r>
            <a:r>
              <a:rPr lang="en-US" sz="1400" dirty="0">
                <a:solidFill>
                  <a:srgbClr val="000000"/>
                </a:solidFill>
              </a:rPr>
              <a:t>and </a:t>
            </a:r>
            <a:r>
              <a:rPr lang="en-US" sz="1400" dirty="0" smtClean="0">
                <a:solidFill>
                  <a:srgbClr val="000000"/>
                </a:solidFill>
              </a:rPr>
              <a:t>budget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Develop competences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Estimate Business cases and impact on economy</a:t>
            </a:r>
          </a:p>
        </p:txBody>
      </p:sp>
      <p:sp>
        <p:nvSpPr>
          <p:cNvPr id="38" name="Rectangle 286"/>
          <p:cNvSpPr txBox="1">
            <a:spLocks noChangeArrowheads="1"/>
          </p:cNvSpPr>
          <p:nvPr/>
        </p:nvSpPr>
        <p:spPr bwMode="auto">
          <a:xfrm>
            <a:off x="6693292" y="1752655"/>
            <a:ext cx="2139142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Put </a:t>
            </a:r>
            <a:r>
              <a:rPr lang="en-US" dirty="0">
                <a:solidFill>
                  <a:srgbClr val="000000"/>
                </a:solidFill>
              </a:rPr>
              <a:t>Kazakhstan banking sector on a path to become a proven partner of the growing </a:t>
            </a:r>
            <a:r>
              <a:rPr lang="en-US" dirty="0" smtClean="0">
                <a:solidFill>
                  <a:srgbClr val="000000"/>
                </a:solidFill>
              </a:rPr>
              <a:t>economy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" name="Rectangle 286"/>
          <p:cNvSpPr txBox="1">
            <a:spLocks noChangeArrowheads="1"/>
          </p:cNvSpPr>
          <p:nvPr/>
        </p:nvSpPr>
        <p:spPr bwMode="auto">
          <a:xfrm>
            <a:off x="202865" y="2547932"/>
            <a:ext cx="2017960" cy="182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Review case for change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Define initial vision &amp; roadmap</a:t>
            </a:r>
          </a:p>
          <a:p>
            <a:pPr lvl="1" defTabSz="677863">
              <a:spcBef>
                <a:spcPct val="20000"/>
              </a:spcBef>
              <a:buClr>
                <a:srgbClr val="002960"/>
              </a:buClr>
            </a:pPr>
            <a:r>
              <a:rPr lang="en-US" dirty="0" smtClean="0">
                <a:solidFill>
                  <a:srgbClr val="000000"/>
                </a:solidFill>
              </a:rPr>
              <a:t>Review IT enablers and define overall plan</a:t>
            </a:r>
          </a:p>
        </p:txBody>
      </p:sp>
      <p:sp>
        <p:nvSpPr>
          <p:cNvPr id="17" name="Isosceles Triangle 16"/>
          <p:cNvSpPr/>
          <p:nvPr/>
        </p:nvSpPr>
        <p:spPr>
          <a:xfrm>
            <a:off x="2230914" y="985499"/>
            <a:ext cx="172357" cy="111432"/>
          </a:xfrm>
          <a:prstGeom prst="triangle">
            <a:avLst/>
          </a:prstGeom>
          <a:solidFill>
            <a:schemeClr val="accent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88" name="Rectangle 286"/>
          <p:cNvSpPr txBox="1">
            <a:spLocks noChangeArrowheads="1"/>
          </p:cNvSpPr>
          <p:nvPr/>
        </p:nvSpPr>
        <p:spPr bwMode="auto">
          <a:xfrm>
            <a:off x="2024228" y="1157289"/>
            <a:ext cx="599437" cy="18841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677863">
              <a:buClr>
                <a:srgbClr val="002960"/>
              </a:buClr>
            </a:pPr>
            <a:r>
              <a:rPr lang="en-US" b="1" dirty="0" smtClean="0">
                <a:solidFill>
                  <a:schemeClr val="bg1"/>
                </a:solidFill>
              </a:rPr>
              <a:t>Today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874452" y="4967145"/>
            <a:ext cx="57708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="" xmlns:p14="http://schemas.microsoft.com/office/powerpoint/2010/main" val="2671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 txBox="1"/>
          <p:nvPr/>
        </p:nvSpPr>
        <p:spPr bwMode="gray">
          <a:xfrm>
            <a:off x="1705600" y="3802011"/>
            <a:ext cx="2623532" cy="32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1008075" eaLnBrk="1" hangingPunct="1">
              <a:buClr>
                <a:schemeClr val="tx2"/>
              </a:buClr>
              <a:defRPr sz="1600" baseline="0">
                <a:latin typeface="+mn-lt"/>
              </a:defRPr>
            </a:lvl1pPr>
            <a:lvl2pPr marL="218059" lvl="1" indent="-216272" defTabSz="1008075" eaLnBrk="1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514761" lvl="2" indent="-294916" defTabSz="1008075" eaLnBrk="1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91711" lvl="3" indent="-175162" defTabSz="1008075" eaLnBrk="1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844209" lvl="4" indent="-146564" defTabSz="1008075" eaLnBrk="1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844209" indent="-146564" defTabSz="10080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844209" indent="-146564" defTabSz="10080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844209" indent="-146564" defTabSz="10080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844209" indent="-146564" defTabSz="1008075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r"/>
            <a:r>
              <a:rPr lang="en-US" sz="2800" b="1" i="1" dirty="0">
                <a:solidFill>
                  <a:schemeClr val="accent3"/>
                </a:solidFill>
              </a:rPr>
              <a:t>Wayne Gretzky</a:t>
            </a:r>
          </a:p>
        </p:txBody>
      </p:sp>
      <p:sp>
        <p:nvSpPr>
          <p:cNvPr id="4" name="Rectangle 3"/>
          <p:cNvSpPr/>
          <p:nvPr/>
        </p:nvSpPr>
        <p:spPr bwMode="gray">
          <a:xfrm>
            <a:off x="298971" y="1320302"/>
            <a:ext cx="40301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I </a:t>
            </a:r>
            <a:r>
              <a:rPr lang="en-US" sz="3000" dirty="0"/>
              <a:t>skate to where the puck is going to be, not where it has </a:t>
            </a:r>
            <a:r>
              <a:rPr lang="en-US" sz="3000" dirty="0" smtClean="0"/>
              <a:t>been</a:t>
            </a:r>
            <a:endParaRPr lang="en-US" sz="3000" dirty="0"/>
          </a:p>
        </p:txBody>
      </p:sp>
      <p:cxnSp>
        <p:nvCxnSpPr>
          <p:cNvPr id="5" name="Straight Connector 4"/>
          <p:cNvCxnSpPr/>
          <p:nvPr/>
        </p:nvCxnSpPr>
        <p:spPr bwMode="gray">
          <a:xfrm>
            <a:off x="843235" y="1201715"/>
            <a:ext cx="803440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WordArt 12"/>
          <p:cNvSpPr>
            <a:spLocks noChangeArrowheads="1" noChangeShapeType="1" noTextEdit="1"/>
          </p:cNvSpPr>
          <p:nvPr/>
        </p:nvSpPr>
        <p:spPr bwMode="gray">
          <a:xfrm flipH="1" flipV="1">
            <a:off x="298969" y="951188"/>
            <a:ext cx="418027" cy="256653"/>
          </a:xfrm>
          <a:prstGeom prst="rect">
            <a:avLst/>
          </a:prstGeom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95"/>
              </a:avLst>
            </a:prstTxWarp>
          </a:bodyPr>
          <a:lstStyle/>
          <a:p>
            <a:pPr algn="ctr" rtl="0">
              <a:buNone/>
            </a:pPr>
            <a:r>
              <a:rPr lang="en-US" sz="1600" b="1" kern="10" spc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Unicode MS"/>
                <a:ea typeface="Arial Unicode MS"/>
                <a:cs typeface="Arial Unicode MS"/>
              </a:rPr>
              <a:t>"</a:t>
            </a:r>
            <a:endParaRPr lang="en-US" sz="1600" b="1" kern="10" spc="0" dirty="0">
              <a:ln>
                <a:noFill/>
              </a:ln>
              <a:solidFill>
                <a:schemeClr val="accent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WordArt 12"/>
          <p:cNvSpPr>
            <a:spLocks noChangeArrowheads="1" noChangeShapeType="1" noTextEdit="1"/>
          </p:cNvSpPr>
          <p:nvPr/>
        </p:nvSpPr>
        <p:spPr bwMode="gray">
          <a:xfrm flipV="1">
            <a:off x="8616796" y="3969007"/>
            <a:ext cx="418027" cy="256653"/>
          </a:xfrm>
          <a:prstGeom prst="rect">
            <a:avLst/>
          </a:prstGeom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995"/>
              </a:avLst>
            </a:prstTxWarp>
          </a:bodyPr>
          <a:lstStyle/>
          <a:p>
            <a:pPr algn="ctr" rtl="0">
              <a:buNone/>
            </a:pPr>
            <a:r>
              <a:rPr lang="en-US" sz="1600" b="1" kern="10" spc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 Unicode MS"/>
                <a:ea typeface="Arial Unicode MS"/>
                <a:cs typeface="Arial Unicode MS"/>
              </a:rPr>
              <a:t>"</a:t>
            </a:r>
            <a:endParaRPr lang="en-US" sz="1600" b="1" kern="10" spc="0" dirty="0">
              <a:ln>
                <a:noFill/>
              </a:ln>
              <a:solidFill>
                <a:schemeClr val="accent3"/>
              </a:solidFill>
              <a:effectLst/>
              <a:latin typeface="Arial Unicode MS"/>
              <a:ea typeface="Arial Unicode MS"/>
              <a:cs typeface="Arial Unicode MS"/>
            </a:endParaRPr>
          </a:p>
        </p:txBody>
      </p:sp>
      <p:cxnSp>
        <p:nvCxnSpPr>
          <p:cNvPr id="8" name="Straight Connector 7"/>
          <p:cNvCxnSpPr/>
          <p:nvPr/>
        </p:nvCxnSpPr>
        <p:spPr bwMode="gray">
          <a:xfrm>
            <a:off x="298971" y="4225660"/>
            <a:ext cx="8244339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Wayne-gretzky-oiler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4954507" y="1207256"/>
            <a:ext cx="3588801" cy="3012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88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" name="Object 128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84592327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503810" name="think-cell Slide" r:id="rId16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en-US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133" name="Rectangle 15"/>
          <p:cNvSpPr txBox="1">
            <a:spLocks/>
          </p:cNvSpPr>
          <p:nvPr/>
        </p:nvSpPr>
        <p:spPr>
          <a:xfrm>
            <a:off x="121489" y="648708"/>
            <a:ext cx="2066246" cy="66014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Illiquid and underdeveloped capital markets</a:t>
            </a:r>
            <a:endParaRPr lang="en-US" dirty="0" smtClean="0"/>
          </a:p>
        </p:txBody>
      </p:sp>
      <p:pic>
        <p:nvPicPr>
          <p:cNvPr id="485435" name="Picture 5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985" y="2359280"/>
            <a:ext cx="2420042" cy="278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292388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Kazakhstan’s financial sector faces severe issues</a:t>
            </a:r>
            <a:endParaRPr lang="hu-HU" dirty="0"/>
          </a:p>
        </p:txBody>
      </p:sp>
      <p:sp>
        <p:nvSpPr>
          <p:cNvPr id="49" name="McK 5. Source"/>
          <p:cNvSpPr>
            <a:spLocks noChangeArrowheads="1"/>
          </p:cNvSpPr>
          <p:nvPr/>
        </p:nvSpPr>
        <p:spPr bwMode="auto">
          <a:xfrm>
            <a:off x="121488" y="4922968"/>
            <a:ext cx="817209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en-US" sz="1000" dirty="0">
                <a:latin typeface="+mn-lt"/>
              </a:rPr>
              <a:t>SOURCE: McKinsey Global Banking Pools, National Bank of Kazakhstan, World Bank, </a:t>
            </a:r>
            <a:r>
              <a:rPr lang="en-US" sz="1000" dirty="0" err="1">
                <a:latin typeface="+mn-lt"/>
              </a:rPr>
              <a:t>EIU</a:t>
            </a:r>
            <a:r>
              <a:rPr lang="en-US" sz="1000" dirty="0">
                <a:latin typeface="+mn-lt"/>
              </a:rPr>
              <a:t>, team analysis</a:t>
            </a: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0734763"/>
              </p:ext>
            </p:extLst>
          </p:nvPr>
        </p:nvGraphicFramePr>
        <p:xfrm>
          <a:off x="4626265" y="583108"/>
          <a:ext cx="2740908" cy="728816"/>
        </p:xfrm>
        <a:graphic>
          <a:graphicData uri="http://schemas.openxmlformats.org/presentationml/2006/ole">
            <p:oleObj spid="_x0000_s503811" name="Chart" r:id="rId18" imgW="2685988" imgH="952336" progId="MSGraph.Chart.8">
              <p:embed followColorScheme="full"/>
            </p:oleObj>
          </a:graphicData>
        </a:graphic>
      </p:graphicFrame>
      <p:sp>
        <p:nvSpPr>
          <p:cNvPr id="155" name="Text Placeholder 24"/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7295762" y="992499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F79F018-2AD9-4391-B1EA-1E866B3317F6}" type="datetime'46''%'''''''''''''''''''''''''''''''">
              <a:rPr lang="en-US">
                <a:ea typeface="ＭＳ Ｐゴシック"/>
                <a:cs typeface="+mn-cs"/>
              </a:rPr>
              <a:pPr/>
              <a:t>46%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54" name="Text Placeholder 23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5429705" y="704589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2A2582CC-AF96-4426-9C3B-6065F566E9F2}" type="datetime'''''12''''''''''''''''''''''''''''%'''">
              <a:rPr lang="en-US">
                <a:ea typeface="ＭＳ Ｐゴシック"/>
                <a:cs typeface="+mn-cs"/>
              </a:rPr>
              <a:pPr/>
              <a:t>12%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graphicFrame>
        <p:nvGraphicFramePr>
          <p:cNvPr id="102" name="Object 10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1819091"/>
              </p:ext>
            </p:extLst>
          </p:nvPr>
        </p:nvGraphicFramePr>
        <p:xfrm>
          <a:off x="4626265" y="1253683"/>
          <a:ext cx="2740908" cy="721596"/>
        </p:xfrm>
        <a:graphic>
          <a:graphicData uri="http://schemas.openxmlformats.org/presentationml/2006/ole">
            <p:oleObj spid="_x0000_s503812" name="Chart" r:id="rId19" imgW="2685988" imgH="942975" progId="MSGraph.Chart.8">
              <p:embed followColorScheme="full"/>
            </p:oleObj>
          </a:graphicData>
        </a:graphic>
      </p:graphicFrame>
      <p:sp>
        <p:nvSpPr>
          <p:cNvPr id="152" name="Text Placeholder 21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5108977" y="1663074"/>
            <a:ext cx="351506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A071462-C37A-4959-BB24-7CECDF91EA34}" type="datetime'''''''''''''''''''''''''''''''''5''''%'">
              <a:rPr lang="en-US">
                <a:ea typeface="ＭＳ Ｐゴシック"/>
                <a:cs typeface="+mn-cs"/>
              </a:rPr>
              <a:pPr/>
              <a:t>5%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51" name="Text Placeholder 20"/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7295762" y="1375164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FFD73115-04EE-4B70-A6D6-6CEECEE422E4}" type="datetime'''3''''''''4%'''''''''''''''''''">
              <a:rPr lang="en-US">
                <a:ea typeface="ＭＳ Ｐゴシック"/>
                <a:cs typeface="+mn-cs"/>
              </a:rPr>
              <a:pPr/>
              <a:t>34%</a:t>
            </a:fld>
            <a:endParaRPr lang="en-US" dirty="0">
              <a:latin typeface="Arial"/>
              <a:ea typeface="ＭＳ Ｐゴシック"/>
              <a:cs typeface="+mn-cs"/>
              <a:sym typeface="Arial"/>
            </a:endParaRPr>
          </a:p>
        </p:txBody>
      </p:sp>
      <p:graphicFrame>
        <p:nvGraphicFramePr>
          <p:cNvPr id="111" name="Object 1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24984800"/>
              </p:ext>
            </p:extLst>
          </p:nvPr>
        </p:nvGraphicFramePr>
        <p:xfrm>
          <a:off x="4626265" y="1895102"/>
          <a:ext cx="2740908" cy="750683"/>
        </p:xfrm>
        <a:graphic>
          <a:graphicData uri="http://schemas.openxmlformats.org/presentationml/2006/ole">
            <p:oleObj spid="_x0000_s503813" name="Chart" r:id="rId20" imgW="2685988" imgH="980911" progId="MSGraph.Chart.8">
              <p:embed followColorScheme="full"/>
            </p:oleObj>
          </a:graphicData>
        </a:graphic>
      </p:graphicFrame>
      <p:sp>
        <p:nvSpPr>
          <p:cNvPr id="149" name="Text Placeholder 18"/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7295762" y="2322714"/>
            <a:ext cx="581523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1E68CEE0-414B-48E3-94F7-EC7B549FD234}" type="datetime'''''''''''''''''''''1''''''3''2''%'''''''''''''''''">
              <a:rPr lang="en-US">
                <a:ea typeface="ＭＳ Ｐゴシック"/>
                <a:cs typeface="+mn-cs"/>
              </a:rPr>
              <a:pPr/>
              <a:t>132%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48" name="Text Placeholder 17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5692119" y="2042094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AE64E308-3A74-42E5-A25F-0584BA88CFC2}" type="datetime'''''''4''''''''''''''8''%'''''''''''''''''''''''''''''''''">
              <a:rPr lang="en-US">
                <a:ea typeface="ＭＳ Ｐゴシック"/>
                <a:cs typeface="+mn-cs"/>
              </a:rPr>
              <a:pPr/>
              <a:t>48%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graphicFrame>
        <p:nvGraphicFramePr>
          <p:cNvPr id="121" name="Object 12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46017031"/>
              </p:ext>
            </p:extLst>
          </p:nvPr>
        </p:nvGraphicFramePr>
        <p:xfrm>
          <a:off x="4626265" y="2565676"/>
          <a:ext cx="2740908" cy="750683"/>
        </p:xfrm>
        <a:graphic>
          <a:graphicData uri="http://schemas.openxmlformats.org/presentationml/2006/ole">
            <p:oleObj spid="_x0000_s503814" name="Chart" r:id="rId21" imgW="2685988" imgH="980911" progId="MSGraph.Chart.8">
              <p:embed followColorScheme="full"/>
            </p:oleObj>
          </a:graphicData>
        </a:graphic>
      </p:graphicFrame>
      <p:sp>
        <p:nvSpPr>
          <p:cNvPr id="159" name="Text Placeholder 27"/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6207229" y="2993289"/>
            <a:ext cx="351506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61D51794-1409-4C62-A10A-848DA23A7256}" type="datetime'''''''''''''7''''''''''''''''''%'''">
              <a:rPr lang="en-US">
                <a:ea typeface="ＭＳ Ｐゴシック"/>
                <a:cs typeface="+mn-cs"/>
              </a:rPr>
              <a:pPr/>
              <a:t>7%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58" name="Text Placeholder 26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7295762" y="2712668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E2EC7A67-DBE7-40DD-AFB2-08673BFA6299}" type="datetime'''''''''''''''''''''''1''''3''''''%'">
              <a:rPr lang="en-US">
                <a:ea typeface="ＭＳ Ｐゴシック"/>
                <a:cs typeface="+mn-cs"/>
              </a:rPr>
              <a:pPr/>
              <a:t>13%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78" name="Rectangle 15"/>
          <p:cNvSpPr txBox="1">
            <a:spLocks/>
          </p:cNvSpPr>
          <p:nvPr/>
        </p:nvSpPr>
        <p:spPr>
          <a:xfrm>
            <a:off x="2322851" y="718589"/>
            <a:ext cx="13919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Market cap to GDP</a:t>
            </a:r>
          </a:p>
        </p:txBody>
      </p:sp>
      <p:sp>
        <p:nvSpPr>
          <p:cNvPr id="132" name="Rectangle 15"/>
          <p:cNvSpPr txBox="1">
            <a:spLocks/>
          </p:cNvSpPr>
          <p:nvPr/>
        </p:nvSpPr>
        <p:spPr>
          <a:xfrm>
            <a:off x="144167" y="1315639"/>
            <a:ext cx="2066246" cy="6657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 err="1" smtClean="0">
                <a:solidFill>
                  <a:schemeClr val="accent4"/>
                </a:solidFill>
              </a:rPr>
              <a:t>NPL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r>
              <a:rPr lang="en-US" b="1" dirty="0">
                <a:solidFill>
                  <a:schemeClr val="accent4"/>
                </a:solidFill>
              </a:rPr>
              <a:t>problem resolution limits further </a:t>
            </a:r>
            <a:r>
              <a:rPr lang="en-US" b="1" dirty="0" smtClean="0">
                <a:solidFill>
                  <a:schemeClr val="accent4"/>
                </a:solidFill>
              </a:rPr>
              <a:t>loan growth</a:t>
            </a:r>
            <a:endParaRPr lang="en-US" dirty="0"/>
          </a:p>
        </p:txBody>
      </p:sp>
      <p:sp>
        <p:nvSpPr>
          <p:cNvPr id="90" name="Rectangle 15"/>
          <p:cNvSpPr txBox="1">
            <a:spLocks/>
          </p:cNvSpPr>
          <p:nvPr/>
        </p:nvSpPr>
        <p:spPr>
          <a:xfrm>
            <a:off x="2322851" y="1427401"/>
            <a:ext cx="13919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Total </a:t>
            </a:r>
            <a:r>
              <a:rPr lang="en-US" dirty="0" err="1" smtClean="0"/>
              <a:t>NPLs</a:t>
            </a:r>
            <a:r>
              <a:rPr lang="en-US" dirty="0" smtClean="0"/>
              <a:t> to loan portfolio</a:t>
            </a:r>
          </a:p>
        </p:txBody>
      </p:sp>
      <p:sp>
        <p:nvSpPr>
          <p:cNvPr id="131" name="Rectangle 15"/>
          <p:cNvSpPr txBox="1">
            <a:spLocks/>
          </p:cNvSpPr>
          <p:nvPr/>
        </p:nvSpPr>
        <p:spPr>
          <a:xfrm>
            <a:off x="144167" y="1981354"/>
            <a:ext cx="2066246" cy="60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Low household savings</a:t>
            </a:r>
            <a:endParaRPr lang="en-US" dirty="0"/>
          </a:p>
        </p:txBody>
      </p:sp>
      <p:sp>
        <p:nvSpPr>
          <p:cNvPr id="110" name="Rectangle 15"/>
          <p:cNvSpPr txBox="1">
            <a:spLocks/>
          </p:cNvSpPr>
          <p:nvPr/>
        </p:nvSpPr>
        <p:spPr>
          <a:xfrm>
            <a:off x="2322851" y="2044523"/>
            <a:ext cx="195409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PFA</a:t>
            </a:r>
            <a:r>
              <a:rPr lang="en-US" baseline="30000" dirty="0" smtClean="0"/>
              <a:t>2</a:t>
            </a:r>
            <a:r>
              <a:rPr lang="en-US" dirty="0" smtClean="0"/>
              <a:t> to Disposable income</a:t>
            </a:r>
          </a:p>
        </p:txBody>
      </p:sp>
      <p:sp>
        <p:nvSpPr>
          <p:cNvPr id="126" name="Rectangle 15"/>
          <p:cNvSpPr txBox="1">
            <a:spLocks/>
          </p:cNvSpPr>
          <p:nvPr/>
        </p:nvSpPr>
        <p:spPr>
          <a:xfrm>
            <a:off x="144167" y="2648283"/>
            <a:ext cx="2066246" cy="60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Very high interest margins on loans</a:t>
            </a:r>
            <a:endParaRPr lang="en-US" dirty="0" smtClean="0"/>
          </a:p>
        </p:txBody>
      </p:sp>
      <p:sp>
        <p:nvSpPr>
          <p:cNvPr id="120" name="Rectangle 15"/>
          <p:cNvSpPr txBox="1">
            <a:spLocks/>
          </p:cNvSpPr>
          <p:nvPr/>
        </p:nvSpPr>
        <p:spPr>
          <a:xfrm>
            <a:off x="2322851" y="2760046"/>
            <a:ext cx="13919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PFL</a:t>
            </a:r>
            <a:r>
              <a:rPr lang="en-US" baseline="30000" dirty="0" smtClean="0"/>
              <a:t>3</a:t>
            </a:r>
            <a:r>
              <a:rPr lang="en-US" dirty="0" smtClean="0"/>
              <a:t> interest margin</a:t>
            </a:r>
          </a:p>
        </p:txBody>
      </p:sp>
      <p:graphicFrame>
        <p:nvGraphicFramePr>
          <p:cNvPr id="137" name="Object 13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6797952"/>
              </p:ext>
            </p:extLst>
          </p:nvPr>
        </p:nvGraphicFramePr>
        <p:xfrm>
          <a:off x="4626265" y="3236250"/>
          <a:ext cx="2740908" cy="743463"/>
        </p:xfrm>
        <a:graphic>
          <a:graphicData uri="http://schemas.openxmlformats.org/presentationml/2006/ole">
            <p:oleObj spid="_x0000_s503815" name="Chart" r:id="rId22" imgW="2685988" imgH="971550" progId="MSGraph.Chart.8">
              <p:embed followColorScheme="full"/>
            </p:oleObj>
          </a:graphicData>
        </a:graphic>
      </p:graphicFrame>
      <p:sp>
        <p:nvSpPr>
          <p:cNvPr id="146" name="Text Placeholder 15"/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7295762" y="3667508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36872A1-B9F6-45FC-9CC9-5921C81BB947}" type="datetime'''''''''''''''''''''''''''''''''''''''''6''''''''1''%'''''''">
              <a:rPr lang="en-US">
                <a:ea typeface="ＭＳ Ｐゴシック"/>
                <a:cs typeface="+mn-cs"/>
              </a:rPr>
              <a:pPr/>
              <a:t>61%</a:t>
            </a:fld>
            <a:endParaRPr lang="en-US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45" name="Text Placeholder 14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6508519" y="3379598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356BABBD-6CFF-4936-9B9C-FC618DB93A17}" type="datetime'''4''''''''''''''''''''''''''''2''''''''''''''''''''''''''''%'">
              <a:rPr lang="en-US">
                <a:ea typeface="ＭＳ Ｐゴシック"/>
                <a:cs typeface="+mn-cs"/>
              </a:rPr>
              <a:pPr/>
              <a:t>42%</a:t>
            </a:fld>
            <a:endParaRPr lang="en-US" dirty="0">
              <a:latin typeface="Arial"/>
              <a:ea typeface="ＭＳ Ｐゴシック"/>
              <a:cs typeface="+mn-cs"/>
              <a:sym typeface="Arial"/>
            </a:endParaRPr>
          </a:p>
        </p:txBody>
      </p:sp>
      <p:sp>
        <p:nvSpPr>
          <p:cNvPr id="136" name="Rectangle 15"/>
          <p:cNvSpPr txBox="1">
            <a:spLocks/>
          </p:cNvSpPr>
          <p:nvPr/>
        </p:nvSpPr>
        <p:spPr>
          <a:xfrm>
            <a:off x="2322851" y="3525375"/>
            <a:ext cx="139198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Bankarization</a:t>
            </a:r>
            <a:r>
              <a:rPr lang="en-US" baseline="30000" dirty="0" smtClean="0"/>
              <a:t>4</a:t>
            </a:r>
          </a:p>
        </p:txBody>
      </p:sp>
      <p:sp>
        <p:nvSpPr>
          <p:cNvPr id="92" name="Rectangle 15"/>
          <p:cNvSpPr txBox="1">
            <a:spLocks/>
          </p:cNvSpPr>
          <p:nvPr/>
        </p:nvSpPr>
        <p:spPr>
          <a:xfrm>
            <a:off x="144167" y="3320073"/>
            <a:ext cx="2066246" cy="60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Low </a:t>
            </a:r>
            <a:r>
              <a:rPr lang="en-US" b="1" dirty="0" err="1" smtClean="0">
                <a:solidFill>
                  <a:schemeClr val="accent4"/>
                </a:solidFill>
              </a:rPr>
              <a:t>bankarization</a:t>
            </a:r>
            <a:endParaRPr lang="en-US" dirty="0"/>
          </a:p>
        </p:txBody>
      </p:sp>
      <p:sp>
        <p:nvSpPr>
          <p:cNvPr id="105" name="McK 4. Footnote"/>
          <p:cNvSpPr txBox="1">
            <a:spLocks noChangeArrowheads="1"/>
          </p:cNvSpPr>
          <p:nvPr/>
        </p:nvSpPr>
        <p:spPr bwMode="auto">
          <a:xfrm>
            <a:off x="121489" y="4642353"/>
            <a:ext cx="8598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9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 smtClean="0"/>
              <a:t>1 Peer group includes: Brazil, Bulgaria, Chile, Czech Republic, Hungary, Malaysia, Poland, Romania, Russia, Slovakia and Turkey</a:t>
            </a:r>
          </a:p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Personal financial assets	3</a:t>
            </a:r>
            <a:r>
              <a:rPr lang="en-US" dirty="0" smtClean="0"/>
              <a:t> </a:t>
            </a:r>
            <a:r>
              <a:rPr lang="en-US" dirty="0"/>
              <a:t>Personal financial liabilities	</a:t>
            </a:r>
            <a:r>
              <a:rPr lang="en-US" dirty="0" smtClean="0"/>
              <a:t>4 </a:t>
            </a:r>
            <a:r>
              <a:rPr lang="en-US" dirty="0"/>
              <a:t>Share of population older than 15 years old with a bank account</a:t>
            </a:r>
          </a:p>
        </p:txBody>
      </p:sp>
      <p:graphicFrame>
        <p:nvGraphicFramePr>
          <p:cNvPr id="100" name="Object 9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07718209"/>
              </p:ext>
            </p:extLst>
          </p:nvPr>
        </p:nvGraphicFramePr>
        <p:xfrm>
          <a:off x="4626265" y="3906824"/>
          <a:ext cx="2740908" cy="743463"/>
        </p:xfrm>
        <a:graphic>
          <a:graphicData uri="http://schemas.openxmlformats.org/presentationml/2006/ole">
            <p:oleObj spid="_x0000_s503816" name="Chart" r:id="rId23" imgW="2685988" imgH="971550" progId="MSGraph.Chart.8">
              <p:embed followColorScheme="full"/>
            </p:oleObj>
          </a:graphicData>
        </a:graphic>
      </p:graphicFrame>
      <p:sp>
        <p:nvSpPr>
          <p:cNvPr id="116" name="Text Placeholder 15"/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566833" y="4338082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EA6B5AC-DCCC-416E-A5F3-662A13B383C2}" type="datetime'''''''''''''''''''''''''6''''''''''''''''6%'''''''''">
              <a:rPr lang="en-US">
                <a:ea typeface="+mn-ea"/>
                <a:cs typeface="+mn-cs"/>
              </a:rPr>
              <a:pPr/>
              <a:t>66%</a:t>
            </a:fld>
            <a:endParaRPr lang="en-US">
              <a:ea typeface="+mn-ea"/>
              <a:cs typeface="+mn-cs"/>
              <a:sym typeface="+mn-lt"/>
            </a:endParaRPr>
          </a:p>
        </p:txBody>
      </p:sp>
      <p:sp>
        <p:nvSpPr>
          <p:cNvPr id="117" name="Text Placeholder 14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7295762" y="4050172"/>
            <a:ext cx="466514" cy="18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400" tIns="0" rIns="25400" bIns="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fld id="{550F1A3A-6916-4B6D-96EF-6E5D9A75E22B}" type="datetime'''''''''''''''''''''93''''''%'''''''">
              <a:rPr lang="en-US">
                <a:ea typeface="+mn-ea"/>
                <a:cs typeface="+mn-cs"/>
                <a:sym typeface="+mn-lt"/>
              </a:rPr>
              <a:pPr/>
              <a:t>93%</a:t>
            </a:fld>
            <a:endParaRPr lang="en-US" dirty="0">
              <a:ea typeface="+mn-ea"/>
              <a:cs typeface="+mn-cs"/>
              <a:sym typeface="+mn-lt"/>
            </a:endParaRPr>
          </a:p>
        </p:txBody>
      </p:sp>
      <p:cxnSp>
        <p:nvCxnSpPr>
          <p:cNvPr id="84" name="Straight Connector 83"/>
          <p:cNvCxnSpPr>
            <a:cxnSpLocks/>
          </p:cNvCxnSpPr>
          <p:nvPr/>
        </p:nvCxnSpPr>
        <p:spPr>
          <a:xfrm>
            <a:off x="2322851" y="1281624"/>
            <a:ext cx="55544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>
            <a:off x="2322851" y="1948553"/>
            <a:ext cx="55544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2322852" y="2615483"/>
            <a:ext cx="5554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2322851" y="3283581"/>
            <a:ext cx="55370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>
            <a:cxnSpLocks/>
          </p:cNvCxnSpPr>
          <p:nvPr/>
        </p:nvCxnSpPr>
        <p:spPr>
          <a:xfrm>
            <a:off x="2322851" y="3955370"/>
            <a:ext cx="55370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"/>
          <p:cNvSpPr txBox="1">
            <a:spLocks/>
          </p:cNvSpPr>
          <p:nvPr/>
        </p:nvSpPr>
        <p:spPr>
          <a:xfrm>
            <a:off x="144167" y="3990647"/>
            <a:ext cx="2066246" cy="6000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Large share of cash payments</a:t>
            </a:r>
            <a:endParaRPr lang="en-US" dirty="0"/>
          </a:p>
        </p:txBody>
      </p:sp>
      <p:sp>
        <p:nvSpPr>
          <p:cNvPr id="160" name="Rectangle 15"/>
          <p:cNvSpPr txBox="1">
            <a:spLocks/>
          </p:cNvSpPr>
          <p:nvPr/>
        </p:nvSpPr>
        <p:spPr>
          <a:xfrm>
            <a:off x="2322851" y="4073254"/>
            <a:ext cx="16166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lvl="1" indent="0">
              <a:buNone/>
            </a:pPr>
            <a:r>
              <a:rPr lang="en-US" dirty="0" smtClean="0"/>
              <a:t>Cash payments to GDP</a:t>
            </a:r>
            <a:endParaRPr lang="en-US" baseline="30000" dirty="0" smtClean="0"/>
          </a:p>
        </p:txBody>
      </p:sp>
      <p:sp>
        <p:nvSpPr>
          <p:cNvPr id="51" name="Freeform 50"/>
          <p:cNvSpPr/>
          <p:nvPr/>
        </p:nvSpPr>
        <p:spPr bwMode="gray">
          <a:xfrm>
            <a:off x="161984" y="643016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53" name="Freeform 52"/>
          <p:cNvSpPr/>
          <p:nvPr/>
        </p:nvSpPr>
        <p:spPr bwMode="gray">
          <a:xfrm>
            <a:off x="161984" y="1308848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54" name="Freeform 53"/>
          <p:cNvSpPr/>
          <p:nvPr/>
        </p:nvSpPr>
        <p:spPr bwMode="gray">
          <a:xfrm>
            <a:off x="161984" y="2002123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55" name="Freeform 54"/>
          <p:cNvSpPr/>
          <p:nvPr/>
        </p:nvSpPr>
        <p:spPr bwMode="gray">
          <a:xfrm>
            <a:off x="161984" y="2667118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56" name="Freeform 55"/>
          <p:cNvSpPr/>
          <p:nvPr/>
        </p:nvSpPr>
        <p:spPr bwMode="gray">
          <a:xfrm>
            <a:off x="161984" y="3344703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57" name="Freeform 56"/>
          <p:cNvSpPr/>
          <p:nvPr/>
        </p:nvSpPr>
        <p:spPr bwMode="gray">
          <a:xfrm>
            <a:off x="161984" y="4012278"/>
            <a:ext cx="2048428" cy="610667"/>
          </a:xfrm>
          <a:custGeom>
            <a:avLst/>
            <a:gdLst>
              <a:gd name="connsiteX0" fmla="*/ 0 w 3320248"/>
              <a:gd name="connsiteY0" fmla="*/ 0 h 399495"/>
              <a:gd name="connsiteX1" fmla="*/ 3320248 w 3320248"/>
              <a:gd name="connsiteY1" fmla="*/ 0 h 399495"/>
              <a:gd name="connsiteX2" fmla="*/ 3320248 w 3320248"/>
              <a:gd name="connsiteY2" fmla="*/ 399495 h 399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0248" h="399495">
                <a:moveTo>
                  <a:pt x="0" y="0"/>
                </a:moveTo>
                <a:lnTo>
                  <a:pt x="3320248" y="0"/>
                </a:lnTo>
                <a:lnTo>
                  <a:pt x="3320248" y="399495"/>
                </a:lnTo>
              </a:path>
            </a:pathLst>
          </a:custGeom>
          <a:noFill/>
          <a:ln w="19050"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pic>
        <p:nvPicPr>
          <p:cNvPr id="494664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50" y="674191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50" y="1344766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50" y="2011696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50" y="2682271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577" y="3344703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822" y="4019775"/>
            <a:ext cx="330519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Rectangle 15"/>
          <p:cNvSpPr txBox="1">
            <a:spLocks/>
          </p:cNvSpPr>
          <p:nvPr/>
        </p:nvSpPr>
        <p:spPr>
          <a:xfrm>
            <a:off x="3939452" y="1001215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  <p:sp>
        <p:nvSpPr>
          <p:cNvPr id="58" name="Rectangle 15"/>
          <p:cNvSpPr txBox="1">
            <a:spLocks/>
          </p:cNvSpPr>
          <p:nvPr/>
        </p:nvSpPr>
        <p:spPr>
          <a:xfrm>
            <a:off x="3939452" y="1669026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  <p:sp>
        <p:nvSpPr>
          <p:cNvPr id="65" name="Rectangle 15"/>
          <p:cNvSpPr txBox="1">
            <a:spLocks/>
          </p:cNvSpPr>
          <p:nvPr/>
        </p:nvSpPr>
        <p:spPr>
          <a:xfrm>
            <a:off x="3939452" y="2337292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  <p:sp>
        <p:nvSpPr>
          <p:cNvPr id="66" name="Rectangle 15"/>
          <p:cNvSpPr txBox="1">
            <a:spLocks/>
          </p:cNvSpPr>
          <p:nvPr/>
        </p:nvSpPr>
        <p:spPr>
          <a:xfrm>
            <a:off x="3939452" y="2998432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  <p:sp>
        <p:nvSpPr>
          <p:cNvPr id="67" name="Rectangle 15"/>
          <p:cNvSpPr txBox="1">
            <a:spLocks/>
          </p:cNvSpPr>
          <p:nvPr/>
        </p:nvSpPr>
        <p:spPr>
          <a:xfrm>
            <a:off x="3939452" y="3671558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  <p:sp>
        <p:nvSpPr>
          <p:cNvPr id="68" name="Rectangle 15"/>
          <p:cNvSpPr txBox="1">
            <a:spLocks/>
          </p:cNvSpPr>
          <p:nvPr/>
        </p:nvSpPr>
        <p:spPr>
          <a:xfrm>
            <a:off x="3939452" y="4385035"/>
            <a:ext cx="75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/>
              <a:t>Peers</a:t>
            </a:r>
            <a:r>
              <a:rPr lang="en-US" baseline="30000" dirty="0" smtClean="0"/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13755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2683964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97682" name="think-cell Slide" r:id="rId4" imgW="360" imgH="36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en-US" sz="1200" dirty="0" err="1" smtClean="0">
              <a:solidFill>
                <a:schemeClr val="tx1"/>
              </a:solidFill>
              <a:latin typeface="Arial"/>
              <a:ea typeface="ＭＳ Ｐゴシック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42" y="1442405"/>
            <a:ext cx="2257893" cy="3433176"/>
            <a:chOff x="14742" y="1610600"/>
            <a:chExt cx="1464155" cy="4486441"/>
          </a:xfrm>
          <a:solidFill>
            <a:schemeClr val="bg1">
              <a:lumMod val="85000"/>
            </a:schemeClr>
          </a:solidFill>
        </p:grpSpPr>
        <p:sp>
          <p:nvSpPr>
            <p:cNvPr id="54" name="Rectangle 53"/>
            <p:cNvSpPr>
              <a:spLocks/>
            </p:cNvSpPr>
            <p:nvPr/>
          </p:nvSpPr>
          <p:spPr>
            <a:xfrm flipH="1">
              <a:off x="17813" y="3365367"/>
              <a:ext cx="903217" cy="73585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 err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6" name="Rectangle 55"/>
            <p:cNvSpPr>
              <a:spLocks/>
            </p:cNvSpPr>
            <p:nvPr/>
          </p:nvSpPr>
          <p:spPr>
            <a:xfrm flipH="1">
              <a:off x="19150" y="4119194"/>
              <a:ext cx="1170297" cy="98785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 err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flipH="1">
              <a:off x="20584" y="5145857"/>
              <a:ext cx="1458313" cy="951184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 err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flipH="1">
              <a:off x="14742" y="1610600"/>
              <a:ext cx="433228" cy="953583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 err="1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4" name="Rectangle 63"/>
            <p:cNvSpPr>
              <a:spLocks/>
            </p:cNvSpPr>
            <p:nvPr/>
          </p:nvSpPr>
          <p:spPr>
            <a:xfrm flipH="1">
              <a:off x="16180" y="2588403"/>
              <a:ext cx="576725" cy="751797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dirty="0" err="1">
                <a:solidFill>
                  <a:srgbClr val="000000"/>
                </a:solidFill>
                <a:latin typeface="+mn-lt"/>
              </a:endParaRPr>
            </a:p>
          </p:txBody>
        </p:sp>
      </p:grpSp>
      <p:pic>
        <p:nvPicPr>
          <p:cNvPr id="55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085" y="2228421"/>
            <a:ext cx="2867118" cy="291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584775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Digital transformation lends a unique opportunity to </a:t>
            </a:r>
            <a:r>
              <a:rPr lang="en-US" dirty="0" smtClean="0"/>
              <a:t>resolve </a:t>
            </a:r>
            <a:r>
              <a:rPr lang="en-US" dirty="0"/>
              <a:t>issues and “leapfrog” to a digitized economy</a:t>
            </a:r>
            <a:endParaRPr lang="ru-RU" dirty="0"/>
          </a:p>
        </p:txBody>
      </p:sp>
      <p:sp>
        <p:nvSpPr>
          <p:cNvPr id="57" name="AutoShape 250"/>
          <p:cNvSpPr>
            <a:spLocks noChangeArrowheads="1"/>
          </p:cNvSpPr>
          <p:nvPr/>
        </p:nvSpPr>
        <p:spPr bwMode="auto">
          <a:xfrm>
            <a:off x="5242441" y="919586"/>
            <a:ext cx="3723471" cy="4924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Key impacts on the economy of Kazakhstan</a:t>
            </a:r>
          </a:p>
        </p:txBody>
      </p:sp>
      <p:sp>
        <p:nvSpPr>
          <p:cNvPr id="59" name="AutoShape 250"/>
          <p:cNvSpPr>
            <a:spLocks noChangeArrowheads="1"/>
          </p:cNvSpPr>
          <p:nvPr/>
        </p:nvSpPr>
        <p:spPr bwMode="auto">
          <a:xfrm>
            <a:off x="2560120" y="919587"/>
            <a:ext cx="2510415" cy="4924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Initiatives of the sector’s digital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transformation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36" name="Straight Connector 135"/>
          <p:cNvCxnSpPr>
            <a:cxnSpLocks/>
          </p:cNvCxnSpPr>
          <p:nvPr/>
        </p:nvCxnSpPr>
        <p:spPr>
          <a:xfrm>
            <a:off x="0" y="2181356"/>
            <a:ext cx="491783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</p:cNvCxnSpPr>
          <p:nvPr/>
        </p:nvCxnSpPr>
        <p:spPr>
          <a:xfrm>
            <a:off x="5145250" y="2181356"/>
            <a:ext cx="399795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cxnSpLocks/>
          </p:cNvCxnSpPr>
          <p:nvPr/>
        </p:nvCxnSpPr>
        <p:spPr>
          <a:xfrm>
            <a:off x="0" y="2769343"/>
            <a:ext cx="491783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cxnSpLocks/>
          </p:cNvCxnSpPr>
          <p:nvPr/>
        </p:nvCxnSpPr>
        <p:spPr>
          <a:xfrm>
            <a:off x="5145250" y="2769343"/>
            <a:ext cx="399795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cxnSpLocks/>
          </p:cNvCxnSpPr>
          <p:nvPr/>
        </p:nvCxnSpPr>
        <p:spPr>
          <a:xfrm>
            <a:off x="0" y="3357329"/>
            <a:ext cx="491783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cxnSpLocks/>
          </p:cNvCxnSpPr>
          <p:nvPr/>
        </p:nvCxnSpPr>
        <p:spPr>
          <a:xfrm>
            <a:off x="5145250" y="3357329"/>
            <a:ext cx="399795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>
            <a:cxnSpLocks/>
          </p:cNvCxnSpPr>
          <p:nvPr/>
        </p:nvCxnSpPr>
        <p:spPr>
          <a:xfrm>
            <a:off x="0" y="4133733"/>
            <a:ext cx="4917836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cxnSpLocks/>
          </p:cNvCxnSpPr>
          <p:nvPr/>
        </p:nvCxnSpPr>
        <p:spPr>
          <a:xfrm>
            <a:off x="5145250" y="4133733"/>
            <a:ext cx="3997952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995226" y="1426607"/>
            <a:ext cx="0" cy="3443553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cxnSpLocks/>
          </p:cNvCxnSpPr>
          <p:nvPr/>
        </p:nvCxnSpPr>
        <p:spPr>
          <a:xfrm>
            <a:off x="0" y="1426606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0" y="4876897"/>
            <a:ext cx="9144000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15"/>
          <p:cNvSpPr txBox="1">
            <a:spLocks/>
          </p:cNvSpPr>
          <p:nvPr/>
        </p:nvSpPr>
        <p:spPr>
          <a:xfrm>
            <a:off x="5242441" y="1510529"/>
            <a:ext cx="37234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2088" lvl="1">
              <a:spcAft>
                <a:spcPts val="0"/>
              </a:spcAft>
            </a:pPr>
            <a:r>
              <a:rPr lang="en-US" dirty="0" smtClean="0"/>
              <a:t>Increase </a:t>
            </a:r>
            <a:r>
              <a:rPr lang="en-US" b="1" dirty="0" smtClean="0">
                <a:solidFill>
                  <a:schemeClr val="accent4"/>
                </a:solidFill>
              </a:rPr>
              <a:t>investment-driven growth</a:t>
            </a:r>
          </a:p>
          <a:p>
            <a:pPr marL="192088" lvl="1">
              <a:spcAft>
                <a:spcPts val="0"/>
              </a:spcAft>
            </a:pPr>
            <a:r>
              <a:rPr lang="en-US" sz="1500" b="1" dirty="0" smtClean="0">
                <a:solidFill>
                  <a:schemeClr val="accent4"/>
                </a:solidFill>
              </a:rPr>
              <a:t>Deepen capital markets</a:t>
            </a:r>
            <a:r>
              <a:rPr lang="en-US" sz="1500" dirty="0" smtClean="0">
                <a:solidFill>
                  <a:schemeClr val="accent4"/>
                </a:solidFill>
              </a:rPr>
              <a:t> </a:t>
            </a:r>
            <a:r>
              <a:rPr lang="en-US" sz="1500" dirty="0" smtClean="0"/>
              <a:t>to provide funding to corporates</a:t>
            </a:r>
          </a:p>
        </p:txBody>
      </p:sp>
      <p:sp>
        <p:nvSpPr>
          <p:cNvPr id="158" name="Rectangle 15"/>
          <p:cNvSpPr txBox="1">
            <a:spLocks/>
          </p:cNvSpPr>
          <p:nvPr/>
        </p:nvSpPr>
        <p:spPr>
          <a:xfrm>
            <a:off x="2560121" y="1510530"/>
            <a:ext cx="21191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193675"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</a:rPr>
              <a:t>Regional capital market </a:t>
            </a:r>
            <a:r>
              <a:rPr lang="en-US" b="1" dirty="0" smtClean="0">
                <a:solidFill>
                  <a:schemeClr val="accent4"/>
                </a:solidFill>
              </a:rPr>
              <a:t>hub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0" name="Rectangle 16393"/>
          <p:cNvSpPr txBox="1">
            <a:spLocks/>
          </p:cNvSpPr>
          <p:nvPr/>
        </p:nvSpPr>
        <p:spPr>
          <a:xfrm>
            <a:off x="457097" y="1510529"/>
            <a:ext cx="15251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14738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18808" lvl="1" indent="-316196" defTabSz="147383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752597" lvl="2" indent="-431176" defTabSz="14738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011303" lvl="3" indent="-256092" defTabSz="147383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1234259" lvl="4" indent="-214281" defTabSz="14738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Large Corporate clients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3" name="Rectangle 4"/>
          <p:cNvSpPr txBox="1"/>
          <p:nvPr/>
        </p:nvSpPr>
        <p:spPr>
          <a:xfrm>
            <a:off x="121489" y="1645005"/>
            <a:ext cx="261705" cy="2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89" name="Rectangle 15"/>
          <p:cNvSpPr txBox="1">
            <a:spLocks/>
          </p:cNvSpPr>
          <p:nvPr/>
        </p:nvSpPr>
        <p:spPr>
          <a:xfrm>
            <a:off x="5242441" y="2286933"/>
            <a:ext cx="37234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2088" lvl="1">
              <a:spcAft>
                <a:spcPts val="0"/>
              </a:spcAft>
            </a:pPr>
            <a:r>
              <a:rPr lang="en-US" dirty="0" err="1" smtClean="0"/>
              <a:t>SMEs</a:t>
            </a:r>
            <a:r>
              <a:rPr lang="en-US" dirty="0" smtClean="0"/>
              <a:t> to be </a:t>
            </a:r>
            <a:r>
              <a:rPr lang="en-US" b="1" dirty="0" smtClean="0">
                <a:solidFill>
                  <a:schemeClr val="accent4"/>
                </a:solidFill>
              </a:rPr>
              <a:t>drivers of economic growth and stability </a:t>
            </a:r>
          </a:p>
        </p:txBody>
      </p:sp>
      <p:sp>
        <p:nvSpPr>
          <p:cNvPr id="159" name="Rectangle 15"/>
          <p:cNvSpPr txBox="1">
            <a:spLocks/>
          </p:cNvSpPr>
          <p:nvPr/>
        </p:nvSpPr>
        <p:spPr>
          <a:xfrm>
            <a:off x="2560121" y="2286933"/>
            <a:ext cx="21191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193675">
              <a:spcAft>
                <a:spcPts val="0"/>
              </a:spcAft>
            </a:pPr>
            <a:r>
              <a:rPr lang="en-US" b="1" dirty="0" err="1">
                <a:solidFill>
                  <a:schemeClr val="accent4"/>
                </a:solidFill>
              </a:rPr>
              <a:t>SME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accelerator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1" name="Rectangle 16393"/>
          <p:cNvSpPr txBox="1">
            <a:spLocks/>
          </p:cNvSpPr>
          <p:nvPr/>
        </p:nvSpPr>
        <p:spPr>
          <a:xfrm>
            <a:off x="457097" y="2381142"/>
            <a:ext cx="15251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14738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18808" lvl="1" indent="-316196" defTabSz="147383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752597" lvl="2" indent="-431176" defTabSz="14738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011303" lvl="3" indent="-256092" defTabSz="147383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1234259" lvl="4" indent="-214281" defTabSz="14738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err="1" smtClean="0">
                <a:solidFill>
                  <a:schemeClr val="tx2"/>
                </a:solidFill>
              </a:rPr>
              <a:t>SME</a:t>
            </a:r>
            <a:r>
              <a:rPr lang="en-US" b="1" dirty="0" smtClean="0">
                <a:solidFill>
                  <a:schemeClr val="tx2"/>
                </a:solidFill>
              </a:rPr>
              <a:t>/Micro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9" name="Rectangle 4"/>
          <p:cNvSpPr txBox="1"/>
          <p:nvPr/>
        </p:nvSpPr>
        <p:spPr>
          <a:xfrm>
            <a:off x="121489" y="2327199"/>
            <a:ext cx="261705" cy="2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90" name="Rectangle 15"/>
          <p:cNvSpPr txBox="1">
            <a:spLocks/>
          </p:cNvSpPr>
          <p:nvPr/>
        </p:nvSpPr>
        <p:spPr>
          <a:xfrm>
            <a:off x="5242441" y="2874920"/>
            <a:ext cx="3723471" cy="3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2088" lvl="1">
              <a:spcAft>
                <a:spcPts val="0"/>
              </a:spcAft>
            </a:pPr>
            <a:r>
              <a:rPr lang="en-US" b="1" dirty="0" smtClean="0">
                <a:solidFill>
                  <a:schemeClr val="accent4"/>
                </a:solidFill>
              </a:rPr>
              <a:t>Households will be more resilient</a:t>
            </a:r>
            <a:endParaRPr lang="en-US" dirty="0" smtClean="0"/>
          </a:p>
          <a:p>
            <a:pPr marL="192088" lvl="1">
              <a:spcAft>
                <a:spcPts val="0"/>
              </a:spcAft>
            </a:pPr>
            <a:r>
              <a:rPr lang="en-US" b="1" dirty="0" smtClean="0">
                <a:solidFill>
                  <a:schemeClr val="accent4"/>
                </a:solidFill>
              </a:rPr>
              <a:t>Financial literacy to increase</a:t>
            </a:r>
            <a:endParaRPr lang="en-US" dirty="0" smtClean="0">
              <a:solidFill>
                <a:schemeClr val="accent4"/>
              </a:solidFill>
            </a:endParaRPr>
          </a:p>
        </p:txBody>
      </p:sp>
      <p:sp>
        <p:nvSpPr>
          <p:cNvPr id="160" name="Rectangle 15"/>
          <p:cNvSpPr txBox="1">
            <a:spLocks/>
          </p:cNvSpPr>
          <p:nvPr/>
        </p:nvSpPr>
        <p:spPr>
          <a:xfrm>
            <a:off x="2560121" y="2874920"/>
            <a:ext cx="21191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193675"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</a:rPr>
              <a:t>Broad wealth </a:t>
            </a:r>
            <a:r>
              <a:rPr lang="en-US" b="1" dirty="0" smtClean="0">
                <a:solidFill>
                  <a:schemeClr val="accent4"/>
                </a:solidFill>
              </a:rPr>
              <a:t>accumulation</a:t>
            </a:r>
            <a:endParaRPr lang="en-US" dirty="0"/>
          </a:p>
        </p:txBody>
      </p:sp>
      <p:sp>
        <p:nvSpPr>
          <p:cNvPr id="82" name="Rectangle 16393"/>
          <p:cNvSpPr txBox="1">
            <a:spLocks/>
          </p:cNvSpPr>
          <p:nvPr/>
        </p:nvSpPr>
        <p:spPr>
          <a:xfrm>
            <a:off x="457097" y="2874920"/>
            <a:ext cx="1525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14738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18808" lvl="1" indent="-316196" defTabSz="147383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752597" lvl="2" indent="-431176" defTabSz="14738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011303" lvl="3" indent="-256092" defTabSz="147383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1234259" lvl="4" indent="-214281" defTabSz="14738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Retail: </a:t>
            </a:r>
            <a:r>
              <a:rPr lang="en-US" dirty="0" smtClean="0"/>
              <a:t>Affluent individuals</a:t>
            </a:r>
            <a:endParaRPr lang="en-US" dirty="0"/>
          </a:p>
        </p:txBody>
      </p:sp>
      <p:sp>
        <p:nvSpPr>
          <p:cNvPr id="85" name="Rectangle 4"/>
          <p:cNvSpPr txBox="1"/>
          <p:nvPr/>
        </p:nvSpPr>
        <p:spPr>
          <a:xfrm>
            <a:off x="121489" y="2915186"/>
            <a:ext cx="261705" cy="2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91" name="Rectangle 15"/>
          <p:cNvSpPr txBox="1">
            <a:spLocks/>
          </p:cNvSpPr>
          <p:nvPr/>
        </p:nvSpPr>
        <p:spPr>
          <a:xfrm>
            <a:off x="5242441" y="3462906"/>
            <a:ext cx="3723471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2088" lvl="1">
              <a:spcAft>
                <a:spcPts val="0"/>
              </a:spcAft>
            </a:pPr>
            <a:r>
              <a:rPr lang="en-US" sz="1500" b="1" dirty="0" smtClean="0">
                <a:solidFill>
                  <a:schemeClr val="accent4"/>
                </a:solidFill>
              </a:rPr>
              <a:t>Reduces cost of loans</a:t>
            </a:r>
            <a:r>
              <a:rPr lang="en-US" sz="1500" b="1" dirty="0" smtClean="0">
                <a:solidFill>
                  <a:schemeClr val="accent3"/>
                </a:solidFill>
              </a:rPr>
              <a:t> </a:t>
            </a:r>
            <a:r>
              <a:rPr lang="en-US" sz="1500" dirty="0" smtClean="0"/>
              <a:t>for individuals</a:t>
            </a:r>
          </a:p>
          <a:p>
            <a:pPr marL="192088" lvl="1">
              <a:spcAft>
                <a:spcPts val="0"/>
              </a:spcAft>
            </a:pPr>
            <a:r>
              <a:rPr lang="en-US" sz="1500" dirty="0" smtClean="0"/>
              <a:t>Banks and merchants will have the data to </a:t>
            </a:r>
            <a:r>
              <a:rPr lang="en-US" sz="1500" b="1" dirty="0" smtClean="0">
                <a:solidFill>
                  <a:schemeClr val="accent4"/>
                </a:solidFill>
              </a:rPr>
              <a:t>become more efficient</a:t>
            </a:r>
          </a:p>
        </p:txBody>
      </p:sp>
      <p:sp>
        <p:nvSpPr>
          <p:cNvPr id="161" name="Rectangle 15"/>
          <p:cNvSpPr txBox="1">
            <a:spLocks/>
          </p:cNvSpPr>
          <p:nvPr/>
        </p:nvSpPr>
        <p:spPr>
          <a:xfrm>
            <a:off x="2560121" y="3462906"/>
            <a:ext cx="211912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193675"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</a:rPr>
              <a:t>Mobile  </a:t>
            </a:r>
            <a:r>
              <a:rPr lang="en-US" b="1" dirty="0" smtClean="0">
                <a:solidFill>
                  <a:schemeClr val="accent4"/>
                </a:solidFill>
              </a:rPr>
              <a:t>ecosystem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3" name="Rectangle 16393"/>
          <p:cNvSpPr txBox="1">
            <a:spLocks/>
          </p:cNvSpPr>
          <p:nvPr/>
        </p:nvSpPr>
        <p:spPr>
          <a:xfrm>
            <a:off x="457097" y="3557115"/>
            <a:ext cx="152510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14738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18808" lvl="1" indent="-316196" defTabSz="147383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752597" lvl="2" indent="-431176" defTabSz="14738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011303" lvl="3" indent="-256092" defTabSz="147383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1234259" lvl="4" indent="-214281" defTabSz="14738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b="1" dirty="0" smtClean="0">
                <a:solidFill>
                  <a:schemeClr val="tx2"/>
                </a:solidFill>
              </a:rPr>
              <a:t>Retail: </a:t>
            </a:r>
            <a:r>
              <a:rPr lang="en-US" dirty="0" smtClean="0"/>
              <a:t>Mass market</a:t>
            </a:r>
            <a:endParaRPr lang="en-US" dirty="0"/>
          </a:p>
        </p:txBody>
      </p:sp>
      <p:sp>
        <p:nvSpPr>
          <p:cNvPr id="86" name="Rectangle 4"/>
          <p:cNvSpPr txBox="1"/>
          <p:nvPr/>
        </p:nvSpPr>
        <p:spPr>
          <a:xfrm>
            <a:off x="121489" y="3597381"/>
            <a:ext cx="261705" cy="2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92" name="Rectangle 15"/>
          <p:cNvSpPr txBox="1">
            <a:spLocks/>
          </p:cNvSpPr>
          <p:nvPr/>
        </p:nvSpPr>
        <p:spPr>
          <a:xfrm>
            <a:off x="5242441" y="4239309"/>
            <a:ext cx="37234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192088" lvl="1">
              <a:spcAft>
                <a:spcPts val="0"/>
              </a:spcAft>
            </a:pPr>
            <a:r>
              <a:rPr lang="en-US" b="1" dirty="0" smtClean="0">
                <a:solidFill>
                  <a:schemeClr val="accent4"/>
                </a:solidFill>
              </a:rPr>
              <a:t>Cost of financial sector will decline</a:t>
            </a:r>
            <a:endParaRPr lang="en-US" dirty="0" smtClean="0"/>
          </a:p>
          <a:p>
            <a:pPr marL="192088" lvl="1">
              <a:spcAft>
                <a:spcPts val="0"/>
              </a:spcAft>
            </a:pPr>
            <a:r>
              <a:rPr lang="en-US" dirty="0" smtClean="0"/>
              <a:t>Share of </a:t>
            </a:r>
            <a:r>
              <a:rPr lang="en-US" b="1" dirty="0" smtClean="0">
                <a:solidFill>
                  <a:schemeClr val="accent4"/>
                </a:solidFill>
              </a:rPr>
              <a:t>grey economy will shrink</a:t>
            </a:r>
          </a:p>
        </p:txBody>
      </p:sp>
      <p:sp>
        <p:nvSpPr>
          <p:cNvPr id="162" name="Rectangle 15"/>
          <p:cNvSpPr txBox="1">
            <a:spLocks/>
          </p:cNvSpPr>
          <p:nvPr/>
        </p:nvSpPr>
        <p:spPr>
          <a:xfrm>
            <a:off x="2560121" y="4239309"/>
            <a:ext cx="211912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indent="-193675">
              <a:spcAft>
                <a:spcPts val="0"/>
              </a:spcAft>
            </a:pPr>
            <a:r>
              <a:rPr lang="en-US" b="1" dirty="0">
                <a:solidFill>
                  <a:schemeClr val="accent4"/>
                </a:solidFill>
              </a:rPr>
              <a:t>Universal </a:t>
            </a:r>
            <a:r>
              <a:rPr lang="en-US" b="1" dirty="0" smtClean="0">
                <a:solidFill>
                  <a:schemeClr val="accent4"/>
                </a:solidFill>
              </a:rPr>
              <a:t>access and Payments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84" name="Rectangle 16393"/>
          <p:cNvSpPr txBox="1">
            <a:spLocks/>
          </p:cNvSpPr>
          <p:nvPr/>
        </p:nvSpPr>
        <p:spPr>
          <a:xfrm>
            <a:off x="457096" y="4239309"/>
            <a:ext cx="1959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1473836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318808" lvl="1" indent="-316196" defTabSz="1473836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752597" lvl="2" indent="-431176" defTabSz="1473836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011303" lvl="3" indent="-256092" defTabSz="1473836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1234259" lvl="4" indent="-214281" defTabSz="1473836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1234259" indent="-214281" defTabSz="147383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400" b="1" dirty="0" smtClean="0">
                <a:solidFill>
                  <a:schemeClr val="tx2"/>
                </a:solidFill>
              </a:rPr>
              <a:t>Retail </a:t>
            </a:r>
            <a:r>
              <a:rPr lang="en-US" sz="1400" dirty="0" smtClean="0"/>
              <a:t>(universal access) and </a:t>
            </a:r>
            <a:r>
              <a:rPr lang="en-US" sz="1400" b="1" dirty="0" smtClean="0">
                <a:solidFill>
                  <a:schemeClr val="tx2"/>
                </a:solidFill>
              </a:rPr>
              <a:t>Payments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7" name="Rectangle 4"/>
          <p:cNvSpPr txBox="1"/>
          <p:nvPr/>
        </p:nvSpPr>
        <p:spPr>
          <a:xfrm>
            <a:off x="121489" y="4373784"/>
            <a:ext cx="261705" cy="29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16529" y="1510530"/>
            <a:ext cx="0" cy="3294030"/>
            <a:chOff x="2066925" y="1699625"/>
            <a:chExt cx="0" cy="4304606"/>
          </a:xfrm>
        </p:grpSpPr>
        <p:cxnSp>
          <p:nvCxnSpPr>
            <p:cNvPr id="8" name="Straight Connector 7"/>
            <p:cNvCxnSpPr>
              <a:cxnSpLocks/>
            </p:cNvCxnSpPr>
            <p:nvPr/>
          </p:nvCxnSpPr>
          <p:spPr>
            <a:xfrm>
              <a:off x="2066925" y="1699625"/>
              <a:ext cx="0" cy="73866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cxnSpLocks/>
            </p:cNvCxnSpPr>
            <p:nvPr/>
          </p:nvCxnSpPr>
          <p:spPr>
            <a:xfrm>
              <a:off x="2066925" y="2714221"/>
              <a:ext cx="0" cy="4924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cxnSpLocks/>
            </p:cNvCxnSpPr>
            <p:nvPr/>
          </p:nvCxnSpPr>
          <p:spPr>
            <a:xfrm>
              <a:off x="2066925" y="3482596"/>
              <a:ext cx="0" cy="4924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cxnSpLocks/>
            </p:cNvCxnSpPr>
            <p:nvPr/>
          </p:nvCxnSpPr>
          <p:spPr>
            <a:xfrm>
              <a:off x="2066925" y="4250971"/>
              <a:ext cx="0" cy="73866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cxnSpLocks/>
            </p:cNvCxnSpPr>
            <p:nvPr/>
          </p:nvCxnSpPr>
          <p:spPr>
            <a:xfrm>
              <a:off x="2066925" y="5265567"/>
              <a:ext cx="0" cy="738664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/>
          <p:cNvSpPr/>
          <p:nvPr/>
        </p:nvSpPr>
        <p:spPr>
          <a:xfrm>
            <a:off x="4774392" y="1265307"/>
            <a:ext cx="430156" cy="32259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11876" y="1349568"/>
            <a:ext cx="355187" cy="154077"/>
            <a:chOff x="4740852" y="1489282"/>
            <a:chExt cx="348096" cy="201346"/>
          </a:xfrm>
        </p:grpSpPr>
        <p:grpSp>
          <p:nvGrpSpPr>
            <p:cNvPr id="60" name="Group 59"/>
            <p:cNvGrpSpPr/>
            <p:nvPr/>
          </p:nvGrpSpPr>
          <p:grpSpPr>
            <a:xfrm>
              <a:off x="4740852" y="1489282"/>
              <a:ext cx="174048" cy="201346"/>
              <a:chOff x="4739185" y="2997345"/>
              <a:chExt cx="208460" cy="241156"/>
            </a:xfrm>
          </p:grpSpPr>
          <p:sp>
            <p:nvSpPr>
              <p:cNvPr id="61" name="Chevron 60"/>
              <p:cNvSpPr/>
              <p:nvPr/>
            </p:nvSpPr>
            <p:spPr bwMode="auto">
              <a:xfrm>
                <a:off x="4739185" y="3027927"/>
                <a:ext cx="113306" cy="179992"/>
              </a:xfrm>
              <a:prstGeom prst="chevron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2" name="Chevron 61"/>
              <p:cNvSpPr/>
              <p:nvPr/>
            </p:nvSpPr>
            <p:spPr bwMode="auto">
              <a:xfrm>
                <a:off x="4795837" y="2997345"/>
                <a:ext cx="151808" cy="241156"/>
              </a:xfrm>
              <a:prstGeom prst="chevron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 flipH="1">
              <a:off x="4914900" y="1489282"/>
              <a:ext cx="174048" cy="201346"/>
              <a:chOff x="4739185" y="2997345"/>
              <a:chExt cx="208460" cy="241156"/>
            </a:xfrm>
          </p:grpSpPr>
          <p:sp>
            <p:nvSpPr>
              <p:cNvPr id="68" name="Chevron 67"/>
              <p:cNvSpPr/>
              <p:nvPr/>
            </p:nvSpPr>
            <p:spPr bwMode="auto">
              <a:xfrm>
                <a:off x="4739185" y="3027927"/>
                <a:ext cx="113306" cy="179992"/>
              </a:xfrm>
              <a:prstGeom prst="chevron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69" name="Chevron 68"/>
              <p:cNvSpPr/>
              <p:nvPr/>
            </p:nvSpPr>
            <p:spPr bwMode="auto">
              <a:xfrm>
                <a:off x="4795837" y="2997345"/>
                <a:ext cx="151808" cy="241156"/>
              </a:xfrm>
              <a:prstGeom prst="chevron">
                <a:avLst/>
              </a:prstGeom>
              <a:solidFill>
                <a:schemeClr val="accent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66" name="Rectangle 65"/>
          <p:cNvSpPr/>
          <p:nvPr/>
        </p:nvSpPr>
        <p:spPr>
          <a:xfrm>
            <a:off x="8874452" y="4967145"/>
            <a:ext cx="57708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="" xmlns:p14="http://schemas.microsoft.com/office/powerpoint/2010/main" val="7058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9" descr="Встроенное изображение 1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21" t="5482" r="16585" b="5366"/>
          <a:stretch/>
        </p:blipFill>
        <p:spPr bwMode="auto">
          <a:xfrm>
            <a:off x="3225722" y="1914903"/>
            <a:ext cx="2720109" cy="1911615"/>
          </a:xfrm>
          <a:prstGeom prst="round2DiagRect">
            <a:avLst/>
          </a:prstGeom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40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34121782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500770" name="think-cell Slide" r:id="rId20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584775"/>
          </a:xfrm>
        </p:spPr>
        <p:txBody>
          <a:bodyPr/>
          <a:lstStyle/>
          <a:p>
            <a:r>
              <a:rPr lang="en-US" dirty="0"/>
              <a:t>The globally distinctive financial sector will deliver tangible benefits for the people of Kazakhstan</a:t>
            </a:r>
            <a:endParaRPr lang="ru-RU" dirty="0"/>
          </a:p>
        </p:txBody>
      </p:sp>
      <p:sp>
        <p:nvSpPr>
          <p:cNvPr id="8" name="TextBox 31"/>
          <p:cNvSpPr txBox="1"/>
          <p:nvPr>
            <p:custDataLst>
              <p:tags r:id="rId2"/>
            </p:custDataLst>
          </p:nvPr>
        </p:nvSpPr>
        <p:spPr>
          <a:xfrm>
            <a:off x="2737114" y="1349741"/>
            <a:ext cx="3784233" cy="2840442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3810" tIns="0" rIns="3810" bIns="0" numCol="1" anchor="ctr" anchorCtr="1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8" name="Freeform 27"/>
          <p:cNvSpPr>
            <a:spLocks/>
          </p:cNvSpPr>
          <p:nvPr/>
        </p:nvSpPr>
        <p:spPr>
          <a:xfrm flipH="1">
            <a:off x="6015765" y="1328071"/>
            <a:ext cx="387403" cy="430358"/>
          </a:xfrm>
          <a:custGeom>
            <a:avLst/>
            <a:gdLst>
              <a:gd name="connsiteX0" fmla="*/ 0 w 3499339"/>
              <a:gd name="connsiteY0" fmla="*/ 0 h 896816"/>
              <a:gd name="connsiteX1" fmla="*/ 3499339 w 3499339"/>
              <a:gd name="connsiteY1" fmla="*/ 0 h 896816"/>
              <a:gd name="connsiteX2" fmla="*/ 3499339 w 3499339"/>
              <a:gd name="connsiteY2" fmla="*/ 896816 h 89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9" h="896816">
                <a:moveTo>
                  <a:pt x="0" y="0"/>
                </a:moveTo>
                <a:lnTo>
                  <a:pt x="3499339" y="0"/>
                </a:lnTo>
                <a:lnTo>
                  <a:pt x="3499339" y="896816"/>
                </a:lnTo>
              </a:path>
            </a:pathLst>
          </a:custGeom>
          <a:noFill/>
          <a:ln w="19050">
            <a:solidFill>
              <a:schemeClr val="tx2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48"/>
          <p:cNvSpPr txBox="1">
            <a:spLocks/>
          </p:cNvSpPr>
          <p:nvPr/>
        </p:nvSpPr>
        <p:spPr>
          <a:xfrm>
            <a:off x="6588258" y="950326"/>
            <a:ext cx="217181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P</a:t>
            </a:r>
            <a:r>
              <a:rPr lang="en-US" dirty="0" smtClean="0"/>
              <a:t>ay </a:t>
            </a:r>
            <a:r>
              <a:rPr lang="en-US" dirty="0"/>
              <a:t>with 1-click from my smart phone </a:t>
            </a:r>
            <a:r>
              <a:rPr lang="en-US" dirty="0" smtClean="0"/>
              <a:t>for everything: </a:t>
            </a:r>
            <a:r>
              <a:rPr lang="en-US" dirty="0"/>
              <a:t>from </a:t>
            </a:r>
            <a:r>
              <a:rPr lang="en-US" dirty="0" smtClean="0"/>
              <a:t>retail shops to my education bills </a:t>
            </a:r>
            <a:endParaRPr lang="en-US" dirty="0"/>
          </a:p>
        </p:txBody>
      </p:sp>
      <p:sp>
        <p:nvSpPr>
          <p:cNvPr id="31" name="Rectangle 48"/>
          <p:cNvSpPr txBox="1"/>
          <p:nvPr/>
        </p:nvSpPr>
        <p:spPr>
          <a:xfrm>
            <a:off x="6972803" y="2632355"/>
            <a:ext cx="197001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Have a full set of financial products on my mobile phone – from getting a loan, to getting discounts offers in my favorite retailer</a:t>
            </a:r>
            <a:endParaRPr lang="en-US" dirty="0"/>
          </a:p>
        </p:txBody>
      </p:sp>
      <p:sp>
        <p:nvSpPr>
          <p:cNvPr id="54" name="Freeform 53"/>
          <p:cNvSpPr>
            <a:spLocks/>
          </p:cNvSpPr>
          <p:nvPr/>
        </p:nvSpPr>
        <p:spPr>
          <a:xfrm flipH="1" flipV="1">
            <a:off x="4671408" y="4265679"/>
            <a:ext cx="515215" cy="412731"/>
          </a:xfrm>
          <a:custGeom>
            <a:avLst/>
            <a:gdLst>
              <a:gd name="connsiteX0" fmla="*/ 0 w 3499339"/>
              <a:gd name="connsiteY0" fmla="*/ 0 h 896816"/>
              <a:gd name="connsiteX1" fmla="*/ 3499339 w 3499339"/>
              <a:gd name="connsiteY1" fmla="*/ 0 h 896816"/>
              <a:gd name="connsiteX2" fmla="*/ 3499339 w 3499339"/>
              <a:gd name="connsiteY2" fmla="*/ 896816 h 89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9" h="896816">
                <a:moveTo>
                  <a:pt x="0" y="0"/>
                </a:moveTo>
                <a:lnTo>
                  <a:pt x="3499339" y="0"/>
                </a:lnTo>
                <a:lnTo>
                  <a:pt x="3499339" y="896816"/>
                </a:lnTo>
              </a:path>
            </a:pathLst>
          </a:custGeom>
          <a:noFill/>
          <a:ln w="19050">
            <a:solidFill>
              <a:schemeClr val="tx2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48"/>
          <p:cNvSpPr txBox="1"/>
          <p:nvPr/>
        </p:nvSpPr>
        <p:spPr>
          <a:xfrm>
            <a:off x="5390830" y="4395785"/>
            <a:ext cx="32896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Have full control over my savings and access to personal investments advice</a:t>
            </a:r>
            <a:endParaRPr lang="en-US" dirty="0"/>
          </a:p>
        </p:txBody>
      </p:sp>
      <p:sp>
        <p:nvSpPr>
          <p:cNvPr id="56" name="Rectangle 48"/>
          <p:cNvSpPr txBox="1"/>
          <p:nvPr/>
        </p:nvSpPr>
        <p:spPr>
          <a:xfrm>
            <a:off x="357661" y="3698212"/>
            <a:ext cx="187124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Get money, advice and support to start my family business independently of economic slowdown</a:t>
            </a:r>
            <a:endParaRPr lang="en-US" dirty="0"/>
          </a:p>
        </p:txBody>
      </p:sp>
      <p:sp>
        <p:nvSpPr>
          <p:cNvPr id="57" name="Freeform 56"/>
          <p:cNvSpPr>
            <a:spLocks/>
          </p:cNvSpPr>
          <p:nvPr/>
        </p:nvSpPr>
        <p:spPr>
          <a:xfrm flipV="1">
            <a:off x="2342938" y="3453700"/>
            <a:ext cx="611592" cy="497039"/>
          </a:xfrm>
          <a:custGeom>
            <a:avLst/>
            <a:gdLst>
              <a:gd name="connsiteX0" fmla="*/ 0 w 3499339"/>
              <a:gd name="connsiteY0" fmla="*/ 0 h 896816"/>
              <a:gd name="connsiteX1" fmla="*/ 3499339 w 3499339"/>
              <a:gd name="connsiteY1" fmla="*/ 0 h 896816"/>
              <a:gd name="connsiteX2" fmla="*/ 3499339 w 3499339"/>
              <a:gd name="connsiteY2" fmla="*/ 896816 h 89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9" h="896816">
                <a:moveTo>
                  <a:pt x="0" y="0"/>
                </a:moveTo>
                <a:lnTo>
                  <a:pt x="3499339" y="0"/>
                </a:lnTo>
                <a:lnTo>
                  <a:pt x="3499339" y="896816"/>
                </a:lnTo>
              </a:path>
            </a:pathLst>
          </a:custGeom>
          <a:noFill/>
          <a:ln w="19050">
            <a:solidFill>
              <a:schemeClr val="tx2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>
            <a:spLocks/>
          </p:cNvSpPr>
          <p:nvPr/>
        </p:nvSpPr>
        <p:spPr>
          <a:xfrm>
            <a:off x="2529543" y="1328071"/>
            <a:ext cx="622775" cy="439741"/>
          </a:xfrm>
          <a:custGeom>
            <a:avLst/>
            <a:gdLst>
              <a:gd name="connsiteX0" fmla="*/ 0 w 3499339"/>
              <a:gd name="connsiteY0" fmla="*/ 0 h 896816"/>
              <a:gd name="connsiteX1" fmla="*/ 3499339 w 3499339"/>
              <a:gd name="connsiteY1" fmla="*/ 0 h 896816"/>
              <a:gd name="connsiteX2" fmla="*/ 3499339 w 3499339"/>
              <a:gd name="connsiteY2" fmla="*/ 896816 h 89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9" h="896816">
                <a:moveTo>
                  <a:pt x="0" y="0"/>
                </a:moveTo>
                <a:lnTo>
                  <a:pt x="3499339" y="0"/>
                </a:lnTo>
                <a:lnTo>
                  <a:pt x="3499339" y="896816"/>
                </a:lnTo>
              </a:path>
            </a:pathLst>
          </a:custGeom>
          <a:noFill/>
          <a:ln w="19050">
            <a:solidFill>
              <a:schemeClr val="tx2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48"/>
          <p:cNvSpPr txBox="1">
            <a:spLocks/>
          </p:cNvSpPr>
          <p:nvPr/>
        </p:nvSpPr>
        <p:spPr>
          <a:xfrm>
            <a:off x="264358" y="950326"/>
            <a:ext cx="2078579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 smtClean="0"/>
              <a:t>Invest into companies of Kazakhstan and the region supporting growth of Kazakhstani economy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760828" y="3189274"/>
            <a:ext cx="387401" cy="307777"/>
            <a:chOff x="2140611" y="1899596"/>
            <a:chExt cx="400050" cy="418958"/>
          </a:xfrm>
        </p:grpSpPr>
        <p:sp>
          <p:nvSpPr>
            <p:cNvPr id="21" name="Oval 20"/>
            <p:cNvSpPr/>
            <p:nvPr>
              <p:custDataLst>
                <p:tags r:id="rId15"/>
              </p:custDataLst>
            </p:nvPr>
          </p:nvSpPr>
          <p:spPr>
            <a:xfrm>
              <a:off x="2140611" y="1914525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2" name="Rectangle 13"/>
            <p:cNvSpPr txBox="1"/>
            <p:nvPr>
              <p:custDataLst>
                <p:tags r:id="rId16"/>
              </p:custDataLst>
            </p:nvPr>
          </p:nvSpPr>
          <p:spPr>
            <a:xfrm>
              <a:off x="2266974" y="1899596"/>
              <a:ext cx="147325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4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Oval 22"/>
            <p:cNvSpPr/>
            <p:nvPr>
              <p:custDataLst>
                <p:tags r:id="rId17"/>
              </p:custDataLst>
            </p:nvPr>
          </p:nvSpPr>
          <p:spPr>
            <a:xfrm>
              <a:off x="2198092" y="1914526"/>
              <a:ext cx="285089" cy="2349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35531" y="4032270"/>
            <a:ext cx="387401" cy="307777"/>
            <a:chOff x="2140611" y="1899596"/>
            <a:chExt cx="400050" cy="418958"/>
          </a:xfrm>
        </p:grpSpPr>
        <p:sp>
          <p:nvSpPr>
            <p:cNvPr id="15" name="Oval 14"/>
            <p:cNvSpPr/>
            <p:nvPr>
              <p:custDataLst>
                <p:tags r:id="rId12"/>
              </p:custDataLst>
            </p:nvPr>
          </p:nvSpPr>
          <p:spPr>
            <a:xfrm>
              <a:off x="2140611" y="1914525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6" name="Rectangle 13"/>
            <p:cNvSpPr txBox="1"/>
            <p:nvPr>
              <p:custDataLst>
                <p:tags r:id="rId13"/>
              </p:custDataLst>
            </p:nvPr>
          </p:nvSpPr>
          <p:spPr>
            <a:xfrm>
              <a:off x="2266974" y="1899596"/>
              <a:ext cx="147325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3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>
              <p:custDataLst>
                <p:tags r:id="rId14"/>
              </p:custDataLst>
            </p:nvPr>
          </p:nvSpPr>
          <p:spPr>
            <a:xfrm>
              <a:off x="2198092" y="1914526"/>
              <a:ext cx="285089" cy="2349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15767" y="3285780"/>
            <a:ext cx="387401" cy="307777"/>
            <a:chOff x="2140611" y="1899596"/>
            <a:chExt cx="400050" cy="418958"/>
          </a:xfrm>
        </p:grpSpPr>
        <p:sp>
          <p:nvSpPr>
            <p:cNvPr id="18" name="Oval 17"/>
            <p:cNvSpPr/>
            <p:nvPr>
              <p:custDataLst>
                <p:tags r:id="rId9"/>
              </p:custDataLst>
            </p:nvPr>
          </p:nvSpPr>
          <p:spPr>
            <a:xfrm>
              <a:off x="2140611" y="1914525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19" name="Rectangle 13"/>
            <p:cNvSpPr txBox="1"/>
            <p:nvPr>
              <p:custDataLst>
                <p:tags r:id="rId10"/>
              </p:custDataLst>
            </p:nvPr>
          </p:nvSpPr>
          <p:spPr>
            <a:xfrm>
              <a:off x="2266974" y="1899596"/>
              <a:ext cx="147325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2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Oval 19"/>
            <p:cNvSpPr/>
            <p:nvPr>
              <p:custDataLst>
                <p:tags r:id="rId11"/>
              </p:custDataLst>
            </p:nvPr>
          </p:nvSpPr>
          <p:spPr>
            <a:xfrm>
              <a:off x="2198092" y="1914526"/>
              <a:ext cx="285089" cy="2349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09157" y="1731333"/>
            <a:ext cx="387401" cy="307777"/>
            <a:chOff x="2140611" y="1899596"/>
            <a:chExt cx="400050" cy="418958"/>
          </a:xfrm>
        </p:grpSpPr>
        <p:sp>
          <p:nvSpPr>
            <p:cNvPr id="24" name="Oval 23"/>
            <p:cNvSpPr/>
            <p:nvPr>
              <p:custDataLst>
                <p:tags r:id="rId6"/>
              </p:custDataLst>
            </p:nvPr>
          </p:nvSpPr>
          <p:spPr>
            <a:xfrm>
              <a:off x="2140611" y="1914525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25" name="Rectangle 13"/>
            <p:cNvSpPr txBox="1"/>
            <p:nvPr>
              <p:custDataLst>
                <p:tags r:id="rId7"/>
              </p:custDataLst>
            </p:nvPr>
          </p:nvSpPr>
          <p:spPr>
            <a:xfrm>
              <a:off x="2266974" y="1899596"/>
              <a:ext cx="147325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1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Oval 25"/>
            <p:cNvSpPr/>
            <p:nvPr>
              <p:custDataLst>
                <p:tags r:id="rId8"/>
              </p:custDataLst>
            </p:nvPr>
          </p:nvSpPr>
          <p:spPr>
            <a:xfrm>
              <a:off x="2198092" y="1914526"/>
              <a:ext cx="285089" cy="2349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960687" y="1731333"/>
            <a:ext cx="387401" cy="307777"/>
            <a:chOff x="2140611" y="1899596"/>
            <a:chExt cx="400050" cy="418958"/>
          </a:xfrm>
        </p:grpSpPr>
        <p:sp>
          <p:nvSpPr>
            <p:cNvPr id="43" name="Oval 42"/>
            <p:cNvSpPr/>
            <p:nvPr>
              <p:custDataLst>
                <p:tags r:id="rId3"/>
              </p:custDataLst>
            </p:nvPr>
          </p:nvSpPr>
          <p:spPr>
            <a:xfrm>
              <a:off x="2140611" y="1914525"/>
              <a:ext cx="400050" cy="4000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2"/>
                </a:solidFill>
              </a:endParaRPr>
            </a:p>
          </p:txBody>
        </p:sp>
        <p:sp>
          <p:nvSpPr>
            <p:cNvPr id="44" name="Rectangle 13"/>
            <p:cNvSpPr txBox="1"/>
            <p:nvPr>
              <p:custDataLst>
                <p:tags r:id="rId4"/>
              </p:custDataLst>
            </p:nvPr>
          </p:nvSpPr>
          <p:spPr>
            <a:xfrm>
              <a:off x="2266974" y="1899596"/>
              <a:ext cx="147325" cy="41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r>
                <a:rPr lang="en-US" sz="2000" b="1" dirty="0" smtClean="0">
                  <a:solidFill>
                    <a:schemeClr val="tx2"/>
                  </a:solidFill>
                </a:rPr>
                <a:t>5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Oval 44"/>
            <p:cNvSpPr/>
            <p:nvPr>
              <p:custDataLst>
                <p:tags r:id="rId5"/>
              </p:custDataLst>
            </p:nvPr>
          </p:nvSpPr>
          <p:spPr>
            <a:xfrm>
              <a:off x="2198092" y="1914526"/>
              <a:ext cx="285089" cy="2349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accent1">
                    <a:shade val="100000"/>
                    <a:satMod val="115000"/>
                    <a:alpha val="0"/>
                  </a:schemeClr>
                </a:gs>
              </a:gsLst>
              <a:lin ang="5400000" scaled="0"/>
            </a:gra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0" name="Freeform 59"/>
          <p:cNvSpPr>
            <a:spLocks/>
          </p:cNvSpPr>
          <p:nvPr/>
        </p:nvSpPr>
        <p:spPr>
          <a:xfrm flipH="1" flipV="1">
            <a:off x="6282256" y="3662274"/>
            <a:ext cx="612004" cy="143455"/>
          </a:xfrm>
          <a:custGeom>
            <a:avLst/>
            <a:gdLst>
              <a:gd name="connsiteX0" fmla="*/ 0 w 3499339"/>
              <a:gd name="connsiteY0" fmla="*/ 0 h 896816"/>
              <a:gd name="connsiteX1" fmla="*/ 3499339 w 3499339"/>
              <a:gd name="connsiteY1" fmla="*/ 0 h 896816"/>
              <a:gd name="connsiteX2" fmla="*/ 3499339 w 3499339"/>
              <a:gd name="connsiteY2" fmla="*/ 896816 h 896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99339" h="896816">
                <a:moveTo>
                  <a:pt x="0" y="0"/>
                </a:moveTo>
                <a:lnTo>
                  <a:pt x="3499339" y="0"/>
                </a:lnTo>
                <a:lnTo>
                  <a:pt x="3499339" y="896816"/>
                </a:lnTo>
              </a:path>
            </a:pathLst>
          </a:custGeom>
          <a:noFill/>
          <a:ln w="19050">
            <a:solidFill>
              <a:schemeClr val="tx2"/>
            </a:solidFill>
            <a:headEnd type="oval"/>
            <a:tailEnd type="oval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883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-152400" y="-165100"/>
            <a:ext cx="9652000" cy="5676900"/>
          </a:xfrm>
          <a:prstGeom prst="rect">
            <a:avLst/>
          </a:prstGeom>
          <a:solidFill>
            <a:schemeClr val="tx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Object 26" hidden="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218033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68029" name="think-cell Slide" r:id="rId8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584775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Successful digital transformation of financial sector can become </a:t>
            </a:r>
            <a:br>
              <a:rPr lang="en-US" dirty="0"/>
            </a:br>
            <a:r>
              <a:rPr lang="en-US" dirty="0"/>
              <a:t>the model for other sectors, starting a chain reaction</a:t>
            </a:r>
          </a:p>
        </p:txBody>
      </p:sp>
      <p:sp>
        <p:nvSpPr>
          <p:cNvPr id="20" name="Rectangle 20"/>
          <p:cNvSpPr txBox="1">
            <a:spLocks/>
          </p:cNvSpPr>
          <p:nvPr/>
        </p:nvSpPr>
        <p:spPr>
          <a:xfrm>
            <a:off x="3098581" y="1064626"/>
            <a:ext cx="581702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300" dirty="0" smtClean="0"/>
              <a:t>Easier student loans</a:t>
            </a:r>
          </a:p>
          <a:p>
            <a:pPr lvl="1"/>
            <a:r>
              <a:rPr lang="en-US" sz="1300" dirty="0" smtClean="0"/>
              <a:t>New requirements for the quality of education (IT and Finance in particular)</a:t>
            </a:r>
          </a:p>
          <a:p>
            <a:pPr lvl="1"/>
            <a:r>
              <a:rPr lang="en-US" sz="1300" dirty="0" smtClean="0"/>
              <a:t>Efficient internal processes (e.g. admission)</a:t>
            </a:r>
            <a:endParaRPr lang="en-US" sz="1300" dirty="0"/>
          </a:p>
        </p:txBody>
      </p:sp>
      <p:sp>
        <p:nvSpPr>
          <p:cNvPr id="22" name="Rectangle 20"/>
          <p:cNvSpPr txBox="1">
            <a:spLocks/>
          </p:cNvSpPr>
          <p:nvPr/>
        </p:nvSpPr>
        <p:spPr>
          <a:xfrm>
            <a:off x="3098581" y="3442450"/>
            <a:ext cx="5817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300" dirty="0" smtClean="0"/>
              <a:t>Faster transactions from contracting to payments</a:t>
            </a:r>
          </a:p>
          <a:p>
            <a:pPr lvl="1"/>
            <a:r>
              <a:rPr lang="en-US" sz="1300" dirty="0" smtClean="0"/>
              <a:t>Flexible trade finance instruments</a:t>
            </a:r>
            <a:endParaRPr lang="en-US" sz="1300" dirty="0"/>
          </a:p>
        </p:txBody>
      </p:sp>
      <p:sp>
        <p:nvSpPr>
          <p:cNvPr id="23" name="Rectangle 20"/>
          <p:cNvSpPr txBox="1">
            <a:spLocks/>
          </p:cNvSpPr>
          <p:nvPr/>
        </p:nvSpPr>
        <p:spPr>
          <a:xfrm>
            <a:off x="3098581" y="1912189"/>
            <a:ext cx="581702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300" dirty="0" smtClean="0"/>
              <a:t>Efficiently links providers</a:t>
            </a:r>
            <a:r>
              <a:rPr lang="en-US" sz="1300" dirty="0"/>
              <a:t>, </a:t>
            </a:r>
            <a:r>
              <a:rPr lang="en-US" sz="1300" dirty="0" err="1" smtClean="0"/>
              <a:t>playors</a:t>
            </a:r>
            <a:r>
              <a:rPr lang="en-US" sz="1300" dirty="0"/>
              <a:t>, patients, and other key parties in the medical </a:t>
            </a:r>
            <a:r>
              <a:rPr lang="en-US" sz="1300" dirty="0" smtClean="0"/>
              <a:t>ecosystem</a:t>
            </a:r>
          </a:p>
          <a:p>
            <a:pPr lvl="1"/>
            <a:r>
              <a:rPr lang="en-US" sz="1300" dirty="0" smtClean="0"/>
              <a:t>Easier medical loans</a:t>
            </a:r>
            <a:endParaRPr lang="en-US" sz="1300" dirty="0"/>
          </a:p>
        </p:txBody>
      </p:sp>
      <p:sp>
        <p:nvSpPr>
          <p:cNvPr id="24" name="Rectangle 20"/>
          <p:cNvSpPr txBox="1">
            <a:spLocks/>
          </p:cNvSpPr>
          <p:nvPr/>
        </p:nvSpPr>
        <p:spPr>
          <a:xfrm>
            <a:off x="3098581" y="2759752"/>
            <a:ext cx="5817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300" dirty="0" smtClean="0"/>
              <a:t>Simplified government-to-citizen transactions</a:t>
            </a:r>
          </a:p>
          <a:p>
            <a:pPr lvl="1"/>
            <a:r>
              <a:rPr lang="en-US" sz="1300" dirty="0" smtClean="0"/>
              <a:t>Raises the bar for the quality of public services and consumer orientation</a:t>
            </a:r>
            <a:endParaRPr lang="en-US" sz="1300" dirty="0"/>
          </a:p>
        </p:txBody>
      </p:sp>
      <p:sp>
        <p:nvSpPr>
          <p:cNvPr id="25" name="Rectangle 20"/>
          <p:cNvSpPr txBox="1">
            <a:spLocks/>
          </p:cNvSpPr>
          <p:nvPr/>
        </p:nvSpPr>
        <p:spPr>
          <a:xfrm>
            <a:off x="3098581" y="4125145"/>
            <a:ext cx="56318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lvl="1"/>
            <a:r>
              <a:rPr lang="en-US" sz="1300" dirty="0" smtClean="0"/>
              <a:t>Cuts internal costs through e-invoicing and other paperless business process initiatives</a:t>
            </a:r>
            <a:endParaRPr lang="en-US" sz="13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27190" y="1017626"/>
            <a:ext cx="8588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190" y="1865189"/>
            <a:ext cx="8588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190" y="2712752"/>
            <a:ext cx="8588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7190" y="3395450"/>
            <a:ext cx="8588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27190" y="4078148"/>
            <a:ext cx="85884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85"/>
          <p:cNvSpPr>
            <a:spLocks noChangeArrowheads="1"/>
          </p:cNvSpPr>
          <p:nvPr/>
        </p:nvSpPr>
        <p:spPr bwMode="auto">
          <a:xfrm>
            <a:off x="-2876836" y="799041"/>
            <a:ext cx="4744336" cy="355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" name="Rectangle 14"/>
          <p:cNvSpPr txBox="1"/>
          <p:nvPr/>
        </p:nvSpPr>
        <p:spPr>
          <a:xfrm>
            <a:off x="282759" y="1826175"/>
            <a:ext cx="150324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Digital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Financial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en-US" sz="2400" b="1" dirty="0">
                <a:solidFill>
                  <a:schemeClr val="tx2"/>
                </a:solidFill>
              </a:rPr>
              <a:t>Sector</a:t>
            </a:r>
          </a:p>
        </p:txBody>
      </p:sp>
      <p:sp>
        <p:nvSpPr>
          <p:cNvPr id="50" name="Rectangle 13315"/>
          <p:cNvSpPr txBox="1">
            <a:spLocks/>
          </p:cNvSpPr>
          <p:nvPr/>
        </p:nvSpPr>
        <p:spPr>
          <a:xfrm>
            <a:off x="3098581" y="744650"/>
            <a:ext cx="11156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  <a:ea typeface="Arial Unicode MS"/>
                <a:cs typeface="Arial Unicode MS"/>
              </a:rPr>
              <a:t>Education</a:t>
            </a:r>
          </a:p>
        </p:txBody>
      </p:sp>
      <p:sp>
        <p:nvSpPr>
          <p:cNvPr id="51" name="Rectangle 13317"/>
          <p:cNvSpPr txBox="1">
            <a:spLocks/>
          </p:cNvSpPr>
          <p:nvPr/>
        </p:nvSpPr>
        <p:spPr>
          <a:xfrm>
            <a:off x="3098581" y="1592213"/>
            <a:ext cx="11798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tx2"/>
                </a:solidFill>
                <a:ea typeface="Arial Unicode MS"/>
                <a:cs typeface="Arial Unicode MS"/>
              </a:rPr>
              <a:t>Healthcare</a:t>
            </a:r>
            <a:endParaRPr lang="en-US" sz="1800" b="1" dirty="0">
              <a:solidFill>
                <a:schemeClr val="tx2"/>
              </a:solidFill>
              <a:ea typeface="Arial Unicode MS"/>
              <a:cs typeface="Arial Unicode MS"/>
            </a:endParaRPr>
          </a:p>
        </p:txBody>
      </p:sp>
      <p:sp>
        <p:nvSpPr>
          <p:cNvPr id="52" name="Rectangle 13319"/>
          <p:cNvSpPr txBox="1">
            <a:spLocks/>
          </p:cNvSpPr>
          <p:nvPr/>
        </p:nvSpPr>
        <p:spPr>
          <a:xfrm>
            <a:off x="3098582" y="2420924"/>
            <a:ext cx="14491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tx2"/>
                </a:solidFill>
                <a:ea typeface="Arial Unicode MS"/>
                <a:cs typeface="Arial Unicode MS"/>
              </a:rPr>
              <a:t>Public sector</a:t>
            </a:r>
            <a:endParaRPr lang="en-US" sz="1800" b="1" dirty="0">
              <a:solidFill>
                <a:schemeClr val="tx2"/>
              </a:solidFill>
              <a:ea typeface="Arial Unicode MS"/>
              <a:cs typeface="Arial Unicode MS"/>
            </a:endParaRPr>
          </a:p>
        </p:txBody>
      </p:sp>
      <p:sp>
        <p:nvSpPr>
          <p:cNvPr id="53" name="Rectangle 13321"/>
          <p:cNvSpPr txBox="1">
            <a:spLocks/>
          </p:cNvSpPr>
          <p:nvPr/>
        </p:nvSpPr>
        <p:spPr>
          <a:xfrm>
            <a:off x="3098581" y="3122474"/>
            <a:ext cx="6156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>
                <a:solidFill>
                  <a:schemeClr val="tx2"/>
                </a:solidFill>
                <a:ea typeface="Arial Unicode MS"/>
                <a:cs typeface="Arial Unicode MS"/>
              </a:rPr>
              <a:t>Trade</a:t>
            </a:r>
          </a:p>
        </p:txBody>
      </p:sp>
      <p:sp>
        <p:nvSpPr>
          <p:cNvPr id="54" name="Rectangle 13323"/>
          <p:cNvSpPr txBox="1">
            <a:spLocks/>
          </p:cNvSpPr>
          <p:nvPr/>
        </p:nvSpPr>
        <p:spPr>
          <a:xfrm>
            <a:off x="3098581" y="3805172"/>
            <a:ext cx="178253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sz="1800" b="1" dirty="0" smtClean="0">
                <a:solidFill>
                  <a:schemeClr val="tx2"/>
                </a:solidFill>
                <a:ea typeface="Arial Unicode MS"/>
                <a:cs typeface="Arial Unicode MS"/>
              </a:rPr>
              <a:t>Other industries</a:t>
            </a:r>
            <a:endParaRPr lang="en-US" sz="1800" b="1" dirty="0">
              <a:solidFill>
                <a:schemeClr val="tx2"/>
              </a:solidFill>
              <a:ea typeface="Arial Unicode MS"/>
              <a:cs typeface="Arial Unicode MS"/>
            </a:endParaRPr>
          </a:p>
        </p:txBody>
      </p:sp>
      <p:grpSp>
        <p:nvGrpSpPr>
          <p:cNvPr id="27665" name="Group 27664"/>
          <p:cNvGrpSpPr/>
          <p:nvPr/>
        </p:nvGrpSpPr>
        <p:grpSpPr>
          <a:xfrm>
            <a:off x="2153369" y="809680"/>
            <a:ext cx="830140" cy="623128"/>
            <a:chOff x="9835384" y="1120857"/>
            <a:chExt cx="813566" cy="814297"/>
          </a:xfrm>
        </p:grpSpPr>
        <p:sp>
          <p:nvSpPr>
            <p:cNvPr id="12" name="TextBox 478"/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9835384" y="1120857"/>
              <a:ext cx="813566" cy="81429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9958338" y="1306144"/>
              <a:ext cx="567657" cy="443722"/>
              <a:chOff x="11739563" y="2295525"/>
              <a:chExt cx="1177925" cy="920751"/>
            </a:xfrm>
            <a:solidFill>
              <a:schemeClr val="accent3"/>
            </a:solidFill>
          </p:grpSpPr>
          <p:sp>
            <p:nvSpPr>
              <p:cNvPr id="6" name="Freeform 11"/>
              <p:cNvSpPr>
                <a:spLocks/>
              </p:cNvSpPr>
              <p:nvPr/>
            </p:nvSpPr>
            <p:spPr bwMode="auto">
              <a:xfrm>
                <a:off x="11739563" y="2295525"/>
                <a:ext cx="1177925" cy="496888"/>
              </a:xfrm>
              <a:custGeom>
                <a:avLst/>
                <a:gdLst>
                  <a:gd name="T0" fmla="*/ 733 w 978"/>
                  <a:gd name="T1" fmla="*/ 306 h 414"/>
                  <a:gd name="T2" fmla="*/ 575 w 978"/>
                  <a:gd name="T3" fmla="*/ 376 h 414"/>
                  <a:gd name="T4" fmla="*/ 496 w 978"/>
                  <a:gd name="T5" fmla="*/ 411 h 414"/>
                  <a:gd name="T6" fmla="*/ 477 w 978"/>
                  <a:gd name="T7" fmla="*/ 411 h 414"/>
                  <a:gd name="T8" fmla="*/ 62 w 978"/>
                  <a:gd name="T9" fmla="*/ 211 h 414"/>
                  <a:gd name="T10" fmla="*/ 8 w 978"/>
                  <a:gd name="T11" fmla="*/ 185 h 414"/>
                  <a:gd name="T12" fmla="*/ 0 w 978"/>
                  <a:gd name="T13" fmla="*/ 170 h 414"/>
                  <a:gd name="T14" fmla="*/ 10 w 978"/>
                  <a:gd name="T15" fmla="*/ 156 h 414"/>
                  <a:gd name="T16" fmla="*/ 419 w 978"/>
                  <a:gd name="T17" fmla="*/ 21 h 414"/>
                  <a:gd name="T18" fmla="*/ 476 w 978"/>
                  <a:gd name="T19" fmla="*/ 2 h 414"/>
                  <a:gd name="T20" fmla="*/ 497 w 978"/>
                  <a:gd name="T21" fmla="*/ 2 h 414"/>
                  <a:gd name="T22" fmla="*/ 850 w 978"/>
                  <a:gd name="T23" fmla="*/ 119 h 414"/>
                  <a:gd name="T24" fmla="*/ 967 w 978"/>
                  <a:gd name="T25" fmla="*/ 157 h 414"/>
                  <a:gd name="T26" fmla="*/ 976 w 978"/>
                  <a:gd name="T27" fmla="*/ 168 h 414"/>
                  <a:gd name="T28" fmla="*/ 969 w 978"/>
                  <a:gd name="T29" fmla="*/ 185 h 414"/>
                  <a:gd name="T30" fmla="*/ 839 w 978"/>
                  <a:gd name="T31" fmla="*/ 259 h 414"/>
                  <a:gd name="T32" fmla="*/ 827 w 978"/>
                  <a:gd name="T33" fmla="*/ 259 h 414"/>
                  <a:gd name="T34" fmla="*/ 532 w 978"/>
                  <a:gd name="T35" fmla="*/ 138 h 414"/>
                  <a:gd name="T36" fmla="*/ 477 w 978"/>
                  <a:gd name="T37" fmla="*/ 128 h 414"/>
                  <a:gd name="T38" fmla="*/ 460 w 978"/>
                  <a:gd name="T39" fmla="*/ 132 h 414"/>
                  <a:gd name="T40" fmla="*/ 441 w 978"/>
                  <a:gd name="T41" fmla="*/ 160 h 414"/>
                  <a:gd name="T42" fmla="*/ 459 w 978"/>
                  <a:gd name="T43" fmla="*/ 187 h 414"/>
                  <a:gd name="T44" fmla="*/ 583 w 978"/>
                  <a:gd name="T45" fmla="*/ 240 h 414"/>
                  <a:gd name="T46" fmla="*/ 726 w 978"/>
                  <a:gd name="T47" fmla="*/ 303 h 414"/>
                  <a:gd name="T48" fmla="*/ 733 w 978"/>
                  <a:gd name="T49" fmla="*/ 306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78" h="414">
                    <a:moveTo>
                      <a:pt x="733" y="306"/>
                    </a:moveTo>
                    <a:cubicBezTo>
                      <a:pt x="679" y="330"/>
                      <a:pt x="627" y="353"/>
                      <a:pt x="575" y="376"/>
                    </a:cubicBezTo>
                    <a:cubicBezTo>
                      <a:pt x="549" y="387"/>
                      <a:pt x="523" y="399"/>
                      <a:pt x="496" y="411"/>
                    </a:cubicBezTo>
                    <a:cubicBezTo>
                      <a:pt x="489" y="414"/>
                      <a:pt x="484" y="414"/>
                      <a:pt x="477" y="411"/>
                    </a:cubicBezTo>
                    <a:cubicBezTo>
                      <a:pt x="338" y="344"/>
                      <a:pt x="200" y="278"/>
                      <a:pt x="62" y="211"/>
                    </a:cubicBezTo>
                    <a:cubicBezTo>
                      <a:pt x="44" y="202"/>
                      <a:pt x="26" y="193"/>
                      <a:pt x="8" y="185"/>
                    </a:cubicBezTo>
                    <a:cubicBezTo>
                      <a:pt x="0" y="182"/>
                      <a:pt x="0" y="177"/>
                      <a:pt x="0" y="170"/>
                    </a:cubicBezTo>
                    <a:cubicBezTo>
                      <a:pt x="1" y="163"/>
                      <a:pt x="2" y="159"/>
                      <a:pt x="10" y="156"/>
                    </a:cubicBezTo>
                    <a:cubicBezTo>
                      <a:pt x="146" y="112"/>
                      <a:pt x="283" y="66"/>
                      <a:pt x="419" y="21"/>
                    </a:cubicBezTo>
                    <a:cubicBezTo>
                      <a:pt x="438" y="15"/>
                      <a:pt x="457" y="9"/>
                      <a:pt x="476" y="2"/>
                    </a:cubicBezTo>
                    <a:cubicBezTo>
                      <a:pt x="483" y="0"/>
                      <a:pt x="490" y="0"/>
                      <a:pt x="497" y="2"/>
                    </a:cubicBezTo>
                    <a:cubicBezTo>
                      <a:pt x="615" y="41"/>
                      <a:pt x="732" y="80"/>
                      <a:pt x="850" y="119"/>
                    </a:cubicBezTo>
                    <a:cubicBezTo>
                      <a:pt x="889" y="131"/>
                      <a:pt x="928" y="144"/>
                      <a:pt x="967" y="157"/>
                    </a:cubicBezTo>
                    <a:cubicBezTo>
                      <a:pt x="972" y="159"/>
                      <a:pt x="976" y="161"/>
                      <a:pt x="976" y="168"/>
                    </a:cubicBezTo>
                    <a:cubicBezTo>
                      <a:pt x="975" y="174"/>
                      <a:pt x="978" y="181"/>
                      <a:pt x="969" y="185"/>
                    </a:cubicBezTo>
                    <a:cubicBezTo>
                      <a:pt x="926" y="209"/>
                      <a:pt x="882" y="234"/>
                      <a:pt x="839" y="259"/>
                    </a:cubicBezTo>
                    <a:cubicBezTo>
                      <a:pt x="835" y="261"/>
                      <a:pt x="831" y="261"/>
                      <a:pt x="827" y="259"/>
                    </a:cubicBezTo>
                    <a:cubicBezTo>
                      <a:pt x="728" y="218"/>
                      <a:pt x="630" y="177"/>
                      <a:pt x="532" y="138"/>
                    </a:cubicBezTo>
                    <a:cubicBezTo>
                      <a:pt x="514" y="131"/>
                      <a:pt x="496" y="126"/>
                      <a:pt x="477" y="128"/>
                    </a:cubicBezTo>
                    <a:cubicBezTo>
                      <a:pt x="471" y="128"/>
                      <a:pt x="465" y="129"/>
                      <a:pt x="460" y="132"/>
                    </a:cubicBezTo>
                    <a:cubicBezTo>
                      <a:pt x="447" y="137"/>
                      <a:pt x="441" y="147"/>
                      <a:pt x="441" y="160"/>
                    </a:cubicBezTo>
                    <a:cubicBezTo>
                      <a:pt x="441" y="173"/>
                      <a:pt x="448" y="182"/>
                      <a:pt x="459" y="187"/>
                    </a:cubicBezTo>
                    <a:cubicBezTo>
                      <a:pt x="500" y="204"/>
                      <a:pt x="542" y="222"/>
                      <a:pt x="583" y="240"/>
                    </a:cubicBezTo>
                    <a:cubicBezTo>
                      <a:pt x="631" y="261"/>
                      <a:pt x="679" y="282"/>
                      <a:pt x="726" y="303"/>
                    </a:cubicBezTo>
                    <a:cubicBezTo>
                      <a:pt x="728" y="304"/>
                      <a:pt x="730" y="304"/>
                      <a:pt x="733" y="30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11941175" y="2678113"/>
                <a:ext cx="766763" cy="538163"/>
              </a:xfrm>
              <a:custGeom>
                <a:avLst/>
                <a:gdLst>
                  <a:gd name="T0" fmla="*/ 636 w 636"/>
                  <a:gd name="T1" fmla="*/ 212 h 447"/>
                  <a:gd name="T2" fmla="*/ 0 w 636"/>
                  <a:gd name="T3" fmla="*/ 219 h 447"/>
                  <a:gd name="T4" fmla="*/ 14 w 636"/>
                  <a:gd name="T5" fmla="*/ 8 h 447"/>
                  <a:gd name="T6" fmla="*/ 23 w 636"/>
                  <a:gd name="T7" fmla="*/ 3 h 447"/>
                  <a:gd name="T8" fmla="*/ 294 w 636"/>
                  <a:gd name="T9" fmla="*/ 124 h 447"/>
                  <a:gd name="T10" fmla="*/ 343 w 636"/>
                  <a:gd name="T11" fmla="*/ 124 h 447"/>
                  <a:gd name="T12" fmla="*/ 613 w 636"/>
                  <a:gd name="T13" fmla="*/ 5 h 447"/>
                  <a:gd name="T14" fmla="*/ 623 w 636"/>
                  <a:gd name="T15" fmla="*/ 11 h 447"/>
                  <a:gd name="T16" fmla="*/ 636 w 636"/>
                  <a:gd name="T17" fmla="*/ 201 h 447"/>
                  <a:gd name="T18" fmla="*/ 636 w 636"/>
                  <a:gd name="T19" fmla="*/ 212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6" h="447">
                    <a:moveTo>
                      <a:pt x="636" y="212"/>
                    </a:moveTo>
                    <a:cubicBezTo>
                      <a:pt x="445" y="447"/>
                      <a:pt x="75" y="330"/>
                      <a:pt x="0" y="219"/>
                    </a:cubicBezTo>
                    <a:cubicBezTo>
                      <a:pt x="4" y="149"/>
                      <a:pt x="9" y="78"/>
                      <a:pt x="14" y="8"/>
                    </a:cubicBezTo>
                    <a:cubicBezTo>
                      <a:pt x="14" y="1"/>
                      <a:pt x="16" y="0"/>
                      <a:pt x="23" y="3"/>
                    </a:cubicBezTo>
                    <a:cubicBezTo>
                      <a:pt x="113" y="43"/>
                      <a:pt x="203" y="83"/>
                      <a:pt x="294" y="124"/>
                    </a:cubicBezTo>
                    <a:cubicBezTo>
                      <a:pt x="311" y="132"/>
                      <a:pt x="326" y="131"/>
                      <a:pt x="343" y="124"/>
                    </a:cubicBezTo>
                    <a:cubicBezTo>
                      <a:pt x="433" y="84"/>
                      <a:pt x="523" y="44"/>
                      <a:pt x="613" y="5"/>
                    </a:cubicBezTo>
                    <a:cubicBezTo>
                      <a:pt x="623" y="0"/>
                      <a:pt x="622" y="0"/>
                      <a:pt x="623" y="11"/>
                    </a:cubicBezTo>
                    <a:cubicBezTo>
                      <a:pt x="627" y="74"/>
                      <a:pt x="632" y="137"/>
                      <a:pt x="636" y="201"/>
                    </a:cubicBezTo>
                    <a:cubicBezTo>
                      <a:pt x="636" y="205"/>
                      <a:pt x="636" y="208"/>
                      <a:pt x="636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12301538" y="2462213"/>
                <a:ext cx="612775" cy="704850"/>
              </a:xfrm>
              <a:custGeom>
                <a:avLst/>
                <a:gdLst>
                  <a:gd name="T0" fmla="*/ 438 w 508"/>
                  <a:gd name="T1" fmla="*/ 371 h 586"/>
                  <a:gd name="T2" fmla="*/ 438 w 508"/>
                  <a:gd name="T3" fmla="*/ 374 h 586"/>
                  <a:gd name="T4" fmla="*/ 444 w 508"/>
                  <a:gd name="T5" fmla="*/ 409 h 586"/>
                  <a:gd name="T6" fmla="*/ 504 w 508"/>
                  <a:gd name="T7" fmla="*/ 554 h 586"/>
                  <a:gd name="T8" fmla="*/ 498 w 508"/>
                  <a:gd name="T9" fmla="*/ 566 h 586"/>
                  <a:gd name="T10" fmla="*/ 416 w 508"/>
                  <a:gd name="T11" fmla="*/ 584 h 586"/>
                  <a:gd name="T12" fmla="*/ 408 w 508"/>
                  <a:gd name="T13" fmla="*/ 578 h 586"/>
                  <a:gd name="T14" fmla="*/ 400 w 508"/>
                  <a:gd name="T15" fmla="*/ 484 h 586"/>
                  <a:gd name="T16" fmla="*/ 394 w 508"/>
                  <a:gd name="T17" fmla="*/ 410 h 586"/>
                  <a:gd name="T18" fmla="*/ 387 w 508"/>
                  <a:gd name="T19" fmla="*/ 398 h 586"/>
                  <a:gd name="T20" fmla="*/ 380 w 508"/>
                  <a:gd name="T21" fmla="*/ 343 h 586"/>
                  <a:gd name="T22" fmla="*/ 383 w 508"/>
                  <a:gd name="T23" fmla="*/ 336 h 586"/>
                  <a:gd name="T24" fmla="*/ 372 w 508"/>
                  <a:gd name="T25" fmla="*/ 213 h 586"/>
                  <a:gd name="T26" fmla="*/ 332 w 508"/>
                  <a:gd name="T27" fmla="*/ 160 h 586"/>
                  <a:gd name="T28" fmla="*/ 225 w 508"/>
                  <a:gd name="T29" fmla="*/ 117 h 586"/>
                  <a:gd name="T30" fmla="*/ 16 w 508"/>
                  <a:gd name="T31" fmla="*/ 42 h 586"/>
                  <a:gd name="T32" fmla="*/ 0 w 508"/>
                  <a:gd name="T33" fmla="*/ 27 h 586"/>
                  <a:gd name="T34" fmla="*/ 14 w 508"/>
                  <a:gd name="T35" fmla="*/ 8 h 586"/>
                  <a:gd name="T36" fmla="*/ 60 w 508"/>
                  <a:gd name="T37" fmla="*/ 11 h 586"/>
                  <a:gd name="T38" fmla="*/ 363 w 508"/>
                  <a:gd name="T39" fmla="*/ 145 h 586"/>
                  <a:gd name="T40" fmla="*/ 397 w 508"/>
                  <a:gd name="T41" fmla="*/ 189 h 586"/>
                  <a:gd name="T42" fmla="*/ 404 w 508"/>
                  <a:gd name="T43" fmla="*/ 266 h 586"/>
                  <a:gd name="T44" fmla="*/ 410 w 508"/>
                  <a:gd name="T45" fmla="*/ 325 h 586"/>
                  <a:gd name="T46" fmla="*/ 418 w 508"/>
                  <a:gd name="T47" fmla="*/ 337 h 586"/>
                  <a:gd name="T48" fmla="*/ 438 w 508"/>
                  <a:gd name="T49" fmla="*/ 371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8" h="586">
                    <a:moveTo>
                      <a:pt x="438" y="371"/>
                    </a:moveTo>
                    <a:cubicBezTo>
                      <a:pt x="438" y="372"/>
                      <a:pt x="439" y="373"/>
                      <a:pt x="438" y="374"/>
                    </a:cubicBezTo>
                    <a:cubicBezTo>
                      <a:pt x="432" y="387"/>
                      <a:pt x="439" y="398"/>
                      <a:pt x="444" y="409"/>
                    </a:cubicBezTo>
                    <a:cubicBezTo>
                      <a:pt x="464" y="457"/>
                      <a:pt x="484" y="506"/>
                      <a:pt x="504" y="554"/>
                    </a:cubicBezTo>
                    <a:cubicBezTo>
                      <a:pt x="508" y="562"/>
                      <a:pt x="506" y="565"/>
                      <a:pt x="498" y="566"/>
                    </a:cubicBezTo>
                    <a:cubicBezTo>
                      <a:pt x="471" y="572"/>
                      <a:pt x="444" y="578"/>
                      <a:pt x="416" y="584"/>
                    </a:cubicBezTo>
                    <a:cubicBezTo>
                      <a:pt x="410" y="586"/>
                      <a:pt x="409" y="584"/>
                      <a:pt x="408" y="578"/>
                    </a:cubicBezTo>
                    <a:cubicBezTo>
                      <a:pt x="406" y="547"/>
                      <a:pt x="403" y="516"/>
                      <a:pt x="400" y="484"/>
                    </a:cubicBezTo>
                    <a:cubicBezTo>
                      <a:pt x="398" y="460"/>
                      <a:pt x="396" y="435"/>
                      <a:pt x="394" y="410"/>
                    </a:cubicBezTo>
                    <a:cubicBezTo>
                      <a:pt x="394" y="405"/>
                      <a:pt x="392" y="401"/>
                      <a:pt x="387" y="398"/>
                    </a:cubicBezTo>
                    <a:cubicBezTo>
                      <a:pt x="366" y="385"/>
                      <a:pt x="364" y="361"/>
                      <a:pt x="380" y="343"/>
                    </a:cubicBezTo>
                    <a:cubicBezTo>
                      <a:pt x="382" y="341"/>
                      <a:pt x="383" y="339"/>
                      <a:pt x="383" y="336"/>
                    </a:cubicBezTo>
                    <a:cubicBezTo>
                      <a:pt x="375" y="296"/>
                      <a:pt x="375" y="254"/>
                      <a:pt x="372" y="213"/>
                    </a:cubicBezTo>
                    <a:cubicBezTo>
                      <a:pt x="370" y="186"/>
                      <a:pt x="356" y="170"/>
                      <a:pt x="332" y="160"/>
                    </a:cubicBezTo>
                    <a:cubicBezTo>
                      <a:pt x="297" y="146"/>
                      <a:pt x="261" y="131"/>
                      <a:pt x="225" y="117"/>
                    </a:cubicBezTo>
                    <a:cubicBezTo>
                      <a:pt x="156" y="90"/>
                      <a:pt x="86" y="65"/>
                      <a:pt x="16" y="42"/>
                    </a:cubicBezTo>
                    <a:cubicBezTo>
                      <a:pt x="8" y="39"/>
                      <a:pt x="1" y="36"/>
                      <a:pt x="0" y="27"/>
                    </a:cubicBezTo>
                    <a:cubicBezTo>
                      <a:pt x="0" y="18"/>
                      <a:pt x="6" y="12"/>
                      <a:pt x="14" y="8"/>
                    </a:cubicBezTo>
                    <a:cubicBezTo>
                      <a:pt x="30" y="0"/>
                      <a:pt x="45" y="5"/>
                      <a:pt x="60" y="11"/>
                    </a:cubicBezTo>
                    <a:cubicBezTo>
                      <a:pt x="161" y="56"/>
                      <a:pt x="262" y="101"/>
                      <a:pt x="363" y="145"/>
                    </a:cubicBezTo>
                    <a:cubicBezTo>
                      <a:pt x="382" y="154"/>
                      <a:pt x="392" y="170"/>
                      <a:pt x="397" y="189"/>
                    </a:cubicBezTo>
                    <a:cubicBezTo>
                      <a:pt x="403" y="214"/>
                      <a:pt x="402" y="240"/>
                      <a:pt x="404" y="266"/>
                    </a:cubicBezTo>
                    <a:cubicBezTo>
                      <a:pt x="405" y="286"/>
                      <a:pt x="407" y="305"/>
                      <a:pt x="410" y="325"/>
                    </a:cubicBezTo>
                    <a:cubicBezTo>
                      <a:pt x="411" y="330"/>
                      <a:pt x="413" y="334"/>
                      <a:pt x="418" y="337"/>
                    </a:cubicBezTo>
                    <a:cubicBezTo>
                      <a:pt x="431" y="344"/>
                      <a:pt x="438" y="356"/>
                      <a:pt x="438" y="3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664" name="Group 27663"/>
          <p:cNvGrpSpPr/>
          <p:nvPr/>
        </p:nvGrpSpPr>
        <p:grpSpPr>
          <a:xfrm>
            <a:off x="2153369" y="1657243"/>
            <a:ext cx="830140" cy="623128"/>
            <a:chOff x="9835384" y="2189422"/>
            <a:chExt cx="813566" cy="814297"/>
          </a:xfrm>
        </p:grpSpPr>
        <p:sp>
          <p:nvSpPr>
            <p:cNvPr id="14" name="TextBox 478"/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9835384" y="2189422"/>
              <a:ext cx="813566" cy="81429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9" name="Freeform 14"/>
            <p:cNvSpPr>
              <a:spLocks noEditPoints="1"/>
            </p:cNvSpPr>
            <p:nvPr/>
          </p:nvSpPr>
          <p:spPr bwMode="auto">
            <a:xfrm>
              <a:off x="9991410" y="2350723"/>
              <a:ext cx="501514" cy="491695"/>
            </a:xfrm>
            <a:custGeom>
              <a:avLst/>
              <a:gdLst>
                <a:gd name="T0" fmla="*/ 282 w 874"/>
                <a:gd name="T1" fmla="*/ 678 h 859"/>
                <a:gd name="T2" fmla="*/ 118 w 874"/>
                <a:gd name="T3" fmla="*/ 747 h 859"/>
                <a:gd name="T4" fmla="*/ 3 w 874"/>
                <a:gd name="T5" fmla="*/ 516 h 859"/>
                <a:gd name="T6" fmla="*/ 141 w 874"/>
                <a:gd name="T7" fmla="*/ 435 h 859"/>
                <a:gd name="T8" fmla="*/ 140 w 874"/>
                <a:gd name="T9" fmla="*/ 423 h 859"/>
                <a:gd name="T10" fmla="*/ 2 w 874"/>
                <a:gd name="T11" fmla="*/ 337 h 859"/>
                <a:gd name="T12" fmla="*/ 117 w 874"/>
                <a:gd name="T13" fmla="*/ 113 h 859"/>
                <a:gd name="T14" fmla="*/ 280 w 874"/>
                <a:gd name="T15" fmla="*/ 180 h 859"/>
                <a:gd name="T16" fmla="*/ 292 w 874"/>
                <a:gd name="T17" fmla="*/ 136 h 859"/>
                <a:gd name="T18" fmla="*/ 313 w 874"/>
                <a:gd name="T19" fmla="*/ 0 h 859"/>
                <a:gd name="T20" fmla="*/ 573 w 874"/>
                <a:gd name="T21" fmla="*/ 22 h 859"/>
                <a:gd name="T22" fmla="*/ 573 w 874"/>
                <a:gd name="T23" fmla="*/ 186 h 859"/>
                <a:gd name="T24" fmla="*/ 714 w 874"/>
                <a:gd name="T25" fmla="*/ 106 h 859"/>
                <a:gd name="T26" fmla="*/ 864 w 874"/>
                <a:gd name="T27" fmla="*/ 315 h 859"/>
                <a:gd name="T28" fmla="*/ 724 w 874"/>
                <a:gd name="T29" fmla="*/ 424 h 859"/>
                <a:gd name="T30" fmla="*/ 721 w 874"/>
                <a:gd name="T31" fmla="*/ 434 h 859"/>
                <a:gd name="T32" fmla="*/ 864 w 874"/>
                <a:gd name="T33" fmla="*/ 543 h 859"/>
                <a:gd name="T34" fmla="*/ 716 w 874"/>
                <a:gd name="T35" fmla="*/ 754 h 859"/>
                <a:gd name="T36" fmla="*/ 573 w 874"/>
                <a:gd name="T37" fmla="*/ 672 h 859"/>
                <a:gd name="T38" fmla="*/ 572 w 874"/>
                <a:gd name="T39" fmla="*/ 838 h 859"/>
                <a:gd name="T40" fmla="*/ 313 w 874"/>
                <a:gd name="T41" fmla="*/ 859 h 859"/>
                <a:gd name="T42" fmla="*/ 292 w 874"/>
                <a:gd name="T43" fmla="*/ 684 h 859"/>
                <a:gd name="T44" fmla="*/ 451 w 874"/>
                <a:gd name="T45" fmla="*/ 765 h 859"/>
                <a:gd name="T46" fmla="*/ 479 w 874"/>
                <a:gd name="T47" fmla="*/ 684 h 859"/>
                <a:gd name="T48" fmla="*/ 437 w 874"/>
                <a:gd name="T49" fmla="*/ 632 h 859"/>
                <a:gd name="T50" fmla="*/ 442 w 874"/>
                <a:gd name="T51" fmla="*/ 426 h 859"/>
                <a:gd name="T52" fmla="*/ 456 w 874"/>
                <a:gd name="T53" fmla="*/ 496 h 859"/>
                <a:gd name="T54" fmla="*/ 485 w 874"/>
                <a:gd name="T55" fmla="*/ 518 h 859"/>
                <a:gd name="T56" fmla="*/ 451 w 874"/>
                <a:gd name="T57" fmla="*/ 385 h 859"/>
                <a:gd name="T58" fmla="*/ 448 w 874"/>
                <a:gd name="T59" fmla="*/ 170 h 859"/>
                <a:gd name="T60" fmla="*/ 472 w 874"/>
                <a:gd name="T61" fmla="*/ 112 h 859"/>
                <a:gd name="T62" fmla="*/ 393 w 874"/>
                <a:gd name="T63" fmla="*/ 112 h 859"/>
                <a:gd name="T64" fmla="*/ 416 w 874"/>
                <a:gd name="T65" fmla="*/ 168 h 859"/>
                <a:gd name="T66" fmla="*/ 421 w 874"/>
                <a:gd name="T67" fmla="*/ 371 h 859"/>
                <a:gd name="T68" fmla="*/ 400 w 874"/>
                <a:gd name="T69" fmla="*/ 274 h 859"/>
                <a:gd name="T70" fmla="*/ 403 w 874"/>
                <a:gd name="T71" fmla="*/ 228 h 859"/>
                <a:gd name="T72" fmla="*/ 362 w 874"/>
                <a:gd name="T73" fmla="*/ 379 h 859"/>
                <a:gd name="T74" fmla="*/ 423 w 874"/>
                <a:gd name="T75" fmla="*/ 424 h 859"/>
                <a:gd name="T76" fmla="*/ 427 w 874"/>
                <a:gd name="T77" fmla="*/ 632 h 859"/>
                <a:gd name="T78" fmla="*/ 409 w 874"/>
                <a:gd name="T79" fmla="*/ 536 h 859"/>
                <a:gd name="T80" fmla="*/ 406 w 874"/>
                <a:gd name="T81" fmla="*/ 529 h 859"/>
                <a:gd name="T82" fmla="*/ 407 w 874"/>
                <a:gd name="T83" fmla="*/ 652 h 859"/>
                <a:gd name="T84" fmla="*/ 430 w 874"/>
                <a:gd name="T85" fmla="*/ 702 h 859"/>
                <a:gd name="T86" fmla="*/ 433 w 874"/>
                <a:gd name="T87" fmla="*/ 792 h 859"/>
                <a:gd name="T88" fmla="*/ 455 w 874"/>
                <a:gd name="T89" fmla="*/ 745 h 859"/>
                <a:gd name="T90" fmla="*/ 463 w 874"/>
                <a:gd name="T91" fmla="*/ 246 h 859"/>
                <a:gd name="T92" fmla="*/ 462 w 874"/>
                <a:gd name="T93" fmla="*/ 265 h 859"/>
                <a:gd name="T94" fmla="*/ 476 w 874"/>
                <a:gd name="T95" fmla="*/ 289 h 859"/>
                <a:gd name="T96" fmla="*/ 532 w 874"/>
                <a:gd name="T97" fmla="*/ 299 h 859"/>
                <a:gd name="T98" fmla="*/ 513 w 874"/>
                <a:gd name="T99" fmla="*/ 221 h 859"/>
                <a:gd name="T100" fmla="*/ 463 w 874"/>
                <a:gd name="T101" fmla="*/ 225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74" h="859">
                  <a:moveTo>
                    <a:pt x="292" y="672"/>
                  </a:moveTo>
                  <a:cubicBezTo>
                    <a:pt x="288" y="675"/>
                    <a:pt x="285" y="676"/>
                    <a:pt x="282" y="678"/>
                  </a:cubicBezTo>
                  <a:cubicBezTo>
                    <a:pt x="238" y="703"/>
                    <a:pt x="193" y="729"/>
                    <a:pt x="149" y="754"/>
                  </a:cubicBezTo>
                  <a:cubicBezTo>
                    <a:pt x="134" y="763"/>
                    <a:pt x="127" y="761"/>
                    <a:pt x="118" y="747"/>
                  </a:cubicBezTo>
                  <a:cubicBezTo>
                    <a:pt x="80" y="682"/>
                    <a:pt x="42" y="617"/>
                    <a:pt x="6" y="552"/>
                  </a:cubicBezTo>
                  <a:cubicBezTo>
                    <a:pt x="1" y="542"/>
                    <a:pt x="3" y="528"/>
                    <a:pt x="3" y="516"/>
                  </a:cubicBezTo>
                  <a:cubicBezTo>
                    <a:pt x="3" y="514"/>
                    <a:pt x="7" y="512"/>
                    <a:pt x="9" y="511"/>
                  </a:cubicBezTo>
                  <a:cubicBezTo>
                    <a:pt x="53" y="486"/>
                    <a:pt x="97" y="460"/>
                    <a:pt x="141" y="435"/>
                  </a:cubicBezTo>
                  <a:cubicBezTo>
                    <a:pt x="144" y="434"/>
                    <a:pt x="146" y="432"/>
                    <a:pt x="150" y="430"/>
                  </a:cubicBezTo>
                  <a:cubicBezTo>
                    <a:pt x="146" y="427"/>
                    <a:pt x="143" y="425"/>
                    <a:pt x="140" y="423"/>
                  </a:cubicBezTo>
                  <a:cubicBezTo>
                    <a:pt x="96" y="398"/>
                    <a:pt x="52" y="373"/>
                    <a:pt x="9" y="348"/>
                  </a:cubicBezTo>
                  <a:cubicBezTo>
                    <a:pt x="4" y="345"/>
                    <a:pt x="2" y="342"/>
                    <a:pt x="2" y="337"/>
                  </a:cubicBezTo>
                  <a:cubicBezTo>
                    <a:pt x="0" y="320"/>
                    <a:pt x="5" y="306"/>
                    <a:pt x="14" y="292"/>
                  </a:cubicBezTo>
                  <a:cubicBezTo>
                    <a:pt x="49" y="233"/>
                    <a:pt x="83" y="173"/>
                    <a:pt x="117" y="113"/>
                  </a:cubicBezTo>
                  <a:cubicBezTo>
                    <a:pt x="127" y="98"/>
                    <a:pt x="134" y="96"/>
                    <a:pt x="150" y="105"/>
                  </a:cubicBezTo>
                  <a:cubicBezTo>
                    <a:pt x="193" y="130"/>
                    <a:pt x="237" y="155"/>
                    <a:pt x="280" y="180"/>
                  </a:cubicBezTo>
                  <a:cubicBezTo>
                    <a:pt x="284" y="182"/>
                    <a:pt x="287" y="184"/>
                    <a:pt x="292" y="187"/>
                  </a:cubicBezTo>
                  <a:cubicBezTo>
                    <a:pt x="292" y="169"/>
                    <a:pt x="292" y="153"/>
                    <a:pt x="292" y="136"/>
                  </a:cubicBezTo>
                  <a:cubicBezTo>
                    <a:pt x="292" y="98"/>
                    <a:pt x="292" y="60"/>
                    <a:pt x="292" y="21"/>
                  </a:cubicBezTo>
                  <a:cubicBezTo>
                    <a:pt x="292" y="5"/>
                    <a:pt x="297" y="0"/>
                    <a:pt x="313" y="0"/>
                  </a:cubicBezTo>
                  <a:cubicBezTo>
                    <a:pt x="392" y="0"/>
                    <a:pt x="471" y="0"/>
                    <a:pt x="550" y="0"/>
                  </a:cubicBezTo>
                  <a:cubicBezTo>
                    <a:pt x="567" y="0"/>
                    <a:pt x="572" y="5"/>
                    <a:pt x="573" y="22"/>
                  </a:cubicBezTo>
                  <a:cubicBezTo>
                    <a:pt x="573" y="74"/>
                    <a:pt x="573" y="126"/>
                    <a:pt x="573" y="178"/>
                  </a:cubicBezTo>
                  <a:cubicBezTo>
                    <a:pt x="573" y="181"/>
                    <a:pt x="573" y="183"/>
                    <a:pt x="573" y="186"/>
                  </a:cubicBezTo>
                  <a:cubicBezTo>
                    <a:pt x="577" y="184"/>
                    <a:pt x="580" y="183"/>
                    <a:pt x="582" y="181"/>
                  </a:cubicBezTo>
                  <a:cubicBezTo>
                    <a:pt x="626" y="156"/>
                    <a:pt x="670" y="131"/>
                    <a:pt x="714" y="106"/>
                  </a:cubicBezTo>
                  <a:cubicBezTo>
                    <a:pt x="731" y="96"/>
                    <a:pt x="738" y="98"/>
                    <a:pt x="748" y="115"/>
                  </a:cubicBezTo>
                  <a:cubicBezTo>
                    <a:pt x="787" y="182"/>
                    <a:pt x="825" y="248"/>
                    <a:pt x="864" y="315"/>
                  </a:cubicBezTo>
                  <a:cubicBezTo>
                    <a:pt x="874" y="332"/>
                    <a:pt x="872" y="339"/>
                    <a:pt x="855" y="348"/>
                  </a:cubicBezTo>
                  <a:cubicBezTo>
                    <a:pt x="811" y="374"/>
                    <a:pt x="767" y="399"/>
                    <a:pt x="724" y="424"/>
                  </a:cubicBezTo>
                  <a:cubicBezTo>
                    <a:pt x="721" y="426"/>
                    <a:pt x="718" y="427"/>
                    <a:pt x="715" y="429"/>
                  </a:cubicBezTo>
                  <a:cubicBezTo>
                    <a:pt x="717" y="431"/>
                    <a:pt x="719" y="433"/>
                    <a:pt x="721" y="434"/>
                  </a:cubicBezTo>
                  <a:cubicBezTo>
                    <a:pt x="766" y="460"/>
                    <a:pt x="811" y="485"/>
                    <a:pt x="856" y="511"/>
                  </a:cubicBezTo>
                  <a:cubicBezTo>
                    <a:pt x="872" y="520"/>
                    <a:pt x="874" y="527"/>
                    <a:pt x="864" y="543"/>
                  </a:cubicBezTo>
                  <a:cubicBezTo>
                    <a:pt x="825" y="611"/>
                    <a:pt x="786" y="678"/>
                    <a:pt x="747" y="746"/>
                  </a:cubicBezTo>
                  <a:cubicBezTo>
                    <a:pt x="738" y="761"/>
                    <a:pt x="731" y="763"/>
                    <a:pt x="716" y="754"/>
                  </a:cubicBezTo>
                  <a:cubicBezTo>
                    <a:pt x="671" y="729"/>
                    <a:pt x="626" y="703"/>
                    <a:pt x="581" y="677"/>
                  </a:cubicBezTo>
                  <a:cubicBezTo>
                    <a:pt x="579" y="676"/>
                    <a:pt x="577" y="675"/>
                    <a:pt x="573" y="672"/>
                  </a:cubicBezTo>
                  <a:cubicBezTo>
                    <a:pt x="573" y="677"/>
                    <a:pt x="573" y="680"/>
                    <a:pt x="573" y="683"/>
                  </a:cubicBezTo>
                  <a:cubicBezTo>
                    <a:pt x="573" y="735"/>
                    <a:pt x="573" y="786"/>
                    <a:pt x="572" y="838"/>
                  </a:cubicBezTo>
                  <a:cubicBezTo>
                    <a:pt x="572" y="853"/>
                    <a:pt x="567" y="859"/>
                    <a:pt x="551" y="859"/>
                  </a:cubicBezTo>
                  <a:cubicBezTo>
                    <a:pt x="472" y="859"/>
                    <a:pt x="393" y="859"/>
                    <a:pt x="313" y="859"/>
                  </a:cubicBezTo>
                  <a:cubicBezTo>
                    <a:pt x="298" y="859"/>
                    <a:pt x="292" y="854"/>
                    <a:pt x="292" y="838"/>
                  </a:cubicBezTo>
                  <a:cubicBezTo>
                    <a:pt x="292" y="787"/>
                    <a:pt x="292" y="735"/>
                    <a:pt x="292" y="684"/>
                  </a:cubicBezTo>
                  <a:cubicBezTo>
                    <a:pt x="292" y="681"/>
                    <a:pt x="292" y="677"/>
                    <a:pt x="292" y="672"/>
                  </a:cubicBezTo>
                  <a:close/>
                  <a:moveTo>
                    <a:pt x="451" y="765"/>
                  </a:moveTo>
                  <a:cubicBezTo>
                    <a:pt x="453" y="764"/>
                    <a:pt x="454" y="763"/>
                    <a:pt x="455" y="762"/>
                  </a:cubicBezTo>
                  <a:cubicBezTo>
                    <a:pt x="479" y="747"/>
                    <a:pt x="489" y="712"/>
                    <a:pt x="479" y="684"/>
                  </a:cubicBezTo>
                  <a:cubicBezTo>
                    <a:pt x="472" y="665"/>
                    <a:pt x="459" y="654"/>
                    <a:pt x="443" y="644"/>
                  </a:cubicBezTo>
                  <a:cubicBezTo>
                    <a:pt x="438" y="641"/>
                    <a:pt x="437" y="637"/>
                    <a:pt x="437" y="632"/>
                  </a:cubicBezTo>
                  <a:cubicBezTo>
                    <a:pt x="438" y="591"/>
                    <a:pt x="439" y="550"/>
                    <a:pt x="440" y="510"/>
                  </a:cubicBezTo>
                  <a:cubicBezTo>
                    <a:pt x="441" y="482"/>
                    <a:pt x="441" y="454"/>
                    <a:pt x="442" y="426"/>
                  </a:cubicBezTo>
                  <a:cubicBezTo>
                    <a:pt x="472" y="436"/>
                    <a:pt x="480" y="466"/>
                    <a:pt x="461" y="489"/>
                  </a:cubicBezTo>
                  <a:cubicBezTo>
                    <a:pt x="459" y="491"/>
                    <a:pt x="457" y="494"/>
                    <a:pt x="456" y="496"/>
                  </a:cubicBezTo>
                  <a:cubicBezTo>
                    <a:pt x="456" y="510"/>
                    <a:pt x="456" y="525"/>
                    <a:pt x="456" y="541"/>
                  </a:cubicBezTo>
                  <a:cubicBezTo>
                    <a:pt x="467" y="533"/>
                    <a:pt x="477" y="526"/>
                    <a:pt x="485" y="518"/>
                  </a:cubicBezTo>
                  <a:cubicBezTo>
                    <a:pt x="513" y="490"/>
                    <a:pt x="517" y="449"/>
                    <a:pt x="495" y="417"/>
                  </a:cubicBezTo>
                  <a:cubicBezTo>
                    <a:pt x="484" y="402"/>
                    <a:pt x="468" y="392"/>
                    <a:pt x="451" y="385"/>
                  </a:cubicBezTo>
                  <a:cubicBezTo>
                    <a:pt x="445" y="382"/>
                    <a:pt x="443" y="379"/>
                    <a:pt x="443" y="373"/>
                  </a:cubicBezTo>
                  <a:cubicBezTo>
                    <a:pt x="445" y="306"/>
                    <a:pt x="447" y="238"/>
                    <a:pt x="448" y="170"/>
                  </a:cubicBezTo>
                  <a:cubicBezTo>
                    <a:pt x="448" y="165"/>
                    <a:pt x="450" y="161"/>
                    <a:pt x="455" y="158"/>
                  </a:cubicBezTo>
                  <a:cubicBezTo>
                    <a:pt x="471" y="148"/>
                    <a:pt x="477" y="129"/>
                    <a:pt x="472" y="112"/>
                  </a:cubicBezTo>
                  <a:cubicBezTo>
                    <a:pt x="466" y="94"/>
                    <a:pt x="451" y="82"/>
                    <a:pt x="432" y="82"/>
                  </a:cubicBezTo>
                  <a:cubicBezTo>
                    <a:pt x="414" y="82"/>
                    <a:pt x="398" y="95"/>
                    <a:pt x="393" y="112"/>
                  </a:cubicBezTo>
                  <a:cubicBezTo>
                    <a:pt x="387" y="130"/>
                    <a:pt x="394" y="149"/>
                    <a:pt x="411" y="159"/>
                  </a:cubicBezTo>
                  <a:cubicBezTo>
                    <a:pt x="415" y="161"/>
                    <a:pt x="416" y="164"/>
                    <a:pt x="416" y="168"/>
                  </a:cubicBezTo>
                  <a:cubicBezTo>
                    <a:pt x="418" y="231"/>
                    <a:pt x="420" y="294"/>
                    <a:pt x="421" y="357"/>
                  </a:cubicBezTo>
                  <a:cubicBezTo>
                    <a:pt x="421" y="361"/>
                    <a:pt x="421" y="365"/>
                    <a:pt x="421" y="371"/>
                  </a:cubicBezTo>
                  <a:cubicBezTo>
                    <a:pt x="415" y="367"/>
                    <a:pt x="409" y="365"/>
                    <a:pt x="404" y="362"/>
                  </a:cubicBezTo>
                  <a:cubicBezTo>
                    <a:pt x="372" y="339"/>
                    <a:pt x="370" y="300"/>
                    <a:pt x="400" y="274"/>
                  </a:cubicBezTo>
                  <a:cubicBezTo>
                    <a:pt x="401" y="273"/>
                    <a:pt x="403" y="271"/>
                    <a:pt x="403" y="269"/>
                  </a:cubicBezTo>
                  <a:cubicBezTo>
                    <a:pt x="403" y="255"/>
                    <a:pt x="403" y="241"/>
                    <a:pt x="403" y="228"/>
                  </a:cubicBezTo>
                  <a:cubicBezTo>
                    <a:pt x="401" y="227"/>
                    <a:pt x="400" y="227"/>
                    <a:pt x="399" y="227"/>
                  </a:cubicBezTo>
                  <a:cubicBezTo>
                    <a:pt x="325" y="254"/>
                    <a:pt x="324" y="339"/>
                    <a:pt x="362" y="379"/>
                  </a:cubicBezTo>
                  <a:cubicBezTo>
                    <a:pt x="377" y="394"/>
                    <a:pt x="396" y="404"/>
                    <a:pt x="415" y="412"/>
                  </a:cubicBezTo>
                  <a:cubicBezTo>
                    <a:pt x="421" y="415"/>
                    <a:pt x="423" y="418"/>
                    <a:pt x="423" y="424"/>
                  </a:cubicBezTo>
                  <a:cubicBezTo>
                    <a:pt x="424" y="491"/>
                    <a:pt x="426" y="559"/>
                    <a:pt x="428" y="626"/>
                  </a:cubicBezTo>
                  <a:cubicBezTo>
                    <a:pt x="428" y="628"/>
                    <a:pt x="427" y="629"/>
                    <a:pt x="427" y="632"/>
                  </a:cubicBezTo>
                  <a:cubicBezTo>
                    <a:pt x="412" y="622"/>
                    <a:pt x="406" y="609"/>
                    <a:pt x="408" y="592"/>
                  </a:cubicBezTo>
                  <a:cubicBezTo>
                    <a:pt x="409" y="573"/>
                    <a:pt x="409" y="555"/>
                    <a:pt x="409" y="536"/>
                  </a:cubicBezTo>
                  <a:cubicBezTo>
                    <a:pt x="409" y="534"/>
                    <a:pt x="409" y="533"/>
                    <a:pt x="409" y="531"/>
                  </a:cubicBezTo>
                  <a:cubicBezTo>
                    <a:pt x="408" y="530"/>
                    <a:pt x="407" y="530"/>
                    <a:pt x="406" y="529"/>
                  </a:cubicBezTo>
                  <a:cubicBezTo>
                    <a:pt x="402" y="533"/>
                    <a:pt x="400" y="538"/>
                    <a:pt x="396" y="541"/>
                  </a:cubicBezTo>
                  <a:cubicBezTo>
                    <a:pt x="364" y="576"/>
                    <a:pt x="367" y="629"/>
                    <a:pt x="407" y="652"/>
                  </a:cubicBezTo>
                  <a:cubicBezTo>
                    <a:pt x="426" y="664"/>
                    <a:pt x="431" y="677"/>
                    <a:pt x="430" y="697"/>
                  </a:cubicBezTo>
                  <a:cubicBezTo>
                    <a:pt x="430" y="699"/>
                    <a:pt x="430" y="701"/>
                    <a:pt x="430" y="702"/>
                  </a:cubicBezTo>
                  <a:cubicBezTo>
                    <a:pt x="430" y="732"/>
                    <a:pt x="431" y="762"/>
                    <a:pt x="432" y="792"/>
                  </a:cubicBezTo>
                  <a:cubicBezTo>
                    <a:pt x="432" y="792"/>
                    <a:pt x="433" y="792"/>
                    <a:pt x="433" y="792"/>
                  </a:cubicBezTo>
                  <a:cubicBezTo>
                    <a:pt x="434" y="752"/>
                    <a:pt x="435" y="712"/>
                    <a:pt x="436" y="672"/>
                  </a:cubicBezTo>
                  <a:cubicBezTo>
                    <a:pt x="465" y="682"/>
                    <a:pt x="474" y="720"/>
                    <a:pt x="455" y="745"/>
                  </a:cubicBezTo>
                  <a:cubicBezTo>
                    <a:pt x="450" y="751"/>
                    <a:pt x="450" y="757"/>
                    <a:pt x="451" y="765"/>
                  </a:cubicBezTo>
                  <a:close/>
                  <a:moveTo>
                    <a:pt x="463" y="246"/>
                  </a:moveTo>
                  <a:cubicBezTo>
                    <a:pt x="462" y="246"/>
                    <a:pt x="462" y="246"/>
                    <a:pt x="462" y="246"/>
                  </a:cubicBezTo>
                  <a:cubicBezTo>
                    <a:pt x="462" y="253"/>
                    <a:pt x="462" y="259"/>
                    <a:pt x="462" y="265"/>
                  </a:cubicBezTo>
                  <a:cubicBezTo>
                    <a:pt x="462" y="268"/>
                    <a:pt x="463" y="271"/>
                    <a:pt x="465" y="273"/>
                  </a:cubicBezTo>
                  <a:cubicBezTo>
                    <a:pt x="468" y="278"/>
                    <a:pt x="473" y="283"/>
                    <a:pt x="476" y="289"/>
                  </a:cubicBezTo>
                  <a:cubicBezTo>
                    <a:pt x="483" y="300"/>
                    <a:pt x="492" y="304"/>
                    <a:pt x="504" y="302"/>
                  </a:cubicBezTo>
                  <a:cubicBezTo>
                    <a:pt x="513" y="301"/>
                    <a:pt x="523" y="301"/>
                    <a:pt x="532" y="299"/>
                  </a:cubicBezTo>
                  <a:cubicBezTo>
                    <a:pt x="535" y="298"/>
                    <a:pt x="540" y="297"/>
                    <a:pt x="542" y="294"/>
                  </a:cubicBezTo>
                  <a:cubicBezTo>
                    <a:pt x="564" y="265"/>
                    <a:pt x="549" y="227"/>
                    <a:pt x="513" y="221"/>
                  </a:cubicBezTo>
                  <a:cubicBezTo>
                    <a:pt x="498" y="219"/>
                    <a:pt x="482" y="220"/>
                    <a:pt x="467" y="219"/>
                  </a:cubicBezTo>
                  <a:cubicBezTo>
                    <a:pt x="466" y="219"/>
                    <a:pt x="463" y="223"/>
                    <a:pt x="463" y="225"/>
                  </a:cubicBezTo>
                  <a:cubicBezTo>
                    <a:pt x="462" y="232"/>
                    <a:pt x="463" y="239"/>
                    <a:pt x="463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663" name="Group 27662"/>
          <p:cNvGrpSpPr/>
          <p:nvPr/>
        </p:nvGrpSpPr>
        <p:grpSpPr>
          <a:xfrm>
            <a:off x="2153369" y="2394896"/>
            <a:ext cx="830140" cy="623128"/>
            <a:chOff x="9835384" y="3257987"/>
            <a:chExt cx="813566" cy="814297"/>
          </a:xfrm>
        </p:grpSpPr>
        <p:sp>
          <p:nvSpPr>
            <p:cNvPr id="13" name="TextBox 478"/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9835384" y="3257987"/>
              <a:ext cx="813566" cy="81429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9967849" y="3366991"/>
              <a:ext cx="558146" cy="539595"/>
            </a:xfrm>
            <a:custGeom>
              <a:avLst/>
              <a:gdLst>
                <a:gd name="T0" fmla="*/ 202 w 911"/>
                <a:gd name="T1" fmla="*/ 266 h 882"/>
                <a:gd name="T2" fmla="*/ 417 w 911"/>
                <a:gd name="T3" fmla="*/ 248 h 882"/>
                <a:gd name="T4" fmla="*/ 430 w 911"/>
                <a:gd name="T5" fmla="*/ 0 h 882"/>
                <a:gd name="T6" fmla="*/ 538 w 911"/>
                <a:gd name="T7" fmla="*/ 14 h 882"/>
                <a:gd name="T8" fmla="*/ 654 w 911"/>
                <a:gd name="T9" fmla="*/ 24 h 882"/>
                <a:gd name="T10" fmla="*/ 658 w 911"/>
                <a:gd name="T11" fmla="*/ 176 h 882"/>
                <a:gd name="T12" fmla="*/ 544 w 911"/>
                <a:gd name="T13" fmla="*/ 164 h 882"/>
                <a:gd name="T14" fmla="*/ 481 w 911"/>
                <a:gd name="T15" fmla="*/ 248 h 882"/>
                <a:gd name="T16" fmla="*/ 690 w 911"/>
                <a:gd name="T17" fmla="*/ 248 h 882"/>
                <a:gd name="T18" fmla="*/ 709 w 911"/>
                <a:gd name="T19" fmla="*/ 324 h 882"/>
                <a:gd name="T20" fmla="*/ 893 w 911"/>
                <a:gd name="T21" fmla="*/ 324 h 882"/>
                <a:gd name="T22" fmla="*/ 911 w 911"/>
                <a:gd name="T23" fmla="*/ 864 h 882"/>
                <a:gd name="T24" fmla="*/ 229 w 911"/>
                <a:gd name="T25" fmla="*/ 882 h 882"/>
                <a:gd name="T26" fmla="*/ 0 w 911"/>
                <a:gd name="T27" fmla="*/ 863 h 882"/>
                <a:gd name="T28" fmla="*/ 17 w 911"/>
                <a:gd name="T29" fmla="*/ 324 h 882"/>
                <a:gd name="T30" fmla="*/ 202 w 911"/>
                <a:gd name="T31" fmla="*/ 324 h 882"/>
                <a:gd name="T32" fmla="*/ 177 w 911"/>
                <a:gd name="T33" fmla="*/ 830 h 882"/>
                <a:gd name="T34" fmla="*/ 228 w 911"/>
                <a:gd name="T35" fmla="*/ 528 h 882"/>
                <a:gd name="T36" fmla="*/ 278 w 911"/>
                <a:gd name="T37" fmla="*/ 830 h 882"/>
                <a:gd name="T38" fmla="*/ 329 w 911"/>
                <a:gd name="T39" fmla="*/ 528 h 882"/>
                <a:gd name="T40" fmla="*/ 379 w 911"/>
                <a:gd name="T41" fmla="*/ 830 h 882"/>
                <a:gd name="T42" fmla="*/ 430 w 911"/>
                <a:gd name="T43" fmla="*/ 528 h 882"/>
                <a:gd name="T44" fmla="*/ 481 w 911"/>
                <a:gd name="T45" fmla="*/ 830 h 882"/>
                <a:gd name="T46" fmla="*/ 532 w 911"/>
                <a:gd name="T47" fmla="*/ 528 h 882"/>
                <a:gd name="T48" fmla="*/ 582 w 911"/>
                <a:gd name="T49" fmla="*/ 830 h 882"/>
                <a:gd name="T50" fmla="*/ 633 w 911"/>
                <a:gd name="T51" fmla="*/ 528 h 882"/>
                <a:gd name="T52" fmla="*/ 683 w 911"/>
                <a:gd name="T53" fmla="*/ 830 h 882"/>
                <a:gd name="T54" fmla="*/ 734 w 911"/>
                <a:gd name="T55" fmla="*/ 528 h 882"/>
                <a:gd name="T56" fmla="*/ 785 w 911"/>
                <a:gd name="T57" fmla="*/ 830 h 882"/>
                <a:gd name="T58" fmla="*/ 835 w 911"/>
                <a:gd name="T59" fmla="*/ 477 h 882"/>
                <a:gd name="T60" fmla="*/ 76 w 911"/>
                <a:gd name="T61" fmla="*/ 830 h 882"/>
                <a:gd name="T62" fmla="*/ 127 w 911"/>
                <a:gd name="T63" fmla="*/ 528 h 882"/>
                <a:gd name="T64" fmla="*/ 341 w 911"/>
                <a:gd name="T65" fmla="*/ 424 h 882"/>
                <a:gd name="T66" fmla="*/ 240 w 911"/>
                <a:gd name="T67" fmla="*/ 375 h 882"/>
                <a:gd name="T68" fmla="*/ 341 w 911"/>
                <a:gd name="T69" fmla="*/ 424 h 882"/>
                <a:gd name="T70" fmla="*/ 506 w 911"/>
                <a:gd name="T71" fmla="*/ 380 h 882"/>
                <a:gd name="T72" fmla="*/ 411 w 911"/>
                <a:gd name="T73" fmla="*/ 375 h 882"/>
                <a:gd name="T74" fmla="*/ 404 w 911"/>
                <a:gd name="T75" fmla="*/ 425 h 882"/>
                <a:gd name="T76" fmla="*/ 569 w 911"/>
                <a:gd name="T77" fmla="*/ 425 h 882"/>
                <a:gd name="T78" fmla="*/ 670 w 911"/>
                <a:gd name="T79" fmla="*/ 375 h 882"/>
                <a:gd name="T80" fmla="*/ 569 w 911"/>
                <a:gd name="T81" fmla="*/ 379 h 882"/>
                <a:gd name="T82" fmla="*/ 176 w 911"/>
                <a:gd name="T83" fmla="*/ 376 h 882"/>
                <a:gd name="T84" fmla="*/ 76 w 911"/>
                <a:gd name="T85" fmla="*/ 425 h 882"/>
                <a:gd name="T86" fmla="*/ 176 w 911"/>
                <a:gd name="T87" fmla="*/ 376 h 882"/>
                <a:gd name="T88" fmla="*/ 835 w 911"/>
                <a:gd name="T89" fmla="*/ 424 h 882"/>
                <a:gd name="T90" fmla="*/ 734 w 911"/>
                <a:gd name="T91" fmla="*/ 375 h 8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1" h="882">
                  <a:moveTo>
                    <a:pt x="202" y="324"/>
                  </a:moveTo>
                  <a:cubicBezTo>
                    <a:pt x="202" y="304"/>
                    <a:pt x="202" y="285"/>
                    <a:pt x="202" y="266"/>
                  </a:cubicBezTo>
                  <a:cubicBezTo>
                    <a:pt x="202" y="251"/>
                    <a:pt x="205" y="248"/>
                    <a:pt x="220" y="248"/>
                  </a:cubicBezTo>
                  <a:cubicBezTo>
                    <a:pt x="285" y="248"/>
                    <a:pt x="351" y="248"/>
                    <a:pt x="417" y="248"/>
                  </a:cubicBezTo>
                  <a:cubicBezTo>
                    <a:pt x="421" y="248"/>
                    <a:pt x="424" y="248"/>
                    <a:pt x="430" y="248"/>
                  </a:cubicBezTo>
                  <a:cubicBezTo>
                    <a:pt x="430" y="165"/>
                    <a:pt x="430" y="83"/>
                    <a:pt x="430" y="0"/>
                  </a:cubicBezTo>
                  <a:cubicBezTo>
                    <a:pt x="445" y="5"/>
                    <a:pt x="460" y="9"/>
                    <a:pt x="474" y="14"/>
                  </a:cubicBezTo>
                  <a:cubicBezTo>
                    <a:pt x="496" y="22"/>
                    <a:pt x="517" y="22"/>
                    <a:pt x="538" y="14"/>
                  </a:cubicBezTo>
                  <a:cubicBezTo>
                    <a:pt x="557" y="7"/>
                    <a:pt x="577" y="1"/>
                    <a:pt x="596" y="6"/>
                  </a:cubicBezTo>
                  <a:cubicBezTo>
                    <a:pt x="616" y="10"/>
                    <a:pt x="635" y="17"/>
                    <a:pt x="654" y="24"/>
                  </a:cubicBezTo>
                  <a:cubicBezTo>
                    <a:pt x="655" y="24"/>
                    <a:pt x="657" y="28"/>
                    <a:pt x="657" y="30"/>
                  </a:cubicBezTo>
                  <a:cubicBezTo>
                    <a:pt x="658" y="78"/>
                    <a:pt x="658" y="127"/>
                    <a:pt x="658" y="176"/>
                  </a:cubicBezTo>
                  <a:cubicBezTo>
                    <a:pt x="647" y="173"/>
                    <a:pt x="638" y="170"/>
                    <a:pt x="629" y="167"/>
                  </a:cubicBezTo>
                  <a:cubicBezTo>
                    <a:pt x="601" y="154"/>
                    <a:pt x="573" y="153"/>
                    <a:pt x="544" y="164"/>
                  </a:cubicBezTo>
                  <a:cubicBezTo>
                    <a:pt x="524" y="172"/>
                    <a:pt x="504" y="175"/>
                    <a:pt x="481" y="168"/>
                  </a:cubicBezTo>
                  <a:cubicBezTo>
                    <a:pt x="481" y="195"/>
                    <a:pt x="481" y="221"/>
                    <a:pt x="481" y="248"/>
                  </a:cubicBezTo>
                  <a:cubicBezTo>
                    <a:pt x="485" y="248"/>
                    <a:pt x="489" y="248"/>
                    <a:pt x="493" y="248"/>
                  </a:cubicBezTo>
                  <a:cubicBezTo>
                    <a:pt x="558" y="248"/>
                    <a:pt x="624" y="248"/>
                    <a:pt x="690" y="248"/>
                  </a:cubicBezTo>
                  <a:cubicBezTo>
                    <a:pt x="706" y="248"/>
                    <a:pt x="709" y="250"/>
                    <a:pt x="709" y="267"/>
                  </a:cubicBezTo>
                  <a:cubicBezTo>
                    <a:pt x="709" y="286"/>
                    <a:pt x="709" y="304"/>
                    <a:pt x="709" y="324"/>
                  </a:cubicBezTo>
                  <a:cubicBezTo>
                    <a:pt x="712" y="324"/>
                    <a:pt x="715" y="324"/>
                    <a:pt x="718" y="324"/>
                  </a:cubicBezTo>
                  <a:cubicBezTo>
                    <a:pt x="777" y="324"/>
                    <a:pt x="835" y="324"/>
                    <a:pt x="893" y="324"/>
                  </a:cubicBezTo>
                  <a:cubicBezTo>
                    <a:pt x="909" y="324"/>
                    <a:pt x="911" y="326"/>
                    <a:pt x="911" y="342"/>
                  </a:cubicBezTo>
                  <a:cubicBezTo>
                    <a:pt x="911" y="516"/>
                    <a:pt x="911" y="690"/>
                    <a:pt x="911" y="864"/>
                  </a:cubicBezTo>
                  <a:cubicBezTo>
                    <a:pt x="911" y="879"/>
                    <a:pt x="908" y="882"/>
                    <a:pt x="894" y="882"/>
                  </a:cubicBezTo>
                  <a:cubicBezTo>
                    <a:pt x="672" y="882"/>
                    <a:pt x="450" y="882"/>
                    <a:pt x="229" y="882"/>
                  </a:cubicBezTo>
                  <a:cubicBezTo>
                    <a:pt x="158" y="882"/>
                    <a:pt x="88" y="882"/>
                    <a:pt x="18" y="882"/>
                  </a:cubicBezTo>
                  <a:cubicBezTo>
                    <a:pt x="2" y="882"/>
                    <a:pt x="0" y="879"/>
                    <a:pt x="0" y="863"/>
                  </a:cubicBezTo>
                  <a:cubicBezTo>
                    <a:pt x="0" y="690"/>
                    <a:pt x="0" y="516"/>
                    <a:pt x="0" y="342"/>
                  </a:cubicBezTo>
                  <a:cubicBezTo>
                    <a:pt x="0" y="326"/>
                    <a:pt x="2" y="324"/>
                    <a:pt x="17" y="324"/>
                  </a:cubicBezTo>
                  <a:cubicBezTo>
                    <a:pt x="75" y="324"/>
                    <a:pt x="132" y="324"/>
                    <a:pt x="189" y="324"/>
                  </a:cubicBezTo>
                  <a:cubicBezTo>
                    <a:pt x="193" y="324"/>
                    <a:pt x="197" y="324"/>
                    <a:pt x="202" y="324"/>
                  </a:cubicBezTo>
                  <a:close/>
                  <a:moveTo>
                    <a:pt x="177" y="528"/>
                  </a:moveTo>
                  <a:cubicBezTo>
                    <a:pt x="177" y="629"/>
                    <a:pt x="177" y="730"/>
                    <a:pt x="177" y="830"/>
                  </a:cubicBezTo>
                  <a:cubicBezTo>
                    <a:pt x="194" y="830"/>
                    <a:pt x="211" y="830"/>
                    <a:pt x="228" y="830"/>
                  </a:cubicBezTo>
                  <a:cubicBezTo>
                    <a:pt x="228" y="729"/>
                    <a:pt x="228" y="629"/>
                    <a:pt x="228" y="528"/>
                  </a:cubicBezTo>
                  <a:cubicBezTo>
                    <a:pt x="244" y="528"/>
                    <a:pt x="260" y="528"/>
                    <a:pt x="278" y="528"/>
                  </a:cubicBezTo>
                  <a:cubicBezTo>
                    <a:pt x="278" y="629"/>
                    <a:pt x="278" y="729"/>
                    <a:pt x="278" y="830"/>
                  </a:cubicBezTo>
                  <a:cubicBezTo>
                    <a:pt x="295" y="830"/>
                    <a:pt x="311" y="830"/>
                    <a:pt x="329" y="830"/>
                  </a:cubicBezTo>
                  <a:cubicBezTo>
                    <a:pt x="329" y="729"/>
                    <a:pt x="329" y="629"/>
                    <a:pt x="329" y="528"/>
                  </a:cubicBezTo>
                  <a:cubicBezTo>
                    <a:pt x="346" y="528"/>
                    <a:pt x="362" y="528"/>
                    <a:pt x="379" y="528"/>
                  </a:cubicBezTo>
                  <a:cubicBezTo>
                    <a:pt x="379" y="629"/>
                    <a:pt x="379" y="730"/>
                    <a:pt x="379" y="830"/>
                  </a:cubicBezTo>
                  <a:cubicBezTo>
                    <a:pt x="397" y="830"/>
                    <a:pt x="413" y="830"/>
                    <a:pt x="430" y="830"/>
                  </a:cubicBezTo>
                  <a:cubicBezTo>
                    <a:pt x="430" y="729"/>
                    <a:pt x="430" y="628"/>
                    <a:pt x="430" y="528"/>
                  </a:cubicBezTo>
                  <a:cubicBezTo>
                    <a:pt x="447" y="528"/>
                    <a:pt x="464" y="528"/>
                    <a:pt x="481" y="528"/>
                  </a:cubicBezTo>
                  <a:cubicBezTo>
                    <a:pt x="481" y="629"/>
                    <a:pt x="481" y="729"/>
                    <a:pt x="481" y="830"/>
                  </a:cubicBezTo>
                  <a:cubicBezTo>
                    <a:pt x="498" y="830"/>
                    <a:pt x="514" y="830"/>
                    <a:pt x="532" y="830"/>
                  </a:cubicBezTo>
                  <a:cubicBezTo>
                    <a:pt x="532" y="729"/>
                    <a:pt x="532" y="629"/>
                    <a:pt x="532" y="528"/>
                  </a:cubicBezTo>
                  <a:cubicBezTo>
                    <a:pt x="549" y="528"/>
                    <a:pt x="565" y="528"/>
                    <a:pt x="582" y="528"/>
                  </a:cubicBezTo>
                  <a:cubicBezTo>
                    <a:pt x="582" y="629"/>
                    <a:pt x="582" y="729"/>
                    <a:pt x="582" y="830"/>
                  </a:cubicBezTo>
                  <a:cubicBezTo>
                    <a:pt x="599" y="830"/>
                    <a:pt x="615" y="830"/>
                    <a:pt x="633" y="830"/>
                  </a:cubicBezTo>
                  <a:cubicBezTo>
                    <a:pt x="633" y="729"/>
                    <a:pt x="633" y="629"/>
                    <a:pt x="633" y="528"/>
                  </a:cubicBezTo>
                  <a:cubicBezTo>
                    <a:pt x="650" y="528"/>
                    <a:pt x="666" y="528"/>
                    <a:pt x="683" y="528"/>
                  </a:cubicBezTo>
                  <a:cubicBezTo>
                    <a:pt x="683" y="629"/>
                    <a:pt x="683" y="730"/>
                    <a:pt x="683" y="830"/>
                  </a:cubicBezTo>
                  <a:cubicBezTo>
                    <a:pt x="701" y="830"/>
                    <a:pt x="717" y="830"/>
                    <a:pt x="734" y="830"/>
                  </a:cubicBezTo>
                  <a:cubicBezTo>
                    <a:pt x="734" y="729"/>
                    <a:pt x="734" y="629"/>
                    <a:pt x="734" y="528"/>
                  </a:cubicBezTo>
                  <a:cubicBezTo>
                    <a:pt x="751" y="528"/>
                    <a:pt x="767" y="528"/>
                    <a:pt x="785" y="528"/>
                  </a:cubicBezTo>
                  <a:cubicBezTo>
                    <a:pt x="785" y="629"/>
                    <a:pt x="785" y="730"/>
                    <a:pt x="785" y="830"/>
                  </a:cubicBezTo>
                  <a:cubicBezTo>
                    <a:pt x="802" y="830"/>
                    <a:pt x="818" y="830"/>
                    <a:pt x="835" y="830"/>
                  </a:cubicBezTo>
                  <a:cubicBezTo>
                    <a:pt x="835" y="712"/>
                    <a:pt x="835" y="595"/>
                    <a:pt x="835" y="477"/>
                  </a:cubicBezTo>
                  <a:cubicBezTo>
                    <a:pt x="581" y="477"/>
                    <a:pt x="329" y="477"/>
                    <a:pt x="76" y="477"/>
                  </a:cubicBezTo>
                  <a:cubicBezTo>
                    <a:pt x="76" y="595"/>
                    <a:pt x="76" y="713"/>
                    <a:pt x="76" y="830"/>
                  </a:cubicBezTo>
                  <a:cubicBezTo>
                    <a:pt x="93" y="830"/>
                    <a:pt x="109" y="830"/>
                    <a:pt x="127" y="830"/>
                  </a:cubicBezTo>
                  <a:cubicBezTo>
                    <a:pt x="127" y="729"/>
                    <a:pt x="127" y="629"/>
                    <a:pt x="127" y="528"/>
                  </a:cubicBezTo>
                  <a:cubicBezTo>
                    <a:pt x="144" y="528"/>
                    <a:pt x="160" y="528"/>
                    <a:pt x="177" y="528"/>
                  </a:cubicBezTo>
                  <a:close/>
                  <a:moveTo>
                    <a:pt x="341" y="424"/>
                  </a:moveTo>
                  <a:cubicBezTo>
                    <a:pt x="341" y="408"/>
                    <a:pt x="341" y="392"/>
                    <a:pt x="341" y="375"/>
                  </a:cubicBezTo>
                  <a:cubicBezTo>
                    <a:pt x="307" y="375"/>
                    <a:pt x="274" y="375"/>
                    <a:pt x="240" y="375"/>
                  </a:cubicBezTo>
                  <a:cubicBezTo>
                    <a:pt x="240" y="392"/>
                    <a:pt x="240" y="408"/>
                    <a:pt x="240" y="424"/>
                  </a:cubicBezTo>
                  <a:cubicBezTo>
                    <a:pt x="274" y="424"/>
                    <a:pt x="307" y="424"/>
                    <a:pt x="341" y="424"/>
                  </a:cubicBezTo>
                  <a:close/>
                  <a:moveTo>
                    <a:pt x="506" y="425"/>
                  </a:moveTo>
                  <a:cubicBezTo>
                    <a:pt x="506" y="409"/>
                    <a:pt x="506" y="395"/>
                    <a:pt x="506" y="380"/>
                  </a:cubicBezTo>
                  <a:cubicBezTo>
                    <a:pt x="506" y="378"/>
                    <a:pt x="502" y="375"/>
                    <a:pt x="499" y="375"/>
                  </a:cubicBezTo>
                  <a:cubicBezTo>
                    <a:pt x="470" y="375"/>
                    <a:pt x="440" y="375"/>
                    <a:pt x="411" y="375"/>
                  </a:cubicBezTo>
                  <a:cubicBezTo>
                    <a:pt x="408" y="375"/>
                    <a:pt x="405" y="378"/>
                    <a:pt x="405" y="379"/>
                  </a:cubicBezTo>
                  <a:cubicBezTo>
                    <a:pt x="404" y="394"/>
                    <a:pt x="404" y="409"/>
                    <a:pt x="404" y="425"/>
                  </a:cubicBezTo>
                  <a:cubicBezTo>
                    <a:pt x="439" y="425"/>
                    <a:pt x="472" y="425"/>
                    <a:pt x="506" y="425"/>
                  </a:cubicBezTo>
                  <a:close/>
                  <a:moveTo>
                    <a:pt x="569" y="425"/>
                  </a:moveTo>
                  <a:cubicBezTo>
                    <a:pt x="604" y="425"/>
                    <a:pt x="637" y="425"/>
                    <a:pt x="670" y="425"/>
                  </a:cubicBezTo>
                  <a:cubicBezTo>
                    <a:pt x="670" y="408"/>
                    <a:pt x="670" y="392"/>
                    <a:pt x="670" y="375"/>
                  </a:cubicBezTo>
                  <a:cubicBezTo>
                    <a:pt x="638" y="375"/>
                    <a:pt x="605" y="375"/>
                    <a:pt x="573" y="375"/>
                  </a:cubicBezTo>
                  <a:cubicBezTo>
                    <a:pt x="572" y="375"/>
                    <a:pt x="569" y="378"/>
                    <a:pt x="569" y="379"/>
                  </a:cubicBezTo>
                  <a:cubicBezTo>
                    <a:pt x="569" y="394"/>
                    <a:pt x="569" y="409"/>
                    <a:pt x="569" y="425"/>
                  </a:cubicBezTo>
                  <a:close/>
                  <a:moveTo>
                    <a:pt x="176" y="376"/>
                  </a:moveTo>
                  <a:cubicBezTo>
                    <a:pt x="142" y="376"/>
                    <a:pt x="109" y="376"/>
                    <a:pt x="76" y="376"/>
                  </a:cubicBezTo>
                  <a:cubicBezTo>
                    <a:pt x="76" y="392"/>
                    <a:pt x="76" y="408"/>
                    <a:pt x="76" y="425"/>
                  </a:cubicBezTo>
                  <a:cubicBezTo>
                    <a:pt x="109" y="425"/>
                    <a:pt x="142" y="425"/>
                    <a:pt x="176" y="425"/>
                  </a:cubicBezTo>
                  <a:cubicBezTo>
                    <a:pt x="176" y="408"/>
                    <a:pt x="176" y="392"/>
                    <a:pt x="176" y="376"/>
                  </a:cubicBezTo>
                  <a:close/>
                  <a:moveTo>
                    <a:pt x="734" y="424"/>
                  </a:moveTo>
                  <a:cubicBezTo>
                    <a:pt x="769" y="424"/>
                    <a:pt x="802" y="424"/>
                    <a:pt x="835" y="424"/>
                  </a:cubicBezTo>
                  <a:cubicBezTo>
                    <a:pt x="835" y="408"/>
                    <a:pt x="835" y="392"/>
                    <a:pt x="835" y="375"/>
                  </a:cubicBezTo>
                  <a:cubicBezTo>
                    <a:pt x="801" y="375"/>
                    <a:pt x="768" y="375"/>
                    <a:pt x="734" y="375"/>
                  </a:cubicBezTo>
                  <a:cubicBezTo>
                    <a:pt x="734" y="392"/>
                    <a:pt x="734" y="408"/>
                    <a:pt x="734" y="4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667" name="Group 27666"/>
          <p:cNvGrpSpPr/>
          <p:nvPr/>
        </p:nvGrpSpPr>
        <p:grpSpPr>
          <a:xfrm>
            <a:off x="2153369" y="3870202"/>
            <a:ext cx="830140" cy="623128"/>
            <a:chOff x="9835384" y="5395118"/>
            <a:chExt cx="813566" cy="814297"/>
          </a:xfrm>
        </p:grpSpPr>
        <p:sp>
          <p:nvSpPr>
            <p:cNvPr id="10" name="TextBox 478"/>
            <p:cNvSpPr txBox="1">
              <a:spLocks/>
            </p:cNvSpPr>
            <p:nvPr>
              <p:custDataLst>
                <p:tags r:id="rId3"/>
              </p:custDataLst>
            </p:nvPr>
          </p:nvSpPr>
          <p:spPr>
            <a:xfrm>
              <a:off x="9835384" y="5395118"/>
              <a:ext cx="813566" cy="81429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9904528" y="5606142"/>
              <a:ext cx="649266" cy="378323"/>
            </a:xfrm>
            <a:custGeom>
              <a:avLst/>
              <a:gdLst>
                <a:gd name="T0" fmla="*/ 346 w 1203"/>
                <a:gd name="T1" fmla="*/ 673 h 701"/>
                <a:gd name="T2" fmla="*/ 28 w 1203"/>
                <a:gd name="T3" fmla="*/ 400 h 701"/>
                <a:gd name="T4" fmla="*/ 295 w 1203"/>
                <a:gd name="T5" fmla="*/ 33 h 701"/>
                <a:gd name="T6" fmla="*/ 660 w 1203"/>
                <a:gd name="T7" fmla="*/ 282 h 701"/>
                <a:gd name="T8" fmla="*/ 668 w 1203"/>
                <a:gd name="T9" fmla="*/ 348 h 701"/>
                <a:gd name="T10" fmla="*/ 813 w 1203"/>
                <a:gd name="T11" fmla="*/ 526 h 701"/>
                <a:gd name="T12" fmla="*/ 1024 w 1203"/>
                <a:gd name="T13" fmla="*/ 375 h 701"/>
                <a:gd name="T14" fmla="*/ 881 w 1203"/>
                <a:gd name="T15" fmla="*/ 175 h 701"/>
                <a:gd name="T16" fmla="*/ 802 w 1203"/>
                <a:gd name="T17" fmla="*/ 177 h 701"/>
                <a:gd name="T18" fmla="*/ 754 w 1203"/>
                <a:gd name="T19" fmla="*/ 153 h 701"/>
                <a:gd name="T20" fmla="*/ 725 w 1203"/>
                <a:gd name="T21" fmla="*/ 95 h 701"/>
                <a:gd name="T22" fmla="*/ 747 w 1203"/>
                <a:gd name="T23" fmla="*/ 44 h 701"/>
                <a:gd name="T24" fmla="*/ 1110 w 1203"/>
                <a:gd name="T25" fmla="*/ 166 h 701"/>
                <a:gd name="T26" fmla="*/ 1064 w 1203"/>
                <a:gd name="T27" fmla="*/ 588 h 701"/>
                <a:gd name="T28" fmla="*/ 637 w 1203"/>
                <a:gd name="T29" fmla="*/ 594 h 701"/>
                <a:gd name="T30" fmla="*/ 525 w 1203"/>
                <a:gd name="T31" fmla="*/ 351 h 701"/>
                <a:gd name="T32" fmla="*/ 381 w 1203"/>
                <a:gd name="T33" fmla="*/ 175 h 701"/>
                <a:gd name="T34" fmla="*/ 169 w 1203"/>
                <a:gd name="T35" fmla="*/ 325 h 701"/>
                <a:gd name="T36" fmla="*/ 311 w 1203"/>
                <a:gd name="T37" fmla="*/ 526 h 701"/>
                <a:gd name="T38" fmla="*/ 391 w 1203"/>
                <a:gd name="T39" fmla="*/ 524 h 701"/>
                <a:gd name="T40" fmla="*/ 439 w 1203"/>
                <a:gd name="T41" fmla="*/ 547 h 701"/>
                <a:gd name="T42" fmla="*/ 469 w 1203"/>
                <a:gd name="T43" fmla="*/ 609 h 701"/>
                <a:gd name="T44" fmla="*/ 448 w 1203"/>
                <a:gd name="T45" fmla="*/ 656 h 701"/>
                <a:gd name="T46" fmla="*/ 346 w 1203"/>
                <a:gd name="T47" fmla="*/ 673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3" h="701">
                  <a:moveTo>
                    <a:pt x="346" y="673"/>
                  </a:moveTo>
                  <a:cubicBezTo>
                    <a:pt x="187" y="672"/>
                    <a:pt x="54" y="558"/>
                    <a:pt x="28" y="400"/>
                  </a:cubicBezTo>
                  <a:cubicBezTo>
                    <a:pt x="0" y="226"/>
                    <a:pt x="122" y="58"/>
                    <a:pt x="295" y="33"/>
                  </a:cubicBezTo>
                  <a:cubicBezTo>
                    <a:pt x="466" y="7"/>
                    <a:pt x="622" y="113"/>
                    <a:pt x="660" y="282"/>
                  </a:cubicBezTo>
                  <a:cubicBezTo>
                    <a:pt x="665" y="304"/>
                    <a:pt x="667" y="326"/>
                    <a:pt x="668" y="348"/>
                  </a:cubicBezTo>
                  <a:cubicBezTo>
                    <a:pt x="669" y="436"/>
                    <a:pt x="727" y="508"/>
                    <a:pt x="813" y="526"/>
                  </a:cubicBezTo>
                  <a:cubicBezTo>
                    <a:pt x="911" y="547"/>
                    <a:pt x="1011" y="474"/>
                    <a:pt x="1024" y="375"/>
                  </a:cubicBezTo>
                  <a:cubicBezTo>
                    <a:pt x="1036" y="284"/>
                    <a:pt x="976" y="193"/>
                    <a:pt x="881" y="175"/>
                  </a:cubicBezTo>
                  <a:cubicBezTo>
                    <a:pt x="855" y="170"/>
                    <a:pt x="828" y="171"/>
                    <a:pt x="802" y="177"/>
                  </a:cubicBezTo>
                  <a:cubicBezTo>
                    <a:pt x="781" y="181"/>
                    <a:pt x="763" y="173"/>
                    <a:pt x="754" y="153"/>
                  </a:cubicBezTo>
                  <a:cubicBezTo>
                    <a:pt x="744" y="134"/>
                    <a:pt x="735" y="115"/>
                    <a:pt x="725" y="95"/>
                  </a:cubicBezTo>
                  <a:cubicBezTo>
                    <a:pt x="714" y="72"/>
                    <a:pt x="722" y="53"/>
                    <a:pt x="747" y="44"/>
                  </a:cubicBezTo>
                  <a:cubicBezTo>
                    <a:pt x="880" y="0"/>
                    <a:pt x="1029" y="49"/>
                    <a:pt x="1110" y="166"/>
                  </a:cubicBezTo>
                  <a:cubicBezTo>
                    <a:pt x="1203" y="298"/>
                    <a:pt x="1183" y="479"/>
                    <a:pt x="1064" y="588"/>
                  </a:cubicBezTo>
                  <a:cubicBezTo>
                    <a:pt x="943" y="698"/>
                    <a:pt x="761" y="701"/>
                    <a:pt x="637" y="594"/>
                  </a:cubicBezTo>
                  <a:cubicBezTo>
                    <a:pt x="563" y="530"/>
                    <a:pt x="527" y="449"/>
                    <a:pt x="525" y="351"/>
                  </a:cubicBezTo>
                  <a:cubicBezTo>
                    <a:pt x="523" y="264"/>
                    <a:pt x="467" y="194"/>
                    <a:pt x="381" y="175"/>
                  </a:cubicBezTo>
                  <a:cubicBezTo>
                    <a:pt x="283" y="153"/>
                    <a:pt x="182" y="226"/>
                    <a:pt x="169" y="325"/>
                  </a:cubicBezTo>
                  <a:cubicBezTo>
                    <a:pt x="156" y="417"/>
                    <a:pt x="217" y="507"/>
                    <a:pt x="311" y="526"/>
                  </a:cubicBezTo>
                  <a:cubicBezTo>
                    <a:pt x="338" y="531"/>
                    <a:pt x="365" y="530"/>
                    <a:pt x="391" y="524"/>
                  </a:cubicBezTo>
                  <a:cubicBezTo>
                    <a:pt x="412" y="520"/>
                    <a:pt x="429" y="528"/>
                    <a:pt x="439" y="547"/>
                  </a:cubicBezTo>
                  <a:cubicBezTo>
                    <a:pt x="449" y="567"/>
                    <a:pt x="459" y="588"/>
                    <a:pt x="469" y="609"/>
                  </a:cubicBezTo>
                  <a:cubicBezTo>
                    <a:pt x="478" y="629"/>
                    <a:pt x="470" y="648"/>
                    <a:pt x="448" y="656"/>
                  </a:cubicBezTo>
                  <a:cubicBezTo>
                    <a:pt x="415" y="667"/>
                    <a:pt x="381" y="673"/>
                    <a:pt x="346" y="6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666" name="Group 27665"/>
          <p:cNvGrpSpPr/>
          <p:nvPr/>
        </p:nvGrpSpPr>
        <p:grpSpPr>
          <a:xfrm>
            <a:off x="2153369" y="3132549"/>
            <a:ext cx="830140" cy="623128"/>
            <a:chOff x="9835384" y="4326552"/>
            <a:chExt cx="813566" cy="814297"/>
          </a:xfrm>
        </p:grpSpPr>
        <p:sp>
          <p:nvSpPr>
            <p:cNvPr id="11" name="TextBox 478"/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9835384" y="4326552"/>
              <a:ext cx="813566" cy="814297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accent6"/>
              </a:solidFill>
            </a:ln>
            <a:effectLst/>
          </p:spPr>
          <p:txBody>
            <a:bodyPr vert="horz" wrap="none" lIns="0" tIns="0" rIns="0" bIns="0" numCol="1" anchor="ctr" anchorCtr="1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922999" y="4554057"/>
              <a:ext cx="655119" cy="474684"/>
              <a:chOff x="13571538" y="3622676"/>
              <a:chExt cx="1123951" cy="814388"/>
            </a:xfrm>
            <a:solidFill>
              <a:schemeClr val="accent3"/>
            </a:solidFill>
          </p:grpSpPr>
          <p:sp>
            <p:nvSpPr>
              <p:cNvPr id="56" name="Freeform 39"/>
              <p:cNvSpPr>
                <a:spLocks/>
              </p:cNvSpPr>
              <p:nvPr/>
            </p:nvSpPr>
            <p:spPr bwMode="auto">
              <a:xfrm>
                <a:off x="13739813" y="3692526"/>
                <a:ext cx="815975" cy="744538"/>
              </a:xfrm>
              <a:custGeom>
                <a:avLst/>
                <a:gdLst>
                  <a:gd name="T0" fmla="*/ 120 w 821"/>
                  <a:gd name="T1" fmla="*/ 93 h 752"/>
                  <a:gd name="T2" fmla="*/ 154 w 821"/>
                  <a:gd name="T3" fmla="*/ 41 h 752"/>
                  <a:gd name="T4" fmla="*/ 321 w 821"/>
                  <a:gd name="T5" fmla="*/ 37 h 752"/>
                  <a:gd name="T6" fmla="*/ 511 w 821"/>
                  <a:gd name="T7" fmla="*/ 17 h 752"/>
                  <a:gd name="T8" fmla="*/ 642 w 821"/>
                  <a:gd name="T9" fmla="*/ 43 h 752"/>
                  <a:gd name="T10" fmla="*/ 801 w 821"/>
                  <a:gd name="T11" fmla="*/ 350 h 752"/>
                  <a:gd name="T12" fmla="*/ 784 w 821"/>
                  <a:gd name="T13" fmla="*/ 401 h 752"/>
                  <a:gd name="T14" fmla="*/ 743 w 821"/>
                  <a:gd name="T15" fmla="*/ 547 h 752"/>
                  <a:gd name="T16" fmla="*/ 633 w 821"/>
                  <a:gd name="T17" fmla="*/ 628 h 752"/>
                  <a:gd name="T18" fmla="*/ 509 w 821"/>
                  <a:gd name="T19" fmla="*/ 675 h 752"/>
                  <a:gd name="T20" fmla="*/ 397 w 821"/>
                  <a:gd name="T21" fmla="*/ 706 h 752"/>
                  <a:gd name="T22" fmla="*/ 324 w 821"/>
                  <a:gd name="T23" fmla="*/ 742 h 752"/>
                  <a:gd name="T24" fmla="*/ 297 w 821"/>
                  <a:gd name="T25" fmla="*/ 679 h 752"/>
                  <a:gd name="T26" fmla="*/ 222 w 821"/>
                  <a:gd name="T27" fmla="*/ 699 h 752"/>
                  <a:gd name="T28" fmla="*/ 127 w 821"/>
                  <a:gd name="T29" fmla="*/ 632 h 752"/>
                  <a:gd name="T30" fmla="*/ 101 w 821"/>
                  <a:gd name="T31" fmla="*/ 568 h 752"/>
                  <a:gd name="T32" fmla="*/ 23 w 821"/>
                  <a:gd name="T33" fmla="*/ 489 h 752"/>
                  <a:gd name="T34" fmla="*/ 58 w 821"/>
                  <a:gd name="T35" fmla="*/ 425 h 752"/>
                  <a:gd name="T36" fmla="*/ 4 w 821"/>
                  <a:gd name="T37" fmla="*/ 345 h 752"/>
                  <a:gd name="T38" fmla="*/ 75 w 821"/>
                  <a:gd name="T39" fmla="*/ 375 h 752"/>
                  <a:gd name="T40" fmla="*/ 117 w 821"/>
                  <a:gd name="T41" fmla="*/ 401 h 752"/>
                  <a:gd name="T42" fmla="*/ 190 w 821"/>
                  <a:gd name="T43" fmla="*/ 486 h 752"/>
                  <a:gd name="T44" fmla="*/ 275 w 821"/>
                  <a:gd name="T45" fmla="*/ 558 h 752"/>
                  <a:gd name="T46" fmla="*/ 340 w 821"/>
                  <a:gd name="T47" fmla="*/ 612 h 752"/>
                  <a:gd name="T48" fmla="*/ 397 w 821"/>
                  <a:gd name="T49" fmla="*/ 651 h 752"/>
                  <a:gd name="T50" fmla="*/ 472 w 821"/>
                  <a:gd name="T51" fmla="*/ 659 h 752"/>
                  <a:gd name="T52" fmla="*/ 382 w 821"/>
                  <a:gd name="T53" fmla="*/ 585 h 752"/>
                  <a:gd name="T54" fmla="*/ 371 w 821"/>
                  <a:gd name="T55" fmla="*/ 552 h 752"/>
                  <a:gd name="T56" fmla="*/ 408 w 821"/>
                  <a:gd name="T57" fmla="*/ 555 h 752"/>
                  <a:gd name="T58" fmla="*/ 564 w 821"/>
                  <a:gd name="T59" fmla="*/ 655 h 752"/>
                  <a:gd name="T60" fmla="*/ 579 w 821"/>
                  <a:gd name="T61" fmla="*/ 596 h 752"/>
                  <a:gd name="T62" fmla="*/ 425 w 821"/>
                  <a:gd name="T63" fmla="*/ 485 h 752"/>
                  <a:gd name="T64" fmla="*/ 447 w 821"/>
                  <a:gd name="T65" fmla="*/ 454 h 752"/>
                  <a:gd name="T66" fmla="*/ 612 w 821"/>
                  <a:gd name="T67" fmla="*/ 571 h 752"/>
                  <a:gd name="T68" fmla="*/ 675 w 821"/>
                  <a:gd name="T69" fmla="*/ 576 h 752"/>
                  <a:gd name="T70" fmla="*/ 542 w 821"/>
                  <a:gd name="T71" fmla="*/ 439 h 752"/>
                  <a:gd name="T72" fmla="*/ 459 w 821"/>
                  <a:gd name="T73" fmla="*/ 364 h 752"/>
                  <a:gd name="T74" fmla="*/ 495 w 821"/>
                  <a:gd name="T75" fmla="*/ 357 h 752"/>
                  <a:gd name="T76" fmla="*/ 698 w 821"/>
                  <a:gd name="T77" fmla="*/ 503 h 752"/>
                  <a:gd name="T78" fmla="*/ 749 w 821"/>
                  <a:gd name="T79" fmla="*/ 438 h 752"/>
                  <a:gd name="T80" fmla="*/ 464 w 821"/>
                  <a:gd name="T81" fmla="*/ 190 h 752"/>
                  <a:gd name="T82" fmla="*/ 357 w 821"/>
                  <a:gd name="T83" fmla="*/ 180 h 752"/>
                  <a:gd name="T84" fmla="*/ 250 w 821"/>
                  <a:gd name="T85" fmla="*/ 306 h 752"/>
                  <a:gd name="T86" fmla="*/ 182 w 821"/>
                  <a:gd name="T87" fmla="*/ 257 h 752"/>
                  <a:gd name="T88" fmla="*/ 232 w 821"/>
                  <a:gd name="T89" fmla="*/ 93 h 7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21" h="752">
                    <a:moveTo>
                      <a:pt x="232" y="93"/>
                    </a:moveTo>
                    <a:cubicBezTo>
                      <a:pt x="193" y="93"/>
                      <a:pt x="158" y="93"/>
                      <a:pt x="120" y="93"/>
                    </a:cubicBezTo>
                    <a:cubicBezTo>
                      <a:pt x="128" y="75"/>
                      <a:pt x="136" y="59"/>
                      <a:pt x="144" y="43"/>
                    </a:cubicBezTo>
                    <a:cubicBezTo>
                      <a:pt x="145" y="41"/>
                      <a:pt x="150" y="41"/>
                      <a:pt x="154" y="41"/>
                    </a:cubicBezTo>
                    <a:cubicBezTo>
                      <a:pt x="203" y="41"/>
                      <a:pt x="253" y="41"/>
                      <a:pt x="303" y="41"/>
                    </a:cubicBezTo>
                    <a:cubicBezTo>
                      <a:pt x="309" y="41"/>
                      <a:pt x="315" y="39"/>
                      <a:pt x="321" y="37"/>
                    </a:cubicBezTo>
                    <a:cubicBezTo>
                      <a:pt x="350" y="27"/>
                      <a:pt x="379" y="15"/>
                      <a:pt x="409" y="8"/>
                    </a:cubicBezTo>
                    <a:cubicBezTo>
                      <a:pt x="443" y="0"/>
                      <a:pt x="477" y="10"/>
                      <a:pt x="511" y="17"/>
                    </a:cubicBezTo>
                    <a:cubicBezTo>
                      <a:pt x="545" y="25"/>
                      <a:pt x="580" y="34"/>
                      <a:pt x="614" y="41"/>
                    </a:cubicBezTo>
                    <a:cubicBezTo>
                      <a:pt x="623" y="43"/>
                      <a:pt x="633" y="44"/>
                      <a:pt x="642" y="43"/>
                    </a:cubicBezTo>
                    <a:cubicBezTo>
                      <a:pt x="651" y="42"/>
                      <a:pt x="655" y="46"/>
                      <a:pt x="658" y="54"/>
                    </a:cubicBezTo>
                    <a:cubicBezTo>
                      <a:pt x="705" y="153"/>
                      <a:pt x="753" y="252"/>
                      <a:pt x="801" y="350"/>
                    </a:cubicBezTo>
                    <a:cubicBezTo>
                      <a:pt x="803" y="356"/>
                      <a:pt x="803" y="361"/>
                      <a:pt x="800" y="367"/>
                    </a:cubicBezTo>
                    <a:cubicBezTo>
                      <a:pt x="794" y="378"/>
                      <a:pt x="790" y="390"/>
                      <a:pt x="784" y="401"/>
                    </a:cubicBezTo>
                    <a:cubicBezTo>
                      <a:pt x="780" y="409"/>
                      <a:pt x="780" y="413"/>
                      <a:pt x="785" y="420"/>
                    </a:cubicBezTo>
                    <a:cubicBezTo>
                      <a:pt x="821" y="466"/>
                      <a:pt x="800" y="531"/>
                      <a:pt x="743" y="547"/>
                    </a:cubicBezTo>
                    <a:cubicBezTo>
                      <a:pt x="736" y="549"/>
                      <a:pt x="729" y="549"/>
                      <a:pt x="722" y="550"/>
                    </a:cubicBezTo>
                    <a:cubicBezTo>
                      <a:pt x="712" y="611"/>
                      <a:pt x="691" y="629"/>
                      <a:pt x="633" y="628"/>
                    </a:cubicBezTo>
                    <a:cubicBezTo>
                      <a:pt x="629" y="657"/>
                      <a:pt x="614" y="679"/>
                      <a:pt x="586" y="690"/>
                    </a:cubicBezTo>
                    <a:cubicBezTo>
                      <a:pt x="558" y="701"/>
                      <a:pt x="533" y="694"/>
                      <a:pt x="509" y="675"/>
                    </a:cubicBezTo>
                    <a:cubicBezTo>
                      <a:pt x="498" y="696"/>
                      <a:pt x="483" y="711"/>
                      <a:pt x="460" y="717"/>
                    </a:cubicBezTo>
                    <a:cubicBezTo>
                      <a:pt x="438" y="723"/>
                      <a:pt x="417" y="719"/>
                      <a:pt x="397" y="706"/>
                    </a:cubicBezTo>
                    <a:cubicBezTo>
                      <a:pt x="393" y="712"/>
                      <a:pt x="389" y="718"/>
                      <a:pt x="385" y="723"/>
                    </a:cubicBezTo>
                    <a:cubicBezTo>
                      <a:pt x="369" y="745"/>
                      <a:pt x="346" y="752"/>
                      <a:pt x="324" y="742"/>
                    </a:cubicBezTo>
                    <a:cubicBezTo>
                      <a:pt x="302" y="732"/>
                      <a:pt x="292" y="711"/>
                      <a:pt x="297" y="684"/>
                    </a:cubicBezTo>
                    <a:cubicBezTo>
                      <a:pt x="297" y="682"/>
                      <a:pt x="298" y="681"/>
                      <a:pt x="297" y="679"/>
                    </a:cubicBezTo>
                    <a:cubicBezTo>
                      <a:pt x="287" y="693"/>
                      <a:pt x="274" y="706"/>
                      <a:pt x="256" y="706"/>
                    </a:cubicBezTo>
                    <a:cubicBezTo>
                      <a:pt x="244" y="706"/>
                      <a:pt x="232" y="704"/>
                      <a:pt x="222" y="699"/>
                    </a:cubicBezTo>
                    <a:cubicBezTo>
                      <a:pt x="198" y="687"/>
                      <a:pt x="193" y="666"/>
                      <a:pt x="201" y="629"/>
                    </a:cubicBezTo>
                    <a:cubicBezTo>
                      <a:pt x="177" y="647"/>
                      <a:pt x="151" y="650"/>
                      <a:pt x="127" y="632"/>
                    </a:cubicBezTo>
                    <a:cubicBezTo>
                      <a:pt x="105" y="615"/>
                      <a:pt x="100" y="591"/>
                      <a:pt x="111" y="562"/>
                    </a:cubicBezTo>
                    <a:cubicBezTo>
                      <a:pt x="106" y="565"/>
                      <a:pt x="103" y="566"/>
                      <a:pt x="101" y="568"/>
                    </a:cubicBezTo>
                    <a:cubicBezTo>
                      <a:pt x="77" y="583"/>
                      <a:pt x="47" y="580"/>
                      <a:pt x="28" y="560"/>
                    </a:cubicBezTo>
                    <a:cubicBezTo>
                      <a:pt x="9" y="541"/>
                      <a:pt x="7" y="512"/>
                      <a:pt x="23" y="489"/>
                    </a:cubicBezTo>
                    <a:cubicBezTo>
                      <a:pt x="34" y="473"/>
                      <a:pt x="46" y="457"/>
                      <a:pt x="58" y="441"/>
                    </a:cubicBezTo>
                    <a:cubicBezTo>
                      <a:pt x="63" y="435"/>
                      <a:pt x="62" y="431"/>
                      <a:pt x="58" y="425"/>
                    </a:cubicBezTo>
                    <a:cubicBezTo>
                      <a:pt x="40" y="404"/>
                      <a:pt x="24" y="383"/>
                      <a:pt x="6" y="362"/>
                    </a:cubicBezTo>
                    <a:cubicBezTo>
                      <a:pt x="2" y="356"/>
                      <a:pt x="0" y="352"/>
                      <a:pt x="4" y="345"/>
                    </a:cubicBezTo>
                    <a:cubicBezTo>
                      <a:pt x="10" y="334"/>
                      <a:pt x="15" y="322"/>
                      <a:pt x="22" y="309"/>
                    </a:cubicBezTo>
                    <a:cubicBezTo>
                      <a:pt x="40" y="332"/>
                      <a:pt x="57" y="354"/>
                      <a:pt x="75" y="375"/>
                    </a:cubicBezTo>
                    <a:cubicBezTo>
                      <a:pt x="76" y="378"/>
                      <a:pt x="78" y="380"/>
                      <a:pt x="80" y="382"/>
                    </a:cubicBezTo>
                    <a:cubicBezTo>
                      <a:pt x="89" y="396"/>
                      <a:pt x="98" y="403"/>
                      <a:pt x="117" y="401"/>
                    </a:cubicBezTo>
                    <a:cubicBezTo>
                      <a:pt x="153" y="398"/>
                      <a:pt x="179" y="431"/>
                      <a:pt x="172" y="466"/>
                    </a:cubicBezTo>
                    <a:cubicBezTo>
                      <a:pt x="170" y="478"/>
                      <a:pt x="178" y="486"/>
                      <a:pt x="190" y="486"/>
                    </a:cubicBezTo>
                    <a:cubicBezTo>
                      <a:pt x="227" y="487"/>
                      <a:pt x="246" y="503"/>
                      <a:pt x="252" y="540"/>
                    </a:cubicBezTo>
                    <a:cubicBezTo>
                      <a:pt x="253" y="549"/>
                      <a:pt x="266" y="559"/>
                      <a:pt x="275" y="558"/>
                    </a:cubicBezTo>
                    <a:cubicBezTo>
                      <a:pt x="305" y="554"/>
                      <a:pt x="330" y="573"/>
                      <a:pt x="334" y="602"/>
                    </a:cubicBezTo>
                    <a:cubicBezTo>
                      <a:pt x="335" y="606"/>
                      <a:pt x="337" y="610"/>
                      <a:pt x="340" y="612"/>
                    </a:cubicBezTo>
                    <a:cubicBezTo>
                      <a:pt x="352" y="620"/>
                      <a:pt x="365" y="627"/>
                      <a:pt x="377" y="635"/>
                    </a:cubicBezTo>
                    <a:cubicBezTo>
                      <a:pt x="384" y="639"/>
                      <a:pt x="390" y="645"/>
                      <a:pt x="397" y="651"/>
                    </a:cubicBezTo>
                    <a:cubicBezTo>
                      <a:pt x="406" y="659"/>
                      <a:pt x="414" y="669"/>
                      <a:pt x="424" y="676"/>
                    </a:cubicBezTo>
                    <a:cubicBezTo>
                      <a:pt x="442" y="687"/>
                      <a:pt x="465" y="678"/>
                      <a:pt x="472" y="659"/>
                    </a:cubicBezTo>
                    <a:cubicBezTo>
                      <a:pt x="474" y="653"/>
                      <a:pt x="473" y="650"/>
                      <a:pt x="467" y="646"/>
                    </a:cubicBezTo>
                    <a:cubicBezTo>
                      <a:pt x="439" y="626"/>
                      <a:pt x="410" y="605"/>
                      <a:pt x="382" y="585"/>
                    </a:cubicBezTo>
                    <a:cubicBezTo>
                      <a:pt x="378" y="582"/>
                      <a:pt x="372" y="578"/>
                      <a:pt x="371" y="573"/>
                    </a:cubicBezTo>
                    <a:cubicBezTo>
                      <a:pt x="369" y="567"/>
                      <a:pt x="368" y="557"/>
                      <a:pt x="371" y="552"/>
                    </a:cubicBezTo>
                    <a:cubicBezTo>
                      <a:pt x="375" y="548"/>
                      <a:pt x="384" y="546"/>
                      <a:pt x="391" y="546"/>
                    </a:cubicBezTo>
                    <a:cubicBezTo>
                      <a:pt x="397" y="546"/>
                      <a:pt x="403" y="551"/>
                      <a:pt x="408" y="555"/>
                    </a:cubicBezTo>
                    <a:cubicBezTo>
                      <a:pt x="450" y="585"/>
                      <a:pt x="492" y="616"/>
                      <a:pt x="535" y="645"/>
                    </a:cubicBezTo>
                    <a:cubicBezTo>
                      <a:pt x="543" y="651"/>
                      <a:pt x="554" y="655"/>
                      <a:pt x="564" y="655"/>
                    </a:cubicBezTo>
                    <a:cubicBezTo>
                      <a:pt x="578" y="655"/>
                      <a:pt x="588" y="645"/>
                      <a:pt x="592" y="631"/>
                    </a:cubicBezTo>
                    <a:cubicBezTo>
                      <a:pt x="595" y="616"/>
                      <a:pt x="590" y="604"/>
                      <a:pt x="579" y="596"/>
                    </a:cubicBezTo>
                    <a:cubicBezTo>
                      <a:pt x="542" y="569"/>
                      <a:pt x="505" y="543"/>
                      <a:pt x="468" y="517"/>
                    </a:cubicBezTo>
                    <a:cubicBezTo>
                      <a:pt x="454" y="506"/>
                      <a:pt x="439" y="496"/>
                      <a:pt x="425" y="485"/>
                    </a:cubicBezTo>
                    <a:cubicBezTo>
                      <a:pt x="415" y="477"/>
                      <a:pt x="413" y="466"/>
                      <a:pt x="419" y="458"/>
                    </a:cubicBezTo>
                    <a:cubicBezTo>
                      <a:pt x="425" y="449"/>
                      <a:pt x="436" y="447"/>
                      <a:pt x="447" y="454"/>
                    </a:cubicBezTo>
                    <a:cubicBezTo>
                      <a:pt x="451" y="456"/>
                      <a:pt x="454" y="458"/>
                      <a:pt x="457" y="460"/>
                    </a:cubicBezTo>
                    <a:cubicBezTo>
                      <a:pt x="508" y="497"/>
                      <a:pt x="560" y="534"/>
                      <a:pt x="612" y="571"/>
                    </a:cubicBezTo>
                    <a:cubicBezTo>
                      <a:pt x="617" y="575"/>
                      <a:pt x="622" y="579"/>
                      <a:pt x="628" y="582"/>
                    </a:cubicBezTo>
                    <a:cubicBezTo>
                      <a:pt x="644" y="593"/>
                      <a:pt x="664" y="591"/>
                      <a:pt x="675" y="576"/>
                    </a:cubicBezTo>
                    <a:cubicBezTo>
                      <a:pt x="686" y="561"/>
                      <a:pt x="683" y="541"/>
                      <a:pt x="667" y="529"/>
                    </a:cubicBezTo>
                    <a:cubicBezTo>
                      <a:pt x="626" y="499"/>
                      <a:pt x="584" y="469"/>
                      <a:pt x="542" y="439"/>
                    </a:cubicBezTo>
                    <a:cubicBezTo>
                      <a:pt x="517" y="422"/>
                      <a:pt x="493" y="404"/>
                      <a:pt x="468" y="387"/>
                    </a:cubicBezTo>
                    <a:cubicBezTo>
                      <a:pt x="461" y="381"/>
                      <a:pt x="455" y="373"/>
                      <a:pt x="459" y="364"/>
                    </a:cubicBezTo>
                    <a:cubicBezTo>
                      <a:pt x="462" y="358"/>
                      <a:pt x="469" y="352"/>
                      <a:pt x="475" y="351"/>
                    </a:cubicBezTo>
                    <a:cubicBezTo>
                      <a:pt x="481" y="350"/>
                      <a:pt x="489" y="353"/>
                      <a:pt x="495" y="357"/>
                    </a:cubicBezTo>
                    <a:cubicBezTo>
                      <a:pt x="558" y="402"/>
                      <a:pt x="620" y="447"/>
                      <a:pt x="683" y="492"/>
                    </a:cubicBezTo>
                    <a:cubicBezTo>
                      <a:pt x="688" y="496"/>
                      <a:pt x="693" y="499"/>
                      <a:pt x="698" y="503"/>
                    </a:cubicBezTo>
                    <a:cubicBezTo>
                      <a:pt x="717" y="515"/>
                      <a:pt x="742" y="511"/>
                      <a:pt x="755" y="495"/>
                    </a:cubicBezTo>
                    <a:cubicBezTo>
                      <a:pt x="768" y="477"/>
                      <a:pt x="766" y="453"/>
                      <a:pt x="749" y="438"/>
                    </a:cubicBezTo>
                    <a:cubicBezTo>
                      <a:pt x="705" y="400"/>
                      <a:pt x="661" y="362"/>
                      <a:pt x="617" y="324"/>
                    </a:cubicBezTo>
                    <a:cubicBezTo>
                      <a:pt x="566" y="279"/>
                      <a:pt x="515" y="235"/>
                      <a:pt x="464" y="190"/>
                    </a:cubicBezTo>
                    <a:cubicBezTo>
                      <a:pt x="461" y="187"/>
                      <a:pt x="457" y="183"/>
                      <a:pt x="454" y="179"/>
                    </a:cubicBezTo>
                    <a:cubicBezTo>
                      <a:pt x="437" y="152"/>
                      <a:pt x="375" y="153"/>
                      <a:pt x="357" y="180"/>
                    </a:cubicBezTo>
                    <a:cubicBezTo>
                      <a:pt x="352" y="187"/>
                      <a:pt x="347" y="195"/>
                      <a:pt x="345" y="204"/>
                    </a:cubicBezTo>
                    <a:cubicBezTo>
                      <a:pt x="334" y="257"/>
                      <a:pt x="302" y="291"/>
                      <a:pt x="250" y="306"/>
                    </a:cubicBezTo>
                    <a:cubicBezTo>
                      <a:pt x="231" y="311"/>
                      <a:pt x="213" y="308"/>
                      <a:pt x="196" y="298"/>
                    </a:cubicBezTo>
                    <a:cubicBezTo>
                      <a:pt x="179" y="288"/>
                      <a:pt x="174" y="274"/>
                      <a:pt x="182" y="257"/>
                    </a:cubicBezTo>
                    <a:cubicBezTo>
                      <a:pt x="193" y="231"/>
                      <a:pt x="199" y="205"/>
                      <a:pt x="200" y="178"/>
                    </a:cubicBezTo>
                    <a:cubicBezTo>
                      <a:pt x="202" y="147"/>
                      <a:pt x="210" y="119"/>
                      <a:pt x="232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14411326" y="3622676"/>
                <a:ext cx="284163" cy="428625"/>
              </a:xfrm>
              <a:custGeom>
                <a:avLst/>
                <a:gdLst>
                  <a:gd name="T0" fmla="*/ 287 w 287"/>
                  <a:gd name="T1" fmla="*/ 365 h 433"/>
                  <a:gd name="T2" fmla="*/ 269 w 287"/>
                  <a:gd name="T3" fmla="*/ 393 h 433"/>
                  <a:gd name="T4" fmla="*/ 210 w 287"/>
                  <a:gd name="T5" fmla="*/ 423 h 433"/>
                  <a:gd name="T6" fmla="*/ 166 w 287"/>
                  <a:gd name="T7" fmla="*/ 407 h 433"/>
                  <a:gd name="T8" fmla="*/ 36 w 287"/>
                  <a:gd name="T9" fmla="*/ 135 h 433"/>
                  <a:gd name="T10" fmla="*/ 11 w 287"/>
                  <a:gd name="T11" fmla="*/ 83 h 433"/>
                  <a:gd name="T12" fmla="*/ 26 w 287"/>
                  <a:gd name="T13" fmla="*/ 38 h 433"/>
                  <a:gd name="T14" fmla="*/ 80 w 287"/>
                  <a:gd name="T15" fmla="*/ 10 h 433"/>
                  <a:gd name="T16" fmla="*/ 126 w 287"/>
                  <a:gd name="T17" fmla="*/ 26 h 433"/>
                  <a:gd name="T18" fmla="*/ 234 w 287"/>
                  <a:gd name="T19" fmla="*/ 252 h 433"/>
                  <a:gd name="T20" fmla="*/ 281 w 287"/>
                  <a:gd name="T21" fmla="*/ 350 h 433"/>
                  <a:gd name="T22" fmla="*/ 287 w 287"/>
                  <a:gd name="T23" fmla="*/ 365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7" h="433">
                    <a:moveTo>
                      <a:pt x="287" y="365"/>
                    </a:moveTo>
                    <a:cubicBezTo>
                      <a:pt x="286" y="379"/>
                      <a:pt x="280" y="387"/>
                      <a:pt x="269" y="393"/>
                    </a:cubicBezTo>
                    <a:cubicBezTo>
                      <a:pt x="250" y="403"/>
                      <a:pt x="230" y="413"/>
                      <a:pt x="210" y="423"/>
                    </a:cubicBezTo>
                    <a:cubicBezTo>
                      <a:pt x="191" y="433"/>
                      <a:pt x="176" y="427"/>
                      <a:pt x="166" y="407"/>
                    </a:cubicBezTo>
                    <a:cubicBezTo>
                      <a:pt x="123" y="317"/>
                      <a:pt x="79" y="226"/>
                      <a:pt x="36" y="135"/>
                    </a:cubicBezTo>
                    <a:cubicBezTo>
                      <a:pt x="27" y="118"/>
                      <a:pt x="19" y="100"/>
                      <a:pt x="11" y="83"/>
                    </a:cubicBezTo>
                    <a:cubicBezTo>
                      <a:pt x="0" y="61"/>
                      <a:pt x="5" y="48"/>
                      <a:pt x="26" y="38"/>
                    </a:cubicBezTo>
                    <a:cubicBezTo>
                      <a:pt x="44" y="29"/>
                      <a:pt x="62" y="19"/>
                      <a:pt x="80" y="10"/>
                    </a:cubicBezTo>
                    <a:cubicBezTo>
                      <a:pt x="102" y="0"/>
                      <a:pt x="116" y="5"/>
                      <a:pt x="126" y="26"/>
                    </a:cubicBezTo>
                    <a:cubicBezTo>
                      <a:pt x="162" y="102"/>
                      <a:pt x="198" y="177"/>
                      <a:pt x="234" y="252"/>
                    </a:cubicBezTo>
                    <a:cubicBezTo>
                      <a:pt x="250" y="285"/>
                      <a:pt x="266" y="317"/>
                      <a:pt x="281" y="350"/>
                    </a:cubicBezTo>
                    <a:cubicBezTo>
                      <a:pt x="284" y="355"/>
                      <a:pt x="285" y="361"/>
                      <a:pt x="287" y="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1"/>
              <p:cNvSpPr>
                <a:spLocks/>
              </p:cNvSpPr>
              <p:nvPr/>
            </p:nvSpPr>
            <p:spPr bwMode="auto">
              <a:xfrm>
                <a:off x="13571538" y="3622676"/>
                <a:ext cx="287338" cy="423863"/>
              </a:xfrm>
              <a:custGeom>
                <a:avLst/>
                <a:gdLst>
                  <a:gd name="T0" fmla="*/ 95 w 291"/>
                  <a:gd name="T1" fmla="*/ 428 h 428"/>
                  <a:gd name="T2" fmla="*/ 83 w 291"/>
                  <a:gd name="T3" fmla="*/ 424 h 428"/>
                  <a:gd name="T4" fmla="*/ 23 w 291"/>
                  <a:gd name="T5" fmla="*/ 393 h 428"/>
                  <a:gd name="T6" fmla="*/ 9 w 291"/>
                  <a:gd name="T7" fmla="*/ 353 h 428"/>
                  <a:gd name="T8" fmla="*/ 166 w 291"/>
                  <a:gd name="T9" fmla="*/ 24 h 428"/>
                  <a:gd name="T10" fmla="*/ 209 w 291"/>
                  <a:gd name="T11" fmla="*/ 10 h 428"/>
                  <a:gd name="T12" fmla="*/ 267 w 291"/>
                  <a:gd name="T13" fmla="*/ 39 h 428"/>
                  <a:gd name="T14" fmla="*/ 281 w 291"/>
                  <a:gd name="T15" fmla="*/ 82 h 428"/>
                  <a:gd name="T16" fmla="*/ 125 w 291"/>
                  <a:gd name="T17" fmla="*/ 408 h 428"/>
                  <a:gd name="T18" fmla="*/ 95 w 291"/>
                  <a:gd name="T19" fmla="*/ 428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1" h="428">
                    <a:moveTo>
                      <a:pt x="95" y="428"/>
                    </a:moveTo>
                    <a:cubicBezTo>
                      <a:pt x="92" y="427"/>
                      <a:pt x="87" y="426"/>
                      <a:pt x="83" y="424"/>
                    </a:cubicBezTo>
                    <a:cubicBezTo>
                      <a:pt x="63" y="414"/>
                      <a:pt x="43" y="404"/>
                      <a:pt x="23" y="393"/>
                    </a:cubicBezTo>
                    <a:cubicBezTo>
                      <a:pt x="5" y="384"/>
                      <a:pt x="0" y="370"/>
                      <a:pt x="9" y="353"/>
                    </a:cubicBezTo>
                    <a:cubicBezTo>
                      <a:pt x="61" y="243"/>
                      <a:pt x="114" y="134"/>
                      <a:pt x="166" y="24"/>
                    </a:cubicBezTo>
                    <a:cubicBezTo>
                      <a:pt x="175" y="5"/>
                      <a:pt x="190" y="0"/>
                      <a:pt x="209" y="10"/>
                    </a:cubicBezTo>
                    <a:cubicBezTo>
                      <a:pt x="229" y="19"/>
                      <a:pt x="248" y="29"/>
                      <a:pt x="267" y="39"/>
                    </a:cubicBezTo>
                    <a:cubicBezTo>
                      <a:pt x="286" y="49"/>
                      <a:pt x="291" y="62"/>
                      <a:pt x="281" y="82"/>
                    </a:cubicBezTo>
                    <a:cubicBezTo>
                      <a:pt x="229" y="190"/>
                      <a:pt x="177" y="299"/>
                      <a:pt x="125" y="408"/>
                    </a:cubicBezTo>
                    <a:cubicBezTo>
                      <a:pt x="119" y="420"/>
                      <a:pt x="111" y="427"/>
                      <a:pt x="95" y="4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271454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Object 166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8398659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57811" name="think-cell Slide" r:id="rId19" imgW="360" imgH="360" progId="">
              <p:embed/>
            </p:oleObj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276999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We defined building blocks of a digital </a:t>
            </a:r>
            <a:r>
              <a:rPr lang="en-US" sz="1800" dirty="0"/>
              <a:t>vision </a:t>
            </a:r>
            <a:r>
              <a:rPr lang="en-US" sz="1800" dirty="0" smtClean="0"/>
              <a:t>for the </a:t>
            </a:r>
            <a:r>
              <a:rPr lang="en-US" sz="1800" dirty="0"/>
              <a:t>future financial sector</a:t>
            </a:r>
          </a:p>
        </p:txBody>
      </p:sp>
      <p:sp>
        <p:nvSpPr>
          <p:cNvPr id="152" name="Rectangle 151"/>
          <p:cNvSpPr>
            <a:spLocks/>
          </p:cNvSpPr>
          <p:nvPr/>
        </p:nvSpPr>
        <p:spPr>
          <a:xfrm>
            <a:off x="2413822" y="2260954"/>
            <a:ext cx="591615" cy="6359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53" name="Rectangle 152"/>
          <p:cNvSpPr>
            <a:spLocks/>
          </p:cNvSpPr>
          <p:nvPr/>
        </p:nvSpPr>
        <p:spPr>
          <a:xfrm>
            <a:off x="2238879" y="2896929"/>
            <a:ext cx="766555" cy="9896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2050228" y="3886545"/>
            <a:ext cx="955208" cy="5899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2816557" y="588542"/>
            <a:ext cx="188878" cy="7841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73" name="Rectangle 172"/>
          <p:cNvSpPr>
            <a:spLocks/>
          </p:cNvSpPr>
          <p:nvPr/>
        </p:nvSpPr>
        <p:spPr>
          <a:xfrm>
            <a:off x="2627676" y="1328984"/>
            <a:ext cx="377760" cy="93197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grpSp>
        <p:nvGrpSpPr>
          <p:cNvPr id="337" name="Group 336"/>
          <p:cNvGrpSpPr>
            <a:grpSpLocks/>
          </p:cNvGrpSpPr>
          <p:nvPr/>
        </p:nvGrpSpPr>
        <p:grpSpPr>
          <a:xfrm>
            <a:off x="2487815" y="2625620"/>
            <a:ext cx="300924" cy="225678"/>
            <a:chOff x="3499566" y="4051778"/>
            <a:chExt cx="390506" cy="390507"/>
          </a:xfrm>
        </p:grpSpPr>
        <p:sp>
          <p:nvSpPr>
            <p:cNvPr id="338" name="Oval 337"/>
            <p:cNvSpPr/>
            <p:nvPr/>
          </p:nvSpPr>
          <p:spPr bwMode="gray">
            <a:xfrm>
              <a:off x="3499566" y="4051778"/>
              <a:ext cx="390506" cy="3905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339" name="Group 338"/>
            <p:cNvGrpSpPr/>
            <p:nvPr/>
          </p:nvGrpSpPr>
          <p:grpSpPr bwMode="gray">
            <a:xfrm>
              <a:off x="3576541" y="4157441"/>
              <a:ext cx="236559" cy="179169"/>
              <a:chOff x="3373118" y="3786406"/>
              <a:chExt cx="236559" cy="179169"/>
            </a:xfrm>
            <a:solidFill>
              <a:schemeClr val="bg1"/>
            </a:solidFill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40" name="Group 339"/>
              <p:cNvGrpSpPr/>
              <p:nvPr/>
            </p:nvGrpSpPr>
            <p:grpSpPr bwMode="gray">
              <a:xfrm>
                <a:off x="3399335" y="3786406"/>
                <a:ext cx="210342" cy="126398"/>
                <a:chOff x="2703193" y="3424721"/>
                <a:chExt cx="1548476" cy="930500"/>
              </a:xfrm>
              <a:grpFill/>
            </p:grpSpPr>
            <p:sp>
              <p:nvSpPr>
                <p:cNvPr id="344" name="Rounded Rectangle 29"/>
                <p:cNvSpPr/>
                <p:nvPr/>
              </p:nvSpPr>
              <p:spPr bwMode="gray">
                <a:xfrm>
                  <a:off x="2703193" y="3424721"/>
                  <a:ext cx="1548476" cy="9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116" h="2877272">
                      <a:moveTo>
                        <a:pt x="0" y="913537"/>
                      </a:moveTo>
                      <a:lnTo>
                        <a:pt x="4788116" y="913537"/>
                      </a:lnTo>
                      <a:lnTo>
                        <a:pt x="4788116" y="2531079"/>
                      </a:lnTo>
                      <a:cubicBezTo>
                        <a:pt x="4788116" y="2722276"/>
                        <a:pt x="4633120" y="2877272"/>
                        <a:pt x="4441923" y="2877272"/>
                      </a:cubicBezTo>
                      <a:lnTo>
                        <a:pt x="346193" y="2877272"/>
                      </a:lnTo>
                      <a:cubicBezTo>
                        <a:pt x="154996" y="2877272"/>
                        <a:pt x="0" y="2722276"/>
                        <a:pt x="0" y="2531079"/>
                      </a:cubicBezTo>
                      <a:close/>
                      <a:moveTo>
                        <a:pt x="346193" y="0"/>
                      </a:moveTo>
                      <a:lnTo>
                        <a:pt x="4441923" y="0"/>
                      </a:lnTo>
                      <a:cubicBezTo>
                        <a:pt x="4633120" y="0"/>
                        <a:pt x="4788116" y="154996"/>
                        <a:pt x="4788116" y="346193"/>
                      </a:cubicBezTo>
                      <a:lnTo>
                        <a:pt x="4788116" y="609117"/>
                      </a:lnTo>
                      <a:lnTo>
                        <a:pt x="0" y="609117"/>
                      </a:lnTo>
                      <a:lnTo>
                        <a:pt x="0" y="346193"/>
                      </a:lnTo>
                      <a:cubicBezTo>
                        <a:pt x="0" y="154996"/>
                        <a:pt x="154996" y="0"/>
                        <a:pt x="34619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 bwMode="gray">
                <a:xfrm>
                  <a:off x="2703193" y="3613031"/>
                  <a:ext cx="1548476" cy="116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341" name="Group 340"/>
              <p:cNvGrpSpPr/>
              <p:nvPr/>
            </p:nvGrpSpPr>
            <p:grpSpPr bwMode="gray">
              <a:xfrm>
                <a:off x="3373118" y="3839177"/>
                <a:ext cx="210342" cy="126398"/>
                <a:chOff x="2703193" y="3424721"/>
                <a:chExt cx="1548476" cy="930500"/>
              </a:xfrm>
              <a:grpFill/>
            </p:grpSpPr>
            <p:sp>
              <p:nvSpPr>
                <p:cNvPr id="342" name="Rounded Rectangle 29"/>
                <p:cNvSpPr/>
                <p:nvPr/>
              </p:nvSpPr>
              <p:spPr bwMode="gray">
                <a:xfrm>
                  <a:off x="2703193" y="3424721"/>
                  <a:ext cx="1548476" cy="9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116" h="2877272">
                      <a:moveTo>
                        <a:pt x="0" y="913537"/>
                      </a:moveTo>
                      <a:lnTo>
                        <a:pt x="4788116" y="913537"/>
                      </a:lnTo>
                      <a:lnTo>
                        <a:pt x="4788116" y="2531079"/>
                      </a:lnTo>
                      <a:cubicBezTo>
                        <a:pt x="4788116" y="2722276"/>
                        <a:pt x="4633120" y="2877272"/>
                        <a:pt x="4441923" y="2877272"/>
                      </a:cubicBezTo>
                      <a:lnTo>
                        <a:pt x="346193" y="2877272"/>
                      </a:lnTo>
                      <a:cubicBezTo>
                        <a:pt x="154996" y="2877272"/>
                        <a:pt x="0" y="2722276"/>
                        <a:pt x="0" y="2531079"/>
                      </a:cubicBezTo>
                      <a:close/>
                      <a:moveTo>
                        <a:pt x="346193" y="0"/>
                      </a:moveTo>
                      <a:lnTo>
                        <a:pt x="4441923" y="0"/>
                      </a:lnTo>
                      <a:cubicBezTo>
                        <a:pt x="4633120" y="0"/>
                        <a:pt x="4788116" y="154996"/>
                        <a:pt x="4788116" y="346193"/>
                      </a:cubicBezTo>
                      <a:lnTo>
                        <a:pt x="4788116" y="609117"/>
                      </a:lnTo>
                      <a:lnTo>
                        <a:pt x="0" y="609117"/>
                      </a:lnTo>
                      <a:lnTo>
                        <a:pt x="0" y="346193"/>
                      </a:lnTo>
                      <a:cubicBezTo>
                        <a:pt x="0" y="154996"/>
                        <a:pt x="154996" y="0"/>
                        <a:pt x="34619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3" name="Rectangle 342"/>
                <p:cNvSpPr/>
                <p:nvPr/>
              </p:nvSpPr>
              <p:spPr bwMode="gray">
                <a:xfrm>
                  <a:off x="2703193" y="3613031"/>
                  <a:ext cx="1548476" cy="116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347" name="Rectangle 346"/>
          <p:cNvSpPr>
            <a:spLocks/>
          </p:cNvSpPr>
          <p:nvPr/>
        </p:nvSpPr>
        <p:spPr>
          <a:xfrm>
            <a:off x="2284504" y="2975720"/>
            <a:ext cx="820738" cy="4985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6. Payment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eco-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system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79" name="Rectangle 178"/>
          <p:cNvSpPr>
            <a:spLocks/>
          </p:cNvSpPr>
          <p:nvPr/>
        </p:nvSpPr>
        <p:spPr>
          <a:xfrm flipH="1">
            <a:off x="7657889" y="2260954"/>
            <a:ext cx="591528" cy="635974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91" name="Rectangle 190"/>
          <p:cNvSpPr>
            <a:spLocks/>
          </p:cNvSpPr>
          <p:nvPr/>
        </p:nvSpPr>
        <p:spPr>
          <a:xfrm flipH="1">
            <a:off x="7657892" y="2896929"/>
            <a:ext cx="766442" cy="98961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 flipH="1">
            <a:off x="7657887" y="3886545"/>
            <a:ext cx="955067" cy="58998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95" name="Rectangle 194"/>
          <p:cNvSpPr/>
          <p:nvPr/>
        </p:nvSpPr>
        <p:spPr>
          <a:xfrm flipH="1">
            <a:off x="7657892" y="588542"/>
            <a:ext cx="188850" cy="784156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96" name="Rectangle 195"/>
          <p:cNvSpPr>
            <a:spLocks/>
          </p:cNvSpPr>
          <p:nvPr/>
        </p:nvSpPr>
        <p:spPr>
          <a:xfrm flipH="1">
            <a:off x="7657890" y="1328984"/>
            <a:ext cx="377704" cy="93197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sz="1200" dirty="0" err="1">
              <a:solidFill>
                <a:srgbClr val="000000"/>
              </a:solidFill>
            </a:endParaRPr>
          </a:p>
        </p:txBody>
      </p:sp>
      <p:sp>
        <p:nvSpPr>
          <p:cNvPr id="197" name="Rectangle 196"/>
          <p:cNvSpPr>
            <a:spLocks/>
          </p:cNvSpPr>
          <p:nvPr/>
        </p:nvSpPr>
        <p:spPr>
          <a:xfrm>
            <a:off x="7713688" y="2975721"/>
            <a:ext cx="837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7. Big data </a:t>
            </a:r>
          </a:p>
          <a:p>
            <a:pPr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infra-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structure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44" name="Rectangle 243"/>
          <p:cNvSpPr>
            <a:spLocks/>
          </p:cNvSpPr>
          <p:nvPr/>
        </p:nvSpPr>
        <p:spPr>
          <a:xfrm>
            <a:off x="3029407" y="4226094"/>
            <a:ext cx="4593333" cy="2504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1.2 Electronic </a:t>
            </a:r>
            <a:r>
              <a:rPr lang="en-US" sz="1200" dirty="0">
                <a:solidFill>
                  <a:srgbClr val="000000"/>
                </a:solidFill>
              </a:rPr>
              <a:t>social transfers</a:t>
            </a:r>
          </a:p>
        </p:txBody>
      </p:sp>
      <p:grpSp>
        <p:nvGrpSpPr>
          <p:cNvPr id="225" name="Group 224"/>
          <p:cNvGrpSpPr>
            <a:grpSpLocks/>
          </p:cNvGrpSpPr>
          <p:nvPr/>
        </p:nvGrpSpPr>
        <p:grpSpPr>
          <a:xfrm>
            <a:off x="7283064" y="4238738"/>
            <a:ext cx="300218" cy="225150"/>
            <a:chOff x="6133612" y="4845854"/>
            <a:chExt cx="390507" cy="390506"/>
          </a:xfrm>
        </p:grpSpPr>
        <p:sp>
          <p:nvSpPr>
            <p:cNvPr id="226" name="Oval 225"/>
            <p:cNvSpPr/>
            <p:nvPr/>
          </p:nvSpPr>
          <p:spPr bwMode="gray">
            <a:xfrm>
              <a:off x="6133612" y="4845854"/>
              <a:ext cx="390507" cy="3905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27" name="Group 226"/>
            <p:cNvGrpSpPr/>
            <p:nvPr/>
          </p:nvGrpSpPr>
          <p:grpSpPr bwMode="gray">
            <a:xfrm>
              <a:off x="6222119" y="4925885"/>
              <a:ext cx="266493" cy="255272"/>
              <a:chOff x="-1865530" y="1774956"/>
              <a:chExt cx="484838" cy="464427"/>
            </a:xfrm>
            <a:solidFill>
              <a:schemeClr val="bg1"/>
            </a:solidFill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228" name="Group 227"/>
              <p:cNvGrpSpPr/>
              <p:nvPr/>
            </p:nvGrpSpPr>
            <p:grpSpPr bwMode="gray">
              <a:xfrm>
                <a:off x="-1853634" y="1774956"/>
                <a:ext cx="246939" cy="346092"/>
                <a:chOff x="5287657" y="2236290"/>
                <a:chExt cx="429589" cy="602083"/>
              </a:xfrm>
              <a:grpFill/>
            </p:grpSpPr>
            <p:sp>
              <p:nvSpPr>
                <p:cNvPr id="231" name="Oval 96"/>
                <p:cNvSpPr/>
                <p:nvPr/>
              </p:nvSpPr>
              <p:spPr bwMode="gray">
                <a:xfrm rot="2941768">
                  <a:off x="5451983" y="2288547"/>
                  <a:ext cx="158364" cy="372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2" name="Oval 96"/>
                <p:cNvSpPr/>
                <p:nvPr/>
              </p:nvSpPr>
              <p:spPr bwMode="gray">
                <a:xfrm rot="19707760">
                  <a:off x="5287657" y="2372223"/>
                  <a:ext cx="109540" cy="257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3" name="Oval 96"/>
                <p:cNvSpPr/>
                <p:nvPr/>
              </p:nvSpPr>
              <p:spPr bwMode="gray">
                <a:xfrm rot="2941768">
                  <a:off x="5449227" y="2188877"/>
                  <a:ext cx="103856" cy="24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4" name="Oval 96"/>
                <p:cNvSpPr/>
                <p:nvPr/>
              </p:nvSpPr>
              <p:spPr bwMode="gray">
                <a:xfrm rot="19707760">
                  <a:off x="5341462" y="2243752"/>
                  <a:ext cx="71836" cy="16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35" name="Freeform 234"/>
                <p:cNvSpPr/>
                <p:nvPr>
                  <p:custDataLst>
                    <p:tags r:id="rId16"/>
                  </p:custDataLst>
                </p:nvPr>
              </p:nvSpPr>
              <p:spPr bwMode="gray">
                <a:xfrm rot="637281">
                  <a:off x="5382488" y="2236290"/>
                  <a:ext cx="131626" cy="602083"/>
                </a:xfrm>
                <a:custGeom>
                  <a:avLst/>
                  <a:gdLst>
                    <a:gd name="connsiteX0" fmla="*/ 0 w 471488"/>
                    <a:gd name="connsiteY0" fmla="*/ 0 h 876300"/>
                    <a:gd name="connsiteX1" fmla="*/ 109538 w 471488"/>
                    <a:gd name="connsiteY1" fmla="*/ 476250 h 876300"/>
                    <a:gd name="connsiteX2" fmla="*/ 471488 w 471488"/>
                    <a:gd name="connsiteY2" fmla="*/ 876300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488" h="876300">
                      <a:moveTo>
                        <a:pt x="0" y="0"/>
                      </a:moveTo>
                      <a:cubicBezTo>
                        <a:pt x="15478" y="165100"/>
                        <a:pt x="30957" y="330200"/>
                        <a:pt x="109538" y="476250"/>
                      </a:cubicBezTo>
                      <a:cubicBezTo>
                        <a:pt x="188119" y="622300"/>
                        <a:pt x="410369" y="810419"/>
                        <a:pt x="471488" y="876300"/>
                      </a:cubicBezTo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2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9" name="Freeform 228"/>
              <p:cNvSpPr/>
              <p:nvPr/>
            </p:nvSpPr>
            <p:spPr bwMode="gray">
              <a:xfrm rot="15921468" flipV="1">
                <a:off x="-1803119" y="1958528"/>
                <a:ext cx="218444" cy="343265"/>
              </a:xfrm>
              <a:custGeom>
                <a:avLst/>
                <a:gdLst>
                  <a:gd name="connsiteX0" fmla="*/ 38100 w 100012"/>
                  <a:gd name="connsiteY0" fmla="*/ 0 h 157162"/>
                  <a:gd name="connsiteX1" fmla="*/ 0 w 100012"/>
                  <a:gd name="connsiteY1" fmla="*/ 119062 h 157162"/>
                  <a:gd name="connsiteX2" fmla="*/ 42862 w 100012"/>
                  <a:gd name="connsiteY2" fmla="*/ 157162 h 157162"/>
                  <a:gd name="connsiteX3" fmla="*/ 61912 w 100012"/>
                  <a:gd name="connsiteY3" fmla="*/ 76200 h 157162"/>
                  <a:gd name="connsiteX4" fmla="*/ 100012 w 100012"/>
                  <a:gd name="connsiteY4" fmla="*/ 100012 h 157162"/>
                  <a:gd name="connsiteX5" fmla="*/ 100012 w 100012"/>
                  <a:gd name="connsiteY5" fmla="*/ 14287 h 157162"/>
                  <a:gd name="connsiteX6" fmla="*/ 38100 w 100012"/>
                  <a:gd name="connsiteY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2" h="157162">
                    <a:moveTo>
                      <a:pt x="38100" y="0"/>
                    </a:moveTo>
                    <a:lnTo>
                      <a:pt x="0" y="119062"/>
                    </a:lnTo>
                    <a:lnTo>
                      <a:pt x="42862" y="157162"/>
                    </a:lnTo>
                    <a:lnTo>
                      <a:pt x="61912" y="76200"/>
                    </a:lnTo>
                    <a:lnTo>
                      <a:pt x="100012" y="100012"/>
                    </a:lnTo>
                    <a:lnTo>
                      <a:pt x="100012" y="14287"/>
                    </a:lnTo>
                    <a:lnTo>
                      <a:pt x="3810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229"/>
              <p:cNvSpPr/>
              <p:nvPr/>
            </p:nvSpPr>
            <p:spPr bwMode="gray">
              <a:xfrm flipH="1">
                <a:off x="-1583004" y="1874436"/>
                <a:ext cx="202312" cy="273593"/>
              </a:xfrm>
              <a:custGeom>
                <a:avLst/>
                <a:gdLst/>
                <a:ahLst/>
                <a:cxnLst/>
                <a:rect l="l" t="t" r="r" b="b"/>
                <a:pathLst>
                  <a:path w="202313" h="273592">
                    <a:moveTo>
                      <a:pt x="0" y="0"/>
                    </a:moveTo>
                    <a:lnTo>
                      <a:pt x="0" y="221574"/>
                    </a:lnTo>
                    <a:lnTo>
                      <a:pt x="165640" y="273592"/>
                    </a:lnTo>
                    <a:lnTo>
                      <a:pt x="202313" y="13134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28" name="Rectangle 127"/>
          <p:cNvSpPr>
            <a:spLocks/>
          </p:cNvSpPr>
          <p:nvPr/>
        </p:nvSpPr>
        <p:spPr>
          <a:xfrm>
            <a:off x="3029407" y="3933621"/>
            <a:ext cx="4593333" cy="2504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1.3 Industry utilities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45" name="Group 244"/>
          <p:cNvGrpSpPr/>
          <p:nvPr/>
        </p:nvGrpSpPr>
        <p:grpSpPr bwMode="gray">
          <a:xfrm>
            <a:off x="7283064" y="3946265"/>
            <a:ext cx="300218" cy="225150"/>
            <a:chOff x="8054417" y="5628374"/>
            <a:chExt cx="294224" cy="294224"/>
          </a:xfrm>
        </p:grpSpPr>
        <p:sp>
          <p:nvSpPr>
            <p:cNvPr id="130" name="Oval 129"/>
            <p:cNvSpPr/>
            <p:nvPr/>
          </p:nvSpPr>
          <p:spPr bwMode="gray">
            <a:xfrm>
              <a:off x="8054417" y="5628374"/>
              <a:ext cx="294224" cy="29422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40" name="Group 239"/>
            <p:cNvGrpSpPr/>
            <p:nvPr/>
          </p:nvGrpSpPr>
          <p:grpSpPr bwMode="gray">
            <a:xfrm>
              <a:off x="8112855" y="5695473"/>
              <a:ext cx="177349" cy="160026"/>
              <a:chOff x="8120291" y="5694467"/>
              <a:chExt cx="177349" cy="16002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gray">
              <a:xfrm>
                <a:off x="8125297" y="5744659"/>
                <a:ext cx="22987" cy="10495"/>
              </a:xfrm>
              <a:custGeom>
                <a:avLst/>
                <a:gdLst>
                  <a:gd name="T0" fmla="*/ 0 w 186"/>
                  <a:gd name="T1" fmla="*/ 75 h 75"/>
                  <a:gd name="T2" fmla="*/ 0 w 186"/>
                  <a:gd name="T3" fmla="*/ 0 h 75"/>
                  <a:gd name="T4" fmla="*/ 186 w 186"/>
                  <a:gd name="T5" fmla="*/ 0 h 75"/>
                  <a:gd name="T6" fmla="*/ 186 w 186"/>
                  <a:gd name="T7" fmla="*/ 75 h 75"/>
                  <a:gd name="T8" fmla="*/ 0 w 186"/>
                  <a:gd name="T9" fmla="*/ 75 h 75"/>
                  <a:gd name="T10" fmla="*/ 0 w 186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75">
                    <a:moveTo>
                      <a:pt x="0" y="75"/>
                    </a:moveTo>
                    <a:lnTo>
                      <a:pt x="0" y="0"/>
                    </a:lnTo>
                    <a:lnTo>
                      <a:pt x="186" y="0"/>
                    </a:lnTo>
                    <a:lnTo>
                      <a:pt x="186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Freeform 21"/>
              <p:cNvSpPr>
                <a:spLocks/>
              </p:cNvSpPr>
              <p:nvPr/>
            </p:nvSpPr>
            <p:spPr bwMode="gray">
              <a:xfrm>
                <a:off x="8125297" y="5712894"/>
                <a:ext cx="22987" cy="31765"/>
              </a:xfrm>
              <a:custGeom>
                <a:avLst/>
                <a:gdLst>
                  <a:gd name="T0" fmla="*/ 0 w 186"/>
                  <a:gd name="T1" fmla="*/ 227 h 227"/>
                  <a:gd name="T2" fmla="*/ 0 w 186"/>
                  <a:gd name="T3" fmla="*/ 0 h 227"/>
                  <a:gd name="T4" fmla="*/ 186 w 186"/>
                  <a:gd name="T5" fmla="*/ 0 h 227"/>
                  <a:gd name="T6" fmla="*/ 186 w 186"/>
                  <a:gd name="T7" fmla="*/ 227 h 227"/>
                  <a:gd name="T8" fmla="*/ 0 w 186"/>
                  <a:gd name="T9" fmla="*/ 227 h 227"/>
                  <a:gd name="T10" fmla="*/ 0 w 186"/>
                  <a:gd name="T11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27">
                    <a:moveTo>
                      <a:pt x="0" y="227"/>
                    </a:moveTo>
                    <a:lnTo>
                      <a:pt x="0" y="0"/>
                    </a:lnTo>
                    <a:lnTo>
                      <a:pt x="186" y="0"/>
                    </a:lnTo>
                    <a:lnTo>
                      <a:pt x="186" y="227"/>
                    </a:lnTo>
                    <a:lnTo>
                      <a:pt x="0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 bwMode="gray">
              <a:xfrm>
                <a:off x="8180293" y="5694467"/>
                <a:ext cx="117347" cy="160026"/>
                <a:chOff x="11294268" y="858507"/>
                <a:chExt cx="1507331" cy="1815438"/>
              </a:xfrm>
            </p:grpSpPr>
            <p:sp>
              <p:nvSpPr>
                <p:cNvPr id="176" name="Rectangle 175"/>
                <p:cNvSpPr/>
                <p:nvPr/>
              </p:nvSpPr>
              <p:spPr bwMode="gray">
                <a:xfrm>
                  <a:off x="11294268" y="858507"/>
                  <a:ext cx="1507331" cy="18154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err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9" name="Group 28"/>
                <p:cNvGrpSpPr/>
                <p:nvPr/>
              </p:nvGrpSpPr>
              <p:grpSpPr bwMode="gray">
                <a:xfrm>
                  <a:off x="11350227" y="921509"/>
                  <a:ext cx="1395413" cy="1654175"/>
                  <a:chOff x="11337925" y="921509"/>
                  <a:chExt cx="1395413" cy="1654175"/>
                </a:xfrm>
              </p:grpSpPr>
              <p:sp>
                <p:nvSpPr>
                  <p:cNvPr id="6" name="Freeform 18"/>
                  <p:cNvSpPr>
                    <a:spLocks/>
                  </p:cNvSpPr>
                  <p:nvPr/>
                </p:nvSpPr>
                <p:spPr bwMode="gray">
                  <a:xfrm>
                    <a:off x="11410950" y="942147"/>
                    <a:ext cx="1260475" cy="1612900"/>
                  </a:xfrm>
                  <a:custGeom>
                    <a:avLst/>
                    <a:gdLst>
                      <a:gd name="T0" fmla="*/ 0 w 794"/>
                      <a:gd name="T1" fmla="*/ 1016 h 1016"/>
                      <a:gd name="T2" fmla="*/ 0 w 794"/>
                      <a:gd name="T3" fmla="*/ 0 h 1016"/>
                      <a:gd name="T4" fmla="*/ 794 w 794"/>
                      <a:gd name="T5" fmla="*/ 0 h 1016"/>
                      <a:gd name="T6" fmla="*/ 794 w 794"/>
                      <a:gd name="T7" fmla="*/ 1016 h 1016"/>
                      <a:gd name="T8" fmla="*/ 0 w 794"/>
                      <a:gd name="T9" fmla="*/ 1016 h 1016"/>
                      <a:gd name="T10" fmla="*/ 0 w 794"/>
                      <a:gd name="T11" fmla="*/ 1016 h 10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1016">
                        <a:moveTo>
                          <a:pt x="0" y="1016"/>
                        </a:moveTo>
                        <a:lnTo>
                          <a:pt x="0" y="0"/>
                        </a:lnTo>
                        <a:lnTo>
                          <a:pt x="794" y="0"/>
                        </a:lnTo>
                        <a:lnTo>
                          <a:pt x="794" y="1016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" name="Freeform 19"/>
                  <p:cNvSpPr>
                    <a:spLocks/>
                  </p:cNvSpPr>
                  <p:nvPr/>
                </p:nvSpPr>
                <p:spPr bwMode="gray">
                  <a:xfrm>
                    <a:off x="12120563" y="2304222"/>
                    <a:ext cx="550863" cy="246063"/>
                  </a:xfrm>
                  <a:custGeom>
                    <a:avLst/>
                    <a:gdLst>
                      <a:gd name="T0" fmla="*/ 347 w 347"/>
                      <a:gd name="T1" fmla="*/ 59 h 155"/>
                      <a:gd name="T2" fmla="*/ 132 w 347"/>
                      <a:gd name="T3" fmla="*/ 155 h 155"/>
                      <a:gd name="T4" fmla="*/ 0 w 347"/>
                      <a:gd name="T5" fmla="*/ 155 h 155"/>
                      <a:gd name="T6" fmla="*/ 347 w 347"/>
                      <a:gd name="T7" fmla="*/ 0 h 155"/>
                      <a:gd name="T8" fmla="*/ 347 w 347"/>
                      <a:gd name="T9" fmla="*/ 59 h 155"/>
                      <a:gd name="T10" fmla="*/ 347 w 347"/>
                      <a:gd name="T11" fmla="*/ 59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7" h="155">
                        <a:moveTo>
                          <a:pt x="347" y="59"/>
                        </a:moveTo>
                        <a:lnTo>
                          <a:pt x="132" y="155"/>
                        </a:lnTo>
                        <a:lnTo>
                          <a:pt x="0" y="155"/>
                        </a:lnTo>
                        <a:lnTo>
                          <a:pt x="347" y="0"/>
                        </a:lnTo>
                        <a:lnTo>
                          <a:pt x="347" y="59"/>
                        </a:lnTo>
                        <a:lnTo>
                          <a:pt x="347" y="59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" name="Freeform 25"/>
                  <p:cNvSpPr>
                    <a:spLocks/>
                  </p:cNvSpPr>
                  <p:nvPr/>
                </p:nvSpPr>
                <p:spPr bwMode="gray">
                  <a:xfrm>
                    <a:off x="11337925" y="921509"/>
                    <a:ext cx="1392238" cy="1654175"/>
                  </a:xfrm>
                  <a:custGeom>
                    <a:avLst/>
                    <a:gdLst>
                      <a:gd name="T0" fmla="*/ 0 w 877"/>
                      <a:gd name="T1" fmla="*/ 0 h 1042"/>
                      <a:gd name="T2" fmla="*/ 0 w 877"/>
                      <a:gd name="T3" fmla="*/ 1042 h 1042"/>
                      <a:gd name="T4" fmla="*/ 877 w 877"/>
                      <a:gd name="T5" fmla="*/ 1042 h 1042"/>
                      <a:gd name="T6" fmla="*/ 824 w 877"/>
                      <a:gd name="T7" fmla="*/ 1009 h 1042"/>
                      <a:gd name="T8" fmla="*/ 75 w 877"/>
                      <a:gd name="T9" fmla="*/ 1009 h 1042"/>
                      <a:gd name="T10" fmla="*/ 75 w 877"/>
                      <a:gd name="T11" fmla="*/ 19 h 1042"/>
                      <a:gd name="T12" fmla="*/ 0 w 877"/>
                      <a:gd name="T13" fmla="*/ 0 h 1042"/>
                      <a:gd name="T14" fmla="*/ 0 w 877"/>
                      <a:gd name="T15" fmla="*/ 0 h 10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7" h="1042">
                        <a:moveTo>
                          <a:pt x="0" y="0"/>
                        </a:moveTo>
                        <a:lnTo>
                          <a:pt x="0" y="1042"/>
                        </a:lnTo>
                        <a:lnTo>
                          <a:pt x="877" y="1042"/>
                        </a:lnTo>
                        <a:lnTo>
                          <a:pt x="824" y="1009"/>
                        </a:lnTo>
                        <a:lnTo>
                          <a:pt x="75" y="1009"/>
                        </a:lnTo>
                        <a:lnTo>
                          <a:pt x="75" y="1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Freeform 26"/>
                  <p:cNvSpPr>
                    <a:spLocks/>
                  </p:cNvSpPr>
                  <p:nvPr/>
                </p:nvSpPr>
                <p:spPr bwMode="gray">
                  <a:xfrm>
                    <a:off x="11342688" y="921509"/>
                    <a:ext cx="1390650" cy="1654175"/>
                  </a:xfrm>
                  <a:custGeom>
                    <a:avLst/>
                    <a:gdLst>
                      <a:gd name="T0" fmla="*/ 876 w 876"/>
                      <a:gd name="T1" fmla="*/ 1042 h 1042"/>
                      <a:gd name="T2" fmla="*/ 876 w 876"/>
                      <a:gd name="T3" fmla="*/ 0 h 1042"/>
                      <a:gd name="T4" fmla="*/ 0 w 876"/>
                      <a:gd name="T5" fmla="*/ 0 h 1042"/>
                      <a:gd name="T6" fmla="*/ 52 w 876"/>
                      <a:gd name="T7" fmla="*/ 33 h 1042"/>
                      <a:gd name="T8" fmla="*/ 801 w 876"/>
                      <a:gd name="T9" fmla="*/ 33 h 1042"/>
                      <a:gd name="T10" fmla="*/ 801 w 876"/>
                      <a:gd name="T11" fmla="*/ 1022 h 1042"/>
                      <a:gd name="T12" fmla="*/ 876 w 876"/>
                      <a:gd name="T13" fmla="*/ 1042 h 1042"/>
                      <a:gd name="T14" fmla="*/ 876 w 876"/>
                      <a:gd name="T15" fmla="*/ 1042 h 10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6" h="1042">
                        <a:moveTo>
                          <a:pt x="876" y="1042"/>
                        </a:moveTo>
                        <a:lnTo>
                          <a:pt x="876" y="0"/>
                        </a:lnTo>
                        <a:lnTo>
                          <a:pt x="0" y="0"/>
                        </a:lnTo>
                        <a:lnTo>
                          <a:pt x="52" y="33"/>
                        </a:lnTo>
                        <a:lnTo>
                          <a:pt x="801" y="33"/>
                        </a:lnTo>
                        <a:lnTo>
                          <a:pt x="801" y="1022"/>
                        </a:lnTo>
                        <a:lnTo>
                          <a:pt x="876" y="1042"/>
                        </a:lnTo>
                        <a:lnTo>
                          <a:pt x="876" y="1042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" name="Freeform 27"/>
                  <p:cNvSpPr>
                    <a:spLocks/>
                  </p:cNvSpPr>
                  <p:nvPr/>
                </p:nvSpPr>
                <p:spPr bwMode="gray">
                  <a:xfrm>
                    <a:off x="11715750" y="1042159"/>
                    <a:ext cx="638175" cy="46038"/>
                  </a:xfrm>
                  <a:custGeom>
                    <a:avLst/>
                    <a:gdLst>
                      <a:gd name="T0" fmla="*/ 0 w 402"/>
                      <a:gd name="T1" fmla="*/ 0 h 29"/>
                      <a:gd name="T2" fmla="*/ 402 w 402"/>
                      <a:gd name="T3" fmla="*/ 0 h 29"/>
                      <a:gd name="T4" fmla="*/ 402 w 402"/>
                      <a:gd name="T5" fmla="*/ 29 h 29"/>
                      <a:gd name="T6" fmla="*/ 0 w 402"/>
                      <a:gd name="T7" fmla="*/ 29 h 29"/>
                      <a:gd name="T8" fmla="*/ 0 w 402"/>
                      <a:gd name="T9" fmla="*/ 0 h 29"/>
                      <a:gd name="T10" fmla="*/ 0 w 402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2" h="29">
                        <a:moveTo>
                          <a:pt x="0" y="0"/>
                        </a:moveTo>
                        <a:lnTo>
                          <a:pt x="402" y="0"/>
                        </a:lnTo>
                        <a:lnTo>
                          <a:pt x="402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7" name="Freeform 28"/>
                  <p:cNvSpPr>
                    <a:spLocks/>
                  </p:cNvSpPr>
                  <p:nvPr/>
                </p:nvSpPr>
                <p:spPr bwMode="gray">
                  <a:xfrm>
                    <a:off x="11415713" y="1154872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8" name="Freeform 29"/>
                  <p:cNvSpPr>
                    <a:spLocks/>
                  </p:cNvSpPr>
                  <p:nvPr/>
                </p:nvSpPr>
                <p:spPr bwMode="gray">
                  <a:xfrm>
                    <a:off x="11714163" y="1267584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Freeform 30"/>
                  <p:cNvSpPr>
                    <a:spLocks/>
                  </p:cNvSpPr>
                  <p:nvPr/>
                </p:nvSpPr>
                <p:spPr bwMode="gray">
                  <a:xfrm>
                    <a:off x="11410950" y="1380297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0" name="Freeform 31"/>
                  <p:cNvSpPr>
                    <a:spLocks/>
                  </p:cNvSpPr>
                  <p:nvPr/>
                </p:nvSpPr>
                <p:spPr bwMode="gray">
                  <a:xfrm>
                    <a:off x="11714163" y="1489834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" name="Freeform 32"/>
                  <p:cNvSpPr>
                    <a:spLocks/>
                  </p:cNvSpPr>
                  <p:nvPr/>
                </p:nvSpPr>
                <p:spPr bwMode="gray">
                  <a:xfrm>
                    <a:off x="11410950" y="1602547"/>
                    <a:ext cx="1260475" cy="47625"/>
                  </a:xfrm>
                  <a:custGeom>
                    <a:avLst/>
                    <a:gdLst>
                      <a:gd name="T0" fmla="*/ 0 w 794"/>
                      <a:gd name="T1" fmla="*/ 0 h 30"/>
                      <a:gd name="T2" fmla="*/ 794 w 794"/>
                      <a:gd name="T3" fmla="*/ 0 h 30"/>
                      <a:gd name="T4" fmla="*/ 794 w 794"/>
                      <a:gd name="T5" fmla="*/ 30 h 30"/>
                      <a:gd name="T6" fmla="*/ 0 w 794"/>
                      <a:gd name="T7" fmla="*/ 30 h 30"/>
                      <a:gd name="T8" fmla="*/ 0 w 794"/>
                      <a:gd name="T9" fmla="*/ 0 h 30"/>
                      <a:gd name="T10" fmla="*/ 0 w 794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30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" name="Freeform 33"/>
                  <p:cNvSpPr>
                    <a:spLocks/>
                  </p:cNvSpPr>
                  <p:nvPr/>
                </p:nvSpPr>
                <p:spPr bwMode="gray">
                  <a:xfrm>
                    <a:off x="11714163" y="1715259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3" name="Freeform 34"/>
                  <p:cNvSpPr>
                    <a:spLocks/>
                  </p:cNvSpPr>
                  <p:nvPr/>
                </p:nvSpPr>
                <p:spPr bwMode="gray">
                  <a:xfrm>
                    <a:off x="11410950" y="1827972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" name="Freeform 35"/>
                  <p:cNvSpPr>
                    <a:spLocks/>
                  </p:cNvSpPr>
                  <p:nvPr/>
                </p:nvSpPr>
                <p:spPr bwMode="gray">
                  <a:xfrm>
                    <a:off x="11714163" y="1939097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5" name="Freeform 36"/>
                  <p:cNvSpPr>
                    <a:spLocks/>
                  </p:cNvSpPr>
                  <p:nvPr/>
                </p:nvSpPr>
                <p:spPr bwMode="gray">
                  <a:xfrm>
                    <a:off x="11410950" y="2051809"/>
                    <a:ext cx="1260475" cy="47625"/>
                  </a:xfrm>
                  <a:custGeom>
                    <a:avLst/>
                    <a:gdLst>
                      <a:gd name="T0" fmla="*/ 0 w 794"/>
                      <a:gd name="T1" fmla="*/ 0 h 30"/>
                      <a:gd name="T2" fmla="*/ 794 w 794"/>
                      <a:gd name="T3" fmla="*/ 0 h 30"/>
                      <a:gd name="T4" fmla="*/ 794 w 794"/>
                      <a:gd name="T5" fmla="*/ 30 h 30"/>
                      <a:gd name="T6" fmla="*/ 0 w 794"/>
                      <a:gd name="T7" fmla="*/ 30 h 30"/>
                      <a:gd name="T8" fmla="*/ 0 w 794"/>
                      <a:gd name="T9" fmla="*/ 0 h 30"/>
                      <a:gd name="T10" fmla="*/ 0 w 794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30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39" name="Group 238"/>
              <p:cNvGrpSpPr/>
              <p:nvPr/>
            </p:nvGrpSpPr>
            <p:grpSpPr bwMode="gray">
              <a:xfrm>
                <a:off x="8123454" y="5694467"/>
                <a:ext cx="45720" cy="160026"/>
                <a:chOff x="8113930" y="5694467"/>
                <a:chExt cx="45720" cy="160026"/>
              </a:xfrm>
            </p:grpSpPr>
            <p:sp>
              <p:nvSpPr>
                <p:cNvPr id="28" name="Rectangle 27"/>
                <p:cNvSpPr/>
                <p:nvPr/>
              </p:nvSpPr>
              <p:spPr bwMode="gray">
                <a:xfrm>
                  <a:off x="8113930" y="5694467"/>
                  <a:ext cx="45720" cy="1600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" name="Freeform 37"/>
                <p:cNvSpPr>
                  <a:spLocks/>
                </p:cNvSpPr>
                <p:nvPr/>
              </p:nvSpPr>
              <p:spPr bwMode="gray">
                <a:xfrm>
                  <a:off x="8120291" y="5710516"/>
                  <a:ext cx="32998" cy="46878"/>
                </a:xfrm>
                <a:custGeom>
                  <a:avLst/>
                  <a:gdLst>
                    <a:gd name="T0" fmla="*/ 0 w 267"/>
                    <a:gd name="T1" fmla="*/ 0 h 335"/>
                    <a:gd name="T2" fmla="*/ 80 w 267"/>
                    <a:gd name="T3" fmla="*/ 16 h 335"/>
                    <a:gd name="T4" fmla="*/ 80 w 267"/>
                    <a:gd name="T5" fmla="*/ 76 h 335"/>
                    <a:gd name="T6" fmla="*/ 222 w 267"/>
                    <a:gd name="T7" fmla="*/ 76 h 335"/>
                    <a:gd name="T8" fmla="*/ 222 w 267"/>
                    <a:gd name="T9" fmla="*/ 108 h 335"/>
                    <a:gd name="T10" fmla="*/ 80 w 267"/>
                    <a:gd name="T11" fmla="*/ 108 h 335"/>
                    <a:gd name="T12" fmla="*/ 80 w 267"/>
                    <a:gd name="T13" fmla="*/ 151 h 335"/>
                    <a:gd name="T14" fmla="*/ 222 w 267"/>
                    <a:gd name="T15" fmla="*/ 151 h 335"/>
                    <a:gd name="T16" fmla="*/ 222 w 267"/>
                    <a:gd name="T17" fmla="*/ 183 h 335"/>
                    <a:gd name="T18" fmla="*/ 80 w 267"/>
                    <a:gd name="T19" fmla="*/ 183 h 335"/>
                    <a:gd name="T20" fmla="*/ 80 w 267"/>
                    <a:gd name="T21" fmla="*/ 227 h 335"/>
                    <a:gd name="T22" fmla="*/ 222 w 267"/>
                    <a:gd name="T23" fmla="*/ 227 h 335"/>
                    <a:gd name="T24" fmla="*/ 222 w 267"/>
                    <a:gd name="T25" fmla="*/ 259 h 335"/>
                    <a:gd name="T26" fmla="*/ 80 w 267"/>
                    <a:gd name="T27" fmla="*/ 259 h 335"/>
                    <a:gd name="T28" fmla="*/ 80 w 267"/>
                    <a:gd name="T29" fmla="*/ 303 h 335"/>
                    <a:gd name="T30" fmla="*/ 222 w 267"/>
                    <a:gd name="T31" fmla="*/ 303 h 335"/>
                    <a:gd name="T32" fmla="*/ 267 w 267"/>
                    <a:gd name="T33" fmla="*/ 335 h 335"/>
                    <a:gd name="T34" fmla="*/ 0 w 267"/>
                    <a:gd name="T35" fmla="*/ 335 h 335"/>
                    <a:gd name="T36" fmla="*/ 0 w 267"/>
                    <a:gd name="T37" fmla="*/ 0 h 335"/>
                    <a:gd name="T38" fmla="*/ 0 w 267"/>
                    <a:gd name="T39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7" h="335">
                      <a:moveTo>
                        <a:pt x="0" y="0"/>
                      </a:moveTo>
                      <a:lnTo>
                        <a:pt x="80" y="16"/>
                      </a:lnTo>
                      <a:lnTo>
                        <a:pt x="80" y="76"/>
                      </a:lnTo>
                      <a:lnTo>
                        <a:pt x="222" y="76"/>
                      </a:lnTo>
                      <a:lnTo>
                        <a:pt x="222" y="108"/>
                      </a:lnTo>
                      <a:lnTo>
                        <a:pt x="80" y="108"/>
                      </a:lnTo>
                      <a:lnTo>
                        <a:pt x="80" y="151"/>
                      </a:lnTo>
                      <a:lnTo>
                        <a:pt x="222" y="151"/>
                      </a:lnTo>
                      <a:lnTo>
                        <a:pt x="222" y="183"/>
                      </a:lnTo>
                      <a:lnTo>
                        <a:pt x="80" y="183"/>
                      </a:lnTo>
                      <a:lnTo>
                        <a:pt x="80" y="227"/>
                      </a:lnTo>
                      <a:lnTo>
                        <a:pt x="222" y="227"/>
                      </a:lnTo>
                      <a:lnTo>
                        <a:pt x="222" y="259"/>
                      </a:lnTo>
                      <a:lnTo>
                        <a:pt x="80" y="259"/>
                      </a:lnTo>
                      <a:lnTo>
                        <a:pt x="80" y="303"/>
                      </a:lnTo>
                      <a:lnTo>
                        <a:pt x="222" y="303"/>
                      </a:lnTo>
                      <a:lnTo>
                        <a:pt x="267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7" name="Freeform 38"/>
              <p:cNvSpPr>
                <a:spLocks/>
              </p:cNvSpPr>
              <p:nvPr/>
            </p:nvSpPr>
            <p:spPr bwMode="gray">
              <a:xfrm>
                <a:off x="8120291" y="5710516"/>
                <a:ext cx="32998" cy="46878"/>
              </a:xfrm>
              <a:custGeom>
                <a:avLst/>
                <a:gdLst>
                  <a:gd name="T0" fmla="*/ 0 w 267"/>
                  <a:gd name="T1" fmla="*/ 0 h 335"/>
                  <a:gd name="T2" fmla="*/ 267 w 267"/>
                  <a:gd name="T3" fmla="*/ 0 h 335"/>
                  <a:gd name="T4" fmla="*/ 267 w 267"/>
                  <a:gd name="T5" fmla="*/ 335 h 335"/>
                  <a:gd name="T6" fmla="*/ 185 w 267"/>
                  <a:gd name="T7" fmla="*/ 315 h 335"/>
                  <a:gd name="T8" fmla="*/ 185 w 267"/>
                  <a:gd name="T9" fmla="*/ 32 h 335"/>
                  <a:gd name="T10" fmla="*/ 44 w 267"/>
                  <a:gd name="T11" fmla="*/ 32 h 335"/>
                  <a:gd name="T12" fmla="*/ 0 w 267"/>
                  <a:gd name="T13" fmla="*/ 0 h 335"/>
                  <a:gd name="T14" fmla="*/ 0 w 267"/>
                  <a:gd name="T1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335">
                    <a:moveTo>
                      <a:pt x="0" y="0"/>
                    </a:moveTo>
                    <a:lnTo>
                      <a:pt x="267" y="0"/>
                    </a:lnTo>
                    <a:lnTo>
                      <a:pt x="267" y="335"/>
                    </a:lnTo>
                    <a:lnTo>
                      <a:pt x="185" y="315"/>
                    </a:lnTo>
                    <a:lnTo>
                      <a:pt x="185" y="32"/>
                    </a:lnTo>
                    <a:lnTo>
                      <a:pt x="4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A6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6" name="Rectangle 165"/>
          <p:cNvSpPr>
            <a:spLocks/>
          </p:cNvSpPr>
          <p:nvPr/>
        </p:nvSpPr>
        <p:spPr>
          <a:xfrm>
            <a:off x="2050228" y="4518570"/>
            <a:ext cx="6562727" cy="2504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  <a:effectLst/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1.1 Digital ID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61" name="Group 260"/>
          <p:cNvGrpSpPr>
            <a:grpSpLocks/>
          </p:cNvGrpSpPr>
          <p:nvPr/>
        </p:nvGrpSpPr>
        <p:grpSpPr>
          <a:xfrm>
            <a:off x="8250670" y="4536706"/>
            <a:ext cx="300218" cy="225150"/>
            <a:chOff x="4921848" y="5741796"/>
            <a:chExt cx="390506" cy="390506"/>
          </a:xfrm>
        </p:grpSpPr>
        <p:sp>
          <p:nvSpPr>
            <p:cNvPr id="262" name="Oval 261"/>
            <p:cNvSpPr/>
            <p:nvPr/>
          </p:nvSpPr>
          <p:spPr bwMode="gray">
            <a:xfrm>
              <a:off x="4921848" y="5741796"/>
              <a:ext cx="390506" cy="3905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63" name="Group 262"/>
            <p:cNvGrpSpPr/>
            <p:nvPr/>
          </p:nvGrpSpPr>
          <p:grpSpPr bwMode="gray">
            <a:xfrm>
              <a:off x="4948721" y="5763920"/>
              <a:ext cx="324186" cy="316928"/>
              <a:chOff x="262466" y="706962"/>
              <a:chExt cx="1134534" cy="1109133"/>
            </a:xfrm>
            <a:solidFill>
              <a:schemeClr val="bg1"/>
            </a:solidFill>
          </p:grpSpPr>
          <p:cxnSp>
            <p:nvCxnSpPr>
              <p:cNvPr id="264" name="Straight Connector 263"/>
              <p:cNvCxnSpPr/>
              <p:nvPr>
                <p:custDataLst>
                  <p:tags r:id="rId6"/>
                </p:custDataLst>
              </p:nvPr>
            </p:nvCxnSpPr>
            <p:spPr bwMode="gray">
              <a:xfrm>
                <a:off x="611716" y="838195"/>
                <a:ext cx="436034" cy="84666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6" name="Straight Connector 265"/>
              <p:cNvCxnSpPr/>
              <p:nvPr>
                <p:custDataLst>
                  <p:tags r:id="rId7"/>
                </p:custDataLst>
              </p:nvPr>
            </p:nvCxnSpPr>
            <p:spPr bwMode="gray">
              <a:xfrm flipH="1">
                <a:off x="611716" y="838195"/>
                <a:ext cx="436034" cy="846666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8" name="Straight Connector 267"/>
              <p:cNvCxnSpPr/>
              <p:nvPr>
                <p:custDataLst>
                  <p:tags r:id="rId8"/>
                </p:custDataLst>
              </p:nvPr>
            </p:nvCxnSpPr>
            <p:spPr bwMode="gray">
              <a:xfrm>
                <a:off x="393699" y="1261528"/>
                <a:ext cx="872067" cy="0"/>
              </a:xfrm>
              <a:prstGeom prst="line">
                <a:avLst/>
              </a:prstGeom>
              <a:grp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70" name="Oval 269"/>
              <p:cNvSpPr/>
              <p:nvPr>
                <p:custDataLst>
                  <p:tags r:id="rId9"/>
                </p:custDataLst>
              </p:nvPr>
            </p:nvSpPr>
            <p:spPr bwMode="gray">
              <a:xfrm>
                <a:off x="698500" y="1134533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Oval 271"/>
              <p:cNvSpPr/>
              <p:nvPr>
                <p:custDataLst>
                  <p:tags r:id="rId10"/>
                </p:custDataLst>
              </p:nvPr>
            </p:nvSpPr>
            <p:spPr bwMode="gray">
              <a:xfrm>
                <a:off x="262466" y="1134532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Oval 273"/>
              <p:cNvSpPr/>
              <p:nvPr>
                <p:custDataLst>
                  <p:tags r:id="rId11"/>
                </p:custDataLst>
              </p:nvPr>
            </p:nvSpPr>
            <p:spPr bwMode="gray">
              <a:xfrm>
                <a:off x="480483" y="706962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Oval 274"/>
              <p:cNvSpPr/>
              <p:nvPr>
                <p:custDataLst>
                  <p:tags r:id="rId12"/>
                </p:custDataLst>
              </p:nvPr>
            </p:nvSpPr>
            <p:spPr bwMode="gray">
              <a:xfrm>
                <a:off x="916517" y="706962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Oval 280"/>
              <p:cNvSpPr/>
              <p:nvPr>
                <p:custDataLst>
                  <p:tags r:id="rId13"/>
                </p:custDataLst>
              </p:nvPr>
            </p:nvSpPr>
            <p:spPr bwMode="gray">
              <a:xfrm>
                <a:off x="1134533" y="1134532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Oval 281"/>
              <p:cNvSpPr/>
              <p:nvPr>
                <p:custDataLst>
                  <p:tags r:id="rId14"/>
                </p:custDataLst>
              </p:nvPr>
            </p:nvSpPr>
            <p:spPr bwMode="gray">
              <a:xfrm>
                <a:off x="480483" y="1553628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Oval 282"/>
              <p:cNvSpPr/>
              <p:nvPr>
                <p:custDataLst>
                  <p:tags r:id="rId15"/>
                </p:custDataLst>
              </p:nvPr>
            </p:nvSpPr>
            <p:spPr bwMode="gray">
              <a:xfrm>
                <a:off x="916517" y="1553628"/>
                <a:ext cx="262467" cy="26246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" name="Rectangle 173"/>
          <p:cNvSpPr>
            <a:spLocks/>
          </p:cNvSpPr>
          <p:nvPr/>
        </p:nvSpPr>
        <p:spPr>
          <a:xfrm>
            <a:off x="5385793" y="1355554"/>
            <a:ext cx="2226655" cy="5380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050" dirty="0" smtClean="0">
                <a:solidFill>
                  <a:srgbClr val="000000"/>
                </a:solidFill>
              </a:rPr>
              <a:t>4.3 Non-banking support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for </a:t>
            </a:r>
            <a:r>
              <a:rPr lang="en-US" sz="1050" dirty="0" err="1" smtClean="0">
                <a:solidFill>
                  <a:srgbClr val="000000"/>
                </a:solidFill>
              </a:rPr>
              <a:t>SMEs</a:t>
            </a:r>
            <a:r>
              <a:rPr lang="en-US" sz="1050" dirty="0" smtClean="0">
                <a:solidFill>
                  <a:srgbClr val="000000"/>
                </a:solidFill>
              </a:rPr>
              <a:t>: demand-supply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matching and non-banking services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2" name="Rectangle 241"/>
          <p:cNvSpPr>
            <a:spLocks/>
          </p:cNvSpPr>
          <p:nvPr/>
        </p:nvSpPr>
        <p:spPr>
          <a:xfrm>
            <a:off x="3029404" y="1355554"/>
            <a:ext cx="2314797" cy="53804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4.2 Direct funding of </a:t>
            </a:r>
            <a:r>
              <a:rPr lang="en-US" sz="1200" dirty="0" err="1" smtClean="0">
                <a:solidFill>
                  <a:srgbClr val="000000"/>
                </a:solidFill>
              </a:rPr>
              <a:t>SME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to allow flexible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disintermediation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65" name="Group 164"/>
          <p:cNvGrpSpPr>
            <a:grpSpLocks/>
          </p:cNvGrpSpPr>
          <p:nvPr/>
        </p:nvGrpSpPr>
        <p:grpSpPr>
          <a:xfrm>
            <a:off x="7282358" y="1622030"/>
            <a:ext cx="300924" cy="225678"/>
            <a:chOff x="5275633" y="2159717"/>
            <a:chExt cx="390506" cy="390505"/>
          </a:xfrm>
        </p:grpSpPr>
        <p:sp>
          <p:nvSpPr>
            <p:cNvPr id="168" name="Oval 167"/>
            <p:cNvSpPr/>
            <p:nvPr/>
          </p:nvSpPr>
          <p:spPr bwMode="gray">
            <a:xfrm>
              <a:off x="5275633" y="2159717"/>
              <a:ext cx="390506" cy="39050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169" name="Group 168"/>
            <p:cNvGrpSpPr/>
            <p:nvPr/>
          </p:nvGrpSpPr>
          <p:grpSpPr bwMode="gray">
            <a:xfrm>
              <a:off x="5353316" y="2188758"/>
              <a:ext cx="239908" cy="281553"/>
              <a:chOff x="5610251" y="522575"/>
              <a:chExt cx="1260032" cy="1478762"/>
            </a:xfrm>
            <a:solidFill>
              <a:schemeClr val="bg1"/>
            </a:solidFill>
          </p:grpSpPr>
          <p:sp>
            <p:nvSpPr>
              <p:cNvPr id="170" name="Oval 23"/>
              <p:cNvSpPr>
                <a:spLocks/>
              </p:cNvSpPr>
              <p:nvPr/>
            </p:nvSpPr>
            <p:spPr bwMode="gray">
              <a:xfrm rot="5400000">
                <a:off x="6038176" y="1169230"/>
                <a:ext cx="404182" cy="1260032"/>
              </a:xfrm>
              <a:custGeom>
                <a:avLst/>
                <a:gdLst/>
                <a:ahLst/>
                <a:cxnLst/>
                <a:rect l="l" t="t" r="r" b="b"/>
                <a:pathLst>
                  <a:path w="404182" h="1260032">
                    <a:moveTo>
                      <a:pt x="0" y="1057941"/>
                    </a:moveTo>
                    <a:lnTo>
                      <a:pt x="1950" y="1038593"/>
                    </a:lnTo>
                    <a:lnTo>
                      <a:pt x="0" y="1038593"/>
                    </a:lnTo>
                    <a:lnTo>
                      <a:pt x="4047" y="1017794"/>
                    </a:lnTo>
                    <a:cubicBezTo>
                      <a:pt x="4061" y="1017432"/>
                      <a:pt x="4132" y="1017082"/>
                      <a:pt x="4252" y="1016742"/>
                    </a:cubicBezTo>
                    <a:lnTo>
                      <a:pt x="202091" y="0"/>
                    </a:lnTo>
                    <a:lnTo>
                      <a:pt x="399928" y="1016734"/>
                    </a:lnTo>
                    <a:cubicBezTo>
                      <a:pt x="400049" y="1017080"/>
                      <a:pt x="400122" y="1017436"/>
                      <a:pt x="400136" y="1017804"/>
                    </a:cubicBezTo>
                    <a:lnTo>
                      <a:pt x="404181" y="1038593"/>
                    </a:lnTo>
                    <a:lnTo>
                      <a:pt x="402232" y="1038593"/>
                    </a:lnTo>
                    <a:cubicBezTo>
                      <a:pt x="403870" y="1044895"/>
                      <a:pt x="404182" y="1051382"/>
                      <a:pt x="404182" y="1057941"/>
                    </a:cubicBezTo>
                    <a:cubicBezTo>
                      <a:pt x="404182" y="1169553"/>
                      <a:pt x="313703" y="1260032"/>
                      <a:pt x="202091" y="1260032"/>
                    </a:cubicBezTo>
                    <a:cubicBezTo>
                      <a:pt x="90479" y="1260032"/>
                      <a:pt x="0" y="1169553"/>
                      <a:pt x="0" y="10579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Oval 29"/>
              <p:cNvSpPr>
                <a:spLocks/>
              </p:cNvSpPr>
              <p:nvPr/>
            </p:nvSpPr>
            <p:spPr bwMode="gray">
              <a:xfrm rot="19800000">
                <a:off x="6466099" y="522575"/>
                <a:ext cx="404183" cy="1260032"/>
              </a:xfrm>
              <a:custGeom>
                <a:avLst/>
                <a:gdLst/>
                <a:ahLst/>
                <a:cxnLst/>
                <a:rect l="l" t="t" r="r" b="b"/>
                <a:pathLst>
                  <a:path w="404183" h="1260032">
                    <a:moveTo>
                      <a:pt x="202092" y="0"/>
                    </a:moveTo>
                    <a:lnTo>
                      <a:pt x="404181" y="1038593"/>
                    </a:lnTo>
                    <a:lnTo>
                      <a:pt x="400277" y="1038593"/>
                    </a:lnTo>
                    <a:cubicBezTo>
                      <a:pt x="403864" y="1044768"/>
                      <a:pt x="404183" y="1051317"/>
                      <a:pt x="404183" y="1057941"/>
                    </a:cubicBezTo>
                    <a:cubicBezTo>
                      <a:pt x="404183" y="1169553"/>
                      <a:pt x="313704" y="1260032"/>
                      <a:pt x="202092" y="1260032"/>
                    </a:cubicBezTo>
                    <a:cubicBezTo>
                      <a:pt x="90480" y="1260032"/>
                      <a:pt x="1" y="1169553"/>
                      <a:pt x="1" y="1057941"/>
                    </a:cubicBezTo>
                    <a:lnTo>
                      <a:pt x="1951" y="1038593"/>
                    </a:lnTo>
                    <a:lnTo>
                      <a:pt x="0" y="1038593"/>
                    </a:lnTo>
                    <a:lnTo>
                      <a:pt x="4048" y="1017792"/>
                    </a:lnTo>
                    <a:cubicBezTo>
                      <a:pt x="4062" y="1017431"/>
                      <a:pt x="4133" y="1017082"/>
                      <a:pt x="4252" y="10167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Oval 32"/>
              <p:cNvSpPr>
                <a:spLocks/>
              </p:cNvSpPr>
              <p:nvPr/>
            </p:nvSpPr>
            <p:spPr bwMode="gray">
              <a:xfrm rot="12600000">
                <a:off x="5662855" y="522575"/>
                <a:ext cx="404182" cy="1260032"/>
              </a:xfrm>
              <a:custGeom>
                <a:avLst/>
                <a:gdLst/>
                <a:ahLst/>
                <a:cxnLst/>
                <a:rect l="l" t="t" r="r" b="b"/>
                <a:pathLst>
                  <a:path w="404182" h="1260032">
                    <a:moveTo>
                      <a:pt x="315082" y="1225518"/>
                    </a:moveTo>
                    <a:cubicBezTo>
                      <a:pt x="282829" y="1247308"/>
                      <a:pt x="243946" y="1260032"/>
                      <a:pt x="202091" y="1260032"/>
                    </a:cubicBezTo>
                    <a:cubicBezTo>
                      <a:pt x="90479" y="1260032"/>
                      <a:pt x="0" y="1169553"/>
                      <a:pt x="0" y="1057941"/>
                    </a:cubicBezTo>
                    <a:lnTo>
                      <a:pt x="3906" y="1038593"/>
                    </a:lnTo>
                    <a:lnTo>
                      <a:pt x="0" y="1038593"/>
                    </a:lnTo>
                    <a:lnTo>
                      <a:pt x="202091" y="0"/>
                    </a:lnTo>
                    <a:lnTo>
                      <a:pt x="399927" y="1016731"/>
                    </a:lnTo>
                    <a:cubicBezTo>
                      <a:pt x="400049" y="1017079"/>
                      <a:pt x="400122" y="1017437"/>
                      <a:pt x="400137" y="1017808"/>
                    </a:cubicBezTo>
                    <a:lnTo>
                      <a:pt x="404181" y="1038593"/>
                    </a:lnTo>
                    <a:lnTo>
                      <a:pt x="402232" y="1038593"/>
                    </a:lnTo>
                    <a:cubicBezTo>
                      <a:pt x="403869" y="1044894"/>
                      <a:pt x="404182" y="1051381"/>
                      <a:pt x="404182" y="1057941"/>
                    </a:cubicBezTo>
                    <a:cubicBezTo>
                      <a:pt x="404182" y="1127699"/>
                      <a:pt x="368839" y="1189201"/>
                      <a:pt x="315082" y="12255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200" dirty="0" err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4990540" y="1622030"/>
            <a:ext cx="308560" cy="231407"/>
            <a:chOff x="3338788" y="1990359"/>
            <a:chExt cx="302400" cy="302400"/>
          </a:xfrm>
        </p:grpSpPr>
        <p:sp>
          <p:nvSpPr>
            <p:cNvPr id="123" name="Oval 122"/>
            <p:cNvSpPr/>
            <p:nvPr/>
          </p:nvSpPr>
          <p:spPr bwMode="gray">
            <a:xfrm>
              <a:off x="3338788" y="1990359"/>
              <a:ext cx="302400" cy="30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pic>
          <p:nvPicPr>
            <p:cNvPr id="124" name="Picture 29" descr="http://icons.iconarchive.com/icons/visualpharm/icons8-metro-style/48/Plants-Trees-Deciduous-tree-icon.png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239" y="2044746"/>
              <a:ext cx="202580" cy="2025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8" name="Rectangle 4"/>
          <p:cNvSpPr txBox="1"/>
          <p:nvPr/>
        </p:nvSpPr>
        <p:spPr>
          <a:xfrm>
            <a:off x="161961" y="1556085"/>
            <a:ext cx="291148" cy="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4</a:t>
            </a:r>
          </a:p>
        </p:txBody>
      </p:sp>
      <p:sp>
        <p:nvSpPr>
          <p:cNvPr id="253" name="Rectangle 252"/>
          <p:cNvSpPr>
            <a:spLocks/>
          </p:cNvSpPr>
          <p:nvPr/>
        </p:nvSpPr>
        <p:spPr>
          <a:xfrm>
            <a:off x="531046" y="1570006"/>
            <a:ext cx="123686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226E46"/>
                </a:solidFill>
              </a:rPr>
              <a:t>SME</a:t>
            </a:r>
            <a:r>
              <a:rPr lang="en-US" dirty="0">
                <a:solidFill>
                  <a:srgbClr val="226E46"/>
                </a:solidFill>
              </a:rPr>
              <a:t> accelerator</a:t>
            </a:r>
          </a:p>
        </p:txBody>
      </p:sp>
      <p:sp>
        <p:nvSpPr>
          <p:cNvPr id="190" name="Rectangle 189"/>
          <p:cNvSpPr>
            <a:spLocks/>
          </p:cNvSpPr>
          <p:nvPr/>
        </p:nvSpPr>
        <p:spPr>
          <a:xfrm>
            <a:off x="3029404" y="2307402"/>
            <a:ext cx="2356389" cy="54898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100" dirty="0" smtClean="0">
                <a:solidFill>
                  <a:srgbClr val="000000"/>
                </a:solidFill>
              </a:rPr>
              <a:t>3.1 Personal </a:t>
            </a:r>
            <a:r>
              <a:rPr lang="en-US" sz="1100" dirty="0">
                <a:solidFill>
                  <a:srgbClr val="000000"/>
                </a:solidFill>
              </a:rPr>
              <a:t>balance sheet: </a:t>
            </a:r>
            <a:r>
              <a:rPr lang="en-US" sz="1100" dirty="0" smtClean="0">
                <a:solidFill>
                  <a:srgbClr val="000000"/>
                </a:solidFill>
              </a:rPr>
              <a:t/>
            </a:r>
            <a:br>
              <a:rPr lang="en-US" sz="1100" dirty="0" smtClean="0">
                <a:solidFill>
                  <a:srgbClr val="000000"/>
                </a:solidFill>
              </a:rPr>
            </a:br>
            <a:r>
              <a:rPr lang="en-US" sz="1100" dirty="0" smtClean="0">
                <a:solidFill>
                  <a:srgbClr val="000000"/>
                </a:solidFill>
              </a:rPr>
              <a:t>financial and non-</a:t>
            </a:r>
            <a:br>
              <a:rPr lang="en-US" sz="1100" dirty="0" smtClean="0">
                <a:solidFill>
                  <a:srgbClr val="000000"/>
                </a:solidFill>
              </a:rPr>
            </a:br>
            <a:r>
              <a:rPr lang="en-US" sz="1100" dirty="0" smtClean="0">
                <a:solidFill>
                  <a:srgbClr val="000000"/>
                </a:solidFill>
              </a:rPr>
              <a:t>financial assets and liabilities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2" name="Rectangle 191"/>
          <p:cNvSpPr>
            <a:spLocks/>
          </p:cNvSpPr>
          <p:nvPr/>
        </p:nvSpPr>
        <p:spPr>
          <a:xfrm>
            <a:off x="5385793" y="2307402"/>
            <a:ext cx="2226655" cy="548989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3.2 Online investment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and advisory </a:t>
            </a:r>
            <a:r>
              <a:rPr lang="en-US" sz="1200" dirty="0">
                <a:solidFill>
                  <a:srgbClr val="000000"/>
                </a:solidFill>
              </a:rPr>
              <a:t>access</a:t>
            </a:r>
          </a:p>
        </p:txBody>
      </p:sp>
      <p:grpSp>
        <p:nvGrpSpPr>
          <p:cNvPr id="182" name="Group 181"/>
          <p:cNvGrpSpPr>
            <a:grpSpLocks/>
          </p:cNvGrpSpPr>
          <p:nvPr/>
        </p:nvGrpSpPr>
        <p:grpSpPr bwMode="gray">
          <a:xfrm>
            <a:off x="7282358" y="2477380"/>
            <a:ext cx="300924" cy="225678"/>
            <a:chOff x="5166593" y="3111020"/>
            <a:chExt cx="390506" cy="390506"/>
          </a:xfrm>
        </p:grpSpPr>
        <p:sp>
          <p:nvSpPr>
            <p:cNvPr id="183" name="Oval 182"/>
            <p:cNvSpPr/>
            <p:nvPr/>
          </p:nvSpPr>
          <p:spPr bwMode="gray">
            <a:xfrm>
              <a:off x="5166593" y="3111020"/>
              <a:ext cx="390506" cy="3905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sp>
          <p:nvSpPr>
            <p:cNvPr id="185" name="Oval 184"/>
            <p:cNvSpPr/>
            <p:nvPr/>
          </p:nvSpPr>
          <p:spPr bwMode="gray">
            <a:xfrm>
              <a:off x="5186897" y="3131319"/>
              <a:ext cx="349908" cy="349908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 smtClean="0">
                  <a:solidFill>
                    <a:srgbClr val="FFFFFF"/>
                  </a:solidFill>
                </a:rPr>
                <a:t>@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4990540" y="2474516"/>
            <a:ext cx="308560" cy="231407"/>
            <a:chOff x="3458416" y="3203573"/>
            <a:chExt cx="302400" cy="302400"/>
          </a:xfrm>
        </p:grpSpPr>
        <p:sp>
          <p:nvSpPr>
            <p:cNvPr id="126" name="Oval 125"/>
            <p:cNvSpPr/>
            <p:nvPr/>
          </p:nvSpPr>
          <p:spPr bwMode="gray">
            <a:xfrm>
              <a:off x="3458416" y="3203573"/>
              <a:ext cx="302400" cy="30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pic>
          <p:nvPicPr>
            <p:cNvPr id="127" name="Picture 20" descr="C:\Users\Vladislav Dutov\Downloads\Places-user-identity-icon.png"/>
            <p:cNvPicPr>
              <a:picLocks noChangeAspect="1" noChangeArrowheads="1"/>
            </p:cNvPicPr>
            <p:nvPr/>
          </p:nvPicPr>
          <p:blipFill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473" y="3234917"/>
              <a:ext cx="219615" cy="21961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9" name="Rectangle 4"/>
          <p:cNvSpPr txBox="1"/>
          <p:nvPr/>
        </p:nvSpPr>
        <p:spPr>
          <a:xfrm>
            <a:off x="161961" y="2346597"/>
            <a:ext cx="291148" cy="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3</a:t>
            </a:r>
          </a:p>
        </p:txBody>
      </p:sp>
      <p:sp>
        <p:nvSpPr>
          <p:cNvPr id="254" name="Rectangle 253"/>
          <p:cNvSpPr>
            <a:spLocks/>
          </p:cNvSpPr>
          <p:nvPr/>
        </p:nvSpPr>
        <p:spPr>
          <a:xfrm>
            <a:off x="531046" y="2360518"/>
            <a:ext cx="123686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26E46"/>
                </a:solidFill>
              </a:rPr>
              <a:t>Broad </a:t>
            </a:r>
            <a:r>
              <a:rPr lang="en-US" dirty="0" smtClean="0">
                <a:solidFill>
                  <a:srgbClr val="226E46"/>
                </a:solidFill>
              </a:rPr>
              <a:t>wealth</a:t>
            </a:r>
            <a:br>
              <a:rPr lang="en-US" dirty="0" smtClean="0">
                <a:solidFill>
                  <a:srgbClr val="226E46"/>
                </a:solidFill>
              </a:rPr>
            </a:br>
            <a:r>
              <a:rPr lang="en-US" dirty="0" smtClean="0">
                <a:solidFill>
                  <a:srgbClr val="226E46"/>
                </a:solidFill>
              </a:rPr>
              <a:t>accumulation</a:t>
            </a:r>
            <a:endParaRPr lang="en-US" dirty="0">
              <a:solidFill>
                <a:srgbClr val="226E46"/>
              </a:solidFill>
            </a:endParaRPr>
          </a:p>
        </p:txBody>
      </p:sp>
      <p:sp>
        <p:nvSpPr>
          <p:cNvPr id="193" name="Rectangle 192"/>
          <p:cNvSpPr>
            <a:spLocks/>
          </p:cNvSpPr>
          <p:nvPr/>
        </p:nvSpPr>
        <p:spPr>
          <a:xfrm>
            <a:off x="4574219" y="2940457"/>
            <a:ext cx="1506069" cy="53378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050" dirty="0" smtClean="0">
                <a:solidFill>
                  <a:srgbClr val="000000"/>
                </a:solidFill>
              </a:rPr>
              <a:t>2.3 Digital retail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ecosystem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incl. mobile wallet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41" name="Rectangle 240"/>
          <p:cNvSpPr>
            <a:spLocks/>
          </p:cNvSpPr>
          <p:nvPr/>
        </p:nvSpPr>
        <p:spPr>
          <a:xfrm>
            <a:off x="6116670" y="2940457"/>
            <a:ext cx="1597018" cy="53378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050" dirty="0" smtClean="0">
                <a:solidFill>
                  <a:srgbClr val="000000"/>
                </a:solidFill>
              </a:rPr>
              <a:t>2.4 Personal </a:t>
            </a:r>
            <a:br>
              <a:rPr lang="en-US" sz="1050" dirty="0" smtClean="0">
                <a:solidFill>
                  <a:srgbClr val="000000"/>
                </a:solidFill>
              </a:rPr>
            </a:br>
            <a:r>
              <a:rPr lang="en-US" sz="1050" dirty="0" smtClean="0">
                <a:solidFill>
                  <a:srgbClr val="000000"/>
                </a:solidFill>
              </a:rPr>
              <a:t>Finance management (</a:t>
            </a:r>
            <a:r>
              <a:rPr lang="en-US" sz="1050" dirty="0" err="1" smtClean="0">
                <a:solidFill>
                  <a:srgbClr val="000000"/>
                </a:solidFill>
              </a:rPr>
              <a:t>PnL</a:t>
            </a:r>
            <a:r>
              <a:rPr lang="en-US" sz="105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21" name="Rectangle 220"/>
          <p:cNvSpPr>
            <a:spLocks/>
          </p:cNvSpPr>
          <p:nvPr/>
        </p:nvSpPr>
        <p:spPr>
          <a:xfrm>
            <a:off x="3029405" y="2940457"/>
            <a:ext cx="1506069" cy="533783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2.2 P2P </a:t>
            </a:r>
            <a:r>
              <a:rPr lang="en-US" sz="1200" dirty="0">
                <a:solidFill>
                  <a:srgbClr val="000000"/>
                </a:solidFill>
              </a:rPr>
              <a:t>lending</a:t>
            </a:r>
          </a:p>
        </p:txBody>
      </p:sp>
      <p:grpSp>
        <p:nvGrpSpPr>
          <p:cNvPr id="187" name="Group 186"/>
          <p:cNvGrpSpPr/>
          <p:nvPr/>
        </p:nvGrpSpPr>
        <p:grpSpPr>
          <a:xfrm>
            <a:off x="5743096" y="2978095"/>
            <a:ext cx="300924" cy="225678"/>
            <a:chOff x="3434268" y="3862562"/>
            <a:chExt cx="339193" cy="339194"/>
          </a:xfrm>
        </p:grpSpPr>
        <p:sp>
          <p:nvSpPr>
            <p:cNvPr id="188" name="Oval 187"/>
            <p:cNvSpPr>
              <a:spLocks/>
            </p:cNvSpPr>
            <p:nvPr/>
          </p:nvSpPr>
          <p:spPr bwMode="gray">
            <a:xfrm>
              <a:off x="3434268" y="3862562"/>
              <a:ext cx="339193" cy="33919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pic>
          <p:nvPicPr>
            <p:cNvPr id="189" name="Picture 8" descr="http://cdn.flaticon.com/png/256/21520.png"/>
            <p:cNvPicPr>
              <a:picLocks noChangeAspect="1" noChangeArrowheads="1"/>
            </p:cNvPicPr>
            <p:nvPr/>
          </p:nvPicPr>
          <p:blipFill>
            <a:blip r:embed="rId25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26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728" y="3915041"/>
              <a:ext cx="226265" cy="2342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8" name="Group 207"/>
          <p:cNvGrpSpPr>
            <a:grpSpLocks/>
          </p:cNvGrpSpPr>
          <p:nvPr/>
        </p:nvGrpSpPr>
        <p:grpSpPr>
          <a:xfrm>
            <a:off x="7282358" y="2978095"/>
            <a:ext cx="300924" cy="225678"/>
            <a:chOff x="6489751" y="4051769"/>
            <a:chExt cx="390506" cy="390506"/>
          </a:xfrm>
        </p:grpSpPr>
        <p:sp>
          <p:nvSpPr>
            <p:cNvPr id="209" name="Oval 208"/>
            <p:cNvSpPr/>
            <p:nvPr/>
          </p:nvSpPr>
          <p:spPr bwMode="gray">
            <a:xfrm>
              <a:off x="6489751" y="4051769"/>
              <a:ext cx="390506" cy="39050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pic>
          <p:nvPicPr>
            <p:cNvPr id="210" name="Picture 49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="" xmlns:a14="http://schemas.microsoft.com/office/drawing/2010/main">
                    <a14:imgLayer r:embed="rId28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6515668" y="4113998"/>
              <a:ext cx="304930" cy="23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291" name="Group 290"/>
          <p:cNvGrpSpPr>
            <a:grpSpLocks/>
          </p:cNvGrpSpPr>
          <p:nvPr/>
        </p:nvGrpSpPr>
        <p:grpSpPr>
          <a:xfrm>
            <a:off x="4194042" y="2978095"/>
            <a:ext cx="300924" cy="225678"/>
            <a:chOff x="4989445" y="4384879"/>
            <a:chExt cx="390507" cy="390507"/>
          </a:xfrm>
        </p:grpSpPr>
        <p:sp>
          <p:nvSpPr>
            <p:cNvPr id="292" name="Oval 291"/>
            <p:cNvSpPr/>
            <p:nvPr/>
          </p:nvSpPr>
          <p:spPr bwMode="gray">
            <a:xfrm>
              <a:off x="4989445" y="4384879"/>
              <a:ext cx="390507" cy="39050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293" name="Group 292"/>
            <p:cNvGrpSpPr/>
            <p:nvPr/>
          </p:nvGrpSpPr>
          <p:grpSpPr bwMode="gray">
            <a:xfrm>
              <a:off x="5079376" y="4436404"/>
              <a:ext cx="189324" cy="274005"/>
              <a:chOff x="-1113016" y="4493403"/>
              <a:chExt cx="305465" cy="442093"/>
            </a:xfrm>
            <a:solidFill>
              <a:schemeClr val="bg1"/>
            </a:solidFill>
            <a:effectLst>
              <a:outerShdw blurRad="25400" dist="12700" dir="2700000" algn="tl" rotWithShape="0">
                <a:prstClr val="black">
                  <a:alpha val="20000"/>
                </a:prstClr>
              </a:outerShdw>
            </a:effectLst>
          </p:grpSpPr>
          <p:grpSp>
            <p:nvGrpSpPr>
              <p:cNvPr id="294" name="Group 293"/>
              <p:cNvGrpSpPr/>
              <p:nvPr/>
            </p:nvGrpSpPr>
            <p:grpSpPr bwMode="gray">
              <a:xfrm>
                <a:off x="-1113016" y="4493403"/>
                <a:ext cx="305465" cy="287637"/>
                <a:chOff x="-2908333" y="2304428"/>
                <a:chExt cx="646093" cy="608384"/>
              </a:xfrm>
              <a:grpFill/>
            </p:grpSpPr>
            <p:grpSp>
              <p:nvGrpSpPr>
                <p:cNvPr id="298" name="Group 297"/>
                <p:cNvGrpSpPr/>
                <p:nvPr/>
              </p:nvGrpSpPr>
              <p:grpSpPr bwMode="gray">
                <a:xfrm>
                  <a:off x="-2616286" y="2304428"/>
                  <a:ext cx="354046" cy="552247"/>
                  <a:chOff x="5413484" y="4229384"/>
                  <a:chExt cx="706072" cy="1101344"/>
                </a:xfrm>
                <a:grpFill/>
              </p:grpSpPr>
              <p:sp>
                <p:nvSpPr>
                  <p:cNvPr id="301" name="Round Same Side Corner Rectangle 300"/>
                  <p:cNvSpPr/>
                  <p:nvPr>
                    <p:custDataLst>
                      <p:tags r:id="rId4"/>
                    </p:custDataLst>
                  </p:nvPr>
                </p:nvSpPr>
                <p:spPr bwMode="gray">
                  <a:xfrm>
                    <a:off x="5413484" y="4785682"/>
                    <a:ext cx="706072" cy="545046"/>
                  </a:xfrm>
                  <a:prstGeom prst="round2SameRect">
                    <a:avLst>
                      <a:gd name="adj1" fmla="val 34297"/>
                      <a:gd name="adj2" fmla="val 0"/>
                    </a:avLst>
                  </a:prstGeom>
                  <a:grp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200" dirty="0" err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2" name="Oval 301"/>
                  <p:cNvSpPr/>
                  <p:nvPr>
                    <p:custDataLst>
                      <p:tags r:id="rId5"/>
                    </p:custDataLst>
                  </p:nvPr>
                </p:nvSpPr>
                <p:spPr bwMode="gray">
                  <a:xfrm>
                    <a:off x="5511437" y="4229384"/>
                    <a:ext cx="510166" cy="51016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200" dirty="0" err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299" name="Round Same Side Corner Rectangle 298"/>
                <p:cNvSpPr/>
                <p:nvPr/>
              </p:nvSpPr>
              <p:spPr bwMode="gray">
                <a:xfrm>
                  <a:off x="-2908333" y="2639509"/>
                  <a:ext cx="354046" cy="273303"/>
                </a:xfrm>
                <a:prstGeom prst="round2SameRect">
                  <a:avLst>
                    <a:gd name="adj1" fmla="val 3429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0" name="Oval 299"/>
                <p:cNvSpPr/>
                <p:nvPr/>
              </p:nvSpPr>
              <p:spPr bwMode="gray">
                <a:xfrm>
                  <a:off x="-2859216" y="2360565"/>
                  <a:ext cx="255812" cy="255811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95" name="Group 294"/>
              <p:cNvGrpSpPr/>
              <p:nvPr/>
            </p:nvGrpSpPr>
            <p:grpSpPr bwMode="gray">
              <a:xfrm>
                <a:off x="-1034810" y="4616555"/>
                <a:ext cx="204474" cy="318941"/>
                <a:chOff x="5413484" y="4229384"/>
                <a:chExt cx="706072" cy="1101344"/>
              </a:xfrm>
              <a:grpFill/>
            </p:grpSpPr>
            <p:sp>
              <p:nvSpPr>
                <p:cNvPr id="296" name="Round Same Side Corner Rectangle 295"/>
                <p:cNvSpPr/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5413484" y="4785682"/>
                  <a:ext cx="706072" cy="545046"/>
                </a:xfrm>
                <a:prstGeom prst="round2SameRect">
                  <a:avLst>
                    <a:gd name="adj1" fmla="val 34297"/>
                    <a:gd name="adj2" fmla="val 0"/>
                  </a:avLst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97" name="Oval 296"/>
                <p:cNvSpPr/>
                <p:nvPr>
                  <p:custDataLst>
                    <p:tags r:id="rId3"/>
                  </p:custDataLst>
                </p:nvPr>
              </p:nvSpPr>
              <p:spPr bwMode="gray">
                <a:xfrm>
                  <a:off x="5511437" y="4229384"/>
                  <a:ext cx="510166" cy="510163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200" dirty="0" err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250" name="Rectangle 4"/>
          <p:cNvSpPr txBox="1"/>
          <p:nvPr/>
        </p:nvSpPr>
        <p:spPr>
          <a:xfrm>
            <a:off x="161961" y="3156032"/>
            <a:ext cx="291148" cy="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2</a:t>
            </a:r>
          </a:p>
        </p:txBody>
      </p:sp>
      <p:sp>
        <p:nvSpPr>
          <p:cNvPr id="255" name="Rectangle 254"/>
          <p:cNvSpPr>
            <a:spLocks/>
          </p:cNvSpPr>
          <p:nvPr/>
        </p:nvSpPr>
        <p:spPr>
          <a:xfrm>
            <a:off x="531046" y="3169953"/>
            <a:ext cx="123686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226E46"/>
                </a:solidFill>
              </a:rPr>
              <a:t>Mobile  </a:t>
            </a:r>
            <a:br>
              <a:rPr lang="en-US" dirty="0" smtClean="0">
                <a:solidFill>
                  <a:srgbClr val="226E46"/>
                </a:solidFill>
              </a:rPr>
            </a:br>
            <a:r>
              <a:rPr lang="en-US" dirty="0" smtClean="0">
                <a:solidFill>
                  <a:srgbClr val="226E46"/>
                </a:solidFill>
              </a:rPr>
              <a:t>ecosystem</a:t>
            </a:r>
            <a:endParaRPr lang="en-US" dirty="0">
              <a:solidFill>
                <a:srgbClr val="226E46"/>
              </a:solidFill>
            </a:endParaRPr>
          </a:p>
        </p:txBody>
      </p:sp>
      <p:sp>
        <p:nvSpPr>
          <p:cNvPr id="251" name="Rectangle 4"/>
          <p:cNvSpPr txBox="1"/>
          <p:nvPr/>
        </p:nvSpPr>
        <p:spPr>
          <a:xfrm>
            <a:off x="161961" y="4116194"/>
            <a:ext cx="291148" cy="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1</a:t>
            </a:r>
          </a:p>
        </p:txBody>
      </p:sp>
      <p:sp>
        <p:nvSpPr>
          <p:cNvPr id="256" name="Rectangle 255"/>
          <p:cNvSpPr>
            <a:spLocks/>
          </p:cNvSpPr>
          <p:nvPr/>
        </p:nvSpPr>
        <p:spPr>
          <a:xfrm>
            <a:off x="531046" y="4148956"/>
            <a:ext cx="1236867" cy="4431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26E46"/>
                </a:solidFill>
              </a:rPr>
              <a:t>Universal access</a:t>
            </a:r>
          </a:p>
        </p:txBody>
      </p:sp>
      <p:sp>
        <p:nvSpPr>
          <p:cNvPr id="243" name="Rectangle 242"/>
          <p:cNvSpPr>
            <a:spLocks/>
          </p:cNvSpPr>
          <p:nvPr/>
        </p:nvSpPr>
        <p:spPr>
          <a:xfrm>
            <a:off x="3029406" y="958640"/>
            <a:ext cx="4583041" cy="326630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5.1 Low cost capital markets infrastructure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4" name="Rectangle 203"/>
          <p:cNvSpPr>
            <a:spLocks/>
          </p:cNvSpPr>
          <p:nvPr/>
        </p:nvSpPr>
        <p:spPr>
          <a:xfrm>
            <a:off x="5385793" y="588296"/>
            <a:ext cx="2226655" cy="3266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5.3 Regulation to support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regional hub develop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3" name="Rectangle 202"/>
          <p:cNvSpPr>
            <a:spLocks/>
          </p:cNvSpPr>
          <p:nvPr/>
        </p:nvSpPr>
        <p:spPr>
          <a:xfrm>
            <a:off x="3029404" y="588296"/>
            <a:ext cx="2314797" cy="32663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-US" sz="1200" dirty="0" smtClean="0">
                <a:solidFill>
                  <a:srgbClr val="000000"/>
                </a:solidFill>
              </a:rPr>
              <a:t>5.2 Depth of capital </a:t>
            </a:r>
            <a:br>
              <a:rPr lang="en-US" sz="1200" dirty="0" smtClean="0">
                <a:solidFill>
                  <a:srgbClr val="000000"/>
                </a:solidFill>
              </a:rPr>
            </a:br>
            <a:r>
              <a:rPr lang="en-US" sz="1200" dirty="0" smtClean="0">
                <a:solidFill>
                  <a:srgbClr val="000000"/>
                </a:solidFill>
              </a:rPr>
              <a:t>markets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990540" y="639645"/>
            <a:ext cx="308560" cy="231407"/>
            <a:chOff x="3264260" y="1026640"/>
            <a:chExt cx="302400" cy="302400"/>
          </a:xfrm>
        </p:grpSpPr>
        <p:sp>
          <p:nvSpPr>
            <p:cNvPr id="119" name="Oval 118"/>
            <p:cNvSpPr/>
            <p:nvPr/>
          </p:nvSpPr>
          <p:spPr bwMode="gray">
            <a:xfrm>
              <a:off x="3264260" y="1026640"/>
              <a:ext cx="302400" cy="3024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sp>
          <p:nvSpPr>
            <p:cNvPr id="120" name="Oval 119"/>
            <p:cNvSpPr/>
            <p:nvPr/>
          </p:nvSpPr>
          <p:spPr bwMode="gray">
            <a:xfrm>
              <a:off x="3275645" y="1053449"/>
              <a:ext cx="270962" cy="270962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rgbClr val="FFFFFF"/>
                  </a:solidFill>
                </a:rPr>
                <a:t>€</a:t>
              </a:r>
              <a:endParaRPr lang="en-US" sz="12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46" name="Rectangle 4"/>
          <p:cNvSpPr txBox="1"/>
          <p:nvPr/>
        </p:nvSpPr>
        <p:spPr>
          <a:xfrm>
            <a:off x="161961" y="745099"/>
            <a:ext cx="291148" cy="47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marL="0" lvl="0" indent="0" defTabSz="895350" eaLnBrk="1" hangingPunct="1">
              <a:buClr>
                <a:schemeClr val="tx2"/>
              </a:buClr>
              <a:defRPr sz="3600" b="1" baseline="0">
                <a:solidFill>
                  <a:schemeClr val="accent3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r>
              <a:rPr lang="en-US" dirty="0"/>
              <a:t>5</a:t>
            </a:r>
          </a:p>
        </p:txBody>
      </p:sp>
      <p:sp>
        <p:nvSpPr>
          <p:cNvPr id="252" name="Rectangle 251"/>
          <p:cNvSpPr>
            <a:spLocks/>
          </p:cNvSpPr>
          <p:nvPr/>
        </p:nvSpPr>
        <p:spPr>
          <a:xfrm>
            <a:off x="531046" y="648221"/>
            <a:ext cx="1236867" cy="66479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226E46"/>
                </a:solidFill>
              </a:rPr>
              <a:t>Regional </a:t>
            </a:r>
            <a:r>
              <a:rPr lang="en-US" dirty="0" smtClean="0">
                <a:solidFill>
                  <a:srgbClr val="226E46"/>
                </a:solidFill>
              </a:rPr>
              <a:t>capital</a:t>
            </a:r>
            <a:br>
              <a:rPr lang="en-US" dirty="0" smtClean="0">
                <a:solidFill>
                  <a:srgbClr val="226E46"/>
                </a:solidFill>
              </a:rPr>
            </a:br>
            <a:r>
              <a:rPr lang="en-US" dirty="0" smtClean="0">
                <a:solidFill>
                  <a:srgbClr val="226E46"/>
                </a:solidFill>
              </a:rPr>
              <a:t>market </a:t>
            </a:r>
            <a:r>
              <a:rPr lang="en-US" dirty="0">
                <a:solidFill>
                  <a:srgbClr val="226E46"/>
                </a:solidFill>
              </a:rPr>
              <a:t>hub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82358" y="638771"/>
            <a:ext cx="300924" cy="225678"/>
            <a:chOff x="6953658" y="731007"/>
            <a:chExt cx="294916" cy="294914"/>
          </a:xfrm>
        </p:grpSpPr>
        <p:sp>
          <p:nvSpPr>
            <p:cNvPr id="148" name="Oval 147"/>
            <p:cNvSpPr/>
            <p:nvPr/>
          </p:nvSpPr>
          <p:spPr bwMode="gray">
            <a:xfrm>
              <a:off x="6953658" y="731007"/>
              <a:ext cx="294916" cy="29491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1200" dirty="0" err="1">
                <a:solidFill>
                  <a:srgbClr val="000000"/>
                </a:solidFill>
              </a:endParaRPr>
            </a:p>
          </p:txBody>
        </p:sp>
        <p:grpSp>
          <p:nvGrpSpPr>
            <p:cNvPr id="149" name="Group 148"/>
            <p:cNvGrpSpPr/>
            <p:nvPr/>
          </p:nvGrpSpPr>
          <p:grpSpPr bwMode="gray">
            <a:xfrm>
              <a:off x="6971180" y="781825"/>
              <a:ext cx="259878" cy="166730"/>
              <a:chOff x="7734300" y="3567481"/>
              <a:chExt cx="611572" cy="392370"/>
            </a:xfrm>
          </p:grpSpPr>
          <p:sp>
            <p:nvSpPr>
              <p:cNvPr id="150" name="Rectangle 149"/>
              <p:cNvSpPr/>
              <p:nvPr/>
            </p:nvSpPr>
            <p:spPr bwMode="gray">
              <a:xfrm>
                <a:off x="7925786" y="3567481"/>
                <a:ext cx="228600" cy="153453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200" b="1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 bwMode="gray">
              <a:xfrm>
                <a:off x="7734300" y="3806398"/>
                <a:ext cx="228600" cy="153453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200" b="1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gray">
              <a:xfrm>
                <a:off x="8117272" y="3806398"/>
                <a:ext cx="228600" cy="153453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200" b="1" dirty="0" err="1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56" name="Elbow Connector 155"/>
              <p:cNvCxnSpPr>
                <a:stCxn id="150" idx="2"/>
                <a:endCxn id="151" idx="0"/>
              </p:cNvCxnSpPr>
              <p:nvPr/>
            </p:nvCxnSpPr>
            <p:spPr bwMode="gray">
              <a:xfrm rot="5400000">
                <a:off x="7901611" y="3667923"/>
                <a:ext cx="85464" cy="191486"/>
              </a:xfrm>
              <a:prstGeom prst="bentConnector3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Elbow Connector 156"/>
              <p:cNvCxnSpPr>
                <a:stCxn id="155" idx="0"/>
                <a:endCxn id="150" idx="2"/>
              </p:cNvCxnSpPr>
              <p:nvPr/>
            </p:nvCxnSpPr>
            <p:spPr bwMode="gray">
              <a:xfrm rot="16200000" flipV="1">
                <a:off x="8093097" y="3667923"/>
                <a:ext cx="85464" cy="191486"/>
              </a:xfrm>
              <a:prstGeom prst="bentConnector3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86" name="Straight Connector 185"/>
          <p:cNvCxnSpPr>
            <a:cxnSpLocks/>
          </p:cNvCxnSpPr>
          <p:nvPr/>
        </p:nvCxnSpPr>
        <p:spPr>
          <a:xfrm>
            <a:off x="161961" y="3891587"/>
            <a:ext cx="845099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cxnSpLocks/>
          </p:cNvCxnSpPr>
          <p:nvPr/>
        </p:nvCxnSpPr>
        <p:spPr>
          <a:xfrm>
            <a:off x="161961" y="2898424"/>
            <a:ext cx="8262374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cxnSpLocks/>
          </p:cNvCxnSpPr>
          <p:nvPr/>
        </p:nvCxnSpPr>
        <p:spPr>
          <a:xfrm>
            <a:off x="161961" y="2265369"/>
            <a:ext cx="8087457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cxnSpLocks/>
          </p:cNvCxnSpPr>
          <p:nvPr/>
        </p:nvCxnSpPr>
        <p:spPr>
          <a:xfrm>
            <a:off x="161960" y="1327303"/>
            <a:ext cx="7873633" cy="0"/>
          </a:xfrm>
          <a:prstGeom prst="line">
            <a:avLst/>
          </a:prstGeom>
          <a:ln w="19050">
            <a:solidFill>
              <a:schemeClr val="accent6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223"/>
          <p:cNvGrpSpPr>
            <a:grpSpLocks/>
          </p:cNvGrpSpPr>
          <p:nvPr/>
        </p:nvGrpSpPr>
        <p:grpSpPr bwMode="auto">
          <a:xfrm>
            <a:off x="7798959" y="2488135"/>
            <a:ext cx="309389" cy="227170"/>
            <a:chOff x="7610475" y="1514475"/>
            <a:chExt cx="307975" cy="296863"/>
          </a:xfrm>
        </p:grpSpPr>
        <p:sp>
          <p:nvSpPr>
            <p:cNvPr id="159" name="Oval 158"/>
            <p:cNvSpPr/>
            <p:nvPr/>
          </p:nvSpPr>
          <p:spPr bwMode="gray">
            <a:xfrm>
              <a:off x="7610475" y="1514475"/>
              <a:ext cx="307975" cy="29686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ru-RU" sz="1000" dirty="0">
                <a:latin typeface="Arial" charset="0"/>
                <a:cs typeface="+mn-cs"/>
              </a:endParaRPr>
            </a:p>
          </p:txBody>
        </p:sp>
        <p:sp>
          <p:nvSpPr>
            <p:cNvPr id="160" name="Cloud Callout 159"/>
            <p:cNvSpPr/>
            <p:nvPr/>
          </p:nvSpPr>
          <p:spPr>
            <a:xfrm>
              <a:off x="7636274" y="1598613"/>
              <a:ext cx="256377" cy="128587"/>
            </a:xfrm>
            <a:prstGeom prst="cloudCallout">
              <a:avLst>
                <a:gd name="adj1" fmla="val -16160"/>
                <a:gd name="adj2" fmla="val 236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en-US" sz="10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61" name="Rectangle 160"/>
          <p:cNvSpPr>
            <a:spLocks/>
          </p:cNvSpPr>
          <p:nvPr/>
        </p:nvSpPr>
        <p:spPr bwMode="auto">
          <a:xfrm>
            <a:off x="3052204" y="3526590"/>
            <a:ext cx="4570536" cy="320709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" sz="1200" dirty="0">
                <a:solidFill>
                  <a:srgbClr val="000000"/>
                </a:solidFill>
              </a:rPr>
              <a:t>2.1 Big Data </a:t>
            </a:r>
            <a:r>
              <a:rPr lang="en" sz="1200" dirty="0" smtClean="0">
                <a:solidFill>
                  <a:srgbClr val="000000"/>
                </a:solidFill>
              </a:rPr>
              <a:t>for personal lending</a:t>
            </a:r>
            <a:r>
              <a:rPr lang="en" sz="1200" dirty="0">
                <a:solidFill>
                  <a:srgbClr val="000000"/>
                </a:solidFill>
              </a:rPr>
              <a:t>, financial and </a:t>
            </a:r>
            <a:br>
              <a:rPr lang="en" sz="1200" dirty="0">
                <a:solidFill>
                  <a:srgbClr val="000000"/>
                </a:solidFill>
              </a:rPr>
            </a:br>
            <a:r>
              <a:rPr lang="en" sz="1200" dirty="0">
                <a:solidFill>
                  <a:srgbClr val="000000"/>
                </a:solidFill>
              </a:rPr>
              <a:t>non-financial products </a:t>
            </a:r>
            <a:endParaRPr lang="ru-RU" sz="12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282509" y="3591708"/>
            <a:ext cx="307770" cy="224740"/>
            <a:chOff x="8348663" y="4714875"/>
            <a:chExt cx="301625" cy="293688"/>
          </a:xfrm>
        </p:grpSpPr>
        <p:sp>
          <p:nvSpPr>
            <p:cNvPr id="162" name="Oval 161"/>
            <p:cNvSpPr/>
            <p:nvPr/>
          </p:nvSpPr>
          <p:spPr bwMode="gray">
            <a:xfrm>
              <a:off x="8348663" y="4714875"/>
              <a:ext cx="301625" cy="293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ru-RU" sz="1000" dirty="0">
                <a:latin typeface="Arial" charset="0"/>
                <a:cs typeface="+mn-cs"/>
              </a:endParaRPr>
            </a:p>
          </p:txBody>
        </p:sp>
        <p:sp>
          <p:nvSpPr>
            <p:cNvPr id="163" name="Freeform 9"/>
            <p:cNvSpPr>
              <a:spLocks/>
            </p:cNvSpPr>
            <p:nvPr/>
          </p:nvSpPr>
          <p:spPr bwMode="gray">
            <a:xfrm>
              <a:off x="8388350" y="4775200"/>
              <a:ext cx="222250" cy="171450"/>
            </a:xfrm>
            <a:custGeom>
              <a:avLst/>
              <a:gdLst>
                <a:gd name="T0" fmla="*/ 0 w 864"/>
                <a:gd name="T1" fmla="*/ 2147483647 h 689"/>
                <a:gd name="T2" fmla="*/ 2147483647 w 864"/>
                <a:gd name="T3" fmla="*/ 0 h 689"/>
                <a:gd name="T4" fmla="*/ 2147483647 w 864"/>
                <a:gd name="T5" fmla="*/ 2030548541 h 689"/>
                <a:gd name="T6" fmla="*/ 2147483647 w 864"/>
                <a:gd name="T7" fmla="*/ 1078168426 h 689"/>
                <a:gd name="T8" fmla="*/ 2147483647 w 864"/>
                <a:gd name="T9" fmla="*/ 952380115 h 689"/>
                <a:gd name="T10" fmla="*/ 2147483647 w 864"/>
                <a:gd name="T11" fmla="*/ 2147483647 h 689"/>
                <a:gd name="T12" fmla="*/ 2147483647 w 864"/>
                <a:gd name="T13" fmla="*/ 2147483647 h 689"/>
                <a:gd name="T14" fmla="*/ 2147483647 w 864"/>
                <a:gd name="T15" fmla="*/ 2147483647 h 689"/>
                <a:gd name="T16" fmla="*/ 2147483647 w 864"/>
                <a:gd name="T17" fmla="*/ 2147483647 h 689"/>
                <a:gd name="T18" fmla="*/ 2147483647 w 864"/>
                <a:gd name="T19" fmla="*/ 2147483647 h 689"/>
                <a:gd name="T20" fmla="*/ 2147483647 w 864"/>
                <a:gd name="T21" fmla="*/ 2147483647 h 689"/>
                <a:gd name="T22" fmla="*/ 0 w 864"/>
                <a:gd name="T23" fmla="*/ 2147483647 h 68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4" h="689">
                  <a:moveTo>
                    <a:pt x="0" y="375"/>
                  </a:moveTo>
                  <a:lnTo>
                    <a:pt x="436" y="0"/>
                  </a:lnTo>
                  <a:lnTo>
                    <a:pt x="570" y="113"/>
                  </a:lnTo>
                  <a:lnTo>
                    <a:pt x="576" y="60"/>
                  </a:lnTo>
                  <a:lnTo>
                    <a:pt x="697" y="53"/>
                  </a:lnTo>
                  <a:lnTo>
                    <a:pt x="697" y="247"/>
                  </a:lnTo>
                  <a:lnTo>
                    <a:pt x="864" y="381"/>
                  </a:lnTo>
                  <a:lnTo>
                    <a:pt x="717" y="388"/>
                  </a:lnTo>
                  <a:lnTo>
                    <a:pt x="717" y="689"/>
                  </a:lnTo>
                  <a:lnTo>
                    <a:pt x="134" y="689"/>
                  </a:lnTo>
                  <a:lnTo>
                    <a:pt x="134" y="37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chemeClr val="accent1">
                <a:alpha val="52156"/>
              </a:schemeClr>
            </a:solidFill>
            <a:ln w="6350" cmpd="sng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7" name="Rectangle 176"/>
          <p:cNvSpPr>
            <a:spLocks/>
          </p:cNvSpPr>
          <p:nvPr/>
        </p:nvSpPr>
        <p:spPr bwMode="auto">
          <a:xfrm>
            <a:off x="3052205" y="1952336"/>
            <a:ext cx="4560243" cy="267258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solidFill>
              <a:schemeClr val="accent6"/>
            </a:solidFill>
          </a:ln>
        </p:spPr>
        <p:txBody>
          <a:bodyPr wrap="square" lIns="72009" tIns="72009" rIns="72009" bIns="72009" anchor="ctr" anchorCtr="0">
            <a:noAutofit/>
          </a:bodyPr>
          <a:lstStyle/>
          <a:p>
            <a:pPr marL="266700" indent="-266700">
              <a:lnSpc>
                <a:spcPct val="90000"/>
              </a:lnSpc>
            </a:pPr>
            <a:r>
              <a:rPr lang="en" sz="1200" dirty="0">
                <a:solidFill>
                  <a:srgbClr val="000000"/>
                </a:solidFill>
              </a:rPr>
              <a:t>4.1 </a:t>
            </a:r>
            <a:r>
              <a:rPr lang="en-US" sz="1200" dirty="0">
                <a:solidFill>
                  <a:srgbClr val="000000"/>
                </a:solidFill>
              </a:rPr>
              <a:t>Data market to enable next generation </a:t>
            </a:r>
            <a:r>
              <a:rPr lang="en-US" sz="1200" dirty="0" err="1">
                <a:solidFill>
                  <a:srgbClr val="000000"/>
                </a:solidFill>
              </a:rPr>
              <a:t>SME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lending</a:t>
            </a:r>
            <a:endParaRPr lang="en-US" sz="1200" dirty="0">
              <a:solidFill>
                <a:srgbClr val="000000"/>
              </a:solidFill>
            </a:endParaRPr>
          </a:p>
        </p:txBody>
      </p:sp>
      <p:grpSp>
        <p:nvGrpSpPr>
          <p:cNvPr id="178" name="Group 7"/>
          <p:cNvGrpSpPr>
            <a:grpSpLocks/>
          </p:cNvGrpSpPr>
          <p:nvPr/>
        </p:nvGrpSpPr>
        <p:grpSpPr bwMode="auto">
          <a:xfrm>
            <a:off x="7265124" y="1972995"/>
            <a:ext cx="309390" cy="225954"/>
            <a:chOff x="7950631" y="2645908"/>
            <a:chExt cx="302249" cy="295275"/>
          </a:xfrm>
        </p:grpSpPr>
        <p:sp>
          <p:nvSpPr>
            <p:cNvPr id="200" name="Oval 199"/>
            <p:cNvSpPr/>
            <p:nvPr/>
          </p:nvSpPr>
          <p:spPr bwMode="gray">
            <a:xfrm>
              <a:off x="7950631" y="2645908"/>
              <a:ext cx="302249" cy="29527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ru-RU" sz="1000" dirty="0">
                <a:latin typeface="Arial" charset="0"/>
                <a:cs typeface="+mn-cs"/>
              </a:endParaRPr>
            </a:p>
          </p:txBody>
        </p:sp>
        <p:sp>
          <p:nvSpPr>
            <p:cNvPr id="202" name="Rectangle 201"/>
            <p:cNvSpPr/>
            <p:nvPr/>
          </p:nvSpPr>
          <p:spPr bwMode="gray">
            <a:xfrm rot="19280618">
              <a:off x="8040831" y="2801483"/>
              <a:ext cx="37979" cy="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05" name="Rectangle 204"/>
            <p:cNvSpPr/>
            <p:nvPr/>
          </p:nvSpPr>
          <p:spPr bwMode="gray">
            <a:xfrm rot="19280618">
              <a:off x="8006017" y="2828470"/>
              <a:ext cx="37979" cy="5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06" name="Right Arrow 205"/>
            <p:cNvSpPr/>
            <p:nvPr/>
          </p:nvSpPr>
          <p:spPr bwMode="gray">
            <a:xfrm rot="19280618">
              <a:off x="8059821" y="2704645"/>
              <a:ext cx="167740" cy="117475"/>
            </a:xfrm>
            <a:prstGeom prst="rightArrow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07" name="Right Arrow 206"/>
            <p:cNvSpPr/>
            <p:nvPr/>
          </p:nvSpPr>
          <p:spPr bwMode="gray">
            <a:xfrm rot="19280618">
              <a:off x="8067733" y="2726870"/>
              <a:ext cx="99695" cy="112713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11" name="Oval 210"/>
            <p:cNvSpPr/>
            <p:nvPr/>
          </p:nvSpPr>
          <p:spPr bwMode="gray">
            <a:xfrm>
              <a:off x="7950631" y="2645908"/>
              <a:ext cx="302249" cy="2936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ru-RU" sz="1000" dirty="0">
                <a:latin typeface="Arial" charset="0"/>
                <a:cs typeface="+mn-cs"/>
              </a:endParaRPr>
            </a:p>
          </p:txBody>
        </p:sp>
        <p:sp>
          <p:nvSpPr>
            <p:cNvPr id="212" name="Rectangle 211"/>
            <p:cNvSpPr/>
            <p:nvPr/>
          </p:nvSpPr>
          <p:spPr bwMode="gray">
            <a:xfrm rot="19280618">
              <a:off x="8040831" y="2801483"/>
              <a:ext cx="37979" cy="523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13" name="Rectangle 212"/>
            <p:cNvSpPr/>
            <p:nvPr/>
          </p:nvSpPr>
          <p:spPr bwMode="gray">
            <a:xfrm rot="19280618">
              <a:off x="8006017" y="2828470"/>
              <a:ext cx="37979" cy="523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14" name="Right Arrow 213"/>
            <p:cNvSpPr/>
            <p:nvPr/>
          </p:nvSpPr>
          <p:spPr bwMode="gray">
            <a:xfrm rot="19280618">
              <a:off x="8059821" y="2704645"/>
              <a:ext cx="167740" cy="117475"/>
            </a:xfrm>
            <a:prstGeom prst="rightArrow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215" name="Right Arrow 214"/>
            <p:cNvSpPr/>
            <p:nvPr/>
          </p:nvSpPr>
          <p:spPr bwMode="gray">
            <a:xfrm rot="19280618">
              <a:off x="8066151" y="2726870"/>
              <a:ext cx="99694" cy="112713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endParaRPr lang="ru-RU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275513" y="1012262"/>
            <a:ext cx="307770" cy="224740"/>
            <a:chOff x="7732713" y="1514475"/>
            <a:chExt cx="301625" cy="293688"/>
          </a:xfrm>
        </p:grpSpPr>
        <p:sp>
          <p:nvSpPr>
            <p:cNvPr id="216" name="Oval 215"/>
            <p:cNvSpPr/>
            <p:nvPr/>
          </p:nvSpPr>
          <p:spPr bwMode="gray">
            <a:xfrm>
              <a:off x="7732713" y="1514475"/>
              <a:ext cx="301625" cy="293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ru-RU" sz="1000" dirty="0">
                <a:latin typeface="Arial" charset="0"/>
                <a:cs typeface="+mn-cs"/>
              </a:endParaRPr>
            </a:p>
          </p:txBody>
        </p:sp>
        <p:pic>
          <p:nvPicPr>
            <p:cNvPr id="217" name="Picture 24" descr="C:\Users\Irina Rogacheva\Desktop\shutterstock_150531494 [Converted].png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969" t="-4671" r="42975" b="40195"/>
            <a:stretch>
              <a:fillRect/>
            </a:stretch>
          </p:blipFill>
          <p:spPr bwMode="auto">
            <a:xfrm>
              <a:off x="7758113" y="1554163"/>
              <a:ext cx="2508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879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Object 166" hidden="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1557928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p:oleObj spid="_x0000_s467008" name="think-cell Slide" r:id="rId13" imgW="360" imgH="360" progId="">
              <p:embed/>
            </p:oleObj>
          </a:graphicData>
        </a:graphic>
      </p:graphicFrame>
      <p:sp>
        <p:nvSpPr>
          <p:cNvPr id="509" name="Rectangle 508"/>
          <p:cNvSpPr>
            <a:spLocks/>
          </p:cNvSpPr>
          <p:nvPr/>
        </p:nvSpPr>
        <p:spPr>
          <a:xfrm>
            <a:off x="3848427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1" name="Rectangle 530"/>
          <p:cNvSpPr>
            <a:spLocks/>
          </p:cNvSpPr>
          <p:nvPr/>
        </p:nvSpPr>
        <p:spPr>
          <a:xfrm>
            <a:off x="3848427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4" name="Rectangle 513"/>
          <p:cNvSpPr>
            <a:spLocks/>
          </p:cNvSpPr>
          <p:nvPr/>
        </p:nvSpPr>
        <p:spPr>
          <a:xfrm>
            <a:off x="4160673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6" name="Rectangle 535"/>
          <p:cNvSpPr>
            <a:spLocks/>
          </p:cNvSpPr>
          <p:nvPr/>
        </p:nvSpPr>
        <p:spPr>
          <a:xfrm>
            <a:off x="4160673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2" name="Rectangle 511"/>
          <p:cNvSpPr>
            <a:spLocks/>
          </p:cNvSpPr>
          <p:nvPr/>
        </p:nvSpPr>
        <p:spPr>
          <a:xfrm>
            <a:off x="3536181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4" name="Rectangle 533"/>
          <p:cNvSpPr>
            <a:spLocks/>
          </p:cNvSpPr>
          <p:nvPr/>
        </p:nvSpPr>
        <p:spPr>
          <a:xfrm>
            <a:off x="3536181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5" name="Rectangle 504"/>
          <p:cNvSpPr>
            <a:spLocks/>
          </p:cNvSpPr>
          <p:nvPr/>
        </p:nvSpPr>
        <p:spPr>
          <a:xfrm>
            <a:off x="4472919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7" name="Rectangle 526"/>
          <p:cNvSpPr>
            <a:spLocks/>
          </p:cNvSpPr>
          <p:nvPr/>
        </p:nvSpPr>
        <p:spPr>
          <a:xfrm>
            <a:off x="4472919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7" name="Rectangle 506"/>
          <p:cNvSpPr>
            <a:spLocks/>
          </p:cNvSpPr>
          <p:nvPr/>
        </p:nvSpPr>
        <p:spPr>
          <a:xfrm>
            <a:off x="4785165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9" name="Rectangle 528"/>
          <p:cNvSpPr>
            <a:spLocks/>
          </p:cNvSpPr>
          <p:nvPr/>
        </p:nvSpPr>
        <p:spPr>
          <a:xfrm>
            <a:off x="4785165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5" name="Rectangle 514"/>
          <p:cNvSpPr>
            <a:spLocks/>
          </p:cNvSpPr>
          <p:nvPr/>
        </p:nvSpPr>
        <p:spPr>
          <a:xfrm>
            <a:off x="5097411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7" name="Rectangle 536"/>
          <p:cNvSpPr>
            <a:spLocks/>
          </p:cNvSpPr>
          <p:nvPr/>
        </p:nvSpPr>
        <p:spPr>
          <a:xfrm>
            <a:off x="5097411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3" name="Rectangle 502"/>
          <p:cNvSpPr>
            <a:spLocks/>
          </p:cNvSpPr>
          <p:nvPr/>
        </p:nvSpPr>
        <p:spPr>
          <a:xfrm>
            <a:off x="5721903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5" name="Rectangle 524"/>
          <p:cNvSpPr>
            <a:spLocks/>
          </p:cNvSpPr>
          <p:nvPr/>
        </p:nvSpPr>
        <p:spPr>
          <a:xfrm>
            <a:off x="5721903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04" name="Rectangle 503"/>
          <p:cNvSpPr>
            <a:spLocks/>
          </p:cNvSpPr>
          <p:nvPr/>
        </p:nvSpPr>
        <p:spPr>
          <a:xfrm>
            <a:off x="5409657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26" name="Rectangle 525"/>
          <p:cNvSpPr>
            <a:spLocks/>
          </p:cNvSpPr>
          <p:nvPr/>
        </p:nvSpPr>
        <p:spPr>
          <a:xfrm>
            <a:off x="5409657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7" name="Rectangle 516"/>
          <p:cNvSpPr>
            <a:spLocks/>
          </p:cNvSpPr>
          <p:nvPr/>
        </p:nvSpPr>
        <p:spPr>
          <a:xfrm>
            <a:off x="6034149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9" name="Rectangle 538"/>
          <p:cNvSpPr>
            <a:spLocks/>
          </p:cNvSpPr>
          <p:nvPr/>
        </p:nvSpPr>
        <p:spPr>
          <a:xfrm>
            <a:off x="6034149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0" name="Rectangle 509"/>
          <p:cNvSpPr>
            <a:spLocks/>
          </p:cNvSpPr>
          <p:nvPr/>
        </p:nvSpPr>
        <p:spPr>
          <a:xfrm>
            <a:off x="3223935" y="3594828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32" name="Rectangle 531"/>
          <p:cNvSpPr>
            <a:spLocks/>
          </p:cNvSpPr>
          <p:nvPr/>
        </p:nvSpPr>
        <p:spPr>
          <a:xfrm>
            <a:off x="3223935" y="3842315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1489" y="176148"/>
            <a:ext cx="8172095" cy="584775"/>
          </a:xfr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Multiple stakeholders need to actively contribute to such </a:t>
            </a:r>
            <a:br>
              <a:rPr lang="en-US" dirty="0" smtClean="0"/>
            </a:br>
            <a:r>
              <a:rPr lang="en-US" dirty="0" smtClean="0"/>
              <a:t>complex program</a:t>
            </a:r>
            <a:endParaRPr lang="en-US" dirty="0"/>
          </a:p>
        </p:txBody>
      </p:sp>
      <p:sp>
        <p:nvSpPr>
          <p:cNvPr id="449" name="McK 4. Footnote"/>
          <p:cNvSpPr txBox="1">
            <a:spLocks noChangeArrowheads="1"/>
          </p:cNvSpPr>
          <p:nvPr/>
        </p:nvSpPr>
        <p:spPr bwMode="auto">
          <a:xfrm>
            <a:off x="121489" y="4741979"/>
            <a:ext cx="85981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900">
                <a:solidFill>
                  <a:srgbClr val="000000"/>
                </a:solidFill>
                <a:latin typeface="Arial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dirty="0"/>
              <a:t>1 Preliminary option for discussion, not recommendation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887012" y="209551"/>
            <a:ext cx="1353383" cy="212366"/>
            <a:chOff x="7190587" y="285750"/>
            <a:chExt cx="1547020" cy="257407"/>
          </a:xfrm>
        </p:grpSpPr>
        <p:sp>
          <p:nvSpPr>
            <p:cNvPr id="443" name="StickerRectangle"/>
            <p:cNvSpPr>
              <a:spLocks noChangeArrowheads="1"/>
            </p:cNvSpPr>
            <p:nvPr/>
          </p:nvSpPr>
          <p:spPr bwMode="auto">
            <a:xfrm>
              <a:off x="7190587" y="285750"/>
              <a:ext cx="1547020" cy="25740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rgbClr val="002960"/>
                </a:buClr>
              </a:pPr>
              <a:r>
                <a:rPr lang="en-US" sz="1200">
                  <a:solidFill>
                    <a:srgbClr val="808080"/>
                  </a:solidFill>
                  <a:latin typeface="Arial"/>
                </a:rPr>
                <a:t>FOR DISCUSSION</a:t>
              </a:r>
              <a:endParaRPr lang="en-US" sz="1200" dirty="0">
                <a:solidFill>
                  <a:srgbClr val="808080"/>
                </a:solidFill>
                <a:latin typeface="Arial"/>
              </a:endParaRPr>
            </a:p>
          </p:txBody>
        </p:sp>
        <p:cxnSp>
          <p:nvCxnSpPr>
            <p:cNvPr id="471" name="AutoShape 31"/>
            <p:cNvCxnSpPr>
              <a:cxnSpLocks noChangeShapeType="1"/>
              <a:stCxn id="443" idx="2"/>
              <a:endCxn id="443" idx="4"/>
            </p:cNvCxnSpPr>
            <p:nvPr/>
          </p:nvCxnSpPr>
          <p:spPr bwMode="auto">
            <a:xfrm>
              <a:off x="7190587" y="285750"/>
              <a:ext cx="0" cy="257407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0" name="AutoShape 32"/>
            <p:cNvCxnSpPr>
              <a:cxnSpLocks noChangeShapeType="1"/>
              <a:stCxn id="443" idx="4"/>
              <a:endCxn id="443" idx="6"/>
            </p:cNvCxnSpPr>
            <p:nvPr/>
          </p:nvCxnSpPr>
          <p:spPr bwMode="auto">
            <a:xfrm>
              <a:off x="7190587" y="543157"/>
              <a:ext cx="1547020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0" name="Group 129"/>
          <p:cNvGrpSpPr/>
          <p:nvPr/>
        </p:nvGrpSpPr>
        <p:grpSpPr>
          <a:xfrm>
            <a:off x="2318468" y="498677"/>
            <a:ext cx="5004091" cy="468280"/>
            <a:chOff x="3882690" y="598501"/>
            <a:chExt cx="4904183" cy="611944"/>
          </a:xfrm>
        </p:grpSpPr>
        <p:sp>
          <p:nvSpPr>
            <p:cNvPr id="143" name="Rectangle 142"/>
            <p:cNvSpPr>
              <a:spLocks/>
            </p:cNvSpPr>
            <p:nvPr/>
          </p:nvSpPr>
          <p:spPr>
            <a:xfrm>
              <a:off x="3882690" y="598501"/>
              <a:ext cx="171688" cy="1426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676" name="Rectangle 111"/>
            <p:cNvSpPr txBox="1">
              <a:spLocks/>
            </p:cNvSpPr>
            <p:nvPr/>
          </p:nvSpPr>
          <p:spPr>
            <a:xfrm>
              <a:off x="4135249" y="598501"/>
              <a:ext cx="730515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-192088" defTabSz="895350" eaLnBrk="1" hangingPunct="1">
                <a:buClr>
                  <a:schemeClr val="tx2"/>
                </a:buClr>
                <a:defRPr sz="800"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rgbClr val="000000"/>
                  </a:solidFill>
                </a:rPr>
                <a:t>National Bank </a:t>
              </a:r>
              <a:br>
                <a:rPr lang="en-US" dirty="0">
                  <a:solidFill>
                    <a:srgbClr val="000000"/>
                  </a:solidFill>
                </a:rPr>
              </a:br>
              <a:r>
                <a:rPr lang="en-US" dirty="0">
                  <a:solidFill>
                    <a:srgbClr val="000000"/>
                  </a:solidFill>
                </a:rPr>
                <a:t>and subsidiaries</a:t>
              </a:r>
            </a:p>
          </p:txBody>
        </p:sp>
        <p:sp>
          <p:nvSpPr>
            <p:cNvPr id="677" name="Rectangle 676"/>
            <p:cNvSpPr>
              <a:spLocks/>
            </p:cNvSpPr>
            <p:nvPr/>
          </p:nvSpPr>
          <p:spPr>
            <a:xfrm>
              <a:off x="3882690" y="921430"/>
              <a:ext cx="171688" cy="1426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>
                  <a:lumMod val="75000"/>
                </a:schemeClr>
              </a:solidFill>
            </a:ln>
            <a:effectLst/>
          </p:spPr>
          <p:txBody>
            <a:bodyPr wrap="square" lIns="18288" tIns="18288" rIns="18288" bIns="18288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678" name="Rectangle 111"/>
            <p:cNvSpPr txBox="1">
              <a:spLocks/>
            </p:cNvSpPr>
            <p:nvPr/>
          </p:nvSpPr>
          <p:spPr>
            <a:xfrm>
              <a:off x="4135249" y="931218"/>
              <a:ext cx="8436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-192088" defTabSz="895350" eaLnBrk="1" hangingPunct="1">
                <a:buClr>
                  <a:schemeClr val="tx2"/>
                </a:buClr>
                <a:defRPr sz="800"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rgbClr val="000000"/>
                  </a:solidFill>
                </a:rPr>
                <a:t>Other government </a:t>
              </a:r>
            </a:p>
          </p:txBody>
        </p:sp>
        <p:sp>
          <p:nvSpPr>
            <p:cNvPr id="679" name="Rectangle 678"/>
            <p:cNvSpPr>
              <a:spLocks/>
            </p:cNvSpPr>
            <p:nvPr/>
          </p:nvSpPr>
          <p:spPr>
            <a:xfrm>
              <a:off x="6468093" y="598501"/>
              <a:ext cx="171688" cy="142687"/>
            </a:xfrm>
            <a:prstGeom prst="rect">
              <a:avLst/>
            </a:prstGeom>
            <a:solidFill>
              <a:srgbClr val="00ADEF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680" name="Rectangle 111"/>
            <p:cNvSpPr txBox="1">
              <a:spLocks/>
            </p:cNvSpPr>
            <p:nvPr/>
          </p:nvSpPr>
          <p:spPr>
            <a:xfrm>
              <a:off x="6706427" y="598501"/>
              <a:ext cx="62368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indent="-192088">
                <a:buClr>
                  <a:srgbClr val="002960"/>
                </a:buClr>
              </a:pPr>
              <a:r>
                <a:rPr lang="en-US" sz="800" dirty="0" smtClean="0">
                  <a:solidFill>
                    <a:srgbClr val="000000"/>
                  </a:solidFill>
                </a:rPr>
                <a:t>Credit Bureau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681" name="Rectangle 680"/>
            <p:cNvSpPr>
              <a:spLocks/>
            </p:cNvSpPr>
            <p:nvPr/>
          </p:nvSpPr>
          <p:spPr>
            <a:xfrm>
              <a:off x="6468093" y="921430"/>
              <a:ext cx="171688" cy="142687"/>
            </a:xfrm>
            <a:prstGeom prst="rect">
              <a:avLst/>
            </a:prstGeom>
            <a:solidFill>
              <a:srgbClr val="855996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682" name="Rectangle 111"/>
            <p:cNvSpPr txBox="1">
              <a:spLocks/>
            </p:cNvSpPr>
            <p:nvPr/>
          </p:nvSpPr>
          <p:spPr>
            <a:xfrm>
              <a:off x="6706427" y="888686"/>
              <a:ext cx="935370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indent="-192088">
                <a:buClr>
                  <a:srgbClr val="002960"/>
                </a:buClr>
              </a:pPr>
              <a:r>
                <a:rPr lang="en-US" sz="800" dirty="0" smtClean="0">
                  <a:solidFill>
                    <a:srgbClr val="000000"/>
                  </a:solidFill>
                </a:rPr>
                <a:t>Self-regulating organization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767" name="Rectangle 766"/>
            <p:cNvSpPr>
              <a:spLocks/>
            </p:cNvSpPr>
            <p:nvPr/>
          </p:nvSpPr>
          <p:spPr>
            <a:xfrm>
              <a:off x="5070788" y="921430"/>
              <a:ext cx="171688" cy="142687"/>
            </a:xfrm>
            <a:prstGeom prst="rect">
              <a:avLst/>
            </a:prstGeom>
            <a:solidFill>
              <a:srgbClr val="E37222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770" name="Rectangle 111"/>
            <p:cNvSpPr txBox="1">
              <a:spLocks/>
            </p:cNvSpPr>
            <p:nvPr/>
          </p:nvSpPr>
          <p:spPr>
            <a:xfrm>
              <a:off x="5323347" y="888686"/>
              <a:ext cx="101136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-192088" defTabSz="895350" eaLnBrk="1" hangingPunct="1">
                <a:buClr>
                  <a:schemeClr val="tx2"/>
                </a:buClr>
                <a:defRPr sz="800"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 smtClean="0">
                  <a:solidFill>
                    <a:srgbClr val="000000"/>
                  </a:solidFill>
                </a:rPr>
                <a:t>Companies and retail customers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606" name="Rectangle 605"/>
            <p:cNvSpPr>
              <a:spLocks/>
            </p:cNvSpPr>
            <p:nvPr/>
          </p:nvSpPr>
          <p:spPr>
            <a:xfrm>
              <a:off x="5070788" y="598501"/>
              <a:ext cx="171688" cy="142687"/>
            </a:xfrm>
            <a:prstGeom prst="rect">
              <a:avLst/>
            </a:prstGeom>
            <a:solidFill>
              <a:srgbClr val="A2AD00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607" name="Rectangle 111"/>
            <p:cNvSpPr txBox="1">
              <a:spLocks/>
            </p:cNvSpPr>
            <p:nvPr/>
          </p:nvSpPr>
          <p:spPr>
            <a:xfrm>
              <a:off x="5323347" y="598501"/>
              <a:ext cx="1060424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lvl="0" indent="-192088" defTabSz="895350" eaLnBrk="1" hangingPunct="1">
                <a:buClr>
                  <a:schemeClr val="tx2"/>
                </a:buClr>
                <a:defRPr sz="800"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dirty="0">
                  <a:solidFill>
                    <a:srgbClr val="000000"/>
                  </a:solidFill>
                </a:rPr>
                <a:t>Banks and other </a:t>
              </a:r>
              <a:r>
                <a:rPr lang="en-US" dirty="0" smtClean="0">
                  <a:solidFill>
                    <a:srgbClr val="000000"/>
                  </a:solidFill>
                </a:rPr>
                <a:t/>
              </a:r>
              <a:br>
                <a:rPr lang="en-US" dirty="0" smtClean="0">
                  <a:solidFill>
                    <a:srgbClr val="000000"/>
                  </a:solidFill>
                </a:rPr>
              </a:br>
              <a:r>
                <a:rPr lang="en-US" dirty="0" smtClean="0">
                  <a:solidFill>
                    <a:srgbClr val="000000"/>
                  </a:solidFill>
                </a:rPr>
                <a:t>financial </a:t>
              </a:r>
              <a:r>
                <a:rPr lang="en-US" dirty="0">
                  <a:solidFill>
                    <a:srgbClr val="000000"/>
                  </a:solidFill>
                </a:rPr>
                <a:t>market players</a:t>
              </a:r>
            </a:p>
          </p:txBody>
        </p:sp>
        <p:grpSp>
          <p:nvGrpSpPr>
            <p:cNvPr id="602" name="Group 601"/>
            <p:cNvGrpSpPr>
              <a:grpSpLocks/>
            </p:cNvGrpSpPr>
            <p:nvPr/>
          </p:nvGrpSpPr>
          <p:grpSpPr>
            <a:xfrm>
              <a:off x="7737903" y="921430"/>
              <a:ext cx="171688" cy="142687"/>
              <a:chOff x="9181160" y="3457928"/>
              <a:chExt cx="171688" cy="142687"/>
            </a:xfrm>
          </p:grpSpPr>
          <p:sp>
            <p:nvSpPr>
              <p:cNvPr id="604" name="Rectangle 603"/>
              <p:cNvSpPr>
                <a:spLocks/>
              </p:cNvSpPr>
              <p:nvPr/>
            </p:nvSpPr>
            <p:spPr>
              <a:xfrm>
                <a:off x="9181160" y="3457928"/>
                <a:ext cx="171688" cy="142687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lIns="18288" tIns="18288" rIns="18288" bIns="18288" anchor="ctr" anchorCtr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05" name="Isosceles Triangle 604"/>
              <p:cNvSpPr>
                <a:spLocks/>
              </p:cNvSpPr>
              <p:nvPr/>
            </p:nvSpPr>
            <p:spPr>
              <a:xfrm>
                <a:off x="9181160" y="3457928"/>
                <a:ext cx="171688" cy="142687"/>
              </a:xfrm>
              <a:prstGeom prst="triangle">
                <a:avLst>
                  <a:gd name="adj" fmla="val 100000"/>
                </a:avLst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ru-RU" sz="800" dirty="0" err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3" name="Rectangle 111"/>
            <p:cNvSpPr txBox="1">
              <a:spLocks/>
            </p:cNvSpPr>
            <p:nvPr/>
          </p:nvSpPr>
          <p:spPr>
            <a:xfrm>
              <a:off x="7976237" y="931218"/>
              <a:ext cx="810636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indent="-192088">
                <a:buClr>
                  <a:srgbClr val="002960"/>
                </a:buClr>
              </a:pPr>
              <a:r>
                <a:rPr lang="en-US" sz="800" dirty="0" smtClean="0">
                  <a:solidFill>
                    <a:srgbClr val="000000"/>
                  </a:solidFill>
                </a:rPr>
                <a:t>2 options possible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  <p:sp>
          <p:nvSpPr>
            <p:cNvPr id="589" name="Rectangle 588"/>
            <p:cNvSpPr>
              <a:spLocks/>
            </p:cNvSpPr>
            <p:nvPr/>
          </p:nvSpPr>
          <p:spPr>
            <a:xfrm>
              <a:off x="7737903" y="598501"/>
              <a:ext cx="171688" cy="142687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800" dirty="0" err="1">
                <a:solidFill>
                  <a:srgbClr val="000000"/>
                </a:solidFill>
              </a:endParaRPr>
            </a:p>
          </p:txBody>
        </p:sp>
        <p:sp>
          <p:nvSpPr>
            <p:cNvPr id="591" name="Rectangle 111"/>
            <p:cNvSpPr txBox="1">
              <a:spLocks/>
            </p:cNvSpPr>
            <p:nvPr/>
          </p:nvSpPr>
          <p:spPr>
            <a:xfrm>
              <a:off x="7976236" y="598501"/>
              <a:ext cx="802781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indent="-192088">
                <a:buClr>
                  <a:srgbClr val="002960"/>
                </a:buClr>
              </a:pPr>
              <a:r>
                <a:rPr lang="en-US" sz="800" dirty="0" smtClean="0">
                  <a:solidFill>
                    <a:srgbClr val="000000"/>
                  </a:solidFill>
                </a:rPr>
                <a:t>3</a:t>
              </a:r>
              <a:r>
                <a:rPr lang="en-US" sz="800" baseline="30000" dirty="0" smtClean="0">
                  <a:solidFill>
                    <a:srgbClr val="000000"/>
                  </a:solidFill>
                </a:rPr>
                <a:t>rd</a:t>
              </a:r>
              <a:r>
                <a:rPr lang="en-US" sz="800" dirty="0" smtClean="0">
                  <a:solidFill>
                    <a:srgbClr val="000000"/>
                  </a:solidFill>
                </a:rPr>
                <a:t> party operator </a:t>
              </a:r>
              <a:br>
                <a:rPr lang="en-US" sz="800" dirty="0" smtClean="0">
                  <a:solidFill>
                    <a:srgbClr val="000000"/>
                  </a:solidFill>
                </a:rPr>
              </a:br>
              <a:r>
                <a:rPr lang="en-US" sz="800" dirty="0" smtClean="0">
                  <a:solidFill>
                    <a:srgbClr val="000000"/>
                  </a:solidFill>
                </a:rPr>
                <a:t>under concession</a:t>
              </a:r>
              <a:endParaRPr lang="en-US" sz="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67" name="Group 966"/>
          <p:cNvGrpSpPr/>
          <p:nvPr/>
        </p:nvGrpSpPr>
        <p:grpSpPr>
          <a:xfrm>
            <a:off x="2599442" y="1301603"/>
            <a:ext cx="907956" cy="156966"/>
            <a:chOff x="2547544" y="1700920"/>
            <a:chExt cx="889828" cy="205122"/>
          </a:xfrm>
        </p:grpSpPr>
        <p:cxnSp>
          <p:nvCxnSpPr>
            <p:cNvPr id="562" name="AutoShape 249"/>
            <p:cNvCxnSpPr>
              <a:cxnSpLocks noChangeShapeType="1"/>
              <a:stCxn id="563" idx="4"/>
              <a:endCxn id="563" idx="6"/>
            </p:cNvCxnSpPr>
            <p:nvPr/>
          </p:nvCxnSpPr>
          <p:spPr bwMode="auto">
            <a:xfrm>
              <a:off x="2547544" y="1906041"/>
              <a:ext cx="88982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63" name="AutoShape 250"/>
            <p:cNvSpPr>
              <a:spLocks noChangeArrowheads="1"/>
            </p:cNvSpPr>
            <p:nvPr/>
          </p:nvSpPr>
          <p:spPr bwMode="auto">
            <a:xfrm>
              <a:off x="2547544" y="1700920"/>
              <a:ext cx="889828" cy="2051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Universal access</a:t>
              </a:r>
            </a:p>
          </p:txBody>
        </p:sp>
      </p:grpSp>
      <p:grpSp>
        <p:nvGrpSpPr>
          <p:cNvPr id="966" name="Group 965"/>
          <p:cNvGrpSpPr/>
          <p:nvPr/>
        </p:nvGrpSpPr>
        <p:grpSpPr>
          <a:xfrm>
            <a:off x="3536180" y="1301765"/>
            <a:ext cx="1220202" cy="156966"/>
            <a:chOff x="3465580" y="1701130"/>
            <a:chExt cx="1195840" cy="205122"/>
          </a:xfrm>
        </p:grpSpPr>
        <p:cxnSp>
          <p:nvCxnSpPr>
            <p:cNvPr id="629" name="AutoShape 249"/>
            <p:cNvCxnSpPr>
              <a:cxnSpLocks noChangeShapeType="1"/>
              <a:stCxn id="630" idx="4"/>
              <a:endCxn id="630" idx="6"/>
            </p:cNvCxnSpPr>
            <p:nvPr/>
          </p:nvCxnSpPr>
          <p:spPr bwMode="auto">
            <a:xfrm>
              <a:off x="3465580" y="1906249"/>
              <a:ext cx="119584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0" name="AutoShape 250"/>
            <p:cNvSpPr>
              <a:spLocks noChangeArrowheads="1"/>
            </p:cNvSpPr>
            <p:nvPr/>
          </p:nvSpPr>
          <p:spPr bwMode="auto">
            <a:xfrm>
              <a:off x="3465580" y="1701130"/>
              <a:ext cx="1195840" cy="2051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Mobile ecosystem</a:t>
              </a:r>
            </a:p>
          </p:txBody>
        </p:sp>
      </p:grpSp>
      <p:sp>
        <p:nvSpPr>
          <p:cNvPr id="452" name="Isosceles Triangle 451"/>
          <p:cNvSpPr>
            <a:spLocks/>
          </p:cNvSpPr>
          <p:nvPr/>
        </p:nvSpPr>
        <p:spPr>
          <a:xfrm>
            <a:off x="3230026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53" name="Isosceles Triangle 452"/>
          <p:cNvSpPr>
            <a:spLocks/>
          </p:cNvSpPr>
          <p:nvPr/>
        </p:nvSpPr>
        <p:spPr>
          <a:xfrm>
            <a:off x="3230026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90" name="Isosceles Triangle 489"/>
          <p:cNvSpPr>
            <a:spLocks/>
          </p:cNvSpPr>
          <p:nvPr/>
        </p:nvSpPr>
        <p:spPr>
          <a:xfrm>
            <a:off x="3854518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93" name="Isosceles Triangle 492"/>
          <p:cNvSpPr>
            <a:spLocks/>
          </p:cNvSpPr>
          <p:nvPr/>
        </p:nvSpPr>
        <p:spPr>
          <a:xfrm>
            <a:off x="3854518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95" name="Isosceles Triangle 494"/>
          <p:cNvSpPr>
            <a:spLocks/>
          </p:cNvSpPr>
          <p:nvPr/>
        </p:nvSpPr>
        <p:spPr>
          <a:xfrm>
            <a:off x="4166764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96" name="Isosceles Triangle 495"/>
          <p:cNvSpPr>
            <a:spLocks/>
          </p:cNvSpPr>
          <p:nvPr/>
        </p:nvSpPr>
        <p:spPr>
          <a:xfrm>
            <a:off x="4166764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75" name="Isosceles Triangle 474"/>
          <p:cNvSpPr>
            <a:spLocks/>
          </p:cNvSpPr>
          <p:nvPr/>
        </p:nvSpPr>
        <p:spPr>
          <a:xfrm>
            <a:off x="3542272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77" name="Isosceles Triangle 476"/>
          <p:cNvSpPr>
            <a:spLocks/>
          </p:cNvSpPr>
          <p:nvPr/>
        </p:nvSpPr>
        <p:spPr>
          <a:xfrm>
            <a:off x="3542272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497" name="Isosceles Triangle 496"/>
          <p:cNvSpPr>
            <a:spLocks/>
          </p:cNvSpPr>
          <p:nvPr/>
        </p:nvSpPr>
        <p:spPr>
          <a:xfrm>
            <a:off x="4479010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13" name="Isosceles Triangle 512"/>
          <p:cNvSpPr>
            <a:spLocks/>
          </p:cNvSpPr>
          <p:nvPr/>
        </p:nvSpPr>
        <p:spPr>
          <a:xfrm>
            <a:off x="4479010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16" name="Isosceles Triangle 515"/>
          <p:cNvSpPr>
            <a:spLocks/>
          </p:cNvSpPr>
          <p:nvPr/>
        </p:nvSpPr>
        <p:spPr>
          <a:xfrm>
            <a:off x="4791256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18" name="Isosceles Triangle 517"/>
          <p:cNvSpPr>
            <a:spLocks/>
          </p:cNvSpPr>
          <p:nvPr/>
        </p:nvSpPr>
        <p:spPr>
          <a:xfrm>
            <a:off x="4791256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19" name="Isosceles Triangle 518"/>
          <p:cNvSpPr>
            <a:spLocks/>
          </p:cNvSpPr>
          <p:nvPr/>
        </p:nvSpPr>
        <p:spPr>
          <a:xfrm>
            <a:off x="5103502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20" name="Isosceles Triangle 519"/>
          <p:cNvSpPr>
            <a:spLocks/>
          </p:cNvSpPr>
          <p:nvPr/>
        </p:nvSpPr>
        <p:spPr>
          <a:xfrm>
            <a:off x="5103502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40" name="Isosceles Triangle 539"/>
          <p:cNvSpPr>
            <a:spLocks/>
          </p:cNvSpPr>
          <p:nvPr/>
        </p:nvSpPr>
        <p:spPr>
          <a:xfrm>
            <a:off x="5727994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41" name="Isosceles Triangle 540"/>
          <p:cNvSpPr>
            <a:spLocks/>
          </p:cNvSpPr>
          <p:nvPr/>
        </p:nvSpPr>
        <p:spPr>
          <a:xfrm>
            <a:off x="5727994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35" name="Isosceles Triangle 534"/>
          <p:cNvSpPr>
            <a:spLocks/>
          </p:cNvSpPr>
          <p:nvPr/>
        </p:nvSpPr>
        <p:spPr>
          <a:xfrm>
            <a:off x="5415748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38" name="Isosceles Triangle 537"/>
          <p:cNvSpPr>
            <a:spLocks/>
          </p:cNvSpPr>
          <p:nvPr/>
        </p:nvSpPr>
        <p:spPr>
          <a:xfrm>
            <a:off x="5415748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42" name="Isosceles Triangle 541"/>
          <p:cNvSpPr>
            <a:spLocks/>
          </p:cNvSpPr>
          <p:nvPr/>
        </p:nvSpPr>
        <p:spPr>
          <a:xfrm>
            <a:off x="6040240" y="3594828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57" name="Isosceles Triangle 556"/>
          <p:cNvSpPr>
            <a:spLocks/>
          </p:cNvSpPr>
          <p:nvPr/>
        </p:nvSpPr>
        <p:spPr>
          <a:xfrm>
            <a:off x="6040240" y="3842315"/>
            <a:ext cx="277373" cy="207796"/>
          </a:xfrm>
          <a:prstGeom prst="triangle">
            <a:avLst>
              <a:gd name="adj" fmla="val 100000"/>
            </a:avLst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 smtClean="0">
              <a:solidFill>
                <a:srgbClr val="000000"/>
              </a:solidFill>
            </a:endParaRPr>
          </a:p>
        </p:txBody>
      </p:sp>
      <p:sp>
        <p:nvSpPr>
          <p:cNvPr id="577" name="Rectangle 576"/>
          <p:cNvSpPr>
            <a:spLocks/>
          </p:cNvSpPr>
          <p:nvPr/>
        </p:nvSpPr>
        <p:spPr>
          <a:xfrm>
            <a:off x="1974951" y="4344562"/>
            <a:ext cx="283463" cy="207796"/>
          </a:xfrm>
          <a:prstGeom prst="rect">
            <a:avLst/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11" name="Rectangle 510"/>
          <p:cNvSpPr>
            <a:spLocks/>
          </p:cNvSpPr>
          <p:nvPr/>
        </p:nvSpPr>
        <p:spPr>
          <a:xfrm>
            <a:off x="1974951" y="3594828"/>
            <a:ext cx="283463" cy="207796"/>
          </a:xfrm>
          <a:prstGeom prst="rect">
            <a:avLst/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32" name="Rectangle 431"/>
          <p:cNvSpPr>
            <a:spLocks/>
          </p:cNvSpPr>
          <p:nvPr/>
        </p:nvSpPr>
        <p:spPr>
          <a:xfrm>
            <a:off x="121489" y="1703343"/>
            <a:ext cx="558844" cy="2016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36000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226E46"/>
                </a:solidFill>
                <a:latin typeface="Arial"/>
              </a:rPr>
              <a:t>Strategy </a:t>
            </a:r>
            <a:endParaRPr lang="en-US" sz="1000" dirty="0">
              <a:solidFill>
                <a:srgbClr val="226E46"/>
              </a:solidFill>
              <a:latin typeface="Arial"/>
            </a:endParaRPr>
          </a:p>
        </p:txBody>
      </p:sp>
      <p:sp>
        <p:nvSpPr>
          <p:cNvPr id="388" name="Rectangle 387"/>
          <p:cNvSpPr>
            <a:spLocks/>
          </p:cNvSpPr>
          <p:nvPr/>
        </p:nvSpPr>
        <p:spPr>
          <a:xfrm>
            <a:off x="121489" y="1997793"/>
            <a:ext cx="558844" cy="710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36000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err="1" smtClean="0">
                <a:solidFill>
                  <a:srgbClr val="226E46"/>
                </a:solidFill>
                <a:latin typeface="Arial"/>
              </a:rPr>
              <a:t>Regula-tion</a:t>
            </a:r>
            <a:r>
              <a:rPr lang="en-US" sz="1000" dirty="0" smtClean="0">
                <a:solidFill>
                  <a:srgbClr val="226E46"/>
                </a:solidFill>
                <a:latin typeface="Arial"/>
              </a:rPr>
              <a:t> </a:t>
            </a:r>
            <a:endParaRPr lang="en-US" sz="1000" dirty="0">
              <a:solidFill>
                <a:srgbClr val="226E46"/>
              </a:solidFill>
              <a:latin typeface="Arial"/>
            </a:endParaRPr>
          </a:p>
        </p:txBody>
      </p:sp>
      <p:sp>
        <p:nvSpPr>
          <p:cNvPr id="610" name="Rectangle 609"/>
          <p:cNvSpPr>
            <a:spLocks/>
          </p:cNvSpPr>
          <p:nvPr/>
        </p:nvSpPr>
        <p:spPr>
          <a:xfrm>
            <a:off x="121489" y="2794492"/>
            <a:ext cx="558844" cy="71004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36000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rgbClr val="226E46"/>
                </a:solidFill>
                <a:latin typeface="Arial"/>
              </a:rPr>
              <a:t>Project </a:t>
            </a:r>
            <a:br>
              <a:rPr lang="en-US" sz="1000" dirty="0" smtClean="0">
                <a:solidFill>
                  <a:srgbClr val="226E46"/>
                </a:solidFill>
                <a:latin typeface="Arial"/>
              </a:rPr>
            </a:br>
            <a:r>
              <a:rPr lang="en-US" sz="1000" dirty="0" smtClean="0">
                <a:solidFill>
                  <a:srgbClr val="226E46"/>
                </a:solidFill>
                <a:latin typeface="Arial"/>
              </a:rPr>
              <a:t>delivery </a:t>
            </a:r>
            <a:endParaRPr lang="en-US" sz="1000" dirty="0">
              <a:solidFill>
                <a:srgbClr val="226E46"/>
              </a:solidFill>
              <a:latin typeface="Arial"/>
            </a:endParaRPr>
          </a:p>
        </p:txBody>
      </p:sp>
      <p:sp>
        <p:nvSpPr>
          <p:cNvPr id="5" name="Rectangle 10"/>
          <p:cNvSpPr txBox="1">
            <a:spLocks/>
          </p:cNvSpPr>
          <p:nvPr/>
        </p:nvSpPr>
        <p:spPr>
          <a:xfrm>
            <a:off x="761574" y="1997794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Financial regulation</a:t>
            </a:r>
          </a:p>
        </p:txBody>
      </p:sp>
      <p:sp>
        <p:nvSpPr>
          <p:cNvPr id="31" name="Rectangle 95"/>
          <p:cNvSpPr txBox="1">
            <a:spLocks/>
          </p:cNvSpPr>
          <p:nvPr/>
        </p:nvSpPr>
        <p:spPr>
          <a:xfrm>
            <a:off x="761574" y="2211267"/>
            <a:ext cx="12205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Tax and </a:t>
            </a: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legal incentives</a:t>
            </a:r>
          </a:p>
        </p:txBody>
      </p:sp>
      <p:sp>
        <p:nvSpPr>
          <p:cNvPr id="99" name="Rectangle 99"/>
          <p:cNvSpPr txBox="1">
            <a:spLocks/>
          </p:cNvSpPr>
          <p:nvPr/>
        </p:nvSpPr>
        <p:spPr>
          <a:xfrm>
            <a:off x="761574" y="2500041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Security regulation, monitoring and control</a:t>
            </a:r>
            <a:endParaRPr lang="en-US" sz="9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07" name="Rectangle 107"/>
          <p:cNvSpPr txBox="1">
            <a:spLocks/>
          </p:cNvSpPr>
          <p:nvPr/>
        </p:nvSpPr>
        <p:spPr>
          <a:xfrm>
            <a:off x="761574" y="3045616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Infrastructure develop-</a:t>
            </a:r>
            <a:r>
              <a:rPr lang="en-US" sz="9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ment</a:t>
            </a: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(</a:t>
            </a:r>
            <a:r>
              <a:rPr lang="en-US" sz="9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HW</a:t>
            </a: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&amp; SW)</a:t>
            </a:r>
          </a:p>
        </p:txBody>
      </p:sp>
      <p:sp>
        <p:nvSpPr>
          <p:cNvPr id="112" name="Rectangle 112"/>
          <p:cNvSpPr txBox="1">
            <a:spLocks/>
          </p:cNvSpPr>
          <p:nvPr/>
        </p:nvSpPr>
        <p:spPr>
          <a:xfrm>
            <a:off x="761574" y="3296740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Infrastructure </a:t>
            </a: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owner-ship (</a:t>
            </a:r>
            <a:r>
              <a:rPr lang="en-US" sz="900" dirty="0" err="1" smtClean="0">
                <a:solidFill>
                  <a:srgbClr val="000000"/>
                </a:solidFill>
                <a:ea typeface="Arial Unicode MS"/>
                <a:cs typeface="Arial Unicode MS"/>
              </a:rPr>
              <a:t>HW</a:t>
            </a: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 </a:t>
            </a: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&amp; SW)</a:t>
            </a:r>
          </a:p>
        </p:txBody>
      </p:sp>
      <p:sp>
        <p:nvSpPr>
          <p:cNvPr id="136" name="Rectangle 136"/>
          <p:cNvSpPr txBox="1">
            <a:spLocks/>
          </p:cNvSpPr>
          <p:nvPr/>
        </p:nvSpPr>
        <p:spPr>
          <a:xfrm>
            <a:off x="761574" y="4099537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Oversee operations and monitoring</a:t>
            </a:r>
            <a:endParaRPr lang="en-US" sz="9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16" name="Rectangle 120"/>
          <p:cNvSpPr txBox="1">
            <a:spLocks/>
          </p:cNvSpPr>
          <p:nvPr/>
        </p:nvSpPr>
        <p:spPr>
          <a:xfrm>
            <a:off x="761574" y="3600926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Who holds the data (data custodian)</a:t>
            </a:r>
            <a:endParaRPr lang="en-US" sz="9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sp>
        <p:nvSpPr>
          <p:cNvPr id="132" name="Rectangle 132"/>
          <p:cNvSpPr txBox="1">
            <a:spLocks/>
          </p:cNvSpPr>
          <p:nvPr/>
        </p:nvSpPr>
        <p:spPr>
          <a:xfrm>
            <a:off x="761574" y="3843688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Who operates the infrastructure</a:t>
            </a:r>
          </a:p>
        </p:txBody>
      </p:sp>
      <p:sp>
        <p:nvSpPr>
          <p:cNvPr id="103" name="Rectangle 103"/>
          <p:cNvSpPr txBox="1">
            <a:spLocks/>
          </p:cNvSpPr>
          <p:nvPr/>
        </p:nvSpPr>
        <p:spPr>
          <a:xfrm>
            <a:off x="761574" y="2794493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Project management</a:t>
            </a:r>
          </a:p>
        </p:txBody>
      </p:sp>
      <p:sp>
        <p:nvSpPr>
          <p:cNvPr id="428" name="Rectangle 10"/>
          <p:cNvSpPr txBox="1">
            <a:spLocks/>
          </p:cNvSpPr>
          <p:nvPr/>
        </p:nvSpPr>
        <p:spPr>
          <a:xfrm>
            <a:off x="761574" y="1703343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 smtClean="0">
                <a:solidFill>
                  <a:srgbClr val="000000"/>
                </a:solidFill>
                <a:ea typeface="Arial Unicode MS"/>
                <a:cs typeface="Arial Unicode MS"/>
              </a:rPr>
              <a:t>Strategy definition</a:t>
            </a:r>
            <a:endParaRPr lang="en-US" sz="900" dirty="0">
              <a:solidFill>
                <a:srgbClr val="000000"/>
              </a:solidFill>
              <a:ea typeface="Arial Unicode MS"/>
              <a:cs typeface="Arial Unicode MS"/>
            </a:endParaRPr>
          </a:p>
        </p:txBody>
      </p:sp>
      <p:cxnSp>
        <p:nvCxnSpPr>
          <p:cNvPr id="142" name="Straight Connector 141"/>
          <p:cNvCxnSpPr>
            <a:cxnSpLocks/>
          </p:cNvCxnSpPr>
          <p:nvPr/>
        </p:nvCxnSpPr>
        <p:spPr>
          <a:xfrm flipH="1">
            <a:off x="121490" y="4595685"/>
            <a:ext cx="71328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121489" y="2751165"/>
            <a:ext cx="71128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>
            <a:cxnSpLocks/>
          </p:cNvCxnSpPr>
          <p:nvPr/>
        </p:nvCxnSpPr>
        <p:spPr>
          <a:xfrm>
            <a:off x="121489" y="3547864"/>
            <a:ext cx="711283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cxnSpLocks/>
          </p:cNvCxnSpPr>
          <p:nvPr/>
        </p:nvCxnSpPr>
        <p:spPr>
          <a:xfrm>
            <a:off x="121490" y="1954466"/>
            <a:ext cx="68863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" name="Group 23"/>
          <p:cNvGrpSpPr>
            <a:grpSpLocks/>
          </p:cNvGrpSpPr>
          <p:nvPr/>
        </p:nvGrpSpPr>
        <p:grpSpPr bwMode="auto">
          <a:xfrm>
            <a:off x="121489" y="1487924"/>
            <a:ext cx="1773725" cy="172095"/>
            <a:chOff x="915" y="801"/>
            <a:chExt cx="2686" cy="229"/>
          </a:xfrm>
        </p:grpSpPr>
        <p:cxnSp>
          <p:nvCxnSpPr>
            <p:cNvPr id="433" name="AutoShape 249"/>
            <p:cNvCxnSpPr>
              <a:cxnSpLocks noChangeShapeType="1"/>
              <a:stCxn id="434" idx="4"/>
              <a:endCxn id="43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4" name="AutoShape 250"/>
            <p:cNvSpPr>
              <a:spLocks noChangeArrowheads="1"/>
            </p:cNvSpPr>
            <p:nvPr/>
          </p:nvSpPr>
          <p:spPr bwMode="auto">
            <a:xfrm>
              <a:off x="915" y="801"/>
              <a:ext cx="2686" cy="2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000" b="1" dirty="0">
                  <a:solidFill>
                    <a:srgbClr val="226E46"/>
                  </a:solidFill>
                  <a:latin typeface="Arial"/>
                </a:rPr>
                <a:t>Area of responsibility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994978" y="1505299"/>
            <a:ext cx="243408" cy="174360"/>
            <a:chOff x="2693857" y="1768845"/>
            <a:chExt cx="272983" cy="272983"/>
          </a:xfrm>
        </p:grpSpPr>
        <p:sp>
          <p:nvSpPr>
            <p:cNvPr id="771" name="Oval 770"/>
            <p:cNvSpPr/>
            <p:nvPr/>
          </p:nvSpPr>
          <p:spPr bwMode="gray">
            <a:xfrm>
              <a:off x="2693857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72" name="Group 771"/>
            <p:cNvGrpSpPr/>
            <p:nvPr/>
          </p:nvGrpSpPr>
          <p:grpSpPr bwMode="gray">
            <a:xfrm>
              <a:off x="2747660" y="1842707"/>
              <a:ext cx="165367" cy="125256"/>
              <a:chOff x="3373118" y="3786395"/>
              <a:chExt cx="236561" cy="179180"/>
            </a:xfrm>
            <a:solidFill>
              <a:schemeClr val="bg1"/>
            </a:solidFill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73" name="Group 772"/>
              <p:cNvGrpSpPr/>
              <p:nvPr/>
            </p:nvGrpSpPr>
            <p:grpSpPr bwMode="gray">
              <a:xfrm>
                <a:off x="3399337" y="3786395"/>
                <a:ext cx="210342" cy="126397"/>
                <a:chOff x="2703193" y="3424721"/>
                <a:chExt cx="1548476" cy="930500"/>
              </a:xfrm>
              <a:grpFill/>
            </p:grpSpPr>
            <p:sp>
              <p:nvSpPr>
                <p:cNvPr id="777" name="Rounded Rectangle 29"/>
                <p:cNvSpPr/>
                <p:nvPr/>
              </p:nvSpPr>
              <p:spPr bwMode="gray">
                <a:xfrm>
                  <a:off x="2703193" y="3424721"/>
                  <a:ext cx="1548476" cy="9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116" h="2877272">
                      <a:moveTo>
                        <a:pt x="0" y="913537"/>
                      </a:moveTo>
                      <a:lnTo>
                        <a:pt x="4788116" y="913537"/>
                      </a:lnTo>
                      <a:lnTo>
                        <a:pt x="4788116" y="2531079"/>
                      </a:lnTo>
                      <a:cubicBezTo>
                        <a:pt x="4788116" y="2722276"/>
                        <a:pt x="4633120" y="2877272"/>
                        <a:pt x="4441923" y="2877272"/>
                      </a:cubicBezTo>
                      <a:lnTo>
                        <a:pt x="346193" y="2877272"/>
                      </a:lnTo>
                      <a:cubicBezTo>
                        <a:pt x="154996" y="2877272"/>
                        <a:pt x="0" y="2722276"/>
                        <a:pt x="0" y="2531079"/>
                      </a:cubicBezTo>
                      <a:close/>
                      <a:moveTo>
                        <a:pt x="346193" y="0"/>
                      </a:moveTo>
                      <a:lnTo>
                        <a:pt x="4441923" y="0"/>
                      </a:lnTo>
                      <a:cubicBezTo>
                        <a:pt x="4633120" y="0"/>
                        <a:pt x="4788116" y="154996"/>
                        <a:pt x="4788116" y="346193"/>
                      </a:cubicBezTo>
                      <a:lnTo>
                        <a:pt x="4788116" y="609117"/>
                      </a:lnTo>
                      <a:lnTo>
                        <a:pt x="0" y="609117"/>
                      </a:lnTo>
                      <a:lnTo>
                        <a:pt x="0" y="346193"/>
                      </a:lnTo>
                      <a:cubicBezTo>
                        <a:pt x="0" y="154996"/>
                        <a:pt x="154996" y="0"/>
                        <a:pt x="34619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9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8" name="Rectangle 777"/>
                <p:cNvSpPr/>
                <p:nvPr/>
              </p:nvSpPr>
              <p:spPr bwMode="gray">
                <a:xfrm>
                  <a:off x="2703193" y="3613031"/>
                  <a:ext cx="1548476" cy="116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9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 bwMode="gray">
              <a:xfrm>
                <a:off x="3373118" y="3839178"/>
                <a:ext cx="210342" cy="126397"/>
                <a:chOff x="2703193" y="3424721"/>
                <a:chExt cx="1548476" cy="930500"/>
              </a:xfrm>
              <a:grpFill/>
            </p:grpSpPr>
            <p:sp>
              <p:nvSpPr>
                <p:cNvPr id="775" name="Rounded Rectangle 29"/>
                <p:cNvSpPr/>
                <p:nvPr/>
              </p:nvSpPr>
              <p:spPr bwMode="gray">
                <a:xfrm>
                  <a:off x="2703193" y="3424721"/>
                  <a:ext cx="1548476" cy="9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8116" h="2877272">
                      <a:moveTo>
                        <a:pt x="0" y="913537"/>
                      </a:moveTo>
                      <a:lnTo>
                        <a:pt x="4788116" y="913537"/>
                      </a:lnTo>
                      <a:lnTo>
                        <a:pt x="4788116" y="2531079"/>
                      </a:lnTo>
                      <a:cubicBezTo>
                        <a:pt x="4788116" y="2722276"/>
                        <a:pt x="4633120" y="2877272"/>
                        <a:pt x="4441923" y="2877272"/>
                      </a:cubicBezTo>
                      <a:lnTo>
                        <a:pt x="346193" y="2877272"/>
                      </a:lnTo>
                      <a:cubicBezTo>
                        <a:pt x="154996" y="2877272"/>
                        <a:pt x="0" y="2722276"/>
                        <a:pt x="0" y="2531079"/>
                      </a:cubicBezTo>
                      <a:close/>
                      <a:moveTo>
                        <a:pt x="346193" y="0"/>
                      </a:moveTo>
                      <a:lnTo>
                        <a:pt x="4441923" y="0"/>
                      </a:lnTo>
                      <a:cubicBezTo>
                        <a:pt x="4633120" y="0"/>
                        <a:pt x="4788116" y="154996"/>
                        <a:pt x="4788116" y="346193"/>
                      </a:cubicBezTo>
                      <a:lnTo>
                        <a:pt x="4788116" y="609117"/>
                      </a:lnTo>
                      <a:lnTo>
                        <a:pt x="0" y="609117"/>
                      </a:lnTo>
                      <a:lnTo>
                        <a:pt x="0" y="346193"/>
                      </a:lnTo>
                      <a:cubicBezTo>
                        <a:pt x="0" y="154996"/>
                        <a:pt x="154996" y="0"/>
                        <a:pt x="34619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9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76" name="Rectangle 775"/>
                <p:cNvSpPr/>
                <p:nvPr/>
              </p:nvSpPr>
              <p:spPr bwMode="gray">
                <a:xfrm>
                  <a:off x="2703193" y="3613031"/>
                  <a:ext cx="1548476" cy="116388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9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</p:grpSp>
      <p:sp>
        <p:nvSpPr>
          <p:cNvPr id="376" name="Rectangle 375"/>
          <p:cNvSpPr>
            <a:spLocks/>
          </p:cNvSpPr>
          <p:nvPr/>
        </p:nvSpPr>
        <p:spPr>
          <a:xfrm>
            <a:off x="1974951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Rectangle 398"/>
          <p:cNvSpPr>
            <a:spLocks/>
          </p:cNvSpPr>
          <p:nvPr/>
        </p:nvSpPr>
        <p:spPr>
          <a:xfrm>
            <a:off x="1974951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Rectangle 420"/>
          <p:cNvSpPr>
            <a:spLocks/>
          </p:cNvSpPr>
          <p:nvPr/>
        </p:nvSpPr>
        <p:spPr>
          <a:xfrm>
            <a:off x="1974951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Rectangle 554"/>
          <p:cNvSpPr>
            <a:spLocks/>
          </p:cNvSpPr>
          <p:nvPr/>
        </p:nvSpPr>
        <p:spPr>
          <a:xfrm>
            <a:off x="1974951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Isosceles Triangle 450"/>
          <p:cNvSpPr>
            <a:spLocks/>
          </p:cNvSpPr>
          <p:nvPr/>
        </p:nvSpPr>
        <p:spPr>
          <a:xfrm>
            <a:off x="1977997" y="4344562"/>
            <a:ext cx="277373" cy="207796"/>
          </a:xfrm>
          <a:prstGeom prst="triangle">
            <a:avLst>
              <a:gd name="adj" fmla="val 100000"/>
            </a:avLst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ru-RU" sz="900" dirty="0" err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2" name="Rectangle 641"/>
          <p:cNvSpPr>
            <a:spLocks/>
          </p:cNvSpPr>
          <p:nvPr/>
        </p:nvSpPr>
        <p:spPr>
          <a:xfrm>
            <a:off x="1974951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22" name="Group 121"/>
          <p:cNvGrpSpPr>
            <a:grpSpLocks/>
          </p:cNvGrpSpPr>
          <p:nvPr/>
        </p:nvGrpSpPr>
        <p:grpSpPr>
          <a:xfrm>
            <a:off x="1974951" y="2794492"/>
            <a:ext cx="283463" cy="710044"/>
            <a:chOff x="2079110" y="3531955"/>
            <a:chExt cx="317905" cy="975128"/>
          </a:xfrm>
        </p:grpSpPr>
        <p:sp>
          <p:nvSpPr>
            <p:cNvPr id="444" name="Rectangle 443"/>
            <p:cNvSpPr>
              <a:spLocks/>
            </p:cNvSpPr>
            <p:nvPr/>
          </p:nvSpPr>
          <p:spPr>
            <a:xfrm>
              <a:off x="2079110" y="3531955"/>
              <a:ext cx="317905" cy="2853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/>
              </a:solidFill>
            </a:ln>
            <a:effectLst/>
          </p:spPr>
          <p:txBody>
            <a:bodyPr wrap="square" lIns="18288" tIns="18288" rIns="18288" bIns="18288" anchor="ctr" anchorCtr="0"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6" name="Rectangle 465"/>
            <p:cNvSpPr>
              <a:spLocks/>
            </p:cNvSpPr>
            <p:nvPr/>
          </p:nvSpPr>
          <p:spPr>
            <a:xfrm>
              <a:off x="2079110" y="3876832"/>
              <a:ext cx="317905" cy="285374"/>
            </a:xfrm>
            <a:prstGeom prst="rect">
              <a:avLst/>
            </a:prstGeom>
            <a:solidFill>
              <a:srgbClr val="85599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  <p:sp>
          <p:nvSpPr>
            <p:cNvPr id="488" name="Rectangle 487"/>
            <p:cNvSpPr>
              <a:spLocks/>
            </p:cNvSpPr>
            <p:nvPr/>
          </p:nvSpPr>
          <p:spPr>
            <a:xfrm>
              <a:off x="2079110" y="4221709"/>
              <a:ext cx="317905" cy="285374"/>
            </a:xfrm>
            <a:prstGeom prst="rect">
              <a:avLst/>
            </a:prstGeom>
            <a:solidFill>
              <a:srgbClr val="855996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>
                <a:solidFill>
                  <a:srgbClr val="FFFFFF"/>
                </a:solidFill>
              </a:endParaRPr>
            </a:p>
          </p:txBody>
        </p:sp>
      </p:grpSp>
      <p:sp>
        <p:nvSpPr>
          <p:cNvPr id="533" name="Rectangle 532"/>
          <p:cNvSpPr>
            <a:spLocks/>
          </p:cNvSpPr>
          <p:nvPr/>
        </p:nvSpPr>
        <p:spPr>
          <a:xfrm>
            <a:off x="1974951" y="3842315"/>
            <a:ext cx="283463" cy="207796"/>
          </a:xfrm>
          <a:prstGeom prst="rect">
            <a:avLst/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grpSp>
        <p:nvGrpSpPr>
          <p:cNvPr id="446" name="Group 23"/>
          <p:cNvGrpSpPr>
            <a:grpSpLocks/>
          </p:cNvGrpSpPr>
          <p:nvPr/>
        </p:nvGrpSpPr>
        <p:grpSpPr bwMode="auto">
          <a:xfrm>
            <a:off x="1974951" y="934203"/>
            <a:ext cx="5279401" cy="172095"/>
            <a:chOff x="915" y="801"/>
            <a:chExt cx="2686" cy="229"/>
          </a:xfrm>
        </p:grpSpPr>
        <p:cxnSp>
          <p:nvCxnSpPr>
            <p:cNvPr id="455" name="AutoShape 249"/>
            <p:cNvCxnSpPr>
              <a:cxnSpLocks noChangeShapeType="1"/>
              <a:stCxn id="456" idx="4"/>
              <a:endCxn id="45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6" name="AutoShape 250"/>
            <p:cNvSpPr>
              <a:spLocks noChangeArrowheads="1"/>
            </p:cNvSpPr>
            <p:nvPr/>
          </p:nvSpPr>
          <p:spPr bwMode="auto">
            <a:xfrm>
              <a:off x="915" y="801"/>
              <a:ext cx="2686" cy="2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000" b="1" dirty="0">
                  <a:solidFill>
                    <a:srgbClr val="226E46"/>
                  </a:solidFill>
                  <a:latin typeface="Arial"/>
                </a:rPr>
                <a:t>Primary responsible</a:t>
              </a:r>
              <a:r>
                <a:rPr lang="en-US" sz="1000" b="1" baseline="30000" dirty="0">
                  <a:solidFill>
                    <a:srgbClr val="226E46"/>
                  </a:solidFill>
                  <a:latin typeface="Arial"/>
                </a:rPr>
                <a:t>1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931716" y="1505299"/>
            <a:ext cx="243408" cy="174360"/>
            <a:chOff x="3449419" y="1768845"/>
            <a:chExt cx="272983" cy="272983"/>
          </a:xfrm>
        </p:grpSpPr>
        <p:sp>
          <p:nvSpPr>
            <p:cNvPr id="703" name="Oval 702"/>
            <p:cNvSpPr/>
            <p:nvPr/>
          </p:nvSpPr>
          <p:spPr bwMode="gray">
            <a:xfrm>
              <a:off x="3449419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05" name="Group 704"/>
            <p:cNvGrpSpPr/>
            <p:nvPr/>
          </p:nvGrpSpPr>
          <p:grpSpPr bwMode="gray">
            <a:xfrm>
              <a:off x="3515862" y="1824793"/>
              <a:ext cx="94881" cy="132978"/>
              <a:chOff x="5287631" y="2236290"/>
              <a:chExt cx="429577" cy="602083"/>
            </a:xfrm>
            <a:solidFill>
              <a:schemeClr val="bg1"/>
            </a:solidFill>
          </p:grpSpPr>
          <p:sp>
            <p:nvSpPr>
              <p:cNvPr id="708" name="Oval 96"/>
              <p:cNvSpPr/>
              <p:nvPr/>
            </p:nvSpPr>
            <p:spPr bwMode="gray">
              <a:xfrm rot="2941768">
                <a:off x="5451946" y="2288550"/>
                <a:ext cx="158365" cy="372159"/>
              </a:xfrm>
              <a:custGeom>
                <a:avLst/>
                <a:gdLst/>
                <a:ahLst/>
                <a:cxnLst/>
                <a:rect l="l" t="t" r="r" b="b"/>
                <a:pathLst>
                  <a:path w="276633" h="650099">
                    <a:moveTo>
                      <a:pt x="138317" y="0"/>
                    </a:moveTo>
                    <a:cubicBezTo>
                      <a:pt x="223783" y="81920"/>
                      <a:pt x="276633" y="197313"/>
                      <a:pt x="276633" y="325049"/>
                    </a:cubicBezTo>
                    <a:cubicBezTo>
                      <a:pt x="276633" y="452785"/>
                      <a:pt x="223783" y="568178"/>
                      <a:pt x="138317" y="650099"/>
                    </a:cubicBezTo>
                    <a:cubicBezTo>
                      <a:pt x="52850" y="568178"/>
                      <a:pt x="0" y="452785"/>
                      <a:pt x="0" y="325049"/>
                    </a:cubicBezTo>
                    <a:cubicBezTo>
                      <a:pt x="0" y="197313"/>
                      <a:pt x="52850" y="81920"/>
                      <a:pt x="138317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09" name="Oval 96"/>
              <p:cNvSpPr/>
              <p:nvPr/>
            </p:nvSpPr>
            <p:spPr bwMode="gray">
              <a:xfrm rot="19707760">
                <a:off x="5287631" y="2372225"/>
                <a:ext cx="109539" cy="257422"/>
              </a:xfrm>
              <a:custGeom>
                <a:avLst/>
                <a:gdLst/>
                <a:ahLst/>
                <a:cxnLst/>
                <a:rect l="l" t="t" r="r" b="b"/>
                <a:pathLst>
                  <a:path w="276633" h="650099">
                    <a:moveTo>
                      <a:pt x="138317" y="0"/>
                    </a:moveTo>
                    <a:cubicBezTo>
                      <a:pt x="223783" y="81920"/>
                      <a:pt x="276633" y="197313"/>
                      <a:pt x="276633" y="325049"/>
                    </a:cubicBezTo>
                    <a:cubicBezTo>
                      <a:pt x="276633" y="452785"/>
                      <a:pt x="223783" y="568178"/>
                      <a:pt x="138317" y="650099"/>
                    </a:cubicBezTo>
                    <a:cubicBezTo>
                      <a:pt x="52850" y="568178"/>
                      <a:pt x="0" y="452785"/>
                      <a:pt x="0" y="325049"/>
                    </a:cubicBezTo>
                    <a:cubicBezTo>
                      <a:pt x="0" y="197313"/>
                      <a:pt x="52850" y="81920"/>
                      <a:pt x="138317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0" name="Oval 96"/>
              <p:cNvSpPr/>
              <p:nvPr/>
            </p:nvSpPr>
            <p:spPr bwMode="gray">
              <a:xfrm rot="2941768">
                <a:off x="5449199" y="2188875"/>
                <a:ext cx="103856" cy="244062"/>
              </a:xfrm>
              <a:custGeom>
                <a:avLst/>
                <a:gdLst/>
                <a:ahLst/>
                <a:cxnLst/>
                <a:rect l="l" t="t" r="r" b="b"/>
                <a:pathLst>
                  <a:path w="276633" h="650099">
                    <a:moveTo>
                      <a:pt x="138317" y="0"/>
                    </a:moveTo>
                    <a:cubicBezTo>
                      <a:pt x="223783" y="81920"/>
                      <a:pt x="276633" y="197313"/>
                      <a:pt x="276633" y="325049"/>
                    </a:cubicBezTo>
                    <a:cubicBezTo>
                      <a:pt x="276633" y="452785"/>
                      <a:pt x="223783" y="568178"/>
                      <a:pt x="138317" y="650099"/>
                    </a:cubicBezTo>
                    <a:cubicBezTo>
                      <a:pt x="52850" y="568178"/>
                      <a:pt x="0" y="452785"/>
                      <a:pt x="0" y="325049"/>
                    </a:cubicBezTo>
                    <a:cubicBezTo>
                      <a:pt x="0" y="197313"/>
                      <a:pt x="52850" y="81920"/>
                      <a:pt x="138317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1" name="Oval 96"/>
              <p:cNvSpPr/>
              <p:nvPr/>
            </p:nvSpPr>
            <p:spPr bwMode="gray">
              <a:xfrm rot="19707760">
                <a:off x="5341445" y="2243752"/>
                <a:ext cx="71834" cy="168819"/>
              </a:xfrm>
              <a:custGeom>
                <a:avLst/>
                <a:gdLst/>
                <a:ahLst/>
                <a:cxnLst/>
                <a:rect l="l" t="t" r="r" b="b"/>
                <a:pathLst>
                  <a:path w="276633" h="650099">
                    <a:moveTo>
                      <a:pt x="138317" y="0"/>
                    </a:moveTo>
                    <a:cubicBezTo>
                      <a:pt x="223783" y="81920"/>
                      <a:pt x="276633" y="197313"/>
                      <a:pt x="276633" y="325049"/>
                    </a:cubicBezTo>
                    <a:cubicBezTo>
                      <a:pt x="276633" y="452785"/>
                      <a:pt x="223783" y="568178"/>
                      <a:pt x="138317" y="650099"/>
                    </a:cubicBezTo>
                    <a:cubicBezTo>
                      <a:pt x="52850" y="568178"/>
                      <a:pt x="0" y="452785"/>
                      <a:pt x="0" y="325049"/>
                    </a:cubicBezTo>
                    <a:cubicBezTo>
                      <a:pt x="0" y="197313"/>
                      <a:pt x="52850" y="81920"/>
                      <a:pt x="138317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2" name="Freeform 711"/>
              <p:cNvSpPr/>
              <p:nvPr>
                <p:custDataLst>
                  <p:tags r:id="rId11"/>
                </p:custDataLst>
              </p:nvPr>
            </p:nvSpPr>
            <p:spPr bwMode="gray">
              <a:xfrm rot="637281">
                <a:off x="5382487" y="2236290"/>
                <a:ext cx="131625" cy="602083"/>
              </a:xfrm>
              <a:custGeom>
                <a:avLst/>
                <a:gdLst>
                  <a:gd name="connsiteX0" fmla="*/ 0 w 471488"/>
                  <a:gd name="connsiteY0" fmla="*/ 0 h 876300"/>
                  <a:gd name="connsiteX1" fmla="*/ 109538 w 471488"/>
                  <a:gd name="connsiteY1" fmla="*/ 476250 h 876300"/>
                  <a:gd name="connsiteX2" fmla="*/ 471488 w 471488"/>
                  <a:gd name="connsiteY2" fmla="*/ 87630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1488" h="876300">
                    <a:moveTo>
                      <a:pt x="0" y="0"/>
                    </a:moveTo>
                    <a:cubicBezTo>
                      <a:pt x="15478" y="165100"/>
                      <a:pt x="30957" y="330200"/>
                      <a:pt x="109538" y="476250"/>
                    </a:cubicBezTo>
                    <a:cubicBezTo>
                      <a:pt x="188119" y="622300"/>
                      <a:pt x="410369" y="810419"/>
                      <a:pt x="471488" y="876300"/>
                    </a:cubicBezTo>
                  </a:path>
                </a:pathLst>
              </a:custGeom>
              <a:grp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9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06" name="Freeform 705"/>
            <p:cNvSpPr/>
            <p:nvPr/>
          </p:nvSpPr>
          <p:spPr bwMode="gray">
            <a:xfrm rot="15921468" flipV="1">
              <a:off x="3535268" y="1895325"/>
              <a:ext cx="83932" cy="131895"/>
            </a:xfrm>
            <a:custGeom>
              <a:avLst/>
              <a:gdLst>
                <a:gd name="connsiteX0" fmla="*/ 38100 w 100012"/>
                <a:gd name="connsiteY0" fmla="*/ 0 h 157162"/>
                <a:gd name="connsiteX1" fmla="*/ 0 w 100012"/>
                <a:gd name="connsiteY1" fmla="*/ 119062 h 157162"/>
                <a:gd name="connsiteX2" fmla="*/ 42862 w 100012"/>
                <a:gd name="connsiteY2" fmla="*/ 157162 h 157162"/>
                <a:gd name="connsiteX3" fmla="*/ 61912 w 100012"/>
                <a:gd name="connsiteY3" fmla="*/ 76200 h 157162"/>
                <a:gd name="connsiteX4" fmla="*/ 100012 w 100012"/>
                <a:gd name="connsiteY4" fmla="*/ 100012 h 157162"/>
                <a:gd name="connsiteX5" fmla="*/ 100012 w 100012"/>
                <a:gd name="connsiteY5" fmla="*/ 14287 h 157162"/>
                <a:gd name="connsiteX6" fmla="*/ 38100 w 100012"/>
                <a:gd name="connsiteY6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2" h="157162">
                  <a:moveTo>
                    <a:pt x="38100" y="0"/>
                  </a:moveTo>
                  <a:lnTo>
                    <a:pt x="0" y="119062"/>
                  </a:lnTo>
                  <a:lnTo>
                    <a:pt x="42862" y="157162"/>
                  </a:lnTo>
                  <a:lnTo>
                    <a:pt x="61912" y="76200"/>
                  </a:lnTo>
                  <a:lnTo>
                    <a:pt x="100012" y="100012"/>
                  </a:lnTo>
                  <a:lnTo>
                    <a:pt x="100012" y="14287"/>
                  </a:lnTo>
                  <a:lnTo>
                    <a:pt x="381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07" name="Freeform 706"/>
            <p:cNvSpPr/>
            <p:nvPr/>
          </p:nvSpPr>
          <p:spPr bwMode="gray">
            <a:xfrm flipH="1">
              <a:off x="3619844" y="1863016"/>
              <a:ext cx="77735" cy="105122"/>
            </a:xfrm>
            <a:custGeom>
              <a:avLst/>
              <a:gdLst/>
              <a:ahLst/>
              <a:cxnLst/>
              <a:rect l="l" t="t" r="r" b="b"/>
              <a:pathLst>
                <a:path w="202313" h="273592">
                  <a:moveTo>
                    <a:pt x="0" y="0"/>
                  </a:moveTo>
                  <a:lnTo>
                    <a:pt x="0" y="221574"/>
                  </a:lnTo>
                  <a:lnTo>
                    <a:pt x="165640" y="273592"/>
                  </a:lnTo>
                  <a:lnTo>
                    <a:pt x="202313" y="1313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619470" y="1505299"/>
            <a:ext cx="243408" cy="174360"/>
            <a:chOff x="3072619" y="1768845"/>
            <a:chExt cx="272983" cy="272983"/>
          </a:xfrm>
        </p:grpSpPr>
        <p:sp>
          <p:nvSpPr>
            <p:cNvPr id="717" name="Oval 716"/>
            <p:cNvSpPr/>
            <p:nvPr/>
          </p:nvSpPr>
          <p:spPr bwMode="gray">
            <a:xfrm>
              <a:off x="3072619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19" name="Straight Connector 718"/>
            <p:cNvCxnSpPr/>
            <p:nvPr/>
          </p:nvCxnSpPr>
          <p:spPr bwMode="gray">
            <a:xfrm>
              <a:off x="3161169" y="1810522"/>
              <a:ext cx="87097" cy="16912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0" name="Straight Connector 719"/>
            <p:cNvCxnSpPr/>
            <p:nvPr/>
          </p:nvCxnSpPr>
          <p:spPr bwMode="gray">
            <a:xfrm flipH="1">
              <a:off x="3161169" y="1810522"/>
              <a:ext cx="87097" cy="169121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21" name="Straight Connector 720"/>
            <p:cNvCxnSpPr/>
            <p:nvPr/>
          </p:nvCxnSpPr>
          <p:spPr bwMode="gray">
            <a:xfrm>
              <a:off x="3117621" y="1895082"/>
              <a:ext cx="174194" cy="0"/>
            </a:xfrm>
            <a:prstGeom prst="lin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22" name="Oval 721"/>
            <p:cNvSpPr/>
            <p:nvPr/>
          </p:nvSpPr>
          <p:spPr bwMode="gray">
            <a:xfrm>
              <a:off x="3178504" y="1869715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3" name="Oval 722"/>
            <p:cNvSpPr/>
            <p:nvPr/>
          </p:nvSpPr>
          <p:spPr bwMode="gray">
            <a:xfrm>
              <a:off x="3091407" y="1869715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4" name="Oval 723"/>
            <p:cNvSpPr/>
            <p:nvPr/>
          </p:nvSpPr>
          <p:spPr bwMode="gray">
            <a:xfrm>
              <a:off x="3134955" y="1784308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5" name="Oval 724"/>
            <p:cNvSpPr/>
            <p:nvPr/>
          </p:nvSpPr>
          <p:spPr bwMode="gray">
            <a:xfrm>
              <a:off x="3222052" y="1784308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6" name="Oval 725"/>
            <p:cNvSpPr/>
            <p:nvPr/>
          </p:nvSpPr>
          <p:spPr bwMode="gray">
            <a:xfrm>
              <a:off x="3265601" y="1869715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7" name="Oval 726"/>
            <p:cNvSpPr/>
            <p:nvPr/>
          </p:nvSpPr>
          <p:spPr bwMode="gray">
            <a:xfrm>
              <a:off x="3134955" y="1953429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28" name="Oval 727"/>
            <p:cNvSpPr/>
            <p:nvPr/>
          </p:nvSpPr>
          <p:spPr bwMode="gray">
            <a:xfrm>
              <a:off x="3222052" y="1953429"/>
              <a:ext cx="52427" cy="524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>
          <a:xfrm>
            <a:off x="6678669" y="1505299"/>
            <a:ext cx="243408" cy="174360"/>
            <a:chOff x="8038177" y="1768845"/>
            <a:chExt cx="272983" cy="272983"/>
          </a:xfrm>
        </p:grpSpPr>
        <p:sp>
          <p:nvSpPr>
            <p:cNvPr id="822" name="Oval 821"/>
            <p:cNvSpPr/>
            <p:nvPr/>
          </p:nvSpPr>
          <p:spPr bwMode="gray">
            <a:xfrm>
              <a:off x="8038177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3" name="Oval 822"/>
            <p:cNvSpPr/>
            <p:nvPr/>
          </p:nvSpPr>
          <p:spPr bwMode="gray">
            <a:xfrm>
              <a:off x="8048458" y="1783036"/>
              <a:ext cx="244601" cy="244601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>
                  <a:solidFill>
                    <a:srgbClr val="FFFFFF"/>
                  </a:solidFill>
                </a:rPr>
                <a:t>€</a:t>
              </a:r>
              <a:endParaRPr lang="en-US" sz="900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>
          <a:xfrm>
            <a:off x="6990916" y="1505299"/>
            <a:ext cx="243408" cy="174360"/>
            <a:chOff x="8414981" y="1768845"/>
            <a:chExt cx="272983" cy="272983"/>
          </a:xfrm>
        </p:grpSpPr>
        <p:sp>
          <p:nvSpPr>
            <p:cNvPr id="567" name="Oval 566"/>
            <p:cNvSpPr/>
            <p:nvPr/>
          </p:nvSpPr>
          <p:spPr bwMode="gray">
            <a:xfrm>
              <a:off x="8414981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11" name="Rectangle 610"/>
            <p:cNvSpPr/>
            <p:nvPr/>
          </p:nvSpPr>
          <p:spPr bwMode="gray">
            <a:xfrm>
              <a:off x="8506517" y="1815884"/>
              <a:ext cx="89916" cy="6035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b="1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2" name="Rectangle 631"/>
            <p:cNvSpPr/>
            <p:nvPr/>
          </p:nvSpPr>
          <p:spPr bwMode="gray">
            <a:xfrm>
              <a:off x="8431199" y="1909857"/>
              <a:ext cx="89916" cy="6035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b="1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3" name="Rectangle 652"/>
            <p:cNvSpPr/>
            <p:nvPr/>
          </p:nvSpPr>
          <p:spPr bwMode="gray">
            <a:xfrm>
              <a:off x="8581834" y="1909857"/>
              <a:ext cx="89916" cy="60358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b="1" dirty="0" err="1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87" name="Elbow Connector 686"/>
            <p:cNvCxnSpPr>
              <a:stCxn id="611" idx="2"/>
              <a:endCxn id="632" idx="0"/>
            </p:cNvCxnSpPr>
            <p:nvPr/>
          </p:nvCxnSpPr>
          <p:spPr bwMode="gray">
            <a:xfrm rot="5400000">
              <a:off x="8497008" y="1855391"/>
              <a:ext cx="33616" cy="75318"/>
            </a:xfrm>
            <a:prstGeom prst="bentConnector3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Elbow Connector 687"/>
            <p:cNvCxnSpPr>
              <a:stCxn id="653" idx="0"/>
              <a:endCxn id="611" idx="2"/>
            </p:cNvCxnSpPr>
            <p:nvPr/>
          </p:nvCxnSpPr>
          <p:spPr bwMode="gray">
            <a:xfrm rot="16200000" flipV="1">
              <a:off x="8572326" y="1855391"/>
              <a:ext cx="33616" cy="75318"/>
            </a:xfrm>
            <a:prstGeom prst="bentConnector3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3243962" y="1505299"/>
            <a:ext cx="243408" cy="174360"/>
            <a:chOff x="3832255" y="1768845"/>
            <a:chExt cx="272983" cy="272983"/>
          </a:xfrm>
        </p:grpSpPr>
        <p:sp>
          <p:nvSpPr>
            <p:cNvPr id="742" name="Oval 741"/>
            <p:cNvSpPr/>
            <p:nvPr/>
          </p:nvSpPr>
          <p:spPr bwMode="gray">
            <a:xfrm>
              <a:off x="3832255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4" name="Freeform 20"/>
            <p:cNvSpPr>
              <a:spLocks/>
            </p:cNvSpPr>
            <p:nvPr/>
          </p:nvSpPr>
          <p:spPr bwMode="gray">
            <a:xfrm>
              <a:off x="3891119" y="1877669"/>
              <a:ext cx="21328" cy="9737"/>
            </a:xfrm>
            <a:custGeom>
              <a:avLst/>
              <a:gdLst>
                <a:gd name="T0" fmla="*/ 0 w 186"/>
                <a:gd name="T1" fmla="*/ 75 h 75"/>
                <a:gd name="T2" fmla="*/ 0 w 186"/>
                <a:gd name="T3" fmla="*/ 0 h 75"/>
                <a:gd name="T4" fmla="*/ 186 w 186"/>
                <a:gd name="T5" fmla="*/ 0 h 75"/>
                <a:gd name="T6" fmla="*/ 186 w 186"/>
                <a:gd name="T7" fmla="*/ 75 h 75"/>
                <a:gd name="T8" fmla="*/ 0 w 186"/>
                <a:gd name="T9" fmla="*/ 75 h 75"/>
                <a:gd name="T10" fmla="*/ 0 w 186"/>
                <a:gd name="T1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75">
                  <a:moveTo>
                    <a:pt x="0" y="75"/>
                  </a:moveTo>
                  <a:lnTo>
                    <a:pt x="0" y="0"/>
                  </a:lnTo>
                  <a:lnTo>
                    <a:pt x="186" y="0"/>
                  </a:lnTo>
                  <a:lnTo>
                    <a:pt x="186" y="75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5" name="Freeform 21"/>
            <p:cNvSpPr>
              <a:spLocks/>
            </p:cNvSpPr>
            <p:nvPr/>
          </p:nvSpPr>
          <p:spPr bwMode="gray">
            <a:xfrm>
              <a:off x="3891119" y="1848197"/>
              <a:ext cx="21328" cy="29472"/>
            </a:xfrm>
            <a:custGeom>
              <a:avLst/>
              <a:gdLst>
                <a:gd name="T0" fmla="*/ 0 w 186"/>
                <a:gd name="T1" fmla="*/ 227 h 227"/>
                <a:gd name="T2" fmla="*/ 0 w 186"/>
                <a:gd name="T3" fmla="*/ 0 h 227"/>
                <a:gd name="T4" fmla="*/ 186 w 186"/>
                <a:gd name="T5" fmla="*/ 0 h 227"/>
                <a:gd name="T6" fmla="*/ 186 w 186"/>
                <a:gd name="T7" fmla="*/ 227 h 227"/>
                <a:gd name="T8" fmla="*/ 0 w 186"/>
                <a:gd name="T9" fmla="*/ 227 h 227"/>
                <a:gd name="T10" fmla="*/ 0 w 186"/>
                <a:gd name="T11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27">
                  <a:moveTo>
                    <a:pt x="0" y="227"/>
                  </a:moveTo>
                  <a:lnTo>
                    <a:pt x="0" y="0"/>
                  </a:lnTo>
                  <a:lnTo>
                    <a:pt x="186" y="0"/>
                  </a:lnTo>
                  <a:lnTo>
                    <a:pt x="186" y="227"/>
                  </a:lnTo>
                  <a:lnTo>
                    <a:pt x="0" y="227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46" name="Group 745"/>
            <p:cNvGrpSpPr/>
            <p:nvPr/>
          </p:nvGrpSpPr>
          <p:grpSpPr bwMode="gray">
            <a:xfrm>
              <a:off x="3942144" y="1831100"/>
              <a:ext cx="108876" cy="148474"/>
              <a:chOff x="11294268" y="858507"/>
              <a:chExt cx="1507331" cy="1815438"/>
            </a:xfrm>
          </p:grpSpPr>
          <p:sp>
            <p:nvSpPr>
              <p:cNvPr id="751" name="Rectangle 750"/>
              <p:cNvSpPr/>
              <p:nvPr/>
            </p:nvSpPr>
            <p:spPr bwMode="gray">
              <a:xfrm>
                <a:off x="11294268" y="858507"/>
                <a:ext cx="1507331" cy="181543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900" dirty="0" err="1" smtClean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752" name="Group 751"/>
              <p:cNvGrpSpPr/>
              <p:nvPr/>
            </p:nvGrpSpPr>
            <p:grpSpPr bwMode="gray">
              <a:xfrm>
                <a:off x="11350227" y="921514"/>
                <a:ext cx="1395412" cy="1654172"/>
                <a:chOff x="11337925" y="921509"/>
                <a:chExt cx="1395413" cy="1654175"/>
              </a:xfrm>
            </p:grpSpPr>
            <p:sp>
              <p:nvSpPr>
                <p:cNvPr id="753" name="Freeform 18"/>
                <p:cNvSpPr>
                  <a:spLocks/>
                </p:cNvSpPr>
                <p:nvPr/>
              </p:nvSpPr>
              <p:spPr bwMode="gray">
                <a:xfrm>
                  <a:off x="11410950" y="942147"/>
                  <a:ext cx="1260475" cy="1612900"/>
                </a:xfrm>
                <a:custGeom>
                  <a:avLst/>
                  <a:gdLst>
                    <a:gd name="T0" fmla="*/ 0 w 794"/>
                    <a:gd name="T1" fmla="*/ 1016 h 1016"/>
                    <a:gd name="T2" fmla="*/ 0 w 794"/>
                    <a:gd name="T3" fmla="*/ 0 h 1016"/>
                    <a:gd name="T4" fmla="*/ 794 w 794"/>
                    <a:gd name="T5" fmla="*/ 0 h 1016"/>
                    <a:gd name="T6" fmla="*/ 794 w 794"/>
                    <a:gd name="T7" fmla="*/ 1016 h 1016"/>
                    <a:gd name="T8" fmla="*/ 0 w 794"/>
                    <a:gd name="T9" fmla="*/ 1016 h 1016"/>
                    <a:gd name="T10" fmla="*/ 0 w 794"/>
                    <a:gd name="T11" fmla="*/ 1016 h 10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1016">
                      <a:moveTo>
                        <a:pt x="0" y="1016"/>
                      </a:moveTo>
                      <a:lnTo>
                        <a:pt x="0" y="0"/>
                      </a:lnTo>
                      <a:lnTo>
                        <a:pt x="794" y="0"/>
                      </a:lnTo>
                      <a:lnTo>
                        <a:pt x="794" y="1016"/>
                      </a:lnTo>
                      <a:lnTo>
                        <a:pt x="0" y="1016"/>
                      </a:lnTo>
                      <a:lnTo>
                        <a:pt x="0" y="10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4" name="Freeform 19"/>
                <p:cNvSpPr>
                  <a:spLocks/>
                </p:cNvSpPr>
                <p:nvPr/>
              </p:nvSpPr>
              <p:spPr bwMode="gray">
                <a:xfrm>
                  <a:off x="12120563" y="2304222"/>
                  <a:ext cx="550863" cy="246063"/>
                </a:xfrm>
                <a:custGeom>
                  <a:avLst/>
                  <a:gdLst>
                    <a:gd name="T0" fmla="*/ 347 w 347"/>
                    <a:gd name="T1" fmla="*/ 59 h 155"/>
                    <a:gd name="T2" fmla="*/ 132 w 347"/>
                    <a:gd name="T3" fmla="*/ 155 h 155"/>
                    <a:gd name="T4" fmla="*/ 0 w 347"/>
                    <a:gd name="T5" fmla="*/ 155 h 155"/>
                    <a:gd name="T6" fmla="*/ 347 w 347"/>
                    <a:gd name="T7" fmla="*/ 0 h 155"/>
                    <a:gd name="T8" fmla="*/ 347 w 347"/>
                    <a:gd name="T9" fmla="*/ 59 h 155"/>
                    <a:gd name="T10" fmla="*/ 347 w 347"/>
                    <a:gd name="T11" fmla="*/ 5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7" h="155">
                      <a:moveTo>
                        <a:pt x="347" y="59"/>
                      </a:moveTo>
                      <a:lnTo>
                        <a:pt x="132" y="155"/>
                      </a:lnTo>
                      <a:lnTo>
                        <a:pt x="0" y="155"/>
                      </a:lnTo>
                      <a:lnTo>
                        <a:pt x="347" y="0"/>
                      </a:lnTo>
                      <a:lnTo>
                        <a:pt x="347" y="59"/>
                      </a:lnTo>
                      <a:lnTo>
                        <a:pt x="347" y="59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5" name="Freeform 25"/>
                <p:cNvSpPr>
                  <a:spLocks/>
                </p:cNvSpPr>
                <p:nvPr/>
              </p:nvSpPr>
              <p:spPr bwMode="gray">
                <a:xfrm>
                  <a:off x="11337925" y="921509"/>
                  <a:ext cx="1392238" cy="1654175"/>
                </a:xfrm>
                <a:custGeom>
                  <a:avLst/>
                  <a:gdLst>
                    <a:gd name="T0" fmla="*/ 0 w 877"/>
                    <a:gd name="T1" fmla="*/ 0 h 1042"/>
                    <a:gd name="T2" fmla="*/ 0 w 877"/>
                    <a:gd name="T3" fmla="*/ 1042 h 1042"/>
                    <a:gd name="T4" fmla="*/ 877 w 877"/>
                    <a:gd name="T5" fmla="*/ 1042 h 1042"/>
                    <a:gd name="T6" fmla="*/ 824 w 877"/>
                    <a:gd name="T7" fmla="*/ 1009 h 1042"/>
                    <a:gd name="T8" fmla="*/ 75 w 877"/>
                    <a:gd name="T9" fmla="*/ 1009 h 1042"/>
                    <a:gd name="T10" fmla="*/ 75 w 877"/>
                    <a:gd name="T11" fmla="*/ 19 h 1042"/>
                    <a:gd name="T12" fmla="*/ 0 w 877"/>
                    <a:gd name="T13" fmla="*/ 0 h 1042"/>
                    <a:gd name="T14" fmla="*/ 0 w 877"/>
                    <a:gd name="T15" fmla="*/ 0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7" h="1042">
                      <a:moveTo>
                        <a:pt x="0" y="0"/>
                      </a:moveTo>
                      <a:lnTo>
                        <a:pt x="0" y="1042"/>
                      </a:lnTo>
                      <a:lnTo>
                        <a:pt x="877" y="1042"/>
                      </a:lnTo>
                      <a:lnTo>
                        <a:pt x="824" y="1009"/>
                      </a:lnTo>
                      <a:lnTo>
                        <a:pt x="75" y="1009"/>
                      </a:lnTo>
                      <a:lnTo>
                        <a:pt x="75" y="1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6" name="Freeform 26"/>
                <p:cNvSpPr>
                  <a:spLocks/>
                </p:cNvSpPr>
                <p:nvPr/>
              </p:nvSpPr>
              <p:spPr bwMode="gray">
                <a:xfrm>
                  <a:off x="11342688" y="921509"/>
                  <a:ext cx="1390650" cy="1654175"/>
                </a:xfrm>
                <a:custGeom>
                  <a:avLst/>
                  <a:gdLst>
                    <a:gd name="T0" fmla="*/ 876 w 876"/>
                    <a:gd name="T1" fmla="*/ 1042 h 1042"/>
                    <a:gd name="T2" fmla="*/ 876 w 876"/>
                    <a:gd name="T3" fmla="*/ 0 h 1042"/>
                    <a:gd name="T4" fmla="*/ 0 w 876"/>
                    <a:gd name="T5" fmla="*/ 0 h 1042"/>
                    <a:gd name="T6" fmla="*/ 52 w 876"/>
                    <a:gd name="T7" fmla="*/ 33 h 1042"/>
                    <a:gd name="T8" fmla="*/ 801 w 876"/>
                    <a:gd name="T9" fmla="*/ 33 h 1042"/>
                    <a:gd name="T10" fmla="*/ 801 w 876"/>
                    <a:gd name="T11" fmla="*/ 1022 h 1042"/>
                    <a:gd name="T12" fmla="*/ 876 w 876"/>
                    <a:gd name="T13" fmla="*/ 1042 h 1042"/>
                    <a:gd name="T14" fmla="*/ 876 w 876"/>
                    <a:gd name="T15" fmla="*/ 1042 h 10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76" h="1042">
                      <a:moveTo>
                        <a:pt x="876" y="1042"/>
                      </a:moveTo>
                      <a:lnTo>
                        <a:pt x="876" y="0"/>
                      </a:lnTo>
                      <a:lnTo>
                        <a:pt x="0" y="0"/>
                      </a:lnTo>
                      <a:lnTo>
                        <a:pt x="52" y="33"/>
                      </a:lnTo>
                      <a:lnTo>
                        <a:pt x="801" y="33"/>
                      </a:lnTo>
                      <a:lnTo>
                        <a:pt x="801" y="1022"/>
                      </a:lnTo>
                      <a:lnTo>
                        <a:pt x="876" y="1042"/>
                      </a:lnTo>
                      <a:lnTo>
                        <a:pt x="876" y="1042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7" name="Freeform 27"/>
                <p:cNvSpPr>
                  <a:spLocks/>
                </p:cNvSpPr>
                <p:nvPr/>
              </p:nvSpPr>
              <p:spPr bwMode="gray">
                <a:xfrm>
                  <a:off x="11715750" y="1042159"/>
                  <a:ext cx="638175" cy="46038"/>
                </a:xfrm>
                <a:custGeom>
                  <a:avLst/>
                  <a:gdLst>
                    <a:gd name="T0" fmla="*/ 0 w 402"/>
                    <a:gd name="T1" fmla="*/ 0 h 29"/>
                    <a:gd name="T2" fmla="*/ 402 w 402"/>
                    <a:gd name="T3" fmla="*/ 0 h 29"/>
                    <a:gd name="T4" fmla="*/ 402 w 402"/>
                    <a:gd name="T5" fmla="*/ 29 h 29"/>
                    <a:gd name="T6" fmla="*/ 0 w 402"/>
                    <a:gd name="T7" fmla="*/ 29 h 29"/>
                    <a:gd name="T8" fmla="*/ 0 w 402"/>
                    <a:gd name="T9" fmla="*/ 0 h 29"/>
                    <a:gd name="T10" fmla="*/ 0 w 402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2" h="29">
                      <a:moveTo>
                        <a:pt x="0" y="0"/>
                      </a:moveTo>
                      <a:lnTo>
                        <a:pt x="402" y="0"/>
                      </a:lnTo>
                      <a:lnTo>
                        <a:pt x="402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8" name="Freeform 28"/>
                <p:cNvSpPr>
                  <a:spLocks/>
                </p:cNvSpPr>
                <p:nvPr/>
              </p:nvSpPr>
              <p:spPr bwMode="gray">
                <a:xfrm>
                  <a:off x="11415713" y="1154872"/>
                  <a:ext cx="1260475" cy="46038"/>
                </a:xfrm>
                <a:custGeom>
                  <a:avLst/>
                  <a:gdLst>
                    <a:gd name="T0" fmla="*/ 0 w 794"/>
                    <a:gd name="T1" fmla="*/ 0 h 29"/>
                    <a:gd name="T2" fmla="*/ 794 w 794"/>
                    <a:gd name="T3" fmla="*/ 0 h 29"/>
                    <a:gd name="T4" fmla="*/ 794 w 794"/>
                    <a:gd name="T5" fmla="*/ 29 h 29"/>
                    <a:gd name="T6" fmla="*/ 0 w 794"/>
                    <a:gd name="T7" fmla="*/ 29 h 29"/>
                    <a:gd name="T8" fmla="*/ 0 w 794"/>
                    <a:gd name="T9" fmla="*/ 0 h 29"/>
                    <a:gd name="T10" fmla="*/ 0 w 79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29">
                      <a:moveTo>
                        <a:pt x="0" y="0"/>
                      </a:moveTo>
                      <a:lnTo>
                        <a:pt x="794" y="0"/>
                      </a:lnTo>
                      <a:lnTo>
                        <a:pt x="794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59" name="Freeform 29"/>
                <p:cNvSpPr>
                  <a:spLocks/>
                </p:cNvSpPr>
                <p:nvPr/>
              </p:nvSpPr>
              <p:spPr bwMode="gray">
                <a:xfrm>
                  <a:off x="11714163" y="1267584"/>
                  <a:ext cx="635000" cy="46038"/>
                </a:xfrm>
                <a:custGeom>
                  <a:avLst/>
                  <a:gdLst>
                    <a:gd name="T0" fmla="*/ 0 w 400"/>
                    <a:gd name="T1" fmla="*/ 0 h 29"/>
                    <a:gd name="T2" fmla="*/ 400 w 400"/>
                    <a:gd name="T3" fmla="*/ 0 h 29"/>
                    <a:gd name="T4" fmla="*/ 400 w 400"/>
                    <a:gd name="T5" fmla="*/ 29 h 29"/>
                    <a:gd name="T6" fmla="*/ 0 w 400"/>
                    <a:gd name="T7" fmla="*/ 29 h 29"/>
                    <a:gd name="T8" fmla="*/ 0 w 400"/>
                    <a:gd name="T9" fmla="*/ 0 h 29"/>
                    <a:gd name="T10" fmla="*/ 0 w 400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29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0" name="Freeform 30"/>
                <p:cNvSpPr>
                  <a:spLocks/>
                </p:cNvSpPr>
                <p:nvPr/>
              </p:nvSpPr>
              <p:spPr bwMode="gray">
                <a:xfrm>
                  <a:off x="11410950" y="1380297"/>
                  <a:ext cx="1260475" cy="46038"/>
                </a:xfrm>
                <a:custGeom>
                  <a:avLst/>
                  <a:gdLst>
                    <a:gd name="T0" fmla="*/ 0 w 794"/>
                    <a:gd name="T1" fmla="*/ 0 h 29"/>
                    <a:gd name="T2" fmla="*/ 794 w 794"/>
                    <a:gd name="T3" fmla="*/ 0 h 29"/>
                    <a:gd name="T4" fmla="*/ 794 w 794"/>
                    <a:gd name="T5" fmla="*/ 29 h 29"/>
                    <a:gd name="T6" fmla="*/ 0 w 794"/>
                    <a:gd name="T7" fmla="*/ 29 h 29"/>
                    <a:gd name="T8" fmla="*/ 0 w 794"/>
                    <a:gd name="T9" fmla="*/ 0 h 29"/>
                    <a:gd name="T10" fmla="*/ 0 w 79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29">
                      <a:moveTo>
                        <a:pt x="0" y="0"/>
                      </a:moveTo>
                      <a:lnTo>
                        <a:pt x="794" y="0"/>
                      </a:lnTo>
                      <a:lnTo>
                        <a:pt x="794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1" name="Freeform 31"/>
                <p:cNvSpPr>
                  <a:spLocks/>
                </p:cNvSpPr>
                <p:nvPr/>
              </p:nvSpPr>
              <p:spPr bwMode="gray">
                <a:xfrm>
                  <a:off x="11714163" y="1489834"/>
                  <a:ext cx="635000" cy="46038"/>
                </a:xfrm>
                <a:custGeom>
                  <a:avLst/>
                  <a:gdLst>
                    <a:gd name="T0" fmla="*/ 0 w 400"/>
                    <a:gd name="T1" fmla="*/ 0 h 29"/>
                    <a:gd name="T2" fmla="*/ 400 w 400"/>
                    <a:gd name="T3" fmla="*/ 0 h 29"/>
                    <a:gd name="T4" fmla="*/ 400 w 400"/>
                    <a:gd name="T5" fmla="*/ 29 h 29"/>
                    <a:gd name="T6" fmla="*/ 0 w 400"/>
                    <a:gd name="T7" fmla="*/ 29 h 29"/>
                    <a:gd name="T8" fmla="*/ 0 w 400"/>
                    <a:gd name="T9" fmla="*/ 0 h 29"/>
                    <a:gd name="T10" fmla="*/ 0 w 400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29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2" name="Freeform 32"/>
                <p:cNvSpPr>
                  <a:spLocks/>
                </p:cNvSpPr>
                <p:nvPr/>
              </p:nvSpPr>
              <p:spPr bwMode="gray">
                <a:xfrm>
                  <a:off x="11410950" y="1602547"/>
                  <a:ext cx="1260475" cy="47625"/>
                </a:xfrm>
                <a:custGeom>
                  <a:avLst/>
                  <a:gdLst>
                    <a:gd name="T0" fmla="*/ 0 w 794"/>
                    <a:gd name="T1" fmla="*/ 0 h 30"/>
                    <a:gd name="T2" fmla="*/ 794 w 794"/>
                    <a:gd name="T3" fmla="*/ 0 h 30"/>
                    <a:gd name="T4" fmla="*/ 794 w 794"/>
                    <a:gd name="T5" fmla="*/ 30 h 30"/>
                    <a:gd name="T6" fmla="*/ 0 w 794"/>
                    <a:gd name="T7" fmla="*/ 30 h 30"/>
                    <a:gd name="T8" fmla="*/ 0 w 794"/>
                    <a:gd name="T9" fmla="*/ 0 h 30"/>
                    <a:gd name="T10" fmla="*/ 0 w 794"/>
                    <a:gd name="T1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30">
                      <a:moveTo>
                        <a:pt x="0" y="0"/>
                      </a:moveTo>
                      <a:lnTo>
                        <a:pt x="794" y="0"/>
                      </a:lnTo>
                      <a:lnTo>
                        <a:pt x="794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3" name="Freeform 33"/>
                <p:cNvSpPr>
                  <a:spLocks/>
                </p:cNvSpPr>
                <p:nvPr/>
              </p:nvSpPr>
              <p:spPr bwMode="gray">
                <a:xfrm>
                  <a:off x="11714163" y="1715259"/>
                  <a:ext cx="635000" cy="46038"/>
                </a:xfrm>
                <a:custGeom>
                  <a:avLst/>
                  <a:gdLst>
                    <a:gd name="T0" fmla="*/ 0 w 400"/>
                    <a:gd name="T1" fmla="*/ 0 h 29"/>
                    <a:gd name="T2" fmla="*/ 400 w 400"/>
                    <a:gd name="T3" fmla="*/ 0 h 29"/>
                    <a:gd name="T4" fmla="*/ 400 w 400"/>
                    <a:gd name="T5" fmla="*/ 29 h 29"/>
                    <a:gd name="T6" fmla="*/ 0 w 400"/>
                    <a:gd name="T7" fmla="*/ 29 h 29"/>
                    <a:gd name="T8" fmla="*/ 0 w 400"/>
                    <a:gd name="T9" fmla="*/ 0 h 29"/>
                    <a:gd name="T10" fmla="*/ 0 w 400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29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4" name="Freeform 34"/>
                <p:cNvSpPr>
                  <a:spLocks/>
                </p:cNvSpPr>
                <p:nvPr/>
              </p:nvSpPr>
              <p:spPr bwMode="gray">
                <a:xfrm>
                  <a:off x="11410950" y="1827972"/>
                  <a:ext cx="1260475" cy="46038"/>
                </a:xfrm>
                <a:custGeom>
                  <a:avLst/>
                  <a:gdLst>
                    <a:gd name="T0" fmla="*/ 0 w 794"/>
                    <a:gd name="T1" fmla="*/ 0 h 29"/>
                    <a:gd name="T2" fmla="*/ 794 w 794"/>
                    <a:gd name="T3" fmla="*/ 0 h 29"/>
                    <a:gd name="T4" fmla="*/ 794 w 794"/>
                    <a:gd name="T5" fmla="*/ 29 h 29"/>
                    <a:gd name="T6" fmla="*/ 0 w 794"/>
                    <a:gd name="T7" fmla="*/ 29 h 29"/>
                    <a:gd name="T8" fmla="*/ 0 w 794"/>
                    <a:gd name="T9" fmla="*/ 0 h 29"/>
                    <a:gd name="T10" fmla="*/ 0 w 794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29">
                      <a:moveTo>
                        <a:pt x="0" y="0"/>
                      </a:moveTo>
                      <a:lnTo>
                        <a:pt x="794" y="0"/>
                      </a:lnTo>
                      <a:lnTo>
                        <a:pt x="794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5" name="Freeform 35"/>
                <p:cNvSpPr>
                  <a:spLocks/>
                </p:cNvSpPr>
                <p:nvPr/>
              </p:nvSpPr>
              <p:spPr bwMode="gray">
                <a:xfrm>
                  <a:off x="11714163" y="1939097"/>
                  <a:ext cx="635000" cy="46038"/>
                </a:xfrm>
                <a:custGeom>
                  <a:avLst/>
                  <a:gdLst>
                    <a:gd name="T0" fmla="*/ 0 w 400"/>
                    <a:gd name="T1" fmla="*/ 0 h 29"/>
                    <a:gd name="T2" fmla="*/ 400 w 400"/>
                    <a:gd name="T3" fmla="*/ 0 h 29"/>
                    <a:gd name="T4" fmla="*/ 400 w 400"/>
                    <a:gd name="T5" fmla="*/ 29 h 29"/>
                    <a:gd name="T6" fmla="*/ 0 w 400"/>
                    <a:gd name="T7" fmla="*/ 29 h 29"/>
                    <a:gd name="T8" fmla="*/ 0 w 400"/>
                    <a:gd name="T9" fmla="*/ 0 h 29"/>
                    <a:gd name="T10" fmla="*/ 0 w 400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0" h="29">
                      <a:moveTo>
                        <a:pt x="0" y="0"/>
                      </a:moveTo>
                      <a:lnTo>
                        <a:pt x="400" y="0"/>
                      </a:lnTo>
                      <a:lnTo>
                        <a:pt x="400" y="29"/>
                      </a:lnTo>
                      <a:lnTo>
                        <a:pt x="0" y="2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66" name="Freeform 36"/>
                <p:cNvSpPr>
                  <a:spLocks/>
                </p:cNvSpPr>
                <p:nvPr/>
              </p:nvSpPr>
              <p:spPr bwMode="gray">
                <a:xfrm>
                  <a:off x="11410950" y="2051809"/>
                  <a:ext cx="1260475" cy="47625"/>
                </a:xfrm>
                <a:custGeom>
                  <a:avLst/>
                  <a:gdLst>
                    <a:gd name="T0" fmla="*/ 0 w 794"/>
                    <a:gd name="T1" fmla="*/ 0 h 30"/>
                    <a:gd name="T2" fmla="*/ 794 w 794"/>
                    <a:gd name="T3" fmla="*/ 0 h 30"/>
                    <a:gd name="T4" fmla="*/ 794 w 794"/>
                    <a:gd name="T5" fmla="*/ 30 h 30"/>
                    <a:gd name="T6" fmla="*/ 0 w 794"/>
                    <a:gd name="T7" fmla="*/ 30 h 30"/>
                    <a:gd name="T8" fmla="*/ 0 w 794"/>
                    <a:gd name="T9" fmla="*/ 0 h 30"/>
                    <a:gd name="T10" fmla="*/ 0 w 794"/>
                    <a:gd name="T11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4" h="30">
                      <a:moveTo>
                        <a:pt x="0" y="0"/>
                      </a:moveTo>
                      <a:lnTo>
                        <a:pt x="794" y="0"/>
                      </a:lnTo>
                      <a:lnTo>
                        <a:pt x="794" y="30"/>
                      </a:lnTo>
                      <a:lnTo>
                        <a:pt x="0" y="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9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grpSp>
          <p:nvGrpSpPr>
            <p:cNvPr id="747" name="Group 746"/>
            <p:cNvGrpSpPr/>
            <p:nvPr/>
          </p:nvGrpSpPr>
          <p:grpSpPr bwMode="gray">
            <a:xfrm>
              <a:off x="3889357" y="1831095"/>
              <a:ext cx="42419" cy="148474"/>
              <a:chOff x="8114052" y="5694461"/>
              <a:chExt cx="45721" cy="160026"/>
            </a:xfrm>
          </p:grpSpPr>
          <p:sp>
            <p:nvSpPr>
              <p:cNvPr id="749" name="Rectangle 748"/>
              <p:cNvSpPr/>
              <p:nvPr/>
            </p:nvSpPr>
            <p:spPr bwMode="gray">
              <a:xfrm>
                <a:off x="8114052" y="5694461"/>
                <a:ext cx="45721" cy="16002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sz="900" dirty="0" err="1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0" name="Freeform 37"/>
              <p:cNvSpPr>
                <a:spLocks/>
              </p:cNvSpPr>
              <p:nvPr/>
            </p:nvSpPr>
            <p:spPr bwMode="gray">
              <a:xfrm>
                <a:off x="8120291" y="5710516"/>
                <a:ext cx="32999" cy="46878"/>
              </a:xfrm>
              <a:custGeom>
                <a:avLst/>
                <a:gdLst>
                  <a:gd name="T0" fmla="*/ 0 w 267"/>
                  <a:gd name="T1" fmla="*/ 0 h 335"/>
                  <a:gd name="T2" fmla="*/ 80 w 267"/>
                  <a:gd name="T3" fmla="*/ 16 h 335"/>
                  <a:gd name="T4" fmla="*/ 80 w 267"/>
                  <a:gd name="T5" fmla="*/ 76 h 335"/>
                  <a:gd name="T6" fmla="*/ 222 w 267"/>
                  <a:gd name="T7" fmla="*/ 76 h 335"/>
                  <a:gd name="T8" fmla="*/ 222 w 267"/>
                  <a:gd name="T9" fmla="*/ 108 h 335"/>
                  <a:gd name="T10" fmla="*/ 80 w 267"/>
                  <a:gd name="T11" fmla="*/ 108 h 335"/>
                  <a:gd name="T12" fmla="*/ 80 w 267"/>
                  <a:gd name="T13" fmla="*/ 151 h 335"/>
                  <a:gd name="T14" fmla="*/ 222 w 267"/>
                  <a:gd name="T15" fmla="*/ 151 h 335"/>
                  <a:gd name="T16" fmla="*/ 222 w 267"/>
                  <a:gd name="T17" fmla="*/ 183 h 335"/>
                  <a:gd name="T18" fmla="*/ 80 w 267"/>
                  <a:gd name="T19" fmla="*/ 183 h 335"/>
                  <a:gd name="T20" fmla="*/ 80 w 267"/>
                  <a:gd name="T21" fmla="*/ 227 h 335"/>
                  <a:gd name="T22" fmla="*/ 222 w 267"/>
                  <a:gd name="T23" fmla="*/ 227 h 335"/>
                  <a:gd name="T24" fmla="*/ 222 w 267"/>
                  <a:gd name="T25" fmla="*/ 259 h 335"/>
                  <a:gd name="T26" fmla="*/ 80 w 267"/>
                  <a:gd name="T27" fmla="*/ 259 h 335"/>
                  <a:gd name="T28" fmla="*/ 80 w 267"/>
                  <a:gd name="T29" fmla="*/ 303 h 335"/>
                  <a:gd name="T30" fmla="*/ 222 w 267"/>
                  <a:gd name="T31" fmla="*/ 303 h 335"/>
                  <a:gd name="T32" fmla="*/ 267 w 267"/>
                  <a:gd name="T33" fmla="*/ 335 h 335"/>
                  <a:gd name="T34" fmla="*/ 0 w 267"/>
                  <a:gd name="T35" fmla="*/ 335 h 335"/>
                  <a:gd name="T36" fmla="*/ 0 w 267"/>
                  <a:gd name="T37" fmla="*/ 0 h 335"/>
                  <a:gd name="T38" fmla="*/ 0 w 267"/>
                  <a:gd name="T39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7" h="335">
                    <a:moveTo>
                      <a:pt x="0" y="0"/>
                    </a:moveTo>
                    <a:lnTo>
                      <a:pt x="80" y="16"/>
                    </a:lnTo>
                    <a:lnTo>
                      <a:pt x="80" y="76"/>
                    </a:lnTo>
                    <a:lnTo>
                      <a:pt x="222" y="76"/>
                    </a:lnTo>
                    <a:lnTo>
                      <a:pt x="222" y="108"/>
                    </a:lnTo>
                    <a:lnTo>
                      <a:pt x="80" y="108"/>
                    </a:lnTo>
                    <a:lnTo>
                      <a:pt x="80" y="151"/>
                    </a:lnTo>
                    <a:lnTo>
                      <a:pt x="222" y="151"/>
                    </a:lnTo>
                    <a:lnTo>
                      <a:pt x="222" y="183"/>
                    </a:lnTo>
                    <a:lnTo>
                      <a:pt x="80" y="183"/>
                    </a:lnTo>
                    <a:lnTo>
                      <a:pt x="80" y="227"/>
                    </a:lnTo>
                    <a:lnTo>
                      <a:pt x="222" y="227"/>
                    </a:lnTo>
                    <a:lnTo>
                      <a:pt x="222" y="259"/>
                    </a:lnTo>
                    <a:lnTo>
                      <a:pt x="80" y="259"/>
                    </a:lnTo>
                    <a:lnTo>
                      <a:pt x="80" y="303"/>
                    </a:lnTo>
                    <a:lnTo>
                      <a:pt x="222" y="303"/>
                    </a:lnTo>
                    <a:lnTo>
                      <a:pt x="267" y="335"/>
                    </a:lnTo>
                    <a:lnTo>
                      <a:pt x="0" y="33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A6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9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748" name="Freeform 38"/>
            <p:cNvSpPr>
              <a:spLocks/>
            </p:cNvSpPr>
            <p:nvPr/>
          </p:nvSpPr>
          <p:spPr bwMode="gray">
            <a:xfrm>
              <a:off x="3886474" y="1845990"/>
              <a:ext cx="30616" cy="43494"/>
            </a:xfrm>
            <a:custGeom>
              <a:avLst/>
              <a:gdLst>
                <a:gd name="T0" fmla="*/ 0 w 267"/>
                <a:gd name="T1" fmla="*/ 0 h 335"/>
                <a:gd name="T2" fmla="*/ 267 w 267"/>
                <a:gd name="T3" fmla="*/ 0 h 335"/>
                <a:gd name="T4" fmla="*/ 267 w 267"/>
                <a:gd name="T5" fmla="*/ 335 h 335"/>
                <a:gd name="T6" fmla="*/ 185 w 267"/>
                <a:gd name="T7" fmla="*/ 315 h 335"/>
                <a:gd name="T8" fmla="*/ 185 w 267"/>
                <a:gd name="T9" fmla="*/ 32 h 335"/>
                <a:gd name="T10" fmla="*/ 44 w 267"/>
                <a:gd name="T11" fmla="*/ 32 h 335"/>
                <a:gd name="T12" fmla="*/ 0 w 267"/>
                <a:gd name="T13" fmla="*/ 0 h 335"/>
                <a:gd name="T14" fmla="*/ 0 w 267"/>
                <a:gd name="T15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7" h="335">
                  <a:moveTo>
                    <a:pt x="0" y="0"/>
                  </a:moveTo>
                  <a:lnTo>
                    <a:pt x="267" y="0"/>
                  </a:lnTo>
                  <a:lnTo>
                    <a:pt x="267" y="335"/>
                  </a:lnTo>
                  <a:lnTo>
                    <a:pt x="185" y="315"/>
                  </a:lnTo>
                  <a:lnTo>
                    <a:pt x="185" y="32"/>
                  </a:lnTo>
                  <a:lnTo>
                    <a:pt x="44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6F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868454" y="1505299"/>
            <a:ext cx="243408" cy="174360"/>
            <a:chOff x="4600262" y="1768845"/>
            <a:chExt cx="272983" cy="272983"/>
          </a:xfrm>
        </p:grpSpPr>
        <p:sp>
          <p:nvSpPr>
            <p:cNvPr id="730" name="Oval 729"/>
            <p:cNvSpPr/>
            <p:nvPr/>
          </p:nvSpPr>
          <p:spPr bwMode="gray">
            <a:xfrm>
              <a:off x="4600262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732" name="Group 731"/>
            <p:cNvGrpSpPr/>
            <p:nvPr/>
          </p:nvGrpSpPr>
          <p:grpSpPr bwMode="gray">
            <a:xfrm>
              <a:off x="4663135" y="1804870"/>
              <a:ext cx="132345" cy="124621"/>
              <a:chOff x="-2908338" y="2304428"/>
              <a:chExt cx="646090" cy="608384"/>
            </a:xfrm>
            <a:solidFill>
              <a:schemeClr val="bg1"/>
            </a:solidFill>
          </p:grpSpPr>
          <p:grpSp>
            <p:nvGrpSpPr>
              <p:cNvPr id="736" name="Group 735"/>
              <p:cNvGrpSpPr/>
              <p:nvPr/>
            </p:nvGrpSpPr>
            <p:grpSpPr bwMode="gray">
              <a:xfrm>
                <a:off x="-2616295" y="2304428"/>
                <a:ext cx="354047" cy="552247"/>
                <a:chOff x="5413484" y="4229384"/>
                <a:chExt cx="706072" cy="1101344"/>
              </a:xfrm>
              <a:grpFill/>
            </p:grpSpPr>
            <p:sp>
              <p:nvSpPr>
                <p:cNvPr id="739" name="Round Same Side Corner Rectangle 738"/>
                <p:cNvSpPr/>
                <p:nvPr>
                  <p:custDataLst>
                    <p:tags r:id="rId9"/>
                  </p:custDataLst>
                </p:nvPr>
              </p:nvSpPr>
              <p:spPr bwMode="gray">
                <a:xfrm>
                  <a:off x="5413484" y="4785682"/>
                  <a:ext cx="706072" cy="545046"/>
                </a:xfrm>
                <a:prstGeom prst="round2SameRect">
                  <a:avLst>
                    <a:gd name="adj1" fmla="val 3429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9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740" name="Oval 739"/>
                <p:cNvSpPr/>
                <p:nvPr>
                  <p:custDataLst>
                    <p:tags r:id="rId10"/>
                  </p:custDataLst>
                </p:nvPr>
              </p:nvSpPr>
              <p:spPr bwMode="gray">
                <a:xfrm>
                  <a:off x="5511437" y="4229384"/>
                  <a:ext cx="510166" cy="510163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9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737" name="Round Same Side Corner Rectangle 736"/>
              <p:cNvSpPr/>
              <p:nvPr/>
            </p:nvSpPr>
            <p:spPr bwMode="gray">
              <a:xfrm>
                <a:off x="-2908338" y="2639510"/>
                <a:ext cx="354047" cy="273302"/>
              </a:xfrm>
              <a:prstGeom prst="round2SameRect">
                <a:avLst>
                  <a:gd name="adj1" fmla="val 34297"/>
                  <a:gd name="adj2" fmla="val 0"/>
                </a:avLst>
              </a:prstGeom>
              <a:grp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8" name="Oval 737"/>
              <p:cNvSpPr/>
              <p:nvPr/>
            </p:nvSpPr>
            <p:spPr bwMode="gray">
              <a:xfrm>
                <a:off x="-2859217" y="2360565"/>
                <a:ext cx="255814" cy="255810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33" name="Group 732"/>
            <p:cNvGrpSpPr/>
            <p:nvPr/>
          </p:nvGrpSpPr>
          <p:grpSpPr bwMode="gray">
            <a:xfrm>
              <a:off x="4697018" y="1858227"/>
              <a:ext cx="88591" cy="138184"/>
              <a:chOff x="5413484" y="4229384"/>
              <a:chExt cx="706072" cy="1101344"/>
            </a:xfrm>
            <a:solidFill>
              <a:schemeClr val="bg1"/>
            </a:solidFill>
          </p:grpSpPr>
          <p:sp>
            <p:nvSpPr>
              <p:cNvPr id="734" name="Round Same Side Corner Rectangle 733"/>
              <p:cNvSpPr/>
              <p:nvPr>
                <p:custDataLst>
                  <p:tags r:id="rId7"/>
                </p:custDataLst>
              </p:nvPr>
            </p:nvSpPr>
            <p:spPr bwMode="gray">
              <a:xfrm>
                <a:off x="5413484" y="4785683"/>
                <a:ext cx="706072" cy="545045"/>
              </a:xfrm>
              <a:prstGeom prst="round2SameRect">
                <a:avLst>
                  <a:gd name="adj1" fmla="val 34297"/>
                  <a:gd name="adj2" fmla="val 0"/>
                </a:avLst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5" name="Oval 734"/>
              <p:cNvSpPr/>
              <p:nvPr>
                <p:custDataLst>
                  <p:tags r:id="rId8"/>
                </p:custDataLst>
              </p:nvPr>
            </p:nvSpPr>
            <p:spPr bwMode="gray">
              <a:xfrm>
                <a:off x="5511436" y="4229384"/>
                <a:ext cx="510169" cy="510160"/>
              </a:xfrm>
              <a:prstGeom prst="ellipse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9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4180700" y="1505299"/>
            <a:ext cx="243408" cy="174360"/>
            <a:chOff x="4977064" y="1768845"/>
            <a:chExt cx="272983" cy="272983"/>
          </a:xfrm>
        </p:grpSpPr>
        <p:sp>
          <p:nvSpPr>
            <p:cNvPr id="780" name="Oval 779"/>
            <p:cNvSpPr>
              <a:spLocks/>
            </p:cNvSpPr>
            <p:nvPr/>
          </p:nvSpPr>
          <p:spPr bwMode="gray">
            <a:xfrm>
              <a:off x="4977064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81" name="Picture 8" descr="http://cdn.flaticon.com/png/256/21520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prstClr val="black"/>
                <a:schemeClr val="bg1">
                  <a:tint val="45000"/>
                  <a:satMod val="400000"/>
                </a:schemeClr>
              </a:duotone>
              <a:extLst>
                <a:ext uri="{BEBA8EAE-BF5A-486C-A8C5-ECC9F3942E4B}">
                  <a14:imgProps xmlns="" xmlns:a14="http://schemas.microsoft.com/office/drawing/2010/main">
                    <a14:imgLayer r:embed="rId1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503" y="1811078"/>
              <a:ext cx="182099" cy="1885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4" name="Group 103"/>
          <p:cNvGrpSpPr/>
          <p:nvPr/>
        </p:nvGrpSpPr>
        <p:grpSpPr>
          <a:xfrm>
            <a:off x="3556208" y="1505299"/>
            <a:ext cx="243408" cy="174360"/>
            <a:chOff x="4213786" y="1768845"/>
            <a:chExt cx="272983" cy="272983"/>
          </a:xfrm>
        </p:grpSpPr>
        <p:sp>
          <p:nvSpPr>
            <p:cNvPr id="768" name="Oval 767"/>
            <p:cNvSpPr/>
            <p:nvPr/>
          </p:nvSpPr>
          <p:spPr bwMode="gray">
            <a:xfrm>
              <a:off x="4213786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9" name="Freeform 9"/>
            <p:cNvSpPr>
              <a:spLocks/>
            </p:cNvSpPr>
            <p:nvPr/>
          </p:nvSpPr>
          <p:spPr bwMode="gray">
            <a:xfrm>
              <a:off x="4250344" y="1823934"/>
              <a:ext cx="199837" cy="160011"/>
            </a:xfrm>
            <a:custGeom>
              <a:avLst/>
              <a:gdLst>
                <a:gd name="T0" fmla="*/ 0 w 864"/>
                <a:gd name="T1" fmla="*/ 375 h 689"/>
                <a:gd name="T2" fmla="*/ 436 w 864"/>
                <a:gd name="T3" fmla="*/ 0 h 689"/>
                <a:gd name="T4" fmla="*/ 570 w 864"/>
                <a:gd name="T5" fmla="*/ 113 h 689"/>
                <a:gd name="T6" fmla="*/ 576 w 864"/>
                <a:gd name="T7" fmla="*/ 60 h 689"/>
                <a:gd name="T8" fmla="*/ 697 w 864"/>
                <a:gd name="T9" fmla="*/ 53 h 689"/>
                <a:gd name="T10" fmla="*/ 697 w 864"/>
                <a:gd name="T11" fmla="*/ 247 h 689"/>
                <a:gd name="T12" fmla="*/ 864 w 864"/>
                <a:gd name="T13" fmla="*/ 381 h 689"/>
                <a:gd name="T14" fmla="*/ 717 w 864"/>
                <a:gd name="T15" fmla="*/ 388 h 689"/>
                <a:gd name="T16" fmla="*/ 717 w 864"/>
                <a:gd name="T17" fmla="*/ 689 h 689"/>
                <a:gd name="T18" fmla="*/ 134 w 864"/>
                <a:gd name="T19" fmla="*/ 689 h 689"/>
                <a:gd name="T20" fmla="*/ 134 w 864"/>
                <a:gd name="T21" fmla="*/ 375 h 689"/>
                <a:gd name="T22" fmla="*/ 0 w 864"/>
                <a:gd name="T23" fmla="*/ 375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4" h="689">
                  <a:moveTo>
                    <a:pt x="0" y="375"/>
                  </a:moveTo>
                  <a:lnTo>
                    <a:pt x="436" y="0"/>
                  </a:lnTo>
                  <a:lnTo>
                    <a:pt x="570" y="113"/>
                  </a:lnTo>
                  <a:lnTo>
                    <a:pt x="576" y="60"/>
                  </a:lnTo>
                  <a:lnTo>
                    <a:pt x="697" y="53"/>
                  </a:lnTo>
                  <a:lnTo>
                    <a:pt x="697" y="247"/>
                  </a:lnTo>
                  <a:lnTo>
                    <a:pt x="864" y="381"/>
                  </a:lnTo>
                  <a:lnTo>
                    <a:pt x="717" y="388"/>
                  </a:lnTo>
                  <a:lnTo>
                    <a:pt x="717" y="689"/>
                  </a:lnTo>
                  <a:lnTo>
                    <a:pt x="134" y="689"/>
                  </a:lnTo>
                  <a:lnTo>
                    <a:pt x="134" y="375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chemeClr val="accent1">
                <a:alpha val="52000"/>
              </a:schemeClr>
            </a:solidFill>
            <a:ln w="6350" cmpd="sng">
              <a:solidFill>
                <a:srgbClr val="EAEAE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noAutofit/>
            </a:bodyPr>
            <a:lstStyle/>
            <a:p>
              <a:endParaRPr lang="ru-RU" sz="90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492947" y="1505299"/>
            <a:ext cx="243408" cy="174360"/>
            <a:chOff x="5363619" y="1768845"/>
            <a:chExt cx="272983" cy="272983"/>
          </a:xfrm>
        </p:grpSpPr>
        <p:sp>
          <p:nvSpPr>
            <p:cNvPr id="700" name="Oval 699"/>
            <p:cNvSpPr/>
            <p:nvPr/>
          </p:nvSpPr>
          <p:spPr bwMode="gray">
            <a:xfrm>
              <a:off x="5363619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01" name="Picture 4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BEBA8EAE-BF5A-486C-A8C5-ECC9F3942E4B}">
                  <a14:imgProps xmlns="" xmlns:a14="http://schemas.microsoft.com/office/drawing/2010/main">
                    <a14:imgLayer r:embed="rId1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381741" y="1812341"/>
              <a:ext cx="213159" cy="163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98" name="Group 97"/>
          <p:cNvGrpSpPr/>
          <p:nvPr/>
        </p:nvGrpSpPr>
        <p:grpSpPr>
          <a:xfrm>
            <a:off x="4805193" y="1505299"/>
            <a:ext cx="243408" cy="174360"/>
            <a:chOff x="5750122" y="1768845"/>
            <a:chExt cx="272983" cy="272983"/>
          </a:xfrm>
        </p:grpSpPr>
        <p:sp>
          <p:nvSpPr>
            <p:cNvPr id="714" name="Oval 713"/>
            <p:cNvSpPr/>
            <p:nvPr/>
          </p:nvSpPr>
          <p:spPr bwMode="gray">
            <a:xfrm>
              <a:off x="5750122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715" name="Picture 20" descr="C:\Users\Vladislav Dutov\Downloads\Places-user-identity-icon.png"/>
            <p:cNvPicPr>
              <a:picLocks noChangeAspect="1" noChangeArrowheads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5376" y="1797134"/>
              <a:ext cx="198250" cy="1982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5117439" y="1505299"/>
            <a:ext cx="243408" cy="174360"/>
            <a:chOff x="6131555" y="1768845"/>
            <a:chExt cx="272983" cy="272983"/>
          </a:xfrm>
        </p:grpSpPr>
        <p:sp>
          <p:nvSpPr>
            <p:cNvPr id="783" name="Oval 782"/>
            <p:cNvSpPr/>
            <p:nvPr/>
          </p:nvSpPr>
          <p:spPr bwMode="gray">
            <a:xfrm>
              <a:off x="6131555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4" name="Oval 783"/>
            <p:cNvSpPr/>
            <p:nvPr/>
          </p:nvSpPr>
          <p:spPr bwMode="gray">
            <a:xfrm>
              <a:off x="6145747" y="1783035"/>
              <a:ext cx="244603" cy="24460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900" dirty="0" smtClean="0">
                  <a:solidFill>
                    <a:srgbClr val="FFFFFF"/>
                  </a:solidFill>
                </a:rPr>
                <a:t>@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741931" y="1505299"/>
            <a:ext cx="243408" cy="174360"/>
            <a:chOff x="6900690" y="1768845"/>
            <a:chExt cx="272983" cy="272983"/>
          </a:xfrm>
        </p:grpSpPr>
        <p:sp>
          <p:nvSpPr>
            <p:cNvPr id="690" name="Oval 689"/>
            <p:cNvSpPr/>
            <p:nvPr/>
          </p:nvSpPr>
          <p:spPr bwMode="gray">
            <a:xfrm>
              <a:off x="6900690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91" name="Picture 29" descr="http://icons.iconarchive.com/icons/visualpharm/icons8-metro-style/48/Plants-Trees-Deciduous-tree-icon.png"/>
            <p:cNvPicPr>
              <a:picLocks noChangeAspect="1" noChangeArrowheads="1"/>
            </p:cNvPicPr>
            <p:nvPr/>
          </p:nvPicPr>
          <p:blipFill>
            <a:blip r:embed="rId2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22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4351" y="1817939"/>
              <a:ext cx="182874" cy="1828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Group 95"/>
          <p:cNvGrpSpPr/>
          <p:nvPr/>
        </p:nvGrpSpPr>
        <p:grpSpPr>
          <a:xfrm>
            <a:off x="5429685" y="1505299"/>
            <a:ext cx="243408" cy="174360"/>
            <a:chOff x="6521767" y="1768845"/>
            <a:chExt cx="272983" cy="272983"/>
          </a:xfrm>
        </p:grpSpPr>
        <p:sp>
          <p:nvSpPr>
            <p:cNvPr id="693" name="Oval 692"/>
            <p:cNvSpPr/>
            <p:nvPr/>
          </p:nvSpPr>
          <p:spPr bwMode="gray">
            <a:xfrm>
              <a:off x="6521767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Rectangle 694"/>
            <p:cNvSpPr/>
            <p:nvPr/>
          </p:nvSpPr>
          <p:spPr bwMode="gray">
            <a:xfrm rot="19280618">
              <a:off x="6603520" y="1913013"/>
              <a:ext cx="33902" cy="4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96" name="Rectangle 695"/>
            <p:cNvSpPr/>
            <p:nvPr/>
          </p:nvSpPr>
          <p:spPr bwMode="gray">
            <a:xfrm rot="19280618">
              <a:off x="6572246" y="1938029"/>
              <a:ext cx="33902" cy="487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97" name="Right Arrow 696"/>
            <p:cNvSpPr/>
            <p:nvPr/>
          </p:nvSpPr>
          <p:spPr bwMode="gray">
            <a:xfrm rot="19280618">
              <a:off x="6620921" y="1823841"/>
              <a:ext cx="151066" cy="108262"/>
            </a:xfrm>
            <a:prstGeom prst="rightArrow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>
                <a:solidFill>
                  <a:srgbClr val="000000"/>
                </a:solidFill>
              </a:endParaRPr>
            </a:p>
          </p:txBody>
        </p:sp>
        <p:sp>
          <p:nvSpPr>
            <p:cNvPr id="698" name="Right Arrow 697"/>
            <p:cNvSpPr/>
            <p:nvPr/>
          </p:nvSpPr>
          <p:spPr bwMode="gray">
            <a:xfrm rot="19280618">
              <a:off x="6626949" y="1844025"/>
              <a:ext cx="90319" cy="103902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54177" y="1505299"/>
            <a:ext cx="243408" cy="174360"/>
            <a:chOff x="7284576" y="1768845"/>
            <a:chExt cx="272983" cy="272983"/>
          </a:xfrm>
        </p:grpSpPr>
        <p:sp>
          <p:nvSpPr>
            <p:cNvPr id="795" name="Oval 794"/>
            <p:cNvSpPr/>
            <p:nvPr/>
          </p:nvSpPr>
          <p:spPr bwMode="gray">
            <a:xfrm>
              <a:off x="7284576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97" name="Oval 23"/>
            <p:cNvSpPr>
              <a:spLocks/>
            </p:cNvSpPr>
            <p:nvPr/>
          </p:nvSpPr>
          <p:spPr bwMode="gray">
            <a:xfrm rot="5400000">
              <a:off x="7395836" y="1875214"/>
              <a:ext cx="53796" cy="167708"/>
            </a:xfrm>
            <a:custGeom>
              <a:avLst/>
              <a:gdLst/>
              <a:ahLst/>
              <a:cxnLst/>
              <a:rect l="l" t="t" r="r" b="b"/>
              <a:pathLst>
                <a:path w="404182" h="1260032">
                  <a:moveTo>
                    <a:pt x="0" y="1057941"/>
                  </a:moveTo>
                  <a:lnTo>
                    <a:pt x="1950" y="1038593"/>
                  </a:lnTo>
                  <a:lnTo>
                    <a:pt x="0" y="1038593"/>
                  </a:lnTo>
                  <a:lnTo>
                    <a:pt x="4047" y="1017794"/>
                  </a:lnTo>
                  <a:cubicBezTo>
                    <a:pt x="4061" y="1017432"/>
                    <a:pt x="4132" y="1017082"/>
                    <a:pt x="4252" y="1016742"/>
                  </a:cubicBezTo>
                  <a:lnTo>
                    <a:pt x="202091" y="0"/>
                  </a:lnTo>
                  <a:lnTo>
                    <a:pt x="399928" y="1016734"/>
                  </a:lnTo>
                  <a:cubicBezTo>
                    <a:pt x="400049" y="1017080"/>
                    <a:pt x="400122" y="1017436"/>
                    <a:pt x="400136" y="1017804"/>
                  </a:cubicBezTo>
                  <a:lnTo>
                    <a:pt x="404181" y="1038593"/>
                  </a:lnTo>
                  <a:lnTo>
                    <a:pt x="402232" y="1038593"/>
                  </a:lnTo>
                  <a:cubicBezTo>
                    <a:pt x="403870" y="1044895"/>
                    <a:pt x="404182" y="1051382"/>
                    <a:pt x="404182" y="1057941"/>
                  </a:cubicBezTo>
                  <a:cubicBezTo>
                    <a:pt x="404182" y="1169553"/>
                    <a:pt x="313703" y="1260032"/>
                    <a:pt x="202091" y="1260032"/>
                  </a:cubicBezTo>
                  <a:cubicBezTo>
                    <a:pt x="90479" y="1260032"/>
                    <a:pt x="0" y="1169553"/>
                    <a:pt x="0" y="10579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98" name="Oval 29"/>
            <p:cNvSpPr>
              <a:spLocks/>
            </p:cNvSpPr>
            <p:nvPr/>
          </p:nvSpPr>
          <p:spPr bwMode="gray">
            <a:xfrm rot="19800000">
              <a:off x="7452792" y="1789146"/>
              <a:ext cx="53796" cy="167708"/>
            </a:xfrm>
            <a:custGeom>
              <a:avLst/>
              <a:gdLst/>
              <a:ahLst/>
              <a:cxnLst/>
              <a:rect l="l" t="t" r="r" b="b"/>
              <a:pathLst>
                <a:path w="404183" h="1260032">
                  <a:moveTo>
                    <a:pt x="202092" y="0"/>
                  </a:moveTo>
                  <a:lnTo>
                    <a:pt x="404181" y="1038593"/>
                  </a:lnTo>
                  <a:lnTo>
                    <a:pt x="400277" y="1038593"/>
                  </a:lnTo>
                  <a:cubicBezTo>
                    <a:pt x="403864" y="1044768"/>
                    <a:pt x="404183" y="1051317"/>
                    <a:pt x="404183" y="1057941"/>
                  </a:cubicBezTo>
                  <a:cubicBezTo>
                    <a:pt x="404183" y="1169553"/>
                    <a:pt x="313704" y="1260032"/>
                    <a:pt x="202092" y="1260032"/>
                  </a:cubicBezTo>
                  <a:cubicBezTo>
                    <a:pt x="90480" y="1260032"/>
                    <a:pt x="1" y="1169553"/>
                    <a:pt x="1" y="1057941"/>
                  </a:cubicBezTo>
                  <a:lnTo>
                    <a:pt x="1951" y="1038593"/>
                  </a:lnTo>
                  <a:lnTo>
                    <a:pt x="0" y="1038593"/>
                  </a:lnTo>
                  <a:lnTo>
                    <a:pt x="4048" y="1017792"/>
                  </a:lnTo>
                  <a:cubicBezTo>
                    <a:pt x="4062" y="1017431"/>
                    <a:pt x="4133" y="1017082"/>
                    <a:pt x="4252" y="10167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  <p:sp>
          <p:nvSpPr>
            <p:cNvPr id="799" name="Oval 32"/>
            <p:cNvSpPr>
              <a:spLocks/>
            </p:cNvSpPr>
            <p:nvPr/>
          </p:nvSpPr>
          <p:spPr bwMode="gray">
            <a:xfrm rot="12600000">
              <a:off x="7345881" y="1789146"/>
              <a:ext cx="53796" cy="167708"/>
            </a:xfrm>
            <a:custGeom>
              <a:avLst/>
              <a:gdLst/>
              <a:ahLst/>
              <a:cxnLst/>
              <a:rect l="l" t="t" r="r" b="b"/>
              <a:pathLst>
                <a:path w="404182" h="1260032">
                  <a:moveTo>
                    <a:pt x="315082" y="1225518"/>
                  </a:moveTo>
                  <a:cubicBezTo>
                    <a:pt x="282829" y="1247308"/>
                    <a:pt x="243946" y="1260032"/>
                    <a:pt x="202091" y="1260032"/>
                  </a:cubicBezTo>
                  <a:cubicBezTo>
                    <a:pt x="90479" y="1260032"/>
                    <a:pt x="0" y="1169553"/>
                    <a:pt x="0" y="1057941"/>
                  </a:cubicBezTo>
                  <a:lnTo>
                    <a:pt x="3906" y="1038593"/>
                  </a:lnTo>
                  <a:lnTo>
                    <a:pt x="0" y="1038593"/>
                  </a:lnTo>
                  <a:lnTo>
                    <a:pt x="202091" y="0"/>
                  </a:lnTo>
                  <a:lnTo>
                    <a:pt x="399927" y="1016731"/>
                  </a:lnTo>
                  <a:cubicBezTo>
                    <a:pt x="400049" y="1017079"/>
                    <a:pt x="400122" y="1017437"/>
                    <a:pt x="400137" y="1017808"/>
                  </a:cubicBezTo>
                  <a:lnTo>
                    <a:pt x="404181" y="1038593"/>
                  </a:lnTo>
                  <a:lnTo>
                    <a:pt x="402232" y="1038593"/>
                  </a:lnTo>
                  <a:cubicBezTo>
                    <a:pt x="403869" y="1044894"/>
                    <a:pt x="404182" y="1051381"/>
                    <a:pt x="404182" y="1057941"/>
                  </a:cubicBezTo>
                  <a:cubicBezTo>
                    <a:pt x="404182" y="1127699"/>
                    <a:pt x="368839" y="1189201"/>
                    <a:pt x="315082" y="12255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371" name="Rectangle 370"/>
          <p:cNvSpPr>
            <a:spLocks/>
          </p:cNvSpPr>
          <p:nvPr/>
        </p:nvSpPr>
        <p:spPr>
          <a:xfrm>
            <a:off x="2911689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Rectangle 372"/>
          <p:cNvSpPr>
            <a:spLocks/>
          </p:cNvSpPr>
          <p:nvPr/>
        </p:nvSpPr>
        <p:spPr>
          <a:xfrm>
            <a:off x="2599443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Rectangle 385"/>
          <p:cNvSpPr>
            <a:spLocks/>
          </p:cNvSpPr>
          <p:nvPr/>
        </p:nvSpPr>
        <p:spPr>
          <a:xfrm>
            <a:off x="6658641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7" name="Rectangle 366"/>
          <p:cNvSpPr>
            <a:spLocks/>
          </p:cNvSpPr>
          <p:nvPr/>
        </p:nvSpPr>
        <p:spPr>
          <a:xfrm>
            <a:off x="6970889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Rectangle 498"/>
          <p:cNvSpPr>
            <a:spLocks/>
          </p:cNvSpPr>
          <p:nvPr/>
        </p:nvSpPr>
        <p:spPr>
          <a:xfrm>
            <a:off x="6346395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Rectangle 374"/>
          <p:cNvSpPr>
            <a:spLocks/>
          </p:cNvSpPr>
          <p:nvPr/>
        </p:nvSpPr>
        <p:spPr>
          <a:xfrm>
            <a:off x="3223935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Rectangle 373"/>
          <p:cNvSpPr>
            <a:spLocks/>
          </p:cNvSpPr>
          <p:nvPr/>
        </p:nvSpPr>
        <p:spPr>
          <a:xfrm>
            <a:off x="3848427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Rectangle 378"/>
          <p:cNvSpPr>
            <a:spLocks/>
          </p:cNvSpPr>
          <p:nvPr/>
        </p:nvSpPr>
        <p:spPr>
          <a:xfrm>
            <a:off x="4160673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Rectangle 376"/>
          <p:cNvSpPr>
            <a:spLocks/>
          </p:cNvSpPr>
          <p:nvPr/>
        </p:nvSpPr>
        <p:spPr>
          <a:xfrm>
            <a:off x="3536181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Rectangle 369"/>
          <p:cNvSpPr>
            <a:spLocks/>
          </p:cNvSpPr>
          <p:nvPr/>
        </p:nvSpPr>
        <p:spPr>
          <a:xfrm>
            <a:off x="4472919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Rectangle 371"/>
          <p:cNvSpPr>
            <a:spLocks/>
          </p:cNvSpPr>
          <p:nvPr/>
        </p:nvSpPr>
        <p:spPr>
          <a:xfrm>
            <a:off x="4785165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Rectangle 379"/>
          <p:cNvSpPr>
            <a:spLocks/>
          </p:cNvSpPr>
          <p:nvPr/>
        </p:nvSpPr>
        <p:spPr>
          <a:xfrm>
            <a:off x="5097411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Rectangle 367"/>
          <p:cNvSpPr>
            <a:spLocks/>
          </p:cNvSpPr>
          <p:nvPr/>
        </p:nvSpPr>
        <p:spPr>
          <a:xfrm>
            <a:off x="5721903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Rectangle 368"/>
          <p:cNvSpPr>
            <a:spLocks/>
          </p:cNvSpPr>
          <p:nvPr/>
        </p:nvSpPr>
        <p:spPr>
          <a:xfrm>
            <a:off x="5409657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Rectangle 381"/>
          <p:cNvSpPr>
            <a:spLocks/>
          </p:cNvSpPr>
          <p:nvPr/>
        </p:nvSpPr>
        <p:spPr>
          <a:xfrm>
            <a:off x="6034149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Rectangle 393"/>
          <p:cNvSpPr>
            <a:spLocks/>
          </p:cNvSpPr>
          <p:nvPr/>
        </p:nvSpPr>
        <p:spPr>
          <a:xfrm>
            <a:off x="2911689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Rectangle 395"/>
          <p:cNvSpPr>
            <a:spLocks/>
          </p:cNvSpPr>
          <p:nvPr/>
        </p:nvSpPr>
        <p:spPr>
          <a:xfrm>
            <a:off x="2599443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Rectangle 408"/>
          <p:cNvSpPr>
            <a:spLocks/>
          </p:cNvSpPr>
          <p:nvPr/>
        </p:nvSpPr>
        <p:spPr>
          <a:xfrm>
            <a:off x="6658641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Rectangle 389"/>
          <p:cNvSpPr>
            <a:spLocks/>
          </p:cNvSpPr>
          <p:nvPr/>
        </p:nvSpPr>
        <p:spPr>
          <a:xfrm>
            <a:off x="6970889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Rectangle 499"/>
          <p:cNvSpPr>
            <a:spLocks/>
          </p:cNvSpPr>
          <p:nvPr/>
        </p:nvSpPr>
        <p:spPr>
          <a:xfrm>
            <a:off x="6346395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Rectangle 397"/>
          <p:cNvSpPr>
            <a:spLocks/>
          </p:cNvSpPr>
          <p:nvPr/>
        </p:nvSpPr>
        <p:spPr>
          <a:xfrm>
            <a:off x="3223935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Rectangle 396"/>
          <p:cNvSpPr>
            <a:spLocks/>
          </p:cNvSpPr>
          <p:nvPr/>
        </p:nvSpPr>
        <p:spPr>
          <a:xfrm>
            <a:off x="3848427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Rectangle 401"/>
          <p:cNvSpPr>
            <a:spLocks/>
          </p:cNvSpPr>
          <p:nvPr/>
        </p:nvSpPr>
        <p:spPr>
          <a:xfrm>
            <a:off x="4160673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Rectangle 399"/>
          <p:cNvSpPr>
            <a:spLocks/>
          </p:cNvSpPr>
          <p:nvPr/>
        </p:nvSpPr>
        <p:spPr>
          <a:xfrm>
            <a:off x="3536181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Rectangle 392"/>
          <p:cNvSpPr>
            <a:spLocks/>
          </p:cNvSpPr>
          <p:nvPr/>
        </p:nvSpPr>
        <p:spPr>
          <a:xfrm>
            <a:off x="4472919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Rectangle 394"/>
          <p:cNvSpPr>
            <a:spLocks/>
          </p:cNvSpPr>
          <p:nvPr/>
        </p:nvSpPr>
        <p:spPr>
          <a:xfrm>
            <a:off x="4785165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Rectangle 402"/>
          <p:cNvSpPr>
            <a:spLocks/>
          </p:cNvSpPr>
          <p:nvPr/>
        </p:nvSpPr>
        <p:spPr>
          <a:xfrm>
            <a:off x="5097411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Rectangle 390"/>
          <p:cNvSpPr>
            <a:spLocks/>
          </p:cNvSpPr>
          <p:nvPr/>
        </p:nvSpPr>
        <p:spPr>
          <a:xfrm>
            <a:off x="5721903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Rectangle 391"/>
          <p:cNvSpPr>
            <a:spLocks/>
          </p:cNvSpPr>
          <p:nvPr/>
        </p:nvSpPr>
        <p:spPr>
          <a:xfrm>
            <a:off x="5409657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Rectangle 404"/>
          <p:cNvSpPr>
            <a:spLocks/>
          </p:cNvSpPr>
          <p:nvPr/>
        </p:nvSpPr>
        <p:spPr>
          <a:xfrm>
            <a:off x="6034149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6" name="Rectangle 415"/>
          <p:cNvSpPr>
            <a:spLocks/>
          </p:cNvSpPr>
          <p:nvPr/>
        </p:nvSpPr>
        <p:spPr>
          <a:xfrm>
            <a:off x="2911689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Rectangle 417"/>
          <p:cNvSpPr>
            <a:spLocks/>
          </p:cNvSpPr>
          <p:nvPr/>
        </p:nvSpPr>
        <p:spPr>
          <a:xfrm>
            <a:off x="2599443" y="2500041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Rectangle 430"/>
          <p:cNvSpPr>
            <a:spLocks/>
          </p:cNvSpPr>
          <p:nvPr/>
        </p:nvSpPr>
        <p:spPr>
          <a:xfrm>
            <a:off x="6658641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Rectangle 411"/>
          <p:cNvSpPr>
            <a:spLocks/>
          </p:cNvSpPr>
          <p:nvPr/>
        </p:nvSpPr>
        <p:spPr>
          <a:xfrm>
            <a:off x="6970889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Rectangle 500"/>
          <p:cNvSpPr>
            <a:spLocks/>
          </p:cNvSpPr>
          <p:nvPr/>
        </p:nvSpPr>
        <p:spPr>
          <a:xfrm>
            <a:off x="6346395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0" name="Rectangle 419"/>
          <p:cNvSpPr>
            <a:spLocks/>
          </p:cNvSpPr>
          <p:nvPr/>
        </p:nvSpPr>
        <p:spPr>
          <a:xfrm>
            <a:off x="3223935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Rectangle 418"/>
          <p:cNvSpPr>
            <a:spLocks/>
          </p:cNvSpPr>
          <p:nvPr/>
        </p:nvSpPr>
        <p:spPr>
          <a:xfrm>
            <a:off x="3848427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Rectangle 423"/>
          <p:cNvSpPr>
            <a:spLocks/>
          </p:cNvSpPr>
          <p:nvPr/>
        </p:nvSpPr>
        <p:spPr>
          <a:xfrm>
            <a:off x="4160673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Rectangle 421"/>
          <p:cNvSpPr>
            <a:spLocks/>
          </p:cNvSpPr>
          <p:nvPr/>
        </p:nvSpPr>
        <p:spPr>
          <a:xfrm>
            <a:off x="3536181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Rectangle 414"/>
          <p:cNvSpPr>
            <a:spLocks/>
          </p:cNvSpPr>
          <p:nvPr/>
        </p:nvSpPr>
        <p:spPr>
          <a:xfrm>
            <a:off x="4472919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Rectangle 416"/>
          <p:cNvSpPr>
            <a:spLocks/>
          </p:cNvSpPr>
          <p:nvPr/>
        </p:nvSpPr>
        <p:spPr>
          <a:xfrm>
            <a:off x="4785165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5" name="Rectangle 424"/>
          <p:cNvSpPr>
            <a:spLocks/>
          </p:cNvSpPr>
          <p:nvPr/>
        </p:nvSpPr>
        <p:spPr>
          <a:xfrm>
            <a:off x="5097411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Rectangle 412"/>
          <p:cNvSpPr>
            <a:spLocks/>
          </p:cNvSpPr>
          <p:nvPr/>
        </p:nvSpPr>
        <p:spPr>
          <a:xfrm>
            <a:off x="5721903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Rectangle 413"/>
          <p:cNvSpPr>
            <a:spLocks/>
          </p:cNvSpPr>
          <p:nvPr/>
        </p:nvSpPr>
        <p:spPr>
          <a:xfrm>
            <a:off x="5409657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Rectangle 426"/>
          <p:cNvSpPr>
            <a:spLocks/>
          </p:cNvSpPr>
          <p:nvPr/>
        </p:nvSpPr>
        <p:spPr>
          <a:xfrm>
            <a:off x="6034149" y="2500041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Rectangle 460"/>
          <p:cNvSpPr>
            <a:spLocks/>
          </p:cNvSpPr>
          <p:nvPr/>
        </p:nvSpPr>
        <p:spPr>
          <a:xfrm>
            <a:off x="2911689" y="3045616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Rectangle 462"/>
          <p:cNvSpPr>
            <a:spLocks/>
          </p:cNvSpPr>
          <p:nvPr/>
        </p:nvSpPr>
        <p:spPr>
          <a:xfrm>
            <a:off x="2599443" y="3045616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6" name="Rectangle 475"/>
          <p:cNvSpPr>
            <a:spLocks/>
          </p:cNvSpPr>
          <p:nvPr/>
        </p:nvSpPr>
        <p:spPr>
          <a:xfrm>
            <a:off x="6658641" y="3045616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Rectangle 456"/>
          <p:cNvSpPr>
            <a:spLocks/>
          </p:cNvSpPr>
          <p:nvPr/>
        </p:nvSpPr>
        <p:spPr>
          <a:xfrm>
            <a:off x="6970889" y="3045616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Rectangle 522"/>
          <p:cNvSpPr>
            <a:spLocks/>
          </p:cNvSpPr>
          <p:nvPr/>
        </p:nvSpPr>
        <p:spPr>
          <a:xfrm>
            <a:off x="6346395" y="3045616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Rectangle 463"/>
          <p:cNvSpPr>
            <a:spLocks/>
          </p:cNvSpPr>
          <p:nvPr/>
        </p:nvSpPr>
        <p:spPr>
          <a:xfrm>
            <a:off x="3848427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55" name="Isosceles Triangle 354"/>
          <p:cNvSpPr>
            <a:spLocks/>
          </p:cNvSpPr>
          <p:nvPr/>
        </p:nvSpPr>
        <p:spPr>
          <a:xfrm>
            <a:off x="3848427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69" name="Rectangle 468"/>
          <p:cNvSpPr>
            <a:spLocks/>
          </p:cNvSpPr>
          <p:nvPr/>
        </p:nvSpPr>
        <p:spPr>
          <a:xfrm>
            <a:off x="4160673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78" name="Isosceles Triangle 377"/>
          <p:cNvSpPr>
            <a:spLocks/>
          </p:cNvSpPr>
          <p:nvPr/>
        </p:nvSpPr>
        <p:spPr>
          <a:xfrm>
            <a:off x="4160673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67" name="Rectangle 466"/>
          <p:cNvSpPr>
            <a:spLocks/>
          </p:cNvSpPr>
          <p:nvPr/>
        </p:nvSpPr>
        <p:spPr>
          <a:xfrm>
            <a:off x="3536181" y="3045616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Rectangle 459"/>
          <p:cNvSpPr>
            <a:spLocks/>
          </p:cNvSpPr>
          <p:nvPr/>
        </p:nvSpPr>
        <p:spPr>
          <a:xfrm>
            <a:off x="4472919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1" name="Isosceles Triangle 380"/>
          <p:cNvSpPr>
            <a:spLocks/>
          </p:cNvSpPr>
          <p:nvPr/>
        </p:nvSpPr>
        <p:spPr>
          <a:xfrm>
            <a:off x="4472919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62" name="Rectangle 461"/>
          <p:cNvSpPr>
            <a:spLocks/>
          </p:cNvSpPr>
          <p:nvPr/>
        </p:nvSpPr>
        <p:spPr>
          <a:xfrm>
            <a:off x="4785165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9" name="Isosceles Triangle 388"/>
          <p:cNvSpPr>
            <a:spLocks/>
          </p:cNvSpPr>
          <p:nvPr/>
        </p:nvSpPr>
        <p:spPr>
          <a:xfrm>
            <a:off x="4785165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70" name="Rectangle 469"/>
          <p:cNvSpPr>
            <a:spLocks/>
          </p:cNvSpPr>
          <p:nvPr/>
        </p:nvSpPr>
        <p:spPr>
          <a:xfrm>
            <a:off x="5097411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01" name="Isosceles Triangle 400"/>
          <p:cNvSpPr>
            <a:spLocks/>
          </p:cNvSpPr>
          <p:nvPr/>
        </p:nvSpPr>
        <p:spPr>
          <a:xfrm>
            <a:off x="5097411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58" name="Rectangle 457"/>
          <p:cNvSpPr>
            <a:spLocks/>
          </p:cNvSpPr>
          <p:nvPr/>
        </p:nvSpPr>
        <p:spPr>
          <a:xfrm>
            <a:off x="5721903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10" name="Isosceles Triangle 409"/>
          <p:cNvSpPr>
            <a:spLocks/>
          </p:cNvSpPr>
          <p:nvPr/>
        </p:nvSpPr>
        <p:spPr>
          <a:xfrm>
            <a:off x="5723751" y="3045616"/>
            <a:ext cx="279769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59" name="Rectangle 458"/>
          <p:cNvSpPr>
            <a:spLocks/>
          </p:cNvSpPr>
          <p:nvPr/>
        </p:nvSpPr>
        <p:spPr>
          <a:xfrm>
            <a:off x="5409657" y="3045616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Rectangle 471"/>
          <p:cNvSpPr>
            <a:spLocks/>
          </p:cNvSpPr>
          <p:nvPr/>
        </p:nvSpPr>
        <p:spPr>
          <a:xfrm>
            <a:off x="6034149" y="3045616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11" name="Isosceles Triangle 410"/>
          <p:cNvSpPr>
            <a:spLocks/>
          </p:cNvSpPr>
          <p:nvPr/>
        </p:nvSpPr>
        <p:spPr>
          <a:xfrm>
            <a:off x="6034149" y="3045616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83" name="Rectangle 482"/>
          <p:cNvSpPr>
            <a:spLocks/>
          </p:cNvSpPr>
          <p:nvPr/>
        </p:nvSpPr>
        <p:spPr>
          <a:xfrm>
            <a:off x="2911689" y="3296740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Rectangle 484"/>
          <p:cNvSpPr>
            <a:spLocks/>
          </p:cNvSpPr>
          <p:nvPr/>
        </p:nvSpPr>
        <p:spPr>
          <a:xfrm>
            <a:off x="2599443" y="3296740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Rectangle 497"/>
          <p:cNvSpPr>
            <a:spLocks/>
          </p:cNvSpPr>
          <p:nvPr/>
        </p:nvSpPr>
        <p:spPr>
          <a:xfrm>
            <a:off x="6658641" y="3296740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Rectangle 478"/>
          <p:cNvSpPr>
            <a:spLocks/>
          </p:cNvSpPr>
          <p:nvPr/>
        </p:nvSpPr>
        <p:spPr>
          <a:xfrm>
            <a:off x="6970889" y="3296740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Rectangle 543"/>
          <p:cNvSpPr>
            <a:spLocks/>
          </p:cNvSpPr>
          <p:nvPr/>
        </p:nvSpPr>
        <p:spPr>
          <a:xfrm>
            <a:off x="6346395" y="3296740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Rectangle 485"/>
          <p:cNvSpPr>
            <a:spLocks/>
          </p:cNvSpPr>
          <p:nvPr/>
        </p:nvSpPr>
        <p:spPr>
          <a:xfrm>
            <a:off x="3848427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58" name="Isosceles Triangle 357"/>
          <p:cNvSpPr>
            <a:spLocks/>
          </p:cNvSpPr>
          <p:nvPr/>
        </p:nvSpPr>
        <p:spPr>
          <a:xfrm>
            <a:off x="3848427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91" name="Rectangle 490"/>
          <p:cNvSpPr>
            <a:spLocks/>
          </p:cNvSpPr>
          <p:nvPr/>
        </p:nvSpPr>
        <p:spPr>
          <a:xfrm>
            <a:off x="4160673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61" name="Isosceles Triangle 360"/>
          <p:cNvSpPr>
            <a:spLocks/>
          </p:cNvSpPr>
          <p:nvPr/>
        </p:nvSpPr>
        <p:spPr>
          <a:xfrm>
            <a:off x="4160673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89" name="Rectangle 488"/>
          <p:cNvSpPr>
            <a:spLocks/>
          </p:cNvSpPr>
          <p:nvPr/>
        </p:nvSpPr>
        <p:spPr>
          <a:xfrm>
            <a:off x="3536181" y="3296740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Rectangle 481"/>
          <p:cNvSpPr>
            <a:spLocks/>
          </p:cNvSpPr>
          <p:nvPr/>
        </p:nvSpPr>
        <p:spPr>
          <a:xfrm>
            <a:off x="4472919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64" name="Isosceles Triangle 363"/>
          <p:cNvSpPr>
            <a:spLocks/>
          </p:cNvSpPr>
          <p:nvPr/>
        </p:nvSpPr>
        <p:spPr>
          <a:xfrm>
            <a:off x="4472919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84" name="Rectangle 483"/>
          <p:cNvSpPr>
            <a:spLocks/>
          </p:cNvSpPr>
          <p:nvPr/>
        </p:nvSpPr>
        <p:spPr>
          <a:xfrm>
            <a:off x="4785165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04" name="Isosceles Triangle 403"/>
          <p:cNvSpPr>
            <a:spLocks/>
          </p:cNvSpPr>
          <p:nvPr/>
        </p:nvSpPr>
        <p:spPr>
          <a:xfrm>
            <a:off x="4785211" y="3296740"/>
            <a:ext cx="283372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92" name="Rectangle 491"/>
          <p:cNvSpPr>
            <a:spLocks/>
          </p:cNvSpPr>
          <p:nvPr/>
        </p:nvSpPr>
        <p:spPr>
          <a:xfrm>
            <a:off x="5097411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06" name="Isosceles Triangle 405"/>
          <p:cNvSpPr>
            <a:spLocks/>
          </p:cNvSpPr>
          <p:nvPr/>
        </p:nvSpPr>
        <p:spPr>
          <a:xfrm>
            <a:off x="5097411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80" name="Rectangle 479"/>
          <p:cNvSpPr>
            <a:spLocks/>
          </p:cNvSpPr>
          <p:nvPr/>
        </p:nvSpPr>
        <p:spPr>
          <a:xfrm>
            <a:off x="5721903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23" name="Isosceles Triangle 422"/>
          <p:cNvSpPr>
            <a:spLocks/>
          </p:cNvSpPr>
          <p:nvPr/>
        </p:nvSpPr>
        <p:spPr>
          <a:xfrm>
            <a:off x="5721903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81" name="Rectangle 480"/>
          <p:cNvSpPr>
            <a:spLocks/>
          </p:cNvSpPr>
          <p:nvPr/>
        </p:nvSpPr>
        <p:spPr>
          <a:xfrm>
            <a:off x="5409657" y="3296740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Rectangle 493"/>
          <p:cNvSpPr>
            <a:spLocks/>
          </p:cNvSpPr>
          <p:nvPr/>
        </p:nvSpPr>
        <p:spPr>
          <a:xfrm>
            <a:off x="6034149" y="3296740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26" name="Isosceles Triangle 425"/>
          <p:cNvSpPr>
            <a:spLocks/>
          </p:cNvSpPr>
          <p:nvPr/>
        </p:nvSpPr>
        <p:spPr>
          <a:xfrm>
            <a:off x="6034149" y="3296740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550" name="Rectangle 549"/>
          <p:cNvSpPr>
            <a:spLocks/>
          </p:cNvSpPr>
          <p:nvPr/>
        </p:nvSpPr>
        <p:spPr>
          <a:xfrm>
            <a:off x="2911689" y="4093439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6" name="Rectangle 505"/>
          <p:cNvSpPr>
            <a:spLocks/>
          </p:cNvSpPr>
          <p:nvPr/>
        </p:nvSpPr>
        <p:spPr>
          <a:xfrm>
            <a:off x="2911689" y="3594828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8" name="Rectangle 527"/>
          <p:cNvSpPr>
            <a:spLocks/>
          </p:cNvSpPr>
          <p:nvPr/>
        </p:nvSpPr>
        <p:spPr>
          <a:xfrm>
            <a:off x="2911689" y="3842315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Rectangle 551"/>
          <p:cNvSpPr>
            <a:spLocks/>
          </p:cNvSpPr>
          <p:nvPr/>
        </p:nvSpPr>
        <p:spPr>
          <a:xfrm>
            <a:off x="2599443" y="4093439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Rectangle 507"/>
          <p:cNvSpPr>
            <a:spLocks/>
          </p:cNvSpPr>
          <p:nvPr/>
        </p:nvSpPr>
        <p:spPr>
          <a:xfrm>
            <a:off x="2599443" y="3594828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Rectangle 529"/>
          <p:cNvSpPr>
            <a:spLocks/>
          </p:cNvSpPr>
          <p:nvPr/>
        </p:nvSpPr>
        <p:spPr>
          <a:xfrm>
            <a:off x="2599443" y="3842315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Rectangle 564"/>
          <p:cNvSpPr>
            <a:spLocks/>
          </p:cNvSpPr>
          <p:nvPr/>
        </p:nvSpPr>
        <p:spPr>
          <a:xfrm>
            <a:off x="6658641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Rectangle 520"/>
          <p:cNvSpPr>
            <a:spLocks/>
          </p:cNvSpPr>
          <p:nvPr/>
        </p:nvSpPr>
        <p:spPr>
          <a:xfrm>
            <a:off x="6658641" y="3594828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3" name="Rectangle 542"/>
          <p:cNvSpPr>
            <a:spLocks/>
          </p:cNvSpPr>
          <p:nvPr/>
        </p:nvSpPr>
        <p:spPr>
          <a:xfrm>
            <a:off x="6658641" y="3842315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6" name="Rectangle 545"/>
          <p:cNvSpPr>
            <a:spLocks/>
          </p:cNvSpPr>
          <p:nvPr/>
        </p:nvSpPr>
        <p:spPr>
          <a:xfrm>
            <a:off x="6970889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Rectangle 501"/>
          <p:cNvSpPr>
            <a:spLocks/>
          </p:cNvSpPr>
          <p:nvPr/>
        </p:nvSpPr>
        <p:spPr>
          <a:xfrm>
            <a:off x="6970889" y="3594828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Rectangle 523"/>
          <p:cNvSpPr>
            <a:spLocks/>
          </p:cNvSpPr>
          <p:nvPr/>
        </p:nvSpPr>
        <p:spPr>
          <a:xfrm>
            <a:off x="6970889" y="3842315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6" name="Rectangle 715"/>
          <p:cNvSpPr>
            <a:spLocks/>
          </p:cNvSpPr>
          <p:nvPr/>
        </p:nvSpPr>
        <p:spPr>
          <a:xfrm>
            <a:off x="6346395" y="4344562"/>
            <a:ext cx="283463" cy="207796"/>
          </a:xfrm>
          <a:prstGeom prst="rect">
            <a:avLst/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89" name="Rectangle 688"/>
          <p:cNvSpPr>
            <a:spLocks/>
          </p:cNvSpPr>
          <p:nvPr/>
        </p:nvSpPr>
        <p:spPr>
          <a:xfrm>
            <a:off x="6346395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5" name="Rectangle 544"/>
          <p:cNvSpPr>
            <a:spLocks/>
          </p:cNvSpPr>
          <p:nvPr/>
        </p:nvSpPr>
        <p:spPr>
          <a:xfrm>
            <a:off x="6346395" y="3594828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Rectangle 565"/>
          <p:cNvSpPr>
            <a:spLocks/>
          </p:cNvSpPr>
          <p:nvPr/>
        </p:nvSpPr>
        <p:spPr>
          <a:xfrm>
            <a:off x="6346395" y="3842315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6" name="Rectangle 575"/>
          <p:cNvSpPr>
            <a:spLocks/>
          </p:cNvSpPr>
          <p:nvPr/>
        </p:nvSpPr>
        <p:spPr>
          <a:xfrm>
            <a:off x="3223935" y="4344562"/>
            <a:ext cx="283463" cy="207796"/>
          </a:xfrm>
          <a:prstGeom prst="rect">
            <a:avLst/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4" name="Rectangle 553"/>
          <p:cNvSpPr>
            <a:spLocks/>
          </p:cNvSpPr>
          <p:nvPr/>
        </p:nvSpPr>
        <p:spPr>
          <a:xfrm>
            <a:off x="3223935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Rectangle 552"/>
          <p:cNvSpPr>
            <a:spLocks/>
          </p:cNvSpPr>
          <p:nvPr/>
        </p:nvSpPr>
        <p:spPr>
          <a:xfrm>
            <a:off x="3848427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Rectangle 557"/>
          <p:cNvSpPr>
            <a:spLocks/>
          </p:cNvSpPr>
          <p:nvPr/>
        </p:nvSpPr>
        <p:spPr>
          <a:xfrm>
            <a:off x="4160673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8" name="Rectangle 577"/>
          <p:cNvSpPr>
            <a:spLocks/>
          </p:cNvSpPr>
          <p:nvPr/>
        </p:nvSpPr>
        <p:spPr>
          <a:xfrm>
            <a:off x="3536181" y="4344562"/>
            <a:ext cx="283463" cy="207796"/>
          </a:xfrm>
          <a:prstGeom prst="rect">
            <a:avLst/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56" name="Rectangle 555"/>
          <p:cNvSpPr>
            <a:spLocks/>
          </p:cNvSpPr>
          <p:nvPr/>
        </p:nvSpPr>
        <p:spPr>
          <a:xfrm>
            <a:off x="3536181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Rectangle 548"/>
          <p:cNvSpPr>
            <a:spLocks/>
          </p:cNvSpPr>
          <p:nvPr/>
        </p:nvSpPr>
        <p:spPr>
          <a:xfrm>
            <a:off x="4472919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1" name="Rectangle 550"/>
          <p:cNvSpPr>
            <a:spLocks/>
          </p:cNvSpPr>
          <p:nvPr/>
        </p:nvSpPr>
        <p:spPr>
          <a:xfrm>
            <a:off x="4785165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Rectangle 558"/>
          <p:cNvSpPr>
            <a:spLocks/>
          </p:cNvSpPr>
          <p:nvPr/>
        </p:nvSpPr>
        <p:spPr>
          <a:xfrm>
            <a:off x="5097411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Rectangle 546"/>
          <p:cNvSpPr>
            <a:spLocks/>
          </p:cNvSpPr>
          <p:nvPr/>
        </p:nvSpPr>
        <p:spPr>
          <a:xfrm>
            <a:off x="5721903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0" name="Rectangle 569"/>
          <p:cNvSpPr>
            <a:spLocks/>
          </p:cNvSpPr>
          <p:nvPr/>
        </p:nvSpPr>
        <p:spPr>
          <a:xfrm>
            <a:off x="5409657" y="4344562"/>
            <a:ext cx="283463" cy="207796"/>
          </a:xfrm>
          <a:prstGeom prst="rect">
            <a:avLst/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48" name="Rectangle 547"/>
          <p:cNvSpPr>
            <a:spLocks/>
          </p:cNvSpPr>
          <p:nvPr/>
        </p:nvSpPr>
        <p:spPr>
          <a:xfrm>
            <a:off x="5409657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Rectangle 560"/>
          <p:cNvSpPr>
            <a:spLocks/>
          </p:cNvSpPr>
          <p:nvPr/>
        </p:nvSpPr>
        <p:spPr>
          <a:xfrm>
            <a:off x="6034149" y="4093439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2" name="Rectangle 571"/>
          <p:cNvSpPr>
            <a:spLocks/>
          </p:cNvSpPr>
          <p:nvPr/>
        </p:nvSpPr>
        <p:spPr>
          <a:xfrm>
            <a:off x="2911689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Rectangle 573"/>
          <p:cNvSpPr>
            <a:spLocks/>
          </p:cNvSpPr>
          <p:nvPr/>
        </p:nvSpPr>
        <p:spPr>
          <a:xfrm>
            <a:off x="2599443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7" name="Rectangle 586"/>
          <p:cNvSpPr>
            <a:spLocks/>
          </p:cNvSpPr>
          <p:nvPr/>
        </p:nvSpPr>
        <p:spPr>
          <a:xfrm>
            <a:off x="6658641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Rectangle 151"/>
          <p:cNvSpPr txBox="1">
            <a:spLocks/>
          </p:cNvSpPr>
          <p:nvPr/>
        </p:nvSpPr>
        <p:spPr>
          <a:xfrm>
            <a:off x="121489" y="3600926"/>
            <a:ext cx="558844" cy="95753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square" lIns="36000" tIns="18288" rIns="18288" bIns="18288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8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sz="1000" b="0" dirty="0" smtClean="0">
                <a:solidFill>
                  <a:srgbClr val="226E46"/>
                </a:solidFill>
              </a:rPr>
              <a:t>Opera-</a:t>
            </a:r>
            <a:r>
              <a:rPr lang="en-US" sz="1000" b="0" dirty="0" err="1" smtClean="0">
                <a:solidFill>
                  <a:srgbClr val="226E46"/>
                </a:solidFill>
              </a:rPr>
              <a:t>tions</a:t>
            </a:r>
            <a:endParaRPr lang="en-US" sz="1000" b="0" dirty="0">
              <a:solidFill>
                <a:srgbClr val="226E46"/>
              </a:solidFill>
            </a:endParaRPr>
          </a:p>
        </p:txBody>
      </p:sp>
      <p:sp>
        <p:nvSpPr>
          <p:cNvPr id="568" name="Rectangle 567"/>
          <p:cNvSpPr>
            <a:spLocks/>
          </p:cNvSpPr>
          <p:nvPr/>
        </p:nvSpPr>
        <p:spPr>
          <a:xfrm>
            <a:off x="6970889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5" name="Rectangle 574"/>
          <p:cNvSpPr>
            <a:spLocks/>
          </p:cNvSpPr>
          <p:nvPr/>
        </p:nvSpPr>
        <p:spPr>
          <a:xfrm>
            <a:off x="3848427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Rectangle 579"/>
          <p:cNvSpPr>
            <a:spLocks/>
          </p:cNvSpPr>
          <p:nvPr/>
        </p:nvSpPr>
        <p:spPr>
          <a:xfrm>
            <a:off x="4160673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Rectangle 570"/>
          <p:cNvSpPr>
            <a:spLocks/>
          </p:cNvSpPr>
          <p:nvPr/>
        </p:nvSpPr>
        <p:spPr>
          <a:xfrm>
            <a:off x="4472919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Rectangle 572"/>
          <p:cNvSpPr>
            <a:spLocks/>
          </p:cNvSpPr>
          <p:nvPr/>
        </p:nvSpPr>
        <p:spPr>
          <a:xfrm>
            <a:off x="4785165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1" name="Rectangle 580"/>
          <p:cNvSpPr>
            <a:spLocks/>
          </p:cNvSpPr>
          <p:nvPr/>
        </p:nvSpPr>
        <p:spPr>
          <a:xfrm>
            <a:off x="5097411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9" name="Rectangle 568"/>
          <p:cNvSpPr>
            <a:spLocks/>
          </p:cNvSpPr>
          <p:nvPr/>
        </p:nvSpPr>
        <p:spPr>
          <a:xfrm>
            <a:off x="5721903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Rectangle 582"/>
          <p:cNvSpPr>
            <a:spLocks/>
          </p:cNvSpPr>
          <p:nvPr/>
        </p:nvSpPr>
        <p:spPr>
          <a:xfrm>
            <a:off x="6034149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Rectangle 438"/>
          <p:cNvSpPr>
            <a:spLocks/>
          </p:cNvSpPr>
          <p:nvPr/>
        </p:nvSpPr>
        <p:spPr>
          <a:xfrm>
            <a:off x="2911689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Rectangle 440"/>
          <p:cNvSpPr>
            <a:spLocks/>
          </p:cNvSpPr>
          <p:nvPr/>
        </p:nvSpPr>
        <p:spPr>
          <a:xfrm>
            <a:off x="2599443" y="2794492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Rectangle 453"/>
          <p:cNvSpPr>
            <a:spLocks/>
          </p:cNvSpPr>
          <p:nvPr/>
        </p:nvSpPr>
        <p:spPr>
          <a:xfrm>
            <a:off x="6658641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Rectangle 434"/>
          <p:cNvSpPr>
            <a:spLocks/>
          </p:cNvSpPr>
          <p:nvPr/>
        </p:nvSpPr>
        <p:spPr>
          <a:xfrm>
            <a:off x="6970889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Rectangle 521"/>
          <p:cNvSpPr>
            <a:spLocks/>
          </p:cNvSpPr>
          <p:nvPr/>
        </p:nvSpPr>
        <p:spPr>
          <a:xfrm>
            <a:off x="6346395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Rectangle 441"/>
          <p:cNvSpPr>
            <a:spLocks/>
          </p:cNvSpPr>
          <p:nvPr/>
        </p:nvSpPr>
        <p:spPr>
          <a:xfrm>
            <a:off x="3848427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9" name="Isosceles Triangle 18"/>
          <p:cNvSpPr>
            <a:spLocks/>
          </p:cNvSpPr>
          <p:nvPr/>
        </p:nvSpPr>
        <p:spPr>
          <a:xfrm>
            <a:off x="3848427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47" name="Rectangle 446"/>
          <p:cNvSpPr>
            <a:spLocks/>
          </p:cNvSpPr>
          <p:nvPr/>
        </p:nvSpPr>
        <p:spPr>
          <a:xfrm>
            <a:off x="4160673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3" name="Isosceles Triangle 382"/>
          <p:cNvSpPr>
            <a:spLocks/>
          </p:cNvSpPr>
          <p:nvPr/>
        </p:nvSpPr>
        <p:spPr>
          <a:xfrm>
            <a:off x="4160673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45" name="Rectangle 444"/>
          <p:cNvSpPr>
            <a:spLocks/>
          </p:cNvSpPr>
          <p:nvPr/>
        </p:nvSpPr>
        <p:spPr>
          <a:xfrm>
            <a:off x="3536181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Rectangle 437"/>
          <p:cNvSpPr>
            <a:spLocks/>
          </p:cNvSpPr>
          <p:nvPr/>
        </p:nvSpPr>
        <p:spPr>
          <a:xfrm>
            <a:off x="4472919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4" name="Isosceles Triangle 383"/>
          <p:cNvSpPr>
            <a:spLocks/>
          </p:cNvSpPr>
          <p:nvPr/>
        </p:nvSpPr>
        <p:spPr>
          <a:xfrm>
            <a:off x="4472919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40" name="Rectangle 439"/>
          <p:cNvSpPr>
            <a:spLocks/>
          </p:cNvSpPr>
          <p:nvPr/>
        </p:nvSpPr>
        <p:spPr>
          <a:xfrm>
            <a:off x="4785165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5" name="Isosceles Triangle 384"/>
          <p:cNvSpPr>
            <a:spLocks/>
          </p:cNvSpPr>
          <p:nvPr/>
        </p:nvSpPr>
        <p:spPr>
          <a:xfrm>
            <a:off x="4785165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48" name="Rectangle 447"/>
          <p:cNvSpPr>
            <a:spLocks/>
          </p:cNvSpPr>
          <p:nvPr/>
        </p:nvSpPr>
        <p:spPr>
          <a:xfrm>
            <a:off x="5097411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87" name="Isosceles Triangle 386"/>
          <p:cNvSpPr>
            <a:spLocks/>
          </p:cNvSpPr>
          <p:nvPr/>
        </p:nvSpPr>
        <p:spPr>
          <a:xfrm>
            <a:off x="5099259" y="2794492"/>
            <a:ext cx="279769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36" name="Rectangle 435"/>
          <p:cNvSpPr>
            <a:spLocks/>
          </p:cNvSpPr>
          <p:nvPr/>
        </p:nvSpPr>
        <p:spPr>
          <a:xfrm>
            <a:off x="5721903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07" name="Isosceles Triangle 406"/>
          <p:cNvSpPr>
            <a:spLocks/>
          </p:cNvSpPr>
          <p:nvPr/>
        </p:nvSpPr>
        <p:spPr>
          <a:xfrm>
            <a:off x="5721903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437" name="Rectangle 436"/>
          <p:cNvSpPr>
            <a:spLocks/>
          </p:cNvSpPr>
          <p:nvPr/>
        </p:nvSpPr>
        <p:spPr>
          <a:xfrm>
            <a:off x="5409657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Rectangle 449"/>
          <p:cNvSpPr>
            <a:spLocks/>
          </p:cNvSpPr>
          <p:nvPr/>
        </p:nvSpPr>
        <p:spPr>
          <a:xfrm>
            <a:off x="6034149" y="279449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08" name="Isosceles Triangle 407"/>
          <p:cNvSpPr>
            <a:spLocks/>
          </p:cNvSpPr>
          <p:nvPr/>
        </p:nvSpPr>
        <p:spPr>
          <a:xfrm>
            <a:off x="6034149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A2AD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597" name="Rectangle 596"/>
          <p:cNvSpPr>
            <a:spLocks/>
          </p:cNvSpPr>
          <p:nvPr/>
        </p:nvSpPr>
        <p:spPr>
          <a:xfrm>
            <a:off x="3223935" y="279449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7" name="Rectangle 636"/>
          <p:cNvSpPr>
            <a:spLocks/>
          </p:cNvSpPr>
          <p:nvPr/>
        </p:nvSpPr>
        <p:spPr>
          <a:xfrm>
            <a:off x="2911689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9" name="Rectangle 638"/>
          <p:cNvSpPr>
            <a:spLocks/>
          </p:cNvSpPr>
          <p:nvPr/>
        </p:nvSpPr>
        <p:spPr>
          <a:xfrm>
            <a:off x="2599443" y="1703342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" name="Rectangle 651"/>
          <p:cNvSpPr>
            <a:spLocks/>
          </p:cNvSpPr>
          <p:nvPr/>
        </p:nvSpPr>
        <p:spPr>
          <a:xfrm>
            <a:off x="6658641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3" name="Rectangle 632"/>
          <p:cNvSpPr>
            <a:spLocks/>
          </p:cNvSpPr>
          <p:nvPr/>
        </p:nvSpPr>
        <p:spPr>
          <a:xfrm>
            <a:off x="6970889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2" name="Rectangle 701"/>
          <p:cNvSpPr>
            <a:spLocks/>
          </p:cNvSpPr>
          <p:nvPr/>
        </p:nvSpPr>
        <p:spPr>
          <a:xfrm>
            <a:off x="6346395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0" name="Rectangle 639"/>
          <p:cNvSpPr>
            <a:spLocks/>
          </p:cNvSpPr>
          <p:nvPr/>
        </p:nvSpPr>
        <p:spPr>
          <a:xfrm>
            <a:off x="3848427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3" name="Rectangle 642"/>
          <p:cNvSpPr>
            <a:spLocks/>
          </p:cNvSpPr>
          <p:nvPr/>
        </p:nvSpPr>
        <p:spPr>
          <a:xfrm>
            <a:off x="3536181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6" name="Rectangle 635"/>
          <p:cNvSpPr>
            <a:spLocks/>
          </p:cNvSpPr>
          <p:nvPr/>
        </p:nvSpPr>
        <p:spPr>
          <a:xfrm>
            <a:off x="4472919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38" name="Rectangle 637"/>
          <p:cNvSpPr>
            <a:spLocks/>
          </p:cNvSpPr>
          <p:nvPr/>
        </p:nvSpPr>
        <p:spPr>
          <a:xfrm>
            <a:off x="4785165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46" name="Rectangle 645"/>
          <p:cNvSpPr>
            <a:spLocks/>
          </p:cNvSpPr>
          <p:nvPr/>
        </p:nvSpPr>
        <p:spPr>
          <a:xfrm>
            <a:off x="5097411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34" name="Rectangle 633"/>
          <p:cNvSpPr>
            <a:spLocks/>
          </p:cNvSpPr>
          <p:nvPr/>
        </p:nvSpPr>
        <p:spPr>
          <a:xfrm>
            <a:off x="5721903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635" name="Rectangle 634"/>
          <p:cNvSpPr>
            <a:spLocks/>
          </p:cNvSpPr>
          <p:nvPr/>
        </p:nvSpPr>
        <p:spPr>
          <a:xfrm>
            <a:off x="5409657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8" name="Rectangle 647"/>
          <p:cNvSpPr>
            <a:spLocks/>
          </p:cNvSpPr>
          <p:nvPr/>
        </p:nvSpPr>
        <p:spPr>
          <a:xfrm>
            <a:off x="6034149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90" name="Rectangle 589"/>
          <p:cNvSpPr>
            <a:spLocks/>
          </p:cNvSpPr>
          <p:nvPr/>
        </p:nvSpPr>
        <p:spPr>
          <a:xfrm>
            <a:off x="3223935" y="1703342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9" name="Rectangle 598"/>
          <p:cNvSpPr>
            <a:spLocks/>
          </p:cNvSpPr>
          <p:nvPr/>
        </p:nvSpPr>
        <p:spPr>
          <a:xfrm>
            <a:off x="4160673" y="1703342"/>
            <a:ext cx="283463" cy="207796"/>
          </a:xfrm>
          <a:prstGeom prst="rect">
            <a:avLst/>
          </a:prstGeom>
          <a:solidFill>
            <a:srgbClr val="00ADE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65" name="Rectangle 464"/>
          <p:cNvSpPr>
            <a:spLocks/>
          </p:cNvSpPr>
          <p:nvPr/>
        </p:nvSpPr>
        <p:spPr>
          <a:xfrm>
            <a:off x="3223935" y="3045616"/>
            <a:ext cx="283463" cy="207796"/>
          </a:xfrm>
          <a:prstGeom prst="rect">
            <a:avLst/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87" name="Rectangle 486"/>
          <p:cNvSpPr>
            <a:spLocks/>
          </p:cNvSpPr>
          <p:nvPr/>
        </p:nvSpPr>
        <p:spPr>
          <a:xfrm>
            <a:off x="3223935" y="3296740"/>
            <a:ext cx="283463" cy="207796"/>
          </a:xfrm>
          <a:prstGeom prst="rect">
            <a:avLst/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596" name="Isosceles Triangle 595"/>
          <p:cNvSpPr>
            <a:spLocks/>
          </p:cNvSpPr>
          <p:nvPr/>
        </p:nvSpPr>
        <p:spPr>
          <a:xfrm>
            <a:off x="3223935" y="4093439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sp>
        <p:nvSpPr>
          <p:cNvPr id="598" name="Isosceles Triangle 597"/>
          <p:cNvSpPr>
            <a:spLocks/>
          </p:cNvSpPr>
          <p:nvPr/>
        </p:nvSpPr>
        <p:spPr>
          <a:xfrm>
            <a:off x="3223935" y="2794492"/>
            <a:ext cx="283463" cy="207796"/>
          </a:xfrm>
          <a:prstGeom prst="triangle">
            <a:avLst>
              <a:gd name="adj" fmla="val 100000"/>
            </a:avLst>
          </a:prstGeom>
          <a:solidFill>
            <a:srgbClr val="85599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ru-RU" sz="900" dirty="0" err="1">
              <a:solidFill>
                <a:srgbClr val="000000"/>
              </a:solidFill>
            </a:endParaRPr>
          </a:p>
        </p:txBody>
      </p:sp>
      <p:grpSp>
        <p:nvGrpSpPr>
          <p:cNvPr id="631" name="Group 23"/>
          <p:cNvGrpSpPr>
            <a:grpSpLocks/>
          </p:cNvGrpSpPr>
          <p:nvPr/>
        </p:nvGrpSpPr>
        <p:grpSpPr bwMode="auto">
          <a:xfrm>
            <a:off x="4785165" y="1025113"/>
            <a:ext cx="595709" cy="433617"/>
            <a:chOff x="915" y="453"/>
            <a:chExt cx="2686" cy="577"/>
          </a:xfrm>
        </p:grpSpPr>
        <p:cxnSp>
          <p:nvCxnSpPr>
            <p:cNvPr id="641" name="AutoShape 249"/>
            <p:cNvCxnSpPr>
              <a:cxnSpLocks noChangeShapeType="1"/>
              <a:stCxn id="644" idx="4"/>
              <a:endCxn id="64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4" name="AutoShape 250"/>
            <p:cNvSpPr>
              <a:spLocks noChangeArrowheads="1"/>
            </p:cNvSpPr>
            <p:nvPr/>
          </p:nvSpPr>
          <p:spPr bwMode="auto">
            <a:xfrm>
              <a:off x="915" y="453"/>
              <a:ext cx="2686" cy="57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Broad wealth </a:t>
              </a:r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ac-</a:t>
              </a:r>
              <a:r>
                <a:rPr lang="en-US" sz="900" dirty="0" err="1" smtClean="0">
                  <a:solidFill>
                    <a:srgbClr val="000000"/>
                  </a:solidFill>
                  <a:latin typeface="Arial"/>
                </a:rPr>
                <a:t>cumulation</a:t>
              </a:r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60" name="Rectangle 136"/>
          <p:cNvSpPr txBox="1">
            <a:spLocks/>
          </p:cNvSpPr>
          <p:nvPr/>
        </p:nvSpPr>
        <p:spPr>
          <a:xfrm>
            <a:off x="761574" y="4350661"/>
            <a:ext cx="1220578" cy="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>
              <a:buClr>
                <a:srgbClr val="002960"/>
              </a:buClr>
            </a:pPr>
            <a:r>
              <a:rPr lang="en-US" sz="900" dirty="0">
                <a:solidFill>
                  <a:srgbClr val="000000"/>
                </a:solidFill>
                <a:ea typeface="Arial Unicode MS"/>
                <a:cs typeface="Arial Unicode MS"/>
              </a:rPr>
              <a:t>End user</a:t>
            </a:r>
          </a:p>
        </p:txBody>
      </p:sp>
      <p:sp>
        <p:nvSpPr>
          <p:cNvPr id="601" name="Rectangle 600"/>
          <p:cNvSpPr>
            <a:spLocks/>
          </p:cNvSpPr>
          <p:nvPr/>
        </p:nvSpPr>
        <p:spPr>
          <a:xfrm>
            <a:off x="2287197" y="1997794"/>
            <a:ext cx="283463" cy="2077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8" name="Rectangle 607"/>
          <p:cNvSpPr>
            <a:spLocks/>
          </p:cNvSpPr>
          <p:nvPr/>
        </p:nvSpPr>
        <p:spPr>
          <a:xfrm>
            <a:off x="2287197" y="2248917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9" name="Rectangle 608"/>
          <p:cNvSpPr>
            <a:spLocks/>
          </p:cNvSpPr>
          <p:nvPr/>
        </p:nvSpPr>
        <p:spPr>
          <a:xfrm>
            <a:off x="2287197" y="2500041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2" name="Rectangle 611"/>
          <p:cNvSpPr>
            <a:spLocks/>
          </p:cNvSpPr>
          <p:nvPr/>
        </p:nvSpPr>
        <p:spPr>
          <a:xfrm>
            <a:off x="2287197" y="3045616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3" name="Rectangle 612"/>
          <p:cNvSpPr>
            <a:spLocks/>
          </p:cNvSpPr>
          <p:nvPr/>
        </p:nvSpPr>
        <p:spPr>
          <a:xfrm>
            <a:off x="2287197" y="3296740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5" name="Rectangle 614"/>
          <p:cNvSpPr>
            <a:spLocks/>
          </p:cNvSpPr>
          <p:nvPr/>
        </p:nvSpPr>
        <p:spPr>
          <a:xfrm>
            <a:off x="2287197" y="4093439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" name="Rectangle 615"/>
          <p:cNvSpPr>
            <a:spLocks/>
          </p:cNvSpPr>
          <p:nvPr/>
        </p:nvSpPr>
        <p:spPr>
          <a:xfrm>
            <a:off x="2287197" y="3594828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7" name="Rectangle 616"/>
          <p:cNvSpPr>
            <a:spLocks/>
          </p:cNvSpPr>
          <p:nvPr/>
        </p:nvSpPr>
        <p:spPr>
          <a:xfrm>
            <a:off x="2287197" y="3842315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8" name="Rectangle 617"/>
          <p:cNvSpPr>
            <a:spLocks/>
          </p:cNvSpPr>
          <p:nvPr/>
        </p:nvSpPr>
        <p:spPr>
          <a:xfrm>
            <a:off x="2287197" y="4344562"/>
            <a:ext cx="283463" cy="207796"/>
          </a:xfrm>
          <a:prstGeom prst="rect">
            <a:avLst/>
          </a:prstGeom>
          <a:solidFill>
            <a:srgbClr val="E37222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9" name="Rectangle 618"/>
          <p:cNvSpPr>
            <a:spLocks/>
          </p:cNvSpPr>
          <p:nvPr/>
        </p:nvSpPr>
        <p:spPr>
          <a:xfrm>
            <a:off x="2287197" y="2794492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0" name="Rectangle 619"/>
          <p:cNvSpPr>
            <a:spLocks/>
          </p:cNvSpPr>
          <p:nvPr/>
        </p:nvSpPr>
        <p:spPr>
          <a:xfrm>
            <a:off x="2287197" y="1703342"/>
            <a:ext cx="283463" cy="20779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  <a:effectLst/>
        </p:spPr>
        <p:txBody>
          <a:bodyPr wrap="square" lIns="18288" tIns="18288" rIns="18288" bIns="18288" anchor="ctr" anchorCtr="0">
            <a:noAutofit/>
          </a:bodyPr>
          <a:lstStyle/>
          <a:p>
            <a:pPr>
              <a:lnSpc>
                <a:spcPct val="90000"/>
              </a:lnSpc>
            </a:pPr>
            <a:endParaRPr lang="en-US" sz="90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621" name="Group 620"/>
          <p:cNvGrpSpPr/>
          <p:nvPr/>
        </p:nvGrpSpPr>
        <p:grpSpPr>
          <a:xfrm>
            <a:off x="2307224" y="1505299"/>
            <a:ext cx="243408" cy="174360"/>
            <a:chOff x="7661377" y="1768845"/>
            <a:chExt cx="272983" cy="272983"/>
          </a:xfrm>
        </p:grpSpPr>
        <p:sp>
          <p:nvSpPr>
            <p:cNvPr id="622" name="Oval 621"/>
            <p:cNvSpPr/>
            <p:nvPr/>
          </p:nvSpPr>
          <p:spPr bwMode="gray">
            <a:xfrm>
              <a:off x="7661377" y="1768845"/>
              <a:ext cx="272983" cy="27298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endParaRPr lang="en-US" sz="900" dirty="0" err="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3" name="Picture 52" descr="http://h41156.www4.hp.com/education/upload/uk/en/CloudIcon.png"/>
            <p:cNvPicPr>
              <a:picLocks noChangeAspect="1" noChangeArrowheads="1"/>
            </p:cNvPicPr>
            <p:nvPr/>
          </p:nvPicPr>
          <p:blipFill>
            <a:blip r:embed="rId23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686682" y="1836424"/>
              <a:ext cx="222373" cy="11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" dist="25400" dir="2700000" algn="tl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4" name="Group 623"/>
          <p:cNvGrpSpPr>
            <a:grpSpLocks/>
          </p:cNvGrpSpPr>
          <p:nvPr/>
        </p:nvGrpSpPr>
        <p:grpSpPr>
          <a:xfrm>
            <a:off x="6366423" y="1505299"/>
            <a:ext cx="243408" cy="174360"/>
            <a:chOff x="7732713" y="1514475"/>
            <a:chExt cx="301625" cy="293688"/>
          </a:xfrm>
        </p:grpSpPr>
        <p:sp>
          <p:nvSpPr>
            <p:cNvPr id="625" name="Oval 624"/>
            <p:cNvSpPr/>
            <p:nvPr/>
          </p:nvSpPr>
          <p:spPr bwMode="gray">
            <a:xfrm>
              <a:off x="7732713" y="1514475"/>
              <a:ext cx="301625" cy="29368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ru-RU" sz="9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26" name="Picture 24" descr="C:\Users\Irina Rogacheva\Desktop\shutterstock_150531494 [Converted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9969" t="-4671" r="42975" b="40195"/>
            <a:stretch>
              <a:fillRect/>
            </a:stretch>
          </p:blipFill>
          <p:spPr bwMode="auto">
            <a:xfrm>
              <a:off x="7758113" y="1554163"/>
              <a:ext cx="25082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73" name="Group 972"/>
          <p:cNvGrpSpPr/>
          <p:nvPr/>
        </p:nvGrpSpPr>
        <p:grpSpPr>
          <a:xfrm>
            <a:off x="5409657" y="1301768"/>
            <a:ext cx="907956" cy="156966"/>
            <a:chOff x="5301652" y="1701137"/>
            <a:chExt cx="889828" cy="205122"/>
          </a:xfrm>
        </p:grpSpPr>
        <p:cxnSp>
          <p:nvCxnSpPr>
            <p:cNvPr id="647" name="AutoShape 249"/>
            <p:cNvCxnSpPr>
              <a:cxnSpLocks noChangeShapeType="1"/>
              <a:stCxn id="649" idx="4"/>
              <a:endCxn id="649" idx="6"/>
            </p:cNvCxnSpPr>
            <p:nvPr/>
          </p:nvCxnSpPr>
          <p:spPr bwMode="auto">
            <a:xfrm>
              <a:off x="5301652" y="1906259"/>
              <a:ext cx="889828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9" name="AutoShape 250"/>
            <p:cNvSpPr>
              <a:spLocks noChangeArrowheads="1"/>
            </p:cNvSpPr>
            <p:nvPr/>
          </p:nvSpPr>
          <p:spPr bwMode="auto">
            <a:xfrm>
              <a:off x="5301652" y="1701137"/>
              <a:ext cx="889828" cy="20512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 err="1">
                  <a:solidFill>
                    <a:srgbClr val="000000"/>
                  </a:solidFill>
                  <a:latin typeface="Arial"/>
                </a:rPr>
                <a:t>SME</a:t>
              </a:r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 accelerator</a:t>
              </a:r>
            </a:p>
          </p:txBody>
        </p:sp>
      </p:grpSp>
      <p:grpSp>
        <p:nvGrpSpPr>
          <p:cNvPr id="972" name="Group 971"/>
          <p:cNvGrpSpPr/>
          <p:nvPr/>
        </p:nvGrpSpPr>
        <p:grpSpPr>
          <a:xfrm>
            <a:off x="6346395" y="1163267"/>
            <a:ext cx="907957" cy="295466"/>
            <a:chOff x="6219688" y="1520144"/>
            <a:chExt cx="889829" cy="386112"/>
          </a:xfrm>
        </p:grpSpPr>
        <p:cxnSp>
          <p:nvCxnSpPr>
            <p:cNvPr id="651" name="AutoShape 249"/>
            <p:cNvCxnSpPr>
              <a:cxnSpLocks noChangeShapeType="1"/>
              <a:stCxn id="654" idx="4"/>
              <a:endCxn id="654" idx="6"/>
            </p:cNvCxnSpPr>
            <p:nvPr/>
          </p:nvCxnSpPr>
          <p:spPr bwMode="auto">
            <a:xfrm>
              <a:off x="6219688" y="1906255"/>
              <a:ext cx="889829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4" name="AutoShape 250"/>
            <p:cNvSpPr>
              <a:spLocks noChangeArrowheads="1"/>
            </p:cNvSpPr>
            <p:nvPr/>
          </p:nvSpPr>
          <p:spPr bwMode="auto">
            <a:xfrm>
              <a:off x="6219688" y="1520144"/>
              <a:ext cx="889829" cy="38611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>
                  <a:solidFill>
                    <a:srgbClr val="000000"/>
                  </a:solidFill>
                  <a:latin typeface="Arial"/>
                </a:rPr>
                <a:t>Regional capital market hub</a:t>
              </a:r>
            </a:p>
          </p:txBody>
        </p:sp>
      </p:grpSp>
      <p:grpSp>
        <p:nvGrpSpPr>
          <p:cNvPr id="627" name="Group 23"/>
          <p:cNvGrpSpPr>
            <a:grpSpLocks/>
          </p:cNvGrpSpPr>
          <p:nvPr/>
        </p:nvGrpSpPr>
        <p:grpSpPr bwMode="auto">
          <a:xfrm>
            <a:off x="1974951" y="1022792"/>
            <a:ext cx="595709" cy="433687"/>
            <a:chOff x="915" y="614"/>
            <a:chExt cx="2686" cy="416"/>
          </a:xfrm>
        </p:grpSpPr>
        <p:cxnSp>
          <p:nvCxnSpPr>
            <p:cNvPr id="655" name="AutoShape 249"/>
            <p:cNvCxnSpPr>
              <a:cxnSpLocks noChangeShapeType="1"/>
              <a:stCxn id="656" idx="4"/>
              <a:endCxn id="65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56" name="AutoShape 250"/>
            <p:cNvSpPr>
              <a:spLocks noChangeArrowheads="1"/>
            </p:cNvSpPr>
            <p:nvPr/>
          </p:nvSpPr>
          <p:spPr bwMode="auto">
            <a:xfrm>
              <a:off x="915" y="614"/>
              <a:ext cx="2686" cy="41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900" dirty="0" smtClean="0">
                  <a:solidFill>
                    <a:srgbClr val="000000"/>
                  </a:solidFill>
                  <a:latin typeface="Arial"/>
                </a:rPr>
                <a:t>Key </a:t>
              </a:r>
              <a:r>
                <a:rPr lang="en-US" sz="900" dirty="0" err="1" smtClean="0">
                  <a:solidFill>
                    <a:srgbClr val="000000"/>
                  </a:solidFill>
                  <a:latin typeface="Arial"/>
                </a:rPr>
                <a:t>infrastruc-ture</a:t>
              </a:r>
              <a:endParaRPr lang="en-US" sz="900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65796" y="666428"/>
            <a:ext cx="1666843" cy="174360"/>
            <a:chOff x="7316740" y="870882"/>
            <a:chExt cx="1633564" cy="227852"/>
          </a:xfrm>
        </p:grpSpPr>
        <p:grpSp>
          <p:nvGrpSpPr>
            <p:cNvPr id="675" name="Group 674"/>
            <p:cNvGrpSpPr>
              <a:grpSpLocks/>
            </p:cNvGrpSpPr>
            <p:nvPr/>
          </p:nvGrpSpPr>
          <p:grpSpPr>
            <a:xfrm>
              <a:off x="7316740" y="870882"/>
              <a:ext cx="238548" cy="227852"/>
              <a:chOff x="2693857" y="1768845"/>
              <a:chExt cx="272983" cy="272983"/>
            </a:xfrm>
          </p:grpSpPr>
          <p:sp>
            <p:nvSpPr>
              <p:cNvPr id="683" name="Oval 682"/>
              <p:cNvSpPr/>
              <p:nvPr/>
            </p:nvSpPr>
            <p:spPr bwMode="gray">
              <a:xfrm>
                <a:off x="2693857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684" name="Group 683"/>
              <p:cNvGrpSpPr/>
              <p:nvPr/>
            </p:nvGrpSpPr>
            <p:grpSpPr bwMode="gray">
              <a:xfrm>
                <a:off x="2747660" y="1842707"/>
                <a:ext cx="165367" cy="125256"/>
                <a:chOff x="3373118" y="3786395"/>
                <a:chExt cx="236561" cy="179180"/>
              </a:xfrm>
              <a:solidFill>
                <a:schemeClr val="bg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685" name="Group 684"/>
                <p:cNvGrpSpPr/>
                <p:nvPr/>
              </p:nvGrpSpPr>
              <p:grpSpPr bwMode="gray">
                <a:xfrm>
                  <a:off x="3399337" y="3786395"/>
                  <a:ext cx="210342" cy="126397"/>
                  <a:chOff x="2703193" y="3424721"/>
                  <a:chExt cx="1548476" cy="930500"/>
                </a:xfrm>
                <a:grpFill/>
              </p:grpSpPr>
              <p:sp>
                <p:nvSpPr>
                  <p:cNvPr id="699" name="Rounded Rectangle 29"/>
                  <p:cNvSpPr/>
                  <p:nvPr/>
                </p:nvSpPr>
                <p:spPr bwMode="gray">
                  <a:xfrm>
                    <a:off x="2703193" y="3424721"/>
                    <a:ext cx="1548476" cy="930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8116" h="2877272">
                        <a:moveTo>
                          <a:pt x="0" y="913537"/>
                        </a:moveTo>
                        <a:lnTo>
                          <a:pt x="4788116" y="913537"/>
                        </a:lnTo>
                        <a:lnTo>
                          <a:pt x="4788116" y="2531079"/>
                        </a:lnTo>
                        <a:cubicBezTo>
                          <a:pt x="4788116" y="2722276"/>
                          <a:pt x="4633120" y="2877272"/>
                          <a:pt x="4441923" y="2877272"/>
                        </a:cubicBezTo>
                        <a:lnTo>
                          <a:pt x="346193" y="2877272"/>
                        </a:lnTo>
                        <a:cubicBezTo>
                          <a:pt x="154996" y="2877272"/>
                          <a:pt x="0" y="2722276"/>
                          <a:pt x="0" y="2531079"/>
                        </a:cubicBezTo>
                        <a:close/>
                        <a:moveTo>
                          <a:pt x="346193" y="0"/>
                        </a:moveTo>
                        <a:lnTo>
                          <a:pt x="4441923" y="0"/>
                        </a:lnTo>
                        <a:cubicBezTo>
                          <a:pt x="4633120" y="0"/>
                          <a:pt x="4788116" y="154996"/>
                          <a:pt x="4788116" y="346193"/>
                        </a:cubicBezTo>
                        <a:lnTo>
                          <a:pt x="4788116" y="609117"/>
                        </a:lnTo>
                        <a:lnTo>
                          <a:pt x="0" y="609117"/>
                        </a:lnTo>
                        <a:lnTo>
                          <a:pt x="0" y="346193"/>
                        </a:lnTo>
                        <a:cubicBezTo>
                          <a:pt x="0" y="154996"/>
                          <a:pt x="154996" y="0"/>
                          <a:pt x="34619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000" dirty="0" err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704" name="Rectangle 703"/>
                  <p:cNvSpPr/>
                  <p:nvPr/>
                </p:nvSpPr>
                <p:spPr bwMode="gray">
                  <a:xfrm>
                    <a:off x="2703193" y="3613031"/>
                    <a:ext cx="1548476" cy="116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000" dirty="0" err="1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grpSp>
              <p:nvGrpSpPr>
                <p:cNvPr id="686" name="Group 685"/>
                <p:cNvGrpSpPr/>
                <p:nvPr/>
              </p:nvGrpSpPr>
              <p:grpSpPr bwMode="gray">
                <a:xfrm>
                  <a:off x="3373118" y="3839178"/>
                  <a:ext cx="210342" cy="126397"/>
                  <a:chOff x="2703193" y="3424721"/>
                  <a:chExt cx="1548476" cy="930500"/>
                </a:xfrm>
                <a:grpFill/>
              </p:grpSpPr>
              <p:sp>
                <p:nvSpPr>
                  <p:cNvPr id="692" name="Rounded Rectangle 29"/>
                  <p:cNvSpPr/>
                  <p:nvPr/>
                </p:nvSpPr>
                <p:spPr bwMode="gray">
                  <a:xfrm>
                    <a:off x="2703193" y="3424721"/>
                    <a:ext cx="1548476" cy="930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8116" h="2877272">
                        <a:moveTo>
                          <a:pt x="0" y="913537"/>
                        </a:moveTo>
                        <a:lnTo>
                          <a:pt x="4788116" y="913537"/>
                        </a:lnTo>
                        <a:lnTo>
                          <a:pt x="4788116" y="2531079"/>
                        </a:lnTo>
                        <a:cubicBezTo>
                          <a:pt x="4788116" y="2722276"/>
                          <a:pt x="4633120" y="2877272"/>
                          <a:pt x="4441923" y="2877272"/>
                        </a:cubicBezTo>
                        <a:lnTo>
                          <a:pt x="346193" y="2877272"/>
                        </a:lnTo>
                        <a:cubicBezTo>
                          <a:pt x="154996" y="2877272"/>
                          <a:pt x="0" y="2722276"/>
                          <a:pt x="0" y="2531079"/>
                        </a:cubicBezTo>
                        <a:close/>
                        <a:moveTo>
                          <a:pt x="346193" y="0"/>
                        </a:moveTo>
                        <a:lnTo>
                          <a:pt x="4441923" y="0"/>
                        </a:lnTo>
                        <a:cubicBezTo>
                          <a:pt x="4633120" y="0"/>
                          <a:pt x="4788116" y="154996"/>
                          <a:pt x="4788116" y="346193"/>
                        </a:cubicBezTo>
                        <a:lnTo>
                          <a:pt x="4788116" y="609117"/>
                        </a:lnTo>
                        <a:lnTo>
                          <a:pt x="0" y="609117"/>
                        </a:lnTo>
                        <a:lnTo>
                          <a:pt x="0" y="346193"/>
                        </a:lnTo>
                        <a:cubicBezTo>
                          <a:pt x="0" y="154996"/>
                          <a:pt x="154996" y="0"/>
                          <a:pt x="346193" y="0"/>
                        </a:cubicBezTo>
                        <a:close/>
                      </a:path>
                    </a:pathLst>
                  </a:custGeom>
                  <a:grpFill/>
                  <a:ln w="952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endParaRPr lang="en-US" sz="1000" dirty="0" err="1" smtClean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694" name="Rectangle 693"/>
                  <p:cNvSpPr/>
                  <p:nvPr/>
                </p:nvSpPr>
                <p:spPr bwMode="gray">
                  <a:xfrm>
                    <a:off x="2703193" y="3613031"/>
                    <a:ext cx="1548476" cy="116388"/>
                  </a:xfrm>
                  <a:prstGeom prst="rect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000" dirty="0" err="1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</p:grpSp>
        <p:sp>
          <p:nvSpPr>
            <p:cNvPr id="848" name="Rectangle 137"/>
            <p:cNvSpPr txBox="1"/>
            <p:nvPr/>
          </p:nvSpPr>
          <p:spPr>
            <a:xfrm>
              <a:off x="7650777" y="917337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6. Payments ecosystem</a:t>
              </a:r>
              <a:endParaRPr lang="en-US" sz="8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465796" y="1138986"/>
            <a:ext cx="1666843" cy="174360"/>
            <a:chOff x="7316740" y="1322187"/>
            <a:chExt cx="1633564" cy="227852"/>
          </a:xfrm>
        </p:grpSpPr>
        <p:grpSp>
          <p:nvGrpSpPr>
            <p:cNvPr id="595" name="Group 594"/>
            <p:cNvGrpSpPr>
              <a:grpSpLocks/>
            </p:cNvGrpSpPr>
            <p:nvPr/>
          </p:nvGrpSpPr>
          <p:grpSpPr>
            <a:xfrm>
              <a:off x="7316740" y="1322187"/>
              <a:ext cx="238548" cy="227852"/>
              <a:chOff x="3072619" y="1768845"/>
              <a:chExt cx="272983" cy="272983"/>
            </a:xfrm>
          </p:grpSpPr>
          <p:sp>
            <p:nvSpPr>
              <p:cNvPr id="600" name="Oval 599"/>
              <p:cNvSpPr/>
              <p:nvPr/>
            </p:nvSpPr>
            <p:spPr bwMode="gray">
              <a:xfrm>
                <a:off x="3072619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628" name="Straight Connector 627"/>
              <p:cNvCxnSpPr/>
              <p:nvPr/>
            </p:nvCxnSpPr>
            <p:spPr bwMode="gray">
              <a:xfrm>
                <a:off x="3161169" y="1810522"/>
                <a:ext cx="87097" cy="169121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 bwMode="gray">
              <a:xfrm flipH="1">
                <a:off x="3161169" y="1810522"/>
                <a:ext cx="87097" cy="169121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 bwMode="gray">
              <a:xfrm>
                <a:off x="3117621" y="1895082"/>
                <a:ext cx="174194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57" name="Oval 656"/>
              <p:cNvSpPr/>
              <p:nvPr/>
            </p:nvSpPr>
            <p:spPr bwMode="gray">
              <a:xfrm>
                <a:off x="3178504" y="1869715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58" name="Oval 657"/>
              <p:cNvSpPr/>
              <p:nvPr/>
            </p:nvSpPr>
            <p:spPr bwMode="gray">
              <a:xfrm>
                <a:off x="3091407" y="1869715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59" name="Oval 658"/>
              <p:cNvSpPr/>
              <p:nvPr/>
            </p:nvSpPr>
            <p:spPr bwMode="gray">
              <a:xfrm>
                <a:off x="3134955" y="1784308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1" name="Oval 660"/>
              <p:cNvSpPr/>
              <p:nvPr/>
            </p:nvSpPr>
            <p:spPr bwMode="gray">
              <a:xfrm>
                <a:off x="3222052" y="1784308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2" name="Oval 661"/>
              <p:cNvSpPr/>
              <p:nvPr/>
            </p:nvSpPr>
            <p:spPr bwMode="gray">
              <a:xfrm>
                <a:off x="3265601" y="1869715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3" name="Oval 662"/>
              <p:cNvSpPr/>
              <p:nvPr/>
            </p:nvSpPr>
            <p:spPr bwMode="gray">
              <a:xfrm>
                <a:off x="3134955" y="1953429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664" name="Oval 663"/>
              <p:cNvSpPr/>
              <p:nvPr/>
            </p:nvSpPr>
            <p:spPr bwMode="gray">
              <a:xfrm>
                <a:off x="3222052" y="1953429"/>
                <a:ext cx="52427" cy="5242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49" name="Rectangle 137"/>
            <p:cNvSpPr txBox="1"/>
            <p:nvPr/>
          </p:nvSpPr>
          <p:spPr>
            <a:xfrm>
              <a:off x="7650777" y="1366598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1.1 Digital </a:t>
              </a:r>
              <a:r>
                <a:rPr lang="en-US" sz="800" dirty="0">
                  <a:solidFill>
                    <a:srgbClr val="808080"/>
                  </a:solidFill>
                </a:rPr>
                <a:t>ID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465796" y="1346361"/>
            <a:ext cx="1666843" cy="246221"/>
            <a:chOff x="7316740" y="1520399"/>
            <a:chExt cx="1633564" cy="321759"/>
          </a:xfrm>
        </p:grpSpPr>
        <p:grpSp>
          <p:nvGrpSpPr>
            <p:cNvPr id="564" name="Group 563"/>
            <p:cNvGrpSpPr>
              <a:grpSpLocks/>
            </p:cNvGrpSpPr>
            <p:nvPr/>
          </p:nvGrpSpPr>
          <p:grpSpPr>
            <a:xfrm>
              <a:off x="7316740" y="1560991"/>
              <a:ext cx="238548" cy="227852"/>
              <a:chOff x="3449419" y="1768845"/>
              <a:chExt cx="272983" cy="272983"/>
            </a:xfrm>
          </p:grpSpPr>
          <p:sp>
            <p:nvSpPr>
              <p:cNvPr id="579" name="Oval 578"/>
              <p:cNvSpPr/>
              <p:nvPr/>
            </p:nvSpPr>
            <p:spPr bwMode="gray">
              <a:xfrm>
                <a:off x="3449419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582" name="Group 581"/>
              <p:cNvGrpSpPr/>
              <p:nvPr/>
            </p:nvGrpSpPr>
            <p:grpSpPr bwMode="gray">
              <a:xfrm>
                <a:off x="3515862" y="1824793"/>
                <a:ext cx="94881" cy="132978"/>
                <a:chOff x="5287631" y="2236290"/>
                <a:chExt cx="429577" cy="602083"/>
              </a:xfrm>
              <a:solidFill>
                <a:schemeClr val="bg1"/>
              </a:solidFill>
            </p:grpSpPr>
            <p:sp>
              <p:nvSpPr>
                <p:cNvPr id="586" name="Oval 96"/>
                <p:cNvSpPr/>
                <p:nvPr/>
              </p:nvSpPr>
              <p:spPr bwMode="gray">
                <a:xfrm rot="2941768">
                  <a:off x="5451946" y="2288550"/>
                  <a:ext cx="158365" cy="372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8" name="Oval 96"/>
                <p:cNvSpPr/>
                <p:nvPr/>
              </p:nvSpPr>
              <p:spPr bwMode="gray">
                <a:xfrm rot="19707760">
                  <a:off x="5287631" y="2372225"/>
                  <a:ext cx="109539" cy="2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2" name="Oval 96"/>
                <p:cNvSpPr/>
                <p:nvPr/>
              </p:nvSpPr>
              <p:spPr bwMode="gray">
                <a:xfrm rot="2941768">
                  <a:off x="5449199" y="2188875"/>
                  <a:ext cx="103856" cy="244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3" name="Oval 96"/>
                <p:cNvSpPr/>
                <p:nvPr/>
              </p:nvSpPr>
              <p:spPr bwMode="gray">
                <a:xfrm rot="19707760">
                  <a:off x="5341445" y="2243752"/>
                  <a:ext cx="71834" cy="16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633" h="650099">
                      <a:moveTo>
                        <a:pt x="138317" y="0"/>
                      </a:moveTo>
                      <a:cubicBezTo>
                        <a:pt x="223783" y="81920"/>
                        <a:pt x="276633" y="197313"/>
                        <a:pt x="276633" y="325049"/>
                      </a:cubicBezTo>
                      <a:cubicBezTo>
                        <a:pt x="276633" y="452785"/>
                        <a:pt x="223783" y="568178"/>
                        <a:pt x="138317" y="650099"/>
                      </a:cubicBezTo>
                      <a:cubicBezTo>
                        <a:pt x="52850" y="568178"/>
                        <a:pt x="0" y="452785"/>
                        <a:pt x="0" y="325049"/>
                      </a:cubicBezTo>
                      <a:cubicBezTo>
                        <a:pt x="0" y="197313"/>
                        <a:pt x="52850" y="81920"/>
                        <a:pt x="138317" y="0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94" name="Freeform 593"/>
                <p:cNvSpPr/>
                <p:nvPr>
                  <p:custDataLst>
                    <p:tags r:id="rId6"/>
                  </p:custDataLst>
                </p:nvPr>
              </p:nvSpPr>
              <p:spPr bwMode="gray">
                <a:xfrm rot="637281">
                  <a:off x="5382487" y="2236290"/>
                  <a:ext cx="131625" cy="602083"/>
                </a:xfrm>
                <a:custGeom>
                  <a:avLst/>
                  <a:gdLst>
                    <a:gd name="connsiteX0" fmla="*/ 0 w 471488"/>
                    <a:gd name="connsiteY0" fmla="*/ 0 h 876300"/>
                    <a:gd name="connsiteX1" fmla="*/ 109538 w 471488"/>
                    <a:gd name="connsiteY1" fmla="*/ 476250 h 876300"/>
                    <a:gd name="connsiteX2" fmla="*/ 471488 w 471488"/>
                    <a:gd name="connsiteY2" fmla="*/ 876300 h 87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71488" h="876300">
                      <a:moveTo>
                        <a:pt x="0" y="0"/>
                      </a:moveTo>
                      <a:cubicBezTo>
                        <a:pt x="15478" y="165100"/>
                        <a:pt x="30957" y="330200"/>
                        <a:pt x="109538" y="476250"/>
                      </a:cubicBezTo>
                      <a:cubicBezTo>
                        <a:pt x="188119" y="622300"/>
                        <a:pt x="410369" y="810419"/>
                        <a:pt x="471488" y="876300"/>
                      </a:cubicBezTo>
                    </a:path>
                  </a:pathLst>
                </a:custGeom>
                <a:grpFill/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endParaRPr lang="en-US" sz="10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584" name="Freeform 583"/>
              <p:cNvSpPr/>
              <p:nvPr/>
            </p:nvSpPr>
            <p:spPr bwMode="gray">
              <a:xfrm rot="15921468" flipV="1">
                <a:off x="3535268" y="1895325"/>
                <a:ext cx="83932" cy="131895"/>
              </a:xfrm>
              <a:custGeom>
                <a:avLst/>
                <a:gdLst>
                  <a:gd name="connsiteX0" fmla="*/ 38100 w 100012"/>
                  <a:gd name="connsiteY0" fmla="*/ 0 h 157162"/>
                  <a:gd name="connsiteX1" fmla="*/ 0 w 100012"/>
                  <a:gd name="connsiteY1" fmla="*/ 119062 h 157162"/>
                  <a:gd name="connsiteX2" fmla="*/ 42862 w 100012"/>
                  <a:gd name="connsiteY2" fmla="*/ 157162 h 157162"/>
                  <a:gd name="connsiteX3" fmla="*/ 61912 w 100012"/>
                  <a:gd name="connsiteY3" fmla="*/ 76200 h 157162"/>
                  <a:gd name="connsiteX4" fmla="*/ 100012 w 100012"/>
                  <a:gd name="connsiteY4" fmla="*/ 100012 h 157162"/>
                  <a:gd name="connsiteX5" fmla="*/ 100012 w 100012"/>
                  <a:gd name="connsiteY5" fmla="*/ 14287 h 157162"/>
                  <a:gd name="connsiteX6" fmla="*/ 38100 w 100012"/>
                  <a:gd name="connsiteY6" fmla="*/ 0 h 157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12" h="157162">
                    <a:moveTo>
                      <a:pt x="38100" y="0"/>
                    </a:moveTo>
                    <a:lnTo>
                      <a:pt x="0" y="119062"/>
                    </a:lnTo>
                    <a:lnTo>
                      <a:pt x="42862" y="157162"/>
                    </a:lnTo>
                    <a:lnTo>
                      <a:pt x="61912" y="76200"/>
                    </a:lnTo>
                    <a:lnTo>
                      <a:pt x="100012" y="100012"/>
                    </a:lnTo>
                    <a:lnTo>
                      <a:pt x="100012" y="14287"/>
                    </a:lnTo>
                    <a:lnTo>
                      <a:pt x="3810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585" name="Freeform 584"/>
              <p:cNvSpPr/>
              <p:nvPr/>
            </p:nvSpPr>
            <p:spPr bwMode="gray">
              <a:xfrm flipH="1">
                <a:off x="3619844" y="1863016"/>
                <a:ext cx="77735" cy="105122"/>
              </a:xfrm>
              <a:custGeom>
                <a:avLst/>
                <a:gdLst/>
                <a:ahLst/>
                <a:cxnLst/>
                <a:rect l="l" t="t" r="r" b="b"/>
                <a:pathLst>
                  <a:path w="202313" h="273592">
                    <a:moveTo>
                      <a:pt x="0" y="0"/>
                    </a:moveTo>
                    <a:lnTo>
                      <a:pt x="0" y="221574"/>
                    </a:lnTo>
                    <a:lnTo>
                      <a:pt x="165640" y="273592"/>
                    </a:lnTo>
                    <a:lnTo>
                      <a:pt x="202313" y="13134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0" name="Rectangle 137"/>
            <p:cNvSpPr txBox="1"/>
            <p:nvPr/>
          </p:nvSpPr>
          <p:spPr>
            <a:xfrm>
              <a:off x="7650777" y="1520399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1.2 Electronic </a:t>
              </a:r>
              <a:r>
                <a:rPr lang="en-US" sz="800" dirty="0">
                  <a:solidFill>
                    <a:srgbClr val="808080"/>
                  </a:solidFill>
                </a:rPr>
                <a:t>social transfers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5796" y="1625601"/>
            <a:ext cx="1666843" cy="174360"/>
            <a:chOff x="7316740" y="1906045"/>
            <a:chExt cx="1633564" cy="227852"/>
          </a:xfrm>
        </p:grpSpPr>
        <p:grpSp>
          <p:nvGrpSpPr>
            <p:cNvPr id="713" name="Group 712"/>
            <p:cNvGrpSpPr>
              <a:grpSpLocks/>
            </p:cNvGrpSpPr>
            <p:nvPr/>
          </p:nvGrpSpPr>
          <p:grpSpPr>
            <a:xfrm>
              <a:off x="7316740" y="1906045"/>
              <a:ext cx="238548" cy="227852"/>
              <a:chOff x="3832255" y="1768845"/>
              <a:chExt cx="272983" cy="272983"/>
            </a:xfrm>
          </p:grpSpPr>
          <p:sp>
            <p:nvSpPr>
              <p:cNvPr id="718" name="Oval 717"/>
              <p:cNvSpPr/>
              <p:nvPr/>
            </p:nvSpPr>
            <p:spPr bwMode="gray">
              <a:xfrm>
                <a:off x="3832255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29" name="Freeform 20"/>
              <p:cNvSpPr>
                <a:spLocks/>
              </p:cNvSpPr>
              <p:nvPr/>
            </p:nvSpPr>
            <p:spPr bwMode="gray">
              <a:xfrm>
                <a:off x="3891119" y="1877669"/>
                <a:ext cx="21328" cy="9737"/>
              </a:xfrm>
              <a:custGeom>
                <a:avLst/>
                <a:gdLst>
                  <a:gd name="T0" fmla="*/ 0 w 186"/>
                  <a:gd name="T1" fmla="*/ 75 h 75"/>
                  <a:gd name="T2" fmla="*/ 0 w 186"/>
                  <a:gd name="T3" fmla="*/ 0 h 75"/>
                  <a:gd name="T4" fmla="*/ 186 w 186"/>
                  <a:gd name="T5" fmla="*/ 0 h 75"/>
                  <a:gd name="T6" fmla="*/ 186 w 186"/>
                  <a:gd name="T7" fmla="*/ 75 h 75"/>
                  <a:gd name="T8" fmla="*/ 0 w 186"/>
                  <a:gd name="T9" fmla="*/ 75 h 75"/>
                  <a:gd name="T10" fmla="*/ 0 w 186"/>
                  <a:gd name="T11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75">
                    <a:moveTo>
                      <a:pt x="0" y="75"/>
                    </a:moveTo>
                    <a:lnTo>
                      <a:pt x="0" y="0"/>
                    </a:lnTo>
                    <a:lnTo>
                      <a:pt x="186" y="0"/>
                    </a:lnTo>
                    <a:lnTo>
                      <a:pt x="186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0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31" name="Freeform 21"/>
              <p:cNvSpPr>
                <a:spLocks/>
              </p:cNvSpPr>
              <p:nvPr/>
            </p:nvSpPr>
            <p:spPr bwMode="gray">
              <a:xfrm>
                <a:off x="3891119" y="1848197"/>
                <a:ext cx="21328" cy="29472"/>
              </a:xfrm>
              <a:custGeom>
                <a:avLst/>
                <a:gdLst>
                  <a:gd name="T0" fmla="*/ 0 w 186"/>
                  <a:gd name="T1" fmla="*/ 227 h 227"/>
                  <a:gd name="T2" fmla="*/ 0 w 186"/>
                  <a:gd name="T3" fmla="*/ 0 h 227"/>
                  <a:gd name="T4" fmla="*/ 186 w 186"/>
                  <a:gd name="T5" fmla="*/ 0 h 227"/>
                  <a:gd name="T6" fmla="*/ 186 w 186"/>
                  <a:gd name="T7" fmla="*/ 227 h 227"/>
                  <a:gd name="T8" fmla="*/ 0 w 186"/>
                  <a:gd name="T9" fmla="*/ 227 h 227"/>
                  <a:gd name="T10" fmla="*/ 0 w 186"/>
                  <a:gd name="T11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27">
                    <a:moveTo>
                      <a:pt x="0" y="227"/>
                    </a:moveTo>
                    <a:lnTo>
                      <a:pt x="0" y="0"/>
                    </a:lnTo>
                    <a:lnTo>
                      <a:pt x="186" y="0"/>
                    </a:lnTo>
                    <a:lnTo>
                      <a:pt x="186" y="227"/>
                    </a:lnTo>
                    <a:lnTo>
                      <a:pt x="0" y="227"/>
                    </a:lnTo>
                    <a:lnTo>
                      <a:pt x="0" y="22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00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741" name="Group 740"/>
              <p:cNvGrpSpPr/>
              <p:nvPr/>
            </p:nvGrpSpPr>
            <p:grpSpPr bwMode="gray">
              <a:xfrm>
                <a:off x="3942144" y="1831100"/>
                <a:ext cx="108876" cy="148474"/>
                <a:chOff x="11294268" y="858507"/>
                <a:chExt cx="1507331" cy="1815438"/>
              </a:xfrm>
            </p:grpSpPr>
            <p:sp>
              <p:nvSpPr>
                <p:cNvPr id="786" name="Rectangle 785"/>
                <p:cNvSpPr/>
                <p:nvPr/>
              </p:nvSpPr>
              <p:spPr bwMode="gray">
                <a:xfrm>
                  <a:off x="11294268" y="858507"/>
                  <a:ext cx="1507331" cy="181543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 err="1" smtClean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787" name="Group 786"/>
                <p:cNvGrpSpPr/>
                <p:nvPr/>
              </p:nvGrpSpPr>
              <p:grpSpPr bwMode="gray">
                <a:xfrm>
                  <a:off x="11350227" y="921514"/>
                  <a:ext cx="1395412" cy="1654172"/>
                  <a:chOff x="11337925" y="921509"/>
                  <a:chExt cx="1395413" cy="1654175"/>
                </a:xfrm>
              </p:grpSpPr>
              <p:sp>
                <p:nvSpPr>
                  <p:cNvPr id="788" name="Freeform 18"/>
                  <p:cNvSpPr>
                    <a:spLocks/>
                  </p:cNvSpPr>
                  <p:nvPr/>
                </p:nvSpPr>
                <p:spPr bwMode="gray">
                  <a:xfrm>
                    <a:off x="11410950" y="942147"/>
                    <a:ext cx="1260475" cy="1612900"/>
                  </a:xfrm>
                  <a:custGeom>
                    <a:avLst/>
                    <a:gdLst>
                      <a:gd name="T0" fmla="*/ 0 w 794"/>
                      <a:gd name="T1" fmla="*/ 1016 h 1016"/>
                      <a:gd name="T2" fmla="*/ 0 w 794"/>
                      <a:gd name="T3" fmla="*/ 0 h 1016"/>
                      <a:gd name="T4" fmla="*/ 794 w 794"/>
                      <a:gd name="T5" fmla="*/ 0 h 1016"/>
                      <a:gd name="T6" fmla="*/ 794 w 794"/>
                      <a:gd name="T7" fmla="*/ 1016 h 1016"/>
                      <a:gd name="T8" fmla="*/ 0 w 794"/>
                      <a:gd name="T9" fmla="*/ 1016 h 1016"/>
                      <a:gd name="T10" fmla="*/ 0 w 794"/>
                      <a:gd name="T11" fmla="*/ 1016 h 10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1016">
                        <a:moveTo>
                          <a:pt x="0" y="1016"/>
                        </a:moveTo>
                        <a:lnTo>
                          <a:pt x="0" y="0"/>
                        </a:lnTo>
                        <a:lnTo>
                          <a:pt x="794" y="0"/>
                        </a:lnTo>
                        <a:lnTo>
                          <a:pt x="794" y="1016"/>
                        </a:lnTo>
                        <a:lnTo>
                          <a:pt x="0" y="1016"/>
                        </a:lnTo>
                        <a:lnTo>
                          <a:pt x="0" y="10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89" name="Freeform 19"/>
                  <p:cNvSpPr>
                    <a:spLocks/>
                  </p:cNvSpPr>
                  <p:nvPr/>
                </p:nvSpPr>
                <p:spPr bwMode="gray">
                  <a:xfrm>
                    <a:off x="12120563" y="2304222"/>
                    <a:ext cx="550863" cy="246063"/>
                  </a:xfrm>
                  <a:custGeom>
                    <a:avLst/>
                    <a:gdLst>
                      <a:gd name="T0" fmla="*/ 347 w 347"/>
                      <a:gd name="T1" fmla="*/ 59 h 155"/>
                      <a:gd name="T2" fmla="*/ 132 w 347"/>
                      <a:gd name="T3" fmla="*/ 155 h 155"/>
                      <a:gd name="T4" fmla="*/ 0 w 347"/>
                      <a:gd name="T5" fmla="*/ 155 h 155"/>
                      <a:gd name="T6" fmla="*/ 347 w 347"/>
                      <a:gd name="T7" fmla="*/ 0 h 155"/>
                      <a:gd name="T8" fmla="*/ 347 w 347"/>
                      <a:gd name="T9" fmla="*/ 59 h 155"/>
                      <a:gd name="T10" fmla="*/ 347 w 347"/>
                      <a:gd name="T11" fmla="*/ 59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47" h="155">
                        <a:moveTo>
                          <a:pt x="347" y="59"/>
                        </a:moveTo>
                        <a:lnTo>
                          <a:pt x="132" y="155"/>
                        </a:lnTo>
                        <a:lnTo>
                          <a:pt x="0" y="155"/>
                        </a:lnTo>
                        <a:lnTo>
                          <a:pt x="347" y="0"/>
                        </a:lnTo>
                        <a:lnTo>
                          <a:pt x="347" y="59"/>
                        </a:lnTo>
                        <a:lnTo>
                          <a:pt x="347" y="59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0" name="Freeform 25"/>
                  <p:cNvSpPr>
                    <a:spLocks/>
                  </p:cNvSpPr>
                  <p:nvPr/>
                </p:nvSpPr>
                <p:spPr bwMode="gray">
                  <a:xfrm>
                    <a:off x="11337925" y="921509"/>
                    <a:ext cx="1392238" cy="1654175"/>
                  </a:xfrm>
                  <a:custGeom>
                    <a:avLst/>
                    <a:gdLst>
                      <a:gd name="T0" fmla="*/ 0 w 877"/>
                      <a:gd name="T1" fmla="*/ 0 h 1042"/>
                      <a:gd name="T2" fmla="*/ 0 w 877"/>
                      <a:gd name="T3" fmla="*/ 1042 h 1042"/>
                      <a:gd name="T4" fmla="*/ 877 w 877"/>
                      <a:gd name="T5" fmla="*/ 1042 h 1042"/>
                      <a:gd name="T6" fmla="*/ 824 w 877"/>
                      <a:gd name="T7" fmla="*/ 1009 h 1042"/>
                      <a:gd name="T8" fmla="*/ 75 w 877"/>
                      <a:gd name="T9" fmla="*/ 1009 h 1042"/>
                      <a:gd name="T10" fmla="*/ 75 w 877"/>
                      <a:gd name="T11" fmla="*/ 19 h 1042"/>
                      <a:gd name="T12" fmla="*/ 0 w 877"/>
                      <a:gd name="T13" fmla="*/ 0 h 1042"/>
                      <a:gd name="T14" fmla="*/ 0 w 877"/>
                      <a:gd name="T15" fmla="*/ 0 h 10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7" h="1042">
                        <a:moveTo>
                          <a:pt x="0" y="0"/>
                        </a:moveTo>
                        <a:lnTo>
                          <a:pt x="0" y="1042"/>
                        </a:lnTo>
                        <a:lnTo>
                          <a:pt x="877" y="1042"/>
                        </a:lnTo>
                        <a:lnTo>
                          <a:pt x="824" y="1009"/>
                        </a:lnTo>
                        <a:lnTo>
                          <a:pt x="75" y="1009"/>
                        </a:lnTo>
                        <a:lnTo>
                          <a:pt x="75" y="1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1" name="Freeform 26"/>
                  <p:cNvSpPr>
                    <a:spLocks/>
                  </p:cNvSpPr>
                  <p:nvPr/>
                </p:nvSpPr>
                <p:spPr bwMode="gray">
                  <a:xfrm>
                    <a:off x="11342688" y="921509"/>
                    <a:ext cx="1390650" cy="1654175"/>
                  </a:xfrm>
                  <a:custGeom>
                    <a:avLst/>
                    <a:gdLst>
                      <a:gd name="T0" fmla="*/ 876 w 876"/>
                      <a:gd name="T1" fmla="*/ 1042 h 1042"/>
                      <a:gd name="T2" fmla="*/ 876 w 876"/>
                      <a:gd name="T3" fmla="*/ 0 h 1042"/>
                      <a:gd name="T4" fmla="*/ 0 w 876"/>
                      <a:gd name="T5" fmla="*/ 0 h 1042"/>
                      <a:gd name="T6" fmla="*/ 52 w 876"/>
                      <a:gd name="T7" fmla="*/ 33 h 1042"/>
                      <a:gd name="T8" fmla="*/ 801 w 876"/>
                      <a:gd name="T9" fmla="*/ 33 h 1042"/>
                      <a:gd name="T10" fmla="*/ 801 w 876"/>
                      <a:gd name="T11" fmla="*/ 1022 h 1042"/>
                      <a:gd name="T12" fmla="*/ 876 w 876"/>
                      <a:gd name="T13" fmla="*/ 1042 h 1042"/>
                      <a:gd name="T14" fmla="*/ 876 w 876"/>
                      <a:gd name="T15" fmla="*/ 1042 h 10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76" h="1042">
                        <a:moveTo>
                          <a:pt x="876" y="1042"/>
                        </a:moveTo>
                        <a:lnTo>
                          <a:pt x="876" y="0"/>
                        </a:lnTo>
                        <a:lnTo>
                          <a:pt x="0" y="0"/>
                        </a:lnTo>
                        <a:lnTo>
                          <a:pt x="52" y="33"/>
                        </a:lnTo>
                        <a:lnTo>
                          <a:pt x="801" y="33"/>
                        </a:lnTo>
                        <a:lnTo>
                          <a:pt x="801" y="1022"/>
                        </a:lnTo>
                        <a:lnTo>
                          <a:pt x="876" y="1042"/>
                        </a:lnTo>
                        <a:lnTo>
                          <a:pt x="876" y="1042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2" name="Freeform 27"/>
                  <p:cNvSpPr>
                    <a:spLocks/>
                  </p:cNvSpPr>
                  <p:nvPr/>
                </p:nvSpPr>
                <p:spPr bwMode="gray">
                  <a:xfrm>
                    <a:off x="11715750" y="1042159"/>
                    <a:ext cx="638175" cy="46038"/>
                  </a:xfrm>
                  <a:custGeom>
                    <a:avLst/>
                    <a:gdLst>
                      <a:gd name="T0" fmla="*/ 0 w 402"/>
                      <a:gd name="T1" fmla="*/ 0 h 29"/>
                      <a:gd name="T2" fmla="*/ 402 w 402"/>
                      <a:gd name="T3" fmla="*/ 0 h 29"/>
                      <a:gd name="T4" fmla="*/ 402 w 402"/>
                      <a:gd name="T5" fmla="*/ 29 h 29"/>
                      <a:gd name="T6" fmla="*/ 0 w 402"/>
                      <a:gd name="T7" fmla="*/ 29 h 29"/>
                      <a:gd name="T8" fmla="*/ 0 w 402"/>
                      <a:gd name="T9" fmla="*/ 0 h 29"/>
                      <a:gd name="T10" fmla="*/ 0 w 402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2" h="29">
                        <a:moveTo>
                          <a:pt x="0" y="0"/>
                        </a:moveTo>
                        <a:lnTo>
                          <a:pt x="402" y="0"/>
                        </a:lnTo>
                        <a:lnTo>
                          <a:pt x="402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3" name="Freeform 28"/>
                  <p:cNvSpPr>
                    <a:spLocks/>
                  </p:cNvSpPr>
                  <p:nvPr/>
                </p:nvSpPr>
                <p:spPr bwMode="gray">
                  <a:xfrm>
                    <a:off x="11415713" y="1154872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4" name="Freeform 29"/>
                  <p:cNvSpPr>
                    <a:spLocks/>
                  </p:cNvSpPr>
                  <p:nvPr/>
                </p:nvSpPr>
                <p:spPr bwMode="gray">
                  <a:xfrm>
                    <a:off x="11714163" y="1267584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796" name="Freeform 30"/>
                  <p:cNvSpPr>
                    <a:spLocks/>
                  </p:cNvSpPr>
                  <p:nvPr/>
                </p:nvSpPr>
                <p:spPr bwMode="gray">
                  <a:xfrm>
                    <a:off x="11410950" y="1380297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0" name="Freeform 31"/>
                  <p:cNvSpPr>
                    <a:spLocks/>
                  </p:cNvSpPr>
                  <p:nvPr/>
                </p:nvSpPr>
                <p:spPr bwMode="gray">
                  <a:xfrm>
                    <a:off x="11714163" y="1489834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1" name="Freeform 32"/>
                  <p:cNvSpPr>
                    <a:spLocks/>
                  </p:cNvSpPr>
                  <p:nvPr/>
                </p:nvSpPr>
                <p:spPr bwMode="gray">
                  <a:xfrm>
                    <a:off x="11410950" y="1602547"/>
                    <a:ext cx="1260475" cy="47625"/>
                  </a:xfrm>
                  <a:custGeom>
                    <a:avLst/>
                    <a:gdLst>
                      <a:gd name="T0" fmla="*/ 0 w 794"/>
                      <a:gd name="T1" fmla="*/ 0 h 30"/>
                      <a:gd name="T2" fmla="*/ 794 w 794"/>
                      <a:gd name="T3" fmla="*/ 0 h 30"/>
                      <a:gd name="T4" fmla="*/ 794 w 794"/>
                      <a:gd name="T5" fmla="*/ 30 h 30"/>
                      <a:gd name="T6" fmla="*/ 0 w 794"/>
                      <a:gd name="T7" fmla="*/ 30 h 30"/>
                      <a:gd name="T8" fmla="*/ 0 w 794"/>
                      <a:gd name="T9" fmla="*/ 0 h 30"/>
                      <a:gd name="T10" fmla="*/ 0 w 794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30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2" name="Freeform 33"/>
                  <p:cNvSpPr>
                    <a:spLocks/>
                  </p:cNvSpPr>
                  <p:nvPr/>
                </p:nvSpPr>
                <p:spPr bwMode="gray">
                  <a:xfrm>
                    <a:off x="11714163" y="1715259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3" name="Freeform 34"/>
                  <p:cNvSpPr>
                    <a:spLocks/>
                  </p:cNvSpPr>
                  <p:nvPr/>
                </p:nvSpPr>
                <p:spPr bwMode="gray">
                  <a:xfrm>
                    <a:off x="11410950" y="1827972"/>
                    <a:ext cx="1260475" cy="46038"/>
                  </a:xfrm>
                  <a:custGeom>
                    <a:avLst/>
                    <a:gdLst>
                      <a:gd name="T0" fmla="*/ 0 w 794"/>
                      <a:gd name="T1" fmla="*/ 0 h 29"/>
                      <a:gd name="T2" fmla="*/ 794 w 794"/>
                      <a:gd name="T3" fmla="*/ 0 h 29"/>
                      <a:gd name="T4" fmla="*/ 794 w 794"/>
                      <a:gd name="T5" fmla="*/ 29 h 29"/>
                      <a:gd name="T6" fmla="*/ 0 w 794"/>
                      <a:gd name="T7" fmla="*/ 29 h 29"/>
                      <a:gd name="T8" fmla="*/ 0 w 794"/>
                      <a:gd name="T9" fmla="*/ 0 h 29"/>
                      <a:gd name="T10" fmla="*/ 0 w 794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29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4" name="Freeform 35"/>
                  <p:cNvSpPr>
                    <a:spLocks/>
                  </p:cNvSpPr>
                  <p:nvPr/>
                </p:nvSpPr>
                <p:spPr bwMode="gray">
                  <a:xfrm>
                    <a:off x="11714163" y="1939097"/>
                    <a:ext cx="635000" cy="46038"/>
                  </a:xfrm>
                  <a:custGeom>
                    <a:avLst/>
                    <a:gdLst>
                      <a:gd name="T0" fmla="*/ 0 w 400"/>
                      <a:gd name="T1" fmla="*/ 0 h 29"/>
                      <a:gd name="T2" fmla="*/ 400 w 400"/>
                      <a:gd name="T3" fmla="*/ 0 h 29"/>
                      <a:gd name="T4" fmla="*/ 400 w 400"/>
                      <a:gd name="T5" fmla="*/ 29 h 29"/>
                      <a:gd name="T6" fmla="*/ 0 w 400"/>
                      <a:gd name="T7" fmla="*/ 29 h 29"/>
                      <a:gd name="T8" fmla="*/ 0 w 400"/>
                      <a:gd name="T9" fmla="*/ 0 h 29"/>
                      <a:gd name="T10" fmla="*/ 0 w 400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00" h="29">
                        <a:moveTo>
                          <a:pt x="0" y="0"/>
                        </a:moveTo>
                        <a:lnTo>
                          <a:pt x="400" y="0"/>
                        </a:lnTo>
                        <a:lnTo>
                          <a:pt x="400" y="29"/>
                        </a:lnTo>
                        <a:lnTo>
                          <a:pt x="0" y="2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05" name="Freeform 36"/>
                  <p:cNvSpPr>
                    <a:spLocks/>
                  </p:cNvSpPr>
                  <p:nvPr/>
                </p:nvSpPr>
                <p:spPr bwMode="gray">
                  <a:xfrm>
                    <a:off x="11410950" y="2051809"/>
                    <a:ext cx="1260475" cy="47625"/>
                  </a:xfrm>
                  <a:custGeom>
                    <a:avLst/>
                    <a:gdLst>
                      <a:gd name="T0" fmla="*/ 0 w 794"/>
                      <a:gd name="T1" fmla="*/ 0 h 30"/>
                      <a:gd name="T2" fmla="*/ 794 w 794"/>
                      <a:gd name="T3" fmla="*/ 0 h 30"/>
                      <a:gd name="T4" fmla="*/ 794 w 794"/>
                      <a:gd name="T5" fmla="*/ 30 h 30"/>
                      <a:gd name="T6" fmla="*/ 0 w 794"/>
                      <a:gd name="T7" fmla="*/ 30 h 30"/>
                      <a:gd name="T8" fmla="*/ 0 w 794"/>
                      <a:gd name="T9" fmla="*/ 0 h 30"/>
                      <a:gd name="T10" fmla="*/ 0 w 794"/>
                      <a:gd name="T1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94" h="30">
                        <a:moveTo>
                          <a:pt x="0" y="0"/>
                        </a:moveTo>
                        <a:lnTo>
                          <a:pt x="794" y="0"/>
                        </a:lnTo>
                        <a:lnTo>
                          <a:pt x="794" y="30"/>
                        </a:lnTo>
                        <a:lnTo>
                          <a:pt x="0" y="3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EA6F4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1000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</p:grpSp>
          <p:grpSp>
            <p:nvGrpSpPr>
              <p:cNvPr id="743" name="Group 742"/>
              <p:cNvGrpSpPr/>
              <p:nvPr/>
            </p:nvGrpSpPr>
            <p:grpSpPr bwMode="gray">
              <a:xfrm>
                <a:off x="3889357" y="1831095"/>
                <a:ext cx="42419" cy="148474"/>
                <a:chOff x="8114052" y="5694461"/>
                <a:chExt cx="45721" cy="160026"/>
              </a:xfrm>
            </p:grpSpPr>
            <p:sp>
              <p:nvSpPr>
                <p:cNvPr id="782" name="Rectangle 781"/>
                <p:cNvSpPr/>
                <p:nvPr/>
              </p:nvSpPr>
              <p:spPr bwMode="gray">
                <a:xfrm>
                  <a:off x="8114052" y="5694461"/>
                  <a:ext cx="45721" cy="16002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Autofit/>
                </a:bodyPr>
                <a:lstStyle/>
                <a:p>
                  <a:pPr algn="ctr"/>
                  <a:endParaRPr lang="en-US" sz="1000" dirty="0" err="1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5" name="Freeform 37"/>
                <p:cNvSpPr>
                  <a:spLocks/>
                </p:cNvSpPr>
                <p:nvPr/>
              </p:nvSpPr>
              <p:spPr bwMode="gray">
                <a:xfrm>
                  <a:off x="8120291" y="5710516"/>
                  <a:ext cx="32999" cy="46878"/>
                </a:xfrm>
                <a:custGeom>
                  <a:avLst/>
                  <a:gdLst>
                    <a:gd name="T0" fmla="*/ 0 w 267"/>
                    <a:gd name="T1" fmla="*/ 0 h 335"/>
                    <a:gd name="T2" fmla="*/ 80 w 267"/>
                    <a:gd name="T3" fmla="*/ 16 h 335"/>
                    <a:gd name="T4" fmla="*/ 80 w 267"/>
                    <a:gd name="T5" fmla="*/ 76 h 335"/>
                    <a:gd name="T6" fmla="*/ 222 w 267"/>
                    <a:gd name="T7" fmla="*/ 76 h 335"/>
                    <a:gd name="T8" fmla="*/ 222 w 267"/>
                    <a:gd name="T9" fmla="*/ 108 h 335"/>
                    <a:gd name="T10" fmla="*/ 80 w 267"/>
                    <a:gd name="T11" fmla="*/ 108 h 335"/>
                    <a:gd name="T12" fmla="*/ 80 w 267"/>
                    <a:gd name="T13" fmla="*/ 151 h 335"/>
                    <a:gd name="T14" fmla="*/ 222 w 267"/>
                    <a:gd name="T15" fmla="*/ 151 h 335"/>
                    <a:gd name="T16" fmla="*/ 222 w 267"/>
                    <a:gd name="T17" fmla="*/ 183 h 335"/>
                    <a:gd name="T18" fmla="*/ 80 w 267"/>
                    <a:gd name="T19" fmla="*/ 183 h 335"/>
                    <a:gd name="T20" fmla="*/ 80 w 267"/>
                    <a:gd name="T21" fmla="*/ 227 h 335"/>
                    <a:gd name="T22" fmla="*/ 222 w 267"/>
                    <a:gd name="T23" fmla="*/ 227 h 335"/>
                    <a:gd name="T24" fmla="*/ 222 w 267"/>
                    <a:gd name="T25" fmla="*/ 259 h 335"/>
                    <a:gd name="T26" fmla="*/ 80 w 267"/>
                    <a:gd name="T27" fmla="*/ 259 h 335"/>
                    <a:gd name="T28" fmla="*/ 80 w 267"/>
                    <a:gd name="T29" fmla="*/ 303 h 335"/>
                    <a:gd name="T30" fmla="*/ 222 w 267"/>
                    <a:gd name="T31" fmla="*/ 303 h 335"/>
                    <a:gd name="T32" fmla="*/ 267 w 267"/>
                    <a:gd name="T33" fmla="*/ 335 h 335"/>
                    <a:gd name="T34" fmla="*/ 0 w 267"/>
                    <a:gd name="T35" fmla="*/ 335 h 335"/>
                    <a:gd name="T36" fmla="*/ 0 w 267"/>
                    <a:gd name="T37" fmla="*/ 0 h 335"/>
                    <a:gd name="T38" fmla="*/ 0 w 267"/>
                    <a:gd name="T39" fmla="*/ 0 h 3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67" h="335">
                      <a:moveTo>
                        <a:pt x="0" y="0"/>
                      </a:moveTo>
                      <a:lnTo>
                        <a:pt x="80" y="16"/>
                      </a:lnTo>
                      <a:lnTo>
                        <a:pt x="80" y="76"/>
                      </a:lnTo>
                      <a:lnTo>
                        <a:pt x="222" y="76"/>
                      </a:lnTo>
                      <a:lnTo>
                        <a:pt x="222" y="108"/>
                      </a:lnTo>
                      <a:lnTo>
                        <a:pt x="80" y="108"/>
                      </a:lnTo>
                      <a:lnTo>
                        <a:pt x="80" y="151"/>
                      </a:lnTo>
                      <a:lnTo>
                        <a:pt x="222" y="151"/>
                      </a:lnTo>
                      <a:lnTo>
                        <a:pt x="222" y="183"/>
                      </a:lnTo>
                      <a:lnTo>
                        <a:pt x="80" y="183"/>
                      </a:lnTo>
                      <a:lnTo>
                        <a:pt x="80" y="227"/>
                      </a:lnTo>
                      <a:lnTo>
                        <a:pt x="222" y="227"/>
                      </a:lnTo>
                      <a:lnTo>
                        <a:pt x="222" y="259"/>
                      </a:lnTo>
                      <a:lnTo>
                        <a:pt x="80" y="259"/>
                      </a:lnTo>
                      <a:lnTo>
                        <a:pt x="80" y="303"/>
                      </a:lnTo>
                      <a:lnTo>
                        <a:pt x="222" y="303"/>
                      </a:lnTo>
                      <a:lnTo>
                        <a:pt x="267" y="335"/>
                      </a:lnTo>
                      <a:lnTo>
                        <a:pt x="0" y="33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EA6F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000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sp>
            <p:nvSpPr>
              <p:cNvPr id="779" name="Freeform 38"/>
              <p:cNvSpPr>
                <a:spLocks/>
              </p:cNvSpPr>
              <p:nvPr/>
            </p:nvSpPr>
            <p:spPr bwMode="gray">
              <a:xfrm>
                <a:off x="3886474" y="1845990"/>
                <a:ext cx="30616" cy="43494"/>
              </a:xfrm>
              <a:custGeom>
                <a:avLst/>
                <a:gdLst>
                  <a:gd name="T0" fmla="*/ 0 w 267"/>
                  <a:gd name="T1" fmla="*/ 0 h 335"/>
                  <a:gd name="T2" fmla="*/ 267 w 267"/>
                  <a:gd name="T3" fmla="*/ 0 h 335"/>
                  <a:gd name="T4" fmla="*/ 267 w 267"/>
                  <a:gd name="T5" fmla="*/ 335 h 335"/>
                  <a:gd name="T6" fmla="*/ 185 w 267"/>
                  <a:gd name="T7" fmla="*/ 315 h 335"/>
                  <a:gd name="T8" fmla="*/ 185 w 267"/>
                  <a:gd name="T9" fmla="*/ 32 h 335"/>
                  <a:gd name="T10" fmla="*/ 44 w 267"/>
                  <a:gd name="T11" fmla="*/ 32 h 335"/>
                  <a:gd name="T12" fmla="*/ 0 w 267"/>
                  <a:gd name="T13" fmla="*/ 0 h 335"/>
                  <a:gd name="T14" fmla="*/ 0 w 267"/>
                  <a:gd name="T15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7" h="335">
                    <a:moveTo>
                      <a:pt x="0" y="0"/>
                    </a:moveTo>
                    <a:lnTo>
                      <a:pt x="267" y="0"/>
                    </a:lnTo>
                    <a:lnTo>
                      <a:pt x="267" y="335"/>
                    </a:lnTo>
                    <a:lnTo>
                      <a:pt x="185" y="315"/>
                    </a:lnTo>
                    <a:lnTo>
                      <a:pt x="185" y="32"/>
                    </a:lnTo>
                    <a:lnTo>
                      <a:pt x="44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EA6F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0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51" name="Rectangle 137"/>
            <p:cNvSpPr txBox="1"/>
            <p:nvPr/>
          </p:nvSpPr>
          <p:spPr>
            <a:xfrm>
              <a:off x="7650777" y="1939532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1.3 Industry </a:t>
              </a:r>
              <a:r>
                <a:rPr lang="en-US" sz="800" dirty="0">
                  <a:solidFill>
                    <a:srgbClr val="808080"/>
                  </a:solidFill>
                </a:rPr>
                <a:t>utilities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465796" y="1861880"/>
            <a:ext cx="1666843" cy="174360"/>
            <a:chOff x="7316740" y="2251098"/>
            <a:chExt cx="1633564" cy="227852"/>
          </a:xfrm>
        </p:grpSpPr>
        <p:grpSp>
          <p:nvGrpSpPr>
            <p:cNvPr id="820" name="Group 819"/>
            <p:cNvGrpSpPr>
              <a:grpSpLocks/>
            </p:cNvGrpSpPr>
            <p:nvPr/>
          </p:nvGrpSpPr>
          <p:grpSpPr>
            <a:xfrm>
              <a:off x="7316740" y="2251098"/>
              <a:ext cx="238548" cy="227852"/>
              <a:chOff x="4213786" y="1768845"/>
              <a:chExt cx="272983" cy="272983"/>
            </a:xfrm>
          </p:grpSpPr>
          <p:sp>
            <p:nvSpPr>
              <p:cNvPr id="821" name="Oval 820"/>
              <p:cNvSpPr/>
              <p:nvPr/>
            </p:nvSpPr>
            <p:spPr bwMode="gray">
              <a:xfrm>
                <a:off x="4213786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24" name="Freeform 9"/>
              <p:cNvSpPr>
                <a:spLocks/>
              </p:cNvSpPr>
              <p:nvPr/>
            </p:nvSpPr>
            <p:spPr bwMode="gray">
              <a:xfrm>
                <a:off x="4250344" y="1823934"/>
                <a:ext cx="199837" cy="160011"/>
              </a:xfrm>
              <a:custGeom>
                <a:avLst/>
                <a:gdLst>
                  <a:gd name="T0" fmla="*/ 0 w 864"/>
                  <a:gd name="T1" fmla="*/ 375 h 689"/>
                  <a:gd name="T2" fmla="*/ 436 w 864"/>
                  <a:gd name="T3" fmla="*/ 0 h 689"/>
                  <a:gd name="T4" fmla="*/ 570 w 864"/>
                  <a:gd name="T5" fmla="*/ 113 h 689"/>
                  <a:gd name="T6" fmla="*/ 576 w 864"/>
                  <a:gd name="T7" fmla="*/ 60 h 689"/>
                  <a:gd name="T8" fmla="*/ 697 w 864"/>
                  <a:gd name="T9" fmla="*/ 53 h 689"/>
                  <a:gd name="T10" fmla="*/ 697 w 864"/>
                  <a:gd name="T11" fmla="*/ 247 h 689"/>
                  <a:gd name="T12" fmla="*/ 864 w 864"/>
                  <a:gd name="T13" fmla="*/ 381 h 689"/>
                  <a:gd name="T14" fmla="*/ 717 w 864"/>
                  <a:gd name="T15" fmla="*/ 388 h 689"/>
                  <a:gd name="T16" fmla="*/ 717 w 864"/>
                  <a:gd name="T17" fmla="*/ 689 h 689"/>
                  <a:gd name="T18" fmla="*/ 134 w 864"/>
                  <a:gd name="T19" fmla="*/ 689 h 689"/>
                  <a:gd name="T20" fmla="*/ 134 w 864"/>
                  <a:gd name="T21" fmla="*/ 375 h 689"/>
                  <a:gd name="T22" fmla="*/ 0 w 864"/>
                  <a:gd name="T23" fmla="*/ 375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4" h="689">
                    <a:moveTo>
                      <a:pt x="0" y="375"/>
                    </a:moveTo>
                    <a:lnTo>
                      <a:pt x="436" y="0"/>
                    </a:lnTo>
                    <a:lnTo>
                      <a:pt x="570" y="113"/>
                    </a:lnTo>
                    <a:lnTo>
                      <a:pt x="576" y="60"/>
                    </a:lnTo>
                    <a:lnTo>
                      <a:pt x="697" y="53"/>
                    </a:lnTo>
                    <a:lnTo>
                      <a:pt x="697" y="247"/>
                    </a:lnTo>
                    <a:lnTo>
                      <a:pt x="864" y="381"/>
                    </a:lnTo>
                    <a:lnTo>
                      <a:pt x="717" y="388"/>
                    </a:lnTo>
                    <a:lnTo>
                      <a:pt x="717" y="689"/>
                    </a:lnTo>
                    <a:lnTo>
                      <a:pt x="134" y="689"/>
                    </a:lnTo>
                    <a:lnTo>
                      <a:pt x="134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chemeClr val="accent1">
                  <a:alpha val="52000"/>
                </a:schemeClr>
              </a:solidFill>
              <a:ln w="6350" cmpd="sng">
                <a:solidFill>
                  <a:srgbClr val="EAEAEA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endParaRPr lang="ru-RU" sz="100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852" name="Rectangle 137"/>
            <p:cNvSpPr txBox="1"/>
            <p:nvPr/>
          </p:nvSpPr>
          <p:spPr>
            <a:xfrm>
              <a:off x="7650777" y="2284585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2.1 Big </a:t>
              </a:r>
              <a:r>
                <a:rPr lang="en-US" sz="800" dirty="0">
                  <a:solidFill>
                    <a:srgbClr val="808080"/>
                  </a:solidFill>
                </a:rPr>
                <a:t>Data infrastructure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5796" y="2098159"/>
            <a:ext cx="1666843" cy="174360"/>
            <a:chOff x="7316740" y="2596152"/>
            <a:chExt cx="1633564" cy="227852"/>
          </a:xfrm>
        </p:grpSpPr>
        <p:grpSp>
          <p:nvGrpSpPr>
            <p:cNvPr id="806" name="Group 805"/>
            <p:cNvGrpSpPr>
              <a:grpSpLocks/>
            </p:cNvGrpSpPr>
            <p:nvPr/>
          </p:nvGrpSpPr>
          <p:grpSpPr>
            <a:xfrm>
              <a:off x="7316740" y="2596152"/>
              <a:ext cx="238548" cy="227852"/>
              <a:chOff x="4600262" y="1768845"/>
              <a:chExt cx="272983" cy="272983"/>
            </a:xfrm>
          </p:grpSpPr>
          <p:sp>
            <p:nvSpPr>
              <p:cNvPr id="807" name="Oval 806"/>
              <p:cNvSpPr/>
              <p:nvPr/>
            </p:nvSpPr>
            <p:spPr bwMode="gray">
              <a:xfrm>
                <a:off x="4600262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grpSp>
            <p:nvGrpSpPr>
              <p:cNvPr id="808" name="Group 807"/>
              <p:cNvGrpSpPr/>
              <p:nvPr/>
            </p:nvGrpSpPr>
            <p:grpSpPr bwMode="gray">
              <a:xfrm>
                <a:off x="4663135" y="1804870"/>
                <a:ext cx="132345" cy="124621"/>
                <a:chOff x="-2908338" y="2304428"/>
                <a:chExt cx="646090" cy="608384"/>
              </a:xfrm>
              <a:solidFill>
                <a:schemeClr val="bg1"/>
              </a:solidFill>
            </p:grpSpPr>
            <p:grpSp>
              <p:nvGrpSpPr>
                <p:cNvPr id="812" name="Group 811"/>
                <p:cNvGrpSpPr/>
                <p:nvPr/>
              </p:nvGrpSpPr>
              <p:grpSpPr bwMode="gray">
                <a:xfrm>
                  <a:off x="-2616295" y="2304428"/>
                  <a:ext cx="354047" cy="552247"/>
                  <a:chOff x="5413484" y="4229384"/>
                  <a:chExt cx="706072" cy="1101344"/>
                </a:xfrm>
                <a:grpFill/>
              </p:grpSpPr>
              <p:sp>
                <p:nvSpPr>
                  <p:cNvPr id="815" name="Round Same Side Corner Rectangle 814"/>
                  <p:cNvSpPr/>
                  <p:nvPr>
                    <p:custDataLst>
                      <p:tags r:id="rId4"/>
                    </p:custDataLst>
                  </p:nvPr>
                </p:nvSpPr>
                <p:spPr bwMode="gray">
                  <a:xfrm>
                    <a:off x="5413484" y="4785682"/>
                    <a:ext cx="706072" cy="545046"/>
                  </a:xfrm>
                  <a:prstGeom prst="round2SameRect">
                    <a:avLst>
                      <a:gd name="adj1" fmla="val 34297"/>
                      <a:gd name="adj2" fmla="val 0"/>
                    </a:avLst>
                  </a:prstGeom>
                  <a:grp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000" dirty="0" err="1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  <p:sp>
                <p:nvSpPr>
                  <p:cNvPr id="816" name="Oval 815"/>
                  <p:cNvSpPr/>
                  <p:nvPr>
                    <p:custDataLst>
                      <p:tags r:id="rId5"/>
                    </p:custDataLst>
                  </p:nvPr>
                </p:nvSpPr>
                <p:spPr bwMode="gray">
                  <a:xfrm>
                    <a:off x="5511437" y="4229384"/>
                    <a:ext cx="510166" cy="510163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>
                      <a:lnSpc>
                        <a:spcPct val="90000"/>
                      </a:lnSpc>
                    </a:pPr>
                    <a:endParaRPr lang="en-US" sz="1000" dirty="0" err="1">
                      <a:solidFill>
                        <a:srgbClr val="000000"/>
                      </a:solidFill>
                      <a:latin typeface="Arial"/>
                    </a:endParaRPr>
                  </a:p>
                </p:txBody>
              </p:sp>
            </p:grpSp>
            <p:sp>
              <p:nvSpPr>
                <p:cNvPr id="813" name="Round Same Side Corner Rectangle 812"/>
                <p:cNvSpPr/>
                <p:nvPr/>
              </p:nvSpPr>
              <p:spPr bwMode="gray">
                <a:xfrm>
                  <a:off x="-2908338" y="2639510"/>
                  <a:ext cx="354047" cy="273302"/>
                </a:xfrm>
                <a:prstGeom prst="round2SameRect">
                  <a:avLst>
                    <a:gd name="adj1" fmla="val 34297"/>
                    <a:gd name="adj2" fmla="val 0"/>
                  </a:avLst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14" name="Oval 813"/>
                <p:cNvSpPr/>
                <p:nvPr/>
              </p:nvSpPr>
              <p:spPr bwMode="gray">
                <a:xfrm>
                  <a:off x="-2859217" y="2360565"/>
                  <a:ext cx="255814" cy="25581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  <p:grpSp>
            <p:nvGrpSpPr>
              <p:cNvPr id="809" name="Group 808"/>
              <p:cNvGrpSpPr/>
              <p:nvPr/>
            </p:nvGrpSpPr>
            <p:grpSpPr bwMode="gray">
              <a:xfrm>
                <a:off x="4697018" y="1858227"/>
                <a:ext cx="88591" cy="138184"/>
                <a:chOff x="5413484" y="4229384"/>
                <a:chExt cx="706072" cy="1101344"/>
              </a:xfrm>
              <a:solidFill>
                <a:schemeClr val="bg1"/>
              </a:solidFill>
            </p:grpSpPr>
            <p:sp>
              <p:nvSpPr>
                <p:cNvPr id="810" name="Round Same Side Corner Rectangle 809"/>
                <p:cNvSpPr/>
                <p:nvPr>
                  <p:custDataLst>
                    <p:tags r:id="rId2"/>
                  </p:custDataLst>
                </p:nvPr>
              </p:nvSpPr>
              <p:spPr bwMode="gray">
                <a:xfrm>
                  <a:off x="5413484" y="4785683"/>
                  <a:ext cx="706072" cy="545045"/>
                </a:xfrm>
                <a:prstGeom prst="round2SameRect">
                  <a:avLst>
                    <a:gd name="adj1" fmla="val 34297"/>
                    <a:gd name="adj2" fmla="val 0"/>
                  </a:avLst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  <p:sp>
              <p:nvSpPr>
                <p:cNvPr id="811" name="Oval 810"/>
                <p:cNvSpPr/>
                <p:nvPr>
                  <p:custDataLst>
                    <p:tags r:id="rId3"/>
                  </p:custDataLst>
                </p:nvPr>
              </p:nvSpPr>
              <p:spPr bwMode="gray">
                <a:xfrm>
                  <a:off x="5511436" y="4229384"/>
                  <a:ext cx="510169" cy="510160"/>
                </a:xfrm>
                <a:prstGeom prst="ellipse">
                  <a:avLst/>
                </a:prstGeom>
                <a:grpFill/>
                <a:ln>
                  <a:solidFill>
                    <a:schemeClr val="accent1">
                      <a:lumMod val="75000"/>
                    </a:schemeClr>
                  </a:solidFill>
                </a:ln>
                <a:effectLst/>
              </p:spPr>
              <p:txBody>
                <a:bodyPr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endParaRPr lang="en-US" sz="1000" dirty="0" err="1">
                    <a:solidFill>
                      <a:srgbClr val="000000"/>
                    </a:solidFill>
                    <a:latin typeface="Arial"/>
                  </a:endParaRPr>
                </a:p>
              </p:txBody>
            </p:sp>
          </p:grpSp>
        </p:grpSp>
        <p:sp>
          <p:nvSpPr>
            <p:cNvPr id="853" name="Rectangle 137"/>
            <p:cNvSpPr txBox="1"/>
            <p:nvPr/>
          </p:nvSpPr>
          <p:spPr>
            <a:xfrm>
              <a:off x="7650777" y="2629639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2.2 P2P </a:t>
              </a:r>
              <a:r>
                <a:rPr lang="en-US" sz="800" dirty="0">
                  <a:solidFill>
                    <a:srgbClr val="808080"/>
                  </a:solidFill>
                </a:rPr>
                <a:t>lending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465796" y="2334438"/>
            <a:ext cx="1666843" cy="174360"/>
            <a:chOff x="7316740" y="2941206"/>
            <a:chExt cx="1633564" cy="227852"/>
          </a:xfrm>
        </p:grpSpPr>
        <p:grpSp>
          <p:nvGrpSpPr>
            <p:cNvPr id="817" name="Group 816"/>
            <p:cNvGrpSpPr>
              <a:grpSpLocks/>
            </p:cNvGrpSpPr>
            <p:nvPr/>
          </p:nvGrpSpPr>
          <p:grpSpPr>
            <a:xfrm>
              <a:off x="7316740" y="2941206"/>
              <a:ext cx="238548" cy="227852"/>
              <a:chOff x="4977064" y="1768845"/>
              <a:chExt cx="272983" cy="272983"/>
            </a:xfrm>
          </p:grpSpPr>
          <p:sp>
            <p:nvSpPr>
              <p:cNvPr id="818" name="Oval 817"/>
              <p:cNvSpPr>
                <a:spLocks/>
              </p:cNvSpPr>
              <p:nvPr/>
            </p:nvSpPr>
            <p:spPr bwMode="gray">
              <a:xfrm>
                <a:off x="4977064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19" name="Picture 8" descr="http://cdn.flaticon.com/png/256/21520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duotone>
                  <a:prstClr val="black"/>
                  <a:schemeClr val="bg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2503" y="1811078"/>
                <a:ext cx="182099" cy="1885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4" name="Rectangle 137"/>
            <p:cNvSpPr txBox="1"/>
            <p:nvPr/>
          </p:nvSpPr>
          <p:spPr>
            <a:xfrm>
              <a:off x="7650777" y="2988253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2.3 Digital retail ecosystem </a:t>
              </a:r>
              <a:endParaRPr lang="en-US" sz="8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465796" y="2541811"/>
            <a:ext cx="1666843" cy="246221"/>
            <a:chOff x="7316740" y="3260989"/>
            <a:chExt cx="1633564" cy="321759"/>
          </a:xfrm>
        </p:grpSpPr>
        <p:grpSp>
          <p:nvGrpSpPr>
            <p:cNvPr id="825" name="Group 824"/>
            <p:cNvGrpSpPr>
              <a:grpSpLocks/>
            </p:cNvGrpSpPr>
            <p:nvPr/>
          </p:nvGrpSpPr>
          <p:grpSpPr>
            <a:xfrm>
              <a:off x="7316740" y="3307942"/>
              <a:ext cx="238548" cy="227852"/>
              <a:chOff x="5363619" y="1768845"/>
              <a:chExt cx="272983" cy="272983"/>
            </a:xfrm>
          </p:grpSpPr>
          <p:sp>
            <p:nvSpPr>
              <p:cNvPr id="826" name="Oval 825"/>
              <p:cNvSpPr/>
              <p:nvPr/>
            </p:nvSpPr>
            <p:spPr bwMode="gray">
              <a:xfrm>
                <a:off x="5363619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27" name="Picture 49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BEBA8EAE-BF5A-486C-A8C5-ECC9F3942E4B}">
                    <a14:imgProps xmlns="" xmlns:a14="http://schemas.microsoft.com/office/drawing/2010/main">
                      <a14:imgLayer r:embed="rId1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381741" y="1812341"/>
                <a:ext cx="213159" cy="163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</p:grpSp>
        <p:sp>
          <p:nvSpPr>
            <p:cNvPr id="855" name="Rectangle 137"/>
            <p:cNvSpPr txBox="1"/>
            <p:nvPr/>
          </p:nvSpPr>
          <p:spPr>
            <a:xfrm>
              <a:off x="7650777" y="3260989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fr-FR" sz="800" dirty="0" smtClean="0">
                  <a:solidFill>
                    <a:srgbClr val="808080"/>
                  </a:solidFill>
                </a:rPr>
                <a:t>2.4 </a:t>
              </a:r>
              <a:r>
                <a:rPr lang="fr-FR" sz="800" dirty="0" err="1" smtClean="0">
                  <a:solidFill>
                    <a:srgbClr val="808080"/>
                  </a:solidFill>
                </a:rPr>
                <a:t>Personal</a:t>
              </a:r>
              <a:r>
                <a:rPr lang="fr-FR" sz="800" dirty="0" smtClean="0">
                  <a:solidFill>
                    <a:srgbClr val="808080"/>
                  </a:solidFill>
                </a:rPr>
                <a:t> Finance management </a:t>
              </a:r>
              <a:r>
                <a:rPr lang="fr-FR" sz="800" dirty="0">
                  <a:solidFill>
                    <a:srgbClr val="808080"/>
                  </a:solidFill>
                </a:rPr>
                <a:t>(</a:t>
              </a:r>
              <a:r>
                <a:rPr lang="fr-FR" sz="800" dirty="0" err="1">
                  <a:solidFill>
                    <a:srgbClr val="808080"/>
                  </a:solidFill>
                </a:rPr>
                <a:t>PnL</a:t>
              </a:r>
              <a:r>
                <a:rPr lang="fr-FR" sz="800" dirty="0">
                  <a:solidFill>
                    <a:srgbClr val="808080"/>
                  </a:solidFill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465796" y="2821052"/>
            <a:ext cx="1666843" cy="174360"/>
            <a:chOff x="7316740" y="3631314"/>
            <a:chExt cx="1633564" cy="227852"/>
          </a:xfrm>
        </p:grpSpPr>
        <p:grpSp>
          <p:nvGrpSpPr>
            <p:cNvPr id="828" name="Group 827"/>
            <p:cNvGrpSpPr>
              <a:grpSpLocks/>
            </p:cNvGrpSpPr>
            <p:nvPr/>
          </p:nvGrpSpPr>
          <p:grpSpPr>
            <a:xfrm>
              <a:off x="7316740" y="3631314"/>
              <a:ext cx="238548" cy="227852"/>
              <a:chOff x="5750122" y="1768845"/>
              <a:chExt cx="272983" cy="272983"/>
            </a:xfrm>
          </p:grpSpPr>
          <p:sp>
            <p:nvSpPr>
              <p:cNvPr id="829" name="Oval 828"/>
              <p:cNvSpPr/>
              <p:nvPr/>
            </p:nvSpPr>
            <p:spPr bwMode="gray">
              <a:xfrm>
                <a:off x="5750122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30" name="Picture 20" descr="C:\Users\Vladislav Dutov\Downloads\Places-user-identity-icon.png"/>
              <p:cNvPicPr>
                <a:picLocks noChangeAspect="1" noChangeArrowheads="1"/>
              </p:cNvPicPr>
              <p:nvPr/>
            </p:nvPicPr>
            <p:blipFill>
              <a:blip r:embed="rId2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5376" y="1797134"/>
                <a:ext cx="198250" cy="1982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6" name="Rectangle 137"/>
            <p:cNvSpPr txBox="1"/>
            <p:nvPr/>
          </p:nvSpPr>
          <p:spPr>
            <a:xfrm>
              <a:off x="7650777" y="3664801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3.1 Personal balance sheet</a:t>
              </a:r>
              <a:endParaRPr lang="en-US" sz="8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465796" y="3028425"/>
            <a:ext cx="1666843" cy="246221"/>
            <a:chOff x="7316740" y="3933408"/>
            <a:chExt cx="1633564" cy="321759"/>
          </a:xfrm>
        </p:grpSpPr>
        <p:grpSp>
          <p:nvGrpSpPr>
            <p:cNvPr id="831" name="Group 830"/>
            <p:cNvGrpSpPr>
              <a:grpSpLocks/>
            </p:cNvGrpSpPr>
            <p:nvPr/>
          </p:nvGrpSpPr>
          <p:grpSpPr>
            <a:xfrm>
              <a:off x="7316740" y="3980361"/>
              <a:ext cx="238548" cy="227852"/>
              <a:chOff x="6131555" y="1768845"/>
              <a:chExt cx="272983" cy="272983"/>
            </a:xfrm>
          </p:grpSpPr>
          <p:sp>
            <p:nvSpPr>
              <p:cNvPr id="832" name="Oval 831"/>
              <p:cNvSpPr/>
              <p:nvPr/>
            </p:nvSpPr>
            <p:spPr bwMode="gray">
              <a:xfrm>
                <a:off x="6131555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3" name="Oval 832"/>
              <p:cNvSpPr/>
              <p:nvPr/>
            </p:nvSpPr>
            <p:spPr bwMode="gray">
              <a:xfrm>
                <a:off x="6145747" y="1783035"/>
                <a:ext cx="244603" cy="244603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 smtClean="0">
                    <a:solidFill>
                      <a:srgbClr val="FFFFFF"/>
                    </a:solidFill>
                  </a:rPr>
                  <a:t>@</a:t>
                </a:r>
              </a:p>
            </p:txBody>
          </p:sp>
        </p:grpSp>
        <p:sp>
          <p:nvSpPr>
            <p:cNvPr id="857" name="Rectangle 137"/>
            <p:cNvSpPr txBox="1"/>
            <p:nvPr/>
          </p:nvSpPr>
          <p:spPr>
            <a:xfrm>
              <a:off x="7650777" y="3933408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3.2 Online </a:t>
              </a:r>
              <a:r>
                <a:rPr lang="en-US" sz="800" dirty="0">
                  <a:solidFill>
                    <a:srgbClr val="808080"/>
                  </a:solidFill>
                </a:rPr>
                <a:t>investment </a:t>
              </a:r>
              <a:br>
                <a:rPr lang="en-US" sz="800" dirty="0">
                  <a:solidFill>
                    <a:srgbClr val="808080"/>
                  </a:solidFill>
                </a:rPr>
              </a:br>
              <a:r>
                <a:rPr lang="en-US" sz="800" dirty="0">
                  <a:solidFill>
                    <a:srgbClr val="808080"/>
                  </a:solidFill>
                </a:rPr>
                <a:t>and advisory access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65796" y="3325864"/>
            <a:ext cx="1666843" cy="246221"/>
            <a:chOff x="7316740" y="4273899"/>
            <a:chExt cx="1633564" cy="321760"/>
          </a:xfrm>
        </p:grpSpPr>
        <p:grpSp>
          <p:nvGrpSpPr>
            <p:cNvPr id="837" name="Group 836"/>
            <p:cNvGrpSpPr>
              <a:grpSpLocks/>
            </p:cNvGrpSpPr>
            <p:nvPr/>
          </p:nvGrpSpPr>
          <p:grpSpPr>
            <a:xfrm>
              <a:off x="7316740" y="4320853"/>
              <a:ext cx="238548" cy="227852"/>
              <a:chOff x="6521767" y="1768845"/>
              <a:chExt cx="272983" cy="272983"/>
            </a:xfrm>
          </p:grpSpPr>
          <p:sp>
            <p:nvSpPr>
              <p:cNvPr id="838" name="Oval 837"/>
              <p:cNvSpPr/>
              <p:nvPr/>
            </p:nvSpPr>
            <p:spPr bwMode="gray">
              <a:xfrm>
                <a:off x="6521767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39" name="Rectangle 838"/>
              <p:cNvSpPr/>
              <p:nvPr/>
            </p:nvSpPr>
            <p:spPr bwMode="gray">
              <a:xfrm rot="19280618">
                <a:off x="6603520" y="1913013"/>
                <a:ext cx="33902" cy="4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0" name="Rectangle 839"/>
              <p:cNvSpPr/>
              <p:nvPr/>
            </p:nvSpPr>
            <p:spPr bwMode="gray">
              <a:xfrm rot="19280618">
                <a:off x="6572246" y="1938029"/>
                <a:ext cx="33902" cy="487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1" name="Right Arrow 840"/>
              <p:cNvSpPr/>
              <p:nvPr/>
            </p:nvSpPr>
            <p:spPr bwMode="gray">
              <a:xfrm rot="19280618">
                <a:off x="6620921" y="1823841"/>
                <a:ext cx="151066" cy="108262"/>
              </a:xfrm>
              <a:prstGeom prst="rightArrow">
                <a:avLst/>
              </a:pr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>
                  <a:solidFill>
                    <a:srgbClr val="000000"/>
                  </a:solidFill>
                </a:endParaRPr>
              </a:p>
            </p:txBody>
          </p:sp>
          <p:sp>
            <p:nvSpPr>
              <p:cNvPr id="842" name="Right Arrow 841"/>
              <p:cNvSpPr/>
              <p:nvPr/>
            </p:nvSpPr>
            <p:spPr bwMode="gray">
              <a:xfrm rot="19280618">
                <a:off x="6626949" y="1844025"/>
                <a:ext cx="90319" cy="103902"/>
              </a:xfrm>
              <a:prstGeom prst="rightArrow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58" name="Rectangle 137"/>
            <p:cNvSpPr txBox="1"/>
            <p:nvPr/>
          </p:nvSpPr>
          <p:spPr>
            <a:xfrm>
              <a:off x="7650777" y="4273899"/>
              <a:ext cx="1299527" cy="32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4.1 Data </a:t>
              </a:r>
              <a:r>
                <a:rPr lang="en-US" sz="800" dirty="0">
                  <a:solidFill>
                    <a:srgbClr val="808080"/>
                  </a:solidFill>
                </a:rPr>
                <a:t>market to enable next generation </a:t>
              </a:r>
              <a:r>
                <a:rPr lang="en-US" sz="800" dirty="0" err="1">
                  <a:solidFill>
                    <a:srgbClr val="808080"/>
                  </a:solidFill>
                </a:rPr>
                <a:t>SME</a:t>
              </a:r>
              <a:r>
                <a:rPr lang="en-US" sz="800" dirty="0">
                  <a:solidFill>
                    <a:srgbClr val="808080"/>
                  </a:solidFill>
                </a:rPr>
                <a:t> lending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465796" y="3652211"/>
            <a:ext cx="1666843" cy="174360"/>
            <a:chOff x="7316740" y="4666475"/>
            <a:chExt cx="1633564" cy="227852"/>
          </a:xfrm>
        </p:grpSpPr>
        <p:grpSp>
          <p:nvGrpSpPr>
            <p:cNvPr id="834" name="Group 833"/>
            <p:cNvGrpSpPr>
              <a:grpSpLocks/>
            </p:cNvGrpSpPr>
            <p:nvPr/>
          </p:nvGrpSpPr>
          <p:grpSpPr>
            <a:xfrm>
              <a:off x="7316740" y="4666475"/>
              <a:ext cx="238548" cy="227852"/>
              <a:chOff x="6900690" y="1768845"/>
              <a:chExt cx="272983" cy="272983"/>
            </a:xfrm>
          </p:grpSpPr>
          <p:sp>
            <p:nvSpPr>
              <p:cNvPr id="835" name="Oval 834"/>
              <p:cNvSpPr/>
              <p:nvPr/>
            </p:nvSpPr>
            <p:spPr bwMode="gray">
              <a:xfrm>
                <a:off x="6900690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36" name="Picture 29" descr="http://icons.iconarchive.com/icons/visualpharm/icons8-metro-style/48/Plants-Trees-Deciduous-tree-icon.png"/>
              <p:cNvPicPr>
                <a:picLocks noChangeAspect="1" noChangeArrowheads="1"/>
              </p:cNvPicPr>
              <p:nvPr/>
            </p:nvPicPr>
            <p:blipFill>
              <a:blip r:embed="rId2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22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4351" y="1817939"/>
                <a:ext cx="182874" cy="182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9" name="Rectangle 137"/>
            <p:cNvSpPr txBox="1"/>
            <p:nvPr/>
          </p:nvSpPr>
          <p:spPr>
            <a:xfrm>
              <a:off x="7650777" y="4720012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4.2 Direct </a:t>
              </a:r>
              <a:r>
                <a:rPr lang="en-US" sz="800" dirty="0">
                  <a:solidFill>
                    <a:srgbClr val="808080"/>
                  </a:solidFill>
                </a:rPr>
                <a:t>funding of </a:t>
              </a:r>
              <a:r>
                <a:rPr lang="en-US" sz="800" dirty="0" err="1">
                  <a:solidFill>
                    <a:srgbClr val="808080"/>
                  </a:solidFill>
                </a:rPr>
                <a:t>SME</a:t>
              </a:r>
              <a:r>
                <a:rPr lang="en-US" sz="800" dirty="0">
                  <a:solidFill>
                    <a:srgbClr val="808080"/>
                  </a:solidFill>
                </a:rPr>
                <a:t> 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5796" y="3861282"/>
            <a:ext cx="1666843" cy="246221"/>
            <a:chOff x="7316740" y="4975979"/>
            <a:chExt cx="1633564" cy="321759"/>
          </a:xfrm>
        </p:grpSpPr>
        <p:grpSp>
          <p:nvGrpSpPr>
            <p:cNvPr id="843" name="Group 842"/>
            <p:cNvGrpSpPr>
              <a:grpSpLocks/>
            </p:cNvGrpSpPr>
            <p:nvPr/>
          </p:nvGrpSpPr>
          <p:grpSpPr>
            <a:xfrm>
              <a:off x="7316740" y="5011529"/>
              <a:ext cx="238548" cy="227852"/>
              <a:chOff x="7284576" y="1768845"/>
              <a:chExt cx="272983" cy="272983"/>
            </a:xfrm>
          </p:grpSpPr>
          <p:sp>
            <p:nvSpPr>
              <p:cNvPr id="844" name="Oval 843"/>
              <p:cNvSpPr/>
              <p:nvPr/>
            </p:nvSpPr>
            <p:spPr bwMode="gray">
              <a:xfrm>
                <a:off x="7284576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845" name="Oval 23"/>
              <p:cNvSpPr>
                <a:spLocks/>
              </p:cNvSpPr>
              <p:nvPr/>
            </p:nvSpPr>
            <p:spPr bwMode="gray">
              <a:xfrm rot="5400000">
                <a:off x="7395836" y="1875214"/>
                <a:ext cx="53796" cy="167708"/>
              </a:xfrm>
              <a:custGeom>
                <a:avLst/>
                <a:gdLst/>
                <a:ahLst/>
                <a:cxnLst/>
                <a:rect l="l" t="t" r="r" b="b"/>
                <a:pathLst>
                  <a:path w="404182" h="1260032">
                    <a:moveTo>
                      <a:pt x="0" y="1057941"/>
                    </a:moveTo>
                    <a:lnTo>
                      <a:pt x="1950" y="1038593"/>
                    </a:lnTo>
                    <a:lnTo>
                      <a:pt x="0" y="1038593"/>
                    </a:lnTo>
                    <a:lnTo>
                      <a:pt x="4047" y="1017794"/>
                    </a:lnTo>
                    <a:cubicBezTo>
                      <a:pt x="4061" y="1017432"/>
                      <a:pt x="4132" y="1017082"/>
                      <a:pt x="4252" y="1016742"/>
                    </a:cubicBezTo>
                    <a:lnTo>
                      <a:pt x="202091" y="0"/>
                    </a:lnTo>
                    <a:lnTo>
                      <a:pt x="399928" y="1016734"/>
                    </a:lnTo>
                    <a:cubicBezTo>
                      <a:pt x="400049" y="1017080"/>
                      <a:pt x="400122" y="1017436"/>
                      <a:pt x="400136" y="1017804"/>
                    </a:cubicBezTo>
                    <a:lnTo>
                      <a:pt x="404181" y="1038593"/>
                    </a:lnTo>
                    <a:lnTo>
                      <a:pt x="402232" y="1038593"/>
                    </a:lnTo>
                    <a:cubicBezTo>
                      <a:pt x="403870" y="1044895"/>
                      <a:pt x="404182" y="1051382"/>
                      <a:pt x="404182" y="1057941"/>
                    </a:cubicBezTo>
                    <a:cubicBezTo>
                      <a:pt x="404182" y="1169553"/>
                      <a:pt x="313703" y="1260032"/>
                      <a:pt x="202091" y="1260032"/>
                    </a:cubicBezTo>
                    <a:cubicBezTo>
                      <a:pt x="90479" y="1260032"/>
                      <a:pt x="0" y="1169553"/>
                      <a:pt x="0" y="10579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46" name="Oval 29"/>
              <p:cNvSpPr>
                <a:spLocks/>
              </p:cNvSpPr>
              <p:nvPr/>
            </p:nvSpPr>
            <p:spPr bwMode="gray">
              <a:xfrm rot="19800000">
                <a:off x="7452792" y="1789146"/>
                <a:ext cx="53796" cy="167708"/>
              </a:xfrm>
              <a:custGeom>
                <a:avLst/>
                <a:gdLst/>
                <a:ahLst/>
                <a:cxnLst/>
                <a:rect l="l" t="t" r="r" b="b"/>
                <a:pathLst>
                  <a:path w="404183" h="1260032">
                    <a:moveTo>
                      <a:pt x="202092" y="0"/>
                    </a:moveTo>
                    <a:lnTo>
                      <a:pt x="404181" y="1038593"/>
                    </a:lnTo>
                    <a:lnTo>
                      <a:pt x="400277" y="1038593"/>
                    </a:lnTo>
                    <a:cubicBezTo>
                      <a:pt x="403864" y="1044768"/>
                      <a:pt x="404183" y="1051317"/>
                      <a:pt x="404183" y="1057941"/>
                    </a:cubicBezTo>
                    <a:cubicBezTo>
                      <a:pt x="404183" y="1169553"/>
                      <a:pt x="313704" y="1260032"/>
                      <a:pt x="202092" y="1260032"/>
                    </a:cubicBezTo>
                    <a:cubicBezTo>
                      <a:pt x="90480" y="1260032"/>
                      <a:pt x="1" y="1169553"/>
                      <a:pt x="1" y="1057941"/>
                    </a:cubicBezTo>
                    <a:lnTo>
                      <a:pt x="1951" y="1038593"/>
                    </a:lnTo>
                    <a:lnTo>
                      <a:pt x="0" y="1038593"/>
                    </a:lnTo>
                    <a:lnTo>
                      <a:pt x="4048" y="1017792"/>
                    </a:lnTo>
                    <a:cubicBezTo>
                      <a:pt x="4062" y="1017431"/>
                      <a:pt x="4133" y="1017082"/>
                      <a:pt x="4252" y="10167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847" name="Oval 32"/>
              <p:cNvSpPr>
                <a:spLocks/>
              </p:cNvSpPr>
              <p:nvPr/>
            </p:nvSpPr>
            <p:spPr bwMode="gray">
              <a:xfrm rot="12600000">
                <a:off x="7345881" y="1789146"/>
                <a:ext cx="53796" cy="167708"/>
              </a:xfrm>
              <a:custGeom>
                <a:avLst/>
                <a:gdLst/>
                <a:ahLst/>
                <a:cxnLst/>
                <a:rect l="l" t="t" r="r" b="b"/>
                <a:pathLst>
                  <a:path w="404182" h="1260032">
                    <a:moveTo>
                      <a:pt x="315082" y="1225518"/>
                    </a:moveTo>
                    <a:cubicBezTo>
                      <a:pt x="282829" y="1247308"/>
                      <a:pt x="243946" y="1260032"/>
                      <a:pt x="202091" y="1260032"/>
                    </a:cubicBezTo>
                    <a:cubicBezTo>
                      <a:pt x="90479" y="1260032"/>
                      <a:pt x="0" y="1169553"/>
                      <a:pt x="0" y="1057941"/>
                    </a:cubicBezTo>
                    <a:lnTo>
                      <a:pt x="3906" y="1038593"/>
                    </a:lnTo>
                    <a:lnTo>
                      <a:pt x="0" y="1038593"/>
                    </a:lnTo>
                    <a:lnTo>
                      <a:pt x="202091" y="0"/>
                    </a:lnTo>
                    <a:lnTo>
                      <a:pt x="399927" y="1016731"/>
                    </a:lnTo>
                    <a:cubicBezTo>
                      <a:pt x="400049" y="1017079"/>
                      <a:pt x="400122" y="1017437"/>
                      <a:pt x="400137" y="1017808"/>
                    </a:cubicBezTo>
                    <a:lnTo>
                      <a:pt x="404181" y="1038593"/>
                    </a:lnTo>
                    <a:lnTo>
                      <a:pt x="402232" y="1038593"/>
                    </a:lnTo>
                    <a:cubicBezTo>
                      <a:pt x="403869" y="1044894"/>
                      <a:pt x="404182" y="1051381"/>
                      <a:pt x="404182" y="1057941"/>
                    </a:cubicBezTo>
                    <a:cubicBezTo>
                      <a:pt x="404182" y="1127699"/>
                      <a:pt x="368839" y="1189201"/>
                      <a:pt x="315082" y="12255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60" name="Rectangle 137"/>
            <p:cNvSpPr txBox="1"/>
            <p:nvPr/>
          </p:nvSpPr>
          <p:spPr>
            <a:xfrm>
              <a:off x="7650777" y="4975979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>
                  <a:solidFill>
                    <a:srgbClr val="808080"/>
                  </a:solidFill>
                </a:rPr>
                <a:t>4.3 Non-banking support</a:t>
              </a:r>
              <a:br>
                <a:rPr lang="en-US" sz="800" dirty="0">
                  <a:solidFill>
                    <a:srgbClr val="808080"/>
                  </a:solidFill>
                </a:rPr>
              </a:br>
              <a:r>
                <a:rPr lang="en-US" sz="800" dirty="0">
                  <a:solidFill>
                    <a:srgbClr val="808080"/>
                  </a:solidFill>
                </a:rPr>
                <a:t>for </a:t>
              </a:r>
              <a:r>
                <a:rPr lang="en-US" sz="800" dirty="0" err="1">
                  <a:solidFill>
                    <a:srgbClr val="808080"/>
                  </a:solidFill>
                </a:rPr>
                <a:t>SMEs</a:t>
              </a:r>
              <a:endParaRPr lang="en-US" sz="8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465796" y="4390859"/>
            <a:ext cx="1666843" cy="174360"/>
            <a:chOff x="7316740" y="5701637"/>
            <a:chExt cx="1633564" cy="227852"/>
          </a:xfrm>
        </p:grpSpPr>
        <p:grpSp>
          <p:nvGrpSpPr>
            <p:cNvPr id="665" name="Group 664"/>
            <p:cNvGrpSpPr>
              <a:grpSpLocks/>
            </p:cNvGrpSpPr>
            <p:nvPr/>
          </p:nvGrpSpPr>
          <p:grpSpPr>
            <a:xfrm>
              <a:off x="7316740" y="5701637"/>
              <a:ext cx="238548" cy="227852"/>
              <a:chOff x="8038177" y="1768845"/>
              <a:chExt cx="272983" cy="272983"/>
            </a:xfrm>
          </p:grpSpPr>
          <p:sp>
            <p:nvSpPr>
              <p:cNvPr id="666" name="Oval 665"/>
              <p:cNvSpPr/>
              <p:nvPr/>
            </p:nvSpPr>
            <p:spPr bwMode="gray">
              <a:xfrm>
                <a:off x="8038177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67" name="Oval 666"/>
              <p:cNvSpPr/>
              <p:nvPr/>
            </p:nvSpPr>
            <p:spPr bwMode="gray">
              <a:xfrm>
                <a:off x="8048458" y="1783036"/>
                <a:ext cx="244601" cy="244601"/>
              </a:xfrm>
              <a:prstGeom prst="ellipse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000" dirty="0">
                    <a:solidFill>
                      <a:srgbClr val="FFFFFF"/>
                    </a:solidFill>
                  </a:rPr>
                  <a:t>€</a:t>
                </a:r>
                <a:endParaRPr lang="en-US" sz="1000" dirty="0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62" name="Rectangle 137"/>
            <p:cNvSpPr txBox="1"/>
            <p:nvPr/>
          </p:nvSpPr>
          <p:spPr>
            <a:xfrm>
              <a:off x="7650777" y="5739919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5.2 Depth </a:t>
              </a:r>
              <a:r>
                <a:rPr lang="en-US" sz="800" dirty="0">
                  <a:solidFill>
                    <a:srgbClr val="808080"/>
                  </a:solidFill>
                </a:rPr>
                <a:t>of capital markets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465796" y="4606642"/>
            <a:ext cx="1666843" cy="246221"/>
            <a:chOff x="7316740" y="6019912"/>
            <a:chExt cx="1633564" cy="321759"/>
          </a:xfrm>
        </p:grpSpPr>
        <p:grpSp>
          <p:nvGrpSpPr>
            <p:cNvPr id="668" name="Group 667"/>
            <p:cNvGrpSpPr>
              <a:grpSpLocks/>
            </p:cNvGrpSpPr>
            <p:nvPr/>
          </p:nvGrpSpPr>
          <p:grpSpPr>
            <a:xfrm>
              <a:off x="7316740" y="6046697"/>
              <a:ext cx="238548" cy="227852"/>
              <a:chOff x="8414981" y="1768845"/>
              <a:chExt cx="272983" cy="272983"/>
            </a:xfrm>
          </p:grpSpPr>
          <p:sp>
            <p:nvSpPr>
              <p:cNvPr id="669" name="Oval 668"/>
              <p:cNvSpPr/>
              <p:nvPr/>
            </p:nvSpPr>
            <p:spPr bwMode="gray">
              <a:xfrm>
                <a:off x="8414981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0" name="Rectangle 669"/>
              <p:cNvSpPr/>
              <p:nvPr/>
            </p:nvSpPr>
            <p:spPr bwMode="gray">
              <a:xfrm>
                <a:off x="8506517" y="1815884"/>
                <a:ext cx="89916" cy="6035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b="1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1" name="Rectangle 670"/>
              <p:cNvSpPr/>
              <p:nvPr/>
            </p:nvSpPr>
            <p:spPr bwMode="gray">
              <a:xfrm>
                <a:off x="8431199" y="1909857"/>
                <a:ext cx="89916" cy="6035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b="1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72" name="Rectangle 671"/>
              <p:cNvSpPr/>
              <p:nvPr/>
            </p:nvSpPr>
            <p:spPr bwMode="gray">
              <a:xfrm>
                <a:off x="8581834" y="1909857"/>
                <a:ext cx="89916" cy="60358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b="1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673" name="Elbow Connector 672"/>
              <p:cNvCxnSpPr>
                <a:stCxn id="670" idx="2"/>
                <a:endCxn id="671" idx="0"/>
              </p:cNvCxnSpPr>
              <p:nvPr/>
            </p:nvCxnSpPr>
            <p:spPr bwMode="gray">
              <a:xfrm rot="5400000">
                <a:off x="8497008" y="1855391"/>
                <a:ext cx="33616" cy="75318"/>
              </a:xfrm>
              <a:prstGeom prst="bentConnector3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Elbow Connector 673"/>
              <p:cNvCxnSpPr>
                <a:stCxn id="672" idx="0"/>
                <a:endCxn id="670" idx="2"/>
              </p:cNvCxnSpPr>
              <p:nvPr/>
            </p:nvCxnSpPr>
            <p:spPr bwMode="gray">
              <a:xfrm rot="16200000" flipV="1">
                <a:off x="8572326" y="1855391"/>
                <a:ext cx="33616" cy="75318"/>
              </a:xfrm>
              <a:prstGeom prst="bentConnector3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3" name="Rectangle 137"/>
            <p:cNvSpPr txBox="1"/>
            <p:nvPr/>
          </p:nvSpPr>
          <p:spPr>
            <a:xfrm>
              <a:off x="7650777" y="6019912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5.3 Regulation </a:t>
              </a:r>
              <a:r>
                <a:rPr lang="en-US" sz="800" dirty="0">
                  <a:solidFill>
                    <a:srgbClr val="808080"/>
                  </a:solidFill>
                </a:rPr>
                <a:t>to support </a:t>
              </a:r>
              <a:br>
                <a:rPr lang="en-US" sz="800" dirty="0">
                  <a:solidFill>
                    <a:srgbClr val="808080"/>
                  </a:solidFill>
                </a:rPr>
              </a:br>
              <a:r>
                <a:rPr lang="en-US" sz="800" dirty="0">
                  <a:solidFill>
                    <a:srgbClr val="808080"/>
                  </a:solidFill>
                </a:rPr>
                <a:t>regional hub develop</a:t>
              </a:r>
            </a:p>
          </p:txBody>
        </p:sp>
      </p:grpSp>
      <p:sp>
        <p:nvSpPr>
          <p:cNvPr id="864" name="Freeform 863"/>
          <p:cNvSpPr/>
          <p:nvPr/>
        </p:nvSpPr>
        <p:spPr>
          <a:xfrm>
            <a:off x="7388950" y="636996"/>
            <a:ext cx="1710433" cy="4216396"/>
          </a:xfrm>
          <a:custGeom>
            <a:avLst/>
            <a:gdLst>
              <a:gd name="connsiteX0" fmla="*/ 1851660 w 1851660"/>
              <a:gd name="connsiteY0" fmla="*/ 0 h 5676900"/>
              <a:gd name="connsiteX1" fmla="*/ 0 w 1851660"/>
              <a:gd name="connsiteY1" fmla="*/ 0 h 5676900"/>
              <a:gd name="connsiteX2" fmla="*/ 0 w 1851660"/>
              <a:gd name="connsiteY2" fmla="*/ 5676900 h 5676900"/>
              <a:gd name="connsiteX3" fmla="*/ 1851660 w 1851660"/>
              <a:gd name="connsiteY3" fmla="*/ 5676900 h 567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1660" h="5676900">
                <a:moveTo>
                  <a:pt x="1851660" y="0"/>
                </a:moveTo>
                <a:lnTo>
                  <a:pt x="0" y="0"/>
                </a:lnTo>
                <a:lnTo>
                  <a:pt x="0" y="5676900"/>
                </a:lnTo>
                <a:lnTo>
                  <a:pt x="1851660" y="5676900"/>
                </a:lnTo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65796" y="4111616"/>
            <a:ext cx="1666843" cy="246221"/>
            <a:chOff x="7316740" y="5318989"/>
            <a:chExt cx="1633564" cy="321759"/>
          </a:xfrm>
        </p:grpSpPr>
        <p:sp>
          <p:nvSpPr>
            <p:cNvPr id="861" name="Rectangle 137"/>
            <p:cNvSpPr txBox="1"/>
            <p:nvPr/>
          </p:nvSpPr>
          <p:spPr>
            <a:xfrm>
              <a:off x="7650777" y="5318989"/>
              <a:ext cx="1299527" cy="32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5.1 Low </a:t>
              </a:r>
              <a:r>
                <a:rPr lang="en-US" sz="800" dirty="0">
                  <a:solidFill>
                    <a:srgbClr val="808080"/>
                  </a:solidFill>
                </a:rPr>
                <a:t>cost capital markets infrastructure</a:t>
              </a:r>
            </a:p>
          </p:txBody>
        </p:sp>
        <p:grpSp>
          <p:nvGrpSpPr>
            <p:cNvPr id="865" name="Group 864"/>
            <p:cNvGrpSpPr>
              <a:grpSpLocks/>
            </p:cNvGrpSpPr>
            <p:nvPr/>
          </p:nvGrpSpPr>
          <p:grpSpPr>
            <a:xfrm>
              <a:off x="7316740" y="5371112"/>
              <a:ext cx="238548" cy="227852"/>
              <a:chOff x="7732713" y="1514475"/>
              <a:chExt cx="301625" cy="293688"/>
            </a:xfrm>
          </p:grpSpPr>
          <p:sp>
            <p:nvSpPr>
              <p:cNvPr id="866" name="Oval 865"/>
              <p:cNvSpPr/>
              <p:nvPr/>
            </p:nvSpPr>
            <p:spPr bwMode="gray">
              <a:xfrm>
                <a:off x="7732713" y="1514475"/>
                <a:ext cx="301625" cy="293688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  <a:defRPr/>
                </a:pPr>
                <a:endParaRPr lang="ru-RU" sz="1000" dirty="0">
                  <a:latin typeface="Arial" charset="0"/>
                  <a:cs typeface="+mn-cs"/>
                </a:endParaRPr>
              </a:p>
            </p:txBody>
          </p:sp>
          <p:pic>
            <p:nvPicPr>
              <p:cNvPr id="867" name="Picture 24" descr="C:\Users\Irina Rogacheva\Desktop\shutterstock_150531494 [Converted]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49969" t="-4671" r="42975" b="40195"/>
              <a:stretch>
                <a:fillRect/>
              </a:stretch>
            </p:blipFill>
            <p:spPr bwMode="auto">
              <a:xfrm>
                <a:off x="7758113" y="1554163"/>
                <a:ext cx="250825" cy="214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7465796" y="902707"/>
            <a:ext cx="1666843" cy="174360"/>
            <a:chOff x="7316740" y="1108093"/>
            <a:chExt cx="1633564" cy="227852"/>
          </a:xfrm>
        </p:grpSpPr>
        <p:grpSp>
          <p:nvGrpSpPr>
            <p:cNvPr id="868" name="Group 867"/>
            <p:cNvGrpSpPr/>
            <p:nvPr/>
          </p:nvGrpSpPr>
          <p:grpSpPr>
            <a:xfrm>
              <a:off x="7316740" y="1108093"/>
              <a:ext cx="238548" cy="227852"/>
              <a:chOff x="7661377" y="1768845"/>
              <a:chExt cx="272983" cy="272983"/>
            </a:xfrm>
          </p:grpSpPr>
          <p:sp>
            <p:nvSpPr>
              <p:cNvPr id="869" name="Oval 868"/>
              <p:cNvSpPr/>
              <p:nvPr/>
            </p:nvSpPr>
            <p:spPr bwMode="gray">
              <a:xfrm>
                <a:off x="7661377" y="1768845"/>
                <a:ext cx="272983" cy="27298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endParaRPr lang="en-US" sz="1000" dirty="0" err="1">
                  <a:solidFill>
                    <a:srgbClr val="000000"/>
                  </a:solidFill>
                  <a:latin typeface="Arial"/>
                </a:endParaRPr>
              </a:p>
            </p:txBody>
          </p:sp>
          <p:pic>
            <p:nvPicPr>
              <p:cNvPr id="870" name="Picture 52" descr="http://h41156.www4.hp.com/education/upload/uk/en/CloudIcon.png"/>
              <p:cNvPicPr>
                <a:picLocks noChangeAspect="1" noChangeArrowheads="1"/>
              </p:cNvPicPr>
              <p:nvPr/>
            </p:nvPicPr>
            <p:blipFill>
              <a:blip r:embed="rId23" cstate="print">
                <a:biLevel thresh="25000"/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7686682" y="1836424"/>
                <a:ext cx="222373" cy="117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25400" dist="25400" dir="2700000" algn="tl" rotWithShape="0">
                  <a:prstClr val="black">
                    <a:alpha val="20000"/>
                  </a:prst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71" name="Rectangle 137"/>
            <p:cNvSpPr txBox="1"/>
            <p:nvPr/>
          </p:nvSpPr>
          <p:spPr>
            <a:xfrm>
              <a:off x="7650777" y="1141578"/>
              <a:ext cx="1299527" cy="160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1pPr>
              <a:lvl2pPr marL="193675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2pPr>
              <a:lvl3pPr marL="457200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3pPr>
              <a:lvl4pPr marL="61436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4pPr>
              <a:lvl5pPr marL="749808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  <a:ea typeface="Arial Unicode MS" pitchFamily="34" charset="-128"/>
                  <a:cs typeface="Arial Unicode MS" pitchFamily="34" charset="-128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>
                <a:buClr>
                  <a:srgbClr val="002960"/>
                </a:buClr>
              </a:pPr>
              <a:r>
                <a:rPr lang="en-US" sz="800" dirty="0" smtClean="0">
                  <a:solidFill>
                    <a:srgbClr val="808080"/>
                  </a:solidFill>
                </a:rPr>
                <a:t>7. Big data infrastructure</a:t>
              </a:r>
              <a:endParaRPr lang="en-US" sz="800" dirty="0">
                <a:solidFill>
                  <a:srgbClr val="808080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3786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2&quot;&gt;&lt;elem m_fUsage=&quot;1.00000000000000000000E+000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b2&quot; g=&quot;b2&quot; b=&quot;b2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ISNEWSLIDENUMBER" val="True"/>
  <p:tag name="PREVIOUSNAME" val="C:\Users\FRANCE~1\AppData\Local\Temp\notesE486FA\~5287160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sDyPvSSkOlqSh6i0bS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MQhjgpXf0ChxLXA5Ue49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N9yIojqEqMAZ3JM6Uj7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J7bkS5UEqyHfZPVLDIs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VQ0Y88vUKxtdZTP0tJW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oEwMeo5U69c5mcdfU.L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Erk3gHLEWmpOfx8Iez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HYvqzSkkuo6zMUSjYM2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76UdX1kEGxnqUv_bXpz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sqwzwDRkyZZ8JWLnrLf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_0adS2REyWJM4OFd8u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76UdX1kEGxnqUv_bXpz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sqwzwDRkyZZ8JWLnrL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_0adS2REyWJM4OFd8u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76UdX1kEGxnqUv_bXpz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sqwzwDRkyZZ8JWLnrL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_0adS2REyWJM4OFd8uL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76UdX1kEGxnqUv_bXp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sqwzwDRkyZZ8JWLnrL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4RTaAjHyEygaBEjBnBU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_0adS2REyWJM4OFd8uL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M76UdX1kEGxnqUv_bXpz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sqwzwDRkyZZ8JWLnrLf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_0adS2REyWJM4OFd8u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v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iwg5xn5HkOtZPB4Zdi_o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ya_gmeeUWnhKk9xYLmT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8bLTKhhUWCes45JDDQW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WjyJ5qTCEiuNvf1THbQD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8W7ciNEK1lCBiFj0wb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9bnuCDP0WTsx9ZM2TFj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VSs68llUuZEllgRsAUI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8_pFGmbUWupqHvxpHw0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P12I4wYkO7daXxPZ90y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ObuYFZLE.UojtPdX7DC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PC9uCsjkKcY2wiVSvbo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SzNdng5EiP.Kh6D0k94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Dgqz.MjUm3GI_FgCTpz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Dgqz.MjUm3GI_FgCTp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zPo9RwwPECokSDdme6B_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6vKfo9JEUGaIwQbMTNXS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GUYr3oaESuf5opD.9Fe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ODgqz.MjUm3GI_FgCTpz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HM3tTZJ0i7aH9IKY1Cf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rEXp.wPpk2zE8Q_Z_AI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.OgcGTqM0uIzWKmU.WH1g"/>
</p:tagLst>
</file>

<file path=ppt/theme/theme1.xml><?xml version="1.0" encoding="utf-8"?>
<a:theme xmlns:a="http://schemas.openxmlformats.org/drawingml/2006/main" name="KZK010">
  <a:themeElements>
    <a:clrScheme name="NEW">
      <a:dk1>
        <a:srgbClr val="000000"/>
      </a:dk1>
      <a:lt1>
        <a:srgbClr val="FFFFFF"/>
      </a:lt1>
      <a:dk2>
        <a:srgbClr val="226E46"/>
      </a:dk2>
      <a:lt2>
        <a:srgbClr val="FFFFFF"/>
      </a:lt2>
      <a:accent1>
        <a:srgbClr val="CEE7BB"/>
      </a:accent1>
      <a:accent2>
        <a:srgbClr val="96CC6E"/>
      </a:accent2>
      <a:accent3>
        <a:srgbClr val="FAA613"/>
      </a:accent3>
      <a:accent4>
        <a:srgbClr val="226E46"/>
      </a:accent4>
      <a:accent5>
        <a:srgbClr val="FF6600"/>
      </a:accent5>
      <a:accent6>
        <a:srgbClr val="808080"/>
      </a:accent6>
      <a:hlink>
        <a:srgbClr val="FAA613"/>
      </a:hlink>
      <a:folHlink>
        <a:srgbClr val="226E4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6" id="{35B6D417-ED2A-41E2-B733-694DA5D93809}" vid="{F319F03F-5412-4820-94CF-29860195D612}"/>
    </a:ext>
  </a:extLst>
</a:theme>
</file>

<file path=ppt/theme/theme2.xml><?xml version="1.0" encoding="utf-8"?>
<a:theme xmlns:a="http://schemas.openxmlformats.org/drawingml/2006/main" name="Firm Format - English (US)">
  <a:themeElements>
    <a:clrScheme name="Firm Format 2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C7E0FB"/>
      </a:accent1>
      <a:accent2>
        <a:srgbClr val="91B0FF"/>
      </a:accent2>
      <a:accent3>
        <a:srgbClr val="0066CC"/>
      </a:accent3>
      <a:accent4>
        <a:srgbClr val="002960"/>
      </a:accent4>
      <a:accent5>
        <a:srgbClr val="FF6600"/>
      </a:accent5>
      <a:accent6>
        <a:srgbClr val="808080"/>
      </a:accent6>
      <a:hlink>
        <a:srgbClr val="0066CC"/>
      </a:hlink>
      <a:folHlink>
        <a:srgbClr val="002960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English (US)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English (US)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KZK010</Template>
  <TotalTime>9941</TotalTime>
  <Words>918</Words>
  <Application>Microsoft Office PowerPoint</Application>
  <PresentationFormat>On-screen Show (16:9)</PresentationFormat>
  <Paragraphs>211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KZK010</vt:lpstr>
      <vt:lpstr>Firm Format - English (US)</vt:lpstr>
      <vt:lpstr>think-cell Slide</vt:lpstr>
      <vt:lpstr>Chart</vt:lpstr>
      <vt:lpstr>Kazakhstani Financial Sector:  leapfrogging through the digital revolution</vt:lpstr>
      <vt:lpstr>Slide 1</vt:lpstr>
      <vt:lpstr>Kazakhstan’s financial sector faces severe issues</vt:lpstr>
      <vt:lpstr>Digital transformation lends a unique opportunity to resolve issues and “leapfrog” to a digitized economy</vt:lpstr>
      <vt:lpstr>The globally distinctive financial sector will deliver tangible benefits for the people of Kazakhstan</vt:lpstr>
      <vt:lpstr>Slide 5</vt:lpstr>
      <vt:lpstr>Successful digital transformation of financial sector can become  the model for other sectors, starting a chain reaction</vt:lpstr>
      <vt:lpstr>We defined building blocks of a digital vision for the future financial sector</vt:lpstr>
      <vt:lpstr>Multiple stakeholders need to actively contribute to such  complex program</vt:lpstr>
      <vt:lpstr>We defined overall implementation journey and now we need  to switch to execution mode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документа</dc:title>
  <dc:creator>-</dc:creator>
  <cp:lastModifiedBy>Jess Gaze</cp:lastModifiedBy>
  <cp:revision>759</cp:revision>
  <cp:lastPrinted>2014-08-04T17:43:27Z</cp:lastPrinted>
  <dcterms:created xsi:type="dcterms:W3CDTF">2014-08-05T11:57:19Z</dcterms:created>
  <dcterms:modified xsi:type="dcterms:W3CDTF">2014-11-10T13:46:49Z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Office2010EditCount">
    <vt:lpwstr>1</vt:lpwstr>
  </property>
  <property fmtid="{D5CDD505-2E9C-101B-9397-08002B2CF9AE}" pid="7" name="Office2003EditCount">
    <vt:lpwstr>0</vt:lpwstr>
  </property>
  <property fmtid="{D5CDD505-2E9C-101B-9397-08002B2CF9AE}" pid="8" name="LastEditedOfficeVersion">
    <vt:lpwstr>Office2010</vt:lpwstr>
  </property>
  <property fmtid="{D5CDD505-2E9C-101B-9397-08002B2CF9AE}" pid="9" name="DocID">
    <vt:lpwstr>MSW-AAA123-20140805-</vt:lpwstr>
  </property>
  <property fmtid="{D5CDD505-2E9C-101B-9397-08002B2CF9AE}" pid="10" name="Office2010WasSaved">
    <vt:lpwstr>1</vt:lpwstr>
  </property>
</Properties>
</file>