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charts/colors1.xml" ContentType="application/vnd.ms-office.chartcolorstyle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309" r:id="rId2"/>
    <p:sldId id="264" r:id="rId3"/>
    <p:sldId id="259" r:id="rId4"/>
    <p:sldId id="320" r:id="rId5"/>
    <p:sldId id="271" r:id="rId6"/>
    <p:sldId id="272" r:id="rId7"/>
    <p:sldId id="273" r:id="rId8"/>
    <p:sldId id="274" r:id="rId9"/>
    <p:sldId id="275" r:id="rId10"/>
    <p:sldId id="260" r:id="rId11"/>
    <p:sldId id="268" r:id="rId12"/>
    <p:sldId id="266" r:id="rId13"/>
    <p:sldId id="322" r:id="rId14"/>
    <p:sldId id="323" r:id="rId15"/>
    <p:sldId id="314" r:id="rId16"/>
    <p:sldId id="315" r:id="rId17"/>
    <p:sldId id="316" r:id="rId18"/>
    <p:sldId id="318" r:id="rId19"/>
    <p:sldId id="321" r:id="rId20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3B8C9"/>
    <a:srgbClr val="007AC2"/>
    <a:srgbClr val="FF99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77" autoAdjust="0"/>
    <p:restoredTop sz="95216" autoAdjust="0"/>
  </p:normalViewPr>
  <p:slideViewPr>
    <p:cSldViewPr>
      <p:cViewPr varScale="1">
        <p:scale>
          <a:sx n="105" d="100"/>
          <a:sy n="105" d="100"/>
        </p:scale>
        <p:origin x="-106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package" Target="../embeddings/Microsoft_Office_Excel_Worksheet1.xlsx"/><Relationship Id="rId1" Type="http://schemas.openxmlformats.org/officeDocument/2006/relationships/themeOverride" Target="../theme/themeOverride1.xml"/><Relationship Id="rId4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BE"/>
  <c:style val="7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b="1" dirty="0"/>
              <a:t>IPM Member Countries </a:t>
            </a:r>
          </a:p>
        </c:rich>
      </c:tx>
      <c:layout/>
      <c:spPr>
        <a:noFill/>
        <a:ln>
          <a:noFill/>
        </a:ln>
        <a:effectLst/>
      </c:spPr>
    </c:title>
    <c:view3D>
      <c:rotY val="10"/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7537384735029646"/>
          <c:y val="0.14325841592589941"/>
          <c:w val="0.67700644372847918"/>
          <c:h val="0.69059420793020065"/>
        </c:manualLayout>
      </c:layout>
      <c:bar3D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IPM Members</c:v>
                </c:pt>
              </c:strCache>
            </c:strRef>
          </c:tx>
          <c:spPr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  <a:ln>
              <a:noFill/>
            </a:ln>
            <a:effectLst/>
            <a:sp3d/>
          </c:spPr>
          <c:cat>
            <c:numRef>
              <c:f>Sheet1!$A$2:$A$3</c:f>
              <c:numCache>
                <c:formatCode>mmm\-yy</c:formatCode>
                <c:ptCount val="2"/>
                <c:pt idx="0">
                  <c:v>41426</c:v>
                </c:pt>
                <c:pt idx="1">
                  <c:v>41791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54</c:v>
                </c:pt>
                <c:pt idx="1">
                  <c:v>76</c:v>
                </c:pt>
              </c:numCache>
            </c:numRef>
          </c:val>
        </c:ser>
        <c:gapWidth val="95"/>
        <c:gapDepth val="95"/>
        <c:shape val="cone"/>
        <c:axId val="94677632"/>
        <c:axId val="64635264"/>
        <c:axId val="0"/>
      </c:bar3DChart>
      <c:dateAx>
        <c:axId val="94677632"/>
        <c:scaling>
          <c:orientation val="minMax"/>
        </c:scaling>
        <c:delete val="1"/>
        <c:axPos val="b"/>
        <c:numFmt formatCode="General" sourceLinked="0"/>
        <c:tickLblPos val="none"/>
        <c:crossAx val="64635264"/>
        <c:crosses val="autoZero"/>
        <c:auto val="1"/>
        <c:lblOffset val="100"/>
        <c:baseTimeUnit val="years"/>
      </c:dateAx>
      <c:valAx>
        <c:axId val="6463526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9467763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52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dTable>
      <c:spPr>
        <a:noFill/>
        <a:ln>
          <a:noFill/>
        </a:ln>
        <a:effectLst/>
      </c:spPr>
    </c:plotArea>
    <c:plotVisOnly val="1"/>
    <c:dispBlanksAs val="gap"/>
  </c:chart>
  <c:spPr>
    <a:gradFill flip="none" rotWithShape="1">
      <a:gsLst>
        <a:gs pos="71000">
          <a:srgbClr val="E4ECF5"/>
        </a:gs>
        <a:gs pos="30000">
          <a:srgbClr val="F6F9FC"/>
        </a:gs>
        <a:gs pos="6000">
          <a:schemeClr val="accent1">
            <a:lumMod val="5000"/>
            <a:lumOff val="95000"/>
          </a:schemeClr>
        </a:gs>
        <a:gs pos="55000">
          <a:schemeClr val="accent1">
            <a:lumMod val="5000"/>
            <a:lumOff val="95000"/>
          </a:schemeClr>
        </a:gs>
        <a:gs pos="98000">
          <a:schemeClr val="accent1">
            <a:lumMod val="45000"/>
            <a:lumOff val="55000"/>
          </a:schemeClr>
        </a:gs>
        <a:gs pos="90000">
          <a:schemeClr val="accent1">
            <a:lumMod val="30000"/>
            <a:lumOff val="70000"/>
          </a:schemeClr>
        </a:gs>
      </a:gsLst>
      <a:path path="circle">
        <a:fillToRect l="50000" t="50000" r="50000" b="50000"/>
      </a:path>
      <a:tileRect/>
    </a:gradFill>
    <a:ln w="9525" cap="flat" cmpd="sng" algn="ctr">
      <a:solidFill>
        <a:schemeClr val="tx1">
          <a:lumMod val="15000"/>
          <a:lumOff val="85000"/>
        </a:schemeClr>
      </a:solidFill>
      <a:round/>
    </a:ln>
    <a:effectLst>
      <a:glow rad="63500">
        <a:schemeClr val="accent5">
          <a:satMod val="175000"/>
          <a:alpha val="40000"/>
        </a:schemeClr>
      </a:glow>
    </a:effectLst>
    <a:scene3d>
      <a:camera prst="orthographicFront"/>
      <a:lightRig rig="threePt" dir="t"/>
    </a:scene3d>
  </c:spPr>
  <c:txPr>
    <a:bodyPr/>
    <a:lstStyle/>
    <a:p>
      <a:pPr>
        <a:defRPr sz="1400"/>
      </a:pPr>
      <a:endParaRPr lang="fr-FR"/>
    </a:p>
  </c:txPr>
  <c:externalData r:id="rId2"/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189" cy="496332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899" y="0"/>
            <a:ext cx="2946189" cy="496332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r">
              <a:defRPr sz="1200"/>
            </a:lvl1pPr>
          </a:lstStyle>
          <a:p>
            <a:fld id="{C82E389E-57AB-4047-8F0F-4CDFE6D0987D}" type="datetimeFigureOut">
              <a:rPr lang="fr-BE" smtClean="0"/>
              <a:pPr/>
              <a:t>3/07/2014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716"/>
            <a:ext cx="2946189" cy="496332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899" y="9428716"/>
            <a:ext cx="2946189" cy="496332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r">
              <a:defRPr sz="1200"/>
            </a:lvl1pPr>
          </a:lstStyle>
          <a:p>
            <a:fld id="{AB837FB3-4ED1-4114-BFE5-B116BFEDC896}" type="slidenum">
              <a:rPr lang="fr-BE" smtClean="0"/>
              <a:pPr/>
              <a:t>‹#›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r">
              <a:defRPr sz="1200"/>
            </a:lvl1pPr>
          </a:lstStyle>
          <a:p>
            <a:fld id="{D0A46139-DC56-4AE9-A945-31C71256FA12}" type="datetimeFigureOut">
              <a:rPr lang="fr-BE" smtClean="0"/>
              <a:pPr/>
              <a:t>3/07/2014</a:t>
            </a:fld>
            <a:endParaRPr lang="fr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68" tIns="45784" rIns="91568" bIns="45784" rtlCol="0" anchor="ctr"/>
          <a:lstStyle/>
          <a:p>
            <a:endParaRPr lang="fr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568" tIns="45784" rIns="91568" bIns="4578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r">
              <a:defRPr sz="1200"/>
            </a:lvl1pPr>
          </a:lstStyle>
          <a:p>
            <a:fld id="{9E909F67-A664-4391-8DB4-A85DCF3098F5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385963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59350" cy="3719513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D7F54F-737D-4F3B-A1A0-430F4860A69F}" type="slidenum">
              <a:rPr lang="fr-FR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7565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37501-E52E-4CEF-9624-11CDBA8CD386}" type="datetimeFigureOut">
              <a:rPr lang="fr-BE" smtClean="0"/>
              <a:pPr/>
              <a:t>3/07/2014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72B7-412F-4DC2-A8E6-429C25FA30D2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8054470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37501-E52E-4CEF-9624-11CDBA8CD386}" type="datetimeFigureOut">
              <a:rPr lang="fr-BE" smtClean="0"/>
              <a:pPr/>
              <a:t>3/07/2014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72B7-412F-4DC2-A8E6-429C25FA30D2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129493990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37501-E52E-4CEF-9624-11CDBA8CD386}" type="datetimeFigureOut">
              <a:rPr lang="fr-BE" smtClean="0"/>
              <a:pPr/>
              <a:t>3/07/2014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72B7-412F-4DC2-A8E6-429C25FA30D2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402389424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37501-E52E-4CEF-9624-11CDBA8CD386}" type="datetimeFigureOut">
              <a:rPr lang="fr-BE" smtClean="0"/>
              <a:pPr/>
              <a:t>3/07/2014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72B7-412F-4DC2-A8E6-429C25FA30D2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10804940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37501-E52E-4CEF-9624-11CDBA8CD386}" type="datetimeFigureOut">
              <a:rPr lang="fr-BE" smtClean="0"/>
              <a:pPr/>
              <a:t>3/07/2014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72B7-412F-4DC2-A8E6-429C25FA30D2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8145343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37501-E52E-4CEF-9624-11CDBA8CD386}" type="datetimeFigureOut">
              <a:rPr lang="fr-BE" smtClean="0"/>
              <a:pPr/>
              <a:t>3/07/2014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72B7-412F-4DC2-A8E6-429C25FA30D2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12044239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37501-E52E-4CEF-9624-11CDBA8CD386}" type="datetimeFigureOut">
              <a:rPr lang="fr-BE" smtClean="0"/>
              <a:pPr/>
              <a:t>3/07/2014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72B7-412F-4DC2-A8E6-429C25FA30D2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14845485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37501-E52E-4CEF-9624-11CDBA8CD386}" type="datetimeFigureOut">
              <a:rPr lang="fr-BE" smtClean="0"/>
              <a:pPr/>
              <a:t>3/07/2014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72B7-412F-4DC2-A8E6-429C25FA30D2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3833726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37501-E52E-4CEF-9624-11CDBA8CD386}" type="datetimeFigureOut">
              <a:rPr lang="fr-BE" smtClean="0"/>
              <a:pPr/>
              <a:t>3/07/2014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72B7-412F-4DC2-A8E6-429C25FA30D2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123553062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37501-E52E-4CEF-9624-11CDBA8CD386}" type="datetimeFigureOut">
              <a:rPr lang="fr-BE" smtClean="0"/>
              <a:pPr/>
              <a:t>3/07/2014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72B7-412F-4DC2-A8E6-429C25FA30D2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319351647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37501-E52E-4CEF-9624-11CDBA8CD386}" type="datetimeFigureOut">
              <a:rPr lang="fr-BE" smtClean="0"/>
              <a:pPr/>
              <a:t>3/07/2014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72B7-412F-4DC2-A8E6-429C25FA30D2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21669230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F37501-E52E-4CEF-9624-11CDBA8CD386}" type="datetimeFigureOut">
              <a:rPr lang="fr-BE" smtClean="0"/>
              <a:pPr/>
              <a:t>3/07/2014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2072B7-412F-4DC2-A8E6-429C25FA30D2}" type="slidenum">
              <a:rPr lang="fr-BE" smtClean="0"/>
              <a:pPr/>
              <a:t>‹#›</a:t>
            </a:fld>
            <a:endParaRPr lang="fr-BE"/>
          </a:p>
        </p:txBody>
      </p:sp>
      <p:pic>
        <p:nvPicPr>
          <p:cNvPr id="7" name="Picture 10" descr="http://www.ktl-nederland.eu/web/images/uploads/WCO_logo.jpg"/>
          <p:cNvPicPr>
            <a:picLocks noChangeAspect="1" noChangeArrowheads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896433" y="1"/>
            <a:ext cx="1245788" cy="90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60212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Fatima\Documents\MARIE\0.General\Communication\Images\Photos\NewZealandCustoms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-207976"/>
            <a:ext cx="9144000" cy="6085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à coins arrondis 8"/>
          <p:cNvSpPr/>
          <p:nvPr/>
        </p:nvSpPr>
        <p:spPr bwMode="auto">
          <a:xfrm rot="10800000" flipV="1">
            <a:off x="107504" y="692696"/>
            <a:ext cx="7992888" cy="1080120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GB" sz="2400" b="1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51520" y="-99392"/>
            <a:ext cx="8496944" cy="17281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endParaRPr lang="en-US" sz="2400" b="1" dirty="0" smtClean="0">
              <a:solidFill>
                <a:schemeClr val="accent1"/>
              </a:solidFill>
            </a:endParaRPr>
          </a:p>
          <a:p>
            <a:pPr algn="l">
              <a:lnSpc>
                <a:spcPct val="100000"/>
              </a:lnSpc>
            </a:pPr>
            <a:r>
              <a:rPr lang="en-US" sz="2400" b="1" dirty="0" smtClean="0">
                <a:solidFill>
                  <a:schemeClr val="accent1"/>
                </a:solidFill>
              </a:rPr>
              <a:t>IPM: </a:t>
            </a:r>
          </a:p>
          <a:p>
            <a:pPr algn="l">
              <a:lnSpc>
                <a:spcPct val="100000"/>
              </a:lnSpc>
            </a:pPr>
            <a:r>
              <a:rPr lang="en-US" sz="2400" b="1" dirty="0" smtClean="0">
                <a:solidFill>
                  <a:schemeClr val="accent1"/>
                </a:solidFill>
              </a:rPr>
              <a:t>The World Customs Organization’s tool against Counterfeiting</a:t>
            </a:r>
            <a:endParaRPr lang="en-GB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1187624" y="6021288"/>
            <a:ext cx="67687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Knowledge Academy </a:t>
            </a:r>
          </a:p>
          <a:p>
            <a:pPr algn="ctr"/>
            <a:r>
              <a:rPr lang="en-US" dirty="0" smtClean="0"/>
              <a:t>Brussels</a:t>
            </a:r>
            <a:r>
              <a:rPr lang="en-US" dirty="0"/>
              <a:t>, </a:t>
            </a:r>
            <a:r>
              <a:rPr lang="en-US" dirty="0" smtClean="0"/>
              <a:t>03/07/2014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8763" y="1196752"/>
            <a:ext cx="7886700" cy="792088"/>
          </a:xfrm>
        </p:spPr>
        <p:txBody>
          <a:bodyPr/>
          <a:lstStyle/>
          <a:p>
            <a:pPr>
              <a:buClr>
                <a:srgbClr val="007AC2"/>
              </a:buClr>
            </a:pPr>
            <a:r>
              <a:rPr lang="en-GB" b="1" dirty="0" smtClean="0"/>
              <a:t>76 Member Countries  </a:t>
            </a:r>
            <a:endParaRPr lang="en-GB" b="1" dirty="0"/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xmlns="" val="1047330034"/>
              </p:ext>
            </p:extLst>
          </p:nvPr>
        </p:nvGraphicFramePr>
        <p:xfrm>
          <a:off x="1259632" y="1978571"/>
          <a:ext cx="6912768" cy="3816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203848" y="6406778"/>
            <a:ext cx="2736304" cy="478605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45740" y="-243408"/>
            <a:ext cx="7886700" cy="97564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chemeClr val="accent1"/>
                </a:solidFill>
              </a:rPr>
              <a:t>IPM Key Figures: Countries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4346017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275856" y="2204864"/>
            <a:ext cx="2642056" cy="2492896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33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West &amp; Central </a:t>
            </a:r>
            <a:r>
              <a:rPr lang="en-US" sz="1400" b="1" dirty="0" smtClean="0">
                <a:solidFill>
                  <a:srgbClr val="33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Africa: 10</a:t>
            </a:r>
            <a:endParaRPr lang="en-US" sz="1400" b="1" dirty="0">
              <a:solidFill>
                <a:srgbClr val="3399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Benin</a:t>
            </a:r>
          </a:p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Cameroon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Cape Verde</a:t>
            </a:r>
          </a:p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Central African Republic</a:t>
            </a:r>
          </a:p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Democratic Republic of the Congo</a:t>
            </a:r>
          </a:p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Guinea</a:t>
            </a:r>
          </a:p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Liberia</a:t>
            </a:r>
          </a:p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Senegal</a:t>
            </a:r>
          </a:p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Togo</a:t>
            </a:r>
          </a:p>
        </p:txBody>
      </p:sp>
      <p:sp>
        <p:nvSpPr>
          <p:cNvPr id="5" name="Rectangle 4"/>
          <p:cNvSpPr/>
          <p:nvPr/>
        </p:nvSpPr>
        <p:spPr>
          <a:xfrm>
            <a:off x="3286976" y="603845"/>
            <a:ext cx="3661288" cy="1600438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33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North Africa, Near &amp; </a:t>
            </a:r>
            <a:endParaRPr lang="en-US" sz="1400" b="1" dirty="0" smtClean="0">
              <a:solidFill>
                <a:srgbClr val="3399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rgbClr val="33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Middle East: 5</a:t>
            </a:r>
            <a:endParaRPr lang="en-US" sz="1400" b="1" dirty="0">
              <a:solidFill>
                <a:srgbClr val="3399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Egypt</a:t>
            </a:r>
          </a:p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Israel </a:t>
            </a:r>
          </a:p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Morocco</a:t>
            </a:r>
          </a:p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Tunisia</a:t>
            </a:r>
          </a:p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UAE</a:t>
            </a:r>
          </a:p>
        </p:txBody>
      </p:sp>
      <p:sp>
        <p:nvSpPr>
          <p:cNvPr id="4" name="Rectangle 3"/>
          <p:cNvSpPr/>
          <p:nvPr/>
        </p:nvSpPr>
        <p:spPr>
          <a:xfrm>
            <a:off x="107504" y="3717032"/>
            <a:ext cx="2758641" cy="3108543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33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 Region: 13</a:t>
            </a:r>
            <a:endParaRPr lang="en-US" sz="1400" b="1" dirty="0">
              <a:solidFill>
                <a:srgbClr val="3399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Cambodia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Hong Kong</a:t>
            </a:r>
          </a:p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Japan </a:t>
            </a:r>
          </a:p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Korea (Republic of)</a:t>
            </a:r>
          </a:p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Macau, China</a:t>
            </a:r>
          </a:p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Malaysia</a:t>
            </a:r>
          </a:p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Mongolia</a:t>
            </a:r>
          </a:p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Philippines</a:t>
            </a:r>
          </a:p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Samoa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Seychelles</a:t>
            </a:r>
          </a:p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Thailand</a:t>
            </a:r>
          </a:p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Tonga</a:t>
            </a:r>
          </a:p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Vietnam</a:t>
            </a:r>
          </a:p>
        </p:txBody>
      </p:sp>
      <p:sp>
        <p:nvSpPr>
          <p:cNvPr id="10" name="Rectangle 9"/>
          <p:cNvSpPr/>
          <p:nvPr/>
        </p:nvSpPr>
        <p:spPr>
          <a:xfrm>
            <a:off x="3291722" y="4638615"/>
            <a:ext cx="2610324" cy="2246769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33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East &amp; Southern </a:t>
            </a:r>
            <a:r>
              <a:rPr lang="en-US" sz="1400" b="1" dirty="0" smtClean="0">
                <a:solidFill>
                  <a:srgbClr val="33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Africa: 9</a:t>
            </a:r>
            <a:endParaRPr lang="en-US" sz="1400" b="1" dirty="0">
              <a:solidFill>
                <a:srgbClr val="3399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Angola</a:t>
            </a:r>
          </a:p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Djibouti</a:t>
            </a:r>
          </a:p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Kenya</a:t>
            </a:r>
          </a:p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Madagascar</a:t>
            </a:r>
          </a:p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Mauritius</a:t>
            </a:r>
          </a:p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Mozambique</a:t>
            </a:r>
          </a:p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South Africa</a:t>
            </a:r>
          </a:p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Tanzania</a:t>
            </a:r>
          </a:p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Uganda</a:t>
            </a:r>
          </a:p>
        </p:txBody>
      </p:sp>
      <p:sp>
        <p:nvSpPr>
          <p:cNvPr id="3" name="Rectangle 2"/>
          <p:cNvSpPr/>
          <p:nvPr/>
        </p:nvSpPr>
        <p:spPr>
          <a:xfrm>
            <a:off x="118721" y="620688"/>
            <a:ext cx="2747424" cy="3108543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33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Americas and Caribbean: 13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Argentina</a:t>
            </a:r>
          </a:p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Mexico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Bahamas</a:t>
            </a:r>
          </a:p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Chile</a:t>
            </a:r>
          </a:p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Dominican Republic</a:t>
            </a:r>
          </a:p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Costa 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Rica</a:t>
            </a:r>
          </a:p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Guatemala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Jamaica</a:t>
            </a:r>
          </a:p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Panama</a:t>
            </a:r>
          </a:p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Peru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Ecuador</a:t>
            </a:r>
          </a:p>
          <a:p>
            <a:r>
              <a:rPr lang="fr-BE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Uruguay</a:t>
            </a:r>
          </a:p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United States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516216" y="1484784"/>
            <a:ext cx="2483768" cy="4616648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33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Europe: 19</a:t>
            </a:r>
            <a:endParaRPr lang="en-US" sz="1200" b="1" dirty="0">
              <a:solidFill>
                <a:srgbClr val="3399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Albania</a:t>
            </a:r>
          </a:p>
          <a:p>
            <a:r>
              <a:rPr lang="fr-BE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Armenia</a:t>
            </a:r>
          </a:p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Azerbaijan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Belgium</a:t>
            </a:r>
          </a:p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France</a:t>
            </a:r>
          </a:p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Georgia</a:t>
            </a:r>
          </a:p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Hungary</a:t>
            </a:r>
          </a:p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Iceland</a:t>
            </a:r>
          </a:p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Ireland</a:t>
            </a:r>
          </a:p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Kazakhstan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Montenegro</a:t>
            </a:r>
          </a:p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Netherlands</a:t>
            </a:r>
          </a:p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Serbia</a:t>
            </a:r>
          </a:p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Turkey</a:t>
            </a:r>
          </a:p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Former Yugoslav Republic of Macedonia</a:t>
            </a:r>
          </a:p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Russia</a:t>
            </a:r>
          </a:p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Ukraine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United 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Kingdom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645740" y="-243408"/>
            <a:ext cx="7886700" cy="97564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chemeClr val="accent1"/>
                </a:solidFill>
              </a:rPr>
              <a:t>IPM Countries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6166606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281899" y="1268760"/>
            <a:ext cx="8580202" cy="5040560"/>
          </a:xfrm>
          <a:prstGeom prst="roundRect">
            <a:avLst>
              <a:gd name="adj" fmla="val 8374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203848" y="6406778"/>
            <a:ext cx="2736304" cy="478605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645740" y="77094"/>
            <a:ext cx="7886700" cy="97564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chemeClr val="accent1"/>
                </a:solidFill>
              </a:rPr>
              <a:t>IPM Key Figures: Over 650 Intellectual Property Rights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2972121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IPM in Practice: </a:t>
            </a:r>
            <a:br>
              <a:rPr lang="en-US" b="1" dirty="0" smtClean="0"/>
            </a:br>
            <a:r>
              <a:rPr lang="en-US" b="1" dirty="0" smtClean="0"/>
              <a:t>Operation Biyela 2013 (Togo) </a:t>
            </a:r>
            <a:endParaRPr lang="fr-BE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Counterfeit Product</a:t>
            </a:r>
            <a:endParaRPr lang="fr-B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Genuine Product (IPM) </a:t>
            </a:r>
            <a:endParaRPr lang="fr-BE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3568" y="1772816"/>
            <a:ext cx="7056784" cy="0"/>
          </a:xfrm>
          <a:prstGeom prst="line">
            <a:avLst/>
          </a:prstGeom>
          <a:ln w="127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38" y="3162378"/>
            <a:ext cx="3868737" cy="2369982"/>
          </a:xfrm>
        </p:spPr>
      </p:pic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724" y="3161795"/>
            <a:ext cx="3870640" cy="23711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Information in IPM </a:t>
            </a:r>
            <a:endParaRPr lang="fr-BE" dirty="0"/>
          </a:p>
        </p:txBody>
      </p:sp>
      <p:pic>
        <p:nvPicPr>
          <p:cNvPr id="4" name="Content Placeholder 3" descr="Maggi Info in IPM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05026" y="1825625"/>
            <a:ext cx="7733948" cy="4351338"/>
          </a:xfrm>
        </p:spPr>
      </p:pic>
      <p:cxnSp>
        <p:nvCxnSpPr>
          <p:cNvPr id="5" name="Straight Connector 4"/>
          <p:cNvCxnSpPr/>
          <p:nvPr/>
        </p:nvCxnSpPr>
        <p:spPr>
          <a:xfrm>
            <a:off x="683568" y="1268760"/>
            <a:ext cx="6912768" cy="0"/>
          </a:xfrm>
          <a:prstGeom prst="line">
            <a:avLst/>
          </a:prstGeom>
          <a:ln w="127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58763" y="1915160"/>
            <a:ext cx="2819400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2725738" y="4042093"/>
            <a:ext cx="6176962" cy="19764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F26334"/>
              </a:buClr>
              <a:defRPr/>
            </a:pP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	... or can be searched </a:t>
            </a:r>
            <a:r>
              <a:rPr lang="en-GB" b="1" dirty="0">
                <a:solidFill>
                  <a:srgbClr val="F26334"/>
                </a:solidFill>
                <a:latin typeface="Arial" pitchFamily="34" charset="0"/>
                <a:cs typeface="Arial" pitchFamily="34" charset="0"/>
              </a:rPr>
              <a:t>by scanning GS1 barcode </a:t>
            </a: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to benefit from :</a:t>
            </a:r>
          </a:p>
          <a:p>
            <a:pPr marL="800100" lvl="1" indent="-342900">
              <a:lnSpc>
                <a:spcPct val="80000"/>
              </a:lnSpc>
              <a:spcBef>
                <a:spcPct val="20000"/>
              </a:spcBef>
              <a:buClr>
                <a:srgbClr val="F26334"/>
              </a:buClr>
              <a:buFont typeface="Wingdings" pitchFamily="2" charset="2"/>
              <a:buChar char="ü"/>
              <a:defRPr/>
            </a:pP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A universal pointer to access product data thanks to </a:t>
            </a:r>
            <a:r>
              <a:rPr lang="en-GB" b="1" dirty="0">
                <a:solidFill>
                  <a:srgbClr val="F26334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GTIN</a:t>
            </a: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 (Global Trade Item Number)</a:t>
            </a:r>
          </a:p>
          <a:p>
            <a:pPr marL="800100" lvl="1" indent="-342900">
              <a:lnSpc>
                <a:spcPct val="80000"/>
              </a:lnSpc>
              <a:spcBef>
                <a:spcPct val="20000"/>
              </a:spcBef>
              <a:buClr>
                <a:srgbClr val="F26334"/>
              </a:buClr>
              <a:buFont typeface="Wingdings" pitchFamily="2" charset="2"/>
              <a:buChar char="ü"/>
              <a:defRPr/>
            </a:pP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Company related information available to 2 million registered businesses in 150 countries thanks to </a:t>
            </a:r>
            <a:r>
              <a:rPr lang="en-US" b="1" dirty="0">
                <a:solidFill>
                  <a:srgbClr val="F26334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GEPIR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 </a:t>
            </a: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(Global Electronic Party Information Registry) 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215900" y="1462723"/>
            <a:ext cx="89154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2C6C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rgbClr val="002C6C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rgbClr val="002C6C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rgbClr val="002C6C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rgbClr val="002C6C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2C6C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2C6C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2C6C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2C6C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GB" altLang="en-US" sz="1600" b="1" dirty="0"/>
              <a:t>GS1 Barcode </a:t>
            </a:r>
            <a:r>
              <a:rPr lang="en-GB" altLang="en-US" sz="1600" dirty="0"/>
              <a:t>standards help Customs Officers to access </a:t>
            </a:r>
            <a:r>
              <a:rPr lang="en-GB" altLang="en-US" sz="1600" dirty="0" smtClean="0"/>
              <a:t>data </a:t>
            </a:r>
            <a:r>
              <a:rPr lang="en-GB" altLang="en-US" sz="1600" dirty="0"/>
              <a:t>seamlessly</a:t>
            </a: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2776538" y="3018473"/>
            <a:ext cx="457200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rgbClr val="002C6C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rgbClr val="002C6C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rgbClr val="002C6C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rgbClr val="002C6C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rgbClr val="002C6C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2C6C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2C6C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2C6C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2C6C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F26334"/>
              </a:buClr>
            </a:pPr>
            <a:r>
              <a:rPr lang="en-GB" altLang="en-US">
                <a:solidFill>
                  <a:schemeClr val="tx1"/>
                </a:solidFill>
                <a:ea typeface="MS PGothic" pitchFamily="34" charset="-128"/>
              </a:rPr>
              <a:t>	The product can be searched by entering keywords manually...</a:t>
            </a:r>
          </a:p>
        </p:txBody>
      </p:sp>
      <p:sp>
        <p:nvSpPr>
          <p:cNvPr id="13" name="Rectangle à coins arrondis 12"/>
          <p:cNvSpPr/>
          <p:nvPr/>
        </p:nvSpPr>
        <p:spPr bwMode="auto">
          <a:xfrm>
            <a:off x="3060700" y="2893060"/>
            <a:ext cx="3644900" cy="787400"/>
          </a:xfrm>
          <a:prstGeom prst="roundRect">
            <a:avLst/>
          </a:prstGeom>
          <a:noFill/>
          <a:ln w="28575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20000"/>
              </a:spcBef>
              <a:defRPr/>
            </a:pPr>
            <a:endParaRPr lang="fr-FR">
              <a:cs typeface="+mn-cs"/>
            </a:endParaRPr>
          </a:p>
        </p:txBody>
      </p:sp>
      <p:sp>
        <p:nvSpPr>
          <p:cNvPr id="14" name="Rectangle à coins arrondis 13"/>
          <p:cNvSpPr/>
          <p:nvPr/>
        </p:nvSpPr>
        <p:spPr bwMode="auto">
          <a:xfrm>
            <a:off x="3060700" y="3990340"/>
            <a:ext cx="5765800" cy="2019300"/>
          </a:xfrm>
          <a:prstGeom prst="roundRect">
            <a:avLst/>
          </a:prstGeom>
          <a:noFill/>
          <a:ln w="28575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20000"/>
              </a:spcBef>
              <a:defRPr/>
            </a:pPr>
            <a:endParaRPr lang="fr-FR">
              <a:cs typeface="+mn-cs"/>
            </a:endParaRPr>
          </a:p>
        </p:txBody>
      </p:sp>
      <p:pic>
        <p:nvPicPr>
          <p:cNvPr id="16" name="Picture 10" descr="GS1 128 09504000059187.jpe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202028" y="2161342"/>
            <a:ext cx="1312560" cy="736539"/>
          </a:xfrm>
          <a:prstGeom prst="rect">
            <a:avLst/>
          </a:prstGeom>
        </p:spPr>
      </p:pic>
      <p:pic>
        <p:nvPicPr>
          <p:cNvPr id="17" name="Picture 11" descr="GS1 DataMatrix 9504000059187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944612" y="3110484"/>
            <a:ext cx="569976" cy="569976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645740" y="-27384"/>
            <a:ext cx="7886700" cy="97564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chemeClr val="accent1"/>
                </a:solidFill>
              </a:rPr>
              <a:t>IPM - New version for smartphones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1519066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08520" y="1675860"/>
            <a:ext cx="9649072" cy="47810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72694" y="1703087"/>
            <a:ext cx="8354972" cy="470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201875" y="1675860"/>
            <a:ext cx="7885847" cy="4781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1530997" y="1675860"/>
            <a:ext cx="823595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350753" y="1675860"/>
            <a:ext cx="7885847" cy="4781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645740" y="-27384"/>
            <a:ext cx="7886700" cy="97564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chemeClr val="accent1"/>
                </a:solidFill>
              </a:rPr>
              <a:t>IPM - New version for smartphones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0892889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6.6605E-7 L -0.94306 0.0004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153" y="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4.32932E-6 L -0.85937 0.0004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969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56 0.00047 L -0.95902 -0.0006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229" y="-6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92 0.00069 L -1.21389 0.0027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840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1"/>
          <p:cNvSpPr txBox="1">
            <a:spLocks/>
          </p:cNvSpPr>
          <p:nvPr/>
        </p:nvSpPr>
        <p:spPr>
          <a:xfrm>
            <a:off x="645740" y="-27384"/>
            <a:ext cx="7886700" cy="97564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chemeClr val="accent1"/>
                </a:solidFill>
              </a:rPr>
              <a:t>IPM - Authentication and traceability  </a:t>
            </a:r>
            <a:endParaRPr lang="en-GB" dirty="0"/>
          </a:p>
        </p:txBody>
      </p:sp>
      <p:pic>
        <p:nvPicPr>
          <p:cNvPr id="49" name="Picture 48" descr="Authentication 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08720"/>
            <a:ext cx="2819635" cy="4680000"/>
          </a:xfrm>
          <a:prstGeom prst="rect">
            <a:avLst/>
          </a:prstGeom>
        </p:spPr>
      </p:pic>
      <p:pic>
        <p:nvPicPr>
          <p:cNvPr id="50" name="Picture 49" descr="Authentication 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908720"/>
            <a:ext cx="2832316" cy="4680000"/>
          </a:xfrm>
          <a:prstGeom prst="rect">
            <a:avLst/>
          </a:prstGeom>
        </p:spPr>
      </p:pic>
      <p:pic>
        <p:nvPicPr>
          <p:cNvPr id="51" name="Picture 50" descr="Authentication 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84168" y="908720"/>
            <a:ext cx="2916000" cy="4641731"/>
          </a:xfrm>
          <a:prstGeom prst="rect">
            <a:avLst/>
          </a:prstGeom>
        </p:spPr>
      </p:pic>
      <p:sp>
        <p:nvSpPr>
          <p:cNvPr id="52" name="Rounded Rectangle 51"/>
          <p:cNvSpPr/>
          <p:nvPr/>
        </p:nvSpPr>
        <p:spPr>
          <a:xfrm>
            <a:off x="1331640" y="3933056"/>
            <a:ext cx="1080120" cy="28803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3" name="Right Arrow 52"/>
          <p:cNvSpPr/>
          <p:nvPr/>
        </p:nvSpPr>
        <p:spPr>
          <a:xfrm>
            <a:off x="2483768" y="3212976"/>
            <a:ext cx="909919" cy="4507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4" name="Right Arrow 53"/>
          <p:cNvSpPr/>
          <p:nvPr/>
        </p:nvSpPr>
        <p:spPr>
          <a:xfrm>
            <a:off x="5508104" y="3212976"/>
            <a:ext cx="909919" cy="4507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grpSp>
        <p:nvGrpSpPr>
          <p:cNvPr id="55" name="Groupe 4"/>
          <p:cNvGrpSpPr/>
          <p:nvPr/>
        </p:nvGrpSpPr>
        <p:grpSpPr>
          <a:xfrm>
            <a:off x="0" y="5661248"/>
            <a:ext cx="8068816" cy="986210"/>
            <a:chOff x="57922" y="4026966"/>
            <a:chExt cx="8068816" cy="986210"/>
          </a:xfrm>
        </p:grpSpPr>
        <p:grpSp>
          <p:nvGrpSpPr>
            <p:cNvPr id="56" name="Groupe 44"/>
            <p:cNvGrpSpPr/>
            <p:nvPr/>
          </p:nvGrpSpPr>
          <p:grpSpPr>
            <a:xfrm>
              <a:off x="1574010" y="4103252"/>
              <a:ext cx="6552728" cy="909924"/>
              <a:chOff x="323068" y="4499663"/>
              <a:chExt cx="7882486" cy="1094577"/>
            </a:xfrm>
          </p:grpSpPr>
          <p:grpSp>
            <p:nvGrpSpPr>
              <p:cNvPr id="58" name="Groupe 45"/>
              <p:cNvGrpSpPr/>
              <p:nvPr/>
            </p:nvGrpSpPr>
            <p:grpSpPr>
              <a:xfrm>
                <a:off x="323068" y="4499663"/>
                <a:ext cx="7882486" cy="1094577"/>
                <a:chOff x="323068" y="4499663"/>
                <a:chExt cx="7882486" cy="1094577"/>
              </a:xfrm>
            </p:grpSpPr>
            <p:grpSp>
              <p:nvGrpSpPr>
                <p:cNvPr id="61" name="Groupe 75"/>
                <p:cNvGrpSpPr/>
                <p:nvPr/>
              </p:nvGrpSpPr>
              <p:grpSpPr>
                <a:xfrm>
                  <a:off x="323068" y="4499663"/>
                  <a:ext cx="7882486" cy="1094577"/>
                  <a:chOff x="323068" y="4499663"/>
                  <a:chExt cx="7882486" cy="1094577"/>
                </a:xfrm>
              </p:grpSpPr>
              <p:sp>
                <p:nvSpPr>
                  <p:cNvPr id="63" name="Rectangle à coins arrondis 77"/>
                  <p:cNvSpPr/>
                  <p:nvPr/>
                </p:nvSpPr>
                <p:spPr>
                  <a:xfrm>
                    <a:off x="323068" y="4499663"/>
                    <a:ext cx="1094577" cy="1094577"/>
                  </a:xfrm>
                  <a:prstGeom prst="roundRect">
                    <a:avLst>
                      <a:gd name="adj" fmla="val 10000"/>
                    </a:avLst>
                  </a:prstGeom>
                  <a:blipFill>
                    <a:blip r:embed="rId5" cstate="screen">
                      <a:extLst>
                        <a:ext uri="{28A0092B-C50C-407E-A947-70E740481C1C}">
                          <a14:useLocalDpi xmlns="" xmlns:a14="http://schemas.microsoft.com/office/drawing/2010/main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</p:spPr>
                <p:style>
                  <a:lnRef idx="0">
                    <a:schemeClr val="accent2">
                      <a:shade val="80000"/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rgbClr r="0" g="0" b="0"/>
                  </a:fillRef>
                  <a:effectRef idx="2">
                    <a:schemeClr val="accent2">
                      <a:tint val="40000"/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</p:sp>
              <p:sp>
                <p:nvSpPr>
                  <p:cNvPr id="64" name="Forme libre 78"/>
                  <p:cNvSpPr/>
                  <p:nvPr/>
                </p:nvSpPr>
                <p:spPr>
                  <a:xfrm>
                    <a:off x="1628485" y="4915446"/>
                    <a:ext cx="210839" cy="263011"/>
                  </a:xfrm>
                  <a:custGeom>
                    <a:avLst/>
                    <a:gdLst>
                      <a:gd name="connsiteX0" fmla="*/ 0 w 210839"/>
                      <a:gd name="connsiteY0" fmla="*/ 52602 h 263011"/>
                      <a:gd name="connsiteX1" fmla="*/ 105420 w 210839"/>
                      <a:gd name="connsiteY1" fmla="*/ 52602 h 263011"/>
                      <a:gd name="connsiteX2" fmla="*/ 105420 w 210839"/>
                      <a:gd name="connsiteY2" fmla="*/ 0 h 263011"/>
                      <a:gd name="connsiteX3" fmla="*/ 210839 w 210839"/>
                      <a:gd name="connsiteY3" fmla="*/ 131506 h 263011"/>
                      <a:gd name="connsiteX4" fmla="*/ 105420 w 210839"/>
                      <a:gd name="connsiteY4" fmla="*/ 263011 h 263011"/>
                      <a:gd name="connsiteX5" fmla="*/ 105420 w 210839"/>
                      <a:gd name="connsiteY5" fmla="*/ 210409 h 263011"/>
                      <a:gd name="connsiteX6" fmla="*/ 0 w 210839"/>
                      <a:gd name="connsiteY6" fmla="*/ 210409 h 263011"/>
                      <a:gd name="connsiteX7" fmla="*/ 0 w 210839"/>
                      <a:gd name="connsiteY7" fmla="*/ 52602 h 2630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10839" h="263011">
                        <a:moveTo>
                          <a:pt x="0" y="52602"/>
                        </a:moveTo>
                        <a:lnTo>
                          <a:pt x="105420" y="52602"/>
                        </a:lnTo>
                        <a:lnTo>
                          <a:pt x="105420" y="0"/>
                        </a:lnTo>
                        <a:lnTo>
                          <a:pt x="210839" y="131506"/>
                        </a:lnTo>
                        <a:lnTo>
                          <a:pt x="105420" y="263011"/>
                        </a:lnTo>
                        <a:lnTo>
                          <a:pt x="105420" y="210409"/>
                        </a:lnTo>
                        <a:lnTo>
                          <a:pt x="0" y="210409"/>
                        </a:lnTo>
                        <a:lnTo>
                          <a:pt x="0" y="52602"/>
                        </a:lnTo>
                        <a:close/>
                      </a:path>
                    </a:pathLst>
                  </a:custGeom>
                </p:spPr>
                <p:style>
                  <a:lnRef idx="0">
                    <a:schemeClr val="accent2">
                      <a:tint val="60000"/>
                      <a:hueOff val="0"/>
                      <a:satOff val="0"/>
                      <a:lumOff val="0"/>
                      <a:alphaOff val="0"/>
                    </a:schemeClr>
                  </a:lnRef>
                  <a:fillRef idx="3">
                    <a:schemeClr val="accent2">
                      <a:tint val="60000"/>
                      <a:hueOff val="0"/>
                      <a:satOff val="0"/>
                      <a:lumOff val="0"/>
                      <a:alphaOff val="0"/>
                    </a:schemeClr>
                  </a:fillRef>
                  <a:effectRef idx="2">
                    <a:schemeClr val="accent2">
                      <a:tint val="60000"/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dk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  <p:txBody>
                  <a:bodyPr spcFirstLastPara="0" vert="horz" wrap="square" lIns="0" tIns="52602" rIns="63252" bIns="52602" numCol="1" spcCol="1270" anchor="ctr" anchorCtr="0">
                    <a:noAutofit/>
                  </a:bodyPr>
                  <a:lstStyle/>
                  <a:p>
                    <a:pPr lvl="0" algn="ctr" defTabSz="40005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endParaRPr lang="fr-BE" sz="900" kern="1200"/>
                  </a:p>
                </p:txBody>
              </p:sp>
              <p:sp>
                <p:nvSpPr>
                  <p:cNvPr id="65" name="Rectangle à coins arrondis 79"/>
                  <p:cNvSpPr/>
                  <p:nvPr/>
                </p:nvSpPr>
                <p:spPr>
                  <a:xfrm>
                    <a:off x="2020045" y="4499663"/>
                    <a:ext cx="1094577" cy="1094577"/>
                  </a:xfrm>
                  <a:prstGeom prst="roundRect">
                    <a:avLst>
                      <a:gd name="adj" fmla="val 10000"/>
                    </a:avLst>
                  </a:prstGeom>
                  <a:blipFill>
                    <a:blip r:embed="rId6" cstate="screen">
                      <a:extLst>
                        <a:ext uri="{28A0092B-C50C-407E-A947-70E740481C1C}">
                          <a14:useLocalDpi xmlns="" xmlns:a14="http://schemas.microsoft.com/office/drawing/2010/main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</p:spPr>
                <p:style>
                  <a:lnRef idx="0">
                    <a:schemeClr val="accent2">
                      <a:shade val="80000"/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rgbClr r="0" g="0" b="0"/>
                  </a:fillRef>
                  <a:effectRef idx="2">
                    <a:schemeClr val="accent2">
                      <a:tint val="40000"/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</p:sp>
              <p:sp>
                <p:nvSpPr>
                  <p:cNvPr id="66" name="Forme libre 80"/>
                  <p:cNvSpPr/>
                  <p:nvPr/>
                </p:nvSpPr>
                <p:spPr>
                  <a:xfrm>
                    <a:off x="3325462" y="4915446"/>
                    <a:ext cx="210839" cy="263011"/>
                  </a:xfrm>
                  <a:custGeom>
                    <a:avLst/>
                    <a:gdLst>
                      <a:gd name="connsiteX0" fmla="*/ 0 w 210839"/>
                      <a:gd name="connsiteY0" fmla="*/ 52602 h 263011"/>
                      <a:gd name="connsiteX1" fmla="*/ 105420 w 210839"/>
                      <a:gd name="connsiteY1" fmla="*/ 52602 h 263011"/>
                      <a:gd name="connsiteX2" fmla="*/ 105420 w 210839"/>
                      <a:gd name="connsiteY2" fmla="*/ 0 h 263011"/>
                      <a:gd name="connsiteX3" fmla="*/ 210839 w 210839"/>
                      <a:gd name="connsiteY3" fmla="*/ 131506 h 263011"/>
                      <a:gd name="connsiteX4" fmla="*/ 105420 w 210839"/>
                      <a:gd name="connsiteY4" fmla="*/ 263011 h 263011"/>
                      <a:gd name="connsiteX5" fmla="*/ 105420 w 210839"/>
                      <a:gd name="connsiteY5" fmla="*/ 210409 h 263011"/>
                      <a:gd name="connsiteX6" fmla="*/ 0 w 210839"/>
                      <a:gd name="connsiteY6" fmla="*/ 210409 h 263011"/>
                      <a:gd name="connsiteX7" fmla="*/ 0 w 210839"/>
                      <a:gd name="connsiteY7" fmla="*/ 52602 h 2630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10839" h="263011">
                        <a:moveTo>
                          <a:pt x="0" y="52602"/>
                        </a:moveTo>
                        <a:lnTo>
                          <a:pt x="105420" y="52602"/>
                        </a:lnTo>
                        <a:lnTo>
                          <a:pt x="105420" y="0"/>
                        </a:lnTo>
                        <a:lnTo>
                          <a:pt x="210839" y="131506"/>
                        </a:lnTo>
                        <a:lnTo>
                          <a:pt x="105420" y="263011"/>
                        </a:lnTo>
                        <a:lnTo>
                          <a:pt x="105420" y="210409"/>
                        </a:lnTo>
                        <a:lnTo>
                          <a:pt x="0" y="210409"/>
                        </a:lnTo>
                        <a:lnTo>
                          <a:pt x="0" y="52602"/>
                        </a:lnTo>
                        <a:close/>
                      </a:path>
                    </a:pathLst>
                  </a:custGeom>
                </p:spPr>
                <p:style>
                  <a:lnRef idx="0">
                    <a:schemeClr val="accent2">
                      <a:tint val="60000"/>
                      <a:hueOff val="0"/>
                      <a:satOff val="0"/>
                      <a:lumOff val="0"/>
                      <a:alphaOff val="0"/>
                    </a:schemeClr>
                  </a:lnRef>
                  <a:fillRef idx="3">
                    <a:schemeClr val="accent2">
                      <a:tint val="60000"/>
                      <a:hueOff val="0"/>
                      <a:satOff val="0"/>
                      <a:lumOff val="0"/>
                      <a:alphaOff val="0"/>
                    </a:schemeClr>
                  </a:fillRef>
                  <a:effectRef idx="2">
                    <a:schemeClr val="accent2">
                      <a:tint val="60000"/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dk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  <p:txBody>
                  <a:bodyPr spcFirstLastPara="0" vert="horz" wrap="square" lIns="0" tIns="52602" rIns="63252" bIns="52602" numCol="1" spcCol="1270" anchor="ctr" anchorCtr="0">
                    <a:noAutofit/>
                  </a:bodyPr>
                  <a:lstStyle/>
                  <a:p>
                    <a:pPr lvl="0" algn="ctr" defTabSz="40005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endParaRPr lang="fr-BE" sz="900" kern="1200"/>
                  </a:p>
                </p:txBody>
              </p:sp>
              <p:sp>
                <p:nvSpPr>
                  <p:cNvPr id="67" name="Rectangle à coins arrondis 81"/>
                  <p:cNvSpPr/>
                  <p:nvPr/>
                </p:nvSpPr>
                <p:spPr>
                  <a:xfrm>
                    <a:off x="3717022" y="4499663"/>
                    <a:ext cx="1094577" cy="1094577"/>
                  </a:xfrm>
                  <a:prstGeom prst="roundRect">
                    <a:avLst>
                      <a:gd name="adj" fmla="val 10000"/>
                    </a:avLst>
                  </a:prstGeom>
                  <a:blipFill>
                    <a:blip r:embed="rId7" cstate="screen">
                      <a:extLst>
                        <a:ext uri="{28A0092B-C50C-407E-A947-70E740481C1C}">
                          <a14:useLocalDpi xmlns="" xmlns:a14="http://schemas.microsoft.com/office/drawing/2010/main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</p:spPr>
                <p:style>
                  <a:lnRef idx="0">
                    <a:schemeClr val="accent2">
                      <a:shade val="80000"/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rgbClr r="0" g="0" b="0"/>
                  </a:fillRef>
                  <a:effectRef idx="2">
                    <a:schemeClr val="accent2">
                      <a:tint val="40000"/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</p:sp>
              <p:sp>
                <p:nvSpPr>
                  <p:cNvPr id="68" name="Forme libre 82"/>
                  <p:cNvSpPr/>
                  <p:nvPr/>
                </p:nvSpPr>
                <p:spPr>
                  <a:xfrm>
                    <a:off x="5022440" y="4915446"/>
                    <a:ext cx="210839" cy="263011"/>
                  </a:xfrm>
                  <a:custGeom>
                    <a:avLst/>
                    <a:gdLst>
                      <a:gd name="connsiteX0" fmla="*/ 0 w 210839"/>
                      <a:gd name="connsiteY0" fmla="*/ 52602 h 263011"/>
                      <a:gd name="connsiteX1" fmla="*/ 105420 w 210839"/>
                      <a:gd name="connsiteY1" fmla="*/ 52602 h 263011"/>
                      <a:gd name="connsiteX2" fmla="*/ 105420 w 210839"/>
                      <a:gd name="connsiteY2" fmla="*/ 0 h 263011"/>
                      <a:gd name="connsiteX3" fmla="*/ 210839 w 210839"/>
                      <a:gd name="connsiteY3" fmla="*/ 131506 h 263011"/>
                      <a:gd name="connsiteX4" fmla="*/ 105420 w 210839"/>
                      <a:gd name="connsiteY4" fmla="*/ 263011 h 263011"/>
                      <a:gd name="connsiteX5" fmla="*/ 105420 w 210839"/>
                      <a:gd name="connsiteY5" fmla="*/ 210409 h 263011"/>
                      <a:gd name="connsiteX6" fmla="*/ 0 w 210839"/>
                      <a:gd name="connsiteY6" fmla="*/ 210409 h 263011"/>
                      <a:gd name="connsiteX7" fmla="*/ 0 w 210839"/>
                      <a:gd name="connsiteY7" fmla="*/ 52602 h 2630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10839" h="263011">
                        <a:moveTo>
                          <a:pt x="0" y="52602"/>
                        </a:moveTo>
                        <a:lnTo>
                          <a:pt x="105420" y="52602"/>
                        </a:lnTo>
                        <a:lnTo>
                          <a:pt x="105420" y="0"/>
                        </a:lnTo>
                        <a:lnTo>
                          <a:pt x="210839" y="131506"/>
                        </a:lnTo>
                        <a:lnTo>
                          <a:pt x="105420" y="263011"/>
                        </a:lnTo>
                        <a:lnTo>
                          <a:pt x="105420" y="210409"/>
                        </a:lnTo>
                        <a:lnTo>
                          <a:pt x="0" y="210409"/>
                        </a:lnTo>
                        <a:lnTo>
                          <a:pt x="0" y="52602"/>
                        </a:lnTo>
                        <a:close/>
                      </a:path>
                    </a:pathLst>
                  </a:custGeom>
                </p:spPr>
                <p:style>
                  <a:lnRef idx="0">
                    <a:schemeClr val="accent2">
                      <a:tint val="60000"/>
                      <a:hueOff val="0"/>
                      <a:satOff val="0"/>
                      <a:lumOff val="0"/>
                      <a:alphaOff val="0"/>
                    </a:schemeClr>
                  </a:lnRef>
                  <a:fillRef idx="3">
                    <a:schemeClr val="accent2">
                      <a:tint val="60000"/>
                      <a:hueOff val="0"/>
                      <a:satOff val="0"/>
                      <a:lumOff val="0"/>
                      <a:alphaOff val="0"/>
                    </a:schemeClr>
                  </a:fillRef>
                  <a:effectRef idx="2">
                    <a:schemeClr val="accent2">
                      <a:tint val="60000"/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dk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  <p:txBody>
                  <a:bodyPr spcFirstLastPara="0" vert="horz" wrap="square" lIns="0" tIns="52602" rIns="63252" bIns="52602" numCol="1" spcCol="1270" anchor="ctr" anchorCtr="0">
                    <a:noAutofit/>
                  </a:bodyPr>
                  <a:lstStyle/>
                  <a:p>
                    <a:pPr lvl="0" algn="ctr" defTabSz="40005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endParaRPr lang="fr-BE" sz="900" kern="1200"/>
                  </a:p>
                </p:txBody>
              </p:sp>
              <p:sp>
                <p:nvSpPr>
                  <p:cNvPr id="69" name="Rectangle à coins arrondis 83"/>
                  <p:cNvSpPr/>
                  <p:nvPr/>
                </p:nvSpPr>
                <p:spPr>
                  <a:xfrm>
                    <a:off x="5413999" y="4499663"/>
                    <a:ext cx="1094577" cy="1094577"/>
                  </a:xfrm>
                  <a:prstGeom prst="roundRect">
                    <a:avLst>
                      <a:gd name="adj" fmla="val 10000"/>
                    </a:avLst>
                  </a:prstGeom>
                  <a:blipFill rotWithShape="0">
                    <a:blip r:embed="rId8" cstate="screen">
                      <a:extLst>
                        <a:ext uri="{28A0092B-C50C-407E-A947-70E740481C1C}">
                          <a14:useLocalDpi xmlns="" xmlns:a14="http://schemas.microsoft.com/office/drawing/2010/main"/>
                        </a:ext>
                      </a:extLst>
                    </a:blip>
                    <a:stretch>
                      <a:fillRect/>
                    </a:stretch>
                  </a:blipFill>
                </p:spPr>
                <p:style>
                  <a:lnRef idx="0">
                    <a:schemeClr val="accent2">
                      <a:shade val="80000"/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rgbClr r="0" g="0" b="0"/>
                  </a:fillRef>
                  <a:effectRef idx="2">
                    <a:schemeClr val="accent2">
                      <a:tint val="40000"/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</p:sp>
              <p:sp>
                <p:nvSpPr>
                  <p:cNvPr id="70" name="Forme libre 84"/>
                  <p:cNvSpPr/>
                  <p:nvPr/>
                </p:nvSpPr>
                <p:spPr>
                  <a:xfrm>
                    <a:off x="6719417" y="4915446"/>
                    <a:ext cx="210839" cy="263011"/>
                  </a:xfrm>
                  <a:custGeom>
                    <a:avLst/>
                    <a:gdLst>
                      <a:gd name="connsiteX0" fmla="*/ 0 w 210839"/>
                      <a:gd name="connsiteY0" fmla="*/ 52602 h 263011"/>
                      <a:gd name="connsiteX1" fmla="*/ 105420 w 210839"/>
                      <a:gd name="connsiteY1" fmla="*/ 52602 h 263011"/>
                      <a:gd name="connsiteX2" fmla="*/ 105420 w 210839"/>
                      <a:gd name="connsiteY2" fmla="*/ 0 h 263011"/>
                      <a:gd name="connsiteX3" fmla="*/ 210839 w 210839"/>
                      <a:gd name="connsiteY3" fmla="*/ 131506 h 263011"/>
                      <a:gd name="connsiteX4" fmla="*/ 105420 w 210839"/>
                      <a:gd name="connsiteY4" fmla="*/ 263011 h 263011"/>
                      <a:gd name="connsiteX5" fmla="*/ 105420 w 210839"/>
                      <a:gd name="connsiteY5" fmla="*/ 210409 h 263011"/>
                      <a:gd name="connsiteX6" fmla="*/ 0 w 210839"/>
                      <a:gd name="connsiteY6" fmla="*/ 210409 h 263011"/>
                      <a:gd name="connsiteX7" fmla="*/ 0 w 210839"/>
                      <a:gd name="connsiteY7" fmla="*/ 52602 h 2630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10839" h="263011">
                        <a:moveTo>
                          <a:pt x="0" y="52602"/>
                        </a:moveTo>
                        <a:lnTo>
                          <a:pt x="105420" y="52602"/>
                        </a:lnTo>
                        <a:lnTo>
                          <a:pt x="105420" y="0"/>
                        </a:lnTo>
                        <a:lnTo>
                          <a:pt x="210839" y="131506"/>
                        </a:lnTo>
                        <a:lnTo>
                          <a:pt x="105420" y="263011"/>
                        </a:lnTo>
                        <a:lnTo>
                          <a:pt x="105420" y="210409"/>
                        </a:lnTo>
                        <a:lnTo>
                          <a:pt x="0" y="210409"/>
                        </a:lnTo>
                        <a:lnTo>
                          <a:pt x="0" y="52602"/>
                        </a:lnTo>
                        <a:close/>
                      </a:path>
                    </a:pathLst>
                  </a:custGeom>
                </p:spPr>
                <p:style>
                  <a:lnRef idx="0">
                    <a:schemeClr val="accent2">
                      <a:tint val="60000"/>
                      <a:hueOff val="0"/>
                      <a:satOff val="0"/>
                      <a:lumOff val="0"/>
                      <a:alphaOff val="0"/>
                    </a:schemeClr>
                  </a:lnRef>
                  <a:fillRef idx="3">
                    <a:schemeClr val="accent2">
                      <a:tint val="60000"/>
                      <a:hueOff val="0"/>
                      <a:satOff val="0"/>
                      <a:lumOff val="0"/>
                      <a:alphaOff val="0"/>
                    </a:schemeClr>
                  </a:fillRef>
                  <a:effectRef idx="2">
                    <a:schemeClr val="accent2">
                      <a:tint val="60000"/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dk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  <p:txBody>
                  <a:bodyPr spcFirstLastPara="0" vert="horz" wrap="square" lIns="0" tIns="52602" rIns="63252" bIns="52602" numCol="1" spcCol="1270" anchor="ctr" anchorCtr="0">
                    <a:noAutofit/>
                  </a:bodyPr>
                  <a:lstStyle/>
                  <a:p>
                    <a:pPr lvl="0" algn="ctr" defTabSz="40005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endParaRPr lang="fr-BE" sz="900" kern="1200"/>
                  </a:p>
                </p:txBody>
              </p:sp>
              <p:sp>
                <p:nvSpPr>
                  <p:cNvPr id="71" name="Rectangle à coins arrondis 85"/>
                  <p:cNvSpPr/>
                  <p:nvPr/>
                </p:nvSpPr>
                <p:spPr>
                  <a:xfrm>
                    <a:off x="7110977" y="4499663"/>
                    <a:ext cx="1094577" cy="1094577"/>
                  </a:xfrm>
                  <a:prstGeom prst="roundRect">
                    <a:avLst>
                      <a:gd name="adj" fmla="val 10000"/>
                    </a:avLst>
                  </a:prstGeom>
                  <a:blipFill rotWithShape="0">
                    <a:blip r:embed="rId9" cstate="screen">
                      <a:extLst>
                        <a:ext uri="{28A0092B-C50C-407E-A947-70E740481C1C}">
                          <a14:useLocalDpi xmlns="" xmlns:a14="http://schemas.microsoft.com/office/drawing/2010/main"/>
                        </a:ext>
                      </a:extLst>
                    </a:blip>
                    <a:stretch>
                      <a:fillRect/>
                    </a:stretch>
                  </a:blipFill>
                </p:spPr>
                <p:style>
                  <a:lnRef idx="0">
                    <a:schemeClr val="accent2">
                      <a:shade val="80000"/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rgbClr r="0" g="0" b="0"/>
                  </a:fillRef>
                  <a:effectRef idx="2">
                    <a:schemeClr val="accent2">
                      <a:tint val="40000"/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</p:sp>
            </p:grpSp>
            <p:pic>
              <p:nvPicPr>
                <p:cNvPr id="62" name="Picture 3"/>
                <p:cNvPicPr>
                  <a:picLocks noChangeAspect="1" noChangeArrowheads="1"/>
                </p:cNvPicPr>
                <p:nvPr/>
              </p:nvPicPr>
              <p:blipFill>
                <a:blip r:embed="rId10" cstate="screen">
                  <a:extLst>
                    <a:ext uri="{28A0092B-C50C-407E-A947-70E740481C1C}">
                      <a14:useLocalDpi xmlns=""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374781" y="4554056"/>
                  <a:ext cx="509587" cy="9334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59" name="Rectangle 58"/>
              <p:cNvSpPr/>
              <p:nvPr/>
            </p:nvSpPr>
            <p:spPr>
              <a:xfrm>
                <a:off x="5553406" y="4939465"/>
                <a:ext cx="585216" cy="4754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>
                  <a:solidFill>
                    <a:sysClr val="windowText" lastClr="000000"/>
                  </a:solidFill>
                </a:endParaRPr>
              </a:p>
            </p:txBody>
          </p:sp>
          <p:pic>
            <p:nvPicPr>
              <p:cNvPr id="60" name="Picture 4"/>
              <p:cNvPicPr>
                <a:picLocks noChangeAspect="1" noChangeArrowheads="1"/>
              </p:cNvPicPr>
              <p:nvPr/>
            </p:nvPicPr>
            <p:blipFill>
              <a:blip r:embed="rId11" cstate="screen">
                <a:extLst>
                  <a:ext uri="{28A0092B-C50C-407E-A947-70E740481C1C}">
                    <a14:useLocalDpi xmlns=""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53406" y="5019115"/>
                <a:ext cx="581223" cy="2480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57" name="Rectangle 15"/>
            <p:cNvSpPr>
              <a:spLocks noChangeArrowheads="1"/>
            </p:cNvSpPr>
            <p:nvPr/>
          </p:nvSpPr>
          <p:spPr bwMode="auto">
            <a:xfrm>
              <a:off x="57922" y="4026966"/>
              <a:ext cx="792480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rgbClr val="002C6C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rgbClr val="002C6C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rgbClr val="002C6C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rgbClr val="002C6C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rgbClr val="002C6C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2C6C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2C6C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2C6C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2C6C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20000"/>
                </a:spcBef>
                <a:buClr>
                  <a:srgbClr val="F26334"/>
                </a:buClr>
              </a:pPr>
              <a:endParaRPr lang="en-GB" alt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11260374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me-newswire.net/blog/pic03826_lw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7231" y="2120993"/>
            <a:ext cx="3650673" cy="381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IPM</a:t>
            </a:r>
            <a:r>
              <a:rPr lang="en-US" dirty="0"/>
              <a:t> </a:t>
            </a:r>
            <a:r>
              <a:rPr lang="en-US" dirty="0" smtClean="0"/>
              <a:t>Mobile </a:t>
            </a:r>
            <a:endParaRPr lang="fr-BE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3347864" y="2120993"/>
            <a:ext cx="5688632" cy="41274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>
                <a:solidFill>
                  <a:schemeClr val="accent1"/>
                </a:solidFill>
              </a:rPr>
              <a:t>UAE</a:t>
            </a:r>
            <a:r>
              <a:rPr lang="en-US" sz="4400" dirty="0" smtClean="0"/>
              <a:t> Pilot </a:t>
            </a:r>
            <a:r>
              <a:rPr lang="en-US" sz="2400" dirty="0" smtClean="0"/>
              <a:t>(4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week statistics)</a:t>
            </a:r>
            <a:endParaRPr lang="en-US" sz="4400" dirty="0" smtClean="0"/>
          </a:p>
          <a:p>
            <a:pPr lvl="1"/>
            <a:r>
              <a:rPr lang="en-US" sz="2800" dirty="0" smtClean="0"/>
              <a:t> </a:t>
            </a:r>
            <a:r>
              <a:rPr lang="en-US" sz="2800" dirty="0" smtClean="0">
                <a:solidFill>
                  <a:schemeClr val="accent1"/>
                </a:solidFill>
              </a:rPr>
              <a:t>150</a:t>
            </a:r>
            <a:r>
              <a:rPr lang="en-US" sz="2800" dirty="0" smtClean="0"/>
              <a:t> Users Total</a:t>
            </a:r>
          </a:p>
          <a:p>
            <a:pPr lvl="1"/>
            <a:r>
              <a:rPr lang="en-US" sz="2800" dirty="0" smtClean="0"/>
              <a:t> </a:t>
            </a:r>
            <a:r>
              <a:rPr lang="en-US" sz="2800" dirty="0" smtClean="0">
                <a:solidFill>
                  <a:schemeClr val="accent1"/>
                </a:solidFill>
              </a:rPr>
              <a:t>WEB</a:t>
            </a:r>
          </a:p>
          <a:p>
            <a:pPr lvl="2"/>
            <a:r>
              <a:rPr lang="en-US" sz="2400" dirty="0" smtClean="0"/>
              <a:t> +/-</a:t>
            </a:r>
            <a:r>
              <a:rPr lang="en-US" sz="2400" dirty="0" smtClean="0">
                <a:solidFill>
                  <a:schemeClr val="accent1"/>
                </a:solidFill>
              </a:rPr>
              <a:t> 11600</a:t>
            </a:r>
            <a:r>
              <a:rPr lang="en-US" sz="2400" dirty="0" smtClean="0"/>
              <a:t> Products consulted</a:t>
            </a:r>
          </a:p>
          <a:p>
            <a:pPr lvl="1"/>
            <a:r>
              <a:rPr lang="en-US" sz="2800" dirty="0" smtClean="0"/>
              <a:t> </a:t>
            </a:r>
            <a:r>
              <a:rPr lang="en-US" sz="2800" dirty="0" smtClean="0">
                <a:solidFill>
                  <a:schemeClr val="accent1"/>
                </a:solidFill>
              </a:rPr>
              <a:t>Mobile</a:t>
            </a:r>
          </a:p>
          <a:p>
            <a:pPr lvl="2"/>
            <a:r>
              <a:rPr lang="en-US" sz="2400" dirty="0" smtClean="0"/>
              <a:t> +/-</a:t>
            </a:r>
            <a:r>
              <a:rPr lang="en-US" sz="2400" dirty="0" smtClean="0">
                <a:solidFill>
                  <a:schemeClr val="accent1"/>
                </a:solidFill>
              </a:rPr>
              <a:t> 4700 </a:t>
            </a:r>
            <a:r>
              <a:rPr lang="en-US" sz="2400" dirty="0" smtClean="0"/>
              <a:t>Products consulted</a:t>
            </a:r>
          </a:p>
          <a:p>
            <a:pPr lvl="2"/>
            <a:r>
              <a:rPr lang="en-US" sz="2400" dirty="0" smtClean="0"/>
              <a:t> +/- </a:t>
            </a:r>
            <a:r>
              <a:rPr lang="en-US" sz="2400" dirty="0" smtClean="0">
                <a:solidFill>
                  <a:schemeClr val="accent1"/>
                </a:solidFill>
              </a:rPr>
              <a:t>1100</a:t>
            </a:r>
            <a:r>
              <a:rPr lang="en-US" sz="2400" dirty="0" smtClean="0"/>
              <a:t> Contacts searched</a:t>
            </a:r>
          </a:p>
          <a:p>
            <a:pPr lvl="2"/>
            <a:r>
              <a:rPr lang="en-US" sz="2400" dirty="0" smtClean="0"/>
              <a:t> </a:t>
            </a:r>
            <a:r>
              <a:rPr lang="en-US" sz="2400" dirty="0" smtClean="0">
                <a:solidFill>
                  <a:schemeClr val="accent1"/>
                </a:solidFill>
              </a:rPr>
              <a:t>180</a:t>
            </a:r>
            <a:r>
              <a:rPr lang="en-US" sz="2400" dirty="0" smtClean="0"/>
              <a:t> Scans</a:t>
            </a:r>
          </a:p>
          <a:p>
            <a:pPr lvl="2"/>
            <a:r>
              <a:rPr lang="en-US" sz="2400" dirty="0" smtClean="0"/>
              <a:t> </a:t>
            </a:r>
            <a:r>
              <a:rPr lang="en-US" sz="2400" dirty="0" smtClean="0">
                <a:solidFill>
                  <a:schemeClr val="accent1"/>
                </a:solidFill>
              </a:rPr>
              <a:t>120</a:t>
            </a:r>
            <a:r>
              <a:rPr lang="en-US" sz="2400" dirty="0" smtClean="0"/>
              <a:t> Communications through IPM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9957377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331640" y="2420888"/>
            <a:ext cx="6912768" cy="2736304"/>
          </a:xfrm>
          <a:prstGeom prst="roundRect">
            <a:avLst>
              <a:gd name="adj" fmla="val 4027"/>
            </a:avLst>
          </a:prstGeom>
          <a:solidFill>
            <a:schemeClr val="tx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+mj-lt"/>
              </a:rPr>
              <a:t>Thank </a:t>
            </a:r>
            <a:r>
              <a:rPr lang="en-US" sz="3200" b="1" dirty="0" smtClean="0">
                <a:latin typeface="+mj-lt"/>
              </a:rPr>
              <a:t>you!</a:t>
            </a:r>
          </a:p>
          <a:p>
            <a:pPr algn="ctr"/>
            <a:r>
              <a:rPr lang="en-US" sz="2800" b="1" dirty="0" smtClean="0">
                <a:latin typeface="+mj-lt"/>
              </a:rPr>
              <a:t>For more information, please visit </a:t>
            </a:r>
            <a:r>
              <a:rPr lang="en-US" sz="3200" b="1" dirty="0" smtClean="0">
                <a:latin typeface="+mj-lt"/>
              </a:rPr>
              <a:t>www.wcoipm.org</a:t>
            </a:r>
            <a:endParaRPr lang="en-US" sz="3200" b="1" dirty="0" smtClean="0">
              <a:latin typeface="+mj-lt"/>
            </a:endParaRPr>
          </a:p>
          <a:p>
            <a:pPr algn="ctr"/>
            <a:r>
              <a:rPr lang="en-US" sz="2000" b="1" dirty="0" smtClean="0">
                <a:latin typeface="+mj-lt"/>
              </a:rPr>
              <a:t>Contact: Elena.Trefas@wcoomd.org </a:t>
            </a:r>
            <a:endParaRPr lang="en-IE" sz="1600" dirty="0">
              <a:latin typeface="+mj-lt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5517232"/>
            <a:ext cx="2736304" cy="47860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967508" y="6525344"/>
            <a:ext cx="120898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100" dirty="0" smtClean="0">
                <a:solidFill>
                  <a:schemeClr val="bg1"/>
                </a:solidFill>
              </a:rPr>
              <a:t>Copyright © 2014</a:t>
            </a:r>
            <a:endParaRPr lang="en-IE" sz="11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1764" y="2276872"/>
            <a:ext cx="3998268" cy="3096344"/>
          </a:xfrm>
        </p:spPr>
        <p:txBody>
          <a:bodyPr/>
          <a:lstStyle/>
          <a:p>
            <a:pPr>
              <a:buClr>
                <a:srgbClr val="007AC2"/>
              </a:buClr>
            </a:pPr>
            <a:r>
              <a:rPr lang="en-US" dirty="0" smtClean="0"/>
              <a:t>What is IPM?</a:t>
            </a:r>
          </a:p>
          <a:p>
            <a:pPr>
              <a:buClr>
                <a:srgbClr val="007AC2"/>
              </a:buClr>
            </a:pPr>
            <a:r>
              <a:rPr lang="en-US" dirty="0" smtClean="0"/>
              <a:t>IPM Key figures</a:t>
            </a:r>
          </a:p>
          <a:p>
            <a:pPr>
              <a:buClr>
                <a:srgbClr val="007AC2"/>
              </a:buClr>
            </a:pPr>
            <a:r>
              <a:rPr lang="en-US" dirty="0" smtClean="0"/>
              <a:t>IPM in practice</a:t>
            </a:r>
          </a:p>
          <a:p>
            <a:pPr>
              <a:lnSpc>
                <a:spcPct val="100000"/>
              </a:lnSpc>
              <a:buClr>
                <a:srgbClr val="007AC2"/>
              </a:buClr>
            </a:pPr>
            <a:r>
              <a:rPr lang="en-US" dirty="0" smtClean="0"/>
              <a:t>IPM Mobile</a:t>
            </a:r>
          </a:p>
          <a:p>
            <a:pPr>
              <a:lnSpc>
                <a:spcPct val="100000"/>
              </a:lnSpc>
              <a:buClr>
                <a:srgbClr val="007AC2"/>
              </a:buClr>
            </a:pPr>
            <a:r>
              <a:rPr lang="en-US" dirty="0" smtClean="0"/>
              <a:t>Authentication and Traceability </a:t>
            </a:r>
          </a:p>
        </p:txBody>
      </p:sp>
      <p:pic>
        <p:nvPicPr>
          <p:cNvPr id="1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6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364088" y="1988840"/>
            <a:ext cx="2653540" cy="2615497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645740" y="293118"/>
            <a:ext cx="7886700" cy="97564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chemeClr val="accent1"/>
                </a:solidFill>
              </a:rPr>
              <a:t>Agenda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491880" y="3170868"/>
            <a:ext cx="2088232" cy="1389068"/>
          </a:xfrm>
          <a:prstGeom prst="rect">
            <a:avLst/>
          </a:prstGeom>
          <a:ln w="9525">
            <a:solidFill>
              <a:srgbClr val="007AC2"/>
            </a:solidFill>
          </a:ln>
          <a:effectLst>
            <a:softEdge rad="177800"/>
          </a:effectLst>
        </p:spPr>
      </p:pic>
      <p:sp>
        <p:nvSpPr>
          <p:cNvPr id="22" name="TextBox 21"/>
          <p:cNvSpPr txBox="1"/>
          <p:nvPr/>
        </p:nvSpPr>
        <p:spPr>
          <a:xfrm>
            <a:off x="713355" y="6017455"/>
            <a:ext cx="24057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Customs Officers </a:t>
            </a:r>
          </a:p>
        </p:txBody>
      </p:sp>
      <p:sp>
        <p:nvSpPr>
          <p:cNvPr id="25" name="Bent Arrow 24"/>
          <p:cNvSpPr/>
          <p:nvPr/>
        </p:nvSpPr>
        <p:spPr>
          <a:xfrm rot="10800000" flipH="1" flipV="1">
            <a:off x="1835697" y="2132856"/>
            <a:ext cx="1584175" cy="1832745"/>
          </a:xfrm>
          <a:prstGeom prst="bentArrow">
            <a:avLst>
              <a:gd name="adj1" fmla="val 5653"/>
              <a:gd name="adj2" fmla="val 16906"/>
              <a:gd name="adj3" fmla="val 16204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13675" y="6017455"/>
            <a:ext cx="1901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Right Holders</a:t>
            </a:r>
          </a:p>
        </p:txBody>
      </p:sp>
      <p:pic>
        <p:nvPicPr>
          <p:cNvPr id="1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576531" y="4260840"/>
            <a:ext cx="1155194" cy="1219202"/>
          </a:xfrm>
          <a:prstGeom prst="rect">
            <a:avLst/>
          </a:prstGeom>
        </p:spPr>
      </p:pic>
      <p:pic>
        <p:nvPicPr>
          <p:cNvPr id="17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02712" y="4149080"/>
            <a:ext cx="1290003" cy="1290003"/>
          </a:xfrm>
          <a:prstGeom prst="rect">
            <a:avLst/>
          </a:prstGeom>
        </p:spPr>
      </p:pic>
      <p:grpSp>
        <p:nvGrpSpPr>
          <p:cNvPr id="23" name="Group 4"/>
          <p:cNvGrpSpPr/>
          <p:nvPr/>
        </p:nvGrpSpPr>
        <p:grpSpPr>
          <a:xfrm>
            <a:off x="3904689" y="1628800"/>
            <a:ext cx="1471981" cy="1640175"/>
            <a:chOff x="63057" y="2434975"/>
            <a:chExt cx="1636633" cy="1803895"/>
          </a:xfrm>
        </p:grpSpPr>
        <p:pic>
          <p:nvPicPr>
            <p:cNvPr id="24" name="Picture 5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63057" y="3852030"/>
              <a:ext cx="1636633" cy="386840"/>
            </a:xfrm>
            <a:prstGeom prst="rect">
              <a:avLst/>
            </a:prstGeom>
          </p:spPr>
        </p:pic>
        <p:pic>
          <p:nvPicPr>
            <p:cNvPr id="26" name="Picture 6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 t="3538" b="-1"/>
            <a:stretch/>
          </p:blipFill>
          <p:spPr>
            <a:xfrm>
              <a:off x="63057" y="2434975"/>
              <a:ext cx="1573487" cy="1417055"/>
            </a:xfrm>
            <a:prstGeom prst="rect">
              <a:avLst/>
            </a:prstGeom>
          </p:spPr>
        </p:pic>
      </p:grpSp>
      <p:sp>
        <p:nvSpPr>
          <p:cNvPr id="27" name="Title 1"/>
          <p:cNvSpPr txBox="1">
            <a:spLocks/>
          </p:cNvSpPr>
          <p:nvPr/>
        </p:nvSpPr>
        <p:spPr>
          <a:xfrm>
            <a:off x="645740" y="476672"/>
            <a:ext cx="7210643" cy="97564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chemeClr val="accent1"/>
                </a:solidFill>
              </a:rPr>
              <a:t>A communication tool bringing together Customs and Right Holders</a:t>
            </a:r>
            <a:endParaRPr lang="en-GB" dirty="0"/>
          </a:p>
        </p:txBody>
      </p:sp>
      <p:sp>
        <p:nvSpPr>
          <p:cNvPr id="28" name="Bent Arrow 24"/>
          <p:cNvSpPr/>
          <p:nvPr/>
        </p:nvSpPr>
        <p:spPr>
          <a:xfrm rot="10800000" flipV="1">
            <a:off x="5580113" y="2176736"/>
            <a:ext cx="1582686" cy="1832745"/>
          </a:xfrm>
          <a:prstGeom prst="bentArrow">
            <a:avLst>
              <a:gd name="adj1" fmla="val 5653"/>
              <a:gd name="adj2" fmla="val 16906"/>
              <a:gd name="adj3" fmla="val 16204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48780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75642"/>
          </a:xfrm>
        </p:spPr>
        <p:txBody>
          <a:bodyPr>
            <a:normAutofit/>
          </a:bodyPr>
          <a:lstStyle/>
          <a:p>
            <a:r>
              <a:rPr lang="en-GB" sz="4000" b="1" dirty="0" smtClean="0"/>
              <a:t>What is IPM? 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996952"/>
            <a:ext cx="3312368" cy="2762596"/>
          </a:xfrm>
          <a:effectLst>
            <a:outerShdw blurRad="50800" dist="38100" algn="l" rotWithShape="0">
              <a:prstClr val="black">
                <a:alpha val="40000"/>
              </a:prstClr>
            </a:outerShdw>
            <a:softEdge rad="266700"/>
          </a:effectLst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584" y="3212976"/>
            <a:ext cx="3556880" cy="2376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</p:pic>
      <p:sp>
        <p:nvSpPr>
          <p:cNvPr id="7" name="Rectangle 6"/>
          <p:cNvSpPr/>
          <p:nvPr/>
        </p:nvSpPr>
        <p:spPr>
          <a:xfrm>
            <a:off x="1079612" y="1475245"/>
            <a:ext cx="69847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prstClr val="black"/>
                </a:solidFill>
                <a:latin typeface="Calibri" panose="020F0502020204030204" pitchFamily="34" charset="0"/>
              </a:rPr>
              <a:t>A Detection </a:t>
            </a:r>
            <a:r>
              <a:rPr lang="en-GB" sz="28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tool to facilitate the distinction between GENUINE and COUNTERFEIT</a:t>
            </a:r>
            <a:endParaRPr lang="en-GB" sz="2800" b="1" dirty="0">
              <a:latin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6406778"/>
            <a:ext cx="2736304" cy="478605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683568" y="1124744"/>
            <a:ext cx="3888432" cy="0"/>
          </a:xfrm>
          <a:prstGeom prst="line">
            <a:avLst/>
          </a:prstGeom>
          <a:ln w="127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90329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 bwMode="auto">
          <a:xfrm>
            <a:off x="323528" y="908720"/>
            <a:ext cx="8496944" cy="5544616"/>
          </a:xfrm>
          <a:prstGeom prst="roundRect">
            <a:avLst>
              <a:gd name="adj" fmla="val 3770"/>
            </a:avLst>
          </a:prstGeom>
          <a:solidFill>
            <a:schemeClr val="tx1">
              <a:lumMod val="75000"/>
              <a:lumOff val="2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1540" y="1092274"/>
            <a:ext cx="8280920" cy="51450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29535" y="1110850"/>
            <a:ext cx="8084930" cy="5117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à coins arrondis 6"/>
          <p:cNvSpPr/>
          <p:nvPr/>
        </p:nvSpPr>
        <p:spPr bwMode="auto">
          <a:xfrm>
            <a:off x="3815916" y="6381328"/>
            <a:ext cx="1512168" cy="360040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fr-FR" smtClean="0">
              <a:solidFill>
                <a:srgbClr val="000000"/>
              </a:solidFill>
            </a:endParaRPr>
          </a:p>
        </p:txBody>
      </p:sp>
      <p:sp>
        <p:nvSpPr>
          <p:cNvPr id="8" name="Rectangle à coins arrondis 7"/>
          <p:cNvSpPr/>
          <p:nvPr/>
        </p:nvSpPr>
        <p:spPr bwMode="auto">
          <a:xfrm>
            <a:off x="2123728" y="6669360"/>
            <a:ext cx="4896544" cy="72008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fr-FR" smtClean="0">
              <a:solidFill>
                <a:srgbClr val="000000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45740" y="-243408"/>
            <a:ext cx="7886700" cy="97564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chemeClr val="accent1"/>
                </a:solidFill>
              </a:rPr>
              <a:t>IPM Database: General Information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3813005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à coins arrondis 1"/>
          <p:cNvSpPr/>
          <p:nvPr/>
        </p:nvSpPr>
        <p:spPr bwMode="auto">
          <a:xfrm>
            <a:off x="323528" y="908720"/>
            <a:ext cx="8496944" cy="5544616"/>
          </a:xfrm>
          <a:prstGeom prst="roundRect">
            <a:avLst>
              <a:gd name="adj" fmla="val 3770"/>
            </a:avLst>
          </a:prstGeom>
          <a:solidFill>
            <a:schemeClr val="tx1">
              <a:lumMod val="75000"/>
              <a:lumOff val="2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1540" y="1092274"/>
            <a:ext cx="8280920" cy="51450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" name="Rectangle à coins arrondis 6"/>
          <p:cNvSpPr/>
          <p:nvPr/>
        </p:nvSpPr>
        <p:spPr bwMode="auto">
          <a:xfrm>
            <a:off x="3815916" y="6381328"/>
            <a:ext cx="1512168" cy="360040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fr-FR" smtClean="0">
              <a:solidFill>
                <a:srgbClr val="000000"/>
              </a:solidFill>
            </a:endParaRPr>
          </a:p>
        </p:txBody>
      </p:sp>
      <p:sp>
        <p:nvSpPr>
          <p:cNvPr id="9" name="Rectangle à coins arrondis 7"/>
          <p:cNvSpPr/>
          <p:nvPr/>
        </p:nvSpPr>
        <p:spPr bwMode="auto">
          <a:xfrm>
            <a:off x="2123728" y="6669360"/>
            <a:ext cx="4896544" cy="72008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fr-FR" dirty="0" smtClean="0">
              <a:solidFill>
                <a:srgbClr val="0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29104" y="1154138"/>
            <a:ext cx="8085792" cy="5053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645740" y="-243408"/>
            <a:ext cx="7886700" cy="97564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chemeClr val="accent1"/>
                </a:solidFill>
              </a:rPr>
              <a:t>Genuine/Fake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0669071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1"/>
          <p:cNvSpPr/>
          <p:nvPr/>
        </p:nvSpPr>
        <p:spPr bwMode="auto">
          <a:xfrm>
            <a:off x="323528" y="908720"/>
            <a:ext cx="8496944" cy="5544616"/>
          </a:xfrm>
          <a:prstGeom prst="roundRect">
            <a:avLst>
              <a:gd name="adj" fmla="val 3770"/>
            </a:avLst>
          </a:prstGeom>
          <a:solidFill>
            <a:schemeClr val="tx1">
              <a:lumMod val="75000"/>
              <a:lumOff val="2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1540" y="1092274"/>
            <a:ext cx="8280920" cy="51450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" name="Rectangle à coins arrondis 6"/>
          <p:cNvSpPr/>
          <p:nvPr/>
        </p:nvSpPr>
        <p:spPr bwMode="auto">
          <a:xfrm>
            <a:off x="3815916" y="6381328"/>
            <a:ext cx="1512168" cy="360040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fr-FR" smtClean="0">
              <a:solidFill>
                <a:srgbClr val="000000"/>
              </a:solidFill>
            </a:endParaRPr>
          </a:p>
        </p:txBody>
      </p:sp>
      <p:sp>
        <p:nvSpPr>
          <p:cNvPr id="9" name="Rectangle à coins arrondis 7"/>
          <p:cNvSpPr/>
          <p:nvPr/>
        </p:nvSpPr>
        <p:spPr bwMode="auto">
          <a:xfrm>
            <a:off x="2123728" y="6669360"/>
            <a:ext cx="4896544" cy="72008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fr-FR" smtClean="0">
              <a:solidFill>
                <a:srgbClr val="000000"/>
              </a:solidFill>
            </a:endParaRPr>
          </a:p>
        </p:txBody>
      </p:sp>
      <p:pic>
        <p:nvPicPr>
          <p:cNvPr id="7" name="Picture 6" descr="pharmadoc-packagin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8241" y="1268760"/>
            <a:ext cx="8087518" cy="4557190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645740" y="-243408"/>
            <a:ext cx="7886700" cy="97564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chemeClr val="accent1"/>
                </a:solidFill>
              </a:rPr>
              <a:t>Packaging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0669071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à coins arrondis 1"/>
          <p:cNvSpPr/>
          <p:nvPr/>
        </p:nvSpPr>
        <p:spPr bwMode="auto">
          <a:xfrm>
            <a:off x="323528" y="908720"/>
            <a:ext cx="8496944" cy="5544616"/>
          </a:xfrm>
          <a:prstGeom prst="roundRect">
            <a:avLst>
              <a:gd name="adj" fmla="val 3770"/>
            </a:avLst>
          </a:prstGeom>
          <a:solidFill>
            <a:schemeClr val="tx1">
              <a:lumMod val="75000"/>
              <a:lumOff val="2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1540" y="1092274"/>
            <a:ext cx="8280920" cy="51450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" name="Rectangle à coins arrondis 6"/>
          <p:cNvSpPr/>
          <p:nvPr/>
        </p:nvSpPr>
        <p:spPr bwMode="auto">
          <a:xfrm>
            <a:off x="3815916" y="6381328"/>
            <a:ext cx="1512168" cy="360040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fr-FR" smtClean="0">
              <a:solidFill>
                <a:srgbClr val="000000"/>
              </a:solidFill>
            </a:endParaRPr>
          </a:p>
        </p:txBody>
      </p:sp>
      <p:sp>
        <p:nvSpPr>
          <p:cNvPr id="9" name="Rectangle à coins arrondis 7"/>
          <p:cNvSpPr/>
          <p:nvPr/>
        </p:nvSpPr>
        <p:spPr bwMode="auto">
          <a:xfrm>
            <a:off x="2123728" y="6669360"/>
            <a:ext cx="4896544" cy="72008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fr-FR" smtClean="0">
              <a:solidFill>
                <a:srgbClr val="000000"/>
              </a:solidFill>
            </a:endParaRPr>
          </a:p>
        </p:txBody>
      </p:sp>
      <p:pic>
        <p:nvPicPr>
          <p:cNvPr id="6" name="Picture 5" descr="pharmadoc-rout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9686" y="1444786"/>
            <a:ext cx="8104628" cy="4506344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645740" y="-282946"/>
            <a:ext cx="7886700" cy="97564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chemeClr val="accent1"/>
                </a:solidFill>
              </a:rPr>
              <a:t>Routes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0669071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à coins arrondis 1"/>
          <p:cNvSpPr/>
          <p:nvPr/>
        </p:nvSpPr>
        <p:spPr bwMode="auto">
          <a:xfrm>
            <a:off x="323528" y="908720"/>
            <a:ext cx="8496944" cy="5544616"/>
          </a:xfrm>
          <a:prstGeom prst="roundRect">
            <a:avLst>
              <a:gd name="adj" fmla="val 3770"/>
            </a:avLst>
          </a:prstGeom>
          <a:solidFill>
            <a:schemeClr val="tx1">
              <a:lumMod val="75000"/>
              <a:lumOff val="2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9" name="Rectangle à coins arrondis 6"/>
          <p:cNvSpPr/>
          <p:nvPr/>
        </p:nvSpPr>
        <p:spPr bwMode="auto">
          <a:xfrm>
            <a:off x="3815916" y="6381328"/>
            <a:ext cx="1512168" cy="360040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fr-FR" smtClean="0">
              <a:solidFill>
                <a:srgbClr val="000000"/>
              </a:solidFill>
            </a:endParaRPr>
          </a:p>
        </p:txBody>
      </p:sp>
      <p:sp>
        <p:nvSpPr>
          <p:cNvPr id="10" name="Rectangle à coins arrondis 7"/>
          <p:cNvSpPr/>
          <p:nvPr/>
        </p:nvSpPr>
        <p:spPr bwMode="auto">
          <a:xfrm>
            <a:off x="2123728" y="6669360"/>
            <a:ext cx="4896544" cy="72008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fr-FR" smtClean="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7544" y="1052736"/>
            <a:ext cx="8047806" cy="51450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57704" y="3898598"/>
            <a:ext cx="6630720" cy="20866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55576" y="1647568"/>
            <a:ext cx="6825338" cy="16957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98071" y="1259468"/>
            <a:ext cx="1010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dirty="0" smtClean="0"/>
              <a:t>Contacts</a:t>
            </a:r>
            <a:endParaRPr lang="en-IE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191380" y="3518080"/>
            <a:ext cx="1617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dirty="0" smtClean="0"/>
              <a:t>Previous cases </a:t>
            </a:r>
            <a:endParaRPr lang="en-IE" b="1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645740" y="-210938"/>
            <a:ext cx="7886700" cy="97564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chemeClr val="accent1"/>
                </a:solidFill>
              </a:rPr>
              <a:t>Contacts and Previous cases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7195701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10701</TotalTime>
  <Words>318</Words>
  <Application>Microsoft Office PowerPoint</Application>
  <PresentationFormat>On-screen Show (4:3)</PresentationFormat>
  <Paragraphs>129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What is IPM? 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IPM in Practice:  Operation Biyela 2013 (Togo) </vt:lpstr>
      <vt:lpstr>General Information in IPM </vt:lpstr>
      <vt:lpstr>Slide 15</vt:lpstr>
      <vt:lpstr>Slide 16</vt:lpstr>
      <vt:lpstr>Slide 17</vt:lpstr>
      <vt:lpstr>IPM Mobile 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trae</dc:creator>
  <cp:lastModifiedBy>trae</cp:lastModifiedBy>
  <cp:revision>483</cp:revision>
  <dcterms:created xsi:type="dcterms:W3CDTF">2013-11-14T10:39:45Z</dcterms:created>
  <dcterms:modified xsi:type="dcterms:W3CDTF">2014-07-03T13:33:30Z</dcterms:modified>
</cp:coreProperties>
</file>