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</p:sldMasterIdLst>
  <p:notesMasterIdLst>
    <p:notesMasterId r:id="rId13"/>
  </p:notesMasterIdLst>
  <p:sldIdLst>
    <p:sldId id="260" r:id="rId3"/>
    <p:sldId id="261" r:id="rId4"/>
    <p:sldId id="276" r:id="rId5"/>
    <p:sldId id="267" r:id="rId6"/>
    <p:sldId id="269" r:id="rId7"/>
    <p:sldId id="273" r:id="rId8"/>
    <p:sldId id="277" r:id="rId9"/>
    <p:sldId id="268" r:id="rId10"/>
    <p:sldId id="274" r:id="rId11"/>
    <p:sldId id="275" r:id="rId12"/>
  </p:sldIdLst>
  <p:sldSz cx="9144000" cy="6858000" type="screen4x3"/>
  <p:notesSz cx="6797675" cy="98567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5454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72" autoAdjust="0"/>
  </p:normalViewPr>
  <p:slideViewPr>
    <p:cSldViewPr snapToGrid="0" snapToObjects="1">
      <p:cViewPr>
        <p:scale>
          <a:sx n="71" d="100"/>
          <a:sy n="71" d="100"/>
        </p:scale>
        <p:origin x="-13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508" y="-90"/>
      </p:cViewPr>
      <p:guideLst>
        <p:guide orient="horz" pos="3105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fld id="{20C4D910-5585-48D7-9930-6715201CB3A2}" type="datetimeFigureOut">
              <a:rPr lang="en-US"/>
              <a:pPr>
                <a:defRPr/>
              </a:pPr>
              <a:t>1/29/2014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127" charset="0"/>
                <a:ea typeface="ＭＳ Ｐゴシック" pitchFamily="127" charset="-128"/>
                <a:cs typeface="ＭＳ Ｐゴシック" pitchFamily="127" charset="-128"/>
              </a:defRPr>
            </a:lvl1pPr>
          </a:lstStyle>
          <a:p>
            <a:pPr>
              <a:defRPr/>
            </a:pPr>
            <a:fld id="{50EBB5AC-C68A-43A8-B79D-8C6B993ED8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connect.elsevier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peerj.com/" TargetMode="External"/><Relationship Id="rId4" Type="http://schemas.openxmlformats.org/officeDocument/2006/relationships/hyperlink" Target="http://journalauthors.tandf.co.uk/benefits/freeaccess.asp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92E39E-0E58-4D4C-AF77-38C92EBFCE5A}" type="slidenum">
              <a:rPr lang="en-US">
                <a:latin typeface="Arial" charset="0"/>
                <a:ea typeface="MS PGothic" pitchFamily="34" charset="-128"/>
              </a:rPr>
              <a:pPr/>
              <a:t>1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D13CB3-91ED-4836-91E7-15260280C59C}" type="slidenum">
              <a:rPr lang="en-US">
                <a:latin typeface="Arial" charset="0"/>
                <a:ea typeface="MS PGothic" pitchFamily="34" charset="-128"/>
              </a:rPr>
              <a:pPr/>
              <a:t>10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b="1" smtClean="0"/>
              <a:t>Academic Publishing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GB" smtClean="0"/>
              <a:t>For academic publishers, the priority is undoubtedly building online functionality into websites to meet the content needs of highly targeted audiences. With the rise of open access, there is also a concern with opening up content to a wider audience as possible, and also encouraging a more collaborative peer review process, that can be sped up through the presence of online communities. Examples of some online communities in the academic arena include: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GB" u="sng" smtClean="0">
                <a:hlinkClick r:id="rId3"/>
              </a:rPr>
              <a:t>Library Connect (Elsevier)</a:t>
            </a:r>
            <a:r>
              <a:rPr lang="en-GB" smtClean="0"/>
              <a:t> – a forum for the library and researcher community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GB" u="sng" smtClean="0">
                <a:hlinkClick r:id="rId4"/>
              </a:rPr>
              <a:t>STAR (Taylor &amp; Francis)</a:t>
            </a:r>
            <a:r>
              <a:rPr lang="en-GB" smtClean="0"/>
              <a:t> – an online community for researchers in developing nations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n-GB" u="sng" smtClean="0">
                <a:hlinkClick r:id="rId5"/>
              </a:rPr>
              <a:t>PeerJ</a:t>
            </a:r>
            <a:r>
              <a:rPr lang="en-GB" smtClean="0"/>
              <a:t> – an online open access peer reviewed academic journal</a:t>
            </a: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6D2DD3-75B5-4D69-91C6-5DD6D65A3645}" type="slidenum">
              <a:rPr lang="en-US">
                <a:latin typeface="Arial" charset="0"/>
                <a:ea typeface="MS PGothic" pitchFamily="34" charset="-128"/>
              </a:rPr>
              <a:pPr/>
              <a:t>2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C95265-9046-4318-9BA7-E1C808614005}" type="slidenum">
              <a:rPr lang="en-US">
                <a:latin typeface="Arial" charset="0"/>
                <a:ea typeface="MS PGothic" pitchFamily="34" charset="-128"/>
              </a:rPr>
              <a:pPr/>
              <a:t>3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0100" eaLnBrk="0" fontAlgn="auto" hangingPunc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>
                <a:srgbClr val="67A1C6"/>
              </a:buClr>
              <a:buFont typeface="Wingdings" pitchFamily="2" charset="2"/>
              <a:buNone/>
              <a:defRPr/>
            </a:pPr>
            <a:endParaRPr lang="en-US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 eaLnBrk="0" fontAlgn="auto" hangingPunc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Who are we – Publishing Technology?</a:t>
            </a:r>
          </a:p>
          <a:p>
            <a:pPr marL="800100" eaLnBrk="0" fontAlgn="auto" hangingPunc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Why we commissioned this study</a:t>
            </a:r>
          </a:p>
          <a:p>
            <a:pPr marL="800100" eaLnBrk="0" fontAlgn="auto" hangingPunct="0">
              <a:lnSpc>
                <a:spcPct val="200000"/>
              </a:lnSpc>
              <a:spcBef>
                <a:spcPts val="0"/>
              </a:spcBef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Who took part?</a:t>
            </a: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8739D6B-F61E-4CED-97B1-8A798E2994DD}" type="slidenum">
              <a:rPr lang="en-US">
                <a:latin typeface="Arial" charset="0"/>
                <a:ea typeface="MS PGothic" pitchFamily="34" charset="-128"/>
              </a:rPr>
              <a:pPr/>
              <a:t>4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2B39D2-00B7-4650-8FA6-FFF174077B1A}" type="slidenum">
              <a:rPr lang="en-US">
                <a:latin typeface="Arial" charset="0"/>
                <a:ea typeface="MS PGothic" pitchFamily="34" charset="-128"/>
              </a:rPr>
              <a:pPr/>
              <a:t>5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7F157A-5F36-4213-BDA0-FE1D779FFEEC}" type="slidenum">
              <a:rPr lang="en-US">
                <a:latin typeface="Arial" charset="0"/>
                <a:ea typeface="MS PGothic" pitchFamily="34" charset="-128"/>
              </a:rPr>
              <a:pPr/>
              <a:t>6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47A00A-E237-4AC5-BA95-B5C974C94409}" type="slidenum">
              <a:rPr lang="en-US">
                <a:latin typeface="Arial" charset="0"/>
                <a:ea typeface="MS PGothic" pitchFamily="34" charset="-128"/>
              </a:rPr>
              <a:pPr/>
              <a:t>7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54A55E-A3AE-4850-AC08-851D7EF563EC}" type="slidenum">
              <a:rPr lang="en-US">
                <a:latin typeface="Arial" charset="0"/>
                <a:ea typeface="MS PGothic" pitchFamily="34" charset="-128"/>
              </a:rPr>
              <a:pPr/>
              <a:t>8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C132B-0E93-4183-AB24-29B939D09583}" type="slidenum">
              <a:rPr lang="en-US">
                <a:latin typeface="Arial" charset="0"/>
                <a:ea typeface="MS PGothic" pitchFamily="34" charset="-128"/>
              </a:rPr>
              <a:pPr/>
              <a:t>9</a:t>
            </a:fld>
            <a:endParaRPr lang="en-US"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UB_PPT_1106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820" y="2994192"/>
            <a:ext cx="7302827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820" y="4099860"/>
            <a:ext cx="6095580" cy="909918"/>
          </a:xfrm>
        </p:spPr>
        <p:txBody>
          <a:bodyPr/>
          <a:lstStyle>
            <a:lvl1pPr marL="0" indent="0" algn="l">
              <a:buNone/>
              <a:defRPr>
                <a:solidFill>
                  <a:srgbClr val="45454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16A27-A2E2-42FE-B50C-84FD6918ABDB}" type="datetimeFigureOut">
              <a:rPr lang="en-US"/>
              <a:pPr>
                <a:defRPr/>
              </a:pPr>
              <a:t>1/29/2014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195CF-B8CB-4BA0-A6D3-B89356CB6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FA49-4477-456C-A9AF-EBB4ACB83270}" type="datetimeFigureOut">
              <a:rPr lang="en-US"/>
              <a:pPr>
                <a:defRPr/>
              </a:pPr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89CC-79B2-4E69-BBF5-F42F6273B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43376-0005-4B1E-9625-65738BD5615F}" type="datetimeFigureOut">
              <a:rPr lang="en-US"/>
              <a:pPr>
                <a:defRPr/>
              </a:pPr>
              <a:t>1/29/2014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131FA-C182-4D1E-A86A-C754ACEE37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PUB_PPT_1106-03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17500" y="246063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7500" y="1239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72BA4E-E2BB-43BE-BC4C-27081F205C5A}" type="datetimeFigureOut">
              <a:rPr lang="en-US"/>
              <a:pPr>
                <a:defRPr/>
              </a:pPr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295D5E-DD37-4561-8A9B-9D2A851B9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4" r:id="rId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MS PGothic" pitchFamily="34" charset="-128"/>
          <a:cs typeface="ＭＳ Ｐゴシック" pitchFamily="127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54545"/>
          </a:solidFill>
          <a:latin typeface="+mn-lt"/>
          <a:ea typeface="MS PGothic" pitchFamily="34" charset="-128"/>
          <a:cs typeface="ＭＳ Ｐゴシック" pitchFamily="12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7F7F7F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74C2E9-AEB6-4A95-A370-8476A8B0ABDC}" type="datetimeFigureOut">
              <a:rPr lang="en-US"/>
              <a:pPr>
                <a:defRPr/>
              </a:pPr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D8066D-EDE3-4C9E-9032-D19AB974F7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103" name="Picture 6" descr="PUB_PPT_08172-02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127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MS PGothic" pitchFamily="34" charset="-128"/>
          <a:cs typeface="ＭＳ Ｐゴシック" pitchFamily="12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127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 idx="4294967295"/>
          </p:nvPr>
        </p:nvSpPr>
        <p:spPr>
          <a:xfrm>
            <a:off x="1803400" y="2738438"/>
            <a:ext cx="7302500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GB" sz="3000" b="1" smtClean="0">
                <a:solidFill>
                  <a:srgbClr val="A6E3FF"/>
                </a:solidFill>
                <a:latin typeface="Arial" charset="0"/>
                <a:cs typeface="Arial" charset="0"/>
              </a:rPr>
              <a:t>Online Communities</a:t>
            </a:r>
            <a:r>
              <a:rPr lang="en-GB" sz="3700" b="1" smtClean="0">
                <a:solidFill>
                  <a:srgbClr val="A6E3FF"/>
                </a:solidFill>
                <a:latin typeface="Arial" charset="0"/>
                <a:cs typeface="Arial" charset="0"/>
              </a:rPr>
              <a:t/>
            </a:r>
            <a:br>
              <a:rPr lang="en-GB" sz="3700" b="1" smtClean="0">
                <a:solidFill>
                  <a:srgbClr val="A6E3FF"/>
                </a:solidFill>
                <a:latin typeface="Arial" charset="0"/>
                <a:cs typeface="Arial" charset="0"/>
              </a:rPr>
            </a:br>
            <a:r>
              <a:rPr lang="en-GB" sz="2200" b="1" smtClean="0">
                <a:solidFill>
                  <a:srgbClr val="A6E3FF"/>
                </a:solidFill>
                <a:latin typeface="Arial" charset="0"/>
                <a:cs typeface="Arial" charset="0"/>
              </a:rPr>
              <a:t>Academic Publishing Perspective</a:t>
            </a:r>
            <a:r>
              <a:rPr lang="en-GB" sz="2400" b="1" smtClean="0">
                <a:solidFill>
                  <a:srgbClr val="A6E3FF"/>
                </a:solidFill>
                <a:latin typeface="Arial" charset="0"/>
                <a:cs typeface="Arial" charset="0"/>
              </a:rPr>
              <a:t/>
            </a:r>
            <a:br>
              <a:rPr lang="en-GB" sz="2400" b="1" smtClean="0">
                <a:solidFill>
                  <a:srgbClr val="A6E3FF"/>
                </a:solidFill>
                <a:latin typeface="Arial" charset="0"/>
                <a:cs typeface="Arial" charset="0"/>
              </a:rPr>
            </a:br>
            <a:endParaRPr lang="en-US" sz="24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Conclusions</a:t>
            </a:r>
            <a:endParaRPr lang="en-US" sz="240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7500" y="1084263"/>
            <a:ext cx="8229600" cy="4306887"/>
          </a:xfrm>
        </p:spPr>
        <p:txBody>
          <a:bodyPr/>
          <a:lstStyle/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sz="800" b="1" dirty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b="1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Publishers see online communities as: </a:t>
            </a:r>
            <a:endParaRPr lang="en-US" sz="2200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a </a:t>
            </a: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way of getting closer to their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readers</a:t>
            </a: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a </a:t>
            </a: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way of becoming more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customer focused</a:t>
            </a: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a </a:t>
            </a: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way to gain understanding of what audiences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want (access to metrics)</a:t>
            </a: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a way to make to their content go further</a:t>
            </a: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a </a:t>
            </a: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way to support marketing efforts,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not generating direct </a:t>
            </a: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sales</a:t>
            </a:r>
          </a:p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b="1" dirty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eaLnBrk="1" hangingPunct="1">
              <a:buFont typeface="Arial" pitchFamily="127" charset="0"/>
              <a:buChar char="•"/>
              <a:defRPr/>
            </a:pPr>
            <a:endParaRPr lang="en-US" dirty="0">
              <a:ea typeface="ＭＳ Ｐゴシック" pitchFamily="127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Defining Online Communities</a:t>
            </a:r>
            <a:endParaRPr lang="en-US" sz="240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00025" y="1520825"/>
            <a:ext cx="8229600" cy="4433888"/>
          </a:xfrm>
        </p:spPr>
        <p:txBody>
          <a:bodyPr/>
          <a:lstStyle/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What is an online community?</a:t>
            </a:r>
          </a:p>
          <a:p>
            <a:pPr marL="1371600" lvl="2" indent="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i="1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“A publisher-owned website/platform that offers a common interest around which the community is themed, with interactive communication between the organization and community members and between the members themselves.”</a:t>
            </a:r>
          </a:p>
          <a:p>
            <a:pPr marL="9144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 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Context for academic publishers</a:t>
            </a:r>
            <a:endParaRPr lang="en-US" sz="2200" i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sz="2000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0" indent="0" eaLnBrk="1" hangingPunct="1">
              <a:buFont typeface="Arial" pitchFamily="127" charset="0"/>
              <a:buNone/>
              <a:defRPr/>
            </a:pPr>
            <a:endParaRPr lang="en-US" dirty="0">
              <a:ea typeface="ＭＳ Ｐゴシック" pitchFamily="127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Content Placeholder 2"/>
          <p:cNvSpPr>
            <a:spLocks noGrp="1"/>
          </p:cNvSpPr>
          <p:nvPr>
            <p:ph idx="1"/>
          </p:nvPr>
        </p:nvSpPr>
        <p:spPr>
          <a:xfrm>
            <a:off x="317500" y="1489075"/>
            <a:ext cx="8229600" cy="4276725"/>
          </a:xfrm>
        </p:spPr>
        <p:txBody>
          <a:bodyPr/>
          <a:lstStyle/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r>
              <a:rPr lang="en-US" sz="2200" smtClean="0">
                <a:solidFill>
                  <a:srgbClr val="231F20"/>
                </a:solidFill>
                <a:latin typeface="Helvetica" pitchFamily="34" charset="0"/>
                <a:ea typeface="ヒラギノ角ゴ Pro W3"/>
                <a:cs typeface="ヒラギノ角ゴ Pro W3"/>
              </a:rPr>
              <a:t>Why investigate online communities? 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r>
              <a:rPr lang="en-US" sz="2200" smtClean="0">
                <a:solidFill>
                  <a:srgbClr val="231F20"/>
                </a:solidFill>
                <a:latin typeface="Helvetica" pitchFamily="34" charset="0"/>
                <a:ea typeface="ヒラギノ角ゴ Pro W3"/>
                <a:cs typeface="ヒラギノ角ゴ Pro W3"/>
              </a:rPr>
              <a:t>PCG’s research builds from an earlier study conducted with Bowker Market Research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r>
              <a:rPr lang="en-US" sz="2200" smtClean="0">
                <a:solidFill>
                  <a:srgbClr val="231F20"/>
                </a:solidFill>
                <a:latin typeface="Helvetica" pitchFamily="34" charset="0"/>
                <a:ea typeface="ヒラギノ角ゴ Pro W3"/>
                <a:cs typeface="ヒラギノ角ゴ Pro W3"/>
              </a:rPr>
              <a:t>Online survey of 15 questions primarily geared toward academic publishers</a:t>
            </a:r>
          </a:p>
          <a:p>
            <a:pPr marL="800100">
              <a:lnSpc>
                <a:spcPct val="20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endParaRPr lang="en-US" sz="2200" b="1" smtClean="0">
              <a:solidFill>
                <a:srgbClr val="231F20"/>
              </a:solidFill>
              <a:latin typeface="Helvetica" pitchFamily="34" charset="0"/>
              <a:ea typeface="ヒラギノ角ゴ Pro W3"/>
              <a:cs typeface="ヒラギノ角ゴ Pro W3"/>
            </a:endParaRPr>
          </a:p>
          <a:p>
            <a:pPr marL="800100">
              <a:lnSpc>
                <a:spcPct val="20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endParaRPr lang="en-US" sz="2200" b="1" smtClean="0">
              <a:solidFill>
                <a:srgbClr val="231F20"/>
              </a:solidFill>
              <a:latin typeface="Helvetica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17500" y="246063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rgbClr val="0093D3">
                    <a:lumMod val="40000"/>
                    <a:lumOff val="60000"/>
                  </a:srgbClr>
                </a:solidFill>
                <a:latin typeface="Helvetica" pitchFamily="34" charset="0"/>
                <a:ea typeface="ＭＳ Ｐゴシック" pitchFamily="127" charset="-128"/>
                <a:cs typeface="Arial"/>
              </a:rPr>
              <a:t>Background and Methodology</a:t>
            </a:r>
            <a:endParaRPr lang="en-US" sz="2400" dirty="0">
              <a:solidFill>
                <a:schemeClr val="bg1"/>
              </a:solidFill>
              <a:latin typeface="+mj-lt"/>
              <a:ea typeface="ＭＳ Ｐゴシック" pitchFamily="127" charset="-128"/>
              <a:cs typeface="ＭＳ Ｐゴシック" pitchFamily="127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What does research address?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497013"/>
            <a:ext cx="8229600" cy="4525962"/>
          </a:xfrm>
        </p:spPr>
        <p:txBody>
          <a:bodyPr/>
          <a:lstStyle/>
          <a:p>
            <a:pPr marL="457200" indent="0"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b="1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Questions the research is looking to answer:</a:t>
            </a:r>
            <a:endParaRPr lang="en-US" sz="2200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How many publishers currently have online communities?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Reasons for development of online communities?</a:t>
            </a:r>
            <a:endParaRPr lang="en-US" sz="1000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Measurable benefits achieved from online communities</a:t>
            </a:r>
            <a:endParaRPr lang="en-US" sz="1000" dirty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Opportunities for growth of online communities</a:t>
            </a:r>
            <a:endParaRPr lang="en-US" sz="2200" dirty="0">
              <a:ea typeface="ＭＳ Ｐゴシック" pitchFamily="127" charset="-128"/>
            </a:endParaRPr>
          </a:p>
          <a:p>
            <a:pPr marL="800100"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eaLnBrk="1" hangingPunct="1">
              <a:buFont typeface="Arial" pitchFamily="127" charset="0"/>
              <a:buChar char="•"/>
              <a:defRPr/>
            </a:pPr>
            <a:endParaRPr lang="en-US" dirty="0">
              <a:ea typeface="ＭＳ Ｐゴシック" pitchFamily="127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Key Findings – Current Market</a:t>
            </a:r>
            <a:endParaRPr lang="en-US" sz="2400" smtClean="0"/>
          </a:p>
        </p:txBody>
      </p:sp>
      <p:graphicFrame>
        <p:nvGraphicFramePr>
          <p:cNvPr id="15362" name="Chart 5"/>
          <p:cNvGraphicFramePr>
            <a:graphicFrameLocks/>
          </p:cNvGraphicFramePr>
          <p:nvPr/>
        </p:nvGraphicFramePr>
        <p:xfrm>
          <a:off x="769938" y="911225"/>
          <a:ext cx="7956550" cy="5762625"/>
        </p:xfrm>
        <a:graphic>
          <a:graphicData uri="http://schemas.openxmlformats.org/presentationml/2006/ole">
            <p:oleObj spid="_x0000_s15362" r:id="rId4" imgW="7955970" imgH="5767316" progId="Excel.Chart.8">
              <p:embed/>
            </p:oleObj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Key Findings – The Motivation</a:t>
            </a:r>
            <a:endParaRPr lang="en-US" sz="2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936625"/>
            <a:ext cx="8413750" cy="5624513"/>
          </a:xfrm>
        </p:spPr>
        <p:txBody>
          <a:bodyPr/>
          <a:lstStyle/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sz="2200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b="1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Top 4 reasons to develop online communities:</a:t>
            </a:r>
            <a:endParaRPr lang="en-US" sz="2200" dirty="0" smtClean="0">
              <a:latin typeface="Helvetica" pitchFamily="34" charset="0"/>
              <a:ea typeface="ＭＳ Ｐゴシック" pitchFamily="127" charset="-128"/>
              <a:cs typeface="Helvetica" pitchFamily="34" charset="0"/>
            </a:endParaRP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40% Increasing direct relationships with end users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40% Increasing audience engagement (social networking) 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35% Increased content usage 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35% Increasing knowledge and understanding of the reader</a:t>
            </a:r>
          </a:p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b="1" dirty="0" smtClean="0">
              <a:solidFill>
                <a:srgbClr val="231F20"/>
              </a:solidFill>
              <a:latin typeface="Helvetica" pitchFamily="34" charset="0"/>
              <a:ea typeface="ＭＳ Ｐゴシック" pitchFamily="127" charset="-128"/>
              <a:cs typeface="Helvetica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430338"/>
            <a:ext cx="8229600" cy="4900612"/>
          </a:xfrm>
        </p:spPr>
        <p:txBody>
          <a:bodyPr/>
          <a:lstStyle/>
          <a:p>
            <a:pPr marL="457200" indent="0"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b="1" dirty="0" smtClean="0">
                <a:solidFill>
                  <a:srgbClr val="231F20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Top 3 reported benefits of online communities: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37% Generated increased knowledge and understanding of the end user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37% Developed direct relationships with readers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chemeClr val="tx1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32% Serves as a platform to increase content usage</a:t>
            </a:r>
          </a:p>
          <a:p>
            <a:pPr marL="457200" indent="0"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sz="2200" b="1" dirty="0" smtClean="0">
              <a:latin typeface="Helvetica" pitchFamily="34" charset="0"/>
              <a:ea typeface="ＭＳ Ｐゴシック" pitchFamily="127" charset="-128"/>
              <a:cs typeface="Helvetica" pitchFamily="34" charset="0"/>
            </a:endParaRPr>
          </a:p>
          <a:p>
            <a:pPr marL="457200" indent="0"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b="1" dirty="0" smtClean="0"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Direct Feedback:</a:t>
            </a:r>
          </a:p>
          <a:p>
            <a:pPr marL="457200" indent="0"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i="1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“Our online community capabilities are helping committees and special interest groups to collaborate.”</a:t>
            </a:r>
          </a:p>
          <a:p>
            <a:pPr marL="800100"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r>
              <a:rPr lang="en-US" sz="2200" i="1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“Growth of audience engagement but not sales.”</a:t>
            </a:r>
          </a:p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dirty="0" smtClean="0">
              <a:ea typeface="ＭＳ Ｐゴシック" pitchFamily="127" charset="-128"/>
            </a:endParaRPr>
          </a:p>
          <a:p>
            <a:pPr eaLnBrk="1" hangingPunct="1">
              <a:buFont typeface="Arial" pitchFamily="127" charset="0"/>
              <a:buChar char="•"/>
              <a:defRPr/>
            </a:pPr>
            <a:endParaRPr lang="en-US" dirty="0">
              <a:ea typeface="ＭＳ Ｐゴシック" pitchFamily="127" charset="-128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Key Findings – The Benefits</a:t>
            </a:r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Key Findings – Current Success &amp; Future Opportunity</a:t>
            </a:r>
            <a:endParaRPr lang="en-US" sz="240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7500" y="1416050"/>
            <a:ext cx="8229600" cy="5241925"/>
          </a:xfrm>
        </p:spPr>
        <p:txBody>
          <a:bodyPr/>
          <a:lstStyle/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b="1" dirty="0" smtClean="0">
                <a:solidFill>
                  <a:srgbClr val="231F20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About 50% </a:t>
            </a:r>
            <a:r>
              <a:rPr lang="en-US" sz="2200" dirty="0" smtClean="0">
                <a:solidFill>
                  <a:srgbClr val="231F20"/>
                </a:solidFill>
                <a:latin typeface="Helvetica" pitchFamily="34" charset="0"/>
                <a:ea typeface="ＭＳ Ｐゴシック" pitchFamily="127" charset="-128"/>
                <a:cs typeface="Helvetica" pitchFamily="34" charset="0"/>
              </a:rPr>
              <a:t>of publishers believe online communities have been successful in achieving the company’s goals</a:t>
            </a:r>
            <a:endParaRPr lang="en-US" sz="2200" b="1" dirty="0" smtClean="0">
              <a:solidFill>
                <a:srgbClr val="231F20"/>
              </a:solidFill>
              <a:latin typeface="Helvetica" pitchFamily="34" charset="0"/>
              <a:ea typeface="ＭＳ Ｐゴシック" pitchFamily="127" charset="-128"/>
              <a:cs typeface="Helvetica" pitchFamily="34" charset="0"/>
            </a:endParaRP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N</a:t>
            </a:r>
            <a:r>
              <a:rPr lang="en-US" sz="2200" b="1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early 80%</a:t>
            </a:r>
            <a:r>
              <a:rPr lang="en-US" sz="2200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 </a:t>
            </a:r>
            <a:r>
              <a:rPr lang="en-US" sz="2200" dirty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of all publishers </a:t>
            </a:r>
            <a:r>
              <a:rPr lang="en-US" sz="2200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view online communities as an area of growth for their company and the publishing sector as a whole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34" charset="0"/>
                <a:ea typeface="ヒラギノ角ゴ Pro W3" pitchFamily="127" charset="-128"/>
                <a:cs typeface="Helvetica" pitchFamily="34" charset="0"/>
              </a:rPr>
              <a:t>Early 2013 study showed that </a:t>
            </a:r>
            <a:r>
              <a:rPr lang="en-US" sz="2200" b="1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84%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of all publisher respondents think their investment in online communities will increase over the next two years</a:t>
            </a: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231F20"/>
              </a:solidFill>
              <a:latin typeface="Helvetica" pitchFamily="34" charset="0"/>
              <a:ea typeface="ヒラギノ角ゴ Pro W3" pitchFamily="127" charset="-128"/>
              <a:cs typeface="Helvetica" pitchFamily="34" charset="0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sz="2200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sz="1000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sz="1000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eaLnBrk="1" hangingPunct="1">
              <a:buFont typeface="Arial" pitchFamily="127" charset="0"/>
              <a:buChar char="•"/>
              <a:defRPr/>
            </a:pPr>
            <a:endParaRPr lang="en-US" dirty="0">
              <a:ea typeface="ＭＳ Ｐゴシック" pitchFamily="127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solidFill>
                  <a:srgbClr val="87DBFF"/>
                </a:solidFill>
                <a:latin typeface="Helvetica" pitchFamily="34" charset="0"/>
                <a:cs typeface="Arial" charset="0"/>
              </a:rPr>
              <a:t>Summary</a:t>
            </a:r>
            <a:endParaRPr lang="en-US" sz="240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7500" y="1355725"/>
            <a:ext cx="8229600" cy="4525963"/>
          </a:xfrm>
        </p:spPr>
        <p:txBody>
          <a:bodyPr/>
          <a:lstStyle/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sz="800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Online communities are on the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up</a:t>
            </a:r>
            <a:endParaRPr lang="en-US" sz="1000" dirty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Primarily focused on relationship building with end users</a:t>
            </a:r>
          </a:p>
          <a:p>
            <a:pPr marL="800100">
              <a:lnSpc>
                <a:spcPct val="150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Many publishers are still experimenting with online community strategies</a:t>
            </a:r>
          </a:p>
          <a:p>
            <a:pPr marL="457200" inden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Arial" pitchFamily="127" charset="0"/>
              <a:buNone/>
              <a:defRPr/>
            </a:pPr>
            <a:endParaRPr lang="en-US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1714500" lvl="4" indent="-3429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b="1" dirty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b="1" dirty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  <a:defRPr/>
            </a:pPr>
            <a:endParaRPr lang="en-US" sz="800" b="1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479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MS PGothic</vt:lpstr>
      <vt:lpstr>Calibri</vt:lpstr>
      <vt:lpstr>Helvetica</vt:lpstr>
      <vt:lpstr>ヒラギノ角ゴ Pro W3</vt:lpstr>
      <vt:lpstr>Wingdings</vt:lpstr>
      <vt:lpstr>Office Theme</vt:lpstr>
      <vt:lpstr>1_Custom Design</vt:lpstr>
      <vt:lpstr>Office Theme</vt:lpstr>
      <vt:lpstr>Microsoft Excel Chart</vt:lpstr>
      <vt:lpstr>Online Communities Academic Publishing Perspective </vt:lpstr>
      <vt:lpstr>Defining Online Communities</vt:lpstr>
      <vt:lpstr>Slide 3</vt:lpstr>
      <vt:lpstr>What does research address?</vt:lpstr>
      <vt:lpstr>Key Findings – Current Market</vt:lpstr>
      <vt:lpstr>Key Findings – The Motivation</vt:lpstr>
      <vt:lpstr>Key Findings – The Benefits</vt:lpstr>
      <vt:lpstr>Key Findings – Current Success &amp; Future Opportunity</vt:lpstr>
      <vt:lpstr>Summary</vt:lpstr>
      <vt:lpstr>Conclusions</vt:lpstr>
    </vt:vector>
  </TitlesOfParts>
  <Company>Aloft Group,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Aloft Group</dc:creator>
  <cp:lastModifiedBy>jacobst</cp:lastModifiedBy>
  <cp:revision>67</cp:revision>
  <cp:lastPrinted>2013-04-10T13:12:38Z</cp:lastPrinted>
  <dcterms:created xsi:type="dcterms:W3CDTF">2012-08-17T15:46:11Z</dcterms:created>
  <dcterms:modified xsi:type="dcterms:W3CDTF">2014-01-29T22:04:18Z</dcterms:modified>
</cp:coreProperties>
</file>