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62" r:id="rId6"/>
    <p:sldId id="295" r:id="rId7"/>
    <p:sldId id="296" r:id="rId8"/>
    <p:sldId id="298" r:id="rId9"/>
    <p:sldId id="297" r:id="rId10"/>
    <p:sldId id="263" r:id="rId11"/>
    <p:sldId id="293" r:id="rId12"/>
    <p:sldId id="264" r:id="rId13"/>
    <p:sldId id="265" r:id="rId14"/>
    <p:sldId id="266" r:id="rId15"/>
    <p:sldId id="267" r:id="rId16"/>
    <p:sldId id="282" r:id="rId17"/>
    <p:sldId id="290" r:id="rId18"/>
    <p:sldId id="268" r:id="rId19"/>
    <p:sldId id="283" r:id="rId20"/>
    <p:sldId id="284" r:id="rId21"/>
    <p:sldId id="270" r:id="rId22"/>
    <p:sldId id="294" r:id="rId23"/>
    <p:sldId id="271" r:id="rId24"/>
    <p:sldId id="291" r:id="rId25"/>
    <p:sldId id="292" r:id="rId26"/>
    <p:sldId id="299" r:id="rId27"/>
    <p:sldId id="300" r:id="rId28"/>
    <p:sldId id="272" r:id="rId29"/>
    <p:sldId id="273" r:id="rId30"/>
    <p:sldId id="274" r:id="rId31"/>
    <p:sldId id="275" r:id="rId32"/>
    <p:sldId id="278" r:id="rId33"/>
    <p:sldId id="287" r:id="rId34"/>
    <p:sldId id="288" r:id="rId35"/>
    <p:sldId id="280" r:id="rId36"/>
    <p:sldId id="279" r:id="rId37"/>
    <p:sldId id="281" r:id="rId38"/>
    <p:sldId id="301" r:id="rId39"/>
    <p:sldId id="302" r:id="rId40"/>
    <p:sldId id="289" r:id="rId41"/>
    <p:sldId id="27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7508-B4D8-4C61-8144-7960FDAC122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F39E-45D0-492E-811A-35049CF82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7508-B4D8-4C61-8144-7960FDAC122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F39E-45D0-492E-811A-35049CF82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7508-B4D8-4C61-8144-7960FDAC122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F39E-45D0-492E-811A-35049CF82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7508-B4D8-4C61-8144-7960FDAC122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F39E-45D0-492E-811A-35049CF82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7508-B4D8-4C61-8144-7960FDAC122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F39E-45D0-492E-811A-35049CF82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7508-B4D8-4C61-8144-7960FDAC122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F39E-45D0-492E-811A-35049CF82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7508-B4D8-4C61-8144-7960FDAC122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F39E-45D0-492E-811A-35049CF82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7508-B4D8-4C61-8144-7960FDAC122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F39E-45D0-492E-811A-35049CF82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7508-B4D8-4C61-8144-7960FDAC122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F39E-45D0-492E-811A-35049CF82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7508-B4D8-4C61-8144-7960FDAC122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F39E-45D0-492E-811A-35049CF82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7508-B4D8-4C61-8144-7960FDAC122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F39E-45D0-492E-811A-35049CF82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07508-B4D8-4C61-8144-7960FDAC122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BF39E-45D0-492E-811A-35049CF82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Math Review</a:t>
            </a:r>
            <a:br>
              <a:rPr lang="en-US" dirty="0" smtClean="0"/>
            </a:br>
            <a:r>
              <a:rPr lang="en-US" dirty="0" smtClean="0"/>
              <a:t>for Relay Techs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Bill Unbehaun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Tacoma Power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57188"/>
            <a:ext cx="22860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381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Cartesian Planes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28600" y="25146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3429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1000" y="4343400"/>
            <a:ext cx="8534400" cy="0"/>
          </a:xfrm>
          <a:prstGeom prst="line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81000" y="52578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4800" y="6172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4400" y="685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28800" y="1066800"/>
            <a:ext cx="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43200" y="16002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57600" y="16002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1676400"/>
            <a:ext cx="0" cy="5029200"/>
          </a:xfrm>
          <a:prstGeom prst="line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400" y="16764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00800" y="16002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15200" y="1219200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29600" y="457200"/>
            <a:ext cx="0" cy="64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382000" y="4495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X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00600" y="1828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Y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381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Cartesian Planes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28600" y="25146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3429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1000" y="4343400"/>
            <a:ext cx="8534400" cy="0"/>
          </a:xfrm>
          <a:prstGeom prst="line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81000" y="52578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4800" y="6172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4400" y="685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28800" y="1066800"/>
            <a:ext cx="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43200" y="16002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57600" y="16002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1676400"/>
            <a:ext cx="0" cy="5029200"/>
          </a:xfrm>
          <a:prstGeom prst="line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400" y="16764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00800" y="16002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15200" y="1219200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29600" y="457200"/>
            <a:ext cx="0" cy="64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382000" y="4495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X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00600" y="1828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Y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24400" y="57867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724400" y="2667000"/>
            <a:ext cx="5334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-25000" dirty="0" smtClean="0"/>
              <a:t>+</a:t>
            </a:r>
            <a:endParaRPr lang="en-US" sz="32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1066800" y="4419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696200" y="4456172"/>
            <a:ext cx="5334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-25000" dirty="0" smtClean="0"/>
              <a:t>+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381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Cartesian Planes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28600" y="25146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3429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1000" y="4343400"/>
            <a:ext cx="8534400" cy="0"/>
          </a:xfrm>
          <a:prstGeom prst="line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81000" y="52578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4800" y="6172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4400" y="685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28800" y="1066800"/>
            <a:ext cx="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43200" y="16002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57600" y="16002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1676400"/>
            <a:ext cx="0" cy="5029200"/>
          </a:xfrm>
          <a:prstGeom prst="line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400" y="16764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00800" y="16002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15200" y="1219200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29600" y="457200"/>
            <a:ext cx="0" cy="64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382000" y="487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X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00600" y="1828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Y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743200" y="2514600"/>
            <a:ext cx="3657600" cy="3657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381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Cartesian Planes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28600" y="25146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3429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1000" y="4343400"/>
            <a:ext cx="8534400" cy="0"/>
          </a:xfrm>
          <a:prstGeom prst="line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81000" y="52578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4800" y="6172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4400" y="685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28800" y="1066800"/>
            <a:ext cx="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43200" y="16002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57600" y="16002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1676400"/>
            <a:ext cx="0" cy="5029200"/>
          </a:xfrm>
          <a:prstGeom prst="line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400" y="16764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00800" y="17526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15200" y="1219200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29600" y="457200"/>
            <a:ext cx="0" cy="64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382000" y="487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X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00600" y="1828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Y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743200" y="2514600"/>
            <a:ext cx="3657600" cy="3657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477000" y="4267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0" y="5558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270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3200" y="4267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180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2510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90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4400" y="61677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Or -90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381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Cartesian Planes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28600" y="25146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3429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1000" y="4343400"/>
            <a:ext cx="8534400" cy="0"/>
          </a:xfrm>
          <a:prstGeom prst="line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81000" y="52578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4800" y="6172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4400" y="685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28800" y="1066800"/>
            <a:ext cx="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43200" y="16002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57600" y="16002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1676400"/>
            <a:ext cx="0" cy="5029200"/>
          </a:xfrm>
          <a:prstGeom prst="line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400" y="16764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00800" y="16002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15200" y="1219200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29600" y="457200"/>
            <a:ext cx="0" cy="64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382000" y="487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X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00600" y="1828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Y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743200" y="2514600"/>
            <a:ext cx="3657600" cy="3657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477000" y="4267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0" y="5558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270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3200" y="4267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180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2510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90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4400" y="61677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Or -90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35" name="Straight Arrow Connector 34"/>
          <p:cNvCxnSpPr>
            <a:endCxn id="19" idx="6"/>
          </p:cNvCxnSpPr>
          <p:nvPr/>
        </p:nvCxnSpPr>
        <p:spPr>
          <a:xfrm>
            <a:off x="4572000" y="4343400"/>
            <a:ext cx="1828800" cy="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638800" y="3886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C000"/>
                </a:solidFill>
              </a:rPr>
              <a:t>Va</a:t>
            </a:r>
            <a:endParaRPr lang="en-US" sz="2400" dirty="0">
              <a:solidFill>
                <a:srgbClr val="FFC00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572000" y="4343400"/>
            <a:ext cx="1524000" cy="53340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486400" y="4648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Ia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3581400" y="2819400"/>
            <a:ext cx="990600" cy="1524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3505200" y="4343400"/>
            <a:ext cx="1066800" cy="14478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4114800" y="2971800"/>
            <a:ext cx="457200" cy="1371600"/>
          </a:xfrm>
          <a:prstGeom prst="straightConnector1">
            <a:avLst/>
          </a:prstGeom>
          <a:ln w="381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3352800" y="4343400"/>
            <a:ext cx="1219200" cy="914400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352800" y="3124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Vc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33800" y="5562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</a:rPr>
              <a:t>Vb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3810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Power Plane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28600" y="25146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3429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1000" y="4343400"/>
            <a:ext cx="8534400" cy="0"/>
          </a:xfrm>
          <a:prstGeom prst="line">
            <a:avLst/>
          </a:prstGeom>
          <a:ln w="38100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81000" y="52578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4800" y="6172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4400" y="685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28800" y="1066800"/>
            <a:ext cx="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43200" y="16002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57600" y="16002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1676400"/>
            <a:ext cx="0" cy="5029200"/>
          </a:xfrm>
          <a:prstGeom prst="line">
            <a:avLst/>
          </a:prstGeom>
          <a:ln w="38100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400" y="16764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00800" y="16002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15200" y="1219200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29600" y="457200"/>
            <a:ext cx="0" cy="64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3058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P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00600" y="175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Q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4431268"/>
            <a:ext cx="1981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Watts flowing out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5257800"/>
            <a:ext cx="1676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Inductive VARs</a:t>
            </a:r>
          </a:p>
          <a:p>
            <a:r>
              <a:rPr lang="en-US" dirty="0" smtClean="0"/>
              <a:t>(unless at a generator)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3810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Power Plane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28600" y="25146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3429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1000" y="4343400"/>
            <a:ext cx="8534400" cy="0"/>
          </a:xfrm>
          <a:prstGeom prst="line">
            <a:avLst/>
          </a:prstGeom>
          <a:ln w="38100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81000" y="52578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4800" y="6172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4400" y="685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28800" y="1066800"/>
            <a:ext cx="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43200" y="16002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57600" y="16002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1676400"/>
            <a:ext cx="0" cy="5029200"/>
          </a:xfrm>
          <a:prstGeom prst="line">
            <a:avLst/>
          </a:prstGeom>
          <a:ln w="38100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400" y="16764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00800" y="16002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15200" y="1219200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29600" y="457200"/>
            <a:ext cx="0" cy="64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3058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P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00600" y="175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Q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4431268"/>
            <a:ext cx="2514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Watts flowing out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5257800"/>
            <a:ext cx="16764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Inductive VARs</a:t>
            </a:r>
          </a:p>
          <a:p>
            <a:r>
              <a:rPr lang="en-US" sz="2400" dirty="0" smtClean="0"/>
              <a:t>(unless at a generator)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572000" y="4343400"/>
            <a:ext cx="3657600" cy="1752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20000" y="5486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VA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3810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Power Plane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28600" y="25146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3429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1000" y="4343400"/>
            <a:ext cx="8534400" cy="0"/>
          </a:xfrm>
          <a:prstGeom prst="line">
            <a:avLst/>
          </a:prstGeom>
          <a:ln w="38100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81000" y="52578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4800" y="6172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4400" y="685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28800" y="1066800"/>
            <a:ext cx="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43200" y="16002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57600" y="16002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1676400"/>
            <a:ext cx="0" cy="5029200"/>
          </a:xfrm>
          <a:prstGeom prst="line">
            <a:avLst/>
          </a:prstGeom>
          <a:ln w="38100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400" y="16764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00800" y="16002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15200" y="1219200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29600" y="457200"/>
            <a:ext cx="0" cy="64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3058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P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00600" y="175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Q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4431268"/>
            <a:ext cx="2514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Watts flowing out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562600" y="1600200"/>
            <a:ext cx="2286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Inductive VARs</a:t>
            </a:r>
          </a:p>
          <a:p>
            <a:r>
              <a:rPr lang="en-US" sz="2400" dirty="0" smtClean="0"/>
              <a:t>(at a generator)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572000" y="2514600"/>
            <a:ext cx="3657600" cy="1828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20000" y="2819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VA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381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Impedance Plane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28600" y="25146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3429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1000" y="4343400"/>
            <a:ext cx="8534400" cy="0"/>
          </a:xfrm>
          <a:prstGeom prst="line">
            <a:avLst/>
          </a:prstGeom>
          <a:ln w="381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81000" y="52578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4800" y="6172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4400" y="685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28800" y="1066800"/>
            <a:ext cx="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43200" y="16002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57600" y="16002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1676400"/>
            <a:ext cx="0" cy="5029200"/>
          </a:xfrm>
          <a:prstGeom prst="line">
            <a:avLst/>
          </a:prstGeom>
          <a:ln w="381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400" y="16764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00800" y="16002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15200" y="1219200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29600" y="457200"/>
            <a:ext cx="0" cy="64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3058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R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00600" y="175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X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6600" y="4343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Resistance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2209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Reactance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381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Impedance Plane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28600" y="25146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3429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1000" y="4343400"/>
            <a:ext cx="8534400" cy="0"/>
          </a:xfrm>
          <a:prstGeom prst="line">
            <a:avLst/>
          </a:prstGeom>
          <a:ln w="381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81000" y="52578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4800" y="6172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4400" y="685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28800" y="1066800"/>
            <a:ext cx="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43200" y="16002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57600" y="16002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1676400"/>
            <a:ext cx="0" cy="5029200"/>
          </a:xfrm>
          <a:prstGeom prst="line">
            <a:avLst/>
          </a:prstGeom>
          <a:ln w="381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400" y="16764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00800" y="16002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15200" y="1219200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29600" y="457200"/>
            <a:ext cx="0" cy="64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3058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R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00600" y="175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X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6600" y="4343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Resistance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9000" y="1752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Reactance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572000" y="2514600"/>
            <a:ext cx="914400" cy="1828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62600" y="2438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Impedance – i.e. line impedance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5638800" cy="1143000"/>
          </a:xfrm>
        </p:spPr>
        <p:txBody>
          <a:bodyPr/>
          <a:lstStyle/>
          <a:p>
            <a:r>
              <a:rPr lang="en-US" dirty="0" smtClean="0"/>
              <a:t>Triangle Basics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>
          <a:xfrm>
            <a:off x="533400" y="1676400"/>
            <a:ext cx="5257800" cy="1752600"/>
          </a:xfrm>
          <a:prstGeom prst="triangle">
            <a:avLst>
              <a:gd name="adj" fmla="val 325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81200" y="1828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100</a:t>
            </a:r>
            <a:r>
              <a:rPr lang="en-US" sz="2400" baseline="30000" dirty="0" smtClean="0">
                <a:solidFill>
                  <a:schemeClr val="bg1"/>
                </a:solidFill>
              </a:rPr>
              <a:t>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043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45</a:t>
            </a:r>
            <a:r>
              <a:rPr lang="en-US" sz="2400" baseline="30000" dirty="0" smtClean="0">
                <a:solidFill>
                  <a:schemeClr val="bg1"/>
                </a:solidFill>
              </a:rPr>
              <a:t>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3043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35</a:t>
            </a:r>
            <a:r>
              <a:rPr lang="en-US" sz="2400" baseline="30000" dirty="0" smtClean="0">
                <a:solidFill>
                  <a:schemeClr val="bg1"/>
                </a:solidFill>
              </a:rPr>
              <a:t>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381000" y="4114800"/>
            <a:ext cx="2209800" cy="1905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19200" y="4495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60</a:t>
            </a:r>
            <a:r>
              <a:rPr lang="en-US" sz="2400" baseline="300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5634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60</a:t>
            </a:r>
            <a:r>
              <a:rPr lang="en-US" sz="2400" baseline="300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5634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60</a:t>
            </a:r>
            <a:r>
              <a:rPr lang="en-US" sz="2400" baseline="300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1200" y="4724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3.7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19200" y="6019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4724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3.7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2510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180</a:t>
            </a:r>
            <a:r>
              <a:rPr lang="en-US" sz="2400" baseline="30000" dirty="0" smtClean="0">
                <a:solidFill>
                  <a:schemeClr val="bg1"/>
                </a:solidFill>
              </a:rPr>
              <a:t>0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stCxn id="4" idx="2"/>
            <a:endCxn id="14" idx="0"/>
          </p:cNvCxnSpPr>
          <p:nvPr/>
        </p:nvCxnSpPr>
        <p:spPr>
          <a:xfrm>
            <a:off x="2362200" y="2290465"/>
            <a:ext cx="152400" cy="21967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524000" y="2895600"/>
            <a:ext cx="609600" cy="15240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1"/>
          </p:cNvCxnSpPr>
          <p:nvPr/>
        </p:nvCxnSpPr>
        <p:spPr>
          <a:xfrm flipH="1" flipV="1">
            <a:off x="2895600" y="2895600"/>
            <a:ext cx="1524000" cy="37876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5800" y="6324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Equilateral</a:t>
            </a:r>
            <a:endParaRPr lang="en-US" sz="2400" dirty="0"/>
          </a:p>
        </p:txBody>
      </p:sp>
      <p:sp>
        <p:nvSpPr>
          <p:cNvPr id="22" name="Isosceles Triangle 21"/>
          <p:cNvSpPr/>
          <p:nvPr/>
        </p:nvSpPr>
        <p:spPr>
          <a:xfrm>
            <a:off x="5867400" y="3886200"/>
            <a:ext cx="1905000" cy="2438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943600" y="5862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75</a:t>
            </a:r>
            <a:r>
              <a:rPr lang="en-US" sz="2400" baseline="300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62800" y="5862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75</a:t>
            </a:r>
            <a:r>
              <a:rPr lang="en-US" sz="2400" baseline="300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53200" y="4415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3</a:t>
            </a:r>
            <a:r>
              <a:rPr lang="en-US" sz="2400" dirty="0" smtClean="0">
                <a:solidFill>
                  <a:schemeClr val="bg1"/>
                </a:solidFill>
              </a:rPr>
              <a:t>0</a:t>
            </a:r>
            <a:r>
              <a:rPr lang="en-US" sz="2400" baseline="300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67400" y="5040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391400" y="4964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172200" y="6324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Isosceles</a:t>
            </a:r>
            <a:endParaRPr lang="en-US" sz="2400" dirty="0"/>
          </a:p>
        </p:txBody>
      </p:sp>
      <p:sp>
        <p:nvSpPr>
          <p:cNvPr id="30" name="Isosceles Triangle 29"/>
          <p:cNvSpPr/>
          <p:nvPr/>
        </p:nvSpPr>
        <p:spPr>
          <a:xfrm>
            <a:off x="6705600" y="1600200"/>
            <a:ext cx="1219200" cy="990600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19267469">
            <a:off x="6118139" y="857085"/>
            <a:ext cx="1525403" cy="13501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960312" y="1600200"/>
            <a:ext cx="914400" cy="9906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705600" y="2590800"/>
            <a:ext cx="1219200" cy="1143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315200" y="533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Pythagorean       Theorem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7086600" y="3048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baseline="30000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05600" y="129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</a:t>
            </a:r>
            <a:r>
              <a:rPr lang="en-US" baseline="30000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29600" y="1981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r>
              <a:rPr lang="en-US" baseline="30000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3340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Impedance Plane</a:t>
            </a:r>
            <a:br>
              <a:rPr lang="en-US" dirty="0" smtClean="0"/>
            </a:br>
            <a:r>
              <a:rPr lang="en-US" dirty="0" smtClean="0"/>
              <a:t>with Mho Characteristic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28600" y="25146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3429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1000" y="4343400"/>
            <a:ext cx="8534400" cy="0"/>
          </a:xfrm>
          <a:prstGeom prst="line">
            <a:avLst/>
          </a:prstGeom>
          <a:ln w="381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81000" y="52578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4800" y="6172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4400" y="685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28800" y="1066800"/>
            <a:ext cx="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43200" y="16002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57600" y="16002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1676400"/>
            <a:ext cx="0" cy="5029200"/>
          </a:xfrm>
          <a:prstGeom prst="line">
            <a:avLst/>
          </a:prstGeom>
          <a:ln w="381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400" y="16764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00800" y="16002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15200" y="1219200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29600" y="457200"/>
            <a:ext cx="0" cy="64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3058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R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00600" y="175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X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114800" y="25908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572000" y="2667000"/>
            <a:ext cx="914400" cy="1676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381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Getting to the Impedance Plane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28600" y="25146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3429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1000" y="4343400"/>
            <a:ext cx="8534400" cy="0"/>
          </a:xfrm>
          <a:prstGeom prst="line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4800" y="52578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4800" y="6172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4400" y="685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28800" y="1066800"/>
            <a:ext cx="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43200" y="16002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57600" y="16002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1676400"/>
            <a:ext cx="0" cy="5029200"/>
          </a:xfrm>
          <a:prstGeom prst="line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400" y="16764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00800" y="16002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15200" y="1219200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29600" y="457200"/>
            <a:ext cx="0" cy="64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0104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X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0" y="1828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Y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743200" y="2514600"/>
            <a:ext cx="3657600" cy="3657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477000" y="4267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0" y="5558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270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3200" y="4267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180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2510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90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4400" y="61677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Or -90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35" name="Straight Arrow Connector 34"/>
          <p:cNvCxnSpPr>
            <a:endCxn id="19" idx="6"/>
          </p:cNvCxnSpPr>
          <p:nvPr/>
        </p:nvCxnSpPr>
        <p:spPr>
          <a:xfrm>
            <a:off x="4572000" y="4343400"/>
            <a:ext cx="1828800" cy="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638800" y="3886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C000"/>
                </a:solidFill>
              </a:rPr>
              <a:t>Va</a:t>
            </a:r>
            <a:endParaRPr lang="en-US" sz="2400" dirty="0">
              <a:solidFill>
                <a:srgbClr val="FFC00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572000" y="4343400"/>
            <a:ext cx="1524000" cy="53340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486400" y="4648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Ia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1828800"/>
            <a:ext cx="2514600" cy="2308324"/>
          </a:xfrm>
          <a:prstGeom prst="rect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 = V/I</a:t>
            </a:r>
          </a:p>
          <a:p>
            <a:r>
              <a:rPr lang="en-US" dirty="0" smtClean="0"/>
              <a:t>Z = V&lt;/I&lt;</a:t>
            </a:r>
          </a:p>
          <a:p>
            <a:r>
              <a:rPr lang="en-US" dirty="0" smtClean="0"/>
              <a:t>Z = 100v&lt;0 / 10a &lt; -20</a:t>
            </a:r>
          </a:p>
          <a:p>
            <a:r>
              <a:rPr lang="en-US" dirty="0" smtClean="0"/>
              <a:t>Polar division: </a:t>
            </a:r>
            <a:r>
              <a:rPr lang="en-US" i="1" dirty="0" smtClean="0"/>
              <a:t>divide </a:t>
            </a:r>
            <a:r>
              <a:rPr lang="en-US" dirty="0" smtClean="0"/>
              <a:t>magnitudes and </a:t>
            </a:r>
            <a:r>
              <a:rPr lang="en-US" i="1" dirty="0" smtClean="0"/>
              <a:t>subtract</a:t>
            </a:r>
            <a:r>
              <a:rPr lang="en-US" dirty="0" smtClean="0"/>
              <a:t> angles</a:t>
            </a:r>
          </a:p>
          <a:p>
            <a:r>
              <a:rPr lang="en-US" dirty="0" smtClean="0"/>
              <a:t>Z = (100/10) &lt; 0 – (-20)</a:t>
            </a:r>
          </a:p>
          <a:p>
            <a:r>
              <a:rPr lang="en-US" dirty="0" smtClean="0"/>
              <a:t>Z = 10 &lt; 20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572000" y="3810000"/>
            <a:ext cx="1600200" cy="53340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257800" y="3581400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Z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the Impedance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3000" y="1600200"/>
            <a:ext cx="5715000" cy="4524315"/>
          </a:xfrm>
          <a:prstGeom prst="rect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 = V/I</a:t>
            </a:r>
          </a:p>
          <a:p>
            <a:r>
              <a:rPr lang="en-US" sz="3600" dirty="0" smtClean="0"/>
              <a:t>Z = V&lt;/I&lt;</a:t>
            </a:r>
          </a:p>
          <a:p>
            <a:r>
              <a:rPr lang="en-US" sz="3600" dirty="0" smtClean="0"/>
              <a:t>Z = 100v&lt;0 / 10a &lt; -20</a:t>
            </a:r>
          </a:p>
          <a:p>
            <a:r>
              <a:rPr lang="en-US" sz="3600" dirty="0" smtClean="0"/>
              <a:t>Polar division: </a:t>
            </a:r>
            <a:r>
              <a:rPr lang="en-US" sz="3600" i="1" dirty="0" smtClean="0"/>
              <a:t>divide </a:t>
            </a:r>
            <a:r>
              <a:rPr lang="en-US" sz="3600" dirty="0" smtClean="0"/>
              <a:t>magnitudes and </a:t>
            </a:r>
            <a:r>
              <a:rPr lang="en-US" sz="3600" i="1" dirty="0" smtClean="0"/>
              <a:t>subtract</a:t>
            </a:r>
            <a:r>
              <a:rPr lang="en-US" sz="3600" dirty="0" smtClean="0"/>
              <a:t> angles</a:t>
            </a:r>
          </a:p>
          <a:p>
            <a:r>
              <a:rPr lang="en-US" sz="3600" dirty="0" smtClean="0"/>
              <a:t>Z = (100/10) &lt; 0 – (-20)</a:t>
            </a:r>
          </a:p>
          <a:p>
            <a:r>
              <a:rPr lang="en-US" sz="3600" dirty="0" smtClean="0"/>
              <a:t>Z = 10 &lt; 20</a:t>
            </a:r>
            <a:endParaRPr lang="en-US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381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Getting to the Impedance Plane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28600" y="25146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3429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1000" y="4343400"/>
            <a:ext cx="8534400" cy="0"/>
          </a:xfrm>
          <a:prstGeom prst="line">
            <a:avLst/>
          </a:prstGeom>
          <a:ln w="381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81000" y="52578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4800" y="6172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4400" y="685800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28800" y="1066800"/>
            <a:ext cx="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43200" y="16002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57600" y="16002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1676400"/>
            <a:ext cx="0" cy="5029200"/>
          </a:xfrm>
          <a:prstGeom prst="line">
            <a:avLst/>
          </a:prstGeom>
          <a:ln w="381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400" y="16764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00800" y="16002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15200" y="1219200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29600" y="457200"/>
            <a:ext cx="0" cy="64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81800" y="4343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R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48200" y="197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X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743200" y="2514600"/>
            <a:ext cx="3657600" cy="3657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477000" y="4267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0" y="5558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270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3200" y="4267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180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2510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90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4400" y="61677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Or -90</a:t>
            </a:r>
            <a:r>
              <a:rPr lang="en-US" sz="2400" baseline="300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35" name="Straight Arrow Connector 34"/>
          <p:cNvCxnSpPr>
            <a:endCxn id="19" idx="6"/>
          </p:cNvCxnSpPr>
          <p:nvPr/>
        </p:nvCxnSpPr>
        <p:spPr>
          <a:xfrm>
            <a:off x="4572000" y="4343400"/>
            <a:ext cx="1828800" cy="0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638800" y="3886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C000"/>
                </a:solidFill>
              </a:rPr>
              <a:t>Va</a:t>
            </a:r>
            <a:endParaRPr lang="en-US" sz="2400" dirty="0">
              <a:solidFill>
                <a:srgbClr val="FFC00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572000" y="4343400"/>
            <a:ext cx="1524000" cy="53340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486400" y="4648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Ia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1828800"/>
            <a:ext cx="2514600" cy="2308324"/>
          </a:xfrm>
          <a:prstGeom prst="rect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 = V/I</a:t>
            </a:r>
          </a:p>
          <a:p>
            <a:r>
              <a:rPr lang="en-US" dirty="0" smtClean="0"/>
              <a:t>Z = V&lt;/I&lt;</a:t>
            </a:r>
          </a:p>
          <a:p>
            <a:r>
              <a:rPr lang="en-US" dirty="0" smtClean="0"/>
              <a:t>Z = 100v&lt;0 / 10a &lt; -20</a:t>
            </a:r>
          </a:p>
          <a:p>
            <a:r>
              <a:rPr lang="en-US" dirty="0" smtClean="0"/>
              <a:t>Polar division: </a:t>
            </a:r>
          </a:p>
          <a:p>
            <a:r>
              <a:rPr lang="en-US" dirty="0" smtClean="0"/>
              <a:t>divide magnitudes and subtract angles</a:t>
            </a:r>
          </a:p>
          <a:p>
            <a:r>
              <a:rPr lang="en-US" dirty="0" smtClean="0"/>
              <a:t>Z = 100/10 &lt; 0 – (-20)</a:t>
            </a:r>
          </a:p>
          <a:p>
            <a:r>
              <a:rPr lang="en-US" dirty="0" smtClean="0"/>
              <a:t>Z = 10 &lt; 20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572000" y="3810000"/>
            <a:ext cx="1600200" cy="533400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257800" y="3581400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Z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Polar Diagram of an Impedance Unit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2059" y="1219200"/>
            <a:ext cx="4598881" cy="548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Ratios are used to compare two quantities</a:t>
            </a:r>
          </a:p>
          <a:p>
            <a:r>
              <a:rPr lang="en-US" dirty="0" smtClean="0"/>
              <a:t>They can be expressed as comparisons -  2:3 or as fractions -   2/3</a:t>
            </a:r>
          </a:p>
          <a:p>
            <a:r>
              <a:rPr lang="en-US" dirty="0" smtClean="0"/>
              <a:t>We see them in transformers – 115kV/12.47kV</a:t>
            </a:r>
          </a:p>
          <a:p>
            <a:r>
              <a:rPr lang="en-US" dirty="0" smtClean="0"/>
              <a:t>The full description of transformer parameters is:</a:t>
            </a:r>
          </a:p>
          <a:p>
            <a:r>
              <a:rPr lang="en-US" dirty="0" smtClean="0"/>
              <a:t>	a (turns ration) =  N</a:t>
            </a:r>
            <a:r>
              <a:rPr lang="en-US" baseline="-25000" dirty="0" smtClean="0"/>
              <a:t>1</a:t>
            </a:r>
            <a:r>
              <a:rPr lang="en-US" dirty="0" smtClean="0"/>
              <a:t> / N</a:t>
            </a:r>
            <a:r>
              <a:rPr lang="en-US" baseline="-25000" dirty="0" smtClean="0"/>
              <a:t>2</a:t>
            </a:r>
            <a:r>
              <a:rPr lang="en-US" dirty="0" smtClean="0"/>
              <a:t> = V</a:t>
            </a:r>
            <a:r>
              <a:rPr lang="en-US" baseline="-25000" dirty="0" smtClean="0"/>
              <a:t>1</a:t>
            </a:r>
            <a:r>
              <a:rPr lang="en-US" dirty="0" smtClean="0"/>
              <a:t> / V</a:t>
            </a:r>
            <a:r>
              <a:rPr lang="en-US" baseline="-25000" dirty="0" smtClean="0"/>
              <a:t>2</a:t>
            </a:r>
            <a:r>
              <a:rPr lang="en-US" dirty="0" smtClean="0"/>
              <a:t> = I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smtClean="0"/>
              <a:t>/ I</a:t>
            </a:r>
            <a:r>
              <a:rPr lang="en-US" baseline="-25000" smtClean="0"/>
              <a:t>1</a:t>
            </a:r>
            <a:endParaRPr lang="en-US" dirty="0" smtClean="0"/>
          </a:p>
          <a:p>
            <a:r>
              <a:rPr lang="en-US" dirty="0" smtClean="0"/>
              <a:t>Can be simplified by dividing 115/12.47 = 9.2/1</a:t>
            </a:r>
          </a:p>
          <a:p>
            <a:r>
              <a:rPr lang="en-US" dirty="0" smtClean="0"/>
              <a:t>Also CTs 2000/5 = 400/1</a:t>
            </a:r>
          </a:p>
          <a:p>
            <a:r>
              <a:rPr lang="en-US" dirty="0" smtClean="0"/>
              <a:t>And PTs  115,000/115 = 1000/1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Unit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52578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 men who play soccer together can be referred to as a team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11 players                                                                </a:t>
            </a:r>
            <a:r>
              <a:rPr lang="en-US" sz="2400" dirty="0" smtClean="0">
                <a:solidFill>
                  <a:srgbClr val="0070C0"/>
                </a:solidFill>
              </a:rPr>
              <a:t>1 team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>
                <a:solidFill>
                  <a:srgbClr val="0070C0"/>
                </a:solidFill>
              </a:rPr>
              <a:t>                                                                              1 per unit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599" y="1600200"/>
            <a:ext cx="5334001" cy="2390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933700"/>
            <a:ext cx="9620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962400"/>
            <a:ext cx="7048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962400"/>
            <a:ext cx="828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838200"/>
            <a:ext cx="9620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47800" y="2938463"/>
            <a:ext cx="8096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1905000"/>
            <a:ext cx="7048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9200" y="1905000"/>
            <a:ext cx="8096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57400" y="1905000"/>
            <a:ext cx="6096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71600" y="838200"/>
            <a:ext cx="9715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86000" y="2952750"/>
            <a:ext cx="6953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0" y="3943350"/>
            <a:ext cx="6667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makes discussion of leagues much easier</a:t>
            </a:r>
          </a:p>
          <a:p>
            <a:r>
              <a:rPr lang="en-US" dirty="0" smtClean="0"/>
              <a:t>Instead of listing all 11 players every time that group is mentioned, we refer to the team name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 unit means putting the base at one</a:t>
            </a:r>
          </a:p>
          <a:p>
            <a:r>
              <a:rPr lang="en-US" dirty="0" smtClean="0"/>
              <a:t>Like percentage without the factor of 100</a:t>
            </a:r>
          </a:p>
          <a:p>
            <a:r>
              <a:rPr lang="en-US" dirty="0" smtClean="0"/>
              <a:t>50% is the same as 0.5 per unit</a:t>
            </a:r>
          </a:p>
          <a:p>
            <a:r>
              <a:rPr lang="en-US" dirty="0" smtClean="0"/>
              <a:t>A relay value called tap is a base – 2 x tap = </a:t>
            </a:r>
          </a:p>
          <a:p>
            <a:pPr>
              <a:buNone/>
            </a:pPr>
            <a:r>
              <a:rPr lang="en-US" dirty="0" smtClean="0"/>
              <a:t>	2 per unit</a:t>
            </a:r>
          </a:p>
          <a:p>
            <a:r>
              <a:rPr lang="en-US" dirty="0" smtClean="0"/>
              <a:t>Used in some relay settings – differential minimum op and unrestrained are often per unit settings, also directional power in some generator relays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 Unit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40MVA transformer, 115 kV / 12.47kV</a:t>
            </a:r>
          </a:p>
          <a:p>
            <a:r>
              <a:rPr lang="en-US" dirty="0" smtClean="0"/>
              <a:t>Rated current would be </a:t>
            </a:r>
          </a:p>
          <a:p>
            <a:pPr>
              <a:buNone/>
            </a:pPr>
            <a:r>
              <a:rPr lang="en-US" dirty="0" smtClean="0"/>
              <a:t>	40,000,000va/115,000 v/ √3 = 200.8 a</a:t>
            </a:r>
          </a:p>
          <a:p>
            <a:r>
              <a:rPr lang="en-US" dirty="0" smtClean="0"/>
              <a:t>If you apply 100 kV, this would be 0.87 per unit voltage; if you applied 230 kV it would be 2 per unit</a:t>
            </a:r>
          </a:p>
          <a:p>
            <a:r>
              <a:rPr lang="en-US" dirty="0" smtClean="0"/>
              <a:t>If you measure 100.4 a, this would be 0.5 per unit</a:t>
            </a:r>
          </a:p>
          <a:p>
            <a:r>
              <a:rPr lang="en-US" dirty="0" smtClean="0"/>
              <a:t>If you run it at 110 kV and 50 a, you would see 110 x 50 x √3  = 9.53 MVA or about 0.24 per unit MVA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30-60-90 Right Triangle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>
          <a:xfrm>
            <a:off x="2819400" y="3276600"/>
            <a:ext cx="4267200" cy="2438400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3962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57867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0.866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162800" y="4191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0.5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2895600"/>
            <a:ext cx="533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6</a:t>
            </a:r>
            <a:r>
              <a:rPr lang="en-US" sz="2400" dirty="0" smtClean="0">
                <a:solidFill>
                  <a:schemeClr val="bg1"/>
                </a:solidFill>
              </a:rPr>
              <a:t>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4572000"/>
            <a:ext cx="533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5253335"/>
            <a:ext cx="685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90</a:t>
            </a:r>
            <a:r>
              <a:rPr lang="en-US" sz="2400" baseline="30000" dirty="0" smtClean="0">
                <a:solidFill>
                  <a:schemeClr val="bg1"/>
                </a:solidFill>
              </a:rPr>
              <a:t>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220212"/>
            <a:ext cx="5867400" cy="156966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Basic Trigonometry:</a:t>
            </a:r>
          </a:p>
          <a:p>
            <a:r>
              <a:rPr lang="en-US" sz="2400" dirty="0" smtClean="0"/>
              <a:t>SOH – Sine = Opposite over hypotenuse</a:t>
            </a:r>
          </a:p>
          <a:p>
            <a:r>
              <a:rPr lang="en-US" sz="2400" dirty="0" smtClean="0"/>
              <a:t>CAH – Cosine = Adjacent over hypotenuse</a:t>
            </a:r>
          </a:p>
          <a:p>
            <a:r>
              <a:rPr lang="en-US" sz="2400" dirty="0" smtClean="0"/>
              <a:t>TOA – Tangent = Opposite over adjacent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5329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30</a:t>
            </a:r>
            <a:r>
              <a:rPr lang="en-US" sz="2400" baseline="30000" dirty="0" smtClean="0">
                <a:solidFill>
                  <a:schemeClr val="bg1"/>
                </a:solidFill>
              </a:rPr>
              <a:t>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3505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60</a:t>
            </a:r>
            <a:r>
              <a:rPr lang="en-US" sz="2400" baseline="30000" dirty="0" smtClean="0">
                <a:solidFill>
                  <a:schemeClr val="bg1"/>
                </a:solidFill>
              </a:rPr>
              <a:t>0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examples above, there were quantities of several orders of magnitude: amps, kV, MVA</a:t>
            </a:r>
          </a:p>
          <a:p>
            <a:r>
              <a:rPr lang="en-US" dirty="0" smtClean="0"/>
              <a:t>You must keep your decimals in order!</a:t>
            </a:r>
          </a:p>
          <a:p>
            <a:r>
              <a:rPr lang="en-US" dirty="0" smtClean="0"/>
              <a:t>If you use kV and MVA to avoid writing out 0’s, be sure you know what the current designation will be</a:t>
            </a:r>
          </a:p>
          <a:p>
            <a:r>
              <a:rPr lang="en-US" dirty="0" smtClean="0"/>
              <a:t>Same with </a:t>
            </a:r>
            <a:r>
              <a:rPr lang="en-US" dirty="0" err="1" smtClean="0"/>
              <a:t>milli’s</a:t>
            </a:r>
            <a:r>
              <a:rPr lang="en-US" dirty="0" smtClean="0"/>
              <a:t> and micro’s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Digits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calculator tells me √3 = 1.732050808</a:t>
            </a:r>
          </a:p>
          <a:p>
            <a:r>
              <a:rPr lang="en-US" dirty="0" smtClean="0"/>
              <a:t>It calculates that 120 v / √3 = 69.2820323</a:t>
            </a:r>
          </a:p>
          <a:p>
            <a:r>
              <a:rPr lang="en-US" dirty="0" smtClean="0"/>
              <a:t>My test set will differentiate at </a:t>
            </a:r>
            <a:r>
              <a:rPr lang="en-US" dirty="0" err="1" smtClean="0"/>
              <a:t>millivolt</a:t>
            </a:r>
            <a:r>
              <a:rPr lang="en-US" dirty="0" smtClean="0"/>
              <a:t> level but not micro- or </a:t>
            </a:r>
            <a:r>
              <a:rPr lang="en-US" dirty="0" err="1" smtClean="0"/>
              <a:t>nanovolts</a:t>
            </a:r>
            <a:endParaRPr lang="en-US" dirty="0" smtClean="0"/>
          </a:p>
          <a:p>
            <a:r>
              <a:rPr lang="en-US" dirty="0" smtClean="0"/>
              <a:t>Think about how many decimal places you realistically need – usually 69.3 or 69.28 volts is close enough and round off – 0.0-0.4 goes down,0.5-0.9 goes up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Basic identities: If A = B and B = C, then A = C</a:t>
            </a:r>
          </a:p>
          <a:p>
            <a:r>
              <a:rPr lang="en-US" dirty="0" smtClean="0"/>
              <a:t>Properties:</a:t>
            </a:r>
          </a:p>
          <a:p>
            <a:pPr lvl="1"/>
            <a:r>
              <a:rPr lang="en-US" dirty="0" smtClean="0"/>
              <a:t>Distributive:  a(</a:t>
            </a:r>
            <a:r>
              <a:rPr lang="en-US" dirty="0" err="1" smtClean="0"/>
              <a:t>b+c</a:t>
            </a:r>
            <a:r>
              <a:rPr lang="en-US" dirty="0" smtClean="0"/>
              <a:t>) = </a:t>
            </a:r>
            <a:r>
              <a:rPr lang="en-US" dirty="0" err="1" smtClean="0"/>
              <a:t>ab+ac</a:t>
            </a:r>
            <a:endParaRPr lang="en-US" dirty="0" smtClean="0"/>
          </a:p>
          <a:p>
            <a:pPr lvl="1"/>
            <a:r>
              <a:rPr lang="en-US" dirty="0" smtClean="0"/>
              <a:t>Associative: a+(</a:t>
            </a:r>
            <a:r>
              <a:rPr lang="en-US" dirty="0" err="1" smtClean="0"/>
              <a:t>b+c</a:t>
            </a:r>
            <a:r>
              <a:rPr lang="en-US" dirty="0" smtClean="0"/>
              <a:t>) = (</a:t>
            </a:r>
            <a:r>
              <a:rPr lang="en-US" dirty="0" err="1" smtClean="0"/>
              <a:t>a+b</a:t>
            </a:r>
            <a:r>
              <a:rPr lang="en-US" dirty="0" smtClean="0"/>
              <a:t>)+c and a(</a:t>
            </a:r>
            <a:r>
              <a:rPr lang="en-US" dirty="0" err="1" smtClean="0"/>
              <a:t>bc</a:t>
            </a:r>
            <a:r>
              <a:rPr lang="en-US" dirty="0" smtClean="0"/>
              <a:t>) = (</a:t>
            </a:r>
            <a:r>
              <a:rPr lang="en-US" dirty="0" err="1" smtClean="0"/>
              <a:t>ab</a:t>
            </a:r>
            <a:r>
              <a:rPr lang="en-US" dirty="0" smtClean="0"/>
              <a:t>)c</a:t>
            </a:r>
          </a:p>
          <a:p>
            <a:pPr lvl="1"/>
            <a:r>
              <a:rPr lang="en-US" dirty="0" smtClean="0"/>
              <a:t>Commutative: </a:t>
            </a:r>
            <a:r>
              <a:rPr lang="en-US" dirty="0" err="1" smtClean="0"/>
              <a:t>a+b</a:t>
            </a:r>
            <a:r>
              <a:rPr lang="en-US" dirty="0" smtClean="0"/>
              <a:t> = </a:t>
            </a:r>
            <a:r>
              <a:rPr lang="en-US" dirty="0" err="1" smtClean="0"/>
              <a:t>b+a</a:t>
            </a:r>
            <a:r>
              <a:rPr lang="en-US" dirty="0" smtClean="0"/>
              <a:t> and </a:t>
            </a:r>
            <a:r>
              <a:rPr lang="en-US" dirty="0" err="1" smtClean="0"/>
              <a:t>ab</a:t>
            </a:r>
            <a:r>
              <a:rPr lang="en-US" dirty="0" smtClean="0"/>
              <a:t> = </a:t>
            </a:r>
            <a:r>
              <a:rPr lang="en-US" dirty="0" err="1" smtClean="0"/>
              <a:t>ba</a:t>
            </a:r>
            <a:endParaRPr lang="en-US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</a:t>
            </a:r>
            <a:r>
              <a:rPr lang="en-US" smtClean="0"/>
              <a:t>of Operations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</a:t>
            </a:r>
            <a:r>
              <a:rPr lang="en-US" dirty="0" smtClean="0"/>
              <a:t>lease </a:t>
            </a:r>
            <a:r>
              <a:rPr lang="en-US" b="1" dirty="0" smtClean="0"/>
              <a:t>E</a:t>
            </a:r>
            <a:r>
              <a:rPr lang="en-US" dirty="0" smtClean="0"/>
              <a:t>xcuse </a:t>
            </a:r>
            <a:r>
              <a:rPr lang="en-US" b="1" dirty="0" smtClean="0"/>
              <a:t>M</a:t>
            </a:r>
            <a:r>
              <a:rPr lang="en-US" dirty="0" smtClean="0"/>
              <a:t>y </a:t>
            </a:r>
            <a:r>
              <a:rPr lang="en-US" b="1" dirty="0" smtClean="0"/>
              <a:t>D</a:t>
            </a:r>
            <a:r>
              <a:rPr lang="en-US" dirty="0" smtClean="0"/>
              <a:t>ear </a:t>
            </a:r>
            <a:r>
              <a:rPr lang="en-US" b="1" dirty="0" smtClean="0"/>
              <a:t>A</a:t>
            </a:r>
            <a:r>
              <a:rPr lang="en-US" dirty="0" smtClean="0"/>
              <a:t>unt </a:t>
            </a:r>
            <a:r>
              <a:rPr lang="en-US" b="1" dirty="0" smtClean="0"/>
              <a:t>S</a:t>
            </a:r>
            <a:r>
              <a:rPr lang="en-US" dirty="0" smtClean="0"/>
              <a:t>ally</a:t>
            </a:r>
          </a:p>
          <a:p>
            <a:pPr lvl="0"/>
            <a:r>
              <a:rPr lang="en-US" dirty="0" smtClean="0"/>
              <a:t>Parentheses – complete operations within any parentheses</a:t>
            </a:r>
          </a:p>
          <a:p>
            <a:pPr lvl="0"/>
            <a:r>
              <a:rPr lang="en-US" dirty="0" smtClean="0"/>
              <a:t>Exponents – resolve any squares or square roots, etc.</a:t>
            </a:r>
          </a:p>
          <a:p>
            <a:pPr lvl="0"/>
            <a:r>
              <a:rPr lang="en-US" dirty="0" smtClean="0"/>
              <a:t>Multiplication – complete any multiplication</a:t>
            </a:r>
          </a:p>
          <a:p>
            <a:pPr lvl="0"/>
            <a:r>
              <a:rPr lang="en-US" dirty="0" smtClean="0"/>
              <a:t>Division – same as above</a:t>
            </a:r>
          </a:p>
          <a:p>
            <a:pPr lvl="0"/>
            <a:r>
              <a:rPr lang="en-US" dirty="0" smtClean="0"/>
              <a:t>Addition – combine anything </a:t>
            </a:r>
          </a:p>
          <a:p>
            <a:pPr lvl="0"/>
            <a:r>
              <a:rPr lang="en-US" dirty="0" smtClean="0"/>
              <a:t>Subtraction – subtract anything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/>
              <a:t>A</a:t>
            </a:r>
            <a:r>
              <a:rPr lang="en-US" b="1" baseline="30000" dirty="0" smtClean="0"/>
              <a:t>2</a:t>
            </a:r>
            <a:r>
              <a:rPr lang="en-US" b="1" dirty="0" smtClean="0"/>
              <a:t> + B</a:t>
            </a:r>
            <a:r>
              <a:rPr lang="en-US" b="1" baseline="30000" dirty="0" smtClean="0"/>
              <a:t>2 </a:t>
            </a:r>
            <a:r>
              <a:rPr lang="en-US" b="1" dirty="0" smtClean="0"/>
              <a:t> = C</a:t>
            </a:r>
            <a:r>
              <a:rPr lang="en-US" b="1" baseline="30000" dirty="0" smtClean="0"/>
              <a:t>2</a:t>
            </a:r>
            <a:r>
              <a:rPr lang="en-US" dirty="0" smtClean="0"/>
              <a:t>, where A = 3 and B = 4</a:t>
            </a:r>
          </a:p>
          <a:p>
            <a:pPr lvl="0"/>
            <a:r>
              <a:rPr lang="en-US" dirty="0" smtClean="0"/>
              <a:t>No parentheses, so exponents: A</a:t>
            </a:r>
            <a:r>
              <a:rPr lang="en-US" baseline="30000" dirty="0" smtClean="0"/>
              <a:t>2</a:t>
            </a:r>
            <a:r>
              <a:rPr lang="en-US" dirty="0" smtClean="0"/>
              <a:t> = 9, B</a:t>
            </a:r>
            <a:r>
              <a:rPr lang="en-US" baseline="30000" dirty="0" smtClean="0"/>
              <a:t>2</a:t>
            </a:r>
            <a:r>
              <a:rPr lang="en-US" dirty="0" smtClean="0"/>
              <a:t> = 16</a:t>
            </a:r>
          </a:p>
          <a:p>
            <a:pPr lvl="0"/>
            <a:r>
              <a:rPr lang="en-US" dirty="0" smtClean="0"/>
              <a:t>No multiplication or division, so addition: 9 + 16 = 25 = C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0"/>
            <a:r>
              <a:rPr lang="en-US" dirty="0" smtClean="0"/>
              <a:t>No subtraction, so find the square root of 25 to get C = 5</a:t>
            </a:r>
          </a:p>
          <a:p>
            <a:pPr lvl="0"/>
            <a:r>
              <a:rPr lang="en-US" b="1" dirty="0" smtClean="0"/>
              <a:t>a((5 - 3)</a:t>
            </a:r>
            <a:r>
              <a:rPr lang="en-US" b="1" baseline="30000" dirty="0" smtClean="0"/>
              <a:t>2</a:t>
            </a:r>
            <a:r>
              <a:rPr lang="en-US" b="1" dirty="0" smtClean="0"/>
              <a:t> ) + a(5 + 3)  = 24</a:t>
            </a:r>
            <a:endParaRPr lang="en-US" dirty="0" smtClean="0"/>
          </a:p>
          <a:p>
            <a:pPr lvl="0"/>
            <a:r>
              <a:rPr lang="en-US" dirty="0" smtClean="0"/>
              <a:t>Parentheses: 5-3=2; 5+3 = 8    a(2</a:t>
            </a:r>
            <a:r>
              <a:rPr lang="en-US" baseline="30000" dirty="0" smtClean="0"/>
              <a:t>2</a:t>
            </a:r>
            <a:r>
              <a:rPr lang="en-US" dirty="0" smtClean="0"/>
              <a:t>) + 8a = 24</a:t>
            </a:r>
          </a:p>
          <a:p>
            <a:pPr lvl="0"/>
            <a:r>
              <a:rPr lang="en-US" dirty="0" smtClean="0"/>
              <a:t>Exponents: 2</a:t>
            </a:r>
            <a:r>
              <a:rPr lang="en-US" baseline="30000" dirty="0" smtClean="0"/>
              <a:t>2</a:t>
            </a:r>
            <a:r>
              <a:rPr lang="en-US" dirty="0" smtClean="0"/>
              <a:t> = 4    4a + 8a = 24</a:t>
            </a:r>
          </a:p>
          <a:p>
            <a:pPr lvl="0"/>
            <a:r>
              <a:rPr lang="en-US" dirty="0" smtClean="0"/>
              <a:t>Addition:  12a = 24</a:t>
            </a:r>
          </a:p>
          <a:p>
            <a:pPr lvl="0"/>
            <a:r>
              <a:rPr lang="en-US" dirty="0" smtClean="0"/>
              <a:t>a = 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 = 1x18 = 2x9 = 3x6</a:t>
            </a:r>
          </a:p>
          <a:p>
            <a:r>
              <a:rPr lang="en-US" dirty="0" smtClean="0"/>
              <a:t>1,2,3,6,9, and 18 are the factors of 18</a:t>
            </a:r>
          </a:p>
          <a:p>
            <a:r>
              <a:rPr lang="en-US" dirty="0" smtClean="0"/>
              <a:t>You can use them in equations and expressions to simplify</a:t>
            </a:r>
          </a:p>
          <a:p>
            <a:r>
              <a:rPr lang="en-US" dirty="0" smtClean="0"/>
              <a:t>a/18 = b/3; since 3 is a factor of 18 you can multiply both sides by 3 to simplify</a:t>
            </a:r>
          </a:p>
          <a:p>
            <a:r>
              <a:rPr lang="en-US" dirty="0" smtClean="0"/>
              <a:t>a/6 = b/1 or a/6 = b</a:t>
            </a:r>
          </a:p>
          <a:p>
            <a:r>
              <a:rPr lang="en-US" dirty="0" smtClean="0"/>
              <a:t>We use multiples of 10 as factors a </a:t>
            </a:r>
            <a:r>
              <a:rPr lang="en-US" i="1" dirty="0" smtClean="0"/>
              <a:t>lot</a:t>
            </a:r>
            <a:endParaRPr lang="en-US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Solving equations:  do the same thing to both sides</a:t>
            </a:r>
          </a:p>
          <a:p>
            <a:r>
              <a:rPr lang="en-US" dirty="0" smtClean="0"/>
              <a:t>a+2 = 5	</a:t>
            </a:r>
          </a:p>
          <a:p>
            <a:pPr lvl="1"/>
            <a:r>
              <a:rPr lang="en-US" dirty="0" smtClean="0"/>
              <a:t>subtract 2 from both: a+2-2=5-2, a = 3</a:t>
            </a:r>
          </a:p>
          <a:p>
            <a:r>
              <a:rPr lang="en-US" dirty="0" smtClean="0"/>
              <a:t>3a = 6</a:t>
            </a:r>
          </a:p>
          <a:p>
            <a:pPr lvl="1"/>
            <a:r>
              <a:rPr lang="en-US" dirty="0" smtClean="0"/>
              <a:t>divide both sides by 3, 3a/3 = 6/3, a = 2</a:t>
            </a:r>
          </a:p>
          <a:p>
            <a:r>
              <a:rPr lang="en-US" dirty="0" smtClean="0"/>
              <a:t>The same applies to addition and multiplication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V=IR	</a:t>
            </a:r>
            <a:r>
              <a:rPr lang="en-US" dirty="0" smtClean="0">
                <a:solidFill>
                  <a:srgbClr val="7030A0"/>
                </a:solidFill>
              </a:rPr>
              <a:t>Ohm’s Law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I=V/R		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 = V/I</a:t>
            </a:r>
          </a:p>
          <a:p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+ B</a:t>
            </a:r>
            <a:r>
              <a:rPr lang="en-US" baseline="30000" dirty="0" smtClean="0"/>
              <a:t>2</a:t>
            </a:r>
            <a:r>
              <a:rPr lang="en-US" dirty="0" smtClean="0"/>
              <a:t> = C</a:t>
            </a:r>
            <a:r>
              <a:rPr lang="en-US" baseline="30000" dirty="0" smtClean="0"/>
              <a:t>2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Pythagorean Theorem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= C</a:t>
            </a:r>
            <a:r>
              <a:rPr lang="en-US" baseline="30000" dirty="0" smtClean="0"/>
              <a:t>2</a:t>
            </a:r>
            <a:r>
              <a:rPr lang="en-US" dirty="0" smtClean="0"/>
              <a:t> – B</a:t>
            </a:r>
            <a:r>
              <a:rPr lang="en-US" baseline="30000" dirty="0" smtClean="0"/>
              <a:t>2	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B</a:t>
            </a:r>
            <a:r>
              <a:rPr lang="en-US" baseline="30000" dirty="0" smtClean="0"/>
              <a:t>2</a:t>
            </a:r>
            <a:r>
              <a:rPr lang="en-US" dirty="0" smtClean="0"/>
              <a:t> = C</a:t>
            </a:r>
            <a:r>
              <a:rPr lang="en-US" baseline="30000" dirty="0" smtClean="0"/>
              <a:t>2</a:t>
            </a:r>
            <a:r>
              <a:rPr lang="en-US" dirty="0" smtClean="0"/>
              <a:t> – A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Cosine = Adjacent / Hypotenuse	</a:t>
            </a:r>
            <a:r>
              <a:rPr lang="en-US" dirty="0" smtClean="0">
                <a:solidFill>
                  <a:srgbClr val="0070C0"/>
                </a:solidFill>
              </a:rPr>
              <a:t>Trig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Adjacent = Cosine x Hypotenuse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Hypotenuse = Adjacent / Cosine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120</a:t>
            </a:r>
            <a:r>
              <a:rPr lang="en-US" baseline="30000" dirty="0" smtClean="0"/>
              <a:t>0</a:t>
            </a:r>
            <a:r>
              <a:rPr lang="en-US" dirty="0" smtClean="0"/>
              <a:t> and √3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457200" y="2590800"/>
            <a:ext cx="4267200" cy="2438400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4572000"/>
            <a:ext cx="533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4572000"/>
            <a:ext cx="533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9</a:t>
            </a:r>
            <a:r>
              <a:rPr lang="en-US" sz="2400" dirty="0" smtClean="0">
                <a:solidFill>
                  <a:schemeClr val="bg1"/>
                </a:solidFill>
              </a:rPr>
              <a:t>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2895600"/>
            <a:ext cx="533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6</a:t>
            </a:r>
            <a:r>
              <a:rPr lang="en-US" sz="2400" dirty="0" smtClean="0">
                <a:solidFill>
                  <a:schemeClr val="bg1"/>
                </a:solidFill>
              </a:rPr>
              <a:t>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50247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0.866</a:t>
            </a:r>
            <a:endParaRPr lang="en-US" sz="2400" dirty="0"/>
          </a:p>
        </p:txBody>
      </p:sp>
      <p:sp>
        <p:nvSpPr>
          <p:cNvPr id="11" name="Isosceles Triangle 10"/>
          <p:cNvSpPr/>
          <p:nvPr/>
        </p:nvSpPr>
        <p:spPr>
          <a:xfrm flipH="1">
            <a:off x="4724400" y="2590800"/>
            <a:ext cx="4191000" cy="2438400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19600" y="2743200"/>
            <a:ext cx="685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120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3200400"/>
            <a:ext cx="533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6</a:t>
            </a:r>
            <a:r>
              <a:rPr lang="en-US" sz="2400" dirty="0" smtClean="0">
                <a:solidFill>
                  <a:schemeClr val="bg1"/>
                </a:solidFill>
              </a:rPr>
              <a:t>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3200400"/>
            <a:ext cx="533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6</a:t>
            </a:r>
            <a:r>
              <a:rPr lang="en-US" sz="2400" dirty="0" smtClean="0">
                <a:solidFill>
                  <a:schemeClr val="bg1"/>
                </a:solidFill>
              </a:rPr>
              <a:t>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5029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0.866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191000" y="5558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1.732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362200" y="33528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781800" y="3429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answer make sense?</a:t>
            </a:r>
          </a:p>
          <a:p>
            <a:r>
              <a:rPr lang="en-US" dirty="0" smtClean="0"/>
              <a:t>If you work backwards from your answer, do you get your original values:  if solving for impedance, work back with the impedance and voltage – do you get the </a:t>
            </a:r>
            <a:r>
              <a:rPr lang="en-US" smtClean="0"/>
              <a:t>original current?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Resources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Relay Testing Handbook			Chris </a:t>
            </a:r>
            <a:r>
              <a:rPr lang="en-US" dirty="0" err="1" smtClean="0"/>
              <a:t>Werstiuk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Protective Relaying Quick Reference		Power Engineers</a:t>
            </a:r>
          </a:p>
          <a:p>
            <a:pPr>
              <a:buNone/>
            </a:pPr>
            <a:r>
              <a:rPr lang="en-US" dirty="0" smtClean="0"/>
              <a:t>Several pocket references for power calculations, etc.</a:t>
            </a:r>
          </a:p>
          <a:p>
            <a:pPr>
              <a:buNone/>
            </a:pPr>
            <a:r>
              <a:rPr lang="en-US" dirty="0" smtClean="0"/>
              <a:t> Lots of sites on the Internet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Prepared by Bill Unbehaun of Tacoma Power  for The Hands On Relay School.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600200" y="1981200"/>
            <a:ext cx="3657600" cy="3657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0"/>
            <a:endCxn id="3" idx="4"/>
          </p:cNvCxnSpPr>
          <p:nvPr/>
        </p:nvCxnSpPr>
        <p:spPr>
          <a:xfrm>
            <a:off x="3429000" y="1981200"/>
            <a:ext cx="0" cy="3657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2"/>
          </p:cNvCxnSpPr>
          <p:nvPr/>
        </p:nvCxnSpPr>
        <p:spPr>
          <a:xfrm>
            <a:off x="1600200" y="3810000"/>
            <a:ext cx="1828800" cy="0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" idx="0"/>
            <a:endCxn id="3" idx="7"/>
          </p:cNvCxnSpPr>
          <p:nvPr/>
        </p:nvCxnSpPr>
        <p:spPr>
          <a:xfrm>
            <a:off x="3429000" y="1981200"/>
            <a:ext cx="1293157" cy="53564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" idx="7"/>
            <a:endCxn id="3" idx="4"/>
          </p:cNvCxnSpPr>
          <p:nvPr/>
        </p:nvCxnSpPr>
        <p:spPr>
          <a:xfrm flipH="1">
            <a:off x="3429000" y="2516843"/>
            <a:ext cx="1293157" cy="312195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419600" y="2438400"/>
            <a:ext cx="76200" cy="22860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19600" y="2667000"/>
            <a:ext cx="228600" cy="7620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05200" y="2819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Thales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57400" y="2819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Diameter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0" y="3886200"/>
            <a:ext cx="101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Radius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1606689"/>
            <a:ext cx="3581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Circumference is distance around the circle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Radius is distance from center to circumference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Diameter is longest chord and it goes through center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Thales Theorem – angle inside semi-circle is right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The circumference is equal to the diameter times</a:t>
            </a:r>
            <a:r>
              <a:rPr lang="en-US" sz="2400" b="1" dirty="0"/>
              <a:t> π.  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C </a:t>
            </a:r>
            <a:r>
              <a:rPr lang="en-US" sz="2400" b="1" dirty="0"/>
              <a:t>= </a:t>
            </a:r>
            <a:r>
              <a:rPr lang="en-US" sz="2400" b="1" dirty="0" err="1" smtClean="0"/>
              <a:t>πd</a:t>
            </a:r>
            <a:r>
              <a:rPr lang="en-US" sz="2400" b="1" dirty="0" smtClean="0"/>
              <a:t> </a:t>
            </a:r>
            <a:r>
              <a:rPr lang="en-US" sz="2400" b="1" dirty="0"/>
              <a:t>= </a:t>
            </a:r>
            <a:r>
              <a:rPr lang="en-US" sz="2400" b="1" dirty="0" smtClean="0"/>
              <a:t>2πr</a:t>
            </a:r>
          </a:p>
          <a:p>
            <a:pPr>
              <a:buFont typeface="Arial" pitchFamily="34" charset="0"/>
              <a:buChar char="•"/>
            </a:pPr>
            <a:r>
              <a:rPr lang="el-GR" sz="2400" b="1" dirty="0" smtClean="0"/>
              <a:t>π</a:t>
            </a:r>
            <a:r>
              <a:rPr lang="en-US" sz="2400" b="1" dirty="0" smtClean="0"/>
              <a:t> = 3.1416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field characteristic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9388" y="1685925"/>
            <a:ext cx="370522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flipV="1">
            <a:off x="4572000" y="2819400"/>
            <a:ext cx="0" cy="45720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0" y="3276600"/>
            <a:ext cx="0" cy="1524000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field characteristic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9388" y="1685925"/>
            <a:ext cx="370522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4572000" y="3276600"/>
            <a:ext cx="685800" cy="1295400"/>
          </a:xfrm>
          <a:prstGeom prst="straightConnector1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886200" y="3352800"/>
            <a:ext cx="685800" cy="1219200"/>
          </a:xfrm>
          <a:prstGeom prst="straightConnector1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field characteristic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9388" y="1685925"/>
            <a:ext cx="370522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4572000" y="3276600"/>
            <a:ext cx="685800" cy="1295400"/>
          </a:xfrm>
          <a:prstGeom prst="straightConnector1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886200" y="3352800"/>
            <a:ext cx="685800" cy="1219200"/>
          </a:xfrm>
          <a:prstGeom prst="straightConnector1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114800" y="2819400"/>
            <a:ext cx="9144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field characteristic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9388" y="1685925"/>
            <a:ext cx="370522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4572000" y="3276600"/>
            <a:ext cx="685800" cy="1295400"/>
          </a:xfrm>
          <a:prstGeom prst="straightConnector1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886200" y="3352800"/>
            <a:ext cx="685800" cy="1219200"/>
          </a:xfrm>
          <a:prstGeom prst="straightConnector1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114800" y="2819400"/>
            <a:ext cx="9144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7" idx="7"/>
          </p:cNvCxnSpPr>
          <p:nvPr/>
        </p:nvCxnSpPr>
        <p:spPr>
          <a:xfrm flipV="1">
            <a:off x="4572000" y="2964470"/>
            <a:ext cx="323289" cy="31213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343400" y="2895600"/>
            <a:ext cx="228600" cy="38833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1007</Words>
  <Application>Microsoft Office PowerPoint</Application>
  <PresentationFormat>On-screen Show (4:3)</PresentationFormat>
  <Paragraphs>283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Basic Math Review for Relay Techs</vt:lpstr>
      <vt:lpstr>Triangle Basics</vt:lpstr>
      <vt:lpstr>30-60-90 Right Triangle</vt:lpstr>
      <vt:lpstr>1200 and √3</vt:lpstr>
      <vt:lpstr>Circles</vt:lpstr>
      <vt:lpstr>Loss of field characteristic</vt:lpstr>
      <vt:lpstr>Loss of field characteristic</vt:lpstr>
      <vt:lpstr>Loss of field characteristic</vt:lpstr>
      <vt:lpstr>Loss of field characteristic</vt:lpstr>
      <vt:lpstr>Cartesian Planes</vt:lpstr>
      <vt:lpstr>Cartesian Planes</vt:lpstr>
      <vt:lpstr>Cartesian Planes</vt:lpstr>
      <vt:lpstr>Cartesian Planes</vt:lpstr>
      <vt:lpstr>Cartesian Planes</vt:lpstr>
      <vt:lpstr>Power Plane</vt:lpstr>
      <vt:lpstr>Power Plane</vt:lpstr>
      <vt:lpstr>Power Plane</vt:lpstr>
      <vt:lpstr>Impedance Plane</vt:lpstr>
      <vt:lpstr>Impedance Plane</vt:lpstr>
      <vt:lpstr>Impedance Plane with Mho Characteristic</vt:lpstr>
      <vt:lpstr>Getting to the Impedance Plane</vt:lpstr>
      <vt:lpstr>Getting to the Impedance Plane</vt:lpstr>
      <vt:lpstr>Getting to the Impedance Plane</vt:lpstr>
      <vt:lpstr>Polar Diagram of an Impedance Unit</vt:lpstr>
      <vt:lpstr>Ratios</vt:lpstr>
      <vt:lpstr>Per Unit</vt:lpstr>
      <vt:lpstr>Per Unit</vt:lpstr>
      <vt:lpstr>Per Unit</vt:lpstr>
      <vt:lpstr>Per Unit Example</vt:lpstr>
      <vt:lpstr>Decimals</vt:lpstr>
      <vt:lpstr>Significant Digits</vt:lpstr>
      <vt:lpstr>Algebra</vt:lpstr>
      <vt:lpstr>Order of Operations</vt:lpstr>
      <vt:lpstr>Examples</vt:lpstr>
      <vt:lpstr>Factoring</vt:lpstr>
      <vt:lpstr>Equations</vt:lpstr>
      <vt:lpstr>Examples</vt:lpstr>
      <vt:lpstr>Calculator Tips</vt:lpstr>
      <vt:lpstr>Example Problems</vt:lpstr>
      <vt:lpstr>Double Check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Math Review for Relay Techs</dc:title>
  <dc:creator>Power- PC Support</dc:creator>
  <cp:lastModifiedBy>Power- PC Support</cp:lastModifiedBy>
  <cp:revision>108</cp:revision>
  <dcterms:created xsi:type="dcterms:W3CDTF">2016-06-21T17:02:51Z</dcterms:created>
  <dcterms:modified xsi:type="dcterms:W3CDTF">2017-03-14T19:57:50Z</dcterms:modified>
</cp:coreProperties>
</file>