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1865" r:id="rId2"/>
    <p:sldId id="1866" r:id="rId3"/>
    <p:sldId id="1874" r:id="rId4"/>
    <p:sldId id="1876" r:id="rId5"/>
    <p:sldId id="1846" r:id="rId6"/>
    <p:sldId id="1867" r:id="rId7"/>
    <p:sldId id="1870" r:id="rId8"/>
    <p:sldId id="1871" r:id="rId9"/>
    <p:sldId id="1830" r:id="rId10"/>
    <p:sldId id="1873" r:id="rId11"/>
    <p:sldId id="1872" r:id="rId12"/>
    <p:sldId id="1860" r:id="rId13"/>
    <p:sldId id="1835" r:id="rId14"/>
    <p:sldId id="1877" r:id="rId15"/>
    <p:sldId id="1878" r:id="rId16"/>
    <p:sldId id="1880" r:id="rId17"/>
    <p:sldId id="1881" r:id="rId18"/>
    <p:sldId id="1828" r:id="rId19"/>
    <p:sldId id="1853" r:id="rId20"/>
    <p:sldId id="1854" r:id="rId21"/>
    <p:sldId id="1850" r:id="rId22"/>
    <p:sldId id="1817" r:id="rId23"/>
    <p:sldId id="1882" r:id="rId24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00"/>
    <a:srgbClr val="EAEAEA"/>
    <a:srgbClr val="DDDDDD"/>
    <a:srgbClr val="5F5F5F"/>
    <a:srgbClr val="4D4D4D"/>
    <a:srgbClr val="00FF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8868" autoAdjust="0"/>
  </p:normalViewPr>
  <p:slideViewPr>
    <p:cSldViewPr snapToGrid="0">
      <p:cViewPr>
        <p:scale>
          <a:sx n="75" d="100"/>
          <a:sy n="75" d="100"/>
        </p:scale>
        <p:origin x="-52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9" tIns="45745" rIns="91489" bIns="4574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9" tIns="45745" rIns="91489" bIns="4574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701675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2775"/>
            <a:ext cx="5486400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9" tIns="45745" rIns="91489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9" tIns="45745" rIns="91489" bIns="4574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872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9" tIns="45745" rIns="91489" bIns="4574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DEB07EA-6C5A-4823-B6EA-E5E4879DF9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56CDCE-BBF0-4028-87E8-6D71A714D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D88DF6-E573-4EB6-8718-2246395FA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804D4E-3492-4299-B32A-DEBB39FB7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04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63000" y="6610350"/>
            <a:ext cx="381000" cy="247650"/>
          </a:xfrm>
        </p:spPr>
        <p:txBody>
          <a:bodyPr/>
          <a:lstStyle>
            <a:lvl1pPr>
              <a:defRPr/>
            </a:lvl1pPr>
          </a:lstStyle>
          <a:p>
            <a:fld id="{8E74EACE-83D5-43C6-A49A-9216737AAD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72A50-AA54-4AAA-BBE1-2C37118EC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13853-487B-4EC2-AB2E-563230461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2B7FCB-EF69-4C43-BACE-D7E44EFCA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323201-C013-497B-8227-0C2421C3A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E9B834-C936-4590-B03A-A0FD792B4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904FF-DA58-4420-8F3A-EC80B17FC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38A190-2427-453F-AC02-6FB4CC8E7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C968DE-1759-41B9-AFDB-AF77C36BA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610350"/>
            <a:ext cx="381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72C84D6D-0635-4E6E-8B3D-205147FF41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pic>
        <p:nvPicPr>
          <p:cNvPr id="1038" name="Picture 14" descr="codex_logo_small_rgb"/>
          <p:cNvPicPr>
            <a:picLocks noChangeAspect="1" noChangeArrowheads="1"/>
          </p:cNvPicPr>
          <p:nvPr userDrawn="1"/>
        </p:nvPicPr>
        <p:blipFill>
          <a:blip r:embed="rId15">
            <a:lum bright="-20000" contrast="40000"/>
          </a:blip>
          <a:srcRect/>
          <a:stretch>
            <a:fillRect/>
          </a:stretch>
        </p:blipFill>
        <p:spPr bwMode="auto">
          <a:xfrm>
            <a:off x="8107363" y="90488"/>
            <a:ext cx="73183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219200" y="304800"/>
            <a:ext cx="6915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stealth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3124200" y="6699250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700"/>
              <a:t>Codex-Group © 2014 Proprietary and Confidential</a:t>
            </a:r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387350" y="171450"/>
          <a:ext cx="1336675" cy="241300"/>
        </p:xfrm>
        <a:graphic>
          <a:graphicData uri="http://schemas.openxmlformats.org/presentationml/2006/ole">
            <p:oleObj spid="_x0000_s1043" name="Image" r:id="rId16" imgW="3441270" imgH="622003" progId="Photoshop.Image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FFA898-CC1C-44BD-AC47-EDFC28A1F157}" type="slidenum">
              <a:rPr lang="en-US"/>
              <a:pPr/>
              <a:t>1</a:t>
            </a:fld>
            <a:endParaRPr lang="en-US"/>
          </a:p>
        </p:txBody>
      </p:sp>
      <p:pic>
        <p:nvPicPr>
          <p:cNvPr id="2166786" name="Picture 2" descr="codex_logo_large_rgb"/>
          <p:cNvPicPr>
            <a:picLocks noChangeAspect="1" noChangeArrowheads="1"/>
          </p:cNvPicPr>
          <p:nvPr/>
        </p:nvPicPr>
        <p:blipFill>
          <a:blip r:embed="rId3">
            <a:lum bright="-20000" contrast="34000"/>
          </a:blip>
          <a:srcRect/>
          <a:stretch>
            <a:fillRect/>
          </a:stretch>
        </p:blipFill>
        <p:spPr bwMode="auto">
          <a:xfrm>
            <a:off x="7496175" y="5040313"/>
            <a:ext cx="1143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66787" name="Text Box 4"/>
          <p:cNvSpPr txBox="1">
            <a:spLocks noChangeArrowheads="1"/>
          </p:cNvSpPr>
          <p:nvPr/>
        </p:nvSpPr>
        <p:spPr bwMode="auto">
          <a:xfrm>
            <a:off x="7391400" y="5546725"/>
            <a:ext cx="15763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000"/>
          </a:p>
          <a:p>
            <a:r>
              <a:rPr lang="en-US" sz="1000"/>
              <a:t>Peter Hildick-Smith</a:t>
            </a:r>
          </a:p>
          <a:p>
            <a:r>
              <a:rPr lang="en-US" sz="1000"/>
              <a:t>Codex-Group LLC</a:t>
            </a:r>
          </a:p>
          <a:p>
            <a:r>
              <a:rPr lang="en-US" sz="1000"/>
              <a:t>16 W. 16</a:t>
            </a:r>
            <a:r>
              <a:rPr lang="en-US" sz="1000" baseline="30000"/>
              <a:t>th</a:t>
            </a:r>
            <a:r>
              <a:rPr lang="en-US" sz="1000"/>
              <a:t> St.</a:t>
            </a:r>
          </a:p>
          <a:p>
            <a:r>
              <a:rPr lang="en-US" sz="1000"/>
              <a:t>NY, NY 10011</a:t>
            </a:r>
          </a:p>
          <a:p>
            <a:r>
              <a:rPr lang="en-US" sz="1000"/>
              <a:t>212-255-0405</a:t>
            </a:r>
          </a:p>
          <a:p>
            <a:r>
              <a:rPr lang="en-US" sz="1000"/>
              <a:t>hildick-smith@codexgroup.net</a:t>
            </a:r>
          </a:p>
          <a:p>
            <a:endParaRPr lang="en-US" sz="1000"/>
          </a:p>
        </p:txBody>
      </p:sp>
      <p:sp>
        <p:nvSpPr>
          <p:cNvPr id="2166788" name="Rectangle 8"/>
          <p:cNvSpPr>
            <a:spLocks noChangeArrowheads="1"/>
          </p:cNvSpPr>
          <p:nvPr/>
        </p:nvSpPr>
        <p:spPr bwMode="auto">
          <a:xfrm>
            <a:off x="330200" y="0"/>
            <a:ext cx="1384300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graphicFrame>
        <p:nvGraphicFramePr>
          <p:cNvPr id="2166789" name="Object 9"/>
          <p:cNvGraphicFramePr>
            <a:graphicFrameLocks noChangeAspect="1"/>
          </p:cNvGraphicFramePr>
          <p:nvPr/>
        </p:nvGraphicFramePr>
        <p:xfrm>
          <a:off x="361950" y="171450"/>
          <a:ext cx="1336675" cy="241300"/>
        </p:xfrm>
        <a:graphic>
          <a:graphicData uri="http://schemas.openxmlformats.org/presentationml/2006/ole">
            <p:oleObj spid="_x0000_s2166789" name="Image" r:id="rId4" imgW="3441270" imgH="622003" progId="">
              <p:embed/>
            </p:oleObj>
          </a:graphicData>
        </a:graphic>
      </p:graphicFrame>
      <p:sp>
        <p:nvSpPr>
          <p:cNvPr id="2166790" name="Rectangle 6"/>
          <p:cNvSpPr>
            <a:spLocks noChangeArrowheads="1"/>
          </p:cNvSpPr>
          <p:nvPr/>
        </p:nvSpPr>
        <p:spPr bwMode="auto">
          <a:xfrm>
            <a:off x="8915400" y="65532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6791" name="Text Box 7"/>
          <p:cNvSpPr txBox="1">
            <a:spLocks noChangeArrowheads="1"/>
          </p:cNvSpPr>
          <p:nvPr/>
        </p:nvSpPr>
        <p:spPr bwMode="auto">
          <a:xfrm>
            <a:off x="3729038" y="5802313"/>
            <a:ext cx="177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>
                <a:latin typeface="Arial" charset="0"/>
              </a:rPr>
              <a:t>Digital Book World</a:t>
            </a:r>
          </a:p>
          <a:p>
            <a:pPr algn="ctr"/>
            <a:r>
              <a:rPr lang="en-US" sz="1000">
                <a:latin typeface="Arial" charset="0"/>
              </a:rPr>
              <a:t>January 14, 2014</a:t>
            </a:r>
          </a:p>
        </p:txBody>
      </p:sp>
      <p:pic>
        <p:nvPicPr>
          <p:cNvPr id="2166792" name="Picture 7" descr="codex_logo_small_rgb"/>
          <p:cNvPicPr>
            <a:picLocks noChangeAspect="1" noChangeArrowheads="1"/>
          </p:cNvPicPr>
          <p:nvPr/>
        </p:nvPicPr>
        <p:blipFill>
          <a:blip r:embed="rId5">
            <a:lum bright="-20000" contrast="40000"/>
          </a:blip>
          <a:srcRect/>
          <a:stretch>
            <a:fillRect/>
          </a:stretch>
        </p:blipFill>
        <p:spPr bwMode="auto">
          <a:xfrm>
            <a:off x="415925" y="2605088"/>
            <a:ext cx="22764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66806" name="Group 22"/>
          <p:cNvGraphicFramePr>
            <a:graphicFrameLocks noGrp="1"/>
          </p:cNvGraphicFramePr>
          <p:nvPr/>
        </p:nvGraphicFramePr>
        <p:xfrm>
          <a:off x="2503488" y="2470150"/>
          <a:ext cx="4143375" cy="1738313"/>
        </p:xfrm>
        <a:graphic>
          <a:graphicData uri="http://schemas.openxmlformats.org/drawingml/2006/table">
            <a:tbl>
              <a:tblPr/>
              <a:tblGrid>
                <a:gridCol w="4143375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Author Brand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Opportunity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CB8E6-1677-4571-BB8F-6BFD189F9F0C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2177026" name="Object 2"/>
          <p:cNvGraphicFramePr>
            <a:graphicFrameLocks noChangeAspect="1"/>
          </p:cNvGraphicFramePr>
          <p:nvPr/>
        </p:nvGraphicFramePr>
        <p:xfrm>
          <a:off x="293688" y="1016000"/>
          <a:ext cx="8850312" cy="5129213"/>
        </p:xfrm>
        <a:graphic>
          <a:graphicData uri="http://schemas.openxmlformats.org/presentationml/2006/ole">
            <p:oleObj spid="_x0000_s2177026" name="Chart" r:id="rId3" imgW="9060259" imgH="5128206" progId="MSGraph.Chart.8">
              <p:embed followColorScheme="full"/>
            </p:oleObj>
          </a:graphicData>
        </a:graphic>
      </p:graphicFrame>
      <p:sp>
        <p:nvSpPr>
          <p:cNvPr id="2177027" name="Rectangle 3"/>
          <p:cNvSpPr>
            <a:spLocks noGrp="1" noChangeArrowheads="1"/>
          </p:cNvSpPr>
          <p:nvPr>
            <p:ph type="title"/>
          </p:nvPr>
        </p:nvSpPr>
        <p:spPr>
          <a:xfrm>
            <a:off x="560388" y="598488"/>
            <a:ext cx="8229600" cy="304800"/>
          </a:xfrm>
        </p:spPr>
        <p:txBody>
          <a:bodyPr/>
          <a:lstStyle/>
          <a:p>
            <a:r>
              <a:rPr lang="en-US" sz="1800"/>
              <a:t>Author Equity Brand Impact on Book Sales – Purchase Propensity – Fiction</a:t>
            </a:r>
          </a:p>
        </p:txBody>
      </p:sp>
      <p:sp>
        <p:nvSpPr>
          <p:cNvPr id="2177028" name="Text Box 4"/>
          <p:cNvSpPr txBox="1">
            <a:spLocks noChangeArrowheads="1"/>
          </p:cNvSpPr>
          <p:nvPr/>
        </p:nvSpPr>
        <p:spPr bwMode="auto">
          <a:xfrm>
            <a:off x="823913" y="6108700"/>
            <a:ext cx="757237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Author Brand Equity is Book Sales Multiplier!</a:t>
            </a:r>
          </a:p>
        </p:txBody>
      </p:sp>
      <p:sp>
        <p:nvSpPr>
          <p:cNvPr id="2177032" name="AutoShape 8"/>
          <p:cNvSpPr>
            <a:spLocks noChangeArrowheads="1"/>
          </p:cNvSpPr>
          <p:nvPr/>
        </p:nvSpPr>
        <p:spPr bwMode="auto">
          <a:xfrm>
            <a:off x="6988175" y="1647825"/>
            <a:ext cx="1524000" cy="1127125"/>
          </a:xfrm>
          <a:prstGeom prst="star32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 i="1">
                <a:latin typeface="Arial" charset="0"/>
              </a:rPr>
              <a:t>15X</a:t>
            </a:r>
          </a:p>
        </p:txBody>
      </p:sp>
      <p:sp>
        <p:nvSpPr>
          <p:cNvPr id="2177033" name="Rectangle 9"/>
          <p:cNvSpPr>
            <a:spLocks noChangeArrowheads="1"/>
          </p:cNvSpPr>
          <p:nvPr/>
        </p:nvSpPr>
        <p:spPr bwMode="auto">
          <a:xfrm>
            <a:off x="2393950" y="4297363"/>
            <a:ext cx="1463675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Not Familiar</a:t>
            </a:r>
          </a:p>
          <a:p>
            <a:pPr algn="ctr"/>
            <a:r>
              <a:rPr lang="en-US" sz="1800" b="1">
                <a:latin typeface="Arial" charset="0"/>
              </a:rPr>
              <a:t>With Author</a:t>
            </a:r>
          </a:p>
        </p:txBody>
      </p:sp>
      <p:sp>
        <p:nvSpPr>
          <p:cNvPr id="2177034" name="Rectangle 10"/>
          <p:cNvSpPr>
            <a:spLocks noChangeArrowheads="1"/>
          </p:cNvSpPr>
          <p:nvPr/>
        </p:nvSpPr>
        <p:spPr bwMode="auto">
          <a:xfrm>
            <a:off x="5475288" y="2314575"/>
            <a:ext cx="1373187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Author</a:t>
            </a:r>
          </a:p>
          <a:p>
            <a:pPr algn="ctr"/>
            <a:r>
              <a:rPr lang="en-US" sz="1800" b="1">
                <a:latin typeface="Arial" charset="0"/>
              </a:rPr>
              <a:t>“Fan”</a:t>
            </a:r>
          </a:p>
        </p:txBody>
      </p:sp>
      <p:sp>
        <p:nvSpPr>
          <p:cNvPr id="2177035" name="Line 11"/>
          <p:cNvSpPr>
            <a:spLocks noChangeShapeType="1"/>
          </p:cNvSpPr>
          <p:nvPr/>
        </p:nvSpPr>
        <p:spPr bwMode="auto">
          <a:xfrm flipV="1">
            <a:off x="3414713" y="2222500"/>
            <a:ext cx="2071687" cy="3294063"/>
          </a:xfrm>
          <a:prstGeom prst="line">
            <a:avLst/>
          </a:prstGeom>
          <a:noFill/>
          <a:ln w="76200" cap="rnd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CC88-3CB2-4BF4-8D92-7AC530FA7BB9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176021" name="Object 21"/>
          <p:cNvGraphicFramePr>
            <a:graphicFrameLocks noChangeAspect="1"/>
          </p:cNvGraphicFramePr>
          <p:nvPr/>
        </p:nvGraphicFramePr>
        <p:xfrm>
          <a:off x="293688" y="1016000"/>
          <a:ext cx="8850312" cy="5129213"/>
        </p:xfrm>
        <a:graphic>
          <a:graphicData uri="http://schemas.openxmlformats.org/presentationml/2006/ole">
            <p:oleObj spid="_x0000_s2176021" name="Chart" r:id="rId3" imgW="9060259" imgH="5128206" progId="MSGraph.Chart.8">
              <p:embed followColorScheme="full"/>
            </p:oleObj>
          </a:graphicData>
        </a:graphic>
      </p:graphicFrame>
      <p:sp>
        <p:nvSpPr>
          <p:cNvPr id="217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" y="538163"/>
            <a:ext cx="8229600" cy="304800"/>
          </a:xfrm>
        </p:spPr>
        <p:txBody>
          <a:bodyPr/>
          <a:lstStyle/>
          <a:p>
            <a:r>
              <a:rPr lang="en-US" sz="1800"/>
              <a:t>Author Equity Brand Impact on Book Sales – Initial 8 Week Print Unit Sales</a:t>
            </a:r>
          </a:p>
        </p:txBody>
      </p:sp>
      <p:sp>
        <p:nvSpPr>
          <p:cNvPr id="2176003" name="Text Box 3"/>
          <p:cNvSpPr txBox="1">
            <a:spLocks noChangeArrowheads="1"/>
          </p:cNvSpPr>
          <p:nvPr/>
        </p:nvSpPr>
        <p:spPr bwMode="auto">
          <a:xfrm>
            <a:off x="823913" y="6108700"/>
            <a:ext cx="757237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Author Brand Equity is Book Sales Multiplier!</a:t>
            </a:r>
          </a:p>
        </p:txBody>
      </p:sp>
      <p:pic>
        <p:nvPicPr>
          <p:cNvPr id="2176006" name="Picture 6" descr="jk-rowling-the-cuckoos-call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3325" y="2616200"/>
            <a:ext cx="1557338" cy="241458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176007" name="Picture 7" descr="The Cuckoo's Calling"/>
          <p:cNvPicPr>
            <a:picLocks noChangeAspect="1" noChangeArrowheads="1"/>
          </p:cNvPicPr>
          <p:nvPr/>
        </p:nvPicPr>
        <p:blipFill>
          <a:blip r:embed="rId5"/>
          <a:srcRect r="2075" b="2188"/>
          <a:stretch>
            <a:fillRect/>
          </a:stretch>
        </p:blipFill>
        <p:spPr bwMode="auto">
          <a:xfrm>
            <a:off x="5457825" y="2455863"/>
            <a:ext cx="1666875" cy="2590800"/>
          </a:xfrm>
          <a:prstGeom prst="rect">
            <a:avLst/>
          </a:prstGeom>
          <a:noFill/>
        </p:spPr>
      </p:pic>
      <p:sp>
        <p:nvSpPr>
          <p:cNvPr id="2176020" name="AutoShape 20"/>
          <p:cNvSpPr>
            <a:spLocks noChangeArrowheads="1"/>
          </p:cNvSpPr>
          <p:nvPr/>
        </p:nvSpPr>
        <p:spPr bwMode="auto">
          <a:xfrm>
            <a:off x="6988175" y="1647825"/>
            <a:ext cx="1524000" cy="1127125"/>
          </a:xfrm>
          <a:prstGeom prst="star32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 b="1" i="1">
                <a:latin typeface="Arial" charset="0"/>
              </a:rPr>
              <a:t>500X</a:t>
            </a:r>
          </a:p>
        </p:txBody>
      </p:sp>
      <p:sp>
        <p:nvSpPr>
          <p:cNvPr id="2176022" name="Rectangle 22"/>
          <p:cNvSpPr>
            <a:spLocks noChangeArrowheads="1"/>
          </p:cNvSpPr>
          <p:nvPr/>
        </p:nvSpPr>
        <p:spPr bwMode="auto">
          <a:xfrm>
            <a:off x="2668588" y="1289050"/>
            <a:ext cx="1290637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April 30</a:t>
            </a:r>
          </a:p>
          <a:p>
            <a:pPr algn="ctr"/>
            <a:r>
              <a:rPr lang="en-US" sz="1800" b="1">
                <a:latin typeface="Arial" charset="0"/>
              </a:rPr>
              <a:t>2013</a:t>
            </a:r>
          </a:p>
        </p:txBody>
      </p:sp>
      <p:sp>
        <p:nvSpPr>
          <p:cNvPr id="2176023" name="Rectangle 23"/>
          <p:cNvSpPr>
            <a:spLocks noChangeArrowheads="1"/>
          </p:cNvSpPr>
          <p:nvPr/>
        </p:nvSpPr>
        <p:spPr bwMode="auto">
          <a:xfrm>
            <a:off x="5749925" y="1258888"/>
            <a:ext cx="1290638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July 14</a:t>
            </a:r>
          </a:p>
          <a:p>
            <a:pPr algn="ctr"/>
            <a:r>
              <a:rPr lang="en-US" sz="1800" b="1">
                <a:latin typeface="Arial" charset="0"/>
              </a:rPr>
              <a:t>2013</a:t>
            </a:r>
          </a:p>
        </p:txBody>
      </p:sp>
      <p:sp>
        <p:nvSpPr>
          <p:cNvPr id="2176025" name="Line 25"/>
          <p:cNvSpPr>
            <a:spLocks noChangeShapeType="1"/>
          </p:cNvSpPr>
          <p:nvPr/>
        </p:nvSpPr>
        <p:spPr bwMode="auto">
          <a:xfrm flipV="1">
            <a:off x="3525838" y="2416175"/>
            <a:ext cx="2071687" cy="3294063"/>
          </a:xfrm>
          <a:prstGeom prst="line">
            <a:avLst/>
          </a:prstGeom>
          <a:noFill/>
          <a:ln w="76200" cap="rnd">
            <a:solidFill>
              <a:srgbClr val="80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062086-BA32-4C51-BF8F-6BA38826B97B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2161666" name="Object 2"/>
          <p:cNvGraphicFramePr>
            <a:graphicFrameLocks noChangeAspect="1"/>
          </p:cNvGraphicFramePr>
          <p:nvPr/>
        </p:nvGraphicFramePr>
        <p:xfrm>
          <a:off x="104775" y="885825"/>
          <a:ext cx="9039225" cy="4970463"/>
        </p:xfrm>
        <a:graphic>
          <a:graphicData uri="http://schemas.openxmlformats.org/presentationml/2006/ole">
            <p:oleObj spid="_x0000_s2161666" name="Chart" r:id="rId3" imgW="9044915" imgH="4968240" progId="MSGraph.Chart.8">
              <p:embed followColorScheme="full"/>
            </p:oleObj>
          </a:graphicData>
        </a:graphic>
      </p:graphicFrame>
      <p:sp>
        <p:nvSpPr>
          <p:cNvPr id="2161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u="sng"/>
              <a:t>Author Fan Sales Contribution</a:t>
            </a:r>
            <a:r>
              <a:rPr lang="en-US" sz="1800"/>
              <a:t>: % Book Purchase Demand From Author Fans</a:t>
            </a:r>
          </a:p>
        </p:txBody>
      </p:sp>
      <p:pic>
        <p:nvPicPr>
          <p:cNvPr id="2161669" name="Picture 5" descr="cover38-wanted-m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1713" y="4870450"/>
            <a:ext cx="822325" cy="1246188"/>
          </a:xfrm>
          <a:prstGeom prst="rect">
            <a:avLst/>
          </a:prstGeom>
          <a:noFill/>
        </p:spPr>
      </p:pic>
      <p:sp>
        <p:nvSpPr>
          <p:cNvPr id="2161676" name="Text Box 12"/>
          <p:cNvSpPr txBox="1">
            <a:spLocks noChangeArrowheads="1"/>
          </p:cNvSpPr>
          <p:nvPr/>
        </p:nvSpPr>
        <p:spPr bwMode="auto">
          <a:xfrm>
            <a:off x="200025" y="6130925"/>
            <a:ext cx="8821738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Fan Contribution: Major Authors Depend on Fans for 50-80% of Sales.</a:t>
            </a:r>
          </a:p>
        </p:txBody>
      </p:sp>
      <p:pic>
        <p:nvPicPr>
          <p:cNvPr id="2161678" name="Picture 14" descr="cover41-storytell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40313" y="4840288"/>
            <a:ext cx="822325" cy="1279525"/>
          </a:xfrm>
          <a:prstGeom prst="rect">
            <a:avLst/>
          </a:prstGeom>
          <a:noFill/>
        </p:spPr>
      </p:pic>
      <p:pic>
        <p:nvPicPr>
          <p:cNvPr id="2161680" name="Picture 16" descr="cover39-simple-dream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8550" y="4868863"/>
            <a:ext cx="822325" cy="1236662"/>
          </a:xfrm>
          <a:prstGeom prst="rect">
            <a:avLst/>
          </a:prstGeom>
          <a:noFill/>
        </p:spPr>
      </p:pic>
      <p:pic>
        <p:nvPicPr>
          <p:cNvPr id="2161682" name="Picture 18" descr="cover18-sycamore-ro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13675" y="4856163"/>
            <a:ext cx="822325" cy="1254125"/>
          </a:xfrm>
          <a:prstGeom prst="rect">
            <a:avLst/>
          </a:prstGeom>
          <a:noFill/>
        </p:spPr>
      </p:pic>
      <p:pic>
        <p:nvPicPr>
          <p:cNvPr id="2161683" name="Picture 19" descr="cover19-dus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11913" y="4856163"/>
            <a:ext cx="822325" cy="1255712"/>
          </a:xfrm>
          <a:prstGeom prst="rect">
            <a:avLst/>
          </a:prstGeom>
          <a:noFill/>
        </p:spPr>
      </p:pic>
      <p:sp>
        <p:nvSpPr>
          <p:cNvPr id="2161684" name="Rectangle 20"/>
          <p:cNvSpPr>
            <a:spLocks noChangeArrowheads="1"/>
          </p:cNvSpPr>
          <p:nvPr/>
        </p:nvSpPr>
        <p:spPr bwMode="auto">
          <a:xfrm>
            <a:off x="855663" y="4876800"/>
            <a:ext cx="854075" cy="1239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00"/>
              <a:t>Celebrity</a:t>
            </a:r>
          </a:p>
          <a:p>
            <a:pPr algn="ctr"/>
            <a:r>
              <a:rPr lang="en-US" sz="1300"/>
              <a:t>Biography</a:t>
            </a:r>
          </a:p>
          <a:p>
            <a:pPr algn="ctr"/>
            <a:r>
              <a:rPr lang="en-US" sz="2000"/>
              <a:t>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2923B-C7FB-4F48-AC76-F2AE4570C907}" type="slidenum">
              <a:rPr lang="en-US"/>
              <a:pPr/>
              <a:t>13</a:t>
            </a:fld>
            <a:endParaRPr lang="en-US"/>
          </a:p>
        </p:txBody>
      </p:sp>
      <p:sp>
        <p:nvSpPr>
          <p:cNvPr id="213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501650"/>
            <a:ext cx="8321675" cy="304800"/>
          </a:xfrm>
        </p:spPr>
        <p:txBody>
          <a:bodyPr/>
          <a:lstStyle/>
          <a:p>
            <a:r>
              <a:rPr lang="en-US" sz="1800"/>
              <a:t>Retail Price Expectation: Impact of Author Brand Strength – 6/2013</a:t>
            </a:r>
          </a:p>
        </p:txBody>
      </p:sp>
      <p:graphicFrame>
        <p:nvGraphicFramePr>
          <p:cNvPr id="2132995" name="Object 3"/>
          <p:cNvGraphicFramePr>
            <a:graphicFrameLocks noChangeAspect="1"/>
          </p:cNvGraphicFramePr>
          <p:nvPr/>
        </p:nvGraphicFramePr>
        <p:xfrm>
          <a:off x="587375" y="1190625"/>
          <a:ext cx="8715375" cy="5172075"/>
        </p:xfrm>
        <a:graphic>
          <a:graphicData uri="http://schemas.openxmlformats.org/presentationml/2006/ole">
            <p:oleObj spid="_x0000_s2132995" name="Chart" r:id="rId3" imgW="8717298" imgH="5181600" progId="MSGraph.Chart.8">
              <p:embed followColorScheme="full"/>
            </p:oleObj>
          </a:graphicData>
        </a:graphic>
      </p:graphicFrame>
      <p:sp>
        <p:nvSpPr>
          <p:cNvPr id="2132996" name="Text Box 4"/>
          <p:cNvSpPr txBox="1">
            <a:spLocks noChangeArrowheads="1"/>
          </p:cNvSpPr>
          <p:nvPr/>
        </p:nvSpPr>
        <p:spPr bwMode="auto">
          <a:xfrm>
            <a:off x="249238" y="6194425"/>
            <a:ext cx="8466137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Book Buyers Expect to Pay Significant Premium for Their Brand Authors.</a:t>
            </a:r>
          </a:p>
        </p:txBody>
      </p:sp>
      <p:sp>
        <p:nvSpPr>
          <p:cNvPr id="2132997" name="Text Box 5"/>
          <p:cNvSpPr txBox="1">
            <a:spLocks noChangeArrowheads="1"/>
          </p:cNvSpPr>
          <p:nvPr/>
        </p:nvSpPr>
        <p:spPr bwMode="auto">
          <a:xfrm>
            <a:off x="168275" y="842963"/>
            <a:ext cx="879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i="1"/>
              <a:t>How much do you normally expect to pay for a new or recently released book by (the author of the book you bought last) -- in each of the following formats?</a:t>
            </a:r>
          </a:p>
          <a:p>
            <a:r>
              <a:rPr lang="en-US" sz="1200" i="1"/>
              <a:t>BEFORE you first discovered [the book you bought last] -- what was your overall opinion of that author?</a:t>
            </a:r>
          </a:p>
        </p:txBody>
      </p:sp>
      <p:sp>
        <p:nvSpPr>
          <p:cNvPr id="2132998" name="AutoShape 6"/>
          <p:cNvSpPr>
            <a:spLocks noChangeArrowheads="1"/>
          </p:cNvSpPr>
          <p:nvPr/>
        </p:nvSpPr>
        <p:spPr bwMode="auto">
          <a:xfrm>
            <a:off x="6953250" y="1611313"/>
            <a:ext cx="1427163" cy="330200"/>
          </a:xfrm>
          <a:prstGeom prst="leftArrowCallout">
            <a:avLst>
              <a:gd name="adj1" fmla="val 25000"/>
              <a:gd name="adj2" fmla="val 25000"/>
              <a:gd name="adj3" fmla="val 50205"/>
              <a:gd name="adj4" fmla="val 824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Hardcover</a:t>
            </a:r>
          </a:p>
        </p:txBody>
      </p:sp>
      <p:sp>
        <p:nvSpPr>
          <p:cNvPr id="2132999" name="AutoShape 7"/>
          <p:cNvSpPr>
            <a:spLocks noChangeArrowheads="1"/>
          </p:cNvSpPr>
          <p:nvPr/>
        </p:nvSpPr>
        <p:spPr bwMode="auto">
          <a:xfrm>
            <a:off x="6872288" y="4500563"/>
            <a:ext cx="1458912" cy="330200"/>
          </a:xfrm>
          <a:prstGeom prst="leftArrowCallout">
            <a:avLst>
              <a:gd name="adj1" fmla="val 25000"/>
              <a:gd name="adj2" fmla="val 25000"/>
              <a:gd name="adj3" fmla="val 51321"/>
              <a:gd name="adj4" fmla="val 824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eBook</a:t>
            </a:r>
          </a:p>
        </p:txBody>
      </p:sp>
      <p:sp>
        <p:nvSpPr>
          <p:cNvPr id="2133001" name="Rectangle 9"/>
          <p:cNvSpPr>
            <a:spLocks noChangeArrowheads="1"/>
          </p:cNvSpPr>
          <p:nvPr/>
        </p:nvSpPr>
        <p:spPr bwMode="auto">
          <a:xfrm>
            <a:off x="6651625" y="3883025"/>
            <a:ext cx="676275" cy="3333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Arial" charset="0"/>
              </a:rPr>
              <a:t>+66%</a:t>
            </a:r>
          </a:p>
        </p:txBody>
      </p:sp>
      <p:sp>
        <p:nvSpPr>
          <p:cNvPr id="2133002" name="Rectangle 10"/>
          <p:cNvSpPr>
            <a:spLocks noChangeArrowheads="1"/>
          </p:cNvSpPr>
          <p:nvPr/>
        </p:nvSpPr>
        <p:spPr bwMode="auto">
          <a:xfrm>
            <a:off x="6702425" y="1081088"/>
            <a:ext cx="676275" cy="3333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Arial" charset="0"/>
              </a:rPr>
              <a:t>+37%</a:t>
            </a:r>
          </a:p>
        </p:txBody>
      </p:sp>
      <p:sp>
        <p:nvSpPr>
          <p:cNvPr id="2133003" name="AutoShape 11"/>
          <p:cNvSpPr>
            <a:spLocks noChangeArrowheads="1"/>
          </p:cNvSpPr>
          <p:nvPr/>
        </p:nvSpPr>
        <p:spPr bwMode="auto">
          <a:xfrm>
            <a:off x="1727200" y="3741738"/>
            <a:ext cx="1411288" cy="1262062"/>
          </a:xfrm>
          <a:prstGeom prst="upDownArrowCallout">
            <a:avLst>
              <a:gd name="adj1" fmla="val 27956"/>
              <a:gd name="adj2" fmla="val 27956"/>
              <a:gd name="adj3" fmla="val 12500"/>
              <a:gd name="adj4" fmla="val 371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i="1"/>
              <a:t>Unknown Author</a:t>
            </a:r>
          </a:p>
        </p:txBody>
      </p:sp>
      <p:sp>
        <p:nvSpPr>
          <p:cNvPr id="2133004" name="AutoShape 12"/>
          <p:cNvSpPr>
            <a:spLocks noChangeArrowheads="1"/>
          </p:cNvSpPr>
          <p:nvPr/>
        </p:nvSpPr>
        <p:spPr bwMode="auto">
          <a:xfrm>
            <a:off x="5861050" y="2425700"/>
            <a:ext cx="1411288" cy="1262063"/>
          </a:xfrm>
          <a:prstGeom prst="upDownArrowCallout">
            <a:avLst>
              <a:gd name="adj1" fmla="val 27956"/>
              <a:gd name="adj2" fmla="val 27956"/>
              <a:gd name="adj3" fmla="val 12500"/>
              <a:gd name="adj4" fmla="val 371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i="1"/>
              <a:t>“Brand” Author</a:t>
            </a:r>
          </a:p>
        </p:txBody>
      </p:sp>
      <p:sp>
        <p:nvSpPr>
          <p:cNvPr id="2133005" name="Rectangle 13"/>
          <p:cNvSpPr>
            <a:spLocks noChangeArrowheads="1"/>
          </p:cNvSpPr>
          <p:nvPr/>
        </p:nvSpPr>
        <p:spPr bwMode="auto">
          <a:xfrm>
            <a:off x="3603625" y="1287463"/>
            <a:ext cx="242252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</a:rPr>
              <a:t>Thriller Authors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080826-A020-48C3-972E-6930F2E8CFC9}" type="slidenum">
              <a:rPr lang="en-US"/>
              <a:pPr/>
              <a:t>14</a:t>
            </a:fld>
            <a:endParaRPr lang="en-US"/>
          </a:p>
        </p:txBody>
      </p:sp>
      <p:sp>
        <p:nvSpPr>
          <p:cNvPr id="2181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/>
              <a:t>Author Fan Base vs. Initial 8 Week Unit Sales – Jodi Picoult</a:t>
            </a:r>
          </a:p>
        </p:txBody>
      </p:sp>
      <p:graphicFrame>
        <p:nvGraphicFramePr>
          <p:cNvPr id="2181131" name="Object 11"/>
          <p:cNvGraphicFramePr>
            <a:graphicFrameLocks noChangeAspect="1"/>
          </p:cNvGraphicFramePr>
          <p:nvPr/>
        </p:nvGraphicFramePr>
        <p:xfrm>
          <a:off x="3622675" y="1085850"/>
          <a:ext cx="4643438" cy="5141913"/>
        </p:xfrm>
        <a:graphic>
          <a:graphicData uri="http://schemas.openxmlformats.org/presentationml/2006/ole">
            <p:oleObj spid="_x0000_s2181131" name="Chart" r:id="rId3" imgW="4640668" imgH="5036766" progId="MSGraph.Chart.8">
              <p:embed followColorScheme="full"/>
            </p:oleObj>
          </a:graphicData>
        </a:graphic>
      </p:graphicFrame>
      <p:graphicFrame>
        <p:nvGraphicFramePr>
          <p:cNvPr id="2181122" name="Object 2"/>
          <p:cNvGraphicFramePr>
            <a:graphicFrameLocks noChangeAspect="1"/>
          </p:cNvGraphicFramePr>
          <p:nvPr/>
        </p:nvGraphicFramePr>
        <p:xfrm>
          <a:off x="0" y="1127125"/>
          <a:ext cx="4643438" cy="5040313"/>
        </p:xfrm>
        <a:graphic>
          <a:graphicData uri="http://schemas.openxmlformats.org/presentationml/2006/ole">
            <p:oleObj spid="_x0000_s2181122" name="Chart" r:id="rId4" imgW="4640668" imgH="5036766" progId="MSGraph.Chart.8">
              <p:embed followColorScheme="full"/>
            </p:oleObj>
          </a:graphicData>
        </a:graphic>
      </p:graphicFrame>
      <p:pic>
        <p:nvPicPr>
          <p:cNvPr id="2181132" name="Picture 12" descr="TenthCir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26250" y="3708400"/>
            <a:ext cx="914400" cy="1379538"/>
          </a:xfrm>
          <a:prstGeom prst="rect">
            <a:avLst/>
          </a:prstGeom>
          <a:noFill/>
        </p:spPr>
      </p:pic>
      <p:pic>
        <p:nvPicPr>
          <p:cNvPr id="2181133" name="Picture 13" descr="Change-of-hear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97800" y="2924175"/>
            <a:ext cx="914400" cy="1363663"/>
          </a:xfrm>
          <a:prstGeom prst="rect">
            <a:avLst/>
          </a:prstGeom>
          <a:noFill/>
        </p:spPr>
      </p:pic>
      <p:pic>
        <p:nvPicPr>
          <p:cNvPr id="2181134" name="Picture 14" descr="House Rules by Jodi Picoult: Book 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21638" y="1420813"/>
            <a:ext cx="914400" cy="1401762"/>
          </a:xfrm>
          <a:prstGeom prst="rect">
            <a:avLst/>
          </a:prstGeom>
          <a:noFill/>
        </p:spPr>
      </p:pic>
      <p:pic>
        <p:nvPicPr>
          <p:cNvPr id="2181135" name="Picture 15" descr="My Sister's Keeper by Jodi Picoult: Book 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65813" y="4570413"/>
            <a:ext cx="914400" cy="1422400"/>
          </a:xfrm>
          <a:prstGeom prst="rect">
            <a:avLst/>
          </a:prstGeom>
          <a:noFill/>
        </p:spPr>
      </p:pic>
      <p:sp>
        <p:nvSpPr>
          <p:cNvPr id="2181125" name="Text Box 5"/>
          <p:cNvSpPr txBox="1">
            <a:spLocks noChangeArrowheads="1"/>
          </p:cNvSpPr>
          <p:nvPr/>
        </p:nvSpPr>
        <p:spPr bwMode="auto">
          <a:xfrm>
            <a:off x="200025" y="6135688"/>
            <a:ext cx="8821738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The Bigger The Fan Base – The Greater The Sales Potential.</a:t>
            </a:r>
          </a:p>
        </p:txBody>
      </p:sp>
      <p:sp>
        <p:nvSpPr>
          <p:cNvPr id="2181136" name="Rectangle 16"/>
          <p:cNvSpPr>
            <a:spLocks noChangeArrowheads="1"/>
          </p:cNvSpPr>
          <p:nvPr/>
        </p:nvSpPr>
        <p:spPr bwMode="auto">
          <a:xfrm>
            <a:off x="2201863" y="1198563"/>
            <a:ext cx="129063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Author</a:t>
            </a:r>
          </a:p>
          <a:p>
            <a:pPr algn="ctr"/>
            <a:r>
              <a:rPr lang="en-US" sz="1800" b="1">
                <a:latin typeface="Arial" charset="0"/>
              </a:rPr>
              <a:t>Equity</a:t>
            </a:r>
          </a:p>
        </p:txBody>
      </p:sp>
      <p:sp>
        <p:nvSpPr>
          <p:cNvPr id="2181137" name="Rectangle 17"/>
          <p:cNvSpPr>
            <a:spLocks noChangeArrowheads="1"/>
          </p:cNvSpPr>
          <p:nvPr/>
        </p:nvSpPr>
        <p:spPr bwMode="auto">
          <a:xfrm>
            <a:off x="5780088" y="1187450"/>
            <a:ext cx="1290637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Initial 8</a:t>
            </a:r>
          </a:p>
          <a:p>
            <a:pPr algn="ctr"/>
            <a:r>
              <a:rPr lang="en-US" sz="1800" b="1">
                <a:latin typeface="Arial" charset="0"/>
              </a:rPr>
              <a:t>Week Units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D7E4B-9BB2-405C-94A4-A84ABE43BDA0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2182146" name="Group 2"/>
          <p:cNvGraphicFramePr>
            <a:graphicFrameLocks noGrp="1"/>
          </p:cNvGraphicFramePr>
          <p:nvPr/>
        </p:nvGraphicFramePr>
        <p:xfrm>
          <a:off x="1524000" y="2559050"/>
          <a:ext cx="6096000" cy="16859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Making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Author Brands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232D91-8B81-4354-84C2-BD3BC51FE5A9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184196" name="Object 4"/>
          <p:cNvGraphicFramePr>
            <a:graphicFrameLocks noChangeAspect="1"/>
          </p:cNvGraphicFramePr>
          <p:nvPr/>
        </p:nvGraphicFramePr>
        <p:xfrm>
          <a:off x="0" y="588963"/>
          <a:ext cx="4643438" cy="5964237"/>
        </p:xfrm>
        <a:graphic>
          <a:graphicData uri="http://schemas.openxmlformats.org/presentationml/2006/ole">
            <p:oleObj spid="_x0000_s2184196" name="Chart" r:id="rId3" imgW="4640668" imgH="5753154" progId="MSGraph.Chart.8">
              <p:embed followColorScheme="full"/>
            </p:oleObj>
          </a:graphicData>
        </a:graphic>
      </p:graphicFrame>
      <p:sp>
        <p:nvSpPr>
          <p:cNvPr id="2184201" name="Text Box 9"/>
          <p:cNvSpPr txBox="1">
            <a:spLocks noChangeArrowheads="1"/>
          </p:cNvSpPr>
          <p:nvPr/>
        </p:nvSpPr>
        <p:spPr bwMode="auto">
          <a:xfrm>
            <a:off x="200025" y="6135688"/>
            <a:ext cx="8821738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A Famous Name Is Not Enough.</a:t>
            </a:r>
          </a:p>
        </p:txBody>
      </p:sp>
      <p:sp>
        <p:nvSpPr>
          <p:cNvPr id="2184202" name="Rectangle 10"/>
          <p:cNvSpPr>
            <a:spLocks noChangeArrowheads="1"/>
          </p:cNvSpPr>
          <p:nvPr/>
        </p:nvSpPr>
        <p:spPr bwMode="auto">
          <a:xfrm>
            <a:off x="2201863" y="995363"/>
            <a:ext cx="129063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Recognize</a:t>
            </a:r>
          </a:p>
          <a:p>
            <a:pPr algn="ctr"/>
            <a:r>
              <a:rPr lang="en-US" sz="1800" b="1">
                <a:latin typeface="Arial" charset="0"/>
              </a:rPr>
              <a:t>Name</a:t>
            </a:r>
          </a:p>
        </p:txBody>
      </p:sp>
      <p:sp>
        <p:nvSpPr>
          <p:cNvPr id="2184206" name="Rectangle 14"/>
          <p:cNvSpPr>
            <a:spLocks noGrp="1" noChangeArrowheads="1"/>
          </p:cNvSpPr>
          <p:nvPr>
            <p:ph type="title"/>
          </p:nvPr>
        </p:nvSpPr>
        <p:spPr>
          <a:xfrm>
            <a:off x="496888" y="563563"/>
            <a:ext cx="8229600" cy="304800"/>
          </a:xfrm>
          <a:noFill/>
          <a:ln/>
        </p:spPr>
        <p:txBody>
          <a:bodyPr/>
          <a:lstStyle/>
          <a:p>
            <a:r>
              <a:rPr lang="en-US" sz="1800" u="sng"/>
              <a:t>Name Recognition</a:t>
            </a:r>
            <a:r>
              <a:rPr lang="en-US" sz="1800"/>
              <a:t> Measurement – U.S. Past Month Book Buyers – 11/2013</a:t>
            </a:r>
          </a:p>
        </p:txBody>
      </p:sp>
      <p:pic>
        <p:nvPicPr>
          <p:cNvPr id="2184207" name="Picture 15" descr="cover38-wanted-m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9875" y="5106988"/>
            <a:ext cx="639763" cy="969962"/>
          </a:xfrm>
          <a:prstGeom prst="rect">
            <a:avLst/>
          </a:prstGeom>
          <a:noFill/>
        </p:spPr>
      </p:pic>
      <p:pic>
        <p:nvPicPr>
          <p:cNvPr id="2184208" name="Picture 16" descr="cover41-storytell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4379913"/>
            <a:ext cx="639763" cy="995362"/>
          </a:xfrm>
          <a:prstGeom prst="rect">
            <a:avLst/>
          </a:prstGeom>
          <a:noFill/>
        </p:spPr>
      </p:pic>
      <p:pic>
        <p:nvPicPr>
          <p:cNvPr id="2184210" name="Picture 18" descr="cover39-simple-dream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0" y="2995613"/>
            <a:ext cx="639763" cy="962025"/>
          </a:xfrm>
          <a:prstGeom prst="rect">
            <a:avLst/>
          </a:prstGeom>
          <a:noFill/>
        </p:spPr>
      </p:pic>
      <p:pic>
        <p:nvPicPr>
          <p:cNvPr id="2184211" name="Picture 19" descr="cover18-sycamore-ro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1973263"/>
            <a:ext cx="639763" cy="976312"/>
          </a:xfrm>
          <a:prstGeom prst="rect">
            <a:avLst/>
          </a:prstGeom>
          <a:noFill/>
        </p:spPr>
      </p:pic>
      <p:pic>
        <p:nvPicPr>
          <p:cNvPr id="2184212" name="Picture 20" descr="cover19-dus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64013" y="3670300"/>
            <a:ext cx="639762" cy="976313"/>
          </a:xfrm>
          <a:prstGeom prst="rect">
            <a:avLst/>
          </a:prstGeom>
          <a:noFill/>
        </p:spPr>
      </p:pic>
      <p:sp>
        <p:nvSpPr>
          <p:cNvPr id="2184213" name="Rectangle 21"/>
          <p:cNvSpPr>
            <a:spLocks noChangeArrowheads="1"/>
          </p:cNvSpPr>
          <p:nvPr/>
        </p:nvSpPr>
        <p:spPr bwMode="auto">
          <a:xfrm>
            <a:off x="5881688" y="1157288"/>
            <a:ext cx="641350" cy="96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00"/>
              <a:t>Celebrity</a:t>
            </a:r>
          </a:p>
          <a:p>
            <a:pPr algn="ctr"/>
            <a:r>
              <a:rPr lang="en-US" sz="1300"/>
              <a:t>Biography</a:t>
            </a:r>
          </a:p>
          <a:p>
            <a:pPr algn="ctr"/>
            <a:r>
              <a:rPr lang="en-US" sz="2000"/>
              <a:t>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08E271-8A9A-43CF-9CA2-F137A2E59163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2185218" name="Object 2"/>
          <p:cNvGraphicFramePr>
            <a:graphicFrameLocks noChangeAspect="1"/>
          </p:cNvGraphicFramePr>
          <p:nvPr/>
        </p:nvGraphicFramePr>
        <p:xfrm>
          <a:off x="3522663" y="517525"/>
          <a:ext cx="4764087" cy="6086475"/>
        </p:xfrm>
        <a:graphic>
          <a:graphicData uri="http://schemas.openxmlformats.org/presentationml/2006/ole">
            <p:oleObj spid="_x0000_s2185218" name="Chart" r:id="rId3" imgW="4640668" imgH="5600754" progId="MSGraph.Chart.8">
              <p:embed followColorScheme="full"/>
            </p:oleObj>
          </a:graphicData>
        </a:graphic>
      </p:graphicFrame>
      <p:graphicFrame>
        <p:nvGraphicFramePr>
          <p:cNvPr id="2185219" name="Object 3"/>
          <p:cNvGraphicFramePr>
            <a:graphicFrameLocks noChangeAspect="1"/>
          </p:cNvGraphicFramePr>
          <p:nvPr/>
        </p:nvGraphicFramePr>
        <p:xfrm>
          <a:off x="0" y="588963"/>
          <a:ext cx="4643438" cy="5964237"/>
        </p:xfrm>
        <a:graphic>
          <a:graphicData uri="http://schemas.openxmlformats.org/presentationml/2006/ole">
            <p:oleObj spid="_x0000_s2185219" name="Chart" r:id="rId4" imgW="4640668" imgH="5753154" progId="MSGraph.Chart.8">
              <p:embed followColorScheme="full"/>
            </p:oleObj>
          </a:graphicData>
        </a:graphic>
      </p:graphicFrame>
      <p:sp>
        <p:nvSpPr>
          <p:cNvPr id="2185220" name="Text Box 4"/>
          <p:cNvSpPr txBox="1">
            <a:spLocks noChangeArrowheads="1"/>
          </p:cNvSpPr>
          <p:nvPr/>
        </p:nvSpPr>
        <p:spPr bwMode="auto">
          <a:xfrm>
            <a:off x="200025" y="6135688"/>
            <a:ext cx="8821738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Author Equity is Measurable – Fan Loyalty is The Key.</a:t>
            </a:r>
          </a:p>
        </p:txBody>
      </p:sp>
      <p:sp>
        <p:nvSpPr>
          <p:cNvPr id="2185222" name="Rectangle 6"/>
          <p:cNvSpPr>
            <a:spLocks noChangeArrowheads="1"/>
          </p:cNvSpPr>
          <p:nvPr/>
        </p:nvSpPr>
        <p:spPr bwMode="auto">
          <a:xfrm>
            <a:off x="5718175" y="1036638"/>
            <a:ext cx="1341438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% Book </a:t>
            </a:r>
          </a:p>
          <a:p>
            <a:pPr algn="ctr"/>
            <a:r>
              <a:rPr lang="en-US" sz="1800" b="1">
                <a:latin typeface="Arial" charset="0"/>
              </a:rPr>
              <a:t>Buyer Fans</a:t>
            </a:r>
          </a:p>
        </p:txBody>
      </p:sp>
      <p:sp>
        <p:nvSpPr>
          <p:cNvPr id="2185223" name="Rectangle 7"/>
          <p:cNvSpPr>
            <a:spLocks noGrp="1" noChangeArrowheads="1"/>
          </p:cNvSpPr>
          <p:nvPr>
            <p:ph type="title"/>
          </p:nvPr>
        </p:nvSpPr>
        <p:spPr>
          <a:xfrm>
            <a:off x="496888" y="563563"/>
            <a:ext cx="8229600" cy="304800"/>
          </a:xfrm>
          <a:noFill/>
          <a:ln/>
        </p:spPr>
        <p:txBody>
          <a:bodyPr/>
          <a:lstStyle/>
          <a:p>
            <a:r>
              <a:rPr lang="en-US" sz="1800" u="sng"/>
              <a:t>Author Equity</a:t>
            </a:r>
            <a:r>
              <a:rPr lang="en-US" sz="1800"/>
              <a:t> Brand Measurement – U.S. Past Month Book Buyers – 11/2013</a:t>
            </a:r>
          </a:p>
        </p:txBody>
      </p:sp>
      <p:sp>
        <p:nvSpPr>
          <p:cNvPr id="2185230" name="Rectangle 14"/>
          <p:cNvSpPr>
            <a:spLocks noChangeArrowheads="1"/>
          </p:cNvSpPr>
          <p:nvPr/>
        </p:nvSpPr>
        <p:spPr bwMode="auto">
          <a:xfrm>
            <a:off x="2201863" y="995363"/>
            <a:ext cx="129063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Recognize</a:t>
            </a:r>
          </a:p>
          <a:p>
            <a:pPr algn="ctr"/>
            <a:r>
              <a:rPr lang="en-US" sz="1800" b="1">
                <a:latin typeface="Arial" charset="0"/>
              </a:rPr>
              <a:t>Name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409F5C-2F2C-46F0-8C90-9B32266D59B2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2125826" name="Object 2"/>
          <p:cNvGraphicFramePr>
            <a:graphicFrameLocks noChangeAspect="1"/>
          </p:cNvGraphicFramePr>
          <p:nvPr/>
        </p:nvGraphicFramePr>
        <p:xfrm>
          <a:off x="676275" y="549275"/>
          <a:ext cx="8467725" cy="5668963"/>
        </p:xfrm>
        <a:graphic>
          <a:graphicData uri="http://schemas.openxmlformats.org/presentationml/2006/ole">
            <p:oleObj spid="_x0000_s2125826" name="Chart" r:id="rId3" imgW="8443059" imgH="5654148" progId="MSGraph.Chart.8">
              <p:embed followColorScheme="full"/>
            </p:oleObj>
          </a:graphicData>
        </a:graphic>
      </p:graphicFrame>
      <p:sp>
        <p:nvSpPr>
          <p:cNvPr id="2125827" name="Text Box 3"/>
          <p:cNvSpPr txBox="1">
            <a:spLocks noChangeArrowheads="1"/>
          </p:cNvSpPr>
          <p:nvPr/>
        </p:nvSpPr>
        <p:spPr bwMode="auto">
          <a:xfrm>
            <a:off x="152400" y="6172200"/>
            <a:ext cx="8839200" cy="4000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Invest in Author Brand Development.</a:t>
            </a:r>
          </a:p>
        </p:txBody>
      </p:sp>
      <p:sp>
        <p:nvSpPr>
          <p:cNvPr id="212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90550"/>
            <a:ext cx="8229600" cy="304800"/>
          </a:xfrm>
        </p:spPr>
        <p:txBody>
          <a:bodyPr/>
          <a:lstStyle/>
          <a:p>
            <a:r>
              <a:rPr lang="en-US" sz="1800" u="sng"/>
              <a:t>Author Equity Matrix</a:t>
            </a:r>
            <a:r>
              <a:rPr lang="en-US" sz="1800"/>
              <a:t>: Book Buyer Audience Strength</a:t>
            </a:r>
          </a:p>
        </p:txBody>
      </p:sp>
      <p:sp>
        <p:nvSpPr>
          <p:cNvPr id="2125829" name="AutoShape 5"/>
          <p:cNvSpPr>
            <a:spLocks noChangeArrowheads="1"/>
          </p:cNvSpPr>
          <p:nvPr/>
        </p:nvSpPr>
        <p:spPr bwMode="auto">
          <a:xfrm rot="16200000">
            <a:off x="-57150" y="4324350"/>
            <a:ext cx="1485900" cy="609600"/>
          </a:xfrm>
          <a:prstGeom prst="homePlate">
            <a:avLst>
              <a:gd name="adj" fmla="val 6093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pPr algn="ctr"/>
            <a:r>
              <a:rPr lang="en-US" sz="1600" b="1" i="1"/>
              <a:t>Fan</a:t>
            </a:r>
          </a:p>
          <a:p>
            <a:pPr algn="ctr"/>
            <a:r>
              <a:rPr lang="en-US" sz="1600" b="1" i="1"/>
              <a:t>Loyalty</a:t>
            </a:r>
          </a:p>
        </p:txBody>
      </p:sp>
      <p:sp>
        <p:nvSpPr>
          <p:cNvPr id="2125831" name="AutoShape 7"/>
          <p:cNvSpPr>
            <a:spLocks noChangeArrowheads="1"/>
          </p:cNvSpPr>
          <p:nvPr/>
        </p:nvSpPr>
        <p:spPr bwMode="auto">
          <a:xfrm>
            <a:off x="469900" y="5664200"/>
            <a:ext cx="1498600" cy="406400"/>
          </a:xfrm>
          <a:prstGeom prst="homePlate">
            <a:avLst>
              <a:gd name="adj" fmla="val 9218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/>
              <a:t>Platform Size</a:t>
            </a:r>
          </a:p>
        </p:txBody>
      </p:sp>
      <p:sp>
        <p:nvSpPr>
          <p:cNvPr id="2125837" name="Oval 13"/>
          <p:cNvSpPr>
            <a:spLocks noChangeArrowheads="1"/>
          </p:cNvSpPr>
          <p:nvPr/>
        </p:nvSpPr>
        <p:spPr bwMode="auto">
          <a:xfrm>
            <a:off x="1122363" y="1217613"/>
            <a:ext cx="2682875" cy="201771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38" name="AutoShape 14"/>
          <p:cNvSpPr>
            <a:spLocks noChangeArrowheads="1"/>
          </p:cNvSpPr>
          <p:nvPr/>
        </p:nvSpPr>
        <p:spPr bwMode="auto">
          <a:xfrm>
            <a:off x="153988" y="1966913"/>
            <a:ext cx="1827212" cy="417512"/>
          </a:xfrm>
          <a:prstGeom prst="rightArrowCallout">
            <a:avLst>
              <a:gd name="adj1" fmla="val 25000"/>
              <a:gd name="adj2" fmla="val 25000"/>
              <a:gd name="adj3" fmla="val 72940"/>
              <a:gd name="adj4" fmla="val 807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1"/>
              <a:t>Acquire/Grow</a:t>
            </a:r>
          </a:p>
        </p:txBody>
      </p:sp>
      <p:sp>
        <p:nvSpPr>
          <p:cNvPr id="2125841" name="Oval 17"/>
          <p:cNvSpPr>
            <a:spLocks noChangeArrowheads="1"/>
          </p:cNvSpPr>
          <p:nvPr/>
        </p:nvSpPr>
        <p:spPr bwMode="auto">
          <a:xfrm>
            <a:off x="2919413" y="1490663"/>
            <a:ext cx="5037137" cy="250983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39" name="AutoShape 15"/>
          <p:cNvSpPr>
            <a:spLocks noChangeArrowheads="1"/>
          </p:cNvSpPr>
          <p:nvPr/>
        </p:nvSpPr>
        <p:spPr bwMode="auto">
          <a:xfrm flipH="1">
            <a:off x="7613650" y="2343150"/>
            <a:ext cx="1192213" cy="417513"/>
          </a:xfrm>
          <a:prstGeom prst="rightArrowCallout">
            <a:avLst>
              <a:gd name="adj1" fmla="val 25000"/>
              <a:gd name="adj2" fmla="val 25000"/>
              <a:gd name="adj3" fmla="val 47592"/>
              <a:gd name="adj4" fmla="val 752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1"/>
              <a:t>Manage</a:t>
            </a:r>
          </a:p>
        </p:txBody>
      </p:sp>
      <p:sp>
        <p:nvSpPr>
          <p:cNvPr id="2125843" name="Oval 19"/>
          <p:cNvSpPr>
            <a:spLocks noChangeArrowheads="1"/>
          </p:cNvSpPr>
          <p:nvPr/>
        </p:nvSpPr>
        <p:spPr bwMode="auto">
          <a:xfrm>
            <a:off x="1076325" y="3840163"/>
            <a:ext cx="2185988" cy="13001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40" name="AutoShape 16"/>
          <p:cNvSpPr>
            <a:spLocks noChangeArrowheads="1"/>
          </p:cNvSpPr>
          <p:nvPr/>
        </p:nvSpPr>
        <p:spPr bwMode="auto">
          <a:xfrm flipH="1">
            <a:off x="3101975" y="4252913"/>
            <a:ext cx="1192213" cy="417512"/>
          </a:xfrm>
          <a:prstGeom prst="rightArrowCallout">
            <a:avLst>
              <a:gd name="adj1" fmla="val 25000"/>
              <a:gd name="adj2" fmla="val 25000"/>
              <a:gd name="adj3" fmla="val 47592"/>
              <a:gd name="adj4" fmla="val 752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1"/>
              <a:t>Fix</a:t>
            </a:r>
          </a:p>
        </p:txBody>
      </p:sp>
      <p:sp>
        <p:nvSpPr>
          <p:cNvPr id="2125844" name="Oval 20"/>
          <p:cNvSpPr>
            <a:spLocks noChangeArrowheads="1"/>
          </p:cNvSpPr>
          <p:nvPr/>
        </p:nvSpPr>
        <p:spPr bwMode="auto">
          <a:xfrm>
            <a:off x="3992563" y="4867275"/>
            <a:ext cx="3313112" cy="63023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845" name="AutoShape 21"/>
          <p:cNvSpPr>
            <a:spLocks noChangeArrowheads="1"/>
          </p:cNvSpPr>
          <p:nvPr/>
        </p:nvSpPr>
        <p:spPr bwMode="auto">
          <a:xfrm flipH="1">
            <a:off x="7145338" y="4973638"/>
            <a:ext cx="1192212" cy="417512"/>
          </a:xfrm>
          <a:prstGeom prst="rightArrowCallout">
            <a:avLst>
              <a:gd name="adj1" fmla="val 25000"/>
              <a:gd name="adj2" fmla="val 25000"/>
              <a:gd name="adj3" fmla="val 47592"/>
              <a:gd name="adj4" fmla="val 752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1"/>
              <a:t>Avoid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12D504-D0DC-4AC1-8779-8C2AC32D5740}" type="slidenum">
              <a:rPr lang="en-US"/>
              <a:pPr/>
              <a:t>19</a:t>
            </a:fld>
            <a:endParaRPr lang="en-US"/>
          </a:p>
        </p:txBody>
      </p:sp>
      <p:sp>
        <p:nvSpPr>
          <p:cNvPr id="215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571500"/>
            <a:ext cx="8507413" cy="304800"/>
          </a:xfrm>
        </p:spPr>
        <p:txBody>
          <a:bodyPr/>
          <a:lstStyle/>
          <a:p>
            <a:r>
              <a:rPr lang="en-US" sz="1800" u="sng"/>
              <a:t>Author Fan Fulfillment</a:t>
            </a:r>
            <a:r>
              <a:rPr lang="en-US" sz="1800"/>
              <a:t>: % of Author Fans Who Own/Plan to Buy Book  </a:t>
            </a:r>
          </a:p>
        </p:txBody>
      </p:sp>
      <p:graphicFrame>
        <p:nvGraphicFramePr>
          <p:cNvPr id="215347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04775" y="879475"/>
          <a:ext cx="9039225" cy="4965700"/>
        </p:xfrm>
        <a:graphic>
          <a:graphicData uri="http://schemas.openxmlformats.org/presentationml/2006/ole">
            <p:oleObj spid="_x0000_s2153475" name="Chart" r:id="rId3" imgW="9044915" imgH="4968240" progId="MSGraph.Chart.8">
              <p:embed followColorScheme="full"/>
            </p:oleObj>
          </a:graphicData>
        </a:graphic>
      </p:graphicFrame>
      <p:sp>
        <p:nvSpPr>
          <p:cNvPr id="2153476" name="Text Box 4"/>
          <p:cNvSpPr txBox="1">
            <a:spLocks noChangeArrowheads="1"/>
          </p:cNvSpPr>
          <p:nvPr/>
        </p:nvSpPr>
        <p:spPr bwMode="auto">
          <a:xfrm>
            <a:off x="339725" y="6137275"/>
            <a:ext cx="8396288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Fan Fulfillment – Does  the Book Connect with its Author’s Fans?</a:t>
            </a:r>
          </a:p>
        </p:txBody>
      </p:sp>
      <p:sp>
        <p:nvSpPr>
          <p:cNvPr id="2153485" name="Line 13"/>
          <p:cNvSpPr>
            <a:spLocks noChangeShapeType="1"/>
          </p:cNvSpPr>
          <p:nvPr/>
        </p:nvSpPr>
        <p:spPr bwMode="auto">
          <a:xfrm flipV="1">
            <a:off x="6469063" y="1057275"/>
            <a:ext cx="0" cy="45116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486" name="AutoShape 14"/>
          <p:cNvSpPr>
            <a:spLocks noChangeArrowheads="1"/>
          </p:cNvSpPr>
          <p:nvPr/>
        </p:nvSpPr>
        <p:spPr bwMode="auto">
          <a:xfrm>
            <a:off x="5451475" y="1103313"/>
            <a:ext cx="2540000" cy="590550"/>
          </a:xfrm>
          <a:prstGeom prst="rightArrow">
            <a:avLst>
              <a:gd name="adj1" fmla="val 50000"/>
              <a:gd name="adj2" fmla="val 1075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latin typeface="Arial" charset="0"/>
              </a:rPr>
              <a:t>Over Half of Fans Want Book</a:t>
            </a:r>
          </a:p>
        </p:txBody>
      </p:sp>
      <p:sp>
        <p:nvSpPr>
          <p:cNvPr id="2153487" name="AutoShape 15"/>
          <p:cNvSpPr>
            <a:spLocks noChangeArrowheads="1"/>
          </p:cNvSpPr>
          <p:nvPr/>
        </p:nvSpPr>
        <p:spPr bwMode="auto">
          <a:xfrm flipH="1">
            <a:off x="3990975" y="1858963"/>
            <a:ext cx="3101975" cy="590550"/>
          </a:xfrm>
          <a:prstGeom prst="rightArrow">
            <a:avLst>
              <a:gd name="adj1" fmla="val 43556"/>
              <a:gd name="adj2" fmla="val 939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>
                <a:solidFill>
                  <a:srgbClr val="FF3300"/>
                </a:solidFill>
                <a:latin typeface="Arial" charset="0"/>
              </a:rPr>
              <a:t>Less Than Half of Fans Want Book</a:t>
            </a:r>
          </a:p>
        </p:txBody>
      </p:sp>
      <p:sp>
        <p:nvSpPr>
          <p:cNvPr id="2153488" name="Line 16"/>
          <p:cNvSpPr>
            <a:spLocks noChangeShapeType="1"/>
          </p:cNvSpPr>
          <p:nvPr/>
        </p:nvSpPr>
        <p:spPr bwMode="auto">
          <a:xfrm>
            <a:off x="479425" y="2968625"/>
            <a:ext cx="8532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489" name="Rectangle 17"/>
          <p:cNvSpPr>
            <a:spLocks noChangeArrowheads="1"/>
          </p:cNvSpPr>
          <p:nvPr/>
        </p:nvSpPr>
        <p:spPr bwMode="auto">
          <a:xfrm>
            <a:off x="479425" y="2855913"/>
            <a:ext cx="1652588" cy="230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</a:rPr>
              <a:t>Average: 45%</a:t>
            </a:r>
          </a:p>
        </p:txBody>
      </p:sp>
      <p:pic>
        <p:nvPicPr>
          <p:cNvPr id="2153494" name="Picture 22" descr="cover38-wanted-m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08913" y="4822825"/>
            <a:ext cx="822325" cy="1246188"/>
          </a:xfrm>
          <a:prstGeom prst="rect">
            <a:avLst/>
          </a:prstGeom>
          <a:noFill/>
        </p:spPr>
      </p:pic>
      <p:pic>
        <p:nvPicPr>
          <p:cNvPr id="2153495" name="Picture 23" descr="cover41-storytell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14975" y="4787900"/>
            <a:ext cx="822325" cy="1279525"/>
          </a:xfrm>
          <a:prstGeom prst="rect">
            <a:avLst/>
          </a:prstGeom>
          <a:noFill/>
        </p:spPr>
      </p:pic>
      <p:pic>
        <p:nvPicPr>
          <p:cNvPr id="2153496" name="Picture 24" descr="cover39-simple-dream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19438" y="4824413"/>
            <a:ext cx="822325" cy="1236662"/>
          </a:xfrm>
          <a:prstGeom prst="rect">
            <a:avLst/>
          </a:prstGeom>
          <a:noFill/>
        </p:spPr>
      </p:pic>
      <p:pic>
        <p:nvPicPr>
          <p:cNvPr id="2153497" name="Picture 25" descr="cover18-sycamore-ro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97363" y="4818063"/>
            <a:ext cx="822325" cy="1254125"/>
          </a:xfrm>
          <a:prstGeom prst="rect">
            <a:avLst/>
          </a:prstGeom>
          <a:noFill/>
        </p:spPr>
      </p:pic>
      <p:pic>
        <p:nvPicPr>
          <p:cNvPr id="2153498" name="Picture 26" descr="cover19-dus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51625" y="4829175"/>
            <a:ext cx="822325" cy="1254125"/>
          </a:xfrm>
          <a:prstGeom prst="rect">
            <a:avLst/>
          </a:prstGeom>
          <a:noFill/>
        </p:spPr>
      </p:pic>
      <p:sp>
        <p:nvSpPr>
          <p:cNvPr id="2153499" name="Rectangle 27"/>
          <p:cNvSpPr>
            <a:spLocks noChangeArrowheads="1"/>
          </p:cNvSpPr>
          <p:nvPr/>
        </p:nvSpPr>
        <p:spPr bwMode="auto">
          <a:xfrm>
            <a:off x="741363" y="4846638"/>
            <a:ext cx="823912" cy="1231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Self-Help</a:t>
            </a:r>
          </a:p>
          <a:p>
            <a:pPr algn="ctr"/>
            <a:r>
              <a:rPr lang="en-US" sz="1800"/>
              <a:t>P</a:t>
            </a:r>
          </a:p>
        </p:txBody>
      </p:sp>
      <p:sp>
        <p:nvSpPr>
          <p:cNvPr id="2153500" name="Rectangle 28"/>
          <p:cNvSpPr>
            <a:spLocks noChangeArrowheads="1"/>
          </p:cNvSpPr>
          <p:nvPr/>
        </p:nvSpPr>
        <p:spPr bwMode="auto">
          <a:xfrm>
            <a:off x="1928813" y="4846638"/>
            <a:ext cx="823912" cy="1231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Self-Help</a:t>
            </a:r>
          </a:p>
          <a:p>
            <a:pPr algn="ctr"/>
            <a:r>
              <a:rPr lang="en-US" sz="1800"/>
              <a:t>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786A8B-1903-4F58-AAAD-A445F0E3016B}" type="slidenum">
              <a:rPr lang="en-US"/>
              <a:pPr/>
              <a:t>2</a:t>
            </a:fld>
            <a:endParaRPr lang="en-US"/>
          </a:p>
        </p:txBody>
      </p:sp>
      <p:sp>
        <p:nvSpPr>
          <p:cNvPr id="22" name="Rectangle 5"/>
          <p:cNvSpPr txBox="1">
            <a:spLocks noGrp="1" noChangeArrowheads="1"/>
          </p:cNvSpPr>
          <p:nvPr/>
        </p:nvSpPr>
        <p:spPr bwMode="auto">
          <a:xfrm>
            <a:off x="8763000" y="6610350"/>
            <a:ext cx="381000" cy="247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2F0FB02-D7B3-45FA-AB37-1374E1758EB4}" type="slidenum">
              <a:rPr lang="en-US" sz="900" i="1">
                <a:latin typeface="+mn-lt"/>
                <a:cs typeface="+mn-cs"/>
              </a:rPr>
              <a:pPr algn="r">
                <a:defRPr/>
              </a:pPr>
              <a:t>2</a:t>
            </a:fld>
            <a:endParaRPr lang="en-US" sz="900" i="1">
              <a:latin typeface="+mn-lt"/>
              <a:cs typeface="+mn-cs"/>
            </a:endParaRPr>
          </a:p>
        </p:txBody>
      </p:sp>
      <p:sp>
        <p:nvSpPr>
          <p:cNvPr id="21678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1800"/>
              <a:t>Three Pillars of Initial New Book Sales</a:t>
            </a:r>
          </a:p>
        </p:txBody>
      </p:sp>
      <p:sp>
        <p:nvSpPr>
          <p:cNvPr id="2167812" name="Oval 4"/>
          <p:cNvSpPr>
            <a:spLocks noChangeAspect="1" noChangeArrowheads="1"/>
          </p:cNvSpPr>
          <p:nvPr/>
        </p:nvSpPr>
        <p:spPr bwMode="auto">
          <a:xfrm>
            <a:off x="4389438" y="3098800"/>
            <a:ext cx="2413000" cy="2413000"/>
          </a:xfrm>
          <a:prstGeom prst="ellipse">
            <a:avLst/>
          </a:prstGeom>
          <a:solidFill>
            <a:srgbClr val="99CCFF">
              <a:alpha val="44000"/>
            </a:srgb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ea typeface="MS PGothic" pitchFamily="34" charset="-128"/>
              </a:rPr>
              <a:t>Availability</a:t>
            </a:r>
          </a:p>
        </p:txBody>
      </p:sp>
      <p:sp>
        <p:nvSpPr>
          <p:cNvPr id="2167813" name="Oval 5"/>
          <p:cNvSpPr>
            <a:spLocks noChangeAspect="1" noChangeArrowheads="1"/>
          </p:cNvSpPr>
          <p:nvPr/>
        </p:nvSpPr>
        <p:spPr bwMode="auto">
          <a:xfrm>
            <a:off x="3379788" y="1409700"/>
            <a:ext cx="2413000" cy="2413000"/>
          </a:xfrm>
          <a:prstGeom prst="ellipse">
            <a:avLst/>
          </a:prstGeom>
          <a:solidFill>
            <a:srgbClr val="00FF00">
              <a:alpha val="49001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ea typeface="MS PGothic" pitchFamily="34" charset="-128"/>
              </a:rPr>
              <a:t>Conversion</a:t>
            </a:r>
          </a:p>
        </p:txBody>
      </p:sp>
      <p:sp>
        <p:nvSpPr>
          <p:cNvPr id="2167814" name="Text Box 6"/>
          <p:cNvSpPr txBox="1">
            <a:spLocks noChangeArrowheads="1"/>
          </p:cNvSpPr>
          <p:nvPr/>
        </p:nvSpPr>
        <p:spPr bwMode="auto">
          <a:xfrm>
            <a:off x="479425" y="6097588"/>
            <a:ext cx="8132763" cy="406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i="1">
                <a:latin typeface="Arial" charset="0"/>
                <a:ea typeface="MS PGothic" pitchFamily="34" charset="-128"/>
              </a:rPr>
              <a:t>Discovery + Conversion + Availability = New Book Sales</a:t>
            </a:r>
          </a:p>
        </p:txBody>
      </p:sp>
      <p:sp>
        <p:nvSpPr>
          <p:cNvPr id="2167815" name="AutoShape 7"/>
          <p:cNvSpPr>
            <a:spLocks noChangeArrowheads="1"/>
          </p:cNvSpPr>
          <p:nvPr/>
        </p:nvSpPr>
        <p:spPr bwMode="auto">
          <a:xfrm rot="15492151">
            <a:off x="2705100" y="2736851"/>
            <a:ext cx="968375" cy="774700"/>
          </a:xfrm>
          <a:custGeom>
            <a:avLst/>
            <a:gdLst>
              <a:gd name="G0" fmla="+- -132452 0 0"/>
              <a:gd name="G1" fmla="+- -5402731 0 0"/>
              <a:gd name="G2" fmla="+- -132452 0 -5402731"/>
              <a:gd name="G3" fmla="+- 10800 0 0"/>
              <a:gd name="G4" fmla="+- 0 0 -13245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465 0 0"/>
              <a:gd name="G9" fmla="+- 0 0 -5402731"/>
              <a:gd name="G10" fmla="+- 6465 0 2700"/>
              <a:gd name="G11" fmla="cos G10 -132452"/>
              <a:gd name="G12" fmla="sin G10 -132452"/>
              <a:gd name="G13" fmla="cos 13500 -132452"/>
              <a:gd name="G14" fmla="sin 13500 -132452"/>
              <a:gd name="G15" fmla="+- G11 10800 0"/>
              <a:gd name="G16" fmla="+- G12 10800 0"/>
              <a:gd name="G17" fmla="+- G13 10800 0"/>
              <a:gd name="G18" fmla="+- G14 10800 0"/>
              <a:gd name="G19" fmla="*/ 6465 1 2"/>
              <a:gd name="G20" fmla="+- G19 5400 0"/>
              <a:gd name="G21" fmla="cos G20 -132452"/>
              <a:gd name="G22" fmla="sin G20 -132452"/>
              <a:gd name="G23" fmla="+- G21 10800 0"/>
              <a:gd name="G24" fmla="+- G12 G23 G22"/>
              <a:gd name="G25" fmla="+- G22 G23 G11"/>
              <a:gd name="G26" fmla="cos 10800 -132452"/>
              <a:gd name="G27" fmla="sin 10800 -132452"/>
              <a:gd name="G28" fmla="cos 6465 -132452"/>
              <a:gd name="G29" fmla="sin 6465 -13245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402731"/>
              <a:gd name="G36" fmla="sin G34 -5402731"/>
              <a:gd name="G37" fmla="+/ -5402731 -13245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465 G39"/>
              <a:gd name="G43" fmla="sin 646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796 w 21600"/>
              <a:gd name="T5" fmla="*/ 3541 h 21600"/>
              <a:gd name="T6" fmla="*/ 11935 w 21600"/>
              <a:gd name="T7" fmla="*/ 2242 h 21600"/>
              <a:gd name="T8" fmla="*/ 15587 w 21600"/>
              <a:gd name="T9" fmla="*/ 6454 h 21600"/>
              <a:gd name="T10" fmla="*/ 24291 w 21600"/>
              <a:gd name="T11" fmla="*/ 10323 h 21600"/>
              <a:gd name="T12" fmla="*/ 19599 w 21600"/>
              <a:gd name="T13" fmla="*/ 15360 h 21600"/>
              <a:gd name="T14" fmla="*/ 14562 w 21600"/>
              <a:gd name="T15" fmla="*/ 1066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260" y="10572"/>
                </a:moveTo>
                <a:cubicBezTo>
                  <a:pt x="17149" y="7418"/>
                  <a:pt x="14778" y="4806"/>
                  <a:pt x="11650" y="4391"/>
                </a:cubicBezTo>
                <a:lnTo>
                  <a:pt x="12221" y="93"/>
                </a:lnTo>
                <a:cubicBezTo>
                  <a:pt x="17446" y="787"/>
                  <a:pt x="21407" y="5151"/>
                  <a:pt x="21593" y="10419"/>
                </a:cubicBezTo>
                <a:lnTo>
                  <a:pt x="24291" y="10323"/>
                </a:lnTo>
                <a:lnTo>
                  <a:pt x="19599" y="15360"/>
                </a:lnTo>
                <a:lnTo>
                  <a:pt x="14562" y="10667"/>
                </a:lnTo>
                <a:lnTo>
                  <a:pt x="17260" y="1057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7816" name="AutoShape 8"/>
          <p:cNvSpPr>
            <a:spLocks noChangeArrowheads="1"/>
          </p:cNvSpPr>
          <p:nvPr/>
        </p:nvSpPr>
        <p:spPr bwMode="auto">
          <a:xfrm rot="438180">
            <a:off x="5332413" y="2589213"/>
            <a:ext cx="968375" cy="774700"/>
          </a:xfrm>
          <a:custGeom>
            <a:avLst/>
            <a:gdLst>
              <a:gd name="G0" fmla="+- -132452 0 0"/>
              <a:gd name="G1" fmla="+- -5402731 0 0"/>
              <a:gd name="G2" fmla="+- -132452 0 -5402731"/>
              <a:gd name="G3" fmla="+- 10800 0 0"/>
              <a:gd name="G4" fmla="+- 0 0 -13245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465 0 0"/>
              <a:gd name="G9" fmla="+- 0 0 -5402731"/>
              <a:gd name="G10" fmla="+- 6465 0 2700"/>
              <a:gd name="G11" fmla="cos G10 -132452"/>
              <a:gd name="G12" fmla="sin G10 -132452"/>
              <a:gd name="G13" fmla="cos 13500 -132452"/>
              <a:gd name="G14" fmla="sin 13500 -132452"/>
              <a:gd name="G15" fmla="+- G11 10800 0"/>
              <a:gd name="G16" fmla="+- G12 10800 0"/>
              <a:gd name="G17" fmla="+- G13 10800 0"/>
              <a:gd name="G18" fmla="+- G14 10800 0"/>
              <a:gd name="G19" fmla="*/ 6465 1 2"/>
              <a:gd name="G20" fmla="+- G19 5400 0"/>
              <a:gd name="G21" fmla="cos G20 -132452"/>
              <a:gd name="G22" fmla="sin G20 -132452"/>
              <a:gd name="G23" fmla="+- G21 10800 0"/>
              <a:gd name="G24" fmla="+- G12 G23 G22"/>
              <a:gd name="G25" fmla="+- G22 G23 G11"/>
              <a:gd name="G26" fmla="cos 10800 -132452"/>
              <a:gd name="G27" fmla="sin 10800 -132452"/>
              <a:gd name="G28" fmla="cos 6465 -132452"/>
              <a:gd name="G29" fmla="sin 6465 -13245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402731"/>
              <a:gd name="G36" fmla="sin G34 -5402731"/>
              <a:gd name="G37" fmla="+/ -5402731 -13245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465 G39"/>
              <a:gd name="G43" fmla="sin 646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796 w 21600"/>
              <a:gd name="T5" fmla="*/ 3541 h 21600"/>
              <a:gd name="T6" fmla="*/ 11935 w 21600"/>
              <a:gd name="T7" fmla="*/ 2242 h 21600"/>
              <a:gd name="T8" fmla="*/ 15587 w 21600"/>
              <a:gd name="T9" fmla="*/ 6454 h 21600"/>
              <a:gd name="T10" fmla="*/ 24291 w 21600"/>
              <a:gd name="T11" fmla="*/ 10323 h 21600"/>
              <a:gd name="T12" fmla="*/ 19599 w 21600"/>
              <a:gd name="T13" fmla="*/ 15360 h 21600"/>
              <a:gd name="T14" fmla="*/ 14562 w 21600"/>
              <a:gd name="T15" fmla="*/ 1066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260" y="10572"/>
                </a:moveTo>
                <a:cubicBezTo>
                  <a:pt x="17149" y="7418"/>
                  <a:pt x="14778" y="4806"/>
                  <a:pt x="11650" y="4391"/>
                </a:cubicBezTo>
                <a:lnTo>
                  <a:pt x="12221" y="93"/>
                </a:lnTo>
                <a:cubicBezTo>
                  <a:pt x="17446" y="787"/>
                  <a:pt x="21407" y="5151"/>
                  <a:pt x="21593" y="10419"/>
                </a:cubicBezTo>
                <a:lnTo>
                  <a:pt x="24291" y="10323"/>
                </a:lnTo>
                <a:lnTo>
                  <a:pt x="19599" y="15360"/>
                </a:lnTo>
                <a:lnTo>
                  <a:pt x="14562" y="10667"/>
                </a:lnTo>
                <a:lnTo>
                  <a:pt x="17260" y="1057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7817" name="Oval 3"/>
          <p:cNvSpPr>
            <a:spLocks noChangeAspect="1" noChangeArrowheads="1"/>
          </p:cNvSpPr>
          <p:nvPr/>
        </p:nvSpPr>
        <p:spPr bwMode="auto">
          <a:xfrm>
            <a:off x="2455863" y="3079750"/>
            <a:ext cx="2413000" cy="2413000"/>
          </a:xfrm>
          <a:prstGeom prst="ellipse">
            <a:avLst/>
          </a:prstGeom>
          <a:solidFill>
            <a:srgbClr val="FFFF99">
              <a:alpha val="49001"/>
            </a:srgbClr>
          </a:solidFill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ea typeface="MS PGothic" pitchFamily="34" charset="-128"/>
              </a:rPr>
              <a:t>Discovery</a:t>
            </a:r>
          </a:p>
        </p:txBody>
      </p:sp>
      <p:sp>
        <p:nvSpPr>
          <p:cNvPr id="2167818" name="Oval 15"/>
          <p:cNvSpPr>
            <a:spLocks noChangeArrowheads="1"/>
          </p:cNvSpPr>
          <p:nvPr/>
        </p:nvSpPr>
        <p:spPr bwMode="auto">
          <a:xfrm>
            <a:off x="4284663" y="3387725"/>
            <a:ext cx="700087" cy="701675"/>
          </a:xfrm>
          <a:prstGeom prst="ellipse">
            <a:avLst/>
          </a:prstGeom>
          <a:solidFill>
            <a:srgbClr val="FFCC00"/>
          </a:solidFill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  <a:ea typeface="MS PGothic" pitchFamily="34" charset="-128"/>
              </a:rPr>
              <a:t>Buyer</a:t>
            </a:r>
          </a:p>
          <a:p>
            <a:pPr algn="ctr"/>
            <a:r>
              <a:rPr lang="en-US" b="1" i="1">
                <a:latin typeface="Arial" charset="0"/>
                <a:ea typeface="MS PGothic" pitchFamily="34" charset="-128"/>
              </a:rPr>
              <a:t>Target</a:t>
            </a:r>
          </a:p>
        </p:txBody>
      </p:sp>
      <p:sp>
        <p:nvSpPr>
          <p:cNvPr id="2167819" name="AutoShape 11"/>
          <p:cNvSpPr>
            <a:spLocks noChangeArrowheads="1"/>
          </p:cNvSpPr>
          <p:nvPr/>
        </p:nvSpPr>
        <p:spPr bwMode="auto">
          <a:xfrm>
            <a:off x="598488" y="2982913"/>
            <a:ext cx="1552575" cy="920750"/>
          </a:xfrm>
          <a:prstGeom prst="wedgeRoundRectCallout">
            <a:avLst>
              <a:gd name="adj1" fmla="val 69222"/>
              <a:gd name="adj2" fmla="val 8413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1800" i="1">
                <a:latin typeface="Arial" charset="0"/>
              </a:rPr>
              <a:t>Do I Know</a:t>
            </a:r>
          </a:p>
          <a:p>
            <a:pPr algn="ctr"/>
            <a:r>
              <a:rPr lang="en-US" sz="1800" i="1">
                <a:latin typeface="Arial" charset="0"/>
              </a:rPr>
              <a:t>the Book Exists?</a:t>
            </a:r>
          </a:p>
        </p:txBody>
      </p:sp>
      <p:sp>
        <p:nvSpPr>
          <p:cNvPr id="2167820" name="AutoShape 12"/>
          <p:cNvSpPr>
            <a:spLocks noChangeArrowheads="1"/>
          </p:cNvSpPr>
          <p:nvPr/>
        </p:nvSpPr>
        <p:spPr bwMode="auto">
          <a:xfrm>
            <a:off x="5989638" y="982663"/>
            <a:ext cx="2168525" cy="1028700"/>
          </a:xfrm>
          <a:prstGeom prst="wedgeRoundRectCallout">
            <a:avLst>
              <a:gd name="adj1" fmla="val -62810"/>
              <a:gd name="adj2" fmla="val 7994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1800" i="1">
                <a:latin typeface="Arial" charset="0"/>
              </a:rPr>
              <a:t>Is the Book Idea Interesting Enough to Buy?</a:t>
            </a:r>
          </a:p>
        </p:txBody>
      </p:sp>
      <p:sp>
        <p:nvSpPr>
          <p:cNvPr id="2167821" name="AutoShape 13"/>
          <p:cNvSpPr>
            <a:spLocks noChangeArrowheads="1"/>
          </p:cNvSpPr>
          <p:nvPr/>
        </p:nvSpPr>
        <p:spPr bwMode="auto">
          <a:xfrm>
            <a:off x="6497638" y="4756150"/>
            <a:ext cx="2524125" cy="966788"/>
          </a:xfrm>
          <a:prstGeom prst="wedgeRoundRectCallout">
            <a:avLst>
              <a:gd name="adj1" fmla="val -40630"/>
              <a:gd name="adj2" fmla="val -11141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1800" i="1">
                <a:latin typeface="Arial" charset="0"/>
              </a:rPr>
              <a:t>Is the Book Available to Buy Whenever, However I Want It?</a:t>
            </a:r>
          </a:p>
        </p:txBody>
      </p:sp>
      <p:sp>
        <p:nvSpPr>
          <p:cNvPr id="2167822" name="Oval 14"/>
          <p:cNvSpPr>
            <a:spLocks noChangeArrowheads="1"/>
          </p:cNvSpPr>
          <p:nvPr/>
        </p:nvSpPr>
        <p:spPr bwMode="auto">
          <a:xfrm>
            <a:off x="1128713" y="2489200"/>
            <a:ext cx="547687" cy="546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latin typeface="Arial" charset="0"/>
              </a:rPr>
              <a:t>1</a:t>
            </a:r>
          </a:p>
        </p:txBody>
      </p:sp>
      <p:sp>
        <p:nvSpPr>
          <p:cNvPr id="2167823" name="Oval 15"/>
          <p:cNvSpPr>
            <a:spLocks noChangeArrowheads="1"/>
          </p:cNvSpPr>
          <p:nvPr/>
        </p:nvSpPr>
        <p:spPr bwMode="auto">
          <a:xfrm>
            <a:off x="6829425" y="482600"/>
            <a:ext cx="547688" cy="546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latin typeface="Arial" charset="0"/>
              </a:rPr>
              <a:t>2</a:t>
            </a:r>
          </a:p>
        </p:txBody>
      </p:sp>
      <p:sp>
        <p:nvSpPr>
          <p:cNvPr id="2167824" name="Oval 16"/>
          <p:cNvSpPr>
            <a:spLocks noChangeArrowheads="1"/>
          </p:cNvSpPr>
          <p:nvPr/>
        </p:nvSpPr>
        <p:spPr bwMode="auto">
          <a:xfrm>
            <a:off x="7635875" y="4286250"/>
            <a:ext cx="547688" cy="546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latin typeface="Arial" charset="0"/>
              </a:rPr>
              <a:t>3</a:t>
            </a:r>
          </a:p>
        </p:txBody>
      </p:sp>
      <p:sp>
        <p:nvSpPr>
          <p:cNvPr id="2167825" name="AutoShape 17"/>
          <p:cNvSpPr>
            <a:spLocks noChangeArrowheads="1"/>
          </p:cNvSpPr>
          <p:nvPr/>
        </p:nvSpPr>
        <p:spPr bwMode="auto">
          <a:xfrm rot="-3363684">
            <a:off x="3611563" y="3462338"/>
            <a:ext cx="636587" cy="420687"/>
          </a:xfrm>
          <a:prstGeom prst="leftArrow">
            <a:avLst>
              <a:gd name="adj1" fmla="val 63769"/>
              <a:gd name="adj2" fmla="val 380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99B390-B668-43E0-B7C7-99B0D427AC2D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2154498" name="Object 2"/>
          <p:cNvGraphicFramePr>
            <a:graphicFrameLocks noChangeAspect="1"/>
          </p:cNvGraphicFramePr>
          <p:nvPr/>
        </p:nvGraphicFramePr>
        <p:xfrm>
          <a:off x="225425" y="1574800"/>
          <a:ext cx="8728075" cy="4445000"/>
        </p:xfrm>
        <a:graphic>
          <a:graphicData uri="http://schemas.openxmlformats.org/presentationml/2006/ole">
            <p:oleObj spid="_x0000_s2154498" name="Chart" r:id="rId3" imgW="9380312" imgH="4693920" progId="MSGraph.Chart.8">
              <p:embed followColorScheme="full"/>
            </p:oleObj>
          </a:graphicData>
        </a:graphic>
      </p:graphicFrame>
      <p:sp>
        <p:nvSpPr>
          <p:cNvPr id="215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639763"/>
          </a:xfrm>
          <a:noFill/>
          <a:ln/>
        </p:spPr>
        <p:txBody>
          <a:bodyPr/>
          <a:lstStyle/>
          <a:p>
            <a:r>
              <a:rPr lang="en-US" sz="1800"/>
              <a:t>“Brand Author” Fan Fulfillment Impact – Initial 8 Week Unit Sales</a:t>
            </a:r>
          </a:p>
        </p:txBody>
      </p:sp>
      <p:sp>
        <p:nvSpPr>
          <p:cNvPr id="2154501" name="Text Box 5"/>
          <p:cNvSpPr txBox="1">
            <a:spLocks noChangeArrowheads="1"/>
          </p:cNvSpPr>
          <p:nvPr/>
        </p:nvSpPr>
        <p:spPr bwMode="auto">
          <a:xfrm>
            <a:off x="450850" y="6129338"/>
            <a:ext cx="8305800" cy="4000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</a:rPr>
              <a:t>Miss Your Fans – Miss Your Sales.</a:t>
            </a:r>
          </a:p>
        </p:txBody>
      </p:sp>
      <p:sp>
        <p:nvSpPr>
          <p:cNvPr id="2154502" name="Text Box 6"/>
          <p:cNvSpPr txBox="1">
            <a:spLocks noChangeArrowheads="1"/>
          </p:cNvSpPr>
          <p:nvPr/>
        </p:nvSpPr>
        <p:spPr bwMode="auto">
          <a:xfrm>
            <a:off x="404813" y="6643688"/>
            <a:ext cx="17827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*Source: BookScan initial 8 week unit sales</a:t>
            </a:r>
          </a:p>
        </p:txBody>
      </p:sp>
      <p:sp>
        <p:nvSpPr>
          <p:cNvPr id="2154507" name="Line 11"/>
          <p:cNvSpPr>
            <a:spLocks noChangeShapeType="1"/>
          </p:cNvSpPr>
          <p:nvPr/>
        </p:nvSpPr>
        <p:spPr bwMode="auto">
          <a:xfrm>
            <a:off x="1647825" y="2381250"/>
            <a:ext cx="962025" cy="2152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08" name="AutoShape 12"/>
          <p:cNvSpPr>
            <a:spLocks noChangeArrowheads="1"/>
          </p:cNvSpPr>
          <p:nvPr/>
        </p:nvSpPr>
        <p:spPr bwMode="auto">
          <a:xfrm>
            <a:off x="1558925" y="2903538"/>
            <a:ext cx="1104900" cy="800100"/>
          </a:xfrm>
          <a:prstGeom prst="star32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/>
              <a:t>- 467,000</a:t>
            </a:r>
          </a:p>
          <a:p>
            <a:pPr algn="ctr"/>
            <a:r>
              <a:rPr lang="en-US" sz="1600" b="1" i="1"/>
              <a:t>units</a:t>
            </a:r>
          </a:p>
        </p:txBody>
      </p:sp>
      <p:sp>
        <p:nvSpPr>
          <p:cNvPr id="2154509" name="Line 13"/>
          <p:cNvSpPr>
            <a:spLocks noChangeShapeType="1"/>
          </p:cNvSpPr>
          <p:nvPr/>
        </p:nvSpPr>
        <p:spPr bwMode="auto">
          <a:xfrm>
            <a:off x="6473825" y="4752975"/>
            <a:ext cx="915988" cy="568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10" name="AutoShape 14"/>
          <p:cNvSpPr>
            <a:spLocks noChangeArrowheads="1"/>
          </p:cNvSpPr>
          <p:nvPr/>
        </p:nvSpPr>
        <p:spPr bwMode="auto">
          <a:xfrm>
            <a:off x="6373813" y="4581525"/>
            <a:ext cx="1104900" cy="800100"/>
          </a:xfrm>
          <a:prstGeom prst="star32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/>
              <a:t>- 130,000</a:t>
            </a:r>
          </a:p>
          <a:p>
            <a:pPr algn="ctr"/>
            <a:r>
              <a:rPr lang="en-US" sz="1600" b="1" i="1"/>
              <a:t>units</a:t>
            </a:r>
          </a:p>
        </p:txBody>
      </p:sp>
      <p:sp>
        <p:nvSpPr>
          <p:cNvPr id="2154513" name="Rectangle 17"/>
          <p:cNvSpPr>
            <a:spLocks noChangeArrowheads="1"/>
          </p:cNvSpPr>
          <p:nvPr/>
        </p:nvSpPr>
        <p:spPr bwMode="auto">
          <a:xfrm>
            <a:off x="2589213" y="3236913"/>
            <a:ext cx="823912" cy="1231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Self-Help</a:t>
            </a:r>
          </a:p>
          <a:p>
            <a:pPr algn="ctr"/>
            <a:r>
              <a:rPr lang="en-US" sz="1800"/>
              <a:t>P</a:t>
            </a:r>
          </a:p>
        </p:txBody>
      </p:sp>
      <p:sp>
        <p:nvSpPr>
          <p:cNvPr id="2154514" name="Rectangle 18"/>
          <p:cNvSpPr>
            <a:spLocks noChangeArrowheads="1"/>
          </p:cNvSpPr>
          <p:nvPr/>
        </p:nvSpPr>
        <p:spPr bwMode="auto">
          <a:xfrm>
            <a:off x="7304088" y="3867150"/>
            <a:ext cx="823912" cy="1231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Self-Help</a:t>
            </a:r>
          </a:p>
          <a:p>
            <a:pPr algn="ctr"/>
            <a:r>
              <a:rPr lang="en-US" sz="1800"/>
              <a:t>L</a:t>
            </a:r>
          </a:p>
        </p:txBody>
      </p:sp>
      <p:sp>
        <p:nvSpPr>
          <p:cNvPr id="2154511" name="AutoShape 15"/>
          <p:cNvSpPr>
            <a:spLocks noChangeArrowheads="1"/>
          </p:cNvSpPr>
          <p:nvPr/>
        </p:nvSpPr>
        <p:spPr bwMode="auto">
          <a:xfrm>
            <a:off x="7850188" y="4260850"/>
            <a:ext cx="1293812" cy="785813"/>
          </a:xfrm>
          <a:prstGeom prst="leftArrow">
            <a:avLst>
              <a:gd name="adj1" fmla="val 63639"/>
              <a:gd name="adj2" fmla="val 4252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i="1"/>
              <a:t>16% Fan </a:t>
            </a:r>
          </a:p>
          <a:p>
            <a:pPr algn="ctr"/>
            <a:r>
              <a:rPr lang="en-US" sz="1800" b="1" i="1"/>
              <a:t>Fulfillment</a:t>
            </a:r>
          </a:p>
        </p:txBody>
      </p:sp>
      <p:sp>
        <p:nvSpPr>
          <p:cNvPr id="2154512" name="AutoShape 16"/>
          <p:cNvSpPr>
            <a:spLocks noChangeArrowheads="1"/>
          </p:cNvSpPr>
          <p:nvPr/>
        </p:nvSpPr>
        <p:spPr bwMode="auto">
          <a:xfrm>
            <a:off x="3360738" y="3457575"/>
            <a:ext cx="1293812" cy="785813"/>
          </a:xfrm>
          <a:prstGeom prst="leftArrow">
            <a:avLst>
              <a:gd name="adj1" fmla="val 63639"/>
              <a:gd name="adj2" fmla="val 4252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i="1"/>
              <a:t>15% Fan </a:t>
            </a:r>
          </a:p>
          <a:p>
            <a:pPr algn="ctr"/>
            <a:r>
              <a:rPr lang="en-US" sz="1800" b="1" i="1"/>
              <a:t>Fulfillment</a:t>
            </a:r>
          </a:p>
        </p:txBody>
      </p:sp>
      <p:sp>
        <p:nvSpPr>
          <p:cNvPr id="2154515" name="Rectangle 19"/>
          <p:cNvSpPr>
            <a:spLocks noChangeArrowheads="1"/>
          </p:cNvSpPr>
          <p:nvPr/>
        </p:nvSpPr>
        <p:spPr bwMode="auto">
          <a:xfrm>
            <a:off x="1044575" y="1193800"/>
            <a:ext cx="823913" cy="1231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Prior</a:t>
            </a:r>
          </a:p>
          <a:p>
            <a:pPr algn="ctr"/>
            <a:r>
              <a:rPr lang="en-US" sz="1800"/>
              <a:t>Self-Help</a:t>
            </a:r>
          </a:p>
          <a:p>
            <a:pPr algn="ctr"/>
            <a:r>
              <a:rPr lang="en-US" sz="1800"/>
              <a:t>Title</a:t>
            </a:r>
          </a:p>
        </p:txBody>
      </p:sp>
      <p:sp>
        <p:nvSpPr>
          <p:cNvPr id="2154516" name="Rectangle 20"/>
          <p:cNvSpPr>
            <a:spLocks noChangeArrowheads="1"/>
          </p:cNvSpPr>
          <p:nvPr/>
        </p:nvSpPr>
        <p:spPr bwMode="auto">
          <a:xfrm>
            <a:off x="5810250" y="3357563"/>
            <a:ext cx="823913" cy="1231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Prior</a:t>
            </a:r>
          </a:p>
          <a:p>
            <a:pPr algn="ctr"/>
            <a:r>
              <a:rPr lang="en-US" sz="1800"/>
              <a:t>Self-Help</a:t>
            </a:r>
          </a:p>
          <a:p>
            <a:pPr algn="ctr"/>
            <a:r>
              <a:rPr lang="en-US" sz="1800"/>
              <a:t>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EDF73C-9B40-4470-9AEB-4C3FB8D2DB15}" type="slidenum">
              <a:rPr lang="en-US"/>
              <a:pPr/>
              <a:t>21</a:t>
            </a:fld>
            <a:endParaRPr lang="en-US"/>
          </a:p>
        </p:txBody>
      </p:sp>
      <p:sp>
        <p:nvSpPr>
          <p:cNvPr id="215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/>
              <a:t>Author Brand Sales Impact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365125" y="6084888"/>
            <a:ext cx="841692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i="1">
                <a:latin typeface="Arial" charset="0"/>
                <a:ea typeface="MS PGothic" pitchFamily="34" charset="-128"/>
              </a:rPr>
              <a:t>Multiple Author Brand Sales Growth Avenues.</a:t>
            </a:r>
          </a:p>
        </p:txBody>
      </p:sp>
      <p:sp>
        <p:nvSpPr>
          <p:cNvPr id="2150404" name="Rectangle 4"/>
          <p:cNvSpPr>
            <a:spLocks noChangeArrowheads="1"/>
          </p:cNvSpPr>
          <p:nvPr/>
        </p:nvSpPr>
        <p:spPr bwMode="auto">
          <a:xfrm>
            <a:off x="2293938" y="1795463"/>
            <a:ext cx="4570412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i="1">
                <a:solidFill>
                  <a:schemeClr val="bg1"/>
                </a:solidFill>
              </a:rPr>
              <a:t>Author Acquisition</a:t>
            </a:r>
          </a:p>
        </p:txBody>
      </p:sp>
      <p:sp>
        <p:nvSpPr>
          <p:cNvPr id="2150405" name="Rectangle 5"/>
          <p:cNvSpPr>
            <a:spLocks noChangeArrowheads="1"/>
          </p:cNvSpPr>
          <p:nvPr/>
        </p:nvSpPr>
        <p:spPr bwMode="auto">
          <a:xfrm>
            <a:off x="2746375" y="2603500"/>
            <a:ext cx="3656013" cy="457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i="1"/>
              <a:t>Fan Fulfillment – Topic &amp; Message</a:t>
            </a:r>
          </a:p>
        </p:txBody>
      </p:sp>
      <p:sp>
        <p:nvSpPr>
          <p:cNvPr id="2150406" name="Rectangle 6"/>
          <p:cNvSpPr>
            <a:spLocks noChangeArrowheads="1"/>
          </p:cNvSpPr>
          <p:nvPr/>
        </p:nvSpPr>
        <p:spPr bwMode="auto">
          <a:xfrm>
            <a:off x="3197225" y="3436938"/>
            <a:ext cx="2741613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i="1"/>
              <a:t>Price Premium</a:t>
            </a:r>
          </a:p>
        </p:txBody>
      </p:sp>
      <p:sp>
        <p:nvSpPr>
          <p:cNvPr id="2150407" name="Rectangle 7"/>
          <p:cNvSpPr>
            <a:spLocks noChangeArrowheads="1"/>
          </p:cNvSpPr>
          <p:nvPr/>
        </p:nvSpPr>
        <p:spPr bwMode="auto">
          <a:xfrm>
            <a:off x="3554413" y="4287838"/>
            <a:ext cx="2011362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i="1"/>
              <a:t>Category Expansion</a:t>
            </a:r>
          </a:p>
        </p:txBody>
      </p:sp>
      <p:sp>
        <p:nvSpPr>
          <p:cNvPr id="2150408" name="AutoShape 8"/>
          <p:cNvSpPr>
            <a:spLocks noChangeArrowheads="1"/>
          </p:cNvSpPr>
          <p:nvPr/>
        </p:nvSpPr>
        <p:spPr bwMode="auto">
          <a:xfrm>
            <a:off x="4124325" y="2265363"/>
            <a:ext cx="925513" cy="323850"/>
          </a:xfrm>
          <a:prstGeom prst="downArrow">
            <a:avLst>
              <a:gd name="adj1" fmla="val 49917"/>
              <a:gd name="adj2" fmla="val 427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09" name="AutoShape 9"/>
          <p:cNvSpPr>
            <a:spLocks noChangeArrowheads="1"/>
          </p:cNvSpPr>
          <p:nvPr/>
        </p:nvSpPr>
        <p:spPr bwMode="auto">
          <a:xfrm>
            <a:off x="4095750" y="3924300"/>
            <a:ext cx="925513" cy="323850"/>
          </a:xfrm>
          <a:prstGeom prst="downArrow">
            <a:avLst>
              <a:gd name="adj1" fmla="val 49917"/>
              <a:gd name="adj2" fmla="val 427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10" name="AutoShape 10"/>
          <p:cNvSpPr>
            <a:spLocks noChangeArrowheads="1"/>
          </p:cNvSpPr>
          <p:nvPr/>
        </p:nvSpPr>
        <p:spPr bwMode="auto">
          <a:xfrm>
            <a:off x="4105275" y="3079750"/>
            <a:ext cx="925513" cy="323850"/>
          </a:xfrm>
          <a:prstGeom prst="downArrow">
            <a:avLst>
              <a:gd name="adj1" fmla="val 49917"/>
              <a:gd name="adj2" fmla="val 427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11" name="Rectangle 11"/>
          <p:cNvSpPr>
            <a:spLocks noChangeArrowheads="1"/>
          </p:cNvSpPr>
          <p:nvPr/>
        </p:nvSpPr>
        <p:spPr bwMode="auto">
          <a:xfrm>
            <a:off x="4017963" y="5118100"/>
            <a:ext cx="1096962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 i="1"/>
              <a:t>Marketing</a:t>
            </a:r>
          </a:p>
        </p:txBody>
      </p:sp>
      <p:sp>
        <p:nvSpPr>
          <p:cNvPr id="2150412" name="AutoShape 12"/>
          <p:cNvSpPr>
            <a:spLocks noChangeArrowheads="1"/>
          </p:cNvSpPr>
          <p:nvPr/>
        </p:nvSpPr>
        <p:spPr bwMode="auto">
          <a:xfrm>
            <a:off x="4103688" y="4776788"/>
            <a:ext cx="925512" cy="323850"/>
          </a:xfrm>
          <a:prstGeom prst="downArrow">
            <a:avLst>
              <a:gd name="adj1" fmla="val 49917"/>
              <a:gd name="adj2" fmla="val 427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413" name="Text Box 13"/>
          <p:cNvSpPr txBox="1">
            <a:spLocks noChangeArrowheads="1"/>
          </p:cNvSpPr>
          <p:nvPr/>
        </p:nvSpPr>
        <p:spPr bwMode="auto">
          <a:xfrm>
            <a:off x="738188" y="1816100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Greatest Impact</a:t>
            </a:r>
          </a:p>
        </p:txBody>
      </p:sp>
      <p:sp>
        <p:nvSpPr>
          <p:cNvPr id="2150414" name="Text Box 14"/>
          <p:cNvSpPr txBox="1">
            <a:spLocks noChangeArrowheads="1"/>
          </p:cNvSpPr>
          <p:nvPr/>
        </p:nvSpPr>
        <p:spPr bwMode="auto">
          <a:xfrm>
            <a:off x="719138" y="5257800"/>
            <a:ext cx="1503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Moderate Impact</a:t>
            </a:r>
          </a:p>
        </p:txBody>
      </p:sp>
      <p:sp>
        <p:nvSpPr>
          <p:cNvPr id="2150415" name="Line 15"/>
          <p:cNvSpPr>
            <a:spLocks noChangeShapeType="1"/>
          </p:cNvSpPr>
          <p:nvPr/>
        </p:nvSpPr>
        <p:spPr bwMode="auto">
          <a:xfrm flipV="1">
            <a:off x="1457325" y="2155825"/>
            <a:ext cx="0" cy="3125788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417" name="Text Box 17"/>
          <p:cNvSpPr txBox="1">
            <a:spLocks noChangeArrowheads="1"/>
          </p:cNvSpPr>
          <p:nvPr/>
        </p:nvSpPr>
        <p:spPr bwMode="auto">
          <a:xfrm>
            <a:off x="852488" y="3435350"/>
            <a:ext cx="1246187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i="1"/>
              <a:t>Relative Sales</a:t>
            </a:r>
          </a:p>
          <a:p>
            <a:pPr algn="ctr"/>
            <a:r>
              <a:rPr lang="en-US" sz="1600" i="1"/>
              <a:t>Impact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749EC-CE2A-4BB0-A725-D3B5CFA1DA41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2114572" name="Group 12"/>
          <p:cNvGraphicFramePr>
            <a:graphicFrameLocks noGrp="1"/>
          </p:cNvGraphicFramePr>
          <p:nvPr/>
        </p:nvGraphicFramePr>
        <p:xfrm>
          <a:off x="1524000" y="2806700"/>
          <a:ext cx="6096000" cy="10255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Author Brand Growth Opportunity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855828-6862-4776-824E-FCD56E1AB2FA}" type="slidenum">
              <a:rPr lang="en-US"/>
              <a:pPr/>
              <a:t>23</a:t>
            </a:fld>
            <a:endParaRPr lang="en-US"/>
          </a:p>
        </p:txBody>
      </p:sp>
      <p:sp>
        <p:nvSpPr>
          <p:cNvPr id="2186242" name="Rectangle 2"/>
          <p:cNvSpPr>
            <a:spLocks noChangeArrowheads="1"/>
          </p:cNvSpPr>
          <p:nvPr/>
        </p:nvSpPr>
        <p:spPr bwMode="auto">
          <a:xfrm>
            <a:off x="800100" y="1335088"/>
            <a:ext cx="7608888" cy="487838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6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/>
              <a:t>Author Brand Growth Opportunity</a:t>
            </a:r>
          </a:p>
        </p:txBody>
      </p:sp>
      <p:graphicFrame>
        <p:nvGraphicFramePr>
          <p:cNvPr id="2186285" name="Group 45"/>
          <p:cNvGraphicFramePr>
            <a:graphicFrameLocks noGrp="1"/>
          </p:cNvGraphicFramePr>
          <p:nvPr/>
        </p:nvGraphicFramePr>
        <p:xfrm>
          <a:off x="954088" y="1554163"/>
          <a:ext cx="7278687" cy="4467225"/>
        </p:xfrm>
        <a:graphic>
          <a:graphicData uri="http://schemas.openxmlformats.org/drawingml/2006/table">
            <a:tbl>
              <a:tblPr/>
              <a:tblGrid>
                <a:gridCol w="7278687"/>
              </a:tblGrid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FAN LOYALTY DRIVE SALES: Primary Sales Source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SALES MULTIPLIER: #1 Conversion-to-Sales Factor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 PREMIUM: Loyal Fans Value Their Authors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CONSISTENT BOOK-to-BOOK GROWTH: Fan Fulfillment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PARTNER CHALLENGE: Author, Fan, Agent, Editor, Publisher</a:t>
                      </a: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EE7CE3-63C4-49C4-9CBA-1034081987CC}" type="slidenum">
              <a:rPr lang="en-US"/>
              <a:pPr/>
              <a:t>3</a:t>
            </a:fld>
            <a:endParaRPr lang="en-US"/>
          </a:p>
        </p:txBody>
      </p:sp>
      <p:sp>
        <p:nvSpPr>
          <p:cNvPr id="22" name="Rectangle 5"/>
          <p:cNvSpPr txBox="1">
            <a:spLocks noGrp="1" noChangeArrowheads="1"/>
          </p:cNvSpPr>
          <p:nvPr/>
        </p:nvSpPr>
        <p:spPr bwMode="auto">
          <a:xfrm>
            <a:off x="8763000" y="6610350"/>
            <a:ext cx="381000" cy="247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E506D93-EB88-4175-8AF2-048EE18BBAEC}" type="slidenum">
              <a:rPr lang="en-US" sz="900" i="1">
                <a:latin typeface="+mn-lt"/>
                <a:cs typeface="+mn-cs"/>
              </a:rPr>
              <a:pPr algn="r">
                <a:defRPr/>
              </a:pPr>
              <a:t>3</a:t>
            </a:fld>
            <a:endParaRPr lang="en-US" sz="900" i="1">
              <a:latin typeface="+mn-lt"/>
              <a:cs typeface="+mn-cs"/>
            </a:endParaRPr>
          </a:p>
        </p:txBody>
      </p:sp>
      <p:sp>
        <p:nvSpPr>
          <p:cNvPr id="21780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1800"/>
              <a:t>Three Pillars of Initial New Book Sales</a:t>
            </a:r>
          </a:p>
        </p:txBody>
      </p:sp>
      <p:sp>
        <p:nvSpPr>
          <p:cNvPr id="2178052" name="Oval 4"/>
          <p:cNvSpPr>
            <a:spLocks noChangeAspect="1" noChangeArrowheads="1"/>
          </p:cNvSpPr>
          <p:nvPr/>
        </p:nvSpPr>
        <p:spPr bwMode="auto">
          <a:xfrm>
            <a:off x="4389438" y="3098800"/>
            <a:ext cx="2413000" cy="2413000"/>
          </a:xfrm>
          <a:prstGeom prst="ellipse">
            <a:avLst/>
          </a:prstGeom>
          <a:solidFill>
            <a:srgbClr val="99CCFF">
              <a:alpha val="30000"/>
            </a:srgbClr>
          </a:solidFill>
          <a:ln w="3175">
            <a:solidFill>
              <a:srgbClr val="00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00FF99"/>
                </a:solidFill>
                <a:ea typeface="MS PGothic" pitchFamily="34" charset="-128"/>
              </a:rPr>
              <a:t>Availability</a:t>
            </a:r>
          </a:p>
        </p:txBody>
      </p:sp>
      <p:sp>
        <p:nvSpPr>
          <p:cNvPr id="2178053" name="Oval 5"/>
          <p:cNvSpPr>
            <a:spLocks noChangeAspect="1" noChangeArrowheads="1"/>
          </p:cNvSpPr>
          <p:nvPr/>
        </p:nvSpPr>
        <p:spPr bwMode="auto">
          <a:xfrm>
            <a:off x="3379788" y="1409700"/>
            <a:ext cx="2413000" cy="2413000"/>
          </a:xfrm>
          <a:prstGeom prst="ellipse">
            <a:avLst/>
          </a:prstGeom>
          <a:solidFill>
            <a:srgbClr val="00FF00">
              <a:alpha val="49001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ea typeface="MS PGothic" pitchFamily="34" charset="-128"/>
              </a:rPr>
              <a:t>Conversion</a:t>
            </a:r>
          </a:p>
        </p:txBody>
      </p:sp>
      <p:sp>
        <p:nvSpPr>
          <p:cNvPr id="2178054" name="Text Box 6"/>
          <p:cNvSpPr txBox="1">
            <a:spLocks noChangeArrowheads="1"/>
          </p:cNvSpPr>
          <p:nvPr/>
        </p:nvSpPr>
        <p:spPr bwMode="auto">
          <a:xfrm>
            <a:off x="234950" y="6097588"/>
            <a:ext cx="8661400" cy="406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i="1">
                <a:latin typeface="Arial" charset="0"/>
                <a:ea typeface="MS PGothic" pitchFamily="34" charset="-128"/>
              </a:rPr>
              <a:t>Book Conversion Driven Most by Author “Brand” and Book Topic/Message.</a:t>
            </a:r>
          </a:p>
        </p:txBody>
      </p:sp>
      <p:sp>
        <p:nvSpPr>
          <p:cNvPr id="2178055" name="AutoShape 7"/>
          <p:cNvSpPr>
            <a:spLocks noChangeArrowheads="1"/>
          </p:cNvSpPr>
          <p:nvPr/>
        </p:nvSpPr>
        <p:spPr bwMode="auto">
          <a:xfrm rot="15492151">
            <a:off x="2705100" y="2736851"/>
            <a:ext cx="968375" cy="774700"/>
          </a:xfrm>
          <a:custGeom>
            <a:avLst/>
            <a:gdLst>
              <a:gd name="G0" fmla="+- -132452 0 0"/>
              <a:gd name="G1" fmla="+- -5402731 0 0"/>
              <a:gd name="G2" fmla="+- -132452 0 -5402731"/>
              <a:gd name="G3" fmla="+- 10800 0 0"/>
              <a:gd name="G4" fmla="+- 0 0 -13245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465 0 0"/>
              <a:gd name="G9" fmla="+- 0 0 -5402731"/>
              <a:gd name="G10" fmla="+- 6465 0 2700"/>
              <a:gd name="G11" fmla="cos G10 -132452"/>
              <a:gd name="G12" fmla="sin G10 -132452"/>
              <a:gd name="G13" fmla="cos 13500 -132452"/>
              <a:gd name="G14" fmla="sin 13500 -132452"/>
              <a:gd name="G15" fmla="+- G11 10800 0"/>
              <a:gd name="G16" fmla="+- G12 10800 0"/>
              <a:gd name="G17" fmla="+- G13 10800 0"/>
              <a:gd name="G18" fmla="+- G14 10800 0"/>
              <a:gd name="G19" fmla="*/ 6465 1 2"/>
              <a:gd name="G20" fmla="+- G19 5400 0"/>
              <a:gd name="G21" fmla="cos G20 -132452"/>
              <a:gd name="G22" fmla="sin G20 -132452"/>
              <a:gd name="G23" fmla="+- G21 10800 0"/>
              <a:gd name="G24" fmla="+- G12 G23 G22"/>
              <a:gd name="G25" fmla="+- G22 G23 G11"/>
              <a:gd name="G26" fmla="cos 10800 -132452"/>
              <a:gd name="G27" fmla="sin 10800 -132452"/>
              <a:gd name="G28" fmla="cos 6465 -132452"/>
              <a:gd name="G29" fmla="sin 6465 -13245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402731"/>
              <a:gd name="G36" fmla="sin G34 -5402731"/>
              <a:gd name="G37" fmla="+/ -5402731 -13245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465 G39"/>
              <a:gd name="G43" fmla="sin 646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796 w 21600"/>
              <a:gd name="T5" fmla="*/ 3541 h 21600"/>
              <a:gd name="T6" fmla="*/ 11935 w 21600"/>
              <a:gd name="T7" fmla="*/ 2242 h 21600"/>
              <a:gd name="T8" fmla="*/ 15587 w 21600"/>
              <a:gd name="T9" fmla="*/ 6454 h 21600"/>
              <a:gd name="T10" fmla="*/ 24291 w 21600"/>
              <a:gd name="T11" fmla="*/ 10323 h 21600"/>
              <a:gd name="T12" fmla="*/ 19599 w 21600"/>
              <a:gd name="T13" fmla="*/ 15360 h 21600"/>
              <a:gd name="T14" fmla="*/ 14562 w 21600"/>
              <a:gd name="T15" fmla="*/ 1066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260" y="10572"/>
                </a:moveTo>
                <a:cubicBezTo>
                  <a:pt x="17149" y="7418"/>
                  <a:pt x="14778" y="4806"/>
                  <a:pt x="11650" y="4391"/>
                </a:cubicBezTo>
                <a:lnTo>
                  <a:pt x="12221" y="93"/>
                </a:lnTo>
                <a:cubicBezTo>
                  <a:pt x="17446" y="787"/>
                  <a:pt x="21407" y="5151"/>
                  <a:pt x="21593" y="10419"/>
                </a:cubicBezTo>
                <a:lnTo>
                  <a:pt x="24291" y="10323"/>
                </a:lnTo>
                <a:lnTo>
                  <a:pt x="19599" y="15360"/>
                </a:lnTo>
                <a:lnTo>
                  <a:pt x="14562" y="10667"/>
                </a:lnTo>
                <a:lnTo>
                  <a:pt x="17260" y="1057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8056" name="AutoShape 8"/>
          <p:cNvSpPr>
            <a:spLocks noChangeArrowheads="1"/>
          </p:cNvSpPr>
          <p:nvPr/>
        </p:nvSpPr>
        <p:spPr bwMode="auto">
          <a:xfrm rot="438180">
            <a:off x="5332413" y="2589213"/>
            <a:ext cx="968375" cy="774700"/>
          </a:xfrm>
          <a:custGeom>
            <a:avLst/>
            <a:gdLst>
              <a:gd name="G0" fmla="+- -132452 0 0"/>
              <a:gd name="G1" fmla="+- -5402731 0 0"/>
              <a:gd name="G2" fmla="+- -132452 0 -5402731"/>
              <a:gd name="G3" fmla="+- 10800 0 0"/>
              <a:gd name="G4" fmla="+- 0 0 -13245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465 0 0"/>
              <a:gd name="G9" fmla="+- 0 0 -5402731"/>
              <a:gd name="G10" fmla="+- 6465 0 2700"/>
              <a:gd name="G11" fmla="cos G10 -132452"/>
              <a:gd name="G12" fmla="sin G10 -132452"/>
              <a:gd name="G13" fmla="cos 13500 -132452"/>
              <a:gd name="G14" fmla="sin 13500 -132452"/>
              <a:gd name="G15" fmla="+- G11 10800 0"/>
              <a:gd name="G16" fmla="+- G12 10800 0"/>
              <a:gd name="G17" fmla="+- G13 10800 0"/>
              <a:gd name="G18" fmla="+- G14 10800 0"/>
              <a:gd name="G19" fmla="*/ 6465 1 2"/>
              <a:gd name="G20" fmla="+- G19 5400 0"/>
              <a:gd name="G21" fmla="cos G20 -132452"/>
              <a:gd name="G22" fmla="sin G20 -132452"/>
              <a:gd name="G23" fmla="+- G21 10800 0"/>
              <a:gd name="G24" fmla="+- G12 G23 G22"/>
              <a:gd name="G25" fmla="+- G22 G23 G11"/>
              <a:gd name="G26" fmla="cos 10800 -132452"/>
              <a:gd name="G27" fmla="sin 10800 -132452"/>
              <a:gd name="G28" fmla="cos 6465 -132452"/>
              <a:gd name="G29" fmla="sin 6465 -13245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402731"/>
              <a:gd name="G36" fmla="sin G34 -5402731"/>
              <a:gd name="G37" fmla="+/ -5402731 -13245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465 G39"/>
              <a:gd name="G43" fmla="sin 646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796 w 21600"/>
              <a:gd name="T5" fmla="*/ 3541 h 21600"/>
              <a:gd name="T6" fmla="*/ 11935 w 21600"/>
              <a:gd name="T7" fmla="*/ 2242 h 21600"/>
              <a:gd name="T8" fmla="*/ 15587 w 21600"/>
              <a:gd name="T9" fmla="*/ 6454 h 21600"/>
              <a:gd name="T10" fmla="*/ 24291 w 21600"/>
              <a:gd name="T11" fmla="*/ 10323 h 21600"/>
              <a:gd name="T12" fmla="*/ 19599 w 21600"/>
              <a:gd name="T13" fmla="*/ 15360 h 21600"/>
              <a:gd name="T14" fmla="*/ 14562 w 21600"/>
              <a:gd name="T15" fmla="*/ 1066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260" y="10572"/>
                </a:moveTo>
                <a:cubicBezTo>
                  <a:pt x="17149" y="7418"/>
                  <a:pt x="14778" y="4806"/>
                  <a:pt x="11650" y="4391"/>
                </a:cubicBezTo>
                <a:lnTo>
                  <a:pt x="12221" y="93"/>
                </a:lnTo>
                <a:cubicBezTo>
                  <a:pt x="17446" y="787"/>
                  <a:pt x="21407" y="5151"/>
                  <a:pt x="21593" y="10419"/>
                </a:cubicBezTo>
                <a:lnTo>
                  <a:pt x="24291" y="10323"/>
                </a:lnTo>
                <a:lnTo>
                  <a:pt x="19599" y="15360"/>
                </a:lnTo>
                <a:lnTo>
                  <a:pt x="14562" y="10667"/>
                </a:lnTo>
                <a:lnTo>
                  <a:pt x="17260" y="1057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8057" name="Oval 3"/>
          <p:cNvSpPr>
            <a:spLocks noChangeAspect="1" noChangeArrowheads="1"/>
          </p:cNvSpPr>
          <p:nvPr/>
        </p:nvSpPr>
        <p:spPr bwMode="auto">
          <a:xfrm>
            <a:off x="2455863" y="3079750"/>
            <a:ext cx="2413000" cy="2413000"/>
          </a:xfrm>
          <a:prstGeom prst="ellipse">
            <a:avLst/>
          </a:prstGeom>
          <a:solidFill>
            <a:srgbClr val="FFFF99">
              <a:alpha val="30000"/>
            </a:srgbClr>
          </a:solidFill>
          <a:ln w="28575">
            <a:solidFill>
              <a:srgbClr val="00FF99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1">
                <a:solidFill>
                  <a:srgbClr val="00FF99"/>
                </a:solidFill>
                <a:ea typeface="MS PGothic" pitchFamily="34" charset="-128"/>
              </a:rPr>
              <a:t>Discovery</a:t>
            </a:r>
          </a:p>
        </p:txBody>
      </p:sp>
      <p:sp>
        <p:nvSpPr>
          <p:cNvPr id="2178058" name="Oval 15"/>
          <p:cNvSpPr>
            <a:spLocks noChangeArrowheads="1"/>
          </p:cNvSpPr>
          <p:nvPr/>
        </p:nvSpPr>
        <p:spPr bwMode="auto">
          <a:xfrm>
            <a:off x="4284663" y="3387725"/>
            <a:ext cx="700087" cy="701675"/>
          </a:xfrm>
          <a:prstGeom prst="ellipse">
            <a:avLst/>
          </a:prstGeom>
          <a:solidFill>
            <a:srgbClr val="FFCC00"/>
          </a:solidFill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  <a:ea typeface="MS PGothic" pitchFamily="34" charset="-128"/>
              </a:rPr>
              <a:t>Reader</a:t>
            </a:r>
          </a:p>
          <a:p>
            <a:pPr algn="ctr"/>
            <a:r>
              <a:rPr lang="en-US" b="1" i="1">
                <a:latin typeface="Arial" charset="0"/>
                <a:ea typeface="MS PGothic" pitchFamily="34" charset="-128"/>
              </a:rPr>
              <a:t>Target</a:t>
            </a:r>
          </a:p>
        </p:txBody>
      </p:sp>
      <p:sp>
        <p:nvSpPr>
          <p:cNvPr id="2178060" name="AutoShape 12"/>
          <p:cNvSpPr>
            <a:spLocks noChangeArrowheads="1"/>
          </p:cNvSpPr>
          <p:nvPr/>
        </p:nvSpPr>
        <p:spPr bwMode="auto">
          <a:xfrm>
            <a:off x="5989638" y="982663"/>
            <a:ext cx="2168525" cy="1028700"/>
          </a:xfrm>
          <a:prstGeom prst="wedgeRoundRectCallout">
            <a:avLst>
              <a:gd name="adj1" fmla="val -62810"/>
              <a:gd name="adj2" fmla="val 79940"/>
              <a:gd name="adj3" fmla="val 16667"/>
            </a:avLst>
          </a:prstGeom>
          <a:solidFill>
            <a:schemeClr val="bg1"/>
          </a:solidFill>
          <a:ln w="9525">
            <a:solidFill>
              <a:srgbClr val="00FF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1800" i="1">
                <a:solidFill>
                  <a:srgbClr val="00FF99"/>
                </a:solidFill>
                <a:latin typeface="Arial" charset="0"/>
              </a:rPr>
              <a:t>Is the Book Idea Interesting Enough to Buy?</a:t>
            </a:r>
          </a:p>
        </p:txBody>
      </p:sp>
      <p:sp>
        <p:nvSpPr>
          <p:cNvPr id="2178063" name="Oval 15"/>
          <p:cNvSpPr>
            <a:spLocks noChangeArrowheads="1"/>
          </p:cNvSpPr>
          <p:nvPr/>
        </p:nvSpPr>
        <p:spPr bwMode="auto">
          <a:xfrm>
            <a:off x="6829425" y="482600"/>
            <a:ext cx="547688" cy="546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FF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FF99"/>
                </a:solidFill>
                <a:latin typeface="Arial" charset="0"/>
              </a:rPr>
              <a:t>2</a:t>
            </a:r>
          </a:p>
        </p:txBody>
      </p:sp>
      <p:sp>
        <p:nvSpPr>
          <p:cNvPr id="2178065" name="AutoShape 17"/>
          <p:cNvSpPr>
            <a:spLocks noChangeArrowheads="1"/>
          </p:cNvSpPr>
          <p:nvPr/>
        </p:nvSpPr>
        <p:spPr bwMode="auto">
          <a:xfrm rot="-3363684">
            <a:off x="3611563" y="3462338"/>
            <a:ext cx="636587" cy="420687"/>
          </a:xfrm>
          <a:prstGeom prst="leftArrow">
            <a:avLst>
              <a:gd name="adj1" fmla="val 63769"/>
              <a:gd name="adj2" fmla="val 380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8066" name="AutoShape 18"/>
          <p:cNvSpPr>
            <a:spLocks noChangeArrowheads="1"/>
          </p:cNvSpPr>
          <p:nvPr/>
        </p:nvSpPr>
        <p:spPr bwMode="auto">
          <a:xfrm>
            <a:off x="568325" y="2020888"/>
            <a:ext cx="2235200" cy="1279525"/>
          </a:xfrm>
          <a:prstGeom prst="rightArrow">
            <a:avLst>
              <a:gd name="adj1" fmla="val 64269"/>
              <a:gd name="adj2" fmla="val 454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i="1"/>
              <a:t>Author “Brand”</a:t>
            </a:r>
          </a:p>
          <a:p>
            <a:pPr algn="ctr"/>
            <a:r>
              <a:rPr lang="en-US" sz="2000" b="1" i="1"/>
              <a:t>Topic/Message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4593A9-CADF-40D0-8AF5-04726072CF46}" type="slidenum">
              <a:rPr lang="en-US"/>
              <a:pPr/>
              <a:t>4</a:t>
            </a:fld>
            <a:endParaRPr lang="en-US"/>
          </a:p>
        </p:txBody>
      </p:sp>
      <p:sp>
        <p:nvSpPr>
          <p:cNvPr id="218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/>
              <a:t>“Brand Author” Defined</a:t>
            </a:r>
          </a:p>
        </p:txBody>
      </p:sp>
      <p:sp>
        <p:nvSpPr>
          <p:cNvPr id="2180100" name="Text Box 6"/>
          <p:cNvSpPr txBox="1">
            <a:spLocks noChangeArrowheads="1"/>
          </p:cNvSpPr>
          <p:nvPr/>
        </p:nvSpPr>
        <p:spPr bwMode="auto">
          <a:xfrm>
            <a:off x="479425" y="6097588"/>
            <a:ext cx="8132763" cy="4064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i="1">
                <a:latin typeface="Arial" charset="0"/>
                <a:ea typeface="MS PGothic" pitchFamily="34" charset="-128"/>
              </a:rPr>
              <a:t>A “Brand Author” = 500,000 Fans or More.</a:t>
            </a:r>
          </a:p>
        </p:txBody>
      </p:sp>
      <p:sp>
        <p:nvSpPr>
          <p:cNvPr id="2180101" name="Oval 5"/>
          <p:cNvSpPr>
            <a:spLocks noChangeAspect="1" noChangeArrowheads="1"/>
          </p:cNvSpPr>
          <p:nvPr/>
        </p:nvSpPr>
        <p:spPr bwMode="auto">
          <a:xfrm>
            <a:off x="2170113" y="1023938"/>
            <a:ext cx="4826000" cy="4826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en-US" sz="2800" i="1">
              <a:ea typeface="MS PGothic" pitchFamily="34" charset="-128"/>
            </a:endParaRPr>
          </a:p>
        </p:txBody>
      </p:sp>
      <p:sp>
        <p:nvSpPr>
          <p:cNvPr id="2180102" name="Oval 5"/>
          <p:cNvSpPr>
            <a:spLocks noChangeAspect="1" noChangeArrowheads="1"/>
          </p:cNvSpPr>
          <p:nvPr/>
        </p:nvSpPr>
        <p:spPr bwMode="auto">
          <a:xfrm>
            <a:off x="4548188" y="3351213"/>
            <a:ext cx="46037" cy="46037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en-US" sz="2800" i="1">
              <a:ea typeface="MS PGothic" pitchFamily="34" charset="-128"/>
            </a:endParaRPr>
          </a:p>
        </p:txBody>
      </p:sp>
      <p:sp>
        <p:nvSpPr>
          <p:cNvPr id="2180103" name="Text Box 7"/>
          <p:cNvSpPr txBox="1">
            <a:spLocks noChangeArrowheads="1"/>
          </p:cNvSpPr>
          <p:nvPr/>
        </p:nvSpPr>
        <p:spPr bwMode="auto">
          <a:xfrm>
            <a:off x="3556000" y="2863850"/>
            <a:ext cx="20526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500,000 Fans</a:t>
            </a:r>
          </a:p>
          <a:p>
            <a:pPr algn="ctr"/>
            <a:endParaRPr lang="en-US" sz="2000" b="1"/>
          </a:p>
          <a:p>
            <a:pPr algn="ctr"/>
            <a:r>
              <a:rPr lang="en-US"/>
              <a:t>1% of Frequent Book Buyers</a:t>
            </a:r>
          </a:p>
        </p:txBody>
      </p:sp>
      <p:sp>
        <p:nvSpPr>
          <p:cNvPr id="2180106" name="Rectangle 10"/>
          <p:cNvSpPr>
            <a:spLocks noChangeArrowheads="1"/>
          </p:cNvSpPr>
          <p:nvPr/>
        </p:nvSpPr>
        <p:spPr bwMode="auto">
          <a:xfrm>
            <a:off x="7010400" y="3114675"/>
            <a:ext cx="1641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50,000,000</a:t>
            </a:r>
          </a:p>
        </p:txBody>
      </p:sp>
      <p:sp>
        <p:nvSpPr>
          <p:cNvPr id="2180107" name="AutoShape 11"/>
          <p:cNvSpPr>
            <a:spLocks noChangeArrowheads="1"/>
          </p:cNvSpPr>
          <p:nvPr/>
        </p:nvSpPr>
        <p:spPr bwMode="auto">
          <a:xfrm>
            <a:off x="436563" y="2743200"/>
            <a:ext cx="2235200" cy="1279525"/>
          </a:xfrm>
          <a:prstGeom prst="rightArrow">
            <a:avLst>
              <a:gd name="adj1" fmla="val 64269"/>
              <a:gd name="adj2" fmla="val 454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i="1"/>
              <a:t>Adult Frequent</a:t>
            </a:r>
          </a:p>
          <a:p>
            <a:pPr algn="ctr"/>
            <a:r>
              <a:rPr lang="en-US" sz="2000" b="1" i="1"/>
              <a:t>Book Buyers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FC5AE-ABFF-4653-A0D3-2C2B7BCA6613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2146316" name="Group 12"/>
          <p:cNvGraphicFramePr>
            <a:graphicFrameLocks noGrp="1"/>
          </p:cNvGraphicFramePr>
          <p:nvPr/>
        </p:nvGraphicFramePr>
        <p:xfrm>
          <a:off x="1524000" y="2559050"/>
          <a:ext cx="6096000" cy="16859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Author Brands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562A46-31D8-4726-A99C-F0E2AE061E48}" type="slidenum">
              <a:rPr lang="en-US"/>
              <a:pPr/>
              <a:t>6</a:t>
            </a:fld>
            <a:endParaRPr lang="en-US"/>
          </a:p>
        </p:txBody>
      </p:sp>
      <p:pic>
        <p:nvPicPr>
          <p:cNvPr id="2168855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1100" y="817563"/>
            <a:ext cx="1893888" cy="5248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168856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3200" y="393700"/>
            <a:ext cx="1882775" cy="56943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16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431800"/>
            <a:ext cx="8229600" cy="304800"/>
          </a:xfrm>
        </p:spPr>
        <p:txBody>
          <a:bodyPr/>
          <a:lstStyle/>
          <a:p>
            <a:r>
              <a:rPr lang="en-US" sz="1800"/>
              <a:t>Brand Author Bestseller Placement – 1/19/2014</a:t>
            </a:r>
          </a:p>
        </p:txBody>
      </p:sp>
      <p:sp>
        <p:nvSpPr>
          <p:cNvPr id="2168838" name="AutoShape 6"/>
          <p:cNvSpPr>
            <a:spLocks noChangeArrowheads="1"/>
          </p:cNvSpPr>
          <p:nvPr/>
        </p:nvSpPr>
        <p:spPr bwMode="auto">
          <a:xfrm>
            <a:off x="1941513" y="1208088"/>
            <a:ext cx="663575" cy="417512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39" name="AutoShape 7"/>
          <p:cNvSpPr>
            <a:spLocks noChangeArrowheads="1"/>
          </p:cNvSpPr>
          <p:nvPr/>
        </p:nvSpPr>
        <p:spPr bwMode="auto">
          <a:xfrm>
            <a:off x="1936750" y="2562225"/>
            <a:ext cx="663575" cy="417513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0" name="AutoShape 8"/>
          <p:cNvSpPr>
            <a:spLocks noChangeArrowheads="1"/>
          </p:cNvSpPr>
          <p:nvPr/>
        </p:nvSpPr>
        <p:spPr bwMode="auto">
          <a:xfrm flipH="1">
            <a:off x="7011988" y="1355725"/>
            <a:ext cx="663575" cy="417513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1" name="AutoShape 9"/>
          <p:cNvSpPr>
            <a:spLocks noChangeArrowheads="1"/>
          </p:cNvSpPr>
          <p:nvPr/>
        </p:nvSpPr>
        <p:spPr bwMode="auto">
          <a:xfrm>
            <a:off x="1943100" y="3092450"/>
            <a:ext cx="663575" cy="417513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2" name="AutoShape 10"/>
          <p:cNvSpPr>
            <a:spLocks noChangeArrowheads="1"/>
          </p:cNvSpPr>
          <p:nvPr/>
        </p:nvSpPr>
        <p:spPr bwMode="auto">
          <a:xfrm>
            <a:off x="1931988" y="3635375"/>
            <a:ext cx="663575" cy="417513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3" name="AutoShape 11"/>
          <p:cNvSpPr>
            <a:spLocks noChangeArrowheads="1"/>
          </p:cNvSpPr>
          <p:nvPr/>
        </p:nvSpPr>
        <p:spPr bwMode="auto">
          <a:xfrm>
            <a:off x="1946275" y="4271963"/>
            <a:ext cx="663575" cy="417512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4" name="AutoShape 12"/>
          <p:cNvSpPr>
            <a:spLocks noChangeArrowheads="1"/>
          </p:cNvSpPr>
          <p:nvPr/>
        </p:nvSpPr>
        <p:spPr bwMode="auto">
          <a:xfrm>
            <a:off x="1944688" y="4830763"/>
            <a:ext cx="663575" cy="417512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5" name="AutoShape 13"/>
          <p:cNvSpPr>
            <a:spLocks noChangeArrowheads="1"/>
          </p:cNvSpPr>
          <p:nvPr/>
        </p:nvSpPr>
        <p:spPr bwMode="auto">
          <a:xfrm>
            <a:off x="1943100" y="5280025"/>
            <a:ext cx="663575" cy="417513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6" name="AutoShape 14"/>
          <p:cNvSpPr>
            <a:spLocks noChangeArrowheads="1"/>
          </p:cNvSpPr>
          <p:nvPr/>
        </p:nvSpPr>
        <p:spPr bwMode="auto">
          <a:xfrm>
            <a:off x="1943100" y="5648325"/>
            <a:ext cx="663575" cy="417513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8" name="AutoShape 16"/>
          <p:cNvSpPr>
            <a:spLocks noChangeArrowheads="1"/>
          </p:cNvSpPr>
          <p:nvPr/>
        </p:nvSpPr>
        <p:spPr bwMode="auto">
          <a:xfrm flipH="1">
            <a:off x="6997700" y="2211388"/>
            <a:ext cx="663575" cy="417512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49" name="AutoShape 17"/>
          <p:cNvSpPr>
            <a:spLocks noChangeArrowheads="1"/>
          </p:cNvSpPr>
          <p:nvPr/>
        </p:nvSpPr>
        <p:spPr bwMode="auto">
          <a:xfrm flipH="1">
            <a:off x="7008813" y="3806825"/>
            <a:ext cx="663575" cy="417513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50" name="AutoShape 18"/>
          <p:cNvSpPr>
            <a:spLocks noChangeArrowheads="1"/>
          </p:cNvSpPr>
          <p:nvPr/>
        </p:nvSpPr>
        <p:spPr bwMode="auto">
          <a:xfrm flipH="1">
            <a:off x="7011988" y="4843463"/>
            <a:ext cx="663575" cy="417512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2168851" name="AutoShape 19"/>
          <p:cNvSpPr>
            <a:spLocks noChangeArrowheads="1"/>
          </p:cNvSpPr>
          <p:nvPr/>
        </p:nvSpPr>
        <p:spPr bwMode="auto">
          <a:xfrm flipH="1">
            <a:off x="7000875" y="5499100"/>
            <a:ext cx="663575" cy="417513"/>
          </a:xfrm>
          <a:prstGeom prst="rightArrow">
            <a:avLst>
              <a:gd name="adj1" fmla="val 50000"/>
              <a:gd name="adj2" fmla="val 39734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i="1">
                <a:latin typeface="Calibri" pitchFamily="34" charset="0"/>
              </a:rPr>
              <a:t>Brand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365125" y="6172200"/>
            <a:ext cx="841692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i="1">
                <a:latin typeface="Arial" charset="0"/>
                <a:ea typeface="MS PGothic" pitchFamily="34" charset="-128"/>
              </a:rPr>
              <a:t>Bestseller List Dominated by “Brand” Authors.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F887C2-C4D3-45A5-84AA-5F683C1F323E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2173954" name="Object 2"/>
          <p:cNvGraphicFramePr>
            <a:graphicFrameLocks noChangeAspect="1"/>
          </p:cNvGraphicFramePr>
          <p:nvPr/>
        </p:nvGraphicFramePr>
        <p:xfrm>
          <a:off x="85725" y="1104900"/>
          <a:ext cx="9039225" cy="4970463"/>
        </p:xfrm>
        <a:graphic>
          <a:graphicData uri="http://schemas.openxmlformats.org/presentationml/2006/ole">
            <p:oleObj spid="_x0000_s2173954" name="Chart" r:id="rId3" imgW="9044915" imgH="4968240" progId="MSGraph.Chart.8">
              <p:embed followColorScheme="full"/>
            </p:oleObj>
          </a:graphicData>
        </a:graphic>
      </p:graphicFrame>
      <p:sp>
        <p:nvSpPr>
          <p:cNvPr id="2173965" name="AutoShape 13"/>
          <p:cNvSpPr>
            <a:spLocks noChangeArrowheads="1"/>
          </p:cNvSpPr>
          <p:nvPr/>
        </p:nvSpPr>
        <p:spPr bwMode="auto">
          <a:xfrm>
            <a:off x="884238" y="5199063"/>
            <a:ext cx="2470150" cy="622300"/>
          </a:xfrm>
          <a:prstGeom prst="rightArrow">
            <a:avLst>
              <a:gd name="adj1" fmla="val 68954"/>
              <a:gd name="adj2" fmla="val 991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</a:rPr>
              <a:t>Personal</a:t>
            </a:r>
          </a:p>
          <a:p>
            <a:pPr algn="ctr"/>
            <a:r>
              <a:rPr lang="en-US" b="1" i="1">
                <a:latin typeface="Arial" charset="0"/>
              </a:rPr>
              <a:t>Recommendations</a:t>
            </a:r>
          </a:p>
        </p:txBody>
      </p:sp>
      <p:sp>
        <p:nvSpPr>
          <p:cNvPr id="2173966" name="AutoShape 14"/>
          <p:cNvSpPr>
            <a:spLocks noChangeArrowheads="1"/>
          </p:cNvSpPr>
          <p:nvPr/>
        </p:nvSpPr>
        <p:spPr bwMode="auto">
          <a:xfrm>
            <a:off x="809625" y="4446588"/>
            <a:ext cx="2573338" cy="539750"/>
          </a:xfrm>
          <a:prstGeom prst="rightArrow">
            <a:avLst>
              <a:gd name="adj1" fmla="val 50000"/>
              <a:gd name="adj2" fmla="val 1191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</a:rPr>
              <a:t>Book Topic/Message</a:t>
            </a:r>
          </a:p>
        </p:txBody>
      </p:sp>
      <p:sp>
        <p:nvSpPr>
          <p:cNvPr id="2173967" name="AutoShape 15"/>
          <p:cNvSpPr>
            <a:spLocks noChangeArrowheads="1"/>
          </p:cNvSpPr>
          <p:nvPr/>
        </p:nvSpPr>
        <p:spPr bwMode="auto">
          <a:xfrm>
            <a:off x="773113" y="3403600"/>
            <a:ext cx="2573337" cy="565150"/>
          </a:xfrm>
          <a:prstGeom prst="rightArrow">
            <a:avLst>
              <a:gd name="adj1" fmla="val 50000"/>
              <a:gd name="adj2" fmla="val 1138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</a:rPr>
              <a:t>Favorite Author/Series</a:t>
            </a:r>
          </a:p>
        </p:txBody>
      </p:sp>
      <p:sp>
        <p:nvSpPr>
          <p:cNvPr id="2173969" name="Rectangle 2"/>
          <p:cNvSpPr>
            <a:spLocks noChangeArrowheads="1"/>
          </p:cNvSpPr>
          <p:nvPr/>
        </p:nvSpPr>
        <p:spPr bwMode="auto">
          <a:xfrm>
            <a:off x="188913" y="500063"/>
            <a:ext cx="8869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800">
                <a:solidFill>
                  <a:schemeClr val="tx2"/>
                </a:solidFill>
                <a:latin typeface="Arial" charset="0"/>
              </a:rPr>
              <a:t>New Book Purchase Decision Factor Share: Last Book Bought – 11/2013</a:t>
            </a:r>
          </a:p>
        </p:txBody>
      </p:sp>
      <p:sp>
        <p:nvSpPr>
          <p:cNvPr id="2173970" name="Rectangle 18"/>
          <p:cNvSpPr>
            <a:spLocks noChangeArrowheads="1"/>
          </p:cNvSpPr>
          <p:nvPr/>
        </p:nvSpPr>
        <p:spPr bwMode="auto">
          <a:xfrm>
            <a:off x="2393950" y="1368425"/>
            <a:ext cx="504348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</a:rPr>
              <a:t>Most Influential Purchase Decision Factor: Last Book Bought</a:t>
            </a:r>
          </a:p>
        </p:txBody>
      </p:sp>
      <p:sp>
        <p:nvSpPr>
          <p:cNvPr id="2173971" name="Rectangle 19"/>
          <p:cNvSpPr>
            <a:spLocks noChangeArrowheads="1"/>
          </p:cNvSpPr>
          <p:nvPr/>
        </p:nvSpPr>
        <p:spPr bwMode="auto">
          <a:xfrm>
            <a:off x="314325" y="825500"/>
            <a:ext cx="810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charset="0"/>
              </a:rPr>
              <a:t>When browsing for new books, which of the following factors influenced your decision most when choosing [your last book bought]? (pick one)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149225" y="6083300"/>
            <a:ext cx="877252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i="1">
                <a:latin typeface="Arial" charset="0"/>
                <a:ea typeface="MS PGothic" pitchFamily="34" charset="-128"/>
              </a:rPr>
              <a:t>“Favorite Author or Series” Single Biggest Book Purchase Decision Factor. </a:t>
            </a:r>
          </a:p>
        </p:txBody>
      </p:sp>
      <p:sp>
        <p:nvSpPr>
          <p:cNvPr id="2173976" name="Rectangle 24"/>
          <p:cNvSpPr>
            <a:spLocks noChangeArrowheads="1"/>
          </p:cNvSpPr>
          <p:nvPr/>
        </p:nvSpPr>
        <p:spPr bwMode="auto">
          <a:xfrm>
            <a:off x="3646488" y="2376488"/>
            <a:ext cx="146208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Book</a:t>
            </a:r>
          </a:p>
          <a:p>
            <a:pPr algn="ctr"/>
            <a:r>
              <a:rPr lang="en-US" sz="1800" b="1">
                <a:latin typeface="Arial" charset="0"/>
              </a:rPr>
              <a:t>Bought Last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E70BB1-FF79-4289-A651-08C59F4B20F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2174978" name="Object 2"/>
          <p:cNvGraphicFramePr>
            <a:graphicFrameLocks noChangeAspect="1"/>
          </p:cNvGraphicFramePr>
          <p:nvPr/>
        </p:nvGraphicFramePr>
        <p:xfrm>
          <a:off x="200025" y="1104900"/>
          <a:ext cx="9039225" cy="4970463"/>
        </p:xfrm>
        <a:graphic>
          <a:graphicData uri="http://schemas.openxmlformats.org/presentationml/2006/ole">
            <p:oleObj spid="_x0000_s2174978" name="Chart" r:id="rId3" imgW="9044915" imgH="4968240" progId="MSGraph.Chart.8">
              <p:embed followColorScheme="full"/>
            </p:oleObj>
          </a:graphicData>
        </a:graphic>
      </p:graphicFrame>
      <p:sp>
        <p:nvSpPr>
          <p:cNvPr id="2174979" name="AutoShape 3"/>
          <p:cNvSpPr>
            <a:spLocks noChangeArrowheads="1"/>
          </p:cNvSpPr>
          <p:nvPr/>
        </p:nvSpPr>
        <p:spPr bwMode="auto">
          <a:xfrm>
            <a:off x="190500" y="5199063"/>
            <a:ext cx="1200150" cy="539750"/>
          </a:xfrm>
          <a:prstGeom prst="rightArrow">
            <a:avLst>
              <a:gd name="adj1" fmla="val 58759"/>
              <a:gd name="adj2" fmla="val 517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</a:rPr>
              <a:t>Recommend</a:t>
            </a:r>
          </a:p>
        </p:txBody>
      </p:sp>
      <p:sp>
        <p:nvSpPr>
          <p:cNvPr id="2174980" name="AutoShape 4"/>
          <p:cNvSpPr>
            <a:spLocks noChangeArrowheads="1"/>
          </p:cNvSpPr>
          <p:nvPr/>
        </p:nvSpPr>
        <p:spPr bwMode="auto">
          <a:xfrm>
            <a:off x="190500" y="4497388"/>
            <a:ext cx="1192213" cy="642937"/>
          </a:xfrm>
          <a:prstGeom prst="rightArrow">
            <a:avLst>
              <a:gd name="adj1" fmla="val 63370"/>
              <a:gd name="adj2" fmla="val 4641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</a:rPr>
              <a:t>Topic/</a:t>
            </a:r>
          </a:p>
          <a:p>
            <a:pPr algn="ctr"/>
            <a:r>
              <a:rPr lang="en-US" b="1" i="1">
                <a:latin typeface="Arial" charset="0"/>
              </a:rPr>
              <a:t>Message</a:t>
            </a:r>
          </a:p>
        </p:txBody>
      </p:sp>
      <p:sp>
        <p:nvSpPr>
          <p:cNvPr id="2174981" name="AutoShape 5"/>
          <p:cNvSpPr>
            <a:spLocks noChangeArrowheads="1"/>
          </p:cNvSpPr>
          <p:nvPr/>
        </p:nvSpPr>
        <p:spPr bwMode="auto">
          <a:xfrm>
            <a:off x="28575" y="3178175"/>
            <a:ext cx="1390650" cy="687388"/>
          </a:xfrm>
          <a:prstGeom prst="rightArrow">
            <a:avLst>
              <a:gd name="adj1" fmla="val 67667"/>
              <a:gd name="adj2" fmla="val 505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</a:rPr>
              <a:t>Favorite </a:t>
            </a:r>
          </a:p>
          <a:p>
            <a:pPr algn="ctr"/>
            <a:r>
              <a:rPr lang="en-US" b="1" i="1">
                <a:latin typeface="Arial" charset="0"/>
              </a:rPr>
              <a:t>Author/Series</a:t>
            </a:r>
          </a:p>
        </p:txBody>
      </p:sp>
      <p:sp>
        <p:nvSpPr>
          <p:cNvPr id="2174982" name="Rectangle 2"/>
          <p:cNvSpPr>
            <a:spLocks noChangeArrowheads="1"/>
          </p:cNvSpPr>
          <p:nvPr/>
        </p:nvSpPr>
        <p:spPr bwMode="auto">
          <a:xfrm>
            <a:off x="188913" y="500063"/>
            <a:ext cx="8869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2"/>
                </a:solidFill>
                <a:latin typeface="Arial" charset="0"/>
              </a:rPr>
              <a:t>New Book Purchase Decision Factor Share: Last Book Bought – 11/2013</a:t>
            </a:r>
          </a:p>
        </p:txBody>
      </p:sp>
      <p:sp>
        <p:nvSpPr>
          <p:cNvPr id="2174983" name="Rectangle 7"/>
          <p:cNvSpPr>
            <a:spLocks noChangeArrowheads="1"/>
          </p:cNvSpPr>
          <p:nvPr/>
        </p:nvSpPr>
        <p:spPr bwMode="auto">
          <a:xfrm>
            <a:off x="2393950" y="1368425"/>
            <a:ext cx="504348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</a:rPr>
              <a:t>Most Influential Purchase Decision Factor: Last Book Bought</a:t>
            </a:r>
          </a:p>
        </p:txBody>
      </p:sp>
      <p:sp>
        <p:nvSpPr>
          <p:cNvPr id="2174984" name="Rectangle 8"/>
          <p:cNvSpPr>
            <a:spLocks noChangeArrowheads="1"/>
          </p:cNvSpPr>
          <p:nvPr/>
        </p:nvSpPr>
        <p:spPr bwMode="auto">
          <a:xfrm>
            <a:off x="314325" y="825500"/>
            <a:ext cx="810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>
                <a:latin typeface="Arial" charset="0"/>
              </a:rPr>
              <a:t>When browsing for new books, which of the following factors influenced your decision most when choosing [your last book bought]? (pick one)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412750" y="5854700"/>
            <a:ext cx="8305800" cy="71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i="1">
                <a:latin typeface="Arial" charset="0"/>
                <a:ea typeface="MS PGothic" pitchFamily="34" charset="-128"/>
              </a:rPr>
              <a:t>“Favorite Author or Series” Dominant Factor in Fiction, </a:t>
            </a:r>
          </a:p>
          <a:p>
            <a:pPr algn="ctr"/>
            <a:r>
              <a:rPr lang="en-US" sz="2000" i="1">
                <a:latin typeface="Arial" charset="0"/>
                <a:ea typeface="MS PGothic" pitchFamily="34" charset="-128"/>
              </a:rPr>
              <a:t>Major Potential Force in Narrative Nonfiction.</a:t>
            </a:r>
          </a:p>
        </p:txBody>
      </p:sp>
      <p:sp>
        <p:nvSpPr>
          <p:cNvPr id="2174986" name="Rectangle 10"/>
          <p:cNvSpPr>
            <a:spLocks noChangeArrowheads="1"/>
          </p:cNvSpPr>
          <p:nvPr/>
        </p:nvSpPr>
        <p:spPr bwMode="auto">
          <a:xfrm>
            <a:off x="1166813" y="1868488"/>
            <a:ext cx="129063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Genre</a:t>
            </a:r>
          </a:p>
          <a:p>
            <a:pPr algn="ctr"/>
            <a:r>
              <a:rPr lang="en-US" sz="1800" b="1">
                <a:latin typeface="Arial" charset="0"/>
              </a:rPr>
              <a:t>Fiction</a:t>
            </a:r>
          </a:p>
        </p:txBody>
      </p:sp>
      <p:sp>
        <p:nvSpPr>
          <p:cNvPr id="2174987" name="Rectangle 11"/>
          <p:cNvSpPr>
            <a:spLocks noChangeArrowheads="1"/>
          </p:cNvSpPr>
          <p:nvPr/>
        </p:nvSpPr>
        <p:spPr bwMode="auto">
          <a:xfrm>
            <a:off x="3179763" y="2255838"/>
            <a:ext cx="129063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Literary</a:t>
            </a:r>
          </a:p>
          <a:p>
            <a:pPr algn="ctr"/>
            <a:r>
              <a:rPr lang="en-US" sz="1800" b="1">
                <a:latin typeface="Arial" charset="0"/>
              </a:rPr>
              <a:t>Fiction</a:t>
            </a:r>
          </a:p>
        </p:txBody>
      </p:sp>
      <p:sp>
        <p:nvSpPr>
          <p:cNvPr id="2174988" name="Rectangle 12"/>
          <p:cNvSpPr>
            <a:spLocks noChangeArrowheads="1"/>
          </p:cNvSpPr>
          <p:nvPr/>
        </p:nvSpPr>
        <p:spPr bwMode="auto">
          <a:xfrm>
            <a:off x="5181600" y="2255838"/>
            <a:ext cx="1290638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Narrative</a:t>
            </a:r>
          </a:p>
          <a:p>
            <a:pPr algn="ctr"/>
            <a:r>
              <a:rPr lang="en-US" sz="1800" b="1">
                <a:latin typeface="Arial" charset="0"/>
              </a:rPr>
              <a:t>Nonfiction</a:t>
            </a:r>
          </a:p>
        </p:txBody>
      </p:sp>
      <p:sp>
        <p:nvSpPr>
          <p:cNvPr id="2174989" name="Rectangle 13"/>
          <p:cNvSpPr>
            <a:spLocks noChangeArrowheads="1"/>
          </p:cNvSpPr>
          <p:nvPr/>
        </p:nvSpPr>
        <p:spPr bwMode="auto">
          <a:xfrm>
            <a:off x="7326313" y="2551113"/>
            <a:ext cx="129063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Utility</a:t>
            </a:r>
          </a:p>
          <a:p>
            <a:pPr algn="ctr"/>
            <a:r>
              <a:rPr lang="en-US" sz="1800" b="1">
                <a:latin typeface="Arial" charset="0"/>
              </a:rPr>
              <a:t>Nonfiction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72F308-E3EC-4EDA-98FD-D9F6667FC9B2}" type="slidenum">
              <a:rPr lang="en-US"/>
              <a:pPr/>
              <a:t>9</a:t>
            </a:fld>
            <a:endParaRPr lang="en-US"/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8763000" y="6610350"/>
            <a:ext cx="381000" cy="247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043382D-D621-41BA-BE67-17DC778337DC}" type="slidenum">
              <a:rPr lang="en-US" sz="900" i="1">
                <a:latin typeface="+mn-lt"/>
                <a:cs typeface="+mn-cs"/>
              </a:rPr>
              <a:pPr algn="r">
                <a:defRPr/>
              </a:pPr>
              <a:t>9</a:t>
            </a:fld>
            <a:endParaRPr lang="en-US" sz="900" i="1">
              <a:latin typeface="+mn-lt"/>
              <a:cs typeface="+mn-cs"/>
            </a:endParaRPr>
          </a:p>
        </p:txBody>
      </p:sp>
      <p:graphicFrame>
        <p:nvGraphicFramePr>
          <p:cNvPr id="2127876" name="Object 4"/>
          <p:cNvGraphicFramePr>
            <a:graphicFrameLocks noChangeAspect="1"/>
          </p:cNvGraphicFramePr>
          <p:nvPr>
            <p:ph type="chart" idx="4294967295"/>
          </p:nvPr>
        </p:nvGraphicFramePr>
        <p:xfrm>
          <a:off x="195263" y="1016000"/>
          <a:ext cx="8850312" cy="5129213"/>
        </p:xfrm>
        <a:graphic>
          <a:graphicData uri="http://schemas.openxmlformats.org/presentationml/2006/ole">
            <p:oleObj spid="_x0000_s2127876" name="Chart" r:id="rId3" imgW="9060259" imgH="5128206" progId="MSGraph.Chart.8">
              <p:embed followColorScheme="full"/>
            </p:oleObj>
          </a:graphicData>
        </a:graphic>
      </p:graphicFrame>
      <p:sp>
        <p:nvSpPr>
          <p:cNvPr id="2127877" name="Text Box 4"/>
          <p:cNvSpPr txBox="1">
            <a:spLocks noChangeArrowheads="1"/>
          </p:cNvSpPr>
          <p:nvPr/>
        </p:nvSpPr>
        <p:spPr bwMode="auto">
          <a:xfrm>
            <a:off x="260350" y="6091238"/>
            <a:ext cx="8686800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Arial" charset="0"/>
                <a:ea typeface="MS PGothic" pitchFamily="34" charset="-128"/>
              </a:rPr>
              <a:t>“Brand” Authors Most Purchased in Fiction – Unknowns Often Avoided.</a:t>
            </a:r>
          </a:p>
        </p:txBody>
      </p:sp>
      <p:sp>
        <p:nvSpPr>
          <p:cNvPr id="2127881" name="Rectangle 2"/>
          <p:cNvSpPr>
            <a:spLocks noChangeArrowheads="1"/>
          </p:cNvSpPr>
          <p:nvPr/>
        </p:nvSpPr>
        <p:spPr bwMode="auto">
          <a:xfrm>
            <a:off x="457200" y="533400"/>
            <a:ext cx="868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800">
                <a:solidFill>
                  <a:schemeClr val="tx2"/>
                </a:solidFill>
                <a:latin typeface="Arial" charset="0"/>
              </a:rPr>
              <a:t> Book Buyer’s Author Opinion BEFORE Discovery – 11/2013</a:t>
            </a:r>
          </a:p>
        </p:txBody>
      </p:sp>
      <p:sp>
        <p:nvSpPr>
          <p:cNvPr id="2127882" name="Rectangle 10"/>
          <p:cNvSpPr>
            <a:spLocks noChangeArrowheads="1"/>
          </p:cNvSpPr>
          <p:nvPr/>
        </p:nvSpPr>
        <p:spPr bwMode="auto">
          <a:xfrm>
            <a:off x="1220788" y="836613"/>
            <a:ext cx="5281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i="1"/>
              <a:t>BEFORE you first discovered [the book you bought last] -- what was your overall opinion of its author or series?</a:t>
            </a:r>
          </a:p>
        </p:txBody>
      </p:sp>
      <p:sp>
        <p:nvSpPr>
          <p:cNvPr id="2127883" name="AutoShape 11"/>
          <p:cNvSpPr>
            <a:spLocks noChangeArrowheads="1"/>
          </p:cNvSpPr>
          <p:nvPr/>
        </p:nvSpPr>
        <p:spPr bwMode="auto">
          <a:xfrm>
            <a:off x="0" y="3249613"/>
            <a:ext cx="1600200" cy="776287"/>
          </a:xfrm>
          <a:prstGeom prst="rightArrow">
            <a:avLst>
              <a:gd name="adj1" fmla="val 73546"/>
              <a:gd name="adj2" fmla="val 51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</a:rPr>
              <a:t>Very Good/</a:t>
            </a:r>
          </a:p>
          <a:p>
            <a:pPr algn="ctr"/>
            <a:r>
              <a:rPr lang="en-US" b="1" i="1">
                <a:latin typeface="Arial" charset="0"/>
              </a:rPr>
              <a:t>Favorite Author</a:t>
            </a:r>
          </a:p>
        </p:txBody>
      </p:sp>
      <p:sp>
        <p:nvSpPr>
          <p:cNvPr id="2127884" name="AutoShape 12"/>
          <p:cNvSpPr>
            <a:spLocks noChangeArrowheads="1"/>
          </p:cNvSpPr>
          <p:nvPr/>
        </p:nvSpPr>
        <p:spPr bwMode="auto">
          <a:xfrm>
            <a:off x="0" y="4962525"/>
            <a:ext cx="1547813" cy="776288"/>
          </a:xfrm>
          <a:prstGeom prst="rightArrow">
            <a:avLst>
              <a:gd name="adj1" fmla="val 73546"/>
              <a:gd name="adj2" fmla="val 499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latin typeface="Arial" charset="0"/>
              </a:rPr>
              <a:t>Not Familiar</a:t>
            </a:r>
          </a:p>
          <a:p>
            <a:pPr algn="ctr"/>
            <a:r>
              <a:rPr lang="en-US" b="1" i="1">
                <a:latin typeface="Arial" charset="0"/>
              </a:rPr>
              <a:t> Author</a:t>
            </a:r>
          </a:p>
        </p:txBody>
      </p:sp>
      <p:sp>
        <p:nvSpPr>
          <p:cNvPr id="2127885" name="Rectangle 13"/>
          <p:cNvSpPr>
            <a:spLocks noChangeArrowheads="1"/>
          </p:cNvSpPr>
          <p:nvPr/>
        </p:nvSpPr>
        <p:spPr bwMode="auto">
          <a:xfrm>
            <a:off x="2190750" y="1368425"/>
            <a:ext cx="504348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</a:rPr>
              <a:t>Author Rating BEFORE Book Discovery</a:t>
            </a:r>
          </a:p>
        </p:txBody>
      </p:sp>
      <p:sp>
        <p:nvSpPr>
          <p:cNvPr id="2127886" name="Rectangle 14"/>
          <p:cNvSpPr>
            <a:spLocks noChangeArrowheads="1"/>
          </p:cNvSpPr>
          <p:nvPr/>
        </p:nvSpPr>
        <p:spPr bwMode="auto">
          <a:xfrm>
            <a:off x="1247775" y="1746250"/>
            <a:ext cx="1290638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Genre</a:t>
            </a:r>
          </a:p>
          <a:p>
            <a:pPr algn="ctr"/>
            <a:r>
              <a:rPr lang="en-US" sz="1800" b="1">
                <a:latin typeface="Arial" charset="0"/>
              </a:rPr>
              <a:t>Fiction</a:t>
            </a:r>
          </a:p>
        </p:txBody>
      </p:sp>
      <p:sp>
        <p:nvSpPr>
          <p:cNvPr id="2127887" name="Rectangle 15"/>
          <p:cNvSpPr>
            <a:spLocks noChangeArrowheads="1"/>
          </p:cNvSpPr>
          <p:nvPr/>
        </p:nvSpPr>
        <p:spPr bwMode="auto">
          <a:xfrm>
            <a:off x="3078163" y="1909763"/>
            <a:ext cx="129063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Literary</a:t>
            </a:r>
          </a:p>
          <a:p>
            <a:pPr algn="ctr"/>
            <a:r>
              <a:rPr lang="en-US" sz="1800" b="1">
                <a:latin typeface="Arial" charset="0"/>
              </a:rPr>
              <a:t>Fiction</a:t>
            </a:r>
          </a:p>
        </p:txBody>
      </p:sp>
      <p:sp>
        <p:nvSpPr>
          <p:cNvPr id="2127888" name="Rectangle 16"/>
          <p:cNvSpPr>
            <a:spLocks noChangeArrowheads="1"/>
          </p:cNvSpPr>
          <p:nvPr/>
        </p:nvSpPr>
        <p:spPr bwMode="auto">
          <a:xfrm>
            <a:off x="4946650" y="2001838"/>
            <a:ext cx="1290638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Narrative</a:t>
            </a:r>
          </a:p>
          <a:p>
            <a:pPr algn="ctr"/>
            <a:r>
              <a:rPr lang="en-US" sz="1800" b="1">
                <a:latin typeface="Arial" charset="0"/>
              </a:rPr>
              <a:t>Nonfiction</a:t>
            </a:r>
          </a:p>
        </p:txBody>
      </p:sp>
      <p:sp>
        <p:nvSpPr>
          <p:cNvPr id="2127889" name="Rectangle 17"/>
          <p:cNvSpPr>
            <a:spLocks noChangeArrowheads="1"/>
          </p:cNvSpPr>
          <p:nvPr/>
        </p:nvSpPr>
        <p:spPr bwMode="auto">
          <a:xfrm>
            <a:off x="6859588" y="2052638"/>
            <a:ext cx="1290637" cy="588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Utility</a:t>
            </a:r>
          </a:p>
          <a:p>
            <a:pPr algn="ctr"/>
            <a:r>
              <a:rPr lang="en-US" sz="1800" b="1">
                <a:latin typeface="Arial" charset="0"/>
              </a:rPr>
              <a:t>Nonfiction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 Template">
  <a:themeElements>
    <a:clrScheme name="Codex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dex Template">
      <a:majorFont>
        <a:latin typeface="Arial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dex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x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x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x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x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x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x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x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x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x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x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x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 Template</Template>
  <TotalTime>56797</TotalTime>
  <Words>734</Words>
  <Application>Microsoft PowerPoint</Application>
  <PresentationFormat>On-screen Show (4:3)</PresentationFormat>
  <Paragraphs>222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Arial Narrow</vt:lpstr>
      <vt:lpstr>MS PGothic</vt:lpstr>
      <vt:lpstr>Calibri</vt:lpstr>
      <vt:lpstr>Codex Template</vt:lpstr>
      <vt:lpstr>Adobe Photoshop Image</vt:lpstr>
      <vt:lpstr>Microsoft Graph Chart</vt:lpstr>
      <vt:lpstr>Image</vt:lpstr>
      <vt:lpstr>Slide 1</vt:lpstr>
      <vt:lpstr>Three Pillars of Initial New Book Sales</vt:lpstr>
      <vt:lpstr>Three Pillars of Initial New Book Sales</vt:lpstr>
      <vt:lpstr>“Brand Author” Defined</vt:lpstr>
      <vt:lpstr>Slide 5</vt:lpstr>
      <vt:lpstr>Brand Author Bestseller Placement – 1/19/2014</vt:lpstr>
      <vt:lpstr>Slide 7</vt:lpstr>
      <vt:lpstr>Slide 8</vt:lpstr>
      <vt:lpstr>Slide 9</vt:lpstr>
      <vt:lpstr>Author Equity Brand Impact on Book Sales – Purchase Propensity – Fiction</vt:lpstr>
      <vt:lpstr>Author Equity Brand Impact on Book Sales – Initial 8 Week Print Unit Sales</vt:lpstr>
      <vt:lpstr>Author Fan Sales Contribution: % Book Purchase Demand From Author Fans</vt:lpstr>
      <vt:lpstr>Retail Price Expectation: Impact of Author Brand Strength – 6/2013</vt:lpstr>
      <vt:lpstr>Author Fan Base vs. Initial 8 Week Unit Sales – Jodi Picoult</vt:lpstr>
      <vt:lpstr>Slide 15</vt:lpstr>
      <vt:lpstr>Name Recognition Measurement – U.S. Past Month Book Buyers – 11/2013</vt:lpstr>
      <vt:lpstr>Author Equity Brand Measurement – U.S. Past Month Book Buyers – 11/2013</vt:lpstr>
      <vt:lpstr>Author Equity Matrix: Book Buyer Audience Strength</vt:lpstr>
      <vt:lpstr>Author Fan Fulfillment: % of Author Fans Who Own/Plan to Buy Book  </vt:lpstr>
      <vt:lpstr>“Brand Author” Fan Fulfillment Impact – Initial 8 Week Unit Sales</vt:lpstr>
      <vt:lpstr>Author Brand Sales Impact</vt:lpstr>
      <vt:lpstr>Slide 22</vt:lpstr>
      <vt:lpstr>Author Brand Growth Opportunity</vt:lpstr>
    </vt:vector>
  </TitlesOfParts>
  <Company> Codex-Group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Codex-Group Capabilities Overview</dc:title>
  <dc:creator>Peter Hildick-Smith</dc:creator>
  <cp:lastModifiedBy>jacobst</cp:lastModifiedBy>
  <cp:revision>1256</cp:revision>
  <dcterms:created xsi:type="dcterms:W3CDTF">2004-08-11T13:30:34Z</dcterms:created>
  <dcterms:modified xsi:type="dcterms:W3CDTF">2014-01-29T21:28:31Z</dcterms:modified>
</cp:coreProperties>
</file>