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394" r:id="rId2"/>
    <p:sldId id="395" r:id="rId3"/>
    <p:sldId id="396" r:id="rId4"/>
    <p:sldId id="397" r:id="rId5"/>
    <p:sldId id="398" r:id="rId6"/>
    <p:sldId id="399" r:id="rId7"/>
    <p:sldId id="400" r:id="rId8"/>
    <p:sldId id="401" r:id="rId9"/>
    <p:sldId id="402" r:id="rId10"/>
    <p:sldId id="403" r:id="rId11"/>
    <p:sldId id="404" r:id="rId12"/>
    <p:sldId id="405" r:id="rId13"/>
    <p:sldId id="406" r:id="rId14"/>
    <p:sldId id="407" r:id="rId15"/>
    <p:sldId id="408" r:id="rId16"/>
    <p:sldId id="409" r:id="rId17"/>
    <p:sldId id="410" r:id="rId18"/>
    <p:sldId id="411" r:id="rId19"/>
    <p:sldId id="412" r:id="rId20"/>
    <p:sldId id="413" r:id="rId21"/>
    <p:sldId id="414" r:id="rId22"/>
    <p:sldId id="415" r:id="rId23"/>
    <p:sldId id="416" r:id="rId24"/>
    <p:sldId id="417" r:id="rId25"/>
    <p:sldId id="418" r:id="rId26"/>
    <p:sldId id="419" r:id="rId27"/>
    <p:sldId id="420" r:id="rId28"/>
    <p:sldId id="421" r:id="rId29"/>
    <p:sldId id="422" r:id="rId30"/>
    <p:sldId id="423" r:id="rId31"/>
    <p:sldId id="424" r:id="rId32"/>
    <p:sldId id="425" r:id="rId33"/>
    <p:sldId id="426" r:id="rId34"/>
    <p:sldId id="427" r:id="rId35"/>
    <p:sldId id="428" r:id="rId36"/>
    <p:sldId id="429" r:id="rId37"/>
    <p:sldId id="430" r:id="rId38"/>
    <p:sldId id="431" r:id="rId39"/>
    <p:sldId id="432" r:id="rId40"/>
    <p:sldId id="433" r:id="rId41"/>
    <p:sldId id="434" r:id="rId42"/>
    <p:sldId id="437" r:id="rId43"/>
    <p:sldId id="435" r:id="rId44"/>
    <p:sldId id="436" r:id="rId45"/>
  </p:sldIdLst>
  <p:sldSz cx="9144000" cy="6858000" type="screen4x3"/>
  <p:notesSz cx="6805613"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77016" autoAdjust="0"/>
  </p:normalViewPr>
  <p:slideViewPr>
    <p:cSldViewPr>
      <p:cViewPr>
        <p:scale>
          <a:sx n="76" d="100"/>
          <a:sy n="76" d="100"/>
        </p:scale>
        <p:origin x="-2634" y="-3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ja-JP"/>
            </a:pPr>
            <a:r>
              <a:rPr lang="en-US" dirty="0" smtClean="0">
                <a:latin typeface="Calibri" panose="020F0502020204030204" pitchFamily="34" charset="0"/>
              </a:rPr>
              <a:t>World Trade </a:t>
            </a:r>
            <a:r>
              <a:rPr lang="en-US" dirty="0">
                <a:latin typeface="Calibri" panose="020F0502020204030204" pitchFamily="34" charset="0"/>
              </a:rPr>
              <a:t>Volume Index (</a:t>
            </a:r>
            <a:r>
              <a:rPr lang="en-US" dirty="0" smtClean="0">
                <a:latin typeface="Calibri" panose="020F0502020204030204" pitchFamily="34" charset="0"/>
              </a:rPr>
              <a:t>2005=100</a:t>
            </a:r>
            <a:r>
              <a:rPr lang="en-US" dirty="0">
                <a:latin typeface="Calibri" panose="020F0502020204030204" pitchFamily="34" charset="0"/>
              </a:rPr>
              <a:t>)</a:t>
            </a:r>
          </a:p>
        </c:rich>
      </c:tx>
      <c:layout/>
      <c:overlay val="0"/>
    </c:title>
    <c:autoTitleDeleted val="0"/>
    <c:plotArea>
      <c:layout/>
      <c:lineChart>
        <c:grouping val="stacked"/>
        <c:varyColors val="0"/>
        <c:ser>
          <c:idx val="0"/>
          <c:order val="0"/>
          <c:tx>
            <c:strRef>
              <c:f>Sheet1!$B$1</c:f>
              <c:strCache>
                <c:ptCount val="1"/>
                <c:pt idx="0">
                  <c:v>Trade Volume Index (2001=100)</c:v>
                </c:pt>
              </c:strCache>
            </c:strRef>
          </c:tx>
          <c:cat>
            <c:numRef>
              <c:f>Sheet1!$A$2:$A$11</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Sheet1!$B$2:$B$11</c:f>
              <c:numCache>
                <c:formatCode>General</c:formatCode>
                <c:ptCount val="10"/>
                <c:pt idx="0">
                  <c:v>100</c:v>
                </c:pt>
                <c:pt idx="1">
                  <c:v>108.7</c:v>
                </c:pt>
                <c:pt idx="2">
                  <c:v>115.7655</c:v>
                </c:pt>
                <c:pt idx="3">
                  <c:v>118.08081</c:v>
                </c:pt>
                <c:pt idx="4">
                  <c:v>103.67495117999999</c:v>
                </c:pt>
                <c:pt idx="5">
                  <c:v>118.29311929638</c:v>
                </c:pt>
                <c:pt idx="6">
                  <c:v>124.79924085768089</c:v>
                </c:pt>
                <c:pt idx="7">
                  <c:v>127.66962339740753</c:v>
                </c:pt>
                <c:pt idx="8">
                  <c:v>131.37204247593235</c:v>
                </c:pt>
                <c:pt idx="9">
                  <c:v>134.65634353783065</c:v>
                </c:pt>
              </c:numCache>
            </c:numRef>
          </c:val>
          <c:smooth val="0"/>
        </c:ser>
        <c:dLbls>
          <c:showLegendKey val="0"/>
          <c:showVal val="0"/>
          <c:showCatName val="0"/>
          <c:showSerName val="0"/>
          <c:showPercent val="0"/>
          <c:showBubbleSize val="0"/>
        </c:dLbls>
        <c:marker val="1"/>
        <c:smooth val="0"/>
        <c:axId val="91035520"/>
        <c:axId val="91037056"/>
      </c:lineChart>
      <c:catAx>
        <c:axId val="91035520"/>
        <c:scaling>
          <c:orientation val="minMax"/>
        </c:scaling>
        <c:delete val="0"/>
        <c:axPos val="b"/>
        <c:numFmt formatCode="General" sourceLinked="1"/>
        <c:majorTickMark val="out"/>
        <c:minorTickMark val="none"/>
        <c:tickLblPos val="nextTo"/>
        <c:txPr>
          <a:bodyPr/>
          <a:lstStyle/>
          <a:p>
            <a:pPr>
              <a:defRPr lang="ja-JP"/>
            </a:pPr>
            <a:endParaRPr lang="en-US"/>
          </a:p>
        </c:txPr>
        <c:crossAx val="91037056"/>
        <c:crosses val="autoZero"/>
        <c:auto val="1"/>
        <c:lblAlgn val="ctr"/>
        <c:lblOffset val="100"/>
        <c:noMultiLvlLbl val="0"/>
      </c:catAx>
      <c:valAx>
        <c:axId val="91037056"/>
        <c:scaling>
          <c:orientation val="minMax"/>
          <c:min val="100"/>
        </c:scaling>
        <c:delete val="0"/>
        <c:axPos val="l"/>
        <c:majorGridlines/>
        <c:numFmt formatCode="General" sourceLinked="1"/>
        <c:majorTickMark val="out"/>
        <c:minorTickMark val="none"/>
        <c:tickLblPos val="nextTo"/>
        <c:txPr>
          <a:bodyPr/>
          <a:lstStyle/>
          <a:p>
            <a:pPr>
              <a:defRPr lang="ja-JP"/>
            </a:pPr>
            <a:endParaRPr lang="en-US"/>
          </a:p>
        </c:txPr>
        <c:crossAx val="9103552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58CC0E-A401-40E8-B54D-1BEACD6E0712}" type="doc">
      <dgm:prSet loTypeId="urn:microsoft.com/office/officeart/2005/8/layout/vList5" loCatId="list" qsTypeId="urn:microsoft.com/office/officeart/2005/8/quickstyle/3d3" qsCatId="3D" csTypeId="urn:microsoft.com/office/officeart/2005/8/colors/colorful2" csCatId="colorful" phldr="1"/>
      <dgm:spPr/>
      <dgm:t>
        <a:bodyPr/>
        <a:lstStyle/>
        <a:p>
          <a:endParaRPr lang="en-GB"/>
        </a:p>
      </dgm:t>
    </dgm:pt>
    <dgm:pt modelId="{8D6239DB-99BC-4590-9ED6-4AF68FA83048}">
      <dgm:prSet phldrT="[テキスト]" custT="1"/>
      <dgm:spPr/>
      <dgm:t>
        <a:bodyPr/>
        <a:lstStyle/>
        <a:p>
          <a:r>
            <a:rPr lang="en-GB" sz="2400" dirty="0" smtClean="0"/>
            <a:t>(a) PCA Policy </a:t>
          </a:r>
          <a:endParaRPr lang="en-GB" sz="2400" dirty="0"/>
        </a:p>
      </dgm:t>
    </dgm:pt>
    <dgm:pt modelId="{992A8B93-CCEC-420B-8D87-291453865BE6}" type="parTrans" cxnId="{B7B01D1F-E8FF-441D-9A36-DC0F1F298403}">
      <dgm:prSet/>
      <dgm:spPr/>
      <dgm:t>
        <a:bodyPr/>
        <a:lstStyle/>
        <a:p>
          <a:endParaRPr lang="en-GB"/>
        </a:p>
      </dgm:t>
    </dgm:pt>
    <dgm:pt modelId="{6E9A914F-9AFF-4716-9836-8D59CAF7A42B}" type="sibTrans" cxnId="{B7B01D1F-E8FF-441D-9A36-DC0F1F298403}">
      <dgm:prSet/>
      <dgm:spPr/>
      <dgm:t>
        <a:bodyPr/>
        <a:lstStyle/>
        <a:p>
          <a:endParaRPr lang="en-GB"/>
        </a:p>
      </dgm:t>
    </dgm:pt>
    <dgm:pt modelId="{4344B8C5-3A60-4C0E-ACA1-CEC75836003B}">
      <dgm:prSet phldrT="[テキスト]" custT="1"/>
      <dgm:spPr/>
      <dgm:t>
        <a:bodyPr/>
        <a:lstStyle/>
        <a:p>
          <a:r>
            <a:rPr lang="en-GB" sz="2400" dirty="0" smtClean="0"/>
            <a:t>PCA in overall </a:t>
          </a:r>
          <a:r>
            <a:rPr lang="en-US" altLang="ja-JP" sz="2400" dirty="0" smtClean="0"/>
            <a:t>Customs </a:t>
          </a:r>
          <a:r>
            <a:rPr lang="en-GB" sz="2400" dirty="0" smtClean="0"/>
            <a:t>policy</a:t>
          </a:r>
          <a:endParaRPr lang="en-GB" sz="2400" dirty="0"/>
        </a:p>
      </dgm:t>
    </dgm:pt>
    <dgm:pt modelId="{78079076-C210-440F-BC5B-4E755E8000D4}" type="parTrans" cxnId="{E096DE47-7229-4694-BAA7-664BC2AE564B}">
      <dgm:prSet/>
      <dgm:spPr/>
      <dgm:t>
        <a:bodyPr/>
        <a:lstStyle/>
        <a:p>
          <a:endParaRPr lang="en-GB"/>
        </a:p>
      </dgm:t>
    </dgm:pt>
    <dgm:pt modelId="{1D57063E-4BAE-4DBC-8BA4-73980146509C}" type="sibTrans" cxnId="{E096DE47-7229-4694-BAA7-664BC2AE564B}">
      <dgm:prSet/>
      <dgm:spPr/>
      <dgm:t>
        <a:bodyPr/>
        <a:lstStyle/>
        <a:p>
          <a:endParaRPr lang="en-GB"/>
        </a:p>
      </dgm:t>
    </dgm:pt>
    <dgm:pt modelId="{BDA159E7-E382-4C43-8465-E3FB2B135382}">
      <dgm:prSet phldrT="[テキスト]" custT="1"/>
      <dgm:spPr/>
      <dgm:t>
        <a:bodyPr/>
        <a:lstStyle/>
        <a:p>
          <a:r>
            <a:rPr lang="en-GB" sz="2400" dirty="0" smtClean="0"/>
            <a:t>Scope and procedure</a:t>
          </a:r>
          <a:endParaRPr lang="en-GB" sz="2400" dirty="0"/>
        </a:p>
      </dgm:t>
    </dgm:pt>
    <dgm:pt modelId="{9C3820C4-E9D9-40B5-91F4-0775F304798D}" type="parTrans" cxnId="{7F55A393-64BB-4A97-9E49-B8C4CE65D5F4}">
      <dgm:prSet/>
      <dgm:spPr/>
      <dgm:t>
        <a:bodyPr/>
        <a:lstStyle/>
        <a:p>
          <a:endParaRPr lang="en-GB"/>
        </a:p>
      </dgm:t>
    </dgm:pt>
    <dgm:pt modelId="{199FA0B8-96DF-4B05-B740-0DB348D23822}" type="sibTrans" cxnId="{7F55A393-64BB-4A97-9E49-B8C4CE65D5F4}">
      <dgm:prSet/>
      <dgm:spPr/>
      <dgm:t>
        <a:bodyPr/>
        <a:lstStyle/>
        <a:p>
          <a:endParaRPr lang="en-GB"/>
        </a:p>
      </dgm:t>
    </dgm:pt>
    <dgm:pt modelId="{6A1C157F-EA13-46E8-9DA5-6BA93D7D6DE7}">
      <dgm:prSet phldrT="[テキスト]" custT="1"/>
      <dgm:spPr/>
      <dgm:t>
        <a:bodyPr/>
        <a:lstStyle/>
        <a:p>
          <a:r>
            <a:rPr lang="en-GB" sz="2400" dirty="0" smtClean="0"/>
            <a:t>(b) Audit Plan</a:t>
          </a:r>
          <a:endParaRPr lang="en-GB" sz="2400" dirty="0"/>
        </a:p>
      </dgm:t>
    </dgm:pt>
    <dgm:pt modelId="{214CD8E1-E6F2-447C-AA22-5FEB85C11B38}" type="parTrans" cxnId="{C106AB93-7CBA-4019-AC34-4A0812BB95A3}">
      <dgm:prSet/>
      <dgm:spPr/>
      <dgm:t>
        <a:bodyPr/>
        <a:lstStyle/>
        <a:p>
          <a:endParaRPr lang="en-GB"/>
        </a:p>
      </dgm:t>
    </dgm:pt>
    <dgm:pt modelId="{42A3FD5F-8B78-4E66-99A3-00F6058F52E7}" type="sibTrans" cxnId="{C106AB93-7CBA-4019-AC34-4A0812BB95A3}">
      <dgm:prSet/>
      <dgm:spPr/>
      <dgm:t>
        <a:bodyPr/>
        <a:lstStyle/>
        <a:p>
          <a:endParaRPr lang="en-GB"/>
        </a:p>
      </dgm:t>
    </dgm:pt>
    <dgm:pt modelId="{B2BE6A3B-CCC9-4B2F-A5D2-BC1966FD453E}">
      <dgm:prSet phldrT="[テキスト]" custT="1"/>
      <dgm:spPr/>
      <dgm:t>
        <a:bodyPr/>
        <a:lstStyle/>
        <a:p>
          <a:r>
            <a:rPr lang="en-GB" sz="2400" dirty="0" smtClean="0"/>
            <a:t>Framework of targeting</a:t>
          </a:r>
          <a:endParaRPr lang="en-GB" sz="2400" dirty="0"/>
        </a:p>
      </dgm:t>
    </dgm:pt>
    <dgm:pt modelId="{41D0C902-E3AE-4D30-A085-6D7A7C94C233}" type="parTrans" cxnId="{E5E90DFE-E331-49B0-8696-2100FBF7DED8}">
      <dgm:prSet/>
      <dgm:spPr/>
      <dgm:t>
        <a:bodyPr/>
        <a:lstStyle/>
        <a:p>
          <a:endParaRPr lang="en-GB"/>
        </a:p>
      </dgm:t>
    </dgm:pt>
    <dgm:pt modelId="{C348D656-6F8C-4139-8D11-9A0B1D6058D0}" type="sibTrans" cxnId="{E5E90DFE-E331-49B0-8696-2100FBF7DED8}">
      <dgm:prSet/>
      <dgm:spPr/>
      <dgm:t>
        <a:bodyPr/>
        <a:lstStyle/>
        <a:p>
          <a:endParaRPr lang="en-GB"/>
        </a:p>
      </dgm:t>
    </dgm:pt>
    <dgm:pt modelId="{11F69F01-EF94-477F-A0AC-6C5D867A76A8}">
      <dgm:prSet phldrT="[テキスト]" custT="1"/>
      <dgm:spPr/>
      <dgm:t>
        <a:bodyPr/>
        <a:lstStyle/>
        <a:p>
          <a:r>
            <a:rPr lang="en-GB" sz="2400" dirty="0" smtClean="0"/>
            <a:t>Quality management</a:t>
          </a:r>
          <a:endParaRPr lang="en-GB" sz="2400" dirty="0"/>
        </a:p>
      </dgm:t>
    </dgm:pt>
    <dgm:pt modelId="{BFE16038-5456-4293-9E4C-5FF9FF3BEE10}" type="parTrans" cxnId="{48C13A56-E751-404D-943E-ECB18348B9F6}">
      <dgm:prSet/>
      <dgm:spPr/>
      <dgm:t>
        <a:bodyPr/>
        <a:lstStyle/>
        <a:p>
          <a:endParaRPr lang="en-GB"/>
        </a:p>
      </dgm:t>
    </dgm:pt>
    <dgm:pt modelId="{FB58D210-0CCC-4ED2-B555-54A9C540FA69}" type="sibTrans" cxnId="{48C13A56-E751-404D-943E-ECB18348B9F6}">
      <dgm:prSet/>
      <dgm:spPr/>
      <dgm:t>
        <a:bodyPr/>
        <a:lstStyle/>
        <a:p>
          <a:endParaRPr lang="en-GB"/>
        </a:p>
      </dgm:t>
    </dgm:pt>
    <dgm:pt modelId="{235D7852-489B-4D7C-A681-CD40DA9ACD36}">
      <dgm:prSet phldrT="[テキスト]" custT="1"/>
      <dgm:spPr/>
      <dgm:t>
        <a:bodyPr/>
        <a:lstStyle/>
        <a:p>
          <a:r>
            <a:rPr lang="en-GB" sz="2000" dirty="0" smtClean="0"/>
            <a:t>(c) Operational Risk Management</a:t>
          </a:r>
          <a:endParaRPr lang="en-GB" sz="2000" dirty="0"/>
        </a:p>
      </dgm:t>
    </dgm:pt>
    <dgm:pt modelId="{98C31F74-5932-4730-AB69-3B876FF4AA4F}" type="parTrans" cxnId="{F1632C8D-1E53-4640-BF66-1F53A400DFC1}">
      <dgm:prSet/>
      <dgm:spPr/>
      <dgm:t>
        <a:bodyPr/>
        <a:lstStyle/>
        <a:p>
          <a:endParaRPr lang="en-GB"/>
        </a:p>
      </dgm:t>
    </dgm:pt>
    <dgm:pt modelId="{3E7F46D2-E520-49A6-87CB-CF52981816C1}" type="sibTrans" cxnId="{F1632C8D-1E53-4640-BF66-1F53A400DFC1}">
      <dgm:prSet/>
      <dgm:spPr/>
      <dgm:t>
        <a:bodyPr/>
        <a:lstStyle/>
        <a:p>
          <a:endParaRPr lang="en-GB"/>
        </a:p>
      </dgm:t>
    </dgm:pt>
    <dgm:pt modelId="{10125183-9693-423B-B578-93F03F03BD44}">
      <dgm:prSet phldrT="[テキスト]" custT="1"/>
      <dgm:spPr/>
      <dgm:t>
        <a:bodyPr/>
        <a:lstStyle/>
        <a:p>
          <a:r>
            <a:rPr lang="en-GB" sz="2400" dirty="0" smtClean="0"/>
            <a:t>Selection of auditees</a:t>
          </a:r>
          <a:endParaRPr lang="en-GB" sz="2400" dirty="0"/>
        </a:p>
      </dgm:t>
    </dgm:pt>
    <dgm:pt modelId="{7F06D702-6C46-4C96-B2EE-DA9CE21D3720}" type="parTrans" cxnId="{22C8A039-6E02-4761-92DE-D0E5E96B7C7E}">
      <dgm:prSet/>
      <dgm:spPr/>
      <dgm:t>
        <a:bodyPr/>
        <a:lstStyle/>
        <a:p>
          <a:endParaRPr lang="en-GB"/>
        </a:p>
      </dgm:t>
    </dgm:pt>
    <dgm:pt modelId="{3C03207B-A5C2-4712-81DE-AAA9B9994466}" type="sibTrans" cxnId="{22C8A039-6E02-4761-92DE-D0E5E96B7C7E}">
      <dgm:prSet/>
      <dgm:spPr/>
      <dgm:t>
        <a:bodyPr/>
        <a:lstStyle/>
        <a:p>
          <a:endParaRPr lang="en-GB"/>
        </a:p>
      </dgm:t>
    </dgm:pt>
    <dgm:pt modelId="{0B39EC87-F082-4FD8-8995-C845342DB58C}">
      <dgm:prSet phldrT="[テキスト]" custT="1"/>
      <dgm:spPr/>
      <dgm:t>
        <a:bodyPr/>
        <a:lstStyle/>
        <a:p>
          <a:r>
            <a:rPr lang="en-GB" sz="2400" dirty="0" smtClean="0"/>
            <a:t>Execution of audit and feedback</a:t>
          </a:r>
          <a:endParaRPr lang="en-GB" sz="2400" dirty="0"/>
        </a:p>
      </dgm:t>
    </dgm:pt>
    <dgm:pt modelId="{12873733-777B-41F7-BD15-60BB92ED5C9D}" type="parTrans" cxnId="{205D0014-8EBC-46CA-A498-039931C4552E}">
      <dgm:prSet/>
      <dgm:spPr/>
      <dgm:t>
        <a:bodyPr/>
        <a:lstStyle/>
        <a:p>
          <a:endParaRPr lang="en-GB"/>
        </a:p>
      </dgm:t>
    </dgm:pt>
    <dgm:pt modelId="{B60C61F8-5397-43FF-A6AF-431C054445D0}" type="sibTrans" cxnId="{205D0014-8EBC-46CA-A498-039931C4552E}">
      <dgm:prSet/>
      <dgm:spPr/>
      <dgm:t>
        <a:bodyPr/>
        <a:lstStyle/>
        <a:p>
          <a:endParaRPr lang="en-GB"/>
        </a:p>
      </dgm:t>
    </dgm:pt>
    <dgm:pt modelId="{4C936DE8-58FD-4638-A27D-EFDD5F0725FC}">
      <dgm:prSet phldrT="[テキスト]" custT="1"/>
      <dgm:spPr/>
      <dgm:t>
        <a:bodyPr/>
        <a:lstStyle/>
        <a:p>
          <a:r>
            <a:rPr lang="en-GB" sz="2400" dirty="0" smtClean="0"/>
            <a:t>Annual/monthly Audit Plan</a:t>
          </a:r>
          <a:endParaRPr lang="en-GB" sz="2400" dirty="0"/>
        </a:p>
      </dgm:t>
    </dgm:pt>
    <dgm:pt modelId="{0D43834D-AEE9-4F66-BD7C-C4668ADCDBFB}" type="parTrans" cxnId="{4242B1C2-7A9A-450B-9514-223DD195D8F1}">
      <dgm:prSet/>
      <dgm:spPr/>
      <dgm:t>
        <a:bodyPr/>
        <a:lstStyle/>
        <a:p>
          <a:endParaRPr lang="en-GB"/>
        </a:p>
      </dgm:t>
    </dgm:pt>
    <dgm:pt modelId="{4D04778A-B62F-4A1D-BBFB-2998C1E7A14C}" type="sibTrans" cxnId="{4242B1C2-7A9A-450B-9514-223DD195D8F1}">
      <dgm:prSet/>
      <dgm:spPr/>
      <dgm:t>
        <a:bodyPr/>
        <a:lstStyle/>
        <a:p>
          <a:endParaRPr lang="en-GB"/>
        </a:p>
      </dgm:t>
    </dgm:pt>
    <dgm:pt modelId="{2326F733-7055-4782-95F1-E1B571F92859}">
      <dgm:prSet phldrT="[テキスト]" custT="1"/>
      <dgm:spPr/>
      <dgm:t>
        <a:bodyPr/>
        <a:lstStyle/>
        <a:p>
          <a:r>
            <a:rPr lang="en-GB" sz="2400" dirty="0" smtClean="0"/>
            <a:t>Maintaining Importer Profiles</a:t>
          </a:r>
          <a:endParaRPr lang="en-GB" sz="2400" dirty="0"/>
        </a:p>
      </dgm:t>
    </dgm:pt>
    <dgm:pt modelId="{563D5356-D714-4F32-BC3C-F4EC509B242E}" type="parTrans" cxnId="{9CDC1176-0CE8-491C-80C3-E328D41B8AF8}">
      <dgm:prSet/>
      <dgm:spPr/>
      <dgm:t>
        <a:bodyPr/>
        <a:lstStyle/>
        <a:p>
          <a:endParaRPr lang="en-GB"/>
        </a:p>
      </dgm:t>
    </dgm:pt>
    <dgm:pt modelId="{6F55E4D0-E3D8-4BEB-A3A8-FED501976575}" type="sibTrans" cxnId="{9CDC1176-0CE8-491C-80C3-E328D41B8AF8}">
      <dgm:prSet/>
      <dgm:spPr/>
      <dgm:t>
        <a:bodyPr/>
        <a:lstStyle/>
        <a:p>
          <a:endParaRPr lang="en-GB"/>
        </a:p>
      </dgm:t>
    </dgm:pt>
    <dgm:pt modelId="{B932934D-AB06-43DE-BAD1-54CCD9A0C540}">
      <dgm:prSet phldrT="[テキスト]" custT="1"/>
      <dgm:spPr/>
      <dgm:t>
        <a:bodyPr/>
        <a:lstStyle/>
        <a:p>
          <a:r>
            <a:rPr lang="en-GB" sz="2400" dirty="0" smtClean="0"/>
            <a:t>Resource management</a:t>
          </a:r>
          <a:endParaRPr lang="en-GB" sz="2400" dirty="0"/>
        </a:p>
      </dgm:t>
    </dgm:pt>
    <dgm:pt modelId="{3D8E5CEB-2724-4ED8-A0E2-2BB2C2D3A9B6}" type="parTrans" cxnId="{DAEB2564-C8EB-4E26-B308-726634A93EF4}">
      <dgm:prSet/>
      <dgm:spPr/>
      <dgm:t>
        <a:bodyPr/>
        <a:lstStyle/>
        <a:p>
          <a:endParaRPr lang="en-GB"/>
        </a:p>
      </dgm:t>
    </dgm:pt>
    <dgm:pt modelId="{C33559D3-600C-400F-80DD-10403A102766}" type="sibTrans" cxnId="{DAEB2564-C8EB-4E26-B308-726634A93EF4}">
      <dgm:prSet/>
      <dgm:spPr/>
      <dgm:t>
        <a:bodyPr/>
        <a:lstStyle/>
        <a:p>
          <a:endParaRPr lang="en-GB"/>
        </a:p>
      </dgm:t>
    </dgm:pt>
    <dgm:pt modelId="{88D1F020-5E12-474F-B07F-017EECDA5B12}" type="pres">
      <dgm:prSet presAssocID="{DE58CC0E-A401-40E8-B54D-1BEACD6E0712}" presName="Name0" presStyleCnt="0">
        <dgm:presLayoutVars>
          <dgm:dir/>
          <dgm:animLvl val="lvl"/>
          <dgm:resizeHandles val="exact"/>
        </dgm:presLayoutVars>
      </dgm:prSet>
      <dgm:spPr/>
      <dgm:t>
        <a:bodyPr/>
        <a:lstStyle/>
        <a:p>
          <a:endParaRPr lang="en-GB"/>
        </a:p>
      </dgm:t>
    </dgm:pt>
    <dgm:pt modelId="{F11498B4-2BC8-4343-B49D-55AF11463C4D}" type="pres">
      <dgm:prSet presAssocID="{8D6239DB-99BC-4590-9ED6-4AF68FA83048}" presName="linNode" presStyleCnt="0"/>
      <dgm:spPr/>
    </dgm:pt>
    <dgm:pt modelId="{3771FB8A-721F-45BA-B576-7D6435328BCA}" type="pres">
      <dgm:prSet presAssocID="{8D6239DB-99BC-4590-9ED6-4AF68FA83048}" presName="parentText" presStyleLbl="node1" presStyleIdx="0" presStyleCnt="3" custScaleX="79325">
        <dgm:presLayoutVars>
          <dgm:chMax val="1"/>
          <dgm:bulletEnabled val="1"/>
        </dgm:presLayoutVars>
      </dgm:prSet>
      <dgm:spPr/>
      <dgm:t>
        <a:bodyPr/>
        <a:lstStyle/>
        <a:p>
          <a:endParaRPr lang="en-GB"/>
        </a:p>
      </dgm:t>
    </dgm:pt>
    <dgm:pt modelId="{40383A4F-A16C-413A-8329-7C897A884360}" type="pres">
      <dgm:prSet presAssocID="{8D6239DB-99BC-4590-9ED6-4AF68FA83048}" presName="descendantText" presStyleLbl="alignAccFollowNode1" presStyleIdx="0" presStyleCnt="3" custScaleX="110091" custScaleY="112860" custLinFactNeighborX="-1561" custLinFactNeighborY="2867">
        <dgm:presLayoutVars>
          <dgm:bulletEnabled val="1"/>
        </dgm:presLayoutVars>
      </dgm:prSet>
      <dgm:spPr/>
      <dgm:t>
        <a:bodyPr/>
        <a:lstStyle/>
        <a:p>
          <a:endParaRPr lang="en-GB"/>
        </a:p>
      </dgm:t>
    </dgm:pt>
    <dgm:pt modelId="{770A263A-53A0-451E-8146-BAB6059E8897}" type="pres">
      <dgm:prSet presAssocID="{6E9A914F-9AFF-4716-9836-8D59CAF7A42B}" presName="sp" presStyleCnt="0"/>
      <dgm:spPr/>
    </dgm:pt>
    <dgm:pt modelId="{B3159BDF-2DF5-41E1-B14D-D07B4A86E554}" type="pres">
      <dgm:prSet presAssocID="{6A1C157F-EA13-46E8-9DA5-6BA93D7D6DE7}" presName="linNode" presStyleCnt="0"/>
      <dgm:spPr/>
    </dgm:pt>
    <dgm:pt modelId="{68010502-5C0F-4513-8BC8-9091AD503978}" type="pres">
      <dgm:prSet presAssocID="{6A1C157F-EA13-46E8-9DA5-6BA93D7D6DE7}" presName="parentText" presStyleLbl="node1" presStyleIdx="1" presStyleCnt="3" custScaleX="79325" custScaleY="91494" custLinFactNeighborY="384">
        <dgm:presLayoutVars>
          <dgm:chMax val="1"/>
          <dgm:bulletEnabled val="1"/>
        </dgm:presLayoutVars>
      </dgm:prSet>
      <dgm:spPr/>
      <dgm:t>
        <a:bodyPr/>
        <a:lstStyle/>
        <a:p>
          <a:endParaRPr lang="en-GB"/>
        </a:p>
      </dgm:t>
    </dgm:pt>
    <dgm:pt modelId="{5D14E5C7-5619-4FE9-9A1C-FD05FFB5C929}" type="pres">
      <dgm:prSet presAssocID="{6A1C157F-EA13-46E8-9DA5-6BA93D7D6DE7}" presName="descendantText" presStyleLbl="alignAccFollowNode1" presStyleIdx="1" presStyleCnt="3" custScaleX="110091" custScaleY="109577" custLinFactNeighborY="3750">
        <dgm:presLayoutVars>
          <dgm:bulletEnabled val="1"/>
        </dgm:presLayoutVars>
      </dgm:prSet>
      <dgm:spPr/>
      <dgm:t>
        <a:bodyPr/>
        <a:lstStyle/>
        <a:p>
          <a:endParaRPr lang="en-GB"/>
        </a:p>
      </dgm:t>
    </dgm:pt>
    <dgm:pt modelId="{96538E19-6E31-4675-972D-00B43C14541F}" type="pres">
      <dgm:prSet presAssocID="{42A3FD5F-8B78-4E66-99A3-00F6058F52E7}" presName="sp" presStyleCnt="0"/>
      <dgm:spPr/>
    </dgm:pt>
    <dgm:pt modelId="{91514694-4F73-4138-8ECA-87FFE2058DE1}" type="pres">
      <dgm:prSet presAssocID="{235D7852-489B-4D7C-A681-CD40DA9ACD36}" presName="linNode" presStyleCnt="0"/>
      <dgm:spPr/>
    </dgm:pt>
    <dgm:pt modelId="{B395CDC5-F3DF-4D0A-AD0C-B16CCED57019}" type="pres">
      <dgm:prSet presAssocID="{235D7852-489B-4D7C-A681-CD40DA9ACD36}" presName="parentText" presStyleLbl="node1" presStyleIdx="2" presStyleCnt="3" custScaleX="79325" custLinFactNeighborY="2337">
        <dgm:presLayoutVars>
          <dgm:chMax val="1"/>
          <dgm:bulletEnabled val="1"/>
        </dgm:presLayoutVars>
      </dgm:prSet>
      <dgm:spPr/>
      <dgm:t>
        <a:bodyPr/>
        <a:lstStyle/>
        <a:p>
          <a:endParaRPr lang="en-GB"/>
        </a:p>
      </dgm:t>
    </dgm:pt>
    <dgm:pt modelId="{DF741C0C-A9F2-4D84-B279-918FAF2D4712}" type="pres">
      <dgm:prSet presAssocID="{235D7852-489B-4D7C-A681-CD40DA9ACD36}" presName="descendantText" presStyleLbl="alignAccFollowNode1" presStyleIdx="2" presStyleCnt="3" custScaleX="110091" custScaleY="108554">
        <dgm:presLayoutVars>
          <dgm:bulletEnabled val="1"/>
        </dgm:presLayoutVars>
      </dgm:prSet>
      <dgm:spPr/>
      <dgm:t>
        <a:bodyPr/>
        <a:lstStyle/>
        <a:p>
          <a:endParaRPr lang="en-GB"/>
        </a:p>
      </dgm:t>
    </dgm:pt>
  </dgm:ptLst>
  <dgm:cxnLst>
    <dgm:cxn modelId="{F167392B-2206-4725-ABF7-050D89673171}" type="presOf" srcId="{DE58CC0E-A401-40E8-B54D-1BEACD6E0712}" destId="{88D1F020-5E12-474F-B07F-017EECDA5B12}" srcOrd="0" destOrd="0" presId="urn:microsoft.com/office/officeart/2005/8/layout/vList5"/>
    <dgm:cxn modelId="{7F55A393-64BB-4A97-9E49-B8C4CE65D5F4}" srcId="{8D6239DB-99BC-4590-9ED6-4AF68FA83048}" destId="{BDA159E7-E382-4C43-8465-E3FB2B135382}" srcOrd="1" destOrd="0" parTransId="{9C3820C4-E9D9-40B5-91F4-0775F304798D}" sibTransId="{199FA0B8-96DF-4B05-B740-0DB348D23822}"/>
    <dgm:cxn modelId="{90F86ACD-C765-4B46-BEED-55F08FC144A7}" type="presOf" srcId="{4C936DE8-58FD-4638-A27D-EFDD5F0725FC}" destId="{5D14E5C7-5619-4FE9-9A1C-FD05FFB5C929}" srcOrd="0" destOrd="0" presId="urn:microsoft.com/office/officeart/2005/8/layout/vList5"/>
    <dgm:cxn modelId="{C106AB93-7CBA-4019-AC34-4A0812BB95A3}" srcId="{DE58CC0E-A401-40E8-B54D-1BEACD6E0712}" destId="{6A1C157F-EA13-46E8-9DA5-6BA93D7D6DE7}" srcOrd="1" destOrd="0" parTransId="{214CD8E1-E6F2-447C-AA22-5FEB85C11B38}" sibTransId="{42A3FD5F-8B78-4E66-99A3-00F6058F52E7}"/>
    <dgm:cxn modelId="{4242B1C2-7A9A-450B-9514-223DD195D8F1}" srcId="{6A1C157F-EA13-46E8-9DA5-6BA93D7D6DE7}" destId="{4C936DE8-58FD-4638-A27D-EFDD5F0725FC}" srcOrd="0" destOrd="0" parTransId="{0D43834D-AEE9-4F66-BD7C-C4668ADCDBFB}" sibTransId="{4D04778A-B62F-4A1D-BBFB-2998C1E7A14C}"/>
    <dgm:cxn modelId="{22C8A039-6E02-4761-92DE-D0E5E96B7C7E}" srcId="{235D7852-489B-4D7C-A681-CD40DA9ACD36}" destId="{10125183-9693-423B-B578-93F03F03BD44}" srcOrd="0" destOrd="0" parTransId="{7F06D702-6C46-4C96-B2EE-DA9CE21D3720}" sibTransId="{3C03207B-A5C2-4712-81DE-AAA9B9994466}"/>
    <dgm:cxn modelId="{205D0014-8EBC-46CA-A498-039931C4552E}" srcId="{235D7852-489B-4D7C-A681-CD40DA9ACD36}" destId="{0B39EC87-F082-4FD8-8995-C845342DB58C}" srcOrd="1" destOrd="0" parTransId="{12873733-777B-41F7-BD15-60BB92ED5C9D}" sibTransId="{B60C61F8-5397-43FF-A6AF-431C054445D0}"/>
    <dgm:cxn modelId="{D17F2C10-7044-41D4-AD5A-AE6C87CE2CE5}" type="presOf" srcId="{B932934D-AB06-43DE-BAD1-54CCD9A0C540}" destId="{40383A4F-A16C-413A-8329-7C897A884360}" srcOrd="0" destOrd="2" presId="urn:microsoft.com/office/officeart/2005/8/layout/vList5"/>
    <dgm:cxn modelId="{31598D9D-49DE-450A-B5FD-9CD22AD66F16}" type="presOf" srcId="{11F69F01-EF94-477F-A0AC-6C5D867A76A8}" destId="{5D14E5C7-5619-4FE9-9A1C-FD05FFB5C929}" srcOrd="0" destOrd="2" presId="urn:microsoft.com/office/officeart/2005/8/layout/vList5"/>
    <dgm:cxn modelId="{37E5A984-3CB0-4D67-8E7F-D6A55EAF0B0F}" type="presOf" srcId="{2326F733-7055-4782-95F1-E1B571F92859}" destId="{DF741C0C-A9F2-4D84-B279-918FAF2D4712}" srcOrd="0" destOrd="2" presId="urn:microsoft.com/office/officeart/2005/8/layout/vList5"/>
    <dgm:cxn modelId="{E5E90DFE-E331-49B0-8696-2100FBF7DED8}" srcId="{6A1C157F-EA13-46E8-9DA5-6BA93D7D6DE7}" destId="{B2BE6A3B-CCC9-4B2F-A5D2-BC1966FD453E}" srcOrd="1" destOrd="0" parTransId="{41D0C902-E3AE-4D30-A085-6D7A7C94C233}" sibTransId="{C348D656-6F8C-4139-8D11-9A0B1D6058D0}"/>
    <dgm:cxn modelId="{9CDC1176-0CE8-491C-80C3-E328D41B8AF8}" srcId="{235D7852-489B-4D7C-A681-CD40DA9ACD36}" destId="{2326F733-7055-4782-95F1-E1B571F92859}" srcOrd="2" destOrd="0" parTransId="{563D5356-D714-4F32-BC3C-F4EC509B242E}" sibTransId="{6F55E4D0-E3D8-4BEB-A3A8-FED501976575}"/>
    <dgm:cxn modelId="{6CC7BB1F-4591-4AFA-95D5-47554976273D}" type="presOf" srcId="{10125183-9693-423B-B578-93F03F03BD44}" destId="{DF741C0C-A9F2-4D84-B279-918FAF2D4712}" srcOrd="0" destOrd="0" presId="urn:microsoft.com/office/officeart/2005/8/layout/vList5"/>
    <dgm:cxn modelId="{75EA7277-836D-4B53-9DA8-41EE9549552E}" type="presOf" srcId="{6A1C157F-EA13-46E8-9DA5-6BA93D7D6DE7}" destId="{68010502-5C0F-4513-8BC8-9091AD503978}" srcOrd="0" destOrd="0" presId="urn:microsoft.com/office/officeart/2005/8/layout/vList5"/>
    <dgm:cxn modelId="{2F8E51FD-4CFD-43A7-B7C8-FA121B340CE8}" type="presOf" srcId="{B2BE6A3B-CCC9-4B2F-A5D2-BC1966FD453E}" destId="{5D14E5C7-5619-4FE9-9A1C-FD05FFB5C929}" srcOrd="0" destOrd="1" presId="urn:microsoft.com/office/officeart/2005/8/layout/vList5"/>
    <dgm:cxn modelId="{F1632C8D-1E53-4640-BF66-1F53A400DFC1}" srcId="{DE58CC0E-A401-40E8-B54D-1BEACD6E0712}" destId="{235D7852-489B-4D7C-A681-CD40DA9ACD36}" srcOrd="2" destOrd="0" parTransId="{98C31F74-5932-4730-AB69-3B876FF4AA4F}" sibTransId="{3E7F46D2-E520-49A6-87CB-CF52981816C1}"/>
    <dgm:cxn modelId="{E096DE47-7229-4694-BAA7-664BC2AE564B}" srcId="{8D6239DB-99BC-4590-9ED6-4AF68FA83048}" destId="{4344B8C5-3A60-4C0E-ACA1-CEC75836003B}" srcOrd="0" destOrd="0" parTransId="{78079076-C210-440F-BC5B-4E755E8000D4}" sibTransId="{1D57063E-4BAE-4DBC-8BA4-73980146509C}"/>
    <dgm:cxn modelId="{569CA145-E074-4D5D-B8F7-0D91DA46106C}" type="presOf" srcId="{8D6239DB-99BC-4590-9ED6-4AF68FA83048}" destId="{3771FB8A-721F-45BA-B576-7D6435328BCA}" srcOrd="0" destOrd="0" presId="urn:microsoft.com/office/officeart/2005/8/layout/vList5"/>
    <dgm:cxn modelId="{44E79EDD-FED1-4888-BAD2-13382A84AF39}" type="presOf" srcId="{0B39EC87-F082-4FD8-8995-C845342DB58C}" destId="{DF741C0C-A9F2-4D84-B279-918FAF2D4712}" srcOrd="0" destOrd="1" presId="urn:microsoft.com/office/officeart/2005/8/layout/vList5"/>
    <dgm:cxn modelId="{B7B01D1F-E8FF-441D-9A36-DC0F1F298403}" srcId="{DE58CC0E-A401-40E8-B54D-1BEACD6E0712}" destId="{8D6239DB-99BC-4590-9ED6-4AF68FA83048}" srcOrd="0" destOrd="0" parTransId="{992A8B93-CCEC-420B-8D87-291453865BE6}" sibTransId="{6E9A914F-9AFF-4716-9836-8D59CAF7A42B}"/>
    <dgm:cxn modelId="{83D39F7A-0834-469D-8BBF-75CC61BC8D10}" type="presOf" srcId="{4344B8C5-3A60-4C0E-ACA1-CEC75836003B}" destId="{40383A4F-A16C-413A-8329-7C897A884360}" srcOrd="0" destOrd="0" presId="urn:microsoft.com/office/officeart/2005/8/layout/vList5"/>
    <dgm:cxn modelId="{8204AC45-E384-4074-9733-068B27267D2F}" type="presOf" srcId="{235D7852-489B-4D7C-A681-CD40DA9ACD36}" destId="{B395CDC5-F3DF-4D0A-AD0C-B16CCED57019}" srcOrd="0" destOrd="0" presId="urn:microsoft.com/office/officeart/2005/8/layout/vList5"/>
    <dgm:cxn modelId="{48C13A56-E751-404D-943E-ECB18348B9F6}" srcId="{6A1C157F-EA13-46E8-9DA5-6BA93D7D6DE7}" destId="{11F69F01-EF94-477F-A0AC-6C5D867A76A8}" srcOrd="2" destOrd="0" parTransId="{BFE16038-5456-4293-9E4C-5FF9FF3BEE10}" sibTransId="{FB58D210-0CCC-4ED2-B555-54A9C540FA69}"/>
    <dgm:cxn modelId="{DAEB2564-C8EB-4E26-B308-726634A93EF4}" srcId="{8D6239DB-99BC-4590-9ED6-4AF68FA83048}" destId="{B932934D-AB06-43DE-BAD1-54CCD9A0C540}" srcOrd="2" destOrd="0" parTransId="{3D8E5CEB-2724-4ED8-A0E2-2BB2C2D3A9B6}" sibTransId="{C33559D3-600C-400F-80DD-10403A102766}"/>
    <dgm:cxn modelId="{8A134F97-1EBB-4F91-807E-937BF3F10C74}" type="presOf" srcId="{BDA159E7-E382-4C43-8465-E3FB2B135382}" destId="{40383A4F-A16C-413A-8329-7C897A884360}" srcOrd="0" destOrd="1" presId="urn:microsoft.com/office/officeart/2005/8/layout/vList5"/>
    <dgm:cxn modelId="{CDC26226-D62A-4574-AA6D-3B4C5AE35CA4}" type="presParOf" srcId="{88D1F020-5E12-474F-B07F-017EECDA5B12}" destId="{F11498B4-2BC8-4343-B49D-55AF11463C4D}" srcOrd="0" destOrd="0" presId="urn:microsoft.com/office/officeart/2005/8/layout/vList5"/>
    <dgm:cxn modelId="{785F818E-30C8-43E4-B455-6AF7B3406FD8}" type="presParOf" srcId="{F11498B4-2BC8-4343-B49D-55AF11463C4D}" destId="{3771FB8A-721F-45BA-B576-7D6435328BCA}" srcOrd="0" destOrd="0" presId="urn:microsoft.com/office/officeart/2005/8/layout/vList5"/>
    <dgm:cxn modelId="{464C1E36-868A-4828-8E91-DD389E78A0E9}" type="presParOf" srcId="{F11498B4-2BC8-4343-B49D-55AF11463C4D}" destId="{40383A4F-A16C-413A-8329-7C897A884360}" srcOrd="1" destOrd="0" presId="urn:microsoft.com/office/officeart/2005/8/layout/vList5"/>
    <dgm:cxn modelId="{E328CD7D-8070-4A38-99C7-EB98CD5DF6F4}" type="presParOf" srcId="{88D1F020-5E12-474F-B07F-017EECDA5B12}" destId="{770A263A-53A0-451E-8146-BAB6059E8897}" srcOrd="1" destOrd="0" presId="urn:microsoft.com/office/officeart/2005/8/layout/vList5"/>
    <dgm:cxn modelId="{A835B4BF-7628-4BE7-ACC0-4B4480BC23B4}" type="presParOf" srcId="{88D1F020-5E12-474F-B07F-017EECDA5B12}" destId="{B3159BDF-2DF5-41E1-B14D-D07B4A86E554}" srcOrd="2" destOrd="0" presId="urn:microsoft.com/office/officeart/2005/8/layout/vList5"/>
    <dgm:cxn modelId="{5CC26857-A507-438A-A0AB-5CD896F34C71}" type="presParOf" srcId="{B3159BDF-2DF5-41E1-B14D-D07B4A86E554}" destId="{68010502-5C0F-4513-8BC8-9091AD503978}" srcOrd="0" destOrd="0" presId="urn:microsoft.com/office/officeart/2005/8/layout/vList5"/>
    <dgm:cxn modelId="{47FCCC15-099B-458B-A7FD-953C99B97C99}" type="presParOf" srcId="{B3159BDF-2DF5-41E1-B14D-D07B4A86E554}" destId="{5D14E5C7-5619-4FE9-9A1C-FD05FFB5C929}" srcOrd="1" destOrd="0" presId="urn:microsoft.com/office/officeart/2005/8/layout/vList5"/>
    <dgm:cxn modelId="{63F87EDF-7A75-46B6-9846-7D2512DFAF65}" type="presParOf" srcId="{88D1F020-5E12-474F-B07F-017EECDA5B12}" destId="{96538E19-6E31-4675-972D-00B43C14541F}" srcOrd="3" destOrd="0" presId="urn:microsoft.com/office/officeart/2005/8/layout/vList5"/>
    <dgm:cxn modelId="{CAF7D72A-7A92-4456-9F37-210E80C5E6E7}" type="presParOf" srcId="{88D1F020-5E12-474F-B07F-017EECDA5B12}" destId="{91514694-4F73-4138-8ECA-87FFE2058DE1}" srcOrd="4" destOrd="0" presId="urn:microsoft.com/office/officeart/2005/8/layout/vList5"/>
    <dgm:cxn modelId="{2D27B1D6-AE97-4635-975C-038392E2AC41}" type="presParOf" srcId="{91514694-4F73-4138-8ECA-87FFE2058DE1}" destId="{B395CDC5-F3DF-4D0A-AD0C-B16CCED57019}" srcOrd="0" destOrd="0" presId="urn:microsoft.com/office/officeart/2005/8/layout/vList5"/>
    <dgm:cxn modelId="{1694EE80-0E80-48FF-ADED-1714C1C4D348}" type="presParOf" srcId="{91514694-4F73-4138-8ECA-87FFE2058DE1}" destId="{DF741C0C-A9F2-4D84-B279-918FAF2D471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83FF4E-C215-4C6A-9E45-7A00000FC0B3}" type="doc">
      <dgm:prSet loTypeId="urn:microsoft.com/office/officeart/2005/8/layout/cycle5" loCatId="cycle" qsTypeId="urn:microsoft.com/office/officeart/2005/8/quickstyle/3d7" qsCatId="3D" csTypeId="urn:microsoft.com/office/officeart/2005/8/colors/colorful3" csCatId="colorful" phldr="1"/>
      <dgm:spPr/>
      <dgm:t>
        <a:bodyPr/>
        <a:lstStyle/>
        <a:p>
          <a:endParaRPr kumimoji="1" lang="ja-JP" altLang="en-US"/>
        </a:p>
      </dgm:t>
    </dgm:pt>
    <dgm:pt modelId="{4F833D4C-BB94-425C-ABC1-3171ABF5301C}">
      <dgm:prSet phldrT="[テキスト]"/>
      <dgm:spPr/>
      <dgm:t>
        <a:bodyPr/>
        <a:lstStyle/>
        <a:p>
          <a:r>
            <a:rPr kumimoji="1" lang="en-US" altLang="ja-JP" dirty="0" smtClean="0"/>
            <a:t>Trader Profiling</a:t>
          </a:r>
          <a:endParaRPr kumimoji="1" lang="ja-JP" altLang="en-US" dirty="0"/>
        </a:p>
      </dgm:t>
    </dgm:pt>
    <dgm:pt modelId="{35068B0C-2767-4F74-AE01-2D914F63BDAA}" type="parTrans" cxnId="{8088ABA4-ED73-4143-9F25-B96C6B58741E}">
      <dgm:prSet/>
      <dgm:spPr/>
      <dgm:t>
        <a:bodyPr/>
        <a:lstStyle/>
        <a:p>
          <a:endParaRPr kumimoji="1" lang="ja-JP" altLang="en-US"/>
        </a:p>
      </dgm:t>
    </dgm:pt>
    <dgm:pt modelId="{9384A155-3B5E-41E3-9B34-9ED7B7CC185D}" type="sibTrans" cxnId="{8088ABA4-ED73-4143-9F25-B96C6B58741E}">
      <dgm:prSet/>
      <dgm:spPr/>
      <dgm:t>
        <a:bodyPr/>
        <a:lstStyle/>
        <a:p>
          <a:endParaRPr kumimoji="1" lang="ja-JP" altLang="en-US"/>
        </a:p>
      </dgm:t>
    </dgm:pt>
    <dgm:pt modelId="{47C03E3D-1D77-4A95-8000-53D9BBDC6236}">
      <dgm:prSet phldrT="[テキスト]"/>
      <dgm:spPr/>
      <dgm:t>
        <a:bodyPr/>
        <a:lstStyle/>
        <a:p>
          <a:r>
            <a:rPr kumimoji="1" lang="en-US" altLang="ja-JP" dirty="0" smtClean="0"/>
            <a:t>Target Auditee</a:t>
          </a:r>
          <a:endParaRPr kumimoji="1" lang="ja-JP" altLang="en-US" dirty="0"/>
        </a:p>
      </dgm:t>
    </dgm:pt>
    <dgm:pt modelId="{56203A65-7071-4E4B-B940-FA2A615EF4F0}" type="parTrans" cxnId="{8CB5B143-CEF7-45C5-852D-C780C1E665F5}">
      <dgm:prSet/>
      <dgm:spPr/>
      <dgm:t>
        <a:bodyPr/>
        <a:lstStyle/>
        <a:p>
          <a:endParaRPr kumimoji="1" lang="ja-JP" altLang="en-US"/>
        </a:p>
      </dgm:t>
    </dgm:pt>
    <dgm:pt modelId="{D40CE8ED-C8D1-466C-AC04-7F8656ADE024}" type="sibTrans" cxnId="{8CB5B143-CEF7-45C5-852D-C780C1E665F5}">
      <dgm:prSet/>
      <dgm:spPr/>
      <dgm:t>
        <a:bodyPr/>
        <a:lstStyle/>
        <a:p>
          <a:endParaRPr kumimoji="1" lang="ja-JP" altLang="en-US"/>
        </a:p>
      </dgm:t>
    </dgm:pt>
    <dgm:pt modelId="{40756D27-753B-4391-84EA-6D38FF2D72A7}">
      <dgm:prSet phldrT="[テキスト]"/>
      <dgm:spPr/>
      <dgm:t>
        <a:bodyPr/>
        <a:lstStyle/>
        <a:p>
          <a:r>
            <a:rPr kumimoji="1" lang="en-US" altLang="ja-JP" dirty="0" smtClean="0"/>
            <a:t>Conduct Audit</a:t>
          </a:r>
          <a:endParaRPr kumimoji="1" lang="ja-JP" altLang="en-US" dirty="0"/>
        </a:p>
      </dgm:t>
    </dgm:pt>
    <dgm:pt modelId="{296213A7-EC10-4348-A1DB-A96DC50C1BDB}" type="parTrans" cxnId="{C20A4D18-DBF3-4854-ADFE-4A7721CFD78C}">
      <dgm:prSet/>
      <dgm:spPr/>
      <dgm:t>
        <a:bodyPr/>
        <a:lstStyle/>
        <a:p>
          <a:endParaRPr kumimoji="1" lang="ja-JP" altLang="en-US"/>
        </a:p>
      </dgm:t>
    </dgm:pt>
    <dgm:pt modelId="{DC9D7600-FF50-4029-ABD7-BBD364E3A078}" type="sibTrans" cxnId="{C20A4D18-DBF3-4854-ADFE-4A7721CFD78C}">
      <dgm:prSet/>
      <dgm:spPr/>
      <dgm:t>
        <a:bodyPr/>
        <a:lstStyle/>
        <a:p>
          <a:endParaRPr kumimoji="1" lang="ja-JP" altLang="en-US"/>
        </a:p>
      </dgm:t>
    </dgm:pt>
    <dgm:pt modelId="{E0367DD3-3EE7-461B-AF67-B51415865626}">
      <dgm:prSet phldrT="[テキスト]"/>
      <dgm:spPr/>
      <dgm:t>
        <a:bodyPr/>
        <a:lstStyle/>
        <a:p>
          <a:r>
            <a:rPr kumimoji="1" lang="en-US" altLang="ja-JP" dirty="0" smtClean="0"/>
            <a:t>Audit Results</a:t>
          </a:r>
          <a:endParaRPr kumimoji="1" lang="ja-JP" altLang="en-US" dirty="0"/>
        </a:p>
      </dgm:t>
    </dgm:pt>
    <dgm:pt modelId="{CB0D37E2-910C-4AE5-8144-EF3BFC0B4D01}" type="parTrans" cxnId="{B8CD58D9-9CA6-439A-9257-474AD7AFB00A}">
      <dgm:prSet/>
      <dgm:spPr/>
      <dgm:t>
        <a:bodyPr/>
        <a:lstStyle/>
        <a:p>
          <a:endParaRPr kumimoji="1" lang="ja-JP" altLang="en-US"/>
        </a:p>
      </dgm:t>
    </dgm:pt>
    <dgm:pt modelId="{C2E2CE5C-C06E-4C7E-956C-5759C58C2DF9}" type="sibTrans" cxnId="{B8CD58D9-9CA6-439A-9257-474AD7AFB00A}">
      <dgm:prSet/>
      <dgm:spPr/>
      <dgm:t>
        <a:bodyPr/>
        <a:lstStyle/>
        <a:p>
          <a:endParaRPr kumimoji="1" lang="ja-JP" altLang="en-US"/>
        </a:p>
      </dgm:t>
    </dgm:pt>
    <dgm:pt modelId="{2E467EF5-8291-43B9-AFE3-A79994CED712}" type="pres">
      <dgm:prSet presAssocID="{8B83FF4E-C215-4C6A-9E45-7A00000FC0B3}" presName="cycle" presStyleCnt="0">
        <dgm:presLayoutVars>
          <dgm:dir/>
          <dgm:resizeHandles val="exact"/>
        </dgm:presLayoutVars>
      </dgm:prSet>
      <dgm:spPr/>
      <dgm:t>
        <a:bodyPr/>
        <a:lstStyle/>
        <a:p>
          <a:endParaRPr kumimoji="1" lang="ja-JP" altLang="en-US"/>
        </a:p>
      </dgm:t>
    </dgm:pt>
    <dgm:pt modelId="{4C8B9AD4-E32A-4374-A3AB-61DD24FAC198}" type="pres">
      <dgm:prSet presAssocID="{4F833D4C-BB94-425C-ABC1-3171ABF5301C}" presName="node" presStyleLbl="node1" presStyleIdx="0" presStyleCnt="4">
        <dgm:presLayoutVars>
          <dgm:bulletEnabled val="1"/>
        </dgm:presLayoutVars>
      </dgm:prSet>
      <dgm:spPr/>
      <dgm:t>
        <a:bodyPr/>
        <a:lstStyle/>
        <a:p>
          <a:endParaRPr kumimoji="1" lang="ja-JP" altLang="en-US"/>
        </a:p>
      </dgm:t>
    </dgm:pt>
    <dgm:pt modelId="{A96D37DD-AB1E-4A2F-A9FC-6BE83BE85B0B}" type="pres">
      <dgm:prSet presAssocID="{4F833D4C-BB94-425C-ABC1-3171ABF5301C}" presName="spNode" presStyleCnt="0"/>
      <dgm:spPr/>
      <dgm:t>
        <a:bodyPr/>
        <a:lstStyle/>
        <a:p>
          <a:endParaRPr lang="en-GB"/>
        </a:p>
      </dgm:t>
    </dgm:pt>
    <dgm:pt modelId="{7C980BF3-787C-4B46-BA74-96BA9C28680D}" type="pres">
      <dgm:prSet presAssocID="{9384A155-3B5E-41E3-9B34-9ED7B7CC185D}" presName="sibTrans" presStyleLbl="sibTrans1D1" presStyleIdx="0" presStyleCnt="4"/>
      <dgm:spPr/>
      <dgm:t>
        <a:bodyPr/>
        <a:lstStyle/>
        <a:p>
          <a:endParaRPr kumimoji="1" lang="ja-JP" altLang="en-US"/>
        </a:p>
      </dgm:t>
    </dgm:pt>
    <dgm:pt modelId="{D73AEC58-4BE2-4A71-B30F-9C6802052322}" type="pres">
      <dgm:prSet presAssocID="{47C03E3D-1D77-4A95-8000-53D9BBDC6236}" presName="node" presStyleLbl="node1" presStyleIdx="1" presStyleCnt="4">
        <dgm:presLayoutVars>
          <dgm:bulletEnabled val="1"/>
        </dgm:presLayoutVars>
      </dgm:prSet>
      <dgm:spPr/>
      <dgm:t>
        <a:bodyPr/>
        <a:lstStyle/>
        <a:p>
          <a:endParaRPr kumimoji="1" lang="ja-JP" altLang="en-US"/>
        </a:p>
      </dgm:t>
    </dgm:pt>
    <dgm:pt modelId="{5A47BFD5-6725-4140-8B53-88C87C20AD6C}" type="pres">
      <dgm:prSet presAssocID="{47C03E3D-1D77-4A95-8000-53D9BBDC6236}" presName="spNode" presStyleCnt="0"/>
      <dgm:spPr/>
      <dgm:t>
        <a:bodyPr/>
        <a:lstStyle/>
        <a:p>
          <a:endParaRPr lang="en-GB"/>
        </a:p>
      </dgm:t>
    </dgm:pt>
    <dgm:pt modelId="{3363AD03-A19C-4EA3-BB9A-36DDFA81889F}" type="pres">
      <dgm:prSet presAssocID="{D40CE8ED-C8D1-466C-AC04-7F8656ADE024}" presName="sibTrans" presStyleLbl="sibTrans1D1" presStyleIdx="1" presStyleCnt="4"/>
      <dgm:spPr/>
      <dgm:t>
        <a:bodyPr/>
        <a:lstStyle/>
        <a:p>
          <a:endParaRPr kumimoji="1" lang="ja-JP" altLang="en-US"/>
        </a:p>
      </dgm:t>
    </dgm:pt>
    <dgm:pt modelId="{C7FF6CE9-73A5-4E0A-AC13-81D23F86C6AA}" type="pres">
      <dgm:prSet presAssocID="{40756D27-753B-4391-84EA-6D38FF2D72A7}" presName="node" presStyleLbl="node1" presStyleIdx="2" presStyleCnt="4">
        <dgm:presLayoutVars>
          <dgm:bulletEnabled val="1"/>
        </dgm:presLayoutVars>
      </dgm:prSet>
      <dgm:spPr/>
      <dgm:t>
        <a:bodyPr/>
        <a:lstStyle/>
        <a:p>
          <a:endParaRPr kumimoji="1" lang="ja-JP" altLang="en-US"/>
        </a:p>
      </dgm:t>
    </dgm:pt>
    <dgm:pt modelId="{46E4E7C7-63D3-4D3D-8C4E-41704B38B933}" type="pres">
      <dgm:prSet presAssocID="{40756D27-753B-4391-84EA-6D38FF2D72A7}" presName="spNode" presStyleCnt="0"/>
      <dgm:spPr/>
      <dgm:t>
        <a:bodyPr/>
        <a:lstStyle/>
        <a:p>
          <a:endParaRPr lang="en-GB"/>
        </a:p>
      </dgm:t>
    </dgm:pt>
    <dgm:pt modelId="{EE2874EB-B698-4BA2-B1C1-B9CCA538D03F}" type="pres">
      <dgm:prSet presAssocID="{DC9D7600-FF50-4029-ABD7-BBD364E3A078}" presName="sibTrans" presStyleLbl="sibTrans1D1" presStyleIdx="2" presStyleCnt="4"/>
      <dgm:spPr/>
      <dgm:t>
        <a:bodyPr/>
        <a:lstStyle/>
        <a:p>
          <a:endParaRPr kumimoji="1" lang="ja-JP" altLang="en-US"/>
        </a:p>
      </dgm:t>
    </dgm:pt>
    <dgm:pt modelId="{F2570D2B-1A03-465F-8FED-3B9D1F11B601}" type="pres">
      <dgm:prSet presAssocID="{E0367DD3-3EE7-461B-AF67-B51415865626}" presName="node" presStyleLbl="node1" presStyleIdx="3" presStyleCnt="4">
        <dgm:presLayoutVars>
          <dgm:bulletEnabled val="1"/>
        </dgm:presLayoutVars>
      </dgm:prSet>
      <dgm:spPr/>
      <dgm:t>
        <a:bodyPr/>
        <a:lstStyle/>
        <a:p>
          <a:endParaRPr kumimoji="1" lang="ja-JP" altLang="en-US"/>
        </a:p>
      </dgm:t>
    </dgm:pt>
    <dgm:pt modelId="{3AE82B38-C52E-47C3-84B1-D353EAB62D27}" type="pres">
      <dgm:prSet presAssocID="{E0367DD3-3EE7-461B-AF67-B51415865626}" presName="spNode" presStyleCnt="0"/>
      <dgm:spPr/>
      <dgm:t>
        <a:bodyPr/>
        <a:lstStyle/>
        <a:p>
          <a:endParaRPr lang="en-GB"/>
        </a:p>
      </dgm:t>
    </dgm:pt>
    <dgm:pt modelId="{502B4616-0B0C-429E-A7F8-136ABABCA9C4}" type="pres">
      <dgm:prSet presAssocID="{C2E2CE5C-C06E-4C7E-956C-5759C58C2DF9}" presName="sibTrans" presStyleLbl="sibTrans1D1" presStyleIdx="3" presStyleCnt="4"/>
      <dgm:spPr/>
      <dgm:t>
        <a:bodyPr/>
        <a:lstStyle/>
        <a:p>
          <a:endParaRPr kumimoji="1" lang="ja-JP" altLang="en-US"/>
        </a:p>
      </dgm:t>
    </dgm:pt>
  </dgm:ptLst>
  <dgm:cxnLst>
    <dgm:cxn modelId="{6E865705-ABF8-451B-ADD6-18CEC9BAD52B}" type="presOf" srcId="{4F833D4C-BB94-425C-ABC1-3171ABF5301C}" destId="{4C8B9AD4-E32A-4374-A3AB-61DD24FAC198}" srcOrd="0" destOrd="0" presId="urn:microsoft.com/office/officeart/2005/8/layout/cycle5"/>
    <dgm:cxn modelId="{8CB5B143-CEF7-45C5-852D-C780C1E665F5}" srcId="{8B83FF4E-C215-4C6A-9E45-7A00000FC0B3}" destId="{47C03E3D-1D77-4A95-8000-53D9BBDC6236}" srcOrd="1" destOrd="0" parTransId="{56203A65-7071-4E4B-B940-FA2A615EF4F0}" sibTransId="{D40CE8ED-C8D1-466C-AC04-7F8656ADE024}"/>
    <dgm:cxn modelId="{AAEBF411-91F0-46BB-80D5-01408E238BDE}" type="presOf" srcId="{DC9D7600-FF50-4029-ABD7-BBD364E3A078}" destId="{EE2874EB-B698-4BA2-B1C1-B9CCA538D03F}" srcOrd="0" destOrd="0" presId="urn:microsoft.com/office/officeart/2005/8/layout/cycle5"/>
    <dgm:cxn modelId="{7A258E37-1EC7-44AB-BF8D-C5852CE7FCBE}" type="presOf" srcId="{E0367DD3-3EE7-461B-AF67-B51415865626}" destId="{F2570D2B-1A03-465F-8FED-3B9D1F11B601}" srcOrd="0" destOrd="0" presId="urn:microsoft.com/office/officeart/2005/8/layout/cycle5"/>
    <dgm:cxn modelId="{49C64451-6E0D-43A2-B482-72B8D2248145}" type="presOf" srcId="{40756D27-753B-4391-84EA-6D38FF2D72A7}" destId="{C7FF6CE9-73A5-4E0A-AC13-81D23F86C6AA}" srcOrd="0" destOrd="0" presId="urn:microsoft.com/office/officeart/2005/8/layout/cycle5"/>
    <dgm:cxn modelId="{BCFBD356-4638-4677-A1FC-8C63E5B30451}" type="presOf" srcId="{9384A155-3B5E-41E3-9B34-9ED7B7CC185D}" destId="{7C980BF3-787C-4B46-BA74-96BA9C28680D}" srcOrd="0" destOrd="0" presId="urn:microsoft.com/office/officeart/2005/8/layout/cycle5"/>
    <dgm:cxn modelId="{66B3A79E-52D9-4DC4-8730-A51FC01F6C4C}" type="presOf" srcId="{47C03E3D-1D77-4A95-8000-53D9BBDC6236}" destId="{D73AEC58-4BE2-4A71-B30F-9C6802052322}" srcOrd="0" destOrd="0" presId="urn:microsoft.com/office/officeart/2005/8/layout/cycle5"/>
    <dgm:cxn modelId="{2C75022E-0A29-4D34-BFC7-9D5318B0139B}" type="presOf" srcId="{D40CE8ED-C8D1-466C-AC04-7F8656ADE024}" destId="{3363AD03-A19C-4EA3-BB9A-36DDFA81889F}" srcOrd="0" destOrd="0" presId="urn:microsoft.com/office/officeart/2005/8/layout/cycle5"/>
    <dgm:cxn modelId="{8088ABA4-ED73-4143-9F25-B96C6B58741E}" srcId="{8B83FF4E-C215-4C6A-9E45-7A00000FC0B3}" destId="{4F833D4C-BB94-425C-ABC1-3171ABF5301C}" srcOrd="0" destOrd="0" parTransId="{35068B0C-2767-4F74-AE01-2D914F63BDAA}" sibTransId="{9384A155-3B5E-41E3-9B34-9ED7B7CC185D}"/>
    <dgm:cxn modelId="{9B2FF295-083B-463F-858F-83DA1FB1A7C5}" type="presOf" srcId="{C2E2CE5C-C06E-4C7E-956C-5759C58C2DF9}" destId="{502B4616-0B0C-429E-A7F8-136ABABCA9C4}" srcOrd="0" destOrd="0" presId="urn:microsoft.com/office/officeart/2005/8/layout/cycle5"/>
    <dgm:cxn modelId="{B8CD58D9-9CA6-439A-9257-474AD7AFB00A}" srcId="{8B83FF4E-C215-4C6A-9E45-7A00000FC0B3}" destId="{E0367DD3-3EE7-461B-AF67-B51415865626}" srcOrd="3" destOrd="0" parTransId="{CB0D37E2-910C-4AE5-8144-EF3BFC0B4D01}" sibTransId="{C2E2CE5C-C06E-4C7E-956C-5759C58C2DF9}"/>
    <dgm:cxn modelId="{C20A4D18-DBF3-4854-ADFE-4A7721CFD78C}" srcId="{8B83FF4E-C215-4C6A-9E45-7A00000FC0B3}" destId="{40756D27-753B-4391-84EA-6D38FF2D72A7}" srcOrd="2" destOrd="0" parTransId="{296213A7-EC10-4348-A1DB-A96DC50C1BDB}" sibTransId="{DC9D7600-FF50-4029-ABD7-BBD364E3A078}"/>
    <dgm:cxn modelId="{2B1A9E4C-66AB-424F-B083-66D7F54BDF0C}" type="presOf" srcId="{8B83FF4E-C215-4C6A-9E45-7A00000FC0B3}" destId="{2E467EF5-8291-43B9-AFE3-A79994CED712}" srcOrd="0" destOrd="0" presId="urn:microsoft.com/office/officeart/2005/8/layout/cycle5"/>
    <dgm:cxn modelId="{36F05593-F21B-458A-BC80-242783AA74A1}" type="presParOf" srcId="{2E467EF5-8291-43B9-AFE3-A79994CED712}" destId="{4C8B9AD4-E32A-4374-A3AB-61DD24FAC198}" srcOrd="0" destOrd="0" presId="urn:microsoft.com/office/officeart/2005/8/layout/cycle5"/>
    <dgm:cxn modelId="{F9E244EF-2831-49B0-96AC-DB802434AE1C}" type="presParOf" srcId="{2E467EF5-8291-43B9-AFE3-A79994CED712}" destId="{A96D37DD-AB1E-4A2F-A9FC-6BE83BE85B0B}" srcOrd="1" destOrd="0" presId="urn:microsoft.com/office/officeart/2005/8/layout/cycle5"/>
    <dgm:cxn modelId="{AC1B577C-9E5F-49F2-9F17-B2D4752EEE0B}" type="presParOf" srcId="{2E467EF5-8291-43B9-AFE3-A79994CED712}" destId="{7C980BF3-787C-4B46-BA74-96BA9C28680D}" srcOrd="2" destOrd="0" presId="urn:microsoft.com/office/officeart/2005/8/layout/cycle5"/>
    <dgm:cxn modelId="{20974DCE-4224-4332-A09E-195728309337}" type="presParOf" srcId="{2E467EF5-8291-43B9-AFE3-A79994CED712}" destId="{D73AEC58-4BE2-4A71-B30F-9C6802052322}" srcOrd="3" destOrd="0" presId="urn:microsoft.com/office/officeart/2005/8/layout/cycle5"/>
    <dgm:cxn modelId="{7BAEC3F7-02F6-4743-AB20-8E7E3362D0B9}" type="presParOf" srcId="{2E467EF5-8291-43B9-AFE3-A79994CED712}" destId="{5A47BFD5-6725-4140-8B53-88C87C20AD6C}" srcOrd="4" destOrd="0" presId="urn:microsoft.com/office/officeart/2005/8/layout/cycle5"/>
    <dgm:cxn modelId="{65D653F1-3F70-4508-875D-15F0E6600F92}" type="presParOf" srcId="{2E467EF5-8291-43B9-AFE3-A79994CED712}" destId="{3363AD03-A19C-4EA3-BB9A-36DDFA81889F}" srcOrd="5" destOrd="0" presId="urn:microsoft.com/office/officeart/2005/8/layout/cycle5"/>
    <dgm:cxn modelId="{91FA1E06-9D55-4B22-A043-064D3A1A9C9C}" type="presParOf" srcId="{2E467EF5-8291-43B9-AFE3-A79994CED712}" destId="{C7FF6CE9-73A5-4E0A-AC13-81D23F86C6AA}" srcOrd="6" destOrd="0" presId="urn:microsoft.com/office/officeart/2005/8/layout/cycle5"/>
    <dgm:cxn modelId="{9264F81C-E877-433A-8BBE-33A5792192AA}" type="presParOf" srcId="{2E467EF5-8291-43B9-AFE3-A79994CED712}" destId="{46E4E7C7-63D3-4D3D-8C4E-41704B38B933}" srcOrd="7" destOrd="0" presId="urn:microsoft.com/office/officeart/2005/8/layout/cycle5"/>
    <dgm:cxn modelId="{1D22FC0A-EECE-48F2-A87E-BE348134E042}" type="presParOf" srcId="{2E467EF5-8291-43B9-AFE3-A79994CED712}" destId="{EE2874EB-B698-4BA2-B1C1-B9CCA538D03F}" srcOrd="8" destOrd="0" presId="urn:microsoft.com/office/officeart/2005/8/layout/cycle5"/>
    <dgm:cxn modelId="{6E852588-3412-4098-9E6E-E7B4165141DB}" type="presParOf" srcId="{2E467EF5-8291-43B9-AFE3-A79994CED712}" destId="{F2570D2B-1A03-465F-8FED-3B9D1F11B601}" srcOrd="9" destOrd="0" presId="urn:microsoft.com/office/officeart/2005/8/layout/cycle5"/>
    <dgm:cxn modelId="{E76BC3BE-8581-43C4-AFDB-BCEADBBE2CEE}" type="presParOf" srcId="{2E467EF5-8291-43B9-AFE3-A79994CED712}" destId="{3AE82B38-C52E-47C3-84B1-D353EAB62D27}" srcOrd="10" destOrd="0" presId="urn:microsoft.com/office/officeart/2005/8/layout/cycle5"/>
    <dgm:cxn modelId="{D9DA88C1-8FCF-45D0-A156-6B55A0F6C755}" type="presParOf" srcId="{2E467EF5-8291-43B9-AFE3-A79994CED712}" destId="{502B4616-0B0C-429E-A7F8-136ABABCA9C4}"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C0B9B5-2400-450B-AE48-4D8008A9C2E1}" type="doc">
      <dgm:prSet loTypeId="urn:microsoft.com/office/officeart/2005/8/layout/arrow2" loCatId="process" qsTypeId="urn:microsoft.com/office/officeart/2005/8/quickstyle/simple1" qsCatId="simple" csTypeId="urn:microsoft.com/office/officeart/2005/8/colors/accent1_2" csCatId="accent1" phldr="1"/>
      <dgm:spPr/>
    </dgm:pt>
    <dgm:pt modelId="{6985AEDF-D8D6-4365-A520-920C8B32AD0A}">
      <dgm:prSet phldrT="[Text]" custT="1"/>
      <dgm:spPr/>
      <dgm:t>
        <a:bodyPr/>
        <a:lstStyle/>
        <a:p>
          <a:r>
            <a:rPr lang="de-DE" sz="2400" b="1" dirty="0" smtClean="0">
              <a:solidFill>
                <a:srgbClr val="000066"/>
              </a:solidFill>
            </a:rPr>
            <a:t>Post-Importation Transaction Verification</a:t>
          </a:r>
          <a:endParaRPr lang="de-DE" sz="2400" dirty="0">
            <a:solidFill>
              <a:srgbClr val="000066"/>
            </a:solidFill>
          </a:endParaRPr>
        </a:p>
      </dgm:t>
    </dgm:pt>
    <dgm:pt modelId="{C1408DBD-5743-4561-A69B-E43357E295FC}" type="parTrans" cxnId="{48B1C6A2-0173-4DC4-9059-A1B72420894B}">
      <dgm:prSet/>
      <dgm:spPr/>
      <dgm:t>
        <a:bodyPr/>
        <a:lstStyle/>
        <a:p>
          <a:endParaRPr lang="de-DE"/>
        </a:p>
      </dgm:t>
    </dgm:pt>
    <dgm:pt modelId="{3380A729-C778-448C-9170-43B9E3F6DAFC}" type="sibTrans" cxnId="{48B1C6A2-0173-4DC4-9059-A1B72420894B}">
      <dgm:prSet/>
      <dgm:spPr/>
      <dgm:t>
        <a:bodyPr/>
        <a:lstStyle/>
        <a:p>
          <a:endParaRPr lang="de-DE"/>
        </a:p>
      </dgm:t>
    </dgm:pt>
    <dgm:pt modelId="{8A1207A1-C95D-4A63-AC5D-CC967AD24821}">
      <dgm:prSet phldrT="[Text]" custT="1"/>
      <dgm:spPr/>
      <dgm:t>
        <a:bodyPr/>
        <a:lstStyle/>
        <a:p>
          <a:r>
            <a:rPr lang="de-DE" sz="2400" b="1" dirty="0" smtClean="0">
              <a:solidFill>
                <a:srgbClr val="000066"/>
              </a:solidFill>
            </a:rPr>
            <a:t>Office/ Desk Audit or Verification</a:t>
          </a:r>
          <a:endParaRPr lang="de-DE" sz="2400" dirty="0">
            <a:solidFill>
              <a:srgbClr val="000066"/>
            </a:solidFill>
          </a:endParaRPr>
        </a:p>
      </dgm:t>
    </dgm:pt>
    <dgm:pt modelId="{AB46BEE7-3D08-4358-B18C-7F711CD65632}" type="parTrans" cxnId="{11ACAB2B-3342-4B0E-BC00-0A79A8776F3E}">
      <dgm:prSet/>
      <dgm:spPr/>
      <dgm:t>
        <a:bodyPr/>
        <a:lstStyle/>
        <a:p>
          <a:endParaRPr lang="de-DE"/>
        </a:p>
      </dgm:t>
    </dgm:pt>
    <dgm:pt modelId="{A088E10E-CA00-4585-8048-FA3C72B6FA79}" type="sibTrans" cxnId="{11ACAB2B-3342-4B0E-BC00-0A79A8776F3E}">
      <dgm:prSet/>
      <dgm:spPr/>
      <dgm:t>
        <a:bodyPr/>
        <a:lstStyle/>
        <a:p>
          <a:endParaRPr lang="de-DE"/>
        </a:p>
      </dgm:t>
    </dgm:pt>
    <dgm:pt modelId="{66C1E239-FB01-44B0-AECC-9EDFB214C54B}">
      <dgm:prSet phldrT="[Text]" custT="1"/>
      <dgm:spPr/>
      <dgm:t>
        <a:bodyPr/>
        <a:lstStyle/>
        <a:p>
          <a:r>
            <a:rPr lang="de-DE" sz="3200" b="1" u="sng" dirty="0" smtClean="0">
              <a:solidFill>
                <a:srgbClr val="000066"/>
              </a:solidFill>
            </a:rPr>
            <a:t>Field / On-Site Audit</a:t>
          </a:r>
        </a:p>
      </dgm:t>
    </dgm:pt>
    <dgm:pt modelId="{5A14B434-6585-4006-95D4-584A485273CA}" type="parTrans" cxnId="{DABF6AA3-0310-422C-A879-5DD1A07329C1}">
      <dgm:prSet/>
      <dgm:spPr/>
      <dgm:t>
        <a:bodyPr/>
        <a:lstStyle/>
        <a:p>
          <a:endParaRPr lang="de-DE"/>
        </a:p>
      </dgm:t>
    </dgm:pt>
    <dgm:pt modelId="{2E182716-F383-4319-87CA-2F455A51F1D6}" type="sibTrans" cxnId="{DABF6AA3-0310-422C-A879-5DD1A07329C1}">
      <dgm:prSet/>
      <dgm:spPr/>
      <dgm:t>
        <a:bodyPr/>
        <a:lstStyle/>
        <a:p>
          <a:endParaRPr lang="de-DE"/>
        </a:p>
      </dgm:t>
    </dgm:pt>
    <dgm:pt modelId="{BBAE2916-1635-4907-87C2-26CC54FF8905}" type="pres">
      <dgm:prSet presAssocID="{BFC0B9B5-2400-450B-AE48-4D8008A9C2E1}" presName="arrowDiagram" presStyleCnt="0">
        <dgm:presLayoutVars>
          <dgm:chMax val="5"/>
          <dgm:dir/>
          <dgm:resizeHandles val="exact"/>
        </dgm:presLayoutVars>
      </dgm:prSet>
      <dgm:spPr/>
    </dgm:pt>
    <dgm:pt modelId="{FAE1D18B-D49C-4D60-BEA0-5986838062C1}" type="pres">
      <dgm:prSet presAssocID="{BFC0B9B5-2400-450B-AE48-4D8008A9C2E1}" presName="arrow" presStyleLbl="bgShp" presStyleIdx="0" presStyleCnt="1" custScaleX="100304" custLinFactNeighborX="1538" custLinFactNeighborY="-12019"/>
      <dgm:spPr/>
    </dgm:pt>
    <dgm:pt modelId="{791C798C-BB78-4787-AF98-DA7671A3B30F}" type="pres">
      <dgm:prSet presAssocID="{BFC0B9B5-2400-450B-AE48-4D8008A9C2E1}" presName="arrowDiagram3" presStyleCnt="0"/>
      <dgm:spPr/>
    </dgm:pt>
    <dgm:pt modelId="{7DA2B02C-3BCD-420C-9DDE-B9D034A1C6AC}" type="pres">
      <dgm:prSet presAssocID="{6985AEDF-D8D6-4365-A520-920C8B32AD0A}" presName="bullet3a" presStyleLbl="node1" presStyleIdx="0" presStyleCnt="3"/>
      <dgm:spPr/>
    </dgm:pt>
    <dgm:pt modelId="{DE196E0C-F443-472D-AB7F-60EFBF87F159}" type="pres">
      <dgm:prSet presAssocID="{6985AEDF-D8D6-4365-A520-920C8B32AD0A}" presName="textBox3a" presStyleLbl="revTx" presStyleIdx="0" presStyleCnt="3" custScaleX="167479" custLinFactNeighborX="-21731" custLinFactNeighborY="5371">
        <dgm:presLayoutVars>
          <dgm:bulletEnabled val="1"/>
        </dgm:presLayoutVars>
      </dgm:prSet>
      <dgm:spPr/>
      <dgm:t>
        <a:bodyPr/>
        <a:lstStyle/>
        <a:p>
          <a:endParaRPr lang="de-DE"/>
        </a:p>
      </dgm:t>
    </dgm:pt>
    <dgm:pt modelId="{82052986-BA86-4352-BD46-481174A8D500}" type="pres">
      <dgm:prSet presAssocID="{8A1207A1-C95D-4A63-AC5D-CC967AD24821}" presName="bullet3b" presStyleLbl="node1" presStyleIdx="1" presStyleCnt="3"/>
      <dgm:spPr/>
    </dgm:pt>
    <dgm:pt modelId="{278367A3-ADE6-4710-9000-F6096571AC63}" type="pres">
      <dgm:prSet presAssocID="{8A1207A1-C95D-4A63-AC5D-CC967AD24821}" presName="textBox3b" presStyleLbl="revTx" presStyleIdx="1" presStyleCnt="3" custScaleX="112007" custLinFactNeighborX="6984" custLinFactNeighborY="5926">
        <dgm:presLayoutVars>
          <dgm:bulletEnabled val="1"/>
        </dgm:presLayoutVars>
      </dgm:prSet>
      <dgm:spPr/>
      <dgm:t>
        <a:bodyPr/>
        <a:lstStyle/>
        <a:p>
          <a:endParaRPr lang="de-DE"/>
        </a:p>
      </dgm:t>
    </dgm:pt>
    <dgm:pt modelId="{1BD4B783-8E39-4412-8F37-71C32BAB010C}" type="pres">
      <dgm:prSet presAssocID="{66C1E239-FB01-44B0-AECC-9EDFB214C54B}" presName="bullet3c" presStyleLbl="node1" presStyleIdx="2" presStyleCnt="3"/>
      <dgm:spPr/>
    </dgm:pt>
    <dgm:pt modelId="{DE08B7F9-87B8-4BF2-A68E-1B1662FD0681}" type="pres">
      <dgm:prSet presAssocID="{66C1E239-FB01-44B0-AECC-9EDFB214C54B}" presName="textBox3c" presStyleLbl="revTx" presStyleIdx="2" presStyleCnt="3" custScaleX="134453" custScaleY="52142" custLinFactNeighborX="13441" custLinFactNeighborY="-20213">
        <dgm:presLayoutVars>
          <dgm:bulletEnabled val="1"/>
        </dgm:presLayoutVars>
      </dgm:prSet>
      <dgm:spPr/>
      <dgm:t>
        <a:bodyPr/>
        <a:lstStyle/>
        <a:p>
          <a:endParaRPr lang="de-DE"/>
        </a:p>
      </dgm:t>
    </dgm:pt>
  </dgm:ptLst>
  <dgm:cxnLst>
    <dgm:cxn modelId="{DABF6AA3-0310-422C-A879-5DD1A07329C1}" srcId="{BFC0B9B5-2400-450B-AE48-4D8008A9C2E1}" destId="{66C1E239-FB01-44B0-AECC-9EDFB214C54B}" srcOrd="2" destOrd="0" parTransId="{5A14B434-6585-4006-95D4-584A485273CA}" sibTransId="{2E182716-F383-4319-87CA-2F455A51F1D6}"/>
    <dgm:cxn modelId="{E9B8CCD1-4486-41D8-8D0B-0559690EB01E}" type="presOf" srcId="{BFC0B9B5-2400-450B-AE48-4D8008A9C2E1}" destId="{BBAE2916-1635-4907-87C2-26CC54FF8905}" srcOrd="0" destOrd="0" presId="urn:microsoft.com/office/officeart/2005/8/layout/arrow2"/>
    <dgm:cxn modelId="{74B2F8B2-29A0-4F9F-A1DD-F0793E5E2CF6}" type="presOf" srcId="{8A1207A1-C95D-4A63-AC5D-CC967AD24821}" destId="{278367A3-ADE6-4710-9000-F6096571AC63}" srcOrd="0" destOrd="0" presId="urn:microsoft.com/office/officeart/2005/8/layout/arrow2"/>
    <dgm:cxn modelId="{48B1C6A2-0173-4DC4-9059-A1B72420894B}" srcId="{BFC0B9B5-2400-450B-AE48-4D8008A9C2E1}" destId="{6985AEDF-D8D6-4365-A520-920C8B32AD0A}" srcOrd="0" destOrd="0" parTransId="{C1408DBD-5743-4561-A69B-E43357E295FC}" sibTransId="{3380A729-C778-448C-9170-43B9E3F6DAFC}"/>
    <dgm:cxn modelId="{4A7675D8-5BC8-45CB-838E-6269DB48088F}" type="presOf" srcId="{6985AEDF-D8D6-4365-A520-920C8B32AD0A}" destId="{DE196E0C-F443-472D-AB7F-60EFBF87F159}" srcOrd="0" destOrd="0" presId="urn:microsoft.com/office/officeart/2005/8/layout/arrow2"/>
    <dgm:cxn modelId="{11ACAB2B-3342-4B0E-BC00-0A79A8776F3E}" srcId="{BFC0B9B5-2400-450B-AE48-4D8008A9C2E1}" destId="{8A1207A1-C95D-4A63-AC5D-CC967AD24821}" srcOrd="1" destOrd="0" parTransId="{AB46BEE7-3D08-4358-B18C-7F711CD65632}" sibTransId="{A088E10E-CA00-4585-8048-FA3C72B6FA79}"/>
    <dgm:cxn modelId="{83F56029-F028-4DD9-B77A-9DE725FF8C25}" type="presOf" srcId="{66C1E239-FB01-44B0-AECC-9EDFB214C54B}" destId="{DE08B7F9-87B8-4BF2-A68E-1B1662FD0681}" srcOrd="0" destOrd="0" presId="urn:microsoft.com/office/officeart/2005/8/layout/arrow2"/>
    <dgm:cxn modelId="{6029DE9E-D887-46FD-A28D-A3EEB37C31A3}" type="presParOf" srcId="{BBAE2916-1635-4907-87C2-26CC54FF8905}" destId="{FAE1D18B-D49C-4D60-BEA0-5986838062C1}" srcOrd="0" destOrd="0" presId="urn:microsoft.com/office/officeart/2005/8/layout/arrow2"/>
    <dgm:cxn modelId="{1B6A5117-19D1-4916-A2CD-A680F4FEB359}" type="presParOf" srcId="{BBAE2916-1635-4907-87C2-26CC54FF8905}" destId="{791C798C-BB78-4787-AF98-DA7671A3B30F}" srcOrd="1" destOrd="0" presId="urn:microsoft.com/office/officeart/2005/8/layout/arrow2"/>
    <dgm:cxn modelId="{705979D1-87B6-4B81-86F7-CED5F9ACD150}" type="presParOf" srcId="{791C798C-BB78-4787-AF98-DA7671A3B30F}" destId="{7DA2B02C-3BCD-420C-9DDE-B9D034A1C6AC}" srcOrd="0" destOrd="0" presId="urn:microsoft.com/office/officeart/2005/8/layout/arrow2"/>
    <dgm:cxn modelId="{2AC23548-BF7A-44E4-81E8-ED7383E870B8}" type="presParOf" srcId="{791C798C-BB78-4787-AF98-DA7671A3B30F}" destId="{DE196E0C-F443-472D-AB7F-60EFBF87F159}" srcOrd="1" destOrd="0" presId="urn:microsoft.com/office/officeart/2005/8/layout/arrow2"/>
    <dgm:cxn modelId="{CA02C4C8-EF38-4ACC-A93F-FE64D375E116}" type="presParOf" srcId="{791C798C-BB78-4787-AF98-DA7671A3B30F}" destId="{82052986-BA86-4352-BD46-481174A8D500}" srcOrd="2" destOrd="0" presId="urn:microsoft.com/office/officeart/2005/8/layout/arrow2"/>
    <dgm:cxn modelId="{A9034049-22C5-4B22-8A41-B931E77D53BA}" type="presParOf" srcId="{791C798C-BB78-4787-AF98-DA7671A3B30F}" destId="{278367A3-ADE6-4710-9000-F6096571AC63}" srcOrd="3" destOrd="0" presId="urn:microsoft.com/office/officeart/2005/8/layout/arrow2"/>
    <dgm:cxn modelId="{A5562885-97F8-4201-B8F2-0E5D11BFCA7E}" type="presParOf" srcId="{791C798C-BB78-4787-AF98-DA7671A3B30F}" destId="{1BD4B783-8E39-4412-8F37-71C32BAB010C}" srcOrd="4" destOrd="0" presId="urn:microsoft.com/office/officeart/2005/8/layout/arrow2"/>
    <dgm:cxn modelId="{CEDD0B58-11E6-4464-8EFD-07B2E3BDE707}" type="presParOf" srcId="{791C798C-BB78-4787-AF98-DA7671A3B30F}" destId="{DE08B7F9-87B8-4BF2-A68E-1B1662FD0681}"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C7611FC-F607-4DFB-8F9C-8391BE5D24D7}" type="doc">
      <dgm:prSet loTypeId="urn:microsoft.com/office/officeart/2005/8/layout/arrow2" loCatId="process" qsTypeId="urn:microsoft.com/office/officeart/2005/8/quickstyle/simple1" qsCatId="simple" csTypeId="urn:microsoft.com/office/officeart/2005/8/colors/accent1_2" csCatId="accent1" phldr="1"/>
      <dgm:spPr/>
    </dgm:pt>
    <dgm:pt modelId="{CD758631-1A1E-4AD6-BAD1-FFB4C275A877}">
      <dgm:prSet phldrT="[Text]" custT="1"/>
      <dgm:spPr/>
      <dgm:t>
        <a:bodyPr/>
        <a:lstStyle/>
        <a:p>
          <a:r>
            <a:rPr lang="en-US" sz="2000" dirty="0" smtClean="0">
              <a:solidFill>
                <a:schemeClr val="accent3">
                  <a:lumMod val="75000"/>
                </a:schemeClr>
              </a:solidFill>
            </a:rPr>
            <a:t>Step 1: Setting-up a PCA Unit</a:t>
          </a:r>
        </a:p>
      </dgm:t>
    </dgm:pt>
    <dgm:pt modelId="{7F030225-8158-4823-9E18-51C841C237DB}" type="parTrans" cxnId="{F94A0ECD-43D6-4B4E-88A1-8CBD7BDFEC5A}">
      <dgm:prSet/>
      <dgm:spPr/>
      <dgm:t>
        <a:bodyPr/>
        <a:lstStyle/>
        <a:p>
          <a:endParaRPr lang="en-GB"/>
        </a:p>
      </dgm:t>
    </dgm:pt>
    <dgm:pt modelId="{239C8974-0400-4243-9C18-8F5F6B4DFEA8}" type="sibTrans" cxnId="{F94A0ECD-43D6-4B4E-88A1-8CBD7BDFEC5A}">
      <dgm:prSet/>
      <dgm:spPr/>
      <dgm:t>
        <a:bodyPr/>
        <a:lstStyle/>
        <a:p>
          <a:endParaRPr lang="en-GB"/>
        </a:p>
      </dgm:t>
    </dgm:pt>
    <dgm:pt modelId="{99CCD24A-B9EC-4186-87F3-15EE83332B58}">
      <dgm:prSet phldrT="[Text]" custT="1"/>
      <dgm:spPr/>
      <dgm:t>
        <a:bodyPr/>
        <a:lstStyle/>
        <a:p>
          <a:r>
            <a:rPr lang="en-US" sz="1800" dirty="0" smtClean="0">
              <a:solidFill>
                <a:srgbClr val="009900"/>
              </a:solidFill>
            </a:rPr>
            <a:t>Step 2: from “Desk” to the “Field”</a:t>
          </a:r>
          <a:endParaRPr lang="en-GB" sz="1800" dirty="0">
            <a:solidFill>
              <a:srgbClr val="009900"/>
            </a:solidFill>
          </a:endParaRPr>
        </a:p>
      </dgm:t>
    </dgm:pt>
    <dgm:pt modelId="{F1C295A4-0FCE-454C-A6CD-E5A8108A5BB3}" type="parTrans" cxnId="{763A93E5-B8F6-4D16-803D-888CA4B9A7DD}">
      <dgm:prSet/>
      <dgm:spPr/>
      <dgm:t>
        <a:bodyPr/>
        <a:lstStyle/>
        <a:p>
          <a:endParaRPr lang="en-GB"/>
        </a:p>
      </dgm:t>
    </dgm:pt>
    <dgm:pt modelId="{D64E63BD-755F-4E07-BC91-D331FD5AEAE9}" type="sibTrans" cxnId="{763A93E5-B8F6-4D16-803D-888CA4B9A7DD}">
      <dgm:prSet/>
      <dgm:spPr/>
      <dgm:t>
        <a:bodyPr/>
        <a:lstStyle/>
        <a:p>
          <a:endParaRPr lang="en-GB"/>
        </a:p>
      </dgm:t>
    </dgm:pt>
    <dgm:pt modelId="{247C06B4-503D-48E0-848E-7D7F5D404CAF}">
      <dgm:prSet phldrT="[Text]" custT="1"/>
      <dgm:spPr/>
      <dgm:t>
        <a:bodyPr/>
        <a:lstStyle/>
        <a:p>
          <a:r>
            <a:rPr lang="en-US" sz="1800" dirty="0" smtClean="0">
              <a:solidFill>
                <a:schemeClr val="accent1">
                  <a:lumMod val="50000"/>
                </a:schemeClr>
              </a:solidFill>
            </a:rPr>
            <a:t>Step 3: for More Targeted Audit </a:t>
          </a:r>
          <a:endParaRPr lang="en-GB" sz="1800" dirty="0">
            <a:solidFill>
              <a:schemeClr val="accent1">
                <a:lumMod val="50000"/>
              </a:schemeClr>
            </a:solidFill>
          </a:endParaRPr>
        </a:p>
      </dgm:t>
    </dgm:pt>
    <dgm:pt modelId="{4728C20B-0B50-4046-8371-FB8909805763}" type="parTrans" cxnId="{3B7D50E5-AED2-47B8-A79A-0D37E0C6563A}">
      <dgm:prSet/>
      <dgm:spPr/>
      <dgm:t>
        <a:bodyPr/>
        <a:lstStyle/>
        <a:p>
          <a:endParaRPr lang="en-GB"/>
        </a:p>
      </dgm:t>
    </dgm:pt>
    <dgm:pt modelId="{7A8FA230-30A5-4626-A3A9-26CC4E47A49F}" type="sibTrans" cxnId="{3B7D50E5-AED2-47B8-A79A-0D37E0C6563A}">
      <dgm:prSet/>
      <dgm:spPr/>
      <dgm:t>
        <a:bodyPr/>
        <a:lstStyle/>
        <a:p>
          <a:endParaRPr lang="en-GB"/>
        </a:p>
      </dgm:t>
    </dgm:pt>
    <dgm:pt modelId="{90269EBB-C510-4727-9C01-13A29A25614F}" type="pres">
      <dgm:prSet presAssocID="{5C7611FC-F607-4DFB-8F9C-8391BE5D24D7}" presName="arrowDiagram" presStyleCnt="0">
        <dgm:presLayoutVars>
          <dgm:chMax val="5"/>
          <dgm:dir/>
          <dgm:resizeHandles val="exact"/>
        </dgm:presLayoutVars>
      </dgm:prSet>
      <dgm:spPr/>
    </dgm:pt>
    <dgm:pt modelId="{1AB7E888-E867-4A5A-A5CB-4EAD907B5C31}" type="pres">
      <dgm:prSet presAssocID="{5C7611FC-F607-4DFB-8F9C-8391BE5D24D7}" presName="arrow" presStyleLbl="bgShp" presStyleIdx="0" presStyleCnt="1" custScaleY="133699"/>
      <dgm:spPr/>
    </dgm:pt>
    <dgm:pt modelId="{3D82C393-CC32-4EE4-AFF7-3DFEB1819607}" type="pres">
      <dgm:prSet presAssocID="{5C7611FC-F607-4DFB-8F9C-8391BE5D24D7}" presName="arrowDiagram3" presStyleCnt="0"/>
      <dgm:spPr/>
    </dgm:pt>
    <dgm:pt modelId="{4CD400C5-AC9D-4349-9B53-9C31F4291A80}" type="pres">
      <dgm:prSet presAssocID="{CD758631-1A1E-4AD6-BAD1-FFB4C275A877}" presName="bullet3a" presStyleLbl="node1" presStyleIdx="0" presStyleCnt="3"/>
      <dgm:spPr/>
    </dgm:pt>
    <dgm:pt modelId="{E94ACEA1-867E-47B0-ABA0-CE304538065E}" type="pres">
      <dgm:prSet presAssocID="{CD758631-1A1E-4AD6-BAD1-FFB4C275A877}" presName="textBox3a" presStyleLbl="revTx" presStyleIdx="0" presStyleCnt="3" custScaleX="285037" custScaleY="74048" custLinFactNeighborX="64871" custLinFactNeighborY="-549">
        <dgm:presLayoutVars>
          <dgm:bulletEnabled val="1"/>
        </dgm:presLayoutVars>
      </dgm:prSet>
      <dgm:spPr/>
      <dgm:t>
        <a:bodyPr/>
        <a:lstStyle/>
        <a:p>
          <a:endParaRPr lang="en-GB"/>
        </a:p>
      </dgm:t>
    </dgm:pt>
    <dgm:pt modelId="{9706909D-9B70-4294-84BE-E79477077774}" type="pres">
      <dgm:prSet presAssocID="{99CCD24A-B9EC-4186-87F3-15EE83332B58}" presName="bullet3b" presStyleLbl="node1" presStyleIdx="1" presStyleCnt="3"/>
      <dgm:spPr/>
    </dgm:pt>
    <dgm:pt modelId="{C9C17E7A-A566-4F77-ADBE-B9EB6A6DBB15}" type="pres">
      <dgm:prSet presAssocID="{99CCD24A-B9EC-4186-87F3-15EE83332B58}" presName="textBox3b" presStyleLbl="revTx" presStyleIdx="1" presStyleCnt="3" custScaleX="261393" custScaleY="25334" custLinFactNeighborX="-14327" custLinFactNeighborY="-23798">
        <dgm:presLayoutVars>
          <dgm:bulletEnabled val="1"/>
        </dgm:presLayoutVars>
      </dgm:prSet>
      <dgm:spPr/>
      <dgm:t>
        <a:bodyPr/>
        <a:lstStyle/>
        <a:p>
          <a:endParaRPr lang="en-GB"/>
        </a:p>
      </dgm:t>
    </dgm:pt>
    <dgm:pt modelId="{EED9B381-0D69-424A-85DE-566551B1707A}" type="pres">
      <dgm:prSet presAssocID="{247C06B4-503D-48E0-848E-7D7F5D404CAF}" presName="bullet3c" presStyleLbl="node1" presStyleIdx="2" presStyleCnt="3"/>
      <dgm:spPr/>
    </dgm:pt>
    <dgm:pt modelId="{6088F3CA-33E9-49BC-BB26-25486B35D6DE}" type="pres">
      <dgm:prSet presAssocID="{247C06B4-503D-48E0-848E-7D7F5D404CAF}" presName="textBox3c" presStyleLbl="revTx" presStyleIdx="2" presStyleCnt="3" custScaleX="265230" custScaleY="20530" custLinFactNeighborX="-29231" custLinFactNeighborY="-30786">
        <dgm:presLayoutVars>
          <dgm:bulletEnabled val="1"/>
        </dgm:presLayoutVars>
      </dgm:prSet>
      <dgm:spPr/>
      <dgm:t>
        <a:bodyPr/>
        <a:lstStyle/>
        <a:p>
          <a:endParaRPr lang="en-GB"/>
        </a:p>
      </dgm:t>
    </dgm:pt>
  </dgm:ptLst>
  <dgm:cxnLst>
    <dgm:cxn modelId="{F94A0ECD-43D6-4B4E-88A1-8CBD7BDFEC5A}" srcId="{5C7611FC-F607-4DFB-8F9C-8391BE5D24D7}" destId="{CD758631-1A1E-4AD6-BAD1-FFB4C275A877}" srcOrd="0" destOrd="0" parTransId="{7F030225-8158-4823-9E18-51C841C237DB}" sibTransId="{239C8974-0400-4243-9C18-8F5F6B4DFEA8}"/>
    <dgm:cxn modelId="{9282F48B-3124-4275-87CC-EB2ADF528641}" type="presOf" srcId="{CD758631-1A1E-4AD6-BAD1-FFB4C275A877}" destId="{E94ACEA1-867E-47B0-ABA0-CE304538065E}" srcOrd="0" destOrd="0" presId="urn:microsoft.com/office/officeart/2005/8/layout/arrow2"/>
    <dgm:cxn modelId="{7A1496CB-E0E2-4E5F-9CB5-F38C3E885FAA}" type="presOf" srcId="{5C7611FC-F607-4DFB-8F9C-8391BE5D24D7}" destId="{90269EBB-C510-4727-9C01-13A29A25614F}" srcOrd="0" destOrd="0" presId="urn:microsoft.com/office/officeart/2005/8/layout/arrow2"/>
    <dgm:cxn modelId="{3B7D50E5-AED2-47B8-A79A-0D37E0C6563A}" srcId="{5C7611FC-F607-4DFB-8F9C-8391BE5D24D7}" destId="{247C06B4-503D-48E0-848E-7D7F5D404CAF}" srcOrd="2" destOrd="0" parTransId="{4728C20B-0B50-4046-8371-FB8909805763}" sibTransId="{7A8FA230-30A5-4626-A3A9-26CC4E47A49F}"/>
    <dgm:cxn modelId="{6426CB36-9444-4A0C-90FE-D5A692D862F3}" type="presOf" srcId="{99CCD24A-B9EC-4186-87F3-15EE83332B58}" destId="{C9C17E7A-A566-4F77-ADBE-B9EB6A6DBB15}" srcOrd="0" destOrd="0" presId="urn:microsoft.com/office/officeart/2005/8/layout/arrow2"/>
    <dgm:cxn modelId="{9EBBB675-B28D-401A-BD3D-7BE4250EF9DF}" type="presOf" srcId="{247C06B4-503D-48E0-848E-7D7F5D404CAF}" destId="{6088F3CA-33E9-49BC-BB26-25486B35D6DE}" srcOrd="0" destOrd="0" presId="urn:microsoft.com/office/officeart/2005/8/layout/arrow2"/>
    <dgm:cxn modelId="{763A93E5-B8F6-4D16-803D-888CA4B9A7DD}" srcId="{5C7611FC-F607-4DFB-8F9C-8391BE5D24D7}" destId="{99CCD24A-B9EC-4186-87F3-15EE83332B58}" srcOrd="1" destOrd="0" parTransId="{F1C295A4-0FCE-454C-A6CD-E5A8108A5BB3}" sibTransId="{D64E63BD-755F-4E07-BC91-D331FD5AEAE9}"/>
    <dgm:cxn modelId="{2ACDD17E-1906-44EA-B2E5-55A775AD1256}" type="presParOf" srcId="{90269EBB-C510-4727-9C01-13A29A25614F}" destId="{1AB7E888-E867-4A5A-A5CB-4EAD907B5C31}" srcOrd="0" destOrd="0" presId="urn:microsoft.com/office/officeart/2005/8/layout/arrow2"/>
    <dgm:cxn modelId="{40926EE9-04D3-4C78-8AE6-F15E931BF304}" type="presParOf" srcId="{90269EBB-C510-4727-9C01-13A29A25614F}" destId="{3D82C393-CC32-4EE4-AFF7-3DFEB1819607}" srcOrd="1" destOrd="0" presId="urn:microsoft.com/office/officeart/2005/8/layout/arrow2"/>
    <dgm:cxn modelId="{5332334D-F1B8-4C78-9586-BD12C6D876FC}" type="presParOf" srcId="{3D82C393-CC32-4EE4-AFF7-3DFEB1819607}" destId="{4CD400C5-AC9D-4349-9B53-9C31F4291A80}" srcOrd="0" destOrd="0" presId="urn:microsoft.com/office/officeart/2005/8/layout/arrow2"/>
    <dgm:cxn modelId="{DAD7D6B7-5D7A-4AB8-BB78-3BF5A8087CA6}" type="presParOf" srcId="{3D82C393-CC32-4EE4-AFF7-3DFEB1819607}" destId="{E94ACEA1-867E-47B0-ABA0-CE304538065E}" srcOrd="1" destOrd="0" presId="urn:microsoft.com/office/officeart/2005/8/layout/arrow2"/>
    <dgm:cxn modelId="{C8794F54-5C3E-4B9F-B98D-4D746B9CA229}" type="presParOf" srcId="{3D82C393-CC32-4EE4-AFF7-3DFEB1819607}" destId="{9706909D-9B70-4294-84BE-E79477077774}" srcOrd="2" destOrd="0" presId="urn:microsoft.com/office/officeart/2005/8/layout/arrow2"/>
    <dgm:cxn modelId="{A6081DB1-6B23-4A4C-BEC7-9516F65D5728}" type="presParOf" srcId="{3D82C393-CC32-4EE4-AFF7-3DFEB1819607}" destId="{C9C17E7A-A566-4F77-ADBE-B9EB6A6DBB15}" srcOrd="3" destOrd="0" presId="urn:microsoft.com/office/officeart/2005/8/layout/arrow2"/>
    <dgm:cxn modelId="{554A0893-2EF4-482D-95EE-1CC84D6E429A}" type="presParOf" srcId="{3D82C393-CC32-4EE4-AFF7-3DFEB1819607}" destId="{EED9B381-0D69-424A-85DE-566551B1707A}" srcOrd="4" destOrd="0" presId="urn:microsoft.com/office/officeart/2005/8/layout/arrow2"/>
    <dgm:cxn modelId="{BB657825-8967-4CC1-A69F-DCA1FF6D98F9}" type="presParOf" srcId="{3D82C393-CC32-4EE4-AFF7-3DFEB1819607}" destId="{6088F3CA-33E9-49BC-BB26-25486B35D6DE}"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E1D18B-D49C-4D60-BEA0-5986838062C1}">
      <dsp:nvSpPr>
        <dsp:cNvPr id="0" name=""/>
        <dsp:cNvSpPr/>
      </dsp:nvSpPr>
      <dsp:spPr>
        <a:xfrm>
          <a:off x="323826" y="0"/>
          <a:ext cx="7280471" cy="4536503"/>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A2B02C-3BCD-420C-9DDE-B9D034A1C6AC}">
      <dsp:nvSpPr>
        <dsp:cNvPr id="0" name=""/>
        <dsp:cNvSpPr/>
      </dsp:nvSpPr>
      <dsp:spPr>
        <a:xfrm>
          <a:off x="1145042" y="3131095"/>
          <a:ext cx="188718" cy="188718"/>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196E0C-F443-472D-AB7F-60EFBF87F159}">
      <dsp:nvSpPr>
        <dsp:cNvPr id="0" name=""/>
        <dsp:cNvSpPr/>
      </dsp:nvSpPr>
      <dsp:spPr>
        <a:xfrm>
          <a:off x="301279" y="3225454"/>
          <a:ext cx="2832419" cy="1311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998" tIns="0" rIns="0" bIns="0" numCol="1" spcCol="1270" anchor="t" anchorCtr="0">
          <a:noAutofit/>
        </a:bodyPr>
        <a:lstStyle/>
        <a:p>
          <a:pPr lvl="0" algn="l" defTabSz="1066800">
            <a:lnSpc>
              <a:spcPct val="90000"/>
            </a:lnSpc>
            <a:spcBef>
              <a:spcPct val="0"/>
            </a:spcBef>
            <a:spcAft>
              <a:spcPct val="35000"/>
            </a:spcAft>
          </a:pPr>
          <a:r>
            <a:rPr lang="de-DE" sz="2400" b="1" kern="1200" dirty="0" smtClean="0">
              <a:solidFill>
                <a:srgbClr val="000066"/>
              </a:solidFill>
            </a:rPr>
            <a:t>Post-Importation Transaction Verification</a:t>
          </a:r>
          <a:endParaRPr lang="de-DE" sz="2400" kern="1200" dirty="0">
            <a:solidFill>
              <a:srgbClr val="000066"/>
            </a:solidFill>
          </a:endParaRPr>
        </a:p>
      </dsp:txBody>
      <dsp:txXfrm>
        <a:off x="301279" y="3225454"/>
        <a:ext cx="2832419" cy="1311049"/>
      </dsp:txXfrm>
    </dsp:sp>
    <dsp:sp modelId="{82052986-BA86-4352-BD46-481174A8D500}">
      <dsp:nvSpPr>
        <dsp:cNvPr id="0" name=""/>
        <dsp:cNvSpPr/>
      </dsp:nvSpPr>
      <dsp:spPr>
        <a:xfrm>
          <a:off x="2810846" y="1898073"/>
          <a:ext cx="341145" cy="341145"/>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8367A3-ADE6-4710-9000-F6096571AC63}">
      <dsp:nvSpPr>
        <dsp:cNvPr id="0" name=""/>
        <dsp:cNvSpPr/>
      </dsp:nvSpPr>
      <dsp:spPr>
        <a:xfrm>
          <a:off x="2998499" y="2068645"/>
          <a:ext cx="1951181" cy="2467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0766" tIns="0" rIns="0" bIns="0" numCol="1" spcCol="1270" anchor="t" anchorCtr="0">
          <a:noAutofit/>
        </a:bodyPr>
        <a:lstStyle/>
        <a:p>
          <a:pPr lvl="0" algn="l" defTabSz="1066800">
            <a:lnSpc>
              <a:spcPct val="90000"/>
            </a:lnSpc>
            <a:spcBef>
              <a:spcPct val="0"/>
            </a:spcBef>
            <a:spcAft>
              <a:spcPct val="35000"/>
            </a:spcAft>
          </a:pPr>
          <a:r>
            <a:rPr lang="de-DE" sz="2400" b="1" kern="1200" dirty="0" smtClean="0">
              <a:solidFill>
                <a:srgbClr val="000066"/>
              </a:solidFill>
            </a:rPr>
            <a:t>Office/ Desk Audit or Verification</a:t>
          </a:r>
          <a:endParaRPr lang="de-DE" sz="2400" kern="1200" dirty="0">
            <a:solidFill>
              <a:srgbClr val="000066"/>
            </a:solidFill>
          </a:endParaRPr>
        </a:p>
      </dsp:txBody>
      <dsp:txXfrm>
        <a:off x="2998499" y="2068645"/>
        <a:ext cx="1951181" cy="2467858"/>
      </dsp:txXfrm>
    </dsp:sp>
    <dsp:sp modelId="{1BD4B783-8E39-4412-8F37-71C32BAB010C}">
      <dsp:nvSpPr>
        <dsp:cNvPr id="0" name=""/>
        <dsp:cNvSpPr/>
      </dsp:nvSpPr>
      <dsp:spPr>
        <a:xfrm>
          <a:off x="4814166" y="1147735"/>
          <a:ext cx="471796" cy="471796"/>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08B7F9-87B8-4BF2-A68E-1B1662FD0681}">
      <dsp:nvSpPr>
        <dsp:cNvPr id="0" name=""/>
        <dsp:cNvSpPr/>
      </dsp:nvSpPr>
      <dsp:spPr>
        <a:xfrm>
          <a:off x="4984120" y="1500794"/>
          <a:ext cx="2342194" cy="1643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9995" tIns="0" rIns="0" bIns="0" numCol="1" spcCol="1270" anchor="t" anchorCtr="0">
          <a:noAutofit/>
        </a:bodyPr>
        <a:lstStyle/>
        <a:p>
          <a:pPr lvl="0" algn="l" defTabSz="1422400">
            <a:lnSpc>
              <a:spcPct val="90000"/>
            </a:lnSpc>
            <a:spcBef>
              <a:spcPct val="0"/>
            </a:spcBef>
            <a:spcAft>
              <a:spcPct val="35000"/>
            </a:spcAft>
          </a:pPr>
          <a:r>
            <a:rPr lang="de-DE" sz="3200" b="1" u="sng" kern="1200" dirty="0" smtClean="0">
              <a:solidFill>
                <a:srgbClr val="000066"/>
              </a:solidFill>
            </a:rPr>
            <a:t>Field / On-Site Audit</a:t>
          </a:r>
        </a:p>
      </dsp:txBody>
      <dsp:txXfrm>
        <a:off x="4984120" y="1500794"/>
        <a:ext cx="2342194" cy="16439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B7E888-E867-4A5A-A5CB-4EAD907B5C31}">
      <dsp:nvSpPr>
        <dsp:cNvPr id="0" name=""/>
        <dsp:cNvSpPr/>
      </dsp:nvSpPr>
      <dsp:spPr>
        <a:xfrm>
          <a:off x="-85509" y="-254703"/>
          <a:ext cx="6172199" cy="5157606"/>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D400C5-AC9D-4349-9B53-9C31F4291A80}">
      <dsp:nvSpPr>
        <dsp:cNvPr id="0" name=""/>
        <dsp:cNvSpPr/>
      </dsp:nvSpPr>
      <dsp:spPr>
        <a:xfrm>
          <a:off x="698360" y="3057820"/>
          <a:ext cx="160477" cy="160477"/>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4ACEA1-867E-47B0-ABA0-CE304538065E}">
      <dsp:nvSpPr>
        <dsp:cNvPr id="0" name=""/>
        <dsp:cNvSpPr/>
      </dsp:nvSpPr>
      <dsp:spPr>
        <a:xfrm>
          <a:off x="380993" y="3276601"/>
          <a:ext cx="4099181" cy="825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034" tIns="0" rIns="0" bIns="0" numCol="1" spcCol="1270" anchor="t" anchorCtr="0">
          <a:noAutofit/>
        </a:bodyPr>
        <a:lstStyle/>
        <a:p>
          <a:pPr lvl="0" algn="l" defTabSz="889000">
            <a:lnSpc>
              <a:spcPct val="90000"/>
            </a:lnSpc>
            <a:spcBef>
              <a:spcPct val="0"/>
            </a:spcBef>
            <a:spcAft>
              <a:spcPct val="35000"/>
            </a:spcAft>
          </a:pPr>
          <a:r>
            <a:rPr lang="en-US" sz="2000" kern="1200" dirty="0" smtClean="0">
              <a:solidFill>
                <a:schemeClr val="accent3">
                  <a:lumMod val="75000"/>
                </a:schemeClr>
              </a:solidFill>
            </a:rPr>
            <a:t>Step 1: Setting-up a PCA Unit</a:t>
          </a:r>
        </a:p>
      </dsp:txBody>
      <dsp:txXfrm>
        <a:off x="380993" y="3276601"/>
        <a:ext cx="4099181" cy="825526"/>
      </dsp:txXfrm>
    </dsp:sp>
    <dsp:sp modelId="{9706909D-9B70-4294-84BE-E79477077774}">
      <dsp:nvSpPr>
        <dsp:cNvPr id="0" name=""/>
        <dsp:cNvSpPr/>
      </dsp:nvSpPr>
      <dsp:spPr>
        <a:xfrm>
          <a:off x="2114879" y="2009317"/>
          <a:ext cx="290093" cy="290093"/>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C17E7A-A566-4F77-ADBE-B9EB6A6DBB15}">
      <dsp:nvSpPr>
        <dsp:cNvPr id="0" name=""/>
        <dsp:cNvSpPr/>
      </dsp:nvSpPr>
      <dsp:spPr>
        <a:xfrm>
          <a:off x="852316" y="2438402"/>
          <a:ext cx="3872087" cy="531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714" tIns="0" rIns="0" bIns="0" numCol="1" spcCol="1270" anchor="t" anchorCtr="0">
          <a:noAutofit/>
        </a:bodyPr>
        <a:lstStyle/>
        <a:p>
          <a:pPr lvl="0" algn="l" defTabSz="800100">
            <a:lnSpc>
              <a:spcPct val="90000"/>
            </a:lnSpc>
            <a:spcBef>
              <a:spcPct val="0"/>
            </a:spcBef>
            <a:spcAft>
              <a:spcPct val="35000"/>
            </a:spcAft>
          </a:pPr>
          <a:r>
            <a:rPr lang="en-US" sz="1800" kern="1200" dirty="0" smtClean="0">
              <a:solidFill>
                <a:srgbClr val="009900"/>
              </a:solidFill>
            </a:rPr>
            <a:t>Step 2: from “Desk” to the “Field”</a:t>
          </a:r>
          <a:endParaRPr lang="en-GB" sz="1800" kern="1200" dirty="0">
            <a:solidFill>
              <a:srgbClr val="009900"/>
            </a:solidFill>
          </a:endParaRPr>
        </a:p>
      </dsp:txBody>
      <dsp:txXfrm>
        <a:off x="852316" y="2438402"/>
        <a:ext cx="3872087" cy="531646"/>
      </dsp:txXfrm>
    </dsp:sp>
    <dsp:sp modelId="{EED9B381-0D69-424A-85DE-566551B1707A}">
      <dsp:nvSpPr>
        <dsp:cNvPr id="0" name=""/>
        <dsp:cNvSpPr/>
      </dsp:nvSpPr>
      <dsp:spPr>
        <a:xfrm>
          <a:off x="3818407" y="1371266"/>
          <a:ext cx="401193" cy="401193"/>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88F3CA-33E9-49BC-BB26-25486B35D6DE}">
      <dsp:nvSpPr>
        <dsp:cNvPr id="0" name=""/>
        <dsp:cNvSpPr/>
      </dsp:nvSpPr>
      <dsp:spPr>
        <a:xfrm>
          <a:off x="2362197" y="1811790"/>
          <a:ext cx="3928926" cy="550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584" tIns="0" rIns="0" bIns="0" numCol="1" spcCol="1270" anchor="t" anchorCtr="0">
          <a:noAutofit/>
        </a:bodyPr>
        <a:lstStyle/>
        <a:p>
          <a:pPr lvl="0" algn="l" defTabSz="800100">
            <a:lnSpc>
              <a:spcPct val="90000"/>
            </a:lnSpc>
            <a:spcBef>
              <a:spcPct val="0"/>
            </a:spcBef>
            <a:spcAft>
              <a:spcPct val="35000"/>
            </a:spcAft>
          </a:pPr>
          <a:r>
            <a:rPr lang="en-US" sz="1800" kern="1200" dirty="0" smtClean="0">
              <a:solidFill>
                <a:schemeClr val="accent1">
                  <a:lumMod val="50000"/>
                </a:schemeClr>
              </a:solidFill>
            </a:rPr>
            <a:t>Step 3: for More Targeted Audit </a:t>
          </a:r>
          <a:endParaRPr lang="en-GB" sz="1800" kern="1200" dirty="0">
            <a:solidFill>
              <a:schemeClr val="accent1">
                <a:lumMod val="50000"/>
              </a:schemeClr>
            </a:solidFill>
          </a:endParaRPr>
        </a:p>
      </dsp:txBody>
      <dsp:txXfrm>
        <a:off x="2362197" y="1811790"/>
        <a:ext cx="3928926" cy="55041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939" y="0"/>
            <a:ext cx="2949099" cy="496967"/>
          </a:xfrm>
          <a:prstGeom prst="rect">
            <a:avLst/>
          </a:prstGeom>
        </p:spPr>
        <p:txBody>
          <a:bodyPr vert="horz" lIns="91440" tIns="45720" rIns="91440" bIns="45720" rtlCol="0"/>
          <a:lstStyle>
            <a:lvl1pPr algn="r">
              <a:defRPr sz="1200"/>
            </a:lvl1pPr>
          </a:lstStyle>
          <a:p>
            <a:fld id="{F3A876CB-507E-4045-8ACB-E4D7C1B1260C}" type="datetimeFigureOut">
              <a:rPr lang="en-GB" smtClean="0"/>
              <a:t>20/06/2017</a:t>
            </a:fld>
            <a:endParaRPr lang="en-GB"/>
          </a:p>
        </p:txBody>
      </p:sp>
      <p:sp>
        <p:nvSpPr>
          <p:cNvPr id="4" name="Slide Image Placeholder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562" y="4721186"/>
            <a:ext cx="5444490" cy="447270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40646"/>
            <a:ext cx="2949099" cy="49696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0646"/>
            <a:ext cx="2949099" cy="496967"/>
          </a:xfrm>
          <a:prstGeom prst="rect">
            <a:avLst/>
          </a:prstGeom>
        </p:spPr>
        <p:txBody>
          <a:bodyPr vert="horz" lIns="91440" tIns="45720" rIns="91440" bIns="45720" rtlCol="0" anchor="b"/>
          <a:lstStyle>
            <a:lvl1pPr algn="r">
              <a:defRPr sz="1200"/>
            </a:lvl1pPr>
          </a:lstStyle>
          <a:p>
            <a:fld id="{114B07E7-9A24-464A-9069-4B729178ACE8}" type="slidenum">
              <a:rPr lang="en-GB" smtClean="0"/>
              <a:t>‹#›</a:t>
            </a:fld>
            <a:endParaRPr lang="en-GB"/>
          </a:p>
        </p:txBody>
      </p:sp>
    </p:spTree>
    <p:extLst>
      <p:ext uri="{BB962C8B-B14F-4D97-AF65-F5344CB8AC3E}">
        <p14:creationId xmlns:p14="http://schemas.microsoft.com/office/powerpoint/2010/main" val="3516936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14363"/>
            <a:ext cx="4468813" cy="33528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FDB72D-7F72-4554-98AF-736B3CC94583}" type="slidenum">
              <a:rPr lang="ja-JP" altLang="en-US" smtClean="0">
                <a:solidFill>
                  <a:prstClr val="black"/>
                </a:solidFill>
              </a:rPr>
              <a:pPr/>
              <a:t>1</a:t>
            </a:fld>
            <a:endParaRPr lang="ja-JP" altLang="en-US">
              <a:solidFill>
                <a:prstClr val="black"/>
              </a:solidFill>
            </a:endParaRPr>
          </a:p>
        </p:txBody>
      </p:sp>
    </p:spTree>
    <p:extLst>
      <p:ext uri="{BB962C8B-B14F-4D97-AF65-F5344CB8AC3E}">
        <p14:creationId xmlns:p14="http://schemas.microsoft.com/office/powerpoint/2010/main" val="1467906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838" y="544513"/>
            <a:ext cx="4622800" cy="3467100"/>
          </a:xfrm>
        </p:spPr>
      </p:sp>
      <p:sp>
        <p:nvSpPr>
          <p:cNvPr id="3" name="Notes Placeholder 2"/>
          <p:cNvSpPr>
            <a:spLocks noGrp="1"/>
          </p:cNvSpPr>
          <p:nvPr>
            <p:ph type="body" idx="1"/>
          </p:nvPr>
        </p:nvSpPr>
        <p:spPr/>
        <p:txBody>
          <a:bodyPr>
            <a:normAutofit/>
          </a:bodyPr>
          <a:lstStyle/>
          <a:p>
            <a:r>
              <a:rPr lang="en-US" sz="1600" dirty="0"/>
              <a:t>Let me answer that questions by asking you this:  What is the characteristics of the importers in your country?</a:t>
            </a:r>
          </a:p>
          <a:p>
            <a:endParaRPr lang="en-US" sz="1600" dirty="0"/>
          </a:p>
          <a:p>
            <a:r>
              <a:rPr lang="en-US" sz="1600" dirty="0"/>
              <a:t>^^^^^^^</a:t>
            </a:r>
          </a:p>
          <a:p>
            <a:r>
              <a:rPr lang="en-US" sz="1600" dirty="0"/>
              <a:t>But you should think about this: Some are not trustworthy but some traders might be different.</a:t>
            </a:r>
          </a:p>
          <a:p>
            <a:endParaRPr lang="en-US" sz="1600" dirty="0"/>
          </a:p>
        </p:txBody>
      </p:sp>
      <p:sp>
        <p:nvSpPr>
          <p:cNvPr id="4" name="Slide Number Placeholder 3"/>
          <p:cNvSpPr>
            <a:spLocks noGrp="1"/>
          </p:cNvSpPr>
          <p:nvPr>
            <p:ph type="sldNum" sz="quarter" idx="10"/>
          </p:nvPr>
        </p:nvSpPr>
        <p:spPr/>
        <p:txBody>
          <a:bodyPr/>
          <a:lstStyle/>
          <a:p>
            <a:fld id="{C86D1848-8BB0-4B51-9727-4978EBB01898}"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3988038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ltLang="ja-JP" sz="1800" dirty="0" smtClean="0"/>
              <a:t>- There are several things to consider when you develop or reconstruct PCA.</a:t>
            </a:r>
          </a:p>
          <a:p>
            <a:r>
              <a:rPr lang="en-US" sz="1800" dirty="0" smtClean="0"/>
              <a:t>- PCA Guidelines divide what you need to think into 3 levels.</a:t>
            </a:r>
          </a:p>
          <a:p>
            <a:pPr lvl="1"/>
            <a:r>
              <a:rPr lang="en-US" sz="1800" dirty="0" smtClean="0"/>
              <a:t>First 1 is the foundation of PCA</a:t>
            </a:r>
          </a:p>
          <a:p>
            <a:pPr lvl="1"/>
            <a:r>
              <a:rPr lang="en-US" sz="1800" dirty="0" smtClean="0"/>
              <a:t>Second level is the management of PCA</a:t>
            </a:r>
          </a:p>
          <a:p>
            <a:pPr lvl="1"/>
            <a:r>
              <a:rPr lang="en-US" sz="1800" dirty="0" smtClean="0"/>
              <a:t>Third one is daily operation</a:t>
            </a:r>
          </a:p>
          <a:p>
            <a:pPr lvl="0"/>
            <a:r>
              <a:rPr lang="en-US" sz="1800" dirty="0" smtClean="0"/>
              <a:t>- Let’s look at each of them</a:t>
            </a:r>
            <a:endParaRPr lang="en-US" sz="1800" dirty="0"/>
          </a:p>
        </p:txBody>
      </p:sp>
      <p:sp>
        <p:nvSpPr>
          <p:cNvPr id="4" name="Slide Number Placeholder 3"/>
          <p:cNvSpPr>
            <a:spLocks noGrp="1"/>
          </p:cNvSpPr>
          <p:nvPr>
            <p:ph type="sldNum" sz="quarter" idx="10"/>
          </p:nvPr>
        </p:nvSpPr>
        <p:spPr/>
        <p:txBody>
          <a:bodyPr/>
          <a:lstStyle/>
          <a:p>
            <a:fld id="{2207E7FD-00EA-4A27-B1C9-F2CC0030E7AD}" type="slidenum">
              <a:rPr lang="en-US" smtClean="0">
                <a:solidFill>
                  <a:prstClr val="black"/>
                </a:solidFill>
              </a:rPr>
              <a:pPr/>
              <a:t>12</a:t>
            </a:fld>
            <a:endParaRPr lang="en-US">
              <a:solidFill>
                <a:prstClr val="black"/>
              </a:solidFill>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081909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p:cNvSpPr>
            <a:spLocks noGrp="1" noChangeArrowheads="1"/>
          </p:cNvSpPr>
          <p:nvPr>
            <p:ph type="body" idx="1"/>
          </p:nvPr>
        </p:nvSpPr>
        <p:spPr/>
        <p:txBody>
          <a:bodyPr/>
          <a:lstStyle/>
          <a:p>
            <a:r>
              <a:rPr lang="en-US" altLang="ja-JP" sz="1800" dirty="0" smtClean="0"/>
              <a:t>- Thi</a:t>
            </a:r>
            <a:r>
              <a:rPr lang="en-US" altLang="ja-JP" sz="1800" baseline="0" dirty="0" smtClean="0"/>
              <a:t>s is the last part.  This is what auditors are supposed to do as daily work.</a:t>
            </a:r>
          </a:p>
          <a:p>
            <a:pPr marL="742950" lvl="1" indent="-285750">
              <a:buFontTx/>
              <a:buChar char="-"/>
            </a:pPr>
            <a:r>
              <a:rPr lang="en-US" altLang="ja-JP" sz="1800" dirty="0" smtClean="0"/>
              <a:t>After</a:t>
            </a:r>
            <a:r>
              <a:rPr lang="en-US" altLang="ja-JP" sz="1800" baseline="0" dirty="0" smtClean="0"/>
              <a:t> drafting audit plan, auditors select an auditee.  (Sometimes it is done by RM section.)</a:t>
            </a:r>
          </a:p>
          <a:p>
            <a:pPr marL="742950" lvl="1" indent="-285750">
              <a:buFontTx/>
              <a:buChar char="-"/>
            </a:pPr>
            <a:r>
              <a:rPr lang="en-US" altLang="ja-JP" sz="1800" baseline="0" dirty="0" smtClean="0"/>
              <a:t>Preparation is very important.  Our co-facilitator will demonstrate how he usually does.</a:t>
            </a:r>
          </a:p>
          <a:p>
            <a:pPr marL="742950" lvl="1" indent="-285750">
              <a:buFontTx/>
              <a:buChar char="-"/>
            </a:pPr>
            <a:r>
              <a:rPr lang="en-US" altLang="ja-JP" sz="1800" baseline="0" dirty="0" smtClean="0"/>
              <a:t>Then conduct a</a:t>
            </a:r>
            <a:r>
              <a:rPr lang="en-US" altLang="ja-JP" sz="1800" dirty="0" smtClean="0"/>
              <a:t>udit.  The</a:t>
            </a:r>
            <a:r>
              <a:rPr lang="en-US" altLang="ja-JP" sz="1800" baseline="0" dirty="0" smtClean="0"/>
              <a:t> success depends on the auditor’s technique to find it and ability to persuade the auditee.</a:t>
            </a:r>
          </a:p>
          <a:p>
            <a:pPr marL="742950" lvl="1" indent="-285750">
              <a:buFontTx/>
              <a:buChar char="-"/>
            </a:pPr>
            <a:r>
              <a:rPr lang="en-US" altLang="ja-JP" sz="1800" baseline="0" dirty="0" smtClean="0"/>
              <a:t>Conclude the audit with audit reports. What you feed back is one of the most important source of info for the future audits.</a:t>
            </a:r>
          </a:p>
          <a:p>
            <a:pPr marL="457200" lvl="1" indent="0">
              <a:buFontTx/>
              <a:buNone/>
            </a:pPr>
            <a:r>
              <a:rPr lang="en-US" altLang="ja-JP" sz="1800" i="1" baseline="0" dirty="0" smtClean="0"/>
              <a:t>(what do you usually record for the future?)</a:t>
            </a:r>
            <a:endParaRPr lang="en-US" altLang="ja-JP" sz="1800" i="1" dirty="0" smtClean="0"/>
          </a:p>
          <a:p>
            <a:endParaRPr lang="en-US" altLang="ja-JP" sz="1400" dirty="0" smtClean="0"/>
          </a:p>
          <a:p>
            <a:r>
              <a:rPr lang="en-US" altLang="ja-JP" sz="1400" dirty="0" smtClean="0"/>
              <a:t>- The compliance level of the importer can</a:t>
            </a:r>
            <a:r>
              <a:rPr lang="en-US" altLang="ja-JP" sz="1400" baseline="0" dirty="0" smtClean="0"/>
              <a:t> be </a:t>
            </a:r>
            <a:r>
              <a:rPr lang="en-US" altLang="ja-JP" sz="1400" dirty="0" smtClean="0"/>
              <a:t>scaled as</a:t>
            </a:r>
          </a:p>
          <a:p>
            <a:r>
              <a:rPr lang="en-US" altLang="ja-JP" sz="1400" dirty="0" smtClean="0"/>
              <a:t>   -  Cooperation Level :  willing to disclose info?</a:t>
            </a:r>
          </a:p>
          <a:p>
            <a:r>
              <a:rPr lang="en-US" altLang="ja-JP" sz="1400" dirty="0" smtClean="0"/>
              <a:t>   -  Management check:  ask certain documents and see whether they can easily submit them.  If the management is good, it comes quick.</a:t>
            </a:r>
          </a:p>
          <a:p>
            <a:r>
              <a:rPr lang="en-US" altLang="ja-JP" sz="1400" dirty="0" smtClean="0"/>
              <a:t>     Ask questions to operational managers other than accountants.  They may reveal the truth which was hidden by accountants.</a:t>
            </a:r>
            <a:endParaRPr lang="en-US" altLang="ja-JP" dirty="0" smtClean="0"/>
          </a:p>
        </p:txBody>
      </p:sp>
      <p:sp>
        <p:nvSpPr>
          <p:cNvPr id="3" name="Slide Image Placeholder 2"/>
          <p:cNvSpPr>
            <a:spLocks noGrp="1" noRot="1" noChangeAspect="1"/>
          </p:cNvSpPr>
          <p:nvPr>
            <p:ph type="sldImg"/>
          </p:nvPr>
        </p:nvSpPr>
        <p:spPr/>
      </p:sp>
    </p:spTree>
    <p:extLst>
      <p:ext uri="{BB962C8B-B14F-4D97-AF65-F5344CB8AC3E}">
        <p14:creationId xmlns:p14="http://schemas.microsoft.com/office/powerpoint/2010/main" val="3021864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838" y="544513"/>
            <a:ext cx="4622800" cy="3467100"/>
          </a:xfrm>
        </p:spPr>
      </p:sp>
      <p:sp>
        <p:nvSpPr>
          <p:cNvPr id="3" name="Notes Placeholder 2"/>
          <p:cNvSpPr>
            <a:spLocks noGrp="1"/>
          </p:cNvSpPr>
          <p:nvPr>
            <p:ph type="body" idx="1"/>
          </p:nvPr>
        </p:nvSpPr>
        <p:spPr/>
        <p:txBody>
          <a:bodyPr>
            <a:normAutofit/>
          </a:bodyPr>
          <a:lstStyle/>
          <a:p>
            <a:r>
              <a:rPr lang="en-US" altLang="ja-JP" sz="1800" dirty="0" smtClean="0"/>
              <a:t>In the WCO PCA Guidelines, PCA</a:t>
            </a:r>
            <a:r>
              <a:rPr lang="en-US" altLang="ja-JP" sz="1800" baseline="0" dirty="0" smtClean="0"/>
              <a:t> is defined as</a:t>
            </a:r>
            <a:r>
              <a:rPr lang="en-US" altLang="ja-JP" sz="1800" dirty="0" smtClean="0"/>
              <a:t> “</a:t>
            </a:r>
            <a:r>
              <a:rPr lang="en-US" altLang="ja-JP" sz="1800" baseline="0" dirty="0" smtClean="0"/>
              <a:t>a</a:t>
            </a:r>
            <a:r>
              <a:rPr lang="en-US" altLang="ja-JP" sz="1800" dirty="0" smtClean="0"/>
              <a:t> means to measure and improve compliance” </a:t>
            </a:r>
            <a:r>
              <a:rPr lang="en-US" altLang="ja-JP" sz="1800" b="1" u="sng" dirty="0" smtClean="0"/>
              <a:t>of companies</a:t>
            </a:r>
            <a:r>
              <a:rPr lang="en-US" altLang="ja-JP" sz="1800" b="1" u="sng" baseline="0" dirty="0" smtClean="0"/>
              <a:t> involved in trade</a:t>
            </a:r>
            <a:r>
              <a:rPr lang="en-US" altLang="ja-JP" sz="1800" baseline="0" dirty="0" smtClean="0"/>
              <a:t>.  By ~~</a:t>
            </a:r>
          </a:p>
          <a:p>
            <a:r>
              <a:rPr lang="en-US" sz="1800" baseline="0" dirty="0" smtClean="0"/>
              <a:t>and as a result of auditing, Customs recover unpaid duty and taxes.</a:t>
            </a:r>
          </a:p>
          <a:p>
            <a:endParaRPr lang="en-US" sz="1800" baseline="0" dirty="0" smtClean="0"/>
          </a:p>
          <a:p>
            <a:r>
              <a:rPr lang="en-US" sz="1800" baseline="0" dirty="0" smtClean="0"/>
              <a:t>“measure the compliance” and “improve it.”</a:t>
            </a:r>
          </a:p>
          <a:p>
            <a:endParaRPr lang="en-US" sz="2400" baseline="0" dirty="0" smtClean="0"/>
          </a:p>
        </p:txBody>
      </p:sp>
      <p:sp>
        <p:nvSpPr>
          <p:cNvPr id="4" name="Slide Number Placeholder 3"/>
          <p:cNvSpPr>
            <a:spLocks noGrp="1"/>
          </p:cNvSpPr>
          <p:nvPr>
            <p:ph type="sldNum" sz="quarter" idx="10"/>
          </p:nvPr>
        </p:nvSpPr>
        <p:spPr/>
        <p:txBody>
          <a:bodyPr/>
          <a:lstStyle/>
          <a:p>
            <a:fld id="{C86D1848-8BB0-4B51-9727-4978EBB01898}"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3137916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First, measure the compliance.</a:t>
            </a:r>
            <a:r>
              <a:rPr lang="ja-JP" altLang="en-US" sz="1600" baseline="0" dirty="0" smtClean="0"/>
              <a:t>　</a:t>
            </a:r>
            <a:endParaRPr lang="en-US" altLang="ja-JP" sz="16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600" b="0" i="0" baseline="0" dirty="0" smtClean="0">
              <a:sym typeface="Wingdings"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600" b="0" i="0" baseline="0" dirty="0" smtClean="0">
                <a:sym typeface="Wingdings" pitchFamily="2" charset="2"/>
              </a:rPr>
              <a:t>Therefore, auditors should visit companies that is regarded as high compliance to check if they really are.</a:t>
            </a:r>
          </a:p>
          <a:p>
            <a:r>
              <a:rPr lang="en-US" sz="1600" baseline="0" dirty="0" smtClean="0"/>
              <a:t>You observe the building; is this auditee the real importer?</a:t>
            </a:r>
          </a:p>
          <a:p>
            <a:r>
              <a:rPr lang="en-US" sz="1600" baseline="0" dirty="0" smtClean="0"/>
              <a:t>&lt;Raw material imported to this ordinary building?&gt;</a:t>
            </a:r>
          </a:p>
          <a:p>
            <a:r>
              <a:rPr lang="en-US" sz="1600" baseline="0" dirty="0" smtClean="0"/>
              <a:t>  If they are a manufacturer, observe their manufacturing process to know their business.  </a:t>
            </a:r>
          </a:p>
          <a:p>
            <a:r>
              <a:rPr lang="en-US" sz="1600" baseline="0" dirty="0" smtClean="0"/>
              <a:t>&lt;whether their products or materials used in the process correspond to the imported / exported goods&gt;</a:t>
            </a:r>
          </a:p>
          <a:p>
            <a:r>
              <a:rPr lang="en-US" sz="1600" baseline="0" dirty="0" smtClean="0"/>
              <a:t>  Ask questions on how they properly lodge the declarations or keep accounting books.  Cross-check them with their documents.</a:t>
            </a:r>
          </a:p>
          <a:p>
            <a:endParaRPr lang="en-US" sz="1600" baseline="0" dirty="0" smtClean="0"/>
          </a:p>
          <a:p>
            <a:r>
              <a:rPr lang="en-US" sz="1600" baseline="0" dirty="0" smtClean="0"/>
              <a:t>By these activities, auditors assess overall compliance level of the traders.   Unless you measure their compliance level, you cannot take appropriate measures to that particular trader.</a:t>
            </a:r>
          </a:p>
          <a:p>
            <a:endParaRPr lang="en-US" sz="1800" baseline="0" dirty="0" smtClean="0"/>
          </a:p>
          <a:p>
            <a:r>
              <a:rPr lang="en-US" sz="1800" baseline="0" dirty="0" smtClean="0"/>
              <a:t>Second, improve their compliance. </a:t>
            </a:r>
            <a:endParaRPr lang="en-US" sz="1400" dirty="0" smtClean="0"/>
          </a:p>
        </p:txBody>
      </p:sp>
      <p:sp>
        <p:nvSpPr>
          <p:cNvPr id="4" name="Slide Number Placeholder 3"/>
          <p:cNvSpPr>
            <a:spLocks noGrp="1"/>
          </p:cNvSpPr>
          <p:nvPr>
            <p:ph type="sldNum" sz="quarter" idx="10"/>
          </p:nvPr>
        </p:nvSpPr>
        <p:spPr/>
        <p:txBody>
          <a:bodyPr/>
          <a:lstStyle/>
          <a:p>
            <a:fld id="{768E6351-9FA7-4129-8782-80F76ED29753}" type="slidenum">
              <a:rPr lang="en-US" smtClean="0"/>
              <a:t>15</a:t>
            </a:fld>
            <a:endParaRPr lang="en-US"/>
          </a:p>
        </p:txBody>
      </p:sp>
    </p:spTree>
    <p:extLst>
      <p:ext uri="{BB962C8B-B14F-4D97-AF65-F5344CB8AC3E}">
        <p14:creationId xmlns:p14="http://schemas.microsoft.com/office/powerpoint/2010/main" val="974055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838" y="544513"/>
            <a:ext cx="4622800" cy="3467100"/>
          </a:xfrm>
        </p:spPr>
      </p:sp>
      <p:sp>
        <p:nvSpPr>
          <p:cNvPr id="3" name="Notes Placeholder 2"/>
          <p:cNvSpPr>
            <a:spLocks noGrp="1"/>
          </p:cNvSpPr>
          <p:nvPr>
            <p:ph type="body" idx="1"/>
          </p:nvPr>
        </p:nvSpPr>
        <p:spPr/>
        <p:txBody>
          <a:bodyPr>
            <a:normAutofit/>
          </a:bodyPr>
          <a:lstStyle/>
          <a:p>
            <a:r>
              <a:rPr lang="en-GB" sz="1600" dirty="0" smtClean="0"/>
              <a:t>As provided for in the TFA 7.5.2 and</a:t>
            </a:r>
            <a:r>
              <a:rPr lang="en-GB" sz="1600" baseline="0" dirty="0" smtClean="0"/>
              <a:t> 7.5.4, Customs should use risk management.  </a:t>
            </a:r>
          </a:p>
          <a:p>
            <a:r>
              <a:rPr lang="en-GB" sz="1600" dirty="0" smtClean="0"/>
              <a:t>Customs is now able to select an</a:t>
            </a:r>
            <a:r>
              <a:rPr lang="en-GB" sz="1600" baseline="0" dirty="0" smtClean="0"/>
              <a:t> auditee with selectivity criteria based on the result of the audit.  </a:t>
            </a:r>
          </a:p>
          <a:p>
            <a:endParaRPr lang="en-GB" sz="16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600" baseline="0" dirty="0" smtClean="0"/>
              <a:t>The WCO concepts goes even beyond that. You can tell the auditee, or you can publicly announce that if you are more compliant, you get less intervention from Customs.  It motivates the traders to be more compliant.</a:t>
            </a:r>
          </a:p>
          <a:p>
            <a:endParaRPr lang="en-GB" sz="1600" baseline="0" dirty="0" smtClean="0"/>
          </a:p>
          <a:p>
            <a:r>
              <a:rPr lang="en-US" altLang="ja-JP" sz="1600" baseline="0" dirty="0" smtClean="0"/>
              <a:t>In this sense, PCA and border control should be closely linked for better synergy.</a:t>
            </a:r>
          </a:p>
          <a:p>
            <a:r>
              <a:rPr lang="en-US" sz="1600" baseline="0" dirty="0" smtClean="0"/>
              <a:t>So, this is how you </a:t>
            </a:r>
            <a:r>
              <a:rPr lang="en-US" altLang="ja-JP" sz="1600" dirty="0" smtClean="0">
                <a:sym typeface="Wingdings" panose="05000000000000000000" pitchFamily="2" charset="2"/>
              </a:rPr>
              <a:t>ensure compliance</a:t>
            </a:r>
            <a:r>
              <a:rPr lang="en-US" altLang="ja-JP" sz="1600" baseline="0" dirty="0" smtClean="0">
                <a:sym typeface="Wingdings" panose="05000000000000000000" pitchFamily="2" charset="2"/>
              </a:rPr>
              <a:t> by audit.  Measure the compliance level and lead the traders to be more compliant.  It is more effective than opening every package at the border.</a:t>
            </a:r>
            <a:endParaRPr lang="en-GB" sz="1100" baseline="0" dirty="0" smtClean="0"/>
          </a:p>
          <a:p>
            <a:endParaRPr lang="en-GB" sz="1100" baseline="0" dirty="0" smtClean="0"/>
          </a:p>
          <a:p>
            <a:r>
              <a:rPr lang="en-US" sz="1100" dirty="0" smtClean="0"/>
              <a:t>[</a:t>
            </a:r>
            <a:r>
              <a:rPr lang="en-GB" sz="1100" dirty="0" smtClean="0"/>
              <a:t>7.5.2</a:t>
            </a:r>
            <a:r>
              <a:rPr lang="en-US" sz="1100" dirty="0" smtClean="0"/>
              <a:t>] Each Member shall select a person or a consignment for post-clearance audit in a risk-based manner, which may include appropriate selectivity criteria. </a:t>
            </a:r>
          </a:p>
          <a:p>
            <a:r>
              <a:rPr lang="en-GB" sz="1100" baseline="0" dirty="0" smtClean="0"/>
              <a:t>[7.5.4] </a:t>
            </a:r>
            <a:r>
              <a:rPr lang="en-US" sz="1100" dirty="0" smtClean="0"/>
              <a:t>Members shall, wherever practicable, use the result of post-clearance audit in applying risk management.</a:t>
            </a:r>
          </a:p>
          <a:p>
            <a:endParaRPr lang="en-GB" sz="1100" dirty="0" smtClean="0"/>
          </a:p>
        </p:txBody>
      </p:sp>
      <p:sp>
        <p:nvSpPr>
          <p:cNvPr id="4" name="Slide Number Placeholder 3"/>
          <p:cNvSpPr>
            <a:spLocks noGrp="1"/>
          </p:cNvSpPr>
          <p:nvPr>
            <p:ph type="sldNum" sz="quarter" idx="10"/>
          </p:nvPr>
        </p:nvSpPr>
        <p:spPr/>
        <p:txBody>
          <a:bodyPr/>
          <a:lstStyle/>
          <a:p>
            <a:fld id="{C86D1848-8BB0-4B51-9727-4978EBB01898}"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3668561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ltLang="ja-JP" dirty="0" smtClean="0"/>
              <a:t>- I’ll explain two major</a:t>
            </a:r>
            <a:r>
              <a:rPr lang="en-US" altLang="ja-JP" baseline="0" dirty="0" smtClean="0"/>
              <a:t> targeting methods.</a:t>
            </a:r>
            <a:endParaRPr lang="en-US" altLang="ja-JP" dirty="0" smtClean="0"/>
          </a:p>
          <a:p>
            <a:r>
              <a:rPr lang="en-US" altLang="ja-JP" dirty="0" smtClean="0"/>
              <a:t>- How</a:t>
            </a:r>
            <a:r>
              <a:rPr lang="en-US" altLang="ja-JP" baseline="0" dirty="0" smtClean="0"/>
              <a:t> do you usually decide?</a:t>
            </a:r>
            <a:endParaRPr lang="en-US" altLang="ja-JP" dirty="0" smtClean="0"/>
          </a:p>
          <a:p>
            <a:endParaRPr lang="en-US" dirty="0" smtClean="0"/>
          </a:p>
          <a:p>
            <a:r>
              <a:rPr lang="en-US" dirty="0" smtClean="0"/>
              <a:t>- I’ll introduce you several operational models according to the concept and targeting</a:t>
            </a:r>
            <a:r>
              <a:rPr lang="en-US" baseline="0" dirty="0" smtClean="0"/>
              <a:t> methods.</a:t>
            </a:r>
            <a:endParaRPr lang="en-US" dirty="0"/>
          </a:p>
        </p:txBody>
      </p:sp>
      <p:sp>
        <p:nvSpPr>
          <p:cNvPr id="4" name="Slide Number Placeholder 3"/>
          <p:cNvSpPr>
            <a:spLocks noGrp="1"/>
          </p:cNvSpPr>
          <p:nvPr>
            <p:ph type="sldNum" sz="quarter" idx="10"/>
          </p:nvPr>
        </p:nvSpPr>
        <p:spPr/>
        <p:txBody>
          <a:bodyPr/>
          <a:lstStyle/>
          <a:p>
            <a:fld id="{0CFDB72D-7F72-4554-98AF-736B3CC94583}" type="slidenum">
              <a:rPr lang="ja-JP" altLang="en-US" smtClean="0">
                <a:solidFill>
                  <a:prstClr val="black"/>
                </a:solidFill>
              </a:rPr>
              <a:pPr/>
              <a:t>17</a:t>
            </a:fld>
            <a:endParaRPr lang="ja-JP" altLang="en-US">
              <a:solidFill>
                <a:prstClr val="black"/>
              </a:solidFill>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161225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i="0" u="none" strike="noStrike" kern="1200" baseline="0" dirty="0" smtClean="0">
                <a:solidFill>
                  <a:schemeClr val="tx1"/>
                </a:solidFill>
                <a:latin typeface="+mn-lt"/>
                <a:ea typeface="+mn-ea"/>
                <a:cs typeface="+mn-cs"/>
              </a:rPr>
              <a:t>Trader Management</a:t>
            </a:r>
          </a:p>
          <a:p>
            <a:r>
              <a:rPr lang="en-US" sz="1200" b="0" i="0" u="none" strike="noStrike" kern="1200" baseline="0" dirty="0" smtClean="0">
                <a:solidFill>
                  <a:schemeClr val="tx1"/>
                </a:solidFill>
                <a:latin typeface="+mn-lt"/>
                <a:ea typeface="+mn-ea"/>
                <a:cs typeface="+mn-cs"/>
              </a:rPr>
              <a:t>The PCA Policy may include how to manage traders (with what data elements) and</a:t>
            </a:r>
          </a:p>
          <a:p>
            <a:r>
              <a:rPr lang="en-US" sz="1200" b="0" i="0" u="none" strike="noStrike" kern="1200" baseline="0" dirty="0" smtClean="0">
                <a:solidFill>
                  <a:schemeClr val="tx1"/>
                </a:solidFill>
                <a:latin typeface="+mn-lt"/>
                <a:ea typeface="+mn-ea"/>
                <a:cs typeface="+mn-cs"/>
              </a:rPr>
              <a:t>also how to categorize them (with what kind of criteria). This will correlate to targeting for</a:t>
            </a:r>
          </a:p>
          <a:p>
            <a:r>
              <a:rPr lang="en-US" sz="1200" b="0" i="0" u="none" strike="noStrike" kern="1200" baseline="0" dirty="0" smtClean="0">
                <a:solidFill>
                  <a:schemeClr val="tx1"/>
                </a:solidFill>
                <a:latin typeface="+mn-lt"/>
                <a:ea typeface="+mn-ea"/>
                <a:cs typeface="+mn-cs"/>
              </a:rPr>
              <a:t>more effective audit, and the Policy should indicate what risks can be tolerated in order to</a:t>
            </a:r>
          </a:p>
          <a:p>
            <a:r>
              <a:rPr lang="de-DE" sz="1200" b="0" i="0" u="none" strike="noStrike" kern="1200" baseline="0" dirty="0" err="1" smtClean="0">
                <a:solidFill>
                  <a:schemeClr val="tx1"/>
                </a:solidFill>
                <a:latin typeface="+mn-lt"/>
                <a:ea typeface="+mn-ea"/>
                <a:cs typeface="+mn-cs"/>
              </a:rPr>
              <a:t>achieve</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bigger</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objectives</a:t>
            </a:r>
            <a:r>
              <a:rPr lang="de-DE"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The Guidelines define PCA as a compliance management tool. For an administration</a:t>
            </a:r>
          </a:p>
          <a:p>
            <a:r>
              <a:rPr lang="en-US" sz="1200" b="0" i="0" u="none" strike="noStrike" kern="1200" baseline="0" dirty="0" smtClean="0">
                <a:solidFill>
                  <a:schemeClr val="tx1"/>
                </a:solidFill>
                <a:latin typeface="+mn-lt"/>
                <a:ea typeface="+mn-ea"/>
                <a:cs typeface="+mn-cs"/>
              </a:rPr>
              <a:t>which accepts this definition, it is more appropriate to focus on the importers’ compliance</a:t>
            </a:r>
          </a:p>
          <a:p>
            <a:r>
              <a:rPr lang="en-US" sz="1200" b="0" i="0" u="none" strike="noStrike" kern="1200" baseline="0" dirty="0" smtClean="0">
                <a:solidFill>
                  <a:schemeClr val="tx1"/>
                </a:solidFill>
                <a:latin typeface="+mn-lt"/>
                <a:ea typeface="+mn-ea"/>
                <a:cs typeface="+mn-cs"/>
              </a:rPr>
              <a:t>level and measure whether their current “Type” categorization remains applicable. A change</a:t>
            </a:r>
          </a:p>
          <a:p>
            <a:r>
              <a:rPr lang="en-US" sz="1200" b="0" i="0" u="none" strike="noStrike" kern="1200" baseline="0" dirty="0" smtClean="0">
                <a:solidFill>
                  <a:schemeClr val="tx1"/>
                </a:solidFill>
                <a:latin typeface="+mn-lt"/>
                <a:ea typeface="+mn-ea"/>
                <a:cs typeface="+mn-cs"/>
              </a:rPr>
              <a:t>in the business environment or in the social conditions surrounding a company will always</a:t>
            </a:r>
          </a:p>
          <a:p>
            <a:r>
              <a:rPr lang="en-US" sz="1200" b="0" i="0" u="none" strike="noStrike" kern="1200" baseline="0" dirty="0" smtClean="0">
                <a:solidFill>
                  <a:schemeClr val="tx1"/>
                </a:solidFill>
                <a:latin typeface="+mn-lt"/>
                <a:ea typeface="+mn-ea"/>
                <a:cs typeface="+mn-cs"/>
              </a:rPr>
              <a:t>affect its activities, which means that companies are always seeking better business</a:t>
            </a:r>
          </a:p>
          <a:p>
            <a:r>
              <a:rPr lang="en-US" sz="1200" b="0" i="0" u="none" strike="noStrike" kern="1200" baseline="0" dirty="0" smtClean="0">
                <a:solidFill>
                  <a:schemeClr val="tx1"/>
                </a:solidFill>
                <a:latin typeface="+mn-lt"/>
                <a:ea typeface="+mn-ea"/>
                <a:cs typeface="+mn-cs"/>
              </a:rPr>
              <a:t>partners. In addition, the person in charge may change as part of personnel rotation.</a:t>
            </a:r>
          </a:p>
          <a:p>
            <a:r>
              <a:rPr lang="en-US" sz="1200" b="0" i="0" u="none" strike="noStrike" kern="1200" baseline="0" dirty="0" smtClean="0">
                <a:solidFill>
                  <a:schemeClr val="tx1"/>
                </a:solidFill>
                <a:latin typeface="+mn-lt"/>
                <a:ea typeface="+mn-ea"/>
                <a:cs typeface="+mn-cs"/>
              </a:rPr>
              <a:t>Therefore, a trader’s compliance level is not stable, and administration that take this</a:t>
            </a:r>
          </a:p>
          <a:p>
            <a:r>
              <a:rPr lang="en-US" sz="1200" b="0" i="0" u="none" strike="noStrike" kern="1200" baseline="0" dirty="0" smtClean="0">
                <a:solidFill>
                  <a:schemeClr val="tx1"/>
                </a:solidFill>
                <a:latin typeface="+mn-lt"/>
                <a:ea typeface="+mn-ea"/>
                <a:cs typeface="+mn-cs"/>
              </a:rPr>
              <a:t>approach are encouraged to measure traders’ compliance levels at least every few years for</a:t>
            </a:r>
          </a:p>
          <a:p>
            <a:r>
              <a:rPr lang="de-DE" sz="1200" b="0" i="0" u="none" strike="noStrike" kern="1200" baseline="0" dirty="0" err="1" smtClean="0">
                <a:solidFill>
                  <a:schemeClr val="tx1"/>
                </a:solidFill>
                <a:latin typeface="+mn-lt"/>
                <a:ea typeface="+mn-ea"/>
                <a:cs typeface="+mn-cs"/>
              </a:rPr>
              <a:t>this</a:t>
            </a:r>
            <a:r>
              <a:rPr lang="de-DE" sz="1200" b="0" i="0" u="none" strike="noStrike" kern="1200" baseline="0" dirty="0" smtClean="0">
                <a:solidFill>
                  <a:schemeClr val="tx1"/>
                </a:solidFill>
                <a:latin typeface="+mn-lt"/>
                <a:ea typeface="+mn-ea"/>
                <a:cs typeface="+mn-cs"/>
              </a:rPr>
              <a:t> </a:t>
            </a:r>
            <a:r>
              <a:rPr lang="de-DE" sz="1200" b="0" i="0" u="none" strike="noStrike" kern="1200" baseline="0" dirty="0" err="1" smtClean="0">
                <a:solidFill>
                  <a:schemeClr val="tx1"/>
                </a:solidFill>
                <a:latin typeface="+mn-lt"/>
                <a:ea typeface="+mn-ea"/>
                <a:cs typeface="+mn-cs"/>
              </a:rPr>
              <a:t>purpose</a:t>
            </a:r>
            <a:r>
              <a:rPr lang="de-DE"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When auditors reevaluate a trader and assign it to a different risk level, it is suggested</a:t>
            </a:r>
          </a:p>
          <a:p>
            <a:r>
              <a:rPr lang="en-US" sz="1200" b="0" i="0" u="none" strike="noStrike" kern="1200" baseline="0" dirty="0" smtClean="0">
                <a:solidFill>
                  <a:schemeClr val="tx1"/>
                </a:solidFill>
                <a:latin typeface="+mn-lt"/>
                <a:ea typeface="+mn-ea"/>
                <a:cs typeface="+mn-cs"/>
              </a:rPr>
              <a:t>that the reason for the change be noted on the trader’s profile. A precise risk description</a:t>
            </a:r>
          </a:p>
          <a:p>
            <a:r>
              <a:rPr lang="en-US" sz="1200" b="0" i="0" u="none" strike="noStrike" kern="1200" baseline="0" dirty="0" smtClean="0">
                <a:solidFill>
                  <a:schemeClr val="tx1"/>
                </a:solidFill>
                <a:latin typeface="+mn-lt"/>
                <a:ea typeface="+mn-ea"/>
                <a:cs typeface="+mn-cs"/>
              </a:rPr>
              <a:t>concerning the trader is beneficial for effective targeting.</a:t>
            </a:r>
            <a:endParaRPr lang="de-DE" dirty="0"/>
          </a:p>
        </p:txBody>
      </p:sp>
      <p:sp>
        <p:nvSpPr>
          <p:cNvPr id="4" name="Foliennummernplatzhalter 3"/>
          <p:cNvSpPr>
            <a:spLocks noGrp="1"/>
          </p:cNvSpPr>
          <p:nvPr>
            <p:ph type="sldNum" sz="quarter" idx="10"/>
          </p:nvPr>
        </p:nvSpPr>
        <p:spPr/>
        <p:txBody>
          <a:bodyPr/>
          <a:lstStyle/>
          <a:p>
            <a:fld id="{114B07E7-9A24-464A-9069-4B729178ACE8}" type="slidenum">
              <a:rPr lang="en-GB" smtClean="0"/>
              <a:t>18</a:t>
            </a:fld>
            <a:endParaRPr lang="en-GB"/>
          </a:p>
        </p:txBody>
      </p:sp>
    </p:spTree>
    <p:extLst>
      <p:ext uri="{BB962C8B-B14F-4D97-AF65-F5344CB8AC3E}">
        <p14:creationId xmlns:p14="http://schemas.microsoft.com/office/powerpoint/2010/main" val="3283639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838" y="544513"/>
            <a:ext cx="4622800" cy="3467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rPr>
              <a:t>Good example is PCA through ASYCUDA system.  I</a:t>
            </a:r>
            <a:r>
              <a:rPr lang="en-US" sz="1800" baseline="0" dirty="0" smtClean="0">
                <a:solidFill>
                  <a:schemeClr val="tx1"/>
                </a:solidFill>
              </a:rPr>
              <a:t> won’t take much time on how ASYCUDA works, but there’s a Channel called Blue.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smtClean="0">
                <a:solidFill>
                  <a:schemeClr val="tx1"/>
                </a:solidFill>
              </a:rPr>
              <a:t>Usually cargo will not get inspected at the time of clearance if it goes through Blue channel.  Instead, declarations are sent to PCA section where they get examined, usually with valuation database to compare the value between the invoice and the database.</a:t>
            </a:r>
          </a:p>
          <a:p>
            <a:endParaRPr lang="en-US" sz="18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smtClean="0">
                <a:solidFill>
                  <a:schemeClr val="tx1"/>
                </a:solidFill>
              </a:rPr>
              <a:t>This way, you are starting to shift the enforcement from the border to post-clearance stage.  It is very simple and easy to start, and </a:t>
            </a:r>
            <a:r>
              <a:rPr lang="en-US" sz="1800" i="0" dirty="0" smtClean="0">
                <a:solidFill>
                  <a:schemeClr val="tx1"/>
                </a:solidFill>
                <a:latin typeface="Calibri" pitchFamily="34" charset="0"/>
              </a:rPr>
              <a:t>an ideal revenue enforcement method</a:t>
            </a:r>
            <a:r>
              <a:rPr lang="en-US" sz="1800" i="0" baseline="0" dirty="0" smtClean="0">
                <a:solidFill>
                  <a:schemeClr val="tx1"/>
                </a:solidFill>
                <a:latin typeface="Calibri" pitchFamily="34" charset="0"/>
              </a:rPr>
              <a:t> if you still have enough resources.  In the WCO PCA Guidelines, it is called “Transaction Based Control.”  </a:t>
            </a:r>
          </a:p>
        </p:txBody>
      </p:sp>
      <p:sp>
        <p:nvSpPr>
          <p:cNvPr id="4" name="Slide Number Placeholder 3"/>
          <p:cNvSpPr>
            <a:spLocks noGrp="1"/>
          </p:cNvSpPr>
          <p:nvPr>
            <p:ph type="sldNum" sz="quarter" idx="10"/>
          </p:nvPr>
        </p:nvSpPr>
        <p:spPr/>
        <p:txBody>
          <a:bodyPr/>
          <a:lstStyle/>
          <a:p>
            <a:fld id="{C86D1848-8BB0-4B51-9727-4978EBB01898}" type="slidenum">
              <a:rPr lang="en-GB">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3247593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838" y="544513"/>
            <a:ext cx="4622800" cy="3467100"/>
          </a:xfrm>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i="0" dirty="0" smtClean="0">
                <a:solidFill>
                  <a:schemeClr val="tx1"/>
                </a:solidFill>
                <a:latin typeface="Calibri" pitchFamily="34" charset="0"/>
              </a:rPr>
              <a:t>Usually Customs administrations start with this objective.</a:t>
            </a:r>
            <a:r>
              <a:rPr lang="ja-JP" altLang="en-US" sz="1800" i="0" dirty="0" smtClean="0">
                <a:solidFill>
                  <a:schemeClr val="tx1"/>
                </a:solidFill>
                <a:latin typeface="Calibri" pitchFamily="34" charset="0"/>
              </a:rPr>
              <a:t>　</a:t>
            </a:r>
            <a:r>
              <a:rPr lang="en-US" altLang="ja-JP" sz="1800" i="0" dirty="0" smtClean="0">
                <a:solidFill>
                  <a:schemeClr val="tx1"/>
                </a:solidFill>
                <a:latin typeface="Calibri" pitchFamily="34" charset="0"/>
              </a:rPr>
              <a:t>They</a:t>
            </a:r>
            <a:r>
              <a:rPr lang="en-US" altLang="ja-JP" sz="1800" i="0" baseline="0" dirty="0" smtClean="0">
                <a:solidFill>
                  <a:schemeClr val="tx1"/>
                </a:solidFill>
                <a:latin typeface="Calibri" pitchFamily="34" charset="0"/>
              </a:rPr>
              <a:t> used to check </a:t>
            </a:r>
            <a:r>
              <a:rPr lang="en-US" altLang="ja-JP" sz="1800" dirty="0" smtClean="0">
                <a:sym typeface="Wingdings" panose="05000000000000000000" pitchFamily="2" charset="2"/>
              </a:rPr>
              <a:t>100</a:t>
            </a:r>
            <a:r>
              <a:rPr lang="ja-JP" altLang="en-US" sz="1800" dirty="0" smtClean="0">
                <a:sym typeface="Wingdings" panose="05000000000000000000" pitchFamily="2" charset="2"/>
              </a:rPr>
              <a:t>％ </a:t>
            </a:r>
            <a:r>
              <a:rPr lang="en-US" altLang="ja-JP" sz="1800" dirty="0" smtClean="0">
                <a:sym typeface="Wingdings" panose="05000000000000000000" pitchFamily="2" charset="2"/>
              </a:rPr>
              <a:t>at the border but since there were too many cargo, </a:t>
            </a:r>
            <a:r>
              <a:rPr lang="en-US" sz="1800" i="0" dirty="0" smtClean="0">
                <a:solidFill>
                  <a:schemeClr val="tx1"/>
                </a:solidFill>
                <a:latin typeface="Calibri" pitchFamily="34" charset="0"/>
              </a:rPr>
              <a:t>simply moved the control</a:t>
            </a:r>
            <a:r>
              <a:rPr lang="en-US" sz="1800" i="0" baseline="0" dirty="0" smtClean="0">
                <a:solidFill>
                  <a:schemeClr val="tx1"/>
                </a:solidFill>
                <a:latin typeface="Calibri" pitchFamily="34" charset="0"/>
              </a:rPr>
              <a:t> to later stage.  In this case, PCA is taken as purely a trade facilitation tool. </a:t>
            </a:r>
            <a:endParaRPr lang="en-US" sz="1800" i="0" dirty="0" smtClean="0">
              <a:solidFill>
                <a:schemeClr val="tx1"/>
              </a:solidFill>
              <a:latin typeface="Calibri" pitchFamily="34" charset="0"/>
            </a:endParaRPr>
          </a:p>
        </p:txBody>
      </p:sp>
      <p:sp>
        <p:nvSpPr>
          <p:cNvPr id="4" name="Slide Number Placeholder 3"/>
          <p:cNvSpPr>
            <a:spLocks noGrp="1"/>
          </p:cNvSpPr>
          <p:nvPr>
            <p:ph type="sldNum" sz="quarter" idx="10"/>
          </p:nvPr>
        </p:nvSpPr>
        <p:spPr/>
        <p:txBody>
          <a:bodyPr/>
          <a:lstStyle/>
          <a:p>
            <a:fld id="{C86D1848-8BB0-4B51-9727-4978EBB01898}" type="slidenum">
              <a:rPr lang="en-GB">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3644665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8225" y="544513"/>
            <a:ext cx="4621213" cy="3467100"/>
          </a:xfrm>
        </p:spPr>
      </p:sp>
      <p:sp>
        <p:nvSpPr>
          <p:cNvPr id="3" name="Notes Placeholder 2"/>
          <p:cNvSpPr>
            <a:spLocks noGrp="1"/>
          </p:cNvSpPr>
          <p:nvPr>
            <p:ph type="body" idx="1"/>
          </p:nvPr>
        </p:nvSpPr>
        <p:spPr/>
        <p:txBody>
          <a:bodyPr>
            <a:normAutofit/>
          </a:bodyPr>
          <a:lstStyle/>
          <a:p>
            <a:r>
              <a:rPr lang="en-US" sz="1600" dirty="0" smtClean="0"/>
              <a:t>Now, this is what I will</a:t>
            </a:r>
            <a:r>
              <a:rPr lang="en-US" sz="1600" baseline="0" dirty="0" smtClean="0"/>
              <a:t> explain this morning.  There are 3 points.</a:t>
            </a:r>
            <a:endParaRPr lang="en-US" sz="1600" dirty="0" smtClean="0"/>
          </a:p>
          <a:p>
            <a:endParaRPr lang="en-US" sz="1600" dirty="0" smtClean="0"/>
          </a:p>
          <a:p>
            <a:r>
              <a:rPr lang="en-US" sz="1600" dirty="0" smtClean="0"/>
              <a:t>First, I introduce you the PCA in the world.</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I invite you for the journey of variety of concepts and operations around the world.  I said PCA is new but some administration has conducted it for more than 40 years.  Experienced administrations has somehow common concepts, but newly born PCA sections have different ones.  I do not deny these concepts because each Admin has different situation and problems. Moreover, the </a:t>
            </a:r>
            <a:r>
              <a:rPr lang="en-US" altLang="ja-JP" sz="1600" baseline="0" dirty="0" smtClean="0"/>
              <a:t>WTO has no definition on PCA.</a:t>
            </a:r>
            <a:endParaRPr lang="en-US" sz="1600" baseline="0" dirty="0" smtClean="0"/>
          </a:p>
          <a:p>
            <a:endParaRPr lang="en-US" sz="1600" dirty="0" smtClean="0"/>
          </a:p>
          <a:p>
            <a:r>
              <a:rPr lang="en-US" sz="1600" baseline="0" dirty="0" smtClean="0"/>
              <a:t>Second, the WCO’s PCA</a:t>
            </a:r>
          </a:p>
          <a:p>
            <a:r>
              <a:rPr lang="en-US" sz="1600" baseline="0" dirty="0" smtClean="0"/>
              <a:t>And its tools.</a:t>
            </a:r>
            <a:endParaRPr lang="en-GB" sz="1600" dirty="0" smtClean="0"/>
          </a:p>
          <a:p>
            <a:endParaRPr lang="en-GB" sz="2000" dirty="0"/>
          </a:p>
        </p:txBody>
      </p:sp>
      <p:sp>
        <p:nvSpPr>
          <p:cNvPr id="4" name="Slide Number Placeholder 3"/>
          <p:cNvSpPr>
            <a:spLocks noGrp="1"/>
          </p:cNvSpPr>
          <p:nvPr>
            <p:ph type="sldNum" sz="quarter" idx="10"/>
          </p:nvPr>
        </p:nvSpPr>
        <p:spPr/>
        <p:txBody>
          <a:bodyPr/>
          <a:lstStyle/>
          <a:p>
            <a:fld id="{C86D1848-8BB0-4B51-9727-4978EBB01898}"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4048581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6060">
              <a:defRPr/>
            </a:pPr>
            <a:r>
              <a:rPr lang="en-US" dirty="0" smtClean="0">
                <a:latin typeface="Calibri" pitchFamily="34" charset="0"/>
              </a:rPr>
              <a:t>- This is a popular model for admin</a:t>
            </a:r>
            <a:r>
              <a:rPr lang="en-US" baseline="0" dirty="0" smtClean="0">
                <a:latin typeface="Calibri" pitchFamily="34" charset="0"/>
              </a:rPr>
              <a:t> which just started / starting PCA.</a:t>
            </a:r>
          </a:p>
          <a:p>
            <a:pPr defTabSz="936060">
              <a:defRPr/>
            </a:pPr>
            <a:r>
              <a:rPr lang="en-US" dirty="0" smtClean="0">
                <a:latin typeface="Calibri" pitchFamily="34" charset="0"/>
              </a:rPr>
              <a:t>  Usually t</a:t>
            </a:r>
            <a:r>
              <a:rPr lang="en-US" baseline="0" dirty="0" smtClean="0">
                <a:latin typeface="Calibri" pitchFamily="34" charset="0"/>
              </a:rPr>
              <a:t>raders promise to be compliant and get accreditation for the green channel, in return to the acceptance of PCA.</a:t>
            </a:r>
          </a:p>
          <a:p>
            <a:pPr defTabSz="936060">
              <a:defRPr/>
            </a:pPr>
            <a:r>
              <a:rPr lang="en-US" baseline="0" dirty="0" smtClean="0">
                <a:latin typeface="Calibri" pitchFamily="34" charset="0"/>
              </a:rPr>
              <a:t>- Therefore, targeting is simple. Only for the traders with this privilege.  We call it a Compliance Programme.</a:t>
            </a:r>
            <a:endParaRPr lang="en-US" dirty="0" smtClean="0">
              <a:latin typeface="Calibri" pitchFamily="34" charset="0"/>
            </a:endParaRPr>
          </a:p>
          <a:p>
            <a:pPr defTabSz="936060">
              <a:defRPr/>
            </a:pPr>
            <a:endParaRPr lang="en-US" dirty="0" smtClean="0">
              <a:latin typeface="Calibri" pitchFamily="34" charset="0"/>
            </a:endParaRPr>
          </a:p>
          <a:p>
            <a:pPr defTabSz="936060">
              <a:defRPr/>
            </a:pPr>
            <a:r>
              <a:rPr lang="en-US" dirty="0" smtClean="0">
                <a:latin typeface="Calibri" pitchFamily="34" charset="0"/>
              </a:rPr>
              <a:t>- Do you see the advantage?  - Do you also see the</a:t>
            </a:r>
            <a:r>
              <a:rPr lang="en-US" baseline="0" dirty="0" smtClean="0">
                <a:latin typeface="Calibri" pitchFamily="34" charset="0"/>
              </a:rPr>
              <a:t> disadvantage?</a:t>
            </a:r>
          </a:p>
          <a:p>
            <a:pPr defTabSz="936060">
              <a:defRPr/>
            </a:pPr>
            <a:r>
              <a:rPr lang="en-US" dirty="0" smtClean="0">
                <a:latin typeface="Calibri" pitchFamily="34" charset="0"/>
              </a:rPr>
              <a:t>(Ad) if</a:t>
            </a:r>
            <a:r>
              <a:rPr lang="en-US" baseline="0" dirty="0" smtClean="0">
                <a:latin typeface="Calibri" pitchFamily="34" charset="0"/>
              </a:rPr>
              <a:t> the </a:t>
            </a:r>
            <a:endParaRPr lang="en-US" dirty="0">
              <a:latin typeface="Calibri" pitchFamily="34" charset="0"/>
            </a:endParaRPr>
          </a:p>
        </p:txBody>
      </p:sp>
      <p:sp>
        <p:nvSpPr>
          <p:cNvPr id="4" name="Slide Number Placeholder 3"/>
          <p:cNvSpPr>
            <a:spLocks noGrp="1"/>
          </p:cNvSpPr>
          <p:nvPr>
            <p:ph type="sldNum" sz="quarter" idx="10"/>
          </p:nvPr>
        </p:nvSpPr>
        <p:spPr/>
        <p:txBody>
          <a:bodyPr/>
          <a:lstStyle/>
          <a:p>
            <a:fld id="{C86D1848-8BB0-4B51-9727-4978EBB01898}" type="slidenum">
              <a:rPr lang="en-GB">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2152713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sz="1800" dirty="0" smtClean="0"/>
              <a:t>- This is another operational model.  This admin</a:t>
            </a:r>
            <a:r>
              <a:rPr lang="en-US" altLang="ja-JP" sz="1800" baseline="0" dirty="0" smtClean="0"/>
              <a:t> target companies based on info provided.</a:t>
            </a:r>
          </a:p>
          <a:p>
            <a:r>
              <a:rPr lang="en-US" altLang="ja-JP" sz="1800" dirty="0" smtClean="0"/>
              <a:t>- Info</a:t>
            </a:r>
            <a:r>
              <a:rPr lang="en-US" altLang="ja-JP" sz="1800" baseline="0" dirty="0" smtClean="0"/>
              <a:t> comes from either inside Customs or outside.  Once auditors obtained the info, auditors verify the information by consulting the import/export data.  </a:t>
            </a:r>
            <a:r>
              <a:rPr lang="en-US" altLang="ja-JP" sz="1800" dirty="0" smtClean="0"/>
              <a:t>If auditors found</a:t>
            </a:r>
            <a:r>
              <a:rPr lang="en-US" altLang="ja-JP" sz="1800" baseline="0" dirty="0" smtClean="0"/>
              <a:t> any problem, it goes to the company to look for evidence.  </a:t>
            </a:r>
          </a:p>
          <a:p>
            <a:r>
              <a:rPr lang="en-US" altLang="ja-JP" sz="1800" baseline="0" dirty="0" smtClean="0"/>
              <a:t>- Usually the goal is to fight against fraud, recover revenue and impose penalty.</a:t>
            </a:r>
          </a:p>
          <a:p>
            <a:r>
              <a:rPr lang="en-US" altLang="ja-JP" sz="1800" dirty="0" smtClean="0"/>
              <a:t>-  WCO has a good training for these investigators</a:t>
            </a:r>
            <a:r>
              <a:rPr lang="en-US" altLang="ja-JP" sz="1800" baseline="0" dirty="0" smtClean="0"/>
              <a:t>: COPES programme.</a:t>
            </a:r>
            <a:endParaRPr lang="en-US" altLang="ja-JP" sz="1800" dirty="0" smtClean="0"/>
          </a:p>
          <a:p>
            <a:endParaRPr lang="en-US" altLang="ja-JP" sz="1800" dirty="0" smtClean="0"/>
          </a:p>
          <a:p>
            <a:pPr defTabSz="936060">
              <a:defRPr/>
            </a:pPr>
            <a:r>
              <a:rPr lang="en-US" dirty="0" smtClean="0">
                <a:latin typeface="Calibri" pitchFamily="34" charset="0"/>
              </a:rPr>
              <a:t>- Do you see the advantage?</a:t>
            </a:r>
            <a:r>
              <a:rPr lang="en-US" baseline="0" dirty="0" smtClean="0">
                <a:latin typeface="Calibri" pitchFamily="34" charset="0"/>
              </a:rPr>
              <a:t> And</a:t>
            </a:r>
            <a:r>
              <a:rPr lang="en-US" dirty="0" smtClean="0">
                <a:latin typeface="Calibri" pitchFamily="34" charset="0"/>
              </a:rPr>
              <a:t> also the</a:t>
            </a:r>
            <a:r>
              <a:rPr lang="en-US" baseline="0" dirty="0" smtClean="0">
                <a:latin typeface="Calibri" pitchFamily="34" charset="0"/>
              </a:rPr>
              <a:t> disadvantage?</a:t>
            </a:r>
            <a:endParaRPr lang="en-US" dirty="0" smtClean="0">
              <a:latin typeface="Calibri" pitchFamily="34" charset="0"/>
            </a:endParaRPr>
          </a:p>
          <a:p>
            <a:endParaRPr lang="en-US" altLang="ja-JP" sz="1600" dirty="0"/>
          </a:p>
          <a:p>
            <a:pPr defTabSz="918606">
              <a:defRPr/>
            </a:pPr>
            <a:r>
              <a:rPr lang="en-GB" sz="1200" dirty="0" smtClean="0"/>
              <a:t>(Ad) Initiating </a:t>
            </a:r>
            <a:r>
              <a:rPr lang="en-GB" sz="1200" dirty="0"/>
              <a:t>PCA with intelligence is rather quick and </a:t>
            </a:r>
            <a:r>
              <a:rPr lang="en-GB" sz="1200" dirty="0" smtClean="0"/>
              <a:t>the </a:t>
            </a:r>
            <a:r>
              <a:rPr lang="en-GB" sz="1200" dirty="0"/>
              <a:t>hit rate is relatively high.  </a:t>
            </a:r>
            <a:endParaRPr lang="en-GB" sz="1200" dirty="0" smtClean="0"/>
          </a:p>
          <a:p>
            <a:pPr defTabSz="918606">
              <a:defRPr/>
            </a:pPr>
            <a:r>
              <a:rPr lang="en-GB" sz="1200" dirty="0" smtClean="0"/>
              <a:t>(Dis-ad) There is a loophole when and where information </a:t>
            </a:r>
            <a:r>
              <a:rPr lang="en-GB" sz="1200" dirty="0"/>
              <a:t>is difficult to get</a:t>
            </a:r>
            <a:r>
              <a:rPr lang="en-GB" sz="1200" dirty="0" smtClean="0"/>
              <a:t>.  No audit without info?</a:t>
            </a:r>
            <a:endParaRPr lang="en-GB" sz="1200" dirty="0"/>
          </a:p>
        </p:txBody>
      </p:sp>
      <p:sp>
        <p:nvSpPr>
          <p:cNvPr id="4" name="Slide Number Placeholder 3"/>
          <p:cNvSpPr>
            <a:spLocks noGrp="1"/>
          </p:cNvSpPr>
          <p:nvPr>
            <p:ph type="sldNum" sz="quarter" idx="10"/>
          </p:nvPr>
        </p:nvSpPr>
        <p:spPr/>
        <p:txBody>
          <a:bodyPr/>
          <a:lstStyle/>
          <a:p>
            <a:fld id="{768E6351-9FA7-4129-8782-80F76ED29753}"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24937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sz="1800" dirty="0" smtClean="0"/>
              <a:t>- This is the last operational model.  This can be observed from admins</a:t>
            </a:r>
            <a:r>
              <a:rPr lang="en-US" altLang="ja-JP" sz="1800" baseline="0" dirty="0" smtClean="0"/>
              <a:t> with long audit experiences.</a:t>
            </a:r>
          </a:p>
          <a:p>
            <a:r>
              <a:rPr lang="en-US" sz="1800" dirty="0" smtClean="0"/>
              <a:t>- It can</a:t>
            </a:r>
            <a:r>
              <a:rPr lang="en-US" sz="1800" baseline="0" dirty="0" smtClean="0"/>
              <a:t> be</a:t>
            </a:r>
            <a:r>
              <a:rPr lang="en-US" sz="1800" dirty="0" smtClean="0"/>
              <a:t> </a:t>
            </a:r>
            <a:r>
              <a:rPr lang="en-US" sz="1800" dirty="0"/>
              <a:t>more efficient because it is operated by the concept of risk management cycle.  </a:t>
            </a:r>
            <a:endParaRPr lang="en-US" sz="1800" dirty="0" smtClean="0"/>
          </a:p>
          <a:p>
            <a:pPr lvl="1"/>
            <a:r>
              <a:rPr lang="en-US" sz="1800" dirty="0" smtClean="0"/>
              <a:t>- The</a:t>
            </a:r>
            <a:r>
              <a:rPr lang="en-US" sz="1800" baseline="0" dirty="0" smtClean="0"/>
              <a:t> auditee</a:t>
            </a:r>
            <a:r>
              <a:rPr lang="en-US" sz="1800" dirty="0" smtClean="0"/>
              <a:t> are always targeted</a:t>
            </a:r>
            <a:r>
              <a:rPr lang="en-US" sz="1800" baseline="0" dirty="0" smtClean="0"/>
              <a:t> by referring to previous records.</a:t>
            </a:r>
          </a:p>
          <a:p>
            <a:pPr lvl="1"/>
            <a:r>
              <a:rPr lang="en-US" sz="1800" dirty="0" smtClean="0"/>
              <a:t>- Targeting</a:t>
            </a:r>
            <a:r>
              <a:rPr lang="en-US" sz="1800" baseline="0" dirty="0" smtClean="0"/>
              <a:t> are refined by the cycle.</a:t>
            </a:r>
            <a:endParaRPr lang="en-US" sz="1800" dirty="0" smtClean="0"/>
          </a:p>
          <a:p>
            <a:r>
              <a:rPr lang="en-US" sz="1800" dirty="0" smtClean="0"/>
              <a:t>- It fits to</a:t>
            </a:r>
            <a:r>
              <a:rPr lang="en-US" sz="1800" baseline="0" dirty="0" smtClean="0"/>
              <a:t> the concept of the WCO’s PCA.  Auditors look for high risk importers but the auditors are not really sure if auditees really have anything wrong; so what they do is to measure the compliance level and try to improve it, according to its compliance level.</a:t>
            </a:r>
          </a:p>
          <a:p>
            <a:r>
              <a:rPr lang="en-US" sz="1800" dirty="0" smtClean="0"/>
              <a:t>- The results are fed back to the database</a:t>
            </a:r>
            <a:r>
              <a:rPr lang="en-US" sz="1800" baseline="0" dirty="0" smtClean="0"/>
              <a:t> for future analysis.  If the compliance level is high, the trader is less likely to be audited soon.</a:t>
            </a:r>
          </a:p>
          <a:p>
            <a:endParaRPr lang="en-US" sz="1800" dirty="0" smtClean="0"/>
          </a:p>
          <a:p>
            <a:r>
              <a:rPr lang="en-US" sz="1200" dirty="0" smtClean="0"/>
              <a:t>(</a:t>
            </a:r>
            <a:r>
              <a:rPr lang="en-US" sz="1200" dirty="0" err="1" smtClean="0"/>
              <a:t>Adv</a:t>
            </a:r>
            <a:r>
              <a:rPr lang="en-US" sz="1200" dirty="0" smtClean="0"/>
              <a:t>)</a:t>
            </a:r>
            <a:r>
              <a:rPr lang="en-US" sz="1200" baseline="0" dirty="0" smtClean="0"/>
              <a:t> </a:t>
            </a:r>
            <a:r>
              <a:rPr lang="en-US" sz="1200" dirty="0" smtClean="0"/>
              <a:t>No </a:t>
            </a:r>
            <a:r>
              <a:rPr lang="en-US" sz="1200" dirty="0"/>
              <a:t>loopholes on business sectors by the absence of intelligence</a:t>
            </a:r>
            <a:r>
              <a:rPr lang="en-US" sz="1200" dirty="0" smtClean="0"/>
              <a:t>.</a:t>
            </a:r>
          </a:p>
          <a:p>
            <a:r>
              <a:rPr lang="en-US" sz="1200" dirty="0" smtClean="0"/>
              <a:t>(dis-ad ?)</a:t>
            </a:r>
            <a:r>
              <a:rPr lang="en-US" sz="1200" baseline="0" dirty="0" smtClean="0"/>
              <a:t> hit rate is usually 60-70%.  -- admin usually welcome if the number goes lower.</a:t>
            </a:r>
          </a:p>
          <a:p>
            <a:endParaRPr lang="en-US" sz="1200" baseline="0" dirty="0" smtClean="0"/>
          </a:p>
          <a:p>
            <a:r>
              <a:rPr lang="en-US" sz="1800" baseline="0" dirty="0" smtClean="0"/>
              <a:t>So, this model is what we are going to introduce.  How you analyze the data.</a:t>
            </a:r>
            <a:endParaRPr lang="en-GB" sz="1800" dirty="0"/>
          </a:p>
        </p:txBody>
      </p:sp>
      <p:sp>
        <p:nvSpPr>
          <p:cNvPr id="4" name="Slide Number Placeholder 3"/>
          <p:cNvSpPr>
            <a:spLocks noGrp="1"/>
          </p:cNvSpPr>
          <p:nvPr>
            <p:ph type="sldNum" sz="quarter" idx="10"/>
          </p:nvPr>
        </p:nvSpPr>
        <p:spPr/>
        <p:txBody>
          <a:bodyPr/>
          <a:lstStyle/>
          <a:p>
            <a:fld id="{768E6351-9FA7-4129-8782-80F76ED29753}"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98677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p>
        </p:txBody>
      </p:sp>
      <p:sp>
        <p:nvSpPr>
          <p:cNvPr id="4" name="Slide Number Placeholder 3"/>
          <p:cNvSpPr>
            <a:spLocks noGrp="1"/>
          </p:cNvSpPr>
          <p:nvPr>
            <p:ph type="sldNum" sz="quarter" idx="10"/>
          </p:nvPr>
        </p:nvSpPr>
        <p:spPr/>
        <p:txBody>
          <a:bodyPr/>
          <a:lstStyle/>
          <a:p>
            <a:fld id="{768E6351-9FA7-4129-8782-80F76ED29753}"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98677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CFDB72D-7F72-4554-98AF-736B3CC94583}" type="slidenum">
              <a:rPr lang="ja-JP" altLang="en-US" smtClean="0">
                <a:solidFill>
                  <a:prstClr val="black"/>
                </a:solidFill>
              </a:rPr>
              <a:pPr/>
              <a:t>27</a:t>
            </a:fld>
            <a:endParaRPr lang="ja-JP" altLang="en-US">
              <a:solidFill>
                <a:prstClr val="black"/>
              </a:solidFill>
            </a:endParaRPr>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pPr marL="285750" indent="-285750">
              <a:buFontTx/>
              <a:buChar char="-"/>
            </a:pPr>
            <a:r>
              <a:rPr lang="en-GB" dirty="0" smtClean="0"/>
              <a:t>Two major methods</a:t>
            </a:r>
            <a:r>
              <a:rPr lang="en-GB" baseline="0" dirty="0" smtClean="0"/>
              <a:t> in this operational model.</a:t>
            </a:r>
            <a:endParaRPr lang="en-GB" dirty="0" smtClean="0"/>
          </a:p>
          <a:p>
            <a:pPr marL="457200" lvl="1" indent="0">
              <a:buFontTx/>
              <a:buNone/>
            </a:pPr>
            <a:r>
              <a:rPr lang="en-GB" dirty="0" smtClean="0"/>
              <a:t>- One</a:t>
            </a:r>
            <a:r>
              <a:rPr lang="en-GB" baseline="0" dirty="0" smtClean="0"/>
              <a:t> is focus first on the company.  Then they analyse the data to find the issues within the auditee</a:t>
            </a:r>
          </a:p>
          <a:p>
            <a:pPr marL="457200" lvl="1" indent="0">
              <a:buFontTx/>
              <a:buNone/>
            </a:pPr>
            <a:r>
              <a:rPr lang="en-GB" dirty="0" smtClean="0"/>
              <a:t>- The other</a:t>
            </a:r>
            <a:r>
              <a:rPr lang="en-GB" baseline="0" dirty="0" smtClean="0"/>
              <a:t> method focuses first on issues.  Then they analyse the data to find who to audit.</a:t>
            </a:r>
          </a:p>
          <a:p>
            <a:pPr marL="457200" lvl="1" indent="0">
              <a:buFontTx/>
              <a:buNone/>
            </a:pPr>
            <a:endParaRPr lang="en-GB" dirty="0" smtClean="0"/>
          </a:p>
          <a:p>
            <a:pPr marL="285750" indent="-285750">
              <a:buFontTx/>
              <a:buChar char="-"/>
            </a:pPr>
            <a:r>
              <a:rPr lang="en-GB" dirty="0" smtClean="0"/>
              <a:t>I’ll explain the issue focused targeting method.</a:t>
            </a:r>
          </a:p>
          <a:p>
            <a:pPr marL="285750" marR="0" indent="-285750" algn="l" defTabSz="914400" rtl="0" eaLnBrk="1" fontAlgn="auto" latinLnBrk="0" hangingPunct="1">
              <a:lnSpc>
                <a:spcPct val="100000"/>
              </a:lnSpc>
              <a:spcBef>
                <a:spcPts val="0"/>
              </a:spcBef>
              <a:spcAft>
                <a:spcPts val="0"/>
              </a:spcAft>
              <a:buClrTx/>
              <a:buSzTx/>
              <a:buFontTx/>
              <a:buChar char="-"/>
              <a:tabLst/>
              <a:defRPr/>
            </a:pPr>
            <a:r>
              <a:rPr lang="en-GB" dirty="0" smtClean="0"/>
              <a:t>It looks</a:t>
            </a:r>
            <a:r>
              <a:rPr lang="en-GB" baseline="0" dirty="0" smtClean="0"/>
              <a:t> easier to begin with, and </a:t>
            </a:r>
            <a:r>
              <a:rPr lang="en-GB" dirty="0" smtClean="0"/>
              <a:t>is more adoptive to desk audit.</a:t>
            </a:r>
          </a:p>
        </p:txBody>
      </p:sp>
    </p:spTree>
    <p:extLst>
      <p:ext uri="{BB962C8B-B14F-4D97-AF65-F5344CB8AC3E}">
        <p14:creationId xmlns:p14="http://schemas.microsoft.com/office/powerpoint/2010/main" val="7722643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commentaires 2"/>
          <p:cNvSpPr>
            <a:spLocks noGrp="1"/>
          </p:cNvSpPr>
          <p:nvPr>
            <p:ph type="body" idx="1"/>
          </p:nvPr>
        </p:nvSpPr>
        <p:spPr/>
        <p:txBody>
          <a:bodyPr/>
          <a:lstStyle/>
          <a:p>
            <a:r>
              <a:rPr lang="en-GB" sz="1800" noProof="0" dirty="0" smtClean="0"/>
              <a:t>- First, you identify the risk.</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800" dirty="0" smtClean="0"/>
              <a:t>- Usually risks factors are collected from frontlines,</a:t>
            </a:r>
            <a:r>
              <a:rPr lang="en-US" altLang="ja-JP" sz="1800" baseline="0" dirty="0" smtClean="0"/>
              <a:t> then </a:t>
            </a:r>
            <a:r>
              <a:rPr lang="en-US" altLang="ja-JP" sz="1800" dirty="0" smtClean="0"/>
              <a:t>HQ or</a:t>
            </a:r>
            <a:r>
              <a:rPr lang="en-US" altLang="ja-JP" sz="1800" baseline="0" dirty="0" smtClean="0"/>
              <a:t> intelligence unit </a:t>
            </a:r>
            <a:r>
              <a:rPr lang="en-US" altLang="ja-JP" sz="1800" baseline="0" dirty="0" err="1" smtClean="0"/>
              <a:t>analyse</a:t>
            </a:r>
            <a:r>
              <a:rPr lang="en-US" altLang="ja-JP" sz="1800" baseline="0" dirty="0" smtClean="0"/>
              <a:t> it.</a:t>
            </a:r>
            <a:r>
              <a:rPr lang="ja-JP" altLang="en-US" sz="1800" dirty="0" smtClean="0"/>
              <a:t>  </a:t>
            </a:r>
            <a:endParaRPr lang="en-GB" sz="1800" noProof="0" dirty="0" smtClean="0"/>
          </a:p>
          <a:p>
            <a:r>
              <a:rPr lang="en-GB" sz="1800" noProof="0" dirty="0" smtClean="0"/>
              <a:t>- What is the risk in your admin?</a:t>
            </a:r>
            <a:r>
              <a:rPr lang="en-GB" sz="1800" baseline="0" noProof="0" dirty="0" smtClean="0"/>
              <a:t>  (industry: textile, shoes / procedure: drawback, quota)</a:t>
            </a:r>
          </a:p>
          <a:p>
            <a:r>
              <a:rPr lang="en-GB" sz="1800" noProof="0" dirty="0" smtClean="0"/>
              <a:t>- See the slide.</a:t>
            </a:r>
            <a:r>
              <a:rPr lang="en-GB" sz="1800" baseline="0" noProof="0" dirty="0" smtClean="0"/>
              <a:t>  Actual example of an admin: very precise.  This Risk Assessment Meeting is done at HQ every year.</a:t>
            </a:r>
          </a:p>
          <a:p>
            <a:r>
              <a:rPr lang="en-GB" sz="1800" noProof="0" dirty="0" smtClean="0"/>
              <a:t>- After identification,</a:t>
            </a:r>
            <a:r>
              <a:rPr lang="en-GB" sz="1800" baseline="0" noProof="0" dirty="0" smtClean="0"/>
              <a:t> they analyse the impact level and probability.</a:t>
            </a:r>
          </a:p>
        </p:txBody>
      </p:sp>
      <p:sp>
        <p:nvSpPr>
          <p:cNvPr id="4" name="Espace réservé du numéro de diapositive 3"/>
          <p:cNvSpPr>
            <a:spLocks noGrp="1"/>
          </p:cNvSpPr>
          <p:nvPr>
            <p:ph type="sldNum" sz="quarter" idx="10"/>
          </p:nvPr>
        </p:nvSpPr>
        <p:spPr/>
        <p:txBody>
          <a:bodyPr/>
          <a:lstStyle/>
          <a:p>
            <a:fld id="{685D2E04-D421-4477-8CDD-C6F75FF129FF}" type="slidenum">
              <a:rPr lang="de-CH" smtClean="0">
                <a:solidFill>
                  <a:prstClr val="black"/>
                </a:solidFill>
              </a:rPr>
              <a:pPr/>
              <a:t>28</a:t>
            </a:fld>
            <a:endParaRPr lang="de-CH">
              <a:solidFill>
                <a:prstClr val="black"/>
              </a:solidFill>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094140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ltLang="ja-JP" dirty="0" smtClean="0"/>
              <a:t>- In</a:t>
            </a:r>
            <a:r>
              <a:rPr lang="en-US" altLang="ja-JP" baseline="0" dirty="0" smtClean="0"/>
              <a:t> order to use this targeting method, you need to have database of importers.</a:t>
            </a:r>
            <a:endParaRPr lang="en-US" altLang="ja-JP" dirty="0" smtClean="0"/>
          </a:p>
          <a:p>
            <a:r>
              <a:rPr lang="en-US" altLang="ja-JP" dirty="0" smtClean="0"/>
              <a:t>- Most of the data elements can</a:t>
            </a:r>
            <a:r>
              <a:rPr lang="en-US" altLang="ja-JP" baseline="0" dirty="0" smtClean="0"/>
              <a:t> be</a:t>
            </a:r>
            <a:r>
              <a:rPr lang="en-US" altLang="ja-JP" dirty="0" smtClean="0"/>
              <a:t> taken from your import data but you</a:t>
            </a:r>
            <a:r>
              <a:rPr lang="en-US" altLang="ja-JP" baseline="0" dirty="0" smtClean="0"/>
              <a:t> need to have more info for better analysis.</a:t>
            </a:r>
          </a:p>
          <a:p>
            <a:endParaRPr lang="en-US" altLang="ja-JP" dirty="0" smtClean="0"/>
          </a:p>
          <a:p>
            <a:r>
              <a:rPr lang="en-US" altLang="ja-JP" dirty="0" smtClean="0"/>
              <a:t>- The</a:t>
            </a:r>
            <a:r>
              <a:rPr lang="en-US" altLang="ja-JP" baseline="0" dirty="0" smtClean="0"/>
              <a:t> expert will show you how to </a:t>
            </a:r>
            <a:r>
              <a:rPr lang="en-US" altLang="ja-JP" baseline="0" dirty="0" err="1" smtClean="0"/>
              <a:t>analyse</a:t>
            </a:r>
            <a:r>
              <a:rPr lang="en-US" altLang="ja-JP" baseline="0" dirty="0" smtClean="0"/>
              <a:t> the data later.</a:t>
            </a:r>
            <a:endParaRPr lang="en-US" altLang="ja-JP" dirty="0" smtClean="0"/>
          </a:p>
          <a:p>
            <a:endParaRPr lang="en-US" altLang="ja-JP" dirty="0" smtClean="0"/>
          </a:p>
          <a:p>
            <a:r>
              <a:rPr lang="ja-JP" altLang="en-US" dirty="0" smtClean="0"/>
              <a:t>このデータベースをどう使うかと言うと、リスクの高い</a:t>
            </a:r>
            <a:r>
              <a:rPr lang="en-US" altLang="ja-JP" dirty="0" smtClean="0"/>
              <a:t>Criteria</a:t>
            </a:r>
            <a:r>
              <a:rPr lang="ja-JP" altLang="en-US" dirty="0" smtClean="0"/>
              <a:t>に対してソートを欠け、高い順番で並べる。それを他の</a:t>
            </a:r>
            <a:r>
              <a:rPr lang="en-US" altLang="ja-JP" dirty="0" smtClean="0"/>
              <a:t>Criteria</a:t>
            </a:r>
            <a:r>
              <a:rPr lang="ja-JP" altLang="en-US" dirty="0" smtClean="0"/>
              <a:t>も順番にソートをかけて順番に並べ、原則的に上から順番に</a:t>
            </a:r>
            <a:r>
              <a:rPr lang="en-US" altLang="ja-JP" dirty="0" smtClean="0"/>
              <a:t>Audit</a:t>
            </a:r>
            <a:r>
              <a:rPr lang="ja-JP" altLang="en-US" dirty="0" smtClean="0"/>
              <a:t>していくという方法。</a:t>
            </a:r>
            <a:endParaRPr lang="en-US" dirty="0"/>
          </a:p>
        </p:txBody>
      </p:sp>
      <p:sp>
        <p:nvSpPr>
          <p:cNvPr id="4" name="Slide Number Placeholder 3"/>
          <p:cNvSpPr>
            <a:spLocks noGrp="1"/>
          </p:cNvSpPr>
          <p:nvPr>
            <p:ph type="sldNum" sz="quarter" idx="10"/>
          </p:nvPr>
        </p:nvSpPr>
        <p:spPr/>
        <p:txBody>
          <a:bodyPr/>
          <a:lstStyle/>
          <a:p>
            <a:fld id="{0CFDB72D-7F72-4554-98AF-736B3CC94583}" type="slidenum">
              <a:rPr lang="ja-JP" altLang="en-US" smtClean="0">
                <a:solidFill>
                  <a:prstClr val="black"/>
                </a:solidFill>
              </a:rPr>
              <a:pPr/>
              <a:t>31</a:t>
            </a:fld>
            <a:endParaRPr lang="ja-JP" altLang="en-US">
              <a:solidFill>
                <a:prstClr val="black"/>
              </a:solidFill>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950279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ltLang="ja-JP" sz="1800" noProof="0" dirty="0" smtClean="0"/>
              <a:t>- There are many risk indicators.</a:t>
            </a:r>
          </a:p>
          <a:p>
            <a:r>
              <a:rPr lang="en-US" altLang="ja-JP" sz="1800" noProof="0" dirty="0" smtClean="0"/>
              <a:t>- You</a:t>
            </a:r>
            <a:r>
              <a:rPr lang="en-US" altLang="ja-JP" sz="1800" baseline="0" noProof="0" dirty="0" smtClean="0"/>
              <a:t> need to prioritize which indicators have more impact to your admin.</a:t>
            </a:r>
            <a:endParaRPr lang="en-US" altLang="ja-JP" sz="1800" noProof="0" dirty="0" smtClean="0"/>
          </a:p>
          <a:p>
            <a:r>
              <a:rPr lang="en-US" altLang="ja-JP" sz="1800" noProof="0" dirty="0" smtClean="0"/>
              <a:t>- Let’s imagine</a:t>
            </a:r>
            <a:r>
              <a:rPr lang="en-US" altLang="ja-JP" sz="1800" baseline="0" noProof="0" dirty="0" smtClean="0"/>
              <a:t> you want to audit one company.</a:t>
            </a:r>
          </a:p>
          <a:p>
            <a:pPr lvl="1"/>
            <a:r>
              <a:rPr lang="en-US" altLang="ja-JP" sz="1800" noProof="0" dirty="0" smtClean="0"/>
              <a:t>1. One</a:t>
            </a:r>
            <a:r>
              <a:rPr lang="en-US" altLang="ja-JP" sz="1800" baseline="0" noProof="0" dirty="0" smtClean="0"/>
              <a:t> company has more minor errors at the border but import volume is smaller.</a:t>
            </a:r>
          </a:p>
          <a:p>
            <a:pPr lvl="1"/>
            <a:r>
              <a:rPr lang="en-US" altLang="ja-JP" sz="1800" noProof="0" dirty="0" smtClean="0"/>
              <a:t>2. The other company has bigger import volume but less errors.</a:t>
            </a:r>
          </a:p>
          <a:p>
            <a:r>
              <a:rPr lang="en-US" altLang="ja-JP" sz="1800" noProof="0" dirty="0" smtClean="0"/>
              <a:t>Which would you audit?  Of</a:t>
            </a:r>
            <a:r>
              <a:rPr lang="en-US" altLang="ja-JP" sz="1800" baseline="0" noProof="0" dirty="0" smtClean="0"/>
              <a:t> course it depends on the number of errors / import volume but generally speaking you need to have this idea.</a:t>
            </a:r>
            <a:endParaRPr lang="en-US" altLang="ja-JP" sz="1800" noProof="0" dirty="0" smtClean="0"/>
          </a:p>
          <a:p>
            <a:endParaRPr lang="en-US" altLang="ja-JP" sz="1800" noProof="0" dirty="0" smtClean="0"/>
          </a:p>
        </p:txBody>
      </p:sp>
      <p:sp>
        <p:nvSpPr>
          <p:cNvPr id="4" name="Slide Number Placeholder 3"/>
          <p:cNvSpPr>
            <a:spLocks noGrp="1"/>
          </p:cNvSpPr>
          <p:nvPr>
            <p:ph type="sldNum" sz="quarter" idx="10"/>
          </p:nvPr>
        </p:nvSpPr>
        <p:spPr/>
        <p:txBody>
          <a:bodyPr/>
          <a:lstStyle/>
          <a:p>
            <a:fld id="{0CFDB72D-7F72-4554-98AF-736B3CC94583}" type="slidenum">
              <a:rPr lang="ja-JP" altLang="en-US" smtClean="0">
                <a:solidFill>
                  <a:prstClr val="black"/>
                </a:solidFill>
              </a:rPr>
              <a:pPr/>
              <a:t>32</a:t>
            </a:fld>
            <a:endParaRPr lang="ja-JP" altLang="en-US">
              <a:solidFill>
                <a:prstClr val="black"/>
              </a:solidFill>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0771720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800" dirty="0" smtClean="0"/>
              <a:t>- Local auditors analyse</a:t>
            </a:r>
            <a:r>
              <a:rPr lang="en-GB" sz="1800" baseline="0" dirty="0" smtClean="0"/>
              <a:t> the trade data, and consider who would pose the higher risk on that particular issue.</a:t>
            </a:r>
          </a:p>
          <a:p>
            <a:r>
              <a:rPr lang="en-GB" sz="1800" baseline="0" dirty="0" smtClean="0"/>
              <a:t>- Which company if you can choose to audit first?</a:t>
            </a:r>
            <a:endParaRPr lang="en-GB" sz="1800" dirty="0"/>
          </a:p>
        </p:txBody>
      </p:sp>
      <p:sp>
        <p:nvSpPr>
          <p:cNvPr id="4" name="Slide Number Placeholder 3"/>
          <p:cNvSpPr>
            <a:spLocks noGrp="1"/>
          </p:cNvSpPr>
          <p:nvPr>
            <p:ph type="sldNum" sz="quarter" idx="10"/>
          </p:nvPr>
        </p:nvSpPr>
        <p:spPr/>
        <p:txBody>
          <a:bodyPr/>
          <a:lstStyle/>
          <a:p>
            <a:fld id="{0CFDB72D-7F72-4554-98AF-736B3CC94583}" type="slidenum">
              <a:rPr lang="ja-JP" altLang="en-US" smtClean="0">
                <a:solidFill>
                  <a:prstClr val="black"/>
                </a:solidFill>
              </a:rPr>
              <a:pPr/>
              <a:t>33</a:t>
            </a:fld>
            <a:endParaRPr lang="ja-JP" altLang="en-US">
              <a:solidFill>
                <a:prstClr val="black"/>
              </a:solidFill>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585576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i="0" u="none" strike="noStrike" kern="1200" baseline="0" dirty="0" err="1" smtClean="0">
                <a:solidFill>
                  <a:schemeClr val="tx1"/>
                </a:solidFill>
                <a:latin typeface="+mn-lt"/>
                <a:ea typeface="+mn-ea"/>
                <a:cs typeface="+mn-cs"/>
              </a:rPr>
              <a:t>What</a:t>
            </a:r>
            <a:r>
              <a:rPr lang="de-DE" sz="1200" b="1" i="0" u="none" strike="noStrike" kern="1200" baseline="0" dirty="0" smtClean="0">
                <a:solidFill>
                  <a:schemeClr val="tx1"/>
                </a:solidFill>
                <a:latin typeface="+mn-lt"/>
                <a:ea typeface="+mn-ea"/>
                <a:cs typeface="+mn-cs"/>
              </a:rPr>
              <a:t> </a:t>
            </a:r>
            <a:r>
              <a:rPr lang="de-DE" sz="1200" b="1" i="0" u="none" strike="noStrike" kern="1200" baseline="0" dirty="0" err="1" smtClean="0">
                <a:solidFill>
                  <a:schemeClr val="tx1"/>
                </a:solidFill>
                <a:latin typeface="+mn-lt"/>
                <a:ea typeface="+mn-ea"/>
                <a:cs typeface="+mn-cs"/>
              </a:rPr>
              <a:t>is</a:t>
            </a:r>
            <a:r>
              <a:rPr lang="de-DE" sz="1200" b="1" i="0" u="none" strike="noStrike" kern="1200" baseline="0" dirty="0" smtClean="0">
                <a:solidFill>
                  <a:schemeClr val="tx1"/>
                </a:solidFill>
                <a:latin typeface="+mn-lt"/>
                <a:ea typeface="+mn-ea"/>
                <a:cs typeface="+mn-cs"/>
              </a:rPr>
              <a:t> </a:t>
            </a:r>
            <a:r>
              <a:rPr lang="de-DE" sz="1200" b="1" i="0" u="none" strike="noStrike" kern="1200" baseline="0" dirty="0" err="1" smtClean="0">
                <a:solidFill>
                  <a:schemeClr val="tx1"/>
                </a:solidFill>
                <a:latin typeface="+mn-lt"/>
                <a:ea typeface="+mn-ea"/>
                <a:cs typeface="+mn-cs"/>
              </a:rPr>
              <a:t>systems-based</a:t>
            </a:r>
            <a:r>
              <a:rPr lang="de-DE" sz="1200" b="1" i="0" u="none" strike="noStrike" kern="1200" baseline="0" dirty="0" smtClean="0">
                <a:solidFill>
                  <a:schemeClr val="tx1"/>
                </a:solidFill>
                <a:latin typeface="+mn-lt"/>
                <a:ea typeface="+mn-ea"/>
                <a:cs typeface="+mn-cs"/>
              </a:rPr>
              <a:t> </a:t>
            </a:r>
            <a:r>
              <a:rPr lang="de-DE" sz="1200" b="1" i="0" u="none" strike="noStrike" kern="1200" baseline="0" dirty="0" err="1" smtClean="0">
                <a:solidFill>
                  <a:schemeClr val="tx1"/>
                </a:solidFill>
                <a:latin typeface="+mn-lt"/>
                <a:ea typeface="+mn-ea"/>
                <a:cs typeface="+mn-cs"/>
              </a:rPr>
              <a:t>audit</a:t>
            </a:r>
            <a:r>
              <a:rPr lang="de-DE" sz="1200" b="1" i="0" u="none" strike="noStrike" kern="1200" baseline="0" dirty="0" smtClean="0">
                <a:solidFill>
                  <a:schemeClr val="tx1"/>
                </a:solidFill>
                <a:latin typeface="+mn-lt"/>
                <a:ea typeface="+mn-ea"/>
                <a:cs typeface="+mn-cs"/>
              </a:rPr>
              <a:t>? </a:t>
            </a:r>
            <a:endParaRPr lang="de-DE"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This methodology is commonly referred to as a “top- down” approach. The audit starts with an evaluation of the high-level company structure and its business objectives, usually involving a dialogue with a senior company representative. This is followed by an assessment of the company’s systems and accounting records. Poor systems and weak audit trails often indicate low levels of compliance. An examination of individual transactions then follows as the next stage to test the systems and determine the level of compliance. The strength of the systems determines the level of substantive testing and, consequentially, the audit approach. </a:t>
            </a:r>
          </a:p>
          <a:p>
            <a:r>
              <a:rPr lang="de-DE" sz="1200" b="1" i="0" u="none" strike="noStrike" kern="1200" baseline="0" dirty="0" err="1" smtClean="0">
                <a:solidFill>
                  <a:schemeClr val="tx1"/>
                </a:solidFill>
                <a:latin typeface="+mn-lt"/>
                <a:ea typeface="+mn-ea"/>
                <a:cs typeface="+mn-cs"/>
              </a:rPr>
              <a:t>Comprehensive</a:t>
            </a:r>
            <a:r>
              <a:rPr lang="de-DE" sz="1200" b="1" i="0" u="none" strike="noStrike" kern="1200" baseline="0" dirty="0" smtClean="0">
                <a:solidFill>
                  <a:schemeClr val="tx1"/>
                </a:solidFill>
                <a:latin typeface="+mn-lt"/>
                <a:ea typeface="+mn-ea"/>
                <a:cs typeface="+mn-cs"/>
              </a:rPr>
              <a:t> </a:t>
            </a:r>
            <a:r>
              <a:rPr lang="de-DE" sz="1200" b="1" i="0" u="none" strike="noStrike" kern="1200" baseline="0" dirty="0" err="1" smtClean="0">
                <a:solidFill>
                  <a:schemeClr val="tx1"/>
                </a:solidFill>
                <a:latin typeface="+mn-lt"/>
                <a:ea typeface="+mn-ea"/>
                <a:cs typeface="+mn-cs"/>
              </a:rPr>
              <a:t>audits</a:t>
            </a:r>
            <a:r>
              <a:rPr lang="de-DE" sz="1200" b="1" i="0" u="none" strike="noStrike" kern="1200" baseline="0" dirty="0" smtClean="0">
                <a:solidFill>
                  <a:schemeClr val="tx1"/>
                </a:solidFill>
                <a:latin typeface="+mn-lt"/>
                <a:ea typeface="+mn-ea"/>
                <a:cs typeface="+mn-cs"/>
              </a:rPr>
              <a:t> </a:t>
            </a:r>
            <a:endParaRPr lang="de-DE"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This approach looks at the entire business control environment and the impact this might have on Customs compliance. Analytical procedures are used heavily and substantive testing reduced where control environment and corporate governance systems are good. This kind of audit takes place at the premises of the auditee. The amount of information to be examined by auditors is potentially large although it depends on frequency of PCA for one auditee. A complete picture of the business can be captured by the field audit, including its business systems, trading methods and partners </a:t>
            </a:r>
          </a:p>
          <a:p>
            <a:r>
              <a:rPr lang="de-DE" sz="1200" b="1" i="0" u="none" strike="noStrike" kern="1200" baseline="0" dirty="0" err="1" smtClean="0">
                <a:solidFill>
                  <a:schemeClr val="tx1"/>
                </a:solidFill>
                <a:latin typeface="+mn-lt"/>
                <a:ea typeface="+mn-ea"/>
                <a:cs typeface="+mn-cs"/>
              </a:rPr>
              <a:t>Focused</a:t>
            </a:r>
            <a:r>
              <a:rPr lang="de-DE" sz="1200" b="1" i="0" u="none" strike="noStrike" kern="1200" baseline="0" dirty="0" smtClean="0">
                <a:solidFill>
                  <a:schemeClr val="tx1"/>
                </a:solidFill>
                <a:latin typeface="+mn-lt"/>
                <a:ea typeface="+mn-ea"/>
                <a:cs typeface="+mn-cs"/>
              </a:rPr>
              <a:t> </a:t>
            </a:r>
            <a:r>
              <a:rPr lang="de-DE" sz="1200" b="1" i="0" u="none" strike="noStrike" kern="1200" baseline="0" dirty="0" err="1" smtClean="0">
                <a:solidFill>
                  <a:schemeClr val="tx1"/>
                </a:solidFill>
                <a:latin typeface="+mn-lt"/>
                <a:ea typeface="+mn-ea"/>
                <a:cs typeface="+mn-cs"/>
              </a:rPr>
              <a:t>audits</a:t>
            </a:r>
            <a:r>
              <a:rPr lang="de-DE" sz="1200" b="1" i="0" u="none" strike="noStrike" kern="1200" baseline="0" dirty="0" smtClean="0">
                <a:solidFill>
                  <a:schemeClr val="tx1"/>
                </a:solidFill>
                <a:latin typeface="+mn-lt"/>
                <a:ea typeface="+mn-ea"/>
                <a:cs typeface="+mn-cs"/>
              </a:rPr>
              <a:t> </a:t>
            </a:r>
            <a:endParaRPr lang="de-DE"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This approach only concentrates one area of Customs e.g. valuation. Tests on related systems and controls and substantive tests may also be carried out. </a:t>
            </a:r>
          </a:p>
          <a:p>
            <a:r>
              <a:rPr lang="en-US" sz="1200" b="0" i="0" u="none" strike="noStrike" kern="1200" baseline="0" dirty="0" smtClean="0">
                <a:solidFill>
                  <a:schemeClr val="tx1"/>
                </a:solidFill>
                <a:latin typeface="+mn-lt"/>
                <a:ea typeface="+mn-ea"/>
                <a:cs typeface="+mn-cs"/>
              </a:rPr>
              <a:t>Criteria will be necessary to decide which type of audit is appropriate in each case, based on the most effective use of resources and the desired objectives. </a:t>
            </a:r>
            <a:endParaRPr lang="de-DE" dirty="0"/>
          </a:p>
        </p:txBody>
      </p:sp>
      <p:sp>
        <p:nvSpPr>
          <p:cNvPr id="4" name="Foliennummernplatzhalter 3"/>
          <p:cNvSpPr>
            <a:spLocks noGrp="1"/>
          </p:cNvSpPr>
          <p:nvPr>
            <p:ph type="sldNum" sz="quarter" idx="10"/>
          </p:nvPr>
        </p:nvSpPr>
        <p:spPr/>
        <p:txBody>
          <a:bodyPr/>
          <a:lstStyle/>
          <a:p>
            <a:fld id="{114B07E7-9A24-464A-9069-4B729178ACE8}" type="slidenum">
              <a:rPr lang="en-GB" smtClean="0"/>
              <a:pPr/>
              <a:t>34</a:t>
            </a:fld>
            <a:endParaRPr lang="en-GB"/>
          </a:p>
        </p:txBody>
      </p:sp>
    </p:spTree>
    <p:extLst>
      <p:ext uri="{BB962C8B-B14F-4D97-AF65-F5344CB8AC3E}">
        <p14:creationId xmlns:p14="http://schemas.microsoft.com/office/powerpoint/2010/main" val="406601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544513"/>
            <a:ext cx="4432300" cy="332581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86D1848-8BB0-4B51-9727-4978EBB01898}"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1402237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1"/>
            <a:r>
              <a:rPr lang="en-029" sz="2800" dirty="0" smtClean="0"/>
              <a:t> {I} Post-Importation transaction verification {two methods} </a:t>
            </a:r>
          </a:p>
          <a:p>
            <a:pPr lvl="2"/>
            <a:r>
              <a:rPr lang="en-029" sz="2800" dirty="0" smtClean="0"/>
              <a:t>Referrals from the border port </a:t>
            </a:r>
          </a:p>
          <a:p>
            <a:pPr lvl="2"/>
            <a:r>
              <a:rPr lang="en-029" sz="2800" dirty="0" smtClean="0"/>
              <a:t> Targeting Team </a:t>
            </a:r>
          </a:p>
          <a:p>
            <a:pPr lvl="1"/>
            <a:r>
              <a:rPr lang="en-029" dirty="0" smtClean="0"/>
              <a:t> </a:t>
            </a:r>
            <a:r>
              <a:rPr lang="en-029" sz="2800" dirty="0" smtClean="0"/>
              <a:t>{II} Office/desk audit or verification</a:t>
            </a:r>
          </a:p>
          <a:p>
            <a:pPr lvl="1"/>
            <a:r>
              <a:rPr lang="en-029" sz="3200" dirty="0" smtClean="0"/>
              <a:t>{III} Field/On-Site audit </a:t>
            </a:r>
          </a:p>
          <a:p>
            <a:endParaRPr lang="de-DE" dirty="0" smtClean="0"/>
          </a:p>
          <a:p>
            <a:r>
              <a:rPr lang="de-DE" dirty="0" err="1" smtClean="0"/>
              <a:t>Example</a:t>
            </a:r>
            <a:r>
              <a:rPr lang="de-DE" dirty="0" smtClean="0"/>
              <a:t>: </a:t>
            </a:r>
            <a:r>
              <a:rPr lang="de-DE" dirty="0" err="1" smtClean="0"/>
              <a:t>Mule</a:t>
            </a:r>
            <a:r>
              <a:rPr lang="de-DE" dirty="0" smtClean="0"/>
              <a:t> </a:t>
            </a:r>
            <a:r>
              <a:rPr lang="de-DE" dirty="0" err="1" smtClean="0"/>
              <a:t>or</a:t>
            </a:r>
            <a:r>
              <a:rPr lang="de-DE" dirty="0" smtClean="0"/>
              <a:t> </a:t>
            </a:r>
            <a:r>
              <a:rPr lang="de-DE" dirty="0" err="1" smtClean="0"/>
              <a:t>horse</a:t>
            </a:r>
            <a:r>
              <a:rPr lang="de-DE" dirty="0" smtClean="0"/>
              <a:t> („Enemy“ </a:t>
            </a:r>
            <a:r>
              <a:rPr lang="de-DE" dirty="0" err="1" smtClean="0"/>
              <a:t>has</a:t>
            </a:r>
            <a:r>
              <a:rPr lang="de-DE" dirty="0" smtClean="0"/>
              <a:t> </a:t>
            </a:r>
            <a:r>
              <a:rPr lang="de-DE" dirty="0" err="1" smtClean="0"/>
              <a:t>horses</a:t>
            </a:r>
            <a:r>
              <a:rPr lang="de-DE" dirty="0" smtClean="0"/>
              <a:t> (Accounts,</a:t>
            </a:r>
            <a:r>
              <a:rPr lang="de-DE" baseline="0" dirty="0" smtClean="0"/>
              <a:t> </a:t>
            </a:r>
            <a:r>
              <a:rPr lang="de-DE" baseline="0" dirty="0" err="1" smtClean="0"/>
              <a:t>records</a:t>
            </a:r>
            <a:r>
              <a:rPr lang="de-DE" baseline="0" dirty="0" smtClean="0"/>
              <a:t>, etc., </a:t>
            </a:r>
            <a:r>
              <a:rPr lang="de-DE" baseline="0" dirty="0" err="1" smtClean="0"/>
              <a:t>no</a:t>
            </a:r>
            <a:r>
              <a:rPr lang="de-DE" baseline="0" dirty="0" smtClean="0"/>
              <a:t> </a:t>
            </a:r>
            <a:r>
              <a:rPr lang="de-DE" baseline="0" dirty="0" err="1" smtClean="0"/>
              <a:t>chance</a:t>
            </a:r>
            <a:r>
              <a:rPr lang="de-DE" baseline="0" dirty="0" smtClean="0"/>
              <a:t> </a:t>
            </a:r>
            <a:r>
              <a:rPr lang="de-DE" baseline="0" dirty="0" err="1" smtClean="0"/>
              <a:t>with</a:t>
            </a:r>
            <a:r>
              <a:rPr lang="de-DE" baseline="0" dirty="0" smtClean="0"/>
              <a:t> a </a:t>
            </a:r>
            <a:r>
              <a:rPr lang="de-DE" baseline="0" dirty="0" err="1" smtClean="0"/>
              <a:t>mule</a:t>
            </a:r>
            <a:r>
              <a:rPr lang="de-DE" baseline="0" dirty="0" smtClean="0"/>
              <a:t> </a:t>
            </a:r>
            <a:r>
              <a:rPr lang="de-DE" baseline="0" dirty="0" err="1" smtClean="0"/>
              <a:t>to</a:t>
            </a:r>
            <a:r>
              <a:rPr lang="de-DE" baseline="0" dirty="0" smtClean="0"/>
              <a:t> follow). </a:t>
            </a:r>
            <a:r>
              <a:rPr lang="de-DE" baseline="0" dirty="0" err="1" smtClean="0"/>
              <a:t>We</a:t>
            </a:r>
            <a:r>
              <a:rPr lang="de-DE" baseline="0" dirty="0" smtClean="0"/>
              <a:t> </a:t>
            </a:r>
            <a:r>
              <a:rPr lang="de-DE" baseline="0" dirty="0" err="1" smtClean="0"/>
              <a:t>need</a:t>
            </a:r>
            <a:r>
              <a:rPr lang="de-DE" baseline="0" dirty="0" smtClean="0"/>
              <a:t> </a:t>
            </a:r>
            <a:r>
              <a:rPr lang="de-DE" baseline="0" dirty="0" err="1" smtClean="0"/>
              <a:t>horses</a:t>
            </a:r>
            <a:r>
              <a:rPr lang="de-DE" baseline="0" dirty="0" smtClean="0"/>
              <a:t> (PCA </a:t>
            </a:r>
            <a:r>
              <a:rPr lang="de-DE" baseline="0" dirty="0" err="1" smtClean="0"/>
              <a:t>field</a:t>
            </a:r>
            <a:r>
              <a:rPr lang="de-DE" baseline="0" dirty="0" smtClean="0"/>
              <a:t> </a:t>
            </a:r>
            <a:r>
              <a:rPr lang="de-DE" baseline="0" dirty="0" err="1" smtClean="0"/>
              <a:t>audit</a:t>
            </a:r>
            <a:r>
              <a:rPr lang="de-DE" baseline="0" dirty="0" smtClean="0"/>
              <a:t>). But </a:t>
            </a:r>
            <a:r>
              <a:rPr lang="de-DE" baseline="0" dirty="0" err="1" smtClean="0"/>
              <a:t>this</a:t>
            </a:r>
            <a:r>
              <a:rPr lang="de-DE" baseline="0" dirty="0" smtClean="0"/>
              <a:t> </a:t>
            </a:r>
            <a:r>
              <a:rPr lang="de-DE" baseline="0" dirty="0" err="1" smtClean="0"/>
              <a:t>does</a:t>
            </a:r>
            <a:r>
              <a:rPr lang="de-DE" baseline="0" dirty="0" smtClean="0"/>
              <a:t> not </a:t>
            </a:r>
            <a:r>
              <a:rPr lang="de-DE" baseline="0" dirty="0" err="1" smtClean="0"/>
              <a:t>mean</a:t>
            </a:r>
            <a:r>
              <a:rPr lang="de-DE" baseline="0" dirty="0" smtClean="0"/>
              <a:t>, </a:t>
            </a:r>
            <a:r>
              <a:rPr lang="de-DE" baseline="0" dirty="0" err="1" smtClean="0"/>
              <a:t>if</a:t>
            </a:r>
            <a:r>
              <a:rPr lang="de-DE" baseline="0" dirty="0" smtClean="0"/>
              <a:t> </a:t>
            </a:r>
            <a:r>
              <a:rPr lang="de-DE" baseline="0" dirty="0" err="1" smtClean="0"/>
              <a:t>we</a:t>
            </a:r>
            <a:r>
              <a:rPr lang="de-DE" baseline="0" dirty="0" smtClean="0"/>
              <a:t> </a:t>
            </a:r>
            <a:r>
              <a:rPr lang="de-DE" baseline="0" dirty="0" err="1" smtClean="0"/>
              <a:t>have</a:t>
            </a:r>
            <a:r>
              <a:rPr lang="de-DE" baseline="0" dirty="0" smtClean="0"/>
              <a:t> a </a:t>
            </a:r>
            <a:r>
              <a:rPr lang="de-DE" baseline="0" dirty="0" err="1" smtClean="0"/>
              <a:t>stable</a:t>
            </a:r>
            <a:r>
              <a:rPr lang="de-DE" baseline="0" dirty="0" smtClean="0"/>
              <a:t> </a:t>
            </a:r>
            <a:r>
              <a:rPr lang="de-DE" baseline="0" dirty="0" err="1" smtClean="0"/>
              <a:t>with</a:t>
            </a:r>
            <a:r>
              <a:rPr lang="de-DE" baseline="0" dirty="0" smtClean="0"/>
              <a:t> 10 </a:t>
            </a:r>
            <a:r>
              <a:rPr lang="de-DE" baseline="0" dirty="0" err="1" smtClean="0"/>
              <a:t>boxes</a:t>
            </a:r>
            <a:r>
              <a:rPr lang="de-DE" baseline="0" dirty="0" smtClean="0"/>
              <a:t>, </a:t>
            </a:r>
            <a:r>
              <a:rPr lang="de-DE" baseline="0" dirty="0" err="1" smtClean="0"/>
              <a:t>to</a:t>
            </a:r>
            <a:r>
              <a:rPr lang="de-DE" baseline="0" dirty="0" smtClean="0"/>
              <a:t> </a:t>
            </a:r>
            <a:r>
              <a:rPr lang="de-DE" baseline="0" dirty="0" err="1" smtClean="0"/>
              <a:t>buy</a:t>
            </a:r>
            <a:r>
              <a:rPr lang="de-DE" baseline="0" dirty="0" smtClean="0"/>
              <a:t> 10 </a:t>
            </a:r>
            <a:r>
              <a:rPr lang="de-DE" baseline="0" dirty="0" err="1" smtClean="0"/>
              <a:t>horses</a:t>
            </a:r>
            <a:r>
              <a:rPr lang="de-DE" baseline="0" dirty="0" smtClean="0"/>
              <a:t>. </a:t>
            </a:r>
            <a:r>
              <a:rPr lang="de-DE" baseline="0" dirty="0" err="1" smtClean="0"/>
              <a:t>Better</a:t>
            </a:r>
            <a:r>
              <a:rPr lang="de-DE" baseline="0" dirty="0" smtClean="0"/>
              <a:t> </a:t>
            </a:r>
            <a:r>
              <a:rPr lang="de-DE" baseline="0" dirty="0" err="1" smtClean="0"/>
              <a:t>buy</a:t>
            </a:r>
            <a:r>
              <a:rPr lang="de-DE" baseline="0" dirty="0" smtClean="0"/>
              <a:t> at least </a:t>
            </a:r>
            <a:r>
              <a:rPr lang="de-DE" baseline="0" dirty="0" err="1" smtClean="0"/>
              <a:t>one</a:t>
            </a:r>
            <a:r>
              <a:rPr lang="de-DE" baseline="0" dirty="0" smtClean="0"/>
              <a:t> </a:t>
            </a:r>
            <a:r>
              <a:rPr lang="de-DE" baseline="0" dirty="0" err="1" smtClean="0"/>
              <a:t>mule</a:t>
            </a:r>
            <a:r>
              <a:rPr lang="de-DE" baseline="0" dirty="0" smtClean="0"/>
              <a:t>, </a:t>
            </a:r>
            <a:r>
              <a:rPr lang="de-DE" baseline="0" dirty="0" err="1" smtClean="0"/>
              <a:t>because</a:t>
            </a:r>
            <a:r>
              <a:rPr lang="de-DE" baseline="0" dirty="0" smtClean="0"/>
              <a:t> </a:t>
            </a:r>
            <a:r>
              <a:rPr lang="de-DE" baseline="0" dirty="0" err="1" smtClean="0"/>
              <a:t>there</a:t>
            </a:r>
            <a:r>
              <a:rPr lang="de-DE" baseline="0" dirty="0" smtClean="0"/>
              <a:t> </a:t>
            </a:r>
            <a:r>
              <a:rPr lang="de-DE" baseline="0" dirty="0" err="1" smtClean="0"/>
              <a:t>are</a:t>
            </a:r>
            <a:r>
              <a:rPr lang="de-DE" baseline="0" dirty="0" smtClean="0"/>
              <a:t> </a:t>
            </a:r>
            <a:r>
              <a:rPr lang="de-DE" baseline="0" dirty="0" err="1" smtClean="0"/>
              <a:t>tasks</a:t>
            </a:r>
            <a:r>
              <a:rPr lang="de-DE" baseline="0" dirty="0" smtClean="0"/>
              <a:t> (</a:t>
            </a:r>
            <a:r>
              <a:rPr lang="de-DE" baseline="0" dirty="0" err="1" smtClean="0"/>
              <a:t>carrying</a:t>
            </a:r>
            <a:r>
              <a:rPr lang="de-DE" baseline="0" dirty="0" smtClean="0"/>
              <a:t> </a:t>
            </a:r>
            <a:r>
              <a:rPr lang="de-DE" baseline="0" dirty="0" err="1" smtClean="0"/>
              <a:t>of</a:t>
            </a:r>
            <a:r>
              <a:rPr lang="de-DE" baseline="0" dirty="0" smtClean="0"/>
              <a:t> </a:t>
            </a:r>
            <a:r>
              <a:rPr lang="de-DE" baseline="0" dirty="0" err="1" smtClean="0"/>
              <a:t>goods</a:t>
            </a:r>
            <a:r>
              <a:rPr lang="de-DE" baseline="0" dirty="0" smtClean="0"/>
              <a:t>) also a </a:t>
            </a:r>
            <a:r>
              <a:rPr lang="de-DE" baseline="0" dirty="0" err="1" smtClean="0"/>
              <a:t>mule</a:t>
            </a:r>
            <a:r>
              <a:rPr lang="de-DE" baseline="0" dirty="0" smtClean="0"/>
              <a:t> </a:t>
            </a:r>
            <a:r>
              <a:rPr lang="de-DE" baseline="0" dirty="0" err="1" smtClean="0"/>
              <a:t>is</a:t>
            </a:r>
            <a:r>
              <a:rPr lang="de-DE" baseline="0" dirty="0" smtClean="0"/>
              <a:t> </a:t>
            </a:r>
            <a:r>
              <a:rPr lang="de-DE" baseline="0" dirty="0" err="1" smtClean="0"/>
              <a:t>needed</a:t>
            </a:r>
            <a:r>
              <a:rPr lang="de-DE" baseline="0" dirty="0" smtClean="0"/>
              <a:t> </a:t>
            </a:r>
            <a:r>
              <a:rPr lang="de-DE" baseline="0" dirty="0" err="1" smtClean="0"/>
              <a:t>and</a:t>
            </a:r>
            <a:r>
              <a:rPr lang="de-DE" baseline="0" dirty="0" smtClean="0"/>
              <a:t> </a:t>
            </a:r>
            <a:r>
              <a:rPr lang="de-DE" baseline="0" dirty="0" err="1" smtClean="0"/>
              <a:t>it´s</a:t>
            </a:r>
            <a:r>
              <a:rPr lang="de-DE" baseline="0" dirty="0" smtClean="0"/>
              <a:t> </a:t>
            </a:r>
            <a:r>
              <a:rPr lang="de-DE" baseline="0" dirty="0" err="1" smtClean="0"/>
              <a:t>better</a:t>
            </a:r>
            <a:r>
              <a:rPr lang="de-DE" baseline="0" dirty="0" smtClean="0"/>
              <a:t> </a:t>
            </a:r>
            <a:r>
              <a:rPr lang="de-DE" baseline="0" dirty="0" err="1" smtClean="0"/>
              <a:t>to</a:t>
            </a:r>
            <a:r>
              <a:rPr lang="de-DE" baseline="0" dirty="0" smtClean="0"/>
              <a:t> </a:t>
            </a:r>
            <a:r>
              <a:rPr lang="de-DE" baseline="0" dirty="0" err="1" smtClean="0"/>
              <a:t>use</a:t>
            </a:r>
            <a:r>
              <a:rPr lang="de-DE" baseline="0" dirty="0" smtClean="0"/>
              <a:t> </a:t>
            </a:r>
            <a:r>
              <a:rPr lang="de-DE" baseline="0" dirty="0" err="1" smtClean="0"/>
              <a:t>it</a:t>
            </a:r>
            <a:r>
              <a:rPr lang="de-DE" baseline="0" dirty="0" smtClean="0"/>
              <a:t> </a:t>
            </a:r>
            <a:r>
              <a:rPr lang="de-DE" baseline="0" dirty="0" err="1" smtClean="0"/>
              <a:t>than</a:t>
            </a:r>
            <a:r>
              <a:rPr lang="de-DE" baseline="0" dirty="0" smtClean="0"/>
              <a:t> </a:t>
            </a:r>
            <a:r>
              <a:rPr lang="de-DE" baseline="0" dirty="0" err="1" smtClean="0"/>
              <a:t>to</a:t>
            </a:r>
            <a:r>
              <a:rPr lang="de-DE" baseline="0" dirty="0" smtClean="0"/>
              <a:t> </a:t>
            </a:r>
            <a:r>
              <a:rPr lang="de-DE" baseline="0" dirty="0" err="1" smtClean="0"/>
              <a:t>waste</a:t>
            </a:r>
            <a:r>
              <a:rPr lang="de-DE" baseline="0" dirty="0" smtClean="0"/>
              <a:t> a </a:t>
            </a:r>
            <a:r>
              <a:rPr lang="de-DE" baseline="0" dirty="0" err="1" smtClean="0"/>
              <a:t>horse</a:t>
            </a:r>
            <a:r>
              <a:rPr lang="de-DE" baseline="0" dirty="0" smtClean="0"/>
              <a:t> </a:t>
            </a:r>
            <a:r>
              <a:rPr lang="de-DE" baseline="0" dirty="0" err="1" smtClean="0"/>
              <a:t>for</a:t>
            </a:r>
            <a:r>
              <a:rPr lang="de-DE" baseline="0" dirty="0" smtClean="0"/>
              <a:t> </a:t>
            </a:r>
            <a:r>
              <a:rPr lang="de-DE" baseline="0" dirty="0" err="1" smtClean="0"/>
              <a:t>that</a:t>
            </a:r>
            <a:r>
              <a:rPr lang="de-DE" baseline="0" dirty="0" smtClean="0"/>
              <a:t>. So Field </a:t>
            </a:r>
            <a:r>
              <a:rPr lang="de-DE" baseline="0" dirty="0" err="1" smtClean="0"/>
              <a:t>audit</a:t>
            </a:r>
            <a:r>
              <a:rPr lang="de-DE" baseline="0" dirty="0" smtClean="0"/>
              <a:t> </a:t>
            </a:r>
            <a:r>
              <a:rPr lang="de-DE" baseline="0" dirty="0" err="1" smtClean="0"/>
              <a:t>is</a:t>
            </a:r>
            <a:r>
              <a:rPr lang="de-DE" baseline="0" dirty="0" smtClean="0"/>
              <a:t> </a:t>
            </a:r>
            <a:r>
              <a:rPr lang="de-DE" baseline="0" dirty="0" err="1" smtClean="0"/>
              <a:t>undoubtable</a:t>
            </a:r>
            <a:r>
              <a:rPr lang="de-DE" baseline="0" dirty="0" smtClean="0"/>
              <a:t> </a:t>
            </a:r>
            <a:r>
              <a:rPr lang="de-DE" baseline="0" dirty="0" err="1" smtClean="0"/>
              <a:t>needed</a:t>
            </a:r>
            <a:r>
              <a:rPr lang="de-DE" baseline="0" dirty="0" smtClean="0"/>
              <a:t>. But </a:t>
            </a:r>
            <a:r>
              <a:rPr lang="de-DE" baseline="0" dirty="0" err="1" smtClean="0"/>
              <a:t>to</a:t>
            </a:r>
            <a:r>
              <a:rPr lang="de-DE" baseline="0" dirty="0" smtClean="0"/>
              <a:t> </a:t>
            </a:r>
            <a:r>
              <a:rPr lang="de-DE" baseline="0" dirty="0" err="1" smtClean="0"/>
              <a:t>have</a:t>
            </a:r>
            <a:r>
              <a:rPr lang="de-DE" baseline="0" dirty="0" smtClean="0"/>
              <a:t> </a:t>
            </a:r>
            <a:r>
              <a:rPr lang="de-DE" baseline="0" dirty="0" err="1" smtClean="0"/>
              <a:t>other</a:t>
            </a:r>
            <a:r>
              <a:rPr lang="de-DE" baseline="0" dirty="0" smtClean="0"/>
              <a:t> </a:t>
            </a:r>
            <a:r>
              <a:rPr lang="de-DE" baseline="0" dirty="0" err="1" smtClean="0"/>
              <a:t>types</a:t>
            </a:r>
            <a:r>
              <a:rPr lang="de-DE" baseline="0" dirty="0" smtClean="0"/>
              <a:t> in </a:t>
            </a:r>
            <a:r>
              <a:rPr lang="de-DE" baseline="0" dirty="0" err="1" smtClean="0"/>
              <a:t>addition</a:t>
            </a:r>
            <a:r>
              <a:rPr lang="de-DE" baseline="0" dirty="0" smtClean="0"/>
              <a:t> (e.g. 80 % </a:t>
            </a:r>
            <a:r>
              <a:rPr lang="de-DE" baseline="0" dirty="0" err="1" smtClean="0"/>
              <a:t>field</a:t>
            </a:r>
            <a:r>
              <a:rPr lang="de-DE" baseline="0" dirty="0" smtClean="0"/>
              <a:t> </a:t>
            </a:r>
            <a:r>
              <a:rPr lang="de-DE" baseline="0" dirty="0" err="1" smtClean="0"/>
              <a:t>audit</a:t>
            </a:r>
            <a:r>
              <a:rPr lang="de-DE" baseline="0" dirty="0" smtClean="0"/>
              <a:t>, 20% </a:t>
            </a:r>
            <a:r>
              <a:rPr lang="de-DE" baseline="0" dirty="0" err="1" smtClean="0"/>
              <a:t>transaction</a:t>
            </a:r>
            <a:r>
              <a:rPr lang="de-DE" baseline="0" dirty="0" smtClean="0"/>
              <a:t> /</a:t>
            </a:r>
            <a:r>
              <a:rPr lang="de-DE" baseline="0" dirty="0" err="1" smtClean="0"/>
              <a:t>desk</a:t>
            </a:r>
            <a:r>
              <a:rPr lang="de-DE" baseline="0" dirty="0" smtClean="0"/>
              <a:t> </a:t>
            </a:r>
            <a:r>
              <a:rPr lang="de-DE" baseline="0" dirty="0" err="1" smtClean="0"/>
              <a:t>audit</a:t>
            </a:r>
            <a:r>
              <a:rPr lang="de-DE" baseline="0" dirty="0" smtClean="0"/>
              <a:t>) </a:t>
            </a:r>
            <a:r>
              <a:rPr lang="de-DE" baseline="0" dirty="0" err="1" smtClean="0"/>
              <a:t>can</a:t>
            </a:r>
            <a:r>
              <a:rPr lang="de-DE" baseline="0" dirty="0" smtClean="0"/>
              <a:t> </a:t>
            </a:r>
            <a:r>
              <a:rPr lang="de-DE" baseline="0" dirty="0" err="1" smtClean="0"/>
              <a:t>be</a:t>
            </a:r>
            <a:r>
              <a:rPr lang="de-DE" baseline="0" dirty="0" smtClean="0"/>
              <a:t> OK.</a:t>
            </a:r>
          </a:p>
          <a:p>
            <a:endParaRPr lang="de-DE" dirty="0"/>
          </a:p>
        </p:txBody>
      </p:sp>
      <p:sp>
        <p:nvSpPr>
          <p:cNvPr id="4" name="Foliennummernplatzhalter 3"/>
          <p:cNvSpPr>
            <a:spLocks noGrp="1"/>
          </p:cNvSpPr>
          <p:nvPr>
            <p:ph type="sldNum" sz="quarter" idx="10"/>
          </p:nvPr>
        </p:nvSpPr>
        <p:spPr/>
        <p:txBody>
          <a:bodyPr/>
          <a:lstStyle/>
          <a:p>
            <a:fld id="{114B07E7-9A24-464A-9069-4B729178ACE8}" type="slidenum">
              <a:rPr lang="en-GB" smtClean="0"/>
              <a:pPr/>
              <a:t>35</a:t>
            </a:fld>
            <a:endParaRPr lang="en-GB"/>
          </a:p>
        </p:txBody>
      </p:sp>
    </p:spTree>
    <p:extLst>
      <p:ext uri="{BB962C8B-B14F-4D97-AF65-F5344CB8AC3E}">
        <p14:creationId xmlns:p14="http://schemas.microsoft.com/office/powerpoint/2010/main" val="30716056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Standardized PCA procedures/techniques</a:t>
            </a:r>
            <a:r>
              <a:rPr lang="en-US" sz="1200" b="0" i="0" u="none" strike="noStrike" kern="1200" baseline="0" dirty="0" smtClean="0">
                <a:solidFill>
                  <a:schemeClr val="tx1"/>
                </a:solidFill>
                <a:latin typeface="+mn-lt"/>
                <a:ea typeface="+mn-ea"/>
                <a:cs typeface="+mn-cs"/>
              </a:rPr>
              <a:t>: To ensure that audits are carried out effectively and consistently, Customs should prepare standardized procedures, which may include the audit procedure. Benefits are again transparency and trust (politics, citizens and economy), also equal treatment and equal (high) quality.</a:t>
            </a:r>
          </a:p>
          <a:p>
            <a:r>
              <a:rPr lang="en-US" sz="1200" b="0" i="0" u="none" strike="noStrike" kern="1200" baseline="0" dirty="0" smtClean="0">
                <a:solidFill>
                  <a:schemeClr val="tx1"/>
                </a:solidFill>
                <a:latin typeface="+mn-lt"/>
                <a:ea typeface="+mn-ea"/>
                <a:cs typeface="+mn-cs"/>
              </a:rPr>
              <a:t>The detailed procedures and techniques of PCA may vary from one Customs administration to another, </a:t>
            </a:r>
          </a:p>
          <a:p>
            <a:r>
              <a:rPr lang="en-US" sz="1200" b="0" i="0" u="none" strike="noStrike" kern="1200" baseline="0" dirty="0" smtClean="0">
                <a:solidFill>
                  <a:schemeClr val="tx1"/>
                </a:solidFill>
                <a:latin typeface="+mn-lt"/>
                <a:ea typeface="+mn-ea"/>
                <a:cs typeface="+mn-cs"/>
              </a:rPr>
              <a:t>depending on the scope of PCA. It is also recommended that the procedures are set out in written guidelines and made available to Customs audit staff. </a:t>
            </a:r>
          </a:p>
          <a:p>
            <a:endParaRPr lang="de-DE" dirty="0"/>
          </a:p>
        </p:txBody>
      </p:sp>
      <p:sp>
        <p:nvSpPr>
          <p:cNvPr id="4" name="Foliennummernplatzhalter 3"/>
          <p:cNvSpPr>
            <a:spLocks noGrp="1"/>
          </p:cNvSpPr>
          <p:nvPr>
            <p:ph type="sldNum" sz="quarter" idx="10"/>
          </p:nvPr>
        </p:nvSpPr>
        <p:spPr/>
        <p:txBody>
          <a:bodyPr/>
          <a:lstStyle/>
          <a:p>
            <a:fld id="{114B07E7-9A24-464A-9069-4B729178ACE8}" type="slidenum">
              <a:rPr lang="en-GB" smtClean="0"/>
              <a:pPr/>
              <a:t>36</a:t>
            </a:fld>
            <a:endParaRPr lang="en-GB"/>
          </a:p>
        </p:txBody>
      </p:sp>
    </p:spTree>
    <p:extLst>
      <p:ext uri="{BB962C8B-B14F-4D97-AF65-F5344CB8AC3E}">
        <p14:creationId xmlns:p14="http://schemas.microsoft.com/office/powerpoint/2010/main" val="26590806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86D1848-8BB0-4B51-9727-4978EBB01898}"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543676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ja-JP" sz="1800" baseline="0" dirty="0" smtClean="0"/>
              <a:t>But Members expressed a need to self-</a:t>
            </a:r>
            <a:r>
              <a:rPr lang="en-US" altLang="ja-JP" sz="1800" baseline="0" dirty="0" err="1" smtClean="0"/>
              <a:t>asess</a:t>
            </a:r>
            <a:r>
              <a:rPr lang="en-US" altLang="ja-JP" sz="1800" baseline="0" dirty="0" smtClean="0"/>
              <a:t> their situation to plan the way forward. </a:t>
            </a:r>
          </a:p>
          <a:p>
            <a:endParaRPr lang="en-US" altLang="ja-JP" sz="1800" b="0" baseline="0" dirty="0" smtClean="0">
              <a:latin typeface="+mn-lt"/>
            </a:endParaRPr>
          </a:p>
          <a:p>
            <a:r>
              <a:rPr lang="en-US" altLang="ja-JP" sz="1800" b="0" dirty="0" smtClean="0">
                <a:latin typeface="+mn-lt"/>
              </a:rPr>
              <a:t>In order</a:t>
            </a:r>
            <a:r>
              <a:rPr lang="en-US" altLang="ja-JP" sz="1800" b="0" baseline="0" dirty="0" smtClean="0">
                <a:latin typeface="+mn-lt"/>
              </a:rPr>
              <a:t> to do that, this Diagnostic tool is now presented to this Committee.  </a:t>
            </a:r>
            <a:endParaRPr lang="en-GB" altLang="ja-JP" sz="1800" b="0" baseline="0" dirty="0" smtClean="0">
              <a:latin typeface="+mn-lt"/>
            </a:endParaRPr>
          </a:p>
          <a:p>
            <a:r>
              <a:rPr lang="en-GB" altLang="ja-JP" sz="1800" b="0" dirty="0" smtClean="0">
                <a:latin typeface="+mn-lt"/>
              </a:rPr>
              <a:t>The</a:t>
            </a:r>
            <a:r>
              <a:rPr lang="en-GB" altLang="ja-JP" sz="1800" b="0" baseline="0" dirty="0" smtClean="0">
                <a:latin typeface="+mn-lt"/>
              </a:rPr>
              <a:t> structure is the same as other Diagnostic Tools: Helps you a</a:t>
            </a:r>
            <a:r>
              <a:rPr lang="en-GB" altLang="ja-JP" sz="1800" b="0" dirty="0" smtClean="0">
                <a:latin typeface="+mn-lt"/>
              </a:rPr>
              <a:t>nalysis the</a:t>
            </a:r>
            <a:r>
              <a:rPr lang="en-GB" altLang="ja-JP" sz="1800" b="0" baseline="0" dirty="0" smtClean="0">
                <a:latin typeface="+mn-lt"/>
              </a:rPr>
              <a:t> gap </a:t>
            </a:r>
            <a:r>
              <a:rPr lang="en-GB" altLang="ja-JP" sz="1800" b="0" dirty="0" smtClean="0">
                <a:latin typeface="+mn-lt"/>
              </a:rPr>
              <a:t>between</a:t>
            </a:r>
            <a:r>
              <a:rPr lang="en-GB" altLang="ja-JP" sz="1800" b="0" baseline="0" dirty="0" smtClean="0">
                <a:latin typeface="+mn-lt"/>
              </a:rPr>
              <a:t> your administration </a:t>
            </a:r>
            <a:r>
              <a:rPr lang="en-GB" altLang="ja-JP" sz="1800" dirty="0" smtClean="0">
                <a:latin typeface="+mn-lt"/>
              </a:rPr>
              <a:t>and PCA Guidelines,</a:t>
            </a:r>
          </a:p>
          <a:p>
            <a:r>
              <a:rPr lang="en-GB" altLang="ja-JP" sz="1800" dirty="0" smtClean="0">
                <a:latin typeface="+mn-lt"/>
              </a:rPr>
              <a:t>and find potential solutions and improvement options.</a:t>
            </a:r>
          </a:p>
          <a:p>
            <a:endParaRPr lang="en-US" altLang="ja-JP" sz="1800" b="0" baseline="0" dirty="0" smtClean="0">
              <a:latin typeface="+mn-lt"/>
            </a:endParaRPr>
          </a:p>
          <a:p>
            <a:r>
              <a:rPr lang="en-US" altLang="ja-JP" sz="1800" b="0" baseline="0" dirty="0" smtClean="0">
                <a:latin typeface="+mn-lt"/>
              </a:rPr>
              <a:t>I listen to your comments after my presentation.  I value your comments and reflect your input before presenting this to the Policy Commission.</a:t>
            </a:r>
            <a:endParaRPr lang="en-GB" altLang="ja-JP" sz="1800" b="0" baseline="0" dirty="0" smtClean="0">
              <a:latin typeface="+mn-lt"/>
            </a:endParaRPr>
          </a:p>
        </p:txBody>
      </p:sp>
      <p:sp>
        <p:nvSpPr>
          <p:cNvPr id="4" name="Slide Number Placeholder 3"/>
          <p:cNvSpPr>
            <a:spLocks noGrp="1"/>
          </p:cNvSpPr>
          <p:nvPr>
            <p:ph type="sldNum" sz="quarter" idx="10"/>
          </p:nvPr>
        </p:nvSpPr>
        <p:spPr/>
        <p:txBody>
          <a:bodyPr/>
          <a:lstStyle/>
          <a:p>
            <a:fld id="{C86D1848-8BB0-4B51-9727-4978EBB01898}"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20144272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6D1848-8BB0-4B51-9727-4978EBB01898}"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14309472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I</a:t>
            </a:r>
            <a:r>
              <a:rPr kumimoji="1" lang="en-US" altLang="ja-JP" baseline="0" dirty="0" smtClean="0"/>
              <a:t> have introduced WCO Tools and instruments but they are all for the management level, to encourage upgrading PCA operation as a whole.</a:t>
            </a:r>
          </a:p>
          <a:p>
            <a:endParaRPr kumimoji="1" lang="en-US" altLang="ja-JP" baseline="0" dirty="0" smtClean="0"/>
          </a:p>
          <a:p>
            <a:r>
              <a:rPr kumimoji="1" lang="en-US" altLang="ja-JP" baseline="0" dirty="0" smtClean="0"/>
              <a:t>But there are fundamental problems remains.</a:t>
            </a:r>
          </a:p>
          <a:p>
            <a:endParaRPr kumimoji="1" lang="en-US" altLang="ja-JP" baseline="0" dirty="0" smtClean="0"/>
          </a:p>
          <a:p>
            <a:r>
              <a:rPr kumimoji="1" lang="en-US" altLang="ja-JP" baseline="0" dirty="0" smtClean="0"/>
              <a:t>^^^^^^</a:t>
            </a:r>
          </a:p>
          <a:p>
            <a:endParaRPr kumimoji="1" lang="en-US" altLang="ja-JP" baseline="0" dirty="0" smtClean="0"/>
          </a:p>
          <a:p>
            <a:r>
              <a:rPr kumimoji="1" lang="en-US" altLang="ja-JP" baseline="0" dirty="0" smtClean="0"/>
              <a:t>There are case studies in the PCA Guidelines Vol.2 and it is truly interesting to read.</a:t>
            </a:r>
          </a:p>
          <a:p>
            <a:r>
              <a:rPr kumimoji="1" lang="en-US" altLang="ja-JP" baseline="0" dirty="0" smtClean="0"/>
              <a:t>However, it does not answer the questions, as to how we can find these irregularities.</a:t>
            </a:r>
            <a:endParaRPr kumimoji="1" lang="ja-JP" altLang="en-US" dirty="0"/>
          </a:p>
        </p:txBody>
      </p:sp>
      <p:sp>
        <p:nvSpPr>
          <p:cNvPr id="4" name="スライド番号プレースホルダー 3"/>
          <p:cNvSpPr>
            <a:spLocks noGrp="1"/>
          </p:cNvSpPr>
          <p:nvPr>
            <p:ph type="sldNum" sz="quarter" idx="10"/>
          </p:nvPr>
        </p:nvSpPr>
        <p:spPr/>
        <p:txBody>
          <a:bodyPr/>
          <a:lstStyle/>
          <a:p>
            <a:fld id="{C86D1848-8BB0-4B51-9727-4978EBB01898}" type="slidenum">
              <a:rPr lang="en-GB"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14651249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86D1848-8BB0-4B51-9727-4978EBB01898}"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32867399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kern="1200" dirty="0" smtClean="0">
                <a:solidFill>
                  <a:schemeClr val="tx1"/>
                </a:solidFill>
                <a:effectLst/>
                <a:latin typeface="+mn-lt"/>
                <a:ea typeface="+mn-ea"/>
                <a:cs typeface="+mn-cs"/>
              </a:rPr>
              <a:t>Again, PCA is a means to measure and improve compliance.</a:t>
            </a:r>
          </a:p>
          <a:p>
            <a:r>
              <a:rPr lang="en-US" sz="2000" kern="1200" dirty="0" smtClean="0">
                <a:solidFill>
                  <a:schemeClr val="tx1"/>
                </a:solidFill>
                <a:effectLst/>
                <a:latin typeface="+mn-lt"/>
                <a:ea typeface="+mn-ea"/>
                <a:cs typeface="+mn-cs"/>
              </a:rPr>
              <a:t>It is the most cost-effective ways to improve revenue compliance,</a:t>
            </a:r>
            <a:r>
              <a:rPr lang="en-US" sz="2000" kern="1200" baseline="0" dirty="0" smtClean="0">
                <a:solidFill>
                  <a:schemeClr val="tx1"/>
                </a:solidFill>
                <a:effectLst/>
                <a:latin typeface="+mn-lt"/>
                <a:ea typeface="+mn-ea"/>
                <a:cs typeface="+mn-cs"/>
              </a:rPr>
              <a:t> and valuation control.</a:t>
            </a:r>
            <a:endParaRPr lang="en-US" sz="20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86D1848-8BB0-4B51-9727-4978EBB01898}" type="slidenum">
              <a:rPr lang="en-GB" smtClean="0">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31379164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12775"/>
            <a:ext cx="4468813" cy="33528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CE2C76-01AC-46DB-AB2C-FCDCD5DCA44F}" type="slidenum">
              <a:rPr lang="ja-JP" altLang="en-US" smtClean="0">
                <a:solidFill>
                  <a:prstClr val="black"/>
                </a:solidFill>
                <a:ea typeface="ＭＳ Ｐゴシック"/>
              </a:rPr>
              <a:pPr/>
              <a:t>44</a:t>
            </a:fld>
            <a:endParaRPr lang="ja-JP" altLang="en-US">
              <a:solidFill>
                <a:prstClr val="black"/>
              </a:solidFill>
              <a:ea typeface="ＭＳ Ｐゴシック"/>
            </a:endParaRPr>
          </a:p>
        </p:txBody>
      </p:sp>
    </p:spTree>
    <p:extLst>
      <p:ext uri="{BB962C8B-B14F-4D97-AF65-F5344CB8AC3E}">
        <p14:creationId xmlns:p14="http://schemas.microsoft.com/office/powerpoint/2010/main" val="3519058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Then, what Customs</a:t>
            </a:r>
            <a:r>
              <a:rPr lang="en-US" sz="1600" baseline="0" dirty="0" smtClean="0"/>
              <a:t> are required to </a:t>
            </a:r>
            <a:r>
              <a:rPr lang="en-US" sz="1600" dirty="0" smtClean="0"/>
              <a:t>do?  When the number of Customs personnel remains</a:t>
            </a:r>
            <a:r>
              <a:rPr lang="en-US" sz="1600" baseline="0" dirty="0" smtClean="0"/>
              <a:t> the same?</a:t>
            </a:r>
            <a:endParaRPr lang="en-US" sz="1600" dirty="0" smtClean="0"/>
          </a:p>
          <a:p>
            <a:endParaRPr lang="en-US" sz="1600" dirty="0" smtClean="0"/>
          </a:p>
          <a:p>
            <a:endParaRPr lang="en-US" sz="2000" dirty="0"/>
          </a:p>
        </p:txBody>
      </p:sp>
      <p:sp>
        <p:nvSpPr>
          <p:cNvPr id="4" name="Slide Number Placeholder 3"/>
          <p:cNvSpPr>
            <a:spLocks noGrp="1"/>
          </p:cNvSpPr>
          <p:nvPr>
            <p:ph type="sldNum" sz="quarter" idx="10"/>
          </p:nvPr>
        </p:nvSpPr>
        <p:spPr/>
        <p:txBody>
          <a:bodyPr/>
          <a:lstStyle/>
          <a:p>
            <a:fld id="{C86D1848-8BB0-4B51-9727-4978EBB01898}" type="slidenum">
              <a:rPr lang="en-GB" smtClean="0"/>
              <a:pPr/>
              <a:t>4</a:t>
            </a:fld>
            <a:endParaRPr lang="en-GB"/>
          </a:p>
        </p:txBody>
      </p:sp>
    </p:spTree>
    <p:extLst>
      <p:ext uri="{BB962C8B-B14F-4D97-AF65-F5344CB8AC3E}">
        <p14:creationId xmlns:p14="http://schemas.microsoft.com/office/powerpoint/2010/main" val="1262005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838" y="544513"/>
            <a:ext cx="4622800" cy="3467100"/>
          </a:xfrm>
        </p:spPr>
      </p:sp>
      <p:sp>
        <p:nvSpPr>
          <p:cNvPr id="3" name="Notes Placeholder 2"/>
          <p:cNvSpPr>
            <a:spLocks noGrp="1"/>
          </p:cNvSpPr>
          <p:nvPr>
            <p:ph type="body" idx="1"/>
          </p:nvPr>
        </p:nvSpPr>
        <p:spPr/>
        <p:txBody>
          <a:bodyPr/>
          <a:lstStyle/>
          <a:p>
            <a:r>
              <a:rPr lang="en-US" dirty="0" smtClean="0"/>
              <a:t>Risk based approach.</a:t>
            </a:r>
          </a:p>
        </p:txBody>
      </p:sp>
      <p:sp>
        <p:nvSpPr>
          <p:cNvPr id="4" name="Slide Number Placeholder 3"/>
          <p:cNvSpPr>
            <a:spLocks noGrp="1"/>
          </p:cNvSpPr>
          <p:nvPr>
            <p:ph type="sldNum" sz="quarter" idx="10"/>
          </p:nvPr>
        </p:nvSpPr>
        <p:spPr/>
        <p:txBody>
          <a:bodyPr/>
          <a:lstStyle/>
          <a:p>
            <a:fld id="{768E6351-9FA7-4129-8782-80F76ED29753}"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24511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6638" y="544513"/>
            <a:ext cx="4624387" cy="3468687"/>
          </a:xfrm>
        </p:spPr>
      </p:sp>
      <p:sp>
        <p:nvSpPr>
          <p:cNvPr id="3" name="Notes Placeholder 2"/>
          <p:cNvSpPr>
            <a:spLocks noGrp="1"/>
          </p:cNvSpPr>
          <p:nvPr>
            <p:ph type="body" idx="1"/>
          </p:nvPr>
        </p:nvSpPr>
        <p:spPr/>
        <p:txBody>
          <a:bodyPr/>
          <a:lstStyle/>
          <a:p>
            <a:r>
              <a:rPr lang="en-US" dirty="0" smtClean="0"/>
              <a:t>So,</a:t>
            </a:r>
            <a:r>
              <a:rPr lang="en-US" baseline="0" dirty="0" smtClean="0"/>
              <a:t> this is what’s written in the article 7.5.1</a:t>
            </a:r>
          </a:p>
          <a:p>
            <a:endParaRPr lang="en-US" baseline="0" dirty="0" smtClean="0"/>
          </a:p>
          <a:p>
            <a:r>
              <a:rPr lang="en-US" baseline="0" dirty="0" smtClean="0"/>
              <a:t>It says: Members, establish PCA.  </a:t>
            </a:r>
          </a:p>
          <a:p>
            <a:endParaRPr lang="en-US" baseline="0" dirty="0" smtClean="0"/>
          </a:p>
          <a:p>
            <a:r>
              <a:rPr lang="en-US" baseline="0" dirty="0" smtClean="0"/>
              <a:t>SO, first, you establish PCA, and… </a:t>
            </a:r>
            <a:endParaRPr lang="en-US" dirty="0"/>
          </a:p>
        </p:txBody>
      </p:sp>
      <p:sp>
        <p:nvSpPr>
          <p:cNvPr id="4" name="Slide Number Placeholder 3"/>
          <p:cNvSpPr>
            <a:spLocks noGrp="1"/>
          </p:cNvSpPr>
          <p:nvPr>
            <p:ph type="sldNum" sz="quarter" idx="10"/>
          </p:nvPr>
        </p:nvSpPr>
        <p:spPr/>
        <p:txBody>
          <a:bodyPr/>
          <a:lstStyle/>
          <a:p>
            <a:fld id="{C86D1848-8BB0-4B51-9727-4978EBB01898}"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3968189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6638" y="544513"/>
            <a:ext cx="4624387" cy="3468687"/>
          </a:xfrm>
        </p:spPr>
      </p:sp>
      <p:sp>
        <p:nvSpPr>
          <p:cNvPr id="3" name="Notes Placeholder 2"/>
          <p:cNvSpPr>
            <a:spLocks noGrp="1"/>
          </p:cNvSpPr>
          <p:nvPr>
            <p:ph type="body" idx="1"/>
          </p:nvPr>
        </p:nvSpPr>
        <p:spPr/>
        <p:txBody>
          <a:bodyPr/>
          <a:lstStyle/>
          <a:p>
            <a:r>
              <a:rPr lang="en-US" altLang="ja-JP" dirty="0" smtClean="0"/>
              <a:t>Using risk</a:t>
            </a:r>
            <a:r>
              <a:rPr lang="en-US" altLang="ja-JP" baseline="0" dirty="0" smtClean="0"/>
              <a:t> management.</a:t>
            </a:r>
            <a:endParaRPr lang="en-US" altLang="ja-JP" dirty="0" smtClean="0"/>
          </a:p>
          <a:p>
            <a:endParaRPr lang="en-US" altLang="ja-JP" dirty="0" smtClean="0"/>
          </a:p>
          <a:p>
            <a:r>
              <a:rPr lang="en-US" altLang="ja-JP" dirty="0" smtClean="0"/>
              <a:t>You should select a person in a risk-based</a:t>
            </a:r>
            <a:r>
              <a:rPr lang="en-US" altLang="ja-JP" baseline="0" dirty="0" smtClean="0"/>
              <a:t> manner,   and use the result in applying risk management.</a:t>
            </a:r>
          </a:p>
          <a:p>
            <a:endParaRPr lang="en-US" altLang="ja-JP" baseline="0" dirty="0" smtClean="0"/>
          </a:p>
        </p:txBody>
      </p:sp>
      <p:sp>
        <p:nvSpPr>
          <p:cNvPr id="4" name="Slide Number Placeholder 3"/>
          <p:cNvSpPr>
            <a:spLocks noGrp="1"/>
          </p:cNvSpPr>
          <p:nvPr>
            <p:ph type="sldNum" sz="quarter" idx="10"/>
          </p:nvPr>
        </p:nvSpPr>
        <p:spPr/>
        <p:txBody>
          <a:bodyPr/>
          <a:lstStyle/>
          <a:p>
            <a:fld id="{C86D1848-8BB0-4B51-9727-4978EBB01898}"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642544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6638" y="544513"/>
            <a:ext cx="4624387" cy="3468687"/>
          </a:xfrm>
        </p:spPr>
      </p:sp>
      <p:sp>
        <p:nvSpPr>
          <p:cNvPr id="3" name="Notes Placeholder 2"/>
          <p:cNvSpPr>
            <a:spLocks noGrp="1"/>
          </p:cNvSpPr>
          <p:nvPr>
            <p:ph type="body" idx="1"/>
          </p:nvPr>
        </p:nvSpPr>
        <p:spPr/>
        <p:txBody>
          <a:bodyPr/>
          <a:lstStyle/>
          <a:p>
            <a:r>
              <a:rPr lang="en-US" dirty="0" smtClean="0"/>
              <a:t>In</a:t>
            </a:r>
            <a:r>
              <a:rPr lang="en-US" baseline="0" dirty="0" smtClean="0"/>
              <a:t> a transparent manner.</a:t>
            </a:r>
            <a:endParaRPr lang="en-US" dirty="0" smtClean="0"/>
          </a:p>
          <a:p>
            <a:endParaRPr lang="en-US" dirty="0" smtClean="0"/>
          </a:p>
          <a:p>
            <a:r>
              <a:rPr lang="en-US" dirty="0" smtClean="0"/>
              <a:t>You need to notify the results to the auditee</a:t>
            </a:r>
            <a:r>
              <a:rPr lang="en-US" baseline="0" dirty="0" smtClean="0"/>
              <a:t> that their rights and obligations, plus the reasons.</a:t>
            </a:r>
            <a:endParaRPr lang="en-US" dirty="0" smtClean="0"/>
          </a:p>
        </p:txBody>
      </p:sp>
      <p:sp>
        <p:nvSpPr>
          <p:cNvPr id="4" name="Slide Number Placeholder 3"/>
          <p:cNvSpPr>
            <a:spLocks noGrp="1"/>
          </p:cNvSpPr>
          <p:nvPr>
            <p:ph type="sldNum" sz="quarter" idx="10"/>
          </p:nvPr>
        </p:nvSpPr>
        <p:spPr/>
        <p:txBody>
          <a:bodyPr/>
          <a:lstStyle/>
          <a:p>
            <a:fld id="{C86D1848-8BB0-4B51-9727-4978EBB01898}"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3216408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6638" y="544513"/>
            <a:ext cx="4624387" cy="3468687"/>
          </a:xfrm>
        </p:spPr>
      </p:sp>
      <p:sp>
        <p:nvSpPr>
          <p:cNvPr id="3" name="Notes Placeholder 2"/>
          <p:cNvSpPr>
            <a:spLocks noGrp="1"/>
          </p:cNvSpPr>
          <p:nvPr>
            <p:ph type="body" idx="1"/>
          </p:nvPr>
        </p:nvSpPr>
        <p:spPr/>
        <p:txBody>
          <a:bodyPr/>
          <a:lstStyle/>
          <a:p>
            <a:r>
              <a:rPr lang="en-US" altLang="ja-JP" baseline="0" dirty="0" smtClean="0"/>
              <a:t>For future use.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86D1848-8BB0-4B51-9727-4978EBB01898}"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6015522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F3B7FA5F-1114-4113-B859-A32AA3424A05}" type="datetimeFigureOut">
              <a:rPr kumimoji="1" lang="ja-JP" altLang="en-US" smtClean="0"/>
              <a:pPr/>
              <a:t>2017/6/20</a:t>
            </a:fld>
            <a:endParaRPr kumimoji="1" lang="ja-JP" alt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kumimoji="1" lang="ja-JP" altLang="en-US">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10038062-31E9-4E93-B615-C0FF23612985}" type="slidenum">
              <a:rPr kumimoji="1" lang="ja-JP" altLang="en-US" smtClean="0"/>
              <a:pPr/>
              <a:t>‹#›</a:t>
            </a:fld>
            <a:endParaRPr kumimoji="1" lang="ja-JP" altLang="en-US"/>
          </a:p>
        </p:txBody>
      </p:sp>
    </p:spTree>
    <p:extLst>
      <p:ext uri="{BB962C8B-B14F-4D97-AF65-F5344CB8AC3E}">
        <p14:creationId xmlns:p14="http://schemas.microsoft.com/office/powerpoint/2010/main" val="3394365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3B7FA5F-1114-4113-B859-A32AA3424A05}" type="datetimeFigureOut">
              <a:rPr kumimoji="1" lang="ja-JP" altLang="en-US" smtClean="0">
                <a:solidFill>
                  <a:prstClr val="black"/>
                </a:solidFill>
              </a:rPr>
              <a:pPr/>
              <a:t>2017/6/20</a:t>
            </a:fld>
            <a:endParaRPr kumimoji="1" lang="ja-JP" altLang="en-US">
              <a:solidFill>
                <a:prstClr val="black"/>
              </a:solidFill>
            </a:endParaRPr>
          </a:p>
        </p:txBody>
      </p:sp>
      <p:sp>
        <p:nvSpPr>
          <p:cNvPr id="5" name="Footer Placeholder 4"/>
          <p:cNvSpPr>
            <a:spLocks noGrp="1"/>
          </p:cNvSpPr>
          <p:nvPr>
            <p:ph type="ftr" sz="quarter" idx="11"/>
          </p:nvPr>
        </p:nvSpPr>
        <p:spPr/>
        <p:txBody>
          <a:bodyPr/>
          <a:lstStyle>
            <a:extLst/>
          </a:lstStyle>
          <a:p>
            <a:endParaRPr kumimoji="1" lang="ja-JP" altLang="en-US">
              <a:solidFill>
                <a:prstClr val="black"/>
              </a:solidFill>
            </a:endParaRPr>
          </a:p>
        </p:txBody>
      </p:sp>
      <p:sp>
        <p:nvSpPr>
          <p:cNvPr id="6" name="Slide Number Placeholder 5"/>
          <p:cNvSpPr>
            <a:spLocks noGrp="1"/>
          </p:cNvSpPr>
          <p:nvPr>
            <p:ph type="sldNum" sz="quarter" idx="12"/>
          </p:nvPr>
        </p:nvSpPr>
        <p:spPr/>
        <p:txBody>
          <a:bodyPr/>
          <a:lstStyle>
            <a:extLst/>
          </a:lstStyle>
          <a:p>
            <a:fld id="{10038062-31E9-4E93-B615-C0FF23612985}" type="slidenum">
              <a:rPr kumimoji="1" lang="ja-JP" altLang="en-US" smtClean="0">
                <a:solidFill>
                  <a:prstClr val="black"/>
                </a:solidFill>
              </a:rPr>
              <a:pPr/>
              <a:t>‹#›</a:t>
            </a:fld>
            <a:endParaRPr kumimoji="1" lang="ja-JP" altLang="en-US">
              <a:solidFill>
                <a:prstClr val="black"/>
              </a:solidFill>
            </a:endParaRPr>
          </a:p>
        </p:txBody>
      </p:sp>
    </p:spTree>
    <p:extLst>
      <p:ext uri="{BB962C8B-B14F-4D97-AF65-F5344CB8AC3E}">
        <p14:creationId xmlns:p14="http://schemas.microsoft.com/office/powerpoint/2010/main" val="2199546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3B7FA5F-1114-4113-B859-A32AA3424A05}" type="datetimeFigureOut">
              <a:rPr kumimoji="1" lang="ja-JP" altLang="en-US" smtClean="0">
                <a:solidFill>
                  <a:prstClr val="black"/>
                </a:solidFill>
              </a:rPr>
              <a:pPr/>
              <a:t>2017/6/20</a:t>
            </a:fld>
            <a:endParaRPr kumimoji="1" lang="ja-JP" altLang="en-US">
              <a:solidFill>
                <a:prstClr val="black"/>
              </a:solidFill>
            </a:endParaRPr>
          </a:p>
        </p:txBody>
      </p:sp>
      <p:sp>
        <p:nvSpPr>
          <p:cNvPr id="5" name="Footer Placeholder 4"/>
          <p:cNvSpPr>
            <a:spLocks noGrp="1"/>
          </p:cNvSpPr>
          <p:nvPr>
            <p:ph type="ftr" sz="quarter" idx="11"/>
          </p:nvPr>
        </p:nvSpPr>
        <p:spPr/>
        <p:txBody>
          <a:bodyPr/>
          <a:lstStyle>
            <a:extLst/>
          </a:lstStyle>
          <a:p>
            <a:endParaRPr kumimoji="1" lang="ja-JP" altLang="en-US">
              <a:solidFill>
                <a:prstClr val="black"/>
              </a:solidFill>
            </a:endParaRPr>
          </a:p>
        </p:txBody>
      </p:sp>
      <p:sp>
        <p:nvSpPr>
          <p:cNvPr id="6" name="Slide Number Placeholder 5"/>
          <p:cNvSpPr>
            <a:spLocks noGrp="1"/>
          </p:cNvSpPr>
          <p:nvPr>
            <p:ph type="sldNum" sz="quarter" idx="12"/>
          </p:nvPr>
        </p:nvSpPr>
        <p:spPr/>
        <p:txBody>
          <a:bodyPr/>
          <a:lstStyle>
            <a:extLst/>
          </a:lstStyle>
          <a:p>
            <a:fld id="{10038062-31E9-4E93-B615-C0FF23612985}" type="slidenum">
              <a:rPr kumimoji="1" lang="ja-JP" altLang="en-US" smtClean="0">
                <a:solidFill>
                  <a:prstClr val="black"/>
                </a:solidFill>
              </a:rPr>
              <a:pPr/>
              <a:t>‹#›</a:t>
            </a:fld>
            <a:endParaRPr kumimoji="1" lang="ja-JP" altLang="en-US">
              <a:solidFill>
                <a:prstClr val="black"/>
              </a:solidFill>
            </a:endParaRPr>
          </a:p>
        </p:txBody>
      </p:sp>
    </p:spTree>
    <p:extLst>
      <p:ext uri="{BB962C8B-B14F-4D97-AF65-F5344CB8AC3E}">
        <p14:creationId xmlns:p14="http://schemas.microsoft.com/office/powerpoint/2010/main" val="362555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3B7FA5F-1114-4113-B859-A32AA3424A05}" type="datetimeFigureOut">
              <a:rPr kumimoji="1" lang="ja-JP" altLang="en-US" smtClean="0">
                <a:solidFill>
                  <a:prstClr val="black"/>
                </a:solidFill>
              </a:rPr>
              <a:pPr/>
              <a:t>2017/6/20</a:t>
            </a:fld>
            <a:endParaRPr kumimoji="1" lang="ja-JP" altLang="en-US">
              <a:solidFill>
                <a:prstClr val="black"/>
              </a:solidFill>
            </a:endParaRPr>
          </a:p>
        </p:txBody>
      </p:sp>
      <p:sp>
        <p:nvSpPr>
          <p:cNvPr id="5" name="Footer Placeholder 4"/>
          <p:cNvSpPr>
            <a:spLocks noGrp="1"/>
          </p:cNvSpPr>
          <p:nvPr>
            <p:ph type="ftr" sz="quarter" idx="11"/>
          </p:nvPr>
        </p:nvSpPr>
        <p:spPr/>
        <p:txBody>
          <a:bodyPr/>
          <a:lstStyle>
            <a:extLst/>
          </a:lstStyle>
          <a:p>
            <a:endParaRPr kumimoji="1" lang="ja-JP" altLang="en-US">
              <a:solidFill>
                <a:prstClr val="black"/>
              </a:solidFill>
            </a:endParaRPr>
          </a:p>
        </p:txBody>
      </p:sp>
      <p:sp>
        <p:nvSpPr>
          <p:cNvPr id="6" name="Slide Number Placeholder 5"/>
          <p:cNvSpPr>
            <a:spLocks noGrp="1"/>
          </p:cNvSpPr>
          <p:nvPr>
            <p:ph type="sldNum" sz="quarter" idx="12"/>
          </p:nvPr>
        </p:nvSpPr>
        <p:spPr/>
        <p:txBody>
          <a:bodyPr/>
          <a:lstStyle>
            <a:extLst/>
          </a:lstStyle>
          <a:p>
            <a:fld id="{10038062-31E9-4E93-B615-C0FF23612985}" type="slidenum">
              <a:rPr kumimoji="1" lang="ja-JP" altLang="en-US" smtClean="0">
                <a:solidFill>
                  <a:prstClr val="black"/>
                </a:solidFill>
              </a:rPr>
              <a:pPr/>
              <a:t>‹#›</a:t>
            </a:fld>
            <a:endParaRPr kumimoji="1" lang="ja-JP" alt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529412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3B7FA5F-1114-4113-B859-A32AA3424A05}" type="datetimeFigureOut">
              <a:rPr kumimoji="1" lang="ja-JP" altLang="en-US" smtClean="0">
                <a:solidFill>
                  <a:prstClr val="white"/>
                </a:solidFill>
              </a:rPr>
              <a:pPr/>
              <a:t>2017/6/20</a:t>
            </a:fld>
            <a:endParaRPr kumimoji="1" lang="ja-JP" altLang="en-US">
              <a:solidFill>
                <a:prstClr val="white"/>
              </a:solidFill>
            </a:endParaRPr>
          </a:p>
        </p:txBody>
      </p:sp>
      <p:sp>
        <p:nvSpPr>
          <p:cNvPr id="5" name="Footer Placeholder 4"/>
          <p:cNvSpPr>
            <a:spLocks noGrp="1"/>
          </p:cNvSpPr>
          <p:nvPr>
            <p:ph type="ftr" sz="quarter" idx="11"/>
          </p:nvPr>
        </p:nvSpPr>
        <p:spPr/>
        <p:txBody>
          <a:bodyPr/>
          <a:lstStyle>
            <a:extLst/>
          </a:lstStyle>
          <a:p>
            <a:endParaRPr kumimoji="1" lang="ja-JP" altLang="en-US">
              <a:solidFill>
                <a:prstClr val="white"/>
              </a:solidFill>
            </a:endParaRPr>
          </a:p>
        </p:txBody>
      </p:sp>
      <p:sp>
        <p:nvSpPr>
          <p:cNvPr id="6" name="Slide Number Placeholder 5"/>
          <p:cNvSpPr>
            <a:spLocks noGrp="1"/>
          </p:cNvSpPr>
          <p:nvPr>
            <p:ph type="sldNum" sz="quarter" idx="12"/>
          </p:nvPr>
        </p:nvSpPr>
        <p:spPr/>
        <p:txBody>
          <a:bodyPr/>
          <a:lstStyle>
            <a:extLst/>
          </a:lstStyle>
          <a:p>
            <a:fld id="{10038062-31E9-4E93-B615-C0FF23612985}" type="slidenum">
              <a:rPr kumimoji="1" lang="ja-JP" altLang="en-US" smtClean="0">
                <a:solidFill>
                  <a:prstClr val="white"/>
                </a:solidFill>
              </a:rPr>
              <a:pPr/>
              <a:t>‹#›</a:t>
            </a:fld>
            <a:endParaRPr kumimoji="1" lang="ja-JP" altLang="en-US">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extLst>
      <p:ext uri="{BB962C8B-B14F-4D97-AF65-F5344CB8AC3E}">
        <p14:creationId xmlns:p14="http://schemas.microsoft.com/office/powerpoint/2010/main" val="8077248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3B7FA5F-1114-4113-B859-A32AA3424A05}" type="datetimeFigureOut">
              <a:rPr kumimoji="1" lang="ja-JP" altLang="en-US" smtClean="0">
                <a:solidFill>
                  <a:prstClr val="white"/>
                </a:solidFill>
              </a:rPr>
              <a:pPr/>
              <a:t>2017/6/20</a:t>
            </a:fld>
            <a:endParaRPr kumimoji="1" lang="ja-JP" altLang="en-US">
              <a:solidFill>
                <a:prstClr val="white"/>
              </a:solidFill>
            </a:endParaRPr>
          </a:p>
        </p:txBody>
      </p:sp>
      <p:sp>
        <p:nvSpPr>
          <p:cNvPr id="6" name="Footer Placeholder 5"/>
          <p:cNvSpPr>
            <a:spLocks noGrp="1"/>
          </p:cNvSpPr>
          <p:nvPr>
            <p:ph type="ftr" sz="quarter" idx="11"/>
          </p:nvPr>
        </p:nvSpPr>
        <p:spPr/>
        <p:txBody>
          <a:bodyPr/>
          <a:lstStyle>
            <a:extLst/>
          </a:lstStyle>
          <a:p>
            <a:endParaRPr kumimoji="1" lang="ja-JP" altLang="en-US">
              <a:solidFill>
                <a:prstClr val="white"/>
              </a:solidFill>
            </a:endParaRPr>
          </a:p>
        </p:txBody>
      </p:sp>
      <p:sp>
        <p:nvSpPr>
          <p:cNvPr id="7" name="Slide Number Placeholder 6"/>
          <p:cNvSpPr>
            <a:spLocks noGrp="1"/>
          </p:cNvSpPr>
          <p:nvPr>
            <p:ph type="sldNum" sz="quarter" idx="12"/>
          </p:nvPr>
        </p:nvSpPr>
        <p:spPr/>
        <p:txBody>
          <a:bodyPr/>
          <a:lstStyle>
            <a:extLst/>
          </a:lstStyle>
          <a:p>
            <a:fld id="{10038062-31E9-4E93-B615-C0FF23612985}" type="slidenum">
              <a:rPr kumimoji="1" lang="ja-JP" altLang="en-US" smtClean="0">
                <a:solidFill>
                  <a:prstClr val="white"/>
                </a:solidFill>
              </a:rPr>
              <a:pPr/>
              <a:t>‹#›</a:t>
            </a:fld>
            <a:endParaRPr kumimoji="1" lang="ja-JP" alt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49253925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3B7FA5F-1114-4113-B859-A32AA3424A05}" type="datetimeFigureOut">
              <a:rPr kumimoji="1" lang="ja-JP" altLang="en-US" smtClean="0">
                <a:solidFill>
                  <a:prstClr val="black"/>
                </a:solidFill>
              </a:rPr>
              <a:pPr/>
              <a:t>2017/6/20</a:t>
            </a:fld>
            <a:endParaRPr kumimoji="1" lang="ja-JP" altLang="en-US">
              <a:solidFill>
                <a:prstClr val="black"/>
              </a:solidFill>
            </a:endParaRPr>
          </a:p>
        </p:txBody>
      </p:sp>
      <p:sp>
        <p:nvSpPr>
          <p:cNvPr id="8" name="Footer Placeholder 7"/>
          <p:cNvSpPr>
            <a:spLocks noGrp="1"/>
          </p:cNvSpPr>
          <p:nvPr>
            <p:ph type="ftr" sz="quarter" idx="11"/>
          </p:nvPr>
        </p:nvSpPr>
        <p:spPr/>
        <p:txBody>
          <a:bodyPr/>
          <a:lstStyle>
            <a:extLst/>
          </a:lstStyle>
          <a:p>
            <a:endParaRPr kumimoji="1" lang="ja-JP" altLang="en-US">
              <a:solidFill>
                <a:prstClr val="black"/>
              </a:solidFill>
            </a:endParaRPr>
          </a:p>
        </p:txBody>
      </p:sp>
      <p:sp>
        <p:nvSpPr>
          <p:cNvPr id="9" name="Slide Number Placeholder 8"/>
          <p:cNvSpPr>
            <a:spLocks noGrp="1"/>
          </p:cNvSpPr>
          <p:nvPr>
            <p:ph type="sldNum" sz="quarter" idx="12"/>
          </p:nvPr>
        </p:nvSpPr>
        <p:spPr/>
        <p:txBody>
          <a:bodyPr/>
          <a:lstStyle>
            <a:extLst/>
          </a:lstStyle>
          <a:p>
            <a:fld id="{10038062-31E9-4E93-B615-C0FF23612985}" type="slidenum">
              <a:rPr kumimoji="1" lang="ja-JP" altLang="en-US" smtClean="0">
                <a:solidFill>
                  <a:prstClr val="black"/>
                </a:solidFill>
              </a:rPr>
              <a:pPr/>
              <a:t>‹#›</a:t>
            </a:fld>
            <a:endParaRPr kumimoji="1" lang="ja-JP" altLang="en-US">
              <a:solidFill>
                <a:prstClr val="black"/>
              </a:solidFill>
            </a:endParaRPr>
          </a:p>
        </p:txBody>
      </p:sp>
    </p:spTree>
    <p:extLst>
      <p:ext uri="{BB962C8B-B14F-4D97-AF65-F5344CB8AC3E}">
        <p14:creationId xmlns:p14="http://schemas.microsoft.com/office/powerpoint/2010/main" val="282442321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F3B7FA5F-1114-4113-B859-A32AA3424A05}" type="datetimeFigureOut">
              <a:rPr kumimoji="1" lang="ja-JP" altLang="en-US" smtClean="0">
                <a:solidFill>
                  <a:prstClr val="white"/>
                </a:solidFill>
              </a:rPr>
              <a:pPr/>
              <a:t>2017/6/20</a:t>
            </a:fld>
            <a:endParaRPr kumimoji="1" lang="ja-JP" altLang="en-US">
              <a:solidFill>
                <a:prstClr val="white"/>
              </a:solidFill>
            </a:endParaRPr>
          </a:p>
        </p:txBody>
      </p:sp>
      <p:sp>
        <p:nvSpPr>
          <p:cNvPr id="4" name="Footer Placeholder 3"/>
          <p:cNvSpPr>
            <a:spLocks noGrp="1"/>
          </p:cNvSpPr>
          <p:nvPr>
            <p:ph type="ftr" sz="quarter" idx="11"/>
          </p:nvPr>
        </p:nvSpPr>
        <p:spPr/>
        <p:txBody>
          <a:bodyPr/>
          <a:lstStyle>
            <a:extLst/>
          </a:lstStyle>
          <a:p>
            <a:endParaRPr kumimoji="1" lang="ja-JP" altLang="en-US">
              <a:solidFill>
                <a:prstClr val="white"/>
              </a:solidFill>
            </a:endParaRPr>
          </a:p>
        </p:txBody>
      </p:sp>
      <p:sp>
        <p:nvSpPr>
          <p:cNvPr id="5" name="Slide Number Placeholder 4"/>
          <p:cNvSpPr>
            <a:spLocks noGrp="1"/>
          </p:cNvSpPr>
          <p:nvPr>
            <p:ph type="sldNum" sz="quarter" idx="12"/>
          </p:nvPr>
        </p:nvSpPr>
        <p:spPr/>
        <p:txBody>
          <a:bodyPr/>
          <a:lstStyle>
            <a:extLst/>
          </a:lstStyle>
          <a:p>
            <a:fld id="{10038062-31E9-4E93-B615-C0FF23612985}" type="slidenum">
              <a:rPr kumimoji="1" lang="ja-JP" altLang="en-US" smtClean="0">
                <a:solidFill>
                  <a:prstClr val="white"/>
                </a:solidFill>
              </a:rPr>
              <a:pPr/>
              <a:t>‹#›</a:t>
            </a:fld>
            <a:endParaRPr kumimoji="1" lang="ja-JP" alt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555034300"/>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F3B7FA5F-1114-4113-B859-A32AA3424A05}" type="datetimeFigureOut">
              <a:rPr kumimoji="1" lang="ja-JP" altLang="en-US" smtClean="0">
                <a:solidFill>
                  <a:prstClr val="black"/>
                </a:solidFill>
              </a:rPr>
              <a:pPr/>
              <a:t>2017/6/20</a:t>
            </a:fld>
            <a:endParaRPr kumimoji="1" lang="ja-JP" altLang="en-US">
              <a:solidFill>
                <a:prstClr val="black"/>
              </a:solidFill>
            </a:endParaRPr>
          </a:p>
        </p:txBody>
      </p:sp>
      <p:sp>
        <p:nvSpPr>
          <p:cNvPr id="3" name="Footer Placeholder 2"/>
          <p:cNvSpPr>
            <a:spLocks noGrp="1"/>
          </p:cNvSpPr>
          <p:nvPr>
            <p:ph type="ftr" sz="quarter" idx="11"/>
          </p:nvPr>
        </p:nvSpPr>
        <p:spPr/>
        <p:txBody>
          <a:bodyPr/>
          <a:lstStyle>
            <a:extLst/>
          </a:lstStyle>
          <a:p>
            <a:endParaRPr kumimoji="1" lang="ja-JP" altLang="en-US">
              <a:solidFill>
                <a:prstClr val="black"/>
              </a:solidFill>
            </a:endParaRPr>
          </a:p>
        </p:txBody>
      </p:sp>
      <p:sp>
        <p:nvSpPr>
          <p:cNvPr id="4" name="Slide Number Placeholder 3"/>
          <p:cNvSpPr>
            <a:spLocks noGrp="1"/>
          </p:cNvSpPr>
          <p:nvPr>
            <p:ph type="sldNum" sz="quarter" idx="12"/>
          </p:nvPr>
        </p:nvSpPr>
        <p:spPr/>
        <p:txBody>
          <a:bodyPr/>
          <a:lstStyle>
            <a:extLst/>
          </a:lstStyle>
          <a:p>
            <a:fld id="{10038062-31E9-4E93-B615-C0FF23612985}" type="slidenum">
              <a:rPr kumimoji="1" lang="ja-JP" altLang="en-US" smtClean="0">
                <a:solidFill>
                  <a:prstClr val="black"/>
                </a:solidFill>
              </a:rPr>
              <a:pPr/>
              <a:t>‹#›</a:t>
            </a:fld>
            <a:endParaRPr kumimoji="1" lang="ja-JP" altLang="en-US">
              <a:solidFill>
                <a:prstClr val="black"/>
              </a:solidFill>
            </a:endParaRPr>
          </a:p>
        </p:txBody>
      </p:sp>
    </p:spTree>
    <p:extLst>
      <p:ext uri="{BB962C8B-B14F-4D97-AF65-F5344CB8AC3E}">
        <p14:creationId xmlns:p14="http://schemas.microsoft.com/office/powerpoint/2010/main" val="1320728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F3B7FA5F-1114-4113-B859-A32AA3424A05}" type="datetimeFigureOut">
              <a:rPr kumimoji="1" lang="ja-JP" altLang="en-US" smtClean="0">
                <a:solidFill>
                  <a:prstClr val="black"/>
                </a:solidFill>
              </a:rPr>
              <a:pPr/>
              <a:t>2017/6/20</a:t>
            </a:fld>
            <a:endParaRPr kumimoji="1" lang="ja-JP" altLang="en-US">
              <a:solidFill>
                <a:prstClr val="black"/>
              </a:solidFill>
            </a:endParaRPr>
          </a:p>
        </p:txBody>
      </p:sp>
      <p:sp>
        <p:nvSpPr>
          <p:cNvPr id="6" name="Footer Placeholder 5"/>
          <p:cNvSpPr>
            <a:spLocks noGrp="1"/>
          </p:cNvSpPr>
          <p:nvPr>
            <p:ph type="ftr" sz="quarter" idx="11"/>
          </p:nvPr>
        </p:nvSpPr>
        <p:spPr/>
        <p:txBody>
          <a:bodyPr/>
          <a:lstStyle>
            <a:extLst/>
          </a:lstStyle>
          <a:p>
            <a:endParaRPr kumimoji="1" lang="ja-JP" altLang="en-US">
              <a:solidFill>
                <a:prstClr val="black"/>
              </a:solidFill>
            </a:endParaRPr>
          </a:p>
        </p:txBody>
      </p:sp>
      <p:sp>
        <p:nvSpPr>
          <p:cNvPr id="7" name="Slide Number Placeholder 6"/>
          <p:cNvSpPr>
            <a:spLocks noGrp="1"/>
          </p:cNvSpPr>
          <p:nvPr>
            <p:ph type="sldNum" sz="quarter" idx="12"/>
          </p:nvPr>
        </p:nvSpPr>
        <p:spPr/>
        <p:txBody>
          <a:bodyPr/>
          <a:lstStyle>
            <a:extLst/>
          </a:lstStyle>
          <a:p>
            <a:fld id="{10038062-31E9-4E93-B615-C0FF23612985}" type="slidenum">
              <a:rPr kumimoji="1" lang="ja-JP" altLang="en-US" smtClean="0">
                <a:solidFill>
                  <a:prstClr val="black"/>
                </a:solidFill>
              </a:rPr>
              <a:pPr/>
              <a:t>‹#›</a:t>
            </a:fld>
            <a:endParaRPr kumimoji="1" lang="ja-JP" altLang="en-US">
              <a:solidFill>
                <a:prstClr val="black"/>
              </a:solidFill>
            </a:endParaRPr>
          </a:p>
        </p:txBody>
      </p:sp>
    </p:spTree>
    <p:extLst>
      <p:ext uri="{BB962C8B-B14F-4D97-AF65-F5344CB8AC3E}">
        <p14:creationId xmlns:p14="http://schemas.microsoft.com/office/powerpoint/2010/main" val="357015920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F3B7FA5F-1114-4113-B859-A32AA3424A05}" type="datetimeFigureOut">
              <a:rPr kumimoji="1" lang="ja-JP" altLang="en-US" smtClean="0">
                <a:solidFill>
                  <a:prstClr val="white"/>
                </a:solidFill>
              </a:rPr>
              <a:pPr/>
              <a:t>2017/6/20</a:t>
            </a:fld>
            <a:endParaRPr kumimoji="1" lang="ja-JP" altLang="en-US">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kumimoji="1" lang="ja-JP" alt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10038062-31E9-4E93-B615-C0FF23612985}" type="slidenum">
              <a:rPr kumimoji="1" lang="ja-JP" altLang="en-US" smtClean="0">
                <a:solidFill>
                  <a:prstClr val="white"/>
                </a:solidFill>
              </a:rPr>
              <a:pPr/>
              <a:t>‹#›</a:t>
            </a:fld>
            <a:endParaRPr kumimoji="1" lang="ja-JP" altLang="en-US">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extLst>
      <p:ext uri="{BB962C8B-B14F-4D97-AF65-F5344CB8AC3E}">
        <p14:creationId xmlns:p14="http://schemas.microsoft.com/office/powerpoint/2010/main" val="16061107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F3B7FA5F-1114-4113-B859-A32AA3424A05}" type="datetimeFigureOut">
              <a:rPr kumimoji="1" lang="ja-JP" altLang="en-US" smtClean="0">
                <a:solidFill>
                  <a:prstClr val="black"/>
                </a:solidFill>
              </a:rPr>
              <a:pPr/>
              <a:t>2017/6/20</a:t>
            </a:fld>
            <a:endParaRPr kumimoji="1" lang="ja-JP" altLang="en-US">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kumimoji="1" lang="ja-JP" altLang="en-US">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10038062-31E9-4E93-B615-C0FF23612985}" type="slidenum">
              <a:rPr kumimoji="1" lang="ja-JP" altLang="en-US" smtClean="0">
                <a:solidFill>
                  <a:prstClr val="black"/>
                </a:solidFill>
              </a:rPr>
              <a:pPr/>
              <a:t>‹#›</a:t>
            </a:fld>
            <a:endParaRPr kumimoji="1" lang="ja-JP" altLang="en-US">
              <a:solidFill>
                <a:prstClr val="black"/>
              </a:solidFill>
            </a:endParaRPr>
          </a:p>
        </p:txBody>
      </p:sp>
    </p:spTree>
    <p:extLst>
      <p:ext uri="{BB962C8B-B14F-4D97-AF65-F5344CB8AC3E}">
        <p14:creationId xmlns:p14="http://schemas.microsoft.com/office/powerpoint/2010/main" val="23124577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9.wmf"/><Relationship Id="rId7"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6.wmf"/><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41.png"/><Relationship Id="rId4" Type="http://schemas.openxmlformats.org/officeDocument/2006/relationships/diagramLayout" Target="../diagrams/layout4.xml"/><Relationship Id="rId9"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1.png"/><Relationship Id="rId5" Type="http://schemas.microsoft.com/office/2007/relationships/hdphoto" Target="../media/hdphoto3.wdp"/><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fontScale="90000"/>
          </a:bodyPr>
          <a:lstStyle/>
          <a:p>
            <a:pPr algn="ctr"/>
            <a:r>
              <a:rPr kumimoji="1" lang="en-US" altLang="ja-JP" sz="4400" u="sng" dirty="0" smtClean="0"/>
              <a:t>Post Clearance Audit (PCA) </a:t>
            </a:r>
            <a:r>
              <a:rPr kumimoji="1" lang="en-US" altLang="ja-JP" sz="3600" dirty="0" smtClean="0">
                <a:solidFill>
                  <a:schemeClr val="bg2">
                    <a:lumMod val="50000"/>
                  </a:schemeClr>
                </a:solidFill>
              </a:rPr>
              <a:t>Data Analysis for Selection and  Execution of Audits</a:t>
            </a:r>
            <a:endParaRPr kumimoji="1" lang="en-US" altLang="ja-JP" sz="3600" dirty="0">
              <a:solidFill>
                <a:schemeClr val="bg2">
                  <a:lumMod val="50000"/>
                </a:schemeClr>
              </a:solidFill>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62800" y="304800"/>
            <a:ext cx="1728787" cy="1355911"/>
          </a:xfrm>
          <a:prstGeom prst="rect">
            <a:avLst/>
          </a:prstGeom>
        </p:spPr>
      </p:pic>
      <p:sp>
        <p:nvSpPr>
          <p:cNvPr id="3" name="Rectangle 2"/>
          <p:cNvSpPr/>
          <p:nvPr/>
        </p:nvSpPr>
        <p:spPr>
          <a:xfrm>
            <a:off x="2133600" y="4343400"/>
            <a:ext cx="5334000" cy="8382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smtClean="0">
                <a:solidFill>
                  <a:schemeClr val="tx1"/>
                </a:solidFill>
              </a:rPr>
              <a:t>Knowledge Academy Compliance And Facilitation Track</a:t>
            </a:r>
          </a:p>
          <a:p>
            <a:pPr algn="ctr"/>
            <a:r>
              <a:rPr lang="en-ZA" dirty="0" smtClean="0">
                <a:solidFill>
                  <a:schemeClr val="tx1"/>
                </a:solidFill>
              </a:rPr>
              <a:t>19-23 June 2017</a:t>
            </a:r>
            <a:endParaRPr lang="en-ZA" dirty="0">
              <a:solidFill>
                <a:schemeClr val="tx1"/>
              </a:solidFill>
            </a:endParaRPr>
          </a:p>
        </p:txBody>
      </p:sp>
    </p:spTree>
    <p:extLst>
      <p:ext uri="{BB962C8B-B14F-4D97-AF65-F5344CB8AC3E}">
        <p14:creationId xmlns:p14="http://schemas.microsoft.com/office/powerpoint/2010/main" val="36806714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05000"/>
            <a:ext cx="8458200" cy="4114800"/>
          </a:xfrm>
        </p:spPr>
        <p:txBody>
          <a:bodyPr>
            <a:normAutofit/>
          </a:bodyPr>
          <a:lstStyle/>
          <a:p>
            <a:pPr>
              <a:buNone/>
            </a:pPr>
            <a:r>
              <a:rPr lang="en-US" sz="3200" dirty="0" smtClean="0">
                <a:latin typeface="Calibri" panose="020F0502020204030204" pitchFamily="34" charset="0"/>
              </a:rPr>
              <a:t>You might say …</a:t>
            </a:r>
          </a:p>
          <a:p>
            <a:pPr>
              <a:buFont typeface="Wingdings" pitchFamily="2" charset="2"/>
              <a:buChar char="ü"/>
            </a:pPr>
            <a:r>
              <a:rPr lang="en-US" sz="2800" dirty="0" smtClean="0">
                <a:latin typeface="Calibri" panose="020F0502020204030204" pitchFamily="34" charset="0"/>
              </a:rPr>
              <a:t>   They don’t like Customs!</a:t>
            </a:r>
          </a:p>
          <a:p>
            <a:pPr>
              <a:buFont typeface="Wingdings" pitchFamily="2" charset="2"/>
              <a:buChar char="ü"/>
            </a:pPr>
            <a:r>
              <a:rPr lang="en-US" sz="2800" dirty="0">
                <a:latin typeface="Calibri" panose="020F0502020204030204" pitchFamily="34" charset="0"/>
              </a:rPr>
              <a:t> </a:t>
            </a:r>
            <a:r>
              <a:rPr lang="en-US" sz="2800" dirty="0" smtClean="0">
                <a:latin typeface="Calibri" panose="020F0502020204030204" pitchFamily="34" charset="0"/>
              </a:rPr>
              <a:t>  They are usually good and honest.</a:t>
            </a:r>
          </a:p>
          <a:p>
            <a:pPr>
              <a:buFont typeface="Wingdings" pitchFamily="2" charset="2"/>
              <a:buChar char="ü"/>
            </a:pPr>
            <a:r>
              <a:rPr lang="en-US" sz="2800" dirty="0">
                <a:latin typeface="Calibri" panose="020F0502020204030204" pitchFamily="34" charset="0"/>
              </a:rPr>
              <a:t> </a:t>
            </a:r>
            <a:endParaRPr lang="en-US" sz="2800" dirty="0" smtClean="0">
              <a:latin typeface="Calibri" panose="020F0502020204030204" pitchFamily="34" charset="0"/>
            </a:endParaRPr>
          </a:p>
          <a:p>
            <a:pPr>
              <a:buFont typeface="Wingdings" pitchFamily="2" charset="2"/>
              <a:buChar char="ü"/>
            </a:pPr>
            <a:r>
              <a:rPr lang="en-US" sz="2800" dirty="0" smtClean="0">
                <a:latin typeface="Calibri" panose="020F0502020204030204" pitchFamily="34" charset="0"/>
              </a:rPr>
              <a:t>  </a:t>
            </a:r>
          </a:p>
          <a:p>
            <a:pPr>
              <a:buFont typeface="Wingdings" pitchFamily="2" charset="2"/>
              <a:buChar char="ü"/>
            </a:pPr>
            <a:r>
              <a:rPr lang="en-US" sz="2800" dirty="0">
                <a:latin typeface="Calibri" panose="020F0502020204030204" pitchFamily="34" charset="0"/>
              </a:rPr>
              <a:t> </a:t>
            </a:r>
            <a:r>
              <a:rPr lang="en-US" sz="2800" dirty="0" smtClean="0">
                <a:latin typeface="Calibri" panose="020F0502020204030204" pitchFamily="34" charset="0"/>
              </a:rPr>
              <a:t> </a:t>
            </a:r>
          </a:p>
          <a:p>
            <a:pPr>
              <a:buFont typeface="Wingdings" pitchFamily="2" charset="2"/>
              <a:buChar char="ü"/>
            </a:pPr>
            <a:r>
              <a:rPr lang="en-US" sz="2800" dirty="0">
                <a:latin typeface="Calibri" panose="020F0502020204030204" pitchFamily="34" charset="0"/>
              </a:rPr>
              <a:t> </a:t>
            </a:r>
            <a:r>
              <a:rPr lang="en-US" sz="2800" dirty="0" smtClean="0">
                <a:latin typeface="Calibri" panose="020F0502020204030204" pitchFamily="34" charset="0"/>
              </a:rPr>
              <a:t> </a:t>
            </a:r>
          </a:p>
          <a:p>
            <a:pPr>
              <a:buFont typeface="Wingdings" pitchFamily="2" charset="2"/>
              <a:buChar char="ü"/>
            </a:pPr>
            <a:endParaRPr lang="en-US" sz="2800" dirty="0" smtClean="0">
              <a:latin typeface="Calibri" panose="020F0502020204030204" pitchFamily="34" charset="0"/>
            </a:endParaRPr>
          </a:p>
        </p:txBody>
      </p:sp>
      <p:pic>
        <p:nvPicPr>
          <p:cNvPr id="1026" name="Picture 2" descr="C:\Users\Taju\AppData\Local\Microsoft\Windows\Temporary Internet Files\Content.IE5\SZQHNSNB\MC900299139[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18858" y="2438400"/>
            <a:ext cx="1825142" cy="1489558"/>
          </a:xfrm>
          <a:prstGeom prst="rect">
            <a:avLst/>
          </a:prstGeom>
          <a:noFill/>
        </p:spPr>
      </p:pic>
      <p:sp>
        <p:nvSpPr>
          <p:cNvPr id="8" name="Title 2"/>
          <p:cNvSpPr txBox="1">
            <a:spLocks/>
          </p:cNvSpPr>
          <p:nvPr/>
        </p:nvSpPr>
        <p:spPr>
          <a:xfrm>
            <a:off x="457200" y="274638"/>
            <a:ext cx="8229600" cy="1143000"/>
          </a:xfrm>
          <a:prstGeom prst="rect">
            <a:avLst/>
          </a:prstGeom>
        </p:spPr>
        <p:txBody>
          <a:bodyPr vert="horz" rtlCol="0" anchor="ctr">
            <a:normAutofit fontScale="90000" lnSpcReduction="10000"/>
            <a:scene3d>
              <a:camera prst="orthographicFront"/>
              <a:lightRig rig="soft" dir="t"/>
            </a:scene3d>
            <a:sp3d prstMaterial="softEdge">
              <a:bevelT w="25400" h="25400"/>
            </a:sp3d>
          </a:bodyPr>
          <a:lstStyle/>
          <a:p>
            <a:pPr>
              <a:spcBef>
                <a:spcPct val="0"/>
              </a:spcBef>
              <a:defRPr/>
            </a:pPr>
            <a:r>
              <a:rPr lang="en-US" sz="4100" b="1" dirty="0" smtClean="0">
                <a:solidFill>
                  <a:srgbClr val="464646"/>
                </a:solidFill>
                <a:effectLst>
                  <a:outerShdw blurRad="31750" dist="25400" dir="5400000" algn="tl" rotWithShape="0">
                    <a:srgbClr val="000000">
                      <a:alpha val="25000"/>
                    </a:srgbClr>
                  </a:outerShdw>
                </a:effectLst>
                <a:latin typeface="Calibri" panose="020F0502020204030204" pitchFamily="34" charset="0"/>
              </a:rPr>
              <a:t>What is the characteristic of importers in your country?</a:t>
            </a:r>
            <a:endParaRPr lang="en-GB" sz="4100" b="1" dirty="0">
              <a:solidFill>
                <a:srgbClr val="464646"/>
              </a:solidFill>
              <a:effectLst>
                <a:outerShdw blurRad="31750" dist="25400" dir="5400000" algn="tl" rotWithShape="0">
                  <a:srgbClr val="000000">
                    <a:alpha val="25000"/>
                  </a:srgbClr>
                </a:outerShdw>
              </a:effectLst>
              <a:latin typeface="Calibri" panose="020F0502020204030204" pitchFamily="34" charset="0"/>
            </a:endParaRPr>
          </a:p>
        </p:txBody>
      </p:sp>
      <p:sp>
        <p:nvSpPr>
          <p:cNvPr id="3" name="Oval Callout 2"/>
          <p:cNvSpPr/>
          <p:nvPr/>
        </p:nvSpPr>
        <p:spPr>
          <a:xfrm>
            <a:off x="3962399" y="4495800"/>
            <a:ext cx="4269029" cy="1828800"/>
          </a:xfrm>
          <a:prstGeom prst="wedgeEllipseCallout">
            <a:avLst>
              <a:gd name="adj1" fmla="val 41121"/>
              <a:gd name="adj2" fmla="val -8493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2800" dirty="0" smtClean="0"/>
              <a:t>How can you accept the risk?</a:t>
            </a:r>
            <a:endParaRPr lang="en-GB" sz="2800" dirty="0"/>
          </a:p>
        </p:txBody>
      </p:sp>
    </p:spTree>
    <p:extLst>
      <p:ext uri="{BB962C8B-B14F-4D97-AF65-F5344CB8AC3E}">
        <p14:creationId xmlns:p14="http://schemas.microsoft.com/office/powerpoint/2010/main" val="225031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3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3000"/>
                                        <p:tgtEl>
                                          <p:spTgt spid="2">
                                            <p:txEl>
                                              <p:pRg st="1" end="1"/>
                                            </p:txEl>
                                          </p:spTgt>
                                        </p:tgtEl>
                                      </p:cBhvr>
                                    </p:animEffect>
                                  </p:childTnLst>
                                </p:cTn>
                              </p:par>
                            </p:childTnLst>
                          </p:cTn>
                        </p:par>
                        <p:par>
                          <p:cTn id="13" fill="hold">
                            <p:stCondLst>
                              <p:cond delay="3000"/>
                            </p:stCondLst>
                            <p:childTnLst>
                              <p:par>
                                <p:cTn id="14" presetID="10" presetClass="entr" presetSubtype="0"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wipe(up)">
                                      <p:cBhvr>
                                        <p:cTn id="21" dur="3000"/>
                                        <p:tgtEl>
                                          <p:spTgt spid="2">
                                            <p:txEl>
                                              <p:pRg st="2" end="2"/>
                                            </p:txEl>
                                          </p:spTgt>
                                        </p:tgtEl>
                                      </p:cBhvr>
                                    </p:animEffect>
                                  </p:childTnLst>
                                </p:cTn>
                              </p:par>
                            </p:childTnLst>
                          </p:cTn>
                        </p:par>
                        <p:par>
                          <p:cTn id="22" fill="hold">
                            <p:stCondLst>
                              <p:cond delay="3000"/>
                            </p:stCondLst>
                            <p:childTnLst>
                              <p:par>
                                <p:cTn id="23" presetID="22" presetClass="entr" presetSubtype="1" fill="hold" nodeType="after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ipe(up)">
                                      <p:cBhvr>
                                        <p:cTn id="25" dur="3000"/>
                                        <p:tgtEl>
                                          <p:spTgt spid="2">
                                            <p:txEl>
                                              <p:pRg st="3" end="3"/>
                                            </p:txEl>
                                          </p:spTgt>
                                        </p:tgtEl>
                                      </p:cBhvr>
                                    </p:animEffect>
                                  </p:childTnLst>
                                </p:cTn>
                              </p:par>
                            </p:childTnLst>
                          </p:cTn>
                        </p:par>
                        <p:par>
                          <p:cTn id="26" fill="hold">
                            <p:stCondLst>
                              <p:cond delay="6000"/>
                            </p:stCondLst>
                            <p:childTnLst>
                              <p:par>
                                <p:cTn id="27" presetID="22" presetClass="entr" presetSubtype="1" fill="hold" nodeType="after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wipe(up)">
                                      <p:cBhvr>
                                        <p:cTn id="29" dur="3000"/>
                                        <p:tgtEl>
                                          <p:spTgt spid="2">
                                            <p:txEl>
                                              <p:pRg st="4" end="4"/>
                                            </p:txEl>
                                          </p:spTgt>
                                        </p:tgtEl>
                                      </p:cBhvr>
                                    </p:animEffect>
                                  </p:childTnLst>
                                </p:cTn>
                              </p:par>
                            </p:childTnLst>
                          </p:cTn>
                        </p:par>
                        <p:par>
                          <p:cTn id="30" fill="hold">
                            <p:stCondLst>
                              <p:cond delay="9000"/>
                            </p:stCondLst>
                            <p:childTnLst>
                              <p:par>
                                <p:cTn id="31" presetID="22" presetClass="entr" presetSubtype="1" fill="hold" nodeType="after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wipe(up)">
                                      <p:cBhvr>
                                        <p:cTn id="33" dur="3000"/>
                                        <p:tgtEl>
                                          <p:spTgt spid="2">
                                            <p:txEl>
                                              <p:pRg st="5" end="5"/>
                                            </p:txEl>
                                          </p:spTgt>
                                        </p:tgtEl>
                                      </p:cBhvr>
                                    </p:animEffect>
                                  </p:childTnLst>
                                </p:cTn>
                              </p:par>
                            </p:childTnLst>
                          </p:cTn>
                        </p:par>
                        <p:par>
                          <p:cTn id="34" fill="hold">
                            <p:stCondLst>
                              <p:cond delay="12000"/>
                            </p:stCondLst>
                            <p:childTnLst>
                              <p:par>
                                <p:cTn id="35" presetID="22" presetClass="entr" presetSubtype="1" fill="hold" nodeType="after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up)">
                                      <p:cBhvr>
                                        <p:cTn id="37" dur="3000"/>
                                        <p:tgtEl>
                                          <p:spTgt spid="2">
                                            <p:txEl>
                                              <p:pRg st="6" end="6"/>
                                            </p:txEl>
                                          </p:spTgt>
                                        </p:tgtEl>
                                      </p:cBhvr>
                                    </p:animEffect>
                                  </p:childTnLst>
                                </p:cTn>
                              </p:par>
                            </p:childTnLst>
                          </p:cTn>
                        </p:par>
                        <p:par>
                          <p:cTn id="38" fill="hold">
                            <p:stCondLst>
                              <p:cond delay="15000"/>
                            </p:stCondLst>
                            <p:childTnLst>
                              <p:par>
                                <p:cTn id="39" presetID="10" presetClass="entr" presetSubtype="0" fill="hold" grpId="0"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69"/>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00" y="457200"/>
            <a:ext cx="8839200" cy="6096000"/>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00936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132290219"/>
              </p:ext>
            </p:extLst>
          </p:nvPr>
        </p:nvGraphicFramePr>
        <p:xfrm>
          <a:off x="457200" y="1481137"/>
          <a:ext cx="8229600" cy="5115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タイトル 1"/>
          <p:cNvSpPr>
            <a:spLocks noGrp="1"/>
          </p:cNvSpPr>
          <p:nvPr>
            <p:ph type="title"/>
          </p:nvPr>
        </p:nvSpPr>
        <p:spPr>
          <a:xfrm>
            <a:off x="150019" y="76200"/>
            <a:ext cx="8993981" cy="962025"/>
          </a:xfrm>
        </p:spPr>
        <p:txBody>
          <a:bodyPr>
            <a:normAutofit/>
          </a:bodyPr>
          <a:lstStyle/>
          <a:p>
            <a:pPr algn="ctr"/>
            <a:r>
              <a:rPr kumimoji="1" lang="en-US" altLang="ja-JP" sz="4400" dirty="0" smtClean="0"/>
              <a:t>Strategic Planning for PCA</a:t>
            </a:r>
            <a:endParaRPr kumimoji="1" lang="ja-JP" altLang="en-US" sz="4400" dirty="0"/>
          </a:p>
        </p:txBody>
      </p:sp>
    </p:spTree>
    <p:extLst>
      <p:ext uri="{BB962C8B-B14F-4D97-AF65-F5344CB8AC3E}">
        <p14:creationId xmlns:p14="http://schemas.microsoft.com/office/powerpoint/2010/main" val="5949418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58"/>
          <p:cNvSpPr>
            <a:spLocks noChangeArrowheads="1"/>
          </p:cNvSpPr>
          <p:nvPr/>
        </p:nvSpPr>
        <p:spPr bwMode="auto">
          <a:xfrm>
            <a:off x="2400307" y="1564459"/>
            <a:ext cx="184731" cy="300082"/>
          </a:xfrm>
          <a:prstGeom prst="rect">
            <a:avLst/>
          </a:prstGeom>
          <a:noFill/>
          <a:ln w="9525">
            <a:noFill/>
            <a:miter lim="800000"/>
            <a:headEnd/>
            <a:tailEnd/>
          </a:ln>
        </p:spPr>
        <p:txBody>
          <a:bodyPr wrap="none" anchor="ctr">
            <a:spAutoFit/>
          </a:bodyPr>
          <a:lstStyle/>
          <a:p>
            <a:pPr defTabSz="684610"/>
            <a:endParaRPr kumimoji="1" lang="fi-FI" sz="1350">
              <a:solidFill>
                <a:prstClr val="black"/>
              </a:solidFill>
            </a:endParaRPr>
          </a:p>
        </p:txBody>
      </p:sp>
      <p:sp>
        <p:nvSpPr>
          <p:cNvPr id="7" name="タイトル 1"/>
          <p:cNvSpPr txBox="1">
            <a:spLocks/>
          </p:cNvSpPr>
          <p:nvPr/>
        </p:nvSpPr>
        <p:spPr>
          <a:xfrm>
            <a:off x="150019" y="43295"/>
            <a:ext cx="8993981" cy="962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4000" dirty="0" smtClean="0">
                <a:solidFill>
                  <a:schemeClr val="tx2"/>
                </a:solidFill>
                <a:effectLst>
                  <a:outerShdw blurRad="38100" dist="38100" dir="2700000" algn="tl">
                    <a:srgbClr val="000000">
                      <a:alpha val="43137"/>
                    </a:srgbClr>
                  </a:outerShdw>
                </a:effectLst>
              </a:rPr>
              <a:t>Operational Risk Management</a:t>
            </a:r>
            <a:endParaRPr lang="ja-JP" altLang="en-US" sz="4000" dirty="0">
              <a:solidFill>
                <a:schemeClr val="tx2"/>
              </a:solidFill>
              <a:effectLst>
                <a:outerShdw blurRad="38100" dist="38100" dir="2700000" algn="tl">
                  <a:srgbClr val="000000">
                    <a:alpha val="43137"/>
                  </a:srgbClr>
                </a:outerShdw>
              </a:effectLst>
            </a:endParaRPr>
          </a:p>
        </p:txBody>
      </p:sp>
      <p:pic>
        <p:nvPicPr>
          <p:cNvPr id="10" name="Picture 9"/>
          <p:cNvPicPr/>
          <p:nvPr/>
        </p:nvPicPr>
        <p:blipFill>
          <a:blip r:embed="rId3" cstate="print">
            <a:extLst>
              <a:ext uri="{28A0092B-C50C-407E-A947-70E740481C1C}">
                <a14:useLocalDpi xmlns:a14="http://schemas.microsoft.com/office/drawing/2010/main"/>
              </a:ext>
            </a:extLst>
          </a:blip>
          <a:srcRect/>
          <a:stretch>
            <a:fillRect/>
          </a:stretch>
        </p:blipFill>
        <p:spPr bwMode="auto">
          <a:xfrm>
            <a:off x="2209800" y="1371600"/>
            <a:ext cx="5105400" cy="5029200"/>
          </a:xfrm>
          <a:prstGeom prst="rect">
            <a:avLst/>
          </a:prstGeom>
          <a:noFill/>
          <a:ln>
            <a:noFill/>
          </a:ln>
        </p:spPr>
      </p:pic>
      <p:sp>
        <p:nvSpPr>
          <p:cNvPr id="11" name="TextBox 10"/>
          <p:cNvSpPr txBox="1"/>
          <p:nvPr/>
        </p:nvSpPr>
        <p:spPr>
          <a:xfrm>
            <a:off x="6172200" y="6381708"/>
            <a:ext cx="2449710" cy="276999"/>
          </a:xfrm>
          <a:prstGeom prst="rect">
            <a:avLst/>
          </a:prstGeom>
          <a:noFill/>
        </p:spPr>
        <p:txBody>
          <a:bodyPr wrap="none" rtlCol="0">
            <a:spAutoFit/>
          </a:bodyPr>
          <a:lstStyle/>
          <a:p>
            <a:r>
              <a:rPr kumimoji="1" lang="en-US" sz="1200" i="1" dirty="0">
                <a:solidFill>
                  <a:prstClr val="black"/>
                </a:solidFill>
              </a:rPr>
              <a:t>PCA Guidelines </a:t>
            </a:r>
            <a:r>
              <a:rPr kumimoji="1" lang="en-US" sz="1200" i="1" dirty="0" err="1">
                <a:solidFill>
                  <a:prstClr val="black"/>
                </a:solidFill>
              </a:rPr>
              <a:t>Vol</a:t>
            </a:r>
            <a:r>
              <a:rPr kumimoji="1" lang="en-US" sz="1200" i="1" dirty="0">
                <a:solidFill>
                  <a:prstClr val="black"/>
                </a:solidFill>
              </a:rPr>
              <a:t> .1 (page 7)</a:t>
            </a:r>
            <a:endParaRPr kumimoji="1" lang="en-GB" sz="1200" i="1" dirty="0">
              <a:solidFill>
                <a:prstClr val="black"/>
              </a:solidFill>
            </a:endParaRPr>
          </a:p>
        </p:txBody>
      </p:sp>
      <p:sp>
        <p:nvSpPr>
          <p:cNvPr id="2" name="Ellipse 1"/>
          <p:cNvSpPr/>
          <p:nvPr/>
        </p:nvSpPr>
        <p:spPr>
          <a:xfrm>
            <a:off x="1371600" y="1375558"/>
            <a:ext cx="6705600" cy="30440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417429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133600"/>
            <a:ext cx="8458200" cy="762000"/>
          </a:xfrm>
        </p:spPr>
        <p:txBody>
          <a:bodyPr>
            <a:noAutofit/>
          </a:bodyPr>
          <a:lstStyle/>
          <a:p>
            <a:pPr>
              <a:buNone/>
            </a:pPr>
            <a:r>
              <a:rPr lang="en-US" sz="3200" i="1" dirty="0" smtClean="0">
                <a:latin typeface="Calibri" panose="020F0502020204030204" pitchFamily="34" charset="0"/>
              </a:rPr>
              <a:t> “</a:t>
            </a:r>
            <a:r>
              <a:rPr lang="en-US" sz="3200" i="1" dirty="0" smtClean="0">
                <a:solidFill>
                  <a:schemeClr val="accent2">
                    <a:lumMod val="75000"/>
                  </a:schemeClr>
                </a:solidFill>
                <a:latin typeface="Calibri" panose="020F0502020204030204" pitchFamily="34" charset="0"/>
              </a:rPr>
              <a:t>A</a:t>
            </a:r>
            <a:r>
              <a:rPr lang="en-US" sz="3200" i="1" dirty="0" smtClean="0">
                <a:latin typeface="Calibri" panose="020F0502020204030204" pitchFamily="34" charset="0"/>
              </a:rPr>
              <a:t> </a:t>
            </a:r>
            <a:r>
              <a:rPr lang="en-US" sz="3200" i="1" dirty="0" smtClean="0">
                <a:solidFill>
                  <a:schemeClr val="accent2">
                    <a:lumMod val="75000"/>
                  </a:schemeClr>
                </a:solidFill>
                <a:latin typeface="Calibri" panose="020F0502020204030204" pitchFamily="34" charset="0"/>
              </a:rPr>
              <a:t>means to measure and improve compliance</a:t>
            </a:r>
            <a:r>
              <a:rPr lang="en-US" sz="3200" i="1" dirty="0" smtClean="0">
                <a:latin typeface="Calibri" panose="020F0502020204030204" pitchFamily="34" charset="0"/>
              </a:rPr>
              <a:t>”</a:t>
            </a:r>
            <a:endParaRPr lang="en-AU" sz="3200" dirty="0">
              <a:latin typeface="Calibri" panose="020F0502020204030204" pitchFamily="34" charset="0"/>
            </a:endParaRPr>
          </a:p>
        </p:txBody>
      </p:sp>
      <p:sp>
        <p:nvSpPr>
          <p:cNvPr id="3" name="Title 2"/>
          <p:cNvSpPr>
            <a:spLocks noGrp="1"/>
          </p:cNvSpPr>
          <p:nvPr>
            <p:ph type="title"/>
          </p:nvPr>
        </p:nvSpPr>
        <p:spPr>
          <a:xfrm>
            <a:off x="-19833" y="0"/>
            <a:ext cx="8001000" cy="868362"/>
          </a:xfrm>
          <a:ln>
            <a:noFill/>
          </a:ln>
        </p:spPr>
        <p:style>
          <a:lnRef idx="2">
            <a:schemeClr val="accent6"/>
          </a:lnRef>
          <a:fillRef idx="1">
            <a:schemeClr val="lt1"/>
          </a:fillRef>
          <a:effectRef idx="0">
            <a:schemeClr val="accent6"/>
          </a:effectRef>
          <a:fontRef idx="minor">
            <a:schemeClr val="dk1"/>
          </a:fontRef>
        </p:style>
        <p:txBody>
          <a:bodyPr>
            <a:normAutofit/>
          </a:bodyPr>
          <a:lstStyle/>
          <a:p>
            <a:pPr>
              <a:defRPr/>
            </a:pPr>
            <a:r>
              <a:rPr lang="en-AU" sz="4000" dirty="0">
                <a:solidFill>
                  <a:schemeClr val="tx2"/>
                </a:solidFill>
                <a:latin typeface="Calibri" panose="020F0502020204030204" pitchFamily="34" charset="0"/>
                <a:ea typeface="+mj-ea"/>
                <a:cs typeface="+mj-cs"/>
              </a:rPr>
              <a:t>2. What is WCO’s concept on PCA?</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38200" y="2895600"/>
            <a:ext cx="1367175" cy="2057400"/>
          </a:xfrm>
          <a:prstGeom prst="rect">
            <a:avLst/>
          </a:prstGeom>
          <a:noFill/>
          <a:ln w="9525">
            <a:noFill/>
            <a:miter lim="800000"/>
            <a:headEnd/>
            <a:tailEnd/>
          </a:ln>
        </p:spPr>
      </p:pic>
      <p:sp>
        <p:nvSpPr>
          <p:cNvPr id="16" name="TextBox 15"/>
          <p:cNvSpPr txBox="1"/>
          <p:nvPr/>
        </p:nvSpPr>
        <p:spPr>
          <a:xfrm>
            <a:off x="6079475" y="2895600"/>
            <a:ext cx="2597186" cy="307777"/>
          </a:xfrm>
          <a:prstGeom prst="rect">
            <a:avLst/>
          </a:prstGeom>
          <a:noFill/>
        </p:spPr>
        <p:txBody>
          <a:bodyPr wrap="none" rtlCol="0">
            <a:spAutoFit/>
          </a:bodyPr>
          <a:lstStyle/>
          <a:p>
            <a:r>
              <a:rPr lang="en-US" sz="1400" dirty="0">
                <a:solidFill>
                  <a:prstClr val="black"/>
                </a:solidFill>
              </a:rPr>
              <a:t>WCO PCA Guidelines (2012)</a:t>
            </a:r>
            <a:endParaRPr lang="en-GB" sz="1400" dirty="0">
              <a:solidFill>
                <a:prstClr val="black"/>
              </a:solidFill>
            </a:endParaRPr>
          </a:p>
        </p:txBody>
      </p:sp>
      <p:sp>
        <p:nvSpPr>
          <p:cNvPr id="7" name="TextBox 6"/>
          <p:cNvSpPr txBox="1"/>
          <p:nvPr/>
        </p:nvSpPr>
        <p:spPr>
          <a:xfrm>
            <a:off x="2514600" y="3810000"/>
            <a:ext cx="5029200" cy="1692771"/>
          </a:xfrm>
          <a:prstGeom prst="rect">
            <a:avLst/>
          </a:prstGeom>
          <a:noFill/>
        </p:spPr>
        <p:txBody>
          <a:bodyPr wrap="square" rtlCol="0">
            <a:spAutoFit/>
          </a:bodyPr>
          <a:lstStyle/>
          <a:p>
            <a:r>
              <a:rPr lang="en-US" sz="2600" dirty="0" smtClean="0">
                <a:solidFill>
                  <a:prstClr val="black"/>
                </a:solidFill>
                <a:latin typeface="Calibri" panose="020F0502020204030204" pitchFamily="34" charset="0"/>
              </a:rPr>
              <a:t>The PCA process is the structured examination </a:t>
            </a:r>
            <a:r>
              <a:rPr lang="en-US" sz="2600" dirty="0">
                <a:solidFill>
                  <a:prstClr val="black"/>
                </a:solidFill>
                <a:latin typeface="Calibri" panose="020F0502020204030204" pitchFamily="34" charset="0"/>
              </a:rPr>
              <a:t>of a business' relevant commercial systems, financial records etc.</a:t>
            </a:r>
            <a:endParaRPr lang="en-GB" sz="2600" dirty="0">
              <a:solidFill>
                <a:prstClr val="black"/>
              </a:solidFill>
              <a:latin typeface="Calibri" panose="020F0502020204030204" pitchFamily="34" charset="0"/>
            </a:endParaRPr>
          </a:p>
        </p:txBody>
      </p:sp>
      <p:pic>
        <p:nvPicPr>
          <p:cNvPr id="1044" name="Picture 20" descr="C:\Users\Taju\AppData\Local\Microsoft\Windows\Temporary Internet Files\Content.IE5\LDHINZYR\MP900430727[1].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705600" y="4876800"/>
            <a:ext cx="1752600" cy="1752600"/>
          </a:xfrm>
          <a:prstGeom prst="rect">
            <a:avLst/>
          </a:prstGeom>
          <a:noFill/>
        </p:spPr>
      </p:pic>
    </p:spTree>
    <p:extLst>
      <p:ext uri="{BB962C8B-B14F-4D97-AF65-F5344CB8AC3E}">
        <p14:creationId xmlns:p14="http://schemas.microsoft.com/office/powerpoint/2010/main" val="191074658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87809" y="1720384"/>
            <a:ext cx="1776903" cy="2524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2"/>
          <p:cNvSpPr txBox="1">
            <a:spLocks/>
          </p:cNvSpPr>
          <p:nvPr/>
        </p:nvSpPr>
        <p:spPr>
          <a:xfrm>
            <a:off x="4191000" y="30480"/>
            <a:ext cx="4861560" cy="685800"/>
          </a:xfrm>
          <a:prstGeom prst="rect">
            <a:avLst/>
          </a:prstGeom>
        </p:spPr>
        <p:txBody>
          <a:bodyPr vert="horz" rtlCol="0" anchor="ctr">
            <a:noAutofit/>
            <a:scene3d>
              <a:camera prst="orthographicFront"/>
              <a:lightRig rig="soft" dir="t"/>
            </a:scene3d>
            <a:sp3d prstMaterial="softEdge">
              <a:bevelT w="25400" h="25400"/>
            </a:sp3d>
          </a:bodyPr>
          <a:lstStyle/>
          <a:p>
            <a:pPr algn="r">
              <a:spcBef>
                <a:spcPct val="0"/>
              </a:spcBef>
              <a:defRPr/>
            </a:pPr>
            <a:r>
              <a:rPr lang="en-US" sz="2400" dirty="0">
                <a:solidFill>
                  <a:srgbClr val="464646"/>
                </a:solidFill>
                <a:latin typeface="Calibri" pitchFamily="34" charset="0"/>
              </a:rPr>
              <a:t>WCO’s concept on PCA</a:t>
            </a:r>
            <a:endParaRPr lang="en-GB" sz="2400" dirty="0">
              <a:solidFill>
                <a:srgbClr val="464646"/>
              </a:solidFill>
              <a:latin typeface="Calibri" pitchFamily="34" charset="0"/>
            </a:endParaRPr>
          </a:p>
        </p:txBody>
      </p:sp>
      <p:sp>
        <p:nvSpPr>
          <p:cNvPr id="5" name="Rectangle 4"/>
          <p:cNvSpPr/>
          <p:nvPr/>
        </p:nvSpPr>
        <p:spPr>
          <a:xfrm>
            <a:off x="334198" y="716280"/>
            <a:ext cx="5776838" cy="646331"/>
          </a:xfrm>
          <a:prstGeom prst="rect">
            <a:avLst/>
          </a:prstGeom>
        </p:spPr>
        <p:txBody>
          <a:bodyPr wrap="none">
            <a:spAutoFit/>
          </a:bodyPr>
          <a:lstStyle/>
          <a:p>
            <a:pPr marL="852678" indent="-742950">
              <a:buFont typeface="+mj-lt"/>
              <a:buAutoNum type="alphaLcParenR"/>
            </a:pPr>
            <a:r>
              <a:rPr lang="en-US" altLang="ja-JP" sz="3600" b="1" dirty="0" smtClean="0">
                <a:solidFill>
                  <a:schemeClr val="bg2">
                    <a:lumMod val="50000"/>
                  </a:schemeClr>
                </a:solidFill>
                <a:latin typeface="Calibri" panose="020F0502020204030204" pitchFamily="34" charset="0"/>
              </a:rPr>
              <a:t>Measure the compliance</a:t>
            </a:r>
            <a:endParaRPr lang="en-US" sz="6000" b="1" dirty="0">
              <a:solidFill>
                <a:schemeClr val="bg2">
                  <a:lumMod val="50000"/>
                </a:schemeClr>
              </a:solidFill>
              <a:latin typeface="Calibri" panose="020F0502020204030204" pitchFamily="34" charset="0"/>
            </a:endParaRPr>
          </a:p>
        </p:txBody>
      </p:sp>
      <p:sp>
        <p:nvSpPr>
          <p:cNvPr id="6" name="TextBox 5"/>
          <p:cNvSpPr txBox="1"/>
          <p:nvPr/>
        </p:nvSpPr>
        <p:spPr>
          <a:xfrm>
            <a:off x="733835" y="4233446"/>
            <a:ext cx="1869422" cy="1046440"/>
          </a:xfrm>
          <a:prstGeom prst="rect">
            <a:avLst/>
          </a:prstGeom>
          <a:noFill/>
        </p:spPr>
        <p:txBody>
          <a:bodyPr wrap="none" rtlCol="0">
            <a:spAutoFit/>
          </a:bodyPr>
          <a:lstStyle/>
          <a:p>
            <a:pPr algn="ctr"/>
            <a:r>
              <a:rPr lang="en-US" sz="1600" dirty="0" smtClean="0"/>
              <a:t>Trustworthy?</a:t>
            </a:r>
          </a:p>
          <a:p>
            <a:pPr algn="ctr"/>
            <a:r>
              <a:rPr lang="en-US" sz="1400" i="1" dirty="0" smtClean="0"/>
              <a:t>(signs, appearance)</a:t>
            </a:r>
          </a:p>
          <a:p>
            <a:pPr algn="ctr"/>
            <a:r>
              <a:rPr lang="en-US" sz="1600" dirty="0" smtClean="0"/>
              <a:t>Corresponds to </a:t>
            </a:r>
          </a:p>
          <a:p>
            <a:pPr algn="ctr"/>
            <a:r>
              <a:rPr lang="en-US" sz="1600" dirty="0" smtClean="0"/>
              <a:t>import goods?</a:t>
            </a:r>
            <a:endParaRPr lang="en-US" sz="1600" dirty="0"/>
          </a:p>
        </p:txBody>
      </p:sp>
      <p:sp>
        <p:nvSpPr>
          <p:cNvPr id="11" name="TextBox 10"/>
          <p:cNvSpPr txBox="1"/>
          <p:nvPr/>
        </p:nvSpPr>
        <p:spPr>
          <a:xfrm>
            <a:off x="2482855" y="5022408"/>
            <a:ext cx="4070345" cy="338554"/>
          </a:xfrm>
          <a:prstGeom prst="rect">
            <a:avLst/>
          </a:prstGeom>
          <a:noFill/>
        </p:spPr>
        <p:txBody>
          <a:bodyPr wrap="none" rtlCol="0">
            <a:spAutoFit/>
          </a:bodyPr>
          <a:lstStyle/>
          <a:p>
            <a:r>
              <a:rPr lang="en-US" sz="1600" dirty="0" smtClean="0"/>
              <a:t>Understand the manufacturing process</a:t>
            </a:r>
            <a:endParaRPr lang="en-US" sz="1600" dirty="0"/>
          </a:p>
        </p:txBody>
      </p:sp>
      <p:sp>
        <p:nvSpPr>
          <p:cNvPr id="12" name="TextBox 11"/>
          <p:cNvSpPr txBox="1"/>
          <p:nvPr/>
        </p:nvSpPr>
        <p:spPr>
          <a:xfrm>
            <a:off x="6431168" y="6062246"/>
            <a:ext cx="2408032" cy="338554"/>
          </a:xfrm>
          <a:prstGeom prst="rect">
            <a:avLst/>
          </a:prstGeom>
          <a:noFill/>
        </p:spPr>
        <p:txBody>
          <a:bodyPr wrap="none" rtlCol="0">
            <a:spAutoFit/>
          </a:bodyPr>
          <a:lstStyle/>
          <a:p>
            <a:r>
              <a:rPr lang="en-US" sz="1600" dirty="0" smtClean="0"/>
              <a:t>Properly kept records?</a:t>
            </a:r>
            <a:endParaRPr lang="en-US" sz="16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22844" y="2830377"/>
            <a:ext cx="3389041" cy="2192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65823" y="4275001"/>
            <a:ext cx="2290661" cy="1833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972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fade">
                                      <p:cBhvr>
                                        <p:cTn id="15" dur="500"/>
                                        <p:tgtEl>
                                          <p:spTgt spid="205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447800"/>
            <a:ext cx="8458200" cy="2057400"/>
          </a:xfrm>
        </p:spPr>
        <p:txBody>
          <a:bodyPr>
            <a:normAutofit/>
          </a:bodyPr>
          <a:lstStyle/>
          <a:p>
            <a:pPr>
              <a:buNone/>
            </a:pPr>
            <a:r>
              <a:rPr lang="en-US" sz="3000" dirty="0" smtClean="0">
                <a:latin typeface="Calibri" panose="020F0502020204030204" pitchFamily="34" charset="0"/>
              </a:rPr>
              <a:t>PCA provides a perfect system to </a:t>
            </a:r>
            <a:r>
              <a:rPr lang="en-US" sz="3600" dirty="0" smtClean="0">
                <a:solidFill>
                  <a:srgbClr val="C00000"/>
                </a:solidFill>
                <a:latin typeface="Calibri" panose="020F0502020204030204" pitchFamily="34" charset="0"/>
              </a:rPr>
              <a:t>lead the traders</a:t>
            </a:r>
            <a:r>
              <a:rPr lang="en-US" sz="3200" dirty="0" smtClean="0">
                <a:latin typeface="Calibri" panose="020F0502020204030204" pitchFamily="34" charset="0"/>
              </a:rPr>
              <a:t> </a:t>
            </a:r>
            <a:r>
              <a:rPr lang="en-US" sz="3000" dirty="0" smtClean="0">
                <a:latin typeface="Calibri" panose="020F0502020204030204" pitchFamily="34" charset="0"/>
              </a:rPr>
              <a:t>to be </a:t>
            </a:r>
            <a:r>
              <a:rPr lang="en-US" sz="3600" dirty="0" smtClean="0">
                <a:solidFill>
                  <a:srgbClr val="C00000"/>
                </a:solidFill>
                <a:latin typeface="Calibri" panose="020F0502020204030204" pitchFamily="34" charset="0"/>
              </a:rPr>
              <a:t>more compliant </a:t>
            </a:r>
            <a:r>
              <a:rPr lang="en-US" sz="3000" dirty="0" smtClean="0">
                <a:solidFill>
                  <a:srgbClr val="C00000"/>
                </a:solidFill>
                <a:latin typeface="Calibri" panose="020F0502020204030204" pitchFamily="34" charset="0"/>
              </a:rPr>
              <a:t> </a:t>
            </a:r>
            <a:r>
              <a:rPr lang="en-US" sz="3000" dirty="0">
                <a:latin typeface="Calibri" panose="020F0502020204030204" pitchFamily="34" charset="0"/>
              </a:rPr>
              <a:t>b</a:t>
            </a:r>
            <a:r>
              <a:rPr lang="en-US" altLang="ja-JP" sz="3000" dirty="0" smtClean="0">
                <a:latin typeface="Calibri" panose="020F0502020204030204" pitchFamily="34" charset="0"/>
              </a:rPr>
              <a:t>y</a:t>
            </a:r>
            <a:r>
              <a:rPr lang="en-US" sz="3000" dirty="0" smtClean="0">
                <a:latin typeface="Calibri" panose="020F0502020204030204" pitchFamily="34" charset="0"/>
              </a:rPr>
              <a:t>:</a:t>
            </a:r>
          </a:p>
          <a:p>
            <a:pPr>
              <a:buNone/>
            </a:pPr>
            <a:endParaRPr lang="en-US" sz="3200" dirty="0" smtClean="0">
              <a:latin typeface="Calibri" panose="020F0502020204030204" pitchFamily="34" charset="0"/>
            </a:endParaRPr>
          </a:p>
        </p:txBody>
      </p:sp>
      <p:graphicFrame>
        <p:nvGraphicFramePr>
          <p:cNvPr id="7" name="コンテンツ プレースホルダー 4"/>
          <p:cNvGraphicFramePr>
            <a:graphicFrameLocks/>
          </p:cNvGraphicFramePr>
          <p:nvPr>
            <p:extLst/>
          </p:nvPr>
        </p:nvGraphicFramePr>
        <p:xfrm>
          <a:off x="4876800" y="2895600"/>
          <a:ext cx="41148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762000" y="3048000"/>
            <a:ext cx="6172200" cy="2862322"/>
          </a:xfrm>
          <a:prstGeom prst="rect">
            <a:avLst/>
          </a:prstGeom>
          <a:noFill/>
        </p:spPr>
        <p:txBody>
          <a:bodyPr wrap="square" rtlCol="0">
            <a:spAutoFit/>
          </a:bodyPr>
          <a:lstStyle/>
          <a:p>
            <a:r>
              <a:rPr lang="en-US" sz="2800" dirty="0" smtClean="0">
                <a:solidFill>
                  <a:prstClr val="black"/>
                </a:solidFill>
                <a:latin typeface="Calibri" panose="020F0502020204030204" pitchFamily="34" charset="0"/>
              </a:rPr>
              <a:t>Feed </a:t>
            </a:r>
            <a:r>
              <a:rPr lang="en-US" sz="2800" dirty="0">
                <a:solidFill>
                  <a:prstClr val="black"/>
                </a:solidFill>
                <a:latin typeface="Calibri" panose="020F0502020204030204" pitchFamily="34" charset="0"/>
              </a:rPr>
              <a:t>back the results to risk management cycle</a:t>
            </a:r>
          </a:p>
          <a:p>
            <a:endParaRPr lang="en-US" sz="2800" dirty="0">
              <a:solidFill>
                <a:prstClr val="black"/>
              </a:solidFill>
              <a:latin typeface="Calibri" panose="020F0502020204030204" pitchFamily="34" charset="0"/>
            </a:endParaRPr>
          </a:p>
          <a:p>
            <a:r>
              <a:rPr lang="en-US" sz="3200" dirty="0">
                <a:solidFill>
                  <a:srgbClr val="0070C0"/>
                </a:solidFill>
                <a:latin typeface="Calibri" panose="020F0502020204030204" pitchFamily="34" charset="0"/>
                <a:sym typeface="Wingdings" pitchFamily="2" charset="2"/>
              </a:rPr>
              <a:t>More compliant =</a:t>
            </a:r>
          </a:p>
          <a:p>
            <a:r>
              <a:rPr lang="en-US" sz="3200" dirty="0">
                <a:solidFill>
                  <a:srgbClr val="0070C0"/>
                </a:solidFill>
                <a:latin typeface="Calibri" panose="020F0502020204030204" pitchFamily="34" charset="0"/>
                <a:sym typeface="Wingdings" pitchFamily="2" charset="2"/>
              </a:rPr>
              <a:t>    Less border control </a:t>
            </a:r>
          </a:p>
          <a:p>
            <a:r>
              <a:rPr lang="en-US" sz="3200" dirty="0">
                <a:solidFill>
                  <a:srgbClr val="0070C0"/>
                </a:solidFill>
                <a:latin typeface="Calibri" panose="020F0502020204030204" pitchFamily="34" charset="0"/>
                <a:sym typeface="Wingdings" pitchFamily="2" charset="2"/>
              </a:rPr>
              <a:t>           </a:t>
            </a:r>
            <a:r>
              <a:rPr lang="en-US" sz="3200" dirty="0" smtClean="0">
                <a:solidFill>
                  <a:srgbClr val="0070C0"/>
                </a:solidFill>
                <a:latin typeface="Calibri" panose="020F0502020204030204" pitchFamily="34" charset="0"/>
                <a:sym typeface="Wingdings" pitchFamily="2" charset="2"/>
              </a:rPr>
              <a:t>     </a:t>
            </a:r>
            <a:r>
              <a:rPr lang="en-US" sz="3200" dirty="0">
                <a:solidFill>
                  <a:srgbClr val="0070C0"/>
                </a:solidFill>
                <a:latin typeface="Calibri" panose="020F0502020204030204" pitchFamily="34" charset="0"/>
                <a:sym typeface="Wingdings" pitchFamily="2" charset="2"/>
              </a:rPr>
              <a:t>and/or</a:t>
            </a:r>
            <a:r>
              <a:rPr lang="en-US" sz="3200" dirty="0">
                <a:solidFill>
                  <a:srgbClr val="0070C0"/>
                </a:solidFill>
                <a:latin typeface="Calibri" panose="020F0502020204030204" pitchFamily="34" charset="0"/>
              </a:rPr>
              <a:t> audit</a:t>
            </a:r>
          </a:p>
        </p:txBody>
      </p:sp>
      <p:sp>
        <p:nvSpPr>
          <p:cNvPr id="6" name="Title 2"/>
          <p:cNvSpPr txBox="1">
            <a:spLocks/>
          </p:cNvSpPr>
          <p:nvPr/>
        </p:nvSpPr>
        <p:spPr>
          <a:xfrm>
            <a:off x="4191000" y="30480"/>
            <a:ext cx="4861560" cy="685800"/>
          </a:xfrm>
          <a:prstGeom prst="rect">
            <a:avLst/>
          </a:prstGeom>
        </p:spPr>
        <p:txBody>
          <a:bodyPr vert="horz" rtlCol="0" anchor="ctr">
            <a:noAutofit/>
            <a:scene3d>
              <a:camera prst="orthographicFront"/>
              <a:lightRig rig="soft" dir="t"/>
            </a:scene3d>
            <a:sp3d prstMaterial="softEdge">
              <a:bevelT w="25400" h="25400"/>
            </a:sp3d>
          </a:bodyPr>
          <a:lstStyle/>
          <a:p>
            <a:pPr algn="r">
              <a:spcBef>
                <a:spcPct val="0"/>
              </a:spcBef>
              <a:defRPr/>
            </a:pPr>
            <a:r>
              <a:rPr lang="en-US" sz="2400" dirty="0">
                <a:solidFill>
                  <a:srgbClr val="464646"/>
                </a:solidFill>
                <a:latin typeface="Calibri" pitchFamily="34" charset="0"/>
              </a:rPr>
              <a:t>WCO’s concept on PCA</a:t>
            </a:r>
            <a:endParaRPr lang="en-GB" sz="2400" dirty="0">
              <a:solidFill>
                <a:srgbClr val="464646"/>
              </a:solidFill>
              <a:latin typeface="Calibri" pitchFamily="34" charset="0"/>
            </a:endParaRPr>
          </a:p>
        </p:txBody>
      </p:sp>
      <p:sp>
        <p:nvSpPr>
          <p:cNvPr id="8" name="Rectangle 7"/>
          <p:cNvSpPr/>
          <p:nvPr/>
        </p:nvSpPr>
        <p:spPr>
          <a:xfrm>
            <a:off x="334198" y="716280"/>
            <a:ext cx="5687391" cy="646331"/>
          </a:xfrm>
          <a:prstGeom prst="rect">
            <a:avLst/>
          </a:prstGeom>
        </p:spPr>
        <p:txBody>
          <a:bodyPr wrap="none">
            <a:spAutoFit/>
          </a:bodyPr>
          <a:lstStyle/>
          <a:p>
            <a:pPr marL="852678" indent="-742950">
              <a:buFont typeface="+mj-lt"/>
              <a:buAutoNum type="alphaLcParenR" startAt="2"/>
            </a:pPr>
            <a:r>
              <a:rPr lang="en-US" altLang="ja-JP" sz="3600" b="1" dirty="0" smtClean="0">
                <a:solidFill>
                  <a:schemeClr val="bg2">
                    <a:lumMod val="50000"/>
                  </a:schemeClr>
                </a:solidFill>
                <a:latin typeface="Calibri" panose="020F0502020204030204" pitchFamily="34" charset="0"/>
              </a:rPr>
              <a:t>Improve the compliance</a:t>
            </a:r>
            <a:endParaRPr lang="en-US" sz="6000" b="1" dirty="0">
              <a:solidFill>
                <a:schemeClr val="bg2">
                  <a:lumMod val="50000"/>
                </a:schemeClr>
              </a:solidFill>
              <a:latin typeface="Calibri" panose="020F0502020204030204" pitchFamily="34" charset="0"/>
            </a:endParaRPr>
          </a:p>
        </p:txBody>
      </p:sp>
    </p:spTree>
    <p:extLst>
      <p:ext uri="{BB962C8B-B14F-4D97-AF65-F5344CB8AC3E}">
        <p14:creationId xmlns:p14="http://schemas.microsoft.com/office/powerpoint/2010/main" val="14191130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36282" y="1777545"/>
            <a:ext cx="6779118" cy="3264355"/>
          </a:xfrm>
        </p:spPr>
        <p:txBody>
          <a:bodyPr>
            <a:noAutofit/>
          </a:bodyPr>
          <a:lstStyle/>
          <a:p>
            <a:r>
              <a:rPr lang="en-US" altLang="ja-JP" sz="3600" dirty="0" smtClean="0">
                <a:latin typeface="Lucida Sans Unicode" panose="020B0602030504020204" pitchFamily="34" charset="0"/>
                <a:cs typeface="Lucida Sans Unicode" panose="020B0602030504020204" pitchFamily="34" charset="0"/>
              </a:rPr>
              <a:t>How can you select auditees?</a:t>
            </a:r>
          </a:p>
          <a:p>
            <a:endParaRPr lang="en-US" altLang="ja-JP" sz="3600" dirty="0" smtClean="0">
              <a:latin typeface="Calibri" panose="020F0502020204030204" pitchFamily="34" charset="0"/>
            </a:endParaRPr>
          </a:p>
          <a:p>
            <a:pPr marL="907542" lvl="1" indent="-514350">
              <a:buFont typeface="Wingdings" pitchFamily="2" charset="2"/>
              <a:buChar char="ü"/>
            </a:pPr>
            <a:r>
              <a:rPr lang="en-US" sz="3200" dirty="0">
                <a:latin typeface="Lucida Sans Unicode" panose="020B0602030504020204" pitchFamily="34" charset="0"/>
                <a:cs typeface="Lucida Sans Unicode" panose="020B0602030504020204" pitchFamily="34" charset="0"/>
              </a:rPr>
              <a:t>Customs clearance system?</a:t>
            </a:r>
          </a:p>
          <a:p>
            <a:pPr marL="907542" lvl="1" indent="-514350">
              <a:buFont typeface="Wingdings" pitchFamily="2" charset="2"/>
              <a:buChar char="ü"/>
            </a:pPr>
            <a:r>
              <a:rPr lang="en-US" sz="3200" dirty="0" smtClean="0">
                <a:latin typeface="Lucida Sans Unicode" panose="020B0602030504020204" pitchFamily="34" charset="0"/>
                <a:cs typeface="Lucida Sans Unicode" panose="020B0602030504020204" pitchFamily="34" charset="0"/>
              </a:rPr>
              <a:t>Particular Intelligence?</a:t>
            </a:r>
          </a:p>
          <a:p>
            <a:pPr marL="907542" lvl="1" indent="-514350">
              <a:buFont typeface="Wingdings" pitchFamily="2" charset="2"/>
              <a:buChar char="ü"/>
            </a:pPr>
            <a:r>
              <a:rPr lang="en-US" sz="3200" dirty="0" smtClean="0">
                <a:latin typeface="Lucida Sans Unicode" panose="020B0602030504020204" pitchFamily="34" charset="0"/>
                <a:cs typeface="Lucida Sans Unicode" panose="020B0602030504020204" pitchFamily="34" charset="0"/>
              </a:rPr>
              <a:t>Past record of irregularity?</a:t>
            </a:r>
          </a:p>
          <a:p>
            <a:pPr marL="907542" lvl="1" indent="-514350">
              <a:buFont typeface="Wingdings" pitchFamily="2" charset="2"/>
              <a:buChar char="ü"/>
            </a:pPr>
            <a:r>
              <a:rPr lang="en-US" sz="3200" dirty="0" smtClean="0">
                <a:latin typeface="Lucida Sans Unicode" panose="020B0602030504020204" pitchFamily="34" charset="0"/>
                <a:cs typeface="Lucida Sans Unicode" panose="020B0602030504020204" pitchFamily="34" charset="0"/>
              </a:rPr>
              <a:t>Import Volume?</a:t>
            </a:r>
          </a:p>
          <a:p>
            <a:pPr lvl="1"/>
            <a:endParaRPr lang="en-US" sz="3200" dirty="0" smtClean="0">
              <a:latin typeface="Calibri" panose="020F0502020204030204" pitchFamily="34" charset="0"/>
            </a:endParaRPr>
          </a:p>
          <a:p>
            <a:pPr lvl="1"/>
            <a:endParaRPr lang="en-GB" sz="3200" dirty="0">
              <a:latin typeface="Calibri" panose="020F0502020204030204" pitchFamily="34" charset="0"/>
            </a:endParaRPr>
          </a:p>
        </p:txBody>
      </p:sp>
      <p:sp>
        <p:nvSpPr>
          <p:cNvPr id="3" name="Title 2"/>
          <p:cNvSpPr>
            <a:spLocks noGrp="1"/>
          </p:cNvSpPr>
          <p:nvPr>
            <p:ph type="title"/>
          </p:nvPr>
        </p:nvSpPr>
        <p:spPr>
          <a:xfrm>
            <a:off x="292073" y="713879"/>
            <a:ext cx="8458200" cy="1143000"/>
          </a:xfrm>
        </p:spPr>
        <p:txBody>
          <a:bodyPr>
            <a:noAutofit/>
          </a:bodyPr>
          <a:lstStyle/>
          <a:p>
            <a:pPr algn="r"/>
            <a:r>
              <a:rPr lang="en-US" sz="3200" dirty="0" smtClean="0">
                <a:solidFill>
                  <a:schemeClr val="bg2">
                    <a:lumMod val="50000"/>
                  </a:schemeClr>
                </a:solidFill>
                <a:latin typeface="Lucida Sans Unicode" panose="020B0602030504020204" pitchFamily="34" charset="0"/>
                <a:cs typeface="Lucida Sans Unicode" panose="020B0602030504020204" pitchFamily="34" charset="0"/>
              </a:rPr>
              <a:t>Individual approaches - example</a:t>
            </a:r>
            <a:endParaRPr lang="en-GB" sz="3200" dirty="0">
              <a:solidFill>
                <a:schemeClr val="bg2">
                  <a:lumMod val="50000"/>
                </a:schemeClr>
              </a:solidFill>
              <a:latin typeface="Lucida Sans Unicode" panose="020B0602030504020204" pitchFamily="34" charset="0"/>
              <a:cs typeface="Lucida Sans Unicode" panose="020B0602030504020204" pitchFamily="34" charset="0"/>
            </a:endParaRPr>
          </a:p>
        </p:txBody>
      </p:sp>
      <p:grpSp>
        <p:nvGrpSpPr>
          <p:cNvPr id="9" name="Group 8"/>
          <p:cNvGrpSpPr/>
          <p:nvPr/>
        </p:nvGrpSpPr>
        <p:grpSpPr>
          <a:xfrm>
            <a:off x="255539" y="1442903"/>
            <a:ext cx="1825722" cy="1837811"/>
            <a:chOff x="2965806" y="-110010"/>
            <a:chExt cx="1825722" cy="1837811"/>
          </a:xfrm>
          <a:scene3d>
            <a:camera prst="orthographicFront"/>
            <a:lightRig rig="threePt" dir="t">
              <a:rot lat="0" lon="0" rev="7500000"/>
            </a:lightRig>
          </a:scene3d>
        </p:grpSpPr>
        <p:sp>
          <p:nvSpPr>
            <p:cNvPr id="10" name="Oval 9"/>
            <p:cNvSpPr/>
            <p:nvPr/>
          </p:nvSpPr>
          <p:spPr>
            <a:xfrm>
              <a:off x="2965806" y="-110010"/>
              <a:ext cx="1825722" cy="1837811"/>
            </a:xfrm>
            <a:prstGeom prst="ellipse">
              <a:avLst/>
            </a:prstGeom>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1" name="Oval 4"/>
            <p:cNvSpPr/>
            <p:nvPr/>
          </p:nvSpPr>
          <p:spPr>
            <a:xfrm>
              <a:off x="3233177" y="159131"/>
              <a:ext cx="1290980" cy="129952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800100">
                <a:lnSpc>
                  <a:spcPct val="90000"/>
                </a:lnSpc>
                <a:spcBef>
                  <a:spcPct val="0"/>
                </a:spcBef>
                <a:spcAft>
                  <a:spcPct val="35000"/>
                </a:spcAft>
              </a:pPr>
              <a:r>
                <a:rPr kumimoji="1" lang="en-US" dirty="0">
                  <a:solidFill>
                    <a:prstClr val="white"/>
                  </a:solidFill>
                </a:rPr>
                <a:t>Targeting Framework </a:t>
              </a:r>
              <a:endParaRPr kumimoji="1" lang="en-GB" dirty="0">
                <a:solidFill>
                  <a:prstClr val="white"/>
                </a:solidFill>
              </a:endParaRPr>
            </a:p>
          </p:txBody>
        </p:sp>
      </p:grpSp>
      <p:sp>
        <p:nvSpPr>
          <p:cNvPr id="7" name="Title 2"/>
          <p:cNvSpPr txBox="1">
            <a:spLocks/>
          </p:cNvSpPr>
          <p:nvPr/>
        </p:nvSpPr>
        <p:spPr>
          <a:xfrm>
            <a:off x="76200" y="30480"/>
            <a:ext cx="8976360" cy="685800"/>
          </a:xfrm>
          <a:prstGeom prst="rect">
            <a:avLst/>
          </a:prstGeom>
          <a:ln>
            <a:noFill/>
          </a:ln>
        </p:spPr>
        <p:txBody>
          <a:bodyPr vert="horz" rtlCol="0" anchor="ctr">
            <a:noAutofit/>
            <a:scene3d>
              <a:camera prst="orthographicFront"/>
              <a:lightRig rig="soft" dir="t"/>
            </a:scene3d>
            <a:sp3d prstMaterial="softEdge">
              <a:bevelT w="25400" h="25400"/>
            </a:sp3d>
          </a:bodyPr>
          <a:lstStyle/>
          <a:p>
            <a:pPr>
              <a:spcBef>
                <a:spcPct val="0"/>
              </a:spcBef>
              <a:defRPr/>
            </a:pPr>
            <a:r>
              <a:rPr lang="en-US" sz="4000" b="1" dirty="0">
                <a:solidFill>
                  <a:schemeClr val="tx2"/>
                </a:solidFill>
                <a:effectLst>
                  <a:outerShdw blurRad="31750" dist="25400" dir="5400000" algn="tl" rotWithShape="0">
                    <a:srgbClr val="000000">
                      <a:alpha val="25000"/>
                    </a:srgbClr>
                  </a:outerShdw>
                </a:effectLst>
                <a:latin typeface="Calibri" panose="020F0502020204030204" pitchFamily="34" charset="0"/>
                <a:ea typeface="+mj-ea"/>
                <a:cs typeface="+mj-cs"/>
              </a:rPr>
              <a:t>3. Selection Strategies </a:t>
            </a:r>
            <a:endParaRPr lang="en-GB" sz="4000" b="1" dirty="0">
              <a:solidFill>
                <a:schemeClr val="tx2"/>
              </a:solidFill>
              <a:effectLst>
                <a:outerShdw blurRad="31750" dist="25400" dir="5400000" algn="tl" rotWithShape="0">
                  <a:srgbClr val="000000">
                    <a:alpha val="25000"/>
                  </a:srgbClr>
                </a:outerShdw>
              </a:effectLst>
              <a:latin typeface="Calibri" panose="020F0502020204030204" pitchFamily="34" charset="0"/>
              <a:ea typeface="+mj-ea"/>
              <a:cs typeface="+mj-cs"/>
            </a:endParaRPr>
          </a:p>
        </p:txBody>
      </p:sp>
    </p:spTree>
    <p:extLst>
      <p:ext uri="{BB962C8B-B14F-4D97-AF65-F5344CB8AC3E}">
        <p14:creationId xmlns:p14="http://schemas.microsoft.com/office/powerpoint/2010/main" val="292935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down)">
                                      <p:cBhvr>
                                        <p:cTn id="7" dur="500"/>
                                        <p:tgtEl>
                                          <p:spTgt spid="2">
                                            <p:txEl>
                                              <p:pRg st="2" end="2"/>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wipe(down)">
                                      <p:cBhvr>
                                        <p:cTn id="10" dur="500"/>
                                        <p:tgtEl>
                                          <p:spTgt spid="2">
                                            <p:txEl>
                                              <p:pRg st="4" end="4"/>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wipe(down)">
                                      <p:cBhvr>
                                        <p:cTn id="13" dur="500"/>
                                        <p:tgtEl>
                                          <p:spTgt spid="2">
                                            <p:txEl>
                                              <p:pRg st="3" end="3"/>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5" end="5"/>
                                            </p:txEl>
                                          </p:spTgt>
                                        </p:tgtEl>
                                        <p:attrNameLst>
                                          <p:attrName>style.visibility</p:attrName>
                                        </p:attrNameLst>
                                      </p:cBhvr>
                                      <p:to>
                                        <p:strVal val="visible"/>
                                      </p:to>
                                    </p:set>
                                    <p:animEffect transition="in" filter="wipe(down)">
                                      <p:cBhvr>
                                        <p:cTn id="1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304800" y="0"/>
            <a:ext cx="8686800" cy="1143000"/>
          </a:xfrm>
        </p:spPr>
        <p:txBody>
          <a:bodyPr>
            <a:noAutofit/>
          </a:bodyPr>
          <a:lstStyle/>
          <a:p>
            <a:pPr marL="624078" indent="-514350"/>
            <a:r>
              <a:rPr lang="en-US" altLang="ja-JP" sz="2800" dirty="0" smtClean="0">
                <a:solidFill>
                  <a:srgbClr val="DEF5FA">
                    <a:lumMod val="50000"/>
                  </a:srgbClr>
                </a:solidFill>
                <a:latin typeface="Lucida Sans Unicode" panose="020B0602030504020204" pitchFamily="34" charset="0"/>
                <a:cs typeface="Lucida Sans Unicode" panose="020B0602030504020204" pitchFamily="34" charset="0"/>
              </a:rPr>
              <a:t>(a) Customs </a:t>
            </a:r>
            <a:r>
              <a:rPr lang="en-US" altLang="ja-JP" sz="2800" dirty="0">
                <a:solidFill>
                  <a:srgbClr val="DEF5FA">
                    <a:lumMod val="50000"/>
                  </a:srgbClr>
                </a:solidFill>
                <a:latin typeface="Lucida Sans Unicode" panose="020B0602030504020204" pitchFamily="34" charset="0"/>
                <a:cs typeface="Lucida Sans Unicode" panose="020B0602030504020204" pitchFamily="34" charset="0"/>
              </a:rPr>
              <a:t>clearance system</a:t>
            </a:r>
            <a:br>
              <a:rPr lang="en-US" altLang="ja-JP" sz="2800" dirty="0">
                <a:solidFill>
                  <a:srgbClr val="DEF5FA">
                    <a:lumMod val="50000"/>
                  </a:srgbClr>
                </a:solidFill>
                <a:latin typeface="Lucida Sans Unicode" panose="020B0602030504020204" pitchFamily="34" charset="0"/>
                <a:cs typeface="Lucida Sans Unicode" panose="020B0602030504020204" pitchFamily="34" charset="0"/>
              </a:rPr>
            </a:br>
            <a:r>
              <a:rPr lang="en-US" sz="2800" dirty="0">
                <a:solidFill>
                  <a:srgbClr val="DEF5FA">
                    <a:lumMod val="50000"/>
                  </a:srgbClr>
                </a:solidFill>
                <a:latin typeface="Lucida Sans Unicode" panose="020B0602030504020204" pitchFamily="34" charset="0"/>
                <a:cs typeface="Lucida Sans Unicode" panose="020B0602030504020204" pitchFamily="34" charset="0"/>
              </a:rPr>
              <a:t>    based on risk analysis / compliance</a:t>
            </a:r>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8427" y="1066800"/>
            <a:ext cx="8979947"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5"/>
          <p:cNvSpPr txBox="1"/>
          <p:nvPr/>
        </p:nvSpPr>
        <p:spPr>
          <a:xfrm>
            <a:off x="4775365" y="6245423"/>
            <a:ext cx="3100529" cy="307777"/>
          </a:xfrm>
          <a:prstGeom prst="rect">
            <a:avLst/>
          </a:prstGeom>
          <a:noFill/>
        </p:spPr>
        <p:txBody>
          <a:bodyPr wrap="none" rtlCol="0">
            <a:spAutoFit/>
          </a:bodyPr>
          <a:lstStyle/>
          <a:p>
            <a:r>
              <a:rPr kumimoji="1" lang="en-US" sz="1400" i="1" dirty="0">
                <a:solidFill>
                  <a:prstClr val="black"/>
                </a:solidFill>
              </a:rPr>
              <a:t>Implementation Guidance on PCA</a:t>
            </a:r>
            <a:endParaRPr kumimoji="1" lang="en-GB" sz="1400" dirty="0"/>
          </a:p>
        </p:txBody>
      </p:sp>
      <p:sp>
        <p:nvSpPr>
          <p:cNvPr id="6" name="Title 2"/>
          <p:cNvSpPr txBox="1">
            <a:spLocks/>
          </p:cNvSpPr>
          <p:nvPr/>
        </p:nvSpPr>
        <p:spPr>
          <a:xfrm>
            <a:off x="4191000" y="30480"/>
            <a:ext cx="4861560" cy="685800"/>
          </a:xfrm>
          <a:prstGeom prst="rect">
            <a:avLst/>
          </a:prstGeom>
        </p:spPr>
        <p:txBody>
          <a:bodyPr vert="horz" rtlCol="0" anchor="ctr">
            <a:noAutofit/>
            <a:scene3d>
              <a:camera prst="orthographicFront"/>
              <a:lightRig rig="soft" dir="t"/>
            </a:scene3d>
            <a:sp3d prstMaterial="softEdge">
              <a:bevelT w="25400" h="25400"/>
            </a:sp3d>
          </a:bodyPr>
          <a:lstStyle/>
          <a:p>
            <a:pPr algn="r">
              <a:spcBef>
                <a:spcPct val="0"/>
              </a:spcBef>
              <a:defRPr/>
            </a:pPr>
            <a:r>
              <a:rPr lang="en-US" sz="2400" dirty="0" smtClean="0">
                <a:solidFill>
                  <a:srgbClr val="464646"/>
                </a:solidFill>
                <a:latin typeface="Calibri" pitchFamily="34" charset="0"/>
              </a:rPr>
              <a:t>1. Selection Strategy </a:t>
            </a:r>
            <a:endParaRPr lang="en-GB" sz="2400" dirty="0">
              <a:solidFill>
                <a:srgbClr val="464646"/>
              </a:solidFill>
              <a:latin typeface="Calibri" pitchFamily="34" charset="0"/>
            </a:endParaRPr>
          </a:p>
        </p:txBody>
      </p:sp>
    </p:spTree>
    <p:extLst>
      <p:ext uri="{BB962C8B-B14F-4D97-AF65-F5344CB8AC3E}">
        <p14:creationId xmlns:p14="http://schemas.microsoft.com/office/powerpoint/2010/main" val="42509060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533400" y="4875074"/>
            <a:ext cx="8153400" cy="19067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a:p>
            <a:pPr algn="ctr"/>
            <a:endParaRPr lang="en-US" dirty="0">
              <a:solidFill>
                <a:prstClr val="white"/>
              </a:solidFill>
            </a:endParaRPr>
          </a:p>
          <a:p>
            <a:pPr algn="ctr"/>
            <a:endParaRPr lang="en-US" dirty="0">
              <a:solidFill>
                <a:prstClr val="white"/>
              </a:solidFill>
            </a:endParaRPr>
          </a:p>
          <a:p>
            <a:pPr algn="ctr"/>
            <a:r>
              <a:rPr lang="en-US" dirty="0">
                <a:solidFill>
                  <a:prstClr val="white"/>
                </a:solidFill>
              </a:rPr>
              <a:t>Selectivity Criteria are encouraged to be defined by PCA team</a:t>
            </a:r>
          </a:p>
        </p:txBody>
      </p:sp>
      <p:sp>
        <p:nvSpPr>
          <p:cNvPr id="2" name="TextBox 1"/>
          <p:cNvSpPr txBox="1"/>
          <p:nvPr/>
        </p:nvSpPr>
        <p:spPr>
          <a:xfrm>
            <a:off x="482726" y="685800"/>
            <a:ext cx="4051174" cy="523220"/>
          </a:xfrm>
          <a:prstGeom prst="rect">
            <a:avLst/>
          </a:prstGeom>
          <a:noFill/>
        </p:spPr>
        <p:txBody>
          <a:bodyPr wrap="none" rtlCol="0">
            <a:spAutoFit/>
          </a:bodyPr>
          <a:lstStyle/>
          <a:p>
            <a:r>
              <a:rPr lang="en-US" sz="2800" i="1" dirty="0">
                <a:solidFill>
                  <a:prstClr val="black"/>
                </a:solidFill>
                <a:latin typeface="Calibri" panose="020F0502020204030204" pitchFamily="34" charset="0"/>
                <a:ea typeface="Meiryo" panose="020B0604030504040204" pitchFamily="34" charset="-128"/>
                <a:cs typeface="Meiryo" panose="020B0604030504040204" pitchFamily="34" charset="-128"/>
              </a:rPr>
              <a:t>Example: PCA by ASYCUDA</a:t>
            </a:r>
          </a:p>
        </p:txBody>
      </p:sp>
      <p:sp>
        <p:nvSpPr>
          <p:cNvPr id="3" name="Right Arrow 2"/>
          <p:cNvSpPr/>
          <p:nvPr/>
        </p:nvSpPr>
        <p:spPr>
          <a:xfrm>
            <a:off x="533400" y="2339265"/>
            <a:ext cx="2743200" cy="502920"/>
          </a:xfrm>
          <a:prstGeom prst="rightArrow">
            <a:avLst/>
          </a:prstGeom>
          <a:no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black"/>
              </a:solidFill>
            </a:endParaRPr>
          </a:p>
        </p:txBody>
      </p:sp>
      <p:sp>
        <p:nvSpPr>
          <p:cNvPr id="4" name="TextBox 3"/>
          <p:cNvSpPr txBox="1"/>
          <p:nvPr/>
        </p:nvSpPr>
        <p:spPr>
          <a:xfrm>
            <a:off x="1385382" y="1828800"/>
            <a:ext cx="461665" cy="1519505"/>
          </a:xfrm>
          <a:prstGeom prst="rect">
            <a:avLst/>
          </a:prstGeom>
          <a:ln w="12700">
            <a:solidFill>
              <a:srgbClr val="00B0F0"/>
            </a:solidFill>
          </a:ln>
        </p:spPr>
        <p:style>
          <a:lnRef idx="2">
            <a:schemeClr val="accent3"/>
          </a:lnRef>
          <a:fillRef idx="1">
            <a:schemeClr val="lt1"/>
          </a:fillRef>
          <a:effectRef idx="0">
            <a:schemeClr val="accent3"/>
          </a:effectRef>
          <a:fontRef idx="minor">
            <a:schemeClr val="dk1"/>
          </a:fontRef>
        </p:style>
        <p:txBody>
          <a:bodyPr vert="eaVert" wrap="square" rtlCol="0">
            <a:spAutoFit/>
          </a:bodyPr>
          <a:lstStyle/>
          <a:p>
            <a:pPr algn="ctr"/>
            <a:r>
              <a:rPr lang="en-US" dirty="0">
                <a:solidFill>
                  <a:prstClr val="black"/>
                </a:solidFill>
              </a:rPr>
              <a:t>Declaration</a:t>
            </a:r>
          </a:p>
        </p:txBody>
      </p:sp>
      <p:sp>
        <p:nvSpPr>
          <p:cNvPr id="5" name="Left-Right-Up Arrow 4"/>
          <p:cNvSpPr/>
          <p:nvPr/>
        </p:nvSpPr>
        <p:spPr>
          <a:xfrm rot="5400000">
            <a:off x="2036921" y="2095809"/>
            <a:ext cx="1488757" cy="990600"/>
          </a:xfrm>
          <a:prstGeom prst="leftRightUpArrow">
            <a:avLst/>
          </a:prstGeom>
          <a:no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1878422" y="3352800"/>
            <a:ext cx="1931577" cy="464527"/>
          </a:xfrm>
          <a:prstGeom prst="roundRect">
            <a:avLst/>
          </a:prstGeom>
          <a:noFill/>
          <a:ln>
            <a:solidFill>
              <a:srgbClr val="00B050"/>
            </a:solidFill>
          </a:ln>
        </p:spPr>
        <p:style>
          <a:lnRef idx="1">
            <a:schemeClr val="accent3"/>
          </a:lnRef>
          <a:fillRef idx="2">
            <a:schemeClr val="accent3"/>
          </a:fillRef>
          <a:effectRef idx="1">
            <a:schemeClr val="accent3"/>
          </a:effectRef>
          <a:fontRef idx="minor">
            <a:schemeClr val="dk1"/>
          </a:fontRef>
        </p:style>
        <p:txBody>
          <a:bodyPr rtlCol="0" anchor="t" anchorCtr="0"/>
          <a:lstStyle/>
          <a:p>
            <a:r>
              <a:rPr lang="en-US" dirty="0">
                <a:solidFill>
                  <a:prstClr val="black"/>
                </a:solidFill>
              </a:rPr>
              <a:t>Green Channel</a:t>
            </a:r>
          </a:p>
        </p:txBody>
      </p:sp>
      <p:sp>
        <p:nvSpPr>
          <p:cNvPr id="7" name="Rounded Rectangle 6"/>
          <p:cNvSpPr/>
          <p:nvPr/>
        </p:nvSpPr>
        <p:spPr>
          <a:xfrm>
            <a:off x="3429000" y="2365057"/>
            <a:ext cx="2209800" cy="457200"/>
          </a:xfrm>
          <a:prstGeom prst="roundRect">
            <a:avLst/>
          </a:prstGeom>
          <a:noFill/>
          <a:ln w="12700">
            <a:solidFill>
              <a:srgbClr val="FFFF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solidFill>
                  <a:prstClr val="black"/>
                </a:solidFill>
              </a:rPr>
              <a:t>Yellow Channel</a:t>
            </a:r>
          </a:p>
        </p:txBody>
      </p:sp>
      <p:sp>
        <p:nvSpPr>
          <p:cNvPr id="8" name="Rounded Rectangle 7"/>
          <p:cNvSpPr/>
          <p:nvPr/>
        </p:nvSpPr>
        <p:spPr>
          <a:xfrm>
            <a:off x="1878423" y="1371600"/>
            <a:ext cx="1866900" cy="457200"/>
          </a:xfrm>
          <a:prstGeom prst="roundRect">
            <a:avLst/>
          </a:prstGeom>
          <a:no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solidFill>
                  <a:prstClr val="black"/>
                </a:solidFill>
              </a:rPr>
              <a:t>Red Channel</a:t>
            </a:r>
          </a:p>
        </p:txBody>
      </p:sp>
      <p:sp>
        <p:nvSpPr>
          <p:cNvPr id="9" name="Rounded Rectangle 8"/>
          <p:cNvSpPr/>
          <p:nvPr/>
        </p:nvSpPr>
        <p:spPr>
          <a:xfrm>
            <a:off x="2191870" y="3830542"/>
            <a:ext cx="1618129" cy="451312"/>
          </a:xfrm>
          <a:prstGeom prst="roundRect">
            <a:avLst/>
          </a:prstGeom>
          <a:solidFill>
            <a:schemeClr val="accent1">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r>
              <a:rPr lang="en-US" sz="1600" dirty="0">
                <a:solidFill>
                  <a:prstClr val="black"/>
                </a:solidFill>
              </a:rPr>
              <a:t>Blue Channel</a:t>
            </a:r>
          </a:p>
        </p:txBody>
      </p:sp>
      <p:sp>
        <p:nvSpPr>
          <p:cNvPr id="10" name="TextBox 9"/>
          <p:cNvSpPr txBox="1"/>
          <p:nvPr/>
        </p:nvSpPr>
        <p:spPr>
          <a:xfrm>
            <a:off x="3745323" y="3426023"/>
            <a:ext cx="2853666" cy="307777"/>
          </a:xfrm>
          <a:prstGeom prst="rect">
            <a:avLst/>
          </a:prstGeom>
          <a:noFill/>
        </p:spPr>
        <p:txBody>
          <a:bodyPr wrap="none" rtlCol="0">
            <a:spAutoFit/>
          </a:bodyPr>
          <a:lstStyle/>
          <a:p>
            <a:r>
              <a:rPr lang="en-US" sz="1400" dirty="0">
                <a:solidFill>
                  <a:prstClr val="black"/>
                </a:solidFill>
              </a:rPr>
              <a:t>Clearance without interception</a:t>
            </a:r>
          </a:p>
        </p:txBody>
      </p:sp>
      <p:sp>
        <p:nvSpPr>
          <p:cNvPr id="11" name="TextBox 10"/>
          <p:cNvSpPr txBox="1"/>
          <p:nvPr/>
        </p:nvSpPr>
        <p:spPr>
          <a:xfrm>
            <a:off x="3809999" y="3830542"/>
            <a:ext cx="5125916" cy="923330"/>
          </a:xfrm>
          <a:prstGeom prst="rect">
            <a:avLst/>
          </a:prstGeom>
          <a:noFill/>
        </p:spPr>
        <p:txBody>
          <a:bodyPr wrap="square" rtlCol="0">
            <a:spAutoFit/>
          </a:bodyPr>
          <a:lstStyle/>
          <a:p>
            <a:r>
              <a:rPr lang="en-US" dirty="0">
                <a:solidFill>
                  <a:srgbClr val="DA1F28"/>
                </a:solidFill>
              </a:rPr>
              <a:t>Clearance without </a:t>
            </a:r>
            <a:r>
              <a:rPr lang="en-US" dirty="0" smtClean="0">
                <a:solidFill>
                  <a:srgbClr val="DA1F28"/>
                </a:solidFill>
              </a:rPr>
              <a:t>interception, but documentary </a:t>
            </a:r>
            <a:r>
              <a:rPr lang="en-US" dirty="0">
                <a:solidFill>
                  <a:srgbClr val="DA1F28"/>
                </a:solidFill>
              </a:rPr>
              <a:t>checks </a:t>
            </a:r>
            <a:r>
              <a:rPr lang="en-US" dirty="0" smtClean="0">
                <a:solidFill>
                  <a:srgbClr val="DA1F28"/>
                </a:solidFill>
              </a:rPr>
              <a:t>on the revenue purpose, </a:t>
            </a:r>
            <a:r>
              <a:rPr lang="en-US" dirty="0">
                <a:solidFill>
                  <a:srgbClr val="DA1F28"/>
                </a:solidFill>
              </a:rPr>
              <a:t>after </a:t>
            </a:r>
            <a:r>
              <a:rPr lang="en-US" dirty="0" smtClean="0">
                <a:solidFill>
                  <a:srgbClr val="DA1F28"/>
                </a:solidFill>
              </a:rPr>
              <a:t>the release.</a:t>
            </a:r>
            <a:endParaRPr lang="en-US" dirty="0">
              <a:solidFill>
                <a:srgbClr val="DA1F28"/>
              </a:solidFill>
            </a:endParaRPr>
          </a:p>
        </p:txBody>
      </p:sp>
      <p:sp>
        <p:nvSpPr>
          <p:cNvPr id="12" name="TextBox 11"/>
          <p:cNvSpPr txBox="1"/>
          <p:nvPr/>
        </p:nvSpPr>
        <p:spPr>
          <a:xfrm>
            <a:off x="5659315" y="2435423"/>
            <a:ext cx="3276600" cy="307777"/>
          </a:xfrm>
          <a:prstGeom prst="rect">
            <a:avLst/>
          </a:prstGeom>
          <a:noFill/>
        </p:spPr>
        <p:txBody>
          <a:bodyPr wrap="square" rtlCol="0">
            <a:spAutoFit/>
          </a:bodyPr>
          <a:lstStyle/>
          <a:p>
            <a:r>
              <a:rPr lang="en-US" sz="1400" dirty="0">
                <a:solidFill>
                  <a:prstClr val="black"/>
                </a:solidFill>
              </a:rPr>
              <a:t>Documentary examination</a:t>
            </a:r>
            <a:endParaRPr lang="en-US" sz="1200" dirty="0">
              <a:solidFill>
                <a:prstClr val="black"/>
              </a:solidFill>
            </a:endParaRPr>
          </a:p>
        </p:txBody>
      </p:sp>
      <p:sp>
        <p:nvSpPr>
          <p:cNvPr id="13" name="TextBox 12"/>
          <p:cNvSpPr txBox="1"/>
          <p:nvPr/>
        </p:nvSpPr>
        <p:spPr>
          <a:xfrm>
            <a:off x="3745323" y="1446311"/>
            <a:ext cx="3276600" cy="307777"/>
          </a:xfrm>
          <a:prstGeom prst="rect">
            <a:avLst/>
          </a:prstGeom>
          <a:noFill/>
        </p:spPr>
        <p:txBody>
          <a:bodyPr wrap="square" rtlCol="0">
            <a:spAutoFit/>
          </a:bodyPr>
          <a:lstStyle/>
          <a:p>
            <a:r>
              <a:rPr lang="en-US" sz="1400" dirty="0">
                <a:solidFill>
                  <a:prstClr val="black"/>
                </a:solidFill>
              </a:rPr>
              <a:t>Physical examination</a:t>
            </a:r>
            <a:endParaRPr lang="en-US" sz="1200" dirty="0">
              <a:solidFill>
                <a:prstClr val="black"/>
              </a:solidFill>
            </a:endParaRPr>
          </a:p>
        </p:txBody>
      </p:sp>
      <p:sp>
        <p:nvSpPr>
          <p:cNvPr id="17" name="Rectangle 23"/>
          <p:cNvSpPr/>
          <p:nvPr/>
        </p:nvSpPr>
        <p:spPr>
          <a:xfrm>
            <a:off x="7432431" y="5281246"/>
            <a:ext cx="1143000" cy="1143000"/>
          </a:xfrm>
          <a:prstGeom prst="rect">
            <a:avLst/>
          </a:prstGeom>
          <a:solidFill>
            <a:schemeClr val="bg1"/>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black"/>
                </a:solidFill>
              </a:rPr>
              <a:t>Invoice</a:t>
            </a:r>
          </a:p>
          <a:p>
            <a:pPr algn="ctr"/>
            <a:endParaRPr lang="en-US" sz="1400" dirty="0">
              <a:solidFill>
                <a:prstClr val="black"/>
              </a:solidFill>
            </a:endParaRPr>
          </a:p>
          <a:p>
            <a:pPr algn="ctr"/>
            <a:r>
              <a:rPr lang="en-US" sz="1400" dirty="0">
                <a:solidFill>
                  <a:prstClr val="black"/>
                </a:solidFill>
              </a:rPr>
              <a:t>HS 1609</a:t>
            </a:r>
          </a:p>
          <a:p>
            <a:pPr algn="ctr"/>
            <a:r>
              <a:rPr lang="en-US" sz="1600" dirty="0">
                <a:solidFill>
                  <a:prstClr val="black"/>
                </a:solidFill>
              </a:rPr>
              <a:t>$400 /pc</a:t>
            </a:r>
          </a:p>
        </p:txBody>
      </p:sp>
      <p:sp>
        <p:nvSpPr>
          <p:cNvPr id="20" name="TextBox 19"/>
          <p:cNvSpPr txBox="1"/>
          <p:nvPr/>
        </p:nvSpPr>
        <p:spPr>
          <a:xfrm>
            <a:off x="762000" y="5029200"/>
            <a:ext cx="4114800" cy="1754326"/>
          </a:xfrm>
          <a:prstGeom prst="rect">
            <a:avLst/>
          </a:prstGeom>
          <a:noFill/>
        </p:spPr>
        <p:txBody>
          <a:bodyPr wrap="square" rtlCol="0">
            <a:spAutoFit/>
          </a:bodyPr>
          <a:lstStyle/>
          <a:p>
            <a:pPr marL="285750" indent="-285750">
              <a:buFont typeface="Wingdings" panose="05000000000000000000" pitchFamily="2" charset="2"/>
              <a:buChar char="ü"/>
            </a:pPr>
            <a:r>
              <a:rPr lang="en-US" dirty="0">
                <a:solidFill>
                  <a:prstClr val="black"/>
                </a:solidFill>
              </a:rPr>
              <a:t>by comparing with value database </a:t>
            </a:r>
            <a:r>
              <a:rPr lang="en-US" dirty="0">
                <a:solidFill>
                  <a:srgbClr val="FF0000"/>
                </a:solidFill>
              </a:rPr>
              <a:t>to see if the value need to be further examined</a:t>
            </a:r>
          </a:p>
          <a:p>
            <a:pPr marL="285750" indent="-285750">
              <a:buFont typeface="Wingdings" panose="05000000000000000000" pitchFamily="2" charset="2"/>
              <a:buChar char="ü"/>
            </a:pPr>
            <a:r>
              <a:rPr lang="en-US" dirty="0">
                <a:solidFill>
                  <a:prstClr val="black"/>
                </a:solidFill>
              </a:rPr>
              <a:t>by checking already submitted documents or request additional docs </a:t>
            </a:r>
          </a:p>
        </p:txBody>
      </p:sp>
      <p:sp>
        <p:nvSpPr>
          <p:cNvPr id="22" name="Left-Right Arrow 21"/>
          <p:cNvSpPr/>
          <p:nvPr/>
        </p:nvSpPr>
        <p:spPr>
          <a:xfrm>
            <a:off x="6670431" y="5741808"/>
            <a:ext cx="609600" cy="453838"/>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4" name="TextBox 23"/>
          <p:cNvSpPr txBox="1"/>
          <p:nvPr/>
        </p:nvSpPr>
        <p:spPr>
          <a:xfrm>
            <a:off x="5135410" y="5977226"/>
            <a:ext cx="1377300" cy="523220"/>
          </a:xfrm>
          <a:prstGeom prst="rect">
            <a:avLst/>
          </a:prstGeom>
          <a:solidFill>
            <a:schemeClr val="bg1"/>
          </a:solidFill>
        </p:spPr>
        <p:txBody>
          <a:bodyPr wrap="none" rtlCol="0">
            <a:spAutoFit/>
          </a:bodyPr>
          <a:lstStyle/>
          <a:p>
            <a:pPr algn="ctr"/>
            <a:r>
              <a:rPr lang="en-US" sz="1400" dirty="0">
                <a:solidFill>
                  <a:prstClr val="black"/>
                </a:solidFill>
              </a:rPr>
              <a:t>HS 1609</a:t>
            </a:r>
          </a:p>
          <a:p>
            <a:pPr algn="ctr"/>
            <a:r>
              <a:rPr lang="en-US" sz="1400" dirty="0">
                <a:solidFill>
                  <a:prstClr val="black"/>
                </a:solidFill>
              </a:rPr>
              <a:t>$450 ~ $ 600</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5431" y="5269605"/>
            <a:ext cx="1852613" cy="746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Horizontal Scroll 22"/>
          <p:cNvSpPr/>
          <p:nvPr/>
        </p:nvSpPr>
        <p:spPr>
          <a:xfrm>
            <a:off x="381000" y="4497388"/>
            <a:ext cx="3429000" cy="537673"/>
          </a:xfrm>
          <a:prstGeom prst="horizontalScroll">
            <a:avLst>
              <a:gd name="adj" fmla="val 14098"/>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ln w="12700">
                  <a:solidFill>
                    <a:srgbClr val="464646">
                      <a:satMod val="155000"/>
                    </a:srgbClr>
                  </a:solidFill>
                  <a:prstDash val="solid"/>
                </a:ln>
                <a:solidFill>
                  <a:srgbClr val="DEF5FA">
                    <a:tint val="85000"/>
                    <a:satMod val="155000"/>
                  </a:srgbClr>
                </a:solidFill>
                <a:effectLst>
                  <a:outerShdw blurRad="41275" dist="20320" dir="1800000" algn="tl" rotWithShape="0">
                    <a:srgbClr val="000000">
                      <a:alpha val="40000"/>
                    </a:srgbClr>
                  </a:outerShdw>
                </a:effectLst>
              </a:rPr>
              <a:t>How</a:t>
            </a:r>
            <a:r>
              <a:rPr lang="en-US" b="1" dirty="0" smtClean="0">
                <a:ln w="12700">
                  <a:solidFill>
                    <a:srgbClr val="464646">
                      <a:satMod val="155000"/>
                    </a:srgbClr>
                  </a:solidFill>
                  <a:prstDash val="solid"/>
                </a:ln>
                <a:solidFill>
                  <a:srgbClr val="DEF5FA">
                    <a:tint val="85000"/>
                    <a:satMod val="155000"/>
                  </a:srgbClr>
                </a:solidFill>
                <a:effectLst>
                  <a:outerShdw blurRad="41275" dist="20320" dir="1800000" algn="tl" rotWithShape="0">
                    <a:srgbClr val="000000">
                      <a:alpha val="40000"/>
                    </a:srgbClr>
                  </a:outerShdw>
                </a:effectLst>
              </a:rPr>
              <a:t>?  - Member’s example</a:t>
            </a:r>
            <a:endParaRPr lang="en-US" b="1" dirty="0">
              <a:ln w="12700">
                <a:solidFill>
                  <a:srgbClr val="464646">
                    <a:satMod val="155000"/>
                  </a:srgbClr>
                </a:solidFill>
                <a:prstDash val="solid"/>
              </a:ln>
              <a:solidFill>
                <a:srgbClr val="DEF5FA">
                  <a:tint val="85000"/>
                  <a:satMod val="155000"/>
                </a:srgb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5410821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pPr defTabSz="912813" eaLnBrk="1" hangingPunct="1"/>
            <a:r>
              <a:rPr lang="en-US" dirty="0" smtClean="0"/>
              <a:t>Objective of this Session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4953000"/>
            <a:ext cx="1543050" cy="156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3"/>
          <p:cNvSpPr txBox="1">
            <a:spLocks noChangeArrowheads="1"/>
          </p:cNvSpPr>
          <p:nvPr/>
        </p:nvSpPr>
        <p:spPr>
          <a:xfrm>
            <a:off x="457200" y="1361406"/>
            <a:ext cx="8686800" cy="4407091"/>
          </a:xfrm>
          <a:prstGeom prst="rect">
            <a:avLst/>
          </a:prstGeom>
        </p:spPr>
        <p:txBody>
          <a:bodyPr vert="horz">
            <a:normAutofit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defTabSz="912813">
              <a:buFontTx/>
              <a:buNone/>
            </a:pPr>
            <a:r>
              <a:rPr lang="en-US" altLang="ja-JP" sz="3200" b="1" dirty="0" smtClean="0">
                <a:solidFill>
                  <a:srgbClr val="0070C0"/>
                </a:solidFill>
              </a:rPr>
              <a:t>Participants understand</a:t>
            </a:r>
            <a:r>
              <a:rPr lang="en-US" sz="3200" b="1" dirty="0" smtClean="0">
                <a:solidFill>
                  <a:srgbClr val="0070C0"/>
                </a:solidFill>
              </a:rPr>
              <a:t>:</a:t>
            </a:r>
            <a:endParaRPr lang="en-US" sz="3600" dirty="0" smtClean="0">
              <a:latin typeface="Calibri" panose="020F0502020204030204" pitchFamily="34" charset="0"/>
            </a:endParaRPr>
          </a:p>
          <a:p>
            <a:pPr marL="624078" indent="-514350" defTabSz="912813">
              <a:buFont typeface="+mj-lt"/>
              <a:buAutoNum type="arabicPeriod"/>
            </a:pPr>
            <a:r>
              <a:rPr lang="en-US" sz="3600" dirty="0" smtClean="0">
                <a:latin typeface="Calibri" panose="020F0502020204030204" pitchFamily="34" charset="0"/>
              </a:rPr>
              <a:t>Background</a:t>
            </a:r>
          </a:p>
          <a:p>
            <a:pPr marL="624078" indent="-514350" defTabSz="912813">
              <a:buFont typeface="+mj-lt"/>
              <a:buAutoNum type="arabicPeriod"/>
            </a:pPr>
            <a:r>
              <a:rPr lang="en-US" sz="3600" dirty="0" smtClean="0">
                <a:latin typeface="Calibri" panose="020F0502020204030204" pitchFamily="34" charset="0"/>
              </a:rPr>
              <a:t>WCO PCA Concepts </a:t>
            </a:r>
          </a:p>
          <a:p>
            <a:pPr marL="624078" indent="-514350" defTabSz="912813">
              <a:buFont typeface="+mj-lt"/>
              <a:buAutoNum type="arabicPeriod"/>
            </a:pPr>
            <a:r>
              <a:rPr lang="en-US" sz="3600" dirty="0" smtClean="0">
                <a:latin typeface="Calibri" panose="020F0502020204030204" pitchFamily="34" charset="0"/>
              </a:rPr>
              <a:t>PCA Selection Strategies</a:t>
            </a:r>
            <a:endParaRPr lang="en-US" sz="3600" dirty="0">
              <a:latin typeface="Calibri" panose="020F0502020204030204" pitchFamily="34" charset="0"/>
            </a:endParaRPr>
          </a:p>
          <a:p>
            <a:pPr marL="624078" indent="-514350" defTabSz="912813">
              <a:buFont typeface="+mj-lt"/>
              <a:buAutoNum type="arabicPeriod"/>
            </a:pPr>
            <a:r>
              <a:rPr lang="en-US" sz="3600" dirty="0" smtClean="0">
                <a:latin typeface="Calibri" panose="020F0502020204030204" pitchFamily="34" charset="0"/>
              </a:rPr>
              <a:t>Targeting Methods</a:t>
            </a:r>
          </a:p>
          <a:p>
            <a:pPr marL="624078" indent="-514350" defTabSz="912813">
              <a:buFont typeface="+mj-lt"/>
              <a:buAutoNum type="arabicPeriod"/>
            </a:pPr>
            <a:r>
              <a:rPr lang="en-US" sz="3600" dirty="0" smtClean="0">
                <a:latin typeface="Calibri" panose="020F0502020204030204" pitchFamily="34" charset="0"/>
              </a:rPr>
              <a:t>Audit Approaches </a:t>
            </a:r>
          </a:p>
          <a:p>
            <a:pPr marL="624078" indent="-514350" defTabSz="912813">
              <a:buFont typeface="+mj-lt"/>
              <a:buAutoNum type="arabicPeriod"/>
            </a:pPr>
            <a:r>
              <a:rPr lang="en-US" sz="3600" dirty="0" smtClean="0">
                <a:latin typeface="Calibri" panose="020F0502020204030204" pitchFamily="34" charset="0"/>
              </a:rPr>
              <a:t>Types of Audits</a:t>
            </a:r>
          </a:p>
          <a:p>
            <a:pPr marL="624078" indent="-514350" defTabSz="912813">
              <a:buFont typeface="+mj-lt"/>
              <a:buAutoNum type="arabicPeriod"/>
            </a:pPr>
            <a:r>
              <a:rPr lang="en-US" sz="3600" dirty="0" smtClean="0">
                <a:latin typeface="Calibri" panose="020F0502020204030204" pitchFamily="34" charset="0"/>
              </a:rPr>
              <a:t>WCO PCA Tools and Instruments</a:t>
            </a:r>
          </a:p>
        </p:txBody>
      </p:sp>
    </p:spTree>
    <p:extLst>
      <p:ext uri="{BB962C8B-B14F-4D97-AF65-F5344CB8AC3E}">
        <p14:creationId xmlns:p14="http://schemas.microsoft.com/office/powerpoint/2010/main" val="27631421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17"/>
          <p:cNvCxnSpPr/>
          <p:nvPr/>
        </p:nvCxnSpPr>
        <p:spPr>
          <a:xfrm>
            <a:off x="2362200" y="3987262"/>
            <a:ext cx="6553200" cy="0"/>
          </a:xfrm>
          <a:prstGeom prst="straightConnector1">
            <a:avLst/>
          </a:prstGeom>
          <a:ln>
            <a:solidFill>
              <a:srgbClr val="0070C0"/>
            </a:solidFill>
            <a:tailEnd type="arrow"/>
          </a:ln>
        </p:spPr>
        <p:style>
          <a:lnRef idx="3">
            <a:schemeClr val="accent1"/>
          </a:lnRef>
          <a:fillRef idx="0">
            <a:schemeClr val="accent1"/>
          </a:fillRef>
          <a:effectRef idx="2">
            <a:schemeClr val="accent1"/>
          </a:effectRef>
          <a:fontRef idx="minor">
            <a:schemeClr val="tx1"/>
          </a:fontRef>
        </p:style>
      </p:cxnSp>
      <p:pic>
        <p:nvPicPr>
          <p:cNvPr id="8" name="Picture 8" descr="C:\Users\Taju\AppData\Local\Microsoft\Windows\Temporary Internet Files\Content.IE5\SZQHNSNB\MC90024047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1828800"/>
            <a:ext cx="1049596" cy="1046439"/>
          </a:xfrm>
          <a:prstGeom prst="rect">
            <a:avLst/>
          </a:prstGeom>
          <a:noFill/>
        </p:spPr>
      </p:pic>
      <p:sp>
        <p:nvSpPr>
          <p:cNvPr id="9" name="TextBox 8"/>
          <p:cNvSpPr txBox="1"/>
          <p:nvPr/>
        </p:nvSpPr>
        <p:spPr>
          <a:xfrm>
            <a:off x="2667000" y="3085420"/>
            <a:ext cx="2519344" cy="461665"/>
          </a:xfrm>
          <a:prstGeom prst="rect">
            <a:avLst/>
          </a:prstGeom>
          <a:noFill/>
        </p:spPr>
        <p:txBody>
          <a:bodyPr wrap="none" rtlCol="0">
            <a:spAutoFit/>
          </a:bodyPr>
          <a:lstStyle/>
          <a:p>
            <a:r>
              <a:rPr lang="en-US" sz="2400" dirty="0">
                <a:solidFill>
                  <a:prstClr val="black"/>
                </a:solidFill>
                <a:latin typeface="Calibri" panose="020F0502020204030204" pitchFamily="34" charset="0"/>
              </a:rPr>
              <a:t>At Border Customs</a:t>
            </a:r>
            <a:endParaRPr lang="en-GB" sz="2400" dirty="0">
              <a:solidFill>
                <a:prstClr val="black"/>
              </a:solidFill>
              <a:latin typeface="Calibri" panose="020F0502020204030204" pitchFamily="34" charset="0"/>
            </a:endParaRPr>
          </a:p>
        </p:txBody>
      </p:sp>
      <p:cxnSp>
        <p:nvCxnSpPr>
          <p:cNvPr id="13" name="Straight Connector 12"/>
          <p:cNvCxnSpPr>
            <a:endCxn id="9" idx="2"/>
          </p:cNvCxnSpPr>
          <p:nvPr/>
        </p:nvCxnSpPr>
        <p:spPr>
          <a:xfrm flipH="1" flipV="1">
            <a:off x="3926672" y="3547085"/>
            <a:ext cx="35728" cy="2539985"/>
          </a:xfrm>
          <a:prstGeom prst="line">
            <a:avLst/>
          </a:prstGeom>
          <a:ln>
            <a:solidFill>
              <a:srgbClr val="0070C0"/>
            </a:solidFill>
            <a:prstDash val="sysDash"/>
          </a:ln>
        </p:spPr>
        <p:style>
          <a:lnRef idx="2">
            <a:schemeClr val="accent6"/>
          </a:lnRef>
          <a:fillRef idx="0">
            <a:schemeClr val="accent6"/>
          </a:fillRef>
          <a:effectRef idx="1">
            <a:schemeClr val="accent6"/>
          </a:effectRef>
          <a:fontRef idx="minor">
            <a:schemeClr val="tx1"/>
          </a:fontRef>
        </p:style>
      </p:cxnSp>
      <p:sp>
        <p:nvSpPr>
          <p:cNvPr id="15" name="TextBox 14"/>
          <p:cNvSpPr txBox="1"/>
          <p:nvPr/>
        </p:nvSpPr>
        <p:spPr>
          <a:xfrm>
            <a:off x="5715000" y="3110805"/>
            <a:ext cx="2760820" cy="461665"/>
          </a:xfrm>
          <a:prstGeom prst="rect">
            <a:avLst/>
          </a:prstGeom>
          <a:noFill/>
        </p:spPr>
        <p:txBody>
          <a:bodyPr wrap="none" rtlCol="0">
            <a:spAutoFit/>
          </a:bodyPr>
          <a:lstStyle/>
          <a:p>
            <a:r>
              <a:rPr lang="en-US" sz="2400" dirty="0">
                <a:solidFill>
                  <a:prstClr val="black"/>
                </a:solidFill>
                <a:latin typeface="Calibri" panose="020F0502020204030204" pitchFamily="34" charset="0"/>
              </a:rPr>
              <a:t>Post Clearance </a:t>
            </a:r>
            <a:r>
              <a:rPr lang="en-US" sz="2400" dirty="0" smtClean="0">
                <a:solidFill>
                  <a:prstClr val="black"/>
                </a:solidFill>
                <a:latin typeface="Calibri" panose="020F0502020204030204" pitchFamily="34" charset="0"/>
              </a:rPr>
              <a:t>Audit</a:t>
            </a:r>
            <a:endParaRPr lang="en-GB" sz="2000" dirty="0">
              <a:solidFill>
                <a:prstClr val="black"/>
              </a:solidFill>
              <a:latin typeface="Calibri" panose="020F0502020204030204" pitchFamily="34" charset="0"/>
            </a:endParaRPr>
          </a:p>
        </p:txBody>
      </p:sp>
      <p:cxnSp>
        <p:nvCxnSpPr>
          <p:cNvPr id="16" name="Straight Connector 15"/>
          <p:cNvCxnSpPr/>
          <p:nvPr/>
        </p:nvCxnSpPr>
        <p:spPr>
          <a:xfrm flipV="1">
            <a:off x="7086600" y="3626206"/>
            <a:ext cx="0" cy="2389129"/>
          </a:xfrm>
          <a:prstGeom prst="line">
            <a:avLst/>
          </a:prstGeom>
          <a:ln>
            <a:solidFill>
              <a:srgbClr val="0070C0"/>
            </a:solidFill>
            <a:prstDash val="sysDash"/>
          </a:ln>
        </p:spPr>
        <p:style>
          <a:lnRef idx="2">
            <a:schemeClr val="accent6"/>
          </a:lnRef>
          <a:fillRef idx="0">
            <a:schemeClr val="accent6"/>
          </a:fillRef>
          <a:effectRef idx="1">
            <a:schemeClr val="accent6"/>
          </a:effectRef>
          <a:fontRef idx="minor">
            <a:schemeClr val="tx1"/>
          </a:fontRef>
        </p:style>
      </p:cxnSp>
      <p:sp>
        <p:nvSpPr>
          <p:cNvPr id="19" name="TextBox 18"/>
          <p:cNvSpPr txBox="1"/>
          <p:nvPr/>
        </p:nvSpPr>
        <p:spPr>
          <a:xfrm>
            <a:off x="228600" y="3506450"/>
            <a:ext cx="3142207" cy="523220"/>
          </a:xfrm>
          <a:prstGeom prst="rect">
            <a:avLst/>
          </a:prstGeom>
          <a:noFill/>
        </p:spPr>
        <p:txBody>
          <a:bodyPr wrap="none" rtlCol="0">
            <a:spAutoFit/>
          </a:bodyPr>
          <a:lstStyle/>
          <a:p>
            <a:r>
              <a:rPr lang="en-US" sz="2800" dirty="0">
                <a:solidFill>
                  <a:prstClr val="black"/>
                </a:solidFill>
                <a:latin typeface="Calibri" panose="020F0502020204030204" pitchFamily="34" charset="0"/>
              </a:rPr>
              <a:t>Security </a:t>
            </a:r>
            <a:r>
              <a:rPr lang="en-US" sz="2800" dirty="0" smtClean="0">
                <a:solidFill>
                  <a:prstClr val="black"/>
                </a:solidFill>
                <a:latin typeface="Calibri" panose="020F0502020204030204" pitchFamily="34" charset="0"/>
              </a:rPr>
              <a:t>/ social Risk</a:t>
            </a:r>
            <a:endParaRPr lang="en-US" sz="2800" dirty="0">
              <a:solidFill>
                <a:prstClr val="black"/>
              </a:solidFill>
              <a:latin typeface="Calibri" panose="020F0502020204030204" pitchFamily="34" charset="0"/>
            </a:endParaRPr>
          </a:p>
        </p:txBody>
      </p:sp>
      <p:cxnSp>
        <p:nvCxnSpPr>
          <p:cNvPr id="22" name="Straight Arrow Connector 17"/>
          <p:cNvCxnSpPr/>
          <p:nvPr/>
        </p:nvCxnSpPr>
        <p:spPr>
          <a:xfrm>
            <a:off x="2362200" y="4780940"/>
            <a:ext cx="6553200" cy="0"/>
          </a:xfrm>
          <a:prstGeom prst="straightConnector1">
            <a:avLst/>
          </a:prstGeom>
          <a:ln>
            <a:solidFill>
              <a:srgbClr val="0070C0"/>
            </a:solidFill>
            <a:tailEnd type="arrow"/>
          </a:ln>
        </p:spPr>
        <p:style>
          <a:lnRef idx="3">
            <a:schemeClr val="accent1"/>
          </a:lnRef>
          <a:fillRef idx="0">
            <a:schemeClr val="accent1"/>
          </a:fillRef>
          <a:effectRef idx="2">
            <a:schemeClr val="accent1"/>
          </a:effectRef>
          <a:fontRef idx="minor">
            <a:schemeClr val="tx1"/>
          </a:fontRef>
        </p:style>
      </p:cxnSp>
      <p:sp>
        <p:nvSpPr>
          <p:cNvPr id="23" name="TextBox 22"/>
          <p:cNvSpPr txBox="1"/>
          <p:nvPr/>
        </p:nvSpPr>
        <p:spPr>
          <a:xfrm>
            <a:off x="256868" y="5032681"/>
            <a:ext cx="2128788" cy="646331"/>
          </a:xfrm>
          <a:prstGeom prst="rect">
            <a:avLst/>
          </a:prstGeom>
          <a:noFill/>
        </p:spPr>
        <p:txBody>
          <a:bodyPr wrap="none" rtlCol="0">
            <a:spAutoFit/>
          </a:bodyPr>
          <a:lstStyle/>
          <a:p>
            <a:r>
              <a:rPr lang="en-US" sz="2800" dirty="0" smtClean="0">
                <a:solidFill>
                  <a:prstClr val="black"/>
                </a:solidFill>
                <a:latin typeface="Calibri" panose="020F0502020204030204" pitchFamily="34" charset="0"/>
              </a:rPr>
              <a:t>Revenue</a:t>
            </a:r>
            <a:r>
              <a:rPr lang="en-US" sz="3600" dirty="0" smtClean="0">
                <a:solidFill>
                  <a:prstClr val="black"/>
                </a:solidFill>
                <a:latin typeface="Calibri" panose="020F0502020204030204" pitchFamily="34" charset="0"/>
              </a:rPr>
              <a:t> </a:t>
            </a:r>
            <a:r>
              <a:rPr lang="en-US" sz="2800" dirty="0">
                <a:solidFill>
                  <a:prstClr val="black"/>
                </a:solidFill>
                <a:latin typeface="Calibri" panose="020F0502020204030204" pitchFamily="34" charset="0"/>
              </a:rPr>
              <a:t>Risk</a:t>
            </a:r>
          </a:p>
        </p:txBody>
      </p:sp>
      <p:sp>
        <p:nvSpPr>
          <p:cNvPr id="31" name="Rectangle 30"/>
          <p:cNvSpPr/>
          <p:nvPr/>
        </p:nvSpPr>
        <p:spPr>
          <a:xfrm>
            <a:off x="228600" y="4312795"/>
            <a:ext cx="2432845" cy="523220"/>
          </a:xfrm>
          <a:prstGeom prst="rect">
            <a:avLst/>
          </a:prstGeom>
        </p:spPr>
        <p:txBody>
          <a:bodyPr wrap="none">
            <a:spAutoFit/>
          </a:bodyPr>
          <a:lstStyle/>
          <a:p>
            <a:r>
              <a:rPr lang="en-US" sz="2800" dirty="0" smtClean="0">
                <a:solidFill>
                  <a:prstClr val="black"/>
                </a:solidFill>
                <a:latin typeface="Calibri" panose="020F0502020204030204" pitchFamily="34" charset="0"/>
              </a:rPr>
              <a:t>Informal </a:t>
            </a:r>
            <a:r>
              <a:rPr lang="en-US" sz="2800" dirty="0">
                <a:solidFill>
                  <a:prstClr val="black"/>
                </a:solidFill>
                <a:latin typeface="Calibri" panose="020F0502020204030204" pitchFamily="34" charset="0"/>
              </a:rPr>
              <a:t>Trader</a:t>
            </a:r>
          </a:p>
        </p:txBody>
      </p:sp>
      <p:cxnSp>
        <p:nvCxnSpPr>
          <p:cNvPr id="32" name="Straight Arrow Connector 17"/>
          <p:cNvCxnSpPr/>
          <p:nvPr/>
        </p:nvCxnSpPr>
        <p:spPr>
          <a:xfrm>
            <a:off x="2362200" y="5558135"/>
            <a:ext cx="6553200" cy="0"/>
          </a:xfrm>
          <a:prstGeom prst="straightConnector1">
            <a:avLst/>
          </a:prstGeom>
          <a:ln>
            <a:solidFill>
              <a:srgbClr val="0070C0"/>
            </a:solidFill>
            <a:tailEnd type="arrow"/>
          </a:ln>
        </p:spPr>
        <p:style>
          <a:lnRef idx="3">
            <a:schemeClr val="accent1"/>
          </a:lnRef>
          <a:fillRef idx="0">
            <a:schemeClr val="accent1"/>
          </a:fillRef>
          <a:effectRef idx="2">
            <a:schemeClr val="accent1"/>
          </a:effectRef>
          <a:fontRef idx="minor">
            <a:schemeClr val="tx1"/>
          </a:fontRef>
        </p:style>
      </p:cxnSp>
      <p:sp>
        <p:nvSpPr>
          <p:cNvPr id="37" name="TextBox 34"/>
          <p:cNvSpPr txBox="1"/>
          <p:nvPr/>
        </p:nvSpPr>
        <p:spPr>
          <a:xfrm>
            <a:off x="7433673" y="1890355"/>
            <a:ext cx="1516121" cy="1015663"/>
          </a:xfrm>
          <a:prstGeom prst="rect">
            <a:avLst/>
          </a:prstGeom>
          <a:noFill/>
        </p:spPr>
        <p:txBody>
          <a:bodyPr wrap="none" rtlCol="0">
            <a:spAutoFit/>
          </a:bodyPr>
          <a:lstStyle/>
          <a:p>
            <a:pPr marL="342900" indent="-342900">
              <a:buFont typeface="Wingdings" pitchFamily="2" charset="2"/>
              <a:buChar char="ü"/>
            </a:pPr>
            <a:r>
              <a:rPr lang="en-US" sz="2000" dirty="0">
                <a:solidFill>
                  <a:prstClr val="black"/>
                </a:solidFill>
                <a:latin typeface="Calibri" panose="020F0502020204030204" pitchFamily="34" charset="0"/>
              </a:rPr>
              <a:t>HS</a:t>
            </a:r>
          </a:p>
          <a:p>
            <a:pPr marL="342900" indent="-342900">
              <a:buFont typeface="Wingdings" pitchFamily="2" charset="2"/>
              <a:buChar char="ü"/>
            </a:pPr>
            <a:r>
              <a:rPr lang="en-US" sz="2000" dirty="0">
                <a:solidFill>
                  <a:prstClr val="black"/>
                </a:solidFill>
                <a:latin typeface="Calibri" panose="020F0502020204030204" pitchFamily="34" charset="0"/>
              </a:rPr>
              <a:t>Origin</a:t>
            </a:r>
          </a:p>
          <a:p>
            <a:pPr marL="342900" indent="-342900">
              <a:buFont typeface="Wingdings" pitchFamily="2" charset="2"/>
              <a:buChar char="ü"/>
            </a:pPr>
            <a:r>
              <a:rPr lang="en-US" sz="2000" dirty="0" smtClean="0">
                <a:solidFill>
                  <a:prstClr val="black"/>
                </a:solidFill>
                <a:latin typeface="Calibri" panose="020F0502020204030204" pitchFamily="34" charset="0"/>
              </a:rPr>
              <a:t>Valuation</a:t>
            </a:r>
            <a:endParaRPr lang="en-US" sz="2000" dirty="0">
              <a:solidFill>
                <a:prstClr val="black"/>
              </a:solidFill>
              <a:latin typeface="Calibri" panose="020F0502020204030204" pitchFamily="34" charset="0"/>
            </a:endParaRPr>
          </a:p>
        </p:txBody>
      </p:sp>
      <p:sp>
        <p:nvSpPr>
          <p:cNvPr id="25" name="TextBox 34"/>
          <p:cNvSpPr txBox="1"/>
          <p:nvPr/>
        </p:nvSpPr>
        <p:spPr>
          <a:xfrm>
            <a:off x="3670810" y="1967444"/>
            <a:ext cx="2501390" cy="707886"/>
          </a:xfrm>
          <a:prstGeom prst="rect">
            <a:avLst/>
          </a:prstGeom>
          <a:noFill/>
        </p:spPr>
        <p:txBody>
          <a:bodyPr wrap="none" rtlCol="0">
            <a:spAutoFit/>
          </a:bodyPr>
          <a:lstStyle/>
          <a:p>
            <a:pPr marL="342900" indent="-342900">
              <a:buFont typeface="Wingdings" pitchFamily="2" charset="2"/>
              <a:buChar char="ü"/>
            </a:pPr>
            <a:r>
              <a:rPr lang="en-US" sz="2000" dirty="0">
                <a:solidFill>
                  <a:prstClr val="black"/>
                </a:solidFill>
                <a:latin typeface="Calibri" panose="020F0502020204030204" pitchFamily="34" charset="0"/>
              </a:rPr>
              <a:t>Physical Inspection</a:t>
            </a:r>
          </a:p>
          <a:p>
            <a:pPr marL="342900" indent="-342900">
              <a:buFont typeface="Wingdings" pitchFamily="2" charset="2"/>
              <a:buChar char="ü"/>
            </a:pPr>
            <a:r>
              <a:rPr lang="en-US" sz="2000" dirty="0">
                <a:solidFill>
                  <a:prstClr val="black"/>
                </a:solidFill>
                <a:latin typeface="Calibri" panose="020F0502020204030204" pitchFamily="34" charset="0"/>
              </a:rPr>
              <a:t>Questioning</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86784" y="3724870"/>
            <a:ext cx="561975" cy="548595"/>
          </a:xfrm>
          <a:prstGeom prst="rect">
            <a:avLst/>
          </a:prstGeom>
          <a:noFill/>
          <a:ln w="9525">
            <a:noFill/>
            <a:miter lim="800000"/>
            <a:headEnd/>
            <a:tailEnd/>
          </a:ln>
        </p:spPr>
      </p:pic>
      <p:pic>
        <p:nvPicPr>
          <p:cNvPr id="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1884" y="4506642"/>
            <a:ext cx="561975" cy="548595"/>
          </a:xfrm>
          <a:prstGeom prst="rect">
            <a:avLst/>
          </a:prstGeom>
          <a:noFill/>
          <a:ln w="9525">
            <a:noFill/>
            <a:miter lim="800000"/>
            <a:headEnd/>
            <a:tailEnd/>
          </a:ln>
        </p:spPr>
      </p:pic>
      <p:pic>
        <p:nvPicPr>
          <p:cNvPr id="2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1883" y="5336408"/>
            <a:ext cx="561975" cy="548595"/>
          </a:xfrm>
          <a:prstGeom prst="rect">
            <a:avLst/>
          </a:prstGeom>
          <a:noFill/>
          <a:ln w="9525">
            <a:noFill/>
            <a:miter lim="800000"/>
            <a:headEnd/>
            <a:tailEnd/>
          </a:ln>
        </p:spPr>
      </p:pic>
      <p:cxnSp>
        <p:nvCxnSpPr>
          <p:cNvPr id="5" name="Straight Arrow Connector 4"/>
          <p:cNvCxnSpPr/>
          <p:nvPr/>
        </p:nvCxnSpPr>
        <p:spPr>
          <a:xfrm flipH="1" flipV="1">
            <a:off x="4114800" y="5686906"/>
            <a:ext cx="469173" cy="396195"/>
          </a:xfrm>
          <a:prstGeom prst="straightConnector1">
            <a:avLst/>
          </a:prstGeom>
          <a:ln>
            <a:headEnd type="none" w="med" len="med"/>
            <a:tailEnd type="triangle" w="med" len="med"/>
          </a:ln>
        </p:spPr>
        <p:style>
          <a:lnRef idx="2">
            <a:schemeClr val="accent4"/>
          </a:lnRef>
          <a:fillRef idx="0">
            <a:schemeClr val="accent4"/>
          </a:fillRef>
          <a:effectRef idx="1">
            <a:schemeClr val="accent4"/>
          </a:effectRef>
          <a:fontRef idx="minor">
            <a:schemeClr val="tx1"/>
          </a:fontRef>
        </p:style>
      </p:cxnSp>
      <p:sp>
        <p:nvSpPr>
          <p:cNvPr id="6" name="TextBox 5"/>
          <p:cNvSpPr txBox="1"/>
          <p:nvPr/>
        </p:nvSpPr>
        <p:spPr>
          <a:xfrm>
            <a:off x="3954182" y="6015335"/>
            <a:ext cx="4459875" cy="461665"/>
          </a:xfrm>
          <a:prstGeom prst="rect">
            <a:avLst/>
          </a:prstGeom>
          <a:noFill/>
        </p:spPr>
        <p:txBody>
          <a:bodyPr wrap="none" rtlCol="0">
            <a:spAutoFit/>
          </a:bodyPr>
          <a:lstStyle/>
          <a:p>
            <a:r>
              <a:rPr lang="en-US" sz="2400" dirty="0">
                <a:solidFill>
                  <a:prstClr val="black"/>
                </a:solidFill>
                <a:latin typeface="Calibri" panose="020F0502020204030204" pitchFamily="34" charset="0"/>
              </a:rPr>
              <a:t>Ease the congestion at the border </a:t>
            </a:r>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0976" y="1860866"/>
            <a:ext cx="1261828" cy="921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19854" y="835492"/>
            <a:ext cx="3579441" cy="646331"/>
          </a:xfrm>
          <a:prstGeom prst="rect">
            <a:avLst/>
          </a:prstGeom>
        </p:spPr>
        <p:txBody>
          <a:bodyPr wrap="none">
            <a:spAutoFit/>
          </a:bodyPr>
          <a:lstStyle/>
          <a:p>
            <a:pPr marL="109728"/>
            <a:r>
              <a:rPr lang="en-US" sz="3600" dirty="0" smtClean="0">
                <a:latin typeface="Calibri" panose="020F0502020204030204" pitchFamily="34" charset="0"/>
              </a:rPr>
              <a:t>Trade Facilitation</a:t>
            </a:r>
            <a:endParaRPr lang="en-US" sz="6000" dirty="0">
              <a:latin typeface="Calibri" panose="020F0502020204030204" pitchFamily="34" charset="0"/>
            </a:endParaRPr>
          </a:p>
        </p:txBody>
      </p:sp>
    </p:spTree>
    <p:extLst>
      <p:ext uri="{BB962C8B-B14F-4D97-AF65-F5344CB8AC3E}">
        <p14:creationId xmlns:p14="http://schemas.microsoft.com/office/powerpoint/2010/main" val="339739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5E-6 2.33634E-6 L 0.33489 0.00185 " pathEditMode="relative" rAng="0" ptsTypes="AA">
                                      <p:cBhvr>
                                        <p:cTn id="6" dur="2000" fill="hold"/>
                                        <p:tgtEl>
                                          <p:spTgt spid="28"/>
                                        </p:tgtEl>
                                        <p:attrNameLst>
                                          <p:attrName>ppt_x</p:attrName>
                                          <p:attrName>ppt_y</p:attrName>
                                        </p:attrNameLst>
                                      </p:cBhvr>
                                      <p:rCtr x="16736" y="93"/>
                                    </p:animMotion>
                                  </p:childTnLst>
                                </p:cTn>
                              </p:par>
                              <p:par>
                                <p:cTn id="7" presetID="10" presetClass="entr" presetSubtype="0" fill="hold" grpId="0" nodeType="withEffect">
                                  <p:stCondLst>
                                    <p:cond delay="1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500"/>
                                        <p:tgtEl>
                                          <p:spTgt spid="6"/>
                                        </p:tgtEl>
                                      </p:cBhvr>
                                    </p:animEffect>
                                  </p:childTnLst>
                                </p:cTn>
                              </p:par>
                              <p:par>
                                <p:cTn id="10" presetID="10" presetClass="entr" presetSubtype="0" fill="hold" nodeType="with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17"/>
          <p:cNvCxnSpPr/>
          <p:nvPr/>
        </p:nvCxnSpPr>
        <p:spPr>
          <a:xfrm>
            <a:off x="2362200" y="4592338"/>
            <a:ext cx="6553200" cy="0"/>
          </a:xfrm>
          <a:prstGeom prst="straightConnector1">
            <a:avLst/>
          </a:prstGeom>
          <a:ln>
            <a:solidFill>
              <a:srgbClr val="0070C0"/>
            </a:solidFill>
            <a:tailEnd type="arrow"/>
          </a:ln>
        </p:spPr>
        <p:style>
          <a:lnRef idx="3">
            <a:schemeClr val="accent1"/>
          </a:lnRef>
          <a:fillRef idx="0">
            <a:schemeClr val="accent1"/>
          </a:fillRef>
          <a:effectRef idx="2">
            <a:schemeClr val="accent1"/>
          </a:effectRef>
          <a:fontRef idx="minor">
            <a:schemeClr val="tx1"/>
          </a:fontRef>
        </p:style>
      </p:cxnSp>
      <p:pic>
        <p:nvPicPr>
          <p:cNvPr id="8" name="Picture 8" descr="C:\Users\Taju\AppData\Local\Microsoft\Windows\Temporary Internet Files\Content.IE5\SZQHNSNB\MC900240473[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67000" y="2209800"/>
            <a:ext cx="1049596" cy="1046439"/>
          </a:xfrm>
          <a:prstGeom prst="rect">
            <a:avLst/>
          </a:prstGeom>
          <a:noFill/>
        </p:spPr>
      </p:pic>
      <p:sp>
        <p:nvSpPr>
          <p:cNvPr id="9" name="TextBox 8"/>
          <p:cNvSpPr txBox="1"/>
          <p:nvPr/>
        </p:nvSpPr>
        <p:spPr>
          <a:xfrm>
            <a:off x="2667000" y="3226390"/>
            <a:ext cx="2519344" cy="461665"/>
          </a:xfrm>
          <a:prstGeom prst="rect">
            <a:avLst/>
          </a:prstGeom>
          <a:noFill/>
        </p:spPr>
        <p:txBody>
          <a:bodyPr wrap="none" rtlCol="0">
            <a:spAutoFit/>
          </a:bodyPr>
          <a:lstStyle/>
          <a:p>
            <a:r>
              <a:rPr lang="en-US" sz="2400" dirty="0">
                <a:solidFill>
                  <a:prstClr val="black"/>
                </a:solidFill>
                <a:latin typeface="Calibri" panose="020F0502020204030204" pitchFamily="34" charset="0"/>
              </a:rPr>
              <a:t>At Border Customs</a:t>
            </a:r>
            <a:endParaRPr lang="en-GB" sz="2400" dirty="0">
              <a:solidFill>
                <a:prstClr val="black"/>
              </a:solidFill>
              <a:latin typeface="Calibri" panose="020F0502020204030204" pitchFamily="34" charset="0"/>
            </a:endParaRPr>
          </a:p>
        </p:txBody>
      </p:sp>
      <p:cxnSp>
        <p:nvCxnSpPr>
          <p:cNvPr id="13" name="Straight Connector 12"/>
          <p:cNvCxnSpPr>
            <a:endCxn id="9" idx="2"/>
          </p:cNvCxnSpPr>
          <p:nvPr/>
        </p:nvCxnSpPr>
        <p:spPr>
          <a:xfrm flipH="1" flipV="1">
            <a:off x="3926672" y="3688055"/>
            <a:ext cx="35728" cy="2539985"/>
          </a:xfrm>
          <a:prstGeom prst="line">
            <a:avLst/>
          </a:prstGeom>
          <a:ln>
            <a:solidFill>
              <a:srgbClr val="0070C0"/>
            </a:solidFill>
            <a:prstDash val="sysDash"/>
          </a:ln>
        </p:spPr>
        <p:style>
          <a:lnRef idx="2">
            <a:schemeClr val="accent6"/>
          </a:lnRef>
          <a:fillRef idx="0">
            <a:schemeClr val="accent6"/>
          </a:fillRef>
          <a:effectRef idx="1">
            <a:schemeClr val="accent6"/>
          </a:effectRef>
          <a:fontRef idx="minor">
            <a:schemeClr val="tx1"/>
          </a:fontRef>
        </p:style>
      </p:cxnSp>
      <p:sp>
        <p:nvSpPr>
          <p:cNvPr id="15" name="TextBox 14"/>
          <p:cNvSpPr txBox="1"/>
          <p:nvPr/>
        </p:nvSpPr>
        <p:spPr>
          <a:xfrm>
            <a:off x="5715000" y="3251775"/>
            <a:ext cx="3264355" cy="461665"/>
          </a:xfrm>
          <a:prstGeom prst="rect">
            <a:avLst/>
          </a:prstGeom>
          <a:noFill/>
        </p:spPr>
        <p:txBody>
          <a:bodyPr wrap="none" rtlCol="0">
            <a:spAutoFit/>
          </a:bodyPr>
          <a:lstStyle/>
          <a:p>
            <a:r>
              <a:rPr lang="en-US" sz="2400" dirty="0">
                <a:solidFill>
                  <a:prstClr val="black"/>
                </a:solidFill>
                <a:latin typeface="Calibri" panose="020F0502020204030204" pitchFamily="34" charset="0"/>
              </a:rPr>
              <a:t>Post Clearance “Control”</a:t>
            </a:r>
            <a:endParaRPr lang="en-GB" sz="2000" dirty="0">
              <a:solidFill>
                <a:prstClr val="black"/>
              </a:solidFill>
              <a:latin typeface="Calibri" panose="020F0502020204030204" pitchFamily="34" charset="0"/>
            </a:endParaRPr>
          </a:p>
        </p:txBody>
      </p:sp>
      <p:cxnSp>
        <p:nvCxnSpPr>
          <p:cNvPr id="16" name="Straight Connector 15"/>
          <p:cNvCxnSpPr/>
          <p:nvPr/>
        </p:nvCxnSpPr>
        <p:spPr>
          <a:xfrm flipV="1">
            <a:off x="7086600" y="3767176"/>
            <a:ext cx="0" cy="2389129"/>
          </a:xfrm>
          <a:prstGeom prst="line">
            <a:avLst/>
          </a:prstGeom>
          <a:ln>
            <a:solidFill>
              <a:srgbClr val="0070C0"/>
            </a:solidFill>
            <a:prstDash val="sysDash"/>
          </a:ln>
        </p:spPr>
        <p:style>
          <a:lnRef idx="2">
            <a:schemeClr val="accent6"/>
          </a:lnRef>
          <a:fillRef idx="0">
            <a:schemeClr val="accent6"/>
          </a:fillRef>
          <a:effectRef idx="1">
            <a:schemeClr val="accent6"/>
          </a:effectRef>
          <a:fontRef idx="minor">
            <a:schemeClr val="tx1"/>
          </a:fontRef>
        </p:style>
      </p:cxnSp>
      <p:sp>
        <p:nvSpPr>
          <p:cNvPr id="19" name="TextBox 18"/>
          <p:cNvSpPr txBox="1"/>
          <p:nvPr/>
        </p:nvSpPr>
        <p:spPr>
          <a:xfrm>
            <a:off x="228600" y="4124980"/>
            <a:ext cx="2347181" cy="523220"/>
          </a:xfrm>
          <a:prstGeom prst="rect">
            <a:avLst/>
          </a:prstGeom>
          <a:noFill/>
        </p:spPr>
        <p:txBody>
          <a:bodyPr wrap="none" rtlCol="0">
            <a:spAutoFit/>
          </a:bodyPr>
          <a:lstStyle/>
          <a:p>
            <a:r>
              <a:rPr lang="en-US" sz="2800" dirty="0" smtClean="0">
                <a:solidFill>
                  <a:prstClr val="black"/>
                </a:solidFill>
                <a:latin typeface="Calibri" panose="020F0502020204030204" pitchFamily="34" charset="0"/>
              </a:rPr>
              <a:t>Green Channel</a:t>
            </a:r>
            <a:endParaRPr lang="en-US" sz="2800" dirty="0">
              <a:solidFill>
                <a:prstClr val="black"/>
              </a:solidFill>
              <a:latin typeface="Calibri" panose="020F0502020204030204" pitchFamily="34" charset="0"/>
            </a:endParaRPr>
          </a:p>
        </p:txBody>
      </p:sp>
      <p:sp>
        <p:nvSpPr>
          <p:cNvPr id="23" name="TextBox 22"/>
          <p:cNvSpPr txBox="1"/>
          <p:nvPr/>
        </p:nvSpPr>
        <p:spPr>
          <a:xfrm>
            <a:off x="228600" y="4925947"/>
            <a:ext cx="1514454" cy="523220"/>
          </a:xfrm>
          <a:prstGeom prst="rect">
            <a:avLst/>
          </a:prstGeom>
          <a:noFill/>
        </p:spPr>
        <p:txBody>
          <a:bodyPr wrap="none" rtlCol="0">
            <a:spAutoFit/>
          </a:bodyPr>
          <a:lstStyle/>
          <a:p>
            <a:r>
              <a:rPr lang="en-US" sz="2800" dirty="0">
                <a:solidFill>
                  <a:prstClr val="black"/>
                </a:solidFill>
                <a:latin typeface="Calibri" panose="020F0502020204030204" pitchFamily="34" charset="0"/>
              </a:rPr>
              <a:t>The </a:t>
            </a:r>
            <a:r>
              <a:rPr lang="en-US" sz="2800" dirty="0" smtClean="0">
                <a:solidFill>
                  <a:prstClr val="black"/>
                </a:solidFill>
                <a:latin typeface="Calibri" panose="020F0502020204030204" pitchFamily="34" charset="0"/>
              </a:rPr>
              <a:t>Rest </a:t>
            </a:r>
            <a:endParaRPr lang="en-US" sz="2800" dirty="0">
              <a:solidFill>
                <a:prstClr val="black"/>
              </a:solidFill>
              <a:latin typeface="Calibri" panose="020F0502020204030204" pitchFamily="34" charset="0"/>
            </a:endParaRPr>
          </a:p>
        </p:txBody>
      </p:sp>
      <p:cxnSp>
        <p:nvCxnSpPr>
          <p:cNvPr id="32" name="Straight Arrow Connector 17"/>
          <p:cNvCxnSpPr/>
          <p:nvPr/>
        </p:nvCxnSpPr>
        <p:spPr>
          <a:xfrm>
            <a:off x="2362200" y="5478454"/>
            <a:ext cx="6553200" cy="0"/>
          </a:xfrm>
          <a:prstGeom prst="straightConnector1">
            <a:avLst/>
          </a:prstGeom>
          <a:ln>
            <a:solidFill>
              <a:srgbClr val="0070C0"/>
            </a:solidFill>
            <a:tailEnd type="arrow"/>
          </a:ln>
        </p:spPr>
        <p:style>
          <a:lnRef idx="3">
            <a:schemeClr val="accent1"/>
          </a:lnRef>
          <a:fillRef idx="0">
            <a:schemeClr val="accent1"/>
          </a:fillRef>
          <a:effectRef idx="2">
            <a:schemeClr val="accent1"/>
          </a:effectRef>
          <a:fontRef idx="minor">
            <a:schemeClr val="tx1"/>
          </a:fontRef>
        </p:style>
      </p:cxnSp>
      <p:sp>
        <p:nvSpPr>
          <p:cNvPr id="37" name="TextBox 34"/>
          <p:cNvSpPr txBox="1"/>
          <p:nvPr/>
        </p:nvSpPr>
        <p:spPr>
          <a:xfrm>
            <a:off x="7433673" y="2271355"/>
            <a:ext cx="1557927" cy="984885"/>
          </a:xfrm>
          <a:prstGeom prst="rect">
            <a:avLst/>
          </a:prstGeom>
          <a:noFill/>
        </p:spPr>
        <p:txBody>
          <a:bodyPr wrap="none" rtlCol="0">
            <a:spAutoFit/>
          </a:bodyPr>
          <a:lstStyle/>
          <a:p>
            <a:pPr marL="342900" indent="-342900">
              <a:buFont typeface="Wingdings" pitchFamily="2" charset="2"/>
              <a:buChar char="ü"/>
            </a:pPr>
            <a:r>
              <a:rPr lang="en-US" sz="2000" dirty="0">
                <a:solidFill>
                  <a:prstClr val="black"/>
                </a:solidFill>
                <a:latin typeface="Calibri" panose="020F0502020204030204" pitchFamily="34" charset="0"/>
              </a:rPr>
              <a:t>HS</a:t>
            </a:r>
          </a:p>
          <a:p>
            <a:pPr marL="342900" indent="-342900">
              <a:buFont typeface="Wingdings" pitchFamily="2" charset="2"/>
              <a:buChar char="ü"/>
            </a:pPr>
            <a:r>
              <a:rPr lang="en-US" sz="2000" dirty="0">
                <a:solidFill>
                  <a:prstClr val="black"/>
                </a:solidFill>
                <a:latin typeface="Calibri" panose="020F0502020204030204" pitchFamily="34" charset="0"/>
              </a:rPr>
              <a:t>Origin</a:t>
            </a:r>
          </a:p>
          <a:p>
            <a:pPr marL="342900" indent="-342900">
              <a:buFont typeface="Wingdings" pitchFamily="2" charset="2"/>
              <a:buChar char="ü"/>
            </a:pPr>
            <a:r>
              <a:rPr lang="en-US" i="1" dirty="0">
                <a:solidFill>
                  <a:prstClr val="black"/>
                </a:solidFill>
                <a:latin typeface="Calibri" panose="020F0502020204030204" pitchFamily="34" charset="0"/>
              </a:rPr>
              <a:t>(Valuation)</a:t>
            </a:r>
          </a:p>
        </p:txBody>
      </p:sp>
      <p:sp>
        <p:nvSpPr>
          <p:cNvPr id="25" name="TextBox 34"/>
          <p:cNvSpPr txBox="1"/>
          <p:nvPr/>
        </p:nvSpPr>
        <p:spPr>
          <a:xfrm>
            <a:off x="3670810" y="2348444"/>
            <a:ext cx="2501390" cy="707886"/>
          </a:xfrm>
          <a:prstGeom prst="rect">
            <a:avLst/>
          </a:prstGeom>
          <a:noFill/>
        </p:spPr>
        <p:txBody>
          <a:bodyPr wrap="none" rtlCol="0">
            <a:spAutoFit/>
          </a:bodyPr>
          <a:lstStyle/>
          <a:p>
            <a:pPr marL="342900" indent="-342900">
              <a:buFont typeface="Wingdings" pitchFamily="2" charset="2"/>
              <a:buChar char="ü"/>
            </a:pPr>
            <a:r>
              <a:rPr lang="en-US" sz="2000" dirty="0">
                <a:solidFill>
                  <a:prstClr val="black"/>
                </a:solidFill>
                <a:latin typeface="Calibri" panose="020F0502020204030204" pitchFamily="34" charset="0"/>
              </a:rPr>
              <a:t>Physical Inspection</a:t>
            </a:r>
          </a:p>
          <a:p>
            <a:pPr marL="342900" indent="-342900">
              <a:buFont typeface="Wingdings" pitchFamily="2" charset="2"/>
              <a:buChar char="ü"/>
            </a:pPr>
            <a:r>
              <a:rPr lang="en-US" sz="2000" dirty="0">
                <a:solidFill>
                  <a:prstClr val="black"/>
                </a:solidFill>
                <a:latin typeface="Calibri" panose="020F0502020204030204" pitchFamily="34" charset="0"/>
              </a:rPr>
              <a:t>Questioning</a:t>
            </a:r>
          </a:p>
        </p:txBody>
      </p:sp>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05612" y="4252005"/>
            <a:ext cx="561975" cy="548595"/>
          </a:xfrm>
          <a:prstGeom prst="rect">
            <a:avLst/>
          </a:prstGeom>
          <a:noFill/>
          <a:ln w="9525">
            <a:noFill/>
            <a:miter lim="800000"/>
            <a:headEnd/>
            <a:tailEnd/>
          </a:ln>
        </p:spPr>
      </p:pic>
      <p:pic>
        <p:nvPicPr>
          <p:cNvPr id="2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21883" y="5256727"/>
            <a:ext cx="561975" cy="548595"/>
          </a:xfrm>
          <a:prstGeom prst="rect">
            <a:avLst/>
          </a:prstGeom>
          <a:noFill/>
          <a:ln w="9525">
            <a:noFill/>
            <a:miter lim="800000"/>
            <a:headEnd/>
            <a:tailEnd/>
          </a:ln>
        </p:spPr>
      </p:pic>
      <p:pic>
        <p:nvPicPr>
          <p:cNvPr id="7"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50976" y="2241866"/>
            <a:ext cx="1261828" cy="921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30292" y="762000"/>
            <a:ext cx="5056512" cy="584775"/>
          </a:xfrm>
          <a:prstGeom prst="rect">
            <a:avLst/>
          </a:prstGeom>
        </p:spPr>
        <p:txBody>
          <a:bodyPr wrap="none">
            <a:spAutoFit/>
          </a:bodyPr>
          <a:lstStyle/>
          <a:p>
            <a:pPr marL="109728"/>
            <a:r>
              <a:rPr lang="en-US" altLang="ja-JP" sz="3200" dirty="0" smtClean="0">
                <a:latin typeface="Lucida Sans Unicode" panose="020B0602030504020204" pitchFamily="34" charset="0"/>
                <a:cs typeface="Lucida Sans Unicode" panose="020B0602030504020204" pitchFamily="34" charset="0"/>
              </a:rPr>
              <a:t>Compliance </a:t>
            </a:r>
            <a:r>
              <a:rPr lang="en-US" altLang="ja-JP" sz="3200" dirty="0" err="1" smtClean="0">
                <a:latin typeface="Lucida Sans Unicode" panose="020B0602030504020204" pitchFamily="34" charset="0"/>
                <a:cs typeface="Lucida Sans Unicode" panose="020B0602030504020204" pitchFamily="34" charset="0"/>
              </a:rPr>
              <a:t>Programme</a:t>
            </a:r>
            <a:endParaRPr lang="en-US" sz="3200" dirty="0">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39646529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C:\Users\Taju\AppData\Local\Microsoft\Windows\Temporary Internet Files\Content.IE5\SZQHNSNB\MC900240473[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5400" y="2093893"/>
            <a:ext cx="1049596" cy="1046439"/>
          </a:xfrm>
          <a:prstGeom prst="rect">
            <a:avLst/>
          </a:prstGeom>
          <a:noFill/>
        </p:spPr>
      </p:pic>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66162" y="2844211"/>
            <a:ext cx="1028530" cy="814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ular Callout 3"/>
          <p:cNvSpPr/>
          <p:nvPr/>
        </p:nvSpPr>
        <p:spPr>
          <a:xfrm>
            <a:off x="2725345" y="1969995"/>
            <a:ext cx="1891479" cy="874216"/>
          </a:xfrm>
          <a:prstGeom prst="wedgeRoundRectCallout">
            <a:avLst>
              <a:gd name="adj1" fmla="val -70436"/>
              <a:gd name="adj2" fmla="val -4800"/>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a:solidFill>
                  <a:prstClr val="black"/>
                </a:solidFill>
              </a:rPr>
              <a:t>Doubtful declaration!</a:t>
            </a:r>
          </a:p>
        </p:txBody>
      </p:sp>
      <p:sp>
        <p:nvSpPr>
          <p:cNvPr id="5" name="TextBox 4"/>
          <p:cNvSpPr txBox="1"/>
          <p:nvPr/>
        </p:nvSpPr>
        <p:spPr>
          <a:xfrm>
            <a:off x="609600" y="1408093"/>
            <a:ext cx="7414209" cy="461665"/>
          </a:xfrm>
          <a:prstGeom prst="rect">
            <a:avLst/>
          </a:prstGeom>
          <a:noFill/>
        </p:spPr>
        <p:txBody>
          <a:bodyPr wrap="none" rtlCol="0">
            <a:spAutoFit/>
          </a:bodyPr>
          <a:lstStyle/>
          <a:p>
            <a:r>
              <a:rPr lang="en-US" sz="2400" b="1" dirty="0">
                <a:solidFill>
                  <a:prstClr val="black"/>
                </a:solidFill>
              </a:rPr>
              <a:t>1. Info comes from the border or business rivals</a:t>
            </a:r>
          </a:p>
        </p:txBody>
      </p:sp>
      <p:sp>
        <p:nvSpPr>
          <p:cNvPr id="8" name="TextBox 7"/>
          <p:cNvSpPr txBox="1"/>
          <p:nvPr/>
        </p:nvSpPr>
        <p:spPr>
          <a:xfrm>
            <a:off x="609600" y="3897614"/>
            <a:ext cx="4001416" cy="461665"/>
          </a:xfrm>
          <a:prstGeom prst="rect">
            <a:avLst/>
          </a:prstGeom>
          <a:noFill/>
        </p:spPr>
        <p:txBody>
          <a:bodyPr wrap="none" rtlCol="0">
            <a:spAutoFit/>
          </a:bodyPr>
          <a:lstStyle/>
          <a:p>
            <a:r>
              <a:rPr lang="en-US" sz="2400" dirty="0">
                <a:solidFill>
                  <a:prstClr val="black"/>
                </a:solidFill>
              </a:rPr>
              <a:t>2. </a:t>
            </a:r>
            <a:r>
              <a:rPr lang="en-US" sz="2400" b="1" dirty="0">
                <a:solidFill>
                  <a:prstClr val="black"/>
                </a:solidFill>
              </a:rPr>
              <a:t>Post Clearance Control</a:t>
            </a:r>
          </a:p>
        </p:txBody>
      </p:sp>
      <p:pic>
        <p:nvPicPr>
          <p:cNvPr id="1028"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66162" y="5235385"/>
            <a:ext cx="774608" cy="703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descr="C:\Users\Taju\AppData\Local\Microsoft\Windows\Temporary Internet Files\Content.IE5\CNY60X0E\MC900310042[1].wm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40770" y="4359279"/>
            <a:ext cx="1202677" cy="1367296"/>
          </a:xfrm>
          <a:prstGeom prst="rect">
            <a:avLst/>
          </a:prstGeom>
          <a:noFill/>
        </p:spPr>
      </p:pic>
      <p:sp>
        <p:nvSpPr>
          <p:cNvPr id="7" name="Rectangle 6"/>
          <p:cNvSpPr/>
          <p:nvPr/>
        </p:nvSpPr>
        <p:spPr>
          <a:xfrm>
            <a:off x="4316704" y="4618382"/>
            <a:ext cx="3592185" cy="1200329"/>
          </a:xfrm>
          <a:prstGeom prst="rect">
            <a:avLst/>
          </a:prstGeom>
        </p:spPr>
        <p:txBody>
          <a:bodyPr wrap="square">
            <a:spAutoFit/>
          </a:bodyPr>
          <a:lstStyle/>
          <a:p>
            <a:r>
              <a:rPr lang="en-US" sz="2400" dirty="0">
                <a:solidFill>
                  <a:prstClr val="black"/>
                </a:solidFill>
              </a:rPr>
              <a:t>try to look for evidence for further actions</a:t>
            </a:r>
          </a:p>
        </p:txBody>
      </p:sp>
      <p:pic>
        <p:nvPicPr>
          <p:cNvPr id="1031"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07123" y="4365141"/>
            <a:ext cx="1053907" cy="1681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74484" y="2444470"/>
            <a:ext cx="920115"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ounded Rectangular Callout 18"/>
          <p:cNvSpPr/>
          <p:nvPr/>
        </p:nvSpPr>
        <p:spPr>
          <a:xfrm>
            <a:off x="6185766" y="1827510"/>
            <a:ext cx="2504420" cy="1340409"/>
          </a:xfrm>
          <a:prstGeom prst="wedgeRoundRectCallout">
            <a:avLst>
              <a:gd name="adj1" fmla="val -62701"/>
              <a:gd name="adj2" fmla="val 25207"/>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a:solidFill>
                  <a:prstClr val="black"/>
                </a:solidFill>
              </a:rPr>
              <a:t>This company does not declare the correct value</a:t>
            </a:r>
          </a:p>
        </p:txBody>
      </p:sp>
      <p:sp>
        <p:nvSpPr>
          <p:cNvPr id="17" name="Rectangle 16"/>
          <p:cNvSpPr/>
          <p:nvPr/>
        </p:nvSpPr>
        <p:spPr>
          <a:xfrm>
            <a:off x="334198" y="716280"/>
            <a:ext cx="5716950" cy="584775"/>
          </a:xfrm>
          <a:prstGeom prst="rect">
            <a:avLst/>
          </a:prstGeom>
        </p:spPr>
        <p:txBody>
          <a:bodyPr wrap="none">
            <a:spAutoFit/>
          </a:bodyPr>
          <a:lstStyle/>
          <a:p>
            <a:pPr marL="109728"/>
            <a:r>
              <a:rPr lang="en-US" altLang="ja-JP" sz="3200" b="1" dirty="0">
                <a:solidFill>
                  <a:srgbClr val="DEF5FA">
                    <a:lumMod val="50000"/>
                  </a:srgbClr>
                </a:solidFill>
                <a:latin typeface="Lucida Sans Unicode" panose="020B0602030504020204" pitchFamily="34" charset="0"/>
                <a:cs typeface="Lucida Sans Unicode" panose="020B0602030504020204" pitchFamily="34" charset="0"/>
              </a:rPr>
              <a:t>b) with specific intelligence</a:t>
            </a:r>
            <a:endParaRPr lang="en-US" sz="3200" b="1" dirty="0">
              <a:solidFill>
                <a:srgbClr val="DEF5FA">
                  <a:lumMod val="50000"/>
                </a:srgbClr>
              </a:solidFill>
              <a:latin typeface="Lucida Sans Unicode" panose="020B0602030504020204" pitchFamily="34" charset="0"/>
              <a:cs typeface="Lucida Sans Unicode" panose="020B0602030504020204" pitchFamily="34" charset="0"/>
            </a:endParaRPr>
          </a:p>
        </p:txBody>
      </p:sp>
      <p:sp>
        <p:nvSpPr>
          <p:cNvPr id="20" name="タイトル 1"/>
          <p:cNvSpPr txBox="1">
            <a:spLocks/>
          </p:cNvSpPr>
          <p:nvPr/>
        </p:nvSpPr>
        <p:spPr>
          <a:xfrm>
            <a:off x="3276601" y="0"/>
            <a:ext cx="5818330" cy="47625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a:r>
              <a:rPr kumimoji="1" lang="en-US" altLang="ja-JP" sz="2000" b="0" dirty="0" smtClean="0">
                <a:solidFill>
                  <a:srgbClr val="464646"/>
                </a:solidFill>
                <a:effectLst/>
              </a:rPr>
              <a:t>2. Selection Strategy</a:t>
            </a:r>
            <a:endParaRPr kumimoji="1" lang="ja-JP" altLang="en-US" sz="2000" b="0" dirty="0">
              <a:solidFill>
                <a:srgbClr val="464646"/>
              </a:solidFill>
              <a:effectLst/>
            </a:endParaRPr>
          </a:p>
        </p:txBody>
      </p:sp>
    </p:spTree>
    <p:extLst>
      <p:ext uri="{BB962C8B-B14F-4D97-AF65-F5344CB8AC3E}">
        <p14:creationId xmlns:p14="http://schemas.microsoft.com/office/powerpoint/2010/main" val="24698354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9896"/>
            <a:ext cx="8229600" cy="1143000"/>
          </a:xfrm>
        </p:spPr>
        <p:txBody>
          <a:bodyPr>
            <a:normAutofit/>
          </a:bodyPr>
          <a:lstStyle/>
          <a:p>
            <a:r>
              <a:rPr lang="de-DE" sz="3600" dirty="0" err="1" smtClean="0"/>
              <a:t>Requirements</a:t>
            </a:r>
            <a:r>
              <a:rPr lang="de-DE" sz="3600" dirty="0" smtClean="0"/>
              <a:t> – </a:t>
            </a:r>
            <a:r>
              <a:rPr lang="de-DE" sz="3600" dirty="0" err="1" smtClean="0"/>
              <a:t>flow</a:t>
            </a:r>
            <a:r>
              <a:rPr lang="de-DE" sz="3600" dirty="0" smtClean="0"/>
              <a:t> </a:t>
            </a:r>
            <a:r>
              <a:rPr lang="de-DE" sz="3600" dirty="0" err="1" smtClean="0"/>
              <a:t>of</a:t>
            </a:r>
            <a:r>
              <a:rPr lang="de-DE" sz="3600" dirty="0" smtClean="0"/>
              <a:t> </a:t>
            </a:r>
            <a:r>
              <a:rPr lang="de-DE" sz="3600" dirty="0" err="1" smtClean="0"/>
              <a:t>information</a:t>
            </a:r>
            <a:r>
              <a:rPr lang="de-DE" sz="3600" dirty="0" smtClean="0"/>
              <a:t> </a:t>
            </a:r>
            <a:endParaRPr lang="de-DE" sz="360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914399"/>
            <a:ext cx="8686799" cy="5331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5"/>
          <p:cNvSpPr txBox="1"/>
          <p:nvPr/>
        </p:nvSpPr>
        <p:spPr>
          <a:xfrm>
            <a:off x="4775365" y="6245423"/>
            <a:ext cx="3100529" cy="307777"/>
          </a:xfrm>
          <a:prstGeom prst="rect">
            <a:avLst/>
          </a:prstGeom>
          <a:noFill/>
        </p:spPr>
        <p:txBody>
          <a:bodyPr wrap="none" rtlCol="0">
            <a:spAutoFit/>
          </a:bodyPr>
          <a:lstStyle/>
          <a:p>
            <a:r>
              <a:rPr kumimoji="1" lang="en-US" sz="1400" i="1" dirty="0">
                <a:solidFill>
                  <a:prstClr val="black"/>
                </a:solidFill>
              </a:rPr>
              <a:t>Implementation Guidance on PCA</a:t>
            </a:r>
            <a:endParaRPr kumimoji="1" lang="en-GB" sz="1400" dirty="0"/>
          </a:p>
        </p:txBody>
      </p:sp>
    </p:spTree>
    <p:extLst>
      <p:ext uri="{BB962C8B-B14F-4D97-AF65-F5344CB8AC3E}">
        <p14:creationId xmlns:p14="http://schemas.microsoft.com/office/powerpoint/2010/main" val="2412652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lede 3"/>
          <p:cNvPicPr/>
          <p:nvPr/>
        </p:nvPicPr>
        <p:blipFill rotWithShape="1">
          <a:blip r:embed="rId3" cstate="screen">
            <a:extLst>
              <a:ext uri="{28A0092B-C50C-407E-A947-70E740481C1C}">
                <a14:useLocalDpi xmlns:a14="http://schemas.microsoft.com/office/drawing/2010/main"/>
              </a:ext>
            </a:extLst>
          </a:blip>
          <a:srcRect t="7110" r="3746"/>
          <a:stretch/>
        </p:blipFill>
        <p:spPr bwMode="auto">
          <a:xfrm>
            <a:off x="4435716" y="2362200"/>
            <a:ext cx="3991039" cy="1810486"/>
          </a:xfrm>
          <a:prstGeom prst="rect">
            <a:avLst/>
          </a:prstGeom>
          <a:noFill/>
          <a:ln>
            <a:noFill/>
          </a:ln>
          <a:scene3d>
            <a:camera prst="perspectiveHeroicExtremeLeftFacing"/>
            <a:lightRig rig="threePt" dir="t"/>
          </a:scene3d>
          <a:extLst>
            <a:ext uri="{53640926-AAD7-44D8-BBD7-CCE9431645EC}">
              <a14:shadowObscured xmlns:a14="http://schemas.microsoft.com/office/drawing/2010/main"/>
            </a:ext>
          </a:extLst>
        </p:spPr>
      </p:pic>
      <p:sp>
        <p:nvSpPr>
          <p:cNvPr id="4" name="Rectangle 3"/>
          <p:cNvSpPr/>
          <p:nvPr/>
        </p:nvSpPr>
        <p:spPr>
          <a:xfrm>
            <a:off x="334198" y="716280"/>
            <a:ext cx="7323159" cy="584775"/>
          </a:xfrm>
          <a:prstGeom prst="rect">
            <a:avLst/>
          </a:prstGeom>
        </p:spPr>
        <p:txBody>
          <a:bodyPr wrap="none">
            <a:spAutoFit/>
          </a:bodyPr>
          <a:lstStyle/>
          <a:p>
            <a:pPr marL="109728"/>
            <a:r>
              <a:rPr lang="en-US" altLang="ja-JP" sz="3200" b="1" dirty="0">
                <a:solidFill>
                  <a:srgbClr val="DEF5FA">
                    <a:lumMod val="50000"/>
                  </a:srgbClr>
                </a:solidFill>
                <a:latin typeface="Lucida Sans Unicode" panose="020B0602030504020204" pitchFamily="34" charset="0"/>
                <a:cs typeface="Lucida Sans Unicode" panose="020B0602030504020204" pitchFamily="34" charset="0"/>
              </a:rPr>
              <a:t>c) analysis of high risk declarations</a:t>
            </a:r>
            <a:endParaRPr lang="en-US" sz="3200" b="1" dirty="0">
              <a:solidFill>
                <a:srgbClr val="DEF5FA">
                  <a:lumMod val="50000"/>
                </a:srgbClr>
              </a:solidFill>
              <a:latin typeface="Lucida Sans Unicode" panose="020B0602030504020204" pitchFamily="34" charset="0"/>
              <a:cs typeface="Lucida Sans Unicode" panose="020B0602030504020204" pitchFamily="34" charset="0"/>
            </a:endParaRPr>
          </a:p>
        </p:txBody>
      </p:sp>
      <p:sp>
        <p:nvSpPr>
          <p:cNvPr id="11" name="TextBox 10"/>
          <p:cNvSpPr txBox="1"/>
          <p:nvPr/>
        </p:nvSpPr>
        <p:spPr>
          <a:xfrm>
            <a:off x="533400" y="1362611"/>
            <a:ext cx="8229599" cy="584775"/>
          </a:xfrm>
          <a:prstGeom prst="rect">
            <a:avLst/>
          </a:prstGeom>
          <a:noFill/>
        </p:spPr>
        <p:txBody>
          <a:bodyPr wrap="square" rtlCol="0">
            <a:spAutoFit/>
          </a:bodyPr>
          <a:lstStyle/>
          <a:p>
            <a:pPr algn="ctr"/>
            <a:r>
              <a:rPr lang="en-GB" sz="3200" dirty="0">
                <a:solidFill>
                  <a:prstClr val="black"/>
                </a:solidFill>
                <a:latin typeface="Lucida Sans Unicode" panose="020B0602030504020204" pitchFamily="34" charset="0"/>
                <a:cs typeface="Lucida Sans Unicode" panose="020B0602030504020204" pitchFamily="34" charset="0"/>
              </a:rPr>
              <a:t>Analyse data   &amp;  Target auditee</a:t>
            </a:r>
          </a:p>
        </p:txBody>
      </p:sp>
      <p:pic>
        <p:nvPicPr>
          <p:cNvPr id="12" name="図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3535" y="2362200"/>
            <a:ext cx="3375475" cy="1600200"/>
          </a:xfrm>
          <a:prstGeom prst="rect">
            <a:avLst/>
          </a:prstGeom>
          <a:scene3d>
            <a:camera prst="perspectiveHeroicExtremeRightFacing"/>
            <a:lightRig rig="threePt" dir="t"/>
          </a:scene3d>
        </p:spPr>
      </p:pic>
      <p:sp>
        <p:nvSpPr>
          <p:cNvPr id="14" name="Right Arrow 13"/>
          <p:cNvSpPr/>
          <p:nvPr/>
        </p:nvSpPr>
        <p:spPr>
          <a:xfrm rot="16200000" flipH="1">
            <a:off x="4081976" y="3776004"/>
            <a:ext cx="480646" cy="548640"/>
          </a:xfrm>
          <a:prstGeom prst="rightArrow">
            <a:avLst/>
          </a:prstGeom>
          <a:no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black"/>
              </a:solidFill>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7035" y="4572000"/>
            <a:ext cx="2590528" cy="1729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タイトル 1"/>
          <p:cNvSpPr txBox="1">
            <a:spLocks/>
          </p:cNvSpPr>
          <p:nvPr/>
        </p:nvSpPr>
        <p:spPr>
          <a:xfrm>
            <a:off x="3276601" y="0"/>
            <a:ext cx="5818330" cy="47625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a:r>
              <a:rPr kumimoji="1" lang="en-US" altLang="ja-JP" sz="2000" b="0" dirty="0" smtClean="0">
                <a:solidFill>
                  <a:srgbClr val="464646"/>
                </a:solidFill>
                <a:effectLst/>
              </a:rPr>
              <a:t>Targeting Strategy</a:t>
            </a:r>
            <a:endParaRPr kumimoji="1" lang="ja-JP" altLang="en-US" sz="2000" b="0" dirty="0">
              <a:solidFill>
                <a:srgbClr val="464646"/>
              </a:solidFill>
              <a:effectLst/>
            </a:endParaRPr>
          </a:p>
        </p:txBody>
      </p:sp>
    </p:spTree>
    <p:extLst>
      <p:ext uri="{BB962C8B-B14F-4D97-AF65-F5344CB8AC3E}">
        <p14:creationId xmlns:p14="http://schemas.microsoft.com/office/powerpoint/2010/main" val="41494552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0"/>
            <a:ext cx="8229600" cy="1143000"/>
          </a:xfrm>
        </p:spPr>
        <p:txBody>
          <a:bodyPr>
            <a:normAutofit/>
          </a:bodyPr>
          <a:lstStyle/>
          <a:p>
            <a:r>
              <a:rPr lang="de-DE" sz="3200" dirty="0" err="1" smtClean="0"/>
              <a:t>Requirements</a:t>
            </a:r>
            <a:r>
              <a:rPr lang="de-DE" sz="3200" dirty="0" smtClean="0"/>
              <a:t> – </a:t>
            </a:r>
            <a:r>
              <a:rPr lang="de-DE" sz="3200" dirty="0" err="1" smtClean="0"/>
              <a:t>data</a:t>
            </a:r>
            <a:r>
              <a:rPr lang="de-DE" sz="3200" dirty="0" smtClean="0"/>
              <a:t> + </a:t>
            </a:r>
            <a:r>
              <a:rPr lang="de-DE" sz="3200" dirty="0" err="1" smtClean="0"/>
              <a:t>analysis</a:t>
            </a:r>
            <a:r>
              <a:rPr lang="de-DE" sz="3200" dirty="0" smtClean="0"/>
              <a:t> </a:t>
            </a:r>
            <a:r>
              <a:rPr lang="de-DE" sz="3200" dirty="0" err="1" smtClean="0"/>
              <a:t>tools</a:t>
            </a:r>
            <a:endParaRPr lang="de-DE" sz="32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907723"/>
            <a:ext cx="7848600" cy="5496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5"/>
          <p:cNvSpPr txBox="1"/>
          <p:nvPr/>
        </p:nvSpPr>
        <p:spPr>
          <a:xfrm>
            <a:off x="4775365" y="6245423"/>
            <a:ext cx="3100529" cy="307777"/>
          </a:xfrm>
          <a:prstGeom prst="rect">
            <a:avLst/>
          </a:prstGeom>
          <a:noFill/>
        </p:spPr>
        <p:txBody>
          <a:bodyPr wrap="none" rtlCol="0">
            <a:spAutoFit/>
          </a:bodyPr>
          <a:lstStyle/>
          <a:p>
            <a:r>
              <a:rPr kumimoji="1" lang="en-US" sz="1400" i="1" dirty="0">
                <a:solidFill>
                  <a:prstClr val="black"/>
                </a:solidFill>
              </a:rPr>
              <a:t>Implementation Guidance on PCA</a:t>
            </a:r>
            <a:endParaRPr kumimoji="1" lang="en-GB" sz="1400" dirty="0"/>
          </a:p>
        </p:txBody>
      </p:sp>
    </p:spTree>
    <p:extLst>
      <p:ext uri="{BB962C8B-B14F-4D97-AF65-F5344CB8AC3E}">
        <p14:creationId xmlns:p14="http://schemas.microsoft.com/office/powerpoint/2010/main" val="13023138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4198" y="716280"/>
            <a:ext cx="6202660" cy="1077218"/>
          </a:xfrm>
          <a:prstGeom prst="rect">
            <a:avLst/>
          </a:prstGeom>
        </p:spPr>
        <p:txBody>
          <a:bodyPr wrap="none">
            <a:spAutoFit/>
          </a:bodyPr>
          <a:lstStyle/>
          <a:p>
            <a:pPr marL="109728"/>
            <a:r>
              <a:rPr lang="en-US" altLang="ja-JP" sz="3200" b="1" dirty="0" smtClean="0">
                <a:solidFill>
                  <a:srgbClr val="DEF5FA">
                    <a:lumMod val="50000"/>
                  </a:srgbClr>
                </a:solidFill>
                <a:latin typeface="Lucida Sans Unicode" panose="020B0602030504020204" pitchFamily="34" charset="0"/>
                <a:cs typeface="Lucida Sans Unicode" panose="020B0602030504020204" pitchFamily="34" charset="0"/>
              </a:rPr>
              <a:t>Best Practice Strategy– </a:t>
            </a:r>
          </a:p>
          <a:p>
            <a:pPr marL="109728">
              <a:spcAft>
                <a:spcPts val="600"/>
              </a:spcAft>
            </a:pPr>
            <a:r>
              <a:rPr lang="en-US" altLang="ja-JP" sz="3200" b="1" dirty="0" smtClean="0">
                <a:solidFill>
                  <a:srgbClr val="DEF5FA">
                    <a:lumMod val="50000"/>
                  </a:srgbClr>
                </a:solidFill>
                <a:latin typeface="Lucida Sans Unicode" panose="020B0602030504020204" pitchFamily="34" charset="0"/>
                <a:cs typeface="Lucida Sans Unicode" panose="020B0602030504020204" pitchFamily="34" charset="0"/>
              </a:rPr>
              <a:t>individual mixture of a), b), c)</a:t>
            </a:r>
            <a:endParaRPr lang="en-US" sz="3200" b="1" dirty="0">
              <a:solidFill>
                <a:srgbClr val="DEF5FA">
                  <a:lumMod val="50000"/>
                </a:srgbClr>
              </a:solidFill>
              <a:latin typeface="Lucida Sans Unicode" panose="020B0602030504020204" pitchFamily="34" charset="0"/>
              <a:cs typeface="Lucida Sans Unicode" panose="020B0602030504020204" pitchFamily="34" charset="0"/>
            </a:endParaRPr>
          </a:p>
        </p:txBody>
      </p:sp>
      <p:sp>
        <p:nvSpPr>
          <p:cNvPr id="11" name="TextBox 10"/>
          <p:cNvSpPr txBox="1"/>
          <p:nvPr/>
        </p:nvSpPr>
        <p:spPr>
          <a:xfrm>
            <a:off x="533400" y="1793498"/>
            <a:ext cx="8001000" cy="4955203"/>
          </a:xfrm>
          <a:prstGeom prst="rect">
            <a:avLst/>
          </a:prstGeom>
          <a:noFill/>
        </p:spPr>
        <p:txBody>
          <a:bodyPr wrap="square" rtlCol="0">
            <a:spAutoFit/>
          </a:bodyPr>
          <a:lstStyle/>
          <a:p>
            <a:r>
              <a:rPr lang="en-GB" sz="3200" dirty="0" smtClean="0">
                <a:solidFill>
                  <a:prstClr val="black"/>
                </a:solidFill>
                <a:latin typeface="Lucida Sans Unicode" panose="020B0602030504020204" pitchFamily="34" charset="0"/>
                <a:cs typeface="Lucida Sans Unicode" panose="020B0602030504020204" pitchFamily="34" charset="0"/>
              </a:rPr>
              <a:t>Multiple factors or audit reasons</a:t>
            </a:r>
          </a:p>
          <a:p>
            <a:pPr marL="457200" indent="-457200">
              <a:buFont typeface="Arial" charset="0"/>
              <a:buChar char="•"/>
            </a:pPr>
            <a:r>
              <a:rPr lang="en-GB" sz="3200" dirty="0" smtClean="0">
                <a:solidFill>
                  <a:prstClr val="black"/>
                </a:solidFill>
                <a:latin typeface="Lucida Sans Unicode" panose="020B0602030504020204" pitchFamily="34" charset="0"/>
                <a:cs typeface="Lucida Sans Unicode" panose="020B0602030504020204" pitchFamily="34" charset="0"/>
              </a:rPr>
              <a:t>Profiles of the trader</a:t>
            </a:r>
          </a:p>
          <a:p>
            <a:pPr marL="457200" indent="-457200">
              <a:buFont typeface="Arial" charset="0"/>
              <a:buChar char="•"/>
            </a:pPr>
            <a:r>
              <a:rPr lang="en-GB" sz="3200" dirty="0">
                <a:solidFill>
                  <a:prstClr val="black"/>
                </a:solidFill>
                <a:latin typeface="Lucida Sans Unicode" panose="020B0602030504020204" pitchFamily="34" charset="0"/>
                <a:cs typeface="Lucida Sans Unicode" panose="020B0602030504020204" pitchFamily="34" charset="0"/>
              </a:rPr>
              <a:t>PCA risk assessment, flow on information and </a:t>
            </a:r>
            <a:r>
              <a:rPr lang="en-GB" sz="3200" dirty="0" smtClean="0">
                <a:solidFill>
                  <a:prstClr val="black"/>
                </a:solidFill>
                <a:latin typeface="Lucida Sans Unicode" panose="020B0602030504020204" pitchFamily="34" charset="0"/>
                <a:cs typeface="Lucida Sans Unicode" panose="020B0602030504020204" pitchFamily="34" charset="0"/>
              </a:rPr>
              <a:t>evaluation</a:t>
            </a:r>
          </a:p>
          <a:p>
            <a:pPr marL="457200" indent="-457200">
              <a:buFont typeface="Arial" charset="0"/>
              <a:buChar char="•"/>
            </a:pPr>
            <a:r>
              <a:rPr lang="en-GB" sz="3200" dirty="0">
                <a:solidFill>
                  <a:prstClr val="black"/>
                </a:solidFill>
                <a:latin typeface="Lucida Sans Unicode" panose="020B0602030504020204" pitchFamily="34" charset="0"/>
                <a:cs typeface="Lucida Sans Unicode" panose="020B0602030504020204" pitchFamily="34" charset="0"/>
              </a:rPr>
              <a:t>Data </a:t>
            </a:r>
            <a:r>
              <a:rPr lang="en-GB" sz="3200" dirty="0" smtClean="0">
                <a:solidFill>
                  <a:prstClr val="black"/>
                </a:solidFill>
                <a:latin typeface="Lucida Sans Unicode" panose="020B0602030504020204" pitchFamily="34" charset="0"/>
                <a:cs typeface="Lucida Sans Unicode" panose="020B0602030504020204" pitchFamily="34" charset="0"/>
              </a:rPr>
              <a:t>Analysis</a:t>
            </a:r>
          </a:p>
          <a:p>
            <a:pPr marL="457200" indent="-457200">
              <a:buFont typeface="Arial" charset="0"/>
              <a:buChar char="•"/>
            </a:pPr>
            <a:r>
              <a:rPr lang="en-GB" sz="3200" dirty="0" smtClean="0">
                <a:solidFill>
                  <a:prstClr val="black"/>
                </a:solidFill>
                <a:latin typeface="Lucida Sans Unicode" panose="020B0602030504020204" pitchFamily="34" charset="0"/>
                <a:cs typeface="Lucida Sans Unicode" panose="020B0602030504020204" pitchFamily="34" charset="0"/>
              </a:rPr>
              <a:t>Trader-focused and issue focused strategy</a:t>
            </a:r>
            <a:endParaRPr lang="en-GB" sz="3200" dirty="0">
              <a:solidFill>
                <a:prstClr val="black"/>
              </a:solidFill>
              <a:latin typeface="Lucida Sans Unicode" panose="020B0602030504020204" pitchFamily="34" charset="0"/>
              <a:cs typeface="Lucida Sans Unicode" panose="020B0602030504020204" pitchFamily="34" charset="0"/>
            </a:endParaRPr>
          </a:p>
          <a:p>
            <a:endParaRPr lang="en-GB" sz="3200" dirty="0" smtClean="0">
              <a:solidFill>
                <a:prstClr val="black"/>
              </a:solidFill>
              <a:latin typeface="Lucida Sans Unicode" panose="020B0602030504020204" pitchFamily="34" charset="0"/>
              <a:cs typeface="Lucida Sans Unicode" panose="020B0602030504020204" pitchFamily="34" charset="0"/>
              <a:sym typeface="Wingdings" panose="05000000000000000000" pitchFamily="2" charset="2"/>
            </a:endParaRPr>
          </a:p>
          <a:p>
            <a:r>
              <a:rPr lang="en-GB" sz="3200" dirty="0">
                <a:solidFill>
                  <a:prstClr val="black"/>
                </a:solidFill>
                <a:latin typeface="Lucida Sans Unicode" panose="020B0602030504020204" pitchFamily="34" charset="0"/>
                <a:cs typeface="Lucida Sans Unicode" panose="020B0602030504020204" pitchFamily="34" charset="0"/>
                <a:sym typeface="Wingdings" panose="05000000000000000000" pitchFamily="2" charset="2"/>
              </a:rPr>
              <a:t>	</a:t>
            </a:r>
            <a:r>
              <a:rPr lang="en-GB" sz="3200" dirty="0" smtClean="0">
                <a:solidFill>
                  <a:prstClr val="black"/>
                </a:solidFill>
                <a:latin typeface="Lucida Sans Unicode" panose="020B0602030504020204" pitchFamily="34" charset="0"/>
                <a:cs typeface="Lucida Sans Unicode" panose="020B0602030504020204" pitchFamily="34" charset="0"/>
                <a:sym typeface="Wingdings" panose="05000000000000000000" pitchFamily="2" charset="2"/>
              </a:rPr>
              <a:t>	 Profound, traceable system</a:t>
            </a:r>
            <a:endParaRPr lang="en-GB" sz="3200" dirty="0" smtClean="0">
              <a:solidFill>
                <a:prstClr val="black"/>
              </a:solidFill>
              <a:latin typeface="Lucida Sans Unicode" panose="020B0602030504020204" pitchFamily="34" charset="0"/>
              <a:cs typeface="Lucida Sans Unicode" panose="020B0602030504020204" pitchFamily="34" charset="0"/>
            </a:endParaRPr>
          </a:p>
          <a:p>
            <a:endParaRPr lang="en-GB" sz="2800" dirty="0">
              <a:solidFill>
                <a:prstClr val="black"/>
              </a:solidFill>
              <a:latin typeface="Calibri" panose="020F0502020204030204" pitchFamily="34" charset="0"/>
            </a:endParaRPr>
          </a:p>
        </p:txBody>
      </p:sp>
      <p:sp>
        <p:nvSpPr>
          <p:cNvPr id="14" name="Right Arrow 13"/>
          <p:cNvSpPr/>
          <p:nvPr/>
        </p:nvSpPr>
        <p:spPr>
          <a:xfrm rot="16200000" flipH="1">
            <a:off x="4224997" y="5096981"/>
            <a:ext cx="480646" cy="548640"/>
          </a:xfrm>
          <a:prstGeom prst="rightArrow">
            <a:avLst/>
          </a:prstGeom>
          <a:no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black"/>
              </a:solidFill>
            </a:endParaRPr>
          </a:p>
        </p:txBody>
      </p:sp>
      <p:sp>
        <p:nvSpPr>
          <p:cNvPr id="13" name="タイトル 1"/>
          <p:cNvSpPr txBox="1">
            <a:spLocks/>
          </p:cNvSpPr>
          <p:nvPr/>
        </p:nvSpPr>
        <p:spPr>
          <a:xfrm>
            <a:off x="3276601" y="175495"/>
            <a:ext cx="5818330" cy="47625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a:endParaRPr kumimoji="1" lang="ja-JP" altLang="en-US" sz="2000" b="0" dirty="0">
              <a:solidFill>
                <a:srgbClr val="464646"/>
              </a:solidFill>
              <a:effectLst/>
            </a:endParaRPr>
          </a:p>
        </p:txBody>
      </p:sp>
      <p:sp>
        <p:nvSpPr>
          <p:cNvPr id="6" name="タイトル 1"/>
          <p:cNvSpPr txBox="1">
            <a:spLocks/>
          </p:cNvSpPr>
          <p:nvPr/>
        </p:nvSpPr>
        <p:spPr>
          <a:xfrm>
            <a:off x="3048000" y="238125"/>
            <a:ext cx="5818330" cy="47625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a:r>
              <a:rPr kumimoji="1" lang="en-US" altLang="ja-JP" sz="2000" b="0" dirty="0" smtClean="0">
                <a:solidFill>
                  <a:srgbClr val="464646"/>
                </a:solidFill>
                <a:effectLst/>
              </a:rPr>
              <a:t>Targeting Strategies</a:t>
            </a:r>
            <a:endParaRPr kumimoji="1" lang="ja-JP" altLang="en-US" sz="2000" b="0" dirty="0">
              <a:solidFill>
                <a:srgbClr val="464646"/>
              </a:solidFill>
              <a:effectLst/>
            </a:endParaRPr>
          </a:p>
        </p:txBody>
      </p:sp>
    </p:spTree>
    <p:extLst>
      <p:ext uri="{BB962C8B-B14F-4D97-AF65-F5344CB8AC3E}">
        <p14:creationId xmlns:p14="http://schemas.microsoft.com/office/powerpoint/2010/main" val="41942185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609600" y="5365961"/>
            <a:ext cx="4040188" cy="762000"/>
          </a:xfrm>
        </p:spPr>
        <p:txBody>
          <a:bodyPr/>
          <a:lstStyle/>
          <a:p>
            <a:r>
              <a:rPr lang="en-US" dirty="0" smtClean="0"/>
              <a:t>Issue Focused Targeting</a:t>
            </a:r>
            <a:endParaRPr lang="en-GB" dirty="0"/>
          </a:p>
        </p:txBody>
      </p:sp>
      <p:sp>
        <p:nvSpPr>
          <p:cNvPr id="8" name="Content Placeholder 7"/>
          <p:cNvSpPr>
            <a:spLocks noGrp="1"/>
          </p:cNvSpPr>
          <p:nvPr>
            <p:ph sz="quarter" idx="2"/>
          </p:nvPr>
        </p:nvSpPr>
        <p:spPr/>
        <p:txBody>
          <a:bodyPr/>
          <a:lstStyle/>
          <a:p>
            <a:endParaRPr lang="en-US" dirty="0" smtClean="0"/>
          </a:p>
          <a:p>
            <a:endParaRPr lang="en-US" dirty="0"/>
          </a:p>
          <a:p>
            <a:endParaRPr lang="en-GB" dirty="0"/>
          </a:p>
        </p:txBody>
      </p:sp>
      <p:sp>
        <p:nvSpPr>
          <p:cNvPr id="9" name="Text Placeholder 8"/>
          <p:cNvSpPr>
            <a:spLocks noGrp="1"/>
          </p:cNvSpPr>
          <p:nvPr>
            <p:ph type="body" sz="half" idx="3"/>
          </p:nvPr>
        </p:nvSpPr>
        <p:spPr>
          <a:xfrm>
            <a:off x="4891404" y="5365961"/>
            <a:ext cx="4041775" cy="762000"/>
          </a:xfrm>
        </p:spPr>
        <p:txBody>
          <a:bodyPr>
            <a:normAutofit/>
          </a:bodyPr>
          <a:lstStyle/>
          <a:p>
            <a:r>
              <a:rPr lang="en-US" sz="2200" dirty="0" smtClean="0"/>
              <a:t>Trader Focused Targeting</a:t>
            </a:r>
            <a:endParaRPr lang="en-GB" sz="2200" dirty="0"/>
          </a:p>
        </p:txBody>
      </p:sp>
      <p:sp>
        <p:nvSpPr>
          <p:cNvPr id="10" name="Content Placeholder 9"/>
          <p:cNvSpPr>
            <a:spLocks noGrp="1"/>
          </p:cNvSpPr>
          <p:nvPr>
            <p:ph sz="quarter" idx="4"/>
          </p:nvPr>
        </p:nvSpPr>
        <p:spPr>
          <a:xfrm>
            <a:off x="4876800" y="1424198"/>
            <a:ext cx="4041775" cy="3941763"/>
          </a:xfrm>
        </p:spPr>
        <p:txBody>
          <a:bodyPr/>
          <a:lstStyle/>
          <a:p>
            <a:endParaRPr lang="en-US" dirty="0" smtClean="0"/>
          </a:p>
          <a:p>
            <a:endParaRPr lang="en-US" dirty="0" smtClean="0"/>
          </a:p>
          <a:p>
            <a:endParaRPr lang="en-US" dirty="0"/>
          </a:p>
          <a:p>
            <a:r>
              <a:rPr lang="en-US" sz="2800" dirty="0" smtClean="0"/>
              <a:t>1. Who is the risk?</a:t>
            </a:r>
          </a:p>
          <a:p>
            <a:endParaRPr lang="en-US" sz="2800" dirty="0" smtClean="0"/>
          </a:p>
          <a:p>
            <a:r>
              <a:rPr lang="en-US" sz="2800" dirty="0" smtClean="0"/>
              <a:t>2. What is the risk within this auditee?</a:t>
            </a:r>
            <a:endParaRPr lang="en-GB" sz="2800" dirty="0"/>
          </a:p>
        </p:txBody>
      </p:sp>
      <p:sp>
        <p:nvSpPr>
          <p:cNvPr id="11" name="Content Placeholder 9"/>
          <p:cNvSpPr txBox="1">
            <a:spLocks/>
          </p:cNvSpPr>
          <p:nvPr/>
        </p:nvSpPr>
        <p:spPr>
          <a:xfrm>
            <a:off x="419202" y="1424198"/>
            <a:ext cx="4041775" cy="3941763"/>
          </a:xfrm>
          <a:prstGeom prst="rect">
            <a:avLst/>
          </a:prstGeom>
          <a:ln>
            <a:noFill/>
            <a:prstDash val="sysDash"/>
            <a:miter lim="800000"/>
          </a:ln>
        </p:spPr>
        <p:txBody>
          <a:bodyPr vert="horz">
            <a:normAutofit/>
          </a:bodyPr>
          <a:lstStyle>
            <a:lvl1pPr marL="365760" indent="-256032" algn="l" rtl="0" eaLnBrk="1" latinLnBrk="0" hangingPunct="1">
              <a:spcBef>
                <a:spcPts val="0"/>
              </a:spcBef>
              <a:spcAft>
                <a:spcPts val="0"/>
              </a:spcAft>
              <a:buClr>
                <a:schemeClr val="accent1"/>
              </a:buClr>
              <a:buSzPct val="68000"/>
              <a:buFont typeface="Wingdings 3"/>
              <a:buChar char=""/>
              <a:defRPr kumimoji="0" sz="24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0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18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6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6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buClr>
                <a:srgbClr val="2DA2BF"/>
              </a:buClr>
            </a:pPr>
            <a:endParaRPr lang="en-GB">
              <a:solidFill>
                <a:prstClr val="black"/>
              </a:solidFill>
            </a:endParaRPr>
          </a:p>
        </p:txBody>
      </p:sp>
      <p:sp>
        <p:nvSpPr>
          <p:cNvPr id="12" name="Content Placeholder 9"/>
          <p:cNvSpPr txBox="1">
            <a:spLocks/>
          </p:cNvSpPr>
          <p:nvPr/>
        </p:nvSpPr>
        <p:spPr>
          <a:xfrm>
            <a:off x="609600" y="1219200"/>
            <a:ext cx="4041775" cy="3941763"/>
          </a:xfrm>
          <a:prstGeom prst="rect">
            <a:avLst/>
          </a:prstGeom>
          <a:ln>
            <a:noFill/>
            <a:prstDash val="sysDash"/>
            <a:miter lim="800000"/>
          </a:ln>
        </p:spPr>
        <p:txBody>
          <a:bodyPr vert="horz">
            <a:normAutofit lnSpcReduction="10000"/>
          </a:bodyPr>
          <a:lstStyle>
            <a:lvl1pPr marL="365760" indent="-256032" algn="l" rtl="0" eaLnBrk="1" latinLnBrk="0" hangingPunct="1">
              <a:spcBef>
                <a:spcPts val="0"/>
              </a:spcBef>
              <a:spcAft>
                <a:spcPts val="0"/>
              </a:spcAft>
              <a:buClr>
                <a:schemeClr val="accent1"/>
              </a:buClr>
              <a:buSzPct val="68000"/>
              <a:buFont typeface="Wingdings 3"/>
              <a:buChar char=""/>
              <a:defRPr kumimoji="0" sz="24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0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18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6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6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buClr>
                <a:srgbClr val="2DA2BF"/>
              </a:buClr>
            </a:pPr>
            <a:endParaRPr lang="en-US" dirty="0" smtClean="0">
              <a:solidFill>
                <a:prstClr val="black"/>
              </a:solidFill>
            </a:endParaRPr>
          </a:p>
          <a:p>
            <a:pPr>
              <a:buClr>
                <a:srgbClr val="2DA2BF"/>
              </a:buClr>
            </a:pPr>
            <a:endParaRPr lang="en-US" dirty="0" smtClean="0">
              <a:solidFill>
                <a:prstClr val="black"/>
              </a:solidFill>
            </a:endParaRPr>
          </a:p>
          <a:p>
            <a:pPr>
              <a:buClr>
                <a:srgbClr val="2DA2BF"/>
              </a:buClr>
            </a:pPr>
            <a:endParaRPr lang="en-US" dirty="0" smtClean="0">
              <a:solidFill>
                <a:prstClr val="black"/>
              </a:solidFill>
            </a:endParaRPr>
          </a:p>
          <a:p>
            <a:pPr>
              <a:buClr>
                <a:srgbClr val="2DA2BF"/>
              </a:buClr>
            </a:pPr>
            <a:r>
              <a:rPr lang="en-US" sz="2800" dirty="0" smtClean="0">
                <a:solidFill>
                  <a:prstClr val="black"/>
                </a:solidFill>
              </a:rPr>
              <a:t>1. What could be the risk in this country?</a:t>
            </a:r>
          </a:p>
          <a:p>
            <a:pPr>
              <a:buClr>
                <a:srgbClr val="2DA2BF"/>
              </a:buClr>
            </a:pPr>
            <a:endParaRPr lang="en-US" sz="2800" dirty="0" smtClean="0">
              <a:solidFill>
                <a:prstClr val="black"/>
              </a:solidFill>
            </a:endParaRPr>
          </a:p>
          <a:p>
            <a:pPr>
              <a:buClr>
                <a:srgbClr val="2DA2BF"/>
              </a:buClr>
            </a:pPr>
            <a:r>
              <a:rPr lang="en-US" sz="2800" dirty="0" smtClean="0">
                <a:solidFill>
                  <a:prstClr val="black"/>
                </a:solidFill>
              </a:rPr>
              <a:t>2. Who has the most risk on that issue?</a:t>
            </a:r>
            <a:endParaRPr lang="en-GB" sz="2800" dirty="0">
              <a:solidFill>
                <a:prstClr val="black"/>
              </a:solidFill>
            </a:endParaRPr>
          </a:p>
        </p:txBody>
      </p:sp>
      <p:sp>
        <p:nvSpPr>
          <p:cNvPr id="14" name="Title 2"/>
          <p:cNvSpPr>
            <a:spLocks noGrp="1"/>
          </p:cNvSpPr>
          <p:nvPr>
            <p:ph type="title"/>
          </p:nvPr>
        </p:nvSpPr>
        <p:spPr>
          <a:xfrm>
            <a:off x="419202" y="988071"/>
            <a:ext cx="8229600" cy="1143000"/>
          </a:xfrm>
        </p:spPr>
        <p:txBody>
          <a:bodyPr>
            <a:normAutofit/>
          </a:bodyPr>
          <a:lstStyle/>
          <a:p>
            <a:pPr algn="r"/>
            <a:r>
              <a:rPr lang="en-US" sz="3600" dirty="0" smtClean="0">
                <a:solidFill>
                  <a:schemeClr val="bg2">
                    <a:lumMod val="50000"/>
                  </a:schemeClr>
                </a:solidFill>
              </a:rPr>
              <a:t>Two major targeting methods</a:t>
            </a:r>
            <a:endParaRPr lang="en-GB" sz="3600" dirty="0">
              <a:solidFill>
                <a:schemeClr val="bg2">
                  <a:lumMod val="50000"/>
                </a:schemeClr>
              </a:solidFill>
            </a:endParaRPr>
          </a:p>
        </p:txBody>
      </p:sp>
      <p:sp>
        <p:nvSpPr>
          <p:cNvPr id="13" name="タイトル 1"/>
          <p:cNvSpPr txBox="1">
            <a:spLocks/>
          </p:cNvSpPr>
          <p:nvPr/>
        </p:nvSpPr>
        <p:spPr>
          <a:xfrm>
            <a:off x="256309" y="238125"/>
            <a:ext cx="8790131" cy="476250"/>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altLang="ja-JP" sz="4000" dirty="0">
                <a:latin typeface="Calibri" panose="020F0502020204030204" pitchFamily="34" charset="0"/>
              </a:rPr>
              <a:t>4. Targeting Methods</a:t>
            </a:r>
            <a:endParaRPr lang="ja-JP" altLang="en-US" sz="4000" dirty="0">
              <a:latin typeface="Calibri" panose="020F0502020204030204" pitchFamily="34" charset="0"/>
            </a:endParaRPr>
          </a:p>
        </p:txBody>
      </p:sp>
    </p:spTree>
    <p:extLst>
      <p:ext uri="{BB962C8B-B14F-4D97-AF65-F5344CB8AC3E}">
        <p14:creationId xmlns:p14="http://schemas.microsoft.com/office/powerpoint/2010/main" val="376043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xEl>
                                              <p:pRg st="0" end="0"/>
                                            </p:txEl>
                                          </p:spTgt>
                                        </p:tgtEl>
                                      </p:cBhvr>
                                    </p:animEffect>
                                    <p:set>
                                      <p:cBhvr>
                                        <p:cTn id="7" dur="1" fill="hold">
                                          <p:stCondLst>
                                            <p:cond delay="1999"/>
                                          </p:stCondLst>
                                        </p:cTn>
                                        <p:tgtEl>
                                          <p:spTgt spid="9">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9">
                                            <p:bg/>
                                          </p:spTgt>
                                        </p:tgtEl>
                                      </p:cBhvr>
                                    </p:animEffect>
                                    <p:set>
                                      <p:cBhvr>
                                        <p:cTn id="10" dur="1" fill="hold">
                                          <p:stCondLst>
                                            <p:cond delay="1999"/>
                                          </p:stCondLst>
                                        </p:cTn>
                                        <p:tgtEl>
                                          <p:spTgt spid="9">
                                            <p:bg/>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10">
                                            <p:txEl>
                                              <p:pRg st="3" end="3"/>
                                            </p:txEl>
                                          </p:spTgt>
                                        </p:tgtEl>
                                      </p:cBhvr>
                                    </p:animEffect>
                                    <p:set>
                                      <p:cBhvr>
                                        <p:cTn id="13" dur="1" fill="hold">
                                          <p:stCondLst>
                                            <p:cond delay="1999"/>
                                          </p:stCondLst>
                                        </p:cTn>
                                        <p:tgtEl>
                                          <p:spTgt spid="10">
                                            <p:txEl>
                                              <p:pRg st="3" end="3"/>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10">
                                            <p:txEl>
                                              <p:pRg st="5" end="5"/>
                                            </p:txEl>
                                          </p:spTgt>
                                        </p:tgtEl>
                                      </p:cBhvr>
                                    </p:animEffect>
                                    <p:set>
                                      <p:cBhvr>
                                        <p:cTn id="16" dur="1" fill="hold">
                                          <p:stCondLst>
                                            <p:cond delay="1999"/>
                                          </p:stCondLst>
                                        </p:cTn>
                                        <p:tgtEl>
                                          <p:spTgt spid="10">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0"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756" y="2285942"/>
            <a:ext cx="8727098" cy="4225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タイトル 1"/>
          <p:cNvSpPr>
            <a:spLocks noGrp="1"/>
          </p:cNvSpPr>
          <p:nvPr>
            <p:ph type="title"/>
          </p:nvPr>
        </p:nvSpPr>
        <p:spPr>
          <a:xfrm>
            <a:off x="85723" y="730250"/>
            <a:ext cx="8993981" cy="962025"/>
          </a:xfrm>
        </p:spPr>
        <p:txBody>
          <a:bodyPr>
            <a:normAutofit/>
          </a:bodyPr>
          <a:lstStyle/>
          <a:p>
            <a:r>
              <a:rPr kumimoji="1" lang="en-US" altLang="ja-JP" sz="3200" i="1" dirty="0" smtClean="0"/>
              <a:t>Member’s example (1) </a:t>
            </a:r>
            <a:r>
              <a:rPr kumimoji="1" lang="en-US" altLang="ja-JP" sz="2400" i="1" dirty="0" smtClean="0">
                <a:solidFill>
                  <a:srgbClr val="00B050"/>
                </a:solidFill>
              </a:rPr>
              <a:t>~ issue focused method</a:t>
            </a:r>
            <a:endParaRPr kumimoji="1" lang="ja-JP" altLang="en-US" sz="3200" i="1" dirty="0">
              <a:solidFill>
                <a:srgbClr val="00B050"/>
              </a:solidFill>
            </a:endParaRPr>
          </a:p>
        </p:txBody>
      </p:sp>
      <p:sp>
        <p:nvSpPr>
          <p:cNvPr id="5" name="Rounded Rectangular Callout 4"/>
          <p:cNvSpPr/>
          <p:nvPr/>
        </p:nvSpPr>
        <p:spPr>
          <a:xfrm>
            <a:off x="3230362" y="3401503"/>
            <a:ext cx="2374900" cy="501650"/>
          </a:xfrm>
          <a:prstGeom prst="wedgeRoundRectCallout">
            <a:avLst>
              <a:gd name="adj1" fmla="val -39549"/>
              <a:gd name="adj2" fmla="val 103006"/>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dirty="0">
                <a:solidFill>
                  <a:prstClr val="white"/>
                </a:solidFill>
              </a:rPr>
              <a:t>Risk Identification</a:t>
            </a:r>
          </a:p>
        </p:txBody>
      </p:sp>
      <p:sp>
        <p:nvSpPr>
          <p:cNvPr id="18" name="Rounded Rectangular Callout 17"/>
          <p:cNvSpPr/>
          <p:nvPr/>
        </p:nvSpPr>
        <p:spPr>
          <a:xfrm>
            <a:off x="6292981" y="5014719"/>
            <a:ext cx="2374900" cy="501650"/>
          </a:xfrm>
          <a:prstGeom prst="wedgeRoundRectCallout">
            <a:avLst>
              <a:gd name="adj1" fmla="val -41688"/>
              <a:gd name="adj2" fmla="val -119779"/>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dirty="0">
                <a:solidFill>
                  <a:prstClr val="white"/>
                </a:solidFill>
              </a:rPr>
              <a:t>Risk Analysis</a:t>
            </a:r>
          </a:p>
        </p:txBody>
      </p:sp>
      <p:sp>
        <p:nvSpPr>
          <p:cNvPr id="2" name="TextBox 1"/>
          <p:cNvSpPr txBox="1"/>
          <p:nvPr/>
        </p:nvSpPr>
        <p:spPr>
          <a:xfrm>
            <a:off x="643095" y="1738365"/>
            <a:ext cx="4051109" cy="461665"/>
          </a:xfrm>
          <a:prstGeom prst="rect">
            <a:avLst/>
          </a:prstGeom>
          <a:noFill/>
        </p:spPr>
        <p:txBody>
          <a:bodyPr wrap="none" rtlCol="0">
            <a:spAutoFit/>
          </a:bodyPr>
          <a:lstStyle/>
          <a:p>
            <a:r>
              <a:rPr kumimoji="1" lang="en-US" sz="2400" i="1" dirty="0">
                <a:solidFill>
                  <a:prstClr val="black"/>
                </a:solidFill>
              </a:rPr>
              <a:t>1. What could be the risk?</a:t>
            </a:r>
            <a:endParaRPr kumimoji="1" lang="en-GB" sz="2400" i="1" dirty="0">
              <a:solidFill>
                <a:prstClr val="black"/>
              </a:solidFill>
            </a:endParaRPr>
          </a:p>
        </p:txBody>
      </p:sp>
      <p:sp>
        <p:nvSpPr>
          <p:cNvPr id="8" name="タイトル 1"/>
          <p:cNvSpPr txBox="1">
            <a:spLocks/>
          </p:cNvSpPr>
          <p:nvPr/>
        </p:nvSpPr>
        <p:spPr>
          <a:xfrm>
            <a:off x="3276601" y="0"/>
            <a:ext cx="5818330" cy="47625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a:r>
              <a:rPr kumimoji="1" lang="en-US" altLang="ja-JP" sz="2000" b="0" dirty="0" smtClean="0">
                <a:solidFill>
                  <a:srgbClr val="464646"/>
                </a:solidFill>
                <a:effectLst/>
              </a:rPr>
              <a:t>Targeting Methods (Issue Focus)</a:t>
            </a:r>
            <a:endParaRPr kumimoji="1" lang="ja-JP" altLang="en-US" sz="2000" b="0" dirty="0">
              <a:solidFill>
                <a:srgbClr val="464646"/>
              </a:solidFill>
              <a:effectLst/>
            </a:endParaRPr>
          </a:p>
        </p:txBody>
      </p:sp>
    </p:spTree>
    <p:extLst>
      <p:ext uri="{BB962C8B-B14F-4D97-AF65-F5344CB8AC3E}">
        <p14:creationId xmlns:p14="http://schemas.microsoft.com/office/powerpoint/2010/main" val="22427562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1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00"/>
                                        <p:tgtEl>
                                          <p:spTgt spid="5"/>
                                        </p:tgtEl>
                                      </p:cBhvr>
                                    </p:animEffect>
                                    <p:set>
                                      <p:cBhvr>
                                        <p:cTn id="12" dur="1" fill="hold">
                                          <p:stCondLst>
                                            <p:cond delay="999"/>
                                          </p:stCondLst>
                                        </p:cTn>
                                        <p:tgtEl>
                                          <p:spTgt spid="5"/>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p:cNvSpPr>
            <a:spLocks noGrp="1"/>
          </p:cNvSpPr>
          <p:nvPr>
            <p:ph idx="1"/>
          </p:nvPr>
        </p:nvSpPr>
        <p:spPr/>
        <p:txBody>
          <a:bodyPr/>
          <a:lstStyle/>
          <a:p>
            <a:endParaRPr lang="ko-KR" altLang="en-US"/>
          </a:p>
        </p:txBody>
      </p:sp>
      <p:sp>
        <p:nvSpPr>
          <p:cNvPr id="3" name="제목 2"/>
          <p:cNvSpPr>
            <a:spLocks noGrp="1"/>
          </p:cNvSpPr>
          <p:nvPr>
            <p:ph type="title"/>
          </p:nvPr>
        </p:nvSpPr>
        <p:spPr/>
        <p:txBody>
          <a:bodyPr/>
          <a:lstStyle/>
          <a:p>
            <a:endParaRPr lang="ko-KR" altLang="en-US"/>
          </a:p>
        </p:txBody>
      </p:sp>
      <p:pic>
        <p:nvPicPr>
          <p:cNvPr id="3075" name="Picture 3"/>
          <p:cNvPicPr>
            <a:picLocks noChangeAspect="1" noChangeArrowheads="1"/>
          </p:cNvPicPr>
          <p:nvPr/>
        </p:nvPicPr>
        <p:blipFill>
          <a:blip r:embed="rId2"/>
          <a:srcRect l="10156" t="8333" r="24219" b="5208"/>
          <a:stretch>
            <a:fillRect/>
          </a:stretch>
        </p:blipFill>
        <p:spPr bwMode="auto">
          <a:xfrm>
            <a:off x="-1" y="142852"/>
            <a:ext cx="9207557" cy="6715148"/>
          </a:xfrm>
          <a:prstGeom prst="rect">
            <a:avLst/>
          </a:prstGeom>
          <a:noFill/>
          <a:ln w="9525">
            <a:noFill/>
            <a:miter lim="800000"/>
            <a:headEnd/>
            <a:tailEnd/>
          </a:ln>
          <a:effectLst/>
        </p:spPr>
      </p:pic>
    </p:spTree>
    <p:extLst>
      <p:ext uri="{BB962C8B-B14F-4D97-AF65-F5344CB8AC3E}">
        <p14:creationId xmlns:p14="http://schemas.microsoft.com/office/powerpoint/2010/main" val="8520871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3"/>
          <p:cNvSpPr>
            <a:spLocks noGrp="1" noChangeArrowheads="1"/>
          </p:cNvSpPr>
          <p:nvPr>
            <p:ph idx="1"/>
          </p:nvPr>
        </p:nvSpPr>
        <p:spPr>
          <a:xfrm>
            <a:off x="381000" y="1447800"/>
            <a:ext cx="8534400" cy="1143000"/>
          </a:xfrm>
        </p:spPr>
        <p:txBody>
          <a:bodyPr>
            <a:normAutofit/>
          </a:bodyPr>
          <a:lstStyle/>
          <a:p>
            <a:pPr marL="92075" indent="0" defTabSz="912813" eaLnBrk="1" hangingPunct="1">
              <a:buFontTx/>
              <a:buNone/>
            </a:pPr>
            <a:r>
              <a:rPr lang="en-US" altLang="ja-JP" sz="3200" b="1" dirty="0" smtClean="0">
                <a:solidFill>
                  <a:srgbClr val="00B0F0"/>
                </a:solidFill>
                <a:latin typeface="Calibri" panose="020F0502020204030204" pitchFamily="34" charset="0"/>
              </a:rPr>
              <a:t>Ever-growing Trade</a:t>
            </a:r>
            <a:endParaRPr lang="en-US" altLang="ja-JP" sz="2800" b="1" dirty="0" smtClean="0">
              <a:solidFill>
                <a:srgbClr val="00B0F0"/>
              </a:solidFill>
              <a:latin typeface="Calibri" panose="020F0502020204030204" pitchFamily="34" charset="0"/>
            </a:endParaRPr>
          </a:p>
          <a:p>
            <a:pPr marL="92075" indent="268288" defTabSz="912813" eaLnBrk="1" hangingPunct="1">
              <a:buFontTx/>
              <a:buNone/>
            </a:pPr>
            <a:r>
              <a:rPr lang="en-US" altLang="ja-JP" sz="2800" b="1" dirty="0" smtClean="0">
                <a:latin typeface="Calibri" panose="020F0502020204030204" pitchFamily="34" charset="0"/>
              </a:rPr>
              <a:t>Trade Volume has grown 35% worldwide since 2005.</a:t>
            </a:r>
          </a:p>
        </p:txBody>
      </p:sp>
      <p:graphicFrame>
        <p:nvGraphicFramePr>
          <p:cNvPr id="2" name="Chart 1"/>
          <p:cNvGraphicFramePr/>
          <p:nvPr>
            <p:extLst>
              <p:ext uri="{D42A27DB-BD31-4B8C-83A1-F6EECF244321}">
                <p14:modId xmlns:p14="http://schemas.microsoft.com/office/powerpoint/2010/main" val="63091358"/>
              </p:ext>
            </p:extLst>
          </p:nvPr>
        </p:nvGraphicFramePr>
        <p:xfrm>
          <a:off x="609600" y="2514600"/>
          <a:ext cx="8290560"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2"/>
          <p:cNvSpPr>
            <a:spLocks noGrp="1"/>
          </p:cNvSpPr>
          <p:nvPr>
            <p:ph type="title"/>
          </p:nvPr>
        </p:nvSpPr>
        <p:spPr>
          <a:xfrm>
            <a:off x="457200" y="381000"/>
            <a:ext cx="8229600" cy="1143000"/>
          </a:xfrm>
        </p:spPr>
        <p:txBody>
          <a:bodyPr>
            <a:normAutofit/>
          </a:bodyPr>
          <a:lstStyle/>
          <a:p>
            <a:r>
              <a:rPr lang="en-US" sz="4400" b="0" dirty="0" smtClean="0">
                <a:latin typeface="Calibri" panose="020F0502020204030204" pitchFamily="34" charset="0"/>
              </a:rPr>
              <a:t>1. Background</a:t>
            </a:r>
            <a:endParaRPr lang="en-GB" sz="4400" b="0" dirty="0">
              <a:latin typeface="Calibri" panose="020F0502020204030204" pitchFamily="34" charset="0"/>
            </a:endParaRPr>
          </a:p>
        </p:txBody>
      </p:sp>
      <p:sp>
        <p:nvSpPr>
          <p:cNvPr id="3" name="TextBox 2"/>
          <p:cNvSpPr txBox="1"/>
          <p:nvPr/>
        </p:nvSpPr>
        <p:spPr>
          <a:xfrm>
            <a:off x="4184152" y="6400800"/>
            <a:ext cx="4870244" cy="430887"/>
          </a:xfrm>
          <a:prstGeom prst="rect">
            <a:avLst/>
          </a:prstGeom>
          <a:noFill/>
        </p:spPr>
        <p:txBody>
          <a:bodyPr wrap="none" rtlCol="0">
            <a:spAutoFit/>
          </a:bodyPr>
          <a:lstStyle/>
          <a:p>
            <a:pPr algn="r"/>
            <a:r>
              <a:rPr lang="en-US" sz="1100" dirty="0" smtClean="0">
                <a:solidFill>
                  <a:prstClr val="black"/>
                </a:solidFill>
              </a:rPr>
              <a:t>Data arranged from WTO Statistics</a:t>
            </a:r>
          </a:p>
          <a:p>
            <a:pPr algn="r"/>
            <a:r>
              <a:rPr lang="en-US" sz="1100" dirty="0" smtClean="0">
                <a:solidFill>
                  <a:prstClr val="black"/>
                </a:solidFill>
              </a:rPr>
              <a:t>“Volume </a:t>
            </a:r>
            <a:r>
              <a:rPr lang="en-US" sz="1100" dirty="0">
                <a:solidFill>
                  <a:prstClr val="black"/>
                </a:solidFill>
              </a:rPr>
              <a:t>of world merchandise exports and gross domestic </a:t>
            </a:r>
            <a:r>
              <a:rPr lang="en-US" sz="1100" dirty="0" smtClean="0">
                <a:solidFill>
                  <a:prstClr val="black"/>
                </a:solidFill>
              </a:rPr>
              <a:t>product”</a:t>
            </a:r>
            <a:endParaRPr lang="en-US" sz="1100" dirty="0">
              <a:solidFill>
                <a:prstClr val="black"/>
              </a:solidFill>
            </a:endParaRPr>
          </a:p>
        </p:txBody>
      </p:sp>
      <p:pic>
        <p:nvPicPr>
          <p:cNvPr id="1026"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8000" y="4419600"/>
            <a:ext cx="2019300" cy="1285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94143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내용 개체 틀 1"/>
          <p:cNvSpPr>
            <a:spLocks noGrp="1"/>
          </p:cNvSpPr>
          <p:nvPr>
            <p:ph idx="1"/>
          </p:nvPr>
        </p:nvSpPr>
        <p:spPr>
          <a:xfrm>
            <a:off x="0" y="428604"/>
            <a:ext cx="8643998" cy="4857784"/>
          </a:xfrm>
        </p:spPr>
        <p:txBody>
          <a:bodyPr/>
          <a:lstStyle/>
          <a:p>
            <a:endParaRPr lang="ko-KR" altLang="en-US" dirty="0"/>
          </a:p>
        </p:txBody>
      </p:sp>
      <p:pic>
        <p:nvPicPr>
          <p:cNvPr id="1026" name="Picture 2"/>
          <p:cNvPicPr>
            <a:picLocks noChangeAspect="1" noChangeArrowheads="1"/>
          </p:cNvPicPr>
          <p:nvPr/>
        </p:nvPicPr>
        <p:blipFill>
          <a:blip r:embed="rId2"/>
          <a:srcRect l="8203" t="23958" r="16797" b="16666"/>
          <a:stretch>
            <a:fillRect/>
          </a:stretch>
        </p:blipFill>
        <p:spPr bwMode="auto">
          <a:xfrm>
            <a:off x="214282" y="-142900"/>
            <a:ext cx="8929718" cy="5643602"/>
          </a:xfrm>
          <a:prstGeom prst="rect">
            <a:avLst/>
          </a:prstGeom>
          <a:noFill/>
          <a:ln w="9525">
            <a:noFill/>
            <a:miter lim="800000"/>
            <a:headEnd/>
            <a:tailEnd/>
          </a:ln>
          <a:effectLst/>
        </p:spPr>
      </p:pic>
      <p:sp>
        <p:nvSpPr>
          <p:cNvPr id="4" name="TextBox 3"/>
          <p:cNvSpPr txBox="1"/>
          <p:nvPr/>
        </p:nvSpPr>
        <p:spPr>
          <a:xfrm>
            <a:off x="428596" y="5286388"/>
            <a:ext cx="8429684" cy="1077218"/>
          </a:xfrm>
          <a:prstGeom prst="rect">
            <a:avLst/>
          </a:prstGeom>
          <a:noFill/>
        </p:spPr>
        <p:txBody>
          <a:bodyPr wrap="square" rtlCol="0">
            <a:spAutoFit/>
          </a:bodyPr>
          <a:lstStyle/>
          <a:p>
            <a:r>
              <a:rPr lang="en-US" altLang="ko-KR" sz="3200" b="1" dirty="0" smtClean="0">
                <a:solidFill>
                  <a:srgbClr val="FF0000"/>
                </a:solidFill>
              </a:rPr>
              <a:t>It is important to have national guideline on tolerable risk</a:t>
            </a:r>
            <a:endParaRPr lang="ko-KR" altLang="en-US" sz="3200" b="1" dirty="0">
              <a:solidFill>
                <a:srgbClr val="FF0000"/>
              </a:solidFill>
            </a:endParaRPr>
          </a:p>
        </p:txBody>
      </p:sp>
    </p:spTree>
    <p:extLst>
      <p:ext uri="{BB962C8B-B14F-4D97-AF65-F5344CB8AC3E}">
        <p14:creationId xmlns:p14="http://schemas.microsoft.com/office/powerpoint/2010/main" val="27765570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366430" y="4535890"/>
            <a:ext cx="282450" cy="1200329"/>
          </a:xfrm>
          <a:prstGeom prst="rect">
            <a:avLst/>
          </a:prstGeom>
          <a:noFill/>
        </p:spPr>
        <p:txBody>
          <a:bodyPr wrap="none" rtlCol="0">
            <a:spAutoFit/>
          </a:bodyPr>
          <a:lstStyle/>
          <a:p>
            <a:r>
              <a:rPr kumimoji="1" lang="en-US" sz="2400" b="1" dirty="0">
                <a:solidFill>
                  <a:prstClr val="black"/>
                </a:solidFill>
              </a:rPr>
              <a:t>.</a:t>
            </a:r>
          </a:p>
          <a:p>
            <a:r>
              <a:rPr kumimoji="1" lang="en-US" sz="2400" b="1" dirty="0">
                <a:solidFill>
                  <a:prstClr val="black"/>
                </a:solidFill>
              </a:rPr>
              <a:t>.</a:t>
            </a:r>
          </a:p>
          <a:p>
            <a:r>
              <a:rPr kumimoji="1" lang="en-US" sz="2400" b="1" dirty="0">
                <a:solidFill>
                  <a:prstClr val="black"/>
                </a:solidFill>
              </a:rPr>
              <a:t>.</a:t>
            </a:r>
          </a:p>
        </p:txBody>
      </p:sp>
      <p:sp>
        <p:nvSpPr>
          <p:cNvPr id="13" name="TextBox 12"/>
          <p:cNvSpPr txBox="1"/>
          <p:nvPr/>
        </p:nvSpPr>
        <p:spPr>
          <a:xfrm>
            <a:off x="533399" y="5664200"/>
            <a:ext cx="8318501"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kumimoji="1" lang="en-US" sz="2400" dirty="0">
                <a:solidFill>
                  <a:prstClr val="black"/>
                </a:solidFill>
              </a:rPr>
              <a:t>In this approach, auditors </a:t>
            </a:r>
            <a:r>
              <a:rPr kumimoji="1" lang="en-US" sz="2400" dirty="0" err="1">
                <a:solidFill>
                  <a:prstClr val="black"/>
                </a:solidFill>
              </a:rPr>
              <a:t>analyse</a:t>
            </a:r>
            <a:r>
              <a:rPr kumimoji="1" lang="en-US" sz="2400" dirty="0">
                <a:solidFill>
                  <a:prstClr val="black"/>
                </a:solidFill>
              </a:rPr>
              <a:t> Importers’ </a:t>
            </a:r>
            <a:r>
              <a:rPr kumimoji="1" lang="en-US" sz="2400" dirty="0" smtClean="0">
                <a:solidFill>
                  <a:prstClr val="black"/>
                </a:solidFill>
              </a:rPr>
              <a:t>profiles </a:t>
            </a:r>
            <a:r>
              <a:rPr kumimoji="1" lang="en-US" sz="2400" dirty="0">
                <a:solidFill>
                  <a:prstClr val="black"/>
                </a:solidFill>
              </a:rPr>
              <a:t>first, to decide which company poses higher risk.</a:t>
            </a:r>
          </a:p>
        </p:txBody>
      </p:sp>
      <p:sp>
        <p:nvSpPr>
          <p:cNvPr id="15" name="タイトル 1"/>
          <p:cNvSpPr txBox="1">
            <a:spLocks/>
          </p:cNvSpPr>
          <p:nvPr/>
        </p:nvSpPr>
        <p:spPr>
          <a:xfrm>
            <a:off x="85723" y="730250"/>
            <a:ext cx="8993981" cy="962025"/>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kumimoji="1" lang="en-US" altLang="ja-JP" sz="3200" i="1" dirty="0" smtClean="0">
                <a:solidFill>
                  <a:srgbClr val="464646"/>
                </a:solidFill>
              </a:rPr>
              <a:t>Client Rating </a:t>
            </a:r>
            <a:r>
              <a:rPr kumimoji="1" lang="en-US" altLang="ja-JP" sz="2400" i="1" dirty="0">
                <a:solidFill>
                  <a:srgbClr val="FF0000"/>
                </a:solidFill>
              </a:rPr>
              <a:t>~ Trader Focused </a:t>
            </a:r>
            <a:r>
              <a:rPr kumimoji="1" lang="en-US" altLang="ja-JP" sz="2400" i="1" dirty="0" smtClean="0">
                <a:solidFill>
                  <a:srgbClr val="FF0000"/>
                </a:solidFill>
              </a:rPr>
              <a:t> Method</a:t>
            </a:r>
            <a:endParaRPr kumimoji="1" lang="ja-JP" altLang="en-US" sz="2400" i="1" dirty="0">
              <a:solidFill>
                <a:srgbClr val="FF0000"/>
              </a:solidFill>
            </a:endParaRPr>
          </a:p>
        </p:txBody>
      </p:sp>
      <p:sp>
        <p:nvSpPr>
          <p:cNvPr id="8" name="タイトル 1"/>
          <p:cNvSpPr txBox="1">
            <a:spLocks/>
          </p:cNvSpPr>
          <p:nvPr/>
        </p:nvSpPr>
        <p:spPr>
          <a:xfrm>
            <a:off x="3276601" y="0"/>
            <a:ext cx="5818330" cy="47625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a:r>
              <a:rPr kumimoji="1" lang="en-US" altLang="ja-JP" sz="2000" b="0" dirty="0" smtClean="0">
                <a:solidFill>
                  <a:srgbClr val="464646"/>
                </a:solidFill>
                <a:effectLst/>
              </a:rPr>
              <a:t>Targeting Methods (Trader Focus)</a:t>
            </a:r>
            <a:endParaRPr kumimoji="1" lang="ja-JP" altLang="en-US" sz="2000" b="0" dirty="0">
              <a:solidFill>
                <a:srgbClr val="464646"/>
              </a:solidFill>
              <a:effectLst/>
            </a:endParaRPr>
          </a:p>
        </p:txBody>
      </p:sp>
      <p:sp>
        <p:nvSpPr>
          <p:cNvPr id="2" name="Inhaltsplatzhalter 1"/>
          <p:cNvSpPr>
            <a:spLocks noGrp="1"/>
          </p:cNvSpPr>
          <p:nvPr>
            <p:ph idx="1"/>
          </p:nvPr>
        </p:nvSpPr>
        <p:spPr>
          <a:xfrm>
            <a:off x="467913" y="1692275"/>
            <a:ext cx="8229600" cy="4525963"/>
          </a:xfrm>
        </p:spPr>
        <p:txBody>
          <a:bodyPr/>
          <a:lstStyle/>
          <a:p>
            <a:pPr marL="109728" indent="0">
              <a:buNone/>
            </a:pPr>
            <a:r>
              <a:rPr lang="de-DE" dirty="0" smtClean="0"/>
              <a:t>Different </a:t>
            </a:r>
            <a:r>
              <a:rPr lang="de-DE" dirty="0" err="1" smtClean="0"/>
              <a:t>approaches</a:t>
            </a:r>
            <a:r>
              <a:rPr lang="de-DE" dirty="0" smtClean="0"/>
              <a:t> – </a:t>
            </a:r>
            <a:r>
              <a:rPr lang="de-DE" dirty="0" err="1" smtClean="0"/>
              <a:t>depending</a:t>
            </a:r>
            <a:r>
              <a:rPr lang="de-DE" dirty="0" smtClean="0"/>
              <a:t> on </a:t>
            </a:r>
            <a:r>
              <a:rPr lang="de-DE" dirty="0" err="1" smtClean="0"/>
              <a:t>data</a:t>
            </a:r>
            <a:r>
              <a:rPr lang="de-DE" dirty="0" smtClean="0"/>
              <a:t> </a:t>
            </a:r>
            <a:r>
              <a:rPr lang="de-DE" dirty="0" err="1" smtClean="0"/>
              <a:t>available</a:t>
            </a:r>
            <a:endParaRPr lang="de-DE" dirty="0" smtClean="0"/>
          </a:p>
          <a:p>
            <a:pPr>
              <a:buFontTx/>
              <a:buChar char="-"/>
            </a:pPr>
            <a:r>
              <a:rPr lang="de-DE" dirty="0" smtClean="0"/>
              <a:t>Compliance </a:t>
            </a:r>
            <a:r>
              <a:rPr lang="de-DE" dirty="0" err="1" smtClean="0"/>
              <a:t>level</a:t>
            </a:r>
            <a:endParaRPr lang="de-DE" dirty="0" smtClean="0"/>
          </a:p>
          <a:p>
            <a:pPr>
              <a:buFontTx/>
              <a:buChar char="-"/>
            </a:pPr>
            <a:endParaRPr lang="de-DE" dirty="0" smtClean="0"/>
          </a:p>
          <a:p>
            <a:pPr marL="109728" indent="0">
              <a:buNone/>
            </a:pPr>
            <a:endParaRPr lang="de-DE" dirty="0"/>
          </a:p>
          <a:p>
            <a:pPr marL="109728" indent="0">
              <a:buNone/>
            </a:pPr>
            <a:endParaRPr lang="de-DE" dirty="0" smtClean="0"/>
          </a:p>
          <a:p>
            <a:pPr marL="109728" indent="0">
              <a:buNone/>
            </a:pPr>
            <a:endParaRPr lang="de-DE"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486" y="3200400"/>
            <a:ext cx="8761586" cy="2242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46915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
          <p:cNvGraphicFramePr>
            <a:graphicFrameLocks/>
          </p:cNvGraphicFramePr>
          <p:nvPr>
            <p:extLst/>
          </p:nvPr>
        </p:nvGraphicFramePr>
        <p:xfrm>
          <a:off x="1155700" y="2414327"/>
          <a:ext cx="7640638" cy="3230756"/>
        </p:xfrm>
        <a:graphic>
          <a:graphicData uri="http://schemas.openxmlformats.org/drawingml/2006/table">
            <a:tbl>
              <a:tblPr/>
              <a:tblGrid>
                <a:gridCol w="4836088"/>
                <a:gridCol w="2804550"/>
              </a:tblGrid>
              <a:tr h="63182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1" lang="en-US" altLang="ja-JP" sz="600" b="0" i="0" u="none" strike="noStrike" cap="none" normalizeH="0" baseline="0" dirty="0" smtClean="0">
                        <a:ln>
                          <a:noFill/>
                        </a:ln>
                        <a:solidFill>
                          <a:schemeClr val="bg1"/>
                        </a:solidFill>
                        <a:effectLst/>
                        <a:latin typeface="+mn-lt"/>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2000" b="0" i="0" u="none" strike="noStrike" cap="none" normalizeH="0" baseline="0" dirty="0" smtClean="0">
                          <a:ln>
                            <a:noFill/>
                          </a:ln>
                          <a:solidFill>
                            <a:schemeClr val="bg1"/>
                          </a:solidFill>
                          <a:effectLst/>
                          <a:latin typeface="+mn-lt"/>
                          <a:ea typeface="ＭＳ Ｐゴシック" pitchFamily="50" charset="-128"/>
                        </a:rPr>
                        <a:t>Risk Criteria</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2000" b="0" i="0" u="none" strike="noStrike" cap="none" normalizeH="0" baseline="0" dirty="0" smtClean="0">
                          <a:ln>
                            <a:noFill/>
                          </a:ln>
                          <a:solidFill>
                            <a:schemeClr val="bg1"/>
                          </a:solidFill>
                          <a:effectLst/>
                          <a:latin typeface="+mn-lt"/>
                          <a:ea typeface="ＭＳ Ｐゴシック" pitchFamily="50" charset="-128"/>
                        </a:rPr>
                        <a:t>Risk</a:t>
                      </a:r>
                    </a:p>
                    <a:p>
                      <a:pPr marL="0" marR="0" lvl="0" indent="0" algn="ctr" defTabSz="914400" rtl="0" eaLnBrk="1" fontAlgn="base" latinLnBrk="0" hangingPunct="1">
                        <a:lnSpc>
                          <a:spcPct val="70000"/>
                        </a:lnSpc>
                        <a:spcBef>
                          <a:spcPct val="10000"/>
                        </a:spcBef>
                        <a:spcAft>
                          <a:spcPct val="0"/>
                        </a:spcAft>
                        <a:buClr>
                          <a:schemeClr val="bg2"/>
                        </a:buClr>
                        <a:buSzPct val="75000"/>
                        <a:buFont typeface="Wingdings" pitchFamily="2" charset="2"/>
                        <a:buNone/>
                        <a:tabLst/>
                      </a:pPr>
                      <a:r>
                        <a:rPr kumimoji="1" lang="en-US" altLang="ja-JP" sz="2000" b="0" i="0" u="none" strike="noStrike" cap="none" normalizeH="0" baseline="0" dirty="0" smtClean="0">
                          <a:ln>
                            <a:noFill/>
                          </a:ln>
                          <a:solidFill>
                            <a:schemeClr val="bg1"/>
                          </a:solidFill>
                          <a:effectLst/>
                          <a:latin typeface="+mn-lt"/>
                          <a:ea typeface="ＭＳ Ｐゴシック" pitchFamily="50" charset="-128"/>
                        </a:rPr>
                        <a:t>(High    ⇔</a:t>
                      </a:r>
                      <a:r>
                        <a:rPr kumimoji="1" lang="ja-JP" altLang="en-US" sz="2000" b="0" i="0" u="none" strike="noStrike" cap="none" normalizeH="0" baseline="0" dirty="0" smtClean="0">
                          <a:ln>
                            <a:noFill/>
                          </a:ln>
                          <a:solidFill>
                            <a:schemeClr val="bg1"/>
                          </a:solidFill>
                          <a:effectLst/>
                          <a:latin typeface="+mn-lt"/>
                          <a:ea typeface="ＭＳ Ｐゴシック" pitchFamily="50" charset="-128"/>
                        </a:rPr>
                        <a:t>　  </a:t>
                      </a:r>
                      <a:r>
                        <a:rPr kumimoji="1" lang="en-US" altLang="ja-JP" sz="2000" b="0" i="0" u="none" strike="noStrike" cap="none" normalizeH="0" baseline="0" dirty="0" smtClean="0">
                          <a:ln>
                            <a:noFill/>
                          </a:ln>
                          <a:solidFill>
                            <a:schemeClr val="bg1"/>
                          </a:solidFill>
                          <a:effectLst/>
                          <a:latin typeface="+mn-lt"/>
                          <a:ea typeface="ＭＳ Ｐゴシック" pitchFamily="50" charset="-128"/>
                        </a:rPr>
                        <a:t>Low)</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r>
              <a:tr h="51813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2000" b="0" i="0" u="none" strike="noStrike" cap="none" normalizeH="0" baseline="0" dirty="0" smtClean="0">
                          <a:ln>
                            <a:noFill/>
                          </a:ln>
                          <a:solidFill>
                            <a:schemeClr val="tx1"/>
                          </a:solidFill>
                          <a:effectLst/>
                          <a:latin typeface="+mn-lt"/>
                          <a:ea typeface="ＭＳ Ｐゴシック" pitchFamily="50" charset="-128"/>
                        </a:rPr>
                        <a:t>Total Value of Imports</a:t>
                      </a:r>
                    </a:p>
                  </a:txBody>
                  <a:tcPr marT="45713" marB="4571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2000" b="0" i="0" u="none" strike="noStrike" cap="none" normalizeH="0" baseline="0" dirty="0" smtClean="0">
                          <a:ln>
                            <a:noFill/>
                          </a:ln>
                          <a:solidFill>
                            <a:schemeClr val="tx1"/>
                          </a:solidFill>
                          <a:effectLst/>
                          <a:latin typeface="+mn-lt"/>
                          <a:ea typeface="ＭＳ Ｐゴシック" pitchFamily="50" charset="-128"/>
                        </a:rPr>
                        <a:t>Large             Small</a:t>
                      </a:r>
                    </a:p>
                  </a:txBody>
                  <a:tcPr marT="45713" marB="4571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6600">
                            <a:alpha val="50000"/>
                          </a:srgbClr>
                        </a:gs>
                        <a:gs pos="100000">
                          <a:srgbClr val="CCFFFF"/>
                        </a:gs>
                      </a:gsLst>
                      <a:lin ang="0" scaled="1"/>
                    </a:gradFill>
                  </a:tcPr>
                </a:tc>
              </a:tr>
              <a:tr h="51813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2000" b="0" i="0" u="none" strike="noStrike" cap="none" normalizeH="0" baseline="0" dirty="0" smtClean="0">
                          <a:ln>
                            <a:noFill/>
                          </a:ln>
                          <a:solidFill>
                            <a:schemeClr val="tx1"/>
                          </a:solidFill>
                          <a:effectLst/>
                          <a:latin typeface="+mn-lt"/>
                          <a:ea typeface="ＭＳ Ｐゴシック" pitchFamily="50" charset="-128"/>
                        </a:rPr>
                        <a:t>Errors found at clearance stage</a:t>
                      </a:r>
                    </a:p>
                  </a:txBody>
                  <a:tcPr marT="45713" marB="4571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2000" b="0" i="0" u="none" strike="noStrike" cap="none" normalizeH="0" baseline="0" dirty="0" smtClean="0">
                          <a:ln>
                            <a:noFill/>
                          </a:ln>
                          <a:solidFill>
                            <a:schemeClr val="tx1"/>
                          </a:solidFill>
                          <a:effectLst/>
                          <a:latin typeface="+mn-lt"/>
                          <a:ea typeface="ＭＳ Ｐゴシック" pitchFamily="50" charset="-128"/>
                        </a:rPr>
                        <a:t>Many               Few</a:t>
                      </a:r>
                    </a:p>
                  </a:txBody>
                  <a:tcPr marT="45713" marB="4571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6600">
                            <a:alpha val="50000"/>
                          </a:srgbClr>
                        </a:gs>
                        <a:gs pos="100000">
                          <a:srgbClr val="CCFFFF"/>
                        </a:gs>
                      </a:gsLst>
                      <a:lin ang="0" scaled="1"/>
                    </a:gradFill>
                  </a:tcPr>
                </a:tc>
              </a:tr>
              <a:tr h="51813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2000" b="0" i="0" u="none" strike="noStrike" cap="none" normalizeH="0" baseline="0" dirty="0" smtClean="0">
                          <a:ln>
                            <a:noFill/>
                          </a:ln>
                          <a:solidFill>
                            <a:schemeClr val="tx1"/>
                          </a:solidFill>
                          <a:effectLst/>
                          <a:latin typeface="+mn-lt"/>
                          <a:ea typeface="ＭＳ Ｐゴシック" pitchFamily="50" charset="-128"/>
                        </a:rPr>
                        <a:t>Duty of major commodity of Imports</a:t>
                      </a:r>
                    </a:p>
                  </a:txBody>
                  <a:tcPr marT="45713" marB="4571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2000" b="0" i="0" u="none" strike="noStrike" cap="none" normalizeH="0" baseline="0" dirty="0" smtClean="0">
                          <a:ln>
                            <a:noFill/>
                          </a:ln>
                          <a:solidFill>
                            <a:schemeClr val="tx1"/>
                          </a:solidFill>
                          <a:effectLst/>
                          <a:latin typeface="+mn-lt"/>
                          <a:ea typeface="ＭＳ Ｐゴシック" pitchFamily="50" charset="-128"/>
                        </a:rPr>
                        <a:t>High                Low</a:t>
                      </a:r>
                    </a:p>
                  </a:txBody>
                  <a:tcPr marT="45713" marB="4571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6600">
                            <a:alpha val="50000"/>
                          </a:srgbClr>
                        </a:gs>
                        <a:gs pos="100000">
                          <a:srgbClr val="CCFFFF"/>
                        </a:gs>
                      </a:gsLst>
                      <a:lin ang="0" scaled="1"/>
                    </a:gradFill>
                  </a:tcPr>
                </a:tc>
              </a:tr>
              <a:tr h="51813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2000" b="0" i="0" u="none" strike="noStrike" cap="none" normalizeH="0" baseline="0" dirty="0" smtClean="0">
                          <a:ln>
                            <a:noFill/>
                          </a:ln>
                          <a:solidFill>
                            <a:schemeClr val="tx1"/>
                          </a:solidFill>
                          <a:effectLst/>
                          <a:latin typeface="+mn-lt"/>
                          <a:ea typeface="ＭＳ Ｐゴシック" pitchFamily="50" charset="-128"/>
                        </a:rPr>
                        <a:t>Irregularities found at Past audits</a:t>
                      </a:r>
                    </a:p>
                  </a:txBody>
                  <a:tcPr marT="45713" marB="4571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2000" b="0" i="0" u="none" strike="noStrike" cap="none" normalizeH="0" baseline="0" dirty="0" smtClean="0">
                          <a:ln>
                            <a:noFill/>
                          </a:ln>
                          <a:solidFill>
                            <a:schemeClr val="tx1"/>
                          </a:solidFill>
                          <a:effectLst/>
                          <a:latin typeface="+mn-lt"/>
                          <a:ea typeface="ＭＳ Ｐゴシック" pitchFamily="50" charset="-128"/>
                        </a:rPr>
                        <a:t>Many               Few</a:t>
                      </a:r>
                    </a:p>
                  </a:txBody>
                  <a:tcPr marT="45713" marB="4571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6600">
                            <a:alpha val="50000"/>
                          </a:srgbClr>
                        </a:gs>
                        <a:gs pos="100000">
                          <a:srgbClr val="CCFFFF"/>
                        </a:gs>
                      </a:gsLst>
                      <a:lin ang="0" scaled="1"/>
                    </a:gradFill>
                  </a:tcPr>
                </a:tc>
              </a:tr>
              <a:tr h="51813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2000" b="0" i="0" u="none" strike="noStrike" cap="none" normalizeH="0" baseline="0" dirty="0" smtClean="0">
                          <a:ln>
                            <a:noFill/>
                          </a:ln>
                          <a:solidFill>
                            <a:schemeClr val="tx1"/>
                          </a:solidFill>
                          <a:effectLst/>
                          <a:latin typeface="+mn-lt"/>
                          <a:ea typeface="ＭＳ Ｐゴシック" pitchFamily="50" charset="-128"/>
                        </a:rPr>
                        <a:t>Level of intelligence received</a:t>
                      </a:r>
                    </a:p>
                  </a:txBody>
                  <a:tcPr marT="45713" marB="4571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2000" b="0" i="0" u="none" strike="noStrike" cap="none" normalizeH="0" baseline="0" dirty="0" smtClean="0">
                          <a:ln>
                            <a:noFill/>
                          </a:ln>
                          <a:solidFill>
                            <a:schemeClr val="tx1"/>
                          </a:solidFill>
                          <a:effectLst/>
                          <a:latin typeface="+mn-lt"/>
                          <a:ea typeface="ＭＳ Ｐゴシック" pitchFamily="50" charset="-128"/>
                        </a:rPr>
                        <a:t>Important        None</a:t>
                      </a:r>
                    </a:p>
                  </a:txBody>
                  <a:tcPr marT="45713" marB="4571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6600">
                            <a:alpha val="50000"/>
                          </a:srgbClr>
                        </a:gs>
                        <a:gs pos="100000">
                          <a:srgbClr val="CCFFFF"/>
                        </a:gs>
                      </a:gsLst>
                      <a:lin ang="0" scaled="1"/>
                    </a:gradFill>
                  </a:tcPr>
                </a:tc>
              </a:tr>
            </a:tbl>
          </a:graphicData>
        </a:graphic>
      </p:graphicFrame>
      <p:sp>
        <p:nvSpPr>
          <p:cNvPr id="5" name="TextBox 4"/>
          <p:cNvSpPr txBox="1"/>
          <p:nvPr/>
        </p:nvSpPr>
        <p:spPr>
          <a:xfrm>
            <a:off x="246512" y="1819517"/>
            <a:ext cx="2380780" cy="461665"/>
          </a:xfrm>
          <a:prstGeom prst="rect">
            <a:avLst/>
          </a:prstGeom>
          <a:noFill/>
        </p:spPr>
        <p:txBody>
          <a:bodyPr wrap="none" rtlCol="0">
            <a:spAutoFit/>
          </a:bodyPr>
          <a:lstStyle/>
          <a:p>
            <a:r>
              <a:rPr kumimoji="1" lang="en-US" sz="2400" dirty="0">
                <a:solidFill>
                  <a:prstClr val="black"/>
                </a:solidFill>
              </a:rPr>
              <a:t>Risk Indicators</a:t>
            </a:r>
          </a:p>
        </p:txBody>
      </p:sp>
      <p:sp>
        <p:nvSpPr>
          <p:cNvPr id="12" name="タイトル 1"/>
          <p:cNvSpPr txBox="1">
            <a:spLocks/>
          </p:cNvSpPr>
          <p:nvPr/>
        </p:nvSpPr>
        <p:spPr>
          <a:xfrm>
            <a:off x="85723" y="730250"/>
            <a:ext cx="8993981" cy="962025"/>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kumimoji="1" lang="en-US" altLang="ja-JP" sz="3200" i="1" dirty="0" smtClean="0">
                <a:solidFill>
                  <a:srgbClr val="464646"/>
                </a:solidFill>
              </a:rPr>
              <a:t>Member’s example (2) </a:t>
            </a:r>
            <a:r>
              <a:rPr kumimoji="1" lang="en-US" altLang="ja-JP" sz="2400" i="1" dirty="0" smtClean="0">
                <a:solidFill>
                  <a:srgbClr val="FF0000"/>
                </a:solidFill>
              </a:rPr>
              <a:t>~ Trader Focused Method</a:t>
            </a:r>
            <a:endParaRPr kumimoji="1" lang="ja-JP" altLang="en-US" sz="3200" i="1" dirty="0">
              <a:solidFill>
                <a:srgbClr val="FF0000"/>
              </a:solidFill>
            </a:endParaRPr>
          </a:p>
        </p:txBody>
      </p:sp>
      <p:sp>
        <p:nvSpPr>
          <p:cNvPr id="6" name="タイトル 1"/>
          <p:cNvSpPr txBox="1">
            <a:spLocks/>
          </p:cNvSpPr>
          <p:nvPr/>
        </p:nvSpPr>
        <p:spPr>
          <a:xfrm>
            <a:off x="3276601" y="0"/>
            <a:ext cx="5818330" cy="47625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a:r>
              <a:rPr kumimoji="1" lang="en-US" altLang="ja-JP" sz="2000" b="0" dirty="0" smtClean="0">
                <a:solidFill>
                  <a:srgbClr val="464646"/>
                </a:solidFill>
                <a:effectLst/>
              </a:rPr>
              <a:t>Targeting Methods (Trader Focus)</a:t>
            </a:r>
            <a:endParaRPr kumimoji="1" lang="ja-JP" altLang="en-US" sz="2000" b="0" dirty="0">
              <a:solidFill>
                <a:srgbClr val="464646"/>
              </a:solidFill>
              <a:effectLst/>
            </a:endParaRPr>
          </a:p>
        </p:txBody>
      </p:sp>
    </p:spTree>
    <p:extLst>
      <p:ext uri="{BB962C8B-B14F-4D97-AF65-F5344CB8AC3E}">
        <p14:creationId xmlns:p14="http://schemas.microsoft.com/office/powerpoint/2010/main" val="19173372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267468" y="2370294"/>
            <a:ext cx="7721986" cy="461665"/>
          </a:xfrm>
          <a:prstGeom prst="rect">
            <a:avLst/>
          </a:prstGeom>
          <a:noFill/>
        </p:spPr>
        <p:txBody>
          <a:bodyPr wrap="none" rtlCol="0">
            <a:spAutoFit/>
          </a:bodyPr>
          <a:lstStyle/>
          <a:p>
            <a:r>
              <a:rPr kumimoji="1" lang="en-US" sz="2400" dirty="0">
                <a:solidFill>
                  <a:prstClr val="black"/>
                </a:solidFill>
              </a:rPr>
              <a:t>Regional Customs decide which company to audit </a:t>
            </a:r>
          </a:p>
        </p:txBody>
      </p:sp>
      <p:graphicFrame>
        <p:nvGraphicFramePr>
          <p:cNvPr id="8" name="Table 7"/>
          <p:cNvGraphicFramePr>
            <a:graphicFrameLocks noGrp="1"/>
          </p:cNvGraphicFramePr>
          <p:nvPr>
            <p:extLst>
              <p:ext uri="{D42A27DB-BD31-4B8C-83A1-F6EECF244321}">
                <p14:modId xmlns:p14="http://schemas.microsoft.com/office/powerpoint/2010/main" val="3489217244"/>
              </p:ext>
            </p:extLst>
          </p:nvPr>
        </p:nvGraphicFramePr>
        <p:xfrm>
          <a:off x="482599" y="2945863"/>
          <a:ext cx="8269511" cy="2834640"/>
        </p:xfrm>
        <a:graphic>
          <a:graphicData uri="http://schemas.openxmlformats.org/drawingml/2006/table">
            <a:tbl>
              <a:tblPr firstRow="1" bandRow="1">
                <a:tableStyleId>{3B4B98B0-60AC-42C2-AFA5-B58CD77FA1E5}</a:tableStyleId>
              </a:tblPr>
              <a:tblGrid>
                <a:gridCol w="1554362"/>
                <a:gridCol w="1202141"/>
                <a:gridCol w="1378252"/>
                <a:gridCol w="1378252"/>
                <a:gridCol w="1378252"/>
                <a:gridCol w="1378252"/>
              </a:tblGrid>
              <a:tr h="370840">
                <a:tc>
                  <a:txBody>
                    <a:bodyPr/>
                    <a:lstStyle/>
                    <a:p>
                      <a:endParaRPr lang="en-GB" i="1" dirty="0"/>
                    </a:p>
                  </a:txBody>
                  <a:tcPr/>
                </a:tc>
                <a:tc>
                  <a:txBody>
                    <a:bodyPr/>
                    <a:lstStyle/>
                    <a:p>
                      <a:r>
                        <a:rPr lang="en-US" dirty="0" smtClean="0"/>
                        <a:t>Capital</a:t>
                      </a:r>
                      <a:endParaRPr lang="en-GB" i="1" dirty="0"/>
                    </a:p>
                  </a:txBody>
                  <a:tcPr/>
                </a:tc>
                <a:tc>
                  <a:txBody>
                    <a:bodyPr/>
                    <a:lstStyle/>
                    <a:p>
                      <a:r>
                        <a:rPr lang="en-US" dirty="0" smtClean="0">
                          <a:solidFill>
                            <a:schemeClr val="tx1"/>
                          </a:solidFill>
                        </a:rPr>
                        <a:t>Imp.</a:t>
                      </a:r>
                    </a:p>
                    <a:p>
                      <a:r>
                        <a:rPr lang="en-US" dirty="0" smtClean="0">
                          <a:solidFill>
                            <a:schemeClr val="tx1"/>
                          </a:solidFill>
                        </a:rPr>
                        <a:t>Value </a:t>
                      </a:r>
                      <a:r>
                        <a:rPr lang="en-US" sz="1600" dirty="0" smtClean="0">
                          <a:solidFill>
                            <a:schemeClr val="tx1"/>
                          </a:solidFill>
                        </a:rPr>
                        <a:t>  (HS20.01)</a:t>
                      </a:r>
                      <a:endParaRPr lang="en-GB" i="1" dirty="0">
                        <a:solidFill>
                          <a:schemeClr val="tx1"/>
                        </a:solidFill>
                      </a:endParaRPr>
                    </a:p>
                  </a:txBody>
                  <a:tcPr/>
                </a:tc>
                <a:tc>
                  <a:txBody>
                    <a:bodyPr/>
                    <a:lstStyle/>
                    <a:p>
                      <a:r>
                        <a:rPr lang="en-US" dirty="0" smtClean="0"/>
                        <a:t>Amount of duty paid</a:t>
                      </a:r>
                      <a:endParaRPr lang="en-GB" i="1" dirty="0"/>
                    </a:p>
                  </a:txBody>
                  <a:tcPr/>
                </a:tc>
                <a:tc>
                  <a:txBody>
                    <a:bodyPr/>
                    <a:lstStyle/>
                    <a:p>
                      <a:r>
                        <a:rPr lang="en-US" dirty="0" smtClean="0"/>
                        <a:t>Origin</a:t>
                      </a:r>
                      <a:r>
                        <a:rPr lang="en-US" baseline="0" dirty="0" smtClean="0"/>
                        <a:t> of import products</a:t>
                      </a:r>
                      <a:endParaRPr lang="en-GB" i="1" dirty="0"/>
                    </a:p>
                  </a:txBody>
                  <a:tcPr/>
                </a:tc>
                <a:tc>
                  <a:txBody>
                    <a:bodyPr/>
                    <a:lstStyle/>
                    <a:p>
                      <a:r>
                        <a:rPr lang="en-US" dirty="0" smtClean="0"/>
                        <a:t>Past</a:t>
                      </a:r>
                      <a:r>
                        <a:rPr lang="en-US" baseline="0" dirty="0" smtClean="0"/>
                        <a:t> </a:t>
                      </a:r>
                      <a:r>
                        <a:rPr lang="en-US" dirty="0" smtClean="0"/>
                        <a:t>Audit records</a:t>
                      </a:r>
                      <a:endParaRPr lang="en-GB" i="1" dirty="0"/>
                    </a:p>
                  </a:txBody>
                  <a:tcPr/>
                </a:tc>
              </a:tr>
              <a:tr h="370840">
                <a:tc>
                  <a:txBody>
                    <a:bodyPr/>
                    <a:lstStyle/>
                    <a:p>
                      <a:r>
                        <a:rPr lang="en-US" dirty="0" smtClean="0"/>
                        <a:t>BRU and co.</a:t>
                      </a:r>
                      <a:endParaRPr lang="en-GB" i="1" dirty="0"/>
                    </a:p>
                  </a:txBody>
                  <a:tcPr/>
                </a:tc>
                <a:tc>
                  <a:txBody>
                    <a:bodyPr/>
                    <a:lstStyle/>
                    <a:p>
                      <a:pPr algn="r"/>
                      <a:r>
                        <a:rPr lang="en-US" dirty="0" smtClean="0"/>
                        <a:t>200,000</a:t>
                      </a:r>
                      <a:endParaRPr lang="en-GB" i="1" dirty="0"/>
                    </a:p>
                  </a:txBody>
                  <a:tcPr/>
                </a:tc>
                <a:tc>
                  <a:txBody>
                    <a:bodyPr/>
                    <a:lstStyle/>
                    <a:p>
                      <a:pPr algn="r"/>
                      <a:r>
                        <a:rPr lang="en-US" dirty="0" smtClean="0"/>
                        <a:t>3,500,000</a:t>
                      </a:r>
                      <a:endParaRPr lang="en-GB" i="1" dirty="0"/>
                    </a:p>
                  </a:txBody>
                  <a:tcPr/>
                </a:tc>
                <a:tc>
                  <a:txBody>
                    <a:bodyPr/>
                    <a:lstStyle/>
                    <a:p>
                      <a:pPr algn="r"/>
                      <a:r>
                        <a:rPr lang="en-US" dirty="0" smtClean="0"/>
                        <a:t>200,000</a:t>
                      </a:r>
                      <a:endParaRPr lang="en-GB" i="1" dirty="0"/>
                    </a:p>
                  </a:txBody>
                  <a:tcPr/>
                </a:tc>
                <a:tc>
                  <a:txBody>
                    <a:bodyPr/>
                    <a:lstStyle/>
                    <a:p>
                      <a:pPr algn="r"/>
                      <a:r>
                        <a:rPr lang="en-US" dirty="0" smtClean="0"/>
                        <a:t>Country A</a:t>
                      </a:r>
                      <a:endParaRPr lang="en-GB" i="1" dirty="0"/>
                    </a:p>
                  </a:txBody>
                  <a:tcPr/>
                </a:tc>
                <a:tc>
                  <a:txBody>
                    <a:bodyPr/>
                    <a:lstStyle/>
                    <a:p>
                      <a:pPr algn="r"/>
                      <a:r>
                        <a:rPr lang="en-US" dirty="0" smtClean="0"/>
                        <a:t>+</a:t>
                      </a:r>
                      <a:r>
                        <a:rPr lang="en-US" baseline="0" dirty="0" smtClean="0"/>
                        <a:t> 850</a:t>
                      </a:r>
                    </a:p>
                    <a:p>
                      <a:pPr algn="r"/>
                      <a:r>
                        <a:rPr lang="en-US" baseline="0" dirty="0" smtClean="0"/>
                        <a:t>(2011)</a:t>
                      </a:r>
                      <a:endParaRPr lang="en-GB" i="1" dirty="0"/>
                    </a:p>
                  </a:txBody>
                  <a:tcPr/>
                </a:tc>
              </a:tr>
              <a:tr h="370840">
                <a:tc>
                  <a:txBody>
                    <a:bodyPr/>
                    <a:lstStyle/>
                    <a:p>
                      <a:r>
                        <a:rPr lang="en-US" dirty="0" err="1" smtClean="0"/>
                        <a:t>Rogier</a:t>
                      </a:r>
                      <a:r>
                        <a:rPr lang="en-US" baseline="0" dirty="0" smtClean="0"/>
                        <a:t> Ltd.</a:t>
                      </a:r>
                      <a:endParaRPr lang="en-GB" i="1" dirty="0"/>
                    </a:p>
                  </a:txBody>
                  <a:tcPr/>
                </a:tc>
                <a:tc>
                  <a:txBody>
                    <a:bodyPr/>
                    <a:lstStyle/>
                    <a:p>
                      <a:pPr algn="r"/>
                      <a:r>
                        <a:rPr lang="en-US" dirty="0" smtClean="0"/>
                        <a:t>15,000</a:t>
                      </a:r>
                      <a:endParaRPr lang="en-GB" i="1" dirty="0"/>
                    </a:p>
                  </a:txBody>
                  <a:tcPr/>
                </a:tc>
                <a:tc>
                  <a:txBody>
                    <a:bodyPr/>
                    <a:lstStyle/>
                    <a:p>
                      <a:pPr algn="r"/>
                      <a:r>
                        <a:rPr lang="en-US" dirty="0" smtClean="0"/>
                        <a:t>1,580,000</a:t>
                      </a:r>
                      <a:endParaRPr lang="en-GB" i="1" dirty="0"/>
                    </a:p>
                  </a:txBody>
                  <a:tcPr/>
                </a:tc>
                <a:tc>
                  <a:txBody>
                    <a:bodyPr/>
                    <a:lstStyle/>
                    <a:p>
                      <a:pPr algn="r"/>
                      <a:r>
                        <a:rPr lang="en-US" dirty="0" smtClean="0"/>
                        <a:t>8,000</a:t>
                      </a:r>
                      <a:endParaRPr lang="en-GB" i="1" dirty="0"/>
                    </a:p>
                  </a:txBody>
                  <a:tcPr/>
                </a:tc>
                <a:tc>
                  <a:txBody>
                    <a:bodyPr/>
                    <a:lstStyle/>
                    <a:p>
                      <a:pPr algn="r"/>
                      <a:r>
                        <a:rPr lang="en-US" dirty="0" smtClean="0"/>
                        <a:t>Country B</a:t>
                      </a:r>
                      <a:endParaRPr lang="en-GB" i="1" dirty="0"/>
                    </a:p>
                  </a:txBody>
                  <a:tcPr/>
                </a:tc>
                <a:tc>
                  <a:txBody>
                    <a:bodyPr/>
                    <a:lstStyle/>
                    <a:p>
                      <a:pPr algn="r"/>
                      <a:r>
                        <a:rPr lang="en-US" dirty="0" smtClean="0"/>
                        <a:t>+ 3,000</a:t>
                      </a:r>
                    </a:p>
                    <a:p>
                      <a:pPr algn="r"/>
                      <a:r>
                        <a:rPr lang="en-US" dirty="0" smtClean="0"/>
                        <a:t>(2013)</a:t>
                      </a:r>
                      <a:endParaRPr lang="en-GB" i="1" dirty="0"/>
                    </a:p>
                  </a:txBody>
                  <a:tcPr/>
                </a:tc>
              </a:tr>
              <a:tr h="370840">
                <a:tc>
                  <a:txBody>
                    <a:bodyPr/>
                    <a:lstStyle/>
                    <a:p>
                      <a:r>
                        <a:rPr lang="en-US" dirty="0" err="1" smtClean="0"/>
                        <a:t>Manneken</a:t>
                      </a:r>
                      <a:r>
                        <a:rPr lang="en-US" dirty="0" smtClean="0"/>
                        <a:t> Co.</a:t>
                      </a:r>
                      <a:endParaRPr lang="en-GB" i="1" dirty="0"/>
                    </a:p>
                  </a:txBody>
                  <a:tcPr/>
                </a:tc>
                <a:tc>
                  <a:txBody>
                    <a:bodyPr/>
                    <a:lstStyle/>
                    <a:p>
                      <a:pPr algn="r"/>
                      <a:r>
                        <a:rPr lang="en-US" dirty="0" smtClean="0"/>
                        <a:t>100,000</a:t>
                      </a:r>
                      <a:endParaRPr lang="en-GB" i="1" dirty="0"/>
                    </a:p>
                  </a:txBody>
                  <a:tcPr/>
                </a:tc>
                <a:tc>
                  <a:txBody>
                    <a:bodyPr/>
                    <a:lstStyle/>
                    <a:p>
                      <a:pPr algn="r"/>
                      <a:r>
                        <a:rPr lang="en-US" dirty="0" smtClean="0"/>
                        <a:t>900,000</a:t>
                      </a:r>
                      <a:endParaRPr lang="en-GB" i="1" dirty="0"/>
                    </a:p>
                  </a:txBody>
                  <a:tcPr/>
                </a:tc>
                <a:tc>
                  <a:txBody>
                    <a:bodyPr/>
                    <a:lstStyle/>
                    <a:p>
                      <a:pPr algn="r"/>
                      <a:r>
                        <a:rPr lang="en-US" dirty="0" smtClean="0"/>
                        <a:t>70,000</a:t>
                      </a:r>
                      <a:endParaRPr lang="en-GB" i="1" dirty="0"/>
                    </a:p>
                  </a:txBody>
                  <a:tcPr/>
                </a:tc>
                <a:tc>
                  <a:txBody>
                    <a:bodyPr/>
                    <a:lstStyle/>
                    <a:p>
                      <a:pPr algn="r"/>
                      <a:r>
                        <a:rPr lang="en-US" dirty="0" smtClean="0"/>
                        <a:t>Country C</a:t>
                      </a:r>
                      <a:endParaRPr lang="en-GB" i="1" dirty="0"/>
                    </a:p>
                  </a:txBody>
                  <a:tcPr/>
                </a:tc>
                <a:tc>
                  <a:txBody>
                    <a:bodyPr/>
                    <a:lstStyle/>
                    <a:p>
                      <a:pPr algn="r"/>
                      <a:r>
                        <a:rPr lang="en-US" dirty="0" smtClean="0"/>
                        <a:t>+2,000</a:t>
                      </a:r>
                    </a:p>
                    <a:p>
                      <a:pPr algn="r"/>
                      <a:r>
                        <a:rPr lang="en-US" dirty="0" smtClean="0"/>
                        <a:t>(2012)</a:t>
                      </a:r>
                      <a:endParaRPr lang="en-GB" i="1" dirty="0"/>
                    </a:p>
                  </a:txBody>
                  <a:tcPr/>
                </a:tc>
              </a:tr>
            </a:tbl>
          </a:graphicData>
        </a:graphic>
      </p:graphicFrame>
      <p:sp>
        <p:nvSpPr>
          <p:cNvPr id="9" name="タイトル 1"/>
          <p:cNvSpPr txBox="1">
            <a:spLocks/>
          </p:cNvSpPr>
          <p:nvPr/>
        </p:nvSpPr>
        <p:spPr>
          <a:xfrm>
            <a:off x="85723" y="730250"/>
            <a:ext cx="8993981" cy="962025"/>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kumimoji="1" lang="en-US" altLang="ja-JP" sz="3200" i="1" dirty="0" smtClean="0">
                <a:solidFill>
                  <a:srgbClr val="464646"/>
                </a:solidFill>
              </a:rPr>
              <a:t>Member’s example (2) </a:t>
            </a:r>
            <a:r>
              <a:rPr kumimoji="1" lang="en-US" altLang="ja-JP" sz="2400" i="1" dirty="0" smtClean="0">
                <a:solidFill>
                  <a:srgbClr val="00B050"/>
                </a:solidFill>
              </a:rPr>
              <a:t>~ Trader focused method</a:t>
            </a:r>
            <a:endParaRPr kumimoji="1" lang="ja-JP" altLang="en-US" sz="3200" i="1" dirty="0">
              <a:solidFill>
                <a:srgbClr val="464646"/>
              </a:solidFill>
            </a:endParaRPr>
          </a:p>
        </p:txBody>
      </p:sp>
      <p:sp>
        <p:nvSpPr>
          <p:cNvPr id="2" name="Right Arrow 1"/>
          <p:cNvSpPr/>
          <p:nvPr/>
        </p:nvSpPr>
        <p:spPr>
          <a:xfrm>
            <a:off x="914396" y="2411608"/>
            <a:ext cx="331596" cy="329919"/>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en-GB">
              <a:solidFill>
                <a:prstClr val="black"/>
              </a:solidFill>
            </a:endParaRPr>
          </a:p>
        </p:txBody>
      </p:sp>
      <p:sp>
        <p:nvSpPr>
          <p:cNvPr id="10" name="タイトル 1"/>
          <p:cNvSpPr txBox="1">
            <a:spLocks/>
          </p:cNvSpPr>
          <p:nvPr/>
        </p:nvSpPr>
        <p:spPr>
          <a:xfrm>
            <a:off x="3276601" y="0"/>
            <a:ext cx="5818330" cy="47625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r"/>
            <a:r>
              <a:rPr kumimoji="1" lang="en-US" altLang="ja-JP" sz="2000" b="0" dirty="0" smtClean="0">
                <a:solidFill>
                  <a:srgbClr val="464646"/>
                </a:solidFill>
                <a:effectLst/>
              </a:rPr>
              <a:t>Targeting Methods (Trader Focus)</a:t>
            </a:r>
            <a:endParaRPr kumimoji="1" lang="ja-JP" altLang="en-US" sz="2000" b="0" dirty="0">
              <a:solidFill>
                <a:srgbClr val="464646"/>
              </a:solidFill>
              <a:effectLst/>
            </a:endParaRPr>
          </a:p>
        </p:txBody>
      </p:sp>
    </p:spTree>
    <p:extLst>
      <p:ext uri="{BB962C8B-B14F-4D97-AF65-F5344CB8AC3E}">
        <p14:creationId xmlns:p14="http://schemas.microsoft.com/office/powerpoint/2010/main" val="35827625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ormAutofit fontScale="92500" lnSpcReduction="10000"/>
          </a:bodyPr>
          <a:lstStyle/>
          <a:p>
            <a:pPr>
              <a:buNone/>
            </a:pPr>
            <a:r>
              <a:rPr lang="de-DE" sz="3200" b="1" dirty="0" smtClean="0"/>
              <a:t>   </a:t>
            </a:r>
          </a:p>
          <a:p>
            <a:r>
              <a:rPr lang="de-DE" sz="3200" b="1" dirty="0" smtClean="0"/>
              <a:t>Comprehensive Audits </a:t>
            </a:r>
          </a:p>
          <a:p>
            <a:pPr>
              <a:buNone/>
            </a:pPr>
            <a:r>
              <a:rPr lang="de-DE" sz="3200" b="1" dirty="0" smtClean="0"/>
              <a:t>   Looking at entire business </a:t>
            </a:r>
          </a:p>
          <a:p>
            <a:pPr>
              <a:buNone/>
            </a:pPr>
            <a:r>
              <a:rPr lang="de-DE" sz="3200" b="1" dirty="0" smtClean="0"/>
              <a:t>   control environment</a:t>
            </a:r>
          </a:p>
          <a:p>
            <a:pPr lvl="1">
              <a:buFont typeface="Wingdings" panose="05000000000000000000" pitchFamily="2" charset="2"/>
              <a:buChar char="q"/>
            </a:pPr>
            <a:r>
              <a:rPr lang="de-DE" sz="2800" b="1" dirty="0" smtClean="0">
                <a:solidFill>
                  <a:schemeClr val="bg2">
                    <a:lumMod val="50000"/>
                  </a:schemeClr>
                </a:solidFill>
              </a:rPr>
              <a:t>Systems Based </a:t>
            </a:r>
            <a:r>
              <a:rPr lang="de-DE" sz="2800" b="1" dirty="0">
                <a:solidFill>
                  <a:schemeClr val="bg2">
                    <a:lumMod val="50000"/>
                  </a:schemeClr>
                </a:solidFill>
              </a:rPr>
              <a:t>Audit </a:t>
            </a:r>
            <a:endParaRPr lang="de-DE" sz="2800" b="1" dirty="0" smtClean="0">
              <a:solidFill>
                <a:schemeClr val="bg2">
                  <a:lumMod val="50000"/>
                </a:schemeClr>
              </a:solidFill>
            </a:endParaRPr>
          </a:p>
          <a:p>
            <a:pPr marL="393192" lvl="1" indent="0">
              <a:buNone/>
            </a:pPr>
            <a:endParaRPr lang="de-DE" sz="3200" b="1" dirty="0"/>
          </a:p>
          <a:p>
            <a:r>
              <a:rPr lang="de-DE" sz="3200" b="1" dirty="0"/>
              <a:t>Focused </a:t>
            </a:r>
            <a:r>
              <a:rPr lang="de-DE" sz="3200" b="1" dirty="0" smtClean="0"/>
              <a:t>Audits </a:t>
            </a:r>
          </a:p>
          <a:p>
            <a:pPr>
              <a:buNone/>
            </a:pPr>
            <a:r>
              <a:rPr lang="de-DE" sz="3200" b="1" dirty="0" smtClean="0"/>
              <a:t>  Concentrating one area of customs</a:t>
            </a:r>
          </a:p>
          <a:p>
            <a:pPr lvl="1">
              <a:buFont typeface="Wingdings" panose="05000000000000000000" pitchFamily="2" charset="2"/>
              <a:buChar char="q"/>
            </a:pPr>
            <a:r>
              <a:rPr lang="de-DE" sz="2800" b="1" dirty="0">
                <a:solidFill>
                  <a:schemeClr val="bg2">
                    <a:lumMod val="50000"/>
                  </a:schemeClr>
                </a:solidFill>
              </a:rPr>
              <a:t>Transaction </a:t>
            </a:r>
            <a:r>
              <a:rPr lang="de-DE" sz="2800" b="1" dirty="0" smtClean="0">
                <a:solidFill>
                  <a:schemeClr val="bg2">
                    <a:lumMod val="50000"/>
                  </a:schemeClr>
                </a:solidFill>
              </a:rPr>
              <a:t>Based Audit </a:t>
            </a:r>
          </a:p>
          <a:p>
            <a:pPr lvl="1">
              <a:buFont typeface="Wingdings" panose="05000000000000000000" pitchFamily="2" charset="2"/>
              <a:buChar char="q"/>
            </a:pPr>
            <a:r>
              <a:rPr lang="de-DE" sz="2800" b="1" dirty="0" smtClean="0">
                <a:solidFill>
                  <a:schemeClr val="bg2">
                    <a:lumMod val="50000"/>
                  </a:schemeClr>
                </a:solidFill>
              </a:rPr>
              <a:t>Systems Based Audit </a:t>
            </a:r>
            <a:endParaRPr lang="de-DE" sz="2800" b="1" dirty="0">
              <a:solidFill>
                <a:schemeClr val="bg2">
                  <a:lumMod val="50000"/>
                </a:schemeClr>
              </a:solidFill>
            </a:endParaRPr>
          </a:p>
          <a:p>
            <a:endParaRPr lang="de-DE" sz="3200" dirty="0" smtClean="0"/>
          </a:p>
          <a:p>
            <a:pPr marL="109728" indent="0">
              <a:buNone/>
            </a:pPr>
            <a:endParaRPr lang="de-DE" sz="3200" dirty="0"/>
          </a:p>
        </p:txBody>
      </p:sp>
      <p:sp>
        <p:nvSpPr>
          <p:cNvPr id="3" name="Titel 2"/>
          <p:cNvSpPr>
            <a:spLocks noGrp="1"/>
          </p:cNvSpPr>
          <p:nvPr>
            <p:ph type="title"/>
          </p:nvPr>
        </p:nvSpPr>
        <p:spPr/>
        <p:txBody>
          <a:bodyPr>
            <a:normAutofit/>
          </a:bodyPr>
          <a:lstStyle/>
          <a:p>
            <a:r>
              <a:rPr lang="de-DE" sz="4000" dirty="0" smtClean="0"/>
              <a:t>5. Audit Approaches</a:t>
            </a:r>
            <a:endParaRPr lang="de-DE" sz="4000" dirty="0"/>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2330" y="2857496"/>
            <a:ext cx="1814574" cy="2268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98291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3"/>
          <p:cNvSpPr>
            <a:spLocks noGrp="1"/>
          </p:cNvSpPr>
          <p:nvPr>
            <p:ph type="title"/>
          </p:nvPr>
        </p:nvSpPr>
        <p:spPr>
          <a:xfrm>
            <a:off x="457200" y="273914"/>
            <a:ext cx="8280400" cy="707886"/>
          </a:xfrm>
        </p:spPr>
        <p:txBody>
          <a:bodyPr>
            <a:spAutoFit/>
          </a:bodyPr>
          <a:lstStyle/>
          <a:p>
            <a:r>
              <a:rPr lang="de-DE" altLang="de-DE" sz="4000" dirty="0">
                <a:latin typeface="Calibri" panose="020F0502020204030204" pitchFamily="34" charset="0"/>
              </a:rPr>
              <a:t>6. Types of Audits/Verifications </a:t>
            </a:r>
          </a:p>
        </p:txBody>
      </p:sp>
      <p:graphicFrame>
        <p:nvGraphicFramePr>
          <p:cNvPr id="5" name="Diagramm 4"/>
          <p:cNvGraphicFramePr/>
          <p:nvPr>
            <p:extLst>
              <p:ext uri="{D42A27DB-BD31-4B8C-83A1-F6EECF244321}">
                <p14:modId xmlns:p14="http://schemas.microsoft.com/office/powerpoint/2010/main" val="877967379"/>
              </p:ext>
            </p:extLst>
          </p:nvPr>
        </p:nvGraphicFramePr>
        <p:xfrm>
          <a:off x="990600" y="1676400"/>
          <a:ext cx="7704856" cy="453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C:\Users\rneppl33\Prüfungen\WZO\Power point_bilder\Gear.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1752600"/>
            <a:ext cx="1836738" cy="163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585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57200" y="857232"/>
            <a:ext cx="8229600" cy="5150059"/>
          </a:xfrm>
        </p:spPr>
        <p:txBody>
          <a:bodyPr/>
          <a:lstStyle/>
          <a:p>
            <a:r>
              <a:rPr lang="de-DE" sz="3200" dirty="0" smtClean="0"/>
              <a:t>Audit Procedure – </a:t>
            </a:r>
          </a:p>
          <a:p>
            <a:pPr marL="109728" indent="0">
              <a:buNone/>
            </a:pPr>
            <a:r>
              <a:rPr lang="de-DE" sz="3200" dirty="0" smtClean="0"/>
              <a:t>Standardized Procedure</a:t>
            </a:r>
          </a:p>
          <a:p>
            <a:pPr marL="109728" indent="0">
              <a:buNone/>
            </a:pPr>
            <a:r>
              <a:rPr lang="de-DE" sz="3200" dirty="0" smtClean="0"/>
              <a:t>particularly for</a:t>
            </a:r>
          </a:p>
          <a:p>
            <a:pPr marL="109728" indent="0">
              <a:buNone/>
            </a:pPr>
            <a:endParaRPr lang="de-DE" sz="3200" dirty="0" smtClean="0"/>
          </a:p>
          <a:p>
            <a:pPr>
              <a:buFont typeface="Arial" charset="0"/>
              <a:buChar char="•"/>
            </a:pPr>
            <a:r>
              <a:rPr lang="de-DE" sz="3200" dirty="0" smtClean="0"/>
              <a:t>Quality </a:t>
            </a:r>
            <a:r>
              <a:rPr lang="de-DE" sz="3200" dirty="0" err="1" smtClean="0"/>
              <a:t>management</a:t>
            </a:r>
            <a:endParaRPr lang="de-DE" sz="3200" dirty="0" smtClean="0"/>
          </a:p>
          <a:p>
            <a:pPr>
              <a:buFont typeface="Arial" charset="0"/>
              <a:buChar char="•"/>
            </a:pPr>
            <a:r>
              <a:rPr lang="de-DE" sz="3200" dirty="0" smtClean="0"/>
              <a:t>Anti-</a:t>
            </a:r>
            <a:r>
              <a:rPr lang="de-DE" sz="3200" dirty="0" err="1" smtClean="0"/>
              <a:t>corruption</a:t>
            </a:r>
            <a:r>
              <a:rPr lang="de-DE" sz="3200" dirty="0" smtClean="0"/>
              <a:t> </a:t>
            </a:r>
            <a:r>
              <a:rPr lang="de-DE" sz="3200" dirty="0" err="1" smtClean="0"/>
              <a:t>reasons</a:t>
            </a:r>
            <a:endParaRPr lang="de-DE" sz="3200" dirty="0" smtClean="0"/>
          </a:p>
          <a:p>
            <a:pPr>
              <a:buFont typeface="Arial" charset="0"/>
              <a:buChar char="•"/>
            </a:pPr>
            <a:endParaRPr lang="de-DE" dirty="0"/>
          </a:p>
          <a:p>
            <a:pPr>
              <a:buFont typeface="Arial" charset="0"/>
              <a:buChar char="•"/>
            </a:pPr>
            <a:endParaRPr lang="de-DE" dirty="0"/>
          </a:p>
        </p:txBody>
      </p:sp>
      <p:pic>
        <p:nvPicPr>
          <p:cNvPr id="4" name="Picture 9"/>
          <p:cNvPicPr/>
          <p:nvPr/>
        </p:nvPicPr>
        <p:blipFill>
          <a:blip r:embed="rId3" cstate="print">
            <a:extLst>
              <a:ext uri="{28A0092B-C50C-407E-A947-70E740481C1C}">
                <a14:useLocalDpi xmlns:a14="http://schemas.microsoft.com/office/drawing/2010/main"/>
              </a:ext>
            </a:extLst>
          </a:blip>
          <a:srcRect/>
          <a:stretch>
            <a:fillRect/>
          </a:stretch>
        </p:blipFill>
        <p:spPr bwMode="auto">
          <a:xfrm>
            <a:off x="5786446" y="357166"/>
            <a:ext cx="3214686" cy="5595958"/>
          </a:xfrm>
          <a:prstGeom prst="rect">
            <a:avLst/>
          </a:prstGeom>
          <a:noFill/>
          <a:ln>
            <a:noFill/>
          </a:ln>
        </p:spPr>
      </p:pic>
    </p:spTree>
    <p:extLst>
      <p:ext uri="{BB962C8B-B14F-4D97-AF65-F5344CB8AC3E}">
        <p14:creationId xmlns:p14="http://schemas.microsoft.com/office/powerpoint/2010/main" val="22718000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3000" y="2438400"/>
            <a:ext cx="7543800" cy="3568891"/>
          </a:xfrm>
        </p:spPr>
        <p:txBody>
          <a:bodyPr>
            <a:normAutofit/>
          </a:bodyPr>
          <a:lstStyle/>
          <a:p>
            <a:r>
              <a:rPr lang="en-US" sz="4000" dirty="0" smtClean="0">
                <a:latin typeface="Calibri" panose="020F0502020204030204" pitchFamily="34" charset="0"/>
              </a:rPr>
              <a:t> PCA Guidelines</a:t>
            </a:r>
          </a:p>
          <a:p>
            <a:r>
              <a:rPr lang="en-US" sz="4000" dirty="0" smtClean="0">
                <a:latin typeface="Calibri" panose="020F0502020204030204" pitchFamily="34" charset="0"/>
              </a:rPr>
              <a:t> </a:t>
            </a:r>
            <a:r>
              <a:rPr lang="en-US" sz="4000" dirty="0">
                <a:latin typeface="Calibri" panose="020F0502020204030204" pitchFamily="34" charset="0"/>
              </a:rPr>
              <a:t>Diagnostic </a:t>
            </a:r>
            <a:r>
              <a:rPr lang="en-US" sz="4000" dirty="0" smtClean="0">
                <a:latin typeface="Calibri" panose="020F0502020204030204" pitchFamily="34" charset="0"/>
              </a:rPr>
              <a:t>Tools</a:t>
            </a:r>
          </a:p>
          <a:p>
            <a:r>
              <a:rPr lang="en-US" sz="4000" dirty="0" smtClean="0">
                <a:latin typeface="Calibri" panose="020F0502020204030204" pitchFamily="34" charset="0"/>
              </a:rPr>
              <a:t>Implementation </a:t>
            </a:r>
            <a:r>
              <a:rPr lang="en-US" sz="4000" dirty="0">
                <a:latin typeface="Calibri" panose="020F0502020204030204" pitchFamily="34" charset="0"/>
              </a:rPr>
              <a:t>G</a:t>
            </a:r>
            <a:r>
              <a:rPr lang="en-US" sz="4000" dirty="0" smtClean="0">
                <a:latin typeface="Calibri" panose="020F0502020204030204" pitchFamily="34" charset="0"/>
              </a:rPr>
              <a:t>uidelines</a:t>
            </a:r>
          </a:p>
          <a:p>
            <a:r>
              <a:rPr lang="en-US" sz="4000" dirty="0" smtClean="0">
                <a:latin typeface="Calibri" panose="020F0502020204030204" pitchFamily="34" charset="0"/>
              </a:rPr>
              <a:t>Audit Typology – How to Audit</a:t>
            </a:r>
          </a:p>
        </p:txBody>
      </p:sp>
      <p:sp>
        <p:nvSpPr>
          <p:cNvPr id="3" name="Title 2"/>
          <p:cNvSpPr>
            <a:spLocks noGrp="1"/>
          </p:cNvSpPr>
          <p:nvPr>
            <p:ph type="title"/>
          </p:nvPr>
        </p:nvSpPr>
        <p:spPr/>
        <p:txBody>
          <a:bodyPr>
            <a:normAutofit/>
          </a:bodyPr>
          <a:lstStyle/>
          <a:p>
            <a:r>
              <a:rPr lang="en-US" sz="4000" dirty="0" smtClean="0">
                <a:latin typeface="Calibri" panose="020F0502020204030204" pitchFamily="34" charset="0"/>
              </a:rPr>
              <a:t>7. WCO’s Tools and Instruments</a:t>
            </a:r>
            <a:endParaRPr lang="en-GB" sz="4000" b="0" dirty="0">
              <a:effectLst/>
              <a:latin typeface="Calibri" panose="020F0502020204030204" pitchFamily="34" charset="0"/>
            </a:endParaRPr>
          </a:p>
        </p:txBody>
      </p:sp>
      <p:pic>
        <p:nvPicPr>
          <p:cNvPr id="4099" name="Picture 3" descr="C:\Users\Taju\AppData\Local\Microsoft\Windows\Temporary Internet Files\Content.IE5\LDHINZYR\MP90034178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39534" y="1043836"/>
            <a:ext cx="2027553" cy="2842364"/>
          </a:xfrm>
          <a:prstGeom prst="rect">
            <a:avLst/>
          </a:prstGeom>
          <a:noFill/>
        </p:spPr>
      </p:pic>
      <p:sp>
        <p:nvSpPr>
          <p:cNvPr id="5" name="TextBox 4"/>
          <p:cNvSpPr txBox="1"/>
          <p:nvPr/>
        </p:nvSpPr>
        <p:spPr>
          <a:xfrm>
            <a:off x="4343400" y="1066800"/>
            <a:ext cx="184731" cy="369332"/>
          </a:xfrm>
          <a:prstGeom prst="rect">
            <a:avLst/>
          </a:prstGeom>
          <a:noFill/>
        </p:spPr>
        <p:txBody>
          <a:bodyPr wrap="none" rtlCol="0">
            <a:spAutoFit/>
          </a:bodyPr>
          <a:lstStyle/>
          <a:p>
            <a:endParaRPr lang="en-GB" dirty="0">
              <a:solidFill>
                <a:prstClr val="black"/>
              </a:solidFill>
            </a:endParaRPr>
          </a:p>
        </p:txBody>
      </p:sp>
    </p:spTree>
    <p:extLst>
      <p:ext uri="{BB962C8B-B14F-4D97-AF65-F5344CB8AC3E}">
        <p14:creationId xmlns:p14="http://schemas.microsoft.com/office/powerpoint/2010/main" val="30217116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81599" y="1509374"/>
            <a:ext cx="3697063" cy="369332"/>
          </a:xfrm>
          <a:prstGeom prst="rect">
            <a:avLst/>
          </a:prstGeom>
          <a:noFill/>
        </p:spPr>
        <p:txBody>
          <a:bodyPr wrap="square" rtlCol="0">
            <a:spAutoFit/>
          </a:bodyPr>
          <a:lstStyle/>
          <a:p>
            <a:pPr algn="r"/>
            <a:r>
              <a:rPr lang="en-US" dirty="0" smtClean="0">
                <a:solidFill>
                  <a:prstClr val="black"/>
                </a:solidFill>
                <a:latin typeface="Calibri" panose="020F0502020204030204" pitchFamily="34" charset="0"/>
              </a:rPr>
              <a:t>  </a:t>
            </a:r>
            <a:r>
              <a:rPr lang="en-US" dirty="0">
                <a:solidFill>
                  <a:prstClr val="black"/>
                </a:solidFill>
                <a:latin typeface="Calibri" panose="020F0502020204030204" pitchFamily="34" charset="0"/>
              </a:rPr>
              <a:t>(Endorsed by the Council in 2012)</a:t>
            </a:r>
          </a:p>
        </p:txBody>
      </p:sp>
      <p:sp>
        <p:nvSpPr>
          <p:cNvPr id="13" name="TextBox 12"/>
          <p:cNvSpPr txBox="1"/>
          <p:nvPr/>
        </p:nvSpPr>
        <p:spPr>
          <a:xfrm>
            <a:off x="4150932" y="2986087"/>
            <a:ext cx="4724400" cy="2985433"/>
          </a:xfrm>
          <a:prstGeom prst="rect">
            <a:avLst/>
          </a:prstGeom>
          <a:noFill/>
        </p:spPr>
        <p:txBody>
          <a:bodyPr wrap="square" rtlCol="0">
            <a:spAutoFit/>
          </a:bodyPr>
          <a:lstStyle/>
          <a:p>
            <a:pPr marL="731838" lvl="1" indent="-457200">
              <a:buFont typeface="Wingdings" pitchFamily="2" charset="2"/>
              <a:buChar char="Ø"/>
              <a:defRPr/>
            </a:pPr>
            <a:r>
              <a:rPr lang="en-GB" sz="2600" b="1" dirty="0">
                <a:solidFill>
                  <a:prstClr val="black"/>
                </a:solidFill>
                <a:latin typeface="Calibri" panose="020F0502020204030204" pitchFamily="34" charset="0"/>
              </a:rPr>
              <a:t>Volume 1 : </a:t>
            </a:r>
          </a:p>
          <a:p>
            <a:pPr marL="731838" lvl="1" indent="-457200">
              <a:defRPr/>
            </a:pPr>
            <a:r>
              <a:rPr lang="en-GB" sz="2600" b="1" dirty="0">
                <a:solidFill>
                  <a:prstClr val="black"/>
                </a:solidFill>
                <a:latin typeface="Calibri" panose="020F0502020204030204" pitchFamily="34" charset="0"/>
              </a:rPr>
              <a:t>	</a:t>
            </a:r>
            <a:r>
              <a:rPr lang="en-GB" sz="2200" dirty="0">
                <a:solidFill>
                  <a:prstClr val="black"/>
                </a:solidFill>
                <a:latin typeface="Calibri" panose="020F0502020204030204" pitchFamily="34" charset="0"/>
              </a:rPr>
              <a:t>Benefits,</a:t>
            </a:r>
          </a:p>
          <a:p>
            <a:pPr marL="731838" lvl="1" indent="-457200">
              <a:defRPr/>
            </a:pPr>
            <a:r>
              <a:rPr lang="en-GB" sz="2200" dirty="0">
                <a:solidFill>
                  <a:prstClr val="black"/>
                </a:solidFill>
                <a:latin typeface="Calibri" panose="020F0502020204030204" pitchFamily="34" charset="0"/>
              </a:rPr>
              <a:t>	Strategic development and Implementation of PCA</a:t>
            </a:r>
          </a:p>
          <a:p>
            <a:pPr lvl="3">
              <a:buFont typeface="Wingdings" pitchFamily="2" charset="2"/>
              <a:buNone/>
              <a:defRPr/>
            </a:pPr>
            <a:endParaRPr lang="en-GB" sz="900" dirty="0">
              <a:solidFill>
                <a:prstClr val="black"/>
              </a:solidFill>
              <a:latin typeface="Calibri" panose="020F0502020204030204" pitchFamily="34" charset="0"/>
            </a:endParaRPr>
          </a:p>
          <a:p>
            <a:pPr marL="731838" lvl="1" indent="-457200">
              <a:buFont typeface="Wingdings" pitchFamily="2" charset="2"/>
              <a:buChar char="Ø"/>
              <a:defRPr/>
            </a:pPr>
            <a:r>
              <a:rPr lang="en-GB" sz="2600" b="1" dirty="0">
                <a:solidFill>
                  <a:prstClr val="black"/>
                </a:solidFill>
                <a:latin typeface="Calibri" panose="020F0502020204030204" pitchFamily="34" charset="0"/>
              </a:rPr>
              <a:t>Volume 2 </a:t>
            </a:r>
            <a:r>
              <a:rPr lang="en-GB" sz="1400" b="1" dirty="0">
                <a:solidFill>
                  <a:prstClr val="black"/>
                </a:solidFill>
                <a:latin typeface="Calibri" panose="020F0502020204030204" pitchFamily="34" charset="0"/>
              </a:rPr>
              <a:t>(restricted)</a:t>
            </a:r>
            <a:r>
              <a:rPr lang="en-GB" sz="2600" b="1" dirty="0">
                <a:solidFill>
                  <a:prstClr val="black"/>
                </a:solidFill>
                <a:latin typeface="Calibri" panose="020F0502020204030204" pitchFamily="34" charset="0"/>
              </a:rPr>
              <a:t>: </a:t>
            </a:r>
          </a:p>
          <a:p>
            <a:pPr marL="682625" lvl="1">
              <a:defRPr/>
            </a:pPr>
            <a:r>
              <a:rPr lang="en-GB" sz="2200" dirty="0">
                <a:solidFill>
                  <a:prstClr val="black"/>
                </a:solidFill>
                <a:latin typeface="Calibri" panose="020F0502020204030204" pitchFamily="34" charset="0"/>
              </a:rPr>
              <a:t>Operational guidance on conducting on-site audits</a:t>
            </a:r>
          </a:p>
          <a:p>
            <a:pPr marL="731838" lvl="1" indent="-457200">
              <a:buFont typeface="Wingdings" pitchFamily="2" charset="2"/>
              <a:buNone/>
              <a:defRPr/>
            </a:pPr>
            <a:endParaRPr lang="en-GB" sz="1300" dirty="0">
              <a:solidFill>
                <a:prstClr val="black"/>
              </a:solidFill>
              <a:latin typeface="Calibri" panose="020F0502020204030204" pitchFamily="34" charset="0"/>
            </a:endParaRPr>
          </a:p>
        </p:txBody>
      </p:sp>
      <p:sp>
        <p:nvSpPr>
          <p:cNvPr id="14" name="TextBox 13"/>
          <p:cNvSpPr txBox="1"/>
          <p:nvPr/>
        </p:nvSpPr>
        <p:spPr>
          <a:xfrm>
            <a:off x="3998532" y="2376487"/>
            <a:ext cx="4346126" cy="492443"/>
          </a:xfrm>
          <a:prstGeom prst="rect">
            <a:avLst/>
          </a:prstGeom>
          <a:noFill/>
        </p:spPr>
        <p:txBody>
          <a:bodyPr wrap="none" rtlCol="0">
            <a:spAutoFit/>
          </a:bodyPr>
          <a:lstStyle/>
          <a:p>
            <a:r>
              <a:rPr lang="en-US" sz="2600" dirty="0">
                <a:solidFill>
                  <a:prstClr val="black"/>
                </a:solidFill>
                <a:latin typeface="Calibri" panose="020F0502020204030204" pitchFamily="34" charset="0"/>
              </a:rPr>
              <a:t>Theoretical background of PCA</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286000"/>
            <a:ext cx="3007932" cy="3871913"/>
          </a:xfrm>
          <a:prstGeom prst="rect">
            <a:avLst/>
          </a:prstGeom>
          <a:noFill/>
          <a:ln w="9525">
            <a:noFill/>
            <a:miter lim="800000"/>
            <a:headEnd/>
            <a:tailEnd/>
          </a:ln>
        </p:spPr>
      </p:pic>
      <p:sp>
        <p:nvSpPr>
          <p:cNvPr id="10" name="Title 2"/>
          <p:cNvSpPr>
            <a:spLocks noGrp="1"/>
          </p:cNvSpPr>
          <p:nvPr>
            <p:ph type="title"/>
          </p:nvPr>
        </p:nvSpPr>
        <p:spPr>
          <a:xfrm>
            <a:off x="1143000" y="609600"/>
            <a:ext cx="7010400" cy="868362"/>
          </a:xfrm>
        </p:spPr>
        <p:style>
          <a:lnRef idx="2">
            <a:schemeClr val="accent4"/>
          </a:lnRef>
          <a:fillRef idx="1">
            <a:schemeClr val="lt1"/>
          </a:fillRef>
          <a:effectRef idx="0">
            <a:schemeClr val="accent4"/>
          </a:effectRef>
          <a:fontRef idx="minor">
            <a:schemeClr val="dk1"/>
          </a:fontRef>
        </p:style>
        <p:txBody>
          <a:bodyPr>
            <a:normAutofit/>
          </a:bodyPr>
          <a:lstStyle/>
          <a:p>
            <a:pPr algn="ctr"/>
            <a:r>
              <a:rPr lang="en-AU" dirty="0" smtClean="0">
                <a:solidFill>
                  <a:schemeClr val="accent4">
                    <a:lumMod val="75000"/>
                  </a:schemeClr>
                </a:solidFill>
                <a:latin typeface="Calibri" panose="020F0502020204030204" pitchFamily="34" charset="0"/>
              </a:rPr>
              <a:t>PCA Guidelines</a:t>
            </a:r>
            <a:endParaRPr lang="en-AU" dirty="0">
              <a:solidFill>
                <a:schemeClr val="accent4">
                  <a:lumMod val="75000"/>
                </a:schemeClr>
              </a:solidFill>
              <a:latin typeface="Calibri" panose="020F0502020204030204" pitchFamily="34" charset="0"/>
            </a:endParaRPr>
          </a:p>
        </p:txBody>
      </p:sp>
    </p:spTree>
    <p:extLst>
      <p:ext uri="{BB962C8B-B14F-4D97-AF65-F5344CB8AC3E}">
        <p14:creationId xmlns:p14="http://schemas.microsoft.com/office/powerpoint/2010/main" val="24596049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352800" y="2514600"/>
            <a:ext cx="4724400" cy="892552"/>
          </a:xfrm>
          <a:prstGeom prst="rect">
            <a:avLst/>
          </a:prstGeom>
          <a:noFill/>
        </p:spPr>
        <p:txBody>
          <a:bodyPr wrap="square" rtlCol="0">
            <a:spAutoFit/>
          </a:bodyPr>
          <a:lstStyle/>
          <a:p>
            <a:pPr marL="731838" lvl="1" indent="-457200">
              <a:buFont typeface="Wingdings" pitchFamily="2" charset="2"/>
              <a:buChar char="Ø"/>
              <a:defRPr/>
            </a:pPr>
            <a:r>
              <a:rPr lang="en-GB" sz="2600" b="1" dirty="0">
                <a:solidFill>
                  <a:prstClr val="black"/>
                </a:solidFill>
                <a:latin typeface="Calibri" panose="020F0502020204030204" pitchFamily="34" charset="0"/>
              </a:rPr>
              <a:t>Gap Analysis </a:t>
            </a:r>
          </a:p>
          <a:p>
            <a:pPr marL="731838" lvl="1" indent="-457200">
              <a:defRPr/>
            </a:pPr>
            <a:r>
              <a:rPr lang="en-GB" sz="2400" dirty="0">
                <a:solidFill>
                  <a:prstClr val="black"/>
                </a:solidFill>
                <a:latin typeface="Calibri" panose="020F0502020204030204" pitchFamily="34" charset="0"/>
              </a:rPr>
              <a:t>	   against PCA Guidelines</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0912" y="3616569"/>
            <a:ext cx="3552497" cy="1219200"/>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8313" y="4648200"/>
            <a:ext cx="3120887" cy="1371600"/>
          </a:xfrm>
          <a:prstGeom prst="rect">
            <a:avLst/>
          </a:prstGeom>
          <a:noFill/>
          <a:ln w="9525">
            <a:noFill/>
            <a:miter lim="800000"/>
            <a:headEnd/>
            <a:tailEnd/>
          </a:ln>
        </p:spPr>
      </p:pic>
      <p:sp>
        <p:nvSpPr>
          <p:cNvPr id="17" name="Bent-Up Arrow 16"/>
          <p:cNvSpPr/>
          <p:nvPr/>
        </p:nvSpPr>
        <p:spPr>
          <a:xfrm rot="5400000">
            <a:off x="4610100" y="5102469"/>
            <a:ext cx="609600" cy="685800"/>
          </a:xfrm>
          <a:prstGeom prst="bentUpArrow">
            <a:avLst>
              <a:gd name="adj1" fmla="val 33466"/>
              <a:gd name="adj2" fmla="val 31349"/>
              <a:gd name="adj3" fmla="val 4193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solidFill>
                <a:prstClr val="black"/>
              </a:solidFill>
            </a:endParaRPr>
          </a:p>
        </p:txBody>
      </p:sp>
      <p:sp>
        <p:nvSpPr>
          <p:cNvPr id="20" name="Title 2"/>
          <p:cNvSpPr txBox="1">
            <a:spLocks/>
          </p:cNvSpPr>
          <p:nvPr/>
        </p:nvSpPr>
        <p:spPr>
          <a:xfrm>
            <a:off x="1143000" y="609600"/>
            <a:ext cx="7010400" cy="868362"/>
          </a:xfrm>
          <a:prstGeom prst="rect">
            <a:avLst/>
          </a:prstGeom>
        </p:spPr>
        <p:style>
          <a:lnRef idx="2">
            <a:schemeClr val="accent4"/>
          </a:lnRef>
          <a:fillRef idx="1">
            <a:schemeClr val="lt1"/>
          </a:fillRef>
          <a:effectRef idx="0">
            <a:schemeClr val="accent4"/>
          </a:effectRef>
          <a:fontRef idx="minor">
            <a:schemeClr val="dk1"/>
          </a:fontRef>
        </p:style>
        <p:txBody>
          <a:bodyPr vert="horz" rtlCol="0" anchor="ctr">
            <a:normAutofit/>
            <a:scene3d>
              <a:camera prst="orthographicFront"/>
              <a:lightRig rig="soft" dir="t"/>
            </a:scene3d>
            <a:sp3d prstMaterial="softEdge">
              <a:bevelT w="25400" h="25400"/>
            </a:sp3d>
          </a:bodyPr>
          <a:lstStyle/>
          <a:p>
            <a:pPr algn="ctr">
              <a:spcBef>
                <a:spcPct val="0"/>
              </a:spcBef>
              <a:defRPr/>
            </a:pPr>
            <a:r>
              <a:rPr lang="en-AU" sz="4100" b="1" dirty="0">
                <a:solidFill>
                  <a:srgbClr val="39639D">
                    <a:lumMod val="75000"/>
                  </a:srgbClr>
                </a:solidFill>
                <a:effectLst>
                  <a:outerShdw blurRad="31750" dist="25400" dir="5400000" algn="tl" rotWithShape="0">
                    <a:srgbClr val="000000">
                      <a:alpha val="25000"/>
                    </a:srgbClr>
                  </a:outerShdw>
                </a:effectLst>
                <a:latin typeface="Calibri" panose="020F0502020204030204" pitchFamily="34" charset="0"/>
              </a:rPr>
              <a:t>Diagnostic </a:t>
            </a:r>
            <a:r>
              <a:rPr lang="en-AU" sz="4100" b="1" dirty="0" smtClean="0">
                <a:solidFill>
                  <a:srgbClr val="39639D">
                    <a:lumMod val="75000"/>
                  </a:srgbClr>
                </a:solidFill>
                <a:effectLst>
                  <a:outerShdw blurRad="31750" dist="25400" dir="5400000" algn="tl" rotWithShape="0">
                    <a:srgbClr val="000000">
                      <a:alpha val="25000"/>
                    </a:srgbClr>
                  </a:outerShdw>
                </a:effectLst>
                <a:latin typeface="Calibri" panose="020F0502020204030204" pitchFamily="34" charset="0"/>
              </a:rPr>
              <a:t>Tool on PCA</a:t>
            </a:r>
            <a:endParaRPr lang="en-AU" sz="4100" b="1" dirty="0">
              <a:solidFill>
                <a:srgbClr val="39639D">
                  <a:lumMod val="75000"/>
                </a:srgbClr>
              </a:solidFill>
              <a:effectLst>
                <a:outerShdw blurRad="31750" dist="25400" dir="5400000" algn="tl" rotWithShape="0">
                  <a:srgbClr val="000000">
                    <a:alpha val="25000"/>
                  </a:srgbClr>
                </a:outerShdw>
              </a:effectLst>
              <a:latin typeface="Calibri" panose="020F0502020204030204" pitchFamily="34"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929343"/>
            <a:ext cx="3083169" cy="435542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TextBox 11"/>
          <p:cNvSpPr txBox="1"/>
          <p:nvPr/>
        </p:nvSpPr>
        <p:spPr>
          <a:xfrm>
            <a:off x="5181599" y="1509374"/>
            <a:ext cx="3697063" cy="369332"/>
          </a:xfrm>
          <a:prstGeom prst="rect">
            <a:avLst/>
          </a:prstGeom>
          <a:noFill/>
        </p:spPr>
        <p:txBody>
          <a:bodyPr wrap="square" rtlCol="0">
            <a:spAutoFit/>
          </a:bodyPr>
          <a:lstStyle/>
          <a:p>
            <a:pPr algn="r"/>
            <a:r>
              <a:rPr lang="en-US" dirty="0" smtClean="0">
                <a:solidFill>
                  <a:prstClr val="black"/>
                </a:solidFill>
                <a:latin typeface="Calibri" panose="020F0502020204030204" pitchFamily="34" charset="0"/>
              </a:rPr>
              <a:t>  </a:t>
            </a:r>
            <a:r>
              <a:rPr lang="en-US" dirty="0">
                <a:solidFill>
                  <a:prstClr val="black"/>
                </a:solidFill>
                <a:latin typeface="Calibri" panose="020F0502020204030204" pitchFamily="34" charset="0"/>
              </a:rPr>
              <a:t>(Endorsed by the Council in </a:t>
            </a:r>
            <a:r>
              <a:rPr lang="en-US" dirty="0" smtClean="0">
                <a:solidFill>
                  <a:prstClr val="black"/>
                </a:solidFill>
                <a:latin typeface="Calibri" panose="020F0502020204030204" pitchFamily="34" charset="0"/>
              </a:rPr>
              <a:t>2015)</a:t>
            </a:r>
            <a:endParaRPr 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41015429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endParaRPr kumimoji="1" lang="en-GB"/>
          </a:p>
        </p:txBody>
      </p:sp>
      <p:sp>
        <p:nvSpPr>
          <p:cNvPr id="3" name="タイトル 2"/>
          <p:cNvSpPr>
            <a:spLocks noGrp="1"/>
          </p:cNvSpPr>
          <p:nvPr>
            <p:ph type="title"/>
          </p:nvPr>
        </p:nvSpPr>
        <p:spPr/>
        <p:txBody>
          <a:bodyPr/>
          <a:lstStyle/>
          <a:p>
            <a:endParaRPr kumimoji="1" lang="en-GB"/>
          </a:p>
        </p:txBody>
      </p:sp>
      <p:pic>
        <p:nvPicPr>
          <p:cNvPr id="4" name="図 3"/>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11017" y="0"/>
            <a:ext cx="9144861" cy="6858000"/>
          </a:xfrm>
          <a:prstGeom prst="rect">
            <a:avLst/>
          </a:prstGeom>
        </p:spPr>
      </p:pic>
      <p:sp>
        <p:nvSpPr>
          <p:cNvPr id="5" name="テキスト ボックス 4"/>
          <p:cNvSpPr txBox="1"/>
          <p:nvPr/>
        </p:nvSpPr>
        <p:spPr>
          <a:xfrm>
            <a:off x="533400" y="1143000"/>
            <a:ext cx="8382000" cy="4524315"/>
          </a:xfrm>
          <a:prstGeom prst="rect">
            <a:avLst/>
          </a:prstGeom>
          <a:noFill/>
        </p:spPr>
        <p:txBody>
          <a:bodyPr wrap="square" rtlCol="0">
            <a:spAutoFit/>
          </a:bodyPr>
          <a:lstStyle/>
          <a:p>
            <a:r>
              <a:rPr kumimoji="1" lang="en-GB" sz="3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What does Customs do, to tackle the influx of cargo</a:t>
            </a:r>
          </a:p>
          <a:p>
            <a:endParaRPr kumimoji="1" lang="en-GB" sz="36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a:p>
            <a:endParaRPr kumimoji="1" lang="en-GB" sz="3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a:p>
            <a:endParaRPr kumimoji="1" lang="en-GB" sz="36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a:p>
            <a:endParaRPr kumimoji="1" lang="en-GB" sz="3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a:p>
            <a:endParaRPr lang="en-US" altLang="ja-JP" sz="3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ndParaRPr>
          </a:p>
          <a:p>
            <a:pPr algn="r"/>
            <a:r>
              <a:rPr lang="en-US" altLang="ja-JP" sz="3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while the Customs resources are limited?</a:t>
            </a:r>
            <a:endParaRPr lang="en-US" altLang="ja-JP" sz="36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ndParaRPr>
          </a:p>
        </p:txBody>
      </p:sp>
    </p:spTree>
    <p:extLst>
      <p:ext uri="{BB962C8B-B14F-4D97-AF65-F5344CB8AC3E}">
        <p14:creationId xmlns:p14="http://schemas.microsoft.com/office/powerpoint/2010/main" val="26857925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3428588360"/>
              </p:ext>
            </p:extLst>
          </p:nvPr>
        </p:nvGraphicFramePr>
        <p:xfrm>
          <a:off x="990600" y="1981200"/>
          <a:ext cx="61722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 y="4990324"/>
            <a:ext cx="1325880" cy="1821956"/>
          </a:xfrm>
          <a:prstGeom prst="rect">
            <a:avLst/>
          </a:prstGeom>
          <a:noFill/>
          <a:ln w="9525">
            <a:noFill/>
            <a:miter lim="800000"/>
            <a:headEnd/>
            <a:tailEnd/>
          </a:ln>
        </p:spPr>
      </p:pic>
      <p:sp>
        <p:nvSpPr>
          <p:cNvPr id="15" name="Rectangle 14"/>
          <p:cNvSpPr/>
          <p:nvPr/>
        </p:nvSpPr>
        <p:spPr>
          <a:xfrm>
            <a:off x="609600" y="1905000"/>
            <a:ext cx="5486400" cy="1384995"/>
          </a:xfrm>
          <a:prstGeom prst="rect">
            <a:avLst/>
          </a:prstGeom>
        </p:spPr>
        <p:txBody>
          <a:bodyPr wrap="square">
            <a:spAutoFit/>
          </a:bodyPr>
          <a:lstStyle/>
          <a:p>
            <a:pPr marL="350838" indent="-350838">
              <a:buFont typeface="Wingdings" pitchFamily="2" charset="2"/>
              <a:buChar char="ü"/>
            </a:pPr>
            <a:r>
              <a:rPr lang="en-GB" altLang="ja-JP" sz="2800" dirty="0">
                <a:solidFill>
                  <a:prstClr val="black"/>
                </a:solidFill>
                <a:latin typeface="Calibri" panose="020F0502020204030204" pitchFamily="34" charset="0"/>
              </a:rPr>
              <a:t> This Guidance material will provide step-by-step direction towards the WCO standard.</a:t>
            </a:r>
            <a:endParaRPr lang="en-GB" sz="2800" dirty="0">
              <a:solidFill>
                <a:prstClr val="black"/>
              </a:solidFill>
              <a:latin typeface="Calibri" panose="020F0502020204030204" pitchFamily="34" charset="0"/>
            </a:endParaRPr>
          </a:p>
        </p:txBody>
      </p:sp>
      <p:pic>
        <p:nvPicPr>
          <p:cNvPr id="16" name="図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43599" y="5024735"/>
            <a:ext cx="2438400" cy="1155964"/>
          </a:xfrm>
          <a:prstGeom prst="rect">
            <a:avLst/>
          </a:prstGeom>
        </p:spPr>
      </p:pic>
      <p:sp>
        <p:nvSpPr>
          <p:cNvPr id="17" name="テキスト ボックス 16"/>
          <p:cNvSpPr txBox="1"/>
          <p:nvPr/>
        </p:nvSpPr>
        <p:spPr>
          <a:xfrm>
            <a:off x="5638800" y="6243935"/>
            <a:ext cx="3505200" cy="461665"/>
          </a:xfrm>
          <a:prstGeom prst="rect">
            <a:avLst/>
          </a:prstGeom>
          <a:noFill/>
        </p:spPr>
        <p:txBody>
          <a:bodyPr wrap="square" rtlCol="0">
            <a:spAutoFit/>
          </a:bodyPr>
          <a:lstStyle/>
          <a:p>
            <a:pPr>
              <a:buFont typeface="Wingdings" pitchFamily="2" charset="2"/>
              <a:buChar char="ü"/>
            </a:pPr>
            <a:r>
              <a:rPr kumimoji="1" lang="en-US" altLang="ja-JP" sz="2400" i="1" dirty="0">
                <a:solidFill>
                  <a:prstClr val="black"/>
                </a:solidFill>
                <a:latin typeface="Calibri" panose="020F0502020204030204" pitchFamily="34" charset="0"/>
              </a:rPr>
              <a:t> With practical exercises</a:t>
            </a:r>
            <a:endParaRPr kumimoji="1" lang="ja-JP" altLang="en-US" sz="2400" i="1" dirty="0">
              <a:solidFill>
                <a:prstClr val="black"/>
              </a:solidFill>
              <a:latin typeface="Calibri" panose="020F0502020204030204" pitchFamily="34" charset="0"/>
            </a:endParaRPr>
          </a:p>
        </p:txBody>
      </p:sp>
      <p:sp>
        <p:nvSpPr>
          <p:cNvPr id="19" name="Title 2"/>
          <p:cNvSpPr>
            <a:spLocks noGrp="1"/>
          </p:cNvSpPr>
          <p:nvPr>
            <p:ph type="title"/>
          </p:nvPr>
        </p:nvSpPr>
        <p:spPr>
          <a:xfrm>
            <a:off x="1143000" y="609600"/>
            <a:ext cx="7010400" cy="868362"/>
          </a:xfrm>
        </p:spPr>
        <p:style>
          <a:lnRef idx="2">
            <a:schemeClr val="accent2"/>
          </a:lnRef>
          <a:fillRef idx="1">
            <a:schemeClr val="lt1"/>
          </a:fillRef>
          <a:effectRef idx="0">
            <a:schemeClr val="accent2"/>
          </a:effectRef>
          <a:fontRef idx="minor">
            <a:schemeClr val="dk1"/>
          </a:fontRef>
        </p:style>
        <p:txBody>
          <a:bodyPr>
            <a:normAutofit/>
          </a:bodyPr>
          <a:lstStyle/>
          <a:p>
            <a:pPr algn="ctr"/>
            <a:r>
              <a:rPr lang="en-AU" dirty="0" smtClean="0">
                <a:solidFill>
                  <a:schemeClr val="accent2">
                    <a:lumMod val="75000"/>
                  </a:schemeClr>
                </a:solidFill>
                <a:latin typeface="Calibri" panose="020F0502020204030204" pitchFamily="34" charset="0"/>
              </a:rPr>
              <a:t>Implementation Guidance</a:t>
            </a:r>
            <a:endParaRPr lang="en-AU" dirty="0">
              <a:solidFill>
                <a:schemeClr val="accent2">
                  <a:lumMod val="75000"/>
                </a:schemeClr>
              </a:solidFill>
              <a:latin typeface="Calibri" panose="020F0502020204030204" pitchFamily="34" charset="0"/>
            </a:endParaRPr>
          </a:p>
        </p:txBody>
      </p:sp>
      <p:pic>
        <p:nvPicPr>
          <p:cNvPr id="7"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15700" y="1905000"/>
            <a:ext cx="1775900" cy="2286001"/>
          </a:xfrm>
          <a:prstGeom prst="rect">
            <a:avLst/>
          </a:prstGeom>
          <a:noFill/>
          <a:ln w="9525">
            <a:noFill/>
            <a:miter lim="800000"/>
            <a:headEnd/>
            <a:tailEnd/>
          </a:ln>
        </p:spPr>
      </p:pic>
    </p:spTree>
    <p:extLst>
      <p:ext uri="{BB962C8B-B14F-4D97-AF65-F5344CB8AC3E}">
        <p14:creationId xmlns:p14="http://schemas.microsoft.com/office/powerpoint/2010/main" val="20178600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p:cNvSpPr>
            <a:spLocks noGrp="1"/>
          </p:cNvSpPr>
          <p:nvPr>
            <p:ph type="title"/>
          </p:nvPr>
        </p:nvSpPr>
        <p:spPr>
          <a:xfrm>
            <a:off x="1143000" y="609600"/>
            <a:ext cx="7010400" cy="868362"/>
          </a:xfrm>
        </p:spPr>
        <p:style>
          <a:lnRef idx="2">
            <a:schemeClr val="accent2"/>
          </a:lnRef>
          <a:fillRef idx="1">
            <a:schemeClr val="lt1"/>
          </a:fillRef>
          <a:effectRef idx="0">
            <a:schemeClr val="accent2"/>
          </a:effectRef>
          <a:fontRef idx="minor">
            <a:schemeClr val="dk1"/>
          </a:fontRef>
        </p:style>
        <p:txBody>
          <a:bodyPr>
            <a:normAutofit/>
          </a:bodyPr>
          <a:lstStyle/>
          <a:p>
            <a:pPr algn="ctr"/>
            <a:r>
              <a:rPr lang="en-AU" dirty="0" smtClean="0">
                <a:solidFill>
                  <a:schemeClr val="accent2">
                    <a:lumMod val="75000"/>
                  </a:schemeClr>
                </a:solidFill>
                <a:latin typeface="Calibri" panose="020F0502020204030204" pitchFamily="34" charset="0"/>
              </a:rPr>
              <a:t>“How to audit” Typology</a:t>
            </a:r>
            <a:endParaRPr lang="en-AU" dirty="0">
              <a:solidFill>
                <a:schemeClr val="accent2">
                  <a:lumMod val="75000"/>
                </a:schemeClr>
              </a:solidFill>
              <a:latin typeface="Calibri" panose="020F0502020204030204" pitchFamily="34" charset="0"/>
            </a:endParaRPr>
          </a:p>
        </p:txBody>
      </p:sp>
      <p:sp>
        <p:nvSpPr>
          <p:cNvPr id="4" name="テキスト ボックス 3"/>
          <p:cNvSpPr txBox="1"/>
          <p:nvPr/>
        </p:nvSpPr>
        <p:spPr>
          <a:xfrm>
            <a:off x="2897429" y="1676400"/>
            <a:ext cx="4475071" cy="830997"/>
          </a:xfrm>
          <a:prstGeom prst="rect">
            <a:avLst/>
          </a:prstGeom>
          <a:noFill/>
        </p:spPr>
        <p:txBody>
          <a:bodyPr wrap="none" rtlCol="0">
            <a:spAutoFit/>
          </a:bodyPr>
          <a:lstStyle/>
          <a:p>
            <a:pPr marL="285750" indent="-285750">
              <a:buFont typeface="Wingdings" panose="05000000000000000000" pitchFamily="2" charset="2"/>
              <a:buChar char="ü"/>
            </a:pPr>
            <a:r>
              <a:rPr kumimoji="1" lang="en-US" altLang="ja-JP" sz="2400" dirty="0">
                <a:solidFill>
                  <a:prstClr val="black"/>
                </a:solidFill>
                <a:latin typeface="Calibri" panose="020F0502020204030204" pitchFamily="34" charset="0"/>
              </a:rPr>
              <a:t>PCA Unit has been established.  </a:t>
            </a:r>
          </a:p>
          <a:p>
            <a:r>
              <a:rPr kumimoji="1" lang="en-US" altLang="ja-JP" sz="2400" dirty="0" smtClean="0">
                <a:solidFill>
                  <a:prstClr val="black"/>
                </a:solidFill>
                <a:latin typeface="Calibri" panose="020F0502020204030204" pitchFamily="34" charset="0"/>
              </a:rPr>
              <a:t>   </a:t>
            </a:r>
            <a:r>
              <a:rPr kumimoji="1" lang="en-US" altLang="ja-JP" sz="2400" i="1" dirty="0" smtClean="0">
                <a:solidFill>
                  <a:srgbClr val="DA1F28">
                    <a:lumMod val="75000"/>
                  </a:srgbClr>
                </a:solidFill>
                <a:latin typeface="Calibri" panose="020F0502020204030204" pitchFamily="34" charset="0"/>
              </a:rPr>
              <a:t>Now what?</a:t>
            </a:r>
            <a:endParaRPr kumimoji="1" lang="en-US" altLang="ja-JP" sz="2400" i="1" dirty="0">
              <a:solidFill>
                <a:srgbClr val="DA1F28">
                  <a:lumMod val="75000"/>
                </a:srgbClr>
              </a:solidFill>
              <a:latin typeface="Calibri" panose="020F0502020204030204" pitchFamily="34" charset="0"/>
            </a:endParaRPr>
          </a:p>
        </p:txBody>
      </p:sp>
      <p:sp>
        <p:nvSpPr>
          <p:cNvPr id="19" name="テキスト ボックス 18"/>
          <p:cNvSpPr txBox="1"/>
          <p:nvPr/>
        </p:nvSpPr>
        <p:spPr>
          <a:xfrm>
            <a:off x="2897428" y="2511726"/>
            <a:ext cx="6017971" cy="1200329"/>
          </a:xfrm>
          <a:prstGeom prst="rect">
            <a:avLst/>
          </a:prstGeom>
          <a:noFill/>
        </p:spPr>
        <p:txBody>
          <a:bodyPr wrap="square" rtlCol="0">
            <a:spAutoFit/>
          </a:bodyPr>
          <a:lstStyle/>
          <a:p>
            <a:pPr marL="285750" indent="-285750">
              <a:buFont typeface="Wingdings" panose="05000000000000000000" pitchFamily="2" charset="2"/>
              <a:buChar char="ü"/>
            </a:pPr>
            <a:r>
              <a:rPr kumimoji="1" lang="en-US" altLang="ja-JP" sz="2400" dirty="0">
                <a:solidFill>
                  <a:prstClr val="black"/>
                </a:solidFill>
                <a:latin typeface="Calibri" panose="020F0502020204030204" pitchFamily="34" charset="0"/>
              </a:rPr>
              <a:t>PCA now on track.  </a:t>
            </a:r>
          </a:p>
          <a:p>
            <a:pPr marL="269875"/>
            <a:r>
              <a:rPr kumimoji="1" lang="en-US" altLang="ja-JP" sz="2400" i="1" dirty="0">
                <a:solidFill>
                  <a:srgbClr val="DA1F28">
                    <a:lumMod val="75000"/>
                  </a:srgbClr>
                </a:solidFill>
                <a:latin typeface="Calibri" panose="020F0502020204030204" pitchFamily="34" charset="0"/>
              </a:rPr>
              <a:t>Need more case studies for better techniques.</a:t>
            </a:r>
          </a:p>
        </p:txBody>
      </p:sp>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1752600"/>
            <a:ext cx="1830629" cy="1443838"/>
          </a:xfrm>
          <a:prstGeom prst="rect">
            <a:avLst/>
          </a:prstGeom>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4038600"/>
            <a:ext cx="4495800" cy="2502481"/>
          </a:xfrm>
          <a:prstGeom prst="rect">
            <a:avLst/>
          </a:prstGeom>
          <a:noFill/>
          <a:ln w="9525">
            <a:solidFill>
              <a:srgbClr val="002060"/>
            </a:solidFill>
            <a:miter lim="800000"/>
            <a:headEnd/>
            <a:tailEnd/>
          </a:ln>
        </p:spPr>
      </p:pic>
      <p:sp>
        <p:nvSpPr>
          <p:cNvPr id="16" name="Bent-Up Arrow 15"/>
          <p:cNvSpPr/>
          <p:nvPr/>
        </p:nvSpPr>
        <p:spPr>
          <a:xfrm rot="5400000">
            <a:off x="1600200" y="4191000"/>
            <a:ext cx="1143000" cy="12954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031" name="Picture 7" descr="C:\Users\Taju\AppData\Local\Microsoft\Windows\Temporary Internet Files\Content.IE5\CZO7P7EO\idea[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138951">
            <a:off x="7271558" y="4593308"/>
            <a:ext cx="1374937" cy="18356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509328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duotone>
              <a:schemeClr val="bg2">
                <a:shade val="45000"/>
                <a:satMod val="135000"/>
              </a:schemeClr>
              <a:prstClr val="white"/>
            </a:duotone>
            <a:lum bright="10000"/>
            <a:extLst>
              <a:ext uri="{28A0092B-C50C-407E-A947-70E740481C1C}">
                <a14:useLocalDpi xmlns:a14="http://schemas.microsoft.com/office/drawing/2010/main" val="0"/>
              </a:ext>
            </a:extLst>
          </a:blip>
          <a:srcRect/>
          <a:stretch>
            <a:fillRect/>
          </a:stretch>
        </p:blipFill>
        <p:spPr bwMode="auto">
          <a:xfrm>
            <a:off x="6061201" y="4022205"/>
            <a:ext cx="3082799" cy="2835795"/>
          </a:xfrm>
          <a:prstGeom prst="rect">
            <a:avLst/>
          </a:prstGeom>
          <a:noFill/>
          <a:ln w="9525">
            <a:noFill/>
            <a:miter lim="800000"/>
            <a:headEnd/>
            <a:tailEnd/>
          </a:ln>
        </p:spPr>
      </p:pic>
      <p:pic>
        <p:nvPicPr>
          <p:cNvPr id="3074" name="Picture 2"/>
          <p:cNvPicPr>
            <a:picLocks noChangeAspect="1" noChangeArrowheads="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971800" y="2895600"/>
            <a:ext cx="6178802" cy="1959862"/>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cstate="print">
            <a:duotone>
              <a:schemeClr val="accent6">
                <a:shade val="45000"/>
                <a:satMod val="135000"/>
              </a:schemeClr>
              <a:prstClr val="white"/>
            </a:duotone>
            <a:lum bright="30000"/>
            <a:extLst>
              <a:ext uri="{28A0092B-C50C-407E-A947-70E740481C1C}">
                <a14:useLocalDpi xmlns:a14="http://schemas.microsoft.com/office/drawing/2010/main" val="0"/>
              </a:ext>
            </a:extLst>
          </a:blip>
          <a:srcRect/>
          <a:stretch>
            <a:fillRect/>
          </a:stretch>
        </p:blipFill>
        <p:spPr bwMode="auto">
          <a:xfrm>
            <a:off x="0" y="2209801"/>
            <a:ext cx="3866271" cy="2971799"/>
          </a:xfrm>
          <a:prstGeom prst="rect">
            <a:avLst/>
          </a:prstGeom>
          <a:noFill/>
          <a:ln w="9525">
            <a:noFill/>
            <a:miter lim="800000"/>
            <a:headEnd/>
            <a:tailEnd/>
          </a:ln>
          <a:effectLst>
            <a:softEdge rad="317500"/>
          </a:effectLst>
        </p:spPr>
      </p:pic>
      <p:pic>
        <p:nvPicPr>
          <p:cNvPr id="2050" name="Picture 2"/>
          <p:cNvPicPr>
            <a:picLocks noChangeAspect="1" noChangeArrowheads="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723" y="4383392"/>
            <a:ext cx="6049478" cy="2568391"/>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2"/>
          <p:cNvSpPr>
            <a:spLocks noGrp="1"/>
          </p:cNvSpPr>
          <p:nvPr>
            <p:ph type="title"/>
          </p:nvPr>
        </p:nvSpPr>
        <p:spPr>
          <a:xfrm>
            <a:off x="1143000" y="609600"/>
            <a:ext cx="7010400" cy="868362"/>
          </a:xfrm>
        </p:spPr>
        <p:style>
          <a:lnRef idx="2">
            <a:schemeClr val="accent2"/>
          </a:lnRef>
          <a:fillRef idx="1">
            <a:schemeClr val="lt1"/>
          </a:fillRef>
          <a:effectRef idx="0">
            <a:schemeClr val="accent2"/>
          </a:effectRef>
          <a:fontRef idx="minor">
            <a:schemeClr val="dk1"/>
          </a:fontRef>
        </p:style>
        <p:txBody>
          <a:bodyPr>
            <a:normAutofit/>
          </a:bodyPr>
          <a:lstStyle/>
          <a:p>
            <a:pPr algn="ctr"/>
            <a:r>
              <a:rPr lang="en-AU" dirty="0" smtClean="0">
                <a:solidFill>
                  <a:schemeClr val="accent2">
                    <a:lumMod val="75000"/>
                  </a:schemeClr>
                </a:solidFill>
                <a:latin typeface="Arial Black" pitchFamily="34" charset="0"/>
              </a:rPr>
              <a:t>Technical Assistance</a:t>
            </a:r>
            <a:endParaRPr lang="en-AU" dirty="0">
              <a:solidFill>
                <a:schemeClr val="accent2">
                  <a:lumMod val="75000"/>
                </a:schemeClr>
              </a:solidFill>
              <a:latin typeface="Arial Black" pitchFamily="34" charset="0"/>
            </a:endParaRPr>
          </a:p>
        </p:txBody>
      </p:sp>
      <p:sp>
        <p:nvSpPr>
          <p:cNvPr id="7" name="TextBox 6"/>
          <p:cNvSpPr txBox="1"/>
          <p:nvPr/>
        </p:nvSpPr>
        <p:spPr>
          <a:xfrm>
            <a:off x="228600" y="2044005"/>
            <a:ext cx="8915400" cy="523220"/>
          </a:xfrm>
          <a:prstGeom prst="rect">
            <a:avLst/>
          </a:prstGeom>
          <a:solidFill>
            <a:srgbClr val="FFFFFF">
              <a:alpha val="74902"/>
            </a:srgbClr>
          </a:solidFill>
        </p:spPr>
        <p:txBody>
          <a:bodyPr wrap="square" rtlCol="0">
            <a:spAutoFit/>
          </a:bodyPr>
          <a:lstStyle/>
          <a:p>
            <a:r>
              <a:rPr lang="en-US" sz="2800" i="1" dirty="0">
                <a:solidFill>
                  <a:prstClr val="black"/>
                </a:solidFill>
                <a:latin typeface="Calibri" panose="020F0502020204030204" pitchFamily="34" charset="0"/>
              </a:rPr>
              <a:t> The WCO </a:t>
            </a:r>
            <a:r>
              <a:rPr lang="en-US" sz="2800" i="1" dirty="0" smtClean="0">
                <a:solidFill>
                  <a:prstClr val="black"/>
                </a:solidFill>
                <a:latin typeface="Calibri" panose="020F0502020204030204" pitchFamily="34" charset="0"/>
              </a:rPr>
              <a:t>has </a:t>
            </a:r>
            <a:r>
              <a:rPr lang="en-US" sz="2800" i="1" dirty="0">
                <a:solidFill>
                  <a:prstClr val="black"/>
                </a:solidFill>
                <a:latin typeface="Calibri" panose="020F0502020204030204" pitchFamily="34" charset="0"/>
              </a:rPr>
              <a:t>conducted </a:t>
            </a:r>
            <a:r>
              <a:rPr lang="en-US" sz="2800" i="1" dirty="0" smtClean="0">
                <a:solidFill>
                  <a:prstClr val="black"/>
                </a:solidFill>
                <a:latin typeface="Calibri" panose="020F0502020204030204" pitchFamily="34" charset="0"/>
              </a:rPr>
              <a:t>19 PCA </a:t>
            </a:r>
            <a:r>
              <a:rPr lang="en-US" sz="2800" i="1" dirty="0">
                <a:solidFill>
                  <a:prstClr val="black"/>
                </a:solidFill>
                <a:latin typeface="Calibri" panose="020F0502020204030204" pitchFamily="34" charset="0"/>
              </a:rPr>
              <a:t>missions in </a:t>
            </a:r>
            <a:r>
              <a:rPr lang="en-US" sz="2800" i="1" dirty="0" smtClean="0">
                <a:solidFill>
                  <a:prstClr val="black"/>
                </a:solidFill>
                <a:latin typeface="Calibri" panose="020F0502020204030204" pitchFamily="34" charset="0"/>
              </a:rPr>
              <a:t>2016/17.</a:t>
            </a:r>
            <a:endParaRPr lang="en-US" sz="2800" i="1" dirty="0">
              <a:solidFill>
                <a:prstClr val="black"/>
              </a:solidFill>
              <a:latin typeface="Calibri" panose="020F0502020204030204" pitchFamily="34" charset="0"/>
            </a:endParaRPr>
          </a:p>
        </p:txBody>
      </p:sp>
      <p:sp>
        <p:nvSpPr>
          <p:cNvPr id="8" name="TextBox 7"/>
          <p:cNvSpPr txBox="1"/>
          <p:nvPr/>
        </p:nvSpPr>
        <p:spPr>
          <a:xfrm>
            <a:off x="609600" y="6029980"/>
            <a:ext cx="8001000" cy="52322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800" i="1" dirty="0">
                <a:solidFill>
                  <a:prstClr val="black"/>
                </a:solidFill>
                <a:latin typeface="Calibri" panose="020F0502020204030204" pitchFamily="34" charset="0"/>
              </a:rPr>
              <a:t>Please contact ROCB for your needs.</a:t>
            </a:r>
          </a:p>
        </p:txBody>
      </p:sp>
    </p:spTree>
    <p:extLst>
      <p:ext uri="{BB962C8B-B14F-4D97-AF65-F5344CB8AC3E}">
        <p14:creationId xmlns:p14="http://schemas.microsoft.com/office/powerpoint/2010/main" val="15744487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05000"/>
            <a:ext cx="8458200" cy="990600"/>
          </a:xfrm>
        </p:spPr>
        <p:txBody>
          <a:bodyPr>
            <a:noAutofit/>
          </a:bodyPr>
          <a:lstStyle/>
          <a:p>
            <a:pPr>
              <a:buNone/>
            </a:pPr>
            <a:r>
              <a:rPr lang="en-US" sz="3600" i="1" dirty="0" smtClean="0">
                <a:latin typeface="Calibri" panose="020F0502020204030204" pitchFamily="34" charset="0"/>
              </a:rPr>
              <a:t> “</a:t>
            </a:r>
            <a:r>
              <a:rPr lang="en-US" sz="3600" i="1" dirty="0" smtClean="0">
                <a:solidFill>
                  <a:schemeClr val="accent2">
                    <a:lumMod val="75000"/>
                  </a:schemeClr>
                </a:solidFill>
                <a:latin typeface="Calibri" panose="020F0502020204030204" pitchFamily="34" charset="0"/>
              </a:rPr>
              <a:t>A</a:t>
            </a:r>
            <a:r>
              <a:rPr lang="en-US" sz="3600" i="1" dirty="0" smtClean="0">
                <a:latin typeface="Calibri" panose="020F0502020204030204" pitchFamily="34" charset="0"/>
              </a:rPr>
              <a:t> </a:t>
            </a:r>
            <a:r>
              <a:rPr lang="en-US" sz="3600" i="1" dirty="0" smtClean="0">
                <a:solidFill>
                  <a:schemeClr val="accent2">
                    <a:lumMod val="75000"/>
                  </a:schemeClr>
                </a:solidFill>
                <a:latin typeface="Calibri" panose="020F0502020204030204" pitchFamily="34" charset="0"/>
              </a:rPr>
              <a:t>means to measure and </a:t>
            </a:r>
          </a:p>
          <a:p>
            <a:pPr>
              <a:buNone/>
            </a:pPr>
            <a:r>
              <a:rPr lang="en-US" sz="3600" i="1" dirty="0" smtClean="0">
                <a:solidFill>
                  <a:schemeClr val="accent2">
                    <a:lumMod val="75000"/>
                  </a:schemeClr>
                </a:solidFill>
                <a:latin typeface="Calibri" panose="020F0502020204030204" pitchFamily="34" charset="0"/>
              </a:rPr>
              <a:t>                                   improve compliance</a:t>
            </a:r>
            <a:r>
              <a:rPr lang="en-US" sz="3600" i="1" dirty="0" smtClean="0">
                <a:latin typeface="Calibri" panose="020F0502020204030204" pitchFamily="34" charset="0"/>
              </a:rPr>
              <a:t>”</a:t>
            </a:r>
            <a:endParaRPr lang="en-AU" sz="3600" dirty="0">
              <a:latin typeface="Calibri" panose="020F0502020204030204" pitchFamily="34" charset="0"/>
            </a:endParaRPr>
          </a:p>
        </p:txBody>
      </p:sp>
      <p:sp>
        <p:nvSpPr>
          <p:cNvPr id="3" name="Title 2"/>
          <p:cNvSpPr>
            <a:spLocks noGrp="1"/>
          </p:cNvSpPr>
          <p:nvPr>
            <p:ph type="title"/>
          </p:nvPr>
        </p:nvSpPr>
        <p:spPr>
          <a:xfrm>
            <a:off x="1143000" y="609600"/>
            <a:ext cx="7010400" cy="868362"/>
          </a:xfrm>
        </p:spPr>
        <p:style>
          <a:lnRef idx="2">
            <a:schemeClr val="accent6"/>
          </a:lnRef>
          <a:fillRef idx="1">
            <a:schemeClr val="lt1"/>
          </a:fillRef>
          <a:effectRef idx="0">
            <a:schemeClr val="accent6"/>
          </a:effectRef>
          <a:fontRef idx="minor">
            <a:schemeClr val="dk1"/>
          </a:fontRef>
        </p:style>
        <p:txBody>
          <a:bodyPr>
            <a:normAutofit/>
          </a:bodyPr>
          <a:lstStyle/>
          <a:p>
            <a:pPr algn="ctr"/>
            <a:r>
              <a:rPr lang="en-AU" dirty="0" smtClean="0">
                <a:solidFill>
                  <a:schemeClr val="accent3">
                    <a:lumMod val="50000"/>
                  </a:schemeClr>
                </a:solidFill>
                <a:latin typeface="Calibri" panose="020F0502020204030204" pitchFamily="34" charset="0"/>
              </a:rPr>
              <a:t>What is PCA?</a:t>
            </a:r>
            <a:endParaRPr lang="en-AU" dirty="0">
              <a:solidFill>
                <a:schemeClr val="accent3">
                  <a:lumMod val="50000"/>
                </a:schemeClr>
              </a:solidFill>
              <a:latin typeface="Calibri" panose="020F0502020204030204"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2895600"/>
            <a:ext cx="1367175" cy="2057400"/>
          </a:xfrm>
          <a:prstGeom prst="rect">
            <a:avLst/>
          </a:prstGeom>
          <a:noFill/>
          <a:ln w="9525">
            <a:noFill/>
            <a:miter lim="800000"/>
            <a:headEnd/>
            <a:tailEnd/>
          </a:ln>
        </p:spPr>
      </p:pic>
      <p:sp>
        <p:nvSpPr>
          <p:cNvPr id="16" name="TextBox 15"/>
          <p:cNvSpPr txBox="1"/>
          <p:nvPr/>
        </p:nvSpPr>
        <p:spPr>
          <a:xfrm>
            <a:off x="6096000" y="3124200"/>
            <a:ext cx="2597186" cy="307777"/>
          </a:xfrm>
          <a:prstGeom prst="rect">
            <a:avLst/>
          </a:prstGeom>
          <a:noFill/>
        </p:spPr>
        <p:txBody>
          <a:bodyPr wrap="none" rtlCol="0">
            <a:spAutoFit/>
          </a:bodyPr>
          <a:lstStyle/>
          <a:p>
            <a:r>
              <a:rPr lang="en-US" sz="1400" dirty="0">
                <a:solidFill>
                  <a:prstClr val="black"/>
                </a:solidFill>
              </a:rPr>
              <a:t>WCO PCA Guidelines (2012)</a:t>
            </a:r>
            <a:endParaRPr lang="en-GB" sz="1400" dirty="0">
              <a:solidFill>
                <a:prstClr val="black"/>
              </a:solidFill>
            </a:endParaRPr>
          </a:p>
        </p:txBody>
      </p:sp>
      <p:sp>
        <p:nvSpPr>
          <p:cNvPr id="7" name="TextBox 6"/>
          <p:cNvSpPr txBox="1"/>
          <p:nvPr/>
        </p:nvSpPr>
        <p:spPr>
          <a:xfrm>
            <a:off x="3048000" y="3810000"/>
            <a:ext cx="5029200" cy="892552"/>
          </a:xfrm>
          <a:prstGeom prst="rect">
            <a:avLst/>
          </a:prstGeom>
          <a:noFill/>
        </p:spPr>
        <p:txBody>
          <a:bodyPr wrap="square" rtlCol="0">
            <a:spAutoFit/>
          </a:bodyPr>
          <a:lstStyle/>
          <a:p>
            <a:r>
              <a:rPr lang="en-US" sz="2600" i="1" dirty="0">
                <a:solidFill>
                  <a:prstClr val="black"/>
                </a:solidFill>
                <a:latin typeface="Calibri" panose="020F0502020204030204" pitchFamily="34" charset="0"/>
              </a:rPr>
              <a:t>Try to educate traders, if you worry about the leakage of revenue!</a:t>
            </a:r>
            <a:endParaRPr lang="en-GB" sz="2600" i="1" dirty="0">
              <a:solidFill>
                <a:prstClr val="black"/>
              </a:solidFill>
              <a:latin typeface="Calibri" panose="020F0502020204030204" pitchFamily="34" charset="0"/>
            </a:endParaRPr>
          </a:p>
        </p:txBody>
      </p:sp>
      <p:pic>
        <p:nvPicPr>
          <p:cNvPr id="1044" name="Picture 20" descr="C:\Users\Taju\AppData\Local\Microsoft\Windows\Temporary Internet Files\Content.IE5\LDHINZYR\MP90043072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4876800"/>
            <a:ext cx="1752600" cy="1752600"/>
          </a:xfrm>
          <a:prstGeom prst="rect">
            <a:avLst/>
          </a:prstGeom>
          <a:noFill/>
        </p:spPr>
      </p:pic>
      <p:sp>
        <p:nvSpPr>
          <p:cNvPr id="8" name="TextBox 7"/>
          <p:cNvSpPr txBox="1"/>
          <p:nvPr/>
        </p:nvSpPr>
        <p:spPr>
          <a:xfrm rot="19760979">
            <a:off x="882284" y="638534"/>
            <a:ext cx="1136850" cy="461665"/>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US" sz="2400" dirty="0">
                <a:solidFill>
                  <a:prstClr val="white"/>
                </a:solidFill>
              </a:rPr>
              <a:t>Again!</a:t>
            </a:r>
            <a:endParaRPr lang="en-GB" sz="2400" dirty="0">
              <a:solidFill>
                <a:prstClr val="white"/>
              </a:solidFill>
            </a:endParaRPr>
          </a:p>
        </p:txBody>
      </p:sp>
    </p:spTree>
    <p:extLst>
      <p:ext uri="{BB962C8B-B14F-4D97-AF65-F5344CB8AC3E}">
        <p14:creationId xmlns:p14="http://schemas.microsoft.com/office/powerpoint/2010/main" val="1667736165"/>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GB" dirty="0" smtClean="0"/>
              <a:t>Thank you for your attention!</a:t>
            </a:r>
            <a:endParaRPr kumimoji="1" lang="en-GB" dirty="0"/>
          </a:p>
        </p:txBody>
      </p:sp>
      <p:sp>
        <p:nvSpPr>
          <p:cNvPr id="3" name="サブタイトル 2"/>
          <p:cNvSpPr>
            <a:spLocks noGrp="1"/>
          </p:cNvSpPr>
          <p:nvPr>
            <p:ph type="subTitle" idx="1"/>
          </p:nvPr>
        </p:nvSpPr>
        <p:spPr/>
        <p:txBody>
          <a:bodyPr>
            <a:normAutofit/>
          </a:bodyPr>
          <a:lstStyle/>
          <a:p>
            <a:endParaRPr kumimoji="1" lang="en-GB" dirty="0" smtClean="0"/>
          </a:p>
          <a:p>
            <a:endParaRPr kumimoji="1" lang="en-GB" dirty="0" smtClean="0"/>
          </a:p>
        </p:txBody>
      </p:sp>
      <p:pic>
        <p:nvPicPr>
          <p:cNvPr id="4" name="Picture 2" descr="C:\Users\rneppl33\Prüfungen\WZO\Power point_bilder\Fah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2148940" cy="3473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2604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5676314" y="838200"/>
            <a:ext cx="3352800" cy="1513232"/>
          </a:xfrm>
          <a:prstGeom prst="rect">
            <a:avLst/>
          </a:prstGeom>
          <a:noFill/>
          <a:ln>
            <a:noFill/>
          </a:ln>
        </p:spPr>
      </p:pic>
      <p:sp>
        <p:nvSpPr>
          <p:cNvPr id="2" name="コンテンツ プレースホルダー 1"/>
          <p:cNvSpPr>
            <a:spLocks noGrp="1"/>
          </p:cNvSpPr>
          <p:nvPr>
            <p:ph idx="1"/>
          </p:nvPr>
        </p:nvSpPr>
        <p:spPr>
          <a:xfrm>
            <a:off x="457200" y="838200"/>
            <a:ext cx="8534400" cy="5943600"/>
          </a:xfrm>
        </p:spPr>
        <p:txBody>
          <a:bodyPr>
            <a:normAutofit/>
          </a:bodyPr>
          <a:lstStyle/>
          <a:p>
            <a:r>
              <a:rPr kumimoji="1" lang="en-US" altLang="ja-JP" sz="3600" dirty="0" smtClean="0">
                <a:latin typeface="Calibri" panose="020F0502020204030204" pitchFamily="34" charset="0"/>
              </a:rPr>
              <a:t>Risk based approach</a:t>
            </a:r>
            <a:endParaRPr kumimoji="1" lang="en-US" altLang="ja-JP" sz="2800" i="1" dirty="0" smtClean="0">
              <a:latin typeface="Calibri" panose="020F0502020204030204" pitchFamily="34" charset="0"/>
            </a:endParaRPr>
          </a:p>
          <a:p>
            <a:pPr lvl="1"/>
            <a:r>
              <a:rPr kumimoji="1" lang="en-US" altLang="ja-JP" sz="2800" i="1" dirty="0" smtClean="0">
                <a:latin typeface="Calibri" panose="020F0502020204030204" pitchFamily="34" charset="0"/>
              </a:rPr>
              <a:t> Revised Kyoto Convention </a:t>
            </a:r>
          </a:p>
          <a:p>
            <a:pPr marL="630936" lvl="2" indent="0">
              <a:buNone/>
            </a:pPr>
            <a:r>
              <a:rPr kumimoji="1" lang="en-US" altLang="ja-JP" sz="2400" i="1" dirty="0" smtClean="0">
                <a:latin typeface="Calibri" panose="020F0502020204030204" pitchFamily="34" charset="0"/>
              </a:rPr>
              <a:t>  6.4</a:t>
            </a:r>
            <a:r>
              <a:rPr kumimoji="1" lang="en-US" altLang="ja-JP" sz="2400" i="1" dirty="0">
                <a:latin typeface="Calibri" panose="020F0502020204030204" pitchFamily="34" charset="0"/>
              </a:rPr>
              <a:t>. Standard</a:t>
            </a:r>
          </a:p>
          <a:p>
            <a:pPr lvl="2"/>
            <a:r>
              <a:rPr kumimoji="1" lang="en-US" altLang="ja-JP" sz="2200" i="1" dirty="0">
                <a:latin typeface="Calibri" panose="020F0502020204030204" pitchFamily="34" charset="0"/>
              </a:rPr>
              <a:t>The Customs shall use risk analysis to determine </a:t>
            </a:r>
            <a:r>
              <a:rPr kumimoji="1" lang="en-US" altLang="ja-JP" sz="2200" i="1" dirty="0" smtClean="0">
                <a:latin typeface="Calibri" panose="020F0502020204030204" pitchFamily="34" charset="0"/>
              </a:rPr>
              <a:t>… </a:t>
            </a:r>
            <a:r>
              <a:rPr kumimoji="1" lang="en-US" altLang="ja-JP" sz="2200" i="1" dirty="0">
                <a:latin typeface="Calibri" panose="020F0502020204030204" pitchFamily="34" charset="0"/>
              </a:rPr>
              <a:t>which </a:t>
            </a:r>
            <a:r>
              <a:rPr kumimoji="1" lang="en-US" altLang="ja-JP" sz="2200" i="1" dirty="0" smtClean="0">
                <a:latin typeface="Calibri" panose="020F0502020204030204" pitchFamily="34" charset="0"/>
              </a:rPr>
              <a:t>goods … should </a:t>
            </a:r>
            <a:r>
              <a:rPr kumimoji="1" lang="en-US" altLang="ja-JP" sz="2200" i="1" dirty="0">
                <a:latin typeface="Calibri" panose="020F0502020204030204" pitchFamily="34" charset="0"/>
              </a:rPr>
              <a:t>be examined ... </a:t>
            </a:r>
            <a:endParaRPr kumimoji="1" lang="en-US" altLang="ja-JP" sz="2200" i="1" dirty="0" smtClean="0">
              <a:latin typeface="Calibri" panose="020F0502020204030204" pitchFamily="34" charset="0"/>
            </a:endParaRPr>
          </a:p>
          <a:p>
            <a:pPr lvl="1"/>
            <a:r>
              <a:rPr kumimoji="1" lang="en-US" altLang="ja-JP" sz="2800" i="1" dirty="0" smtClean="0">
                <a:latin typeface="Calibri" panose="020F0502020204030204" pitchFamily="34" charset="0"/>
              </a:rPr>
              <a:t> WTO Trade Facilitation Agreement</a:t>
            </a:r>
          </a:p>
          <a:p>
            <a:pPr lvl="2"/>
            <a:r>
              <a:rPr kumimoji="1" lang="en-US" altLang="ja-JP" sz="2200" i="1" dirty="0">
                <a:latin typeface="Calibri" panose="020F0502020204030204" pitchFamily="34" charset="0"/>
              </a:rPr>
              <a:t>4.4. Each Member shall base risk management on an assessment of risk through appropriate selectivity criteria</a:t>
            </a:r>
            <a:r>
              <a:rPr kumimoji="1" lang="en-US" altLang="ja-JP" sz="2200" i="1" dirty="0" smtClean="0">
                <a:latin typeface="Calibri" panose="020F0502020204030204" pitchFamily="34" charset="0"/>
              </a:rPr>
              <a:t>.</a:t>
            </a:r>
          </a:p>
          <a:p>
            <a:pPr lvl="2"/>
            <a:r>
              <a:rPr kumimoji="1" lang="en-US" altLang="ja-JP" sz="2200" i="1" dirty="0" smtClean="0">
                <a:latin typeface="Calibri" panose="020F0502020204030204" pitchFamily="34" charset="0"/>
              </a:rPr>
              <a:t>7.5 Each member shall adopt or maintain post – clearance audit</a:t>
            </a:r>
          </a:p>
          <a:p>
            <a:r>
              <a:rPr kumimoji="1" lang="en-US" altLang="ja-JP" sz="3600" dirty="0" smtClean="0">
                <a:latin typeface="Calibri" panose="020F0502020204030204" pitchFamily="34" charset="0"/>
              </a:rPr>
              <a:t>…because </a:t>
            </a:r>
          </a:p>
          <a:p>
            <a:pPr lvl="3"/>
            <a:r>
              <a:rPr kumimoji="1" lang="en-US" altLang="ja-JP" sz="2800" i="1" dirty="0">
                <a:latin typeface="Calibri" panose="020F0502020204030204" pitchFamily="34" charset="0"/>
              </a:rPr>
              <a:t>It is impossible to </a:t>
            </a:r>
            <a:r>
              <a:rPr kumimoji="1" lang="en-US" altLang="ja-JP" sz="2800" i="1" dirty="0" smtClean="0">
                <a:latin typeface="Calibri" panose="020F0502020204030204" pitchFamily="34" charset="0"/>
              </a:rPr>
              <a:t>check all the cargo</a:t>
            </a:r>
          </a:p>
          <a:p>
            <a:pPr lvl="3"/>
            <a:r>
              <a:rPr kumimoji="1" lang="en-US" altLang="ja-JP" sz="2800" i="1" dirty="0" smtClean="0">
                <a:latin typeface="Calibri" panose="020F0502020204030204" pitchFamily="34" charset="0"/>
              </a:rPr>
              <a:t>It is impossible to correct </a:t>
            </a:r>
            <a:r>
              <a:rPr kumimoji="1" lang="en-US" altLang="ja-JP" sz="2800" i="1" u="sng" dirty="0">
                <a:latin typeface="Calibri" panose="020F0502020204030204" pitchFamily="34" charset="0"/>
              </a:rPr>
              <a:t>all the </a:t>
            </a:r>
            <a:r>
              <a:rPr kumimoji="1" lang="en-US" altLang="ja-JP" sz="2800" i="1" u="sng" dirty="0" smtClean="0">
                <a:latin typeface="Calibri" panose="020F0502020204030204" pitchFamily="34" charset="0"/>
              </a:rPr>
              <a:t>irregularities</a:t>
            </a:r>
            <a:r>
              <a:rPr kumimoji="1" lang="en-US" altLang="ja-JP" sz="2800" i="1" dirty="0" smtClean="0">
                <a:latin typeface="Calibri" panose="020F0502020204030204" pitchFamily="34" charset="0"/>
              </a:rPr>
              <a:t>.</a:t>
            </a:r>
            <a:endParaRPr kumimoji="1" lang="en-US" altLang="ja-JP" sz="2800" i="1" dirty="0">
              <a:latin typeface="Calibri" panose="020F0502020204030204" pitchFamily="34" charset="0"/>
            </a:endParaRPr>
          </a:p>
          <a:p>
            <a:pPr marL="1142302" lvl="3">
              <a:tabLst>
                <a:tab pos="6996113" algn="l"/>
              </a:tabLst>
            </a:pPr>
            <a:r>
              <a:rPr kumimoji="1" lang="en-US" altLang="ja-JP" sz="2800" i="1" dirty="0">
                <a:latin typeface="Calibri" panose="020F0502020204030204" pitchFamily="34" charset="0"/>
              </a:rPr>
              <a:t>Of course, we try to minimize irregularities</a:t>
            </a:r>
            <a:r>
              <a:rPr kumimoji="1" lang="en-US" altLang="ja-JP" sz="2800" i="1" dirty="0" smtClean="0">
                <a:latin typeface="Calibri" panose="020F0502020204030204" pitchFamily="34" charset="0"/>
              </a:rPr>
              <a:t>.</a:t>
            </a:r>
            <a:endParaRPr kumimoji="1" lang="en-US" altLang="ja-JP" sz="2800" i="1" dirty="0">
              <a:latin typeface="Calibri" panose="020F0502020204030204" pitchFamily="34" charset="0"/>
            </a:endParaRPr>
          </a:p>
        </p:txBody>
      </p:sp>
    </p:spTree>
    <p:extLst>
      <p:ext uri="{BB962C8B-B14F-4D97-AF65-F5344CB8AC3E}">
        <p14:creationId xmlns:p14="http://schemas.microsoft.com/office/powerpoint/2010/main" val="4416709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95735"/>
            <a:ext cx="8229600" cy="4525963"/>
          </a:xfrm>
        </p:spPr>
        <p:txBody>
          <a:bodyPr>
            <a:normAutofit/>
          </a:bodyPr>
          <a:lstStyle/>
          <a:p>
            <a:r>
              <a:rPr lang="en-US" sz="2800" dirty="0"/>
              <a:t>With a view to expediting the release of goods, </a:t>
            </a:r>
            <a:endParaRPr lang="en-US" sz="2800" dirty="0" smtClean="0"/>
          </a:p>
          <a:p>
            <a:endParaRPr lang="en-US" sz="2800" dirty="0" smtClean="0"/>
          </a:p>
          <a:p>
            <a:r>
              <a:rPr lang="en-US" sz="2800" dirty="0" smtClean="0"/>
              <a:t>each </a:t>
            </a:r>
            <a:r>
              <a:rPr lang="en-US" sz="2800" dirty="0"/>
              <a:t>Member shall </a:t>
            </a:r>
            <a:r>
              <a:rPr lang="en-US" sz="3200" dirty="0">
                <a:solidFill>
                  <a:srgbClr val="C00000"/>
                </a:solidFill>
              </a:rPr>
              <a:t>adopt or </a:t>
            </a:r>
            <a:r>
              <a:rPr lang="en-US" sz="3200" dirty="0" smtClean="0">
                <a:solidFill>
                  <a:srgbClr val="C00000"/>
                </a:solidFill>
              </a:rPr>
              <a:t>maintain</a:t>
            </a:r>
            <a:endParaRPr lang="en-US" sz="2800" dirty="0" smtClean="0"/>
          </a:p>
          <a:p>
            <a:endParaRPr lang="en-US" sz="2800" dirty="0" smtClean="0"/>
          </a:p>
          <a:p>
            <a:endParaRPr lang="en-US" sz="2800" dirty="0" smtClean="0"/>
          </a:p>
          <a:p>
            <a:r>
              <a:rPr lang="en-US" sz="2800" dirty="0" smtClean="0"/>
              <a:t>to </a:t>
            </a:r>
            <a:r>
              <a:rPr lang="en-US" sz="3200" dirty="0">
                <a:solidFill>
                  <a:srgbClr val="C00000"/>
                </a:solidFill>
              </a:rPr>
              <a:t>ensure compliance </a:t>
            </a:r>
            <a:r>
              <a:rPr lang="en-US" sz="2800" dirty="0"/>
              <a:t>with customs and other related laws and regulations.</a:t>
            </a:r>
          </a:p>
          <a:p>
            <a:endParaRPr lang="en-US" sz="2800" dirty="0"/>
          </a:p>
        </p:txBody>
      </p:sp>
      <p:sp>
        <p:nvSpPr>
          <p:cNvPr id="3" name="Title 2"/>
          <p:cNvSpPr>
            <a:spLocks noGrp="1"/>
          </p:cNvSpPr>
          <p:nvPr>
            <p:ph type="title"/>
          </p:nvPr>
        </p:nvSpPr>
        <p:spPr>
          <a:xfrm>
            <a:off x="228600" y="609600"/>
            <a:ext cx="8229600" cy="762000"/>
          </a:xfrm>
        </p:spPr>
        <p:txBody>
          <a:bodyPr>
            <a:normAutofit/>
          </a:bodyPr>
          <a:lstStyle/>
          <a:p>
            <a:r>
              <a:rPr lang="en-US" sz="4000" dirty="0" smtClean="0"/>
              <a:t>Establish PCA</a:t>
            </a:r>
            <a:endParaRPr lang="en-US" sz="4000" dirty="0"/>
          </a:p>
        </p:txBody>
      </p:sp>
      <p:sp>
        <p:nvSpPr>
          <p:cNvPr id="7" name="Title 2"/>
          <p:cNvSpPr txBox="1">
            <a:spLocks/>
          </p:cNvSpPr>
          <p:nvPr/>
        </p:nvSpPr>
        <p:spPr>
          <a:xfrm>
            <a:off x="4191000" y="30480"/>
            <a:ext cx="4861560" cy="685800"/>
          </a:xfrm>
          <a:prstGeom prst="rect">
            <a:avLst/>
          </a:prstGeom>
        </p:spPr>
        <p:txBody>
          <a:bodyPr vert="horz" rtlCol="0" anchor="ctr">
            <a:noAutofit/>
            <a:scene3d>
              <a:camera prst="orthographicFront"/>
              <a:lightRig rig="soft" dir="t"/>
            </a:scene3d>
            <a:sp3d prstMaterial="softEdge">
              <a:bevelT w="25400" h="25400"/>
            </a:sp3d>
          </a:bodyPr>
          <a:lstStyle/>
          <a:p>
            <a:pPr algn="r">
              <a:spcBef>
                <a:spcPct val="0"/>
              </a:spcBef>
              <a:defRPr/>
            </a:pPr>
            <a:r>
              <a:rPr lang="en-US" sz="2400" dirty="0">
                <a:solidFill>
                  <a:srgbClr val="464646"/>
                </a:solidFill>
                <a:latin typeface="Calibri" pitchFamily="34" charset="0"/>
              </a:rPr>
              <a:t>What is written in the article</a:t>
            </a:r>
            <a:endParaRPr lang="en-GB" sz="2400" dirty="0">
              <a:solidFill>
                <a:srgbClr val="464646"/>
              </a:solidFill>
              <a:latin typeface="Calibri" pitchFamily="34" charset="0"/>
            </a:endParaRPr>
          </a:p>
        </p:txBody>
      </p:sp>
      <p:sp>
        <p:nvSpPr>
          <p:cNvPr id="4" name="TextBox 3"/>
          <p:cNvSpPr txBox="1"/>
          <p:nvPr/>
        </p:nvSpPr>
        <p:spPr>
          <a:xfrm>
            <a:off x="825346" y="3424535"/>
            <a:ext cx="4309193" cy="584775"/>
          </a:xfrm>
          <a:prstGeom prst="rect">
            <a:avLst/>
          </a:prstGeom>
          <a:noFill/>
        </p:spPr>
        <p:txBody>
          <a:bodyPr wrap="none" rtlCol="0">
            <a:spAutoFit/>
          </a:bodyPr>
          <a:lstStyle/>
          <a:p>
            <a:r>
              <a:rPr lang="en-US" sz="3200" dirty="0">
                <a:solidFill>
                  <a:srgbClr val="C00000"/>
                </a:solidFill>
              </a:rPr>
              <a:t>post-clearance audit</a:t>
            </a:r>
            <a:endParaRPr lang="en-US" sz="3200" dirty="0">
              <a:solidFill>
                <a:prstClr val="black"/>
              </a:solidFill>
            </a:endParaRPr>
          </a:p>
        </p:txBody>
      </p:sp>
      <p:sp>
        <p:nvSpPr>
          <p:cNvPr id="11" name="TextBox 10"/>
          <p:cNvSpPr txBox="1"/>
          <p:nvPr/>
        </p:nvSpPr>
        <p:spPr>
          <a:xfrm>
            <a:off x="6240926" y="5939135"/>
            <a:ext cx="2021707" cy="461665"/>
          </a:xfrm>
          <a:prstGeom prst="rect">
            <a:avLst/>
          </a:prstGeom>
          <a:noFill/>
        </p:spPr>
        <p:txBody>
          <a:bodyPr wrap="none" rtlCol="0">
            <a:spAutoFit/>
          </a:bodyPr>
          <a:lstStyle/>
          <a:p>
            <a:r>
              <a:rPr lang="en-US" sz="2400" i="1" dirty="0">
                <a:solidFill>
                  <a:prstClr val="black"/>
                </a:solidFill>
              </a:rPr>
              <a:t>Article 7.5.1</a:t>
            </a:r>
          </a:p>
        </p:txBody>
      </p:sp>
    </p:spTree>
    <p:extLst>
      <p:ext uri="{BB962C8B-B14F-4D97-AF65-F5344CB8AC3E}">
        <p14:creationId xmlns:p14="http://schemas.microsoft.com/office/powerpoint/2010/main" val="14898855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71935"/>
            <a:ext cx="8229600" cy="2481072"/>
          </a:xfrm>
        </p:spPr>
        <p:txBody>
          <a:bodyPr>
            <a:normAutofit/>
          </a:bodyPr>
          <a:lstStyle/>
          <a:p>
            <a:r>
              <a:rPr lang="en-US" sz="2800" dirty="0" smtClean="0"/>
              <a:t>Each </a:t>
            </a:r>
            <a:r>
              <a:rPr lang="en-US" sz="2800" dirty="0"/>
              <a:t>Member shall </a:t>
            </a:r>
            <a:r>
              <a:rPr lang="en-US" sz="3200" dirty="0">
                <a:solidFill>
                  <a:srgbClr val="C00000"/>
                </a:solidFill>
              </a:rPr>
              <a:t>select a person</a:t>
            </a:r>
            <a:r>
              <a:rPr lang="en-US" sz="2800" dirty="0"/>
              <a:t> or a consignment for post-clearance audit </a:t>
            </a:r>
            <a:r>
              <a:rPr lang="en-US" sz="3200" dirty="0">
                <a:solidFill>
                  <a:srgbClr val="C00000"/>
                </a:solidFill>
              </a:rPr>
              <a:t>in a risk-based manner</a:t>
            </a:r>
            <a:r>
              <a:rPr lang="en-US" sz="2800" dirty="0"/>
              <a:t>, </a:t>
            </a:r>
            <a:endParaRPr lang="en-US" sz="2800" dirty="0" smtClean="0"/>
          </a:p>
          <a:p>
            <a:r>
              <a:rPr lang="en-US" sz="2800" dirty="0" smtClean="0"/>
              <a:t>which </a:t>
            </a:r>
            <a:r>
              <a:rPr lang="en-US" sz="2800" dirty="0"/>
              <a:t>may include appropriate selectivity criteria. </a:t>
            </a:r>
            <a:endParaRPr lang="en-US" sz="2800" dirty="0" smtClean="0"/>
          </a:p>
        </p:txBody>
      </p:sp>
      <p:sp>
        <p:nvSpPr>
          <p:cNvPr id="3" name="Title 2"/>
          <p:cNvSpPr>
            <a:spLocks noGrp="1"/>
          </p:cNvSpPr>
          <p:nvPr>
            <p:ph type="title"/>
          </p:nvPr>
        </p:nvSpPr>
        <p:spPr>
          <a:xfrm>
            <a:off x="457200" y="503238"/>
            <a:ext cx="8229600" cy="1143000"/>
          </a:xfrm>
        </p:spPr>
        <p:txBody>
          <a:bodyPr>
            <a:normAutofit/>
          </a:bodyPr>
          <a:lstStyle/>
          <a:p>
            <a:r>
              <a:rPr lang="en-US" sz="4000" dirty="0" smtClean="0"/>
              <a:t>Using Risk Management</a:t>
            </a:r>
            <a:endParaRPr lang="en-US" sz="4000" dirty="0"/>
          </a:p>
        </p:txBody>
      </p:sp>
      <p:sp>
        <p:nvSpPr>
          <p:cNvPr id="5" name="Content Placeholder 1"/>
          <p:cNvSpPr txBox="1">
            <a:spLocks/>
          </p:cNvSpPr>
          <p:nvPr/>
        </p:nvSpPr>
        <p:spPr>
          <a:xfrm>
            <a:off x="457200" y="4610971"/>
            <a:ext cx="8229600" cy="1414272"/>
          </a:xfrm>
          <a:prstGeom prst="rect">
            <a:avLst/>
          </a:prstGeom>
        </p:spPr>
        <p:txBody>
          <a:bodyPr vert="horz">
            <a:normAutofit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buClr>
                <a:srgbClr val="2DA2BF"/>
              </a:buClr>
            </a:pPr>
            <a:r>
              <a:rPr lang="en-US" sz="2800" dirty="0" smtClean="0">
                <a:solidFill>
                  <a:prstClr val="black"/>
                </a:solidFill>
              </a:rPr>
              <a:t>Members shall, wherever practicable, </a:t>
            </a:r>
            <a:r>
              <a:rPr lang="en-US" sz="3200" dirty="0" smtClean="0">
                <a:solidFill>
                  <a:srgbClr val="C00000"/>
                </a:solidFill>
              </a:rPr>
              <a:t>use the result</a:t>
            </a:r>
            <a:r>
              <a:rPr lang="en-US" sz="2800" dirty="0" smtClean="0">
                <a:solidFill>
                  <a:prstClr val="black"/>
                </a:solidFill>
              </a:rPr>
              <a:t> of post-clearance audit </a:t>
            </a:r>
            <a:r>
              <a:rPr lang="en-US" sz="3200" dirty="0" smtClean="0">
                <a:solidFill>
                  <a:srgbClr val="C00000"/>
                </a:solidFill>
              </a:rPr>
              <a:t>in applying risk management</a:t>
            </a:r>
            <a:r>
              <a:rPr lang="en-US" sz="2800" dirty="0" smtClean="0">
                <a:solidFill>
                  <a:prstClr val="black"/>
                </a:solidFill>
              </a:rPr>
              <a:t>.</a:t>
            </a:r>
            <a:endParaRPr lang="en-US" sz="2800" dirty="0">
              <a:solidFill>
                <a:prstClr val="black"/>
              </a:solidFill>
            </a:endParaRPr>
          </a:p>
        </p:txBody>
      </p:sp>
      <p:sp>
        <p:nvSpPr>
          <p:cNvPr id="7" name="TextBox 6"/>
          <p:cNvSpPr txBox="1"/>
          <p:nvPr/>
        </p:nvSpPr>
        <p:spPr>
          <a:xfrm>
            <a:off x="6240926" y="6167735"/>
            <a:ext cx="2021707" cy="461665"/>
          </a:xfrm>
          <a:prstGeom prst="rect">
            <a:avLst/>
          </a:prstGeom>
          <a:noFill/>
        </p:spPr>
        <p:txBody>
          <a:bodyPr wrap="none" rtlCol="0">
            <a:spAutoFit/>
          </a:bodyPr>
          <a:lstStyle/>
          <a:p>
            <a:r>
              <a:rPr lang="en-US" sz="2400" i="1" dirty="0">
                <a:solidFill>
                  <a:prstClr val="black"/>
                </a:solidFill>
              </a:rPr>
              <a:t>Article 7.5.4</a:t>
            </a:r>
          </a:p>
        </p:txBody>
      </p:sp>
      <p:sp>
        <p:nvSpPr>
          <p:cNvPr id="8" name="TextBox 7"/>
          <p:cNvSpPr txBox="1"/>
          <p:nvPr/>
        </p:nvSpPr>
        <p:spPr>
          <a:xfrm>
            <a:off x="6096000" y="3810000"/>
            <a:ext cx="2021707" cy="461665"/>
          </a:xfrm>
          <a:prstGeom prst="rect">
            <a:avLst/>
          </a:prstGeom>
          <a:noFill/>
        </p:spPr>
        <p:txBody>
          <a:bodyPr wrap="none" rtlCol="0">
            <a:spAutoFit/>
          </a:bodyPr>
          <a:lstStyle/>
          <a:p>
            <a:r>
              <a:rPr lang="en-US" sz="2400" i="1" dirty="0">
                <a:solidFill>
                  <a:prstClr val="black"/>
                </a:solidFill>
              </a:rPr>
              <a:t>Article 7.5.2</a:t>
            </a:r>
          </a:p>
        </p:txBody>
      </p:sp>
      <p:sp>
        <p:nvSpPr>
          <p:cNvPr id="9" name="Title 2"/>
          <p:cNvSpPr txBox="1">
            <a:spLocks/>
          </p:cNvSpPr>
          <p:nvPr/>
        </p:nvSpPr>
        <p:spPr>
          <a:xfrm>
            <a:off x="4191000" y="30480"/>
            <a:ext cx="4861560" cy="685800"/>
          </a:xfrm>
          <a:prstGeom prst="rect">
            <a:avLst/>
          </a:prstGeom>
        </p:spPr>
        <p:txBody>
          <a:bodyPr vert="horz" rtlCol="0" anchor="ctr">
            <a:noAutofit/>
            <a:scene3d>
              <a:camera prst="orthographicFront"/>
              <a:lightRig rig="soft" dir="t"/>
            </a:scene3d>
            <a:sp3d prstMaterial="softEdge">
              <a:bevelT w="25400" h="25400"/>
            </a:sp3d>
          </a:bodyPr>
          <a:lstStyle/>
          <a:p>
            <a:pPr algn="r">
              <a:spcBef>
                <a:spcPct val="0"/>
              </a:spcBef>
              <a:defRPr/>
            </a:pPr>
            <a:r>
              <a:rPr lang="en-US" sz="2400" dirty="0">
                <a:solidFill>
                  <a:srgbClr val="464646"/>
                </a:solidFill>
                <a:latin typeface="Calibri" pitchFamily="34" charset="0"/>
              </a:rPr>
              <a:t>What is written in the article</a:t>
            </a:r>
            <a:endParaRPr lang="en-GB" sz="2400" dirty="0">
              <a:solidFill>
                <a:srgbClr val="464646"/>
              </a:solidFill>
              <a:latin typeface="Calibri" pitchFamily="34" charset="0"/>
            </a:endParaRPr>
          </a:p>
        </p:txBody>
      </p:sp>
    </p:spTree>
    <p:extLst>
      <p:ext uri="{BB962C8B-B14F-4D97-AF65-F5344CB8AC3E}">
        <p14:creationId xmlns:p14="http://schemas.microsoft.com/office/powerpoint/2010/main" val="33846375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49171"/>
            <a:ext cx="8229600" cy="4197685"/>
          </a:xfrm>
        </p:spPr>
        <p:txBody>
          <a:bodyPr>
            <a:normAutofit lnSpcReduction="10000"/>
          </a:bodyPr>
          <a:lstStyle/>
          <a:p>
            <a:r>
              <a:rPr lang="en-US" sz="2800" dirty="0"/>
              <a:t>Each Member shall conduct post- clearance audits </a:t>
            </a:r>
            <a:r>
              <a:rPr lang="en-US" sz="3200" dirty="0">
                <a:solidFill>
                  <a:srgbClr val="C00000"/>
                </a:solidFill>
              </a:rPr>
              <a:t>in a transparent manner</a:t>
            </a:r>
            <a:r>
              <a:rPr lang="en-US" sz="2800" dirty="0"/>
              <a:t>. </a:t>
            </a:r>
            <a:endParaRPr lang="en-US" sz="2800" dirty="0" smtClean="0"/>
          </a:p>
          <a:p>
            <a:r>
              <a:rPr lang="en-US" sz="2800" dirty="0" smtClean="0"/>
              <a:t>Where </a:t>
            </a:r>
            <a:r>
              <a:rPr lang="en-US" sz="2800" dirty="0"/>
              <a:t>the person is involved in the audit process and conclusive results have been achieved the Member shall, without delay, </a:t>
            </a:r>
            <a:r>
              <a:rPr lang="en-US" sz="3200" dirty="0">
                <a:solidFill>
                  <a:srgbClr val="C00000"/>
                </a:solidFill>
              </a:rPr>
              <a:t>notify the person</a:t>
            </a:r>
            <a:r>
              <a:rPr lang="en-US" sz="3200" dirty="0"/>
              <a:t> </a:t>
            </a:r>
            <a:r>
              <a:rPr lang="en-US" sz="2800" dirty="0"/>
              <a:t>whose record is audited of the results</a:t>
            </a:r>
            <a:r>
              <a:rPr lang="en-US" sz="3200" dirty="0"/>
              <a:t>, </a:t>
            </a:r>
            <a:r>
              <a:rPr lang="en-US" sz="3200" dirty="0">
                <a:solidFill>
                  <a:srgbClr val="C00000"/>
                </a:solidFill>
              </a:rPr>
              <a:t>the person's rights and obligations, and the reasons for the results</a:t>
            </a:r>
            <a:r>
              <a:rPr lang="en-US" sz="2800" dirty="0"/>
              <a:t>.</a:t>
            </a:r>
          </a:p>
        </p:txBody>
      </p:sp>
      <p:sp>
        <p:nvSpPr>
          <p:cNvPr id="3" name="Title 2"/>
          <p:cNvSpPr>
            <a:spLocks noGrp="1"/>
          </p:cNvSpPr>
          <p:nvPr>
            <p:ph type="title"/>
          </p:nvPr>
        </p:nvSpPr>
        <p:spPr>
          <a:xfrm>
            <a:off x="457200" y="490082"/>
            <a:ext cx="8229600" cy="1143000"/>
          </a:xfrm>
        </p:spPr>
        <p:txBody>
          <a:bodyPr/>
          <a:lstStyle/>
          <a:p>
            <a:r>
              <a:rPr lang="en-US" sz="4400" dirty="0" smtClean="0"/>
              <a:t>In a transparent manner</a:t>
            </a:r>
            <a:endParaRPr lang="en-US" dirty="0"/>
          </a:p>
        </p:txBody>
      </p:sp>
      <p:sp>
        <p:nvSpPr>
          <p:cNvPr id="4" name="TextBox 3"/>
          <p:cNvSpPr txBox="1"/>
          <p:nvPr/>
        </p:nvSpPr>
        <p:spPr>
          <a:xfrm>
            <a:off x="6237254" y="5692914"/>
            <a:ext cx="2337819" cy="707886"/>
          </a:xfrm>
          <a:prstGeom prst="rect">
            <a:avLst/>
          </a:prstGeom>
          <a:noFill/>
        </p:spPr>
        <p:txBody>
          <a:bodyPr wrap="none" rtlCol="0">
            <a:spAutoFit/>
          </a:bodyPr>
          <a:lstStyle/>
          <a:p>
            <a:r>
              <a:rPr lang="en-US" sz="2400" i="1" dirty="0">
                <a:solidFill>
                  <a:prstClr val="black"/>
                </a:solidFill>
              </a:rPr>
              <a:t>Article 7.5.2</a:t>
            </a:r>
          </a:p>
          <a:p>
            <a:pPr algn="r"/>
            <a:r>
              <a:rPr lang="en-US" sz="1600" i="1" dirty="0">
                <a:solidFill>
                  <a:prstClr val="black"/>
                </a:solidFill>
              </a:rPr>
              <a:t>(cont.)</a:t>
            </a:r>
          </a:p>
        </p:txBody>
      </p:sp>
      <p:sp>
        <p:nvSpPr>
          <p:cNvPr id="5" name="Title 2"/>
          <p:cNvSpPr txBox="1">
            <a:spLocks/>
          </p:cNvSpPr>
          <p:nvPr/>
        </p:nvSpPr>
        <p:spPr>
          <a:xfrm>
            <a:off x="4191000" y="30480"/>
            <a:ext cx="4861560" cy="685800"/>
          </a:xfrm>
          <a:prstGeom prst="rect">
            <a:avLst/>
          </a:prstGeom>
        </p:spPr>
        <p:txBody>
          <a:bodyPr vert="horz" rtlCol="0" anchor="ctr">
            <a:noAutofit/>
            <a:scene3d>
              <a:camera prst="orthographicFront"/>
              <a:lightRig rig="soft" dir="t"/>
            </a:scene3d>
            <a:sp3d prstMaterial="softEdge">
              <a:bevelT w="25400" h="25400"/>
            </a:sp3d>
          </a:bodyPr>
          <a:lstStyle/>
          <a:p>
            <a:pPr algn="r">
              <a:spcBef>
                <a:spcPct val="0"/>
              </a:spcBef>
              <a:defRPr/>
            </a:pPr>
            <a:r>
              <a:rPr lang="en-US" sz="2400" dirty="0">
                <a:solidFill>
                  <a:srgbClr val="464646"/>
                </a:solidFill>
                <a:latin typeface="Calibri" pitchFamily="34" charset="0"/>
              </a:rPr>
              <a:t>What is written in the article</a:t>
            </a:r>
            <a:endParaRPr lang="en-GB" sz="2400" dirty="0">
              <a:solidFill>
                <a:srgbClr val="464646"/>
              </a:solidFill>
              <a:latin typeface="Calibri" pitchFamily="34" charset="0"/>
            </a:endParaRPr>
          </a:p>
        </p:txBody>
      </p:sp>
    </p:spTree>
    <p:extLst>
      <p:ext uri="{BB962C8B-B14F-4D97-AF65-F5344CB8AC3E}">
        <p14:creationId xmlns:p14="http://schemas.microsoft.com/office/powerpoint/2010/main" val="39789044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94676"/>
            <a:ext cx="8229600" cy="1490472"/>
          </a:xfrm>
        </p:spPr>
        <p:txBody>
          <a:bodyPr>
            <a:normAutofit lnSpcReduction="10000"/>
          </a:bodyPr>
          <a:lstStyle/>
          <a:p>
            <a:r>
              <a:rPr lang="en-US" sz="2800" dirty="0" smtClean="0"/>
              <a:t>The </a:t>
            </a:r>
            <a:r>
              <a:rPr lang="en-US" sz="2800" dirty="0"/>
              <a:t>information obtained in post-clearance audit </a:t>
            </a:r>
            <a:r>
              <a:rPr lang="en-US" sz="3200" dirty="0">
                <a:solidFill>
                  <a:srgbClr val="C00000"/>
                </a:solidFill>
              </a:rPr>
              <a:t>may be used in further administrative or judicial proceedings</a:t>
            </a:r>
            <a:r>
              <a:rPr lang="en-US" sz="2800" dirty="0"/>
              <a:t>.</a:t>
            </a:r>
          </a:p>
        </p:txBody>
      </p:sp>
      <p:sp>
        <p:nvSpPr>
          <p:cNvPr id="3" name="Title 2"/>
          <p:cNvSpPr>
            <a:spLocks noGrp="1"/>
          </p:cNvSpPr>
          <p:nvPr>
            <p:ph type="title"/>
          </p:nvPr>
        </p:nvSpPr>
        <p:spPr>
          <a:xfrm>
            <a:off x="457200" y="440514"/>
            <a:ext cx="8229600" cy="1143000"/>
          </a:xfrm>
        </p:spPr>
        <p:txBody>
          <a:bodyPr/>
          <a:lstStyle/>
          <a:p>
            <a:r>
              <a:rPr lang="en-US" sz="4400" dirty="0" smtClean="0"/>
              <a:t>For future actions.</a:t>
            </a:r>
            <a:endParaRPr lang="en-US" dirty="0"/>
          </a:p>
        </p:txBody>
      </p:sp>
      <p:sp>
        <p:nvSpPr>
          <p:cNvPr id="6" name="TextBox 5"/>
          <p:cNvSpPr txBox="1"/>
          <p:nvPr/>
        </p:nvSpPr>
        <p:spPr>
          <a:xfrm>
            <a:off x="6096000" y="3518676"/>
            <a:ext cx="2021707" cy="461665"/>
          </a:xfrm>
          <a:prstGeom prst="rect">
            <a:avLst/>
          </a:prstGeom>
          <a:noFill/>
        </p:spPr>
        <p:txBody>
          <a:bodyPr wrap="none" rtlCol="0">
            <a:spAutoFit/>
          </a:bodyPr>
          <a:lstStyle/>
          <a:p>
            <a:r>
              <a:rPr lang="en-US" sz="2400" i="1" dirty="0">
                <a:solidFill>
                  <a:prstClr val="black"/>
                </a:solidFill>
              </a:rPr>
              <a:t>Article 7.5.3</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93210" y="4661676"/>
            <a:ext cx="1981200" cy="1739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47800" y="3749508"/>
            <a:ext cx="1314074" cy="1280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2"/>
          <p:cNvSpPr txBox="1">
            <a:spLocks/>
          </p:cNvSpPr>
          <p:nvPr/>
        </p:nvSpPr>
        <p:spPr>
          <a:xfrm>
            <a:off x="4191000" y="30480"/>
            <a:ext cx="4861560" cy="685800"/>
          </a:xfrm>
          <a:prstGeom prst="rect">
            <a:avLst/>
          </a:prstGeom>
        </p:spPr>
        <p:txBody>
          <a:bodyPr vert="horz" rtlCol="0" anchor="ctr">
            <a:noAutofit/>
            <a:scene3d>
              <a:camera prst="orthographicFront"/>
              <a:lightRig rig="soft" dir="t"/>
            </a:scene3d>
            <a:sp3d prstMaterial="softEdge">
              <a:bevelT w="25400" h="25400"/>
            </a:sp3d>
          </a:bodyPr>
          <a:lstStyle/>
          <a:p>
            <a:pPr algn="r">
              <a:spcBef>
                <a:spcPct val="0"/>
              </a:spcBef>
              <a:defRPr/>
            </a:pPr>
            <a:r>
              <a:rPr lang="en-US" sz="2400" dirty="0">
                <a:solidFill>
                  <a:srgbClr val="464646"/>
                </a:solidFill>
                <a:latin typeface="Calibri" pitchFamily="34" charset="0"/>
              </a:rPr>
              <a:t>What is written in the article</a:t>
            </a:r>
            <a:endParaRPr lang="en-GB" sz="2400" dirty="0">
              <a:solidFill>
                <a:srgbClr val="464646"/>
              </a:solidFill>
              <a:latin typeface="Calibri" pitchFamily="34" charset="0"/>
            </a:endParaRPr>
          </a:p>
        </p:txBody>
      </p:sp>
    </p:spTree>
    <p:extLst>
      <p:ext uri="{BB962C8B-B14F-4D97-AF65-F5344CB8AC3E}">
        <p14:creationId xmlns:p14="http://schemas.microsoft.com/office/powerpoint/2010/main" val="253524712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TotalTime>
  <Words>4094</Words>
  <Application>Microsoft Office PowerPoint</Application>
  <PresentationFormat>On-screen Show (4:3)</PresentationFormat>
  <Paragraphs>549</Paragraphs>
  <Slides>44</Slides>
  <Notes>38</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Concourse</vt:lpstr>
      <vt:lpstr>Post Clearance Audit (PCA) Data Analysis for Selection and  Execution of Audits</vt:lpstr>
      <vt:lpstr>Objective of this Session</vt:lpstr>
      <vt:lpstr>1. Background</vt:lpstr>
      <vt:lpstr>PowerPoint Presentation</vt:lpstr>
      <vt:lpstr>PowerPoint Presentation</vt:lpstr>
      <vt:lpstr>Establish PCA</vt:lpstr>
      <vt:lpstr>Using Risk Management</vt:lpstr>
      <vt:lpstr>In a transparent manner</vt:lpstr>
      <vt:lpstr>For future actions.</vt:lpstr>
      <vt:lpstr>PowerPoint Presentation</vt:lpstr>
      <vt:lpstr>PowerPoint Presentation</vt:lpstr>
      <vt:lpstr>Strategic Planning for PCA</vt:lpstr>
      <vt:lpstr>PowerPoint Presentation</vt:lpstr>
      <vt:lpstr>2. What is WCO’s concept on PCA?</vt:lpstr>
      <vt:lpstr>PowerPoint Presentation</vt:lpstr>
      <vt:lpstr>PowerPoint Presentation</vt:lpstr>
      <vt:lpstr>Individual approaches - example</vt:lpstr>
      <vt:lpstr>(a) Customs clearance system     based on risk analysis / compliance</vt:lpstr>
      <vt:lpstr>PowerPoint Presentation</vt:lpstr>
      <vt:lpstr>PowerPoint Presentation</vt:lpstr>
      <vt:lpstr>PowerPoint Presentation</vt:lpstr>
      <vt:lpstr>PowerPoint Presentation</vt:lpstr>
      <vt:lpstr>Requirements – flow of information </vt:lpstr>
      <vt:lpstr>PowerPoint Presentation</vt:lpstr>
      <vt:lpstr>Requirements – data + analysis tools</vt:lpstr>
      <vt:lpstr>PowerPoint Presentation</vt:lpstr>
      <vt:lpstr>Two major targeting methods</vt:lpstr>
      <vt:lpstr>Member’s example (1) ~ issue focused method</vt:lpstr>
      <vt:lpstr>PowerPoint Presentation</vt:lpstr>
      <vt:lpstr>PowerPoint Presentation</vt:lpstr>
      <vt:lpstr>PowerPoint Presentation</vt:lpstr>
      <vt:lpstr>PowerPoint Presentation</vt:lpstr>
      <vt:lpstr>PowerPoint Presentation</vt:lpstr>
      <vt:lpstr>5. Audit Approaches</vt:lpstr>
      <vt:lpstr>6. Types of Audits/Verifications </vt:lpstr>
      <vt:lpstr>PowerPoint Presentation</vt:lpstr>
      <vt:lpstr>7. WCO’s Tools and Instruments</vt:lpstr>
      <vt:lpstr>PCA Guidelines</vt:lpstr>
      <vt:lpstr>PowerPoint Presentation</vt:lpstr>
      <vt:lpstr>Implementation Guidance</vt:lpstr>
      <vt:lpstr>“How to audit” Typology</vt:lpstr>
      <vt:lpstr>Technical Assistance</vt:lpstr>
      <vt:lpstr>What is PCA?</vt:lpstr>
      <vt:lpstr>Thank you for your attention!</vt:lpstr>
    </vt:vector>
  </TitlesOfParts>
  <Company>WCO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Policy and Operational process of PCA</dc:title>
  <dc:creator>Taju</dc:creator>
  <cp:lastModifiedBy>Thabo Pase</cp:lastModifiedBy>
  <cp:revision>112</cp:revision>
  <cp:lastPrinted>2017-06-14T21:58:09Z</cp:lastPrinted>
  <dcterms:created xsi:type="dcterms:W3CDTF">2016-10-04T09:56:04Z</dcterms:created>
  <dcterms:modified xsi:type="dcterms:W3CDTF">2017-06-20T11:00:33Z</dcterms:modified>
</cp:coreProperties>
</file>