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8" r:id="rId5"/>
    <p:sldId id="308" r:id="rId6"/>
    <p:sldId id="289" r:id="rId7"/>
    <p:sldId id="305" r:id="rId8"/>
    <p:sldId id="307" r:id="rId9"/>
    <p:sldId id="301" r:id="rId10"/>
    <p:sldId id="298" r:id="rId11"/>
    <p:sldId id="297" r:id="rId12"/>
    <p:sldId id="309"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6"/>
    <a:srgbClr val="9BBB59"/>
    <a:srgbClr val="DCF1F7"/>
    <a:srgbClr val="0087BD"/>
    <a:srgbClr val="9EDBEB"/>
    <a:srgbClr val="008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72003" autoAdjust="0"/>
  </p:normalViewPr>
  <p:slideViewPr>
    <p:cSldViewPr>
      <p:cViewPr varScale="1">
        <p:scale>
          <a:sx n="49" d="100"/>
          <a:sy n="49" d="100"/>
        </p:scale>
        <p:origin x="1392"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toledo\Documents\!River%20Network%20Toledo\RN%20Programs\Diversity%20&amp;%20Inclusion\DEI%20metrics%20for%20new%20Strategic%20plan\EDI%20metrics_Sept%2018%20board%20mt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solidFill>
                  <a:schemeClr val="tx1"/>
                </a:solidFill>
              </a:rPr>
              <a:t>Reach and Impact of River Network Webinars,</a:t>
            </a:r>
            <a:r>
              <a:rPr lang="en-US" sz="1600" b="1" baseline="0">
                <a:solidFill>
                  <a:schemeClr val="tx1"/>
                </a:solidFill>
              </a:rPr>
              <a:t> </a:t>
            </a:r>
            <a:r>
              <a:rPr lang="en-US" sz="1600" b="1">
                <a:solidFill>
                  <a:schemeClr val="tx1"/>
                </a:solidFill>
              </a:rPr>
              <a:t>Workshops, Presentations, Peer</a:t>
            </a:r>
            <a:r>
              <a:rPr lang="en-US" sz="1600" b="1" baseline="0">
                <a:solidFill>
                  <a:schemeClr val="tx1"/>
                </a:solidFill>
              </a:rPr>
              <a:t> Calls</a:t>
            </a:r>
            <a:r>
              <a:rPr lang="en-US" sz="1600" b="1">
                <a:solidFill>
                  <a:schemeClr val="tx1"/>
                </a:solidFill>
              </a:rPr>
              <a:t> and Conferences (88 YTD)</a:t>
            </a:r>
          </a:p>
        </c:rich>
      </c:tx>
      <c:layout>
        <c:manualLayout>
          <c:xMode val="edge"/>
          <c:yMode val="edge"/>
          <c:x val="0.1374985466209792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45996894935168"/>
          <c:y val="0.2415401512372958"/>
          <c:w val="0.83657234575251738"/>
          <c:h val="0.50376670254193301"/>
        </c:manualLayout>
      </c:layout>
      <c:barChart>
        <c:barDir val="col"/>
        <c:grouping val="clustered"/>
        <c:varyColors val="0"/>
        <c:ser>
          <c:idx val="0"/>
          <c:order val="0"/>
          <c:tx>
            <c:strRef>
              <c:f>Sheet1!$B$1</c:f>
              <c:strCache>
                <c:ptCount val="1"/>
                <c:pt idx="0">
                  <c:v>4146 at 88 events</c:v>
                </c:pt>
              </c:strCache>
            </c:strRef>
          </c:tx>
          <c:spPr>
            <a:solidFill>
              <a:schemeClr val="accent1"/>
            </a:solidFill>
            <a:ln>
              <a:noFill/>
            </a:ln>
            <a:effectLst/>
          </c:spPr>
          <c:invertIfNegative val="0"/>
          <c:cat>
            <c:strRef>
              <c:f>Sheet1!$A$2</c:f>
              <c:strCache>
                <c:ptCount val="1"/>
                <c:pt idx="0">
                  <c:v>Q1 - Q4 (YTD)</c:v>
                </c:pt>
              </c:strCache>
            </c:strRef>
          </c:cat>
          <c:val>
            <c:numRef>
              <c:f>Sheet1!$B$2</c:f>
              <c:numCache>
                <c:formatCode>#,##0</c:formatCode>
                <c:ptCount val="1"/>
                <c:pt idx="0">
                  <c:v>4146</c:v>
                </c:pt>
              </c:numCache>
            </c:numRef>
          </c:val>
          <c:extLst>
            <c:ext xmlns:c16="http://schemas.microsoft.com/office/drawing/2014/chart" uri="{C3380CC4-5D6E-409C-BE32-E72D297353CC}">
              <c16:uniqueId val="{00000000-A644-4AAF-8C97-C6C79286BFC0}"/>
            </c:ext>
          </c:extLst>
        </c:ser>
        <c:ser>
          <c:idx val="1"/>
          <c:order val="1"/>
          <c:tx>
            <c:strRef>
              <c:f>Sheet1!$C$1</c:f>
              <c:strCache>
                <c:ptCount val="1"/>
                <c:pt idx="0">
                  <c:v>72% reported knowledge increase</c:v>
                </c:pt>
              </c:strCache>
            </c:strRef>
          </c:tx>
          <c:spPr>
            <a:solidFill>
              <a:schemeClr val="accent2"/>
            </a:solidFill>
            <a:ln>
              <a:noFill/>
            </a:ln>
            <a:effectLst/>
          </c:spPr>
          <c:invertIfNegative val="0"/>
          <c:cat>
            <c:strRef>
              <c:f>Sheet1!$A$2</c:f>
              <c:strCache>
                <c:ptCount val="1"/>
                <c:pt idx="0">
                  <c:v>Q1 - Q4 (YTD)</c:v>
                </c:pt>
              </c:strCache>
            </c:strRef>
          </c:cat>
          <c:val>
            <c:numRef>
              <c:f>Sheet1!$C$2</c:f>
              <c:numCache>
                <c:formatCode>#,##0</c:formatCode>
                <c:ptCount val="1"/>
                <c:pt idx="0">
                  <c:v>2985</c:v>
                </c:pt>
              </c:numCache>
            </c:numRef>
          </c:val>
          <c:extLst>
            <c:ext xmlns:c16="http://schemas.microsoft.com/office/drawing/2014/chart" uri="{C3380CC4-5D6E-409C-BE32-E72D297353CC}">
              <c16:uniqueId val="{00000001-A644-4AAF-8C97-C6C79286BFC0}"/>
            </c:ext>
          </c:extLst>
        </c:ser>
        <c:ser>
          <c:idx val="2"/>
          <c:order val="2"/>
          <c:tx>
            <c:strRef>
              <c:f>Sheet1!$D$1</c:f>
              <c:strCache>
                <c:ptCount val="1"/>
                <c:pt idx="0">
                  <c:v>75% reported confidence increase</c:v>
                </c:pt>
              </c:strCache>
            </c:strRef>
          </c:tx>
          <c:spPr>
            <a:solidFill>
              <a:schemeClr val="accent3"/>
            </a:solidFill>
            <a:ln>
              <a:noFill/>
            </a:ln>
            <a:effectLst/>
          </c:spPr>
          <c:invertIfNegative val="0"/>
          <c:cat>
            <c:strRef>
              <c:f>Sheet1!$A$2</c:f>
              <c:strCache>
                <c:ptCount val="1"/>
                <c:pt idx="0">
                  <c:v>Q1 - Q4 (YTD)</c:v>
                </c:pt>
              </c:strCache>
            </c:strRef>
          </c:cat>
          <c:val>
            <c:numRef>
              <c:f>Sheet1!$D$2</c:f>
              <c:numCache>
                <c:formatCode>#,##0</c:formatCode>
                <c:ptCount val="1"/>
                <c:pt idx="0">
                  <c:v>3109</c:v>
                </c:pt>
              </c:numCache>
            </c:numRef>
          </c:val>
          <c:extLst>
            <c:ext xmlns:c16="http://schemas.microsoft.com/office/drawing/2014/chart" uri="{C3380CC4-5D6E-409C-BE32-E72D297353CC}">
              <c16:uniqueId val="{00000002-A644-4AAF-8C97-C6C79286BFC0}"/>
            </c:ext>
          </c:extLst>
        </c:ser>
        <c:ser>
          <c:idx val="3"/>
          <c:order val="3"/>
          <c:tx>
            <c:strRef>
              <c:f>Sheet1!$E$1</c:f>
              <c:strCache>
                <c:ptCount val="1"/>
                <c:pt idx="0">
                  <c:v>75% reported likely to apply knowedge</c:v>
                </c:pt>
              </c:strCache>
            </c:strRef>
          </c:tx>
          <c:spPr>
            <a:solidFill>
              <a:schemeClr val="accent4"/>
            </a:solidFill>
            <a:ln>
              <a:noFill/>
            </a:ln>
            <a:effectLst/>
          </c:spPr>
          <c:invertIfNegative val="0"/>
          <c:cat>
            <c:strRef>
              <c:f>Sheet1!$A$2</c:f>
              <c:strCache>
                <c:ptCount val="1"/>
                <c:pt idx="0">
                  <c:v>Q1 - Q4 (YTD)</c:v>
                </c:pt>
              </c:strCache>
            </c:strRef>
          </c:cat>
          <c:val>
            <c:numRef>
              <c:f>Sheet1!$E$2</c:f>
              <c:numCache>
                <c:formatCode>#,##0</c:formatCode>
                <c:ptCount val="1"/>
                <c:pt idx="0">
                  <c:v>3109</c:v>
                </c:pt>
              </c:numCache>
            </c:numRef>
          </c:val>
          <c:extLst>
            <c:ext xmlns:c16="http://schemas.microsoft.com/office/drawing/2014/chart" uri="{C3380CC4-5D6E-409C-BE32-E72D297353CC}">
              <c16:uniqueId val="{00000003-A644-4AAF-8C97-C6C79286BFC0}"/>
            </c:ext>
          </c:extLst>
        </c:ser>
        <c:dLbls>
          <c:showLegendKey val="0"/>
          <c:showVal val="0"/>
          <c:showCatName val="0"/>
          <c:showSerName val="0"/>
          <c:showPercent val="0"/>
          <c:showBubbleSize val="0"/>
        </c:dLbls>
        <c:gapWidth val="332"/>
        <c:overlap val="-20"/>
        <c:axId val="418626080"/>
        <c:axId val="378747888"/>
      </c:barChart>
      <c:catAx>
        <c:axId val="4186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747888"/>
        <c:crosses val="autoZero"/>
        <c:auto val="1"/>
        <c:lblAlgn val="ctr"/>
        <c:lblOffset val="100"/>
        <c:noMultiLvlLbl val="0"/>
      </c:catAx>
      <c:valAx>
        <c:axId val="378747888"/>
        <c:scaling>
          <c:orientation val="minMax"/>
          <c:max val="5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626080"/>
        <c:crosses val="autoZero"/>
        <c:crossBetween val="between"/>
      </c:valAx>
      <c:spPr>
        <a:noFill/>
        <a:ln w="25400">
          <a:noFill/>
        </a:ln>
        <a:effectLst/>
      </c:spPr>
    </c:plotArea>
    <c:legend>
      <c:legendPos val="b"/>
      <c:layout>
        <c:manualLayout>
          <c:xMode val="edge"/>
          <c:yMode val="edge"/>
          <c:x val="0.41836739396212824"/>
          <c:y val="0.15769744924852341"/>
          <c:w val="0.5747509269925839"/>
          <c:h val="0.26569603027150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Sheet1!$B$10:$B$16</c:f>
              <c:strCache>
                <c:ptCount val="7"/>
                <c:pt idx="0">
                  <c:v>Asian/Asian American</c:v>
                </c:pt>
                <c:pt idx="1">
                  <c:v>Black/AA</c:v>
                </c:pt>
                <c:pt idx="2">
                  <c:v>Hispanic/Latinx</c:v>
                </c:pt>
                <c:pt idx="3">
                  <c:v>Indigenous</c:v>
                </c:pt>
                <c:pt idx="4">
                  <c:v>Middle Eastern heritage</c:v>
                </c:pt>
                <c:pt idx="5">
                  <c:v>Pacific Islander</c:v>
                </c:pt>
                <c:pt idx="6">
                  <c:v>White</c:v>
                </c:pt>
              </c:strCache>
            </c:strRef>
          </c:cat>
          <c:val>
            <c:numRef>
              <c:f>Sheet1!$C$10:$C$16</c:f>
              <c:numCache>
                <c:formatCode>0.00%</c:formatCode>
                <c:ptCount val="7"/>
                <c:pt idx="0">
                  <c:v>6.0999999999999999E-2</c:v>
                </c:pt>
                <c:pt idx="1">
                  <c:v>7.5999999999999998E-2</c:v>
                </c:pt>
                <c:pt idx="2">
                  <c:v>7.5999999999999998E-2</c:v>
                </c:pt>
                <c:pt idx="3">
                  <c:v>1.4999999999999999E-2</c:v>
                </c:pt>
                <c:pt idx="4">
                  <c:v>2.1999999999999999E-2</c:v>
                </c:pt>
                <c:pt idx="5" formatCode="0%">
                  <c:v>0</c:v>
                </c:pt>
                <c:pt idx="6" formatCode="0%">
                  <c:v>0.86</c:v>
                </c:pt>
              </c:numCache>
            </c:numRef>
          </c:val>
          <c:extLst>
            <c:ext xmlns:c16="http://schemas.microsoft.com/office/drawing/2014/chart" uri="{C3380CC4-5D6E-409C-BE32-E72D297353CC}">
              <c16:uniqueId val="{00000000-502C-43F0-B087-1326A0580D11}"/>
            </c:ext>
          </c:extLst>
        </c:ser>
        <c:dLbls>
          <c:dLblPos val="outEnd"/>
          <c:showLegendKey val="0"/>
          <c:showVal val="1"/>
          <c:showCatName val="0"/>
          <c:showSerName val="0"/>
          <c:showPercent val="0"/>
          <c:showBubbleSize val="0"/>
        </c:dLbls>
        <c:gapWidth val="100"/>
        <c:axId val="216493168"/>
        <c:axId val="216492840"/>
      </c:barChart>
      <c:catAx>
        <c:axId val="216493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6492840"/>
        <c:crosses val="autoZero"/>
        <c:auto val="1"/>
        <c:lblAlgn val="ctr"/>
        <c:lblOffset val="100"/>
        <c:noMultiLvlLbl val="0"/>
      </c:catAx>
      <c:valAx>
        <c:axId val="21649284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21649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0.77726</cdr:y>
    </cdr:from>
    <cdr:to>
      <cdr:x>1</cdr:x>
      <cdr:y>0.97158</cdr:y>
    </cdr:to>
    <cdr:sp macro="" textlink="">
      <cdr:nvSpPr>
        <cdr:cNvPr id="2" name="TextBox 1"/>
        <cdr:cNvSpPr txBox="1"/>
      </cdr:nvSpPr>
      <cdr:spPr>
        <a:xfrm xmlns:a="http://schemas.openxmlformats.org/drawingml/2006/main">
          <a:off x="0" y="3657600"/>
          <a:ext cx="456420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84E24-E3FE-4AFE-88DA-AD405BDBA9FC}" type="datetimeFigureOut">
              <a:rPr lang="en-US" smtClean="0"/>
              <a:t>10/23/2018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1579D-8D9E-45F4-AE61-984B838FB372}" type="slidenum">
              <a:rPr lang="en-US" smtClean="0"/>
              <a:t>‹#›</a:t>
            </a:fld>
            <a:endParaRPr lang="en-US" dirty="0"/>
          </a:p>
        </p:txBody>
      </p:sp>
    </p:spTree>
    <p:extLst>
      <p:ext uri="{BB962C8B-B14F-4D97-AF65-F5344CB8AC3E}">
        <p14:creationId xmlns:p14="http://schemas.microsoft.com/office/powerpoint/2010/main" val="69462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grew up</a:t>
            </a:r>
            <a:endParaRPr lang="en-US" dirty="0"/>
          </a:p>
        </p:txBody>
      </p:sp>
      <p:sp>
        <p:nvSpPr>
          <p:cNvPr id="4" name="Slide Number Placeholder 3"/>
          <p:cNvSpPr>
            <a:spLocks noGrp="1"/>
          </p:cNvSpPr>
          <p:nvPr>
            <p:ph type="sldNum" sz="quarter" idx="10"/>
          </p:nvPr>
        </p:nvSpPr>
        <p:spPr/>
        <p:txBody>
          <a:bodyPr/>
          <a:lstStyle/>
          <a:p>
            <a:fld id="{3651579D-8D9E-45F4-AE61-984B838FB372}" type="slidenum">
              <a:rPr lang="en-US" smtClean="0"/>
              <a:t>2</a:t>
            </a:fld>
            <a:endParaRPr lang="en-US" dirty="0"/>
          </a:p>
        </p:txBody>
      </p:sp>
    </p:spTree>
    <p:extLst>
      <p:ext uri="{BB962C8B-B14F-4D97-AF65-F5344CB8AC3E}">
        <p14:creationId xmlns:p14="http://schemas.microsoft.com/office/powerpoint/2010/main" val="191522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30 years, River</a:t>
            </a:r>
            <a:r>
              <a:rPr lang="en-US" sz="1200" kern="1200" baseline="0" dirty="0">
                <a:solidFill>
                  <a:schemeClr val="tx1"/>
                </a:solidFill>
                <a:effectLst/>
                <a:latin typeface="+mn-lt"/>
                <a:ea typeface="+mn-ea"/>
                <a:cs typeface="+mn-cs"/>
              </a:rPr>
              <a:t> Net</a:t>
            </a:r>
            <a:r>
              <a:rPr lang="en-US" sz="1200" kern="1200" dirty="0">
                <a:solidFill>
                  <a:schemeClr val="tx1"/>
                </a:solidFill>
                <a:effectLst/>
                <a:latin typeface="+mn-lt"/>
                <a:ea typeface="+mn-ea"/>
                <a:cs typeface="+mn-cs"/>
              </a:rPr>
              <a:t>work has</a:t>
            </a:r>
            <a:r>
              <a:rPr lang="en-US" sz="1200" kern="1200" baseline="0" dirty="0">
                <a:solidFill>
                  <a:schemeClr val="tx1"/>
                </a:solidFill>
                <a:effectLst/>
                <a:latin typeface="+mn-lt"/>
                <a:ea typeface="+mn-ea"/>
                <a:cs typeface="+mn-cs"/>
              </a:rPr>
              <a:t> filled </a:t>
            </a:r>
            <a:r>
              <a:rPr lang="en-US" sz="1200" kern="1200" dirty="0">
                <a:solidFill>
                  <a:schemeClr val="tx1"/>
                </a:solidFill>
                <a:effectLst/>
                <a:latin typeface="+mn-lt"/>
                <a:ea typeface="+mn-ea"/>
                <a:cs typeface="+mn-cs"/>
              </a:rPr>
              <a:t>a unique niche in the environmental community by focusing primarily on </a:t>
            </a:r>
            <a:r>
              <a:rPr lang="en-US" sz="1200" kern="1200" dirty="0" smtClean="0">
                <a:solidFill>
                  <a:schemeClr val="tx1"/>
                </a:solidFill>
                <a:effectLst/>
                <a:latin typeface="+mn-lt"/>
                <a:ea typeface="+mn-ea"/>
                <a:cs typeface="+mn-cs"/>
              </a:rPr>
              <a:t>groups that work that</a:t>
            </a:r>
            <a:r>
              <a:rPr lang="en-US" sz="1200" kern="1200" baseline="0" dirty="0" smtClean="0">
                <a:solidFill>
                  <a:schemeClr val="tx1"/>
                </a:solidFill>
                <a:effectLst/>
                <a:latin typeface="+mn-lt"/>
                <a:ea typeface="+mn-ea"/>
                <a:cs typeface="+mn-cs"/>
              </a:rPr>
              <a:t> work at the local level to support healthy rivers and clean water.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provide our community, and anyone with curiosity, access to </a:t>
            </a:r>
            <a:r>
              <a:rPr lang="en-US" sz="1200" kern="1200" dirty="0" smtClean="0">
                <a:solidFill>
                  <a:schemeClr val="tx1"/>
                </a:solidFill>
                <a:effectLst/>
                <a:latin typeface="+mn-lt"/>
                <a:ea typeface="+mn-ea"/>
                <a:cs typeface="+mn-cs"/>
              </a:rPr>
              <a:t>proven</a:t>
            </a:r>
            <a:r>
              <a:rPr lang="en-US" sz="1200" kern="1200" baseline="0" dirty="0" smtClean="0">
                <a:solidFill>
                  <a:schemeClr val="tx1"/>
                </a:solidFill>
                <a:effectLst/>
                <a:latin typeface="+mn-lt"/>
                <a:ea typeface="+mn-ea"/>
                <a:cs typeface="+mn-cs"/>
              </a:rPr>
              <a:t> solutions and approaches for making a difference </a:t>
            </a:r>
            <a:r>
              <a:rPr lang="en-US" sz="1200" kern="1200" dirty="0" smtClean="0">
                <a:solidFill>
                  <a:schemeClr val="tx1"/>
                </a:solidFill>
                <a:effectLst/>
                <a:latin typeface="+mn-lt"/>
                <a:ea typeface="+mn-ea"/>
                <a:cs typeface="+mn-cs"/>
              </a:rPr>
              <a:t>through </a:t>
            </a:r>
            <a:r>
              <a:rPr lang="en-US" sz="1200" kern="1200" dirty="0">
                <a:solidFill>
                  <a:schemeClr val="tx1"/>
                </a:solidFill>
                <a:effectLst/>
                <a:latin typeface="+mn-lt"/>
                <a:ea typeface="+mn-ea"/>
                <a:cs typeface="+mn-cs"/>
              </a:rPr>
              <a:t>our website, annual</a:t>
            </a:r>
            <a:r>
              <a:rPr lang="en-US" sz="1200" kern="1200" baseline="0" dirty="0">
                <a:solidFill>
                  <a:schemeClr val="tx1"/>
                </a:solidFill>
                <a:effectLst/>
                <a:latin typeface="+mn-lt"/>
                <a:ea typeface="+mn-ea"/>
                <a:cs typeface="+mn-cs"/>
              </a:rPr>
              <a:t> conference (River Rally), publications, access to a network of both peers and experts who can help, and access to resources that help individuals, groups and coalitions become more effective champions for our waters. </a:t>
            </a:r>
            <a:r>
              <a:rPr lang="en-US" sz="1200" kern="1200" dirty="0">
                <a:solidFill>
                  <a:schemeClr val="tx1"/>
                </a:solidFill>
                <a:effectLst/>
                <a:latin typeface="+mn-lt"/>
                <a:ea typeface="+mn-ea"/>
                <a:cs typeface="+mn-cs"/>
              </a:rPr>
              <a:t> We</a:t>
            </a:r>
            <a:r>
              <a:rPr lang="en-US" sz="1200" kern="1200" baseline="0" dirty="0">
                <a:solidFill>
                  <a:schemeClr val="tx1"/>
                </a:solidFill>
                <a:effectLst/>
                <a:latin typeface="+mn-lt"/>
                <a:ea typeface="+mn-ea"/>
                <a:cs typeface="+mn-cs"/>
              </a:rPr>
              <a:t> also deliver direct consultation to coalitions, groups and leaders to help them become effective, courageous, and sustainable. Our team includes a</a:t>
            </a:r>
            <a:r>
              <a:rPr lang="en-US" sz="1200" kern="1200" dirty="0">
                <a:solidFill>
                  <a:schemeClr val="tx1"/>
                </a:solidFill>
                <a:effectLst/>
                <a:latin typeface="+mn-lt"/>
                <a:ea typeface="+mn-ea"/>
                <a:cs typeface="+mn-cs"/>
              </a:rPr>
              <a:t> special set of people who understand the challenges of those on the ground working to take care of their waters, the importance of science to making sound decisions, and how to use policy and advocacy to creating lasting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River Network is the foremost nonprofit connecting and empowering over 6,000 working for clean water and healthy rivers across the U.S</a:t>
            </a:r>
            <a:r>
              <a:rPr lang="en-US" sz="1200" i="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651579D-8D9E-45F4-AE61-984B838FB372}" type="slidenum">
              <a:rPr lang="en-US" smtClean="0"/>
              <a:t>3</a:t>
            </a:fld>
            <a:endParaRPr lang="en-US" dirty="0"/>
          </a:p>
        </p:txBody>
      </p:sp>
    </p:spTree>
    <p:extLst>
      <p:ext uri="{BB962C8B-B14F-4D97-AF65-F5344CB8AC3E}">
        <p14:creationId xmlns:p14="http://schemas.microsoft.com/office/powerpoint/2010/main" val="213633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River Network was founded thirty years ago to strengthen local efforts to protect rivers. Over three decades our focus has remained remarkably consistent: </a:t>
            </a:r>
            <a:r>
              <a:rPr lang="en-US" sz="1200" b="1" i="1" kern="1200" dirty="0" smtClean="0">
                <a:solidFill>
                  <a:schemeClr val="tx1"/>
                </a:solidFill>
                <a:effectLst/>
                <a:latin typeface="+mn-lt"/>
                <a:ea typeface="+mn-ea"/>
                <a:cs typeface="+mn-cs"/>
              </a:rPr>
              <a:t>We connect people to save rivers</a:t>
            </a:r>
            <a:r>
              <a:rPr lang="en-US" sz="1200" kern="1200" dirty="0" smtClean="0">
                <a:solidFill>
                  <a:schemeClr val="tx1"/>
                </a:solidFill>
                <a:effectLst/>
                <a:latin typeface="+mn-lt"/>
                <a:ea typeface="+mn-ea"/>
                <a:cs typeface="+mn-cs"/>
              </a:rPr>
              <a:t>. That simple tagline belies a tremendous amount of action to protect and restore waters across the country, particularly at the local level.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River Network began by helping river and watershed organizations expand protections for pristine rivers and encourage regulatory compliance. </a:t>
            </a:r>
            <a:r>
              <a:rPr lang="en-US" sz="1200" b="1" kern="1200" dirty="0" smtClean="0">
                <a:solidFill>
                  <a:schemeClr val="tx1"/>
                </a:solidFill>
                <a:effectLst/>
                <a:latin typeface="+mn-lt"/>
                <a:ea typeface="+mn-ea"/>
                <a:cs typeface="+mn-cs"/>
              </a:rPr>
              <a:t>Since then our ambitions, leadership, and programs have evolved to align with our understanding of what rivers need to remain healthy, the challenges of a dynamic climate, and significant shifts in the social, political, and economic context of water. </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remaining committed to helping grassroots efforts and local groups thrive, we now play an active role in building coalitions across sectors - uniting NGOs, tribal nations, government agencies, and businesses - to actualize bigger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51579D-8D9E-45F4-AE61-984B838FB372}" type="slidenum">
              <a:rPr lang="en-US" smtClean="0"/>
              <a:t>4</a:t>
            </a:fld>
            <a:endParaRPr lang="en-US" dirty="0"/>
          </a:p>
        </p:txBody>
      </p:sp>
    </p:spTree>
    <p:extLst>
      <p:ext uri="{BB962C8B-B14F-4D97-AF65-F5344CB8AC3E}">
        <p14:creationId xmlns:p14="http://schemas.microsoft.com/office/powerpoint/2010/main" val="290073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nearly 40% of our population in the United States is people of color, according to the U.S. Census Bureau. And by the mid-2014s, predictions suggest that non-whites and people of mixed-race will be a majority of our population. </a:t>
            </a:r>
            <a:r>
              <a:rPr lang="en-US" sz="1200" b="1" kern="1200" dirty="0" smtClean="0">
                <a:solidFill>
                  <a:schemeClr val="tx1"/>
                </a:solidFill>
                <a:effectLst/>
                <a:latin typeface="+mn-lt"/>
                <a:ea typeface="+mn-ea"/>
                <a:cs typeface="+mn-cs"/>
              </a:rPr>
              <a:t>To remain socially relevant, our organizations and our movement should reflect the diversity of society as a whole.  </a:t>
            </a:r>
          </a:p>
          <a:p>
            <a:endParaRPr lang="en-US" dirty="0"/>
          </a:p>
        </p:txBody>
      </p:sp>
      <p:sp>
        <p:nvSpPr>
          <p:cNvPr id="4" name="Slide Number Placeholder 3"/>
          <p:cNvSpPr>
            <a:spLocks noGrp="1"/>
          </p:cNvSpPr>
          <p:nvPr>
            <p:ph type="sldNum" sz="quarter" idx="10"/>
          </p:nvPr>
        </p:nvSpPr>
        <p:spPr/>
        <p:txBody>
          <a:bodyPr/>
          <a:lstStyle/>
          <a:p>
            <a:fld id="{3651579D-8D9E-45F4-AE61-984B838FB372}" type="slidenum">
              <a:rPr lang="en-US" smtClean="0"/>
              <a:t>5</a:t>
            </a:fld>
            <a:endParaRPr lang="en-US" dirty="0"/>
          </a:p>
        </p:txBody>
      </p:sp>
    </p:spTree>
    <p:extLst>
      <p:ext uri="{BB962C8B-B14F-4D97-AF65-F5344CB8AC3E}">
        <p14:creationId xmlns:p14="http://schemas.microsoft.com/office/powerpoint/2010/main" val="105069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Numerous </a:t>
            </a:r>
            <a:r>
              <a:rPr lang="en-US" sz="1200" kern="1200" dirty="0">
                <a:solidFill>
                  <a:schemeClr val="tx1"/>
                </a:solidFill>
                <a:effectLst/>
                <a:latin typeface="+mn-lt"/>
                <a:ea typeface="+mn-ea"/>
                <a:cs typeface="+mn-cs"/>
              </a:rPr>
              <a:t>issues call for urgent collective action, but four have risen to the top based on our network-wide engagement for this strategic plan; the timeliness of the issue; alignment with our existing work; opportunity to engage a wider audience and to make a difference; intersection with issues of equity, diversity, and inclusion; and potential for attracting new sources of funding.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7496"/>
                </a:solidFill>
                <a:latin typeface="Source Sans Pro" panose="020B0503030403020204" pitchFamily="34" charset="0"/>
                <a:ea typeface="Source Sans Pro" panose="020B0503030403020204" pitchFamily="34" charset="0"/>
              </a:rPr>
              <a:t>To move beyond crisis, we must work together across all sectors (agriculture, municipal, industry, energy, recreation, and conservation) to define a new path forward. </a:t>
            </a:r>
          </a:p>
          <a:p>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51579D-8D9E-45F4-AE61-984B838FB372}" type="slidenum">
              <a:rPr lang="en-US" smtClean="0"/>
              <a:t>6</a:t>
            </a:fld>
            <a:endParaRPr lang="en-US" dirty="0"/>
          </a:p>
        </p:txBody>
      </p:sp>
    </p:spTree>
    <p:extLst>
      <p:ext uri="{BB962C8B-B14F-4D97-AF65-F5344CB8AC3E}">
        <p14:creationId xmlns:p14="http://schemas.microsoft.com/office/powerpoint/2010/main" val="160794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1579D-8D9E-45F4-AE61-984B838FB372}" type="slidenum">
              <a:rPr lang="en-US" smtClean="0"/>
              <a:t>7</a:t>
            </a:fld>
            <a:endParaRPr lang="en-US"/>
          </a:p>
        </p:txBody>
      </p:sp>
    </p:spTree>
    <p:extLst>
      <p:ext uri="{BB962C8B-B14F-4D97-AF65-F5344CB8AC3E}">
        <p14:creationId xmlns:p14="http://schemas.microsoft.com/office/powerpoint/2010/main" val="415352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1579D-8D9E-45F4-AE61-984B838FB372}" type="slidenum">
              <a:rPr lang="en-US" smtClean="0"/>
              <a:t>8</a:t>
            </a:fld>
            <a:endParaRPr lang="en-US"/>
          </a:p>
        </p:txBody>
      </p:sp>
    </p:spTree>
    <p:extLst>
      <p:ext uri="{BB962C8B-B14F-4D97-AF65-F5344CB8AC3E}">
        <p14:creationId xmlns:p14="http://schemas.microsoft.com/office/powerpoint/2010/main" val="205566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651579D-8D9E-45F4-AE61-984B838FB372}" type="slidenum">
              <a:rPr lang="en-US" smtClean="0"/>
              <a:t>9</a:t>
            </a:fld>
            <a:endParaRPr lang="en-US" dirty="0"/>
          </a:p>
        </p:txBody>
      </p:sp>
    </p:spTree>
    <p:extLst>
      <p:ext uri="{BB962C8B-B14F-4D97-AF65-F5344CB8AC3E}">
        <p14:creationId xmlns:p14="http://schemas.microsoft.com/office/powerpoint/2010/main" val="304298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11380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239534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672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426608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241210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278133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262139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156146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404515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290031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AFC32-9991-4ECB-B444-CC65995DCBD4}"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E833C-6F4A-4AA6-B3D7-963CB930A1AB}" type="slidenum">
              <a:rPr lang="en-US" smtClean="0"/>
              <a:t>‹#›</a:t>
            </a:fld>
            <a:endParaRPr lang="en-US" dirty="0"/>
          </a:p>
        </p:txBody>
      </p:sp>
    </p:spTree>
    <p:extLst>
      <p:ext uri="{BB962C8B-B14F-4D97-AF65-F5344CB8AC3E}">
        <p14:creationId xmlns:p14="http://schemas.microsoft.com/office/powerpoint/2010/main" val="101141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AFC32-9991-4ECB-B444-CC65995DCBD4}" type="datetimeFigureOut">
              <a:rPr lang="en-US" smtClean="0"/>
              <a:t>10/23/2018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833C-6F4A-4AA6-B3D7-963CB930A1AB}" type="slidenum">
              <a:rPr lang="en-US" smtClean="0"/>
              <a:t>‹#›</a:t>
            </a:fld>
            <a:endParaRPr lang="en-US" dirty="0"/>
          </a:p>
        </p:txBody>
      </p:sp>
    </p:spTree>
    <p:extLst>
      <p:ext uri="{BB962C8B-B14F-4D97-AF65-F5344CB8AC3E}">
        <p14:creationId xmlns:p14="http://schemas.microsoft.com/office/powerpoint/2010/main" val="262375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rivernetwork.org/wp-content/uploads/2017/12/Principles-for-Equitable-and-Inclusive-Work-REVISED-12-04-17.pdf" TargetMode="External"/><Relationship Id="rId5" Type="http://schemas.openxmlformats.org/officeDocument/2006/relationships/hyperlink" Target="http://www.rivernetwork.org/wp-content/uploads/2017/01/Case-for-Equity-Diversity-and-Inclusion-as-Mission.pdf" TargetMode="External"/><Relationship Id="rId4" Type="http://schemas.openxmlformats.org/officeDocument/2006/relationships/hyperlink" Target="https://www.rivernetwork.org/about-us/mission-vision-val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475666"/>
            <a:ext cx="4572000" cy="2057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88"/>
            <a:ext cx="4572000" cy="238646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8"/>
            <a:ext cx="4464700" cy="4644778"/>
          </a:xfrm>
          <a:prstGeom prst="rect">
            <a:avLst/>
          </a:prstGeom>
        </p:spPr>
      </p:pic>
      <p:sp>
        <p:nvSpPr>
          <p:cNvPr id="9" name="Rectangle 8"/>
          <p:cNvSpPr/>
          <p:nvPr/>
        </p:nvSpPr>
        <p:spPr>
          <a:xfrm>
            <a:off x="0" y="5257800"/>
            <a:ext cx="9144000" cy="1600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496"/>
              </a:solidFill>
            </a:endParaRPr>
          </a:p>
        </p:txBody>
      </p:sp>
      <p:sp>
        <p:nvSpPr>
          <p:cNvPr id="6" name="Rectangle 5"/>
          <p:cNvSpPr/>
          <p:nvPr/>
        </p:nvSpPr>
        <p:spPr>
          <a:xfrm>
            <a:off x="0" y="4620681"/>
            <a:ext cx="9144000" cy="2752190"/>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496"/>
              </a:solidFill>
            </a:endParaRPr>
          </a:p>
        </p:txBody>
      </p:sp>
      <p:sp>
        <p:nvSpPr>
          <p:cNvPr id="7" name="TextBox 6"/>
          <p:cNvSpPr txBox="1"/>
          <p:nvPr/>
        </p:nvSpPr>
        <p:spPr>
          <a:xfrm>
            <a:off x="34834" y="4633121"/>
            <a:ext cx="9144000" cy="2062103"/>
          </a:xfrm>
          <a:prstGeom prst="rect">
            <a:avLst/>
          </a:prstGeom>
          <a:noFill/>
        </p:spPr>
        <p:txBody>
          <a:bodyPr wrap="square" rtlCol="0">
            <a:spAutoFit/>
          </a:bodyPr>
          <a:lstStyle/>
          <a:p>
            <a:r>
              <a:rPr lang="en-US" sz="3600" b="1" i="1" dirty="0" smtClean="0">
                <a:solidFill>
                  <a:schemeClr val="bg1"/>
                </a:solidFill>
                <a:ea typeface="Source Sans Pro Semibold" charset="0"/>
                <a:cs typeface="Source Sans Pro Semibold" charset="0"/>
              </a:rPr>
              <a:t>Our story: Building Will and Alignment on Equity at River Network</a:t>
            </a:r>
          </a:p>
          <a:p>
            <a:endParaRPr lang="en-US" sz="3200" b="1" i="1" dirty="0">
              <a:solidFill>
                <a:schemeClr val="bg1"/>
              </a:solidFill>
              <a:ea typeface="Source Sans Pro Semibold" charset="0"/>
              <a:cs typeface="Source Sans Pro Semibold" charset="0"/>
            </a:endParaRPr>
          </a:p>
          <a:p>
            <a:pPr algn="r"/>
            <a:r>
              <a:rPr lang="en-US" sz="2400" b="1" i="1" dirty="0" smtClean="0">
                <a:solidFill>
                  <a:schemeClr val="bg1"/>
                </a:solidFill>
                <a:ea typeface="Source Sans Pro Semibold" charset="0"/>
                <a:cs typeface="Source Sans Pro Semibold" charset="0"/>
              </a:rPr>
              <a:t>CREWS Convening - October 23-25, 2018         Nicole Silk, President/CEO</a:t>
            </a:r>
            <a:endParaRPr lang="en-US" sz="2400" b="1" i="1" dirty="0">
              <a:solidFill>
                <a:schemeClr val="bg1"/>
              </a:solidFill>
              <a:ea typeface="Source Sans Pro Semibold" charset="0"/>
              <a:cs typeface="Source Sans Pro Semibold" charset="0"/>
            </a:endParaRPr>
          </a:p>
        </p:txBody>
      </p:sp>
      <p:sp>
        <p:nvSpPr>
          <p:cNvPr id="4" name="TextBox 3"/>
          <p:cNvSpPr txBox="1"/>
          <p:nvPr/>
        </p:nvSpPr>
        <p:spPr>
          <a:xfrm>
            <a:off x="381000" y="620268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50520"/>
            <a:ext cx="10858500" cy="7239000"/>
          </a:xfrm>
          <a:prstGeom prst="rect">
            <a:avLst/>
          </a:prstGeom>
        </p:spPr>
      </p:pic>
      <p:sp>
        <p:nvSpPr>
          <p:cNvPr id="8" name="Rectangle 7"/>
          <p:cNvSpPr/>
          <p:nvPr/>
        </p:nvSpPr>
        <p:spPr>
          <a:xfrm>
            <a:off x="2819400" y="5334000"/>
            <a:ext cx="4343400" cy="1219200"/>
          </a:xfrm>
          <a:prstGeom prst="rect">
            <a:avLst/>
          </a:prstGeom>
          <a:solidFill>
            <a:srgbClr val="007496">
              <a:alpha val="7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F1F7"/>
              </a:solidFill>
            </a:endParaRPr>
          </a:p>
        </p:txBody>
      </p:sp>
      <p:sp>
        <p:nvSpPr>
          <p:cNvPr id="7" name="TextBox 6"/>
          <p:cNvSpPr txBox="1"/>
          <p:nvPr/>
        </p:nvSpPr>
        <p:spPr>
          <a:xfrm>
            <a:off x="2819400" y="5398353"/>
            <a:ext cx="4343400" cy="892552"/>
          </a:xfrm>
          <a:prstGeom prst="rect">
            <a:avLst/>
          </a:prstGeom>
          <a:noFill/>
        </p:spPr>
        <p:txBody>
          <a:bodyPr wrap="square" rtlCol="0">
            <a:spAutoFit/>
          </a:bodyPr>
          <a:lstStyle/>
          <a:p>
            <a:pPr algn="ctr"/>
            <a:r>
              <a:rPr lang="en-US" sz="5200" b="1" i="1" dirty="0">
                <a:solidFill>
                  <a:schemeClr val="bg1"/>
                </a:solidFill>
                <a:latin typeface="Source Sans Pro Semibold" charset="0"/>
                <a:ea typeface="Source Sans Pro Semibold" charset="0"/>
                <a:cs typeface="Source Sans Pro Semibold" charset="0"/>
              </a:rPr>
              <a:t>Thank </a:t>
            </a:r>
            <a:r>
              <a:rPr lang="en-US" sz="5200" b="1" i="1" dirty="0" smtClean="0">
                <a:solidFill>
                  <a:schemeClr val="bg1"/>
                </a:solidFill>
                <a:latin typeface="Source Sans Pro Semibold" charset="0"/>
                <a:ea typeface="Source Sans Pro Semibold" charset="0"/>
                <a:cs typeface="Source Sans Pro Semibold" charset="0"/>
              </a:rPr>
              <a:t> you</a:t>
            </a:r>
            <a:r>
              <a:rPr lang="en-US" sz="5200" b="1" i="1" dirty="0">
                <a:solidFill>
                  <a:schemeClr val="bg1"/>
                </a:solidFill>
                <a:latin typeface="Source Sans Pro Semibold" charset="0"/>
                <a:ea typeface="Source Sans Pro Semibold" charset="0"/>
                <a:cs typeface="Source Sans Pro Semibold" charset="0"/>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2462"/>
            <a:ext cx="2438400" cy="1110342"/>
          </a:xfrm>
          <a:prstGeom prst="rect">
            <a:avLst/>
          </a:prstGeom>
        </p:spPr>
      </p:pic>
    </p:spTree>
    <p:extLst>
      <p:ext uri="{BB962C8B-B14F-4D97-AF65-F5344CB8AC3E}">
        <p14:creationId xmlns:p14="http://schemas.microsoft.com/office/powerpoint/2010/main" val="34056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5271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069043"/>
            <a:ext cx="4572000" cy="1792355"/>
          </a:xfrm>
          <a:prstGeom prst="rect">
            <a:avLst/>
          </a:prstGeom>
        </p:spPr>
      </p:pic>
      <p:sp>
        <p:nvSpPr>
          <p:cNvPr id="11" name="TextBox 10"/>
          <p:cNvSpPr txBox="1"/>
          <p:nvPr/>
        </p:nvSpPr>
        <p:spPr>
          <a:xfrm>
            <a:off x="381000" y="1480138"/>
            <a:ext cx="3581400" cy="1631216"/>
          </a:xfrm>
          <a:prstGeom prst="rect">
            <a:avLst/>
          </a:prstGeom>
          <a:noFill/>
        </p:spPr>
        <p:txBody>
          <a:bodyPr wrap="square" rtlCol="0">
            <a:spAutoFit/>
          </a:bodyPr>
          <a:lstStyle/>
          <a:p>
            <a:r>
              <a:rPr lang="en-US" sz="2000" dirty="0">
                <a:latin typeface="Calibri" panose="020F0502020204030204" pitchFamily="34" charset="0"/>
                <a:ea typeface="Source Sans Pro" charset="0"/>
                <a:cs typeface="Calibri" panose="020F0502020204030204" pitchFamily="34" charset="0"/>
              </a:rPr>
              <a:t>River Network connects and empowers over 6,000 </a:t>
            </a:r>
            <a:r>
              <a:rPr lang="en-US" sz="2000" dirty="0" smtClean="0">
                <a:latin typeface="Calibri" panose="020F0502020204030204" pitchFamily="34" charset="0"/>
                <a:ea typeface="Source Sans Pro" charset="0"/>
                <a:cs typeface="Calibri" panose="020F0502020204030204" pitchFamily="34" charset="0"/>
              </a:rPr>
              <a:t>local nonprofits </a:t>
            </a:r>
            <a:r>
              <a:rPr lang="en-US" sz="2000" dirty="0">
                <a:latin typeface="Calibri" panose="020F0502020204030204" pitchFamily="34" charset="0"/>
                <a:ea typeface="Source Sans Pro" charset="0"/>
                <a:cs typeface="Calibri" panose="020F0502020204030204" pitchFamily="34" charset="0"/>
              </a:rPr>
              <a:t>working for clean water and healthier rivers across the U.S.</a:t>
            </a:r>
          </a:p>
        </p:txBody>
      </p:sp>
      <p:sp>
        <p:nvSpPr>
          <p:cNvPr id="10" name="Rectangle 9"/>
          <p:cNvSpPr/>
          <p:nvPr/>
        </p:nvSpPr>
        <p:spPr>
          <a:xfrm>
            <a:off x="0" y="0"/>
            <a:ext cx="9144000" cy="1090613"/>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3214268"/>
            <a:ext cx="1683022" cy="175186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6810" y="3212739"/>
            <a:ext cx="2767190" cy="1753389"/>
          </a:xfrm>
          <a:prstGeom prst="rect">
            <a:avLst/>
          </a:prstGeom>
        </p:spPr>
      </p:pic>
      <p:sp>
        <p:nvSpPr>
          <p:cNvPr id="12" name="TextBox 11"/>
          <p:cNvSpPr txBox="1"/>
          <p:nvPr/>
        </p:nvSpPr>
        <p:spPr>
          <a:xfrm>
            <a:off x="381000" y="228600"/>
            <a:ext cx="8229600" cy="646331"/>
          </a:xfrm>
          <a:prstGeom prst="rect">
            <a:avLst/>
          </a:prstGeom>
          <a:noFill/>
        </p:spPr>
        <p:txBody>
          <a:bodyPr wrap="square" rtlCol="0">
            <a:spAutoFit/>
          </a:bodyPr>
          <a:lstStyle/>
          <a:p>
            <a:r>
              <a:rPr lang="en-US" sz="3600" b="1" dirty="0">
                <a:solidFill>
                  <a:srgbClr val="DCF1F7"/>
                </a:solidFill>
                <a:latin typeface="Source Sans Pro" charset="0"/>
                <a:ea typeface="Source Sans Pro" charset="0"/>
                <a:cs typeface="Source Sans Pro" charset="0"/>
              </a:rPr>
              <a:t>ABOUT RIVER NETWORK</a:t>
            </a:r>
          </a:p>
        </p:txBody>
      </p:sp>
      <p:sp>
        <p:nvSpPr>
          <p:cNvPr id="15" name="Rectangle 14"/>
          <p:cNvSpPr/>
          <p:nvPr/>
        </p:nvSpPr>
        <p:spPr>
          <a:xfrm>
            <a:off x="0" y="3384531"/>
            <a:ext cx="3810000" cy="2194202"/>
          </a:xfrm>
          <a:prstGeom prst="rect">
            <a:avLst/>
          </a:prstGeom>
          <a:solidFill>
            <a:srgbClr val="DCF1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F1F7"/>
              </a:solidFill>
            </a:endParaRPr>
          </a:p>
        </p:txBody>
      </p:sp>
      <p:sp>
        <p:nvSpPr>
          <p:cNvPr id="16" name="TextBox 15"/>
          <p:cNvSpPr txBox="1"/>
          <p:nvPr/>
        </p:nvSpPr>
        <p:spPr>
          <a:xfrm>
            <a:off x="381000" y="3503474"/>
            <a:ext cx="3429000" cy="1938992"/>
          </a:xfrm>
          <a:prstGeom prst="rect">
            <a:avLst/>
          </a:prstGeom>
          <a:noFill/>
        </p:spPr>
        <p:txBody>
          <a:bodyPr wrap="square" rtlCol="0">
            <a:spAutoFit/>
          </a:bodyPr>
          <a:lstStyle/>
          <a:p>
            <a:r>
              <a:rPr lang="en-US" sz="2000" b="1" i="1" dirty="0">
                <a:solidFill>
                  <a:srgbClr val="007496"/>
                </a:solidFill>
                <a:ea typeface="Source Sans Pro" charset="0"/>
                <a:cs typeface="Source Sans Pro" charset="0"/>
              </a:rPr>
              <a:t>We envision a future of clean and ample water for people and nature, where local caretakers are well-equipped, effective, and courageous champions for our rivers. </a:t>
            </a:r>
          </a:p>
        </p:txBody>
      </p:sp>
      <p:pic>
        <p:nvPicPr>
          <p:cNvPr id="5" name="Picture 4">
            <a:extLst>
              <a:ext uri="{FF2B5EF4-FFF2-40B4-BE49-F238E27FC236}">
                <a16:creationId xmlns:a16="http://schemas.microsoft.com/office/drawing/2014/main" id="{4EEE35A2-BDAE-7048-AD0F-45CCD2182388}"/>
              </a:ext>
            </a:extLst>
          </p:cNvPr>
          <p:cNvPicPr>
            <a:picLocks noChangeAspect="1"/>
          </p:cNvPicPr>
          <p:nvPr/>
        </p:nvPicPr>
        <p:blipFill rotWithShape="1">
          <a:blip r:embed="rId6">
            <a:extLst>
              <a:ext uri="{28A0092B-C50C-407E-A947-70E740481C1C}">
                <a14:useLocalDpi xmlns:a14="http://schemas.microsoft.com/office/drawing/2010/main" val="0"/>
              </a:ext>
            </a:extLst>
          </a:blip>
          <a:srcRect l="9058" t="29836" r="4935" b="11432"/>
          <a:stretch/>
        </p:blipFill>
        <p:spPr>
          <a:xfrm>
            <a:off x="4587240" y="1108030"/>
            <a:ext cx="4576011" cy="2038216"/>
          </a:xfrm>
          <a:prstGeom prst="rect">
            <a:avLst/>
          </a:prstGeom>
        </p:spPr>
      </p:pic>
      <p:sp>
        <p:nvSpPr>
          <p:cNvPr id="7" name="TextBox 6">
            <a:extLst>
              <a:ext uri="{FF2B5EF4-FFF2-40B4-BE49-F238E27FC236}">
                <a16:creationId xmlns:a16="http://schemas.microsoft.com/office/drawing/2014/main" id="{90C1C068-DE34-8540-8584-DE0A8CD00517}"/>
              </a:ext>
            </a:extLst>
          </p:cNvPr>
          <p:cNvSpPr txBox="1"/>
          <p:nvPr/>
        </p:nvSpPr>
        <p:spPr>
          <a:xfrm>
            <a:off x="381000" y="5766137"/>
            <a:ext cx="3934327" cy="1015663"/>
          </a:xfrm>
          <a:prstGeom prst="rect">
            <a:avLst/>
          </a:prstGeom>
          <a:noFill/>
        </p:spPr>
        <p:txBody>
          <a:bodyPr wrap="square" rtlCol="0">
            <a:spAutoFit/>
          </a:bodyPr>
          <a:lstStyle/>
          <a:p>
            <a:r>
              <a:rPr lang="en-US" sz="2000" dirty="0">
                <a:latin typeface="Calibri" panose="020F0502020204030204" pitchFamily="34" charset="0"/>
                <a:ea typeface="Source Sans Pro" panose="020B0503030403020204" pitchFamily="34" charset="0"/>
                <a:cs typeface="Calibri" panose="020F0502020204030204" pitchFamily="34" charset="0"/>
              </a:rPr>
              <a:t>Meet our network and search the Water Protectors Map on our website </a:t>
            </a:r>
            <a:r>
              <a:rPr lang="en-US" sz="2000" b="1" dirty="0" err="1">
                <a:latin typeface="Calibri" panose="020F0502020204030204" pitchFamily="34" charset="0"/>
                <a:ea typeface="Source Sans Pro" panose="020B0503030403020204" pitchFamily="34" charset="0"/>
                <a:cs typeface="Calibri" panose="020F0502020204030204" pitchFamily="34" charset="0"/>
              </a:rPr>
              <a:t>rivernetwork.org</a:t>
            </a:r>
            <a:r>
              <a:rPr lang="en-US" sz="2000" dirty="0">
                <a:latin typeface="Calibri" panose="020F0502020204030204" pitchFamily="34" charset="0"/>
                <a:ea typeface="Source Sans Pro" panose="020B0503030403020204" pitchFamily="34" charset="0"/>
                <a:cs typeface="Calibri" panose="020F0502020204030204" pitchFamily="34" charset="0"/>
              </a:rPr>
              <a:t>.</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606" y="-9865"/>
            <a:ext cx="2438400" cy="1110342"/>
          </a:xfrm>
          <a:prstGeom prst="rect">
            <a:avLst/>
          </a:prstGeom>
        </p:spPr>
      </p:pic>
    </p:spTree>
    <p:extLst>
      <p:ext uri="{BB962C8B-B14F-4D97-AF65-F5344CB8AC3E}">
        <p14:creationId xmlns:p14="http://schemas.microsoft.com/office/powerpoint/2010/main" val="75734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090613"/>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228600"/>
            <a:ext cx="6477000" cy="646331"/>
          </a:xfrm>
          <a:prstGeom prst="rect">
            <a:avLst/>
          </a:prstGeom>
          <a:noFill/>
        </p:spPr>
        <p:txBody>
          <a:bodyPr wrap="square" rtlCol="0">
            <a:spAutoFit/>
          </a:bodyPr>
          <a:lstStyle/>
          <a:p>
            <a:r>
              <a:rPr lang="en-US" sz="3600" b="1" dirty="0" smtClean="0">
                <a:solidFill>
                  <a:srgbClr val="DCF1F7"/>
                </a:solidFill>
                <a:latin typeface="Source Sans Pro" charset="0"/>
                <a:ea typeface="Source Sans Pro" charset="0"/>
                <a:cs typeface="Source Sans Pro" charset="0"/>
              </a:rPr>
              <a:t>OUR TAG LINE</a:t>
            </a:r>
            <a:endParaRPr lang="en-US" sz="3600" b="1" dirty="0">
              <a:solidFill>
                <a:srgbClr val="DCF1F7"/>
              </a:solidFill>
              <a:latin typeface="Source Sans Pro" charset="0"/>
              <a:ea typeface="Source Sans Pro" charset="0"/>
              <a:cs typeface="Source Sans Pro"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606" y="-9865"/>
            <a:ext cx="2438400" cy="1110342"/>
          </a:xfrm>
          <a:prstGeom prst="rect">
            <a:avLst/>
          </a:prstGeom>
        </p:spPr>
      </p:pic>
      <p:pic>
        <p:nvPicPr>
          <p:cNvPr id="17" name="Picture 16">
            <a:extLst>
              <a:ext uri="{FF2B5EF4-FFF2-40B4-BE49-F238E27FC236}">
                <a16:creationId xmlns:a16="http://schemas.microsoft.com/office/drawing/2014/main" id="{D95A797D-7E1A-424D-AC47-64556A602A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72" r="10607"/>
          <a:stretch/>
        </p:blipFill>
        <p:spPr>
          <a:xfrm>
            <a:off x="5784384" y="1188967"/>
            <a:ext cx="3446068" cy="2849633"/>
          </a:xfrm>
          <a:prstGeom prst="rect">
            <a:avLst/>
          </a:prstGeom>
        </p:spPr>
      </p:pic>
      <p:pic>
        <p:nvPicPr>
          <p:cNvPr id="19" name="Picture 18">
            <a:extLst>
              <a:ext uri="{FF2B5EF4-FFF2-40B4-BE49-F238E27FC236}">
                <a16:creationId xmlns:a16="http://schemas.microsoft.com/office/drawing/2014/main" id="{18C94F7A-D582-984E-89AE-658E245CEB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3" t="12569" r="14167"/>
          <a:stretch/>
        </p:blipFill>
        <p:spPr>
          <a:xfrm>
            <a:off x="-46434" y="1168430"/>
            <a:ext cx="3324725" cy="2813058"/>
          </a:xfrm>
          <a:prstGeom prst="rect">
            <a:avLst/>
          </a:prstGeom>
        </p:spPr>
      </p:pic>
      <p:pic>
        <p:nvPicPr>
          <p:cNvPr id="21" name="Picture 20">
            <a:extLst>
              <a:ext uri="{FF2B5EF4-FFF2-40B4-BE49-F238E27FC236}">
                <a16:creationId xmlns:a16="http://schemas.microsoft.com/office/drawing/2014/main" id="{1255F400-B88C-5E4B-A261-7E9C252089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666" r="9166"/>
          <a:stretch/>
        </p:blipFill>
        <p:spPr>
          <a:xfrm>
            <a:off x="3000326" y="1170242"/>
            <a:ext cx="2755768" cy="3444710"/>
          </a:xfrm>
          <a:prstGeom prst="rect">
            <a:avLst/>
          </a:prstGeom>
        </p:spPr>
      </p:pic>
      <p:pic>
        <p:nvPicPr>
          <p:cNvPr id="18" name="Picture 17">
            <a:extLst>
              <a:ext uri="{FF2B5EF4-FFF2-40B4-BE49-F238E27FC236}">
                <a16:creationId xmlns:a16="http://schemas.microsoft.com/office/drawing/2014/main" id="{AB832156-5C1D-2642-996B-822233E5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562"/>
          <a:stretch/>
        </p:blipFill>
        <p:spPr>
          <a:xfrm flipH="1">
            <a:off x="5467875" y="3942203"/>
            <a:ext cx="3769108" cy="2941861"/>
          </a:xfrm>
          <a:prstGeom prst="rect">
            <a:avLst/>
          </a:prstGeom>
        </p:spPr>
      </p:pic>
      <p:pic>
        <p:nvPicPr>
          <p:cNvPr id="20" name="Picture 19">
            <a:extLst>
              <a:ext uri="{FF2B5EF4-FFF2-40B4-BE49-F238E27FC236}">
                <a16:creationId xmlns:a16="http://schemas.microsoft.com/office/drawing/2014/main" id="{F0F5D000-0EF1-3F44-9B2C-0290CF47CB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789" t="-1" b="269"/>
          <a:stretch/>
        </p:blipFill>
        <p:spPr>
          <a:xfrm>
            <a:off x="2188913" y="4038600"/>
            <a:ext cx="3669959" cy="2870674"/>
          </a:xfrm>
          <a:prstGeom prst="rect">
            <a:avLst/>
          </a:prstGeom>
        </p:spPr>
      </p:pic>
      <p:pic>
        <p:nvPicPr>
          <p:cNvPr id="14" name="Picture 13">
            <a:extLst>
              <a:ext uri="{FF2B5EF4-FFF2-40B4-BE49-F238E27FC236}">
                <a16:creationId xmlns:a16="http://schemas.microsoft.com/office/drawing/2014/main" id="{98B51BEB-CF89-E241-9CAE-210EB232D7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786" y="3922609"/>
            <a:ext cx="3532586" cy="5154847"/>
          </a:xfrm>
          <a:prstGeom prst="rect">
            <a:avLst/>
          </a:prstGeom>
        </p:spPr>
      </p:pic>
      <p:sp>
        <p:nvSpPr>
          <p:cNvPr id="23" name="Rectangle 22"/>
          <p:cNvSpPr/>
          <p:nvPr/>
        </p:nvSpPr>
        <p:spPr>
          <a:xfrm flipH="1">
            <a:off x="-762001" y="3949519"/>
            <a:ext cx="12375809" cy="94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Rectangle 2"/>
          <p:cNvSpPr/>
          <p:nvPr/>
        </p:nvSpPr>
        <p:spPr>
          <a:xfrm>
            <a:off x="2859816" y="1115823"/>
            <a:ext cx="114127" cy="718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2" name="Rectangle 21"/>
          <p:cNvSpPr/>
          <p:nvPr/>
        </p:nvSpPr>
        <p:spPr>
          <a:xfrm>
            <a:off x="5753273" y="1122469"/>
            <a:ext cx="114127" cy="718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460036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090613"/>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228600"/>
            <a:ext cx="6477000" cy="646331"/>
          </a:xfrm>
          <a:prstGeom prst="rect">
            <a:avLst/>
          </a:prstGeom>
          <a:noFill/>
        </p:spPr>
        <p:txBody>
          <a:bodyPr wrap="square" rtlCol="0">
            <a:spAutoFit/>
          </a:bodyPr>
          <a:lstStyle/>
          <a:p>
            <a:r>
              <a:rPr lang="en-US" sz="3600" b="1" dirty="0" smtClean="0">
                <a:solidFill>
                  <a:srgbClr val="DCF1F7"/>
                </a:solidFill>
                <a:latin typeface="Source Sans Pro" charset="0"/>
                <a:ea typeface="Source Sans Pro" charset="0"/>
                <a:cs typeface="Source Sans Pro" charset="0"/>
              </a:rPr>
              <a:t>OUR EVOLUTION</a:t>
            </a:r>
            <a:endParaRPr lang="en-US" sz="3600" b="1" dirty="0">
              <a:solidFill>
                <a:srgbClr val="DCF1F7"/>
              </a:solidFill>
              <a:latin typeface="Source Sans Pro" charset="0"/>
              <a:ea typeface="Source Sans Pro" charset="0"/>
              <a:cs typeface="Source Sans Pro"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606" y="-9865"/>
            <a:ext cx="2438400" cy="1110342"/>
          </a:xfrm>
          <a:prstGeom prst="rect">
            <a:avLst/>
          </a:prstGeom>
        </p:spPr>
      </p:pic>
      <p:sp>
        <p:nvSpPr>
          <p:cNvPr id="3" name="TextBox 2"/>
          <p:cNvSpPr txBox="1"/>
          <p:nvPr/>
        </p:nvSpPr>
        <p:spPr>
          <a:xfrm>
            <a:off x="219891" y="1317036"/>
            <a:ext cx="8763000" cy="5355312"/>
          </a:xfrm>
          <a:prstGeom prst="rect">
            <a:avLst/>
          </a:prstGeom>
          <a:noFill/>
        </p:spPr>
        <p:txBody>
          <a:bodyPr wrap="square" rtlCol="0">
            <a:spAutoFit/>
          </a:bodyPr>
          <a:lstStyle/>
          <a:p>
            <a:r>
              <a:rPr lang="en-US" b="1" dirty="0" smtClean="0">
                <a:solidFill>
                  <a:srgbClr val="007496"/>
                </a:solidFill>
              </a:rPr>
              <a:t>Foundational</a:t>
            </a:r>
          </a:p>
          <a:p>
            <a:pPr marL="285750" indent="-285750">
              <a:buFont typeface="Arial" panose="020B0604020202020204" pitchFamily="34" charset="0"/>
              <a:buChar char="•"/>
            </a:pPr>
            <a:r>
              <a:rPr lang="en-US" dirty="0" smtClean="0"/>
              <a:t>EDI </a:t>
            </a:r>
            <a:r>
              <a:rPr lang="en-US" dirty="0"/>
              <a:t>goals, commitment, intentions and approaches via these 3 documents: our </a:t>
            </a:r>
            <a:r>
              <a:rPr lang="en-US" u="sng" dirty="0">
                <a:hlinkClick r:id="rId4"/>
              </a:rPr>
              <a:t>statement of commitment</a:t>
            </a:r>
            <a:r>
              <a:rPr lang="en-US" dirty="0"/>
              <a:t>,  our </a:t>
            </a:r>
            <a:r>
              <a:rPr lang="en-US" u="sng" dirty="0">
                <a:hlinkClick r:id="rId5"/>
              </a:rPr>
              <a:t>case statement</a:t>
            </a:r>
            <a:r>
              <a:rPr lang="en-US" dirty="0"/>
              <a:t>, and our </a:t>
            </a:r>
            <a:r>
              <a:rPr lang="en-US" u="sng" dirty="0">
                <a:hlinkClick r:id="rId6"/>
              </a:rPr>
              <a:t>EDI </a:t>
            </a:r>
            <a:r>
              <a:rPr lang="en-US" u="sng" dirty="0" smtClean="0">
                <a:hlinkClick r:id="rId6"/>
              </a:rPr>
              <a:t>principles</a:t>
            </a:r>
            <a:endParaRPr lang="en-US" u="sng" dirty="0" smtClean="0"/>
          </a:p>
          <a:p>
            <a:pPr marL="285750" indent="-285750">
              <a:buFont typeface="Arial" panose="020B0604020202020204" pitchFamily="34" charset="0"/>
              <a:buChar char="•"/>
            </a:pPr>
            <a:r>
              <a:rPr lang="en-US" dirty="0" smtClean="0"/>
              <a:t>Equity tool for internal </a:t>
            </a:r>
            <a:r>
              <a:rPr lang="en-US" dirty="0"/>
              <a:t>programmatic decisions </a:t>
            </a:r>
            <a:r>
              <a:rPr lang="en-US" dirty="0" smtClean="0"/>
              <a:t>(available for others to use as well)</a:t>
            </a:r>
          </a:p>
          <a:p>
            <a:pPr marL="285750" indent="-285750">
              <a:buFont typeface="Arial" panose="020B0604020202020204" pitchFamily="34" charset="0"/>
              <a:buChar char="•"/>
            </a:pPr>
            <a:r>
              <a:rPr lang="en-US" dirty="0" smtClean="0"/>
              <a:t>Metrics - </a:t>
            </a:r>
            <a:r>
              <a:rPr lang="en-US" dirty="0"/>
              <a:t>to gauge progress across our EDI </a:t>
            </a:r>
            <a:r>
              <a:rPr lang="en-US" dirty="0" smtClean="0"/>
              <a:t>work (evaluated annually)</a:t>
            </a:r>
          </a:p>
          <a:p>
            <a:r>
              <a:rPr lang="en-US" dirty="0" smtClean="0"/>
              <a:t> </a:t>
            </a:r>
          </a:p>
          <a:p>
            <a:r>
              <a:rPr lang="en-US" b="1" dirty="0" smtClean="0">
                <a:solidFill>
                  <a:srgbClr val="007496"/>
                </a:solidFill>
              </a:rPr>
              <a:t>External </a:t>
            </a:r>
          </a:p>
          <a:p>
            <a:pPr marL="285750" lvl="0" indent="-285750">
              <a:buFont typeface="Arial" panose="020B0604020202020204" pitchFamily="34" charset="0"/>
              <a:buChar char="•"/>
            </a:pPr>
            <a:r>
              <a:rPr lang="en-US" dirty="0" smtClean="0"/>
              <a:t>River Rally - 30-40</a:t>
            </a:r>
            <a:r>
              <a:rPr lang="en-US" dirty="0"/>
              <a:t>% </a:t>
            </a:r>
            <a:r>
              <a:rPr lang="en-US" dirty="0" smtClean="0"/>
              <a:t>workshops address equity &amp; inclusion, 100% of plenary panels include POC, inclusive social aspects (POC social hr., open mic), Emerging </a:t>
            </a:r>
            <a:r>
              <a:rPr lang="en-US" dirty="0"/>
              <a:t>Leader </a:t>
            </a:r>
            <a:r>
              <a:rPr lang="en-US" dirty="0" smtClean="0"/>
              <a:t>Award.</a:t>
            </a:r>
          </a:p>
          <a:p>
            <a:pPr marL="285750" lvl="0" indent="-285750">
              <a:buFont typeface="Arial" panose="020B0604020202020204" pitchFamily="34" charset="0"/>
              <a:buChar char="•"/>
            </a:pPr>
            <a:r>
              <a:rPr lang="en-US" dirty="0" smtClean="0"/>
              <a:t>Imagery  - Reflect diversity within our network.  See www.rivernetwork.org.</a:t>
            </a:r>
          </a:p>
          <a:p>
            <a:pPr marL="285750" indent="-285750">
              <a:buFont typeface="Arial" panose="020B0604020202020204" pitchFamily="34" charset="0"/>
              <a:buChar char="•"/>
            </a:pPr>
            <a:r>
              <a:rPr lang="en-US" dirty="0"/>
              <a:t>Vulnerable – My story, our story, and River Rally 2018 apology (very public and heartfelt apology by board chair, acknowledging our blind spots and welcoming ideas</a:t>
            </a:r>
            <a:r>
              <a:rPr lang="en-US" dirty="0" smtClean="0"/>
              <a:t>).</a:t>
            </a:r>
          </a:p>
          <a:p>
            <a:pPr marL="285750" indent="-285750">
              <a:buFont typeface="Arial" panose="020B0604020202020204" pitchFamily="34" charset="0"/>
              <a:buChar char="•"/>
            </a:pPr>
            <a:r>
              <a:rPr lang="en-US" dirty="0" smtClean="0"/>
              <a:t>Drinking water and resilient communities work – Diverse (and urban) by design with $. </a:t>
            </a:r>
          </a:p>
          <a:p>
            <a:pPr marL="285750" indent="-285750">
              <a:buFont typeface="Arial" panose="020B0604020202020204" pitchFamily="34" charset="0"/>
              <a:buChar char="•"/>
            </a:pPr>
            <a:r>
              <a:rPr lang="en-US" dirty="0" smtClean="0"/>
              <a:t>Webinars – </a:t>
            </a:r>
            <a:r>
              <a:rPr lang="en-US" dirty="0" err="1" smtClean="0"/>
              <a:t>Aparna</a:t>
            </a:r>
            <a:r>
              <a:rPr lang="en-US" dirty="0" smtClean="0"/>
              <a:t> Group </a:t>
            </a:r>
            <a:r>
              <a:rPr lang="en-US" dirty="0" smtClean="0"/>
              <a:t>and others for </a:t>
            </a:r>
            <a:r>
              <a:rPr lang="en-US" dirty="0" smtClean="0"/>
              <a:t>our entire community (available free to anyone)</a:t>
            </a:r>
          </a:p>
          <a:p>
            <a:endParaRPr lang="en-US" b="1" dirty="0" smtClean="0">
              <a:solidFill>
                <a:srgbClr val="007496"/>
              </a:solidFill>
            </a:endParaRPr>
          </a:p>
          <a:p>
            <a:r>
              <a:rPr lang="en-US" b="1" dirty="0" smtClean="0">
                <a:solidFill>
                  <a:srgbClr val="007496"/>
                </a:solidFill>
              </a:rPr>
              <a:t>Internal </a:t>
            </a:r>
            <a:endParaRPr lang="en-US" b="1" dirty="0">
              <a:solidFill>
                <a:srgbClr val="007496"/>
              </a:solidFill>
            </a:endParaRPr>
          </a:p>
          <a:p>
            <a:pPr marL="285750" lvl="0" indent="-285750">
              <a:buFont typeface="Arial" panose="020B0604020202020204" pitchFamily="34" charset="0"/>
              <a:buChar char="•"/>
            </a:pPr>
            <a:r>
              <a:rPr lang="en-US" dirty="0" smtClean="0"/>
              <a:t>Hiring practices and board recruitment goals and practices  </a:t>
            </a:r>
          </a:p>
          <a:p>
            <a:pPr marL="285750" lvl="0" indent="-285750">
              <a:buFont typeface="Arial" panose="020B0604020202020204" pitchFamily="34" charset="0"/>
              <a:buChar char="•"/>
            </a:pPr>
            <a:r>
              <a:rPr lang="en-US" dirty="0" smtClean="0"/>
              <a:t>EDI training for all staff and board </a:t>
            </a:r>
          </a:p>
          <a:p>
            <a:pPr marL="285750" lvl="0" indent="-285750">
              <a:buFont typeface="Arial" panose="020B0604020202020204" pitchFamily="34" charset="0"/>
              <a:buChar char="•"/>
            </a:pPr>
            <a:r>
              <a:rPr lang="en-US" dirty="0" smtClean="0"/>
              <a:t>Utilization of equity tool in programmatic decisions</a:t>
            </a:r>
          </a:p>
        </p:txBody>
      </p:sp>
    </p:spTree>
    <p:extLst>
      <p:ext uri="{BB962C8B-B14F-4D97-AF65-F5344CB8AC3E}">
        <p14:creationId xmlns:p14="http://schemas.microsoft.com/office/powerpoint/2010/main" val="1569158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90613"/>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28600"/>
            <a:ext cx="8534400" cy="646331"/>
          </a:xfrm>
          <a:prstGeom prst="rect">
            <a:avLst/>
          </a:prstGeom>
          <a:noFill/>
        </p:spPr>
        <p:txBody>
          <a:bodyPr wrap="square" rtlCol="0">
            <a:spAutoFit/>
          </a:bodyPr>
          <a:lstStyle/>
          <a:p>
            <a:r>
              <a:rPr lang="en-US" sz="3600" b="1" dirty="0">
                <a:solidFill>
                  <a:srgbClr val="DCF1F7"/>
                </a:solidFill>
                <a:latin typeface="Source Sans Pro" charset="0"/>
                <a:ea typeface="Source Sans Pro" charset="0"/>
                <a:cs typeface="Source Sans Pro" charset="0"/>
              </a:rPr>
              <a:t>KEY </a:t>
            </a:r>
            <a:r>
              <a:rPr lang="en-US" sz="3600" b="1" dirty="0" smtClean="0">
                <a:solidFill>
                  <a:srgbClr val="DCF1F7"/>
                </a:solidFill>
                <a:latin typeface="Source Sans Pro" charset="0"/>
                <a:ea typeface="Source Sans Pro" charset="0"/>
                <a:cs typeface="Source Sans Pro" charset="0"/>
              </a:rPr>
              <a:t>ISSUES and CORE STRATEGIES</a:t>
            </a:r>
            <a:endParaRPr lang="en-US" sz="3600" b="1" dirty="0">
              <a:solidFill>
                <a:srgbClr val="DCF1F7"/>
              </a:solidFill>
              <a:latin typeface="Source Sans Pro" charset="0"/>
              <a:ea typeface="Source Sans Pro" charset="0"/>
              <a:cs typeface="Source Sans Pro" charset="0"/>
            </a:endParaRPr>
          </a:p>
        </p:txBody>
      </p:sp>
      <p:graphicFrame>
        <p:nvGraphicFramePr>
          <p:cNvPr id="14" name="Content Placeholder 3"/>
          <p:cNvGraphicFramePr>
            <a:graphicFrameLocks noGrp="1"/>
          </p:cNvGraphicFramePr>
          <p:nvPr>
            <p:ph idx="4294967295"/>
            <p:extLst>
              <p:ext uri="{D42A27DB-BD31-4B8C-83A1-F6EECF244321}">
                <p14:modId xmlns:p14="http://schemas.microsoft.com/office/powerpoint/2010/main" val="3154039889"/>
              </p:ext>
            </p:extLst>
          </p:nvPr>
        </p:nvGraphicFramePr>
        <p:xfrm>
          <a:off x="5638800" y="1090613"/>
          <a:ext cx="3505200" cy="569633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447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CORE</a:t>
                      </a:r>
                      <a:r>
                        <a:rPr lang="en-US" sz="2400" baseline="0" dirty="0"/>
                        <a:t> STRATEGIES</a:t>
                      </a:r>
                      <a:endParaRPr lang="en-US" sz="2400" dirty="0"/>
                    </a:p>
                  </a:txBody>
                  <a:tcPr anchor="ctr">
                    <a:solidFill>
                      <a:schemeClr val="bg2">
                        <a:lumMod val="75000"/>
                      </a:schemeClr>
                    </a:solidFill>
                  </a:tcPr>
                </a:tc>
                <a:extLst>
                  <a:ext uri="{0D108BD9-81ED-4DB2-BD59-A6C34878D82A}">
                    <a16:rowId xmlns:a16="http://schemas.microsoft.com/office/drawing/2014/main" val="10000"/>
                  </a:ext>
                </a:extLst>
              </a:tr>
              <a:tr h="1049765">
                <a:tc>
                  <a:txBody>
                    <a:bodyPr/>
                    <a:lstStyle/>
                    <a:p>
                      <a:pPr algn="ctr"/>
                      <a:r>
                        <a:rPr lang="en-US" sz="1200" b="1" dirty="0"/>
                        <a:t> BUILD STRONG CHAMPIONS</a:t>
                      </a:r>
                    </a:p>
                  </a:txBody>
                  <a:tcPr anchor="ctr">
                    <a:solidFill>
                      <a:srgbClr val="FFC000"/>
                    </a:solidFill>
                  </a:tcPr>
                </a:tc>
                <a:extLst>
                  <a:ext uri="{0D108BD9-81ED-4DB2-BD59-A6C34878D82A}">
                    <a16:rowId xmlns:a16="http://schemas.microsoft.com/office/drawing/2014/main" val="1453140081"/>
                  </a:ext>
                </a:extLst>
              </a:tr>
              <a:tr h="1087523">
                <a:tc>
                  <a:txBody>
                    <a:bodyPr/>
                    <a:lstStyle/>
                    <a:p>
                      <a:pPr algn="ctr"/>
                      <a:r>
                        <a:rPr lang="en-US" sz="1200" b="1" dirty="0" smtClean="0"/>
                        <a:t>STRENGTHEN</a:t>
                      </a:r>
                      <a:r>
                        <a:rPr lang="en-US" sz="1200" b="1" baseline="0" dirty="0" smtClean="0"/>
                        <a:t> OUR NETWORK</a:t>
                      </a:r>
                      <a:endParaRPr lang="en-US" sz="1200" b="1" dirty="0"/>
                    </a:p>
                  </a:txBody>
                  <a:tcPr anchor="ctr">
                    <a:solidFill>
                      <a:schemeClr val="accent2"/>
                    </a:solidFill>
                  </a:tcPr>
                </a:tc>
                <a:extLst>
                  <a:ext uri="{0D108BD9-81ED-4DB2-BD59-A6C34878D82A}">
                    <a16:rowId xmlns:a16="http://schemas.microsoft.com/office/drawing/2014/main" val="10001"/>
                  </a:ext>
                </a:extLst>
              </a:tr>
              <a:tr h="1116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GROW OUR NETWORK</a:t>
                      </a:r>
                      <a:endParaRPr lang="en-US" sz="1200" b="1" dirty="0"/>
                    </a:p>
                  </a:txBody>
                  <a:tcPr anchor="ctr">
                    <a:solidFill>
                      <a:schemeClr val="accent3"/>
                    </a:solidFill>
                  </a:tcPr>
                </a:tc>
                <a:extLst>
                  <a:ext uri="{0D108BD9-81ED-4DB2-BD59-A6C34878D82A}">
                    <a16:rowId xmlns:a16="http://schemas.microsoft.com/office/drawing/2014/main" val="4049119595"/>
                  </a:ext>
                </a:extLst>
              </a:tr>
              <a:tr h="952866">
                <a:tc>
                  <a:txBody>
                    <a:bodyPr/>
                    <a:lstStyle/>
                    <a:p>
                      <a:pPr algn="ctr"/>
                      <a:r>
                        <a:rPr lang="en-US" sz="1200" b="1" baseline="0" dirty="0"/>
                        <a:t>LEVERAGE OUR VOICES</a:t>
                      </a:r>
                    </a:p>
                  </a:txBody>
                  <a:tcPr anchor="ctr">
                    <a:solidFill>
                      <a:schemeClr val="accent4">
                        <a:lumMod val="75000"/>
                      </a:schemeClr>
                    </a:solidFill>
                  </a:tcPr>
                </a:tc>
                <a:extLst>
                  <a:ext uri="{0D108BD9-81ED-4DB2-BD59-A6C34878D82A}">
                    <a16:rowId xmlns:a16="http://schemas.microsoft.com/office/drawing/2014/main" val="4253102429"/>
                  </a:ext>
                </a:extLst>
              </a:tr>
              <a:tr h="1032069">
                <a:tc>
                  <a:txBody>
                    <a:bodyPr/>
                    <a:lstStyle/>
                    <a:p>
                      <a:pPr algn="ctr"/>
                      <a:r>
                        <a:rPr lang="en-US" sz="1200" b="1" dirty="0">
                          <a:solidFill>
                            <a:srgbClr val="000000"/>
                          </a:solidFill>
                        </a:rPr>
                        <a:t>ORGANIZATIONAL EXCELLENCE</a:t>
                      </a:r>
                      <a:endParaRPr lang="en-US" sz="1200" b="1" baseline="0" dirty="0">
                        <a:solidFill>
                          <a:srgbClr val="000000"/>
                        </a:solidFill>
                      </a:endParaRPr>
                    </a:p>
                  </a:txBody>
                  <a:tcPr anchor="ctr">
                    <a:solidFill>
                      <a:schemeClr val="accent5"/>
                    </a:solidFill>
                  </a:tcPr>
                </a:tc>
                <a:extLst>
                  <a:ext uri="{0D108BD9-81ED-4DB2-BD59-A6C34878D82A}">
                    <a16:rowId xmlns:a16="http://schemas.microsoft.com/office/drawing/2014/main" val="388455130"/>
                  </a:ext>
                </a:extLst>
              </a:tr>
            </a:tbl>
          </a:graphicData>
        </a:graphic>
      </p:graphicFrame>
      <p:graphicFrame>
        <p:nvGraphicFramePr>
          <p:cNvPr id="21" name="Content Placeholder 3"/>
          <p:cNvGraphicFramePr>
            <a:graphicFrameLocks noGrp="1"/>
          </p:cNvGraphicFramePr>
          <p:nvPr>
            <p:ph idx="4294967295"/>
            <p:extLst>
              <p:ext uri="{D42A27DB-BD31-4B8C-83A1-F6EECF244321}">
                <p14:modId xmlns:p14="http://schemas.microsoft.com/office/powerpoint/2010/main" val="4075052706"/>
              </p:ext>
            </p:extLst>
          </p:nvPr>
        </p:nvGraphicFramePr>
        <p:xfrm>
          <a:off x="0" y="1142864"/>
          <a:ext cx="3505200" cy="576738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565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KEY</a:t>
                      </a:r>
                      <a:r>
                        <a:rPr lang="en-US" sz="2400" baseline="0" dirty="0" smtClean="0"/>
                        <a:t> ISSUES</a:t>
                      </a:r>
                      <a:endParaRPr lang="en-US" sz="2400" dirty="0"/>
                    </a:p>
                  </a:txBody>
                  <a:tcPr anchor="ctr">
                    <a:solidFill>
                      <a:schemeClr val="bg2">
                        <a:lumMod val="75000"/>
                      </a:schemeClr>
                    </a:solidFill>
                  </a:tcPr>
                </a:tc>
                <a:extLst>
                  <a:ext uri="{0D108BD9-81ED-4DB2-BD59-A6C34878D82A}">
                    <a16:rowId xmlns:a16="http://schemas.microsoft.com/office/drawing/2014/main" val="10000"/>
                  </a:ext>
                </a:extLst>
              </a:tr>
              <a:tr h="1298039">
                <a:tc>
                  <a:txBody>
                    <a:bodyPr/>
                    <a:lstStyle/>
                    <a:p>
                      <a:pPr algn="ctr"/>
                      <a:r>
                        <a:rPr lang="en-US" sz="1200" b="1" dirty="0" smtClean="0"/>
                        <a:t>                       Safe, clean,</a:t>
                      </a:r>
                      <a:r>
                        <a:rPr lang="en-US" sz="1200" b="1" baseline="0" dirty="0" smtClean="0"/>
                        <a:t> affordable drinking water</a:t>
                      </a:r>
                      <a:endParaRPr lang="en-US" sz="1200" b="1" dirty="0"/>
                    </a:p>
                  </a:txBody>
                  <a:tcPr anchor="ctr">
                    <a:solidFill>
                      <a:schemeClr val="accent5">
                        <a:lumMod val="20000"/>
                        <a:lumOff val="80000"/>
                      </a:schemeClr>
                    </a:solidFill>
                  </a:tcPr>
                </a:tc>
                <a:extLst>
                  <a:ext uri="{0D108BD9-81ED-4DB2-BD59-A6C34878D82A}">
                    <a16:rowId xmlns:a16="http://schemas.microsoft.com/office/drawing/2014/main" val="1453140081"/>
                  </a:ext>
                </a:extLst>
              </a:tr>
              <a:tr h="1344726">
                <a:tc>
                  <a:txBody>
                    <a:bodyPr/>
                    <a:lstStyle/>
                    <a:p>
                      <a:pPr algn="ctr"/>
                      <a:r>
                        <a:rPr lang="en-US" sz="1200" b="1" dirty="0" smtClean="0"/>
                        <a:t>                       Resilient cities and communities</a:t>
                      </a:r>
                      <a:endParaRPr lang="en-US" sz="1200" b="1" dirty="0"/>
                    </a:p>
                  </a:txBody>
                  <a:tcPr anchor="ctr">
                    <a:solidFill>
                      <a:schemeClr val="accent3">
                        <a:lumMod val="20000"/>
                        <a:lumOff val="80000"/>
                      </a:schemeClr>
                    </a:solidFill>
                  </a:tcPr>
                </a:tc>
                <a:extLst>
                  <a:ext uri="{0D108BD9-81ED-4DB2-BD59-A6C34878D82A}">
                    <a16:rowId xmlns:a16="http://schemas.microsoft.com/office/drawing/2014/main" val="10001"/>
                  </a:ext>
                </a:extLst>
              </a:tr>
              <a:tr h="138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rPr>
                        <a:t>                   </a:t>
                      </a:r>
                      <a:r>
                        <a:rPr lang="en-US" sz="1200" b="1" baseline="0" dirty="0" smtClean="0">
                          <a:solidFill>
                            <a:srgbClr val="000000"/>
                          </a:solidFill>
                        </a:rPr>
                        <a:t> </a:t>
                      </a:r>
                      <a:r>
                        <a:rPr lang="en-US" sz="1200" b="1" dirty="0" smtClean="0">
                          <a:solidFill>
                            <a:srgbClr val="000000"/>
                          </a:solidFill>
                        </a:rPr>
                        <a:t>   Healthy</a:t>
                      </a:r>
                      <a:r>
                        <a:rPr lang="en-US" sz="1200" b="1" baseline="0" dirty="0" smtClean="0">
                          <a:solidFill>
                            <a:srgbClr val="000000"/>
                          </a:solidFill>
                        </a:rPr>
                        <a:t> rivers in agricultural landscapes</a:t>
                      </a:r>
                      <a:endParaRPr lang="en-US" sz="1200" b="1" dirty="0"/>
                    </a:p>
                  </a:txBody>
                  <a:tcPr anchor="ctr">
                    <a:solidFill>
                      <a:schemeClr val="accent2">
                        <a:lumMod val="20000"/>
                        <a:lumOff val="80000"/>
                      </a:schemeClr>
                    </a:solidFill>
                  </a:tcPr>
                </a:tc>
                <a:extLst>
                  <a:ext uri="{0D108BD9-81ED-4DB2-BD59-A6C34878D82A}">
                    <a16:rowId xmlns:a16="http://schemas.microsoft.com/office/drawing/2014/main" val="4049119595"/>
                  </a:ext>
                </a:extLst>
              </a:tr>
              <a:tr h="1178223">
                <a:tc>
                  <a:txBody>
                    <a:bodyPr/>
                    <a:lstStyle/>
                    <a:p>
                      <a:pPr algn="ctr"/>
                      <a:r>
                        <a:rPr lang="en-US" sz="1200" b="1" baseline="0" dirty="0" smtClean="0"/>
                        <a:t>                      Robust &amp; effective water laws +  policies</a:t>
                      </a:r>
                      <a:endParaRPr lang="en-US" sz="1200" b="1" baseline="0" dirty="0"/>
                    </a:p>
                  </a:txBody>
                  <a:tcPr anchor="ctr">
                    <a:solidFill>
                      <a:schemeClr val="bg2">
                        <a:lumMod val="90000"/>
                      </a:schemeClr>
                    </a:solidFill>
                  </a:tcPr>
                </a:tc>
                <a:extLst>
                  <a:ext uri="{0D108BD9-81ED-4DB2-BD59-A6C34878D82A}">
                    <a16:rowId xmlns:a16="http://schemas.microsoft.com/office/drawing/2014/main" val="4253102429"/>
                  </a:ext>
                </a:extLst>
              </a:tr>
            </a:tbl>
          </a:graphicData>
        </a:graphic>
      </p:graphicFrame>
      <p:pic>
        <p:nvPicPr>
          <p:cNvPr id="23" name="Picture 22">
            <a:extLst>
              <a:ext uri="{FF2B5EF4-FFF2-40B4-BE49-F238E27FC236}">
                <a16:creationId xmlns:a16="http://schemas.microsoft.com/office/drawing/2014/main" id="{1D0A136E-1C92-6944-BC2A-A1A33699A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5" y="1676400"/>
            <a:ext cx="862345" cy="1179358"/>
          </a:xfrm>
          <a:prstGeom prst="rect">
            <a:avLst/>
          </a:prstGeom>
        </p:spPr>
      </p:pic>
      <p:pic>
        <p:nvPicPr>
          <p:cNvPr id="25" name="Picture 24">
            <a:extLst>
              <a:ext uri="{FF2B5EF4-FFF2-40B4-BE49-F238E27FC236}">
                <a16:creationId xmlns:a16="http://schemas.microsoft.com/office/drawing/2014/main" id="{69D8C0B4-862E-EB4D-AC84-E33C3F12E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 y="2855759"/>
            <a:ext cx="862344" cy="1475400"/>
          </a:xfrm>
          <a:prstGeom prst="rect">
            <a:avLst/>
          </a:prstGeom>
        </p:spPr>
      </p:pic>
      <p:pic>
        <p:nvPicPr>
          <p:cNvPr id="29" name="Picture 28">
            <a:extLst>
              <a:ext uri="{FF2B5EF4-FFF2-40B4-BE49-F238E27FC236}">
                <a16:creationId xmlns:a16="http://schemas.microsoft.com/office/drawing/2014/main" id="{0B00FBBC-2428-8446-B745-893405E45A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46" y="4227358"/>
            <a:ext cx="862345" cy="1447800"/>
          </a:xfrm>
          <a:prstGeom prst="rect">
            <a:avLst/>
          </a:prstGeom>
        </p:spPr>
      </p:pic>
      <p:pic>
        <p:nvPicPr>
          <p:cNvPr id="30" name="Picture 29">
            <a:extLst>
              <a:ext uri="{FF2B5EF4-FFF2-40B4-BE49-F238E27FC236}">
                <a16:creationId xmlns:a16="http://schemas.microsoft.com/office/drawing/2014/main" id="{2EDA32A7-8631-F846-8F31-0126CC894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45" y="5598958"/>
            <a:ext cx="860607" cy="1271451"/>
          </a:xfrm>
          <a:prstGeom prst="rect">
            <a:avLst/>
          </a:prstGeom>
        </p:spPr>
      </p:pic>
      <p:sp>
        <p:nvSpPr>
          <p:cNvPr id="2" name="TextBox 1"/>
          <p:cNvSpPr txBox="1"/>
          <p:nvPr/>
        </p:nvSpPr>
        <p:spPr>
          <a:xfrm>
            <a:off x="3733800" y="1981200"/>
            <a:ext cx="1676400" cy="2554545"/>
          </a:xfrm>
          <a:prstGeom prst="rect">
            <a:avLst/>
          </a:prstGeom>
          <a:noFill/>
        </p:spPr>
        <p:txBody>
          <a:bodyPr wrap="square" rtlCol="0">
            <a:spAutoFit/>
          </a:bodyPr>
          <a:lstStyle/>
          <a:p>
            <a:pPr algn="ctr"/>
            <a:r>
              <a:rPr lang="en-US" sz="3200" b="1" dirty="0" smtClean="0"/>
              <a:t>WHAT </a:t>
            </a:r>
          </a:p>
          <a:p>
            <a:pPr algn="ctr"/>
            <a:endParaRPr lang="en-US" sz="3200" b="1" dirty="0"/>
          </a:p>
          <a:p>
            <a:pPr algn="ctr"/>
            <a:r>
              <a:rPr lang="en-US" sz="3200" b="1" dirty="0" smtClean="0"/>
              <a:t>ABOUT </a:t>
            </a:r>
          </a:p>
          <a:p>
            <a:pPr algn="ctr"/>
            <a:endParaRPr lang="en-US" sz="3200" b="1" dirty="0"/>
          </a:p>
          <a:p>
            <a:pPr algn="ctr"/>
            <a:r>
              <a:rPr lang="en-US" sz="3200" b="1" dirty="0" smtClean="0"/>
              <a:t>EQUITY?</a:t>
            </a:r>
            <a:endParaRPr lang="en-US" sz="3200" b="1" dirty="0"/>
          </a:p>
        </p:txBody>
      </p:sp>
    </p:spTree>
    <p:extLst>
      <p:ext uri="{BB962C8B-B14F-4D97-AF65-F5344CB8AC3E}">
        <p14:creationId xmlns:p14="http://schemas.microsoft.com/office/powerpoint/2010/main" val="69273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62759" y="2638097"/>
          <a:ext cx="4340006" cy="49895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09491" y="1042647"/>
            <a:ext cx="4157041" cy="3416320"/>
          </a:xfrm>
          <a:prstGeom prst="rect">
            <a:avLst/>
          </a:prstGeom>
          <a:noFill/>
        </p:spPr>
        <p:txBody>
          <a:bodyPr wrap="square" rtlCol="0" anchor="t">
            <a:spAutoFit/>
          </a:bodyPr>
          <a:lstStyle/>
          <a:p>
            <a:r>
              <a:rPr lang="en-US" sz="1200" b="1"/>
              <a:t> </a:t>
            </a:r>
          </a:p>
          <a:p>
            <a:r>
              <a:rPr lang="en-US" sz="1200" b="1"/>
              <a:t>6,397 (400 members): </a:t>
            </a:r>
            <a:r>
              <a:rPr lang="en-US" sz="1200"/>
              <a:t>Number of groups in our network</a:t>
            </a:r>
            <a:endParaRPr lang="en-US" sz="1200">
              <a:cs typeface="Calibri"/>
            </a:endParaRPr>
          </a:p>
          <a:p>
            <a:pPr marL="213995" indent="-213995">
              <a:buFont typeface="Arial" panose="020B0604020202020204" pitchFamily="34" charset="0"/>
              <a:buChar char="•"/>
            </a:pPr>
            <a:endParaRPr lang="en-US" sz="1200" b="1">
              <a:cs typeface="Calibri"/>
            </a:endParaRPr>
          </a:p>
          <a:p>
            <a:r>
              <a:rPr lang="en-US" sz="1200" b="1"/>
              <a:t>9,887 / 10,734: </a:t>
            </a:r>
            <a:r>
              <a:rPr lang="en-US" sz="1200"/>
              <a:t>Number of email subscribers/social media followers</a:t>
            </a:r>
            <a:endParaRPr lang="en-US" sz="1200">
              <a:cs typeface="Calibri"/>
            </a:endParaRPr>
          </a:p>
          <a:p>
            <a:endParaRPr lang="en-US" sz="1200" b="1">
              <a:cs typeface="Calibri"/>
            </a:endParaRPr>
          </a:p>
          <a:p>
            <a:r>
              <a:rPr lang="en-US" sz="1200" b="1"/>
              <a:t>141: </a:t>
            </a:r>
            <a:r>
              <a:rPr lang="en-US" sz="1200"/>
              <a:t>Number of quarterly social media posts</a:t>
            </a:r>
            <a:endParaRPr lang="en-US" sz="1200">
              <a:cs typeface="Calibri"/>
            </a:endParaRPr>
          </a:p>
          <a:p>
            <a:pPr marL="213995" indent="-213995">
              <a:buFont typeface="Arial" panose="020B0604020202020204" pitchFamily="34" charset="0"/>
              <a:buChar char="•"/>
            </a:pPr>
            <a:endParaRPr lang="en-US" sz="1200" b="1">
              <a:cs typeface="Calibri"/>
            </a:endParaRPr>
          </a:p>
          <a:p>
            <a:r>
              <a:rPr lang="en-US" sz="1200" b="1"/>
              <a:t>165,881: </a:t>
            </a:r>
            <a:r>
              <a:rPr lang="en-US" sz="1200"/>
              <a:t>Number of website page views</a:t>
            </a:r>
            <a:endParaRPr lang="en-US" sz="1200">
              <a:cs typeface="Calibri"/>
            </a:endParaRPr>
          </a:p>
          <a:p>
            <a:pPr marL="213995" indent="-213995">
              <a:buFont typeface="Arial" panose="020B0604020202020204" pitchFamily="34" charset="0"/>
              <a:buChar char="•"/>
            </a:pPr>
            <a:endParaRPr lang="en-US" sz="1200" b="1">
              <a:cs typeface="Calibri"/>
            </a:endParaRPr>
          </a:p>
          <a:p>
            <a:r>
              <a:rPr lang="en-US" sz="1200" b="1"/>
              <a:t>53,545: </a:t>
            </a:r>
            <a:r>
              <a:rPr lang="en-US" sz="1200"/>
              <a:t>Number of unique website visitors</a:t>
            </a:r>
            <a:endParaRPr lang="en-US" sz="1200">
              <a:cs typeface="Calibri"/>
            </a:endParaRPr>
          </a:p>
          <a:p>
            <a:pPr marL="213995" indent="-213995">
              <a:buFont typeface="Arial" panose="020B0604020202020204" pitchFamily="34" charset="0"/>
              <a:buChar char="•"/>
            </a:pPr>
            <a:endParaRPr lang="en-US" sz="1200" b="1">
              <a:cs typeface="Calibri"/>
            </a:endParaRPr>
          </a:p>
          <a:p>
            <a:r>
              <a:rPr lang="en-US" sz="1200" b="1"/>
              <a:t>22: </a:t>
            </a:r>
            <a:r>
              <a:rPr lang="en-US" sz="1200"/>
              <a:t>Number of original articles/blogs published YTD </a:t>
            </a:r>
            <a:endParaRPr lang="en-US" sz="1200">
              <a:solidFill>
                <a:srgbClr val="FF0000"/>
              </a:solidFill>
              <a:cs typeface="Calibri"/>
            </a:endParaRPr>
          </a:p>
          <a:p>
            <a:pPr marL="213995" indent="-213995">
              <a:buFont typeface="Arial" panose="020B0604020202020204" pitchFamily="34" charset="0"/>
              <a:buChar char="•"/>
            </a:pPr>
            <a:endParaRPr lang="en-US" sz="1200">
              <a:solidFill>
                <a:srgbClr val="FF0000"/>
              </a:solidFill>
              <a:cs typeface="Calibri"/>
            </a:endParaRPr>
          </a:p>
          <a:p>
            <a:r>
              <a:rPr lang="en-US" sz="1200" b="1">
                <a:solidFill>
                  <a:srgbClr val="000000"/>
                </a:solidFill>
              </a:rPr>
              <a:t>13,327: </a:t>
            </a:r>
            <a:r>
              <a:rPr lang="en-US" sz="1200">
                <a:solidFill>
                  <a:srgbClr val="000000"/>
                </a:solidFill>
              </a:rPr>
              <a:t>Number of people attending RN supported clean-up events (WED only)</a:t>
            </a:r>
            <a:endParaRPr lang="en-US" sz="1200">
              <a:cs typeface="Calibri"/>
            </a:endParaRPr>
          </a:p>
          <a:p>
            <a:pPr marL="213995" indent="-213995">
              <a:buFont typeface="Arial" panose="020B0604020202020204" pitchFamily="34" charset="0"/>
              <a:buChar char="•"/>
            </a:pPr>
            <a:endParaRPr lang="en-US" sz="1200">
              <a:cs typeface="Calibri"/>
            </a:endParaRPr>
          </a:p>
          <a:p>
            <a:endParaRPr lang="en-US" sz="1200"/>
          </a:p>
        </p:txBody>
      </p:sp>
      <p:sp>
        <p:nvSpPr>
          <p:cNvPr id="9" name="TextBox 8"/>
          <p:cNvSpPr txBox="1"/>
          <p:nvPr/>
        </p:nvSpPr>
        <p:spPr>
          <a:xfrm>
            <a:off x="158285" y="792649"/>
            <a:ext cx="2280115" cy="338554"/>
          </a:xfrm>
          <a:prstGeom prst="rect">
            <a:avLst/>
          </a:prstGeom>
          <a:solidFill>
            <a:schemeClr val="accent6"/>
          </a:solidFill>
        </p:spPr>
        <p:txBody>
          <a:bodyPr wrap="square" rtlCol="0">
            <a:spAutoFit/>
          </a:bodyPr>
          <a:lstStyle/>
          <a:p>
            <a:r>
              <a:rPr lang="en-US" sz="1600" b="1"/>
              <a:t>Build Strong Champions</a:t>
            </a:r>
          </a:p>
        </p:txBody>
      </p:sp>
      <p:sp>
        <p:nvSpPr>
          <p:cNvPr id="10" name="TextBox 9"/>
          <p:cNvSpPr txBox="1"/>
          <p:nvPr/>
        </p:nvSpPr>
        <p:spPr>
          <a:xfrm>
            <a:off x="4974315" y="790426"/>
            <a:ext cx="2102126" cy="338554"/>
          </a:xfrm>
          <a:prstGeom prst="rect">
            <a:avLst/>
          </a:prstGeom>
          <a:solidFill>
            <a:schemeClr val="accent3"/>
          </a:solidFill>
        </p:spPr>
        <p:txBody>
          <a:bodyPr wrap="square" rtlCol="0">
            <a:spAutoFit/>
          </a:bodyPr>
          <a:lstStyle/>
          <a:p>
            <a:r>
              <a:rPr lang="en-US" sz="1600" b="1"/>
              <a:t>Grow Our Network  </a:t>
            </a:r>
          </a:p>
        </p:txBody>
      </p:sp>
      <p:sp>
        <p:nvSpPr>
          <p:cNvPr id="12" name="TextBox 11"/>
          <p:cNvSpPr txBox="1"/>
          <p:nvPr/>
        </p:nvSpPr>
        <p:spPr>
          <a:xfrm>
            <a:off x="147399" y="1157213"/>
            <a:ext cx="4433594" cy="1785104"/>
          </a:xfrm>
          <a:prstGeom prst="rect">
            <a:avLst/>
          </a:prstGeom>
          <a:noFill/>
        </p:spPr>
        <p:txBody>
          <a:bodyPr wrap="square" rtlCol="0" anchor="t">
            <a:spAutoFit/>
          </a:bodyPr>
          <a:lstStyle/>
          <a:p>
            <a:r>
              <a:rPr lang="en-US" sz="1200" b="1"/>
              <a:t>38: </a:t>
            </a:r>
            <a:r>
              <a:rPr lang="en-US" sz="1200"/>
              <a:t>Number of customized consultations or other support (500+ </a:t>
            </a:r>
            <a:r>
              <a:rPr lang="en-US" sz="1200" err="1"/>
              <a:t>hrs</a:t>
            </a:r>
            <a:r>
              <a:rPr lang="en-US" sz="1200"/>
              <a:t>)</a:t>
            </a:r>
            <a:endParaRPr lang="en-US" sz="1200">
              <a:cs typeface="Calibri"/>
            </a:endParaRPr>
          </a:p>
          <a:p>
            <a:endParaRPr lang="en-US" sz="1200">
              <a:solidFill>
                <a:srgbClr val="FF0000"/>
              </a:solidFill>
            </a:endParaRPr>
          </a:p>
          <a:p>
            <a:r>
              <a:rPr lang="en-US" sz="1200" b="1"/>
              <a:t>$580,333:</a:t>
            </a:r>
            <a:r>
              <a:rPr lang="en-US" sz="1200"/>
              <a:t> Amount of direct financial support provided to 191 groups </a:t>
            </a:r>
            <a:endParaRPr lang="en-US" sz="1200">
              <a:cs typeface="Calibri"/>
            </a:endParaRPr>
          </a:p>
          <a:p>
            <a:endParaRPr lang="en-US" sz="1200">
              <a:cs typeface="Calibri"/>
            </a:endParaRPr>
          </a:p>
          <a:p>
            <a:r>
              <a:rPr lang="en-US" sz="1200" b="1"/>
              <a:t>4,146: </a:t>
            </a:r>
            <a:r>
              <a:rPr lang="en-US" sz="1200"/>
              <a:t>Number of individuals educated through our webinars, workshops, presentations, peer calls, etc. (including River Rally)</a:t>
            </a:r>
            <a:endParaRPr lang="en-US" sz="1200">
              <a:cs typeface="Calibri"/>
            </a:endParaRPr>
          </a:p>
          <a:p>
            <a:r>
              <a:rPr lang="en-US" sz="1400"/>
              <a:t>  </a:t>
            </a:r>
          </a:p>
          <a:p>
            <a:endParaRPr lang="en-US" sz="1200"/>
          </a:p>
        </p:txBody>
      </p:sp>
      <p:sp>
        <p:nvSpPr>
          <p:cNvPr id="13" name="TextBox 12"/>
          <p:cNvSpPr txBox="1"/>
          <p:nvPr/>
        </p:nvSpPr>
        <p:spPr>
          <a:xfrm>
            <a:off x="4979395" y="4372634"/>
            <a:ext cx="3852241" cy="338554"/>
          </a:xfrm>
          <a:prstGeom prst="rect">
            <a:avLst/>
          </a:prstGeom>
          <a:solidFill>
            <a:schemeClr val="accent5"/>
          </a:solidFill>
        </p:spPr>
        <p:txBody>
          <a:bodyPr wrap="square" rtlCol="0">
            <a:spAutoFit/>
          </a:bodyPr>
          <a:lstStyle/>
          <a:p>
            <a:pPr algn="ctr"/>
            <a:r>
              <a:rPr lang="en-US" sz="1600" b="1"/>
              <a:t>Organizational Excellence</a:t>
            </a:r>
          </a:p>
        </p:txBody>
      </p:sp>
      <p:sp>
        <p:nvSpPr>
          <p:cNvPr id="14" name="TextBox 13"/>
          <p:cNvSpPr txBox="1"/>
          <p:nvPr/>
        </p:nvSpPr>
        <p:spPr>
          <a:xfrm>
            <a:off x="4924081" y="4828444"/>
            <a:ext cx="4329801" cy="2169825"/>
          </a:xfrm>
          <a:prstGeom prst="rect">
            <a:avLst/>
          </a:prstGeom>
          <a:noFill/>
        </p:spPr>
        <p:txBody>
          <a:bodyPr wrap="square" rtlCol="0" anchor="t">
            <a:spAutoFit/>
          </a:bodyPr>
          <a:lstStyle/>
          <a:p>
            <a:r>
              <a:rPr lang="en-US" sz="1200" b="1"/>
              <a:t>81%: </a:t>
            </a:r>
            <a:r>
              <a:rPr lang="en-US" sz="1200"/>
              <a:t>Percent of BOD engaged in River Network fundraising activities</a:t>
            </a:r>
          </a:p>
          <a:p>
            <a:endParaRPr lang="en-US" sz="1200">
              <a:solidFill>
                <a:srgbClr val="FF0000"/>
              </a:solidFill>
            </a:endParaRPr>
          </a:p>
          <a:p>
            <a:r>
              <a:rPr lang="en-US" sz="1200" b="1"/>
              <a:t>100%: </a:t>
            </a:r>
            <a:r>
              <a:rPr lang="en-US" sz="1200"/>
              <a:t>Percent of BOD support River Network personally</a:t>
            </a:r>
            <a:endParaRPr lang="en-US" sz="1200">
              <a:cs typeface="Calibri"/>
            </a:endParaRPr>
          </a:p>
          <a:p>
            <a:endParaRPr lang="en-US" sz="1200"/>
          </a:p>
          <a:p>
            <a:r>
              <a:rPr lang="en-US" sz="1200" b="1"/>
              <a:t>$30,670: </a:t>
            </a:r>
            <a:r>
              <a:rPr lang="en-US" sz="1200"/>
              <a:t>Amount of revenue from BOD directly (pers. donations)</a:t>
            </a:r>
          </a:p>
          <a:p>
            <a:endParaRPr lang="en-US" sz="1200"/>
          </a:p>
          <a:p>
            <a:r>
              <a:rPr lang="en-US" sz="1200" b="1"/>
              <a:t>$210,211</a:t>
            </a:r>
            <a:r>
              <a:rPr lang="en-US" sz="1200"/>
              <a:t>: Amount of revenue from BOD directly and indirectly</a:t>
            </a:r>
            <a:endParaRPr lang="en-US" sz="1200">
              <a:cs typeface="Calibri"/>
            </a:endParaRPr>
          </a:p>
          <a:p>
            <a:endParaRPr lang="en-US" sz="1200">
              <a:latin typeface="Source Sans Pro"/>
              <a:ea typeface="Source Sans Pro" charset="0"/>
              <a:cs typeface="Source Sans Pro" charset="0"/>
            </a:endParaRPr>
          </a:p>
          <a:p>
            <a:r>
              <a:rPr lang="en-US" sz="1350"/>
              <a:t/>
            </a:r>
            <a:br>
              <a:rPr lang="en-US" sz="1350"/>
            </a:br>
            <a:endParaRPr lang="en-US" sz="1350">
              <a:cs typeface="Calibri"/>
            </a:endParaRPr>
          </a:p>
        </p:txBody>
      </p:sp>
      <p:sp>
        <p:nvSpPr>
          <p:cNvPr id="15" name="TextBox 14"/>
          <p:cNvSpPr txBox="1"/>
          <p:nvPr/>
        </p:nvSpPr>
        <p:spPr>
          <a:xfrm>
            <a:off x="914400" y="123201"/>
            <a:ext cx="7162799" cy="461665"/>
          </a:xfrm>
          <a:prstGeom prst="rect">
            <a:avLst/>
          </a:prstGeom>
          <a:noFill/>
        </p:spPr>
        <p:txBody>
          <a:bodyPr wrap="square" rtlCol="0">
            <a:spAutoFit/>
          </a:bodyPr>
          <a:lstStyle/>
          <a:p>
            <a:pPr algn="ctr"/>
            <a:r>
              <a:rPr lang="en-US" sz="2400" b="1"/>
              <a:t>Core Strategies – YTD FY18 Indicators*</a:t>
            </a:r>
          </a:p>
        </p:txBody>
      </p:sp>
      <p:sp>
        <p:nvSpPr>
          <p:cNvPr id="3" name="TextBox 2"/>
          <p:cNvSpPr txBox="1"/>
          <p:nvPr/>
        </p:nvSpPr>
        <p:spPr>
          <a:xfrm>
            <a:off x="2438400" y="790426"/>
            <a:ext cx="2284087" cy="338554"/>
          </a:xfrm>
          <a:prstGeom prst="rect">
            <a:avLst/>
          </a:prstGeom>
          <a:solidFill>
            <a:schemeClr val="accent2"/>
          </a:solidFill>
        </p:spPr>
        <p:txBody>
          <a:bodyPr wrap="none" rtlCol="0">
            <a:spAutoFit/>
          </a:bodyPr>
          <a:lstStyle/>
          <a:p>
            <a:r>
              <a:rPr lang="en-US" sz="1600" b="1"/>
              <a:t>Strengthen Our Network</a:t>
            </a:r>
          </a:p>
        </p:txBody>
      </p:sp>
      <p:sp>
        <p:nvSpPr>
          <p:cNvPr id="17" name="TextBox 16"/>
          <p:cNvSpPr txBox="1"/>
          <p:nvPr/>
        </p:nvSpPr>
        <p:spPr>
          <a:xfrm>
            <a:off x="6910180" y="790426"/>
            <a:ext cx="2102126" cy="338554"/>
          </a:xfrm>
          <a:prstGeom prst="rect">
            <a:avLst/>
          </a:prstGeom>
          <a:solidFill>
            <a:schemeClr val="accent4"/>
          </a:solidFill>
        </p:spPr>
        <p:txBody>
          <a:bodyPr wrap="square" rtlCol="0">
            <a:spAutoFit/>
          </a:bodyPr>
          <a:lstStyle/>
          <a:p>
            <a:r>
              <a:rPr lang="en-US" sz="1600" b="1"/>
              <a:t>Leverage Our Voices</a:t>
            </a:r>
          </a:p>
        </p:txBody>
      </p:sp>
      <p:sp>
        <p:nvSpPr>
          <p:cNvPr id="4" name="Rectangle 3"/>
          <p:cNvSpPr/>
          <p:nvPr/>
        </p:nvSpPr>
        <p:spPr>
          <a:xfrm>
            <a:off x="19879" y="6540758"/>
            <a:ext cx="9144000" cy="276999"/>
          </a:xfrm>
          <a:prstGeom prst="rect">
            <a:avLst/>
          </a:prstGeom>
        </p:spPr>
        <p:txBody>
          <a:bodyPr wrap="square">
            <a:spAutoFit/>
          </a:bodyPr>
          <a:lstStyle/>
          <a:p>
            <a:r>
              <a:rPr lang="en-US" sz="1200"/>
              <a:t>* Not all indicators are reported quarterly, e.g., EDI, satisfaction, % POC, etc.  </a:t>
            </a:r>
          </a:p>
        </p:txBody>
      </p:sp>
    </p:spTree>
    <p:extLst>
      <p:ext uri="{BB962C8B-B14F-4D97-AF65-F5344CB8AC3E}">
        <p14:creationId xmlns:p14="http://schemas.microsoft.com/office/powerpoint/2010/main" val="124743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96116" y="961527"/>
            <a:ext cx="4157041" cy="3416320"/>
          </a:xfrm>
          <a:prstGeom prst="rect">
            <a:avLst/>
          </a:prstGeom>
          <a:noFill/>
        </p:spPr>
        <p:txBody>
          <a:bodyPr wrap="square" rtlCol="0" anchor="t">
            <a:spAutoFit/>
          </a:bodyPr>
          <a:lstStyle/>
          <a:p>
            <a:r>
              <a:rPr lang="en-US" sz="1200" b="1" dirty="0"/>
              <a:t> </a:t>
            </a:r>
          </a:p>
          <a:p>
            <a:r>
              <a:rPr lang="en-US" sz="1200" b="1" dirty="0" smtClean="0"/>
              <a:t>Board: </a:t>
            </a:r>
            <a:r>
              <a:rPr lang="en-US" sz="1200" dirty="0" smtClean="0"/>
              <a:t>21% (4 board members / 1 recruited in FY18)**</a:t>
            </a:r>
            <a:endParaRPr lang="en-US" sz="1200" dirty="0">
              <a:cs typeface="Calibri"/>
            </a:endParaRPr>
          </a:p>
          <a:p>
            <a:pPr marL="213995" indent="-213995">
              <a:buFont typeface="Arial" panose="020B0604020202020204" pitchFamily="34" charset="0"/>
              <a:buChar char="•"/>
            </a:pPr>
            <a:endParaRPr lang="en-US" sz="1200" b="1" dirty="0">
              <a:cs typeface="Calibri"/>
            </a:endParaRPr>
          </a:p>
          <a:p>
            <a:r>
              <a:rPr lang="en-US" sz="1200" b="1" dirty="0" smtClean="0"/>
              <a:t>Staff: </a:t>
            </a:r>
            <a:r>
              <a:rPr lang="en-US" sz="1200" dirty="0" smtClean="0"/>
              <a:t>15% (2 staff)**</a:t>
            </a:r>
            <a:endParaRPr lang="en-US" sz="1200" dirty="0">
              <a:cs typeface="Calibri"/>
            </a:endParaRPr>
          </a:p>
          <a:p>
            <a:endParaRPr lang="en-US" sz="1200" b="1" dirty="0" smtClean="0"/>
          </a:p>
          <a:p>
            <a:r>
              <a:rPr lang="en-US" sz="1200" b="1" dirty="0" smtClean="0"/>
              <a:t>Finalists for staff vacancies: </a:t>
            </a:r>
            <a:r>
              <a:rPr lang="en-US" sz="1200" dirty="0" smtClean="0"/>
              <a:t>10% (1/10 finalists)**</a:t>
            </a:r>
            <a:r>
              <a:rPr lang="en-US" sz="1200" dirty="0" smtClean="0">
                <a:solidFill>
                  <a:srgbClr val="FF0000"/>
                </a:solidFill>
              </a:rPr>
              <a:t> </a:t>
            </a:r>
          </a:p>
          <a:p>
            <a:endParaRPr lang="en-US" sz="1200" dirty="0" smtClean="0">
              <a:solidFill>
                <a:srgbClr val="FF0000"/>
              </a:solidFill>
            </a:endParaRPr>
          </a:p>
          <a:p>
            <a:r>
              <a:rPr lang="en-US" sz="1200" b="1" dirty="0" smtClean="0"/>
              <a:t>Finalists for board vacancies: </a:t>
            </a:r>
            <a:r>
              <a:rPr lang="en-US" sz="1200" dirty="0" smtClean="0"/>
              <a:t>43% (3/7 finalists)**</a:t>
            </a:r>
          </a:p>
          <a:p>
            <a:endParaRPr lang="en-US" sz="1200" dirty="0"/>
          </a:p>
          <a:p>
            <a:r>
              <a:rPr lang="en-US" sz="1200" b="1" dirty="0"/>
              <a:t>14%: </a:t>
            </a:r>
            <a:r>
              <a:rPr lang="en-US" sz="1200" dirty="0"/>
              <a:t>Number/percentage of individuals we train and support through in-person trainings that identify as non-white. (n=131)</a:t>
            </a:r>
            <a:endParaRPr lang="en-US" sz="1200" b="1" dirty="0"/>
          </a:p>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 </a:t>
            </a:r>
            <a:endParaRPr lang="en-US" sz="1200" dirty="0">
              <a:cs typeface="Calibri"/>
            </a:endParaRPr>
          </a:p>
          <a:p>
            <a:endParaRPr lang="en-US" sz="1200" dirty="0"/>
          </a:p>
        </p:txBody>
      </p:sp>
      <p:sp>
        <p:nvSpPr>
          <p:cNvPr id="9" name="TextBox 8"/>
          <p:cNvSpPr txBox="1"/>
          <p:nvPr/>
        </p:nvSpPr>
        <p:spPr>
          <a:xfrm>
            <a:off x="158285" y="792649"/>
            <a:ext cx="3951599" cy="338554"/>
          </a:xfrm>
          <a:prstGeom prst="rect">
            <a:avLst/>
          </a:prstGeom>
          <a:solidFill>
            <a:schemeClr val="accent6">
              <a:lumMod val="40000"/>
              <a:lumOff val="60000"/>
            </a:schemeClr>
          </a:solidFill>
        </p:spPr>
        <p:txBody>
          <a:bodyPr wrap="square" rtlCol="0">
            <a:spAutoFit/>
          </a:bodyPr>
          <a:lstStyle/>
          <a:p>
            <a:r>
              <a:rPr lang="en-US" sz="1600" b="1" dirty="0" smtClean="0"/>
              <a:t>BECOMING MORE INCLUSIVE</a:t>
            </a:r>
            <a:endParaRPr lang="en-US" sz="1600" b="1" dirty="0"/>
          </a:p>
        </p:txBody>
      </p:sp>
      <p:sp>
        <p:nvSpPr>
          <p:cNvPr id="10" name="TextBox 9"/>
          <p:cNvSpPr txBox="1"/>
          <p:nvPr/>
        </p:nvSpPr>
        <p:spPr>
          <a:xfrm>
            <a:off x="4823109" y="792250"/>
            <a:ext cx="3964411" cy="338554"/>
          </a:xfrm>
          <a:prstGeom prst="rect">
            <a:avLst/>
          </a:prstGeom>
          <a:solidFill>
            <a:schemeClr val="accent2">
              <a:lumMod val="60000"/>
              <a:lumOff val="40000"/>
            </a:schemeClr>
          </a:solidFill>
        </p:spPr>
        <p:txBody>
          <a:bodyPr wrap="square" rtlCol="0">
            <a:spAutoFit/>
          </a:bodyPr>
          <a:lstStyle/>
          <a:p>
            <a:r>
              <a:rPr lang="en-US" sz="1600" b="1" dirty="0" smtClean="0"/>
              <a:t>DIVERSIFYING  PARTICIPATION</a:t>
            </a:r>
            <a:endParaRPr lang="en-US" sz="1600" b="1" dirty="0"/>
          </a:p>
        </p:txBody>
      </p:sp>
      <p:sp>
        <p:nvSpPr>
          <p:cNvPr id="12" name="TextBox 11"/>
          <p:cNvSpPr txBox="1"/>
          <p:nvPr/>
        </p:nvSpPr>
        <p:spPr>
          <a:xfrm>
            <a:off x="147399" y="1157213"/>
            <a:ext cx="4433594" cy="4001095"/>
          </a:xfrm>
          <a:prstGeom prst="rect">
            <a:avLst/>
          </a:prstGeom>
          <a:noFill/>
        </p:spPr>
        <p:txBody>
          <a:bodyPr wrap="square" rtlCol="0" anchor="t">
            <a:spAutoFit/>
          </a:bodyPr>
          <a:lstStyle/>
          <a:p>
            <a:r>
              <a:rPr lang="en-US" sz="1200" b="1" dirty="0" smtClean="0"/>
              <a:t>30</a:t>
            </a:r>
            <a:r>
              <a:rPr lang="en-US" sz="1200" b="1" dirty="0"/>
              <a:t>%: </a:t>
            </a:r>
            <a:r>
              <a:rPr lang="en-US" sz="1200" dirty="0"/>
              <a:t>Percentage of </a:t>
            </a:r>
            <a:r>
              <a:rPr lang="en-US" sz="1200" dirty="0" smtClean="0"/>
              <a:t>trainings </a:t>
            </a:r>
            <a:r>
              <a:rPr lang="en-US" sz="1200" dirty="0"/>
              <a:t>and consultations that incorporate aspects of diversity, inclusion and equity into them. </a:t>
            </a:r>
            <a:r>
              <a:rPr lang="en-US" sz="1200" dirty="0" smtClean="0"/>
              <a:t>(18 of 60)</a:t>
            </a:r>
          </a:p>
          <a:p>
            <a:endParaRPr lang="en-US" sz="1200" b="1" dirty="0" smtClean="0"/>
          </a:p>
          <a:p>
            <a:r>
              <a:rPr lang="en-US" sz="1200" b="1" dirty="0" smtClean="0"/>
              <a:t>44%: </a:t>
            </a:r>
            <a:r>
              <a:rPr lang="en-US" sz="1200" dirty="0" smtClean="0"/>
              <a:t>Percentage </a:t>
            </a:r>
            <a:r>
              <a:rPr lang="en-US" sz="1200" dirty="0"/>
              <a:t>of articles, </a:t>
            </a:r>
            <a:r>
              <a:rPr lang="en-US" sz="1200" dirty="0" smtClean="0"/>
              <a:t>blog posts, River Voices </a:t>
            </a:r>
            <a:r>
              <a:rPr lang="en-US" sz="1200" dirty="0"/>
              <a:t>and other digital storytelling pieces published and/or promoted that focus on issues related to </a:t>
            </a:r>
            <a:r>
              <a:rPr lang="en-US" sz="1200" dirty="0" smtClean="0"/>
              <a:t>EDI</a:t>
            </a:r>
          </a:p>
          <a:p>
            <a:endParaRPr lang="en-US" sz="1200" dirty="0">
              <a:cs typeface="Calibri"/>
            </a:endParaRPr>
          </a:p>
          <a:p>
            <a:r>
              <a:rPr lang="en-US" sz="1200" b="1" dirty="0" smtClean="0">
                <a:cs typeface="Calibri"/>
              </a:rPr>
              <a:t>River Rally specific:</a:t>
            </a:r>
          </a:p>
          <a:p>
            <a:pPr marL="171450" indent="-171450">
              <a:buFont typeface="Arial" panose="020B0604020202020204" pitchFamily="34" charset="0"/>
              <a:buChar char="•"/>
            </a:pPr>
            <a:r>
              <a:rPr lang="en-US" sz="1200" dirty="0" smtClean="0">
                <a:ea typeface="Times New Roman" panose="02020603050405020304" pitchFamily="18" charset="0"/>
                <a:cs typeface="Helvetica" panose="020B0604020202020204" pitchFamily="34" charset="0"/>
              </a:rPr>
              <a:t>Engaged</a:t>
            </a:r>
            <a:r>
              <a:rPr lang="en-US" sz="1200" b="1" dirty="0" smtClean="0">
                <a:ea typeface="Times New Roman" panose="02020603050405020304" pitchFamily="18" charset="0"/>
                <a:cs typeface="Helvetica" panose="020B0604020202020204" pitchFamily="34" charset="0"/>
              </a:rPr>
              <a:t> “Inclusion at Rally”</a:t>
            </a:r>
            <a:r>
              <a:rPr lang="en-US" sz="1200" dirty="0" smtClean="0">
                <a:ea typeface="Times New Roman" panose="02020603050405020304" pitchFamily="18" charset="0"/>
                <a:cs typeface="Helvetica" panose="020B0604020202020204" pitchFamily="34" charset="0"/>
              </a:rPr>
              <a:t> </a:t>
            </a:r>
            <a:r>
              <a:rPr lang="en-US" sz="1200" b="1" dirty="0" smtClean="0">
                <a:ea typeface="Times New Roman" panose="02020603050405020304" pitchFamily="18" charset="0"/>
                <a:cs typeface="Helvetica" panose="020B0604020202020204" pitchFamily="34" charset="0"/>
              </a:rPr>
              <a:t>committee</a:t>
            </a:r>
            <a:r>
              <a:rPr lang="en-US" sz="1200" dirty="0" smtClean="0">
                <a:ea typeface="Times New Roman" panose="02020603050405020304" pitchFamily="18" charset="0"/>
                <a:cs typeface="Helvetica" panose="020B0604020202020204" pitchFamily="34" charset="0"/>
              </a:rPr>
              <a:t> of volunteers and implemented </a:t>
            </a:r>
            <a:r>
              <a:rPr lang="en-US" sz="1200" u="sng" dirty="0" smtClean="0">
                <a:ea typeface="Times New Roman" panose="02020603050405020304" pitchFamily="18" charset="0"/>
                <a:cs typeface="Helvetica" panose="020B0604020202020204" pitchFamily="34" charset="0"/>
              </a:rPr>
              <a:t>all</a:t>
            </a:r>
            <a:r>
              <a:rPr lang="en-US" sz="1200" dirty="0" smtClean="0">
                <a:ea typeface="Times New Roman" panose="02020603050405020304" pitchFamily="18" charset="0"/>
                <a:cs typeface="Helvetica" panose="020B0604020202020204" pitchFamily="34" charset="0"/>
              </a:rPr>
              <a:t> their recommendations</a:t>
            </a:r>
          </a:p>
          <a:p>
            <a:pPr marL="171450" indent="-171450">
              <a:buFont typeface="Arial" panose="020B0604020202020204" pitchFamily="34" charset="0"/>
              <a:buChar char="•"/>
            </a:pPr>
            <a:r>
              <a:rPr lang="en-US" sz="1200" b="1" dirty="0" smtClean="0">
                <a:ea typeface="Times New Roman" panose="02020603050405020304" pitchFamily="18" charset="0"/>
                <a:cs typeface="Helvetica" panose="020B0604020202020204" pitchFamily="34" charset="0"/>
              </a:rPr>
              <a:t>Hosted “People </a:t>
            </a:r>
            <a:r>
              <a:rPr lang="en-US" sz="1200" b="1" dirty="0">
                <a:ea typeface="Times New Roman" panose="02020603050405020304" pitchFamily="18" charset="0"/>
                <a:cs typeface="Helvetica" panose="020B0604020202020204" pitchFamily="34" charset="0"/>
              </a:rPr>
              <a:t>of Color – We’re in the Movement” social hour – </a:t>
            </a:r>
            <a:r>
              <a:rPr lang="en-US" sz="1200" dirty="0">
                <a:ea typeface="Times New Roman" panose="02020603050405020304" pitchFamily="18" charset="0"/>
                <a:cs typeface="Helvetica" panose="020B0604020202020204" pitchFamily="34" charset="0"/>
              </a:rPr>
              <a:t>44 attendees, very well-received, requests to continue hosting</a:t>
            </a:r>
          </a:p>
          <a:p>
            <a:pPr marL="171450" indent="-171450">
              <a:buFont typeface="Arial" panose="020B0604020202020204" pitchFamily="34" charset="0"/>
              <a:buChar char="•"/>
            </a:pPr>
            <a:r>
              <a:rPr lang="en-US" sz="1200" b="1" dirty="0" smtClean="0"/>
              <a:t>“</a:t>
            </a:r>
            <a:r>
              <a:rPr lang="en-US" sz="1200" b="1" dirty="0"/>
              <a:t>Come Kick it With Us” Open Mic social – </a:t>
            </a:r>
            <a:r>
              <a:rPr lang="en-US" sz="1200" dirty="0"/>
              <a:t>high marks </a:t>
            </a:r>
            <a:r>
              <a:rPr lang="en-US" sz="1200" dirty="0" smtClean="0"/>
              <a:t>for having a large, more diverse attendance, welcoming </a:t>
            </a:r>
            <a:r>
              <a:rPr lang="en-US" sz="1200" dirty="0"/>
              <a:t>&amp; </a:t>
            </a:r>
            <a:r>
              <a:rPr lang="en-US" sz="1200" dirty="0" smtClean="0"/>
              <a:t>inclusive event</a:t>
            </a:r>
            <a:endParaRPr lang="en-US" sz="1200" dirty="0">
              <a:solidFill>
                <a:srgbClr val="FF0000"/>
              </a:solidFill>
            </a:endParaRPr>
          </a:p>
          <a:p>
            <a:pPr marL="171450" indent="-171450">
              <a:buFont typeface="Arial" panose="020B0604020202020204" pitchFamily="34" charset="0"/>
              <a:buChar char="•"/>
            </a:pPr>
            <a:r>
              <a:rPr lang="en-US" sz="1200" b="1" dirty="0" smtClean="0"/>
              <a:t>“</a:t>
            </a:r>
            <a:r>
              <a:rPr lang="en-US" sz="1200" b="1" dirty="0"/>
              <a:t>White Allies” </a:t>
            </a:r>
            <a:r>
              <a:rPr lang="en-US" sz="1200" dirty="0"/>
              <a:t>breakfast discussion table </a:t>
            </a:r>
          </a:p>
          <a:p>
            <a:pPr marL="171450" indent="-171450">
              <a:buFont typeface="Arial" panose="020B0604020202020204" pitchFamily="34" charset="0"/>
              <a:buChar char="•"/>
            </a:pPr>
            <a:r>
              <a:rPr lang="en-US" sz="1200" b="1" dirty="0" smtClean="0">
                <a:cs typeface="Calibri"/>
              </a:rPr>
              <a:t>25%: </a:t>
            </a:r>
            <a:r>
              <a:rPr lang="en-US" sz="1200" dirty="0" smtClean="0">
                <a:cs typeface="Calibri"/>
              </a:rPr>
              <a:t>Workshops related to EDI </a:t>
            </a:r>
            <a:r>
              <a:rPr lang="en-US" sz="1200" smtClean="0">
                <a:cs typeface="Calibri"/>
              </a:rPr>
              <a:t>(19/77</a:t>
            </a:r>
            <a:r>
              <a:rPr lang="en-US" sz="1200" dirty="0" smtClean="0">
                <a:cs typeface="Calibri"/>
              </a:rPr>
              <a:t>)</a:t>
            </a:r>
          </a:p>
          <a:p>
            <a:pPr marL="171450" indent="-171450">
              <a:buFont typeface="Arial" panose="020B0604020202020204" pitchFamily="34" charset="0"/>
              <a:buChar char="•"/>
            </a:pPr>
            <a:r>
              <a:rPr lang="en-US" sz="1200" b="1" dirty="0" smtClean="0">
                <a:cs typeface="Calibri"/>
              </a:rPr>
              <a:t>44%: </a:t>
            </a:r>
            <a:r>
              <a:rPr lang="en-US" sz="1200" dirty="0" smtClean="0">
                <a:cs typeface="Calibri"/>
              </a:rPr>
              <a:t>POC as keynote and plenary speakers (4/9)</a:t>
            </a:r>
          </a:p>
          <a:p>
            <a:pPr marL="171450" indent="-171450">
              <a:buFont typeface="Arial" panose="020B0604020202020204" pitchFamily="34" charset="0"/>
              <a:buChar char="•"/>
            </a:pPr>
            <a:r>
              <a:rPr lang="en-US" sz="1200" dirty="0" smtClean="0">
                <a:cs typeface="Calibri"/>
              </a:rPr>
              <a:t>Launched </a:t>
            </a:r>
            <a:r>
              <a:rPr lang="en-US" sz="1200" b="1" dirty="0" smtClean="0">
                <a:cs typeface="Calibri"/>
              </a:rPr>
              <a:t>“Emerging Leaders Award” </a:t>
            </a:r>
            <a:r>
              <a:rPr lang="en-US" sz="1200" dirty="0" smtClean="0">
                <a:cs typeface="Calibri"/>
              </a:rPr>
              <a:t>for FY19</a:t>
            </a:r>
            <a:endParaRPr lang="en-US" sz="1350" dirty="0">
              <a:cs typeface="Calibri"/>
            </a:endParaRPr>
          </a:p>
          <a:p>
            <a:endParaRPr lang="en-US" sz="1200" dirty="0">
              <a:cs typeface="Calibri"/>
            </a:endParaRPr>
          </a:p>
          <a:p>
            <a:r>
              <a:rPr lang="en-US" sz="1400" dirty="0"/>
              <a:t>  </a:t>
            </a:r>
          </a:p>
          <a:p>
            <a:endParaRPr lang="en-US" sz="1200" dirty="0"/>
          </a:p>
        </p:txBody>
      </p:sp>
      <p:sp>
        <p:nvSpPr>
          <p:cNvPr id="13" name="TextBox 12"/>
          <p:cNvSpPr txBox="1"/>
          <p:nvPr/>
        </p:nvSpPr>
        <p:spPr>
          <a:xfrm>
            <a:off x="158285" y="4714834"/>
            <a:ext cx="3852241" cy="338554"/>
          </a:xfrm>
          <a:prstGeom prst="rect">
            <a:avLst/>
          </a:prstGeom>
          <a:solidFill>
            <a:schemeClr val="accent5">
              <a:lumMod val="40000"/>
              <a:lumOff val="60000"/>
            </a:schemeClr>
          </a:solidFill>
        </p:spPr>
        <p:txBody>
          <a:bodyPr wrap="square" rtlCol="0">
            <a:spAutoFit/>
          </a:bodyPr>
          <a:lstStyle/>
          <a:p>
            <a:r>
              <a:rPr lang="en-US" sz="1600" b="1" dirty="0" smtClean="0"/>
              <a:t>EXPLORING INEQUITY AND INEQUALITY</a:t>
            </a:r>
            <a:endParaRPr lang="en-US" sz="1600" b="1" dirty="0"/>
          </a:p>
        </p:txBody>
      </p:sp>
      <p:sp>
        <p:nvSpPr>
          <p:cNvPr id="14" name="TextBox 13"/>
          <p:cNvSpPr txBox="1"/>
          <p:nvPr/>
        </p:nvSpPr>
        <p:spPr>
          <a:xfrm>
            <a:off x="147399" y="5091936"/>
            <a:ext cx="4329801" cy="1200329"/>
          </a:xfrm>
          <a:prstGeom prst="rect">
            <a:avLst/>
          </a:prstGeom>
          <a:noFill/>
        </p:spPr>
        <p:txBody>
          <a:bodyPr wrap="square" rtlCol="0" anchor="t">
            <a:spAutoFit/>
          </a:bodyPr>
          <a:lstStyle/>
          <a:p>
            <a:r>
              <a:rPr lang="en-US" sz="1200" b="1" dirty="0" smtClean="0"/>
              <a:t>DATA NOT YET AVAILABLE: </a:t>
            </a:r>
            <a:r>
              <a:rPr lang="en-US" sz="1200" dirty="0" smtClean="0"/>
              <a:t>Extent </a:t>
            </a:r>
            <a:r>
              <a:rPr lang="en-US" sz="1200" dirty="0"/>
              <a:t>to which RN programs are inclusive and integrate equity considerations (qualitative measure) </a:t>
            </a:r>
            <a:endParaRPr lang="en-US" sz="1200" dirty="0" smtClean="0"/>
          </a:p>
          <a:p>
            <a:endParaRPr lang="en-US" sz="1200" dirty="0">
              <a:solidFill>
                <a:srgbClr val="FF0000"/>
              </a:solidFill>
            </a:endParaRPr>
          </a:p>
          <a:p>
            <a:r>
              <a:rPr lang="en-US" sz="1200" b="1" dirty="0" smtClean="0"/>
              <a:t>100%: </a:t>
            </a:r>
            <a:r>
              <a:rPr lang="en-US" sz="1200" dirty="0" smtClean="0"/>
              <a:t>Percentage </a:t>
            </a:r>
            <a:r>
              <a:rPr lang="en-US" sz="1200" dirty="0"/>
              <a:t>of staff that have received training related to power, privilege &amp; racism in previous 2 </a:t>
            </a:r>
            <a:r>
              <a:rPr lang="en-US" sz="1200" dirty="0" smtClean="0"/>
              <a:t>years or are scheduled to receive it by the end of the fiscal year</a:t>
            </a:r>
            <a:endParaRPr lang="en-US" sz="1350" dirty="0">
              <a:cs typeface="Calibri"/>
            </a:endParaRPr>
          </a:p>
        </p:txBody>
      </p:sp>
      <p:sp>
        <p:nvSpPr>
          <p:cNvPr id="15" name="TextBox 14"/>
          <p:cNvSpPr txBox="1"/>
          <p:nvPr/>
        </p:nvSpPr>
        <p:spPr>
          <a:xfrm>
            <a:off x="914400" y="123201"/>
            <a:ext cx="7162799" cy="461665"/>
          </a:xfrm>
          <a:prstGeom prst="rect">
            <a:avLst/>
          </a:prstGeom>
          <a:noFill/>
        </p:spPr>
        <p:txBody>
          <a:bodyPr wrap="square" rtlCol="0">
            <a:spAutoFit/>
          </a:bodyPr>
          <a:lstStyle/>
          <a:p>
            <a:pPr algn="ctr"/>
            <a:r>
              <a:rPr lang="en-US" sz="2400" b="1" dirty="0" smtClean="0"/>
              <a:t>Equity, Diversity &amp; Inclusion – </a:t>
            </a:r>
            <a:r>
              <a:rPr lang="en-US" sz="2400" b="1" dirty="0"/>
              <a:t>YTD FY18 Indicators*</a:t>
            </a:r>
          </a:p>
        </p:txBody>
      </p:sp>
      <p:sp>
        <p:nvSpPr>
          <p:cNvPr id="4" name="Rectangle 3"/>
          <p:cNvSpPr/>
          <p:nvPr/>
        </p:nvSpPr>
        <p:spPr>
          <a:xfrm>
            <a:off x="4842777" y="6292712"/>
            <a:ext cx="9144000" cy="461665"/>
          </a:xfrm>
          <a:prstGeom prst="rect">
            <a:avLst/>
          </a:prstGeom>
        </p:spPr>
        <p:txBody>
          <a:bodyPr wrap="square">
            <a:spAutoFit/>
          </a:bodyPr>
          <a:lstStyle/>
          <a:p>
            <a:r>
              <a:rPr lang="en-US" sz="1200" dirty="0" smtClean="0"/>
              <a:t>* EDI indicators are reported on annually</a:t>
            </a:r>
          </a:p>
          <a:p>
            <a:r>
              <a:rPr lang="en-US" sz="1200" dirty="0" smtClean="0"/>
              <a:t>** Indicators reflect numbers as of Sept. 2018</a:t>
            </a:r>
            <a:endParaRPr lang="en-US" sz="1200" dirty="0"/>
          </a:p>
        </p:txBody>
      </p:sp>
      <p:graphicFrame>
        <p:nvGraphicFramePr>
          <p:cNvPr id="17" name="Chart 16"/>
          <p:cNvGraphicFramePr>
            <a:graphicFrameLocks/>
          </p:cNvGraphicFramePr>
          <p:nvPr>
            <p:extLst/>
          </p:nvPr>
        </p:nvGraphicFramePr>
        <p:xfrm>
          <a:off x="4656787" y="3107225"/>
          <a:ext cx="413073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41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090613"/>
          </a:xfrm>
          <a:prstGeom prst="rect">
            <a:avLst/>
          </a:prstGeom>
          <a:solidFill>
            <a:srgbClr val="0074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1000" y="228600"/>
            <a:ext cx="8229600" cy="646331"/>
          </a:xfrm>
          <a:prstGeom prst="rect">
            <a:avLst/>
          </a:prstGeom>
          <a:noFill/>
        </p:spPr>
        <p:txBody>
          <a:bodyPr wrap="square" rtlCol="0">
            <a:spAutoFit/>
          </a:bodyPr>
          <a:lstStyle/>
          <a:p>
            <a:r>
              <a:rPr lang="en-US" sz="3600" b="1" dirty="0" smtClean="0">
                <a:solidFill>
                  <a:srgbClr val="DCF1F7"/>
                </a:solidFill>
                <a:latin typeface="Source Sans Pro" charset="0"/>
                <a:ea typeface="Source Sans Pro" charset="0"/>
                <a:cs typeface="Source Sans Pro" charset="0"/>
              </a:rPr>
              <a:t>LESSONS  </a:t>
            </a:r>
            <a:endParaRPr lang="en-US" sz="3600" b="1" dirty="0">
              <a:solidFill>
                <a:srgbClr val="DCF1F7"/>
              </a:solidFill>
              <a:latin typeface="Source Sans Pro" charset="0"/>
              <a:ea typeface="Source Sans Pro" charset="0"/>
              <a:cs typeface="Source Sans Pro"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606" y="-9865"/>
            <a:ext cx="2438400" cy="1110342"/>
          </a:xfrm>
          <a:prstGeom prst="rect">
            <a:avLst/>
          </a:prstGeom>
        </p:spPr>
      </p:pic>
      <p:sp>
        <p:nvSpPr>
          <p:cNvPr id="3" name="Rectangle 2"/>
          <p:cNvSpPr/>
          <p:nvPr/>
        </p:nvSpPr>
        <p:spPr>
          <a:xfrm>
            <a:off x="147794" y="1319213"/>
            <a:ext cx="8843805" cy="3447098"/>
          </a:xfrm>
          <a:prstGeom prst="rect">
            <a:avLst/>
          </a:prstGeom>
        </p:spPr>
        <p:txBody>
          <a:bodyPr wrap="square">
            <a:spAutoFit/>
          </a:bodyPr>
          <a:lstStyle/>
          <a:p>
            <a:pPr marL="285750" indent="-285750">
              <a:buClr>
                <a:srgbClr val="007496"/>
              </a:buClr>
              <a:buFont typeface="Wingdings" panose="05000000000000000000" pitchFamily="2" charset="2"/>
              <a:buChar char="ü"/>
              <a:defRPr/>
            </a:pPr>
            <a:r>
              <a:rPr lang="en-US" sz="2200" dirty="0" smtClean="0"/>
              <a:t>Leadership matters – board and staff</a:t>
            </a:r>
          </a:p>
          <a:p>
            <a:pPr marL="285750" indent="-285750">
              <a:buClr>
                <a:srgbClr val="007496"/>
              </a:buClr>
              <a:buFont typeface="Wingdings" panose="05000000000000000000" pitchFamily="2" charset="2"/>
              <a:buChar char="ü"/>
              <a:defRPr/>
            </a:pPr>
            <a:endParaRPr lang="en-US" sz="2200" dirty="0"/>
          </a:p>
          <a:p>
            <a:pPr marL="285750" indent="-285750">
              <a:buClr>
                <a:srgbClr val="007496"/>
              </a:buClr>
              <a:buFont typeface="Wingdings" panose="05000000000000000000" pitchFamily="2" charset="2"/>
              <a:buChar char="ü"/>
              <a:defRPr/>
            </a:pPr>
            <a:r>
              <a:rPr lang="en-US" sz="2200" dirty="0" smtClean="0"/>
              <a:t>Be </a:t>
            </a:r>
            <a:r>
              <a:rPr lang="en-US" sz="2200" dirty="0" smtClean="0"/>
              <a:t>curious, courageous, and courteous </a:t>
            </a:r>
            <a:r>
              <a:rPr lang="en-US" sz="2200" smtClean="0"/>
              <a:t>– </a:t>
            </a:r>
            <a:r>
              <a:rPr lang="en-US" sz="2200" smtClean="0"/>
              <a:t>listen   </a:t>
            </a:r>
            <a:endParaRPr lang="en-US" sz="2200" dirty="0" smtClean="0"/>
          </a:p>
          <a:p>
            <a:pPr marL="285750" indent="-285750">
              <a:buClr>
                <a:srgbClr val="007496"/>
              </a:buClr>
              <a:buFont typeface="Wingdings" panose="05000000000000000000" pitchFamily="2" charset="2"/>
              <a:buChar char="ü"/>
              <a:defRPr/>
            </a:pPr>
            <a:endParaRPr lang="en-US" sz="2200" dirty="0"/>
          </a:p>
          <a:p>
            <a:pPr marL="285750" indent="-285750">
              <a:buClr>
                <a:srgbClr val="007496"/>
              </a:buClr>
              <a:buFont typeface="Wingdings" panose="05000000000000000000" pitchFamily="2" charset="2"/>
              <a:buChar char="ü"/>
              <a:defRPr/>
            </a:pPr>
            <a:r>
              <a:rPr lang="en-US" sz="2200" dirty="0" smtClean="0"/>
              <a:t>Visually portray the future you </a:t>
            </a:r>
            <a:r>
              <a:rPr lang="en-US" sz="2200" dirty="0" smtClean="0"/>
              <a:t>seek – images matter</a:t>
            </a:r>
            <a:endParaRPr lang="en-US" sz="2200" dirty="0" smtClean="0"/>
          </a:p>
          <a:p>
            <a:pPr marL="285750" indent="-285750">
              <a:buClr>
                <a:srgbClr val="007496"/>
              </a:buClr>
              <a:buFont typeface="Wingdings" panose="05000000000000000000" pitchFamily="2" charset="2"/>
              <a:buChar char="ü"/>
              <a:defRPr/>
            </a:pPr>
            <a:endParaRPr lang="en-US" sz="2200" dirty="0"/>
          </a:p>
          <a:p>
            <a:pPr marL="285750" indent="-285750">
              <a:buClr>
                <a:srgbClr val="007496"/>
              </a:buClr>
              <a:buFont typeface="Wingdings" panose="05000000000000000000" pitchFamily="2" charset="2"/>
              <a:buChar char="ü"/>
              <a:defRPr/>
            </a:pPr>
            <a:r>
              <a:rPr lang="en-US" sz="2200" dirty="0" smtClean="0"/>
              <a:t>Establish indicators/benchmarks/practices and track progress </a:t>
            </a:r>
          </a:p>
          <a:p>
            <a:pPr marL="285750" indent="-285750">
              <a:buClr>
                <a:srgbClr val="007496"/>
              </a:buClr>
              <a:buFont typeface="Wingdings" panose="05000000000000000000" pitchFamily="2" charset="2"/>
              <a:buChar char="ü"/>
              <a:defRPr/>
            </a:pPr>
            <a:endParaRPr lang="en-US" sz="2200" dirty="0"/>
          </a:p>
          <a:p>
            <a:pPr marL="285750" indent="-285750">
              <a:buClr>
                <a:srgbClr val="007496"/>
              </a:buClr>
              <a:buFont typeface="Wingdings" panose="05000000000000000000" pitchFamily="2" charset="2"/>
              <a:buChar char="ü"/>
              <a:defRPr/>
            </a:pPr>
            <a:r>
              <a:rPr lang="en-US" sz="2200" dirty="0" smtClean="0"/>
              <a:t>Be </a:t>
            </a:r>
            <a:r>
              <a:rPr lang="en-US" sz="2200" dirty="0" smtClean="0"/>
              <a:t>vulnerable, recognize </a:t>
            </a:r>
            <a:r>
              <a:rPr lang="en-US" sz="2200" dirty="0" smtClean="0"/>
              <a:t>unintentional </a:t>
            </a:r>
            <a:r>
              <a:rPr lang="en-US" sz="2200" dirty="0" smtClean="0"/>
              <a:t>harm, and celebrate progress</a:t>
            </a:r>
            <a:endParaRPr lang="en-US" sz="2200" dirty="0" smtClean="0"/>
          </a:p>
          <a:p>
            <a:pPr marL="742950" lvl="1" indent="-285750">
              <a:buClr>
                <a:srgbClr val="007496"/>
              </a:buClr>
              <a:buFont typeface="Wingdings" panose="05000000000000000000" pitchFamily="2" charset="2"/>
              <a:buChar char="ü"/>
              <a:defRPr/>
            </a:pPr>
            <a:endParaRPr lang="en-US" sz="2000" dirty="0"/>
          </a:p>
        </p:txBody>
      </p:sp>
      <p:pic>
        <p:nvPicPr>
          <p:cNvPr id="20" name="Picture 19">
            <a:extLst>
              <a:ext uri="{FF2B5EF4-FFF2-40B4-BE49-F238E27FC236}">
                <a16:creationId xmlns:a16="http://schemas.microsoft.com/office/drawing/2014/main" id="{F3B4B263-681A-4F44-BF32-146827534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325" y="4576354"/>
            <a:ext cx="4865381" cy="2286000"/>
          </a:xfrm>
          <a:prstGeom prst="rect">
            <a:avLst/>
          </a:prstGeom>
        </p:spPr>
      </p:pic>
      <p:sp>
        <p:nvSpPr>
          <p:cNvPr id="21" name="Rectangle 20"/>
          <p:cNvSpPr/>
          <p:nvPr/>
        </p:nvSpPr>
        <p:spPr>
          <a:xfrm>
            <a:off x="2385061" y="4956744"/>
            <a:ext cx="143191" cy="246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6930" r="26382"/>
          <a:stretch/>
        </p:blipFill>
        <p:spPr>
          <a:xfrm>
            <a:off x="0" y="4572000"/>
            <a:ext cx="2916291" cy="3674952"/>
          </a:xfrm>
          <a:prstGeom prst="rect">
            <a:avLst/>
          </a:prstGeom>
        </p:spPr>
      </p:pic>
      <p:sp>
        <p:nvSpPr>
          <p:cNvPr id="19" name="Rectangle 18"/>
          <p:cNvSpPr/>
          <p:nvPr/>
        </p:nvSpPr>
        <p:spPr>
          <a:xfrm flipH="1">
            <a:off x="6019800" y="4495800"/>
            <a:ext cx="174801" cy="246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4572000"/>
            <a:ext cx="5052927" cy="2260342"/>
          </a:xfrm>
          <a:prstGeom prst="rect">
            <a:avLst/>
          </a:prstGeom>
        </p:spPr>
      </p:pic>
    </p:spTree>
    <p:extLst>
      <p:ext uri="{BB962C8B-B14F-4D97-AF65-F5344CB8AC3E}">
        <p14:creationId xmlns:p14="http://schemas.microsoft.com/office/powerpoint/2010/main" val="1967328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BF2EEC96C052419762513A5128A2F7" ma:contentTypeVersion="10" ma:contentTypeDescription="Create a new document." ma:contentTypeScope="" ma:versionID="b78653507d3f25f42076641d42fa2ff4">
  <xsd:schema xmlns:xsd="http://www.w3.org/2001/XMLSchema" xmlns:xs="http://www.w3.org/2001/XMLSchema" xmlns:p="http://schemas.microsoft.com/office/2006/metadata/properties" xmlns:ns2="b260d940-c0b1-4de2-9c6b-9adf8f0b1b97" xmlns:ns3="c3a59fd5-0678-43b0-ab5c-7e2ffbb2df4b" targetNamespace="http://schemas.microsoft.com/office/2006/metadata/properties" ma:root="true" ma:fieldsID="4fc1daaade1079348c2e863b50b51dfa" ns2:_="" ns3:_="">
    <xsd:import namespace="b260d940-c0b1-4de2-9c6b-9adf8f0b1b97"/>
    <xsd:import namespace="c3a59fd5-0678-43b0-ab5c-7e2ffbb2df4b"/>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0d940-c0b1-4de2-9c6b-9adf8f0b1b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59fd5-0678-43b0-ab5c-7e2ffbb2df4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A4070-465F-45AF-BE1E-01BB4C94C573}">
  <ds:schemaRefs>
    <ds:schemaRef ds:uri="http://purl.org/dc/elements/1.1/"/>
    <ds:schemaRef ds:uri="http://schemas.microsoft.com/office/2006/metadata/properties"/>
    <ds:schemaRef ds:uri="http://purl.org/dc/terms/"/>
    <ds:schemaRef ds:uri="b260d940-c0b1-4de2-9c6b-9adf8f0b1b97"/>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3a59fd5-0678-43b0-ab5c-7e2ffbb2df4b"/>
    <ds:schemaRef ds:uri="http://www.w3.org/XML/1998/namespace"/>
  </ds:schemaRefs>
</ds:datastoreItem>
</file>

<file path=customXml/itemProps2.xml><?xml version="1.0" encoding="utf-8"?>
<ds:datastoreItem xmlns:ds="http://schemas.openxmlformats.org/officeDocument/2006/customXml" ds:itemID="{B3C6BBA2-F8AE-4C39-8643-E14406153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0d940-c0b1-4de2-9c6b-9adf8f0b1b97"/>
    <ds:schemaRef ds:uri="c3a59fd5-0678-43b0-ab5c-7e2ffbb2df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71504F-651A-447C-AC81-4B8375BB5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20239</TotalTime>
  <Words>1198</Words>
  <Application>Microsoft Office PowerPoint</Application>
  <PresentationFormat>On-screen Show (4:3)</PresentationFormat>
  <Paragraphs>154</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Helvetica</vt:lpstr>
      <vt:lpstr>Source Sans Pro</vt:lpstr>
      <vt:lpstr>Source Sans Pro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River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Baer</dc:creator>
  <cp:lastModifiedBy>nicole silk</cp:lastModifiedBy>
  <cp:revision>397</cp:revision>
  <dcterms:created xsi:type="dcterms:W3CDTF">2016-04-29T19:49:41Z</dcterms:created>
  <dcterms:modified xsi:type="dcterms:W3CDTF">2018-10-23T16:44:48Z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0x01010049BF2EEC96C052419762513A5128A2F7</vt:lpwstr>
  </property>
</Properties>
</file>