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1" r:id="rId1"/>
    <p:sldMasterId id="2147484061" r:id="rId2"/>
  </p:sldMasterIdLst>
  <p:notesMasterIdLst>
    <p:notesMasterId r:id="rId39"/>
  </p:notesMasterIdLst>
  <p:handoutMasterIdLst>
    <p:handoutMasterId r:id="rId40"/>
  </p:handoutMasterIdLst>
  <p:sldIdLst>
    <p:sldId id="1412" r:id="rId3"/>
    <p:sldId id="1347" r:id="rId4"/>
    <p:sldId id="1837" r:id="rId5"/>
    <p:sldId id="2272" r:id="rId6"/>
    <p:sldId id="2267" r:id="rId7"/>
    <p:sldId id="2268" r:id="rId8"/>
    <p:sldId id="2279" r:id="rId9"/>
    <p:sldId id="2269" r:id="rId10"/>
    <p:sldId id="2271" r:id="rId11"/>
    <p:sldId id="2280" r:id="rId12"/>
    <p:sldId id="2281" r:id="rId13"/>
    <p:sldId id="2282" r:id="rId14"/>
    <p:sldId id="2171" r:id="rId15"/>
    <p:sldId id="2173" r:id="rId16"/>
    <p:sldId id="2174" r:id="rId17"/>
    <p:sldId id="2273" r:id="rId18"/>
    <p:sldId id="2163" r:id="rId19"/>
    <p:sldId id="2218" r:id="rId20"/>
    <p:sldId id="2274" r:id="rId21"/>
    <p:sldId id="2275" r:id="rId22"/>
    <p:sldId id="2276" r:id="rId23"/>
    <p:sldId id="2277" r:id="rId24"/>
    <p:sldId id="2179" r:id="rId25"/>
    <p:sldId id="2178" r:id="rId26"/>
    <p:sldId id="2219" r:id="rId27"/>
    <p:sldId id="2254" r:id="rId28"/>
    <p:sldId id="2278" r:id="rId29"/>
    <p:sldId id="2185" r:id="rId30"/>
    <p:sldId id="2186" r:id="rId31"/>
    <p:sldId id="2187" r:id="rId32"/>
    <p:sldId id="2189" r:id="rId33"/>
    <p:sldId id="2209" r:id="rId34"/>
    <p:sldId id="2262" r:id="rId35"/>
    <p:sldId id="2220" r:id="rId36"/>
    <p:sldId id="2266" r:id="rId37"/>
    <p:sldId id="2197" r:id="rId38"/>
  </p:sldIdLst>
  <p:sldSz cx="9144000" cy="6858000" type="screen4x3"/>
  <p:notesSz cx="10234613" cy="7099300"/>
  <p:custDataLst>
    <p:tags r:id="rId41"/>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i" initials="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72C6A2"/>
    <a:srgbClr val="AF1A01"/>
    <a:srgbClr val="777777"/>
    <a:srgbClr val="CCFFFF"/>
    <a:srgbClr val="FF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87034" autoAdjust="0"/>
  </p:normalViewPr>
  <p:slideViewPr>
    <p:cSldViewPr snapToObjects="1">
      <p:cViewPr>
        <p:scale>
          <a:sx n="60" d="100"/>
          <a:sy n="60" d="100"/>
        </p:scale>
        <p:origin x="-702" y="-192"/>
      </p:cViewPr>
      <p:guideLst>
        <p:guide orient="horz" pos="232"/>
        <p:guide orient="horz" pos="3889"/>
        <p:guide pos="2880"/>
        <p:guide pos="5318"/>
        <p:guide pos="431"/>
      </p:guideLst>
    </p:cSldViewPr>
  </p:slideViewPr>
  <p:outlineViewPr>
    <p:cViewPr>
      <p:scale>
        <a:sx n="33" d="100"/>
        <a:sy n="33" d="100"/>
      </p:scale>
      <p:origin x="0" y="10920"/>
    </p:cViewPr>
  </p:outlineViewPr>
  <p:notesTextViewPr>
    <p:cViewPr>
      <p:scale>
        <a:sx n="100" d="100"/>
        <a:sy n="100" d="100"/>
      </p:scale>
      <p:origin x="0" y="0"/>
    </p:cViewPr>
  </p:notesTextViewPr>
  <p:sorterViewPr>
    <p:cViewPr>
      <p:scale>
        <a:sx n="80" d="100"/>
        <a:sy n="80" d="100"/>
      </p:scale>
      <p:origin x="0" y="972"/>
    </p:cViewPr>
  </p:sorterViewPr>
  <p:notesViewPr>
    <p:cSldViewPr snapToObjects="1">
      <p:cViewPr varScale="1">
        <p:scale>
          <a:sx n="68" d="100"/>
          <a:sy n="68" d="100"/>
        </p:scale>
        <p:origin x="-1782" y="-108"/>
      </p:cViewPr>
      <p:guideLst>
        <p:guide orient="horz" pos="2236"/>
        <p:guide pos="3224"/>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hdr" sz="quarter"/>
          </p:nvPr>
        </p:nvSpPr>
        <p:spPr bwMode="auto">
          <a:xfrm>
            <a:off x="0" y="0"/>
            <a:ext cx="4434537" cy="35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0" tIns="49516" rIns="99030" bIns="49516" numCol="1" anchor="t" anchorCtr="0" compatLnSpc="1">
            <a:prstTxWarp prst="textNoShape">
              <a:avLst/>
            </a:prstTxWarp>
          </a:bodyPr>
          <a:lstStyle>
            <a:lvl1pPr defTabSz="990510">
              <a:defRPr sz="1300"/>
            </a:lvl1pPr>
          </a:lstStyle>
          <a:p>
            <a:pPr>
              <a:defRPr/>
            </a:pPr>
            <a:endParaRPr lang="fr-CA" dirty="0"/>
          </a:p>
        </p:txBody>
      </p:sp>
      <p:sp>
        <p:nvSpPr>
          <p:cNvPr id="402435" name="Rectangle 3"/>
          <p:cNvSpPr>
            <a:spLocks noGrp="1" noChangeArrowheads="1"/>
          </p:cNvSpPr>
          <p:nvPr>
            <p:ph type="dt" sz="quarter" idx="1"/>
          </p:nvPr>
        </p:nvSpPr>
        <p:spPr bwMode="auto">
          <a:xfrm>
            <a:off x="5797763" y="0"/>
            <a:ext cx="4434537" cy="35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0" tIns="49516" rIns="99030" bIns="49516" numCol="1" anchor="t" anchorCtr="0" compatLnSpc="1">
            <a:prstTxWarp prst="textNoShape">
              <a:avLst/>
            </a:prstTxWarp>
          </a:bodyPr>
          <a:lstStyle>
            <a:lvl1pPr algn="r" defTabSz="990510">
              <a:defRPr sz="1300"/>
            </a:lvl1pPr>
          </a:lstStyle>
          <a:p>
            <a:pPr>
              <a:defRPr/>
            </a:pPr>
            <a:fld id="{CFB08436-511D-4DBF-BA28-6CED21C0FC3A}" type="datetimeFigureOut">
              <a:rPr lang="fr-CA"/>
              <a:pPr>
                <a:defRPr/>
              </a:pPr>
              <a:t>2013-01-19</a:t>
            </a:fld>
            <a:endParaRPr lang="fr-CA" dirty="0"/>
          </a:p>
        </p:txBody>
      </p:sp>
      <p:sp>
        <p:nvSpPr>
          <p:cNvPr id="402437" name="Rectangle 5"/>
          <p:cNvSpPr>
            <a:spLocks noGrp="1" noChangeArrowheads="1"/>
          </p:cNvSpPr>
          <p:nvPr>
            <p:ph type="sldNum" sz="quarter" idx="3"/>
          </p:nvPr>
        </p:nvSpPr>
        <p:spPr bwMode="auto">
          <a:xfrm>
            <a:off x="5797763" y="6742034"/>
            <a:ext cx="4434537" cy="35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0" tIns="49516" rIns="99030" bIns="49516" numCol="1" anchor="b" anchorCtr="0" compatLnSpc="1">
            <a:prstTxWarp prst="textNoShape">
              <a:avLst/>
            </a:prstTxWarp>
          </a:bodyPr>
          <a:lstStyle>
            <a:lvl1pPr algn="r" defTabSz="990510">
              <a:defRPr sz="1300"/>
            </a:lvl1pPr>
          </a:lstStyle>
          <a:p>
            <a:pPr>
              <a:defRPr/>
            </a:pPr>
            <a:fld id="{E6580172-7279-4B51-9140-9FC77B8680B2}" type="slidenum">
              <a:rPr lang="fr-CA"/>
              <a:pPr>
                <a:defRPr/>
              </a:pPr>
              <a:t>‹#›</a:t>
            </a:fld>
            <a:endParaRPr lang="fr-CA" dirty="0"/>
          </a:p>
        </p:txBody>
      </p:sp>
    </p:spTree>
    <p:extLst>
      <p:ext uri="{BB962C8B-B14F-4D97-AF65-F5344CB8AC3E}">
        <p14:creationId xmlns:p14="http://schemas.microsoft.com/office/powerpoint/2010/main" val="136973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434537" cy="35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0" tIns="49516" rIns="99030" bIns="49516" numCol="1" anchor="t" anchorCtr="0" compatLnSpc="1">
            <a:prstTxWarp prst="textNoShape">
              <a:avLst/>
            </a:prstTxWarp>
          </a:bodyPr>
          <a:lstStyle>
            <a:lvl1pPr defTabSz="990510" eaLnBrk="0" hangingPunct="0">
              <a:defRPr sz="1300">
                <a:latin typeface="Times" pitchFamily="18" charset="0"/>
              </a:defRPr>
            </a:lvl1pPr>
          </a:lstStyle>
          <a:p>
            <a:pPr>
              <a:defRPr/>
            </a:pPr>
            <a:endParaRPr lang="en-GB" dirty="0"/>
          </a:p>
        </p:txBody>
      </p:sp>
      <p:sp>
        <p:nvSpPr>
          <p:cNvPr id="5123" name="Rectangle 3"/>
          <p:cNvSpPr>
            <a:spLocks noGrp="1" noChangeArrowheads="1"/>
          </p:cNvSpPr>
          <p:nvPr>
            <p:ph type="dt" idx="1"/>
          </p:nvPr>
        </p:nvSpPr>
        <p:spPr bwMode="auto">
          <a:xfrm>
            <a:off x="5800077" y="0"/>
            <a:ext cx="4434537" cy="35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0" tIns="49516" rIns="99030" bIns="49516" numCol="1" anchor="t" anchorCtr="0" compatLnSpc="1">
            <a:prstTxWarp prst="textNoShape">
              <a:avLst/>
            </a:prstTxWarp>
          </a:bodyPr>
          <a:lstStyle>
            <a:lvl1pPr algn="r" defTabSz="990510" eaLnBrk="0" hangingPunct="0">
              <a:defRPr sz="1300">
                <a:latin typeface="Times" pitchFamily="18" charset="0"/>
              </a:defRPr>
            </a:lvl1pPr>
          </a:lstStyle>
          <a:p>
            <a:pPr>
              <a:defRPr/>
            </a:pPr>
            <a:endParaRPr lang="en-GB" dirty="0"/>
          </a:p>
        </p:txBody>
      </p:sp>
      <p:sp>
        <p:nvSpPr>
          <p:cNvPr id="29700" name="Rectangle 4"/>
          <p:cNvSpPr>
            <a:spLocks noGrp="1" noRot="1" noChangeAspect="1" noChangeArrowheads="1" noTextEdit="1"/>
          </p:cNvSpPr>
          <p:nvPr>
            <p:ph type="sldImg" idx="2"/>
          </p:nvPr>
        </p:nvSpPr>
        <p:spPr bwMode="auto">
          <a:xfrm>
            <a:off x="3343275" y="533400"/>
            <a:ext cx="3549650"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363227" y="3371623"/>
            <a:ext cx="7508160" cy="31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0" tIns="49516" rIns="99030" bIns="49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6745668"/>
            <a:ext cx="4789234" cy="35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0" tIns="49516" rIns="99030" bIns="49516" numCol="1" anchor="b" anchorCtr="0" compatLnSpc="1">
            <a:prstTxWarp prst="textNoShape">
              <a:avLst/>
            </a:prstTxWarp>
          </a:bodyPr>
          <a:lstStyle>
            <a:lvl1pPr defTabSz="990510" eaLnBrk="0" hangingPunct="0">
              <a:defRPr sz="1300">
                <a:latin typeface="Times" pitchFamily="18" charset="0"/>
              </a:defRPr>
            </a:lvl1pPr>
          </a:lstStyle>
          <a:p>
            <a:pPr>
              <a:defRPr/>
            </a:pPr>
            <a:r>
              <a:rPr lang="en-GB" dirty="0" smtClean="0"/>
              <a:t>P. Riebel – GAA Environmental Workshop 2011</a:t>
            </a:r>
            <a:endParaRPr lang="en-GB" dirty="0"/>
          </a:p>
        </p:txBody>
      </p:sp>
      <p:sp>
        <p:nvSpPr>
          <p:cNvPr id="5127" name="Rectangle 7"/>
          <p:cNvSpPr>
            <a:spLocks noGrp="1" noChangeArrowheads="1"/>
          </p:cNvSpPr>
          <p:nvPr>
            <p:ph type="sldNum" sz="quarter" idx="5"/>
          </p:nvPr>
        </p:nvSpPr>
        <p:spPr bwMode="auto">
          <a:xfrm>
            <a:off x="5800077" y="6745668"/>
            <a:ext cx="4434537" cy="35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0" tIns="49516" rIns="99030" bIns="49516" numCol="1" anchor="b" anchorCtr="0" compatLnSpc="1">
            <a:prstTxWarp prst="textNoShape">
              <a:avLst/>
            </a:prstTxWarp>
          </a:bodyPr>
          <a:lstStyle>
            <a:lvl1pPr algn="r" defTabSz="990510" eaLnBrk="0" hangingPunct="0">
              <a:defRPr sz="1300">
                <a:latin typeface="Times" pitchFamily="18" charset="0"/>
              </a:defRPr>
            </a:lvl1pPr>
          </a:lstStyle>
          <a:p>
            <a:pPr>
              <a:defRPr/>
            </a:pPr>
            <a:fld id="{74105845-F95A-4D86-B1AE-35515E6C4B8E}" type="slidenum">
              <a:rPr lang="en-US"/>
              <a:pPr>
                <a:defRPr/>
              </a:pPr>
              <a:t>‹#›</a:t>
            </a:fld>
            <a:endParaRPr lang="en-US" dirty="0"/>
          </a:p>
        </p:txBody>
      </p:sp>
    </p:spTree>
    <p:extLst>
      <p:ext uri="{BB962C8B-B14F-4D97-AF65-F5344CB8AC3E}">
        <p14:creationId xmlns:p14="http://schemas.microsoft.com/office/powerpoint/2010/main" val="3979334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r>
              <a:rPr lang="en-GB" sz="1400" dirty="0" smtClean="0">
                <a:latin typeface="Times" pitchFamily="18" charset="0"/>
              </a:rPr>
              <a:t>Thanks to </a:t>
            </a:r>
            <a:r>
              <a:rPr lang="en-GB" sz="1400" dirty="0" err="1" smtClean="0">
                <a:latin typeface="Times" pitchFamily="18" charset="0"/>
              </a:rPr>
              <a:t>TAPPI</a:t>
            </a:r>
            <a:r>
              <a:rPr lang="en-GB" sz="1400" dirty="0" smtClean="0">
                <a:latin typeface="Times" pitchFamily="18" charset="0"/>
              </a:rPr>
              <a:t> f</a:t>
            </a:r>
            <a:r>
              <a:rPr lang="en-GB" sz="1400" baseline="0" dirty="0" smtClean="0">
                <a:latin typeface="Times" pitchFamily="18" charset="0"/>
              </a:rPr>
              <a:t>or the invitation…really nice to be here</a:t>
            </a:r>
          </a:p>
          <a:p>
            <a:pPr eaLnBrk="1" hangingPunct="1"/>
            <a:endParaRPr lang="en-GB" sz="1400" baseline="0" dirty="0"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400" dirty="0" smtClean="0"/>
              <a:t>10 country survey – USA, UK, France, Germany, Italy, Finland, Austria, Portugal, The Netherlands and Spain</a:t>
            </a:r>
          </a:p>
          <a:p>
            <a:pPr marL="285750" indent="-285750" eaLnBrk="1" hangingPunct="1">
              <a:buFont typeface="Arial" pitchFamily="34" charset="0"/>
              <a:buChar char="•"/>
            </a:pPr>
            <a:endParaRPr lang="en-GB" sz="1400" dirty="0" smtClean="0"/>
          </a:p>
          <a:p>
            <a:pPr marL="285750" indent="-285750" eaLnBrk="1" hangingPunct="1">
              <a:buFont typeface="Arial" pitchFamily="34" charset="0"/>
              <a:buChar char="•"/>
            </a:pPr>
            <a:r>
              <a:rPr lang="en-GB" sz="1400" dirty="0" smtClean="0"/>
              <a:t>5,000 online interviews using the IPSOS Consumer Panel</a:t>
            </a:r>
          </a:p>
          <a:p>
            <a:pPr marL="285750" indent="-285750" eaLnBrk="1" hangingPunct="1">
              <a:buFont typeface="Arial" pitchFamily="34" charset="0"/>
              <a:buChar char="•"/>
            </a:pPr>
            <a:endParaRPr lang="en-GB" sz="1400" dirty="0" smtClean="0"/>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400" dirty="0" smtClean="0"/>
              <a:t>These results are for the US only</a:t>
            </a:r>
          </a:p>
          <a:p>
            <a:pPr marL="0" indent="0" eaLnBrk="1" hangingPunct="1">
              <a:buFont typeface="Wingdings" pitchFamily="2" charset="2"/>
              <a:buNone/>
            </a:pPr>
            <a:endParaRPr lang="en-GB" sz="120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ym typeface="Wingdings" pitchFamily="2" charset="2"/>
            </a:endParaRPr>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15</a:t>
            </a:fld>
            <a:endParaRPr lang="en-US" dirty="0"/>
          </a:p>
        </p:txBody>
      </p:sp>
    </p:spTree>
    <p:extLst>
      <p:ext uri="{BB962C8B-B14F-4D97-AF65-F5344CB8AC3E}">
        <p14:creationId xmlns:p14="http://schemas.microsoft.com/office/powerpoint/2010/main" val="241669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17</a:t>
            </a:fld>
            <a:endParaRPr lang="en-US" dirty="0"/>
          </a:p>
        </p:txBody>
      </p:sp>
    </p:spTree>
    <p:extLst>
      <p:ext uri="{BB962C8B-B14F-4D97-AF65-F5344CB8AC3E}">
        <p14:creationId xmlns:p14="http://schemas.microsoft.com/office/powerpoint/2010/main" val="255717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18</a:t>
            </a:fld>
            <a:endParaRPr lang="en-US" dirty="0"/>
          </a:p>
        </p:txBody>
      </p:sp>
    </p:spTree>
    <p:extLst>
      <p:ext uri="{BB962C8B-B14F-4D97-AF65-F5344CB8AC3E}">
        <p14:creationId xmlns:p14="http://schemas.microsoft.com/office/powerpoint/2010/main" val="182330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sz="1400" dirty="0" smtClean="0"/>
              <a:t>We own 200 acres</a:t>
            </a:r>
          </a:p>
          <a:p>
            <a:pPr marL="171450" indent="-171450">
              <a:buFont typeface="Arial" pitchFamily="34" charset="0"/>
              <a:buChar char="•"/>
            </a:pPr>
            <a:endParaRPr lang="en-CA" sz="1400" dirty="0" smtClean="0"/>
          </a:p>
          <a:p>
            <a:pPr marL="171450" indent="-171450">
              <a:buFont typeface="Arial" pitchFamily="34" charset="0"/>
              <a:buChar char="•"/>
            </a:pPr>
            <a:r>
              <a:rPr lang="en-CA" sz="1400" dirty="0" smtClean="0"/>
              <a:t>Land has produced forest products for many yrs, lumber</a:t>
            </a:r>
            <a:r>
              <a:rPr lang="en-CA" sz="1400" baseline="0" dirty="0" smtClean="0"/>
              <a:t> and </a:t>
            </a:r>
            <a:r>
              <a:rPr lang="en-CA" sz="1400" dirty="0" smtClean="0"/>
              <a:t>pulp</a:t>
            </a:r>
          </a:p>
          <a:p>
            <a:pPr marL="171450" indent="-171450">
              <a:buFont typeface="Arial" pitchFamily="34" charset="0"/>
              <a:buChar char="•"/>
            </a:pPr>
            <a:endParaRPr lang="en-CA" sz="1400" dirty="0" smtClean="0"/>
          </a:p>
          <a:p>
            <a:pPr marL="171450" indent="-171450">
              <a:buFont typeface="Arial" pitchFamily="34" charset="0"/>
              <a:buChar char="•"/>
            </a:pPr>
            <a:r>
              <a:rPr lang="en-CA" sz="1400" dirty="0" smtClean="0"/>
              <a:t>We have a management plan that spells</a:t>
            </a:r>
            <a:r>
              <a:rPr lang="en-CA" sz="1400" baseline="0" dirty="0" smtClean="0"/>
              <a:t> out how we will manage the land long term</a:t>
            </a:r>
          </a:p>
          <a:p>
            <a:pPr marL="171450" indent="-171450">
              <a:buFont typeface="Arial" pitchFamily="34" charset="0"/>
              <a:buChar char="•"/>
            </a:pPr>
            <a:endParaRPr lang="en-CA" sz="1400" baseline="0" dirty="0" smtClean="0"/>
          </a:p>
          <a:p>
            <a:pPr marL="171450" indent="-171450">
              <a:buFont typeface="Arial" pitchFamily="34" charset="0"/>
              <a:buChar char="•"/>
            </a:pPr>
            <a:endParaRPr lang="en-CA" sz="1400" baseline="0" dirty="0" smtClean="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19</a:t>
            </a:fld>
            <a:endParaRPr lang="en-US" dirty="0"/>
          </a:p>
        </p:txBody>
      </p:sp>
    </p:spTree>
    <p:extLst>
      <p:ext uri="{BB962C8B-B14F-4D97-AF65-F5344CB8AC3E}">
        <p14:creationId xmlns:p14="http://schemas.microsoft.com/office/powerpoint/2010/main" val="141497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sz="1200" baseline="0" dirty="0" smtClean="0"/>
              <a:t>It is truly a beautiful place</a:t>
            </a:r>
          </a:p>
          <a:p>
            <a:pPr marL="171450" indent="-171450">
              <a:buFont typeface="Arial" pitchFamily="34" charset="0"/>
              <a:buChar char="•"/>
            </a:pPr>
            <a:endParaRPr lang="en-CA" sz="1200" baseline="0" dirty="0" smtClean="0"/>
          </a:p>
          <a:p>
            <a:pPr marL="171450" indent="-171450">
              <a:buFont typeface="Arial" pitchFamily="34" charset="0"/>
              <a:buChar char="•"/>
            </a:pPr>
            <a:r>
              <a:rPr lang="en-CA" sz="1200" baseline="0" dirty="0" smtClean="0"/>
              <a:t>The trout and </a:t>
            </a:r>
            <a:r>
              <a:rPr lang="en-CA" sz="1200" baseline="0" dirty="0" err="1" smtClean="0"/>
              <a:t>atlantic</a:t>
            </a:r>
            <a:r>
              <a:rPr lang="en-CA" sz="1200" baseline="0" dirty="0" smtClean="0"/>
              <a:t> salmon fishing is great….salmon migrate up this river every </a:t>
            </a:r>
            <a:r>
              <a:rPr lang="en-CA" sz="1200" baseline="0" dirty="0" err="1" smtClean="0"/>
              <a:t>yr</a:t>
            </a:r>
            <a:r>
              <a:rPr lang="en-CA" sz="1200" baseline="0" dirty="0" smtClean="0"/>
              <a:t> in spring </a:t>
            </a:r>
            <a:r>
              <a:rPr lang="en-CA" sz="1200" baseline="0" dirty="0" err="1" smtClean="0"/>
              <a:t>anf</a:t>
            </a:r>
            <a:r>
              <a:rPr lang="en-CA" sz="1200" baseline="0" dirty="0" smtClean="0"/>
              <a:t> fall</a:t>
            </a:r>
          </a:p>
          <a:p>
            <a:endParaRPr lang="en-US"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20</a:t>
            </a:fld>
            <a:endParaRPr lang="en-US" dirty="0"/>
          </a:p>
        </p:txBody>
      </p:sp>
    </p:spTree>
    <p:extLst>
      <p:ext uri="{BB962C8B-B14F-4D97-AF65-F5344CB8AC3E}">
        <p14:creationId xmlns:p14="http://schemas.microsoft.com/office/powerpoint/2010/main" val="194842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sz="1200" baseline="0" dirty="0" smtClean="0"/>
              <a:t>The is tons of wildlife…moose, deer, bobcat, otters, bald eagles, ospreys, owls, well over 50 species of birds in the summer</a:t>
            </a:r>
          </a:p>
          <a:p>
            <a:pPr marL="171450" indent="-171450">
              <a:buFont typeface="Arial" pitchFamily="34" charset="0"/>
              <a:buChar char="•"/>
            </a:pPr>
            <a:endParaRPr lang="en-CA" sz="1200" baseline="0" dirty="0" smtClean="0"/>
          </a:p>
          <a:p>
            <a:pPr marL="171450" indent="-171450">
              <a:buFont typeface="Arial" pitchFamily="34" charset="0"/>
              <a:buChar char="•"/>
            </a:pPr>
            <a:r>
              <a:rPr lang="en-CA" sz="1200" baseline="0" dirty="0" smtClean="0"/>
              <a:t>This is just my example….there are thousands of other forest owners throughout North America who could say the same</a:t>
            </a:r>
            <a:endParaRPr lang="en-CA" sz="1200" dirty="0" smtClean="0"/>
          </a:p>
          <a:p>
            <a:endParaRPr lang="en-US"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21</a:t>
            </a:fld>
            <a:endParaRPr lang="en-US" dirty="0"/>
          </a:p>
        </p:txBody>
      </p:sp>
    </p:spTree>
    <p:extLst>
      <p:ext uri="{BB962C8B-B14F-4D97-AF65-F5344CB8AC3E}">
        <p14:creationId xmlns:p14="http://schemas.microsoft.com/office/powerpoint/2010/main" val="326608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smtClean="0"/>
              <a:t>Land with trees provides society with numerous benefits including ecosystem services such as filtration of rainwater, habitat for wildlife and pollinating insects, and scenic beauty. When forests become fragmented, neglected, or are converted to other land uses the level of ecosystem services, as well as wood and non-wood forest products, often declines.</a:t>
            </a:r>
          </a:p>
          <a:p>
            <a:pPr marL="641350" lvl="2" indent="0">
              <a:buNone/>
            </a:pPr>
            <a:endParaRPr lang="en-CA" sz="1400" dirty="0" smtClean="0"/>
          </a:p>
          <a:p>
            <a:pPr marL="641350" lvl="2" indent="0">
              <a:buNone/>
            </a:pPr>
            <a:r>
              <a:rPr lang="en-CA" sz="1400" dirty="0" smtClean="0"/>
              <a:t>- Dovetail Partners</a:t>
            </a:r>
          </a:p>
          <a:p>
            <a:endParaRPr lang="en-US" dirty="0" smtClean="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22</a:t>
            </a:fld>
            <a:endParaRPr lang="en-US" dirty="0"/>
          </a:p>
        </p:txBody>
      </p:sp>
    </p:spTree>
    <p:extLst>
      <p:ext uri="{BB962C8B-B14F-4D97-AF65-F5344CB8AC3E}">
        <p14:creationId xmlns:p14="http://schemas.microsoft.com/office/powerpoint/2010/main" val="70294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23</a:t>
            </a:fld>
            <a:endParaRPr lang="en-US" dirty="0"/>
          </a:p>
        </p:txBody>
      </p:sp>
    </p:spTree>
    <p:extLst>
      <p:ext uri="{BB962C8B-B14F-4D97-AF65-F5344CB8AC3E}">
        <p14:creationId xmlns:p14="http://schemas.microsoft.com/office/powerpoint/2010/main" val="104355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smtClean="0"/>
              <a:t>Explain colors</a:t>
            </a:r>
            <a:endParaRPr lang="en-CA" sz="1400"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00650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idx="1"/>
          </p:nvPr>
        </p:nvSpPr>
        <p:spPr>
          <a:ln/>
        </p:spPr>
        <p:txBody>
          <a:bodyPr/>
          <a:lstStyle/>
          <a:p>
            <a:fld id="{3035999B-DA59-4D6B-AFFB-BBE501CC6E49}" type="datetime4">
              <a:rPr lang="en-US"/>
              <a:pPr/>
              <a:t>January 19, 2013</a:t>
            </a:fld>
            <a:endParaRPr lang="en-US" dirty="0"/>
          </a:p>
        </p:txBody>
      </p:sp>
      <p:sp>
        <p:nvSpPr>
          <p:cNvPr id="8" name="Rectangle 6"/>
          <p:cNvSpPr>
            <a:spLocks noGrp="1" noChangeArrowheads="1"/>
          </p:cNvSpPr>
          <p:nvPr>
            <p:ph type="ftr" sz="quarter" idx="4"/>
          </p:nvPr>
        </p:nvSpPr>
        <p:spPr>
          <a:ln/>
        </p:spPr>
        <p:txBody>
          <a:bodyPr/>
          <a:lstStyle/>
          <a:p>
            <a:endParaRPr lang="en-US" dirty="0"/>
          </a:p>
        </p:txBody>
      </p:sp>
      <p:sp>
        <p:nvSpPr>
          <p:cNvPr id="9" name="Rectangle 7"/>
          <p:cNvSpPr>
            <a:spLocks noGrp="1" noChangeArrowheads="1"/>
          </p:cNvSpPr>
          <p:nvPr>
            <p:ph type="sldNum" sz="quarter" idx="5"/>
          </p:nvPr>
        </p:nvSpPr>
        <p:spPr>
          <a:ln/>
        </p:spPr>
        <p:txBody>
          <a:bodyPr/>
          <a:lstStyle/>
          <a:p>
            <a:fld id="{207C036F-76E2-4459-B317-B347E4A5A2F4}" type="slidenum">
              <a:rPr lang="en-US"/>
              <a:pPr/>
              <a:t>26</a:t>
            </a:fld>
            <a:endParaRPr lang="en-US" dirty="0"/>
          </a:p>
        </p:txBody>
      </p:sp>
      <p:sp>
        <p:nvSpPr>
          <p:cNvPr id="1648642" name="Rectangle 3"/>
          <p:cNvSpPr txBox="1">
            <a:spLocks noGrp="1" noChangeArrowheads="1"/>
          </p:cNvSpPr>
          <p:nvPr/>
        </p:nvSpPr>
        <p:spPr bwMode="auto">
          <a:xfrm>
            <a:off x="5797246" y="0"/>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fld id="{1A014281-1625-47C0-B4D0-0D735F3A9CA4}" type="datetime4">
              <a:rPr lang="en-US" sz="1200" b="0"/>
              <a:pPr algn="r"/>
              <a:t>January 19, 2013</a:t>
            </a:fld>
            <a:endParaRPr lang="en-US" sz="1200" b="0" dirty="0"/>
          </a:p>
        </p:txBody>
      </p:sp>
      <p:sp>
        <p:nvSpPr>
          <p:cNvPr id="1648644" name="Rectangle 7"/>
          <p:cNvSpPr txBox="1">
            <a:spLocks noGrp="1" noChangeArrowheads="1"/>
          </p:cNvSpPr>
          <p:nvPr/>
        </p:nvSpPr>
        <p:spPr bwMode="auto">
          <a:xfrm>
            <a:off x="5797246" y="6743103"/>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fld id="{B41FDEB2-3014-4058-B010-688D27140336}" type="slidenum">
              <a:rPr lang="en-US" sz="1200" b="0"/>
              <a:pPr algn="r"/>
              <a:t>26</a:t>
            </a:fld>
            <a:endParaRPr lang="en-US" sz="1200" b="0" dirty="0"/>
          </a:p>
        </p:txBody>
      </p:sp>
      <p:sp>
        <p:nvSpPr>
          <p:cNvPr id="1648645" name="Rectangle 2"/>
          <p:cNvSpPr>
            <a:spLocks noGrp="1" noRot="1" noChangeAspect="1" noChangeArrowheads="1" noTextEdit="1"/>
          </p:cNvSpPr>
          <p:nvPr>
            <p:ph type="sldImg"/>
          </p:nvPr>
        </p:nvSpPr>
        <p:spPr>
          <a:xfrm>
            <a:off x="3344863" y="531813"/>
            <a:ext cx="3549650" cy="2662237"/>
          </a:xfrm>
          <a:ln/>
        </p:spPr>
      </p:sp>
      <p:sp>
        <p:nvSpPr>
          <p:cNvPr id="1648646" name="Rectangle 3"/>
          <p:cNvSpPr>
            <a:spLocks noGrp="1" noChangeArrowheads="1"/>
          </p:cNvSpPr>
          <p:nvPr>
            <p:ph type="body" idx="1"/>
          </p:nvPr>
        </p:nvSpPr>
        <p:spPr>
          <a:xfrm>
            <a:off x="1023462" y="3373401"/>
            <a:ext cx="8187690" cy="3193452"/>
          </a:xfrm>
        </p:spPr>
        <p:txBody>
          <a:bodyPr/>
          <a:lstStyle/>
          <a:p>
            <a:r>
              <a:rPr lang="en-CA" sz="1400" dirty="0" smtClean="0"/>
              <a:t>The production &amp; running of the ICT sector equates to 2% of global GHG emissions, similar to the airline industry (expected to double by 2020) </a:t>
            </a:r>
          </a:p>
          <a:p>
            <a:pPr lvl="1"/>
            <a:endParaRPr lang="en-CA" sz="1400" dirty="0" smtClean="0"/>
          </a:p>
          <a:p>
            <a:endParaRPr lang="fi-FI" dirty="0"/>
          </a:p>
          <a:p>
            <a:endParaRPr lang="en-US"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marL="0" marR="0" indent="0" algn="l" defTabSz="913513" rtl="0" eaLnBrk="0" fontAlgn="base" latinLnBrk="0" hangingPunct="0">
              <a:lnSpc>
                <a:spcPct val="100000"/>
              </a:lnSpc>
              <a:spcBef>
                <a:spcPct val="30000"/>
              </a:spcBef>
              <a:spcAft>
                <a:spcPct val="0"/>
              </a:spcAft>
              <a:buClrTx/>
              <a:buSzTx/>
              <a:buFontTx/>
              <a:buNone/>
              <a:tabLst/>
              <a:defRPr/>
            </a:pPr>
            <a:r>
              <a:rPr lang="en-US" sz="1400" dirty="0" smtClean="0"/>
              <a:t>Rapidly becoming an industry authority on the sustainability of print and paper</a:t>
            </a:r>
          </a:p>
          <a:p>
            <a:pPr marL="0" marR="0" indent="0" algn="l" defTabSz="913513" rtl="0" eaLnBrk="0" fontAlgn="base" latinLnBrk="0" hangingPunct="0">
              <a:lnSpc>
                <a:spcPct val="100000"/>
              </a:lnSpc>
              <a:spcBef>
                <a:spcPct val="30000"/>
              </a:spcBef>
              <a:spcAft>
                <a:spcPct val="0"/>
              </a:spcAft>
              <a:buClrTx/>
              <a:buSzTx/>
              <a:buFontTx/>
              <a:buNone/>
              <a:tabLst/>
              <a:defRPr/>
            </a:pPr>
            <a:endParaRPr lang="en-US" sz="1400" dirty="0" smtClean="0"/>
          </a:p>
          <a:p>
            <a:pPr marL="0" marR="0" indent="0" algn="l" defTabSz="913513" rtl="0" eaLnBrk="0" fontAlgn="base" latinLnBrk="0" hangingPunct="0">
              <a:lnSpc>
                <a:spcPct val="100000"/>
              </a:lnSpc>
              <a:spcBef>
                <a:spcPct val="30000"/>
              </a:spcBef>
              <a:spcAft>
                <a:spcPct val="0"/>
              </a:spcAft>
              <a:buClrTx/>
              <a:buSzTx/>
              <a:buFontTx/>
              <a:buNone/>
              <a:tabLst/>
              <a:defRPr/>
            </a:pPr>
            <a:r>
              <a:rPr lang="en-US" sz="1400" dirty="0" smtClean="0"/>
              <a:t>Two Sides is the only recognized global campaign focused on this topic.</a:t>
            </a:r>
          </a:p>
          <a:p>
            <a:pPr defTabSz="913513">
              <a:defRPr/>
            </a:pPr>
            <a:endParaRPr lang="en-US" sz="1400" dirty="0" smtClean="0"/>
          </a:p>
          <a:p>
            <a:pPr defTabSz="913513">
              <a:defRPr/>
            </a:pPr>
            <a:r>
              <a:rPr lang="en-US" sz="1400" dirty="0" smtClean="0"/>
              <a:t>Our members include:  </a:t>
            </a:r>
            <a:r>
              <a:rPr lang="en-CA" sz="1400" dirty="0" smtClean="0">
                <a:latin typeface="Times" pitchFamily="18" charset="0"/>
              </a:rPr>
              <a:t>Forestry</a:t>
            </a:r>
            <a:r>
              <a:rPr lang="en-CA" sz="1400" dirty="0">
                <a:latin typeface="Times" pitchFamily="18" charset="0"/>
              </a:rPr>
              <a:t>, Pulp and paper, printing, converting, publishing, ink and chemical manufacturing, equipment, retail,</a:t>
            </a:r>
          </a:p>
          <a:p>
            <a:pPr defTabSz="913513"/>
            <a:endParaRPr lang="en-CA" sz="1400" dirty="0">
              <a:latin typeface="Times" pitchFamily="18" charset="0"/>
            </a:endParaRPr>
          </a:p>
          <a:p>
            <a:pPr defTabSz="913513"/>
            <a:endParaRPr lang="fr-CA" sz="1400" dirty="0" smtClean="0">
              <a:latin typeface="Times" pitchFamily="18" charset="0"/>
            </a:endParaRPr>
          </a:p>
          <a:p>
            <a:pPr defTabSz="913513"/>
            <a:endParaRPr lang="fr-CA" dirty="0" smtClean="0">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27</a:t>
            </a:fld>
            <a:endParaRPr lang="en-US" dirty="0"/>
          </a:p>
        </p:txBody>
      </p:sp>
    </p:spTree>
    <p:extLst>
      <p:ext uri="{BB962C8B-B14F-4D97-AF65-F5344CB8AC3E}">
        <p14:creationId xmlns:p14="http://schemas.microsoft.com/office/powerpoint/2010/main" val="1928183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300" dirty="0" smtClean="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613320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6383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32</a:t>
            </a:fld>
            <a:endParaRPr lang="en-US" dirty="0"/>
          </a:p>
        </p:txBody>
      </p:sp>
    </p:spTree>
    <p:extLst>
      <p:ext uri="{BB962C8B-B14F-4D97-AF65-F5344CB8AC3E}">
        <p14:creationId xmlns:p14="http://schemas.microsoft.com/office/powerpoint/2010/main" val="3947126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1600">
                <a:solidFill>
                  <a:schemeClr val="tx1"/>
                </a:solidFill>
                <a:latin typeface="Arial" charset="0"/>
              </a:defRPr>
            </a:lvl1pPr>
            <a:lvl2pPr marL="742950" indent="-285750" defTabSz="990600">
              <a:defRPr sz="1600">
                <a:solidFill>
                  <a:schemeClr val="tx1"/>
                </a:solidFill>
                <a:latin typeface="Arial" charset="0"/>
              </a:defRPr>
            </a:lvl2pPr>
            <a:lvl3pPr marL="1143000" indent="-228600" defTabSz="990600">
              <a:defRPr sz="1600">
                <a:solidFill>
                  <a:schemeClr val="tx1"/>
                </a:solidFill>
                <a:latin typeface="Arial" charset="0"/>
              </a:defRPr>
            </a:lvl3pPr>
            <a:lvl4pPr marL="1600200" indent="-228600" defTabSz="990600">
              <a:defRPr sz="1600">
                <a:solidFill>
                  <a:schemeClr val="tx1"/>
                </a:solidFill>
                <a:latin typeface="Arial" charset="0"/>
              </a:defRPr>
            </a:lvl4pPr>
            <a:lvl5pPr marL="2057400" indent="-228600" defTabSz="990600">
              <a:defRPr sz="1600">
                <a:solidFill>
                  <a:schemeClr val="tx1"/>
                </a:solidFill>
                <a:latin typeface="Arial" charset="0"/>
              </a:defRPr>
            </a:lvl5pPr>
            <a:lvl6pPr marL="2514600" indent="-228600" algn="ctr" defTabSz="990600" eaLnBrk="0" fontAlgn="base" hangingPunct="0">
              <a:spcBef>
                <a:spcPct val="0"/>
              </a:spcBef>
              <a:spcAft>
                <a:spcPct val="0"/>
              </a:spcAft>
              <a:defRPr sz="1600">
                <a:solidFill>
                  <a:schemeClr val="tx1"/>
                </a:solidFill>
                <a:latin typeface="Arial" charset="0"/>
              </a:defRPr>
            </a:lvl6pPr>
            <a:lvl7pPr marL="2971800" indent="-228600" algn="ctr" defTabSz="990600" eaLnBrk="0" fontAlgn="base" hangingPunct="0">
              <a:spcBef>
                <a:spcPct val="0"/>
              </a:spcBef>
              <a:spcAft>
                <a:spcPct val="0"/>
              </a:spcAft>
              <a:defRPr sz="1600">
                <a:solidFill>
                  <a:schemeClr val="tx1"/>
                </a:solidFill>
                <a:latin typeface="Arial" charset="0"/>
              </a:defRPr>
            </a:lvl7pPr>
            <a:lvl8pPr marL="3429000" indent="-228600" algn="ctr" defTabSz="990600" eaLnBrk="0" fontAlgn="base" hangingPunct="0">
              <a:spcBef>
                <a:spcPct val="0"/>
              </a:spcBef>
              <a:spcAft>
                <a:spcPct val="0"/>
              </a:spcAft>
              <a:defRPr sz="1600">
                <a:solidFill>
                  <a:schemeClr val="tx1"/>
                </a:solidFill>
                <a:latin typeface="Arial" charset="0"/>
              </a:defRPr>
            </a:lvl8pPr>
            <a:lvl9pPr marL="3886200" indent="-228600" algn="ctr" defTabSz="990600" eaLnBrk="0" fontAlgn="base" hangingPunct="0">
              <a:spcBef>
                <a:spcPct val="0"/>
              </a:spcBef>
              <a:spcAft>
                <a:spcPct val="0"/>
              </a:spcAft>
              <a:defRPr sz="1600">
                <a:solidFill>
                  <a:schemeClr val="tx1"/>
                </a:solidFill>
                <a:latin typeface="Arial" charset="0"/>
              </a:defRPr>
            </a:lvl9pPr>
          </a:lstStyle>
          <a:p>
            <a:fld id="{46E2E76B-EC6A-4831-AD72-EF2906E8C127}" type="datetime4">
              <a:rPr lang="en-US" sz="1300">
                <a:latin typeface="Times" pitchFamily="18" charset="0"/>
              </a:rPr>
              <a:pPr/>
              <a:t>January 19, 2013</a:t>
            </a:fld>
            <a:endParaRPr lang="en-US" sz="1300" dirty="0">
              <a:latin typeface="Times" pitchFamily="18" charset="0"/>
            </a:endParaRPr>
          </a:p>
        </p:txBody>
      </p:sp>
      <p:sp>
        <p:nvSpPr>
          <p:cNvPr id="583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1600">
                <a:solidFill>
                  <a:schemeClr val="tx1"/>
                </a:solidFill>
                <a:latin typeface="Arial" charset="0"/>
              </a:defRPr>
            </a:lvl1pPr>
            <a:lvl2pPr marL="742950" indent="-285750" defTabSz="990600">
              <a:defRPr sz="1600">
                <a:solidFill>
                  <a:schemeClr val="tx1"/>
                </a:solidFill>
                <a:latin typeface="Arial" charset="0"/>
              </a:defRPr>
            </a:lvl2pPr>
            <a:lvl3pPr marL="1143000" indent="-228600" defTabSz="990600">
              <a:defRPr sz="1600">
                <a:solidFill>
                  <a:schemeClr val="tx1"/>
                </a:solidFill>
                <a:latin typeface="Arial" charset="0"/>
              </a:defRPr>
            </a:lvl3pPr>
            <a:lvl4pPr marL="1600200" indent="-228600" defTabSz="990600">
              <a:defRPr sz="1600">
                <a:solidFill>
                  <a:schemeClr val="tx1"/>
                </a:solidFill>
                <a:latin typeface="Arial" charset="0"/>
              </a:defRPr>
            </a:lvl4pPr>
            <a:lvl5pPr marL="2057400" indent="-228600" defTabSz="990600">
              <a:defRPr sz="1600">
                <a:solidFill>
                  <a:schemeClr val="tx1"/>
                </a:solidFill>
                <a:latin typeface="Arial" charset="0"/>
              </a:defRPr>
            </a:lvl5pPr>
            <a:lvl6pPr marL="2514600" indent="-228600" algn="ctr" defTabSz="990600" eaLnBrk="0" fontAlgn="base" hangingPunct="0">
              <a:spcBef>
                <a:spcPct val="0"/>
              </a:spcBef>
              <a:spcAft>
                <a:spcPct val="0"/>
              </a:spcAft>
              <a:defRPr sz="1600">
                <a:solidFill>
                  <a:schemeClr val="tx1"/>
                </a:solidFill>
                <a:latin typeface="Arial" charset="0"/>
              </a:defRPr>
            </a:lvl6pPr>
            <a:lvl7pPr marL="2971800" indent="-228600" algn="ctr" defTabSz="990600" eaLnBrk="0" fontAlgn="base" hangingPunct="0">
              <a:spcBef>
                <a:spcPct val="0"/>
              </a:spcBef>
              <a:spcAft>
                <a:spcPct val="0"/>
              </a:spcAft>
              <a:defRPr sz="1600">
                <a:solidFill>
                  <a:schemeClr val="tx1"/>
                </a:solidFill>
                <a:latin typeface="Arial" charset="0"/>
              </a:defRPr>
            </a:lvl7pPr>
            <a:lvl8pPr marL="3429000" indent="-228600" algn="ctr" defTabSz="990600" eaLnBrk="0" fontAlgn="base" hangingPunct="0">
              <a:spcBef>
                <a:spcPct val="0"/>
              </a:spcBef>
              <a:spcAft>
                <a:spcPct val="0"/>
              </a:spcAft>
              <a:defRPr sz="1600">
                <a:solidFill>
                  <a:schemeClr val="tx1"/>
                </a:solidFill>
                <a:latin typeface="Arial" charset="0"/>
              </a:defRPr>
            </a:lvl8pPr>
            <a:lvl9pPr marL="3886200" indent="-228600" algn="ctr" defTabSz="990600" eaLnBrk="0" fontAlgn="base" hangingPunct="0">
              <a:spcBef>
                <a:spcPct val="0"/>
              </a:spcBef>
              <a:spcAft>
                <a:spcPct val="0"/>
              </a:spcAft>
              <a:defRPr sz="1600">
                <a:solidFill>
                  <a:schemeClr val="tx1"/>
                </a:solidFill>
                <a:latin typeface="Arial" charset="0"/>
              </a:defRPr>
            </a:lvl9pPr>
          </a:lstStyle>
          <a:p>
            <a:endParaRPr lang="en-US" sz="1300" dirty="0">
              <a:latin typeface="Times" pitchFamily="18" charset="0"/>
            </a:endParaRP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1600">
                <a:solidFill>
                  <a:schemeClr val="tx1"/>
                </a:solidFill>
                <a:latin typeface="Arial" charset="0"/>
              </a:defRPr>
            </a:lvl1pPr>
            <a:lvl2pPr marL="742950" indent="-285750" defTabSz="990600">
              <a:defRPr sz="1600">
                <a:solidFill>
                  <a:schemeClr val="tx1"/>
                </a:solidFill>
                <a:latin typeface="Arial" charset="0"/>
              </a:defRPr>
            </a:lvl2pPr>
            <a:lvl3pPr marL="1143000" indent="-228600" defTabSz="990600">
              <a:defRPr sz="1600">
                <a:solidFill>
                  <a:schemeClr val="tx1"/>
                </a:solidFill>
                <a:latin typeface="Arial" charset="0"/>
              </a:defRPr>
            </a:lvl3pPr>
            <a:lvl4pPr marL="1600200" indent="-228600" defTabSz="990600">
              <a:defRPr sz="1600">
                <a:solidFill>
                  <a:schemeClr val="tx1"/>
                </a:solidFill>
                <a:latin typeface="Arial" charset="0"/>
              </a:defRPr>
            </a:lvl4pPr>
            <a:lvl5pPr marL="2057400" indent="-228600" defTabSz="990600">
              <a:defRPr sz="1600">
                <a:solidFill>
                  <a:schemeClr val="tx1"/>
                </a:solidFill>
                <a:latin typeface="Arial" charset="0"/>
              </a:defRPr>
            </a:lvl5pPr>
            <a:lvl6pPr marL="2514600" indent="-228600" algn="ctr" defTabSz="990600" eaLnBrk="0" fontAlgn="base" hangingPunct="0">
              <a:spcBef>
                <a:spcPct val="0"/>
              </a:spcBef>
              <a:spcAft>
                <a:spcPct val="0"/>
              </a:spcAft>
              <a:defRPr sz="1600">
                <a:solidFill>
                  <a:schemeClr val="tx1"/>
                </a:solidFill>
                <a:latin typeface="Arial" charset="0"/>
              </a:defRPr>
            </a:lvl6pPr>
            <a:lvl7pPr marL="2971800" indent="-228600" algn="ctr" defTabSz="990600" eaLnBrk="0" fontAlgn="base" hangingPunct="0">
              <a:spcBef>
                <a:spcPct val="0"/>
              </a:spcBef>
              <a:spcAft>
                <a:spcPct val="0"/>
              </a:spcAft>
              <a:defRPr sz="1600">
                <a:solidFill>
                  <a:schemeClr val="tx1"/>
                </a:solidFill>
                <a:latin typeface="Arial" charset="0"/>
              </a:defRPr>
            </a:lvl7pPr>
            <a:lvl8pPr marL="3429000" indent="-228600" algn="ctr" defTabSz="990600" eaLnBrk="0" fontAlgn="base" hangingPunct="0">
              <a:spcBef>
                <a:spcPct val="0"/>
              </a:spcBef>
              <a:spcAft>
                <a:spcPct val="0"/>
              </a:spcAft>
              <a:defRPr sz="1600">
                <a:solidFill>
                  <a:schemeClr val="tx1"/>
                </a:solidFill>
                <a:latin typeface="Arial" charset="0"/>
              </a:defRPr>
            </a:lvl8pPr>
            <a:lvl9pPr marL="3886200" indent="-228600" algn="ctr" defTabSz="990600" eaLnBrk="0" fontAlgn="base" hangingPunct="0">
              <a:spcBef>
                <a:spcPct val="0"/>
              </a:spcBef>
              <a:spcAft>
                <a:spcPct val="0"/>
              </a:spcAft>
              <a:defRPr sz="1600">
                <a:solidFill>
                  <a:schemeClr val="tx1"/>
                </a:solidFill>
                <a:latin typeface="Arial" charset="0"/>
              </a:defRPr>
            </a:lvl9pPr>
          </a:lstStyle>
          <a:p>
            <a:fld id="{349BE8E2-11F5-48AD-A4B1-9C760C980D47}" type="slidenum">
              <a:rPr lang="en-US" sz="1300">
                <a:latin typeface="Times" pitchFamily="18" charset="0"/>
              </a:rPr>
              <a:pPr/>
              <a:t>34</a:t>
            </a:fld>
            <a:endParaRPr lang="en-US" sz="1300" dirty="0">
              <a:latin typeface="Times" pitchFamily="18" charset="0"/>
            </a:endParaRPr>
          </a:p>
        </p:txBody>
      </p:sp>
      <p:sp>
        <p:nvSpPr>
          <p:cNvPr id="58373" name="Rectangle 2"/>
          <p:cNvSpPr>
            <a:spLocks noGrp="1" noRot="1" noChangeAspect="1" noChangeArrowheads="1" noTextEdit="1"/>
          </p:cNvSpPr>
          <p:nvPr>
            <p:ph type="sldImg"/>
          </p:nvPr>
        </p:nvSpPr>
        <p:spPr>
          <a:xfrm>
            <a:off x="3343275" y="533400"/>
            <a:ext cx="3548063" cy="2660650"/>
          </a:xfrm>
          <a:ln/>
        </p:spPr>
      </p:sp>
      <p:sp>
        <p:nvSpPr>
          <p:cNvPr id="583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400" dirty="0" smtClean="0"/>
              <a:t>Illegal logging</a:t>
            </a:r>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400" dirty="0" smtClean="0"/>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400" dirty="0" smtClean="0"/>
              <a:t>Loss of primary forest and biodiversity</a:t>
            </a:r>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400" dirty="0" smtClean="0"/>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400" dirty="0" smtClean="0"/>
              <a:t>Limited to fossil fuels as key energy</a:t>
            </a:r>
            <a:r>
              <a:rPr lang="en-US" sz="1400" baseline="0" dirty="0" smtClean="0"/>
              <a:t> source</a:t>
            </a:r>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400" baseline="0" dirty="0" smtClean="0"/>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400" baseline="0" dirty="0" smtClean="0"/>
              <a:t>Older mill facilities / poor performance</a:t>
            </a:r>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400" baseline="0" dirty="0" smtClean="0"/>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400" baseline="0" dirty="0" smtClean="0"/>
              <a:t>R</a:t>
            </a:r>
            <a:r>
              <a:rPr lang="en-US" sz="1400" dirty="0" smtClean="0"/>
              <a:t>egional differences in regulations</a:t>
            </a:r>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400" dirty="0" smtClean="0"/>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400" dirty="0" smtClean="0"/>
              <a:t>Available capital for investment</a:t>
            </a:r>
          </a:p>
          <a:p>
            <a:pPr eaLnBrk="1" hangingPunct="1"/>
            <a:endParaRPr lang="en-US" sz="1600" dirty="0" smtClean="0">
              <a:latin typeface="Times"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10">
              <a:defRPr sz="1600">
                <a:solidFill>
                  <a:schemeClr val="tx1"/>
                </a:solidFill>
                <a:latin typeface="Arial" charset="0"/>
              </a:defRPr>
            </a:lvl1pPr>
            <a:lvl2pPr marL="742882" indent="-285724" defTabSz="990510">
              <a:defRPr sz="1600">
                <a:solidFill>
                  <a:schemeClr val="tx1"/>
                </a:solidFill>
                <a:latin typeface="Arial" charset="0"/>
              </a:defRPr>
            </a:lvl2pPr>
            <a:lvl3pPr marL="1142896" indent="-228579" defTabSz="990510">
              <a:defRPr sz="1600">
                <a:solidFill>
                  <a:schemeClr val="tx1"/>
                </a:solidFill>
                <a:latin typeface="Arial" charset="0"/>
              </a:defRPr>
            </a:lvl3pPr>
            <a:lvl4pPr marL="1600054" indent="-228579" defTabSz="990510">
              <a:defRPr sz="1600">
                <a:solidFill>
                  <a:schemeClr val="tx1"/>
                </a:solidFill>
                <a:latin typeface="Arial" charset="0"/>
              </a:defRPr>
            </a:lvl4pPr>
            <a:lvl5pPr marL="2057213" indent="-228579" defTabSz="990510">
              <a:defRPr sz="1600">
                <a:solidFill>
                  <a:schemeClr val="tx1"/>
                </a:solidFill>
                <a:latin typeface="Arial" charset="0"/>
              </a:defRPr>
            </a:lvl5pPr>
            <a:lvl6pPr marL="2514371" indent="-228579" algn="ctr" defTabSz="990510" eaLnBrk="0" fontAlgn="base" hangingPunct="0">
              <a:spcBef>
                <a:spcPct val="0"/>
              </a:spcBef>
              <a:spcAft>
                <a:spcPct val="0"/>
              </a:spcAft>
              <a:defRPr sz="1600">
                <a:solidFill>
                  <a:schemeClr val="tx1"/>
                </a:solidFill>
                <a:latin typeface="Arial" charset="0"/>
              </a:defRPr>
            </a:lvl6pPr>
            <a:lvl7pPr marL="2971529" indent="-228579" algn="ctr" defTabSz="990510" eaLnBrk="0" fontAlgn="base" hangingPunct="0">
              <a:spcBef>
                <a:spcPct val="0"/>
              </a:spcBef>
              <a:spcAft>
                <a:spcPct val="0"/>
              </a:spcAft>
              <a:defRPr sz="1600">
                <a:solidFill>
                  <a:schemeClr val="tx1"/>
                </a:solidFill>
                <a:latin typeface="Arial" charset="0"/>
              </a:defRPr>
            </a:lvl7pPr>
            <a:lvl8pPr marL="3428688" indent="-228579" algn="ctr" defTabSz="990510" eaLnBrk="0" fontAlgn="base" hangingPunct="0">
              <a:spcBef>
                <a:spcPct val="0"/>
              </a:spcBef>
              <a:spcAft>
                <a:spcPct val="0"/>
              </a:spcAft>
              <a:defRPr sz="1600">
                <a:solidFill>
                  <a:schemeClr val="tx1"/>
                </a:solidFill>
                <a:latin typeface="Arial" charset="0"/>
              </a:defRPr>
            </a:lvl8pPr>
            <a:lvl9pPr marL="3885846" indent="-228579" algn="ctr" defTabSz="990510" eaLnBrk="0" fontAlgn="base" hangingPunct="0">
              <a:spcBef>
                <a:spcPct val="0"/>
              </a:spcBef>
              <a:spcAft>
                <a:spcPct val="0"/>
              </a:spcAft>
              <a:defRPr sz="1600">
                <a:solidFill>
                  <a:schemeClr val="tx1"/>
                </a:solidFill>
                <a:latin typeface="Arial" charset="0"/>
              </a:defRPr>
            </a:lvl9pPr>
          </a:lstStyle>
          <a:p>
            <a:fld id="{847F3139-BB79-4FED-B6F0-AEE5DF2D730A}" type="datetime4">
              <a:rPr lang="en-US" sz="1300">
                <a:latin typeface="Times" pitchFamily="18" charset="0"/>
              </a:rPr>
              <a:pPr/>
              <a:t>January 19, 2013</a:t>
            </a:fld>
            <a:endParaRPr lang="en-US" sz="1300" dirty="0">
              <a:latin typeface="Times" pitchFamily="18" charset="0"/>
            </a:endParaRPr>
          </a:p>
        </p:txBody>
      </p:sp>
      <p:sp>
        <p:nvSpPr>
          <p:cNvPr id="430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10">
              <a:defRPr sz="1600">
                <a:solidFill>
                  <a:schemeClr val="tx1"/>
                </a:solidFill>
                <a:latin typeface="Arial" charset="0"/>
              </a:defRPr>
            </a:lvl1pPr>
            <a:lvl2pPr marL="742882" indent="-285724" defTabSz="990510">
              <a:defRPr sz="1600">
                <a:solidFill>
                  <a:schemeClr val="tx1"/>
                </a:solidFill>
                <a:latin typeface="Arial" charset="0"/>
              </a:defRPr>
            </a:lvl2pPr>
            <a:lvl3pPr marL="1142896" indent="-228579" defTabSz="990510">
              <a:defRPr sz="1600">
                <a:solidFill>
                  <a:schemeClr val="tx1"/>
                </a:solidFill>
                <a:latin typeface="Arial" charset="0"/>
              </a:defRPr>
            </a:lvl3pPr>
            <a:lvl4pPr marL="1600054" indent="-228579" defTabSz="990510">
              <a:defRPr sz="1600">
                <a:solidFill>
                  <a:schemeClr val="tx1"/>
                </a:solidFill>
                <a:latin typeface="Arial" charset="0"/>
              </a:defRPr>
            </a:lvl4pPr>
            <a:lvl5pPr marL="2057213" indent="-228579" defTabSz="990510">
              <a:defRPr sz="1600">
                <a:solidFill>
                  <a:schemeClr val="tx1"/>
                </a:solidFill>
                <a:latin typeface="Arial" charset="0"/>
              </a:defRPr>
            </a:lvl5pPr>
            <a:lvl6pPr marL="2514371" indent="-228579" algn="ctr" defTabSz="990510" eaLnBrk="0" fontAlgn="base" hangingPunct="0">
              <a:spcBef>
                <a:spcPct val="0"/>
              </a:spcBef>
              <a:spcAft>
                <a:spcPct val="0"/>
              </a:spcAft>
              <a:defRPr sz="1600">
                <a:solidFill>
                  <a:schemeClr val="tx1"/>
                </a:solidFill>
                <a:latin typeface="Arial" charset="0"/>
              </a:defRPr>
            </a:lvl6pPr>
            <a:lvl7pPr marL="2971529" indent="-228579" algn="ctr" defTabSz="990510" eaLnBrk="0" fontAlgn="base" hangingPunct="0">
              <a:spcBef>
                <a:spcPct val="0"/>
              </a:spcBef>
              <a:spcAft>
                <a:spcPct val="0"/>
              </a:spcAft>
              <a:defRPr sz="1600">
                <a:solidFill>
                  <a:schemeClr val="tx1"/>
                </a:solidFill>
                <a:latin typeface="Arial" charset="0"/>
              </a:defRPr>
            </a:lvl7pPr>
            <a:lvl8pPr marL="3428688" indent="-228579" algn="ctr" defTabSz="990510" eaLnBrk="0" fontAlgn="base" hangingPunct="0">
              <a:spcBef>
                <a:spcPct val="0"/>
              </a:spcBef>
              <a:spcAft>
                <a:spcPct val="0"/>
              </a:spcAft>
              <a:defRPr sz="1600">
                <a:solidFill>
                  <a:schemeClr val="tx1"/>
                </a:solidFill>
                <a:latin typeface="Arial" charset="0"/>
              </a:defRPr>
            </a:lvl8pPr>
            <a:lvl9pPr marL="3885846" indent="-228579" algn="ctr" defTabSz="990510" eaLnBrk="0" fontAlgn="base" hangingPunct="0">
              <a:spcBef>
                <a:spcPct val="0"/>
              </a:spcBef>
              <a:spcAft>
                <a:spcPct val="0"/>
              </a:spcAft>
              <a:defRPr sz="1600">
                <a:solidFill>
                  <a:schemeClr val="tx1"/>
                </a:solidFill>
                <a:latin typeface="Arial" charset="0"/>
              </a:defRPr>
            </a:lvl9pPr>
          </a:lstStyle>
          <a:p>
            <a:endParaRPr lang="en-US" sz="1300" dirty="0">
              <a:latin typeface="Times" pitchFamily="18" charset="0"/>
            </a:endParaRPr>
          </a:p>
        </p:txBody>
      </p:sp>
      <p:sp>
        <p:nvSpPr>
          <p:cNvPr id="430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10">
              <a:defRPr sz="1600">
                <a:solidFill>
                  <a:schemeClr val="tx1"/>
                </a:solidFill>
                <a:latin typeface="Arial" charset="0"/>
              </a:defRPr>
            </a:lvl1pPr>
            <a:lvl2pPr marL="742882" indent="-285724" defTabSz="990510">
              <a:defRPr sz="1600">
                <a:solidFill>
                  <a:schemeClr val="tx1"/>
                </a:solidFill>
                <a:latin typeface="Arial" charset="0"/>
              </a:defRPr>
            </a:lvl2pPr>
            <a:lvl3pPr marL="1142896" indent="-228579" defTabSz="990510">
              <a:defRPr sz="1600">
                <a:solidFill>
                  <a:schemeClr val="tx1"/>
                </a:solidFill>
                <a:latin typeface="Arial" charset="0"/>
              </a:defRPr>
            </a:lvl3pPr>
            <a:lvl4pPr marL="1600054" indent="-228579" defTabSz="990510">
              <a:defRPr sz="1600">
                <a:solidFill>
                  <a:schemeClr val="tx1"/>
                </a:solidFill>
                <a:latin typeface="Arial" charset="0"/>
              </a:defRPr>
            </a:lvl4pPr>
            <a:lvl5pPr marL="2057213" indent="-228579" defTabSz="990510">
              <a:defRPr sz="1600">
                <a:solidFill>
                  <a:schemeClr val="tx1"/>
                </a:solidFill>
                <a:latin typeface="Arial" charset="0"/>
              </a:defRPr>
            </a:lvl5pPr>
            <a:lvl6pPr marL="2514371" indent="-228579" algn="ctr" defTabSz="990510" eaLnBrk="0" fontAlgn="base" hangingPunct="0">
              <a:spcBef>
                <a:spcPct val="0"/>
              </a:spcBef>
              <a:spcAft>
                <a:spcPct val="0"/>
              </a:spcAft>
              <a:defRPr sz="1600">
                <a:solidFill>
                  <a:schemeClr val="tx1"/>
                </a:solidFill>
                <a:latin typeface="Arial" charset="0"/>
              </a:defRPr>
            </a:lvl6pPr>
            <a:lvl7pPr marL="2971529" indent="-228579" algn="ctr" defTabSz="990510" eaLnBrk="0" fontAlgn="base" hangingPunct="0">
              <a:spcBef>
                <a:spcPct val="0"/>
              </a:spcBef>
              <a:spcAft>
                <a:spcPct val="0"/>
              </a:spcAft>
              <a:defRPr sz="1600">
                <a:solidFill>
                  <a:schemeClr val="tx1"/>
                </a:solidFill>
                <a:latin typeface="Arial" charset="0"/>
              </a:defRPr>
            </a:lvl7pPr>
            <a:lvl8pPr marL="3428688" indent="-228579" algn="ctr" defTabSz="990510" eaLnBrk="0" fontAlgn="base" hangingPunct="0">
              <a:spcBef>
                <a:spcPct val="0"/>
              </a:spcBef>
              <a:spcAft>
                <a:spcPct val="0"/>
              </a:spcAft>
              <a:defRPr sz="1600">
                <a:solidFill>
                  <a:schemeClr val="tx1"/>
                </a:solidFill>
                <a:latin typeface="Arial" charset="0"/>
              </a:defRPr>
            </a:lvl8pPr>
            <a:lvl9pPr marL="3885846" indent="-228579" algn="ctr" defTabSz="990510" eaLnBrk="0" fontAlgn="base" hangingPunct="0">
              <a:spcBef>
                <a:spcPct val="0"/>
              </a:spcBef>
              <a:spcAft>
                <a:spcPct val="0"/>
              </a:spcAft>
              <a:defRPr sz="1600">
                <a:solidFill>
                  <a:schemeClr val="tx1"/>
                </a:solidFill>
                <a:latin typeface="Arial" charset="0"/>
              </a:defRPr>
            </a:lvl9pPr>
          </a:lstStyle>
          <a:p>
            <a:fld id="{FD9157BD-EECD-4729-B513-3E6F488FB7B2}" type="slidenum">
              <a:rPr lang="en-US" sz="1300">
                <a:latin typeface="Times" pitchFamily="18" charset="0"/>
              </a:rPr>
              <a:pPr/>
              <a:t>35</a:t>
            </a:fld>
            <a:endParaRPr lang="en-US" sz="1300" dirty="0">
              <a:latin typeface="Times" pitchFamily="18" charset="0"/>
            </a:endParaRPr>
          </a:p>
        </p:txBody>
      </p:sp>
      <p:sp>
        <p:nvSpPr>
          <p:cNvPr id="43013" name="Rectangle 2"/>
          <p:cNvSpPr>
            <a:spLocks noGrp="1" noRot="1" noChangeAspect="1" noChangeArrowheads="1" noTextEdit="1"/>
          </p:cNvSpPr>
          <p:nvPr>
            <p:ph type="sldImg"/>
          </p:nvPr>
        </p:nvSpPr>
        <p:spPr>
          <a:xfrm>
            <a:off x="3341688" y="533400"/>
            <a:ext cx="3551237" cy="2662238"/>
          </a:xfrm>
          <a:ln/>
        </p:spPr>
      </p:sp>
      <p:sp>
        <p:nvSpPr>
          <p:cNvPr id="430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8288" lvl="0" indent="-381000" eaLnBrk="1" hangingPunct="1"/>
            <a:endParaRPr lang="en-US" sz="17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en-US" dirty="0"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r>
              <a:rPr lang="en-US" sz="1300" i="1" dirty="0" smtClean="0"/>
              <a:t>‘</a:t>
            </a:r>
            <a:endParaRPr lang="en-GB" dirty="0"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7</a:t>
            </a:fld>
            <a:endParaRPr lang="en-US" dirty="0"/>
          </a:p>
        </p:txBody>
      </p:sp>
    </p:spTree>
    <p:extLst>
      <p:ext uri="{BB962C8B-B14F-4D97-AF65-F5344CB8AC3E}">
        <p14:creationId xmlns:p14="http://schemas.microsoft.com/office/powerpoint/2010/main" val="278410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9</a:t>
            </a:fld>
            <a:endParaRPr lang="en-US" dirty="0"/>
          </a:p>
        </p:txBody>
      </p:sp>
    </p:spTree>
    <p:extLst>
      <p:ext uri="{BB962C8B-B14F-4D97-AF65-F5344CB8AC3E}">
        <p14:creationId xmlns:p14="http://schemas.microsoft.com/office/powerpoint/2010/main" val="151533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778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Contest</a:t>
            </a:r>
            <a:r>
              <a:rPr lang="en-US" sz="1400" baseline="0" dirty="0" smtClean="0"/>
              <a:t> 250</a:t>
            </a:r>
          </a:p>
          <a:p>
            <a:endParaRPr lang="en-US" sz="1400" baseline="0" dirty="0" smtClean="0"/>
          </a:p>
          <a:p>
            <a:r>
              <a:rPr lang="en-US" sz="1400" baseline="0" dirty="0" smtClean="0"/>
              <a:t>Quiz</a:t>
            </a:r>
            <a:endParaRPr lang="en-US" sz="1400" dirty="0"/>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11</a:t>
            </a:fld>
            <a:endParaRPr lang="en-US" dirty="0"/>
          </a:p>
        </p:txBody>
      </p:sp>
    </p:spTree>
    <p:extLst>
      <p:ext uri="{BB962C8B-B14F-4D97-AF65-F5344CB8AC3E}">
        <p14:creationId xmlns:p14="http://schemas.microsoft.com/office/powerpoint/2010/main" val="324106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Full member list on our website.</a:t>
            </a:r>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17275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400" dirty="0" smtClean="0"/>
              <a:t>Environmental groups and the media have painted the picture for us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GB" sz="1400" dirty="0" smtClean="0"/>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400" dirty="0" smtClean="0"/>
              <a:t>There is also a sort of urban society's disconnect with nature and the concept of sust. forest management which makes people susceptible to media message.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GB" sz="1400" dirty="0" smtClean="0"/>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400" dirty="0" smtClean="0"/>
              <a:t>Emotional connection with forests and lack of education on sustainable forestry….Logging is seen as deforestation.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GB" sz="1400" dirty="0" smtClean="0"/>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400" dirty="0" smtClean="0"/>
              <a:t>The life cycle of sustainable forests is not understood.  People see forests as finite.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GB" sz="1400" dirty="0" smtClean="0"/>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400" dirty="0" smtClean="0"/>
              <a:t>Electronic media claiming it is "greener“</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GB" sz="1400" dirty="0" smtClean="0"/>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400" dirty="0" smtClean="0"/>
              <a:t>Switch to e-billing.  Go paperless…out of control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GB" sz="1400" dirty="0" smtClean="0"/>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400" dirty="0" smtClean="0"/>
              <a:t>Do not print – email trailer</a:t>
            </a:r>
          </a:p>
        </p:txBody>
      </p:sp>
      <p:sp>
        <p:nvSpPr>
          <p:cNvPr id="4" name="Slide Number Placeholder 3"/>
          <p:cNvSpPr>
            <a:spLocks noGrp="1"/>
          </p:cNvSpPr>
          <p:nvPr>
            <p:ph type="sldNum" sz="quarter" idx="10"/>
          </p:nvPr>
        </p:nvSpPr>
        <p:spPr/>
        <p:txBody>
          <a:bodyPr/>
          <a:lstStyle/>
          <a:p>
            <a:pPr>
              <a:defRPr/>
            </a:pPr>
            <a:fld id="{74105845-F95A-4D86-B1AE-35515E6C4B8E}" type="slidenum">
              <a:rPr lang="en-US" smtClean="0"/>
              <a:pPr>
                <a:defRPr/>
              </a:pPr>
              <a:t>14</a:t>
            </a:fld>
            <a:endParaRPr lang="en-US" dirty="0"/>
          </a:p>
        </p:txBody>
      </p:sp>
    </p:spTree>
    <p:extLst>
      <p:ext uri="{BB962C8B-B14F-4D97-AF65-F5344CB8AC3E}">
        <p14:creationId xmlns:p14="http://schemas.microsoft.com/office/powerpoint/2010/main" val="1830317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7" descr="Two Sides sign off logo with wording LEFT_72DP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83400" y="5786438"/>
            <a:ext cx="19875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6"/>
          <p:cNvSpPr>
            <a:spLocks noChangeShapeType="1"/>
          </p:cNvSpPr>
          <p:nvPr userDrawn="1"/>
        </p:nvSpPr>
        <p:spPr bwMode="auto">
          <a:xfrm flipV="1">
            <a:off x="393700" y="5815013"/>
            <a:ext cx="6223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sp>
        <p:nvSpPr>
          <p:cNvPr id="4" name="Text Box 7"/>
          <p:cNvSpPr txBox="1">
            <a:spLocks noChangeArrowheads="1"/>
          </p:cNvSpPr>
          <p:nvPr userDrawn="1"/>
        </p:nvSpPr>
        <p:spPr bwMode="auto">
          <a:xfrm>
            <a:off x="304800" y="5891213"/>
            <a:ext cx="7070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nSpc>
                <a:spcPct val="80000"/>
              </a:lnSpc>
              <a:spcBef>
                <a:spcPct val="10000"/>
              </a:spcBef>
              <a:defRPr/>
            </a:pPr>
            <a:r>
              <a:rPr lang="en-US" sz="1200" b="1" dirty="0" smtClean="0"/>
              <a:t>Print Power  Presentation to Canon, 4</a:t>
            </a:r>
            <a:r>
              <a:rPr lang="en-US" sz="1200" b="1" baseline="30000" dirty="0" smtClean="0"/>
              <a:t>th</a:t>
            </a:r>
            <a:r>
              <a:rPr lang="en-US" sz="1200" b="1" dirty="0" smtClean="0"/>
              <a:t> February, 2010</a:t>
            </a:r>
            <a:endParaRPr lang="en-GB" sz="1200" b="1" dirty="0" smtClean="0"/>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93700" y="295275"/>
            <a:ext cx="2251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7"/>
          <p:cNvSpPr>
            <a:spLocks noChangeArrowheads="1"/>
          </p:cNvSpPr>
          <p:nvPr userDrawn="1"/>
        </p:nvSpPr>
        <p:spPr bwMode="auto">
          <a:xfrm>
            <a:off x="38100" y="0"/>
            <a:ext cx="9072563" cy="6804025"/>
          </a:xfrm>
          <a:prstGeom prst="rect">
            <a:avLst/>
          </a:prstGeom>
          <a:solidFill>
            <a:schemeClr val="accent1"/>
          </a:solidFill>
          <a:ln w="107950">
            <a:solidFill>
              <a:schemeClr val="accent2"/>
            </a:solidFill>
            <a:miter lim="800000"/>
            <a:headEnd/>
            <a:tailEnd/>
          </a:ln>
        </p:spPr>
        <p:txBody>
          <a:bodyPr wrap="none" anchor="ctr"/>
          <a:lstStyle/>
          <a:p>
            <a:pPr eaLnBrk="0" hangingPunct="0"/>
            <a:endParaRPr lang="en-US" dirty="0"/>
          </a:p>
        </p:txBody>
      </p:sp>
      <p:sp>
        <p:nvSpPr>
          <p:cNvPr id="8" name="Text Box 10"/>
          <p:cNvSpPr txBox="1">
            <a:spLocks noChangeArrowheads="1"/>
          </p:cNvSpPr>
          <p:nvPr userDrawn="1"/>
        </p:nvSpPr>
        <p:spPr bwMode="auto">
          <a:xfrm>
            <a:off x="879475" y="614363"/>
            <a:ext cx="7248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defRPr/>
            </a:pPr>
            <a:endParaRPr lang="en-US" sz="2800" b="1" dirty="0" smtClean="0"/>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2280" y="5870495"/>
            <a:ext cx="1845205" cy="798865"/>
          </a:xfrm>
          <a:prstGeom prst="rect">
            <a:avLst/>
          </a:prstGeom>
        </p:spPr>
      </p:pic>
    </p:spTree>
    <p:extLst>
      <p:ext uri="{BB962C8B-B14F-4D97-AF65-F5344CB8AC3E}">
        <p14:creationId xmlns:p14="http://schemas.microsoft.com/office/powerpoint/2010/main" val="2550334847"/>
      </p:ext>
    </p:extLst>
  </p:cSld>
  <p:clrMapOvr>
    <a:masterClrMapping/>
  </p:clrMapOvr>
  <p:transition spd="slow"/>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Green edge with TS logo">
    <p:spTree>
      <p:nvGrpSpPr>
        <p:cNvPr id="1" name=""/>
        <p:cNvGrpSpPr/>
        <p:nvPr/>
      </p:nvGrpSpPr>
      <p:grpSpPr>
        <a:xfrm>
          <a:off x="0" y="0"/>
          <a:ext cx="0" cy="0"/>
          <a:chOff x="0" y="0"/>
          <a:chExt cx="0" cy="0"/>
        </a:xfrm>
      </p:grpSpPr>
      <p:pic>
        <p:nvPicPr>
          <p:cNvPr id="2" name="Picture 7" descr="Two Sides sign off logo with wording LEFT_72DP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83400" y="5786438"/>
            <a:ext cx="19875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6"/>
          <p:cNvSpPr>
            <a:spLocks noChangeShapeType="1"/>
          </p:cNvSpPr>
          <p:nvPr userDrawn="1"/>
        </p:nvSpPr>
        <p:spPr bwMode="auto">
          <a:xfrm flipV="1">
            <a:off x="393700" y="5815013"/>
            <a:ext cx="6223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sp>
        <p:nvSpPr>
          <p:cNvPr id="4" name="Text Box 7"/>
          <p:cNvSpPr txBox="1">
            <a:spLocks noChangeArrowheads="1"/>
          </p:cNvSpPr>
          <p:nvPr userDrawn="1"/>
        </p:nvSpPr>
        <p:spPr bwMode="auto">
          <a:xfrm>
            <a:off x="304800" y="5891213"/>
            <a:ext cx="7070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nSpc>
                <a:spcPct val="80000"/>
              </a:lnSpc>
              <a:spcBef>
                <a:spcPct val="10000"/>
              </a:spcBef>
              <a:defRPr/>
            </a:pPr>
            <a:r>
              <a:rPr lang="en-US" sz="1200" b="1" dirty="0" smtClean="0"/>
              <a:t>Print Power  Presentation to Canon, 4</a:t>
            </a:r>
            <a:r>
              <a:rPr lang="en-US" sz="1200" b="1" baseline="30000" dirty="0" smtClean="0"/>
              <a:t>th</a:t>
            </a:r>
            <a:r>
              <a:rPr lang="en-US" sz="1200" b="1" dirty="0" smtClean="0"/>
              <a:t> February, 2010</a:t>
            </a:r>
            <a:endParaRPr lang="en-GB" sz="1200" b="1" dirty="0" smtClean="0"/>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93700" y="295275"/>
            <a:ext cx="2251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7"/>
          <p:cNvSpPr>
            <a:spLocks noChangeArrowheads="1"/>
          </p:cNvSpPr>
          <p:nvPr userDrawn="1"/>
        </p:nvSpPr>
        <p:spPr bwMode="auto">
          <a:xfrm>
            <a:off x="38100" y="0"/>
            <a:ext cx="9072563" cy="6804025"/>
          </a:xfrm>
          <a:prstGeom prst="rect">
            <a:avLst/>
          </a:prstGeom>
          <a:solidFill>
            <a:schemeClr val="accent1"/>
          </a:solidFill>
          <a:ln w="107950">
            <a:solidFill>
              <a:schemeClr val="accent2"/>
            </a:solidFill>
            <a:miter lim="800000"/>
            <a:headEnd/>
            <a:tailEnd/>
          </a:ln>
        </p:spPr>
        <p:txBody>
          <a:bodyPr wrap="none" anchor="ctr"/>
          <a:lstStyle/>
          <a:p>
            <a:pPr eaLnBrk="0" hangingPunct="0"/>
            <a:endParaRPr lang="en-US" dirty="0"/>
          </a:p>
        </p:txBody>
      </p:sp>
      <p:sp>
        <p:nvSpPr>
          <p:cNvPr id="8" name="Text Box 11"/>
          <p:cNvSpPr txBox="1">
            <a:spLocks noChangeArrowheads="1"/>
          </p:cNvSpPr>
          <p:nvPr userDrawn="1"/>
        </p:nvSpPr>
        <p:spPr bwMode="auto">
          <a:xfrm>
            <a:off x="1871663" y="2484438"/>
            <a:ext cx="5503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50000"/>
              </a:spcBef>
              <a:defRPr/>
            </a:pPr>
            <a:endParaRPr lang="en-US" sz="3200" b="1" dirty="0" smtClean="0"/>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2280" y="5870495"/>
            <a:ext cx="1845205" cy="798865"/>
          </a:xfrm>
          <a:prstGeom prst="rect">
            <a:avLst/>
          </a:prstGeom>
        </p:spPr>
      </p:pic>
    </p:spTree>
    <p:extLst>
      <p:ext uri="{BB962C8B-B14F-4D97-AF65-F5344CB8AC3E}">
        <p14:creationId xmlns:p14="http://schemas.microsoft.com/office/powerpoint/2010/main" val="23868207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14" descr="Two Sides sign off logo with wording LEFT_72DPI.bmp"/>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838950" y="5780088"/>
            <a:ext cx="20002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userDrawn="1"/>
        </p:nvSpPr>
        <p:spPr bwMode="auto">
          <a:xfrm>
            <a:off x="38100" y="0"/>
            <a:ext cx="9072563" cy="6804025"/>
          </a:xfrm>
          <a:prstGeom prst="rect">
            <a:avLst/>
          </a:prstGeom>
          <a:solidFill>
            <a:schemeClr val="accent1"/>
          </a:solidFill>
          <a:ln w="107950">
            <a:solidFill>
              <a:schemeClr val="accent2"/>
            </a:solidFill>
            <a:miter lim="800000"/>
            <a:headEnd/>
            <a:tailEnd/>
          </a:ln>
        </p:spPr>
        <p:txBody>
          <a:bodyPr wrap="none" anchor="ctr"/>
          <a:lstStyle/>
          <a:p>
            <a:pPr eaLnBrk="0" hangingPunct="0"/>
            <a:endParaRPr lang="en-US" dirty="0"/>
          </a:p>
        </p:txBody>
      </p:sp>
      <p:sp>
        <p:nvSpPr>
          <p:cNvPr id="2" name="Title 1"/>
          <p:cNvSpPr>
            <a:spLocks noGrp="1"/>
          </p:cNvSpPr>
          <p:nvPr>
            <p:ph type="title"/>
          </p:nvPr>
        </p:nvSpPr>
        <p:spPr>
          <a:xfrm>
            <a:off x="685800" y="358775"/>
            <a:ext cx="5410200" cy="838200"/>
          </a:xfrm>
          <a:prstGeom prst="rect">
            <a:avLst/>
          </a:prstGeo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828800"/>
            <a:ext cx="7467600" cy="4551363"/>
          </a:xfrm>
          <a:prstGeom prst="rect">
            <a:avLst/>
          </a:prstGeom>
        </p:spPr>
        <p:txBody>
          <a:bodyPr/>
          <a:lstStyle>
            <a:lvl1pPr>
              <a:defRPr sz="2200"/>
            </a:lvl1pPr>
            <a:lvl2pPr marL="531813" indent="-342900">
              <a:buFont typeface="Arial" pitchFamily="34" charset="0"/>
              <a:buChar char="•"/>
              <a:defRPr/>
            </a:lvl2pPr>
            <a:lvl3pPr marL="984250" indent="-342900">
              <a:buFont typeface="Arial" pitchFamily="34" charset="0"/>
              <a:buChar char="•"/>
              <a:defRPr sz="1800"/>
            </a:lvl3pPr>
            <a:lvl4pPr>
              <a:defRPr sz="1600"/>
            </a:lvl4pPr>
          </a:lstStyle>
          <a:p>
            <a:pPr lvl="0"/>
            <a:r>
              <a:rPr lang="en-US" dirty="0" smtClean="0"/>
              <a:t>Click to edit Master text styles</a:t>
            </a:r>
          </a:p>
          <a:p>
            <a:pPr lvl="2"/>
            <a:r>
              <a:rPr lang="en-US" dirty="0" smtClean="0"/>
              <a:t>Second level</a:t>
            </a:r>
          </a:p>
          <a:p>
            <a:pPr lvl="3"/>
            <a:r>
              <a:rPr lang="en-US" dirty="0" smtClean="0"/>
              <a:t>Third level</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2280" y="5870495"/>
            <a:ext cx="1845205" cy="798865"/>
          </a:xfrm>
          <a:prstGeom prst="rect">
            <a:avLst/>
          </a:prstGeom>
        </p:spPr>
      </p:pic>
    </p:spTree>
    <p:extLst>
      <p:ext uri="{BB962C8B-B14F-4D97-AF65-F5344CB8AC3E}">
        <p14:creationId xmlns:p14="http://schemas.microsoft.com/office/powerpoint/2010/main" val="19849671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7" descr="Two Sides sign off logo with wording LEFT_72DP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83400" y="5786438"/>
            <a:ext cx="19875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6"/>
          <p:cNvSpPr>
            <a:spLocks noChangeShapeType="1"/>
          </p:cNvSpPr>
          <p:nvPr userDrawn="1"/>
        </p:nvSpPr>
        <p:spPr bwMode="auto">
          <a:xfrm flipV="1">
            <a:off x="393700" y="5815013"/>
            <a:ext cx="6223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solidFill>
                <a:srgbClr val="000000"/>
              </a:solidFill>
            </a:endParaRPr>
          </a:p>
        </p:txBody>
      </p:sp>
      <p:sp>
        <p:nvSpPr>
          <p:cNvPr id="4" name="Text Box 7"/>
          <p:cNvSpPr txBox="1">
            <a:spLocks noChangeArrowheads="1"/>
          </p:cNvSpPr>
          <p:nvPr userDrawn="1"/>
        </p:nvSpPr>
        <p:spPr bwMode="auto">
          <a:xfrm>
            <a:off x="304800" y="5891213"/>
            <a:ext cx="7070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nSpc>
                <a:spcPct val="80000"/>
              </a:lnSpc>
              <a:spcBef>
                <a:spcPct val="10000"/>
              </a:spcBef>
              <a:defRPr/>
            </a:pPr>
            <a:r>
              <a:rPr lang="en-US" sz="1200" b="1" dirty="0" smtClean="0">
                <a:solidFill>
                  <a:srgbClr val="000000"/>
                </a:solidFill>
              </a:rPr>
              <a:t>Print Power  Presentation to Canon, 4</a:t>
            </a:r>
            <a:r>
              <a:rPr lang="en-US" sz="1200" b="1" baseline="30000" dirty="0" smtClean="0">
                <a:solidFill>
                  <a:srgbClr val="000000"/>
                </a:solidFill>
              </a:rPr>
              <a:t>th</a:t>
            </a:r>
            <a:r>
              <a:rPr lang="en-US" sz="1200" b="1" dirty="0" smtClean="0">
                <a:solidFill>
                  <a:srgbClr val="000000"/>
                </a:solidFill>
              </a:rPr>
              <a:t> February, 2010</a:t>
            </a:r>
            <a:endParaRPr lang="en-GB" sz="1200" b="1" dirty="0" smtClean="0">
              <a:solidFill>
                <a:srgbClr val="000000"/>
              </a:solidFill>
            </a:endParaRPr>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93700" y="295275"/>
            <a:ext cx="2251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7"/>
          <p:cNvSpPr>
            <a:spLocks noChangeArrowheads="1"/>
          </p:cNvSpPr>
          <p:nvPr userDrawn="1"/>
        </p:nvSpPr>
        <p:spPr bwMode="auto">
          <a:xfrm>
            <a:off x="38100" y="0"/>
            <a:ext cx="9072563" cy="6804025"/>
          </a:xfrm>
          <a:prstGeom prst="rect">
            <a:avLst/>
          </a:prstGeom>
          <a:solidFill>
            <a:schemeClr val="accent1"/>
          </a:solidFill>
          <a:ln w="107950">
            <a:solidFill>
              <a:schemeClr val="accent2"/>
            </a:solidFill>
            <a:miter lim="800000"/>
            <a:headEnd/>
            <a:tailEnd/>
          </a:ln>
        </p:spPr>
        <p:txBody>
          <a:bodyPr wrap="none" anchor="ctr"/>
          <a:lstStyle/>
          <a:p>
            <a:pPr eaLnBrk="0" hangingPunct="0"/>
            <a:endParaRPr lang="en-US" dirty="0">
              <a:solidFill>
                <a:srgbClr val="000000"/>
              </a:solidFill>
            </a:endParaRPr>
          </a:p>
        </p:txBody>
      </p:sp>
      <p:sp>
        <p:nvSpPr>
          <p:cNvPr id="8" name="Text Box 10"/>
          <p:cNvSpPr txBox="1">
            <a:spLocks noChangeArrowheads="1"/>
          </p:cNvSpPr>
          <p:nvPr userDrawn="1"/>
        </p:nvSpPr>
        <p:spPr bwMode="auto">
          <a:xfrm>
            <a:off x="879475" y="614363"/>
            <a:ext cx="7248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defRPr/>
            </a:pPr>
            <a:endParaRPr lang="en-US" sz="2800" b="1" dirty="0" smtClean="0">
              <a:solidFill>
                <a:srgbClr val="000000"/>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2280" y="5870495"/>
            <a:ext cx="1845205" cy="798865"/>
          </a:xfrm>
          <a:prstGeom prst="rect">
            <a:avLst/>
          </a:prstGeom>
        </p:spPr>
      </p:pic>
    </p:spTree>
    <p:extLst>
      <p:ext uri="{BB962C8B-B14F-4D97-AF65-F5344CB8AC3E}">
        <p14:creationId xmlns:p14="http://schemas.microsoft.com/office/powerpoint/2010/main" val="1251325489"/>
      </p:ext>
    </p:extLst>
  </p:cSld>
  <p:clrMapOvr>
    <a:masterClrMapping/>
  </p:clrMapOvr>
  <p:transition spd="slow"/>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Green edge with TS logo">
    <p:spTree>
      <p:nvGrpSpPr>
        <p:cNvPr id="1" name=""/>
        <p:cNvGrpSpPr/>
        <p:nvPr/>
      </p:nvGrpSpPr>
      <p:grpSpPr>
        <a:xfrm>
          <a:off x="0" y="0"/>
          <a:ext cx="0" cy="0"/>
          <a:chOff x="0" y="0"/>
          <a:chExt cx="0" cy="0"/>
        </a:xfrm>
      </p:grpSpPr>
      <p:pic>
        <p:nvPicPr>
          <p:cNvPr id="2" name="Picture 7" descr="Two Sides sign off logo with wording LEFT_72DP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83400" y="5786438"/>
            <a:ext cx="19875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6"/>
          <p:cNvSpPr>
            <a:spLocks noChangeShapeType="1"/>
          </p:cNvSpPr>
          <p:nvPr userDrawn="1"/>
        </p:nvSpPr>
        <p:spPr bwMode="auto">
          <a:xfrm flipV="1">
            <a:off x="393700" y="5815013"/>
            <a:ext cx="6223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solidFill>
                <a:srgbClr val="000000"/>
              </a:solidFill>
            </a:endParaRPr>
          </a:p>
        </p:txBody>
      </p:sp>
      <p:sp>
        <p:nvSpPr>
          <p:cNvPr id="4" name="Text Box 7"/>
          <p:cNvSpPr txBox="1">
            <a:spLocks noChangeArrowheads="1"/>
          </p:cNvSpPr>
          <p:nvPr userDrawn="1"/>
        </p:nvSpPr>
        <p:spPr bwMode="auto">
          <a:xfrm>
            <a:off x="304800" y="5891213"/>
            <a:ext cx="7070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nSpc>
                <a:spcPct val="80000"/>
              </a:lnSpc>
              <a:spcBef>
                <a:spcPct val="10000"/>
              </a:spcBef>
              <a:defRPr/>
            </a:pPr>
            <a:r>
              <a:rPr lang="en-US" sz="1200" b="1" dirty="0" smtClean="0">
                <a:solidFill>
                  <a:srgbClr val="000000"/>
                </a:solidFill>
              </a:rPr>
              <a:t>Print Power  Presentation to Canon, 4</a:t>
            </a:r>
            <a:r>
              <a:rPr lang="en-US" sz="1200" b="1" baseline="30000" dirty="0" smtClean="0">
                <a:solidFill>
                  <a:srgbClr val="000000"/>
                </a:solidFill>
              </a:rPr>
              <a:t>th</a:t>
            </a:r>
            <a:r>
              <a:rPr lang="en-US" sz="1200" b="1" dirty="0" smtClean="0">
                <a:solidFill>
                  <a:srgbClr val="000000"/>
                </a:solidFill>
              </a:rPr>
              <a:t> February, 2010</a:t>
            </a:r>
            <a:endParaRPr lang="en-GB" sz="1200" b="1" dirty="0" smtClean="0">
              <a:solidFill>
                <a:srgbClr val="000000"/>
              </a:solidFill>
            </a:endParaRPr>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93700" y="295275"/>
            <a:ext cx="2251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7"/>
          <p:cNvSpPr>
            <a:spLocks noChangeArrowheads="1"/>
          </p:cNvSpPr>
          <p:nvPr userDrawn="1"/>
        </p:nvSpPr>
        <p:spPr bwMode="auto">
          <a:xfrm>
            <a:off x="38100" y="0"/>
            <a:ext cx="9072563" cy="6804025"/>
          </a:xfrm>
          <a:prstGeom prst="rect">
            <a:avLst/>
          </a:prstGeom>
          <a:solidFill>
            <a:schemeClr val="accent1"/>
          </a:solidFill>
          <a:ln w="107950">
            <a:solidFill>
              <a:schemeClr val="accent2"/>
            </a:solidFill>
            <a:miter lim="800000"/>
            <a:headEnd/>
            <a:tailEnd/>
          </a:ln>
        </p:spPr>
        <p:txBody>
          <a:bodyPr wrap="none" anchor="ctr"/>
          <a:lstStyle/>
          <a:p>
            <a:pPr eaLnBrk="0" hangingPunct="0"/>
            <a:endParaRPr lang="en-US" dirty="0">
              <a:solidFill>
                <a:srgbClr val="000000"/>
              </a:solidFill>
            </a:endParaRPr>
          </a:p>
        </p:txBody>
      </p:sp>
      <p:sp>
        <p:nvSpPr>
          <p:cNvPr id="8" name="Text Box 11"/>
          <p:cNvSpPr txBox="1">
            <a:spLocks noChangeArrowheads="1"/>
          </p:cNvSpPr>
          <p:nvPr userDrawn="1"/>
        </p:nvSpPr>
        <p:spPr bwMode="auto">
          <a:xfrm>
            <a:off x="1871663" y="2484438"/>
            <a:ext cx="5503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50000"/>
              </a:spcBef>
              <a:defRPr/>
            </a:pPr>
            <a:endParaRPr lang="en-US" sz="3200" b="1" dirty="0" smtClean="0">
              <a:solidFill>
                <a:srgbClr val="000000"/>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2280" y="5870495"/>
            <a:ext cx="1845205" cy="798865"/>
          </a:xfrm>
          <a:prstGeom prst="rect">
            <a:avLst/>
          </a:prstGeom>
        </p:spPr>
      </p:pic>
    </p:spTree>
    <p:extLst>
      <p:ext uri="{BB962C8B-B14F-4D97-AF65-F5344CB8AC3E}">
        <p14:creationId xmlns:p14="http://schemas.microsoft.com/office/powerpoint/2010/main" val="348328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41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73075"/>
            <a:ext cx="5410200" cy="577850"/>
          </a:xfrm>
          <a:prstGeom prst="rect">
            <a:avLst/>
          </a:prstGeom>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sz="half" idx="1"/>
          </p:nvPr>
        </p:nvSpPr>
        <p:spPr>
          <a:xfrm>
            <a:off x="685800" y="1493838"/>
            <a:ext cx="3657600" cy="4886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493838"/>
            <a:ext cx="3657600" cy="4886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382000" y="6529388"/>
            <a:ext cx="381000" cy="279400"/>
          </a:xfrm>
          <a:prstGeom prst="rect">
            <a:avLst/>
          </a:prstGeom>
        </p:spPr>
        <p:txBody>
          <a:bodyPr/>
          <a:lstStyle>
            <a:lvl1pPr>
              <a:defRPr/>
            </a:lvl1pPr>
          </a:lstStyle>
          <a:p>
            <a:fld id="{DA1FCACF-79F1-49EE-8BF8-F8D5ACFCFDB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745714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38100" y="0"/>
            <a:ext cx="9072563" cy="6804025"/>
          </a:xfrm>
          <a:prstGeom prst="rect">
            <a:avLst/>
          </a:prstGeom>
          <a:solidFill>
            <a:schemeClr val="accent1"/>
          </a:solidFill>
          <a:ln w="107950">
            <a:solidFill>
              <a:schemeClr val="accent2"/>
            </a:solidFill>
            <a:miter lim="800000"/>
            <a:headEnd/>
            <a:tailEnd/>
          </a:ln>
        </p:spPr>
        <p:txBody>
          <a:bodyPr wrap="none" anchor="ctr"/>
          <a:lstStyle/>
          <a:p>
            <a:pPr eaLnBrk="0" hangingPunct="0"/>
            <a:endParaRPr lang="en-US" dirty="0"/>
          </a:p>
        </p:txBody>
      </p:sp>
      <p:pic>
        <p:nvPicPr>
          <p:cNvPr id="2" name="Picture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092280" y="5870495"/>
            <a:ext cx="1845205" cy="798865"/>
          </a:xfrm>
          <a:prstGeom prst="rect">
            <a:avLst/>
          </a:prstGeom>
        </p:spPr>
      </p:pic>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600" b="1">
          <a:solidFill>
            <a:schemeClr val="tx2"/>
          </a:solidFill>
          <a:latin typeface="Arial" pitchFamily="34" charset="0"/>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187325" indent="-187325" algn="l" rtl="0" eaLnBrk="0" fontAlgn="base" hangingPunct="0">
        <a:spcBef>
          <a:spcPct val="20000"/>
        </a:spcBef>
        <a:spcAft>
          <a:spcPct val="0"/>
        </a:spcAft>
        <a:buClr>
          <a:schemeClr val="accent2"/>
        </a:buClr>
        <a:buSzPct val="110000"/>
        <a:buChar char="•"/>
        <a:defRPr sz="2400">
          <a:solidFill>
            <a:schemeClr val="tx1"/>
          </a:solidFill>
          <a:latin typeface="Arial" pitchFamily="34" charset="0"/>
          <a:ea typeface="+mn-ea"/>
          <a:cs typeface="+mn-cs"/>
        </a:defRPr>
      </a:lvl1pPr>
      <a:lvl2pPr marL="188913" indent="155575" algn="l" rtl="0" eaLnBrk="0" fontAlgn="base" hangingPunct="0">
        <a:spcBef>
          <a:spcPct val="20000"/>
        </a:spcBef>
        <a:spcAft>
          <a:spcPct val="0"/>
        </a:spcAft>
        <a:buClr>
          <a:schemeClr val="accent2"/>
        </a:buClr>
        <a:buSzPct val="110000"/>
        <a:defRPr sz="2400">
          <a:solidFill>
            <a:schemeClr val="tx1"/>
          </a:solidFill>
          <a:latin typeface="Arial" pitchFamily="34" charset="0"/>
        </a:defRPr>
      </a:lvl2pPr>
      <a:lvl3pPr marL="542925" indent="-196850" algn="l" rtl="0" eaLnBrk="0" fontAlgn="base" hangingPunct="0">
        <a:spcBef>
          <a:spcPct val="20000"/>
        </a:spcBef>
        <a:spcAft>
          <a:spcPct val="0"/>
        </a:spcAft>
        <a:buClr>
          <a:schemeClr val="accent2"/>
        </a:buClr>
        <a:buSzPct val="110000"/>
        <a:defRPr sz="2400">
          <a:solidFill>
            <a:schemeClr val="tx1"/>
          </a:solidFill>
          <a:latin typeface="Arial" pitchFamily="34" charset="0"/>
        </a:defRPr>
      </a:lvl3pPr>
      <a:lvl4pPr marL="1752600" indent="-304800" algn="l" rtl="0" eaLnBrk="0" fontAlgn="base" hangingPunct="0">
        <a:spcBef>
          <a:spcPct val="20000"/>
        </a:spcBef>
        <a:spcAft>
          <a:spcPct val="0"/>
        </a:spcAft>
        <a:buClr>
          <a:schemeClr val="accent2"/>
        </a:buClr>
        <a:buSzPct val="110000"/>
        <a:buChar char="–"/>
        <a:defRPr sz="2400">
          <a:solidFill>
            <a:schemeClr val="tx1"/>
          </a:solidFill>
          <a:latin typeface="Arial" pitchFamily="34" charset="0"/>
        </a:defRPr>
      </a:lvl4pPr>
      <a:lvl5pPr marL="2171700" indent="-228600" algn="l" rtl="0" eaLnBrk="0" fontAlgn="base" hangingPunct="0">
        <a:spcBef>
          <a:spcPct val="20000"/>
        </a:spcBef>
        <a:spcAft>
          <a:spcPct val="0"/>
        </a:spcAft>
        <a:buClr>
          <a:schemeClr val="accent2"/>
        </a:buClr>
        <a:buSzPct val="110000"/>
        <a:buChar char="»"/>
        <a:defRPr sz="2400">
          <a:solidFill>
            <a:schemeClr val="tx1"/>
          </a:solidFill>
          <a:latin typeface="Arial" pitchFamily="34" charset="0"/>
        </a:defRPr>
      </a:lvl5pPr>
      <a:lvl6pPr marL="2628900" indent="-228600" algn="l" rtl="0" fontAlgn="base">
        <a:spcBef>
          <a:spcPct val="20000"/>
        </a:spcBef>
        <a:spcAft>
          <a:spcPct val="0"/>
        </a:spcAft>
        <a:buClr>
          <a:schemeClr val="accent2"/>
        </a:buClr>
        <a:buSzPct val="110000"/>
        <a:buChar char="»"/>
        <a:defRPr sz="2400">
          <a:solidFill>
            <a:schemeClr val="tx1"/>
          </a:solidFill>
          <a:latin typeface="+mn-lt"/>
        </a:defRPr>
      </a:lvl6pPr>
      <a:lvl7pPr marL="3086100" indent="-228600" algn="l" rtl="0" fontAlgn="base">
        <a:spcBef>
          <a:spcPct val="20000"/>
        </a:spcBef>
        <a:spcAft>
          <a:spcPct val="0"/>
        </a:spcAft>
        <a:buClr>
          <a:schemeClr val="accent2"/>
        </a:buClr>
        <a:buSzPct val="110000"/>
        <a:buChar char="»"/>
        <a:defRPr sz="2400">
          <a:solidFill>
            <a:schemeClr val="tx1"/>
          </a:solidFill>
          <a:latin typeface="+mn-lt"/>
        </a:defRPr>
      </a:lvl7pPr>
      <a:lvl8pPr marL="3543300" indent="-228600" algn="l" rtl="0" fontAlgn="base">
        <a:spcBef>
          <a:spcPct val="20000"/>
        </a:spcBef>
        <a:spcAft>
          <a:spcPct val="0"/>
        </a:spcAft>
        <a:buClr>
          <a:schemeClr val="accent2"/>
        </a:buClr>
        <a:buSzPct val="110000"/>
        <a:buChar char="»"/>
        <a:defRPr sz="2400">
          <a:solidFill>
            <a:schemeClr val="tx1"/>
          </a:solidFill>
          <a:latin typeface="+mn-lt"/>
        </a:defRPr>
      </a:lvl8pPr>
      <a:lvl9pPr marL="4000500" indent="-228600" algn="l" rtl="0" fontAlgn="base">
        <a:spcBef>
          <a:spcPct val="20000"/>
        </a:spcBef>
        <a:spcAft>
          <a:spcPct val="0"/>
        </a:spcAft>
        <a:buClr>
          <a:schemeClr val="accent2"/>
        </a:buClr>
        <a:buSzPct val="11000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38100" y="0"/>
            <a:ext cx="9072563" cy="6804025"/>
          </a:xfrm>
          <a:prstGeom prst="rect">
            <a:avLst/>
          </a:prstGeom>
          <a:solidFill>
            <a:schemeClr val="accent1"/>
          </a:solidFill>
          <a:ln w="107950">
            <a:solidFill>
              <a:schemeClr val="accent2"/>
            </a:solidFill>
            <a:miter lim="800000"/>
            <a:headEnd/>
            <a:tailEnd/>
          </a:ln>
        </p:spPr>
        <p:txBody>
          <a:bodyPr wrap="none" anchor="ctr"/>
          <a:lstStyle/>
          <a:p>
            <a:pPr eaLnBrk="0" hangingPunct="0"/>
            <a:endParaRPr lang="en-US" dirty="0">
              <a:solidFill>
                <a:srgbClr val="000000"/>
              </a:solidFill>
            </a:endParaRPr>
          </a:p>
        </p:txBody>
      </p:sp>
      <p:pic>
        <p:nvPicPr>
          <p:cNvPr id="2" name="Picture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92280" y="5870495"/>
            <a:ext cx="1845205" cy="798865"/>
          </a:xfrm>
          <a:prstGeom prst="rect">
            <a:avLst/>
          </a:prstGeom>
        </p:spPr>
      </p:pic>
    </p:spTree>
    <p:extLst>
      <p:ext uri="{BB962C8B-B14F-4D97-AF65-F5344CB8AC3E}">
        <p14:creationId xmlns:p14="http://schemas.microsoft.com/office/powerpoint/2010/main" val="34696139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6" r:id="rId3"/>
    <p:sldLayoutId id="2147484067" r:id="rId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600" b="1">
          <a:solidFill>
            <a:schemeClr val="tx2"/>
          </a:solidFill>
          <a:latin typeface="Arial" pitchFamily="34" charset="0"/>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187325" indent="-187325" algn="l" rtl="0" eaLnBrk="0" fontAlgn="base" hangingPunct="0">
        <a:spcBef>
          <a:spcPct val="20000"/>
        </a:spcBef>
        <a:spcAft>
          <a:spcPct val="0"/>
        </a:spcAft>
        <a:buClr>
          <a:schemeClr val="accent2"/>
        </a:buClr>
        <a:buSzPct val="110000"/>
        <a:buChar char="•"/>
        <a:defRPr sz="2400">
          <a:solidFill>
            <a:schemeClr val="tx1"/>
          </a:solidFill>
          <a:latin typeface="Arial" pitchFamily="34" charset="0"/>
          <a:ea typeface="+mn-ea"/>
          <a:cs typeface="+mn-cs"/>
        </a:defRPr>
      </a:lvl1pPr>
      <a:lvl2pPr marL="188913" indent="155575" algn="l" rtl="0" eaLnBrk="0" fontAlgn="base" hangingPunct="0">
        <a:spcBef>
          <a:spcPct val="20000"/>
        </a:spcBef>
        <a:spcAft>
          <a:spcPct val="0"/>
        </a:spcAft>
        <a:buClr>
          <a:schemeClr val="accent2"/>
        </a:buClr>
        <a:buSzPct val="110000"/>
        <a:defRPr sz="2400">
          <a:solidFill>
            <a:schemeClr val="tx1"/>
          </a:solidFill>
          <a:latin typeface="Arial" pitchFamily="34" charset="0"/>
        </a:defRPr>
      </a:lvl2pPr>
      <a:lvl3pPr marL="542925" indent="-196850" algn="l" rtl="0" eaLnBrk="0" fontAlgn="base" hangingPunct="0">
        <a:spcBef>
          <a:spcPct val="20000"/>
        </a:spcBef>
        <a:spcAft>
          <a:spcPct val="0"/>
        </a:spcAft>
        <a:buClr>
          <a:schemeClr val="accent2"/>
        </a:buClr>
        <a:buSzPct val="110000"/>
        <a:defRPr sz="2400">
          <a:solidFill>
            <a:schemeClr val="tx1"/>
          </a:solidFill>
          <a:latin typeface="Arial" pitchFamily="34" charset="0"/>
        </a:defRPr>
      </a:lvl3pPr>
      <a:lvl4pPr marL="1752600" indent="-304800" algn="l" rtl="0" eaLnBrk="0" fontAlgn="base" hangingPunct="0">
        <a:spcBef>
          <a:spcPct val="20000"/>
        </a:spcBef>
        <a:spcAft>
          <a:spcPct val="0"/>
        </a:spcAft>
        <a:buClr>
          <a:schemeClr val="accent2"/>
        </a:buClr>
        <a:buSzPct val="110000"/>
        <a:buChar char="–"/>
        <a:defRPr sz="2400">
          <a:solidFill>
            <a:schemeClr val="tx1"/>
          </a:solidFill>
          <a:latin typeface="Arial" pitchFamily="34" charset="0"/>
        </a:defRPr>
      </a:lvl4pPr>
      <a:lvl5pPr marL="2171700" indent="-228600" algn="l" rtl="0" eaLnBrk="0" fontAlgn="base" hangingPunct="0">
        <a:spcBef>
          <a:spcPct val="20000"/>
        </a:spcBef>
        <a:spcAft>
          <a:spcPct val="0"/>
        </a:spcAft>
        <a:buClr>
          <a:schemeClr val="accent2"/>
        </a:buClr>
        <a:buSzPct val="110000"/>
        <a:buChar char="»"/>
        <a:defRPr sz="2400">
          <a:solidFill>
            <a:schemeClr val="tx1"/>
          </a:solidFill>
          <a:latin typeface="Arial" pitchFamily="34" charset="0"/>
        </a:defRPr>
      </a:lvl5pPr>
      <a:lvl6pPr marL="2628900" indent="-228600" algn="l" rtl="0" fontAlgn="base">
        <a:spcBef>
          <a:spcPct val="20000"/>
        </a:spcBef>
        <a:spcAft>
          <a:spcPct val="0"/>
        </a:spcAft>
        <a:buClr>
          <a:schemeClr val="accent2"/>
        </a:buClr>
        <a:buSzPct val="110000"/>
        <a:buChar char="»"/>
        <a:defRPr sz="2400">
          <a:solidFill>
            <a:schemeClr val="tx1"/>
          </a:solidFill>
          <a:latin typeface="+mn-lt"/>
        </a:defRPr>
      </a:lvl6pPr>
      <a:lvl7pPr marL="3086100" indent="-228600" algn="l" rtl="0" fontAlgn="base">
        <a:spcBef>
          <a:spcPct val="20000"/>
        </a:spcBef>
        <a:spcAft>
          <a:spcPct val="0"/>
        </a:spcAft>
        <a:buClr>
          <a:schemeClr val="accent2"/>
        </a:buClr>
        <a:buSzPct val="110000"/>
        <a:buChar char="»"/>
        <a:defRPr sz="2400">
          <a:solidFill>
            <a:schemeClr val="tx1"/>
          </a:solidFill>
          <a:latin typeface="+mn-lt"/>
        </a:defRPr>
      </a:lvl7pPr>
      <a:lvl8pPr marL="3543300" indent="-228600" algn="l" rtl="0" fontAlgn="base">
        <a:spcBef>
          <a:spcPct val="20000"/>
        </a:spcBef>
        <a:spcAft>
          <a:spcPct val="0"/>
        </a:spcAft>
        <a:buClr>
          <a:schemeClr val="accent2"/>
        </a:buClr>
        <a:buSzPct val="110000"/>
        <a:buChar char="»"/>
        <a:defRPr sz="2400">
          <a:solidFill>
            <a:schemeClr val="tx1"/>
          </a:solidFill>
          <a:latin typeface="+mn-lt"/>
        </a:defRPr>
      </a:lvl8pPr>
      <a:lvl9pPr marL="4000500" indent="-228600" algn="l" rtl="0" fontAlgn="base">
        <a:spcBef>
          <a:spcPct val="20000"/>
        </a:spcBef>
        <a:spcAft>
          <a:spcPct val="0"/>
        </a:spcAft>
        <a:buClr>
          <a:schemeClr val="accent2"/>
        </a:buClr>
        <a:buSzPct val="11000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18" Type="http://schemas.openxmlformats.org/officeDocument/2006/relationships/image" Target="../media/image41.jpeg"/><Relationship Id="rId26" Type="http://schemas.openxmlformats.org/officeDocument/2006/relationships/image" Target="../media/image49.jpg"/><Relationship Id="rId3" Type="http://schemas.openxmlformats.org/officeDocument/2006/relationships/image" Target="../media/image26.jpeg"/><Relationship Id="rId21" Type="http://schemas.openxmlformats.org/officeDocument/2006/relationships/image" Target="../media/image44.gif"/><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5" Type="http://schemas.openxmlformats.org/officeDocument/2006/relationships/image" Target="../media/image48.jpg"/><Relationship Id="rId2" Type="http://schemas.openxmlformats.org/officeDocument/2006/relationships/notesSlide" Target="../notesSlides/notesSlide8.xml"/><Relationship Id="rId16" Type="http://schemas.openxmlformats.org/officeDocument/2006/relationships/image" Target="../media/image39.jpe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24" Type="http://schemas.openxmlformats.org/officeDocument/2006/relationships/image" Target="../media/image47.jpg"/><Relationship Id="rId5" Type="http://schemas.openxmlformats.org/officeDocument/2006/relationships/image" Target="../media/image28.jpeg"/><Relationship Id="rId15" Type="http://schemas.openxmlformats.org/officeDocument/2006/relationships/image" Target="../media/image38.jpeg"/><Relationship Id="rId23" Type="http://schemas.openxmlformats.org/officeDocument/2006/relationships/image" Target="../media/image46.jpg"/><Relationship Id="rId28" Type="http://schemas.openxmlformats.org/officeDocument/2006/relationships/image" Target="../media/image51.png"/><Relationship Id="rId10" Type="http://schemas.openxmlformats.org/officeDocument/2006/relationships/image" Target="../media/image33.jpe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 Id="rId22" Type="http://schemas.openxmlformats.org/officeDocument/2006/relationships/image" Target="../media/image45.png"/><Relationship Id="rId27" Type="http://schemas.openxmlformats.org/officeDocument/2006/relationships/image" Target="../media/image50.jpg"/><Relationship Id="rId30"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twosides.us/newsitem.asp?NewsID=34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twosides.us/content.asp?ContentID=37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18" Type="http://schemas.openxmlformats.org/officeDocument/2006/relationships/image" Target="../media/image77.jpeg"/><Relationship Id="rId3" Type="http://schemas.openxmlformats.org/officeDocument/2006/relationships/image" Target="../media/image62.jpeg"/><Relationship Id="rId7" Type="http://schemas.openxmlformats.org/officeDocument/2006/relationships/image" Target="../media/image66.jpeg"/><Relationship Id="rId12" Type="http://schemas.openxmlformats.org/officeDocument/2006/relationships/image" Target="../media/image71.jpeg"/><Relationship Id="rId17" Type="http://schemas.openxmlformats.org/officeDocument/2006/relationships/image" Target="../media/image76.jpeg"/><Relationship Id="rId2" Type="http://schemas.openxmlformats.org/officeDocument/2006/relationships/notesSlide" Target="../notesSlides/notesSlide15.xml"/><Relationship Id="rId16" Type="http://schemas.openxmlformats.org/officeDocument/2006/relationships/image" Target="../media/image75.jpeg"/><Relationship Id="rId20" Type="http://schemas.openxmlformats.org/officeDocument/2006/relationships/image" Target="../media/image79.jpeg"/><Relationship Id="rId1" Type="http://schemas.openxmlformats.org/officeDocument/2006/relationships/slideLayout" Target="../slideLayouts/slideLayout3.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5" Type="http://schemas.openxmlformats.org/officeDocument/2006/relationships/image" Target="../media/image74.jpeg"/><Relationship Id="rId10" Type="http://schemas.openxmlformats.org/officeDocument/2006/relationships/image" Target="../media/image69.jpeg"/><Relationship Id="rId19" Type="http://schemas.openxmlformats.org/officeDocument/2006/relationships/image" Target="../media/image78.jpe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73.jpe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2.jpeg"/></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8.jpeg"/><Relationship Id="rId4" Type="http://schemas.openxmlformats.org/officeDocument/2006/relationships/image" Target="../media/image87.jpeg"/></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2.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3.xml"/><Relationship Id="rId5" Type="http://schemas.openxmlformats.org/officeDocument/2006/relationships/image" Target="../media/image96.jpeg"/><Relationship Id="rId4" Type="http://schemas.openxmlformats.org/officeDocument/2006/relationships/image" Target="../media/image95.jpeg"/></Relationships>
</file>

<file path=ppt/slides/_rels/slide3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twosidesus.wordpress.com/2012/02/15/a-response-to-paperless-environmental-claims/" TargetMode="External"/><Relationship Id="rId2" Type="http://schemas.openxmlformats.org/officeDocument/2006/relationships/hyperlink" Target="http://www/"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pnr@twosides.info" TargetMode="External"/><Relationship Id="rId7" Type="http://schemas.openxmlformats.org/officeDocument/2006/relationships/hyperlink" Target="http://www.linkedin.com/groups?gid=3948123&amp;trk=myg_ugrp_ovr"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twitter.com/" TargetMode="External"/><Relationship Id="rId10" Type="http://schemas.openxmlformats.org/officeDocument/2006/relationships/image" Target="../media/image18.gif"/><Relationship Id="rId4" Type="http://schemas.openxmlformats.org/officeDocument/2006/relationships/hyperlink" Target="http://www.twosides.us/" TargetMode="Externa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wosides.us/"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hyperlink" Target="http://www.linkedin.com/groups?gid=3948123&amp;trk=myg_ugrp_ovr" TargetMode="External"/><Relationship Id="rId2" Type="http://schemas.openxmlformats.org/officeDocument/2006/relationships/hyperlink" Target="http://www.twosides.us/"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twitter.com/" TargetMode="External"/><Relationship Id="rId10" Type="http://schemas.openxmlformats.org/officeDocument/2006/relationships/image" Target="../media/image18.gif"/><Relationship Id="rId4" Type="http://schemas.openxmlformats.org/officeDocument/2006/relationships/image" Target="../media/image14.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www.twosides.u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GB" dirty="0"/>
          </a:p>
        </p:txBody>
      </p:sp>
      <p:sp>
        <p:nvSpPr>
          <p:cNvPr id="5123" name="Rectangle 6"/>
          <p:cNvSpPr>
            <a:spLocks noChangeArrowheads="1"/>
          </p:cNvSpPr>
          <p:nvPr/>
        </p:nvSpPr>
        <p:spPr bwMode="auto">
          <a:xfrm>
            <a:off x="89355" y="2547827"/>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GB" dirty="0"/>
          </a:p>
        </p:txBody>
      </p:sp>
      <p:sp>
        <p:nvSpPr>
          <p:cNvPr id="5125" name="Text Box 6"/>
          <p:cNvSpPr txBox="1">
            <a:spLocks noChangeArrowheads="1"/>
          </p:cNvSpPr>
          <p:nvPr/>
        </p:nvSpPr>
        <p:spPr bwMode="auto">
          <a:xfrm>
            <a:off x="1151621" y="4310806"/>
            <a:ext cx="697577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spcBef>
                <a:spcPct val="50000"/>
              </a:spcBef>
            </a:pPr>
            <a:r>
              <a:rPr lang="fr-CA" sz="2000" dirty="0" smtClean="0"/>
              <a:t>TAPPI </a:t>
            </a:r>
            <a:r>
              <a:rPr lang="fr-CA" sz="2000" dirty="0" smtClean="0"/>
              <a:t>/ PIMA </a:t>
            </a:r>
            <a:r>
              <a:rPr lang="fr-CA" sz="2000" dirty="0" err="1" smtClean="0"/>
              <a:t>Student</a:t>
            </a:r>
            <a:r>
              <a:rPr lang="fr-CA" sz="2000" dirty="0" smtClean="0"/>
              <a:t> </a:t>
            </a:r>
            <a:r>
              <a:rPr lang="en-US" sz="2000" dirty="0" smtClean="0"/>
              <a:t>Summit</a:t>
            </a:r>
          </a:p>
          <a:p>
            <a:pPr algn="ctr" eaLnBrk="1" hangingPunct="1">
              <a:spcBef>
                <a:spcPct val="50000"/>
              </a:spcBef>
            </a:pPr>
            <a:r>
              <a:rPr lang="fr-CA" sz="2000" dirty="0" smtClean="0"/>
              <a:t>Raleigh, NC</a:t>
            </a:r>
          </a:p>
          <a:p>
            <a:pPr algn="ctr" eaLnBrk="1" hangingPunct="1">
              <a:spcBef>
                <a:spcPct val="50000"/>
              </a:spcBef>
            </a:pPr>
            <a:r>
              <a:rPr lang="fr-CA" sz="2000" dirty="0" smtClean="0"/>
              <a:t>January 19, 2013</a:t>
            </a:r>
            <a:endParaRPr lang="fr-CA" sz="2000" dirty="0"/>
          </a:p>
        </p:txBody>
      </p:sp>
      <p:sp>
        <p:nvSpPr>
          <p:cNvPr id="7" name="Rectangle 2"/>
          <p:cNvSpPr txBox="1">
            <a:spLocks noChangeArrowheads="1"/>
          </p:cNvSpPr>
          <p:nvPr/>
        </p:nvSpPr>
        <p:spPr>
          <a:xfrm>
            <a:off x="476545" y="2213865"/>
            <a:ext cx="7922190" cy="1935215"/>
          </a:xfrm>
          <a:prstGeom prst="rect">
            <a:avLst/>
          </a:prstGeom>
        </p:spPr>
        <p:txBody>
          <a:bodyPr/>
          <a:lstStyle>
            <a:lvl1pPr algn="l" rtl="0" eaLnBrk="0" fontAlgn="base" hangingPunct="0">
              <a:spcBef>
                <a:spcPct val="0"/>
              </a:spcBef>
              <a:spcAft>
                <a:spcPct val="0"/>
              </a:spcAft>
              <a:defRPr sz="3600" b="1">
                <a:solidFill>
                  <a:schemeClr val="tx2"/>
                </a:solidFill>
                <a:latin typeface="Arial" pitchFamily="34" charset="0"/>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r>
              <a:rPr lang="en-US" sz="4000" dirty="0" smtClean="0"/>
              <a:t>Two Sides</a:t>
            </a:r>
          </a:p>
          <a:p>
            <a:pPr algn="ctr" eaLnBrk="1" hangingPunct="1"/>
            <a:endParaRPr lang="en-US" sz="2400" dirty="0" smtClean="0"/>
          </a:p>
          <a:p>
            <a:pPr algn="ctr" eaLnBrk="1" hangingPunct="1"/>
            <a:r>
              <a:rPr lang="en-US" sz="2400" dirty="0" smtClean="0"/>
              <a:t>The Myths and Facts About Print &amp; Paper</a:t>
            </a:r>
          </a:p>
        </p:txBody>
      </p:sp>
    </p:spTree>
    <p:extLst>
      <p:ext uri="{BB962C8B-B14F-4D97-AF65-F5344CB8AC3E}">
        <p14:creationId xmlns:p14="http://schemas.microsoft.com/office/powerpoint/2010/main" val="2219927276"/>
      </p:ext>
    </p:extLst>
  </p:cSld>
  <p:clrMapOvr>
    <a:masterClrMapping/>
  </p:clrMapOvr>
  <p:transition spd="slow" advTm="1115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1530" y="377978"/>
            <a:ext cx="4122411" cy="5289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17005" y="357148"/>
            <a:ext cx="4086425" cy="53105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4617005" y="4779150"/>
            <a:ext cx="945105" cy="8885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191063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1570" y="413665"/>
            <a:ext cx="8100900" cy="461665"/>
          </a:xfrm>
          <a:prstGeom prst="rect">
            <a:avLst/>
          </a:prstGeom>
          <a:solidFill>
            <a:srgbClr val="8CD0AC"/>
          </a:solidFill>
        </p:spPr>
        <p:txBody>
          <a:bodyPr wrap="square" rtlCol="0">
            <a:spAutoFit/>
          </a:bodyPr>
          <a:lstStyle/>
          <a:p>
            <a:r>
              <a:rPr lang="en-US" b="1" dirty="0" smtClean="0">
                <a:solidFill>
                  <a:srgbClr val="000000"/>
                </a:solidFill>
              </a:rPr>
              <a:t>Supporting website</a:t>
            </a:r>
            <a:r>
              <a:rPr lang="en-CA" b="1" dirty="0">
                <a:solidFill>
                  <a:srgbClr val="000000"/>
                </a:solidFill>
              </a:rPr>
              <a:t> </a:t>
            </a:r>
            <a:r>
              <a:rPr lang="en-CA" b="1" dirty="0" smtClean="0">
                <a:solidFill>
                  <a:srgbClr val="000000"/>
                </a:solidFill>
              </a:rPr>
              <a:t>- www.youlovepaper.info/US</a:t>
            </a:r>
            <a:endParaRPr lang="en-US" b="1" dirty="0">
              <a:solidFill>
                <a:srgbClr val="00000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43" t="11191" r="12485" b="6143"/>
          <a:stretch/>
        </p:blipFill>
        <p:spPr bwMode="auto">
          <a:xfrm>
            <a:off x="161510" y="1523998"/>
            <a:ext cx="8775975" cy="514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48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 Magazine  September 12.jpg"/>
          <p:cNvPicPr>
            <a:picLocks noChangeAspect="1"/>
          </p:cNvPicPr>
          <p:nvPr/>
        </p:nvPicPr>
        <p:blipFill>
          <a:blip r:embed="rId2" cstate="print"/>
          <a:stretch>
            <a:fillRect/>
          </a:stretch>
        </p:blipFill>
        <p:spPr>
          <a:xfrm>
            <a:off x="-1" y="-36386"/>
            <a:ext cx="11241799" cy="6894385"/>
          </a:xfrm>
          <a:prstGeom prst="rect">
            <a:avLst/>
          </a:prstGeom>
        </p:spPr>
      </p:pic>
      <p:sp>
        <p:nvSpPr>
          <p:cNvPr id="4" name="Rectangle 3"/>
          <p:cNvSpPr/>
          <p:nvPr/>
        </p:nvSpPr>
        <p:spPr bwMode="auto">
          <a:xfrm>
            <a:off x="-1" y="6084295"/>
            <a:ext cx="6912261" cy="63007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bg1"/>
                </a:solidFill>
                <a:effectLst/>
                <a:latin typeface="Arial" charset="0"/>
              </a:rPr>
              <a:t>Business </a:t>
            </a:r>
            <a:r>
              <a:rPr kumimoji="0" lang="en-GB" sz="2800" b="0" i="0" u="none" strike="noStrike" cap="none" normalizeH="0" dirty="0" smtClean="0">
                <a:ln>
                  <a:noFill/>
                </a:ln>
                <a:solidFill>
                  <a:schemeClr val="bg1"/>
                </a:solidFill>
                <a:effectLst/>
                <a:latin typeface="Arial" charset="0"/>
              </a:rPr>
              <a:t>focussed magazines</a:t>
            </a:r>
            <a:endParaRPr kumimoji="0" lang="en-GB" sz="2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856460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766641" y="5672124"/>
            <a:ext cx="2170844" cy="104224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3" name="Rectangle 2"/>
          <p:cNvSpPr/>
          <p:nvPr/>
        </p:nvSpPr>
        <p:spPr bwMode="auto">
          <a:xfrm>
            <a:off x="6239726" y="7786074"/>
            <a:ext cx="2697759" cy="8185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 name="Title 1"/>
          <p:cNvSpPr>
            <a:spLocks noGrp="1"/>
          </p:cNvSpPr>
          <p:nvPr>
            <p:ph type="title"/>
          </p:nvPr>
        </p:nvSpPr>
        <p:spPr>
          <a:xfrm>
            <a:off x="673227" y="368300"/>
            <a:ext cx="7769098" cy="577850"/>
          </a:xfrm>
        </p:spPr>
        <p:txBody>
          <a:bodyPr/>
          <a:lstStyle/>
          <a:p>
            <a:r>
              <a:rPr lang="en-CA" sz="2400" dirty="0"/>
              <a:t>Over </a:t>
            </a:r>
            <a:r>
              <a:rPr lang="en-CA" sz="2400" dirty="0" smtClean="0"/>
              <a:t>70 US </a:t>
            </a:r>
            <a:r>
              <a:rPr lang="en-CA" sz="2400" dirty="0"/>
              <a:t>Organizations Have Joined Two Sides</a:t>
            </a:r>
            <a:r>
              <a:rPr lang="en-CA" dirty="0"/>
              <a:t/>
            </a:r>
            <a:br>
              <a:rPr lang="en-CA" dirty="0"/>
            </a:br>
            <a:endParaRPr lang="en-US" dirty="0"/>
          </a:p>
        </p:txBody>
      </p:sp>
      <p:sp>
        <p:nvSpPr>
          <p:cNvPr id="5" name="Text Placeholder 4"/>
          <p:cNvSpPr>
            <a:spLocks noGrp="1"/>
          </p:cNvSpPr>
          <p:nvPr>
            <p:ph type="body" sz="half" idx="1"/>
          </p:nvPr>
        </p:nvSpPr>
        <p:spPr>
          <a:xfrm>
            <a:off x="521550" y="1118497"/>
            <a:ext cx="3978077" cy="5235828"/>
          </a:xfrm>
          <a:ln>
            <a:solidFill>
              <a:schemeClr val="tx1"/>
            </a:solidFill>
          </a:ln>
        </p:spPr>
        <p:txBody>
          <a:bodyPr/>
          <a:lstStyle/>
          <a:p>
            <a:r>
              <a:rPr lang="en-CA" sz="2000" dirty="0" smtClean="0"/>
              <a:t>Commercial Members</a:t>
            </a:r>
            <a:endParaRPr lang="en-CA" sz="2000" dirty="0"/>
          </a:p>
        </p:txBody>
      </p:sp>
      <p:sp>
        <p:nvSpPr>
          <p:cNvPr id="6" name="Content Placeholder 5"/>
          <p:cNvSpPr>
            <a:spLocks noGrp="1"/>
          </p:cNvSpPr>
          <p:nvPr>
            <p:ph sz="half" idx="2"/>
          </p:nvPr>
        </p:nvSpPr>
        <p:spPr>
          <a:xfrm>
            <a:off x="4571999" y="1107960"/>
            <a:ext cx="4095455" cy="5246365"/>
          </a:xfrm>
          <a:ln>
            <a:solidFill>
              <a:schemeClr val="tx1"/>
            </a:solidFill>
          </a:ln>
        </p:spPr>
        <p:txBody>
          <a:bodyPr/>
          <a:lstStyle/>
          <a:p>
            <a:r>
              <a:rPr lang="en-CA" sz="2000" dirty="0" smtClean="0"/>
              <a:t>Allied organizations</a:t>
            </a:r>
            <a:endParaRPr lang="en-CA" sz="2000" dirty="0"/>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r="11742"/>
          <a:stretch/>
        </p:blipFill>
        <p:spPr>
          <a:xfrm>
            <a:off x="2726795" y="3173830"/>
            <a:ext cx="1599240" cy="84023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7609" y="3248980"/>
            <a:ext cx="1944181" cy="546802"/>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6291" y="3903105"/>
            <a:ext cx="1085653" cy="696025"/>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575" y="5697075"/>
            <a:ext cx="2062993" cy="297210"/>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07607" y="4655402"/>
            <a:ext cx="1227167" cy="617467"/>
          </a:xfrm>
          <a:prstGeom prst="rect">
            <a:avLst/>
          </a:prstGeom>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825" y="5566285"/>
            <a:ext cx="1378703" cy="518010"/>
          </a:xfrm>
          <a:prstGeom prst="rect">
            <a:avLst/>
          </a:prstGeom>
        </p:spPr>
      </p:pic>
      <p:pic>
        <p:nvPicPr>
          <p:cNvPr id="18" name="Picture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46875" y="2348880"/>
            <a:ext cx="704279" cy="852730"/>
          </a:xfrm>
          <a:prstGeom prst="rect">
            <a:avLst/>
          </a:prstGeom>
        </p:spPr>
      </p:pic>
      <p:pic>
        <p:nvPicPr>
          <p:cNvPr id="19" name="Pictur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938" y="2640953"/>
            <a:ext cx="1197782" cy="428007"/>
          </a:xfrm>
          <a:prstGeom prst="rect">
            <a:avLst/>
          </a:prstGeom>
        </p:spPr>
      </p:pic>
      <p:pic>
        <p:nvPicPr>
          <p:cNvPr id="20" name="Picture 1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56765" y="2470660"/>
            <a:ext cx="620789" cy="703169"/>
          </a:xfrm>
          <a:prstGeom prst="rect">
            <a:avLst/>
          </a:prstGeom>
        </p:spPr>
      </p:pic>
      <p:pic>
        <p:nvPicPr>
          <p:cNvPr id="21" name="Picture 2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4122" y="1761256"/>
            <a:ext cx="1097822" cy="675582"/>
          </a:xfrm>
          <a:prstGeom prst="rect">
            <a:avLst/>
          </a:prstGeom>
        </p:spPr>
      </p:pic>
      <p:pic>
        <p:nvPicPr>
          <p:cNvPr id="22" name="Picture 2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62010" y="1912572"/>
            <a:ext cx="1023021" cy="616328"/>
          </a:xfrm>
          <a:prstGeom prst="rect">
            <a:avLst/>
          </a:prstGeom>
        </p:spPr>
      </p:pic>
      <p:pic>
        <p:nvPicPr>
          <p:cNvPr id="23" name="Picture 2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42131" y="1922090"/>
            <a:ext cx="1706650" cy="606810"/>
          </a:xfrm>
          <a:prstGeom prst="rect">
            <a:avLst/>
          </a:prstGeom>
        </p:spPr>
      </p:pic>
      <p:pic>
        <p:nvPicPr>
          <p:cNvPr id="29" name="Picture 2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682828" y="2744519"/>
            <a:ext cx="1644367" cy="639476"/>
          </a:xfrm>
          <a:prstGeom prst="rect">
            <a:avLst/>
          </a:prstGeom>
        </p:spPr>
      </p:pic>
      <p:pic>
        <p:nvPicPr>
          <p:cNvPr id="30" name="Picture 2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18053" y="7855513"/>
            <a:ext cx="2595002" cy="695646"/>
          </a:xfrm>
          <a:prstGeom prst="rect">
            <a:avLst/>
          </a:prstGeom>
        </p:spPr>
      </p:pic>
      <p:pic>
        <p:nvPicPr>
          <p:cNvPr id="33" name="Picture 3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322642" y="5229200"/>
            <a:ext cx="1164793" cy="716796"/>
          </a:xfrm>
          <a:prstGeom prst="rect">
            <a:avLst/>
          </a:prstGeom>
        </p:spPr>
      </p:pic>
      <p:pic>
        <p:nvPicPr>
          <p:cNvPr id="2" name="Picture 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999171" y="3907518"/>
            <a:ext cx="919855" cy="736617"/>
          </a:xfrm>
          <a:prstGeom prst="rect">
            <a:avLst/>
          </a:prstGeom>
        </p:spPr>
      </p:pic>
      <p:pic>
        <p:nvPicPr>
          <p:cNvPr id="16387" name="Picture 3" descr="C:\Users\P. Riebel Consulting\Pictures\acma-2011-head.jpg"/>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6766641" y="7714968"/>
            <a:ext cx="1364279" cy="71064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3107607" y="4024338"/>
            <a:ext cx="1144644" cy="50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descr="C:\Users\P. Riebel Consulting\Pictures\logo (1).gif"/>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46575" y="4833230"/>
            <a:ext cx="1759486" cy="6209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880439" y="1873352"/>
            <a:ext cx="2454335" cy="363605"/>
          </a:xfrm>
          <a:prstGeom prst="rect">
            <a:avLst/>
          </a:prstGeom>
        </p:spPr>
      </p:pic>
      <p:pic>
        <p:nvPicPr>
          <p:cNvPr id="31" name="Picture 3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648533" y="3522381"/>
            <a:ext cx="2152845" cy="666914"/>
          </a:xfrm>
          <a:prstGeom prst="rect">
            <a:avLst/>
          </a:prstGeom>
        </p:spPr>
      </p:pic>
      <p:pic>
        <p:nvPicPr>
          <p:cNvPr id="32" name="Picture 3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617421" y="1761256"/>
            <a:ext cx="980325" cy="980325"/>
          </a:xfrm>
          <a:prstGeom prst="rect">
            <a:avLst/>
          </a:prstGeom>
        </p:spPr>
      </p:pic>
      <p:pic>
        <p:nvPicPr>
          <p:cNvPr id="34" name="Picture 3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030807" y="3579192"/>
            <a:ext cx="1501633" cy="696634"/>
          </a:xfrm>
          <a:prstGeom prst="rect">
            <a:avLst/>
          </a:prstGeom>
        </p:spPr>
      </p:pic>
      <p:pic>
        <p:nvPicPr>
          <p:cNvPr id="35" name="Picture 3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552220" y="2846081"/>
            <a:ext cx="1626252" cy="537914"/>
          </a:xfrm>
          <a:prstGeom prst="rect">
            <a:avLst/>
          </a:prstGeom>
        </p:spPr>
      </p:pic>
      <p:pic>
        <p:nvPicPr>
          <p:cNvPr id="36" name="Picture 3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07015" y="5949280"/>
            <a:ext cx="2669250" cy="347003"/>
          </a:xfrm>
          <a:prstGeom prst="rect">
            <a:avLst/>
          </a:prstGeom>
        </p:spPr>
      </p:pic>
      <p:pic>
        <p:nvPicPr>
          <p:cNvPr id="37" name="Picture 36"/>
          <p:cNvPicPr/>
          <p:nvPr/>
        </p:nvPicPr>
        <p:blipFill>
          <a:blip r:embed="rId28"/>
          <a:stretch>
            <a:fillRect/>
          </a:stretch>
        </p:blipFill>
        <p:spPr>
          <a:xfrm>
            <a:off x="4862848" y="5035126"/>
            <a:ext cx="1644367" cy="824144"/>
          </a:xfrm>
          <a:prstGeom prst="rect">
            <a:avLst/>
          </a:prstGeom>
        </p:spPr>
      </p:pic>
      <p:pic>
        <p:nvPicPr>
          <p:cNvPr id="38" name="Picture 37"/>
          <p:cNvPicPr/>
          <p:nvPr/>
        </p:nvPicPr>
        <p:blipFill>
          <a:blip r:embed="rId29"/>
          <a:stretch>
            <a:fillRect/>
          </a:stretch>
        </p:blipFill>
        <p:spPr>
          <a:xfrm>
            <a:off x="7030807" y="4376529"/>
            <a:ext cx="1501633" cy="739949"/>
          </a:xfrm>
          <a:prstGeom prst="rect">
            <a:avLst/>
          </a:prstGeom>
        </p:spPr>
      </p:pic>
      <p:pic>
        <p:nvPicPr>
          <p:cNvPr id="39" name="Picture 38" descr="C:\Users\P. Riebel Consulting\Pictures\Digital Media_secondary.jpg"/>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662010" y="4376529"/>
            <a:ext cx="2162372" cy="456701"/>
          </a:xfrm>
          <a:prstGeom prst="rect">
            <a:avLst/>
          </a:prstGeom>
          <a:noFill/>
          <a:ln>
            <a:noFill/>
          </a:ln>
        </p:spPr>
      </p:pic>
    </p:spTree>
    <p:extLst>
      <p:ext uri="{BB962C8B-B14F-4D97-AF65-F5344CB8AC3E}">
        <p14:creationId xmlns:p14="http://schemas.microsoft.com/office/powerpoint/2010/main" val="2951205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8775"/>
            <a:ext cx="7467600" cy="838200"/>
          </a:xfrm>
        </p:spPr>
        <p:txBody>
          <a:bodyPr/>
          <a:lstStyle/>
          <a:p>
            <a:r>
              <a:rPr lang="en-US" dirty="0" smtClean="0"/>
              <a:t>Why Two Sides?</a:t>
            </a:r>
            <a:br>
              <a:rPr lang="en-US" dirty="0" smtClean="0"/>
            </a:br>
            <a:endParaRPr lang="en-CA" dirty="0"/>
          </a:p>
        </p:txBody>
      </p:sp>
      <p:sp>
        <p:nvSpPr>
          <p:cNvPr id="3" name="Content Placeholder 2"/>
          <p:cNvSpPr>
            <a:spLocks noGrp="1"/>
          </p:cNvSpPr>
          <p:nvPr>
            <p:ph idx="1"/>
          </p:nvPr>
        </p:nvSpPr>
        <p:spPr>
          <a:xfrm>
            <a:off x="685800" y="1196976"/>
            <a:ext cx="4696290" cy="5337370"/>
          </a:xfrm>
        </p:spPr>
        <p:txBody>
          <a:bodyPr/>
          <a:lstStyle/>
          <a:p>
            <a:pPr marL="381000" indent="-381000" eaLnBrk="1" hangingPunct="1"/>
            <a:r>
              <a:rPr lang="en-US" sz="2400" dirty="0" smtClean="0"/>
              <a:t>Need to promote the sustainable features of paper and print </a:t>
            </a:r>
          </a:p>
          <a:p>
            <a:pPr marL="381000" indent="-381000" eaLnBrk="1" hangingPunct="1"/>
            <a:endParaRPr lang="en-US" sz="2400" dirty="0"/>
          </a:p>
          <a:p>
            <a:pPr marL="381000" indent="-381000" eaLnBrk="1" hangingPunct="1"/>
            <a:r>
              <a:rPr lang="en-GB" sz="2400" dirty="0" smtClean="0"/>
              <a:t>Negative and misleading news often prevails re: environmental impacts of paper</a:t>
            </a:r>
          </a:p>
          <a:p>
            <a:pPr marL="725488" lvl="1" indent="-381000" eaLnBrk="1" hangingPunct="1"/>
            <a:endParaRPr lang="en-GB" sz="2000" dirty="0" smtClean="0"/>
          </a:p>
          <a:p>
            <a:pPr marL="381000" indent="-381000" eaLnBrk="1" hangingPunct="1"/>
            <a:r>
              <a:rPr lang="en-GB" sz="2400" dirty="0" smtClean="0"/>
              <a:t>Lack </a:t>
            </a:r>
            <a:r>
              <a:rPr lang="en-GB" sz="2400" dirty="0"/>
              <a:t>of a strong and common </a:t>
            </a:r>
            <a:r>
              <a:rPr lang="en-GB" sz="2400" dirty="0" smtClean="0"/>
              <a:t>forest products industry voice</a:t>
            </a:r>
            <a:endParaRPr lang="en-GB" sz="2400" dirty="0"/>
          </a:p>
          <a:p>
            <a:pPr marL="381000" indent="-381000" eaLnBrk="1" hangingPunct="1"/>
            <a:endParaRPr lang="en-GB" sz="2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7648" y="4145773"/>
            <a:ext cx="3137040" cy="11284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618" y="588062"/>
            <a:ext cx="3175070" cy="3288017"/>
          </a:xfrm>
          <a:prstGeom prst="rect">
            <a:avLst/>
          </a:prstGeom>
        </p:spPr>
      </p:pic>
    </p:spTree>
    <p:extLst>
      <p:ext uri="{BB962C8B-B14F-4D97-AF65-F5344CB8AC3E}">
        <p14:creationId xmlns:p14="http://schemas.microsoft.com/office/powerpoint/2010/main" val="2673591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58775"/>
            <a:ext cx="7846641" cy="838200"/>
          </a:xfrm>
        </p:spPr>
        <p:txBody>
          <a:bodyPr/>
          <a:lstStyle/>
          <a:p>
            <a:r>
              <a:rPr lang="en-CA" sz="2000" dirty="0" smtClean="0"/>
              <a:t>Results of 10-country Consumer Environmental Perception Survey (2010)</a:t>
            </a:r>
            <a:r>
              <a:rPr lang="en-US" sz="1800" dirty="0">
                <a:sym typeface="Wingdings" pitchFamily="2" charset="2"/>
              </a:rPr>
              <a:t/>
            </a:r>
            <a:br>
              <a:rPr lang="en-US" sz="1800" dirty="0">
                <a:sym typeface="Wingdings" pitchFamily="2" charset="2"/>
              </a:rPr>
            </a:br>
            <a:endParaRPr lang="en-CA" sz="4000" dirty="0"/>
          </a:p>
        </p:txBody>
      </p:sp>
      <p:sp>
        <p:nvSpPr>
          <p:cNvPr id="3" name="Content Placeholder 2"/>
          <p:cNvSpPr>
            <a:spLocks noGrp="1"/>
          </p:cNvSpPr>
          <p:nvPr>
            <p:ph idx="1"/>
          </p:nvPr>
        </p:nvSpPr>
        <p:spPr>
          <a:xfrm>
            <a:off x="694644" y="1538790"/>
            <a:ext cx="5947586" cy="4905545"/>
          </a:xfrm>
        </p:spPr>
        <p:txBody>
          <a:bodyPr/>
          <a:lstStyle/>
          <a:p>
            <a:r>
              <a:rPr lang="en-US" sz="1800" b="1" dirty="0" smtClean="0">
                <a:latin typeface="+mn-lt"/>
                <a:sym typeface="Wingdings" pitchFamily="2" charset="2"/>
              </a:rPr>
              <a:t>Paper </a:t>
            </a:r>
            <a:r>
              <a:rPr lang="en-US" sz="1800" b="1" dirty="0">
                <a:latin typeface="+mn-lt"/>
                <a:sym typeface="Wingdings" pitchFamily="2" charset="2"/>
              </a:rPr>
              <a:t>is </a:t>
            </a:r>
            <a:r>
              <a:rPr lang="en-US" sz="1800" b="1" dirty="0" smtClean="0">
                <a:latin typeface="+mn-lt"/>
                <a:sym typeface="Wingdings" pitchFamily="2" charset="2"/>
              </a:rPr>
              <a:t>the </a:t>
            </a:r>
            <a:r>
              <a:rPr lang="en-US" sz="1800" b="1" dirty="0">
                <a:latin typeface="+mn-lt"/>
                <a:sym typeface="Wingdings" pitchFamily="2" charset="2"/>
              </a:rPr>
              <a:t>preferred information medium for reading and storage of documents – all </a:t>
            </a:r>
            <a:r>
              <a:rPr lang="en-US" sz="1800" b="1" dirty="0" smtClean="0">
                <a:latin typeface="+mn-lt"/>
                <a:sym typeface="Wingdings" pitchFamily="2" charset="2"/>
              </a:rPr>
              <a:t>ages, incl. 18-24 </a:t>
            </a:r>
            <a:r>
              <a:rPr lang="en-US" sz="1800" b="1" dirty="0">
                <a:latin typeface="+mn-lt"/>
                <a:sym typeface="Wingdings" pitchFamily="2" charset="2"/>
              </a:rPr>
              <a:t>year olds </a:t>
            </a:r>
            <a:endParaRPr lang="en-US" sz="1800" b="1" dirty="0" smtClean="0">
              <a:latin typeface="+mn-lt"/>
              <a:sym typeface="Wingdings" pitchFamily="2" charset="2"/>
            </a:endParaRPr>
          </a:p>
          <a:p>
            <a:pPr lvl="1"/>
            <a:r>
              <a:rPr lang="en-US" sz="1400" dirty="0" smtClean="0">
                <a:sym typeface="Wingdings" pitchFamily="2" charset="2"/>
              </a:rPr>
              <a:t>~70</a:t>
            </a:r>
            <a:r>
              <a:rPr lang="en-US" sz="1400" dirty="0">
                <a:sym typeface="Wingdings" pitchFamily="2" charset="2"/>
              </a:rPr>
              <a:t>% of </a:t>
            </a:r>
            <a:r>
              <a:rPr lang="en-US" sz="1400" dirty="0" smtClean="0">
                <a:sym typeface="Wingdings" pitchFamily="2" charset="2"/>
              </a:rPr>
              <a:t>respondents, </a:t>
            </a:r>
            <a:endParaRPr lang="en-US" sz="1800" b="1" dirty="0" smtClean="0">
              <a:latin typeface="+mn-lt"/>
              <a:sym typeface="Wingdings" pitchFamily="2" charset="2"/>
            </a:endParaRPr>
          </a:p>
          <a:p>
            <a:pPr eaLnBrk="1" hangingPunct="1"/>
            <a:endParaRPr lang="en-US" sz="1800" b="1" dirty="0" smtClean="0">
              <a:latin typeface="+mn-lt"/>
              <a:sym typeface="Wingdings" pitchFamily="2" charset="2"/>
            </a:endParaRPr>
          </a:p>
          <a:p>
            <a:pPr eaLnBrk="1" hangingPunct="1"/>
            <a:r>
              <a:rPr lang="en-US" sz="1800" b="1" dirty="0" smtClean="0">
                <a:latin typeface="+mn-lt"/>
                <a:sym typeface="Wingdings" pitchFamily="2" charset="2"/>
              </a:rPr>
              <a:t>Paper not </a:t>
            </a:r>
            <a:r>
              <a:rPr lang="en-US" sz="1800" b="1" dirty="0">
                <a:latin typeface="+mn-lt"/>
                <a:sym typeface="Wingdings" pitchFamily="2" charset="2"/>
              </a:rPr>
              <a:t>seen as </a:t>
            </a:r>
            <a:r>
              <a:rPr lang="en-US" sz="1800" b="1" dirty="0" smtClean="0">
                <a:latin typeface="+mn-lt"/>
                <a:sym typeface="Wingdings" pitchFamily="2" charset="2"/>
              </a:rPr>
              <a:t>environmentally preferable </a:t>
            </a:r>
            <a:r>
              <a:rPr lang="en-US" sz="1800" b="1" dirty="0">
                <a:latin typeface="+mn-lt"/>
                <a:sym typeface="Wingdings" pitchFamily="2" charset="2"/>
              </a:rPr>
              <a:t>way to read</a:t>
            </a:r>
            <a:r>
              <a:rPr lang="en-US" sz="1800" b="1" dirty="0" smtClean="0">
                <a:latin typeface="+mn-lt"/>
                <a:sym typeface="Wingdings" pitchFamily="2" charset="2"/>
              </a:rPr>
              <a:t>.</a:t>
            </a:r>
          </a:p>
          <a:p>
            <a:pPr lvl="1" eaLnBrk="1" hangingPunct="1"/>
            <a:r>
              <a:rPr lang="en-US" sz="1400" dirty="0" smtClean="0">
                <a:latin typeface="+mn-lt"/>
                <a:sym typeface="Wingdings" pitchFamily="2" charset="2"/>
              </a:rPr>
              <a:t>70% link paper to tropical deforestation &amp; concerns about forests</a:t>
            </a:r>
          </a:p>
          <a:p>
            <a:pPr lvl="1" eaLnBrk="1" hangingPunct="1"/>
            <a:r>
              <a:rPr lang="en-US" sz="1400" dirty="0" smtClean="0">
                <a:solidFill>
                  <a:srgbClr val="00B0F0"/>
                </a:solidFill>
                <a:sym typeface="Wingdings" pitchFamily="2" charset="2"/>
              </a:rPr>
              <a:t>Actual</a:t>
            </a:r>
            <a:r>
              <a:rPr lang="en-US" sz="1400" dirty="0">
                <a:solidFill>
                  <a:srgbClr val="00B0F0"/>
                </a:solidFill>
                <a:sym typeface="Wingdings" pitchFamily="2" charset="2"/>
              </a:rPr>
              <a:t>: US forest area has remained stable for the past 100 years, and growing volume has increased by 49</a:t>
            </a:r>
            <a:r>
              <a:rPr lang="en-US" sz="1400" dirty="0" smtClean="0">
                <a:solidFill>
                  <a:srgbClr val="00B0F0"/>
                </a:solidFill>
                <a:sym typeface="Wingdings" pitchFamily="2" charset="2"/>
              </a:rPr>
              <a:t>% (USDA, 2010)</a:t>
            </a:r>
          </a:p>
          <a:p>
            <a:pPr lvl="1" eaLnBrk="1" hangingPunct="1"/>
            <a:endParaRPr lang="en-US" sz="1400" dirty="0" smtClean="0">
              <a:sym typeface="Wingdings" pitchFamily="2" charset="2"/>
            </a:endParaRPr>
          </a:p>
          <a:p>
            <a:pPr eaLnBrk="1" hangingPunct="1"/>
            <a:r>
              <a:rPr lang="en-GB" sz="1800" b="1" dirty="0" smtClean="0">
                <a:latin typeface="+mn-lt"/>
              </a:rPr>
              <a:t>~80% </a:t>
            </a:r>
            <a:r>
              <a:rPr lang="en-GB" sz="1800" b="1" dirty="0">
                <a:latin typeface="+mn-lt"/>
              </a:rPr>
              <a:t>of 18-24 </a:t>
            </a:r>
            <a:r>
              <a:rPr lang="en-GB" sz="1800" b="1" dirty="0" smtClean="0">
                <a:latin typeface="+mn-lt"/>
              </a:rPr>
              <a:t>yr.o. </a:t>
            </a:r>
            <a:r>
              <a:rPr lang="en-GB" sz="1800" b="1" dirty="0">
                <a:latin typeface="+mn-lt"/>
              </a:rPr>
              <a:t>chose electronic as the most environmentally-friendly </a:t>
            </a:r>
            <a:r>
              <a:rPr lang="en-GB" sz="1800" b="1" dirty="0" smtClean="0">
                <a:latin typeface="+mn-lt"/>
              </a:rPr>
              <a:t>way</a:t>
            </a:r>
          </a:p>
          <a:p>
            <a:pPr lvl="1" eaLnBrk="1" hangingPunct="1"/>
            <a:r>
              <a:rPr lang="en-GB" sz="1400" dirty="0" smtClean="0">
                <a:latin typeface="+mn-lt"/>
              </a:rPr>
              <a:t>Books 56%, Newspapers 64%</a:t>
            </a:r>
          </a:p>
          <a:p>
            <a:pPr eaLnBrk="1" hangingPunct="1"/>
            <a:endParaRPr lang="en-US" sz="1800" b="1" dirty="0" smtClean="0">
              <a:latin typeface="+mn-lt"/>
              <a:sym typeface="Wingdings" pitchFamily="2" charset="2"/>
            </a:endParaRPr>
          </a:p>
          <a:p>
            <a:pPr eaLnBrk="1" hangingPunct="1"/>
            <a:endParaRPr lang="en-US" sz="1800" b="1" dirty="0">
              <a:latin typeface="+mn-lt"/>
              <a:sym typeface="Wingdings" pitchFamily="2" charset="2"/>
            </a:endParaRPr>
          </a:p>
        </p:txBody>
      </p:sp>
      <p:pic>
        <p:nvPicPr>
          <p:cNvPr id="4" name="Picture 2" descr="D:\Work Files, MJE\Two Sides Initiative\consumer advertising meetings\Research\Pictures for results powerpoint\DSC000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2752" y="1538790"/>
            <a:ext cx="1778517" cy="2160240"/>
          </a:xfrm>
          <a:prstGeom prst="rect">
            <a:avLst/>
          </a:prstGeom>
          <a:noFill/>
          <a:ln w="9525">
            <a:solidFill>
              <a:schemeClr val="tx1"/>
            </a:solidFill>
            <a:miter lim="800000"/>
            <a:headEnd/>
            <a:tailEnd/>
          </a:ln>
        </p:spPr>
      </p:pic>
      <p:sp>
        <p:nvSpPr>
          <p:cNvPr id="5" name="TextBox 4"/>
          <p:cNvSpPr txBox="1"/>
          <p:nvPr/>
        </p:nvSpPr>
        <p:spPr>
          <a:xfrm>
            <a:off x="6962752" y="3924055"/>
            <a:ext cx="1771971" cy="646331"/>
          </a:xfrm>
          <a:prstGeom prst="rect">
            <a:avLst/>
          </a:prstGeom>
          <a:noFill/>
          <a:ln>
            <a:solidFill>
              <a:schemeClr val="tx1"/>
            </a:solidFill>
          </a:ln>
        </p:spPr>
        <p:txBody>
          <a:bodyPr wrap="square" rtlCol="0">
            <a:spAutoFit/>
          </a:bodyPr>
          <a:lstStyle/>
          <a:p>
            <a:r>
              <a:rPr lang="en-CA" sz="1200" dirty="0" smtClean="0">
                <a:solidFill>
                  <a:srgbClr val="002060"/>
                </a:solidFill>
              </a:rPr>
              <a:t>For a summary of survey results click </a:t>
            </a:r>
            <a:r>
              <a:rPr lang="en-CA" sz="1200" b="1" dirty="0" smtClean="0">
                <a:solidFill>
                  <a:srgbClr val="002060"/>
                </a:solidFill>
                <a:hlinkClick r:id="rId4"/>
              </a:rPr>
              <a:t>here</a:t>
            </a:r>
            <a:endParaRPr lang="en-CA" sz="1200" b="1" dirty="0" smtClean="0">
              <a:solidFill>
                <a:srgbClr val="002060"/>
              </a:solidFill>
            </a:endParaRPr>
          </a:p>
        </p:txBody>
      </p:sp>
    </p:spTree>
    <p:extLst>
      <p:ext uri="{BB962C8B-B14F-4D97-AF65-F5344CB8AC3E}">
        <p14:creationId xmlns:p14="http://schemas.microsoft.com/office/powerpoint/2010/main" val="295931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27" y="250540"/>
            <a:ext cx="7467600" cy="838200"/>
          </a:xfrm>
        </p:spPr>
        <p:txBody>
          <a:bodyPr/>
          <a:lstStyle/>
          <a:p>
            <a:r>
              <a:rPr lang="en-US" sz="2800" dirty="0" smtClean="0"/>
              <a:t>Two Sides Messaging Framework</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2802983"/>
              </p:ext>
            </p:extLst>
          </p:nvPr>
        </p:nvGraphicFramePr>
        <p:xfrm>
          <a:off x="780895" y="3068960"/>
          <a:ext cx="7364332" cy="2599829"/>
        </p:xfrm>
        <a:graphic>
          <a:graphicData uri="http://schemas.openxmlformats.org/drawingml/2006/table">
            <a:tbl>
              <a:tblPr firstRow="1" bandRow="1">
                <a:tableStyleId>{ED083AE6-46FA-4A59-8FB0-9F97EB10719F}</a:tableStyleId>
              </a:tblPr>
              <a:tblGrid>
                <a:gridCol w="3516765"/>
                <a:gridCol w="3847567"/>
              </a:tblGrid>
              <a:tr h="1350149">
                <a:tc>
                  <a:txBody>
                    <a:bodyPr/>
                    <a:lstStyle/>
                    <a:p>
                      <a:pPr marL="4763" lvl="1" indent="0">
                        <a:buFont typeface="+mj-lt"/>
                        <a:buNone/>
                      </a:pPr>
                      <a:r>
                        <a:rPr lang="en-CA" sz="1600" b="1" dirty="0" smtClean="0">
                          <a:solidFill>
                            <a:srgbClr val="0070C0"/>
                          </a:solidFill>
                        </a:rPr>
                        <a:t>Based on a renewable resource</a:t>
                      </a:r>
                    </a:p>
                    <a:p>
                      <a:pPr marL="290513" lvl="1" indent="-285750">
                        <a:buFont typeface="Arial" pitchFamily="34" charset="0"/>
                        <a:buChar char="•"/>
                      </a:pPr>
                      <a:r>
                        <a:rPr lang="en-CA" sz="1200" b="0" dirty="0" smtClean="0"/>
                        <a:t>Sustainable forest management </a:t>
                      </a:r>
                    </a:p>
                    <a:p>
                      <a:pPr marL="290513" lvl="1" indent="-285750">
                        <a:buFont typeface="Arial" pitchFamily="34" charset="0"/>
                        <a:buChar char="•"/>
                      </a:pPr>
                      <a:r>
                        <a:rPr lang="en-CA" sz="1200" b="0" dirty="0" smtClean="0"/>
                        <a:t>Forest</a:t>
                      </a:r>
                      <a:r>
                        <a:rPr lang="en-CA" sz="1200" b="0" baseline="0" dirty="0" smtClean="0"/>
                        <a:t> certification</a:t>
                      </a:r>
                      <a:endParaRPr lang="en-CA" sz="1200" b="0" dirty="0" smtClean="0"/>
                    </a:p>
                    <a:p>
                      <a:pPr marL="290513" lvl="1" indent="-285750">
                        <a:buFont typeface="Arial" pitchFamily="34" charset="0"/>
                        <a:buChar char="•"/>
                      </a:pPr>
                      <a:r>
                        <a:rPr lang="en-CA" sz="1200" b="0" dirty="0" smtClean="0"/>
                        <a:t>Biodiversity</a:t>
                      </a:r>
                    </a:p>
                    <a:p>
                      <a:pPr marL="290513" lvl="1" indent="-285750">
                        <a:buFont typeface="Arial" pitchFamily="34" charset="0"/>
                        <a:buChar char="•"/>
                      </a:pPr>
                      <a:r>
                        <a:rPr lang="en-CA" sz="1200" b="0" dirty="0" smtClean="0"/>
                        <a:t>E</a:t>
                      </a:r>
                      <a:r>
                        <a:rPr lang="en-US" sz="1200" b="0" dirty="0" smtClean="0"/>
                        <a:t>cosystem services</a:t>
                      </a:r>
                    </a:p>
                    <a:p>
                      <a:pPr marL="290513" lvl="1" indent="-285750">
                        <a:buFont typeface="Arial" pitchFamily="34" charset="0"/>
                        <a:buChar char="•"/>
                      </a:pPr>
                      <a:r>
                        <a:rPr lang="en-US" sz="1200" b="0" dirty="0" smtClean="0"/>
                        <a:t>Benefits of a working forest</a:t>
                      </a:r>
                      <a:endParaRPr lang="en-US" sz="1600" b="0" dirty="0"/>
                    </a:p>
                  </a:txBody>
                  <a:tcPr>
                    <a:solidFill>
                      <a:schemeClr val="bg1">
                        <a:lumMod val="85000"/>
                      </a:schemeClr>
                    </a:solidFill>
                  </a:tcPr>
                </a:tc>
                <a:tc>
                  <a:txBody>
                    <a:bodyPr/>
                    <a:lstStyle/>
                    <a:p>
                      <a:pPr marL="4763" lvl="1" indent="0">
                        <a:buFont typeface="+mj-lt"/>
                        <a:buNone/>
                      </a:pPr>
                      <a:r>
                        <a:rPr lang="en-CA" sz="1600" b="1" dirty="0" smtClean="0">
                          <a:solidFill>
                            <a:srgbClr val="0070C0"/>
                          </a:solidFill>
                        </a:rPr>
                        <a:t>A great carbon story</a:t>
                      </a:r>
                    </a:p>
                    <a:p>
                      <a:pPr marL="290513" lvl="1" indent="-285750">
                        <a:buFont typeface="Arial" pitchFamily="34" charset="0"/>
                        <a:buChar char="•"/>
                      </a:pPr>
                      <a:r>
                        <a:rPr lang="en-CA" sz="1200" b="0" dirty="0" smtClean="0"/>
                        <a:t>Minimizing carbon footprint </a:t>
                      </a:r>
                    </a:p>
                    <a:p>
                      <a:pPr marL="290513" lvl="1" indent="-285750">
                        <a:buFont typeface="Arial" pitchFamily="34" charset="0"/>
                        <a:buChar char="•"/>
                      </a:pPr>
                      <a:r>
                        <a:rPr lang="en-CA" sz="1200" b="0" dirty="0" smtClean="0"/>
                        <a:t>Use of renewable energy and c</a:t>
                      </a:r>
                      <a:r>
                        <a:rPr lang="en-US" sz="1200" b="0" dirty="0" smtClean="0"/>
                        <a:t>arbon neutral biomass</a:t>
                      </a:r>
                    </a:p>
                    <a:p>
                      <a:pPr marL="290513" lvl="1" indent="-285750">
                        <a:buFont typeface="Arial" pitchFamily="34" charset="0"/>
                        <a:buChar char="•"/>
                      </a:pPr>
                      <a:r>
                        <a:rPr lang="en-US" sz="1200" b="0" dirty="0" smtClean="0"/>
                        <a:t>Carbon benefits of managed forests and forest products</a:t>
                      </a:r>
                    </a:p>
                  </a:txBody>
                  <a:tcPr>
                    <a:solidFill>
                      <a:schemeClr val="bg1">
                        <a:lumMod val="85000"/>
                      </a:schemeClr>
                    </a:solidFill>
                  </a:tcPr>
                </a:tc>
              </a:tr>
              <a:tr h="1125125">
                <a:tc>
                  <a:txBody>
                    <a:bodyPr/>
                    <a:lstStyle/>
                    <a:p>
                      <a:pPr marL="4763" lvl="1" indent="0">
                        <a:buFont typeface="+mj-lt"/>
                        <a:buNone/>
                      </a:pPr>
                      <a:r>
                        <a:rPr lang="en-CA" sz="1600" b="1" dirty="0" smtClean="0">
                          <a:solidFill>
                            <a:srgbClr val="0070C0"/>
                          </a:solidFill>
                        </a:rPr>
                        <a:t>Recyclable</a:t>
                      </a:r>
                    </a:p>
                    <a:p>
                      <a:pPr marL="290513" lvl="1" indent="-285750">
                        <a:buFont typeface="Arial" pitchFamily="34" charset="0"/>
                        <a:buChar char="•"/>
                      </a:pPr>
                      <a:r>
                        <a:rPr lang="en-CA" sz="1200" b="0" dirty="0" smtClean="0"/>
                        <a:t>Increased recycling </a:t>
                      </a:r>
                    </a:p>
                    <a:p>
                      <a:pPr marL="290513" lvl="1" indent="-285750">
                        <a:buFont typeface="Arial" pitchFamily="34" charset="0"/>
                        <a:buChar char="•"/>
                      </a:pPr>
                      <a:r>
                        <a:rPr lang="en-CA" sz="1200" b="0" dirty="0" smtClean="0"/>
                        <a:t>Eventual elimination of print and paper waste in landfills</a:t>
                      </a:r>
                    </a:p>
                    <a:p>
                      <a:pPr marL="290513" lvl="1" indent="-285750">
                        <a:buFont typeface="Arial" pitchFamily="34" charset="0"/>
                        <a:buChar char="•"/>
                      </a:pPr>
                      <a:r>
                        <a:rPr lang="en-CA" sz="1200" b="0" dirty="0" smtClean="0"/>
                        <a:t>Smart use of recycled fiber</a:t>
                      </a:r>
                      <a:endParaRPr lang="en-US" sz="1200" b="0" baseline="0" dirty="0" smtClean="0"/>
                    </a:p>
                    <a:p>
                      <a:pPr lvl="1">
                        <a:buFont typeface="Arial" pitchFamily="34" charset="0"/>
                        <a:buChar char="•"/>
                      </a:pPr>
                      <a:endParaRPr lang="en-US" sz="1200" b="0" dirty="0"/>
                    </a:p>
                  </a:txBody>
                  <a:tcPr>
                    <a:solidFill>
                      <a:schemeClr val="bg1">
                        <a:lumMod val="85000"/>
                      </a:schemeClr>
                    </a:solidFill>
                  </a:tcPr>
                </a:tc>
                <a:tc>
                  <a:txBody>
                    <a:bodyPr/>
                    <a:lstStyle/>
                    <a:p>
                      <a:pPr marL="4763" lvl="1" indent="0">
                        <a:buFont typeface="+mj-lt"/>
                        <a:buNone/>
                      </a:pPr>
                      <a:r>
                        <a:rPr lang="en-US" sz="1600" b="1" dirty="0" smtClean="0">
                          <a:solidFill>
                            <a:srgbClr val="0070C0"/>
                          </a:solidFill>
                        </a:rPr>
                        <a:t>Effective communications medium</a:t>
                      </a:r>
                    </a:p>
                    <a:p>
                      <a:pPr marL="290513" lvl="1" indent="-285750">
                        <a:buFont typeface="Arial" pitchFamily="34" charset="0"/>
                        <a:buChar char="•"/>
                      </a:pPr>
                      <a:r>
                        <a:rPr lang="en-US" sz="1200" b="0" dirty="0" smtClean="0"/>
                        <a:t>Social benefits of print and paper</a:t>
                      </a:r>
                    </a:p>
                    <a:p>
                      <a:pPr marL="290513" lvl="1" indent="-285750">
                        <a:buFont typeface="Arial" pitchFamily="34" charset="0"/>
                        <a:buChar char="•"/>
                      </a:pPr>
                      <a:r>
                        <a:rPr lang="en-US" sz="1200" b="0" dirty="0" smtClean="0"/>
                        <a:t>Co-existence and synergies with e-media</a:t>
                      </a:r>
                      <a:endParaRPr lang="en-CA" sz="1200" b="0" dirty="0" smtClean="0">
                        <a:latin typeface="+mn-lt"/>
                        <a:cs typeface="Calibri" pitchFamily="34" charset="0"/>
                      </a:endParaRPr>
                    </a:p>
                  </a:txBody>
                  <a:tcPr>
                    <a:solidFill>
                      <a:schemeClr val="bg1">
                        <a:lumMod val="85000"/>
                      </a:schemeClr>
                    </a:solidFill>
                  </a:tcPr>
                </a:tc>
              </a:tr>
            </a:tbl>
          </a:graphicData>
        </a:graphic>
      </p:graphicFrame>
      <p:sp>
        <p:nvSpPr>
          <p:cNvPr id="3" name="TextBox 2"/>
          <p:cNvSpPr txBox="1"/>
          <p:nvPr/>
        </p:nvSpPr>
        <p:spPr>
          <a:xfrm>
            <a:off x="761166" y="1088740"/>
            <a:ext cx="7384063" cy="1477328"/>
          </a:xfrm>
          <a:prstGeom prst="rect">
            <a:avLst/>
          </a:prstGeom>
          <a:solidFill>
            <a:schemeClr val="accent2">
              <a:lumMod val="40000"/>
              <a:lumOff val="60000"/>
            </a:schemeClr>
          </a:solidFill>
          <a:ln>
            <a:solidFill>
              <a:schemeClr val="tx1"/>
            </a:solidFill>
          </a:ln>
        </p:spPr>
        <p:txBody>
          <a:bodyPr wrap="square" rtlCol="0">
            <a:spAutoFit/>
          </a:bodyPr>
          <a:lstStyle/>
          <a:p>
            <a:pPr marL="182563" lvl="1"/>
            <a:r>
              <a:rPr lang="en-CA" sz="1600" b="1" dirty="0" smtClean="0">
                <a:solidFill>
                  <a:srgbClr val="0070C0"/>
                </a:solidFill>
                <a:cs typeface="Calibri" pitchFamily="34" charset="0"/>
              </a:rPr>
              <a:t>Print and paper has a sustainable </a:t>
            </a:r>
            <a:r>
              <a:rPr lang="en-CA" sz="1600" b="1" dirty="0">
                <a:solidFill>
                  <a:srgbClr val="0070C0"/>
                </a:solidFill>
                <a:cs typeface="Calibri" pitchFamily="34" charset="0"/>
              </a:rPr>
              <a:t>life cycle </a:t>
            </a:r>
            <a:r>
              <a:rPr lang="en-CA" sz="1600" b="1" dirty="0" smtClean="0">
                <a:solidFill>
                  <a:srgbClr val="0070C0"/>
                </a:solidFill>
                <a:cs typeface="Calibri" pitchFamily="34" charset="0"/>
              </a:rPr>
              <a:t>from raw material to recovery and reuse</a:t>
            </a:r>
          </a:p>
          <a:p>
            <a:pPr marL="442912" lvl="2" indent="-285750"/>
            <a:endParaRPr lang="en-CA" sz="1000" dirty="0" smtClean="0">
              <a:solidFill>
                <a:srgbClr val="0070C0"/>
              </a:solidFill>
              <a:cs typeface="Calibri" pitchFamily="34" charset="0"/>
            </a:endParaRPr>
          </a:p>
          <a:p>
            <a:pPr marL="442912" lvl="2" indent="-285750">
              <a:buFont typeface="Arial" pitchFamily="34" charset="0"/>
              <a:buChar char="•"/>
            </a:pPr>
            <a:r>
              <a:rPr lang="en-CA" sz="1200" dirty="0" smtClean="0">
                <a:cs typeface="Calibri" pitchFamily="34" charset="0"/>
              </a:rPr>
              <a:t>Print and paper have unique sustainability (environmental, social) </a:t>
            </a:r>
            <a:r>
              <a:rPr lang="en-CA" sz="1200" dirty="0">
                <a:cs typeface="Calibri" pitchFamily="34" charset="0"/>
              </a:rPr>
              <a:t>features </a:t>
            </a:r>
          </a:p>
          <a:p>
            <a:pPr marL="442912" lvl="2" indent="-285750">
              <a:buFont typeface="Arial" pitchFamily="34" charset="0"/>
              <a:buChar char="•"/>
            </a:pPr>
            <a:r>
              <a:rPr lang="en-CA" sz="1200" dirty="0">
                <a:cs typeface="Calibri" pitchFamily="34" charset="0"/>
              </a:rPr>
              <a:t>Responsible use of resources </a:t>
            </a:r>
            <a:r>
              <a:rPr lang="en-CA" sz="1200" dirty="0" smtClean="0">
                <a:cs typeface="Calibri" pitchFamily="34" charset="0"/>
              </a:rPr>
              <a:t> is key</a:t>
            </a:r>
          </a:p>
          <a:p>
            <a:pPr marL="442912" lvl="2" indent="-285750">
              <a:buFont typeface="Arial" pitchFamily="34" charset="0"/>
              <a:buChar char="•"/>
            </a:pPr>
            <a:r>
              <a:rPr lang="en-CA" sz="1200" dirty="0" smtClean="0">
                <a:cs typeface="Calibri" pitchFamily="34" charset="0"/>
              </a:rPr>
              <a:t>Industry environmental performance is continuously improving </a:t>
            </a:r>
          </a:p>
          <a:p>
            <a:pPr marL="442912" lvl="2" indent="-285750">
              <a:buFont typeface="Arial" pitchFamily="34" charset="0"/>
              <a:buChar char="•"/>
            </a:pPr>
            <a:r>
              <a:rPr lang="en-CA" sz="1200" dirty="0" smtClean="0">
                <a:cs typeface="Calibri" pitchFamily="34" charset="0"/>
              </a:rPr>
              <a:t>Promote responsible </a:t>
            </a:r>
            <a:r>
              <a:rPr lang="en-CA" sz="1200" dirty="0">
                <a:cs typeface="Calibri" pitchFamily="34" charset="0"/>
              </a:rPr>
              <a:t>use of print and paper  </a:t>
            </a:r>
            <a:r>
              <a:rPr lang="en-CA" sz="1200" dirty="0" smtClean="0">
                <a:cs typeface="Calibri" pitchFamily="34" charset="0"/>
              </a:rPr>
              <a:t>over the life cycle (purchasing / best </a:t>
            </a:r>
            <a:r>
              <a:rPr lang="en-CA" sz="1200" dirty="0">
                <a:cs typeface="Calibri" pitchFamily="34" charset="0"/>
              </a:rPr>
              <a:t>practices</a:t>
            </a:r>
            <a:r>
              <a:rPr lang="en-CA" sz="1200" dirty="0" smtClean="0">
                <a:cs typeface="Calibri" pitchFamily="34" charset="0"/>
              </a:rPr>
              <a:t>)</a:t>
            </a:r>
          </a:p>
        </p:txBody>
      </p:sp>
      <p:sp>
        <p:nvSpPr>
          <p:cNvPr id="4" name="Down Arrow 3"/>
          <p:cNvSpPr/>
          <p:nvPr/>
        </p:nvSpPr>
        <p:spPr bwMode="auto">
          <a:xfrm>
            <a:off x="4121950" y="2618910"/>
            <a:ext cx="331247" cy="429433"/>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696539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Sides Key “Facts”</a:t>
            </a:r>
            <a:endParaRPr lang="en-US" dirty="0"/>
          </a:p>
        </p:txBody>
      </p:sp>
      <p:sp>
        <p:nvSpPr>
          <p:cNvPr id="3" name="Content Placeholder 2"/>
          <p:cNvSpPr>
            <a:spLocks noGrp="1"/>
          </p:cNvSpPr>
          <p:nvPr>
            <p:ph idx="1"/>
          </p:nvPr>
        </p:nvSpPr>
        <p:spPr>
          <a:xfrm>
            <a:off x="685800" y="1088740"/>
            <a:ext cx="5236350" cy="5291424"/>
          </a:xfrm>
        </p:spPr>
        <p:txBody>
          <a:bodyPr/>
          <a:lstStyle/>
          <a:p>
            <a:r>
              <a:rPr lang="en-US" sz="1800" dirty="0"/>
              <a:t>Paper production </a:t>
            </a:r>
            <a:r>
              <a:rPr lang="en-US" sz="1800" u="sng" dirty="0"/>
              <a:t>supports sustainable forest management</a:t>
            </a:r>
          </a:p>
          <a:p>
            <a:endParaRPr lang="en-US" sz="1800" dirty="0" smtClean="0"/>
          </a:p>
          <a:p>
            <a:r>
              <a:rPr lang="en-US" sz="1800" dirty="0" smtClean="0"/>
              <a:t>Paper </a:t>
            </a:r>
            <a:r>
              <a:rPr lang="en-US" sz="1800" dirty="0"/>
              <a:t>is one of the </a:t>
            </a:r>
            <a:r>
              <a:rPr lang="en-US" sz="1800" u="sng" dirty="0"/>
              <a:t>most recycled </a:t>
            </a:r>
            <a:r>
              <a:rPr lang="en-US" sz="1800" dirty="0"/>
              <a:t>products in the world</a:t>
            </a:r>
          </a:p>
          <a:p>
            <a:endParaRPr lang="en-US" sz="1800" dirty="0" smtClean="0"/>
          </a:p>
          <a:p>
            <a:r>
              <a:rPr lang="en-US" sz="1800" dirty="0" smtClean="0"/>
              <a:t>Most </a:t>
            </a:r>
            <a:r>
              <a:rPr lang="en-US" sz="1800" dirty="0"/>
              <a:t>of the energy used to make paper is </a:t>
            </a:r>
            <a:r>
              <a:rPr lang="en-US" sz="1800" u="sng" dirty="0"/>
              <a:t>renewable</a:t>
            </a:r>
          </a:p>
          <a:p>
            <a:endParaRPr lang="en-US" sz="1800" dirty="0" smtClean="0"/>
          </a:p>
          <a:p>
            <a:r>
              <a:rPr lang="en-US" sz="1800" dirty="0" smtClean="0"/>
              <a:t>The </a:t>
            </a:r>
            <a:r>
              <a:rPr lang="en-US" sz="1800" u="sng" dirty="0"/>
              <a:t>carbon footprint </a:t>
            </a:r>
            <a:r>
              <a:rPr lang="en-US" sz="1800" dirty="0"/>
              <a:t>of paper is not as high as you think</a:t>
            </a:r>
          </a:p>
          <a:p>
            <a:endParaRPr lang="en-US" sz="1800" dirty="0" smtClean="0"/>
          </a:p>
          <a:p>
            <a:r>
              <a:rPr lang="en-US" sz="1800" u="sng" dirty="0" smtClean="0"/>
              <a:t>E-media</a:t>
            </a:r>
            <a:r>
              <a:rPr lang="en-US" sz="1800" dirty="0" smtClean="0"/>
              <a:t> </a:t>
            </a:r>
            <a:r>
              <a:rPr lang="en-US" sz="1800" dirty="0"/>
              <a:t>also has environmental impacts </a:t>
            </a:r>
            <a:r>
              <a:rPr lang="en-US" sz="1800" dirty="0" smtClean="0"/>
              <a:t>that need to be considered</a:t>
            </a:r>
            <a:endParaRPr lang="en-US" sz="1800" dirty="0"/>
          </a:p>
          <a:p>
            <a:endParaRPr lang="en-US" sz="1800" dirty="0" smtClean="0"/>
          </a:p>
          <a:p>
            <a:r>
              <a:rPr lang="en-US" sz="1800" dirty="0" smtClean="0"/>
              <a:t>Paper has </a:t>
            </a:r>
            <a:r>
              <a:rPr lang="en-US" sz="1800" u="sng" dirty="0" smtClean="0"/>
              <a:t>inherent sustainable features</a:t>
            </a:r>
            <a:endParaRPr lang="en-US" sz="1800" u="sng" dirty="0"/>
          </a:p>
        </p:txBody>
      </p:sp>
      <p:pic>
        <p:nvPicPr>
          <p:cNvPr id="4" name="Content Placeholder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7195" y="678809"/>
            <a:ext cx="2564433" cy="239015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3052" y="3268015"/>
            <a:ext cx="2564433" cy="3405728"/>
          </a:xfrm>
          <a:prstGeom prst="rect">
            <a:avLst/>
          </a:prstGeom>
        </p:spPr>
      </p:pic>
    </p:spTree>
    <p:extLst>
      <p:ext uri="{BB962C8B-B14F-4D97-AF65-F5344CB8AC3E}">
        <p14:creationId xmlns:p14="http://schemas.microsoft.com/office/powerpoint/2010/main" val="15481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3140" y="293546"/>
            <a:ext cx="7881187" cy="457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924578" y="5094185"/>
            <a:ext cx="6997365" cy="1655815"/>
          </a:xfrm>
        </p:spPr>
        <p:txBody>
          <a:bodyPr/>
          <a:lstStyle/>
          <a:p>
            <a:r>
              <a:rPr lang="en-CA" sz="2000" dirty="0" smtClean="0"/>
              <a:t>2x as high as glass &amp; metal, and ~9x higher than plastic</a:t>
            </a:r>
          </a:p>
          <a:p>
            <a:r>
              <a:rPr lang="en-CA" sz="2000" dirty="0" smtClean="0"/>
              <a:t>In 2009, 25% of electronics were recycled.</a:t>
            </a:r>
          </a:p>
          <a:p>
            <a:pPr marL="0" indent="0">
              <a:buNone/>
            </a:pPr>
            <a:r>
              <a:rPr lang="en-CA" sz="2000" dirty="0" smtClean="0"/>
              <a:t/>
            </a:r>
            <a:br>
              <a:rPr lang="en-CA" sz="2000" dirty="0" smtClean="0"/>
            </a:br>
            <a:r>
              <a:rPr lang="en-CA" sz="1400" i="1" dirty="0" smtClean="0"/>
              <a:t>Source: US EPA </a:t>
            </a:r>
          </a:p>
          <a:p>
            <a:endParaRPr lang="en-CA" sz="3600" dirty="0"/>
          </a:p>
        </p:txBody>
      </p:sp>
      <p:sp>
        <p:nvSpPr>
          <p:cNvPr id="2" name="TextBox 1"/>
          <p:cNvSpPr txBox="1"/>
          <p:nvPr/>
        </p:nvSpPr>
        <p:spPr>
          <a:xfrm>
            <a:off x="3581889" y="818710"/>
            <a:ext cx="4725525" cy="707886"/>
          </a:xfrm>
          <a:prstGeom prst="rect">
            <a:avLst/>
          </a:prstGeom>
          <a:solidFill>
            <a:schemeClr val="bg1"/>
          </a:solidFill>
          <a:ln>
            <a:solidFill>
              <a:schemeClr val="tx1"/>
            </a:solidFill>
          </a:ln>
        </p:spPr>
        <p:txBody>
          <a:bodyPr wrap="square" rtlCol="0">
            <a:spAutoFit/>
          </a:bodyPr>
          <a:lstStyle/>
          <a:p>
            <a:r>
              <a:rPr lang="en-CA" sz="2000" dirty="0" smtClean="0"/>
              <a:t>In 2011, the US recovered 67% of the paper it consumed.</a:t>
            </a:r>
            <a:endParaRPr lang="en-CA" sz="2000" dirty="0"/>
          </a:p>
        </p:txBody>
      </p:sp>
      <p:sp>
        <p:nvSpPr>
          <p:cNvPr id="5" name="Rectangle 4"/>
          <p:cNvSpPr/>
          <p:nvPr/>
        </p:nvSpPr>
        <p:spPr bwMode="auto">
          <a:xfrm>
            <a:off x="1904304" y="823071"/>
            <a:ext cx="732481" cy="350602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63369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15" y="143635"/>
            <a:ext cx="8798347" cy="1053340"/>
          </a:xfrm>
        </p:spPr>
        <p:txBody>
          <a:bodyPr/>
          <a:lstStyle/>
          <a:p>
            <a:r>
              <a:rPr lang="en-US" dirty="0"/>
              <a:t>Connecting paper with responsibly-managed forests…here for the long </a:t>
            </a:r>
            <a:r>
              <a:rPr lang="en-US" dirty="0" smtClean="0"/>
              <a:t>term</a:t>
            </a:r>
            <a:endParaRPr lang="en-US" sz="1600"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6515" y="1169188"/>
            <a:ext cx="8798347" cy="554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flipV="1">
            <a:off x="3041830" y="1493786"/>
            <a:ext cx="1215136" cy="855096"/>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flipV="1">
            <a:off x="5247075" y="3609020"/>
            <a:ext cx="585065" cy="42160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3041830" y="2348880"/>
            <a:ext cx="2790310" cy="373541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flipH="1" flipV="1">
            <a:off x="5247075" y="3987432"/>
            <a:ext cx="1369567" cy="1871839"/>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flipV="1">
            <a:off x="4256966" y="1493786"/>
            <a:ext cx="1575174" cy="2115234"/>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2499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4"/>
          <p:cNvGrpSpPr>
            <a:grpSpLocks/>
          </p:cNvGrpSpPr>
          <p:nvPr/>
        </p:nvGrpSpPr>
        <p:grpSpPr bwMode="auto">
          <a:xfrm>
            <a:off x="701570" y="1493785"/>
            <a:ext cx="6750750" cy="4365485"/>
            <a:chOff x="56" y="1006"/>
            <a:chExt cx="5634" cy="3048"/>
          </a:xfrm>
          <a:solidFill>
            <a:schemeClr val="accent6">
              <a:lumMod val="40000"/>
              <a:lumOff val="60000"/>
            </a:schemeClr>
          </a:solidFill>
        </p:grpSpPr>
        <p:sp>
          <p:nvSpPr>
            <p:cNvPr id="6" name="Freeform 4"/>
            <p:cNvSpPr>
              <a:spLocks noChangeAspect="1" noEditPoints="1"/>
            </p:cNvSpPr>
            <p:nvPr/>
          </p:nvSpPr>
          <p:spPr bwMode="auto">
            <a:xfrm>
              <a:off x="2489" y="1006"/>
              <a:ext cx="3201" cy="2883"/>
            </a:xfrm>
            <a:custGeom>
              <a:avLst/>
              <a:gdLst>
                <a:gd name="T0" fmla="*/ 2800 w 3062"/>
                <a:gd name="T1" fmla="*/ 2553 h 2758"/>
                <a:gd name="T2" fmla="*/ 2741 w 3062"/>
                <a:gd name="T3" fmla="*/ 2435 h 2758"/>
                <a:gd name="T4" fmla="*/ 2845 w 3062"/>
                <a:gd name="T5" fmla="*/ 2362 h 2758"/>
                <a:gd name="T6" fmla="*/ 2810 w 3062"/>
                <a:gd name="T7" fmla="*/ 2248 h 2758"/>
                <a:gd name="T8" fmla="*/ 3812 w 3062"/>
                <a:gd name="T9" fmla="*/ 551 h 2758"/>
                <a:gd name="T10" fmla="*/ 3228 w 3062"/>
                <a:gd name="T11" fmla="*/ 374 h 2758"/>
                <a:gd name="T12" fmla="*/ 2893 w 3062"/>
                <a:gd name="T13" fmla="*/ 313 h 2758"/>
                <a:gd name="T14" fmla="*/ 2623 w 3062"/>
                <a:gd name="T15" fmla="*/ 188 h 2758"/>
                <a:gd name="T16" fmla="*/ 1933 w 3062"/>
                <a:gd name="T17" fmla="*/ 392 h 2758"/>
                <a:gd name="T18" fmla="*/ 1717 w 3062"/>
                <a:gd name="T19" fmla="*/ 571 h 2758"/>
                <a:gd name="T20" fmla="*/ 1268 w 3062"/>
                <a:gd name="T21" fmla="*/ 686 h 2758"/>
                <a:gd name="T22" fmla="*/ 1100 w 3062"/>
                <a:gd name="T23" fmla="*/ 825 h 2758"/>
                <a:gd name="T24" fmla="*/ 1015 w 3062"/>
                <a:gd name="T25" fmla="*/ 551 h 2758"/>
                <a:gd name="T26" fmla="*/ 655 w 3062"/>
                <a:gd name="T27" fmla="*/ 631 h 2758"/>
                <a:gd name="T28" fmla="*/ 577 w 3062"/>
                <a:gd name="T29" fmla="*/ 1038 h 2758"/>
                <a:gd name="T30" fmla="*/ 699 w 3062"/>
                <a:gd name="T31" fmla="*/ 973 h 2758"/>
                <a:gd name="T32" fmla="*/ 918 w 3062"/>
                <a:gd name="T33" fmla="*/ 999 h 2758"/>
                <a:gd name="T34" fmla="*/ 673 w 3062"/>
                <a:gd name="T35" fmla="*/ 1224 h 2758"/>
                <a:gd name="T36" fmla="*/ 527 w 3062"/>
                <a:gd name="T37" fmla="*/ 1230 h 2758"/>
                <a:gd name="T38" fmla="*/ 295 w 3062"/>
                <a:gd name="T39" fmla="*/ 1443 h 2758"/>
                <a:gd name="T40" fmla="*/ 213 w 3062"/>
                <a:gd name="T41" fmla="*/ 1725 h 2758"/>
                <a:gd name="T42" fmla="*/ 663 w 3062"/>
                <a:gd name="T43" fmla="*/ 1716 h 2758"/>
                <a:gd name="T44" fmla="*/ 744 w 3062"/>
                <a:gd name="T45" fmla="*/ 1643 h 2758"/>
                <a:gd name="T46" fmla="*/ 976 w 3062"/>
                <a:gd name="T47" fmla="*/ 1735 h 2758"/>
                <a:gd name="T48" fmla="*/ 696 w 3062"/>
                <a:gd name="T49" fmla="*/ 1871 h 2758"/>
                <a:gd name="T50" fmla="*/ 248 w 3062"/>
                <a:gd name="T51" fmla="*/ 1766 h 2758"/>
                <a:gd name="T52" fmla="*/ 42 w 3062"/>
                <a:gd name="T53" fmla="*/ 2312 h 2758"/>
                <a:gd name="T54" fmla="*/ 511 w 3062"/>
                <a:gd name="T55" fmla="*/ 2450 h 2758"/>
                <a:gd name="T56" fmla="*/ 631 w 3062"/>
                <a:gd name="T57" fmla="*/ 3003 h 2758"/>
                <a:gd name="T58" fmla="*/ 1093 w 3062"/>
                <a:gd name="T59" fmla="*/ 2907 h 2758"/>
                <a:gd name="T60" fmla="*/ 1376 w 3062"/>
                <a:gd name="T61" fmla="*/ 2310 h 2758"/>
                <a:gd name="T62" fmla="*/ 1174 w 3062"/>
                <a:gd name="T63" fmla="*/ 2136 h 2758"/>
                <a:gd name="T64" fmla="*/ 1380 w 3062"/>
                <a:gd name="T65" fmla="*/ 2002 h 2758"/>
                <a:gd name="T66" fmla="*/ 1810 w 3062"/>
                <a:gd name="T67" fmla="*/ 2084 h 2758"/>
                <a:gd name="T68" fmla="*/ 2256 w 3062"/>
                <a:gd name="T69" fmla="*/ 2187 h 2758"/>
                <a:gd name="T70" fmla="*/ 2413 w 3062"/>
                <a:gd name="T71" fmla="*/ 2273 h 2758"/>
                <a:gd name="T72" fmla="*/ 2711 w 3062"/>
                <a:gd name="T73" fmla="*/ 2048 h 2758"/>
                <a:gd name="T74" fmla="*/ 2816 w 3062"/>
                <a:gd name="T75" fmla="*/ 1643 h 2758"/>
                <a:gd name="T76" fmla="*/ 3020 w 3062"/>
                <a:gd name="T77" fmla="*/ 1589 h 2758"/>
                <a:gd name="T78" fmla="*/ 3363 w 3062"/>
                <a:gd name="T79" fmla="*/ 1038 h 2758"/>
                <a:gd name="T80" fmla="*/ 3526 w 3062"/>
                <a:gd name="T81" fmla="*/ 1113 h 2758"/>
                <a:gd name="T82" fmla="*/ 3796 w 3062"/>
                <a:gd name="T83" fmla="*/ 1027 h 2758"/>
                <a:gd name="T84" fmla="*/ 1128 w 3062"/>
                <a:gd name="T85" fmla="*/ 1622 h 2758"/>
                <a:gd name="T86" fmla="*/ 1134 w 3062"/>
                <a:gd name="T87" fmla="*/ 1521 h 2758"/>
                <a:gd name="T88" fmla="*/ 1279 w 3062"/>
                <a:gd name="T89" fmla="*/ 1639 h 2758"/>
                <a:gd name="T90" fmla="*/ 1489 w 3062"/>
                <a:gd name="T91" fmla="*/ 342 h 2758"/>
                <a:gd name="T92" fmla="*/ 1412 w 3062"/>
                <a:gd name="T93" fmla="*/ 328 h 2758"/>
                <a:gd name="T94" fmla="*/ 156 w 3062"/>
                <a:gd name="T95" fmla="*/ 1285 h 2758"/>
                <a:gd name="T96" fmla="*/ 2367 w 3062"/>
                <a:gd name="T97" fmla="*/ 2534 h 2758"/>
                <a:gd name="T98" fmla="*/ 1344 w 3062"/>
                <a:gd name="T99" fmla="*/ 2792 h 2758"/>
                <a:gd name="T100" fmla="*/ 271 w 3062"/>
                <a:gd name="T101" fmla="*/ 1354 h 2758"/>
                <a:gd name="T102" fmla="*/ 269 w 3062"/>
                <a:gd name="T103" fmla="*/ 1098 h 2758"/>
                <a:gd name="T104" fmla="*/ 3890 w 3062"/>
                <a:gd name="T105" fmla="*/ 3443 h 2758"/>
                <a:gd name="T106" fmla="*/ 3759 w 3062"/>
                <a:gd name="T107" fmla="*/ 3597 h 2758"/>
                <a:gd name="T108" fmla="*/ 3014 w 3062"/>
                <a:gd name="T109" fmla="*/ 1818 h 2758"/>
                <a:gd name="T110" fmla="*/ 3176 w 3062"/>
                <a:gd name="T111" fmla="*/ 2698 h 2758"/>
                <a:gd name="T112" fmla="*/ 3027 w 3062"/>
                <a:gd name="T113" fmla="*/ 2540 h 2758"/>
                <a:gd name="T114" fmla="*/ 3111 w 3062"/>
                <a:gd name="T115" fmla="*/ 2790 h 2758"/>
                <a:gd name="T116" fmla="*/ 2679 w 3062"/>
                <a:gd name="T117" fmla="*/ 3193 h 2758"/>
                <a:gd name="T118" fmla="*/ 3320 w 3062"/>
                <a:gd name="T119" fmla="*/ 3381 h 2758"/>
                <a:gd name="T120" fmla="*/ 3230 w 3062"/>
                <a:gd name="T121" fmla="*/ 1244 h 2758"/>
                <a:gd name="T122" fmla="*/ 3247 w 3062"/>
                <a:gd name="T123" fmla="*/ 1599 h 2758"/>
                <a:gd name="T124" fmla="*/ 3142 w 3062"/>
                <a:gd name="T125" fmla="*/ 1774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w="9525">
              <a:noFill/>
              <a:round/>
              <a:headEnd/>
              <a:tailEnd/>
            </a:ln>
          </p:spPr>
          <p:txBody>
            <a:bodyPr/>
            <a:lstStyle/>
            <a:p>
              <a:endParaRPr lang="en-GB" dirty="0"/>
            </a:p>
          </p:txBody>
        </p:sp>
        <p:sp>
          <p:nvSpPr>
            <p:cNvPr id="7"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w="9525" cap="flat" cmpd="sng">
              <a:noFill/>
              <a:prstDash val="solid"/>
              <a:round/>
              <a:headEnd type="none" w="med" len="med"/>
              <a:tailEnd type="none" w="med" len="med"/>
            </a:ln>
            <a:effectLst/>
          </p:spPr>
          <p:txBody>
            <a:bodyPr/>
            <a:lstStyle/>
            <a:p>
              <a:endParaRPr lang="en-GB" dirty="0"/>
            </a:p>
          </p:txBody>
        </p:sp>
        <p:sp>
          <p:nvSpPr>
            <p:cNvPr id="8"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cap="flat" cmpd="sng">
              <a:noFill/>
              <a:prstDash val="solid"/>
              <a:round/>
              <a:headEnd type="none" w="med" len="med"/>
              <a:tailEnd type="none" w="med" len="med"/>
            </a:ln>
            <a:effectLst/>
          </p:spPr>
          <p:txBody>
            <a:bodyPr/>
            <a:lstStyle/>
            <a:p>
              <a:endParaRPr lang="en-GB" dirty="0"/>
            </a:p>
          </p:txBody>
        </p:sp>
      </p:grpSp>
      <p:sp>
        <p:nvSpPr>
          <p:cNvPr id="8194" name="Rectangle 2"/>
          <p:cNvSpPr>
            <a:spLocks noGrp="1" noChangeArrowheads="1"/>
          </p:cNvSpPr>
          <p:nvPr>
            <p:ph type="title" idx="4294967295"/>
          </p:nvPr>
        </p:nvSpPr>
        <p:spPr bwMode="auto">
          <a:xfrm>
            <a:off x="457200" y="328559"/>
            <a:ext cx="8229600" cy="58907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dirty="0" smtClean="0"/>
              <a:t>What is </a:t>
            </a:r>
            <a:r>
              <a:rPr lang="en-US" sz="2800" dirty="0" smtClean="0">
                <a:hlinkClick r:id="rId3"/>
              </a:rPr>
              <a:t>Two Sides</a:t>
            </a:r>
            <a:r>
              <a:rPr lang="en-US" sz="2800" dirty="0" smtClean="0"/>
              <a:t>?</a:t>
            </a:r>
          </a:p>
        </p:txBody>
      </p:sp>
      <p:sp>
        <p:nvSpPr>
          <p:cNvPr id="8195" name="Rectangle 3"/>
          <p:cNvSpPr>
            <a:spLocks noGrp="1" noChangeArrowheads="1"/>
          </p:cNvSpPr>
          <p:nvPr>
            <p:ph type="body" idx="4294967295"/>
          </p:nvPr>
        </p:nvSpPr>
        <p:spPr bwMode="auto">
          <a:xfrm>
            <a:off x="566554" y="1493785"/>
            <a:ext cx="8120246" cy="373541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An initiative by companies from the Graphic Communications </a:t>
            </a:r>
            <a:r>
              <a:rPr lang="en-US" dirty="0" smtClean="0"/>
              <a:t>Value Chain</a:t>
            </a:r>
            <a:r>
              <a:rPr lang="en-US" dirty="0"/>
              <a:t>, with now over 1,000 members</a:t>
            </a:r>
            <a:r>
              <a:rPr lang="en-US" dirty="0" smtClean="0"/>
              <a:t>.</a:t>
            </a:r>
          </a:p>
          <a:p>
            <a:endParaRPr lang="en-US" dirty="0"/>
          </a:p>
          <a:p>
            <a:r>
              <a:rPr lang="en-US" dirty="0"/>
              <a:t>Non-profit launched in 2008 in the UK and present in </a:t>
            </a:r>
            <a:r>
              <a:rPr lang="en-US" dirty="0" smtClean="0"/>
              <a:t>3 continents and over 12 countries</a:t>
            </a:r>
            <a:r>
              <a:rPr lang="en-US" dirty="0"/>
              <a:t>.</a:t>
            </a:r>
          </a:p>
          <a:p>
            <a:endParaRPr lang="en-US" dirty="0" smtClean="0"/>
          </a:p>
          <a:p>
            <a:r>
              <a:rPr lang="en-US" dirty="0" smtClean="0"/>
              <a:t>Two </a:t>
            </a:r>
            <a:r>
              <a:rPr lang="en-US" dirty="0"/>
              <a:t>Sides U.S., Inc. began operating in January </a:t>
            </a:r>
            <a:r>
              <a:rPr lang="en-US" dirty="0" smtClean="0"/>
              <a:t>2012.</a:t>
            </a:r>
          </a:p>
        </p:txBody>
      </p:sp>
      <p:pic>
        <p:nvPicPr>
          <p:cNvPr id="10" name="Picture 2" descr="C:\Users\P. Riebel Consulting\AppData\Local\Microsoft\Windows\Temporary Internet Files\Content.IE5\3KVT3DQE\MC90043258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2210" y="4824155"/>
            <a:ext cx="450050" cy="4500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P. Riebel Consulting\AppData\Local\Microsoft\Windows\Temporary Internet Files\Content.IE5\3KVT3DQE\MC90043258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1173" y="2663915"/>
            <a:ext cx="450050" cy="450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P. Riebel Consulting\AppData\Local\Microsoft\Windows\Temporary Internet Files\Content.IE5\3KVT3DQE\MC90043258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1950" y="2663915"/>
            <a:ext cx="450050" cy="45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13581"/>
      </p:ext>
    </p:extLst>
  </p:cSld>
  <p:clrMapOvr>
    <a:masterClrMapping/>
  </p:clrMapOvr>
  <p:transition spd="slow" advTm="283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P. Riebel Consulting\Pictures\Personal\Nature_Photos\IMG_4417-1200x18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3695" y="-336418"/>
            <a:ext cx="10846205" cy="723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35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5391" y="4131251"/>
            <a:ext cx="2256274" cy="1504182"/>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12" y="4644135"/>
            <a:ext cx="2416409" cy="1610940"/>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530" y="5875915"/>
            <a:ext cx="1424143" cy="1018470"/>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510" y="3068960"/>
            <a:ext cx="2423740" cy="1615826"/>
          </a:xfrm>
          <a:prstGeom prst="rect">
            <a:avLst/>
          </a:prstGeom>
        </p:spPr>
      </p:pic>
      <p:pic>
        <p:nvPicPr>
          <p:cNvPr id="24" name="Picture 2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01357" y="1358771"/>
            <a:ext cx="2215648" cy="1258884"/>
          </a:xfrm>
          <a:prstGeom prst="rect">
            <a:avLst/>
          </a:prstGeom>
        </p:spPr>
      </p:pic>
      <p:pic>
        <p:nvPicPr>
          <p:cNvPr id="26" name="Picture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91667" y="2556306"/>
            <a:ext cx="2362654" cy="1776431"/>
          </a:xfrm>
          <a:prstGeom prst="rect">
            <a:avLst/>
          </a:prstGeom>
        </p:spPr>
      </p:pic>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68234" y="5544235"/>
            <a:ext cx="2209011" cy="1544763"/>
          </a:xfrm>
          <a:prstGeom prst="rect">
            <a:avLst/>
          </a:prstGeom>
        </p:spPr>
      </p:pic>
      <p:pic>
        <p:nvPicPr>
          <p:cNvPr id="29" name="Picture 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72000" y="-81390"/>
            <a:ext cx="2244875" cy="2654040"/>
          </a:xfrm>
          <a:prstGeom prst="rect">
            <a:avLst/>
          </a:prstGeom>
        </p:spPr>
      </p:pic>
      <p:pic>
        <p:nvPicPr>
          <p:cNvPr id="32" name="Picture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92009" y="-81390"/>
            <a:ext cx="2179991" cy="1453328"/>
          </a:xfrm>
          <a:prstGeom prst="rect">
            <a:avLst/>
          </a:prstGeom>
        </p:spPr>
      </p:pic>
      <p:pic>
        <p:nvPicPr>
          <p:cNvPr id="33" name="Picture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90356" y="4059070"/>
            <a:ext cx="2364545" cy="1576363"/>
          </a:xfrm>
          <a:prstGeom prst="rect">
            <a:avLst/>
          </a:prstGeom>
        </p:spPr>
      </p:pic>
      <p:pic>
        <p:nvPicPr>
          <p:cNvPr id="34" name="Picture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61610" y="5875915"/>
            <a:ext cx="1443149" cy="1018469"/>
          </a:xfrm>
          <a:prstGeom prst="rect">
            <a:avLst/>
          </a:prstGeom>
        </p:spPr>
      </p:pic>
      <p:pic>
        <p:nvPicPr>
          <p:cNvPr id="30" name="Picture 2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8510" y="-49645"/>
            <a:ext cx="2423740" cy="3136077"/>
          </a:xfrm>
          <a:prstGeom prst="rect">
            <a:avLst/>
          </a:prstGeom>
        </p:spPr>
      </p:pic>
      <p:pic>
        <p:nvPicPr>
          <p:cNvPr id="14" name="Picture 1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68234" y="2573905"/>
            <a:ext cx="2270396" cy="1513597"/>
          </a:xfrm>
          <a:prstGeom prst="rect">
            <a:avLst/>
          </a:prstGeom>
        </p:spPr>
      </p:pic>
      <p:pic>
        <p:nvPicPr>
          <p:cNvPr id="16" name="Picture 1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68251" y="5484300"/>
            <a:ext cx="2222105" cy="1410085"/>
          </a:xfrm>
          <a:prstGeom prst="rect">
            <a:avLst/>
          </a:prstGeom>
        </p:spPr>
      </p:pic>
      <p:pic>
        <p:nvPicPr>
          <p:cNvPr id="15" name="Picture 1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74685" y="5139190"/>
            <a:ext cx="2577353" cy="1718810"/>
          </a:xfrm>
          <a:prstGeom prst="rect">
            <a:avLst/>
          </a:prstGeom>
        </p:spPr>
      </p:pic>
      <p:pic>
        <p:nvPicPr>
          <p:cNvPr id="5" name="Picture 4"/>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766726" y="3519010"/>
            <a:ext cx="2440790" cy="1662653"/>
          </a:xfrm>
          <a:prstGeom prst="rect">
            <a:avLst/>
          </a:prstGeom>
        </p:spPr>
      </p:pic>
      <p:pic>
        <p:nvPicPr>
          <p:cNvPr id="6" name="Picture 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774827" y="1673805"/>
            <a:ext cx="2567703" cy="1855612"/>
          </a:xfrm>
          <a:prstGeom prst="rect">
            <a:avLst/>
          </a:prstGeom>
        </p:spPr>
      </p:pic>
      <p:pic>
        <p:nvPicPr>
          <p:cNvPr id="7" name="Picture 6"/>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777246" y="-36385"/>
            <a:ext cx="2574792" cy="1716528"/>
          </a:xfrm>
          <a:prstGeom prst="rect">
            <a:avLst/>
          </a:prstGeom>
        </p:spPr>
      </p:pic>
    </p:spTree>
    <p:extLst>
      <p:ext uri="{BB962C8B-B14F-4D97-AF65-F5344CB8AC3E}">
        <p14:creationId xmlns:p14="http://schemas.microsoft.com/office/powerpoint/2010/main" val="29889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62" t="22791" r="17888" b="29688"/>
          <a:stretch/>
        </p:blipFill>
        <p:spPr bwMode="auto">
          <a:xfrm>
            <a:off x="100100" y="908720"/>
            <a:ext cx="8959213" cy="47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1530" y="6014929"/>
            <a:ext cx="3873648" cy="360363"/>
          </a:xfrm>
        </p:spPr>
        <p:txBody>
          <a:bodyPr/>
          <a:lstStyle/>
          <a:p>
            <a:r>
              <a:rPr lang="en-US" sz="1600" b="0" dirty="0" smtClean="0"/>
              <a:t>Source: WRI / WBCSD, 2009.</a:t>
            </a:r>
            <a:endParaRPr lang="en-US" sz="1600" b="0" dirty="0"/>
          </a:p>
        </p:txBody>
      </p:sp>
    </p:spTree>
    <p:extLst>
      <p:ext uri="{BB962C8B-B14F-4D97-AF65-F5344CB8AC3E}">
        <p14:creationId xmlns:p14="http://schemas.microsoft.com/office/powerpoint/2010/main" val="1149826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8775"/>
            <a:ext cx="7846640" cy="838200"/>
          </a:xfrm>
        </p:spPr>
        <p:txBody>
          <a:bodyPr/>
          <a:lstStyle/>
          <a:p>
            <a:r>
              <a:rPr lang="en-US" sz="2400" dirty="0" smtClean="0"/>
              <a:t>Sustainable forestry is an important form of conservation</a:t>
            </a:r>
            <a:endParaRPr lang="en-US" sz="2400" dirty="0"/>
          </a:p>
        </p:txBody>
      </p:sp>
      <p:sp>
        <p:nvSpPr>
          <p:cNvPr id="3" name="Content Placeholder 2"/>
          <p:cNvSpPr>
            <a:spLocks noGrp="1"/>
          </p:cNvSpPr>
          <p:nvPr>
            <p:ph idx="1"/>
          </p:nvPr>
        </p:nvSpPr>
        <p:spPr>
          <a:xfrm>
            <a:off x="685800" y="1538790"/>
            <a:ext cx="4966320" cy="4815536"/>
          </a:xfrm>
        </p:spPr>
        <p:txBody>
          <a:bodyPr/>
          <a:lstStyle/>
          <a:p>
            <a:r>
              <a:rPr lang="en-CA" sz="1800" dirty="0" smtClean="0"/>
              <a:t>Of </a:t>
            </a:r>
            <a:r>
              <a:rPr lang="en-CA" sz="1800" dirty="0"/>
              <a:t>the wood used to make U.S. paper, about 60</a:t>
            </a:r>
            <a:r>
              <a:rPr lang="en-CA" sz="1800" dirty="0" smtClean="0"/>
              <a:t>% </a:t>
            </a:r>
            <a:r>
              <a:rPr lang="en-CA" sz="1800" dirty="0"/>
              <a:t>comes from </a:t>
            </a:r>
            <a:r>
              <a:rPr lang="en-CA" sz="1800" dirty="0" smtClean="0"/>
              <a:t>family-owned forests. </a:t>
            </a:r>
            <a:endParaRPr lang="en-CA" sz="1800" dirty="0"/>
          </a:p>
          <a:p>
            <a:endParaRPr lang="en-CA" sz="1800" dirty="0" smtClean="0"/>
          </a:p>
          <a:p>
            <a:r>
              <a:rPr lang="en-CA" sz="1800" dirty="0" smtClean="0"/>
              <a:t>The </a:t>
            </a:r>
            <a:r>
              <a:rPr lang="en-CA" sz="1800" dirty="0"/>
              <a:t>demand for sustainable paper products provides a strong financial incentive for landowners to manage their land responsibly rather than sell it off for development –the primary cause of  U.S. forest loss.  </a:t>
            </a:r>
            <a:endParaRPr lang="en-CA" sz="1800" dirty="0" smtClean="0"/>
          </a:p>
          <a:p>
            <a:pPr marL="641350" lvl="2" indent="0">
              <a:buNone/>
            </a:pPr>
            <a:endParaRPr lang="en-CA" sz="1600" dirty="0"/>
          </a:p>
          <a:p>
            <a:r>
              <a:rPr lang="en-US" sz="1800" dirty="0" smtClean="0"/>
              <a:t>56</a:t>
            </a:r>
            <a:r>
              <a:rPr lang="en-US" sz="1800" dirty="0"/>
              <a:t>% </a:t>
            </a:r>
            <a:r>
              <a:rPr lang="en-CA" sz="1800" dirty="0"/>
              <a:t>of U.S. forestland (420 million acres) is privately owned. </a:t>
            </a:r>
          </a:p>
          <a:p>
            <a:endParaRPr lang="en-CA" sz="1800" dirty="0"/>
          </a:p>
          <a:p>
            <a:r>
              <a:rPr lang="en-CA" sz="1800" dirty="0" smtClean="0"/>
              <a:t>~10 </a:t>
            </a:r>
            <a:r>
              <a:rPr lang="en-CA" sz="1800" dirty="0"/>
              <a:t>million family forest </a:t>
            </a:r>
            <a:r>
              <a:rPr lang="en-CA" sz="1800" dirty="0" smtClean="0"/>
              <a:t>owners in US </a:t>
            </a:r>
            <a:r>
              <a:rPr lang="en-CA" sz="1800" dirty="0"/>
              <a:t>– pivotal for the protection and sustainable management of our </a:t>
            </a:r>
            <a:r>
              <a:rPr lang="en-CA" sz="1800" dirty="0" smtClean="0"/>
              <a:t>forests</a:t>
            </a:r>
          </a:p>
          <a:p>
            <a:endParaRPr lang="en-CA" sz="1800" dirty="0" smtClean="0"/>
          </a:p>
          <a:p>
            <a:pPr marL="188913" lvl="1" indent="0">
              <a:buNone/>
            </a:pPr>
            <a:r>
              <a:rPr lang="en-CA" sz="1200" dirty="0" smtClean="0"/>
              <a:t>Sources: SFI; WBCSD</a:t>
            </a:r>
            <a:r>
              <a:rPr lang="en-CA" sz="1200" dirty="0"/>
              <a:t> </a:t>
            </a:r>
            <a:r>
              <a:rPr lang="en-CA" sz="1200" dirty="0" smtClean="0"/>
              <a:t>&amp; NCASI, US Forest Service</a:t>
            </a:r>
            <a:endParaRPr lang="en-CA" sz="1400" dirty="0" smtClean="0"/>
          </a:p>
        </p:txBody>
      </p:sp>
      <p:pic>
        <p:nvPicPr>
          <p:cNvPr id="7" name="Picture 2" descr="C:\Users\P. Riebel Consulting\Downloads\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32240" y="1133745"/>
            <a:ext cx="2115235" cy="2115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0782" y="3429000"/>
            <a:ext cx="3051708" cy="2025225"/>
          </a:xfrm>
          <a:prstGeom prst="rect">
            <a:avLst/>
          </a:prstGeom>
        </p:spPr>
      </p:pic>
    </p:spTree>
    <p:extLst>
      <p:ext uri="{BB962C8B-B14F-4D97-AF65-F5344CB8AC3E}">
        <p14:creationId xmlns:p14="http://schemas.microsoft.com/office/powerpoint/2010/main" val="3770168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500" y="323655"/>
            <a:ext cx="6374240" cy="616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6524" y="6190419"/>
            <a:ext cx="2115236" cy="507831"/>
          </a:xfrm>
          <a:prstGeom prst="rect">
            <a:avLst/>
          </a:prstGeom>
          <a:noFill/>
        </p:spPr>
        <p:txBody>
          <a:bodyPr wrap="square" rtlCol="0">
            <a:spAutoFit/>
          </a:bodyPr>
          <a:lstStyle/>
          <a:p>
            <a:r>
              <a:rPr lang="en-CA" sz="900" dirty="0" smtClean="0">
                <a:solidFill>
                  <a:srgbClr val="000000"/>
                </a:solidFill>
              </a:rPr>
              <a:t>Source: FAO </a:t>
            </a:r>
            <a:r>
              <a:rPr lang="en-CA" sz="900" dirty="0">
                <a:solidFill>
                  <a:srgbClr val="000000"/>
                </a:solidFill>
              </a:rPr>
              <a:t>Global  Forest Resources Assessment 2010 :</a:t>
            </a:r>
          </a:p>
          <a:p>
            <a:endParaRPr lang="en-CA" sz="900" dirty="0">
              <a:solidFill>
                <a:srgbClr val="000000"/>
              </a:solidFill>
            </a:endParaRPr>
          </a:p>
        </p:txBody>
      </p:sp>
      <p:sp>
        <p:nvSpPr>
          <p:cNvPr id="4" name="TextBox 3"/>
          <p:cNvSpPr txBox="1"/>
          <p:nvPr/>
        </p:nvSpPr>
        <p:spPr>
          <a:xfrm>
            <a:off x="6372200" y="548680"/>
            <a:ext cx="2475275" cy="3724096"/>
          </a:xfrm>
          <a:prstGeom prst="rect">
            <a:avLst/>
          </a:prstGeom>
          <a:noFill/>
        </p:spPr>
        <p:txBody>
          <a:bodyPr wrap="square" rtlCol="0">
            <a:spAutoFit/>
          </a:bodyPr>
          <a:lstStyle/>
          <a:p>
            <a:pPr marL="285750" indent="-285750">
              <a:buFont typeface="Arial" pitchFamily="34" charset="0"/>
              <a:buChar char="•"/>
            </a:pPr>
            <a:r>
              <a:rPr lang="en-CA" sz="1400" dirty="0"/>
              <a:t>U.S. papermaking does not cause deforestation.  </a:t>
            </a:r>
            <a:endParaRPr lang="en-CA" sz="1400" dirty="0" smtClean="0"/>
          </a:p>
          <a:p>
            <a:pPr marL="285750" indent="-285750">
              <a:buFont typeface="Arial" pitchFamily="34" charset="0"/>
              <a:buChar char="•"/>
            </a:pPr>
            <a:endParaRPr lang="en-CA" sz="1400" dirty="0" smtClean="0"/>
          </a:p>
          <a:p>
            <a:pPr marL="285750" indent="-285750">
              <a:buFont typeface="Arial" pitchFamily="34" charset="0"/>
              <a:buChar char="•"/>
            </a:pPr>
            <a:r>
              <a:rPr lang="en-US" sz="1400" dirty="0">
                <a:sym typeface="Wingdings" pitchFamily="2" charset="2"/>
              </a:rPr>
              <a:t>US forest area has remained stable for the past 100 years, and growing volume has increased by 49% in last 50 </a:t>
            </a:r>
            <a:r>
              <a:rPr lang="en-US" sz="1400" dirty="0" smtClean="0">
                <a:sym typeface="Wingdings" pitchFamily="2" charset="2"/>
              </a:rPr>
              <a:t>yrs.</a:t>
            </a:r>
          </a:p>
          <a:p>
            <a:pPr marL="285750" indent="-285750">
              <a:buFont typeface="Arial" pitchFamily="34" charset="0"/>
              <a:buChar char="•"/>
            </a:pPr>
            <a:endParaRPr lang="en-US" sz="1400" dirty="0">
              <a:sym typeface="Wingdings" pitchFamily="2" charset="2"/>
            </a:endParaRPr>
          </a:p>
          <a:p>
            <a:pPr marL="285750" indent="-285750">
              <a:buFont typeface="Arial" pitchFamily="34" charset="0"/>
              <a:buChar char="•"/>
            </a:pPr>
            <a:r>
              <a:rPr lang="en-CA" sz="1400" dirty="0" smtClean="0"/>
              <a:t>Net </a:t>
            </a:r>
            <a:r>
              <a:rPr lang="en-CA" sz="1400" dirty="0"/>
              <a:t>loss of 20 million acres (2.7%) is projected between 2000 and 2050. Most of that loss will be caused by development</a:t>
            </a:r>
            <a:r>
              <a:rPr lang="en-CA" sz="1400" dirty="0" smtClean="0"/>
              <a:t>.</a:t>
            </a:r>
          </a:p>
          <a:p>
            <a:endParaRPr lang="en-CA" sz="1400" dirty="0"/>
          </a:p>
          <a:p>
            <a:r>
              <a:rPr lang="en-CA" sz="1200" i="1" dirty="0" smtClean="0"/>
              <a:t>       U.S</a:t>
            </a:r>
            <a:r>
              <a:rPr lang="en-CA" sz="1200" i="1" dirty="0"/>
              <a:t>. Forest Service</a:t>
            </a:r>
          </a:p>
        </p:txBody>
      </p:sp>
    </p:spTree>
    <p:extLst>
      <p:ext uri="{BB962C8B-B14F-4D97-AF65-F5344CB8AC3E}">
        <p14:creationId xmlns:p14="http://schemas.microsoft.com/office/powerpoint/2010/main" val="3224898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58775"/>
            <a:ext cx="7756525" cy="838200"/>
          </a:xfrm>
        </p:spPr>
        <p:txBody>
          <a:bodyPr/>
          <a:lstStyle/>
          <a:p>
            <a:r>
              <a:rPr lang="en-CA" sz="2000" dirty="0" smtClean="0"/>
              <a:t>~65</a:t>
            </a:r>
            <a:r>
              <a:rPr lang="en-CA" sz="2000" dirty="0"/>
              <a:t>% of the energy used to manufacture U.S. paper </a:t>
            </a:r>
            <a:r>
              <a:rPr lang="en-CA" sz="2000" dirty="0" smtClean="0"/>
              <a:t>comes from renewable</a:t>
            </a:r>
            <a:r>
              <a:rPr lang="en-CA" sz="2000" dirty="0"/>
              <a:t>, carbon-neutral </a:t>
            </a:r>
            <a:r>
              <a:rPr lang="en-CA" sz="2000" dirty="0" smtClean="0"/>
              <a:t>biomass (</a:t>
            </a:r>
            <a:r>
              <a:rPr lang="en-CA" sz="2000" i="1" dirty="0" smtClean="0"/>
              <a:t>AF&amp;PA)</a:t>
            </a:r>
            <a:endParaRPr lang="en-CA" sz="2000" dirty="0"/>
          </a:p>
        </p:txBody>
      </p:sp>
      <p:sp>
        <p:nvSpPr>
          <p:cNvPr id="3" name="Content Placeholder 2"/>
          <p:cNvSpPr>
            <a:spLocks noGrp="1"/>
          </p:cNvSpPr>
          <p:nvPr>
            <p:ph idx="1"/>
          </p:nvPr>
        </p:nvSpPr>
        <p:spPr>
          <a:xfrm>
            <a:off x="685800" y="1196976"/>
            <a:ext cx="4606280" cy="5183188"/>
          </a:xfrm>
        </p:spPr>
        <p:txBody>
          <a:bodyPr/>
          <a:lstStyle/>
          <a:p>
            <a:endParaRPr lang="en-CA" sz="2000" dirty="0" smtClean="0"/>
          </a:p>
          <a:p>
            <a:r>
              <a:rPr lang="en-CA" sz="2000" dirty="0" smtClean="0"/>
              <a:t>Because </a:t>
            </a:r>
            <a:r>
              <a:rPr lang="en-CA" sz="2000" dirty="0"/>
              <a:t>forest products [including paper] can require little or no fossil fuels for production and store carbon throughout their useful life, they can have inherent climate change advantages over all other materials with which they compete, provided they are produced in a sustainable manner.  </a:t>
            </a:r>
            <a:endParaRPr lang="en-CA" sz="2000" dirty="0" smtClean="0"/>
          </a:p>
          <a:p>
            <a:pPr lvl="2"/>
            <a:endParaRPr lang="en-CA" sz="1600" i="1" dirty="0" smtClean="0"/>
          </a:p>
          <a:p>
            <a:pPr lvl="2"/>
            <a:r>
              <a:rPr lang="en-CA" sz="1600" i="1" dirty="0" smtClean="0"/>
              <a:t>World </a:t>
            </a:r>
            <a:r>
              <a:rPr lang="en-CA" sz="1600" i="1" dirty="0"/>
              <a:t>Resources </a:t>
            </a:r>
            <a:r>
              <a:rPr lang="en-CA" sz="1600" i="1" dirty="0" smtClean="0"/>
              <a:t>Institute</a:t>
            </a:r>
            <a:endParaRPr lang="en-CA" sz="1600" dirty="0"/>
          </a:p>
          <a:p>
            <a:endParaRPr lang="en-CA" sz="2000" dirty="0"/>
          </a:p>
        </p:txBody>
      </p:sp>
      <p:pic>
        <p:nvPicPr>
          <p:cNvPr id="4" name="Picture 2" descr="kuusankoski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820" y="1673878"/>
            <a:ext cx="2904506" cy="29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283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20" name="Rectangle 2"/>
          <p:cNvSpPr>
            <a:spLocks noGrp="1" noChangeArrowheads="1"/>
          </p:cNvSpPr>
          <p:nvPr>
            <p:ph type="title"/>
          </p:nvPr>
        </p:nvSpPr>
        <p:spPr>
          <a:xfrm>
            <a:off x="685799" y="358775"/>
            <a:ext cx="7756525" cy="549945"/>
          </a:xfrm>
        </p:spPr>
        <p:txBody>
          <a:bodyPr lIns="0" tIns="35993" rIns="0" bIns="35993" anchor="b"/>
          <a:lstStyle/>
          <a:p>
            <a:r>
              <a:rPr lang="en-US" sz="2400" dirty="0" smtClean="0"/>
              <a:t>The Carbon </a:t>
            </a:r>
            <a:r>
              <a:rPr lang="en-US" sz="2400" dirty="0"/>
              <a:t>Footprint </a:t>
            </a:r>
            <a:r>
              <a:rPr lang="en-US" sz="2400" dirty="0" smtClean="0"/>
              <a:t>of Paper: in perspective</a:t>
            </a:r>
            <a:endParaRPr lang="en-US" sz="2400" dirty="0"/>
          </a:p>
        </p:txBody>
      </p:sp>
      <p:sp>
        <p:nvSpPr>
          <p:cNvPr id="2" name="Content Placeholder 1"/>
          <p:cNvSpPr>
            <a:spLocks noGrp="1"/>
          </p:cNvSpPr>
          <p:nvPr>
            <p:ph idx="1"/>
          </p:nvPr>
        </p:nvSpPr>
        <p:spPr>
          <a:xfrm>
            <a:off x="685800" y="1583796"/>
            <a:ext cx="3661175" cy="4796368"/>
          </a:xfrm>
        </p:spPr>
        <p:txBody>
          <a:bodyPr/>
          <a:lstStyle/>
          <a:p>
            <a:r>
              <a:rPr lang="en-GB" sz="2000" dirty="0"/>
              <a:t>Paper use accounts for 1% or less of the carbon footprint of the average family. 57% comes from housing (28%), food (16%), driving a car (13</a:t>
            </a:r>
            <a:r>
              <a:rPr lang="en-GB" sz="2000" dirty="0" smtClean="0"/>
              <a:t>%)</a:t>
            </a:r>
          </a:p>
          <a:p>
            <a:pPr lvl="2"/>
            <a:r>
              <a:rPr lang="en-GB" sz="1400" dirty="0" smtClean="0"/>
              <a:t>VTT</a:t>
            </a:r>
            <a:endParaRPr lang="en-GB" sz="1400" dirty="0"/>
          </a:p>
          <a:p>
            <a:endParaRPr lang="en-GB" dirty="0"/>
          </a:p>
          <a:p>
            <a:r>
              <a:rPr lang="en-US" sz="2000" dirty="0" smtClean="0"/>
              <a:t>The print and paper industry contributes 1.1% to world greenhouse gas emissions (2006)</a:t>
            </a:r>
          </a:p>
          <a:p>
            <a:pPr marL="1139825" lvl="2"/>
            <a:r>
              <a:rPr lang="en-US" sz="1400" dirty="0" smtClean="0"/>
              <a:t>WRI</a:t>
            </a:r>
            <a:endParaRPr lang="en-US" sz="1400" dirty="0"/>
          </a:p>
          <a:p>
            <a:pPr marL="342900" indent="-342900"/>
            <a:endParaRPr lang="en-US" sz="2000" dirty="0"/>
          </a:p>
          <a:p>
            <a:pPr marL="342900" indent="-342900"/>
            <a:endParaRPr lang="en-GB" sz="2000" dirty="0"/>
          </a:p>
          <a:p>
            <a:endParaRPr lang="en-CA" sz="2000" dirty="0"/>
          </a:p>
        </p:txBody>
      </p:sp>
      <p:pic>
        <p:nvPicPr>
          <p:cNvPr id="1638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54197" y="1583795"/>
            <a:ext cx="4330723" cy="3489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674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957265" y="5785546"/>
            <a:ext cx="2013865" cy="9288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2" name="AutoShape 22"/>
          <p:cNvSpPr>
            <a:spLocks noChangeArrowheads="1"/>
          </p:cNvSpPr>
          <p:nvPr/>
        </p:nvSpPr>
        <p:spPr bwMode="auto">
          <a:xfrm rot="16200000">
            <a:off x="4431535" y="3124800"/>
            <a:ext cx="1073822" cy="467249"/>
          </a:xfrm>
          <a:prstGeom prst="rightArrow">
            <a:avLst>
              <a:gd name="adj1" fmla="val 50000"/>
              <a:gd name="adj2" fmla="val 65789"/>
            </a:avLst>
          </a:prstGeom>
          <a:solidFill>
            <a:schemeClr val="bg2">
              <a:lumMod val="20000"/>
              <a:lumOff val="80000"/>
            </a:schemeClr>
          </a:solidFill>
          <a:ln w="6350" algn="ctr">
            <a:solidFill>
              <a:schemeClr val="tx1"/>
            </a:solidFill>
            <a:miter lim="800000"/>
            <a:headEnd/>
            <a:tailEnd/>
          </a:ln>
        </p:spPr>
        <p:txBody>
          <a:bodyPr wrap="none" anchor="ctr"/>
          <a:lstStyle/>
          <a:p>
            <a:endParaRPr lang="en-US" dirty="0"/>
          </a:p>
        </p:txBody>
      </p:sp>
      <p:sp>
        <p:nvSpPr>
          <p:cNvPr id="2" name="Title 1"/>
          <p:cNvSpPr>
            <a:spLocks noGrp="1"/>
          </p:cNvSpPr>
          <p:nvPr>
            <p:ph type="title"/>
          </p:nvPr>
        </p:nvSpPr>
        <p:spPr>
          <a:xfrm>
            <a:off x="566555" y="233645"/>
            <a:ext cx="6570731" cy="804281"/>
          </a:xfrm>
        </p:spPr>
        <p:txBody>
          <a:bodyPr/>
          <a:lstStyle/>
          <a:p>
            <a:r>
              <a:rPr lang="en-CA" sz="2400" dirty="0" smtClean="0"/>
              <a:t>Forest Products Can Provide Solutions to:</a:t>
            </a:r>
            <a:endParaRPr lang="en-CA" sz="2400" dirty="0"/>
          </a:p>
        </p:txBody>
      </p:sp>
      <p:sp>
        <p:nvSpPr>
          <p:cNvPr id="3" name="Content Placeholder 2"/>
          <p:cNvSpPr>
            <a:spLocks noGrp="1"/>
          </p:cNvSpPr>
          <p:nvPr>
            <p:ph idx="1"/>
          </p:nvPr>
        </p:nvSpPr>
        <p:spPr>
          <a:xfrm>
            <a:off x="685802" y="1268760"/>
            <a:ext cx="3722890" cy="5111404"/>
          </a:xfrm>
        </p:spPr>
        <p:txBody>
          <a:bodyPr/>
          <a:lstStyle/>
          <a:p>
            <a:pPr marL="0" indent="0">
              <a:buNone/>
            </a:pPr>
            <a:r>
              <a:rPr lang="en-US" sz="1800" u="sng" dirty="0" smtClean="0"/>
              <a:t>Climate Change:</a:t>
            </a:r>
          </a:p>
          <a:p>
            <a:r>
              <a:rPr lang="en-US" sz="1600" dirty="0" smtClean="0"/>
              <a:t>Generally require low amounts of fossil </a:t>
            </a:r>
            <a:r>
              <a:rPr lang="en-US" sz="1600" dirty="0"/>
              <a:t>fuels for production and store carbon throughout their useful </a:t>
            </a:r>
            <a:r>
              <a:rPr lang="en-US" sz="1600" dirty="0" smtClean="0"/>
              <a:t>life</a:t>
            </a:r>
          </a:p>
          <a:p>
            <a:pPr marL="0" indent="0">
              <a:buNone/>
            </a:pPr>
            <a:endParaRPr lang="en-US" sz="1800" u="sng" dirty="0" smtClean="0"/>
          </a:p>
          <a:p>
            <a:pPr marL="0" indent="0">
              <a:buNone/>
            </a:pPr>
            <a:r>
              <a:rPr lang="en-US" sz="1800" u="sng" dirty="0" smtClean="0"/>
              <a:t>Biodiversity:</a:t>
            </a:r>
          </a:p>
          <a:p>
            <a:r>
              <a:rPr lang="en-CA" sz="1600" dirty="0" smtClean="0"/>
              <a:t>Forests provide shelter and habitat for numerous species</a:t>
            </a:r>
          </a:p>
          <a:p>
            <a:pPr marL="0" indent="0">
              <a:buNone/>
            </a:pPr>
            <a:endParaRPr lang="en-CA" sz="1800" u="sng" dirty="0" smtClean="0"/>
          </a:p>
          <a:p>
            <a:pPr marL="0" indent="0">
              <a:buNone/>
            </a:pPr>
            <a:r>
              <a:rPr lang="en-CA" sz="1800" u="sng" dirty="0" smtClean="0"/>
              <a:t>Land Use:</a:t>
            </a:r>
          </a:p>
          <a:p>
            <a:r>
              <a:rPr lang="en-CA" sz="1600" dirty="0" smtClean="0"/>
              <a:t>Forests provide more environmental and social benefits than other raw materials</a:t>
            </a:r>
            <a:endParaRPr lang="en-CA" sz="1800" dirty="0"/>
          </a:p>
          <a:p>
            <a:pPr marL="0" indent="0">
              <a:buNone/>
            </a:pPr>
            <a:endParaRPr lang="en-CA" sz="1800" u="sng" dirty="0" smtClean="0"/>
          </a:p>
          <a:p>
            <a:pPr marL="0" indent="0">
              <a:buNone/>
            </a:pPr>
            <a:r>
              <a:rPr lang="en-CA" sz="1800" u="sng" dirty="0" smtClean="0"/>
              <a:t>Conservation:</a:t>
            </a:r>
          </a:p>
          <a:p>
            <a:r>
              <a:rPr lang="en-CA" sz="1600" dirty="0" smtClean="0"/>
              <a:t>Forest management can </a:t>
            </a:r>
            <a:r>
              <a:rPr lang="en-CA" sz="1600" dirty="0"/>
              <a:t>be a critical and cost-effective conservation </a:t>
            </a:r>
            <a:r>
              <a:rPr lang="en-CA" sz="1600" dirty="0" smtClean="0"/>
              <a:t>tool</a:t>
            </a:r>
            <a:endParaRPr lang="en-CA" sz="1600" dirty="0"/>
          </a:p>
          <a:p>
            <a:endParaRPr lang="en-CA" sz="1600" dirty="0"/>
          </a:p>
          <a:p>
            <a:pPr lvl="2"/>
            <a:endParaRPr lang="en-US" i="1" dirty="0"/>
          </a:p>
        </p:txBody>
      </p:sp>
      <p:pic>
        <p:nvPicPr>
          <p:cNvPr id="5" name="Picture 5" descr="July_04_v3 08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5652120" y="1313765"/>
            <a:ext cx="2090948" cy="1567865"/>
          </a:xfrm>
          <a:prstGeom prst="rect">
            <a:avLst/>
          </a:prstGeom>
          <a:noFill/>
        </p:spPr>
      </p:pic>
      <p:sp>
        <p:nvSpPr>
          <p:cNvPr id="6" name="Text Box 21"/>
          <p:cNvSpPr txBox="1">
            <a:spLocks noChangeArrowheads="1"/>
          </p:cNvSpPr>
          <p:nvPr/>
        </p:nvSpPr>
        <p:spPr bwMode="auto">
          <a:xfrm>
            <a:off x="5652120" y="6023029"/>
            <a:ext cx="20909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ctr">
              <a:spcBef>
                <a:spcPct val="50000"/>
              </a:spcBef>
            </a:pPr>
            <a:r>
              <a:rPr lang="en-US" sz="1200" i="1" dirty="0"/>
              <a:t>More intrusive. More habitat loss and environmental impacts</a:t>
            </a:r>
          </a:p>
        </p:txBody>
      </p:sp>
      <p:sp>
        <p:nvSpPr>
          <p:cNvPr id="7" name="Text Box 23"/>
          <p:cNvSpPr txBox="1">
            <a:spLocks noChangeArrowheads="1"/>
          </p:cNvSpPr>
          <p:nvPr/>
        </p:nvSpPr>
        <p:spPr bwMode="auto">
          <a:xfrm>
            <a:off x="5652120" y="807095"/>
            <a:ext cx="20838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ctr">
              <a:spcBef>
                <a:spcPct val="50000"/>
              </a:spcBef>
            </a:pPr>
            <a:r>
              <a:rPr lang="en-US" sz="1200" i="1" dirty="0"/>
              <a:t>More environmental benefits and biodiversity.</a:t>
            </a:r>
          </a:p>
        </p:txBody>
      </p:sp>
      <p:pic>
        <p:nvPicPr>
          <p:cNvPr id="8" name="Picture 16" descr="ANd9GcThwSW4kuiU2LmD3Ye0NvsyKFCBflZKfB5Kfv-w4hw065nLRMUD8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7362" y="4419110"/>
            <a:ext cx="2078614" cy="15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408692" y="1463585"/>
            <a:ext cx="1153418" cy="830997"/>
          </a:xfrm>
          <a:prstGeom prst="rect">
            <a:avLst/>
          </a:prstGeom>
          <a:noFill/>
        </p:spPr>
        <p:txBody>
          <a:bodyPr wrap="square" rtlCol="0">
            <a:spAutoFit/>
          </a:bodyPr>
          <a:lstStyle/>
          <a:p>
            <a:pPr algn="ctr"/>
            <a:r>
              <a:rPr lang="en-CA" sz="1200" i="1" dirty="0" smtClean="0"/>
              <a:t>Renewable /  sustainably managed forests</a:t>
            </a:r>
            <a:endParaRPr lang="en-CA" sz="1200" i="1" dirty="0"/>
          </a:p>
        </p:txBody>
      </p:sp>
      <p:sp>
        <p:nvSpPr>
          <p:cNvPr id="10" name="TextBox 9"/>
          <p:cNvSpPr txBox="1"/>
          <p:nvPr/>
        </p:nvSpPr>
        <p:spPr>
          <a:xfrm>
            <a:off x="7800249" y="4797644"/>
            <a:ext cx="1202784" cy="1384995"/>
          </a:xfrm>
          <a:prstGeom prst="rect">
            <a:avLst/>
          </a:prstGeom>
          <a:noFill/>
        </p:spPr>
        <p:txBody>
          <a:bodyPr wrap="square" rtlCol="0">
            <a:spAutoFit/>
          </a:bodyPr>
          <a:lstStyle/>
          <a:p>
            <a:pPr algn="ctr"/>
            <a:r>
              <a:rPr lang="en-CA" sz="1200" i="1" dirty="0" smtClean="0"/>
              <a:t>Increased use of  non-renewables (plastic, metals, fossil fuels &amp; derivatives)</a:t>
            </a:r>
            <a:endParaRPr lang="en-CA" sz="1200" i="1" dirty="0"/>
          </a:p>
        </p:txBody>
      </p:sp>
      <p:sp>
        <p:nvSpPr>
          <p:cNvPr id="11" name="AutoShape 20"/>
          <p:cNvSpPr>
            <a:spLocks noChangeArrowheads="1"/>
          </p:cNvSpPr>
          <p:nvPr/>
        </p:nvSpPr>
        <p:spPr bwMode="auto">
          <a:xfrm rot="5400000">
            <a:off x="7875940" y="3133556"/>
            <a:ext cx="1051401" cy="472159"/>
          </a:xfrm>
          <a:prstGeom prst="rightArrow">
            <a:avLst>
              <a:gd name="adj1" fmla="val 50000"/>
              <a:gd name="adj2" fmla="val 63158"/>
            </a:avLst>
          </a:prstGeom>
          <a:solidFill>
            <a:srgbClr val="EBF0EE"/>
          </a:solidFill>
          <a:ln w="6350" algn="ctr">
            <a:solidFill>
              <a:schemeClr val="tx1"/>
            </a:solidFill>
            <a:miter lim="800000"/>
            <a:headEnd/>
            <a:tailEnd/>
          </a:ln>
        </p:spPr>
        <p:txBody>
          <a:bodyPr wrap="none" anchor="ctr"/>
          <a:lstStyle/>
          <a:p>
            <a:endParaRPr lang="en-US" dirty="0"/>
          </a:p>
        </p:txBody>
      </p:sp>
      <p:pic>
        <p:nvPicPr>
          <p:cNvPr id="15" name="Picture 25" descr="xin_420104291556643755629"/>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42376" b="1"/>
          <a:stretch/>
        </p:blipFill>
        <p:spPr>
          <a:xfrm>
            <a:off x="5652120" y="2843935"/>
            <a:ext cx="2083856" cy="1589508"/>
          </a:xfrm>
          <a:prstGeom prst="rect">
            <a:avLst/>
          </a:prstGeom>
          <a:noFill/>
        </p:spPr>
      </p:pic>
    </p:spTree>
    <p:extLst>
      <p:ext uri="{BB962C8B-B14F-4D97-AF65-F5344CB8AC3E}">
        <p14:creationId xmlns:p14="http://schemas.microsoft.com/office/powerpoint/2010/main" val="166209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7" grpId="0"/>
      <p:bldP spid="9" grpId="0"/>
      <p:bldP spid="10"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28" y="313804"/>
            <a:ext cx="7467600" cy="838200"/>
          </a:xfrm>
        </p:spPr>
        <p:txBody>
          <a:bodyPr/>
          <a:lstStyle/>
          <a:p>
            <a:r>
              <a:rPr lang="en-US" sz="2000" dirty="0"/>
              <a:t>The impact of switching from paper-based communication to e-media must be properly considered</a:t>
            </a:r>
            <a:endParaRPr lang="en-CA" sz="2000" dirty="0"/>
          </a:p>
        </p:txBody>
      </p:sp>
      <p:sp>
        <p:nvSpPr>
          <p:cNvPr id="3" name="Content Placeholder 2"/>
          <p:cNvSpPr>
            <a:spLocks noGrp="1"/>
          </p:cNvSpPr>
          <p:nvPr>
            <p:ph idx="1"/>
          </p:nvPr>
        </p:nvSpPr>
        <p:spPr>
          <a:xfrm>
            <a:off x="685800" y="1268760"/>
            <a:ext cx="4606280" cy="4868119"/>
          </a:xfrm>
        </p:spPr>
        <p:txBody>
          <a:bodyPr/>
          <a:lstStyle/>
          <a:p>
            <a:pPr lvl="0"/>
            <a:r>
              <a:rPr lang="en-US" sz="1800" dirty="0" smtClean="0"/>
              <a:t>Direct </a:t>
            </a:r>
            <a:r>
              <a:rPr lang="en-US" sz="1800" dirty="0"/>
              <a:t>impact of ICT </a:t>
            </a:r>
            <a:r>
              <a:rPr lang="en-US" sz="1800" dirty="0" smtClean="0"/>
              <a:t>replacing </a:t>
            </a:r>
            <a:r>
              <a:rPr lang="en-US" sz="1800" dirty="0"/>
              <a:t>paper is far from negligible, and the trade‐off between the two “technologies” depends on conditions such as use frequency, source of energy, end‐of‐life management of the products .</a:t>
            </a:r>
            <a:endParaRPr lang="en-US" sz="1800" dirty="0" smtClean="0"/>
          </a:p>
          <a:p>
            <a:pPr lvl="0"/>
            <a:endParaRPr lang="en-US" sz="1800" dirty="0"/>
          </a:p>
          <a:p>
            <a:r>
              <a:rPr lang="en-US" sz="1800" dirty="0"/>
              <a:t>With a reading time of 30 </a:t>
            </a:r>
            <a:r>
              <a:rPr lang="en-US" sz="1800" dirty="0" smtClean="0"/>
              <a:t>min/day</a:t>
            </a:r>
            <a:r>
              <a:rPr lang="en-US" sz="1800" dirty="0"/>
              <a:t>, the environmental impact of a web based newspaper was in general in the same range as the printed newspaper environmental </a:t>
            </a:r>
            <a:r>
              <a:rPr lang="en-US" sz="1800" dirty="0" smtClean="0"/>
              <a:t>impact.</a:t>
            </a:r>
            <a:endParaRPr lang="en-US" sz="1800" dirty="0"/>
          </a:p>
          <a:p>
            <a:pPr lvl="0"/>
            <a:endParaRPr lang="en-CA" sz="1800" dirty="0" smtClean="0"/>
          </a:p>
          <a:p>
            <a:pPr lvl="0"/>
            <a:r>
              <a:rPr lang="en-CA" sz="1800" dirty="0" smtClean="0"/>
              <a:t>E-media impacts:</a:t>
            </a:r>
          </a:p>
          <a:p>
            <a:pPr lvl="1"/>
            <a:r>
              <a:rPr lang="en-CA" sz="1400" dirty="0" smtClean="0"/>
              <a:t>Non-renewable </a:t>
            </a:r>
            <a:r>
              <a:rPr lang="en-CA" sz="1400" dirty="0"/>
              <a:t>natural </a:t>
            </a:r>
            <a:r>
              <a:rPr lang="en-CA" sz="1400" dirty="0" smtClean="0"/>
              <a:t>resources</a:t>
            </a:r>
          </a:p>
          <a:p>
            <a:pPr lvl="1"/>
            <a:r>
              <a:rPr lang="en-CA" sz="1400" dirty="0" smtClean="0"/>
              <a:t>Energy use </a:t>
            </a:r>
          </a:p>
          <a:p>
            <a:pPr lvl="1"/>
            <a:r>
              <a:rPr lang="en-CA" sz="1400" dirty="0" smtClean="0"/>
              <a:t>E-waste: the </a:t>
            </a:r>
            <a:r>
              <a:rPr lang="en-CA" sz="1400" dirty="0"/>
              <a:t>fastest growing waste </a:t>
            </a:r>
            <a:r>
              <a:rPr lang="en-CA" sz="1400" dirty="0" smtClean="0"/>
              <a:t>stream</a:t>
            </a:r>
            <a:endParaRPr lang="en-CA" sz="1400" dirty="0"/>
          </a:p>
          <a:p>
            <a:pPr marL="0" indent="0">
              <a:buNone/>
            </a:pPr>
            <a:endParaRPr lang="en-CA" sz="1050" dirty="0"/>
          </a:p>
          <a:p>
            <a:pPr marL="0" indent="0">
              <a:buNone/>
            </a:pPr>
            <a:r>
              <a:rPr lang="en-CA" sz="1000" dirty="0" smtClean="0"/>
              <a:t>Sources: www.greenpeace.org; Arnfalk</a:t>
            </a:r>
            <a:r>
              <a:rPr lang="en-CA" sz="1000" dirty="0"/>
              <a:t>, P. </a:t>
            </a:r>
            <a:r>
              <a:rPr lang="en-CA" sz="1000" dirty="0" smtClean="0"/>
              <a:t>2010; Moberg</a:t>
            </a:r>
            <a:r>
              <a:rPr lang="en-CA" sz="1000" dirty="0"/>
              <a:t>, A. et al. </a:t>
            </a:r>
            <a:r>
              <a:rPr lang="en-CA" sz="1000" dirty="0" smtClean="0"/>
              <a:t>2007.; http</a:t>
            </a:r>
            <a:r>
              <a:rPr lang="en-CA" sz="1000" dirty="0"/>
              <a:t>://www.gartner.com/it/page.jsp?id=503867</a:t>
            </a:r>
          </a:p>
          <a:p>
            <a:endParaRPr lang="en-CA" sz="1050" dirty="0"/>
          </a:p>
          <a:p>
            <a:pPr lvl="0"/>
            <a:endParaRPr lang="en-US" sz="1050" dirty="0" smtClean="0"/>
          </a:p>
        </p:txBody>
      </p:sp>
      <p:pic>
        <p:nvPicPr>
          <p:cNvPr id="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00013" y="1427271"/>
            <a:ext cx="3047462" cy="249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51142" y="4268303"/>
            <a:ext cx="3041338" cy="240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203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957265" y="5769260"/>
            <a:ext cx="2025225" cy="9451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685799" y="188640"/>
            <a:ext cx="8177351" cy="900099"/>
          </a:xfrm>
        </p:spPr>
        <p:txBody>
          <a:bodyPr/>
          <a:lstStyle/>
          <a:p>
            <a:r>
              <a:rPr lang="en-CA" sz="2400" dirty="0" smtClean="0"/>
              <a:t>Print </a:t>
            </a:r>
            <a:r>
              <a:rPr lang="en-CA" sz="2400" dirty="0"/>
              <a:t>and paper </a:t>
            </a:r>
            <a:r>
              <a:rPr lang="en-CA" sz="2400" dirty="0" smtClean="0"/>
              <a:t>have </a:t>
            </a:r>
            <a:r>
              <a:rPr lang="en-CA" sz="2400" dirty="0"/>
              <a:t>proven benefits for learning, literacy and </a:t>
            </a:r>
            <a:r>
              <a:rPr lang="en-CA" sz="2400" dirty="0" smtClean="0"/>
              <a:t>record-keeping</a:t>
            </a:r>
            <a:endParaRPr lang="en-CA" sz="2400" dirty="0"/>
          </a:p>
        </p:txBody>
      </p:sp>
      <p:sp>
        <p:nvSpPr>
          <p:cNvPr id="3" name="Content Placeholder 2"/>
          <p:cNvSpPr>
            <a:spLocks noGrp="1"/>
          </p:cNvSpPr>
          <p:nvPr>
            <p:ph idx="1"/>
          </p:nvPr>
        </p:nvSpPr>
        <p:spPr>
          <a:xfrm>
            <a:off x="685800" y="1268759"/>
            <a:ext cx="5056330" cy="6795756"/>
          </a:xfrm>
        </p:spPr>
        <p:txBody>
          <a:bodyPr/>
          <a:lstStyle/>
          <a:p>
            <a:r>
              <a:rPr lang="en-CA" sz="1800" dirty="0" smtClean="0"/>
              <a:t>T</a:t>
            </a:r>
            <a:r>
              <a:rPr lang="en-GB" sz="1800" dirty="0" smtClean="0">
                <a:solidFill>
                  <a:schemeClr val="tx2"/>
                </a:solidFill>
              </a:rPr>
              <a:t>actilely </a:t>
            </a:r>
            <a:r>
              <a:rPr lang="en-GB" sz="1800" dirty="0">
                <a:solidFill>
                  <a:schemeClr val="tx2"/>
                </a:solidFill>
              </a:rPr>
              <a:t>richer experience </a:t>
            </a:r>
            <a:r>
              <a:rPr lang="en-GB" sz="1800" dirty="0"/>
              <a:t>than clicking and scrolling through a digital </a:t>
            </a:r>
            <a:r>
              <a:rPr lang="en-GB" sz="1800" dirty="0" smtClean="0"/>
              <a:t>text</a:t>
            </a:r>
            <a:endParaRPr lang="en-GB" sz="1800" dirty="0"/>
          </a:p>
          <a:p>
            <a:endParaRPr lang="en-CA" sz="1800" dirty="0" smtClean="0"/>
          </a:p>
          <a:p>
            <a:r>
              <a:rPr lang="en-CA" sz="1800" dirty="0" smtClean="0"/>
              <a:t>Many people learn better from print than they do using a screen</a:t>
            </a:r>
            <a:endParaRPr lang="en-US" sz="1800" dirty="0" smtClean="0"/>
          </a:p>
          <a:p>
            <a:pPr lvl="1"/>
            <a:r>
              <a:rPr lang="en-CA" sz="1400" dirty="0" smtClean="0"/>
              <a:t>Advantages in supporting annotation, quick navigation</a:t>
            </a:r>
          </a:p>
          <a:p>
            <a:pPr lvl="1"/>
            <a:r>
              <a:rPr lang="en-CA" sz="1400" dirty="0" smtClean="0"/>
              <a:t>Flexibility of spatial layout</a:t>
            </a:r>
          </a:p>
          <a:p>
            <a:pPr lvl="1"/>
            <a:r>
              <a:rPr lang="en-CA" sz="1400" dirty="0" smtClean="0"/>
              <a:t>Allows readers to deepen understanding of the text</a:t>
            </a:r>
          </a:p>
          <a:p>
            <a:pPr lvl="1"/>
            <a:r>
              <a:rPr lang="en-CA" sz="1400" dirty="0" smtClean="0"/>
              <a:t>Online = a more superficial processing of information</a:t>
            </a:r>
          </a:p>
          <a:p>
            <a:endParaRPr lang="en-CA" sz="1800" dirty="0" smtClean="0"/>
          </a:p>
          <a:p>
            <a:r>
              <a:rPr lang="en-CA" sz="1800" dirty="0" smtClean="0"/>
              <a:t>Internet </a:t>
            </a:r>
            <a:r>
              <a:rPr lang="en-CA" sz="1800" dirty="0"/>
              <a:t>/ online fraud is an issue. </a:t>
            </a:r>
          </a:p>
          <a:p>
            <a:pPr lvl="1"/>
            <a:r>
              <a:rPr lang="en-CA" sz="1400" dirty="0"/>
              <a:t>In July, the Treasury Inspector General for Tax Administration reported that the direct deposit and debit card policy has resulted in $5.2 billion in refunds sent to thieves (conservative).  </a:t>
            </a:r>
          </a:p>
          <a:p>
            <a:pPr lvl="1"/>
            <a:r>
              <a:rPr lang="en-CA" sz="1400" dirty="0"/>
              <a:t>Estimated $21 billion over the next 5 </a:t>
            </a:r>
            <a:r>
              <a:rPr lang="en-CA" sz="1400" dirty="0" smtClean="0"/>
              <a:t>yrs</a:t>
            </a:r>
          </a:p>
          <a:p>
            <a:endParaRPr lang="en-CA" sz="1050" dirty="0" smtClean="0"/>
          </a:p>
          <a:p>
            <a:pPr marL="0" indent="0">
              <a:buNone/>
            </a:pPr>
            <a:endParaRPr lang="en-CA" sz="800" dirty="0" smtClean="0"/>
          </a:p>
          <a:p>
            <a:pPr marL="0" indent="0">
              <a:buNone/>
            </a:pPr>
            <a:endParaRPr lang="en-CA" sz="800" dirty="0"/>
          </a:p>
          <a:p>
            <a:pPr marL="0" indent="0">
              <a:buNone/>
            </a:pPr>
            <a:endParaRPr lang="en-CA" sz="800" dirty="0" smtClean="0"/>
          </a:p>
          <a:p>
            <a:pPr marL="0" indent="0">
              <a:buNone/>
            </a:pPr>
            <a:r>
              <a:rPr lang="en-CA" sz="900" dirty="0" smtClean="0"/>
              <a:t>Sources: O’Hara</a:t>
            </a:r>
            <a:r>
              <a:rPr lang="en-CA" sz="900" dirty="0"/>
              <a:t>, K. and Sellen, A., </a:t>
            </a:r>
            <a:r>
              <a:rPr lang="en-CA" sz="900" dirty="0" smtClean="0"/>
              <a:t>1997; </a:t>
            </a:r>
            <a:r>
              <a:rPr lang="en-GB" sz="900" dirty="0" smtClean="0"/>
              <a:t>A.Mangen</a:t>
            </a:r>
            <a:r>
              <a:rPr lang="en-GB" sz="900" dirty="0"/>
              <a:t>, </a:t>
            </a:r>
            <a:r>
              <a:rPr lang="en-GB" sz="900" dirty="0" smtClean="0"/>
              <a:t>2008; J</a:t>
            </a:r>
            <a:r>
              <a:rPr lang="en-CA" sz="900" dirty="0" smtClean="0"/>
              <a:t>. </a:t>
            </a:r>
            <a:r>
              <a:rPr lang="en-CA" sz="900" dirty="0"/>
              <a:t>Neilsen, </a:t>
            </a:r>
            <a:r>
              <a:rPr lang="en-CA" sz="900" dirty="0" smtClean="0"/>
              <a:t>2009; </a:t>
            </a:r>
            <a:r>
              <a:rPr lang="en-CA" sz="1000" dirty="0"/>
              <a:t>Consumer for Paper Options, </a:t>
            </a:r>
            <a:r>
              <a:rPr lang="en-CA" sz="1000" dirty="0" smtClean="0"/>
              <a:t>2012</a:t>
            </a:r>
            <a:endParaRPr lang="en-CA" sz="1000" dirty="0"/>
          </a:p>
        </p:txBody>
      </p:sp>
      <p:pic>
        <p:nvPicPr>
          <p:cNvPr id="7" name="Picture 3" descr="C:\Users\P. Riebel Consulting\AppData\Local\Microsoft\Windows\Temporary Internet Files\Content.IE5\TAXHDUS1\MP90043318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3806" y="1272824"/>
            <a:ext cx="2887702" cy="1930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53806" y="3383995"/>
            <a:ext cx="2914351" cy="2522034"/>
          </a:xfrm>
          <a:prstGeom prst="rect">
            <a:avLst/>
          </a:prstGeom>
        </p:spPr>
      </p:pic>
    </p:spTree>
    <p:extLst>
      <p:ext uri="{BB962C8B-B14F-4D97-AF65-F5344CB8AC3E}">
        <p14:creationId xmlns:p14="http://schemas.microsoft.com/office/powerpoint/2010/main" val="3422796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Print and Paper Letterhead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38350" y="2273300"/>
            <a:ext cx="456882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580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957265" y="5769260"/>
            <a:ext cx="2025225" cy="9451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685800" y="278651"/>
            <a:ext cx="8026660" cy="810090"/>
          </a:xfrm>
        </p:spPr>
        <p:txBody>
          <a:bodyPr/>
          <a:lstStyle/>
          <a:p>
            <a:r>
              <a:rPr lang="en-US" sz="2400" dirty="0" smtClean="0"/>
              <a:t>Print and paper can be critical for some…</a:t>
            </a:r>
            <a:endParaRPr lang="en-US" sz="2400" dirty="0"/>
          </a:p>
        </p:txBody>
      </p:sp>
      <p:sp>
        <p:nvSpPr>
          <p:cNvPr id="3" name="Content Placeholder 2"/>
          <p:cNvSpPr>
            <a:spLocks noGrp="1"/>
          </p:cNvSpPr>
          <p:nvPr>
            <p:ph idx="1"/>
          </p:nvPr>
        </p:nvSpPr>
        <p:spPr>
          <a:xfrm>
            <a:off x="685800" y="1178750"/>
            <a:ext cx="4651285" cy="5201414"/>
          </a:xfrm>
        </p:spPr>
        <p:txBody>
          <a:bodyPr/>
          <a:lstStyle/>
          <a:p>
            <a:r>
              <a:rPr lang="en-CA" sz="1800" dirty="0" smtClean="0"/>
              <a:t>Kinesthetic </a:t>
            </a:r>
            <a:r>
              <a:rPr lang="en-CA" sz="1800" dirty="0"/>
              <a:t>learners (tactile learning</a:t>
            </a:r>
            <a:r>
              <a:rPr lang="en-CA" sz="1800" dirty="0" smtClean="0"/>
              <a:t>)</a:t>
            </a:r>
          </a:p>
          <a:p>
            <a:pPr lvl="1"/>
            <a:endParaRPr lang="en-CA" sz="1100" dirty="0" smtClean="0"/>
          </a:p>
          <a:p>
            <a:pPr lvl="1"/>
            <a:r>
              <a:rPr lang="en-CA" sz="1100" dirty="0" smtClean="0"/>
              <a:t>Active, do-ers, good </a:t>
            </a:r>
            <a:r>
              <a:rPr lang="en-CA" sz="1100" dirty="0"/>
              <a:t>at </a:t>
            </a:r>
            <a:r>
              <a:rPr lang="en-CA" sz="1100" dirty="0" smtClean="0"/>
              <a:t>sports, </a:t>
            </a:r>
            <a:r>
              <a:rPr lang="en-CA" sz="1100" dirty="0"/>
              <a:t>acting, </a:t>
            </a:r>
            <a:r>
              <a:rPr lang="en-CA" sz="1100" dirty="0" smtClean="0"/>
              <a:t>good hand-eye coordination, multi-taskers</a:t>
            </a:r>
            <a:endParaRPr lang="en-CA" sz="1100" dirty="0"/>
          </a:p>
          <a:p>
            <a:pPr lvl="1"/>
            <a:r>
              <a:rPr lang="en-CA" sz="1100" dirty="0" smtClean="0"/>
              <a:t>Need physical</a:t>
            </a:r>
            <a:r>
              <a:rPr lang="en-CA" sz="1100" dirty="0"/>
              <a:t>, tangible, tactile </a:t>
            </a:r>
            <a:r>
              <a:rPr lang="en-CA" sz="1100" dirty="0" smtClean="0"/>
              <a:t>interaction</a:t>
            </a:r>
            <a:endParaRPr lang="en-CA" sz="1100" dirty="0"/>
          </a:p>
          <a:p>
            <a:pPr lvl="1"/>
            <a:r>
              <a:rPr lang="en-CA" sz="1100" b="1" dirty="0" smtClean="0"/>
              <a:t>50% of US high school students</a:t>
            </a:r>
            <a:endParaRPr lang="en-CA" sz="1100" b="1" dirty="0"/>
          </a:p>
          <a:p>
            <a:pPr lvl="1"/>
            <a:endParaRPr lang="en-CA" sz="1200" dirty="0"/>
          </a:p>
          <a:p>
            <a:r>
              <a:rPr lang="en-CA" sz="1800" dirty="0" smtClean="0"/>
              <a:t>…visual learners</a:t>
            </a:r>
          </a:p>
          <a:p>
            <a:pPr lvl="1"/>
            <a:endParaRPr lang="en-CA" sz="1100" dirty="0" smtClean="0"/>
          </a:p>
          <a:p>
            <a:pPr lvl="1"/>
            <a:r>
              <a:rPr lang="en-CA" sz="1100" dirty="0" smtClean="0"/>
              <a:t>Reader</a:t>
            </a:r>
            <a:r>
              <a:rPr lang="en-CA" sz="1100" dirty="0"/>
              <a:t>/ observer </a:t>
            </a:r>
          </a:p>
          <a:p>
            <a:pPr lvl="1"/>
            <a:r>
              <a:rPr lang="en-CA" sz="1100" dirty="0"/>
              <a:t>Benefits from diagrams, </a:t>
            </a:r>
            <a:r>
              <a:rPr lang="en-CA" sz="1100" dirty="0" smtClean="0"/>
              <a:t>pictures</a:t>
            </a:r>
            <a:r>
              <a:rPr lang="en-CA" sz="1100" dirty="0"/>
              <a:t>, </a:t>
            </a:r>
            <a:r>
              <a:rPr lang="en-CA" sz="1100" dirty="0" smtClean="0"/>
              <a:t>films, written </a:t>
            </a:r>
            <a:r>
              <a:rPr lang="en-CA" sz="1100" dirty="0"/>
              <a:t>directions </a:t>
            </a:r>
          </a:p>
          <a:p>
            <a:pPr lvl="1"/>
            <a:r>
              <a:rPr lang="en-CA" sz="1100" dirty="0"/>
              <a:t>Values to-do lists, written notes </a:t>
            </a:r>
          </a:p>
          <a:p>
            <a:pPr lvl="1"/>
            <a:r>
              <a:rPr lang="en-CA" sz="1100" dirty="0" smtClean="0"/>
              <a:t>Visualize </a:t>
            </a:r>
            <a:r>
              <a:rPr lang="en-CA" sz="1100" dirty="0"/>
              <a:t>things when </a:t>
            </a:r>
            <a:r>
              <a:rPr lang="en-CA" sz="1100" dirty="0" smtClean="0"/>
              <a:t>thinking, enjoys drawing</a:t>
            </a:r>
          </a:p>
          <a:p>
            <a:pPr lvl="1"/>
            <a:r>
              <a:rPr lang="en-CA" sz="1100" b="1" dirty="0" smtClean="0"/>
              <a:t>40% of US high school students</a:t>
            </a:r>
          </a:p>
          <a:p>
            <a:pPr lvl="1"/>
            <a:endParaRPr lang="en-CA" sz="1200" dirty="0"/>
          </a:p>
          <a:p>
            <a:r>
              <a:rPr lang="en-CA" sz="1800" dirty="0" smtClean="0"/>
              <a:t>…and seniors</a:t>
            </a:r>
            <a:endParaRPr lang="en-CA" sz="1800" dirty="0"/>
          </a:p>
          <a:p>
            <a:pPr lvl="1"/>
            <a:endParaRPr lang="en-CA" sz="1100" dirty="0" smtClean="0"/>
          </a:p>
          <a:p>
            <a:pPr lvl="1"/>
            <a:r>
              <a:rPr lang="en-CA" sz="1100" b="1" dirty="0" smtClean="0"/>
              <a:t>45</a:t>
            </a:r>
            <a:r>
              <a:rPr lang="en-CA" sz="1100" b="1" dirty="0"/>
              <a:t>% of U.S. seniors do not own a computer </a:t>
            </a:r>
            <a:endParaRPr lang="en-CA" sz="1100" b="1" dirty="0" smtClean="0"/>
          </a:p>
          <a:p>
            <a:pPr lvl="1"/>
            <a:r>
              <a:rPr lang="en-CA" sz="1100" dirty="0" smtClean="0"/>
              <a:t>Many </a:t>
            </a:r>
            <a:r>
              <a:rPr lang="en-CA" sz="1100" dirty="0"/>
              <a:t>with Internet access are not technologically savvy enough for online </a:t>
            </a:r>
            <a:r>
              <a:rPr lang="en-CA" sz="1100" dirty="0" smtClean="0"/>
              <a:t>transactions</a:t>
            </a:r>
            <a:endParaRPr lang="en-CA" sz="1100" dirty="0"/>
          </a:p>
          <a:p>
            <a:pPr marL="0" indent="0">
              <a:buNone/>
            </a:pPr>
            <a:endParaRPr lang="en-CA" sz="900" dirty="0" smtClean="0"/>
          </a:p>
          <a:p>
            <a:pPr marL="0" indent="0">
              <a:buNone/>
            </a:pPr>
            <a:endParaRPr lang="en-CA" sz="1200" dirty="0"/>
          </a:p>
          <a:p>
            <a:pPr marL="0" indent="0">
              <a:buNone/>
            </a:pPr>
            <a:endParaRPr lang="en-CA" sz="900" dirty="0"/>
          </a:p>
          <a:p>
            <a:pPr marL="0" indent="0">
              <a:buNone/>
            </a:pPr>
            <a:endParaRPr lang="en-CA" sz="900" dirty="0" smtClean="0"/>
          </a:p>
          <a:p>
            <a:pPr marL="0" indent="0">
              <a:buNone/>
            </a:pPr>
            <a:r>
              <a:rPr lang="en-CA" sz="900" dirty="0" smtClean="0"/>
              <a:t>Sources: Wikipedia; Livestrong.com; Consumer </a:t>
            </a:r>
            <a:r>
              <a:rPr lang="en-CA" sz="900" dirty="0"/>
              <a:t>for Paper Options, 2012</a:t>
            </a:r>
          </a:p>
          <a:p>
            <a:pPr marL="0" indent="0">
              <a:buNone/>
            </a:pPr>
            <a:endParaRPr lang="en-US" sz="1200" dirty="0"/>
          </a:p>
        </p:txBody>
      </p:sp>
      <p:pic>
        <p:nvPicPr>
          <p:cNvPr id="17410" name="Picture 2" descr="C:\Users\P. Riebel Consulting\Pictures\con062692_12347312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7085" y="4149080"/>
            <a:ext cx="3541334" cy="2396302"/>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P. Riebel Consulting\Pictures\boywithmagnifyinggla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3621" y="1392684"/>
            <a:ext cx="1643352" cy="100120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P. Riebel Consulting\Pictures\images (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92280" y="1394690"/>
            <a:ext cx="1786139" cy="2684088"/>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Users\P. Riebel Consulting\Pictures\images (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7085" y="2438890"/>
            <a:ext cx="1639888" cy="163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063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55" y="278650"/>
            <a:ext cx="7920879" cy="838200"/>
          </a:xfrm>
        </p:spPr>
        <p:txBody>
          <a:bodyPr/>
          <a:lstStyle/>
          <a:p>
            <a:r>
              <a:rPr lang="en-US" dirty="0"/>
              <a:t>Two Sides educational campaign to correct “go green – go paperless” messages</a:t>
            </a:r>
          </a:p>
        </p:txBody>
      </p:sp>
      <p:sp>
        <p:nvSpPr>
          <p:cNvPr id="3" name="Content Placeholder 2"/>
          <p:cNvSpPr>
            <a:spLocks noGrp="1"/>
          </p:cNvSpPr>
          <p:nvPr>
            <p:ph idx="1"/>
          </p:nvPr>
        </p:nvSpPr>
        <p:spPr>
          <a:xfrm>
            <a:off x="685800" y="1533838"/>
            <a:ext cx="7467600" cy="4846325"/>
          </a:xfrm>
        </p:spPr>
        <p:txBody>
          <a:bodyPr/>
          <a:lstStyle/>
          <a:p>
            <a:pPr eaLnBrk="1" hangingPunct="1"/>
            <a:endParaRPr lang="en-GB" sz="2400" dirty="0"/>
          </a:p>
          <a:p>
            <a:endParaRPr lang="en-US" dirty="0"/>
          </a:p>
        </p:txBody>
      </p:sp>
      <p:sp>
        <p:nvSpPr>
          <p:cNvPr id="5" name="Rectangle 5"/>
          <p:cNvSpPr txBox="1">
            <a:spLocks noChangeArrowheads="1"/>
          </p:cNvSpPr>
          <p:nvPr/>
        </p:nvSpPr>
        <p:spPr bwMode="auto">
          <a:xfrm>
            <a:off x="566555" y="1538790"/>
            <a:ext cx="4950550" cy="47705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7325" indent="-187325" algn="l" rtl="0" eaLnBrk="0" fontAlgn="base" hangingPunct="0">
              <a:spcBef>
                <a:spcPct val="20000"/>
              </a:spcBef>
              <a:spcAft>
                <a:spcPct val="0"/>
              </a:spcAft>
              <a:buClr>
                <a:schemeClr val="accent2"/>
              </a:buClr>
              <a:buSzPct val="110000"/>
              <a:buChar char="•"/>
              <a:defRPr sz="2400">
                <a:solidFill>
                  <a:schemeClr val="tx1"/>
                </a:solidFill>
                <a:latin typeface="Arial" pitchFamily="34" charset="0"/>
                <a:ea typeface="+mn-ea"/>
                <a:cs typeface="+mn-cs"/>
              </a:defRPr>
            </a:lvl1pPr>
            <a:lvl2pPr marL="188913" indent="155575" algn="l" rtl="0" eaLnBrk="0" fontAlgn="base" hangingPunct="0">
              <a:spcBef>
                <a:spcPct val="20000"/>
              </a:spcBef>
              <a:spcAft>
                <a:spcPct val="0"/>
              </a:spcAft>
              <a:buClr>
                <a:schemeClr val="accent2"/>
              </a:buClr>
              <a:buSzPct val="110000"/>
              <a:defRPr sz="2400">
                <a:solidFill>
                  <a:schemeClr val="tx1"/>
                </a:solidFill>
                <a:latin typeface="Arial" pitchFamily="34" charset="0"/>
              </a:defRPr>
            </a:lvl2pPr>
            <a:lvl3pPr marL="542925" indent="-196850" algn="l" rtl="0" eaLnBrk="0" fontAlgn="base" hangingPunct="0">
              <a:spcBef>
                <a:spcPct val="20000"/>
              </a:spcBef>
              <a:spcAft>
                <a:spcPct val="0"/>
              </a:spcAft>
              <a:buClr>
                <a:schemeClr val="accent2"/>
              </a:buClr>
              <a:buSzPct val="110000"/>
              <a:defRPr sz="2400">
                <a:solidFill>
                  <a:schemeClr val="tx1"/>
                </a:solidFill>
                <a:latin typeface="Arial" pitchFamily="34" charset="0"/>
              </a:defRPr>
            </a:lvl3pPr>
            <a:lvl4pPr marL="1752600" indent="-304800" algn="l" rtl="0" eaLnBrk="0" fontAlgn="base" hangingPunct="0">
              <a:spcBef>
                <a:spcPct val="20000"/>
              </a:spcBef>
              <a:spcAft>
                <a:spcPct val="0"/>
              </a:spcAft>
              <a:buClr>
                <a:schemeClr val="accent2"/>
              </a:buClr>
              <a:buSzPct val="110000"/>
              <a:buChar char="–"/>
              <a:defRPr sz="2400">
                <a:solidFill>
                  <a:schemeClr val="tx1"/>
                </a:solidFill>
                <a:latin typeface="Arial" pitchFamily="34" charset="0"/>
              </a:defRPr>
            </a:lvl4pPr>
            <a:lvl5pPr marL="2171700" indent="-228600" algn="l" rtl="0" eaLnBrk="0" fontAlgn="base" hangingPunct="0">
              <a:spcBef>
                <a:spcPct val="20000"/>
              </a:spcBef>
              <a:spcAft>
                <a:spcPct val="0"/>
              </a:spcAft>
              <a:buClr>
                <a:schemeClr val="accent2"/>
              </a:buClr>
              <a:buSzPct val="110000"/>
              <a:buChar char="»"/>
              <a:defRPr sz="2400">
                <a:solidFill>
                  <a:schemeClr val="tx1"/>
                </a:solidFill>
                <a:latin typeface="Arial" pitchFamily="34" charset="0"/>
              </a:defRPr>
            </a:lvl5pPr>
            <a:lvl6pPr marL="2628900" indent="-228600" algn="l" rtl="0" fontAlgn="base">
              <a:spcBef>
                <a:spcPct val="20000"/>
              </a:spcBef>
              <a:spcAft>
                <a:spcPct val="0"/>
              </a:spcAft>
              <a:buClr>
                <a:schemeClr val="accent2"/>
              </a:buClr>
              <a:buSzPct val="110000"/>
              <a:buChar char="»"/>
              <a:defRPr sz="2400">
                <a:solidFill>
                  <a:schemeClr val="tx1"/>
                </a:solidFill>
                <a:latin typeface="+mn-lt"/>
              </a:defRPr>
            </a:lvl6pPr>
            <a:lvl7pPr marL="3086100" indent="-228600" algn="l" rtl="0" fontAlgn="base">
              <a:spcBef>
                <a:spcPct val="20000"/>
              </a:spcBef>
              <a:spcAft>
                <a:spcPct val="0"/>
              </a:spcAft>
              <a:buClr>
                <a:schemeClr val="accent2"/>
              </a:buClr>
              <a:buSzPct val="110000"/>
              <a:buChar char="»"/>
              <a:defRPr sz="2400">
                <a:solidFill>
                  <a:schemeClr val="tx1"/>
                </a:solidFill>
                <a:latin typeface="+mn-lt"/>
              </a:defRPr>
            </a:lvl7pPr>
            <a:lvl8pPr marL="3543300" indent="-228600" algn="l" rtl="0" fontAlgn="base">
              <a:spcBef>
                <a:spcPct val="20000"/>
              </a:spcBef>
              <a:spcAft>
                <a:spcPct val="0"/>
              </a:spcAft>
              <a:buClr>
                <a:schemeClr val="accent2"/>
              </a:buClr>
              <a:buSzPct val="110000"/>
              <a:buChar char="»"/>
              <a:defRPr sz="2400">
                <a:solidFill>
                  <a:schemeClr val="tx1"/>
                </a:solidFill>
                <a:latin typeface="+mn-lt"/>
              </a:defRPr>
            </a:lvl8pPr>
            <a:lvl9pPr marL="4000500" indent="-228600" algn="l" rtl="0" fontAlgn="base">
              <a:spcBef>
                <a:spcPct val="20000"/>
              </a:spcBef>
              <a:spcAft>
                <a:spcPct val="0"/>
              </a:spcAft>
              <a:buClr>
                <a:schemeClr val="accent2"/>
              </a:buClr>
              <a:buSzPct val="110000"/>
              <a:buChar char="»"/>
              <a:defRPr sz="2400">
                <a:solidFill>
                  <a:schemeClr val="tx1"/>
                </a:solidFill>
                <a:latin typeface="+mn-lt"/>
              </a:defRPr>
            </a:lvl9pPr>
          </a:lstStyle>
          <a:p>
            <a:r>
              <a:rPr lang="en-GB" sz="2000" dirty="0"/>
              <a:t>Out of 94 leading U.S. banks, telecoms and utilities, 50% are using unsubstantiated environmental claims to encourage consumers to switch to lower-cost e-billing</a:t>
            </a:r>
          </a:p>
          <a:p>
            <a:endParaRPr lang="en-US" sz="2000" dirty="0"/>
          </a:p>
          <a:p>
            <a:r>
              <a:rPr lang="en-US" sz="2000" dirty="0"/>
              <a:t>Goal is 80% success (change or stop their environmental claims used to support e-billing).</a:t>
            </a:r>
          </a:p>
          <a:p>
            <a:endParaRPr lang="en-GB" sz="2000" dirty="0"/>
          </a:p>
          <a:p>
            <a:r>
              <a:rPr lang="en-US" sz="2000" dirty="0" smtClean="0"/>
              <a:t>&gt;40 </a:t>
            </a:r>
            <a:r>
              <a:rPr lang="en-US" sz="2000" dirty="0"/>
              <a:t>letters </a:t>
            </a:r>
            <a:r>
              <a:rPr lang="en-US" sz="2000" dirty="0" smtClean="0"/>
              <a:t>sent, discussions </a:t>
            </a:r>
            <a:r>
              <a:rPr lang="en-US" sz="2000" dirty="0"/>
              <a:t>underway with 15 </a:t>
            </a:r>
            <a:r>
              <a:rPr lang="en-US" sz="2000" dirty="0" smtClean="0"/>
              <a:t>companies, 2 companies </a:t>
            </a:r>
            <a:r>
              <a:rPr lang="en-US" sz="2000" dirty="0"/>
              <a:t>have </a:t>
            </a:r>
            <a:r>
              <a:rPr lang="en-US" sz="2000" dirty="0" smtClean="0"/>
              <a:t>removed </a:t>
            </a:r>
            <a:r>
              <a:rPr lang="en-US" sz="2000" dirty="0"/>
              <a:t>their claims</a:t>
            </a:r>
          </a:p>
          <a:p>
            <a:endParaRPr lang="en-US" sz="2000" dirty="0"/>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77145" y="1533838"/>
            <a:ext cx="2894501" cy="3935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20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17" y="346219"/>
            <a:ext cx="7306580" cy="684961"/>
          </a:xfrm>
        </p:spPr>
        <p:txBody>
          <a:bodyPr/>
          <a:lstStyle/>
          <a:p>
            <a:pPr lvl="2"/>
            <a:r>
              <a:rPr lang="en-CA" sz="2800" dirty="0" smtClean="0"/>
              <a:t>Key Talking Points</a:t>
            </a:r>
            <a:endParaRPr lang="en-CA" sz="2800" dirty="0"/>
          </a:p>
        </p:txBody>
      </p:sp>
      <p:sp>
        <p:nvSpPr>
          <p:cNvPr id="3" name="Content Placeholder 2"/>
          <p:cNvSpPr>
            <a:spLocks noGrp="1"/>
          </p:cNvSpPr>
          <p:nvPr>
            <p:ph idx="1"/>
          </p:nvPr>
        </p:nvSpPr>
        <p:spPr>
          <a:xfrm>
            <a:off x="685801" y="1313765"/>
            <a:ext cx="8071664" cy="5310589"/>
          </a:xfrm>
        </p:spPr>
        <p:txBody>
          <a:bodyPr/>
          <a:lstStyle/>
          <a:p>
            <a:pPr marL="342900" indent="-342900">
              <a:buFont typeface="+mj-lt"/>
              <a:buAutoNum type="arabicPeriod"/>
            </a:pPr>
            <a:r>
              <a:rPr lang="en-CA" sz="1600" dirty="0" smtClean="0"/>
              <a:t>The “go green – go paperless” message is damaging to the print, paper and mail value chain…and 8.7 million jobs rely on this value chain ($1.1 trillion in revenues).</a:t>
            </a:r>
          </a:p>
          <a:p>
            <a:pPr marL="342900" indent="-342900">
              <a:buFont typeface="+mj-lt"/>
              <a:buAutoNum type="arabicPeriod"/>
            </a:pPr>
            <a:endParaRPr lang="en-CA" sz="1600" dirty="0"/>
          </a:p>
          <a:p>
            <a:pPr marL="342900" indent="-342900">
              <a:buFont typeface="+mj-lt"/>
              <a:buAutoNum type="arabicPeriod"/>
            </a:pPr>
            <a:r>
              <a:rPr lang="en-CA" sz="1600" dirty="0" smtClean="0"/>
              <a:t>Print </a:t>
            </a:r>
            <a:r>
              <a:rPr lang="en-CA" sz="1600" dirty="0"/>
              <a:t>on paper has unique environmental features that many other products and materials do </a:t>
            </a:r>
            <a:r>
              <a:rPr lang="en-CA" sz="1600" dirty="0" smtClean="0"/>
              <a:t>not.</a:t>
            </a:r>
            <a:endParaRPr lang="en-CA" sz="1600" dirty="0"/>
          </a:p>
          <a:p>
            <a:pPr marL="342900" indent="-342900">
              <a:buFont typeface="+mj-lt"/>
              <a:buAutoNum type="arabicPeriod"/>
            </a:pPr>
            <a:endParaRPr lang="en-CA" sz="1600" dirty="0" smtClean="0"/>
          </a:p>
          <a:p>
            <a:pPr marL="342900" indent="-342900">
              <a:buFont typeface="+mj-lt"/>
              <a:buAutoNum type="arabicPeriod"/>
            </a:pPr>
            <a:r>
              <a:rPr lang="en-CA" sz="1600" dirty="0" smtClean="0"/>
              <a:t>The </a:t>
            </a:r>
            <a:r>
              <a:rPr lang="en-CA" sz="1600" dirty="0"/>
              <a:t>“saving trees” message creates a false impression that forests and trees are a finite resource that is being lost instead of a renewable resource being replenished based on sustainable forest management </a:t>
            </a:r>
            <a:r>
              <a:rPr lang="en-CA" sz="1600" dirty="0" smtClean="0"/>
              <a:t>practices. </a:t>
            </a:r>
          </a:p>
          <a:p>
            <a:pPr marL="342900" indent="-342900">
              <a:buFont typeface="+mj-lt"/>
              <a:buAutoNum type="arabicPeriod"/>
            </a:pPr>
            <a:endParaRPr lang="en-CA" sz="1600" dirty="0"/>
          </a:p>
          <a:p>
            <a:pPr marL="342900" indent="-342900">
              <a:buFont typeface="+mj-lt"/>
              <a:buAutoNum type="arabicPeriod"/>
            </a:pPr>
            <a:r>
              <a:rPr lang="en-CA" sz="1600" dirty="0" smtClean="0"/>
              <a:t>Corporations must follow best practices for </a:t>
            </a:r>
            <a:r>
              <a:rPr lang="en-CA" sz="1600" dirty="0"/>
              <a:t>environmental marketing. C</a:t>
            </a:r>
            <a:r>
              <a:rPr lang="en-GB" sz="1600" dirty="0"/>
              <a:t>laims should be based on sound and peer-reviewed scientific </a:t>
            </a:r>
            <a:r>
              <a:rPr lang="en-GB" sz="1600" dirty="0" smtClean="0"/>
              <a:t>evidence</a:t>
            </a:r>
            <a:r>
              <a:rPr lang="en-GB" sz="1600" dirty="0"/>
              <a:t> </a:t>
            </a:r>
            <a:r>
              <a:rPr lang="en-GB" sz="1600" dirty="0" smtClean="0"/>
              <a:t>(US FTC Green Guides and ISO14021)</a:t>
            </a:r>
            <a:endParaRPr lang="en-GB" sz="1600" dirty="0"/>
          </a:p>
          <a:p>
            <a:pPr marL="342900" indent="-342900">
              <a:buFont typeface="+mj-lt"/>
              <a:buAutoNum type="arabicPeriod"/>
            </a:pPr>
            <a:endParaRPr lang="en-CA" sz="1600" dirty="0" smtClean="0"/>
          </a:p>
          <a:p>
            <a:pPr marL="342900" indent="-342900">
              <a:buFont typeface="+mj-lt"/>
              <a:buAutoNum type="arabicPeriod"/>
            </a:pPr>
            <a:r>
              <a:rPr lang="en-US" sz="1600" dirty="0" smtClean="0"/>
              <a:t>The full </a:t>
            </a:r>
            <a:r>
              <a:rPr lang="en-US" sz="1600" dirty="0"/>
              <a:t>impact of switching to </a:t>
            </a:r>
            <a:r>
              <a:rPr lang="en-US" sz="1600" dirty="0" smtClean="0"/>
              <a:t>e-media are often not properly considered and sometimes ignored.  </a:t>
            </a:r>
            <a:endParaRPr lang="en-CA" sz="1600" dirty="0" smtClean="0"/>
          </a:p>
          <a:p>
            <a:pPr marL="342900" lvl="0" indent="-342900">
              <a:buFont typeface="+mj-lt"/>
              <a:buAutoNum type="arabicPeriod"/>
            </a:pPr>
            <a:endParaRPr lang="en-GB" sz="1600" dirty="0" smtClean="0"/>
          </a:p>
          <a:p>
            <a:pPr marL="342900" lvl="0" indent="-342900">
              <a:buFont typeface="+mj-lt"/>
              <a:buAutoNum type="arabicPeriod"/>
            </a:pPr>
            <a:r>
              <a:rPr lang="en-GB" sz="1600" dirty="0" smtClean="0"/>
              <a:t>The life-cycle of e-statements is not paperless</a:t>
            </a:r>
            <a:endParaRPr lang="en-GB" sz="1600" dirty="0"/>
          </a:p>
          <a:p>
            <a:pPr lvl="0"/>
            <a:endParaRPr lang="en-GB" sz="1600" dirty="0"/>
          </a:p>
          <a:p>
            <a:pPr marL="342900" indent="-342900">
              <a:buFont typeface="+mj-lt"/>
              <a:buAutoNum type="arabicPeriod"/>
            </a:pPr>
            <a:endParaRPr lang="en-GB" sz="1600" dirty="0"/>
          </a:p>
          <a:p>
            <a:pPr marL="0" lvl="0" indent="0">
              <a:buNone/>
            </a:pPr>
            <a:endParaRPr lang="en-GB" sz="1600" dirty="0" smtClean="0"/>
          </a:p>
        </p:txBody>
      </p:sp>
    </p:spTree>
    <p:extLst>
      <p:ext uri="{BB962C8B-B14F-4D97-AF65-F5344CB8AC3E}">
        <p14:creationId xmlns:p14="http://schemas.microsoft.com/office/powerpoint/2010/main" val="3101936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you do?</a:t>
            </a:r>
            <a:endParaRPr lang="en-CA" dirty="0"/>
          </a:p>
        </p:txBody>
      </p:sp>
      <p:sp>
        <p:nvSpPr>
          <p:cNvPr id="3" name="Content Placeholder 2"/>
          <p:cNvSpPr>
            <a:spLocks noGrp="1"/>
          </p:cNvSpPr>
          <p:nvPr>
            <p:ph idx="1"/>
          </p:nvPr>
        </p:nvSpPr>
        <p:spPr>
          <a:xfrm>
            <a:off x="685800" y="1493786"/>
            <a:ext cx="7467600" cy="4886378"/>
          </a:xfrm>
        </p:spPr>
        <p:txBody>
          <a:bodyPr/>
          <a:lstStyle/>
          <a:p>
            <a:r>
              <a:rPr lang="en-CA" dirty="0" smtClean="0"/>
              <a:t>Write to the companies</a:t>
            </a:r>
          </a:p>
          <a:p>
            <a:endParaRPr lang="en-CA" dirty="0"/>
          </a:p>
          <a:p>
            <a:r>
              <a:rPr lang="en-CA" dirty="0" smtClean="0"/>
              <a:t>Use our </a:t>
            </a:r>
            <a:r>
              <a:rPr lang="en-CA" dirty="0"/>
              <a:t>template letter at:  </a:t>
            </a:r>
            <a:endParaRPr lang="en-CA" dirty="0" smtClean="0"/>
          </a:p>
          <a:p>
            <a:endParaRPr lang="en-CA" dirty="0">
              <a:hlinkClick r:id="rId2"/>
            </a:endParaRPr>
          </a:p>
          <a:p>
            <a:r>
              <a:rPr lang="en-CA" dirty="0" smtClean="0">
                <a:hlinkClick r:id="rId3"/>
              </a:rPr>
              <a:t>http://www.twosidesus.wordpress.com/2012/02/15/a-response-to-paperless-environmental-claims/</a:t>
            </a:r>
            <a:endParaRPr lang="en-CA" dirty="0" smtClean="0"/>
          </a:p>
          <a:p>
            <a:endParaRPr lang="en-CA" dirty="0"/>
          </a:p>
          <a:p>
            <a:r>
              <a:rPr lang="en-CA" dirty="0" smtClean="0"/>
              <a:t>Register on our website to get more tools in the near future</a:t>
            </a:r>
          </a:p>
          <a:p>
            <a:endParaRPr lang="en-CA" dirty="0"/>
          </a:p>
          <a:p>
            <a:r>
              <a:rPr lang="en-CA" dirty="0" smtClean="0"/>
              <a:t>Contact me directly</a:t>
            </a:r>
            <a:endParaRPr lang="en-CA" dirty="0"/>
          </a:p>
        </p:txBody>
      </p:sp>
    </p:spTree>
    <p:extLst>
      <p:ext uri="{BB962C8B-B14F-4D97-AF65-F5344CB8AC3E}">
        <p14:creationId xmlns:p14="http://schemas.microsoft.com/office/powerpoint/2010/main" val="17464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4294967295"/>
          </p:nvPr>
        </p:nvSpPr>
        <p:spPr>
          <a:xfrm>
            <a:off x="8382000" y="6529388"/>
            <a:ext cx="3810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fld id="{60E4D6A9-C70E-497E-9DF1-913813DE396F}" type="slidenum">
              <a:rPr lang="en-GB" sz="900"/>
              <a:pPr/>
              <a:t>34</a:t>
            </a:fld>
            <a:endParaRPr lang="en-GB" sz="900" dirty="0"/>
          </a:p>
        </p:txBody>
      </p:sp>
      <p:sp>
        <p:nvSpPr>
          <p:cNvPr id="26627" name="Line 4"/>
          <p:cNvSpPr>
            <a:spLocks noChangeShapeType="1"/>
          </p:cNvSpPr>
          <p:nvPr/>
        </p:nvSpPr>
        <p:spPr bwMode="auto">
          <a:xfrm>
            <a:off x="727075" y="682625"/>
            <a:ext cx="0" cy="50800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6628" name="Line 5"/>
          <p:cNvSpPr>
            <a:spLocks noChangeShapeType="1"/>
          </p:cNvSpPr>
          <p:nvPr/>
        </p:nvSpPr>
        <p:spPr bwMode="auto">
          <a:xfrm>
            <a:off x="727075" y="5746750"/>
            <a:ext cx="7435850" cy="952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6629" name="Text Box 6"/>
          <p:cNvSpPr txBox="1">
            <a:spLocks noChangeArrowheads="1"/>
          </p:cNvSpPr>
          <p:nvPr/>
        </p:nvSpPr>
        <p:spPr bwMode="auto">
          <a:xfrm>
            <a:off x="2125663" y="5938838"/>
            <a:ext cx="456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dirty="0"/>
              <a:t>Environmental Features of Paper</a:t>
            </a:r>
          </a:p>
        </p:txBody>
      </p:sp>
      <p:sp>
        <p:nvSpPr>
          <p:cNvPr id="26630" name="Text Box 7"/>
          <p:cNvSpPr txBox="1">
            <a:spLocks noChangeArrowheads="1"/>
          </p:cNvSpPr>
          <p:nvPr/>
        </p:nvSpPr>
        <p:spPr bwMode="auto">
          <a:xfrm rot="-5400000">
            <a:off x="-1885950" y="3116263"/>
            <a:ext cx="456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dirty="0"/>
              <a:t>Environmental Performance of Paper</a:t>
            </a:r>
          </a:p>
        </p:txBody>
      </p:sp>
      <p:sp>
        <p:nvSpPr>
          <p:cNvPr id="26631" name="Text Box 8"/>
          <p:cNvSpPr txBox="1">
            <a:spLocks noChangeArrowheads="1"/>
          </p:cNvSpPr>
          <p:nvPr/>
        </p:nvSpPr>
        <p:spPr bwMode="auto">
          <a:xfrm>
            <a:off x="869950" y="5211763"/>
            <a:ext cx="1849438" cy="400050"/>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sz="1000" dirty="0"/>
              <a:t>Unique environmental features of paper</a:t>
            </a:r>
          </a:p>
        </p:txBody>
      </p:sp>
      <p:sp>
        <p:nvSpPr>
          <p:cNvPr id="26632" name="Text Box 9"/>
          <p:cNvSpPr txBox="1">
            <a:spLocks noChangeArrowheads="1"/>
          </p:cNvSpPr>
          <p:nvPr/>
        </p:nvSpPr>
        <p:spPr bwMode="auto">
          <a:xfrm>
            <a:off x="5130800" y="1806575"/>
            <a:ext cx="1366838" cy="704850"/>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sz="1000" dirty="0"/>
              <a:t>Top performance of pulp and paper mills (air, effluent, solid waste, use of B-A-T)</a:t>
            </a:r>
          </a:p>
        </p:txBody>
      </p:sp>
      <p:sp>
        <p:nvSpPr>
          <p:cNvPr id="26633" name="Text Box 10"/>
          <p:cNvSpPr txBox="1">
            <a:spLocks noChangeArrowheads="1"/>
          </p:cNvSpPr>
          <p:nvPr/>
        </p:nvSpPr>
        <p:spPr bwMode="auto">
          <a:xfrm>
            <a:off x="6178550" y="935038"/>
            <a:ext cx="1674813" cy="400050"/>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sz="1000" dirty="0"/>
              <a:t>Low environmental footprint over the life cycle</a:t>
            </a:r>
          </a:p>
        </p:txBody>
      </p:sp>
      <p:sp>
        <p:nvSpPr>
          <p:cNvPr id="26634" name="Text Box 11"/>
          <p:cNvSpPr txBox="1">
            <a:spLocks noChangeArrowheads="1"/>
          </p:cNvSpPr>
          <p:nvPr/>
        </p:nvSpPr>
        <p:spPr bwMode="auto">
          <a:xfrm>
            <a:off x="3905250" y="2946400"/>
            <a:ext cx="1366838" cy="247650"/>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sz="1000" dirty="0"/>
              <a:t>Low water footprint</a:t>
            </a:r>
          </a:p>
        </p:txBody>
      </p:sp>
      <p:sp>
        <p:nvSpPr>
          <p:cNvPr id="26635" name="Text Box 12"/>
          <p:cNvSpPr txBox="1">
            <a:spLocks noChangeArrowheads="1"/>
          </p:cNvSpPr>
          <p:nvPr/>
        </p:nvSpPr>
        <p:spPr bwMode="auto">
          <a:xfrm>
            <a:off x="3067050" y="3673475"/>
            <a:ext cx="1366838" cy="247650"/>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sz="1000" dirty="0"/>
              <a:t>Low carbon footprint</a:t>
            </a:r>
          </a:p>
        </p:txBody>
      </p:sp>
      <p:sp>
        <p:nvSpPr>
          <p:cNvPr id="26636" name="Text Box 13"/>
          <p:cNvSpPr txBox="1">
            <a:spLocks noChangeArrowheads="1"/>
          </p:cNvSpPr>
          <p:nvPr/>
        </p:nvSpPr>
        <p:spPr bwMode="auto">
          <a:xfrm>
            <a:off x="1839913" y="4397375"/>
            <a:ext cx="1665287" cy="400050"/>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sz="1000" dirty="0"/>
              <a:t>Sustainable use of fiber (recycled, wood, other)</a:t>
            </a:r>
          </a:p>
        </p:txBody>
      </p:sp>
      <p:sp>
        <p:nvSpPr>
          <p:cNvPr id="26637" name="Line 14"/>
          <p:cNvSpPr>
            <a:spLocks noChangeShapeType="1"/>
          </p:cNvSpPr>
          <p:nvPr/>
        </p:nvSpPr>
        <p:spPr bwMode="auto">
          <a:xfrm>
            <a:off x="8172450" y="668338"/>
            <a:ext cx="0" cy="50800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6638" name="Text Box 15"/>
          <p:cNvSpPr txBox="1">
            <a:spLocks noChangeArrowheads="1"/>
          </p:cNvSpPr>
          <p:nvPr/>
        </p:nvSpPr>
        <p:spPr bwMode="auto">
          <a:xfrm rot="-5400000">
            <a:off x="6254750" y="3227425"/>
            <a:ext cx="456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dirty="0"/>
              <a:t>Credibility of Environmental Communications</a:t>
            </a:r>
          </a:p>
        </p:txBody>
      </p:sp>
      <p:sp>
        <p:nvSpPr>
          <p:cNvPr id="26639" name="Line 16"/>
          <p:cNvSpPr>
            <a:spLocks noChangeShapeType="1"/>
          </p:cNvSpPr>
          <p:nvPr/>
        </p:nvSpPr>
        <p:spPr bwMode="auto">
          <a:xfrm flipV="1">
            <a:off x="8570913" y="728700"/>
            <a:ext cx="0" cy="428625"/>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6640" name="Line 17"/>
          <p:cNvSpPr>
            <a:spLocks noChangeShapeType="1"/>
          </p:cNvSpPr>
          <p:nvPr/>
        </p:nvSpPr>
        <p:spPr bwMode="auto">
          <a:xfrm flipV="1">
            <a:off x="417513" y="1011238"/>
            <a:ext cx="0" cy="428625"/>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6641" name="AutoShape 23"/>
          <p:cNvSpPr>
            <a:spLocks noChangeArrowheads="1"/>
          </p:cNvSpPr>
          <p:nvPr/>
        </p:nvSpPr>
        <p:spPr bwMode="auto">
          <a:xfrm rot="-2762211">
            <a:off x="861390" y="1382925"/>
            <a:ext cx="3529013" cy="1378647"/>
          </a:xfrm>
          <a:prstGeom prst="rightArrow">
            <a:avLst>
              <a:gd name="adj1" fmla="val 50000"/>
              <a:gd name="adj2" fmla="val 84460"/>
            </a:avLst>
          </a:prstGeom>
          <a:solidFill>
            <a:srgbClr val="008542"/>
          </a:solidFill>
          <a:ln w="6350" algn="ctr">
            <a:solidFill>
              <a:schemeClr val="tx1"/>
            </a:solidFill>
            <a:miter lim="800000"/>
            <a:headEnd/>
            <a:tailEnd/>
          </a:ln>
        </p:spPr>
        <p:txBody>
          <a:bodyPr wrap="none" anchor="ctr"/>
          <a:lstStyle/>
          <a:p>
            <a:endParaRPr lang="en-US" dirty="0"/>
          </a:p>
        </p:txBody>
      </p:sp>
      <p:sp>
        <p:nvSpPr>
          <p:cNvPr id="26642" name="Text Box 22"/>
          <p:cNvSpPr txBox="1">
            <a:spLocks noChangeArrowheads="1"/>
          </p:cNvSpPr>
          <p:nvPr/>
        </p:nvSpPr>
        <p:spPr bwMode="auto">
          <a:xfrm rot="-2795268">
            <a:off x="1093216" y="1989751"/>
            <a:ext cx="26448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r>
              <a:rPr lang="en-US" dirty="0"/>
              <a:t>Environmental </a:t>
            </a:r>
            <a:r>
              <a:rPr lang="en-US" dirty="0" smtClean="0"/>
              <a:t>Journey towards sustainability</a:t>
            </a:r>
            <a:endParaRPr lang="en-US" dirty="0"/>
          </a:p>
        </p:txBody>
      </p:sp>
      <p:sp>
        <p:nvSpPr>
          <p:cNvPr id="26643" name="AutoShape 24"/>
          <p:cNvSpPr>
            <a:spLocks noChangeArrowheads="1"/>
          </p:cNvSpPr>
          <p:nvPr/>
        </p:nvSpPr>
        <p:spPr bwMode="auto">
          <a:xfrm rot="-2965353">
            <a:off x="4368483" y="3260326"/>
            <a:ext cx="3924300" cy="1507023"/>
          </a:xfrm>
          <a:prstGeom prst="leftArrow">
            <a:avLst>
              <a:gd name="adj1" fmla="val 50000"/>
              <a:gd name="adj2" fmla="val 75366"/>
            </a:avLst>
          </a:prstGeom>
          <a:solidFill>
            <a:srgbClr val="FF0000"/>
          </a:solidFill>
          <a:ln w="6350" algn="ctr">
            <a:solidFill>
              <a:schemeClr val="tx1"/>
            </a:solidFill>
            <a:miter lim="800000"/>
            <a:headEnd/>
            <a:tailEnd/>
          </a:ln>
        </p:spPr>
        <p:txBody>
          <a:bodyPr wrap="none" anchor="ctr"/>
          <a:lstStyle/>
          <a:p>
            <a:endParaRPr lang="en-US" dirty="0"/>
          </a:p>
        </p:txBody>
      </p:sp>
      <p:sp>
        <p:nvSpPr>
          <p:cNvPr id="26644" name="Text Box 25"/>
          <p:cNvSpPr txBox="1">
            <a:spLocks noChangeArrowheads="1"/>
          </p:cNvSpPr>
          <p:nvPr/>
        </p:nvSpPr>
        <p:spPr bwMode="auto">
          <a:xfrm rot="-2920796">
            <a:off x="4654946" y="3479904"/>
            <a:ext cx="37558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dirty="0" smtClean="0"/>
              <a:t>Negative pressures and challenges (environment, energy, legal, financial)</a:t>
            </a:r>
            <a:endParaRPr lang="en-US" dirty="0"/>
          </a:p>
        </p:txBody>
      </p:sp>
      <p:sp>
        <p:nvSpPr>
          <p:cNvPr id="26645" name="Line 26"/>
          <p:cNvSpPr>
            <a:spLocks noChangeShapeType="1"/>
          </p:cNvSpPr>
          <p:nvPr/>
        </p:nvSpPr>
        <p:spPr bwMode="auto">
          <a:xfrm>
            <a:off x="887413" y="5011738"/>
            <a:ext cx="2613025" cy="0"/>
          </a:xfrm>
          <a:prstGeom prst="line">
            <a:avLst/>
          </a:prstGeom>
          <a:noFill/>
          <a:ln w="3810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6646" name="Line 27"/>
          <p:cNvSpPr>
            <a:spLocks noChangeShapeType="1"/>
          </p:cNvSpPr>
          <p:nvPr/>
        </p:nvSpPr>
        <p:spPr bwMode="auto">
          <a:xfrm>
            <a:off x="3100388" y="3435350"/>
            <a:ext cx="2181225" cy="0"/>
          </a:xfrm>
          <a:prstGeom prst="line">
            <a:avLst/>
          </a:prstGeom>
          <a:noFill/>
          <a:ln w="3810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6647" name="Line 28"/>
          <p:cNvSpPr>
            <a:spLocks noChangeShapeType="1"/>
          </p:cNvSpPr>
          <p:nvPr/>
        </p:nvSpPr>
        <p:spPr bwMode="auto">
          <a:xfrm>
            <a:off x="4416425" y="1125538"/>
            <a:ext cx="1381125" cy="12700"/>
          </a:xfrm>
          <a:prstGeom prst="line">
            <a:avLst/>
          </a:prstGeom>
          <a:noFill/>
          <a:ln w="3810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6648" name="Text Box 29"/>
          <p:cNvSpPr txBox="1">
            <a:spLocks noChangeArrowheads="1"/>
          </p:cNvSpPr>
          <p:nvPr/>
        </p:nvSpPr>
        <p:spPr bwMode="auto">
          <a:xfrm>
            <a:off x="3479800" y="4851400"/>
            <a:ext cx="393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b="1" dirty="0">
                <a:solidFill>
                  <a:schemeClr val="accent1"/>
                </a:solidFill>
              </a:rPr>
              <a:t>?</a:t>
            </a:r>
          </a:p>
        </p:txBody>
      </p:sp>
      <p:sp>
        <p:nvSpPr>
          <p:cNvPr id="26649" name="Text Box 30"/>
          <p:cNvSpPr txBox="1">
            <a:spLocks noChangeArrowheads="1"/>
          </p:cNvSpPr>
          <p:nvPr/>
        </p:nvSpPr>
        <p:spPr bwMode="auto">
          <a:xfrm>
            <a:off x="5245100" y="3263900"/>
            <a:ext cx="393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b="1" dirty="0">
                <a:solidFill>
                  <a:schemeClr val="accent1"/>
                </a:solidFill>
              </a:rPr>
              <a:t>?</a:t>
            </a:r>
          </a:p>
        </p:txBody>
      </p:sp>
      <p:sp>
        <p:nvSpPr>
          <p:cNvPr id="26650" name="Text Box 31"/>
          <p:cNvSpPr txBox="1">
            <a:spLocks noChangeArrowheads="1"/>
          </p:cNvSpPr>
          <p:nvPr/>
        </p:nvSpPr>
        <p:spPr bwMode="auto">
          <a:xfrm>
            <a:off x="5753100" y="952500"/>
            <a:ext cx="393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spcBef>
                <a:spcPct val="50000"/>
              </a:spcBef>
            </a:pPr>
            <a:r>
              <a:rPr lang="en-US" b="1" dirty="0">
                <a:solidFill>
                  <a:schemeClr val="accent1"/>
                </a:solidFill>
              </a:rPr>
              <a:t>?</a:t>
            </a:r>
          </a:p>
        </p:txBody>
      </p:sp>
      <p:sp>
        <p:nvSpPr>
          <p:cNvPr id="3" name="Oval 2"/>
          <p:cNvSpPr/>
          <p:nvPr/>
        </p:nvSpPr>
        <p:spPr bwMode="auto">
          <a:xfrm>
            <a:off x="727075" y="5019675"/>
            <a:ext cx="1688577" cy="91916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00622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P spid="26633" grpId="0" animBg="1"/>
      <p:bldP spid="26634" grpId="0" animBg="1"/>
      <p:bldP spid="26635" grpId="0" animBg="1"/>
      <p:bldP spid="26636" grpId="0" animBg="1"/>
      <p:bldP spid="26641" grpId="0" animBg="1"/>
      <p:bldP spid="26642" grpId="0"/>
      <p:bldP spid="26643" grpId="0" animBg="1"/>
      <p:bldP spid="26644"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5800" y="358775"/>
            <a:ext cx="6713538" cy="706438"/>
          </a:xfrm>
        </p:spPr>
        <p:txBody>
          <a:bodyPr/>
          <a:lstStyle/>
          <a:p>
            <a:pPr eaLnBrk="1" hangingPunct="1"/>
            <a:r>
              <a:rPr lang="en-US" dirty="0" smtClean="0"/>
              <a:t>Key Messages </a:t>
            </a:r>
          </a:p>
        </p:txBody>
      </p:sp>
      <p:sp>
        <p:nvSpPr>
          <p:cNvPr id="11268" name="Rectangle 3"/>
          <p:cNvSpPr>
            <a:spLocks noGrp="1" noChangeArrowheads="1"/>
          </p:cNvSpPr>
          <p:nvPr>
            <p:ph type="body" idx="1"/>
          </p:nvPr>
        </p:nvSpPr>
        <p:spPr>
          <a:xfrm>
            <a:off x="685800" y="1223755"/>
            <a:ext cx="7467600" cy="4999246"/>
          </a:xfrm>
        </p:spPr>
        <p:txBody>
          <a:bodyPr/>
          <a:lstStyle/>
          <a:p>
            <a:pPr marL="381000" indent="-381000" eaLnBrk="1" hangingPunct="1">
              <a:buFont typeface="Wingdings" pitchFamily="2" charset="2"/>
              <a:buAutoNum type="arabicPeriod"/>
            </a:pPr>
            <a:r>
              <a:rPr lang="en-US" sz="1800" dirty="0" smtClean="0"/>
              <a:t>All products need to be produced, used and disposed of responsibly to minimize environmental impacts.</a:t>
            </a:r>
          </a:p>
          <a:p>
            <a:pPr marL="381000" indent="-381000" eaLnBrk="1" hangingPunct="1">
              <a:buFont typeface="Wingdings" pitchFamily="2" charset="2"/>
              <a:buAutoNum type="arabicPeriod"/>
            </a:pPr>
            <a:endParaRPr lang="en-US" sz="1800" dirty="0" smtClean="0"/>
          </a:p>
          <a:p>
            <a:pPr marL="381000" indent="-381000" eaLnBrk="1" hangingPunct="1">
              <a:buFont typeface="Wingdings" pitchFamily="2" charset="2"/>
              <a:buAutoNum type="arabicPeriod"/>
            </a:pPr>
            <a:r>
              <a:rPr lang="en-US" sz="1800" dirty="0" smtClean="0"/>
              <a:t>The </a:t>
            </a:r>
            <a:r>
              <a:rPr lang="en-US" sz="1800" dirty="0"/>
              <a:t>alternatives to print and paper are not without impact. </a:t>
            </a:r>
          </a:p>
          <a:p>
            <a:pPr marL="381000" indent="-381000" eaLnBrk="1" hangingPunct="1">
              <a:buFont typeface="Wingdings" pitchFamily="2" charset="2"/>
              <a:buAutoNum type="arabicPeriod"/>
            </a:pPr>
            <a:endParaRPr lang="en-US" sz="1800" dirty="0" smtClean="0"/>
          </a:p>
          <a:p>
            <a:pPr marL="381000" indent="-381000" eaLnBrk="1" hangingPunct="1">
              <a:buFont typeface="Wingdings" pitchFamily="2" charset="2"/>
              <a:buAutoNum type="arabicPeriod"/>
            </a:pPr>
            <a:r>
              <a:rPr lang="en-US" sz="1800" dirty="0" smtClean="0"/>
              <a:t>Print</a:t>
            </a:r>
            <a:r>
              <a:rPr lang="en-US" sz="1800" dirty="0"/>
              <a:t>, paper and e-media complement each other and can co-exist.</a:t>
            </a:r>
          </a:p>
          <a:p>
            <a:pPr marL="381000" indent="-381000" eaLnBrk="1" hangingPunct="1">
              <a:buFont typeface="Wingdings" pitchFamily="2" charset="2"/>
              <a:buAutoNum type="arabicPeriod"/>
            </a:pPr>
            <a:endParaRPr lang="en-US" sz="1800" dirty="0" smtClean="0"/>
          </a:p>
          <a:p>
            <a:pPr marL="381000" indent="-381000" eaLnBrk="1" hangingPunct="1">
              <a:buFont typeface="Wingdings" pitchFamily="2" charset="2"/>
              <a:buAutoNum type="arabicPeriod"/>
            </a:pPr>
            <a:r>
              <a:rPr lang="en-US" sz="1800" dirty="0" smtClean="0"/>
              <a:t>It </a:t>
            </a:r>
            <a:r>
              <a:rPr lang="en-US" sz="1800" dirty="0"/>
              <a:t>is not a question of paper or electronic, but rather which combination of the two has the least impact on the environment while meeting social and economic </a:t>
            </a:r>
            <a:r>
              <a:rPr lang="en-US" sz="1800" dirty="0" smtClean="0"/>
              <a:t>needs.</a:t>
            </a:r>
          </a:p>
          <a:p>
            <a:pPr marL="381000" indent="-381000" eaLnBrk="1" hangingPunct="1">
              <a:buFont typeface="Wingdings" pitchFamily="2" charset="2"/>
              <a:buAutoNum type="arabicPeriod"/>
            </a:pPr>
            <a:endParaRPr lang="en-US" sz="1800" dirty="0" smtClean="0"/>
          </a:p>
          <a:p>
            <a:pPr marL="381000" indent="-381000" eaLnBrk="1" hangingPunct="1">
              <a:buFont typeface="Wingdings" pitchFamily="2" charset="2"/>
              <a:buAutoNum type="arabicPeriod"/>
            </a:pPr>
            <a:r>
              <a:rPr lang="en-US" sz="1800" dirty="0" smtClean="0"/>
              <a:t>Paper has a head start over many other products that surround us today - it has unique environmental and social features and its manufacture </a:t>
            </a:r>
            <a:r>
              <a:rPr lang="en-CA" sz="1800" dirty="0" smtClean="0"/>
              <a:t>has </a:t>
            </a:r>
            <a:r>
              <a:rPr lang="en-CA" sz="1800" dirty="0"/>
              <a:t>the potential to be a self-sufficient and renewable industrial </a:t>
            </a:r>
            <a:r>
              <a:rPr lang="en-CA" sz="1800" dirty="0" smtClean="0"/>
              <a:t>system.</a:t>
            </a:r>
          </a:p>
        </p:txBody>
      </p:sp>
    </p:spTree>
    <p:extLst>
      <p:ext uri="{BB962C8B-B14F-4D97-AF65-F5344CB8AC3E}">
        <p14:creationId xmlns:p14="http://schemas.microsoft.com/office/powerpoint/2010/main" val="1098875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idx="4294967295"/>
          </p:nvPr>
        </p:nvSpPr>
        <p:spPr bwMode="auto">
          <a:xfrm>
            <a:off x="685800" y="1133745"/>
            <a:ext cx="7772400" cy="18816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dirty="0" smtClean="0"/>
              <a:t>Thank you!</a:t>
            </a:r>
          </a:p>
        </p:txBody>
      </p:sp>
      <p:sp>
        <p:nvSpPr>
          <p:cNvPr id="26627" name="Rectangle 5"/>
          <p:cNvSpPr>
            <a:spLocks noGrp="1" noChangeArrowheads="1"/>
          </p:cNvSpPr>
          <p:nvPr>
            <p:ph type="subTitle" idx="4294967295"/>
          </p:nvPr>
        </p:nvSpPr>
        <p:spPr bwMode="auto">
          <a:xfrm>
            <a:off x="926595" y="2078850"/>
            <a:ext cx="7335815" cy="34653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Tx/>
              <a:buNone/>
            </a:pPr>
            <a:r>
              <a:rPr lang="en-US" sz="2000" dirty="0" smtClean="0"/>
              <a:t>Phil Riebel, President and COO</a:t>
            </a:r>
          </a:p>
          <a:p>
            <a:pPr marL="0" indent="0" algn="ctr">
              <a:buFontTx/>
              <a:buNone/>
            </a:pPr>
            <a:r>
              <a:rPr lang="en-US" sz="2000" dirty="0" smtClean="0"/>
              <a:t>Two Sides U.S., Inc.</a:t>
            </a:r>
          </a:p>
          <a:p>
            <a:pPr marL="0" indent="0" algn="ctr">
              <a:buFontTx/>
              <a:buNone/>
            </a:pPr>
            <a:r>
              <a:rPr lang="en-US" sz="2000" dirty="0" smtClean="0">
                <a:hlinkClick r:id="rId3"/>
              </a:rPr>
              <a:t>pnr@twosides.info</a:t>
            </a:r>
            <a:r>
              <a:rPr lang="en-US" sz="2000" dirty="0" smtClean="0"/>
              <a:t> </a:t>
            </a:r>
          </a:p>
          <a:p>
            <a:pPr marL="0" indent="0" algn="ctr">
              <a:buFontTx/>
              <a:buNone/>
            </a:pPr>
            <a:r>
              <a:rPr lang="en-US" sz="2000" dirty="0" smtClean="0"/>
              <a:t>Toll-free: 1-855-TWOSIDE</a:t>
            </a:r>
          </a:p>
          <a:p>
            <a:pPr marL="0" indent="0" algn="ctr">
              <a:buFontTx/>
              <a:buNone/>
            </a:pPr>
            <a:r>
              <a:rPr lang="en-US" sz="2000" dirty="0" smtClean="0">
                <a:hlinkClick r:id="rId4"/>
              </a:rPr>
              <a:t>www.twosides.us</a:t>
            </a:r>
            <a:endParaRPr lang="en-US" sz="2000" dirty="0" smtClean="0"/>
          </a:p>
          <a:p>
            <a:pPr marL="0" indent="0" algn="ctr">
              <a:buFontTx/>
              <a:buNone/>
            </a:pPr>
            <a:endParaRPr lang="en-CA" sz="2000" dirty="0" smtClean="0"/>
          </a:p>
          <a:p>
            <a:pPr marL="0" indent="0">
              <a:buNone/>
            </a:pPr>
            <a:endParaRPr lang="en-US" sz="2000" u="sng" dirty="0"/>
          </a:p>
          <a:p>
            <a:pPr marL="0" indent="0">
              <a:buNone/>
            </a:pPr>
            <a:r>
              <a:rPr lang="en-US" sz="2000" dirty="0" smtClean="0"/>
              <a:t>		</a:t>
            </a:r>
            <a:endParaRPr lang="en-US" sz="1600" dirty="0"/>
          </a:p>
          <a:p>
            <a:pPr marL="0" indent="0" algn="ctr">
              <a:buFontTx/>
              <a:buNone/>
            </a:pPr>
            <a:endParaRPr lang="en-US" sz="2000" dirty="0" smtClean="0"/>
          </a:p>
          <a:p>
            <a:pPr marL="0" indent="0" algn="ctr">
              <a:buFontTx/>
              <a:buNone/>
            </a:pPr>
            <a:endParaRPr lang="en-US" sz="2000" dirty="0" smtClean="0"/>
          </a:p>
          <a:p>
            <a:pPr marL="0" indent="0" algn="ctr">
              <a:buFontTx/>
              <a:buNone/>
            </a:pPr>
            <a:endParaRPr lang="en-US" sz="2000" dirty="0"/>
          </a:p>
        </p:txBody>
      </p:sp>
      <p:pic>
        <p:nvPicPr>
          <p:cNvPr id="4" name="Picture 3" descr="C:\Users\P. Riebel Consulting\AppData\Local\Temp\wz9710\social_signin_buttons_icons\twitter_32.png">
            <a:hlinkClick r:id="rId5"/>
          </p:cNvPr>
          <p:cNvPicPr/>
          <p:nvPr/>
        </p:nvPicPr>
        <p:blipFill>
          <a:blip r:embed="rId6">
            <a:extLst>
              <a:ext uri="{28A0092B-C50C-407E-A947-70E740481C1C}">
                <a14:useLocalDpi xmlns:a14="http://schemas.microsoft.com/office/drawing/2010/main"/>
              </a:ext>
            </a:extLst>
          </a:blip>
          <a:srcRect/>
          <a:stretch>
            <a:fillRect/>
          </a:stretch>
        </p:blipFill>
        <p:spPr bwMode="auto">
          <a:xfrm>
            <a:off x="3761910" y="4329099"/>
            <a:ext cx="823093" cy="763747"/>
          </a:xfrm>
          <a:prstGeom prst="rect">
            <a:avLst/>
          </a:prstGeom>
          <a:noFill/>
          <a:ln>
            <a:noFill/>
          </a:ln>
        </p:spPr>
      </p:pic>
      <p:pic>
        <p:nvPicPr>
          <p:cNvPr id="5" name="Picture 4" descr="C:\Users\P. Riebel Consulting\AppData\Local\Temp\wzaade\social_signin_buttons_icons\linkedin_32.png">
            <a:hlinkClick r:id="rId7"/>
          </p:cNvPr>
          <p:cNvPicPr/>
          <p:nvPr/>
        </p:nvPicPr>
        <p:blipFill>
          <a:blip r:embed="rId8">
            <a:extLst>
              <a:ext uri="{28A0092B-C50C-407E-A947-70E740481C1C}">
                <a14:useLocalDpi xmlns:a14="http://schemas.microsoft.com/office/drawing/2010/main"/>
              </a:ext>
            </a:extLst>
          </a:blip>
          <a:srcRect/>
          <a:stretch>
            <a:fillRect/>
          </a:stretch>
        </p:blipFill>
        <p:spPr bwMode="auto">
          <a:xfrm>
            <a:off x="2608605" y="4329100"/>
            <a:ext cx="838269" cy="763747"/>
          </a:xfrm>
          <a:prstGeom prst="rect">
            <a:avLst/>
          </a:prstGeom>
          <a:noFill/>
          <a:ln>
            <a:noFill/>
          </a:ln>
        </p:spPr>
      </p:pic>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67155" y="4310425"/>
            <a:ext cx="765085" cy="765085"/>
          </a:xfrm>
          <a:prstGeom prst="rect">
            <a:avLst/>
          </a:prstGeom>
        </p:spPr>
      </p:pic>
      <p:pic>
        <p:nvPicPr>
          <p:cNvPr id="6" name="Picture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42030" y="4194085"/>
            <a:ext cx="990110" cy="990110"/>
          </a:xfrm>
          <a:prstGeom prst="rect">
            <a:avLst/>
          </a:prstGeom>
        </p:spPr>
      </p:pic>
    </p:spTree>
    <p:extLst>
      <p:ext uri="{BB962C8B-B14F-4D97-AF65-F5344CB8AC3E}">
        <p14:creationId xmlns:p14="http://schemas.microsoft.com/office/powerpoint/2010/main" val="569575943"/>
      </p:ext>
    </p:extLst>
  </p:cSld>
  <p:clrMapOvr>
    <a:masterClrMapping/>
  </p:clrMapOvr>
  <p:transition spd="slow" advTm="366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2753925"/>
            <a:ext cx="5410200" cy="838200"/>
          </a:xfrm>
        </p:spPr>
        <p:txBody>
          <a:bodyPr/>
          <a:lstStyle/>
          <a:p>
            <a:pPr algn="ctr"/>
            <a:r>
              <a:rPr lang="en-CA" sz="4000" dirty="0" smtClean="0"/>
              <a:t>Our Mission</a:t>
            </a:r>
            <a:endParaRPr lang="en-CA" sz="4000" dirty="0"/>
          </a:p>
        </p:txBody>
      </p:sp>
    </p:spTree>
    <p:extLst>
      <p:ext uri="{BB962C8B-B14F-4D97-AF65-F5344CB8AC3E}">
        <p14:creationId xmlns:p14="http://schemas.microsoft.com/office/powerpoint/2010/main" val="1607496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282190" y="5499230"/>
            <a:ext cx="2700300" cy="121513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685799" y="358775"/>
            <a:ext cx="7756525" cy="838200"/>
          </a:xfrm>
        </p:spPr>
        <p:txBody>
          <a:bodyPr/>
          <a:lstStyle/>
          <a:p>
            <a:r>
              <a:rPr lang="en-CA" sz="2400" dirty="0" smtClean="0"/>
              <a:t>1. Promote </a:t>
            </a:r>
            <a:r>
              <a:rPr lang="en-CA" sz="2400" dirty="0"/>
              <a:t>the </a:t>
            </a:r>
            <a:r>
              <a:rPr lang="en-CA" sz="2400" u="sng" dirty="0"/>
              <a:t>responsible production and use </a:t>
            </a:r>
            <a:r>
              <a:rPr lang="en-CA" sz="2400" dirty="0"/>
              <a:t>of print and paper.</a:t>
            </a:r>
            <a:br>
              <a:rPr lang="en-CA" sz="2400" dirty="0"/>
            </a:br>
            <a:endParaRPr lang="en-CA" sz="2400" dirty="0"/>
          </a:p>
        </p:txBody>
      </p:sp>
      <p:sp>
        <p:nvSpPr>
          <p:cNvPr id="3" name="Content Placeholder 2"/>
          <p:cNvSpPr>
            <a:spLocks noGrp="1"/>
          </p:cNvSpPr>
          <p:nvPr>
            <p:ph idx="1"/>
          </p:nvPr>
        </p:nvSpPr>
        <p:spPr>
          <a:xfrm>
            <a:off x="685800" y="1763815"/>
            <a:ext cx="4651285" cy="4616348"/>
          </a:xfrm>
        </p:spPr>
        <p:txBody>
          <a:bodyPr/>
          <a:lstStyle/>
          <a:p>
            <a:r>
              <a:rPr lang="en-CA" sz="1800" dirty="0" smtClean="0"/>
              <a:t>Reduce impacts </a:t>
            </a:r>
            <a:r>
              <a:rPr lang="en-CA" sz="1800" dirty="0"/>
              <a:t>over the life </a:t>
            </a:r>
            <a:r>
              <a:rPr lang="en-CA" sz="1800" dirty="0" smtClean="0"/>
              <a:t>cycle</a:t>
            </a:r>
          </a:p>
          <a:p>
            <a:pPr marL="639762" lvl="2" indent="-187325"/>
            <a:endParaRPr lang="en-CA" sz="1600" dirty="0" smtClean="0"/>
          </a:p>
          <a:p>
            <a:pPr marL="639762" lvl="2" indent="-187325"/>
            <a:r>
              <a:rPr lang="en-CA" sz="1400" dirty="0" smtClean="0"/>
              <a:t>Sustainable </a:t>
            </a:r>
            <a:r>
              <a:rPr lang="en-CA" sz="1400" dirty="0"/>
              <a:t>forest management / certification</a:t>
            </a:r>
          </a:p>
          <a:p>
            <a:pPr marL="639762" lvl="2" indent="-187325"/>
            <a:r>
              <a:rPr lang="en-CA" sz="1400" dirty="0" smtClean="0"/>
              <a:t>Environmental </a:t>
            </a:r>
            <a:r>
              <a:rPr lang="en-CA" sz="1400" dirty="0"/>
              <a:t>performance at manufacturing facilities (emissions to air, water, solid waste)</a:t>
            </a:r>
          </a:p>
          <a:p>
            <a:pPr marL="639762" lvl="2" indent="-187325"/>
            <a:r>
              <a:rPr lang="en-CA" sz="1400" dirty="0" smtClean="0"/>
              <a:t>Renewable </a:t>
            </a:r>
            <a:r>
              <a:rPr lang="en-CA" sz="1400" dirty="0"/>
              <a:t>energy at facilities / grid</a:t>
            </a:r>
          </a:p>
          <a:p>
            <a:pPr marL="639762" lvl="2" indent="-187325"/>
            <a:r>
              <a:rPr lang="en-US" sz="1400" dirty="0" smtClean="0"/>
              <a:t>Best </a:t>
            </a:r>
            <a:r>
              <a:rPr lang="en-US" sz="1400" dirty="0"/>
              <a:t>practices for responsible paper use (ex: p</a:t>
            </a:r>
            <a:r>
              <a:rPr lang="en-CA" sz="1400" dirty="0"/>
              <a:t>romote paper recovery)</a:t>
            </a:r>
          </a:p>
          <a:p>
            <a:pPr marL="639762" lvl="2" indent="-187325"/>
            <a:r>
              <a:rPr lang="en-US" sz="1400" dirty="0" smtClean="0"/>
              <a:t>Responsible </a:t>
            </a:r>
            <a:r>
              <a:rPr lang="en-US" sz="1400" dirty="0"/>
              <a:t>procurement </a:t>
            </a:r>
          </a:p>
          <a:p>
            <a:pPr marL="639762" lvl="2" indent="-187325"/>
            <a:r>
              <a:rPr lang="en-US" sz="1400" dirty="0" smtClean="0"/>
              <a:t>Reduce </a:t>
            </a:r>
            <a:r>
              <a:rPr lang="en-US" sz="1400" dirty="0"/>
              <a:t>carbon &amp; water footprint</a:t>
            </a:r>
          </a:p>
          <a:p>
            <a:endParaRPr lang="en-CA" sz="1800" dirty="0" smtClean="0"/>
          </a:p>
          <a:p>
            <a:r>
              <a:rPr lang="en-CA" sz="1800" dirty="0" smtClean="0"/>
              <a:t>Several tools, guidance </a:t>
            </a:r>
            <a:r>
              <a:rPr lang="en-CA" sz="1800" dirty="0"/>
              <a:t>documents </a:t>
            </a:r>
            <a:r>
              <a:rPr lang="en-CA" sz="1800" dirty="0" smtClean="0"/>
              <a:t>and paper scorecards available at </a:t>
            </a:r>
            <a:r>
              <a:rPr lang="en-CA" sz="1800" dirty="0" smtClean="0">
                <a:hlinkClick r:id="rId2"/>
              </a:rPr>
              <a:t>www.twosides.us</a:t>
            </a:r>
            <a:endParaRPr lang="en-CA" sz="1800" dirty="0" smtClean="0"/>
          </a:p>
          <a:p>
            <a:endParaRPr lang="en-CA" sz="18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26" t="13281" r="15093" b="19141"/>
          <a:stretch/>
        </p:blipFill>
        <p:spPr bwMode="auto">
          <a:xfrm>
            <a:off x="5609236" y="1512011"/>
            <a:ext cx="2912143" cy="223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25041" y="4104075"/>
            <a:ext cx="1717283" cy="24337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58775"/>
            <a:ext cx="7756525" cy="838200"/>
          </a:xfrm>
        </p:spPr>
        <p:txBody>
          <a:bodyPr/>
          <a:lstStyle/>
          <a:p>
            <a:pPr marL="342900" indent="-342900"/>
            <a:r>
              <a:rPr lang="en-US" sz="2400" dirty="0" smtClean="0"/>
              <a:t>2. Dispel </a:t>
            </a:r>
            <a:r>
              <a:rPr lang="en-US" sz="2400" dirty="0"/>
              <a:t>common </a:t>
            </a:r>
            <a:r>
              <a:rPr lang="en-US" sz="2400" u="sng" dirty="0"/>
              <a:t>environmental </a:t>
            </a:r>
            <a:r>
              <a:rPr lang="en-US" sz="2400" u="sng" dirty="0" smtClean="0"/>
              <a:t>misconceptions</a:t>
            </a:r>
            <a:r>
              <a:rPr lang="en-US" sz="2400" dirty="0"/>
              <a:t/>
            </a:r>
            <a:br>
              <a:rPr lang="en-US" sz="2400" dirty="0"/>
            </a:br>
            <a:r>
              <a:rPr lang="en-US" sz="2400" dirty="0"/>
              <a:t/>
            </a:r>
            <a:br>
              <a:rPr lang="en-US" sz="2400" dirty="0"/>
            </a:br>
            <a:endParaRPr lang="en-CA" sz="2400" dirty="0"/>
          </a:p>
        </p:txBody>
      </p:sp>
      <p:sp>
        <p:nvSpPr>
          <p:cNvPr id="3" name="Content Placeholder 2"/>
          <p:cNvSpPr>
            <a:spLocks noGrp="1"/>
          </p:cNvSpPr>
          <p:nvPr>
            <p:ph idx="1"/>
          </p:nvPr>
        </p:nvSpPr>
        <p:spPr>
          <a:xfrm>
            <a:off x="685800" y="1313766"/>
            <a:ext cx="7756524" cy="5066398"/>
          </a:xfrm>
        </p:spPr>
        <p:txBody>
          <a:bodyPr/>
          <a:lstStyle/>
          <a:p>
            <a:pPr marL="0" indent="0">
              <a:buNone/>
            </a:pPr>
            <a:endParaRPr lang="en-CA"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49958" y="3712659"/>
            <a:ext cx="3132715" cy="2918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96925" y="1178750"/>
            <a:ext cx="5016011" cy="25884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96925" y="3045259"/>
            <a:ext cx="5016011" cy="36241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9960" y="1196975"/>
            <a:ext cx="3132715" cy="24168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681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4" name="TextBox 3"/>
          <p:cNvSpPr txBox="1"/>
          <p:nvPr/>
        </p:nvSpPr>
        <p:spPr>
          <a:xfrm>
            <a:off x="881590" y="2348880"/>
            <a:ext cx="7380820" cy="1815882"/>
          </a:xfrm>
          <a:prstGeom prst="rect">
            <a:avLst/>
          </a:prstGeom>
          <a:noFill/>
          <a:ln>
            <a:solidFill>
              <a:schemeClr val="tx1"/>
            </a:solidFill>
          </a:ln>
        </p:spPr>
        <p:txBody>
          <a:bodyPr wrap="square" rtlCol="0">
            <a:spAutoFit/>
          </a:bodyPr>
          <a:lstStyle/>
          <a:p>
            <a:pPr algn="ctr"/>
            <a:r>
              <a:rPr lang="en-CA" sz="2800" b="1" dirty="0"/>
              <a:t>Two Sides sends open letter to </a:t>
            </a:r>
            <a:r>
              <a:rPr lang="en-CA" sz="2800" b="1" dirty="0" smtClean="0"/>
              <a:t>Mr. </a:t>
            </a:r>
            <a:r>
              <a:rPr lang="en-CA" sz="2800" b="1" dirty="0"/>
              <a:t>Eric Schmidt, Chairman and CEO of Google in response to the newly announced ‘Go Paperless in 2013’ campaign</a:t>
            </a:r>
            <a:endParaRPr lang="en-US" sz="2800" b="1" dirty="0"/>
          </a:p>
        </p:txBody>
      </p:sp>
    </p:spTree>
    <p:extLst>
      <p:ext uri="{BB962C8B-B14F-4D97-AF65-F5344CB8AC3E}">
        <p14:creationId xmlns:p14="http://schemas.microsoft.com/office/powerpoint/2010/main" val="806970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58775"/>
            <a:ext cx="7756525" cy="838200"/>
          </a:xfrm>
        </p:spPr>
        <p:txBody>
          <a:bodyPr/>
          <a:lstStyle/>
          <a:p>
            <a:pPr marL="342900" indent="-342900"/>
            <a:r>
              <a:rPr lang="en-US" sz="2400" dirty="0" smtClean="0"/>
              <a:t>3. Provide </a:t>
            </a:r>
            <a:r>
              <a:rPr lang="en-US" sz="2400" u="sng" dirty="0"/>
              <a:t>verifiable information </a:t>
            </a:r>
            <a:r>
              <a:rPr lang="en-US" sz="2400" dirty="0"/>
              <a:t>on why print and paper can be a  sustainable way to </a:t>
            </a:r>
            <a:r>
              <a:rPr lang="en-US" sz="2400" dirty="0" smtClean="0"/>
              <a:t>communicate</a:t>
            </a:r>
            <a:r>
              <a:rPr lang="en-CA" sz="2400" dirty="0"/>
              <a:t/>
            </a:r>
            <a:br>
              <a:rPr lang="en-CA" sz="2400" dirty="0"/>
            </a:br>
            <a:r>
              <a:rPr lang="en-CA" sz="2400" dirty="0"/>
              <a:t/>
            </a:r>
            <a:br>
              <a:rPr lang="en-CA" sz="2400" dirty="0"/>
            </a:br>
            <a:endParaRPr lang="en-CA" sz="2400" dirty="0"/>
          </a:p>
        </p:txBody>
      </p:sp>
      <p:sp>
        <p:nvSpPr>
          <p:cNvPr id="4" name="Content Placeholder 2"/>
          <p:cNvSpPr txBox="1">
            <a:spLocks/>
          </p:cNvSpPr>
          <p:nvPr/>
        </p:nvSpPr>
        <p:spPr>
          <a:xfrm>
            <a:off x="685799" y="1673805"/>
            <a:ext cx="4426261" cy="5085565"/>
          </a:xfrm>
          <a:prstGeom prst="rect">
            <a:avLst/>
          </a:prstGeom>
        </p:spPr>
        <p:txBody>
          <a:bodyPr/>
          <a:lstStyle>
            <a:lvl1pPr marL="187325" indent="-187325" algn="l" rtl="0" eaLnBrk="0" fontAlgn="base" hangingPunct="0">
              <a:spcBef>
                <a:spcPct val="20000"/>
              </a:spcBef>
              <a:spcAft>
                <a:spcPct val="0"/>
              </a:spcAft>
              <a:buClr>
                <a:schemeClr val="accent2"/>
              </a:buClr>
              <a:buSzPct val="110000"/>
              <a:buChar char="•"/>
              <a:defRPr sz="2200">
                <a:solidFill>
                  <a:schemeClr val="tx1"/>
                </a:solidFill>
                <a:latin typeface="Arial" pitchFamily="34" charset="0"/>
                <a:ea typeface="+mn-ea"/>
                <a:cs typeface="+mn-cs"/>
              </a:defRPr>
            </a:lvl1pPr>
            <a:lvl2pPr marL="531813" indent="-342900" algn="l" rtl="0" eaLnBrk="0" fontAlgn="base" hangingPunct="0">
              <a:spcBef>
                <a:spcPct val="20000"/>
              </a:spcBef>
              <a:spcAft>
                <a:spcPct val="0"/>
              </a:spcAft>
              <a:buClr>
                <a:schemeClr val="accent2"/>
              </a:buClr>
              <a:buSzPct val="110000"/>
              <a:buFont typeface="Arial" pitchFamily="34" charset="0"/>
              <a:buChar char="•"/>
              <a:defRPr sz="2400">
                <a:solidFill>
                  <a:schemeClr val="tx1"/>
                </a:solidFill>
                <a:latin typeface="Arial" pitchFamily="34" charset="0"/>
              </a:defRPr>
            </a:lvl2pPr>
            <a:lvl3pPr marL="984250" indent="-342900" algn="l" rtl="0" eaLnBrk="0" fontAlgn="base" hangingPunct="0">
              <a:spcBef>
                <a:spcPct val="20000"/>
              </a:spcBef>
              <a:spcAft>
                <a:spcPct val="0"/>
              </a:spcAft>
              <a:buClr>
                <a:schemeClr val="accent2"/>
              </a:buClr>
              <a:buSzPct val="110000"/>
              <a:buFont typeface="Arial" pitchFamily="34" charset="0"/>
              <a:buChar char="•"/>
              <a:defRPr sz="1800">
                <a:solidFill>
                  <a:schemeClr val="tx1"/>
                </a:solidFill>
                <a:latin typeface="Arial" pitchFamily="34" charset="0"/>
              </a:defRPr>
            </a:lvl3pPr>
            <a:lvl4pPr marL="1752600" indent="-304800" algn="l" rtl="0" eaLnBrk="0" fontAlgn="base" hangingPunct="0">
              <a:spcBef>
                <a:spcPct val="20000"/>
              </a:spcBef>
              <a:spcAft>
                <a:spcPct val="0"/>
              </a:spcAft>
              <a:buClr>
                <a:schemeClr val="accent2"/>
              </a:buClr>
              <a:buSzPct val="110000"/>
              <a:buChar char="–"/>
              <a:defRPr sz="1600">
                <a:solidFill>
                  <a:schemeClr val="tx1"/>
                </a:solidFill>
                <a:latin typeface="Arial" pitchFamily="34" charset="0"/>
              </a:defRPr>
            </a:lvl4pPr>
            <a:lvl5pPr marL="2171700" indent="-228600" algn="l" rtl="0" eaLnBrk="0" fontAlgn="base" hangingPunct="0">
              <a:spcBef>
                <a:spcPct val="20000"/>
              </a:spcBef>
              <a:spcAft>
                <a:spcPct val="0"/>
              </a:spcAft>
              <a:buClr>
                <a:schemeClr val="accent2"/>
              </a:buClr>
              <a:buSzPct val="110000"/>
              <a:buChar char="»"/>
              <a:defRPr sz="2400">
                <a:solidFill>
                  <a:schemeClr val="tx1"/>
                </a:solidFill>
                <a:latin typeface="Arial" pitchFamily="34" charset="0"/>
              </a:defRPr>
            </a:lvl5pPr>
            <a:lvl6pPr marL="2628900" indent="-228600" algn="l" rtl="0" fontAlgn="base">
              <a:spcBef>
                <a:spcPct val="20000"/>
              </a:spcBef>
              <a:spcAft>
                <a:spcPct val="0"/>
              </a:spcAft>
              <a:buClr>
                <a:schemeClr val="accent2"/>
              </a:buClr>
              <a:buSzPct val="110000"/>
              <a:buChar char="»"/>
              <a:defRPr sz="2400">
                <a:solidFill>
                  <a:schemeClr val="tx1"/>
                </a:solidFill>
                <a:latin typeface="+mn-lt"/>
              </a:defRPr>
            </a:lvl6pPr>
            <a:lvl7pPr marL="3086100" indent="-228600" algn="l" rtl="0" fontAlgn="base">
              <a:spcBef>
                <a:spcPct val="20000"/>
              </a:spcBef>
              <a:spcAft>
                <a:spcPct val="0"/>
              </a:spcAft>
              <a:buClr>
                <a:schemeClr val="accent2"/>
              </a:buClr>
              <a:buSzPct val="110000"/>
              <a:buChar char="»"/>
              <a:defRPr sz="2400">
                <a:solidFill>
                  <a:schemeClr val="tx1"/>
                </a:solidFill>
                <a:latin typeface="+mn-lt"/>
              </a:defRPr>
            </a:lvl7pPr>
            <a:lvl8pPr marL="3543300" indent="-228600" algn="l" rtl="0" fontAlgn="base">
              <a:spcBef>
                <a:spcPct val="20000"/>
              </a:spcBef>
              <a:spcAft>
                <a:spcPct val="0"/>
              </a:spcAft>
              <a:buClr>
                <a:schemeClr val="accent2"/>
              </a:buClr>
              <a:buSzPct val="110000"/>
              <a:buChar char="»"/>
              <a:defRPr sz="2400">
                <a:solidFill>
                  <a:schemeClr val="tx1"/>
                </a:solidFill>
                <a:latin typeface="+mn-lt"/>
              </a:defRPr>
            </a:lvl8pPr>
            <a:lvl9pPr marL="4000500" indent="-228600" algn="l" rtl="0" fontAlgn="base">
              <a:spcBef>
                <a:spcPct val="20000"/>
              </a:spcBef>
              <a:spcAft>
                <a:spcPct val="0"/>
              </a:spcAft>
              <a:buClr>
                <a:schemeClr val="accent2"/>
              </a:buClr>
              <a:buSzPct val="110000"/>
              <a:buChar char="»"/>
              <a:defRPr sz="2400">
                <a:solidFill>
                  <a:schemeClr val="tx1"/>
                </a:solidFill>
                <a:latin typeface="+mn-lt"/>
              </a:defRPr>
            </a:lvl9pPr>
          </a:lstStyle>
          <a:p>
            <a:r>
              <a:rPr lang="en-US" sz="1800" dirty="0" smtClean="0">
                <a:hlinkClick r:id="rId2"/>
              </a:rPr>
              <a:t>www.twosides.us</a:t>
            </a:r>
            <a:r>
              <a:rPr lang="en-US" sz="1800" dirty="0" smtClean="0"/>
              <a:t> is a repository of science-based information and news</a:t>
            </a:r>
            <a:endParaRPr lang="en-US" sz="1400" dirty="0" smtClean="0"/>
          </a:p>
          <a:p>
            <a:pPr lvl="1"/>
            <a:r>
              <a:rPr lang="en-US" sz="1200" dirty="0" smtClean="0"/>
              <a:t>Reports, articles, facts, videos</a:t>
            </a:r>
          </a:p>
          <a:p>
            <a:pPr lvl="1"/>
            <a:r>
              <a:rPr lang="en-US" sz="1200" dirty="0" smtClean="0"/>
              <a:t>Tools</a:t>
            </a:r>
          </a:p>
          <a:p>
            <a:pPr lvl="1"/>
            <a:r>
              <a:rPr lang="en-US" sz="1200" dirty="0" smtClean="0"/>
              <a:t>Upcoming events </a:t>
            </a:r>
          </a:p>
          <a:p>
            <a:pPr lvl="1"/>
            <a:r>
              <a:rPr lang="en-US" sz="1200" dirty="0" smtClean="0"/>
              <a:t>Searchable database by topic</a:t>
            </a:r>
          </a:p>
          <a:p>
            <a:endParaRPr lang="en-US" sz="1800" dirty="0" smtClean="0"/>
          </a:p>
          <a:p>
            <a:r>
              <a:rPr lang="en-US" sz="1800" dirty="0" smtClean="0"/>
              <a:t>Customizable brochure on the Myths &amp; Facts of Print and Paper</a:t>
            </a:r>
          </a:p>
          <a:p>
            <a:endParaRPr lang="en-US" sz="1800" dirty="0"/>
          </a:p>
          <a:p>
            <a:r>
              <a:rPr lang="en-US" sz="1800" dirty="0" smtClean="0"/>
              <a:t>Print advertising</a:t>
            </a:r>
          </a:p>
          <a:p>
            <a:endParaRPr lang="en-US" sz="1800" dirty="0"/>
          </a:p>
          <a:p>
            <a:r>
              <a:rPr lang="en-US" sz="1800" dirty="0" smtClean="0"/>
              <a:t>Conferences, webinars</a:t>
            </a:r>
          </a:p>
          <a:p>
            <a:endParaRPr lang="en-US" sz="1800" dirty="0" smtClean="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01967" y="1713663"/>
            <a:ext cx="3490513" cy="2300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49063" y="4216587"/>
            <a:ext cx="3489247" cy="24527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P. Riebel Consulting\AppData\Local\Temp\wz9710\social_signin_buttons_icons\twitter_32.png">
            <a:hlinkClick r:id="rId5"/>
          </p:cNvPr>
          <p:cNvPicPr/>
          <p:nvPr/>
        </p:nvPicPr>
        <p:blipFill>
          <a:blip r:embed="rId6">
            <a:extLst>
              <a:ext uri="{28A0092B-C50C-407E-A947-70E740481C1C}">
                <a14:useLocalDpi xmlns:a14="http://schemas.microsoft.com/office/drawing/2010/main"/>
              </a:ext>
            </a:extLst>
          </a:blip>
          <a:srcRect/>
          <a:stretch>
            <a:fillRect/>
          </a:stretch>
        </p:blipFill>
        <p:spPr bwMode="auto">
          <a:xfrm>
            <a:off x="1588981" y="5881254"/>
            <a:ext cx="574472" cy="585065"/>
          </a:xfrm>
          <a:prstGeom prst="rect">
            <a:avLst/>
          </a:prstGeom>
          <a:noFill/>
          <a:ln>
            <a:noFill/>
          </a:ln>
        </p:spPr>
      </p:pic>
      <p:pic>
        <p:nvPicPr>
          <p:cNvPr id="8" name="Picture 7" descr="C:\Users\P. Riebel Consulting\AppData\Local\Temp\wzaade\social_signin_buttons_icons\linkedin_32.png">
            <a:hlinkClick r:id="rId7"/>
          </p:cNvPr>
          <p:cNvPicPr/>
          <p:nvPr/>
        </p:nvPicPr>
        <p:blipFill>
          <a:blip r:embed="rId8">
            <a:extLst>
              <a:ext uri="{28A0092B-C50C-407E-A947-70E740481C1C}">
                <a14:useLocalDpi xmlns:a14="http://schemas.microsoft.com/office/drawing/2010/main"/>
              </a:ext>
            </a:extLst>
          </a:blip>
          <a:srcRect/>
          <a:stretch>
            <a:fillRect/>
          </a:stretch>
        </p:blipFill>
        <p:spPr bwMode="auto">
          <a:xfrm>
            <a:off x="727496" y="5881255"/>
            <a:ext cx="585064" cy="585065"/>
          </a:xfrm>
          <a:prstGeom prst="rect">
            <a:avLst/>
          </a:prstGeom>
          <a:noFill/>
          <a:ln>
            <a:noFill/>
          </a:ln>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65830" y="5888328"/>
            <a:ext cx="586090" cy="586090"/>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73371" y="5776391"/>
            <a:ext cx="758469" cy="758469"/>
          </a:xfrm>
          <a:prstGeom prst="rect">
            <a:avLst/>
          </a:prstGeom>
        </p:spPr>
      </p:pic>
      <p:sp>
        <p:nvSpPr>
          <p:cNvPr id="11" name="Oval 10"/>
          <p:cNvSpPr/>
          <p:nvPr/>
        </p:nvSpPr>
        <p:spPr bwMode="auto">
          <a:xfrm>
            <a:off x="7902370" y="1673805"/>
            <a:ext cx="398122" cy="19330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solidFill>
                  <a:srgbClr val="FF0000"/>
                </a:solidFill>
              </a:ln>
              <a:noFill/>
              <a:effectLst/>
              <a:latin typeface="Arial" charset="0"/>
            </a:endParaRPr>
          </a:p>
        </p:txBody>
      </p:sp>
      <p:sp>
        <p:nvSpPr>
          <p:cNvPr id="12" name="Down Arrow 11"/>
          <p:cNvSpPr/>
          <p:nvPr/>
        </p:nvSpPr>
        <p:spPr bwMode="auto">
          <a:xfrm>
            <a:off x="7956667" y="1313765"/>
            <a:ext cx="260738" cy="365978"/>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13" name="Down Arrow 12"/>
          <p:cNvSpPr/>
          <p:nvPr/>
        </p:nvSpPr>
        <p:spPr bwMode="auto">
          <a:xfrm rot="16200000">
            <a:off x="6856149" y="2101351"/>
            <a:ext cx="270030" cy="40504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0292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13" y="358775"/>
            <a:ext cx="5885087" cy="594950"/>
          </a:xfrm>
        </p:spPr>
        <p:txBody>
          <a:bodyPr/>
          <a:lstStyle/>
          <a:p>
            <a:r>
              <a:rPr lang="en-CA" sz="2400" dirty="0" smtClean="0"/>
              <a:t>Myths and Facts - </a:t>
            </a:r>
            <a:r>
              <a:rPr lang="en-CA" sz="2400" dirty="0" smtClean="0">
                <a:hlinkClick r:id="rId3"/>
              </a:rPr>
              <a:t>www.twosides.us</a:t>
            </a:r>
            <a:r>
              <a:rPr lang="en-CA" sz="2400" dirty="0" smtClean="0"/>
              <a:t/>
            </a:r>
            <a:br>
              <a:rPr lang="en-CA" sz="2400" dirty="0" smtClean="0"/>
            </a:br>
            <a:endParaRPr lang="en-CA" sz="2400" dirty="0"/>
          </a:p>
        </p:txBody>
      </p:sp>
      <p:sp>
        <p:nvSpPr>
          <p:cNvPr id="3" name="Content Placeholder 2"/>
          <p:cNvSpPr>
            <a:spLocks noGrp="1"/>
          </p:cNvSpPr>
          <p:nvPr>
            <p:ph idx="1"/>
          </p:nvPr>
        </p:nvSpPr>
        <p:spPr/>
        <p:txBody>
          <a:bodyPr/>
          <a:lstStyle/>
          <a:p>
            <a:endParaRPr lang="en-CA" dirty="0"/>
          </a:p>
        </p:txBody>
      </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10913" y="1313765"/>
            <a:ext cx="5575694" cy="53555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33238" y="548680"/>
            <a:ext cx="2829244" cy="3682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003240" y="4374105"/>
            <a:ext cx="2979250" cy="231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flipV="1">
            <a:off x="2636784" y="953725"/>
            <a:ext cx="3645406" cy="50040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6624369" y="3736558"/>
            <a:ext cx="0" cy="6375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1691680" y="5855531"/>
            <a:ext cx="945105" cy="26255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17" name="Oval 16"/>
          <p:cNvSpPr/>
          <p:nvPr/>
        </p:nvSpPr>
        <p:spPr bwMode="auto">
          <a:xfrm>
            <a:off x="6151817" y="3474005"/>
            <a:ext cx="945105" cy="26255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3431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26ca2e597ccc0ae7e2bd18db9c48c3beb28f1a"/>
</p:tagLst>
</file>

<file path=ppt/theme/theme1.xml><?xml version="1.0" encoding="utf-8"?>
<a:theme xmlns:a="http://schemas.openxmlformats.org/drawingml/2006/main" name="4_Blank Presentation">
  <a:themeElements>
    <a:clrScheme name="Custom 1">
      <a:dk1>
        <a:srgbClr val="000000"/>
      </a:dk1>
      <a:lt1>
        <a:srgbClr val="FFFFFF"/>
      </a:lt1>
      <a:dk2>
        <a:srgbClr val="000000"/>
      </a:dk2>
      <a:lt2>
        <a:srgbClr val="808080"/>
      </a:lt2>
      <a:accent1>
        <a:srgbClr val="FFFFFF"/>
      </a:accent1>
      <a:accent2>
        <a:srgbClr val="73C6A1"/>
      </a:accent2>
      <a:accent3>
        <a:srgbClr val="FFFFFF"/>
      </a:accent3>
      <a:accent4>
        <a:srgbClr val="000000"/>
      </a:accent4>
      <a:accent5>
        <a:srgbClr val="FFFFFF"/>
      </a:accent5>
      <a:accent6>
        <a:srgbClr val="68B391"/>
      </a:accent6>
      <a:hlink>
        <a:srgbClr val="68B391"/>
      </a:hlink>
      <a:folHlink>
        <a:srgbClr val="FFFFFF"/>
      </a:folHlink>
    </a:clrScheme>
    <a:fontScheme name="4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Custom 1">
      <a:dk1>
        <a:srgbClr val="000000"/>
      </a:dk1>
      <a:lt1>
        <a:srgbClr val="FFFFFF"/>
      </a:lt1>
      <a:dk2>
        <a:srgbClr val="000000"/>
      </a:dk2>
      <a:lt2>
        <a:srgbClr val="808080"/>
      </a:lt2>
      <a:accent1>
        <a:srgbClr val="FFFFFF"/>
      </a:accent1>
      <a:accent2>
        <a:srgbClr val="73C6A1"/>
      </a:accent2>
      <a:accent3>
        <a:srgbClr val="FFFFFF"/>
      </a:accent3>
      <a:accent4>
        <a:srgbClr val="000000"/>
      </a:accent4>
      <a:accent5>
        <a:srgbClr val="FFFFFF"/>
      </a:accent5>
      <a:accent6>
        <a:srgbClr val="68B391"/>
      </a:accent6>
      <a:hlink>
        <a:srgbClr val="68B391"/>
      </a:hlink>
      <a:folHlink>
        <a:srgbClr val="FFFFFF"/>
      </a:folHlink>
    </a:clrScheme>
    <a:fontScheme name="4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26447</TotalTime>
  <Words>2264</Words>
  <Application>Microsoft Office PowerPoint</Application>
  <PresentationFormat>On-screen Show (4:3)</PresentationFormat>
  <Paragraphs>350</Paragraphs>
  <Slides>36</Slides>
  <Notes>26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4_Blank Presentation</vt:lpstr>
      <vt:lpstr>5_Blank Presentation</vt:lpstr>
      <vt:lpstr>PowerPoint Presentation</vt:lpstr>
      <vt:lpstr>What is Two Sides?</vt:lpstr>
      <vt:lpstr>PowerPoint Presentation</vt:lpstr>
      <vt:lpstr>Our Mission</vt:lpstr>
      <vt:lpstr>1. Promote the responsible production and use of print and paper. </vt:lpstr>
      <vt:lpstr>2. Dispel common environmental misconceptions  </vt:lpstr>
      <vt:lpstr>PowerPoint Presentation</vt:lpstr>
      <vt:lpstr>3. Provide verifiable information on why print and paper can be a  sustainable way to communicate  </vt:lpstr>
      <vt:lpstr>Myths and Facts - www.twosides.us </vt:lpstr>
      <vt:lpstr>PowerPoint Presentation</vt:lpstr>
      <vt:lpstr>PowerPoint Presentation</vt:lpstr>
      <vt:lpstr>PowerPoint Presentation</vt:lpstr>
      <vt:lpstr>Over 70 US Organizations Have Joined Two Sides </vt:lpstr>
      <vt:lpstr>Why Two Sides? </vt:lpstr>
      <vt:lpstr>Results of 10-country Consumer Environmental Perception Survey (2010) </vt:lpstr>
      <vt:lpstr>Two Sides Messaging Framework</vt:lpstr>
      <vt:lpstr>Two Sides Key “Facts”</vt:lpstr>
      <vt:lpstr>PowerPoint Presentation</vt:lpstr>
      <vt:lpstr>Connecting paper with responsibly-managed forests…here for the long term</vt:lpstr>
      <vt:lpstr>PowerPoint Presentation</vt:lpstr>
      <vt:lpstr>PowerPoint Presentation</vt:lpstr>
      <vt:lpstr>Source: WRI / WBCSD, 2009.</vt:lpstr>
      <vt:lpstr>Sustainable forestry is an important form of conservation</vt:lpstr>
      <vt:lpstr>PowerPoint Presentation</vt:lpstr>
      <vt:lpstr>~65% of the energy used to manufacture U.S. paper comes from renewable, carbon-neutral biomass (AF&amp;PA)</vt:lpstr>
      <vt:lpstr>The Carbon Footprint of Paper: in perspective</vt:lpstr>
      <vt:lpstr>Forest Products Can Provide Solutions to:</vt:lpstr>
      <vt:lpstr>The impact of switching from paper-based communication to e-media must be properly considered</vt:lpstr>
      <vt:lpstr>Print and paper have proven benefits for learning, literacy and record-keeping</vt:lpstr>
      <vt:lpstr>Print and paper can be critical for some…</vt:lpstr>
      <vt:lpstr>Two Sides educational campaign to correct “go green – go paperless” messages</vt:lpstr>
      <vt:lpstr>Key Talking Points</vt:lpstr>
      <vt:lpstr>What can you do?</vt:lpstr>
      <vt:lpstr>PowerPoint Presentation</vt:lpstr>
      <vt:lpstr>Key Messages </vt:lpstr>
      <vt:lpstr>Thank you!</vt:lpstr>
    </vt:vector>
  </TitlesOfParts>
  <Company>300million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Riebel</dc:creator>
  <cp:lastModifiedBy>JSAV</cp:lastModifiedBy>
  <cp:revision>1292</cp:revision>
  <cp:lastPrinted>2012-09-27T12:23:45Z</cp:lastPrinted>
  <dcterms:created xsi:type="dcterms:W3CDTF">2008-06-26T09:04:46Z</dcterms:created>
  <dcterms:modified xsi:type="dcterms:W3CDTF">2013-01-19T20:01:10Z</dcterms:modified>
</cp:coreProperties>
</file>