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74" r:id="rId2"/>
    <p:sldId id="275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50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08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309" r:id="rId39"/>
    <p:sldId id="288" r:id="rId40"/>
    <p:sldId id="310" r:id="rId41"/>
    <p:sldId id="289" r:id="rId42"/>
    <p:sldId id="290" r:id="rId43"/>
    <p:sldId id="291" r:id="rId44"/>
    <p:sldId id="292" r:id="rId45"/>
    <p:sldId id="293" r:id="rId46"/>
    <p:sldId id="311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35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07" r:id="rId7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76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43A2-CBF5-4D79-9525-44114262B08A}" type="datetimeFigureOut">
              <a:rPr lang="en-US" smtClean="0"/>
              <a:pPr/>
              <a:t>10/14/2015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2ECF-E50E-4A95-830B-0687C62EE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4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296E-345D-4437-9196-3BC111C0A3BB}" type="datetimeFigureOut">
              <a:rPr lang="en-US" smtClean="0"/>
              <a:pPr/>
              <a:t>10/14/2015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AC3E9-4AFD-4BE1-8F4B-923AEB3A08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8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3E9-4AFD-4BE1-8F4B-923AEB3A08C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at Western Hospitals FT Col 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9256" y="285728"/>
            <a:ext cx="3111708" cy="428628"/>
          </a:xfrm>
          <a:prstGeom prst="rect">
            <a:avLst/>
          </a:prstGeom>
        </p:spPr>
      </p:pic>
      <p:pic>
        <p:nvPicPr>
          <p:cNvPr id="8" name="Picture 7" descr="strap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3357586" cy="59418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71406" y="4572008"/>
            <a:ext cx="9001188" cy="928694"/>
            <a:chOff x="71406" y="4714884"/>
            <a:chExt cx="9001188" cy="928694"/>
          </a:xfrm>
        </p:grpSpPr>
        <p:pic>
          <p:nvPicPr>
            <p:cNvPr id="12" name="Picture 11" descr="GWH_344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9157" y="4714884"/>
              <a:ext cx="1393041" cy="928694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 descr="baby_girl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06" y="4714884"/>
              <a:ext cx="1357322" cy="902964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 descr="fro-bat-chi-mar_033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043" y="4714884"/>
              <a:ext cx="1357321" cy="904881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war-tro-mel-dev_001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72" y="4714884"/>
              <a:ext cx="1357322" cy="904881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6" descr="T:\Communications_And_Marketing\Internal comms\Horizon magazine\2011 Issues\Spring 2011\Images\New Folder\Front cov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43240" y="4741348"/>
              <a:ext cx="1357322" cy="9022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Andy Beale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5074" y="4714884"/>
              <a:ext cx="1393310" cy="9265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88" y="1285874"/>
            <a:ext cx="5715000" cy="1357307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88" y="2714625"/>
            <a:ext cx="5715000" cy="500061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Presented by / Sub-heading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569" y="4572008"/>
            <a:ext cx="9001025" cy="928694"/>
            <a:chOff x="71569" y="4572008"/>
            <a:chExt cx="9001025" cy="928694"/>
          </a:xfrm>
        </p:grpSpPr>
        <p:pic>
          <p:nvPicPr>
            <p:cNvPr id="20" name="Picture 19" descr="GWH_3443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4876" y="4572008"/>
              <a:ext cx="1357322" cy="928694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 descr="baby_girl_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69" y="4572008"/>
              <a:ext cx="1356996" cy="902964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 descr="fro-bat-chi-mar_0339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3043" y="4572859"/>
              <a:ext cx="1357321" cy="903179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war-tro-mel-dev_001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272" y="4572008"/>
              <a:ext cx="1357322" cy="904881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6" descr="T:\Communications_And_Marketing\Internal comms\Horizon magazine\2011 Issues\Spring 2011\Images\New Folder\Front cover.jp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143954" y="4598472"/>
              <a:ext cx="1355893" cy="9022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Andy Beale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5074" y="4572008"/>
              <a:ext cx="1393310" cy="9265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5719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28596" y="1214422"/>
            <a:ext cx="8286750" cy="414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8625" y="5429250"/>
            <a:ext cx="8286750" cy="642938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 descr="strap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6143644"/>
            <a:ext cx="3357586" cy="594188"/>
          </a:xfrm>
          <a:prstGeom prst="rect">
            <a:avLst/>
          </a:prstGeom>
        </p:spPr>
      </p:pic>
      <p:pic>
        <p:nvPicPr>
          <p:cNvPr id="8" name="Picture 7" descr="Great Western Hospitals FT Col 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111708" cy="428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 descr="Great Western Hospitals FT Col 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29256" y="285728"/>
            <a:ext cx="3111708" cy="428628"/>
          </a:xfrm>
          <a:prstGeom prst="rect">
            <a:avLst/>
          </a:prstGeom>
        </p:spPr>
      </p:pic>
      <p:pic>
        <p:nvPicPr>
          <p:cNvPr id="8" name="Picture 7" descr="strap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0" y="6143644"/>
            <a:ext cx="3357586" cy="594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at Western Hospitals FT Col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111708" cy="428628"/>
          </a:xfrm>
          <a:prstGeom prst="rect">
            <a:avLst/>
          </a:prstGeom>
        </p:spPr>
      </p:pic>
      <p:pic>
        <p:nvPicPr>
          <p:cNvPr id="12" name="Picture 11" descr="strap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3357586" cy="594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1643050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State of the Art -</a:t>
            </a:r>
            <a:r>
              <a:rPr lang="en-GB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Sjogren’s</a:t>
            </a:r>
            <a:r>
              <a:rPr lang="en-GB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Syndrome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BSR  Autumn 2015</a:t>
            </a:r>
            <a:endParaRPr lang="en-GB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350043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Elizabeth Price</a:t>
            </a:r>
            <a:endParaRPr lang="en-GB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Med_photo\Dr E Price\Lip Biopsy\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64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Med_photo\Dr E Price\Lip Biopsy\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4800"/>
            <a:ext cx="85439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8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Histology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82" y="2060848"/>
            <a:ext cx="4666117" cy="3888431"/>
          </a:xfrm>
        </p:spPr>
      </p:pic>
    </p:spTree>
    <p:extLst>
      <p:ext uri="{BB962C8B-B14F-4D97-AF65-F5344CB8AC3E}">
        <p14:creationId xmlns:p14="http://schemas.microsoft.com/office/powerpoint/2010/main" val="774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Glandular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Changes in amount &amp; composition of</a:t>
            </a:r>
          </a:p>
          <a:p>
            <a:pPr>
              <a:buFontTx/>
              <a:buNone/>
            </a:pPr>
            <a:r>
              <a:rPr lang="en-GB" dirty="0"/>
              <a:t>secretions resulting in :</a:t>
            </a:r>
          </a:p>
          <a:p>
            <a:r>
              <a:rPr lang="en-GB" dirty="0"/>
              <a:t>Dry eyes</a:t>
            </a:r>
          </a:p>
          <a:p>
            <a:r>
              <a:rPr lang="en-GB" dirty="0"/>
              <a:t>Dry mouth</a:t>
            </a:r>
          </a:p>
          <a:p>
            <a:r>
              <a:rPr lang="en-GB" dirty="0"/>
              <a:t>Dry skin</a:t>
            </a:r>
          </a:p>
          <a:p>
            <a:r>
              <a:rPr lang="en-GB" dirty="0"/>
              <a:t>Dry vagina</a:t>
            </a:r>
          </a:p>
          <a:p>
            <a:r>
              <a:rPr lang="en-GB" dirty="0" smtClean="0"/>
              <a:t>Dry cough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4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Avoid dry atmospheres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Humidify rooms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Chew sugarless chewing gum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Shower rather than bath &amp; avoid soap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Wear glasses (with side arms)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Avoid too much PC use (reduces blink rate) &amp; laser surgery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67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Dry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Burning, grittiness</a:t>
            </a:r>
          </a:p>
          <a:p>
            <a:r>
              <a:rPr lang="en-GB" dirty="0"/>
              <a:t>Fatigue, blurring</a:t>
            </a:r>
          </a:p>
          <a:p>
            <a:r>
              <a:rPr lang="en-GB" dirty="0"/>
              <a:t>Watery eyes – due to increased reflex tearing in early stages</a:t>
            </a:r>
          </a:p>
          <a:p>
            <a:r>
              <a:rPr lang="en-GB" dirty="0" err="1"/>
              <a:t>Hypoanaesthetic</a:t>
            </a:r>
            <a:r>
              <a:rPr lang="en-GB" dirty="0"/>
              <a:t> eye surface in later disease</a:t>
            </a:r>
          </a:p>
          <a:p>
            <a:r>
              <a:rPr lang="en-GB" dirty="0"/>
              <a:t>Marginal tear film (norm ~2mm) reduced</a:t>
            </a:r>
          </a:p>
          <a:p>
            <a:r>
              <a:rPr lang="en-GB" dirty="0"/>
              <a:t>Break up time reduced (norm &gt;10secs)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04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Tear Film</a:t>
            </a:r>
          </a:p>
        </p:txBody>
      </p:sp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71625"/>
            <a:ext cx="6858000" cy="458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14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Topical treatment of dry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  <a:buNone/>
            </a:pPr>
            <a:r>
              <a:rPr lang="en-GB" dirty="0"/>
              <a:t>Start with simple lubricants 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Hypromellose</a:t>
            </a:r>
            <a:r>
              <a:rPr lang="en-GB" dirty="0"/>
              <a:t> 0.3</a:t>
            </a:r>
            <a:r>
              <a:rPr lang="en-GB" dirty="0" smtClean="0"/>
              <a:t>% </a:t>
            </a:r>
            <a:endParaRPr lang="en-GB" dirty="0"/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Carbomer</a:t>
            </a:r>
            <a:r>
              <a:rPr lang="en-GB" dirty="0"/>
              <a:t> gel e.g. </a:t>
            </a:r>
            <a:r>
              <a:rPr lang="en-GB" dirty="0" err="1"/>
              <a:t>Clinitas</a:t>
            </a:r>
            <a:r>
              <a:rPr lang="en-GB" dirty="0"/>
              <a:t> 0.2% gel 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Carmellose</a:t>
            </a:r>
            <a:r>
              <a:rPr lang="en-GB" dirty="0"/>
              <a:t> e.g. </a:t>
            </a:r>
            <a:r>
              <a:rPr lang="en-GB" dirty="0" err="1"/>
              <a:t>Optive</a:t>
            </a:r>
            <a:r>
              <a:rPr lang="en-GB" dirty="0"/>
              <a:t> 0.5% (Biodegradable preservative)</a:t>
            </a: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en-GB" dirty="0"/>
              <a:t>Switch to preservative free if eye drop use &gt; 4x daily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61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Topical treatment of dry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  <a:buNone/>
            </a:pPr>
            <a:r>
              <a:rPr lang="en-GB" dirty="0"/>
              <a:t>Use longer acting agents next 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Carbomer</a:t>
            </a:r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clinitas</a:t>
            </a:r>
            <a:r>
              <a:rPr lang="en-GB" dirty="0"/>
              <a:t> gel 0.2%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Carmellose</a:t>
            </a:r>
            <a:r>
              <a:rPr lang="en-GB" dirty="0"/>
              <a:t>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 err="1"/>
              <a:t>celluvisc</a:t>
            </a:r>
            <a:r>
              <a:rPr lang="en-GB" dirty="0"/>
              <a:t> 0.5% SDU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Sodium </a:t>
            </a:r>
            <a:r>
              <a:rPr lang="en-GB" dirty="0" err="1"/>
              <a:t>hylauronate</a:t>
            </a:r>
            <a:r>
              <a:rPr lang="en-GB" dirty="0"/>
              <a:t>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 err="1"/>
              <a:t>Hylo</a:t>
            </a:r>
            <a:r>
              <a:rPr lang="en-GB" dirty="0"/>
              <a:t>-Tear 0.1% or </a:t>
            </a:r>
            <a:r>
              <a:rPr lang="en-GB" dirty="0" err="1"/>
              <a:t>Hylo</a:t>
            </a:r>
            <a:r>
              <a:rPr lang="en-GB" dirty="0"/>
              <a:t>-Forte 0.2%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VitA-Pos</a:t>
            </a:r>
            <a:r>
              <a:rPr lang="en-GB" dirty="0"/>
              <a:t> eye ointment at night</a:t>
            </a: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en-GB" dirty="0"/>
              <a:t>If mucus stranding use </a:t>
            </a:r>
            <a:r>
              <a:rPr lang="en-GB" dirty="0" err="1"/>
              <a:t>mucolytics</a:t>
            </a:r>
            <a:r>
              <a:rPr lang="en-GB" dirty="0"/>
              <a:t> e.g. </a:t>
            </a:r>
            <a:r>
              <a:rPr lang="en-GB" dirty="0" err="1"/>
              <a:t>acetylcysteine</a:t>
            </a:r>
            <a:r>
              <a:rPr lang="en-GB" dirty="0"/>
              <a:t> eye drops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78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Treatment of dry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Consider </a:t>
            </a:r>
            <a:r>
              <a:rPr lang="en-GB" dirty="0" err="1"/>
              <a:t>punctal</a:t>
            </a:r>
            <a:r>
              <a:rPr lang="en-GB" dirty="0"/>
              <a:t> occlusion (temporary first)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Stimulate </a:t>
            </a:r>
            <a:r>
              <a:rPr lang="en-GB" dirty="0" err="1"/>
              <a:t>meibomian</a:t>
            </a:r>
            <a:r>
              <a:rPr lang="en-GB" dirty="0"/>
              <a:t> gland secretions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Treat </a:t>
            </a:r>
            <a:r>
              <a:rPr lang="en-GB" dirty="0" err="1"/>
              <a:t>blepharitis</a:t>
            </a:r>
            <a:r>
              <a:rPr lang="en-GB" dirty="0"/>
              <a:t> (warm compresses, baby shampoo, topical antibiotics, oral doxycycline, omega 3 supplements)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45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Declaration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have nothing to declare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Treatment of dry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Autologous serum ‘tears’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Cyclosporin</a:t>
            </a:r>
            <a:r>
              <a:rPr lang="en-GB" dirty="0"/>
              <a:t> eye drops and ointment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Steroid eye drops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61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Dry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Increased caries &amp; tooth decay (cervical &amp; </a:t>
            </a:r>
            <a:r>
              <a:rPr lang="en-GB" dirty="0" err="1"/>
              <a:t>incisal</a:t>
            </a:r>
            <a:r>
              <a:rPr lang="en-GB" dirty="0"/>
              <a:t>)</a:t>
            </a:r>
          </a:p>
          <a:p>
            <a:r>
              <a:rPr lang="en-GB" dirty="0"/>
              <a:t>Oral candida</a:t>
            </a:r>
          </a:p>
          <a:p>
            <a:r>
              <a:rPr lang="en-GB" dirty="0"/>
              <a:t>Halitosis</a:t>
            </a:r>
          </a:p>
          <a:p>
            <a:r>
              <a:rPr lang="en-GB" dirty="0" smtClean="0"/>
              <a:t>Dysphagia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37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Topical treatment of dry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Water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Avoid sugared &amp; fizzy drinks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Chew sugarless chewing gum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Biotene</a:t>
            </a:r>
            <a:r>
              <a:rPr lang="en-GB" dirty="0"/>
              <a:t> </a:t>
            </a:r>
            <a:r>
              <a:rPr lang="en-GB" dirty="0" err="1"/>
              <a:t>Oralbalance</a:t>
            </a:r>
            <a:r>
              <a:rPr lang="en-GB" dirty="0"/>
              <a:t> salivary gel, </a:t>
            </a:r>
            <a:r>
              <a:rPr lang="en-GB" dirty="0" err="1"/>
              <a:t>BioXtra</a:t>
            </a:r>
            <a:r>
              <a:rPr lang="en-GB" dirty="0"/>
              <a:t>, Saliva-</a:t>
            </a:r>
            <a:r>
              <a:rPr lang="en-GB" dirty="0" err="1"/>
              <a:t>orthana</a:t>
            </a:r>
            <a:r>
              <a:rPr lang="en-GB" dirty="0"/>
              <a:t> &amp; </a:t>
            </a:r>
            <a:r>
              <a:rPr lang="en-GB" dirty="0" err="1"/>
              <a:t>Luborant</a:t>
            </a:r>
            <a:r>
              <a:rPr lang="en-GB" dirty="0"/>
              <a:t> all contain fluoride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err="1"/>
              <a:t>Glandosane</a:t>
            </a:r>
            <a:r>
              <a:rPr lang="en-GB" dirty="0"/>
              <a:t> fluoride free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Lozenges/pastilles no good if very dry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9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Topical treatment of dry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Toothpastes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Duraphat</a:t>
            </a:r>
            <a:r>
              <a:rPr lang="en-GB" dirty="0"/>
              <a:t>) and mouthwashes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Home made mouthwash (1tsp salt &amp; 1tsp baking powder in 1 litre water)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Olive oil, yoghurt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Treat candida if present (fluconazole 50mg orally or </a:t>
            </a:r>
            <a:r>
              <a:rPr lang="en-GB" dirty="0" err="1"/>
              <a:t>nystatin</a:t>
            </a:r>
            <a:r>
              <a:rPr lang="en-GB" dirty="0"/>
              <a:t> liquid or amphotericin lozenges for max 10/7 then break)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18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Vaginal dryness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Simple lubricants e.g. KY jelly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Non-hormonal moisturisers e.g. Replens, </a:t>
            </a:r>
            <a:r>
              <a:rPr lang="en-GB" dirty="0" err="1"/>
              <a:t>Sylk</a:t>
            </a:r>
            <a:r>
              <a:rPr lang="en-GB" dirty="0"/>
              <a:t>, </a:t>
            </a:r>
            <a:r>
              <a:rPr lang="en-GB" dirty="0" err="1"/>
              <a:t>Repadina</a:t>
            </a:r>
            <a:r>
              <a:rPr lang="en-GB" dirty="0"/>
              <a:t> (</a:t>
            </a:r>
            <a:r>
              <a:rPr lang="en-GB" dirty="0" err="1"/>
              <a:t>Hyaluron</a:t>
            </a:r>
            <a:r>
              <a:rPr lang="en-GB" dirty="0"/>
              <a:t> based capsules)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Oestrogen creams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vagifem</a:t>
            </a:r>
            <a:endParaRPr lang="en-GB" dirty="0"/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HRT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5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Pilocarpine</a:t>
            </a:r>
            <a:r>
              <a:rPr lang="en-GB" dirty="0"/>
              <a:t> (</a:t>
            </a:r>
            <a:r>
              <a:rPr lang="en-GB" dirty="0" err="1"/>
              <a:t>salagen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Muscarinic acetylcholine receptor agonists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May be more beneficial early rather than late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Start with low dose e.g. 5mg per day or consider drops (4% </a:t>
            </a:r>
            <a:r>
              <a:rPr lang="en-GB" dirty="0" err="1"/>
              <a:t>pilocarpine</a:t>
            </a:r>
            <a:r>
              <a:rPr lang="en-GB" dirty="0"/>
              <a:t> eye drops, 1 drop ~ 2mg)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Increase dose slowly to facilitate development of tolerance to side effects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Persevere with treatment to see effects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28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Systemic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&gt;80% of patients have </a:t>
            </a:r>
            <a:r>
              <a:rPr lang="en-GB" dirty="0" err="1" smtClean="0"/>
              <a:t>extraglandular</a:t>
            </a:r>
            <a:r>
              <a:rPr lang="en-GB" dirty="0" smtClean="0"/>
              <a:t> features at some point</a:t>
            </a:r>
          </a:p>
          <a:p>
            <a:r>
              <a:rPr lang="en-GB" dirty="0" smtClean="0"/>
              <a:t>Ro/La +</a:t>
            </a:r>
            <a:r>
              <a:rPr lang="en-GB" dirty="0" err="1" smtClean="0"/>
              <a:t>ve</a:t>
            </a:r>
            <a:r>
              <a:rPr lang="en-GB" dirty="0" smtClean="0"/>
              <a:t> have highest prevalence of systemic features</a:t>
            </a:r>
          </a:p>
          <a:p>
            <a:r>
              <a:rPr lang="en-GB" dirty="0" smtClean="0"/>
              <a:t>Overlaps with other autoimmune disease are common</a:t>
            </a:r>
          </a:p>
          <a:p>
            <a:endParaRPr lang="en-GB" dirty="0" smtClean="0"/>
          </a:p>
          <a:p>
            <a:pPr algn="r">
              <a:buNone/>
            </a:pPr>
            <a:r>
              <a:rPr lang="en-GB" sz="2400" i="1" dirty="0" smtClean="0"/>
              <a:t>Ramos-</a:t>
            </a:r>
            <a:r>
              <a:rPr lang="en-GB" sz="2400" i="1" dirty="0" err="1" smtClean="0"/>
              <a:t>Casals</a:t>
            </a:r>
            <a:r>
              <a:rPr lang="en-GB" sz="2400" i="1" dirty="0" smtClean="0"/>
              <a:t> 2008 &amp; 2014</a:t>
            </a:r>
          </a:p>
          <a:p>
            <a:pPr algn="r">
              <a:buNone/>
            </a:pPr>
            <a:r>
              <a:rPr lang="en-GB" sz="2400" i="1" dirty="0" err="1" smtClean="0"/>
              <a:t>Asbrol</a:t>
            </a:r>
            <a:r>
              <a:rPr lang="en-GB" sz="2400" i="1" dirty="0" smtClean="0"/>
              <a:t> et al 2014</a:t>
            </a:r>
            <a:endParaRPr lang="en-GB" sz="24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Constitutional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Associated with disease ‘flares’</a:t>
            </a:r>
          </a:p>
          <a:p>
            <a:r>
              <a:rPr lang="en-GB" dirty="0" err="1" smtClean="0"/>
              <a:t>Lymphadenopathy</a:t>
            </a:r>
            <a:r>
              <a:rPr lang="en-GB" dirty="0" smtClean="0"/>
              <a:t> 10 - 30%</a:t>
            </a:r>
          </a:p>
          <a:p>
            <a:r>
              <a:rPr lang="en-GB" dirty="0" smtClean="0"/>
              <a:t>Low grade fever and/or Weight loss ~ 10%</a:t>
            </a:r>
          </a:p>
          <a:p>
            <a:endParaRPr lang="en-GB" dirty="0" smtClean="0"/>
          </a:p>
          <a:p>
            <a:pPr algn="r">
              <a:buFontTx/>
              <a:buNone/>
            </a:pPr>
            <a:r>
              <a:rPr lang="en-GB" sz="2400" i="1" dirty="0" smtClean="0"/>
              <a:t>Davidson et al 1999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Voulgarelis</a:t>
            </a:r>
            <a:r>
              <a:rPr lang="en-GB" sz="2400" i="1" dirty="0" smtClean="0"/>
              <a:t> 1999</a:t>
            </a:r>
          </a:p>
          <a:p>
            <a:pPr algn="r">
              <a:buFontTx/>
              <a:buNone/>
            </a:pPr>
            <a:r>
              <a:rPr lang="en-GB" sz="2400" i="1" dirty="0" smtClean="0"/>
              <a:t>Ramos-</a:t>
            </a:r>
            <a:r>
              <a:rPr lang="en-GB" sz="2400" i="1" dirty="0" err="1" smtClean="0"/>
              <a:t>Casalas</a:t>
            </a:r>
            <a:r>
              <a:rPr lang="en-GB" sz="2400" i="1" dirty="0" smtClean="0"/>
              <a:t> 2014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Fatigue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&amp; mental fatigue affects at least 75% of patients with </a:t>
            </a:r>
            <a:r>
              <a:rPr lang="en-GB" dirty="0" err="1" smtClean="0"/>
              <a:t>Sjogren’s</a:t>
            </a:r>
            <a:endParaRPr lang="en-GB" dirty="0" smtClean="0"/>
          </a:p>
          <a:p>
            <a:r>
              <a:rPr lang="en-GB" dirty="0" smtClean="0"/>
              <a:t>Significantly higher levels of fatigue than healthy controls</a:t>
            </a:r>
          </a:p>
          <a:p>
            <a:r>
              <a:rPr lang="en-GB" dirty="0" smtClean="0"/>
              <a:t>Similar levels of mental &amp; physical fatigue to patients with SLE</a:t>
            </a:r>
          </a:p>
          <a:p>
            <a:pPr algn="r">
              <a:buFontTx/>
              <a:buNone/>
            </a:pPr>
            <a:r>
              <a:rPr lang="en-GB" i="1" dirty="0" smtClean="0"/>
              <a:t>	</a:t>
            </a:r>
            <a:r>
              <a:rPr lang="en-GB" sz="2400" i="1" dirty="0" smtClean="0"/>
              <a:t>Bowman et al 2004</a:t>
            </a:r>
          </a:p>
          <a:p>
            <a:pPr algn="r">
              <a:buNone/>
            </a:pPr>
            <a:r>
              <a:rPr lang="en-GB" sz="2400" i="1" dirty="0" err="1" smtClean="0"/>
              <a:t>Theander</a:t>
            </a:r>
            <a:r>
              <a:rPr lang="en-GB" sz="2400" i="1" dirty="0" smtClean="0"/>
              <a:t> et al 2010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Fatigue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Fatigue most disabling symptom for many</a:t>
            </a:r>
          </a:p>
          <a:p>
            <a:r>
              <a:rPr lang="en-GB" dirty="0" smtClean="0"/>
              <a:t>May correlate with sleep disturbance &amp; anxiety</a:t>
            </a:r>
          </a:p>
          <a:p>
            <a:r>
              <a:rPr lang="en-GB" dirty="0" smtClean="0"/>
              <a:t>Influenced by pre-morbid personality</a:t>
            </a:r>
          </a:p>
          <a:p>
            <a:r>
              <a:rPr lang="en-GB" dirty="0" smtClean="0"/>
              <a:t>Encourage exercise</a:t>
            </a:r>
          </a:p>
          <a:p>
            <a:r>
              <a:rPr lang="en-GB" dirty="0" smtClean="0"/>
              <a:t>Improve sleep quality</a:t>
            </a:r>
          </a:p>
          <a:p>
            <a:r>
              <a:rPr lang="en-GB" dirty="0" smtClean="0"/>
              <a:t>Don’t forget other causes (</a:t>
            </a:r>
            <a:r>
              <a:rPr lang="en-GB" dirty="0" err="1" smtClean="0"/>
              <a:t>eg</a:t>
            </a:r>
            <a:r>
              <a:rPr lang="en-GB" dirty="0" smtClean="0"/>
              <a:t> anaemia, hypothyroid, depression, stress)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Chronic autoimmune disease characterised by inflammatory infiltrates into salivary and lachrymal glands</a:t>
            </a:r>
          </a:p>
          <a:p>
            <a:r>
              <a:rPr lang="en-GB" dirty="0"/>
              <a:t>Aetiology unknown</a:t>
            </a:r>
          </a:p>
          <a:p>
            <a:r>
              <a:rPr lang="en-GB" dirty="0"/>
              <a:t>First descriptions in literature 1892 (</a:t>
            </a:r>
            <a:r>
              <a:rPr lang="en-GB" dirty="0" err="1"/>
              <a:t>Mikulicz</a:t>
            </a:r>
            <a:r>
              <a:rPr lang="en-GB" dirty="0"/>
              <a:t>) &amp; 1925 (</a:t>
            </a:r>
            <a:r>
              <a:rPr lang="en-GB" dirty="0" err="1"/>
              <a:t>Gougerot</a:t>
            </a:r>
            <a:r>
              <a:rPr lang="en-GB" dirty="0"/>
              <a:t>)</a:t>
            </a:r>
          </a:p>
          <a:p>
            <a:r>
              <a:rPr lang="en-GB" dirty="0" err="1"/>
              <a:t>Henrik</a:t>
            </a:r>
            <a:r>
              <a:rPr lang="en-GB" dirty="0"/>
              <a:t> </a:t>
            </a:r>
            <a:r>
              <a:rPr lang="en-GB" dirty="0" err="1"/>
              <a:t>Sjogren</a:t>
            </a:r>
            <a:r>
              <a:rPr lang="en-GB" dirty="0"/>
              <a:t> published his doctoral thesis 1933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60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Mental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Sjogren’s</a:t>
            </a:r>
            <a:r>
              <a:rPr lang="en-GB" dirty="0" smtClean="0"/>
              <a:t> patients have high levels of ‘psychological distress’ compared to Healthy controls</a:t>
            </a:r>
          </a:p>
          <a:p>
            <a:r>
              <a:rPr lang="en-GB" dirty="0" smtClean="0"/>
              <a:t>Personality features associated with </a:t>
            </a:r>
            <a:r>
              <a:rPr lang="en-GB" dirty="0" err="1" smtClean="0"/>
              <a:t>SjS</a:t>
            </a:r>
            <a:r>
              <a:rPr lang="en-GB" dirty="0" smtClean="0"/>
              <a:t> include negativity, preoccupation with detail, perfectionism &amp; anxiety</a:t>
            </a:r>
          </a:p>
          <a:p>
            <a:pPr algn="r">
              <a:buFontTx/>
              <a:buNone/>
            </a:pPr>
            <a:r>
              <a:rPr lang="en-GB" dirty="0" smtClean="0"/>
              <a:t>	</a:t>
            </a:r>
            <a:r>
              <a:rPr lang="en-GB" sz="2400" i="1" dirty="0" err="1" smtClean="0"/>
              <a:t>Karaiskos</a:t>
            </a:r>
            <a:r>
              <a:rPr lang="en-GB" sz="2400" i="1" dirty="0" smtClean="0"/>
              <a:t> et al Rheumatology 2010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Arthralgia</a:t>
            </a:r>
            <a:r>
              <a:rPr lang="en-GB" dirty="0" smtClean="0"/>
              <a:t>/arthritis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Joint symptoms affect 30-50%</a:t>
            </a:r>
          </a:p>
          <a:p>
            <a:r>
              <a:rPr lang="en-GB" dirty="0" smtClean="0"/>
              <a:t>Outlook generally good</a:t>
            </a:r>
          </a:p>
          <a:p>
            <a:r>
              <a:rPr lang="en-GB" dirty="0" smtClean="0"/>
              <a:t>Peripheral, symmetrical, non-erosive</a:t>
            </a:r>
          </a:p>
          <a:p>
            <a:r>
              <a:rPr lang="en-GB" dirty="0" smtClean="0"/>
              <a:t>Mild </a:t>
            </a:r>
            <a:r>
              <a:rPr lang="en-GB" dirty="0" err="1" smtClean="0"/>
              <a:t>synovitis</a:t>
            </a:r>
            <a:r>
              <a:rPr lang="en-GB" dirty="0" smtClean="0"/>
              <a:t> (sub-clinical) can be detected on USS</a:t>
            </a:r>
          </a:p>
          <a:p>
            <a:r>
              <a:rPr lang="en-GB" dirty="0" smtClean="0"/>
              <a:t>Affects MCP, PIP &amp; wrists most commonly</a:t>
            </a:r>
          </a:p>
          <a:p>
            <a:r>
              <a:rPr lang="en-GB" dirty="0" err="1" smtClean="0"/>
              <a:t>Hydroxychloroquine</a:t>
            </a:r>
            <a:r>
              <a:rPr lang="en-GB" dirty="0" smtClean="0"/>
              <a:t> may help</a:t>
            </a:r>
          </a:p>
          <a:p>
            <a:pPr algn="r">
              <a:buFontTx/>
              <a:buNone/>
            </a:pPr>
            <a:r>
              <a:rPr lang="en-GB" sz="2800" dirty="0" smtClean="0"/>
              <a:t>Pease et al 1993</a:t>
            </a:r>
          </a:p>
          <a:p>
            <a:pPr algn="r">
              <a:buFontTx/>
              <a:buNone/>
            </a:pPr>
            <a:r>
              <a:rPr lang="en-GB" sz="2800" dirty="0" err="1" smtClean="0"/>
              <a:t>Fauchais</a:t>
            </a:r>
            <a:r>
              <a:rPr lang="en-GB" sz="2800" dirty="0" smtClean="0"/>
              <a:t> et al 2010</a:t>
            </a:r>
          </a:p>
          <a:p>
            <a:pPr algn="r">
              <a:buFontTx/>
              <a:buNone/>
            </a:pPr>
            <a:r>
              <a:rPr lang="en-GB" sz="2800" dirty="0" err="1" smtClean="0"/>
              <a:t>Iagnocco</a:t>
            </a:r>
            <a:r>
              <a:rPr lang="en-GB" sz="2800" dirty="0" smtClean="0"/>
              <a:t> et al 2010</a:t>
            </a:r>
          </a:p>
          <a:p>
            <a:pPr algn="r">
              <a:buFontTx/>
              <a:buNone/>
            </a:pPr>
            <a:r>
              <a:rPr lang="en-GB" sz="2800" dirty="0" smtClean="0"/>
              <a:t>Ramos-</a:t>
            </a:r>
            <a:r>
              <a:rPr lang="en-GB" sz="2800" dirty="0" err="1" smtClean="0"/>
              <a:t>Casals</a:t>
            </a:r>
            <a:r>
              <a:rPr lang="en-GB" sz="2800" dirty="0" smtClean="0"/>
              <a:t> 2014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Thyroid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in normal population – 11% of females &gt;60years</a:t>
            </a:r>
          </a:p>
          <a:p>
            <a:r>
              <a:rPr lang="en-GB" dirty="0" smtClean="0"/>
              <a:t>Thyroid disease commonly accompanies primary </a:t>
            </a:r>
            <a:r>
              <a:rPr lang="en-GB" dirty="0" err="1" smtClean="0"/>
              <a:t>SjS</a:t>
            </a:r>
            <a:r>
              <a:rPr lang="en-GB" dirty="0" smtClean="0"/>
              <a:t> 15 - 20%</a:t>
            </a:r>
          </a:p>
          <a:p>
            <a:r>
              <a:rPr lang="en-GB" dirty="0" smtClean="0"/>
              <a:t>Thyroid antibodies in 20-30% of Primary </a:t>
            </a:r>
            <a:r>
              <a:rPr lang="en-GB" dirty="0" err="1" smtClean="0"/>
              <a:t>SjS</a:t>
            </a:r>
            <a:endParaRPr lang="en-GB" dirty="0" smtClean="0"/>
          </a:p>
          <a:p>
            <a:pPr algn="r">
              <a:buFontTx/>
              <a:buNone/>
            </a:pPr>
            <a:r>
              <a:rPr lang="en-GB" sz="2400" i="1" dirty="0" smtClean="0"/>
              <a:t>Davidson et al Rheumatology 1998</a:t>
            </a:r>
          </a:p>
          <a:p>
            <a:pPr algn="r">
              <a:buFontTx/>
              <a:buNone/>
            </a:pPr>
            <a:r>
              <a:rPr lang="en-GB" sz="2400" i="1" dirty="0" smtClean="0"/>
              <a:t>Kang et al 2010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Abrol</a:t>
            </a:r>
            <a:r>
              <a:rPr lang="en-GB" sz="2400" i="1" dirty="0" smtClean="0"/>
              <a:t> et al 2014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Thyroid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prevalence of anti-thyroid </a:t>
            </a:r>
            <a:r>
              <a:rPr lang="en-GB" dirty="0" err="1" smtClean="0"/>
              <a:t>ab</a:t>
            </a:r>
            <a:r>
              <a:rPr lang="en-GB" dirty="0" smtClean="0"/>
              <a:t> in patients with </a:t>
            </a:r>
            <a:r>
              <a:rPr lang="en-GB" dirty="0" err="1" smtClean="0"/>
              <a:t>sicca</a:t>
            </a:r>
            <a:r>
              <a:rPr lang="en-GB" dirty="0" smtClean="0"/>
              <a:t> (59%)</a:t>
            </a:r>
          </a:p>
          <a:p>
            <a:r>
              <a:rPr lang="fi-FI" dirty="0" smtClean="0"/>
              <a:t>37% of patients with autoimmune thyroid disease have objective dry mouth</a:t>
            </a:r>
          </a:p>
          <a:p>
            <a:r>
              <a:rPr lang="fi-FI" dirty="0" smtClean="0"/>
              <a:t>23% of patients with autoimmune thyroid disease have objective dry eyes</a:t>
            </a:r>
            <a:endParaRPr lang="en-GB" dirty="0" smtClean="0"/>
          </a:p>
          <a:p>
            <a:pPr algn="r">
              <a:buFontTx/>
              <a:buNone/>
            </a:pPr>
            <a:r>
              <a:rPr lang="en-GB" sz="2400" dirty="0" smtClean="0"/>
              <a:t>J </a:t>
            </a:r>
            <a:r>
              <a:rPr lang="en-GB" sz="2400" dirty="0" err="1" smtClean="0"/>
              <a:t>Rheumatol</a:t>
            </a:r>
            <a:r>
              <a:rPr lang="en-GB" sz="2400" dirty="0" smtClean="0"/>
              <a:t> 2009;36(8):1626-1630</a:t>
            </a:r>
          </a:p>
          <a:p>
            <a:pPr algn="r">
              <a:buFontTx/>
              <a:buNone/>
            </a:pPr>
            <a:r>
              <a:rPr lang="fi-FI" sz="2400" i="1" dirty="0" smtClean="0"/>
              <a:t>Coll et al J Rheumatol. 1997</a:t>
            </a: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Skin dryness affects &gt;50%</a:t>
            </a:r>
          </a:p>
          <a:p>
            <a:r>
              <a:rPr lang="en-GB" dirty="0" smtClean="0"/>
              <a:t>Photosensitive rashes common in Ro+</a:t>
            </a:r>
          </a:p>
          <a:p>
            <a:r>
              <a:rPr lang="en-GB" dirty="0" smtClean="0"/>
              <a:t>Sub- acute </a:t>
            </a:r>
            <a:r>
              <a:rPr lang="en-GB" dirty="0" err="1" smtClean="0"/>
              <a:t>cutaneous</a:t>
            </a:r>
            <a:r>
              <a:rPr lang="en-GB" dirty="0" smtClean="0"/>
              <a:t> lupus in </a:t>
            </a:r>
            <a:r>
              <a:rPr lang="en-GB" dirty="0" err="1" smtClean="0"/>
              <a:t>Ro+ve</a:t>
            </a:r>
            <a:endParaRPr lang="en-GB" dirty="0" smtClean="0"/>
          </a:p>
          <a:p>
            <a:r>
              <a:rPr lang="en-GB" dirty="0" smtClean="0"/>
              <a:t>Ensure UVA and UVB protection (look for high protection factors and star rating)</a:t>
            </a:r>
          </a:p>
          <a:p>
            <a:endParaRPr lang="en-GB" dirty="0" smtClean="0"/>
          </a:p>
          <a:p>
            <a:pPr algn="r">
              <a:buNone/>
            </a:pPr>
            <a:r>
              <a:rPr lang="en-GB" sz="2400" i="1" dirty="0" smtClean="0"/>
              <a:t>Davidson et al 1999</a:t>
            </a:r>
            <a:endParaRPr lang="en-GB" sz="24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Hypergammaglobulinaemic</a:t>
            </a:r>
            <a:r>
              <a:rPr lang="en-GB" dirty="0" smtClean="0"/>
              <a:t> </a:t>
            </a:r>
            <a:r>
              <a:rPr lang="en-GB" dirty="0" err="1" smtClean="0"/>
              <a:t>purpura</a:t>
            </a:r>
            <a:r>
              <a:rPr lang="en-GB" dirty="0" smtClean="0"/>
              <a:t>  (~9%) helped by </a:t>
            </a:r>
            <a:r>
              <a:rPr lang="en-GB" dirty="0" err="1" smtClean="0"/>
              <a:t>Hydroxychloroquine</a:t>
            </a:r>
            <a:r>
              <a:rPr lang="en-GB" dirty="0" smtClean="0"/>
              <a:t> (&amp; </a:t>
            </a:r>
            <a:r>
              <a:rPr lang="en-GB" dirty="0" err="1" smtClean="0"/>
              <a:t>azathioprine</a:t>
            </a:r>
            <a:r>
              <a:rPr lang="en-GB" dirty="0" smtClean="0"/>
              <a:t> or </a:t>
            </a:r>
            <a:r>
              <a:rPr lang="en-GB" dirty="0" err="1" smtClean="0"/>
              <a:t>mycophenolate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Annular </a:t>
            </a:r>
            <a:r>
              <a:rPr lang="en-GB" dirty="0" err="1" smtClean="0"/>
              <a:t>erythema</a:t>
            </a:r>
            <a:endParaRPr lang="en-GB" dirty="0" smtClean="0"/>
          </a:p>
          <a:p>
            <a:r>
              <a:rPr lang="en-GB" dirty="0" err="1" smtClean="0"/>
              <a:t>Granulomatous</a:t>
            </a:r>
            <a:r>
              <a:rPr lang="en-GB" dirty="0" smtClean="0"/>
              <a:t> </a:t>
            </a:r>
            <a:r>
              <a:rPr lang="en-GB" dirty="0" err="1" smtClean="0"/>
              <a:t>panniculitis</a:t>
            </a:r>
            <a:endParaRPr lang="en-GB" dirty="0" smtClean="0"/>
          </a:p>
          <a:p>
            <a:r>
              <a:rPr lang="en-GB" dirty="0" err="1" smtClean="0"/>
              <a:t>Cutaneous</a:t>
            </a:r>
            <a:r>
              <a:rPr lang="en-GB" dirty="0" smtClean="0"/>
              <a:t> lymphoma</a:t>
            </a:r>
          </a:p>
          <a:p>
            <a:pPr algn="r">
              <a:buFontTx/>
              <a:buNone/>
            </a:pPr>
            <a:r>
              <a:rPr lang="en-GB" sz="2400" dirty="0" smtClean="0"/>
              <a:t>Katayama et al 2010</a:t>
            </a:r>
          </a:p>
          <a:p>
            <a:pPr algn="r">
              <a:buFontTx/>
              <a:buNone/>
            </a:pPr>
            <a:r>
              <a:rPr lang="en-GB" sz="2400" dirty="0" smtClean="0"/>
              <a:t>Tait et al 2000</a:t>
            </a:r>
          </a:p>
          <a:p>
            <a:pPr algn="r">
              <a:buFontTx/>
              <a:buNone/>
            </a:pPr>
            <a:r>
              <a:rPr lang="en-GB" sz="2400" dirty="0" err="1" smtClean="0"/>
              <a:t>Vougarelis</a:t>
            </a:r>
            <a:r>
              <a:rPr lang="en-GB" sz="2400" dirty="0" smtClean="0"/>
              <a:t> et al 1999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Raynauds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Raynauds</a:t>
            </a:r>
            <a:r>
              <a:rPr lang="en-GB" dirty="0" smtClean="0"/>
              <a:t> 33 - 80%</a:t>
            </a:r>
          </a:p>
          <a:p>
            <a:r>
              <a:rPr lang="en-GB" dirty="0" smtClean="0"/>
              <a:t>Precedes </a:t>
            </a:r>
            <a:r>
              <a:rPr lang="en-GB" dirty="0" err="1" smtClean="0"/>
              <a:t>sicca</a:t>
            </a:r>
            <a:r>
              <a:rPr lang="en-GB" dirty="0" smtClean="0"/>
              <a:t> symptoms in 42%</a:t>
            </a:r>
          </a:p>
          <a:p>
            <a:r>
              <a:rPr lang="en-GB" dirty="0" smtClean="0"/>
              <a:t>Manage as for primary </a:t>
            </a:r>
            <a:r>
              <a:rPr lang="en-GB" dirty="0" err="1" smtClean="0"/>
              <a:t>Raynauds</a:t>
            </a:r>
            <a:endParaRPr lang="en-GB" dirty="0" smtClean="0"/>
          </a:p>
          <a:p>
            <a:pPr algn="r">
              <a:buFontTx/>
              <a:buNone/>
            </a:pPr>
            <a:r>
              <a:rPr lang="en-GB" sz="2400" i="1" dirty="0" smtClean="0"/>
              <a:t>Davidson et al 1999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Skopouli</a:t>
            </a:r>
            <a:r>
              <a:rPr lang="en-GB" sz="2400" i="1" dirty="0" smtClean="0"/>
              <a:t> 1990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Lung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Chronic dry cough due to dryness is common</a:t>
            </a:r>
          </a:p>
          <a:p>
            <a:r>
              <a:rPr lang="en-GB" dirty="0" smtClean="0"/>
              <a:t>Abnormalities on X-Ray in 14% (fine reticular basal changes)</a:t>
            </a:r>
          </a:p>
          <a:p>
            <a:r>
              <a:rPr lang="en-GB" dirty="0" smtClean="0"/>
              <a:t>Abnormalities on CT scanning in 34% (</a:t>
            </a:r>
            <a:r>
              <a:rPr lang="en-GB" dirty="0" err="1" smtClean="0"/>
              <a:t>parenchymal</a:t>
            </a:r>
            <a:r>
              <a:rPr lang="en-GB" dirty="0" smtClean="0"/>
              <a:t> linear opacities &amp; bronchiolar abnormalities)</a:t>
            </a:r>
          </a:p>
          <a:p>
            <a:r>
              <a:rPr lang="en-GB" dirty="0" smtClean="0"/>
              <a:t>Only 26% symptoms &amp; poor correlation with radiology</a:t>
            </a:r>
          </a:p>
          <a:p>
            <a:pPr algn="r">
              <a:buFontTx/>
              <a:buNone/>
            </a:pPr>
            <a:r>
              <a:rPr lang="en-GB" dirty="0" smtClean="0"/>
              <a:t>	</a:t>
            </a:r>
            <a:r>
              <a:rPr lang="en-GB" i="1" dirty="0" err="1" smtClean="0"/>
              <a:t>Franquet</a:t>
            </a:r>
            <a:r>
              <a:rPr lang="en-GB" i="1" dirty="0" smtClean="0"/>
              <a:t> et al, AJR 1997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Autoimmune lung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Interstitial lung disease in ~ 7%</a:t>
            </a:r>
          </a:p>
          <a:p>
            <a:r>
              <a:rPr lang="en-GB" dirty="0" smtClean="0"/>
              <a:t>Disease may be </a:t>
            </a:r>
            <a:r>
              <a:rPr lang="en-GB" dirty="0" err="1" smtClean="0"/>
              <a:t>subclinical</a:t>
            </a:r>
            <a:r>
              <a:rPr lang="en-GB" dirty="0" smtClean="0"/>
              <a:t> for some years before symptoms occur</a:t>
            </a:r>
          </a:p>
          <a:p>
            <a:pPr algn="r">
              <a:buNone/>
            </a:pPr>
            <a:r>
              <a:rPr lang="en-GB" sz="2400" i="1" dirty="0" err="1" smtClean="0"/>
              <a:t>Constantopoulos</a:t>
            </a:r>
            <a:r>
              <a:rPr lang="en-GB" sz="2400" i="1" dirty="0" smtClean="0"/>
              <a:t> et al 1985</a:t>
            </a:r>
          </a:p>
          <a:p>
            <a:pPr algn="r">
              <a:buNone/>
            </a:pPr>
            <a:r>
              <a:rPr lang="en-GB" sz="2400" i="1" dirty="0" err="1" smtClean="0"/>
              <a:t>Abrol</a:t>
            </a:r>
            <a:r>
              <a:rPr lang="en-GB" sz="2400" i="1" dirty="0" smtClean="0"/>
              <a:t> et al 2014</a:t>
            </a:r>
            <a:endParaRPr lang="en-GB" sz="2400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Lymphocytic</a:t>
            </a:r>
            <a:r>
              <a:rPr lang="en-GB" dirty="0" smtClean="0"/>
              <a:t> </a:t>
            </a:r>
            <a:r>
              <a:rPr lang="en-GB" dirty="0" err="1" smtClean="0"/>
              <a:t>Intersitital</a:t>
            </a:r>
            <a:r>
              <a:rPr lang="en-GB" dirty="0" smtClean="0"/>
              <a:t> </a:t>
            </a:r>
            <a:r>
              <a:rPr lang="en-GB" dirty="0" err="1" smtClean="0"/>
              <a:t>Pneumonitis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Lymphocytic</a:t>
            </a:r>
            <a:r>
              <a:rPr lang="en-GB" dirty="0" smtClean="0"/>
              <a:t> </a:t>
            </a:r>
            <a:r>
              <a:rPr lang="en-GB" dirty="0" err="1" smtClean="0"/>
              <a:t>Intersitital</a:t>
            </a:r>
            <a:r>
              <a:rPr lang="en-GB" dirty="0" smtClean="0"/>
              <a:t> </a:t>
            </a:r>
            <a:r>
              <a:rPr lang="en-GB" dirty="0" err="1" smtClean="0"/>
              <a:t>Pneumonitis</a:t>
            </a:r>
            <a:r>
              <a:rPr lang="en-GB" dirty="0" smtClean="0"/>
              <a:t> (LIP)</a:t>
            </a:r>
          </a:p>
          <a:p>
            <a:r>
              <a:rPr lang="en-GB" dirty="0" smtClean="0"/>
              <a:t>Fever, cough, dyspnoea</a:t>
            </a:r>
          </a:p>
          <a:p>
            <a:r>
              <a:rPr lang="en-GB" dirty="0" err="1" smtClean="0"/>
              <a:t>Bibasal</a:t>
            </a:r>
            <a:r>
              <a:rPr lang="en-GB" dirty="0" smtClean="0"/>
              <a:t> infiltrates (</a:t>
            </a:r>
            <a:r>
              <a:rPr lang="en-GB" dirty="0" smtClean="0"/>
              <a:t>lymphocytes </a:t>
            </a:r>
            <a:r>
              <a:rPr lang="en-GB" dirty="0" smtClean="0"/>
              <a:t>&amp; plasma cells on BAL)</a:t>
            </a:r>
          </a:p>
          <a:p>
            <a:r>
              <a:rPr lang="en-GB" dirty="0" smtClean="0"/>
              <a:t>Responds to corticosteroids</a:t>
            </a:r>
          </a:p>
          <a:p>
            <a:pPr algn="r">
              <a:buFontTx/>
              <a:buNone/>
            </a:pPr>
            <a:r>
              <a:rPr lang="en-GB" sz="2400" dirty="0" err="1" smtClean="0"/>
              <a:t>Dalvi</a:t>
            </a:r>
            <a:r>
              <a:rPr lang="en-GB" sz="2400" dirty="0" smtClean="0"/>
              <a:t> et al 2007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Distinction between primary &amp; secondary </a:t>
            </a:r>
            <a:r>
              <a:rPr lang="en-GB" dirty="0" err="1"/>
              <a:t>Sjogren’s</a:t>
            </a:r>
            <a:r>
              <a:rPr lang="en-GB" dirty="0"/>
              <a:t> described in 1960’s</a:t>
            </a:r>
          </a:p>
          <a:p>
            <a:r>
              <a:rPr lang="en-GB" dirty="0"/>
              <a:t>Chisholm &amp; Mason 1960’s</a:t>
            </a:r>
          </a:p>
          <a:p>
            <a:r>
              <a:rPr lang="en-GB" dirty="0"/>
              <a:t>Anti-Ro (SS-A) and anti-La (SS-B) 1969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5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Pulmonary Hypertension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Anecdotal reports and small case series suggesting rare but can be severe</a:t>
            </a:r>
          </a:p>
          <a:p>
            <a:r>
              <a:rPr lang="en-GB" dirty="0" smtClean="0"/>
              <a:t>Of 107 patients undergoing full prospective evaluation 15% had PAH on echo (mild in 13, </a:t>
            </a:r>
            <a:r>
              <a:rPr lang="en-GB" dirty="0" err="1" smtClean="0"/>
              <a:t>moderte</a:t>
            </a:r>
            <a:r>
              <a:rPr lang="en-GB" dirty="0" smtClean="0"/>
              <a:t> in 3 , none severe)</a:t>
            </a:r>
          </a:p>
          <a:p>
            <a:pPr algn="r">
              <a:buNone/>
            </a:pPr>
            <a:r>
              <a:rPr lang="en-GB" sz="2400" i="1" dirty="0" err="1" smtClean="0"/>
              <a:t>Moyssakis</a:t>
            </a:r>
            <a:r>
              <a:rPr lang="en-GB" sz="2400" i="1" dirty="0" smtClean="0"/>
              <a:t> et al 2010</a:t>
            </a:r>
          </a:p>
          <a:p>
            <a:pPr algn="r">
              <a:buNone/>
            </a:pPr>
            <a:r>
              <a:rPr lang="en-GB" sz="2400" i="1" dirty="0" err="1" smtClean="0"/>
              <a:t>Launay</a:t>
            </a:r>
            <a:r>
              <a:rPr lang="en-GB" sz="2400" i="1" dirty="0" smtClean="0"/>
              <a:t> et al 2007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Urinary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Mild symptoms of urinary dysfunction in 61% of patients with SS (</a:t>
            </a:r>
            <a:r>
              <a:rPr lang="en-GB" i="1" dirty="0" err="1" smtClean="0"/>
              <a:t>cf</a:t>
            </a:r>
            <a:r>
              <a:rPr lang="en-GB" dirty="0" smtClean="0"/>
              <a:t> 27% controls)</a:t>
            </a:r>
          </a:p>
          <a:p>
            <a:r>
              <a:rPr lang="en-GB" dirty="0" smtClean="0"/>
              <a:t>Severe symptoms 14% SS (</a:t>
            </a:r>
            <a:r>
              <a:rPr lang="en-GB" i="1" dirty="0" err="1" smtClean="0"/>
              <a:t>cf</a:t>
            </a:r>
            <a:r>
              <a:rPr lang="en-GB" dirty="0" smtClean="0"/>
              <a:t> 7% controls)</a:t>
            </a:r>
          </a:p>
          <a:p>
            <a:r>
              <a:rPr lang="en-GB" dirty="0" smtClean="0"/>
              <a:t>27% of SS patients report urinary frequency &amp; 36% complain of </a:t>
            </a:r>
            <a:r>
              <a:rPr lang="en-GB" dirty="0" err="1" smtClean="0"/>
              <a:t>suprapubic</a:t>
            </a:r>
            <a:r>
              <a:rPr lang="en-GB" dirty="0" smtClean="0"/>
              <a:t> pain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Haarala</a:t>
            </a:r>
            <a:r>
              <a:rPr lang="en-GB" sz="2400" i="1" dirty="0" smtClean="0"/>
              <a:t> et al 2000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Urinary Tract Infection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Probable increased frequency of UTI</a:t>
            </a:r>
          </a:p>
          <a:p>
            <a:r>
              <a:rPr lang="en-GB" dirty="0" smtClean="0"/>
              <a:t>Freq of UTI 6% in RA alone, 30% in RA/SS</a:t>
            </a:r>
          </a:p>
          <a:p>
            <a:pPr algn="r">
              <a:buFontTx/>
              <a:buNone/>
            </a:pPr>
            <a:r>
              <a:rPr lang="en-GB" sz="2400" dirty="0" err="1" smtClean="0"/>
              <a:t>Tischler</a:t>
            </a:r>
            <a:r>
              <a:rPr lang="en-GB" sz="2400" dirty="0" smtClean="0"/>
              <a:t> et al 1992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sub-clinical</a:t>
            </a:r>
          </a:p>
          <a:p>
            <a:r>
              <a:rPr lang="en-GB" dirty="0" smtClean="0"/>
              <a:t>Higher prevalence reported in historical series</a:t>
            </a:r>
          </a:p>
          <a:p>
            <a:r>
              <a:rPr lang="en-GB" dirty="0" smtClean="0"/>
              <a:t>Mild </a:t>
            </a:r>
            <a:r>
              <a:rPr lang="en-GB" dirty="0" err="1" smtClean="0"/>
              <a:t>proteinuria</a:t>
            </a:r>
            <a:r>
              <a:rPr lang="en-GB" dirty="0" smtClean="0"/>
              <a:t> (&lt;1.5g/24hours) 44%</a:t>
            </a:r>
          </a:p>
          <a:p>
            <a:r>
              <a:rPr lang="en-GB" dirty="0" smtClean="0"/>
              <a:t>Distal RTA 33% (assoc with longer disease duration, high BP, raised </a:t>
            </a:r>
            <a:r>
              <a:rPr lang="en-GB" dirty="0" err="1" smtClean="0"/>
              <a:t>creatinine</a:t>
            </a:r>
            <a:r>
              <a:rPr lang="en-GB" dirty="0" smtClean="0"/>
              <a:t>)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Pertovaara</a:t>
            </a:r>
            <a:r>
              <a:rPr lang="en-GB" sz="2400" i="1" dirty="0" smtClean="0"/>
              <a:t> et al 1999</a:t>
            </a:r>
          </a:p>
          <a:p>
            <a:r>
              <a:rPr lang="en-GB" dirty="0" smtClean="0"/>
              <a:t>RTA 3.9% and </a:t>
            </a:r>
            <a:r>
              <a:rPr lang="en-GB" dirty="0" err="1" smtClean="0"/>
              <a:t>Glomerulonephritis</a:t>
            </a:r>
            <a:r>
              <a:rPr lang="en-GB" dirty="0" smtClean="0"/>
              <a:t> 2.6%</a:t>
            </a:r>
          </a:p>
          <a:p>
            <a:pPr algn="r">
              <a:buNone/>
            </a:pPr>
            <a:r>
              <a:rPr lang="en-GB" sz="2400" i="1" dirty="0" err="1" smtClean="0"/>
              <a:t>Abrol</a:t>
            </a:r>
            <a:r>
              <a:rPr lang="en-GB" sz="2400" i="1" dirty="0" smtClean="0"/>
              <a:t> et al 2014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Interstitial Cystitis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Chronic inflammatory bladder disease</a:t>
            </a:r>
          </a:p>
          <a:p>
            <a:r>
              <a:rPr lang="en-GB" dirty="0" smtClean="0"/>
              <a:t>90% females</a:t>
            </a:r>
          </a:p>
          <a:p>
            <a:r>
              <a:rPr lang="en-GB" dirty="0" smtClean="0"/>
              <a:t>Chronic inflammation of bladder wall</a:t>
            </a:r>
          </a:p>
          <a:p>
            <a:r>
              <a:rPr lang="en-GB" dirty="0" smtClean="0"/>
              <a:t>No evidence of infection</a:t>
            </a:r>
          </a:p>
          <a:p>
            <a:r>
              <a:rPr lang="en-GB" dirty="0" smtClean="0"/>
              <a:t>Cause unknown</a:t>
            </a:r>
          </a:p>
          <a:p>
            <a:r>
              <a:rPr lang="en-GB" dirty="0" smtClean="0"/>
              <a:t>Associated with underlying CTD</a:t>
            </a:r>
          </a:p>
          <a:p>
            <a:r>
              <a:rPr lang="en-GB" dirty="0" smtClean="0"/>
              <a:t>23% of patients with IC may have </a:t>
            </a:r>
            <a:r>
              <a:rPr lang="en-GB" dirty="0" err="1" smtClean="0"/>
              <a:t>Sjogren’s</a:t>
            </a:r>
            <a:r>
              <a:rPr lang="en-GB" dirty="0" smtClean="0"/>
              <a:t> </a:t>
            </a:r>
          </a:p>
          <a:p>
            <a:pPr algn="r">
              <a:buFontTx/>
              <a:buNone/>
            </a:pPr>
            <a:r>
              <a:rPr lang="en-GB" dirty="0" smtClean="0"/>
              <a:t> </a:t>
            </a:r>
            <a:r>
              <a:rPr lang="en-GB" sz="2400" i="1" dirty="0" smtClean="0"/>
              <a:t>Van </a:t>
            </a:r>
            <a:r>
              <a:rPr lang="en-GB" sz="2400" i="1" dirty="0" err="1" smtClean="0"/>
              <a:t>der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Merwe</a:t>
            </a:r>
            <a:r>
              <a:rPr lang="en-GB" sz="2400" i="1" dirty="0" smtClean="0"/>
              <a:t> et al 2003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Haematological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Normocytic</a:t>
            </a:r>
            <a:r>
              <a:rPr lang="en-GB" dirty="0" smtClean="0"/>
              <a:t>, </a:t>
            </a:r>
            <a:r>
              <a:rPr lang="en-GB" dirty="0" err="1" smtClean="0"/>
              <a:t>normochromic</a:t>
            </a:r>
            <a:r>
              <a:rPr lang="en-GB" dirty="0" smtClean="0"/>
              <a:t> anaemia 11%</a:t>
            </a:r>
          </a:p>
          <a:p>
            <a:r>
              <a:rPr lang="en-GB" dirty="0" err="1" smtClean="0"/>
              <a:t>Thrombocytopaenia</a:t>
            </a:r>
            <a:r>
              <a:rPr lang="en-GB" dirty="0" smtClean="0"/>
              <a:t> 5 – 15%</a:t>
            </a:r>
          </a:p>
          <a:p>
            <a:r>
              <a:rPr lang="en-GB" dirty="0" err="1" smtClean="0"/>
              <a:t>Neutropaenia</a:t>
            </a:r>
            <a:r>
              <a:rPr lang="en-GB" dirty="0" smtClean="0"/>
              <a:t> &amp; </a:t>
            </a:r>
            <a:r>
              <a:rPr lang="en-GB" dirty="0" err="1" smtClean="0"/>
              <a:t>Lymphopaenia</a:t>
            </a:r>
            <a:r>
              <a:rPr lang="en-GB" dirty="0" smtClean="0"/>
              <a:t> (14 – 42%)</a:t>
            </a:r>
          </a:p>
          <a:p>
            <a:r>
              <a:rPr lang="en-GB" dirty="0" smtClean="0"/>
              <a:t>Autoimmune Haemolytic Anaemia rare</a:t>
            </a:r>
          </a:p>
          <a:p>
            <a:r>
              <a:rPr lang="en-GB" dirty="0" smtClean="0"/>
              <a:t>Mostly mild and asymptomatic</a:t>
            </a:r>
          </a:p>
          <a:p>
            <a:pPr algn="r">
              <a:buFontTx/>
              <a:buNone/>
            </a:pPr>
            <a:r>
              <a:rPr lang="en-GB" sz="2400" dirty="0" err="1" smtClean="0"/>
              <a:t>Asmussen</a:t>
            </a:r>
            <a:r>
              <a:rPr lang="en-GB" sz="2400" dirty="0" smtClean="0"/>
              <a:t> et al 1996</a:t>
            </a:r>
          </a:p>
          <a:p>
            <a:pPr algn="r">
              <a:buFontTx/>
              <a:buNone/>
            </a:pPr>
            <a:r>
              <a:rPr lang="en-GB" sz="2400" dirty="0" err="1" smtClean="0"/>
              <a:t>Markusse</a:t>
            </a:r>
            <a:r>
              <a:rPr lang="en-GB" sz="2400" dirty="0" smtClean="0"/>
              <a:t> et al 1992</a:t>
            </a:r>
          </a:p>
          <a:p>
            <a:pPr algn="r">
              <a:buFontTx/>
              <a:buNone/>
            </a:pPr>
            <a:r>
              <a:rPr lang="en-GB" sz="2400" dirty="0" smtClean="0"/>
              <a:t>Ramakrishna et al 1992</a:t>
            </a:r>
          </a:p>
          <a:p>
            <a:pPr algn="r">
              <a:buFontTx/>
              <a:buNone/>
            </a:pPr>
            <a:r>
              <a:rPr lang="en-GB" sz="2400" dirty="0" err="1" smtClean="0"/>
              <a:t>Kikawada</a:t>
            </a:r>
            <a:r>
              <a:rPr lang="en-GB" sz="2400" dirty="0" smtClean="0"/>
              <a:t> et al 2005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Neurological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Diffuse </a:t>
            </a:r>
            <a:r>
              <a:rPr lang="en-GB" dirty="0" err="1" smtClean="0"/>
              <a:t>sensorimotor</a:t>
            </a:r>
            <a:r>
              <a:rPr lang="en-GB" dirty="0" smtClean="0"/>
              <a:t> neuropathy (small fibre, n/conduction often normal) 8 -25%</a:t>
            </a:r>
          </a:p>
          <a:p>
            <a:r>
              <a:rPr lang="en-GB" dirty="0" smtClean="0"/>
              <a:t>Autonomic neuropathy (0-70%)</a:t>
            </a:r>
          </a:p>
          <a:p>
            <a:r>
              <a:rPr lang="en-GB" dirty="0" smtClean="0"/>
              <a:t>Trigeminal neuralgia 5%</a:t>
            </a:r>
          </a:p>
          <a:p>
            <a:r>
              <a:rPr lang="en-GB" dirty="0" err="1" smtClean="0"/>
              <a:t>Mononeuritis</a:t>
            </a:r>
            <a:r>
              <a:rPr lang="en-GB" dirty="0" smtClean="0"/>
              <a:t> 3%</a:t>
            </a:r>
          </a:p>
          <a:p>
            <a:r>
              <a:rPr lang="en-GB" dirty="0"/>
              <a:t>Dorsal Root </a:t>
            </a:r>
            <a:r>
              <a:rPr lang="en-GB" dirty="0" err="1"/>
              <a:t>Ganglionitis</a:t>
            </a:r>
            <a:r>
              <a:rPr lang="en-GB" dirty="0"/>
              <a:t> </a:t>
            </a:r>
            <a:r>
              <a:rPr lang="en-GB" dirty="0" smtClean="0"/>
              <a:t>(rare)</a:t>
            </a:r>
          </a:p>
          <a:p>
            <a:r>
              <a:rPr lang="en-GB" dirty="0" err="1" smtClean="0"/>
              <a:t>Sjogrens</a:t>
            </a:r>
            <a:r>
              <a:rPr lang="en-GB" dirty="0" smtClean="0"/>
              <a:t> </a:t>
            </a:r>
            <a:r>
              <a:rPr lang="en-GB" dirty="0" err="1" smtClean="0"/>
              <a:t>myelopathy</a:t>
            </a:r>
            <a:r>
              <a:rPr lang="en-GB" dirty="0" smtClean="0"/>
              <a:t> – may mimic MS, matched </a:t>
            </a:r>
            <a:r>
              <a:rPr lang="en-GB" dirty="0" err="1" smtClean="0"/>
              <a:t>oligoclonal</a:t>
            </a:r>
            <a:r>
              <a:rPr lang="en-GB" dirty="0" smtClean="0"/>
              <a:t> bands, treat with steroids (&lt;3%)</a:t>
            </a:r>
          </a:p>
          <a:p>
            <a:pPr algn="r">
              <a:buNone/>
            </a:pPr>
            <a:r>
              <a:rPr lang="en-GB" sz="1700" i="1" dirty="0" err="1" smtClean="0"/>
              <a:t>Sene</a:t>
            </a:r>
            <a:r>
              <a:rPr lang="en-GB" sz="1700" i="1" dirty="0" smtClean="0"/>
              <a:t> et al 2011, </a:t>
            </a:r>
            <a:r>
              <a:rPr lang="en-GB" sz="1700" i="1" dirty="0" err="1" smtClean="0"/>
              <a:t>Abrol</a:t>
            </a:r>
            <a:r>
              <a:rPr lang="en-GB" sz="1700" i="1" dirty="0" smtClean="0"/>
              <a:t> et al 2014, Fox et al 1996, </a:t>
            </a:r>
            <a:r>
              <a:rPr lang="en-GB" sz="1700" i="1" dirty="0" err="1" smtClean="0"/>
              <a:t>Andonopoulos</a:t>
            </a:r>
            <a:r>
              <a:rPr lang="en-GB" sz="1700" i="1" dirty="0" smtClean="0"/>
              <a:t> et al 1990, Griffin et al 1990, </a:t>
            </a:r>
          </a:p>
          <a:p>
            <a:pPr algn="r">
              <a:buNone/>
            </a:pPr>
            <a:r>
              <a:rPr lang="en-GB" sz="1700" i="1" dirty="0" smtClean="0"/>
              <a:t>Kovacs et al 2003, Vincent et al 2004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Dysphagia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Mechanical factors – dryness &amp; poor dentition</a:t>
            </a:r>
          </a:p>
          <a:p>
            <a:r>
              <a:rPr lang="en-GB" dirty="0" smtClean="0"/>
              <a:t>Oesophageal </a:t>
            </a:r>
            <a:r>
              <a:rPr lang="en-GB" dirty="0" err="1" smtClean="0"/>
              <a:t>dysmotility</a:t>
            </a:r>
            <a:r>
              <a:rPr lang="en-GB" dirty="0" smtClean="0"/>
              <a:t> may contribute</a:t>
            </a:r>
          </a:p>
          <a:p>
            <a:r>
              <a:rPr lang="en-GB" dirty="0" smtClean="0"/>
              <a:t>Oesophageal webs in up to 10%</a:t>
            </a:r>
          </a:p>
          <a:p>
            <a:r>
              <a:rPr lang="en-GB" dirty="0" smtClean="0"/>
              <a:t>Candida detected in up to 75% of patients</a:t>
            </a:r>
          </a:p>
          <a:p>
            <a:r>
              <a:rPr lang="en-GB" dirty="0" smtClean="0"/>
              <a:t>Candida levels fall following treatment with </a:t>
            </a:r>
            <a:r>
              <a:rPr lang="en-GB" dirty="0" err="1" smtClean="0"/>
              <a:t>pilocarpine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Autoimmune Liver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Reported prevalence varies from 6-27</a:t>
            </a:r>
            <a:r>
              <a:rPr lang="en-GB" dirty="0" smtClean="0"/>
              <a:t>%</a:t>
            </a:r>
          </a:p>
          <a:p>
            <a:r>
              <a:rPr lang="en-GB" dirty="0" smtClean="0"/>
              <a:t>Liver function abnormalities in ~7%</a:t>
            </a:r>
            <a:endParaRPr lang="en-GB" dirty="0" smtClean="0"/>
          </a:p>
          <a:p>
            <a:r>
              <a:rPr lang="en-GB" dirty="0" smtClean="0"/>
              <a:t>Anti-mitochondrial </a:t>
            </a:r>
            <a:r>
              <a:rPr lang="en-GB" dirty="0" err="1" smtClean="0"/>
              <a:t>ab</a:t>
            </a:r>
            <a:r>
              <a:rPr lang="en-GB" dirty="0" smtClean="0"/>
              <a:t> 5-7%</a:t>
            </a:r>
          </a:p>
          <a:p>
            <a:r>
              <a:rPr lang="en-GB" dirty="0" smtClean="0"/>
              <a:t>Smooth muscle antibodies up to 30%</a:t>
            </a:r>
          </a:p>
          <a:p>
            <a:r>
              <a:rPr lang="en-GB" dirty="0" smtClean="0"/>
              <a:t>Clinically significant disease generally rare with non-specific changes on biopsy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Skopouli</a:t>
            </a:r>
            <a:r>
              <a:rPr lang="en-GB" sz="2400" i="1" dirty="0" smtClean="0"/>
              <a:t> et al 1994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Ostuni</a:t>
            </a:r>
            <a:r>
              <a:rPr lang="en-GB" sz="2400" i="1" dirty="0" smtClean="0"/>
              <a:t> et al 1996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Cirrhosis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PBC may be present in 4-6%</a:t>
            </a:r>
            <a:endParaRPr lang="en-GB" i="1" dirty="0" smtClean="0"/>
          </a:p>
          <a:p>
            <a:r>
              <a:rPr lang="en-GB" dirty="0" smtClean="0"/>
              <a:t>SS found in 17% of patients with PBC </a:t>
            </a:r>
          </a:p>
          <a:p>
            <a:r>
              <a:rPr lang="en-GB" dirty="0" err="1" smtClean="0"/>
              <a:t>Ursodeoxycholic</a:t>
            </a:r>
            <a:r>
              <a:rPr lang="en-GB" dirty="0" smtClean="0"/>
              <a:t> acid helped PBC but didn’t influence other autoimmune features such as </a:t>
            </a:r>
            <a:r>
              <a:rPr lang="en-GB" dirty="0" err="1" smtClean="0"/>
              <a:t>sicca</a:t>
            </a:r>
            <a:endParaRPr lang="en-GB" sz="2400" i="1" dirty="0" smtClean="0"/>
          </a:p>
          <a:p>
            <a:pPr algn="r">
              <a:buNone/>
            </a:pPr>
            <a:r>
              <a:rPr lang="en-GB" sz="2400" i="1" dirty="0" err="1" smtClean="0"/>
              <a:t>Abrol</a:t>
            </a:r>
            <a:r>
              <a:rPr lang="en-GB" sz="2400" i="1" dirty="0" smtClean="0"/>
              <a:t> et al 2014</a:t>
            </a:r>
          </a:p>
          <a:p>
            <a:pPr algn="r">
              <a:buNone/>
            </a:pPr>
            <a:r>
              <a:rPr lang="en-GB" sz="2400" i="1" dirty="0" err="1" smtClean="0"/>
              <a:t>Skopouli</a:t>
            </a:r>
            <a:r>
              <a:rPr lang="en-GB" sz="2400" i="1" dirty="0" smtClean="0"/>
              <a:t> et al 1994 </a:t>
            </a:r>
          </a:p>
          <a:p>
            <a:pPr algn="r">
              <a:buNone/>
            </a:pPr>
            <a:r>
              <a:rPr lang="en-GB" sz="2400" i="1" dirty="0" err="1" smtClean="0"/>
              <a:t>Parik</a:t>
            </a:r>
            <a:r>
              <a:rPr lang="en-GB" sz="2400" i="1" dirty="0" smtClean="0"/>
              <a:t>-Patel et al 2001</a:t>
            </a:r>
          </a:p>
          <a:p>
            <a:pPr algn="r">
              <a:buNone/>
            </a:pPr>
            <a:r>
              <a:rPr lang="en-GB" sz="2400" i="1" dirty="0" err="1" smtClean="0"/>
              <a:t>Zukowsi</a:t>
            </a:r>
            <a:r>
              <a:rPr lang="en-GB" sz="2400" i="1" dirty="0" smtClean="0"/>
              <a:t> et al 1998</a:t>
            </a:r>
          </a:p>
          <a:p>
            <a:endParaRPr lang="en-GB" sz="2400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Primary SS - 0.1 – 0.4% dependant on index population &amp; criteria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Secondary SS - 10-20% of patients with longstanding RA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Presentation often non-specific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Often ‘grittiness’ rather than dry eye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Oral symptoms may require prompting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576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Coeliac</a:t>
            </a:r>
            <a:r>
              <a:rPr lang="en-GB" dirty="0" smtClean="0"/>
              <a:t>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Prevalence of biopsy proven </a:t>
            </a:r>
            <a:r>
              <a:rPr lang="en-GB" dirty="0" err="1" smtClean="0"/>
              <a:t>coeliac</a:t>
            </a:r>
            <a:r>
              <a:rPr lang="en-GB" dirty="0" smtClean="0"/>
              <a:t> disease 10 times higher than controls (4.5 per 100 </a:t>
            </a:r>
            <a:r>
              <a:rPr lang="en-GB" dirty="0" err="1" smtClean="0"/>
              <a:t>vs</a:t>
            </a:r>
            <a:r>
              <a:rPr lang="en-GB" dirty="0" smtClean="0"/>
              <a:t> 4.5-5.5 per 1000)</a:t>
            </a:r>
            <a:endParaRPr lang="en-GB" sz="2800" i="1" dirty="0" smtClean="0"/>
          </a:p>
          <a:p>
            <a:r>
              <a:rPr lang="en-GB" dirty="0" err="1" smtClean="0"/>
              <a:t>Ab</a:t>
            </a:r>
            <a:r>
              <a:rPr lang="en-GB" dirty="0" smtClean="0"/>
              <a:t> to tissue </a:t>
            </a:r>
            <a:r>
              <a:rPr lang="en-GB" dirty="0" err="1" smtClean="0"/>
              <a:t>transglutaminase</a:t>
            </a:r>
            <a:r>
              <a:rPr lang="en-GB" dirty="0" smtClean="0"/>
              <a:t> found in 12% of SS patients v 4% of controls </a:t>
            </a:r>
          </a:p>
          <a:p>
            <a:pPr algn="r">
              <a:buFontTx/>
              <a:buNone/>
            </a:pPr>
            <a:r>
              <a:rPr lang="en-GB" sz="2400" dirty="0" smtClean="0"/>
              <a:t>	</a:t>
            </a:r>
            <a:r>
              <a:rPr lang="en-GB" sz="2400" i="1" dirty="0" err="1" smtClean="0"/>
              <a:t>Luft</a:t>
            </a:r>
            <a:r>
              <a:rPr lang="en-GB" sz="2400" i="1" dirty="0" smtClean="0"/>
              <a:t> et al 2003 </a:t>
            </a:r>
          </a:p>
          <a:p>
            <a:pPr algn="r">
              <a:buFontTx/>
              <a:buNone/>
            </a:pPr>
            <a:r>
              <a:rPr lang="en-GB" sz="2400" i="1" dirty="0" err="1" smtClean="0"/>
              <a:t>Szodary</a:t>
            </a:r>
            <a:r>
              <a:rPr lang="en-GB" sz="2400" i="1" dirty="0" smtClean="0"/>
              <a:t> et al 2004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Gastritis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Prevalence of Helicobacter pylori in dyspeptic subjects with SS is similar to controls (57% v 62%)</a:t>
            </a:r>
          </a:p>
          <a:p>
            <a:r>
              <a:rPr lang="en-GB" dirty="0" smtClean="0"/>
              <a:t>SS patients demonstrated persistent symptoms despite H pylori eradication (75% v 13%)</a:t>
            </a:r>
          </a:p>
          <a:p>
            <a:pPr algn="r">
              <a:buFontTx/>
              <a:buNone/>
            </a:pPr>
            <a:r>
              <a:rPr lang="en-GB" i="1" dirty="0" smtClean="0"/>
              <a:t>	</a:t>
            </a:r>
            <a:r>
              <a:rPr lang="en-GB" sz="2400" i="1" dirty="0" err="1" smtClean="0"/>
              <a:t>Sorrentino</a:t>
            </a:r>
            <a:r>
              <a:rPr lang="en-GB" sz="2400" i="1" dirty="0" smtClean="0"/>
              <a:t> et al 2004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Irritable Bowel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Bloating, diarrhoea, abdominal colic</a:t>
            </a:r>
          </a:p>
          <a:p>
            <a:r>
              <a:rPr lang="en-GB" dirty="0" smtClean="0"/>
              <a:t>Affects 20% of normal population</a:t>
            </a:r>
          </a:p>
          <a:p>
            <a:r>
              <a:rPr lang="en-GB" dirty="0" smtClean="0"/>
              <a:t>Prevalence in </a:t>
            </a:r>
            <a:r>
              <a:rPr lang="en-GB" dirty="0" err="1" smtClean="0"/>
              <a:t>Sjogren’s</a:t>
            </a:r>
            <a:r>
              <a:rPr lang="en-GB" dirty="0" smtClean="0"/>
              <a:t> unknown but anecdotally common</a:t>
            </a:r>
          </a:p>
          <a:p>
            <a:r>
              <a:rPr lang="en-GB" dirty="0" smtClean="0"/>
              <a:t>‘Slow motility’ often observed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Lymphoma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40 fold relative risk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Risk rises with disease duration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3% in first 5 years to ~10% at 10 - 15 years in Ro/</a:t>
            </a:r>
            <a:r>
              <a:rPr lang="en-GB" dirty="0" err="1" smtClean="0"/>
              <a:t>La+ve</a:t>
            </a:r>
            <a:r>
              <a:rPr lang="en-GB" dirty="0" smtClean="0"/>
              <a:t> group </a:t>
            </a:r>
            <a:endParaRPr lang="en-GB" dirty="0" smtClean="0"/>
          </a:p>
          <a:p>
            <a:r>
              <a:rPr lang="en-GB" dirty="0"/>
              <a:t>Median age of onset </a:t>
            </a:r>
            <a:r>
              <a:rPr lang="en-GB" dirty="0" smtClean="0"/>
              <a:t>mid-50’s</a:t>
            </a:r>
          </a:p>
          <a:p>
            <a:r>
              <a:rPr lang="en-GB" dirty="0" smtClean="0"/>
              <a:t>Predictive </a:t>
            </a:r>
            <a:r>
              <a:rPr lang="en-GB" dirty="0"/>
              <a:t>factors for later development include  lymphadenopathy, low C4 </a:t>
            </a:r>
            <a:endParaRPr lang="en-GB" dirty="0" smtClean="0"/>
          </a:p>
          <a:p>
            <a:pPr algn="r">
              <a:buClr>
                <a:schemeClr val="hlink"/>
              </a:buClr>
              <a:buSzPct val="120000"/>
              <a:buFontTx/>
              <a:buNone/>
            </a:pPr>
            <a:r>
              <a:rPr lang="en-GB" sz="2400" dirty="0" smtClean="0"/>
              <a:t>Lazarus et al 2006, </a:t>
            </a:r>
            <a:r>
              <a:rPr lang="en-GB" sz="2400" dirty="0" err="1" smtClean="0"/>
              <a:t>Baimpa</a:t>
            </a:r>
            <a:r>
              <a:rPr lang="en-GB" sz="2400" dirty="0" smtClean="0"/>
              <a:t> et al 2009, </a:t>
            </a:r>
          </a:p>
          <a:p>
            <a:pPr algn="r">
              <a:buClr>
                <a:schemeClr val="hlink"/>
              </a:buClr>
              <a:buSzPct val="120000"/>
              <a:buNone/>
            </a:pPr>
            <a:r>
              <a:rPr lang="en-GB" sz="2400" dirty="0" err="1"/>
              <a:t>Solans-Laque</a:t>
            </a:r>
            <a:r>
              <a:rPr lang="en-GB" sz="2400" dirty="0"/>
              <a:t> </a:t>
            </a:r>
            <a:r>
              <a:rPr lang="en-GB" sz="2400" dirty="0" smtClean="0"/>
              <a:t>2011, </a:t>
            </a:r>
            <a:r>
              <a:rPr lang="en-GB" sz="2400" dirty="0" err="1" smtClean="0"/>
              <a:t>Abrol</a:t>
            </a:r>
            <a:r>
              <a:rPr lang="en-GB" sz="2400" dirty="0" smtClean="0"/>
              <a:t> </a:t>
            </a:r>
            <a:r>
              <a:rPr lang="en-GB" sz="2400" dirty="0" smtClean="0"/>
              <a:t>et al 2014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Lymphoma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Primarily B-cell (MALT) lymphomas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Commonest site of presentation parotid &amp; other </a:t>
            </a:r>
            <a:r>
              <a:rPr lang="en-GB" dirty="0" err="1" smtClean="0"/>
              <a:t>SGs</a:t>
            </a:r>
            <a:r>
              <a:rPr lang="en-GB" dirty="0" smtClean="0"/>
              <a:t>, then orbits, stomach, thyroid, lung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 smtClean="0"/>
              <a:t>90% respond to treatment, 5 year disease free survival &gt;75% </a:t>
            </a:r>
          </a:p>
          <a:p>
            <a:pPr algn="r">
              <a:buClr>
                <a:schemeClr val="hlink"/>
              </a:buClr>
              <a:buSzPct val="120000"/>
              <a:buFontTx/>
              <a:buNone/>
            </a:pPr>
            <a:r>
              <a:rPr lang="en-GB" sz="2400" dirty="0" smtClean="0"/>
              <a:t>Tsang et al 2001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Lymphoma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Median age of onset mid-50’s, </a:t>
            </a:r>
            <a:r>
              <a:rPr lang="en-GB" dirty="0" err="1" smtClean="0"/>
              <a:t>Sjogren’s</a:t>
            </a:r>
            <a:r>
              <a:rPr lang="en-GB" dirty="0" smtClean="0"/>
              <a:t> diagnosis pre-dates by ~ 7 years</a:t>
            </a:r>
          </a:p>
          <a:p>
            <a:r>
              <a:rPr lang="en-GB" dirty="0" smtClean="0"/>
              <a:t>Predictive factors for later development include  lymphadenopathy, low C4 </a:t>
            </a:r>
          </a:p>
          <a:p>
            <a:pPr algn="r">
              <a:buFontTx/>
              <a:buNone/>
            </a:pPr>
            <a:r>
              <a:rPr lang="en-GB" sz="2400" dirty="0" smtClean="0"/>
              <a:t>Lazarus </a:t>
            </a:r>
            <a:r>
              <a:rPr lang="en-GB" sz="2400" dirty="0" smtClean="0"/>
              <a:t>et al 2006</a:t>
            </a:r>
          </a:p>
          <a:p>
            <a:pPr algn="r">
              <a:buFontTx/>
              <a:buNone/>
            </a:pPr>
            <a:r>
              <a:rPr lang="en-GB" sz="2400" dirty="0" err="1" smtClean="0"/>
              <a:t>Baimpa</a:t>
            </a:r>
            <a:r>
              <a:rPr lang="en-GB" sz="2400" dirty="0" smtClean="0"/>
              <a:t> et al 2009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Fertility &amp;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Fertility normal</a:t>
            </a:r>
          </a:p>
          <a:p>
            <a:r>
              <a:rPr lang="en-GB" dirty="0" smtClean="0"/>
              <a:t>Small inc risk of m/</a:t>
            </a:r>
            <a:r>
              <a:rPr lang="en-GB" dirty="0" err="1" smtClean="0"/>
              <a:t>c</a:t>
            </a:r>
            <a:r>
              <a:rPr lang="en-GB" dirty="0" smtClean="0"/>
              <a:t> in Ro/La patients</a:t>
            </a:r>
          </a:p>
          <a:p>
            <a:r>
              <a:rPr lang="en-GB" dirty="0" smtClean="0"/>
              <a:t>Neonatal lupus rash in 5%</a:t>
            </a:r>
          </a:p>
          <a:p>
            <a:r>
              <a:rPr lang="en-GB" dirty="0" smtClean="0"/>
              <a:t>Rash appears at 6/52 of age &amp; lasts ~17 weeks</a:t>
            </a:r>
          </a:p>
          <a:p>
            <a:r>
              <a:rPr lang="en-GB" dirty="0" smtClean="0"/>
              <a:t>Slightly commoner in female children</a:t>
            </a:r>
          </a:p>
          <a:p>
            <a:r>
              <a:rPr lang="en-GB" dirty="0" smtClean="0"/>
              <a:t>Few children have permanent areas of </a:t>
            </a:r>
            <a:r>
              <a:rPr lang="en-GB" dirty="0" err="1" smtClean="0"/>
              <a:t>depigmentation</a:t>
            </a:r>
            <a:r>
              <a:rPr lang="en-GB" dirty="0" smtClean="0"/>
              <a:t> or </a:t>
            </a:r>
            <a:r>
              <a:rPr lang="en-GB" dirty="0" err="1" smtClean="0"/>
              <a:t>telangiectsasia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Congenital Heart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CHB &lt;2% (but 17% for subsequent pregnancies)</a:t>
            </a:r>
          </a:p>
          <a:p>
            <a:r>
              <a:rPr lang="en-GB" dirty="0" smtClean="0"/>
              <a:t>CHB more strongly associated with Ro52 than Ro60</a:t>
            </a:r>
          </a:p>
          <a:p>
            <a:r>
              <a:rPr lang="en-GB" dirty="0" smtClean="0"/>
              <a:t>Risk increased if Ro and La both present</a:t>
            </a:r>
          </a:p>
          <a:p>
            <a:r>
              <a:rPr lang="en-GB" dirty="0" smtClean="0"/>
              <a:t>9 fold increased risk if </a:t>
            </a:r>
            <a:r>
              <a:rPr lang="en-GB" dirty="0" err="1" smtClean="0"/>
              <a:t>coexistant</a:t>
            </a:r>
            <a:r>
              <a:rPr lang="en-GB" dirty="0" smtClean="0"/>
              <a:t> hypothyroidism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Congenital Heart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Detected by USS from ~16 weeks gestation</a:t>
            </a:r>
          </a:p>
          <a:p>
            <a:r>
              <a:rPr lang="en-GB" dirty="0" smtClean="0"/>
              <a:t>May be 1</a:t>
            </a:r>
            <a:r>
              <a:rPr lang="en-GB" baseline="30000" dirty="0" smtClean="0"/>
              <a:t>st</a:t>
            </a:r>
            <a:r>
              <a:rPr lang="en-GB" dirty="0" smtClean="0"/>
              <a:t>, 2</a:t>
            </a:r>
            <a:r>
              <a:rPr lang="en-GB" baseline="30000" dirty="0" smtClean="0"/>
              <a:t>nd</a:t>
            </a:r>
            <a:r>
              <a:rPr lang="en-GB" dirty="0" smtClean="0"/>
              <a:t> or 3</a:t>
            </a:r>
            <a:r>
              <a:rPr lang="en-GB" baseline="30000" dirty="0" smtClean="0"/>
              <a:t>rd</a:t>
            </a:r>
            <a:r>
              <a:rPr lang="en-GB" dirty="0" smtClean="0"/>
              <a:t> degree (latter not reversible)</a:t>
            </a:r>
          </a:p>
          <a:p>
            <a:r>
              <a:rPr lang="en-GB" dirty="0" smtClean="0"/>
              <a:t>Monozygotic twins may be discordant</a:t>
            </a:r>
          </a:p>
          <a:p>
            <a:r>
              <a:rPr lang="en-GB" dirty="0" smtClean="0"/>
              <a:t>70% survive &amp; almost all require pacing</a:t>
            </a:r>
          </a:p>
          <a:p>
            <a:pPr algn="r">
              <a:buNone/>
            </a:pPr>
            <a:r>
              <a:rPr lang="en-GB" sz="2400" i="1" dirty="0" smtClean="0"/>
              <a:t>Priori et al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Hydroxychloroquine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ESR </a:t>
            </a:r>
            <a:r>
              <a:rPr lang="en-GB" dirty="0"/>
              <a:t>&amp; </a:t>
            </a:r>
            <a:r>
              <a:rPr lang="en-GB" dirty="0" err="1"/>
              <a:t>Ig</a:t>
            </a:r>
            <a:r>
              <a:rPr lang="en-GB" dirty="0"/>
              <a:t> decreased, </a:t>
            </a:r>
            <a:r>
              <a:rPr lang="en-GB" dirty="0" err="1"/>
              <a:t>Hb</a:t>
            </a:r>
            <a:r>
              <a:rPr lang="en-GB" dirty="0"/>
              <a:t> increased</a:t>
            </a:r>
          </a:p>
          <a:p>
            <a:pPr>
              <a:buFontTx/>
              <a:buChar char="•"/>
            </a:pPr>
            <a:r>
              <a:rPr lang="en-GB" dirty="0"/>
              <a:t>No change tear/saliva flow</a:t>
            </a:r>
          </a:p>
          <a:p>
            <a:pPr>
              <a:buFontTx/>
              <a:buChar char="•"/>
            </a:pPr>
            <a:r>
              <a:rPr lang="en-GB" dirty="0"/>
              <a:t>Fatigue not assessed</a:t>
            </a:r>
          </a:p>
          <a:p>
            <a:pPr marL="0" indent="0" algn="r">
              <a:buNone/>
            </a:pPr>
            <a:r>
              <a:rPr lang="en-GB" sz="2600" i="1" dirty="0" smtClean="0"/>
              <a:t>Fox </a:t>
            </a:r>
            <a:r>
              <a:rPr lang="en-GB" sz="2600" i="1" dirty="0"/>
              <a:t>et </a:t>
            </a:r>
            <a:r>
              <a:rPr lang="en-GB" sz="2600" i="1" dirty="0" smtClean="0"/>
              <a:t>al, </a:t>
            </a:r>
            <a:r>
              <a:rPr lang="en-GB" sz="2600" i="1" dirty="0" err="1"/>
              <a:t>Kruize</a:t>
            </a:r>
            <a:r>
              <a:rPr lang="en-GB" sz="2600" i="1" dirty="0"/>
              <a:t> et al </a:t>
            </a:r>
            <a:endParaRPr lang="en-GB" sz="2600" i="1" dirty="0"/>
          </a:p>
          <a:p>
            <a:r>
              <a:rPr lang="en-GB" dirty="0"/>
              <a:t>JOQUER study </a:t>
            </a:r>
          </a:p>
          <a:p>
            <a:r>
              <a:rPr lang="en-GB" dirty="0" smtClean="0"/>
              <a:t>No </a:t>
            </a:r>
            <a:r>
              <a:rPr lang="en-GB" dirty="0"/>
              <a:t>significant improvement in measurements of disease activity at 6 months</a:t>
            </a:r>
            <a:endParaRPr lang="en-GB" b="1" i="1" u="sng" dirty="0"/>
          </a:p>
          <a:p>
            <a:r>
              <a:rPr lang="en-GB" dirty="0"/>
              <a:t>Some evidence of improvement at 48 weeks</a:t>
            </a:r>
          </a:p>
          <a:p>
            <a:pPr marL="0" indent="0" algn="r">
              <a:buNone/>
            </a:pPr>
            <a:r>
              <a:rPr lang="en-GB" sz="2600" i="1" dirty="0" err="1"/>
              <a:t>Gottenberg</a:t>
            </a:r>
            <a:r>
              <a:rPr lang="en-GB" sz="2600" i="1" dirty="0"/>
              <a:t> et al, JAMA 2014; 312(3):249-258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43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</a:t>
            </a:r>
            <a:r>
              <a:rPr lang="en-GB" dirty="0"/>
              <a:t>the Diagnosis!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</a:pPr>
            <a:r>
              <a:rPr lang="en-GB" dirty="0"/>
              <a:t>Ocular symptoms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Oral symptoms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Ocular signs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Oral signs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Histopathology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GB" dirty="0"/>
              <a:t>Anti-Ro/La antibodies</a:t>
            </a:r>
          </a:p>
          <a:p>
            <a:pPr algn="r">
              <a:buFontTx/>
              <a:buNone/>
            </a:pPr>
            <a:r>
              <a:rPr lang="en-US" sz="2000" dirty="0"/>
              <a:t>American-European consensus group (AECG) criteria</a:t>
            </a:r>
          </a:p>
          <a:p>
            <a:pPr algn="r">
              <a:buFontTx/>
              <a:buNone/>
            </a:pPr>
            <a:r>
              <a:rPr lang="en-GB" sz="2000" dirty="0"/>
              <a:t>Ann Rheum Dis, 2002; 61: 554-8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198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Azathioprine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Azathioprine (low dose, 1mg/kg/day) – no improvement in fatigue, salivary flow, </a:t>
            </a:r>
            <a:r>
              <a:rPr lang="en-GB" dirty="0" err="1"/>
              <a:t>Ig</a:t>
            </a:r>
            <a:r>
              <a:rPr lang="en-GB" dirty="0"/>
              <a:t> levels, ESR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02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Cyclosporin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</a:t>
            </a:r>
            <a:r>
              <a:rPr lang="en-GB" dirty="0"/>
              <a:t>improvement in salivary flow, fatigue, ESR</a:t>
            </a:r>
          </a:p>
          <a:p>
            <a:r>
              <a:rPr lang="en-GB" dirty="0" smtClean="0"/>
              <a:t>Reductions </a:t>
            </a:r>
            <a:r>
              <a:rPr lang="en-GB" dirty="0"/>
              <a:t>in Joint swelling and </a:t>
            </a:r>
            <a:r>
              <a:rPr lang="en-GB" dirty="0" smtClean="0"/>
              <a:t>tenderness</a:t>
            </a:r>
          </a:p>
          <a:p>
            <a:r>
              <a:rPr lang="en-GB" dirty="0" smtClean="0"/>
              <a:t>Improvements </a:t>
            </a:r>
            <a:r>
              <a:rPr lang="en-GB" dirty="0"/>
              <a:t>in physical and mental health domains of the SF36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Methotrexate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dirty="0"/>
              <a:t>Methotrexate – single open label study – 0.2mg/kg/week</a:t>
            </a:r>
          </a:p>
          <a:p>
            <a:pPr>
              <a:buFontTx/>
              <a:buChar char="•"/>
            </a:pPr>
            <a:r>
              <a:rPr lang="en-GB" dirty="0"/>
              <a:t>No improvement in dryness</a:t>
            </a:r>
          </a:p>
          <a:p>
            <a:pPr>
              <a:buFontTx/>
              <a:buChar char="•"/>
            </a:pPr>
            <a:r>
              <a:rPr lang="en-GB" dirty="0"/>
              <a:t>No change in </a:t>
            </a:r>
            <a:r>
              <a:rPr lang="en-GB" dirty="0" err="1"/>
              <a:t>Ig</a:t>
            </a:r>
            <a:r>
              <a:rPr lang="en-GB" dirty="0"/>
              <a:t> or ESR</a:t>
            </a:r>
          </a:p>
          <a:p>
            <a:pPr>
              <a:buFontTx/>
              <a:buChar char="•"/>
            </a:pPr>
            <a:r>
              <a:rPr lang="en-GB" dirty="0"/>
              <a:t>Significant side effects in 41%</a:t>
            </a:r>
          </a:p>
          <a:p>
            <a:pPr marL="0" indent="0" algn="r">
              <a:buNone/>
            </a:pPr>
            <a:r>
              <a:rPr lang="en-GB" sz="2400" i="1" dirty="0" err="1"/>
              <a:t>Skopouli</a:t>
            </a:r>
            <a:r>
              <a:rPr lang="en-GB" sz="2400" i="1" dirty="0"/>
              <a:t> et al, </a:t>
            </a:r>
            <a:r>
              <a:rPr lang="en-US" sz="2400" i="1" dirty="0"/>
              <a:t> </a:t>
            </a:r>
            <a:r>
              <a:rPr lang="en-US" sz="2400" i="1" dirty="0" err="1"/>
              <a:t>Clin</a:t>
            </a:r>
            <a:r>
              <a:rPr lang="en-US" sz="2400" i="1" dirty="0"/>
              <a:t> </a:t>
            </a:r>
            <a:r>
              <a:rPr lang="en-US" sz="2400" i="1" dirty="0" err="1"/>
              <a:t>Exp</a:t>
            </a:r>
            <a:r>
              <a:rPr lang="en-US" sz="2400" i="1" dirty="0"/>
              <a:t> </a:t>
            </a:r>
            <a:r>
              <a:rPr lang="en-US" sz="2400" i="1" dirty="0" err="1"/>
              <a:t>Rheumatol</a:t>
            </a:r>
            <a:r>
              <a:rPr lang="en-US" sz="2400" i="1" dirty="0"/>
              <a:t>. 1996 Sep-Oct;14(5):555-8</a:t>
            </a: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54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Leflunomide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Phase II open label pilot study</a:t>
            </a:r>
          </a:p>
          <a:p>
            <a:r>
              <a:rPr lang="en-GB" dirty="0"/>
              <a:t>15 patients</a:t>
            </a:r>
          </a:p>
          <a:p>
            <a:r>
              <a:rPr lang="en-GB" dirty="0"/>
              <a:t>Severe adverse events observed</a:t>
            </a:r>
          </a:p>
          <a:p>
            <a:r>
              <a:rPr lang="en-GB" dirty="0"/>
              <a:t>Efficacy modest</a:t>
            </a:r>
          </a:p>
          <a:p>
            <a:pPr marL="0" indent="0" algn="r">
              <a:buNone/>
            </a:pPr>
            <a:r>
              <a:rPr lang="en-US" sz="2400" i="1" dirty="0" err="1"/>
              <a:t>Woerkom</a:t>
            </a:r>
            <a:r>
              <a:rPr lang="en-US" sz="2400" i="1" dirty="0"/>
              <a:t> et al (Ann Rheum Dis 2007; 66:1026-32)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8917415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Mycophenolate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Single </a:t>
            </a:r>
            <a:r>
              <a:rPr lang="en-US" dirty="0"/>
              <a:t>center, open-label pilot trial. </a:t>
            </a:r>
          </a:p>
          <a:p>
            <a:r>
              <a:rPr lang="en-US" dirty="0"/>
              <a:t>Subjective improvement of ocular dryness and reduction in artificial tear use</a:t>
            </a:r>
          </a:p>
          <a:p>
            <a:r>
              <a:rPr lang="en-US" dirty="0"/>
              <a:t>No significant change in objective parameters of dryness of eyes and mouth</a:t>
            </a:r>
          </a:p>
          <a:p>
            <a:r>
              <a:rPr lang="en-US" dirty="0"/>
              <a:t>Significant reduction in </a:t>
            </a:r>
            <a:r>
              <a:rPr lang="en-US" dirty="0" err="1" smtClean="0"/>
              <a:t>Ig’s</a:t>
            </a:r>
            <a:r>
              <a:rPr lang="en-US" dirty="0" smtClean="0"/>
              <a:t> &amp; </a:t>
            </a:r>
            <a:r>
              <a:rPr lang="en-US" dirty="0"/>
              <a:t>RF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in complements and WCC.</a:t>
            </a:r>
          </a:p>
          <a:p>
            <a:pPr marL="0" indent="0" algn="r">
              <a:buNone/>
            </a:pPr>
            <a:r>
              <a:rPr lang="en-US" sz="2400" i="1" dirty="0" err="1"/>
              <a:t>Willeke</a:t>
            </a:r>
            <a:r>
              <a:rPr lang="en-US" sz="2400" i="1" dirty="0"/>
              <a:t> et al (Arthritis Research &amp; Therapy 2007, R115)</a:t>
            </a: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11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Biologics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B-cell targeted therapies </a:t>
            </a:r>
            <a:r>
              <a:rPr lang="en-GB" dirty="0" err="1"/>
              <a:t>eg</a:t>
            </a:r>
            <a:r>
              <a:rPr lang="en-GB" dirty="0"/>
              <a:t> rituximab</a:t>
            </a:r>
          </a:p>
          <a:p>
            <a:r>
              <a:rPr lang="en-GB" dirty="0"/>
              <a:t>T-cell targeted therapies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abatacept</a:t>
            </a:r>
            <a:endParaRPr lang="en-GB" dirty="0"/>
          </a:p>
          <a:p>
            <a:r>
              <a:rPr lang="en-GB" dirty="0"/>
              <a:t>Anti-TNF targeted therapies</a:t>
            </a:r>
          </a:p>
          <a:p>
            <a:r>
              <a:rPr lang="en-GB" dirty="0"/>
              <a:t>Anti-IL6 and anti-IFN targeted therapies</a:t>
            </a:r>
          </a:p>
          <a:p>
            <a:r>
              <a:rPr lang="en-GB" dirty="0"/>
              <a:t>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562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Rituximab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Pilot studies, case reports and small RCTs suggest improvement in salivary flow rates and fatigue</a:t>
            </a:r>
          </a:p>
          <a:p>
            <a:r>
              <a:rPr lang="en-GB" dirty="0"/>
              <a:t>TEARS study failed to reach primary end point</a:t>
            </a:r>
          </a:p>
          <a:p>
            <a:r>
              <a:rPr lang="en-GB" dirty="0"/>
              <a:t>TRACTISS study yet to report</a:t>
            </a:r>
          </a:p>
          <a:p>
            <a:r>
              <a:rPr lang="en-GB" dirty="0"/>
              <a:t>Being used for lymphoma and some systemic complications (</a:t>
            </a:r>
            <a:r>
              <a:rPr lang="en-GB" dirty="0" err="1"/>
              <a:t>thrombocytopaenia</a:t>
            </a:r>
            <a:r>
              <a:rPr lang="en-GB" dirty="0"/>
              <a:t>)</a:t>
            </a:r>
          </a:p>
          <a:p>
            <a:r>
              <a:rPr lang="en-GB" dirty="0"/>
              <a:t>Good safety profile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48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B cell agents……….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120000"/>
            </a:pPr>
            <a:r>
              <a:rPr lang="en-GB" dirty="0" err="1"/>
              <a:t>Belimumab</a:t>
            </a:r>
            <a:r>
              <a:rPr lang="en-GB" dirty="0"/>
              <a:t> </a:t>
            </a:r>
            <a:endParaRPr lang="en-GB" dirty="0" smtClean="0"/>
          </a:p>
          <a:p>
            <a:pPr>
              <a:lnSpc>
                <a:spcPct val="80000"/>
              </a:lnSpc>
              <a:buClr>
                <a:schemeClr val="hlink"/>
              </a:buClr>
              <a:buSzPct val="120000"/>
            </a:pPr>
            <a:r>
              <a:rPr lang="en-GB" dirty="0" err="1" smtClean="0"/>
              <a:t>Epratuzumab</a:t>
            </a:r>
            <a:r>
              <a:rPr lang="en-GB" dirty="0" smtClean="0"/>
              <a:t> </a:t>
            </a:r>
            <a:r>
              <a:rPr lang="en-GB" dirty="0"/>
              <a:t>(anti-CD22) – early trials in SLE &amp; lymphoma promising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20000"/>
            </a:pPr>
            <a:r>
              <a:rPr lang="en-GB" dirty="0" err="1"/>
              <a:t>Atacicept</a:t>
            </a:r>
            <a:r>
              <a:rPr lang="en-GB" dirty="0"/>
              <a:t> (</a:t>
            </a:r>
            <a:r>
              <a:rPr lang="cs-CZ" dirty="0"/>
              <a:t>soluble, fully human, recombinant fusion protein that inhibits B cell-stimulating factors APRIL (a proliferation-inducing ligand) and BLyS (B-lymphocyte stimulator) </a:t>
            </a:r>
            <a:r>
              <a:rPr lang="en-GB" dirty="0"/>
              <a:t>– decline in </a:t>
            </a:r>
            <a:r>
              <a:rPr lang="en-GB" dirty="0" err="1"/>
              <a:t>IgG</a:t>
            </a:r>
            <a:r>
              <a:rPr lang="en-GB" dirty="0"/>
              <a:t> &amp; studies terminated early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915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 T cell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Abatacept</a:t>
            </a:r>
            <a:r>
              <a:rPr lang="en-GB" dirty="0"/>
              <a:t> – 2 small studies, increased saliva</a:t>
            </a:r>
          </a:p>
          <a:p>
            <a:r>
              <a:rPr lang="en-GB" dirty="0" err="1"/>
              <a:t>Efalizumab</a:t>
            </a:r>
            <a:r>
              <a:rPr lang="en-GB" dirty="0"/>
              <a:t> – withdrawn due to safety issues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540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 TNF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Pilot study looked promising but subsequent RCTs x3 showed negative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1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Autoantibodies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120000"/>
            </a:pPr>
            <a:r>
              <a:rPr lang="en-GB" dirty="0"/>
              <a:t>Ro (SSA) – 52 or 60kD, bound to cytoplasmic RNAs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120000"/>
            </a:pPr>
            <a:r>
              <a:rPr lang="en-GB" dirty="0"/>
              <a:t>La (SSB) – 48kD, nuclear, bound to RNA polymerase III transcripts (transcription termination factor)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120000"/>
            </a:pPr>
            <a:r>
              <a:rPr lang="en-GB" dirty="0"/>
              <a:t>ANA &amp; RF often positive but </a:t>
            </a:r>
            <a:r>
              <a:rPr lang="en-GB" dirty="0" smtClean="0"/>
              <a:t>non-specific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65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Potential Future agents..........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Tociluzimab</a:t>
            </a:r>
            <a:r>
              <a:rPr lang="en-GB" dirty="0"/>
              <a:t> (Anti-IL6) – one case </a:t>
            </a:r>
            <a:r>
              <a:rPr lang="en-GB" dirty="0" smtClean="0"/>
              <a:t>report</a:t>
            </a:r>
            <a:endParaRPr lang="en-GB" dirty="0"/>
          </a:p>
          <a:p>
            <a:r>
              <a:rPr lang="en-GB" dirty="0"/>
              <a:t>INF-alpha – some evidence</a:t>
            </a:r>
            <a:endParaRPr lang="cs-CZ" dirty="0"/>
          </a:p>
          <a:p>
            <a:r>
              <a:rPr lang="en-GB" dirty="0"/>
              <a:t>Small molecules </a:t>
            </a:r>
            <a:r>
              <a:rPr lang="en-GB" dirty="0" err="1"/>
              <a:t>eg</a:t>
            </a:r>
            <a:r>
              <a:rPr lang="en-GB" dirty="0"/>
              <a:t> PI3K inhibitors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558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Non-pharmacological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</a:t>
            </a:r>
            <a:r>
              <a:rPr lang="en-GB" dirty="0"/>
              <a:t>supporting graded exercise programmes and psychological interventions from other autoimmune diseases</a:t>
            </a:r>
          </a:p>
          <a:p>
            <a:r>
              <a:rPr lang="en-GB" dirty="0"/>
              <a:t>Current study underway in </a:t>
            </a:r>
            <a:r>
              <a:rPr lang="en-GB" dirty="0" err="1"/>
              <a:t>Sjogren’s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047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Take Home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Sj</a:t>
            </a:r>
            <a:r>
              <a:rPr lang="en-GB" dirty="0" err="1" smtClean="0">
                <a:cs typeface="Times New Roman" charset="0"/>
              </a:rPr>
              <a:t>ö</a:t>
            </a:r>
            <a:r>
              <a:rPr lang="en-GB" dirty="0" err="1" smtClean="0"/>
              <a:t>grens</a:t>
            </a:r>
            <a:r>
              <a:rPr lang="en-GB" dirty="0" smtClean="0"/>
              <a:t> syndrome is a multi-system connective tissue disorder</a:t>
            </a:r>
          </a:p>
          <a:p>
            <a:r>
              <a:rPr lang="en-GB" dirty="0" smtClean="0"/>
              <a:t>Serious complications are rare but must not be forgotten</a:t>
            </a:r>
          </a:p>
          <a:p>
            <a:r>
              <a:rPr lang="en-GB" dirty="0" smtClean="0"/>
              <a:t>It may respond to immunosuppression and new treatments are on the horizon</a:t>
            </a:r>
          </a:p>
          <a:p>
            <a:r>
              <a:rPr lang="en-GB" dirty="0" smtClean="0"/>
              <a:t>Some interesting cases to follow &amp; stimulate debate…………….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Minor Salivary Gland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Daniels et al (1984) described currently used technique</a:t>
            </a:r>
          </a:p>
          <a:p>
            <a:r>
              <a:rPr lang="en-GB" dirty="0"/>
              <a:t>Inside of the lower lip between midline and commissure</a:t>
            </a:r>
          </a:p>
          <a:p>
            <a:r>
              <a:rPr lang="en-GB" dirty="0"/>
              <a:t>Incision through normal looking mucosa followed by blunt dissection, identifying and avoiding sensory nerves</a:t>
            </a:r>
          </a:p>
          <a:p>
            <a:r>
              <a:rPr lang="en-GB" dirty="0"/>
              <a:t>1% sensory loss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1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Med_photo\Dr E Price\Lip Biopsy\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439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181008"/>
      </p:ext>
    </p:extLst>
  </p:cSld>
  <p:clrMapOvr>
    <a:masterClrMapping/>
  </p:clrMapOvr>
</p:sld>
</file>

<file path=ppt/theme/theme1.xml><?xml version="1.0" encoding="utf-8"?>
<a:theme xmlns:a="http://schemas.openxmlformats.org/drawingml/2006/main" name="Trust Template (G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Trust Template (GW)</Template>
  <TotalTime>570</TotalTime>
  <Words>2452</Words>
  <Application>Microsoft Office PowerPoint</Application>
  <PresentationFormat>On-screen Show (4:3)</PresentationFormat>
  <Paragraphs>395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Trust Template (GW)</vt:lpstr>
      <vt:lpstr>PowerPoint Presentation</vt:lpstr>
      <vt:lpstr>Declaration of Interest</vt:lpstr>
      <vt:lpstr>Background</vt:lpstr>
      <vt:lpstr>History</vt:lpstr>
      <vt:lpstr>Prevalence</vt:lpstr>
      <vt:lpstr>Making the Diagnosis!</vt:lpstr>
      <vt:lpstr>Autoantibodies</vt:lpstr>
      <vt:lpstr>Minor Salivary Gland Biopsy</vt:lpstr>
      <vt:lpstr>PowerPoint Presentation</vt:lpstr>
      <vt:lpstr>PowerPoint Presentation</vt:lpstr>
      <vt:lpstr>PowerPoint Presentation</vt:lpstr>
      <vt:lpstr>Histology</vt:lpstr>
      <vt:lpstr>Glandular features</vt:lpstr>
      <vt:lpstr>General advice</vt:lpstr>
      <vt:lpstr>Dry eyes</vt:lpstr>
      <vt:lpstr>PowerPoint Presentation</vt:lpstr>
      <vt:lpstr>Topical treatment of dry eye</vt:lpstr>
      <vt:lpstr>Topical treatment of dry eye</vt:lpstr>
      <vt:lpstr>Treatment of dry eye</vt:lpstr>
      <vt:lpstr>Treatment of dry eye</vt:lpstr>
      <vt:lpstr>Dry mouth</vt:lpstr>
      <vt:lpstr>Topical treatment of dry mouth</vt:lpstr>
      <vt:lpstr>Topical treatment of dry mouth</vt:lpstr>
      <vt:lpstr>Vaginal dryness</vt:lpstr>
      <vt:lpstr>Pilocarpine (salagen)</vt:lpstr>
      <vt:lpstr>Systemic Disease</vt:lpstr>
      <vt:lpstr>Constitutional symptoms</vt:lpstr>
      <vt:lpstr>Fatigue</vt:lpstr>
      <vt:lpstr>Fatigue</vt:lpstr>
      <vt:lpstr>Mental Health</vt:lpstr>
      <vt:lpstr>Arthralgia/arthritis</vt:lpstr>
      <vt:lpstr>Thyroid disease</vt:lpstr>
      <vt:lpstr>Thyroid disease</vt:lpstr>
      <vt:lpstr>Skin</vt:lpstr>
      <vt:lpstr>Skin</vt:lpstr>
      <vt:lpstr>Raynauds</vt:lpstr>
      <vt:lpstr>Lung disease</vt:lpstr>
      <vt:lpstr>Autoimmune lung disease</vt:lpstr>
      <vt:lpstr>Lymphocytic Intersitital Pneumonitis</vt:lpstr>
      <vt:lpstr>Pulmonary Hypertension</vt:lpstr>
      <vt:lpstr>Urinary symptoms</vt:lpstr>
      <vt:lpstr>Urinary Tract Infection</vt:lpstr>
      <vt:lpstr>Renal</vt:lpstr>
      <vt:lpstr>Interstitial Cystitis</vt:lpstr>
      <vt:lpstr>Haematological Disease</vt:lpstr>
      <vt:lpstr>Neurological involvement</vt:lpstr>
      <vt:lpstr>Dysphagia</vt:lpstr>
      <vt:lpstr>Autoimmune Liver disease</vt:lpstr>
      <vt:lpstr>Primary Biliary Cirrhosis</vt:lpstr>
      <vt:lpstr>Coeliac disease</vt:lpstr>
      <vt:lpstr>Gastritis</vt:lpstr>
      <vt:lpstr>Irritable Bowel Syndrome</vt:lpstr>
      <vt:lpstr>Lymphoma</vt:lpstr>
      <vt:lpstr>Lymphoma</vt:lpstr>
      <vt:lpstr>Lymphoma</vt:lpstr>
      <vt:lpstr>Fertility &amp; pregnancy</vt:lpstr>
      <vt:lpstr>Congenital Heart Block</vt:lpstr>
      <vt:lpstr>Congenital Heart Block</vt:lpstr>
      <vt:lpstr>Hydroxychloroquine</vt:lpstr>
      <vt:lpstr>Azathioprine</vt:lpstr>
      <vt:lpstr>Cyclosporin</vt:lpstr>
      <vt:lpstr>Methotrexate</vt:lpstr>
      <vt:lpstr>Leflunomide</vt:lpstr>
      <vt:lpstr>Mycophenolate</vt:lpstr>
      <vt:lpstr>Biologics</vt:lpstr>
      <vt:lpstr>Rituximab</vt:lpstr>
      <vt:lpstr>Other B cell agents……….</vt:lpstr>
      <vt:lpstr>Anti T cell agents</vt:lpstr>
      <vt:lpstr>Anti TNF</vt:lpstr>
      <vt:lpstr>Potential Future agents..........</vt:lpstr>
      <vt:lpstr>Non-pharmacological management</vt:lpstr>
      <vt:lpstr>Take Home Message</vt:lpstr>
    </vt:vector>
  </TitlesOfParts>
  <Company>Great Western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rachael.lee</dc:creator>
  <cp:lastModifiedBy>elizabeth.price</cp:lastModifiedBy>
  <cp:revision>87</cp:revision>
  <cp:lastPrinted>2015-10-13T15:29:59Z</cp:lastPrinted>
  <dcterms:created xsi:type="dcterms:W3CDTF">2012-05-10T08:34:20Z</dcterms:created>
  <dcterms:modified xsi:type="dcterms:W3CDTF">2015-10-14T12:18:00Z</dcterms:modified>
</cp:coreProperties>
</file>