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91" r:id="rId1"/>
    <p:sldMasterId id="2147484258" r:id="rId2"/>
  </p:sldMasterIdLst>
  <p:notesMasterIdLst>
    <p:notesMasterId r:id="rId20"/>
  </p:notesMasterIdLst>
  <p:sldIdLst>
    <p:sldId id="256" r:id="rId3"/>
    <p:sldId id="288" r:id="rId4"/>
    <p:sldId id="290" r:id="rId5"/>
    <p:sldId id="296" r:id="rId6"/>
    <p:sldId id="291" r:id="rId7"/>
    <p:sldId id="292" r:id="rId8"/>
    <p:sldId id="293" r:id="rId9"/>
    <p:sldId id="294" r:id="rId10"/>
    <p:sldId id="295" r:id="rId11"/>
    <p:sldId id="297" r:id="rId12"/>
    <p:sldId id="300" r:id="rId13"/>
    <p:sldId id="299" r:id="rId14"/>
    <p:sldId id="298" r:id="rId15"/>
    <p:sldId id="301" r:id="rId16"/>
    <p:sldId id="302" r:id="rId17"/>
    <p:sldId id="303" r:id="rId18"/>
    <p:sldId id="286" r:id="rId19"/>
  </p:sldIdLst>
  <p:sldSz cx="9144000" cy="6858000" type="screen4x3"/>
  <p:notesSz cx="6805613" cy="9944100"/>
  <p:defaultTextStyle>
    <a:defPPr>
      <a:defRPr lang="nl-NL"/>
    </a:defPPr>
    <a:lvl1pPr algn="l" rtl="0" eaLnBrk="0" fontAlgn="base" hangingPunct="0">
      <a:spcBef>
        <a:spcPct val="0"/>
      </a:spcBef>
      <a:spcAft>
        <a:spcPct val="0"/>
      </a:spcAft>
      <a:defRPr sz="2600" kern="1200">
        <a:solidFill>
          <a:srgbClr val="000000"/>
        </a:solidFill>
        <a:latin typeface="Verdana" pitchFamily="34" charset="0"/>
        <a:ea typeface="+mn-ea"/>
        <a:cs typeface="Arial" charset="0"/>
      </a:defRPr>
    </a:lvl1pPr>
    <a:lvl2pPr marL="457200" algn="l" rtl="0" eaLnBrk="0" fontAlgn="base" hangingPunct="0">
      <a:spcBef>
        <a:spcPct val="0"/>
      </a:spcBef>
      <a:spcAft>
        <a:spcPct val="0"/>
      </a:spcAft>
      <a:defRPr sz="2600" kern="1200">
        <a:solidFill>
          <a:srgbClr val="000000"/>
        </a:solidFill>
        <a:latin typeface="Verdana" pitchFamily="34" charset="0"/>
        <a:ea typeface="+mn-ea"/>
        <a:cs typeface="Arial" charset="0"/>
      </a:defRPr>
    </a:lvl2pPr>
    <a:lvl3pPr marL="914400" algn="l" rtl="0" eaLnBrk="0" fontAlgn="base" hangingPunct="0">
      <a:spcBef>
        <a:spcPct val="0"/>
      </a:spcBef>
      <a:spcAft>
        <a:spcPct val="0"/>
      </a:spcAft>
      <a:defRPr sz="2600" kern="1200">
        <a:solidFill>
          <a:srgbClr val="000000"/>
        </a:solidFill>
        <a:latin typeface="Verdana" pitchFamily="34" charset="0"/>
        <a:ea typeface="+mn-ea"/>
        <a:cs typeface="Arial" charset="0"/>
      </a:defRPr>
    </a:lvl3pPr>
    <a:lvl4pPr marL="1371600" algn="l" rtl="0" eaLnBrk="0" fontAlgn="base" hangingPunct="0">
      <a:spcBef>
        <a:spcPct val="0"/>
      </a:spcBef>
      <a:spcAft>
        <a:spcPct val="0"/>
      </a:spcAft>
      <a:defRPr sz="2600" kern="1200">
        <a:solidFill>
          <a:srgbClr val="000000"/>
        </a:solidFill>
        <a:latin typeface="Verdana" pitchFamily="34" charset="0"/>
        <a:ea typeface="+mn-ea"/>
        <a:cs typeface="Arial" charset="0"/>
      </a:defRPr>
    </a:lvl4pPr>
    <a:lvl5pPr marL="1828800" algn="l" rtl="0" eaLnBrk="0" fontAlgn="base" hangingPunct="0">
      <a:spcBef>
        <a:spcPct val="0"/>
      </a:spcBef>
      <a:spcAft>
        <a:spcPct val="0"/>
      </a:spcAft>
      <a:defRPr sz="2600" kern="1200">
        <a:solidFill>
          <a:srgbClr val="000000"/>
        </a:solidFill>
        <a:latin typeface="Verdana" pitchFamily="34" charset="0"/>
        <a:ea typeface="+mn-ea"/>
        <a:cs typeface="Arial" charset="0"/>
      </a:defRPr>
    </a:lvl5pPr>
    <a:lvl6pPr marL="2286000" algn="l" defTabSz="914400" rtl="0" eaLnBrk="1" latinLnBrk="0" hangingPunct="1">
      <a:defRPr sz="2600" kern="1200">
        <a:solidFill>
          <a:srgbClr val="000000"/>
        </a:solidFill>
        <a:latin typeface="Verdana" pitchFamily="34" charset="0"/>
        <a:ea typeface="+mn-ea"/>
        <a:cs typeface="Arial" charset="0"/>
      </a:defRPr>
    </a:lvl6pPr>
    <a:lvl7pPr marL="2743200" algn="l" defTabSz="914400" rtl="0" eaLnBrk="1" latinLnBrk="0" hangingPunct="1">
      <a:defRPr sz="2600" kern="1200">
        <a:solidFill>
          <a:srgbClr val="000000"/>
        </a:solidFill>
        <a:latin typeface="Verdana" pitchFamily="34" charset="0"/>
        <a:ea typeface="+mn-ea"/>
        <a:cs typeface="Arial" charset="0"/>
      </a:defRPr>
    </a:lvl7pPr>
    <a:lvl8pPr marL="3200400" algn="l" defTabSz="914400" rtl="0" eaLnBrk="1" latinLnBrk="0" hangingPunct="1">
      <a:defRPr sz="2600" kern="1200">
        <a:solidFill>
          <a:srgbClr val="000000"/>
        </a:solidFill>
        <a:latin typeface="Verdana" pitchFamily="34" charset="0"/>
        <a:ea typeface="+mn-ea"/>
        <a:cs typeface="Arial" charset="0"/>
      </a:defRPr>
    </a:lvl8pPr>
    <a:lvl9pPr marL="3657600" algn="l" defTabSz="914400" rtl="0" eaLnBrk="1" latinLnBrk="0" hangingPunct="1">
      <a:defRPr sz="2600" kern="1200">
        <a:solidFill>
          <a:srgbClr val="000000"/>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9D26"/>
    <a:srgbClr val="2494C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234" autoAdjust="0"/>
    <p:restoredTop sz="94660"/>
  </p:normalViewPr>
  <p:slideViewPr>
    <p:cSldViewPr snapToGrid="0">
      <p:cViewPr varScale="1">
        <p:scale>
          <a:sx n="107" d="100"/>
          <a:sy n="107" d="100"/>
        </p:scale>
        <p:origin x="-101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9099" cy="497205"/>
          </a:xfrm>
          <a:prstGeom prst="rect">
            <a:avLst/>
          </a:prstGeom>
        </p:spPr>
        <p:txBody>
          <a:bodyPr vert="horz" lIns="91440" tIns="45720" rIns="91440" bIns="45720" rtlCol="0"/>
          <a:lstStyle>
            <a:lvl1pPr algn="l" eaLnBrk="1" fontAlgn="auto" hangingPunct="1">
              <a:spcBef>
                <a:spcPts val="0"/>
              </a:spcBef>
              <a:spcAft>
                <a:spcPts val="0"/>
              </a:spcAft>
              <a:defRPr sz="1200">
                <a:solidFill>
                  <a:schemeClr val="tx1"/>
                </a:solidFill>
                <a:latin typeface="+mn-lt"/>
                <a:cs typeface="+mn-cs"/>
              </a:defRPr>
            </a:lvl1pPr>
          </a:lstStyle>
          <a:p>
            <a:pPr>
              <a:defRPr/>
            </a:pPr>
            <a:endParaRPr lang="nl-NL"/>
          </a:p>
        </p:txBody>
      </p:sp>
      <p:sp>
        <p:nvSpPr>
          <p:cNvPr id="3" name="Tijdelijke aanduiding voor datum 2"/>
          <p:cNvSpPr>
            <a:spLocks noGrp="1"/>
          </p:cNvSpPr>
          <p:nvPr>
            <p:ph type="dt" idx="1"/>
          </p:nvPr>
        </p:nvSpPr>
        <p:spPr>
          <a:xfrm>
            <a:off x="3854939" y="0"/>
            <a:ext cx="2949099" cy="497205"/>
          </a:xfrm>
          <a:prstGeom prst="rect">
            <a:avLst/>
          </a:prstGeom>
        </p:spPr>
        <p:txBody>
          <a:bodyPr vert="horz" lIns="91440" tIns="45720" rIns="91440" bIns="45720" rtlCol="0"/>
          <a:lstStyle>
            <a:lvl1pPr algn="r" eaLnBrk="1" fontAlgn="auto" hangingPunct="1">
              <a:spcBef>
                <a:spcPts val="0"/>
              </a:spcBef>
              <a:spcAft>
                <a:spcPts val="0"/>
              </a:spcAft>
              <a:defRPr sz="1200">
                <a:solidFill>
                  <a:schemeClr val="tx1"/>
                </a:solidFill>
                <a:latin typeface="+mn-lt"/>
                <a:cs typeface="+mn-cs"/>
              </a:defRPr>
            </a:lvl1pPr>
          </a:lstStyle>
          <a:p>
            <a:pPr>
              <a:defRPr/>
            </a:pPr>
            <a:fld id="{5E214F96-FF21-4654-B8B4-41A83DC3390C}" type="datetimeFigureOut">
              <a:rPr lang="nl-NL"/>
              <a:pPr>
                <a:defRPr/>
              </a:pPr>
              <a:t>6-7-2014</a:t>
            </a:fld>
            <a:endParaRPr lang="nl-NL" dirty="0"/>
          </a:p>
        </p:txBody>
      </p:sp>
      <p:sp>
        <p:nvSpPr>
          <p:cNvPr id="4" name="Tijdelijke aanduiding voor dia-afbeelding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40" tIns="45720" rIns="91440" bIns="45720" rtlCol="0" anchor="ctr"/>
          <a:lstStyle/>
          <a:p>
            <a:pPr lvl="0"/>
            <a:endParaRPr lang="nl-NL" noProof="0" dirty="0" smtClean="0"/>
          </a:p>
        </p:txBody>
      </p:sp>
      <p:sp>
        <p:nvSpPr>
          <p:cNvPr id="5" name="Tijdelijke aanduiding voor notities 4"/>
          <p:cNvSpPr>
            <a:spLocks noGrp="1"/>
          </p:cNvSpPr>
          <p:nvPr>
            <p:ph type="body" sz="quarter" idx="3"/>
          </p:nvPr>
        </p:nvSpPr>
        <p:spPr>
          <a:xfrm>
            <a:off x="680562" y="4723448"/>
            <a:ext cx="5444490" cy="4474845"/>
          </a:xfrm>
          <a:prstGeom prst="rect">
            <a:avLst/>
          </a:prstGeom>
        </p:spPr>
        <p:txBody>
          <a:bodyPr vert="horz" wrap="square" lIns="91440" tIns="45720" rIns="91440" bIns="45720" numCol="1" anchor="t" anchorCtr="0" compatLnSpc="1">
            <a:prstTxWarp prst="textNoShape">
              <a:avLst/>
            </a:prstTxWarp>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6" name="Tijdelijke aanduiding voor voettekst 5"/>
          <p:cNvSpPr>
            <a:spLocks noGrp="1"/>
          </p:cNvSpPr>
          <p:nvPr>
            <p:ph type="ftr" sz="quarter" idx="4"/>
          </p:nvPr>
        </p:nvSpPr>
        <p:spPr>
          <a:xfrm>
            <a:off x="0" y="9445169"/>
            <a:ext cx="2949099" cy="497205"/>
          </a:xfrm>
          <a:prstGeom prst="rect">
            <a:avLst/>
          </a:prstGeom>
        </p:spPr>
        <p:txBody>
          <a:bodyPr vert="horz" lIns="91440" tIns="45720" rIns="91440" bIns="45720" rtlCol="0" anchor="b"/>
          <a:lstStyle>
            <a:lvl1pPr algn="l" eaLnBrk="1" fontAlgn="auto" hangingPunct="1">
              <a:spcBef>
                <a:spcPts val="0"/>
              </a:spcBef>
              <a:spcAft>
                <a:spcPts val="0"/>
              </a:spcAft>
              <a:defRPr sz="1200">
                <a:solidFill>
                  <a:schemeClr val="tx1"/>
                </a:solidFill>
                <a:latin typeface="+mn-lt"/>
                <a:cs typeface="+mn-cs"/>
              </a:defRPr>
            </a:lvl1pPr>
          </a:lstStyle>
          <a:p>
            <a:pPr>
              <a:defRPr/>
            </a:pPr>
            <a:endParaRPr lang="nl-NL"/>
          </a:p>
        </p:txBody>
      </p:sp>
      <p:sp>
        <p:nvSpPr>
          <p:cNvPr id="7" name="Tijdelijke aanduiding voor dianummer 6"/>
          <p:cNvSpPr>
            <a:spLocks noGrp="1"/>
          </p:cNvSpPr>
          <p:nvPr>
            <p:ph type="sldNum" sz="quarter" idx="5"/>
          </p:nvPr>
        </p:nvSpPr>
        <p:spPr>
          <a:xfrm>
            <a:off x="3854939" y="9445169"/>
            <a:ext cx="2949099" cy="497205"/>
          </a:xfrm>
          <a:prstGeom prst="rect">
            <a:avLst/>
          </a:prstGeom>
        </p:spPr>
        <p:txBody>
          <a:bodyPr vert="horz" lIns="91440" tIns="45720" rIns="91440" bIns="45720" rtlCol="0" anchor="b"/>
          <a:lstStyle>
            <a:lvl1pPr algn="r" eaLnBrk="1" fontAlgn="auto" hangingPunct="1">
              <a:spcBef>
                <a:spcPts val="0"/>
              </a:spcBef>
              <a:spcAft>
                <a:spcPts val="0"/>
              </a:spcAft>
              <a:defRPr sz="1200">
                <a:solidFill>
                  <a:schemeClr val="tx1"/>
                </a:solidFill>
                <a:latin typeface="+mn-lt"/>
                <a:cs typeface="+mn-cs"/>
              </a:defRPr>
            </a:lvl1pPr>
          </a:lstStyle>
          <a:p>
            <a:pPr>
              <a:defRPr/>
            </a:pPr>
            <a:fld id="{0DC9108D-F9D1-49B9-8480-6A6490FE9211}" type="slidenum">
              <a:rPr lang="nl-NL"/>
              <a:pPr>
                <a:defRPr/>
              </a:pPr>
              <a:t>‹nr.›</a:t>
            </a:fld>
            <a:endParaRPr lang="nl-NL"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lvl2pPr>
              <a:buFont typeface="Arial" pitchFamily="34" charset="0"/>
              <a:buChar char="•"/>
              <a:defRPr/>
            </a:lvl2pPr>
          </a:lstStyle>
          <a:p>
            <a:pPr lvl="0"/>
            <a:r>
              <a:rPr lang="nl-NL" dirty="0" smtClean="0"/>
              <a:t>Klik om de modelstijlen te bewerken</a:t>
            </a:r>
          </a:p>
          <a:p>
            <a:pPr lvl="1"/>
            <a:r>
              <a:rPr lang="nl-NL" dirty="0" smtClean="0"/>
              <a:t>Tweede niveau</a:t>
            </a:r>
          </a:p>
        </p:txBody>
      </p:sp>
      <p:sp>
        <p:nvSpPr>
          <p:cNvPr id="4" name="shpDatum"/>
          <p:cNvSpPr>
            <a:spLocks noGrp="1" noChangeArrowheads="1"/>
          </p:cNvSpPr>
          <p:nvPr>
            <p:ph type="dt" sz="half" idx="10"/>
          </p:nvPr>
        </p:nvSpPr>
        <p:spPr>
          <a:ln/>
        </p:spPr>
        <p:txBody>
          <a:bodyPr/>
          <a:lstStyle>
            <a:lvl1pPr>
              <a:defRPr/>
            </a:lvl1pPr>
          </a:lstStyle>
          <a:p>
            <a:pPr>
              <a:defRPr/>
            </a:pPr>
            <a:r>
              <a:rPr lang="nl-NL" smtClean="0"/>
              <a:t>Customs cooperation | 10 July 2014</a:t>
            </a:r>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voorblad">
    <p:spTree>
      <p:nvGrpSpPr>
        <p:cNvPr id="1" name=""/>
        <p:cNvGrpSpPr/>
        <p:nvPr/>
      </p:nvGrpSpPr>
      <p:grpSpPr>
        <a:xfrm>
          <a:off x="0" y="0"/>
          <a:ext cx="0" cy="0"/>
          <a:chOff x="0" y="0"/>
          <a:chExt cx="0" cy="0"/>
        </a:xfrm>
      </p:grpSpPr>
      <p:sp>
        <p:nvSpPr>
          <p:cNvPr id="2" name="shpKleurvlak"/>
          <p:cNvSpPr>
            <a:spLocks noChangeArrowheads="1"/>
          </p:cNvSpPr>
          <p:nvPr/>
        </p:nvSpPr>
        <p:spPr bwMode="auto">
          <a:xfrm>
            <a:off x="4572000" y="0"/>
            <a:ext cx="4572000" cy="6858000"/>
          </a:xfrm>
          <a:prstGeom prst="rect">
            <a:avLst/>
          </a:prstGeom>
          <a:solidFill>
            <a:srgbClr val="046F96"/>
          </a:solidFill>
          <a:ln w="25400" algn="ctr">
            <a:noFill/>
            <a:miter lim="800000"/>
            <a:headEnd/>
            <a:tailEnd/>
          </a:ln>
        </p:spPr>
        <p:txBody>
          <a:bodyPr anchor="ctr"/>
          <a:lstStyle/>
          <a:p>
            <a:pPr algn="ctr" eaLnBrk="1" fontAlgn="auto" hangingPunct="1">
              <a:spcBef>
                <a:spcPts val="0"/>
              </a:spcBef>
              <a:spcAft>
                <a:spcPts val="0"/>
              </a:spcAft>
              <a:defRPr/>
            </a:pPr>
            <a:endParaRPr lang="nl-NL" sz="1800" dirty="0">
              <a:solidFill>
                <a:schemeClr val="lt1"/>
              </a:solidFill>
              <a:latin typeface="+mn-lt"/>
              <a:cs typeface="+mn-cs"/>
            </a:endParaRPr>
          </a:p>
        </p:txBody>
      </p:sp>
      <p:sp>
        <p:nvSpPr>
          <p:cNvPr id="3" name="shpDatum"/>
          <p:cNvSpPr>
            <a:spLocks noGrp="1" noChangeArrowheads="1"/>
          </p:cNvSpPr>
          <p:nvPr>
            <p:ph type="dt" sz="half" idx="10"/>
          </p:nvPr>
        </p:nvSpPr>
        <p:spPr/>
        <p:txBody>
          <a:bodyPr/>
          <a:lstStyle>
            <a:lvl1pPr>
              <a:defRPr/>
            </a:lvl1pPr>
          </a:lstStyle>
          <a:p>
            <a:pPr>
              <a:defRPr/>
            </a:pPr>
            <a:r>
              <a:rPr lang="nl-NL" smtClean="0"/>
              <a:t>Customs cooperation | 10 July 2014</a:t>
            </a:r>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inhoudsopgave letter">
    <p:spTree>
      <p:nvGrpSpPr>
        <p:cNvPr id="1" name=""/>
        <p:cNvGrpSpPr/>
        <p:nvPr/>
      </p:nvGrpSpPr>
      <p:grpSpPr>
        <a:xfrm>
          <a:off x="0" y="0"/>
          <a:ext cx="0" cy="0"/>
          <a:chOff x="0" y="0"/>
          <a:chExt cx="0" cy="0"/>
        </a:xfrm>
      </p:grpSpPr>
      <p:sp>
        <p:nvSpPr>
          <p:cNvPr id="4" name="shpKleurvlak"/>
          <p:cNvSpPr>
            <a:spLocks noChangeArrowheads="1"/>
          </p:cNvSpPr>
          <p:nvPr/>
        </p:nvSpPr>
        <p:spPr bwMode="auto">
          <a:xfrm>
            <a:off x="4572000" y="0"/>
            <a:ext cx="4572000" cy="6858000"/>
          </a:xfrm>
          <a:prstGeom prst="rect">
            <a:avLst/>
          </a:prstGeom>
          <a:solidFill>
            <a:srgbClr val="046F96"/>
          </a:solidFill>
          <a:ln w="25400" algn="ctr">
            <a:noFill/>
            <a:miter lim="800000"/>
            <a:headEnd/>
            <a:tailEnd/>
          </a:ln>
        </p:spPr>
        <p:txBody>
          <a:bodyPr anchor="ctr"/>
          <a:lstStyle/>
          <a:p>
            <a:pPr algn="ctr" eaLnBrk="1" hangingPunct="1">
              <a:defRPr/>
            </a:pPr>
            <a:endParaRPr lang="nl-NL" sz="1800">
              <a:solidFill>
                <a:schemeClr val="tx1"/>
              </a:solidFill>
            </a:endParaRPr>
          </a:p>
        </p:txBody>
      </p:sp>
      <p:sp>
        <p:nvSpPr>
          <p:cNvPr id="9" name="Tijdelijke aanduiding voor tekst 8"/>
          <p:cNvSpPr>
            <a:spLocks noGrp="1"/>
          </p:cNvSpPr>
          <p:nvPr>
            <p:ph type="body" sz="quarter" idx="12"/>
          </p:nvPr>
        </p:nvSpPr>
        <p:spPr>
          <a:xfrm>
            <a:off x="4929211" y="2500307"/>
            <a:ext cx="3500441" cy="571504"/>
          </a:xfrm>
          <a:prstGeom prst="rect">
            <a:avLst/>
          </a:prstGeom>
        </p:spPr>
        <p:txBody>
          <a:bodyPr/>
          <a:lstStyle>
            <a:lvl1pPr>
              <a:buFontTx/>
              <a:buNone/>
              <a:defRPr sz="2600">
                <a:solidFill>
                  <a:schemeClr val="bg1"/>
                </a:solidFill>
              </a:defRPr>
            </a:lvl1pPr>
            <a:lvl2pPr>
              <a:buFontTx/>
              <a:buNone/>
              <a:defRPr/>
            </a:lvl2pPr>
            <a:lvl3pPr>
              <a:buFontTx/>
              <a:buNone/>
              <a:defRPr/>
            </a:lvl3pPr>
            <a:lvl4pPr>
              <a:buFontTx/>
              <a:buNone/>
              <a:defRPr/>
            </a:lvl4pPr>
            <a:lvl5pPr>
              <a:buFontTx/>
              <a:buNone/>
              <a:defRPr/>
            </a:lvl5pPr>
          </a:lstStyle>
          <a:p>
            <a:pPr lvl="0"/>
            <a:r>
              <a:rPr lang="nl-NL" smtClean="0"/>
              <a:t>Klik om de modelstijlen te bewerken</a:t>
            </a:r>
          </a:p>
        </p:txBody>
      </p:sp>
      <p:sp>
        <p:nvSpPr>
          <p:cNvPr id="14" name="Tijdelijke aanduiding voor tekst 13"/>
          <p:cNvSpPr>
            <a:spLocks noGrp="1"/>
          </p:cNvSpPr>
          <p:nvPr>
            <p:ph type="body" sz="quarter" idx="13"/>
          </p:nvPr>
        </p:nvSpPr>
        <p:spPr>
          <a:xfrm>
            <a:off x="4943045" y="3157103"/>
            <a:ext cx="3486607" cy="3057979"/>
          </a:xfrm>
          <a:prstGeom prst="rect">
            <a:avLst/>
          </a:prstGeom>
        </p:spPr>
        <p:txBody>
          <a:bodyPr/>
          <a:lstStyle>
            <a:lvl1pPr marL="234950" indent="-234950">
              <a:buFont typeface="+mj-lt"/>
              <a:buAutoNum type="alphaLcPeriod"/>
              <a:defRPr sz="1800" baseline="0">
                <a:solidFill>
                  <a:schemeClr val="bg1"/>
                </a:solidFill>
              </a:defRPr>
            </a:lvl1pPr>
          </a:lstStyle>
          <a:p>
            <a:pPr lvl="0"/>
            <a:r>
              <a:rPr lang="nl-NL" smtClean="0"/>
              <a:t>Klik om de modelstijlen te bewerken</a:t>
            </a:r>
          </a:p>
        </p:txBody>
      </p:sp>
      <p:sp>
        <p:nvSpPr>
          <p:cNvPr id="5" name="shpDatum"/>
          <p:cNvSpPr>
            <a:spLocks noGrp="1" noChangeArrowheads="1"/>
          </p:cNvSpPr>
          <p:nvPr>
            <p:ph type="dt" sz="half" idx="14"/>
          </p:nvPr>
        </p:nvSpPr>
        <p:spPr/>
        <p:txBody>
          <a:bodyPr/>
          <a:lstStyle>
            <a:lvl1pPr>
              <a:defRPr/>
            </a:lvl1pPr>
          </a:lstStyle>
          <a:p>
            <a:pPr>
              <a:defRPr/>
            </a:pPr>
            <a:r>
              <a:rPr lang="nl-NL" smtClean="0"/>
              <a:t>Customs cooperation | 10 July 2014</a:t>
            </a:r>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 preserve="1">
  <p:cSld name="Titel en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shpDatum"/>
          <p:cNvSpPr>
            <a:spLocks noGrp="1" noChangeArrowheads="1"/>
          </p:cNvSpPr>
          <p:nvPr>
            <p:ph type="dt" sz="half" idx="10"/>
          </p:nvPr>
        </p:nvSpPr>
        <p:spPr>
          <a:ln/>
        </p:spPr>
        <p:txBody>
          <a:bodyPr/>
          <a:lstStyle>
            <a:lvl1pPr>
              <a:defRPr/>
            </a:lvl1pPr>
          </a:lstStyle>
          <a:p>
            <a:pPr>
              <a:defRPr/>
            </a:pPr>
            <a:r>
              <a:rPr lang="nl-NL" smtClean="0"/>
              <a:t>Customs cooperation | 10 July 2014</a:t>
            </a:r>
            <a:endParaRPr lang="nl-NL"/>
          </a:p>
        </p:txBody>
      </p:sp>
      <p:sp>
        <p:nvSpPr>
          <p:cNvPr id="5" name="shpVoettekst"/>
          <p:cNvSpPr>
            <a:spLocks noGrp="1" noChangeArrowheads="1"/>
          </p:cNvSpPr>
          <p:nvPr>
            <p:ph type="ftr" sz="quarter" idx="11"/>
          </p:nvPr>
        </p:nvSpPr>
        <p:spPr>
          <a:ln/>
        </p:spPr>
        <p:txBody>
          <a:bodyPr/>
          <a:lstStyle>
            <a:lvl1pPr>
              <a:defRPr/>
            </a:lvl1pPr>
          </a:lstStyle>
          <a:p>
            <a:pPr>
              <a:defRPr/>
            </a:pPr>
            <a:endParaRPr lang="nl-NL"/>
          </a:p>
        </p:txBody>
      </p:sp>
      <p:sp>
        <p:nvSpPr>
          <p:cNvPr id="6" name="shpPagina"/>
          <p:cNvSpPr>
            <a:spLocks noGrp="1" noChangeArrowheads="1"/>
          </p:cNvSpPr>
          <p:nvPr>
            <p:ph type="sldNum" sz="quarter" idx="12"/>
          </p:nvPr>
        </p:nvSpPr>
        <p:spPr>
          <a:ln/>
        </p:spPr>
        <p:txBody>
          <a:bodyPr/>
          <a:lstStyle>
            <a:lvl1pPr>
              <a:defRPr/>
            </a:lvl1pPr>
          </a:lstStyle>
          <a:p>
            <a:pPr>
              <a:defRPr/>
            </a:pPr>
            <a:fld id="{88577F84-476B-4C16-B7DC-6DC959707CA0}"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ColTx" preserve="1">
  <p:cSld name="Titel en twee tekstkolomm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352425" y="1800225"/>
            <a:ext cx="4038600" cy="441483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tekst 3"/>
          <p:cNvSpPr>
            <a:spLocks noGrp="1"/>
          </p:cNvSpPr>
          <p:nvPr>
            <p:ph type="body" sz="half" idx="2"/>
          </p:nvPr>
        </p:nvSpPr>
        <p:spPr>
          <a:xfrm>
            <a:off x="4543425" y="1800225"/>
            <a:ext cx="4038600" cy="441483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5" name="shpDatum"/>
          <p:cNvSpPr>
            <a:spLocks noGrp="1" noChangeArrowheads="1"/>
          </p:cNvSpPr>
          <p:nvPr>
            <p:ph type="dt" sz="half" idx="10"/>
          </p:nvPr>
        </p:nvSpPr>
        <p:spPr>
          <a:ln/>
        </p:spPr>
        <p:txBody>
          <a:bodyPr/>
          <a:lstStyle>
            <a:lvl1pPr>
              <a:defRPr/>
            </a:lvl1pPr>
          </a:lstStyle>
          <a:p>
            <a:pPr>
              <a:defRPr/>
            </a:pPr>
            <a:r>
              <a:rPr lang="nl-NL" smtClean="0"/>
              <a:t>Customs cooperation | 10 July 2014</a:t>
            </a: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endParaRPr lang="nl-NL"/>
          </a:p>
        </p:txBody>
      </p:sp>
      <p:sp>
        <p:nvSpPr>
          <p:cNvPr id="7" name="shpPagina"/>
          <p:cNvSpPr>
            <a:spLocks noGrp="1" noChangeArrowheads="1"/>
          </p:cNvSpPr>
          <p:nvPr>
            <p:ph type="sldNum" sz="quarter" idx="12"/>
          </p:nvPr>
        </p:nvSpPr>
        <p:spPr>
          <a:ln/>
        </p:spPr>
        <p:txBody>
          <a:bodyPr/>
          <a:lstStyle>
            <a:lvl1pPr>
              <a:defRPr/>
            </a:lvl1pPr>
          </a:lstStyle>
          <a:p>
            <a:pPr>
              <a:defRPr/>
            </a:pPr>
            <a:fld id="{89ECC29E-DEB4-40F6-A1BA-AB910C2A1F60}"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Chart" preserve="1">
  <p:cSld name="Titel, tekst en grafiek">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352425" y="1800225"/>
            <a:ext cx="4038600" cy="4414838"/>
          </a:xfrm>
        </p:spPr>
        <p:txBody>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grafiek 3"/>
          <p:cNvSpPr>
            <a:spLocks noGrp="1"/>
          </p:cNvSpPr>
          <p:nvPr>
            <p:ph type="chart" sz="half" idx="2"/>
          </p:nvPr>
        </p:nvSpPr>
        <p:spPr>
          <a:xfrm>
            <a:off x="4543425" y="1800225"/>
            <a:ext cx="4038600" cy="4414838"/>
          </a:xfrm>
        </p:spPr>
        <p:txBody>
          <a:bodyPr/>
          <a:lstStyle/>
          <a:p>
            <a:pPr lvl="0"/>
            <a:endParaRPr lang="nl-NL" noProof="0" dirty="0"/>
          </a:p>
        </p:txBody>
      </p:sp>
      <p:sp>
        <p:nvSpPr>
          <p:cNvPr id="5" name="shpDatum"/>
          <p:cNvSpPr>
            <a:spLocks noGrp="1" noChangeArrowheads="1"/>
          </p:cNvSpPr>
          <p:nvPr>
            <p:ph type="dt" sz="half" idx="10"/>
          </p:nvPr>
        </p:nvSpPr>
        <p:spPr>
          <a:ln/>
        </p:spPr>
        <p:txBody>
          <a:bodyPr/>
          <a:lstStyle>
            <a:lvl1pPr>
              <a:defRPr/>
            </a:lvl1pPr>
          </a:lstStyle>
          <a:p>
            <a:pPr>
              <a:defRPr/>
            </a:pPr>
            <a:r>
              <a:rPr lang="nl-NL" smtClean="0"/>
              <a:t>Customs cooperation | 10 July 2014</a:t>
            </a: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endParaRPr lang="nl-NL"/>
          </a:p>
        </p:txBody>
      </p:sp>
      <p:sp>
        <p:nvSpPr>
          <p:cNvPr id="7" name="shpPagina"/>
          <p:cNvSpPr>
            <a:spLocks noGrp="1" noChangeArrowheads="1"/>
          </p:cNvSpPr>
          <p:nvPr>
            <p:ph type="sldNum" sz="quarter" idx="12"/>
          </p:nvPr>
        </p:nvSpPr>
        <p:spPr>
          <a:ln/>
        </p:spPr>
        <p:txBody>
          <a:bodyPr/>
          <a:lstStyle>
            <a:lvl1pPr>
              <a:defRPr/>
            </a:lvl1pPr>
          </a:lstStyle>
          <a:p>
            <a:pPr>
              <a:defRPr/>
            </a:pPr>
            <a:fld id="{C7739464-8C45-41DE-8FE0-EE0C358304BF}"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AndClipArt" preserve="1">
  <p:cSld name="Titel, tekst en illustrati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352425" y="1800225"/>
            <a:ext cx="4038600" cy="44148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llustratie 3"/>
          <p:cNvSpPr>
            <a:spLocks noGrp="1"/>
          </p:cNvSpPr>
          <p:nvPr>
            <p:ph type="clipArt" sz="half" idx="2"/>
          </p:nvPr>
        </p:nvSpPr>
        <p:spPr>
          <a:xfrm>
            <a:off x="4543425" y="1800225"/>
            <a:ext cx="4038600" cy="4414838"/>
          </a:xfrm>
        </p:spPr>
        <p:txBody>
          <a:bodyPr/>
          <a:lstStyle/>
          <a:p>
            <a:pPr lvl="0"/>
            <a:endParaRPr lang="nl-NL" noProof="0" dirty="0"/>
          </a:p>
        </p:txBody>
      </p:sp>
      <p:sp>
        <p:nvSpPr>
          <p:cNvPr id="5" name="shpDatum"/>
          <p:cNvSpPr>
            <a:spLocks noGrp="1" noChangeArrowheads="1"/>
          </p:cNvSpPr>
          <p:nvPr>
            <p:ph type="dt" sz="half" idx="10"/>
          </p:nvPr>
        </p:nvSpPr>
        <p:spPr>
          <a:ln/>
        </p:spPr>
        <p:txBody>
          <a:bodyPr/>
          <a:lstStyle>
            <a:lvl1pPr>
              <a:defRPr/>
            </a:lvl1pPr>
          </a:lstStyle>
          <a:p>
            <a:pPr>
              <a:defRPr/>
            </a:pPr>
            <a:r>
              <a:rPr lang="nl-NL" smtClean="0"/>
              <a:t>Customs cooperation | 10 July 2014</a:t>
            </a: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endParaRPr lang="nl-NL"/>
          </a:p>
        </p:txBody>
      </p:sp>
      <p:sp>
        <p:nvSpPr>
          <p:cNvPr id="7" name="shpPagina"/>
          <p:cNvSpPr>
            <a:spLocks noGrp="1" noChangeArrowheads="1"/>
          </p:cNvSpPr>
          <p:nvPr>
            <p:ph type="sldNum" sz="quarter" idx="12"/>
          </p:nvPr>
        </p:nvSpPr>
        <p:spPr>
          <a:ln/>
        </p:spPr>
        <p:txBody>
          <a:bodyPr/>
          <a:lstStyle>
            <a:lvl1pPr>
              <a:defRPr/>
            </a:lvl1pPr>
          </a:lstStyle>
          <a:p>
            <a:pPr>
              <a:defRPr/>
            </a:pPr>
            <a:fld id="{3E54C872-36CE-4579-A8A0-FA09D612DF4F}"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AndObj" preserve="1">
  <p:cSld name="Titel, tekst en inhou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352425" y="1800225"/>
            <a:ext cx="4038600" cy="44148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543425" y="1800225"/>
            <a:ext cx="4038600" cy="44148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shpDatum"/>
          <p:cNvSpPr>
            <a:spLocks noGrp="1" noChangeArrowheads="1"/>
          </p:cNvSpPr>
          <p:nvPr>
            <p:ph type="dt" sz="half" idx="10"/>
          </p:nvPr>
        </p:nvSpPr>
        <p:spPr>
          <a:ln/>
        </p:spPr>
        <p:txBody>
          <a:bodyPr/>
          <a:lstStyle>
            <a:lvl1pPr>
              <a:defRPr/>
            </a:lvl1pPr>
          </a:lstStyle>
          <a:p>
            <a:pPr>
              <a:defRPr/>
            </a:pPr>
            <a:r>
              <a:rPr lang="nl-NL" smtClean="0"/>
              <a:t>Customs cooperation | 10 July 2014</a:t>
            </a: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endParaRPr lang="nl-NL"/>
          </a:p>
        </p:txBody>
      </p:sp>
      <p:sp>
        <p:nvSpPr>
          <p:cNvPr id="7" name="shpPagina"/>
          <p:cNvSpPr>
            <a:spLocks noGrp="1" noChangeArrowheads="1"/>
          </p:cNvSpPr>
          <p:nvPr>
            <p:ph type="sldNum" sz="quarter" idx="12"/>
          </p:nvPr>
        </p:nvSpPr>
        <p:spPr>
          <a:ln/>
        </p:spPr>
        <p:txBody>
          <a:bodyPr/>
          <a:lstStyle>
            <a:lvl1pPr>
              <a:defRPr/>
            </a:lvl1pPr>
          </a:lstStyle>
          <a:p>
            <a:pPr>
              <a:defRPr/>
            </a:pPr>
            <a:fld id="{15F7C6E9-D286-4533-9B86-276BEE3AA212}" type="slidenum">
              <a:rPr lang="nl-NL"/>
              <a:pPr>
                <a:defRPr/>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6.xml"/><Relationship Id="rId7" Type="http://schemas.openxmlformats.org/officeDocument/2006/relationships/image" Target="../media/image4.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heme" Target="../theme/theme2.xml"/><Relationship Id="rId5" Type="http://schemas.openxmlformats.org/officeDocument/2006/relationships/slideLayout" Target="../slideLayouts/slideLayout8.xml"/><Relationship Id="rId10" Type="http://schemas.openxmlformats.org/officeDocument/2006/relationships/image" Target="../media/image3.png"/><Relationship Id="rId4" Type="http://schemas.openxmlformats.org/officeDocument/2006/relationships/slideLayout" Target="../slideLayouts/slideLayout7.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shpKleurvlak"/>
          <p:cNvSpPr>
            <a:spLocks noChangeArrowheads="1"/>
          </p:cNvSpPr>
          <p:nvPr/>
        </p:nvSpPr>
        <p:spPr bwMode="auto">
          <a:xfrm>
            <a:off x="4572000" y="0"/>
            <a:ext cx="4572000" cy="6858000"/>
          </a:xfrm>
          <a:prstGeom prst="rect">
            <a:avLst/>
          </a:prstGeom>
          <a:solidFill>
            <a:srgbClr val="046F96"/>
          </a:solidFill>
          <a:ln w="25400" algn="ctr">
            <a:noFill/>
            <a:miter lim="800000"/>
            <a:headEnd/>
            <a:tailEnd/>
          </a:ln>
        </p:spPr>
        <p:txBody>
          <a:bodyPr anchor="ctr"/>
          <a:lstStyle/>
          <a:p>
            <a:pPr algn="ctr" eaLnBrk="1" fontAlgn="auto" hangingPunct="1">
              <a:spcBef>
                <a:spcPts val="0"/>
              </a:spcBef>
              <a:spcAft>
                <a:spcPts val="0"/>
              </a:spcAft>
              <a:defRPr/>
            </a:pPr>
            <a:endParaRPr lang="nl-NL" sz="1800" dirty="0">
              <a:solidFill>
                <a:schemeClr val="lt1"/>
              </a:solidFill>
              <a:latin typeface="+mn-lt"/>
              <a:cs typeface="+mn-cs"/>
            </a:endParaRPr>
          </a:p>
        </p:txBody>
      </p:sp>
      <p:sp>
        <p:nvSpPr>
          <p:cNvPr id="181253" name="shpDatum"/>
          <p:cNvSpPr>
            <a:spLocks noGrp="1" noChangeArrowheads="1"/>
          </p:cNvSpPr>
          <p:nvPr>
            <p:ph type="dt" sz="half" idx="2"/>
          </p:nvPr>
        </p:nvSpPr>
        <p:spPr bwMode="auto">
          <a:xfrm>
            <a:off x="4929188" y="6380163"/>
            <a:ext cx="3714750" cy="3635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FFFFFF"/>
                </a:solidFill>
              </a:defRPr>
            </a:lvl1pPr>
          </a:lstStyle>
          <a:p>
            <a:pPr>
              <a:defRPr/>
            </a:pPr>
            <a:r>
              <a:rPr lang="nl-NL" smtClean="0"/>
              <a:t>Customs cooperation | 10 July 2014</a:t>
            </a:r>
            <a:endParaRPr lang="nl-NL"/>
          </a:p>
        </p:txBody>
      </p:sp>
      <p:sp>
        <p:nvSpPr>
          <p:cNvPr id="1028" name="shpTitel"/>
          <p:cNvSpPr>
            <a:spLocks noGrp="1" noChangeArrowheads="1"/>
          </p:cNvSpPr>
          <p:nvPr>
            <p:ph type="title"/>
          </p:nvPr>
        </p:nvSpPr>
        <p:spPr bwMode="auto">
          <a:xfrm>
            <a:off x="4929188" y="2103438"/>
            <a:ext cx="3711575" cy="571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het opmaakprofiel te bewerken</a:t>
            </a:r>
          </a:p>
        </p:txBody>
      </p:sp>
      <p:sp>
        <p:nvSpPr>
          <p:cNvPr id="1029" name="shpTekst"/>
          <p:cNvSpPr>
            <a:spLocks noGrp="1" noChangeArrowheads="1"/>
          </p:cNvSpPr>
          <p:nvPr>
            <p:ph type="body" idx="1"/>
          </p:nvPr>
        </p:nvSpPr>
        <p:spPr bwMode="auto">
          <a:xfrm>
            <a:off x="4943475" y="2797175"/>
            <a:ext cx="3695700" cy="3417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p:txBody>
      </p:sp>
    </p:spTree>
  </p:cSld>
  <p:clrMap bg1="lt1" tx1="dk1" bg2="lt2" tx2="dk2" accent1="accent1" accent2="accent2" accent3="accent3" accent4="accent4" accent5="accent5" accent6="accent6" hlink="hlink" folHlink="folHlink"/>
  <p:sldLayoutIdLst>
    <p:sldLayoutId id="2147484333" r:id="rId1"/>
    <p:sldLayoutId id="2147484339" r:id="rId2"/>
    <p:sldLayoutId id="2147484340" r:id="rId3"/>
  </p:sldLayoutIdLst>
  <p:hf sldNum="0" hdr="0" ftr="0"/>
  <p:txStyles>
    <p:titleStyle>
      <a:lvl1pPr algn="l" rtl="0" eaLnBrk="0" fontAlgn="base" hangingPunct="0">
        <a:spcBef>
          <a:spcPct val="0"/>
        </a:spcBef>
        <a:spcAft>
          <a:spcPct val="0"/>
        </a:spcAft>
        <a:defRPr sz="2600">
          <a:solidFill>
            <a:srgbClr val="FFFFFF"/>
          </a:solidFill>
          <a:latin typeface="+mj-lt"/>
          <a:ea typeface="+mj-ea"/>
          <a:cs typeface="+mj-cs"/>
        </a:defRPr>
      </a:lvl1pPr>
      <a:lvl2pPr algn="l" rtl="0" eaLnBrk="0" fontAlgn="base" hangingPunct="0">
        <a:spcBef>
          <a:spcPct val="0"/>
        </a:spcBef>
        <a:spcAft>
          <a:spcPct val="0"/>
        </a:spcAft>
        <a:defRPr sz="2600">
          <a:solidFill>
            <a:srgbClr val="FFFFFF"/>
          </a:solidFill>
          <a:latin typeface="Verdana" pitchFamily="34" charset="0"/>
        </a:defRPr>
      </a:lvl2pPr>
      <a:lvl3pPr algn="l" rtl="0" eaLnBrk="0" fontAlgn="base" hangingPunct="0">
        <a:spcBef>
          <a:spcPct val="0"/>
        </a:spcBef>
        <a:spcAft>
          <a:spcPct val="0"/>
        </a:spcAft>
        <a:defRPr sz="2600">
          <a:solidFill>
            <a:srgbClr val="FFFFFF"/>
          </a:solidFill>
          <a:latin typeface="Verdana" pitchFamily="34" charset="0"/>
        </a:defRPr>
      </a:lvl3pPr>
      <a:lvl4pPr algn="l" rtl="0" eaLnBrk="0" fontAlgn="base" hangingPunct="0">
        <a:spcBef>
          <a:spcPct val="0"/>
        </a:spcBef>
        <a:spcAft>
          <a:spcPct val="0"/>
        </a:spcAft>
        <a:defRPr sz="2600">
          <a:solidFill>
            <a:srgbClr val="FFFFFF"/>
          </a:solidFill>
          <a:latin typeface="Verdana" pitchFamily="34" charset="0"/>
        </a:defRPr>
      </a:lvl4pPr>
      <a:lvl5pPr algn="l" rtl="0" eaLnBrk="0" fontAlgn="base" hangingPunct="0">
        <a:spcBef>
          <a:spcPct val="0"/>
        </a:spcBef>
        <a:spcAft>
          <a:spcPct val="0"/>
        </a:spcAft>
        <a:defRPr sz="2600">
          <a:solidFill>
            <a:srgbClr val="FFFFFF"/>
          </a:solidFill>
          <a:latin typeface="Verdana" pitchFamily="34" charset="0"/>
        </a:defRPr>
      </a:lvl5pPr>
      <a:lvl6pPr marL="457200" algn="l" rtl="0" eaLnBrk="0" fontAlgn="base" hangingPunct="0">
        <a:spcBef>
          <a:spcPct val="0"/>
        </a:spcBef>
        <a:spcAft>
          <a:spcPct val="0"/>
        </a:spcAft>
        <a:defRPr sz="2600">
          <a:solidFill>
            <a:srgbClr val="FFFFFF"/>
          </a:solidFill>
          <a:latin typeface="Verdana" pitchFamily="34" charset="0"/>
        </a:defRPr>
      </a:lvl6pPr>
      <a:lvl7pPr marL="914400" algn="l" rtl="0" eaLnBrk="0" fontAlgn="base" hangingPunct="0">
        <a:spcBef>
          <a:spcPct val="0"/>
        </a:spcBef>
        <a:spcAft>
          <a:spcPct val="0"/>
        </a:spcAft>
        <a:defRPr sz="2600">
          <a:solidFill>
            <a:srgbClr val="FFFFFF"/>
          </a:solidFill>
          <a:latin typeface="Verdana" pitchFamily="34" charset="0"/>
        </a:defRPr>
      </a:lvl7pPr>
      <a:lvl8pPr marL="1371600" algn="l" rtl="0" eaLnBrk="0" fontAlgn="base" hangingPunct="0">
        <a:spcBef>
          <a:spcPct val="0"/>
        </a:spcBef>
        <a:spcAft>
          <a:spcPct val="0"/>
        </a:spcAft>
        <a:defRPr sz="2600">
          <a:solidFill>
            <a:srgbClr val="FFFFFF"/>
          </a:solidFill>
          <a:latin typeface="Verdana" pitchFamily="34" charset="0"/>
        </a:defRPr>
      </a:lvl8pPr>
      <a:lvl9pPr marL="1828800" algn="l" rtl="0" eaLnBrk="0" fontAlgn="base" hangingPunct="0">
        <a:spcBef>
          <a:spcPct val="0"/>
        </a:spcBef>
        <a:spcAft>
          <a:spcPct val="0"/>
        </a:spcAft>
        <a:defRPr sz="2600">
          <a:solidFill>
            <a:srgbClr val="FFFFFF"/>
          </a:solidFill>
          <a:latin typeface="Verdana" pitchFamily="34" charset="0"/>
        </a:defRPr>
      </a:lvl9pPr>
    </p:titleStyle>
    <p:bodyStyle>
      <a:lvl1pPr marL="266700" indent="-266700" algn="l" rtl="0" eaLnBrk="0" fontAlgn="base" hangingPunct="0">
        <a:spcBef>
          <a:spcPct val="0"/>
        </a:spcBef>
        <a:spcAft>
          <a:spcPct val="0"/>
        </a:spcAft>
        <a:buSzPct val="80000"/>
        <a:buChar char="•"/>
        <a:defRPr>
          <a:solidFill>
            <a:srgbClr val="FFFFFF"/>
          </a:solidFill>
          <a:latin typeface="+mn-lt"/>
          <a:ea typeface="+mn-ea"/>
          <a:cs typeface="+mn-cs"/>
        </a:defRPr>
      </a:lvl1pPr>
      <a:lvl2pPr marL="884238" indent="-342900" algn="l" rtl="0" eaLnBrk="0" fontAlgn="base" hangingPunct="0">
        <a:spcBef>
          <a:spcPct val="20000"/>
        </a:spcBef>
        <a:spcAft>
          <a:spcPct val="0"/>
        </a:spcAft>
        <a:buFont typeface="Arial" charset="0"/>
        <a:buBlip>
          <a:blip r:embed="rId5"/>
        </a:buBlip>
        <a:defRPr>
          <a:solidFill>
            <a:srgbClr val="FFFFFF"/>
          </a:solidFill>
          <a:latin typeface="+mn-lt"/>
        </a:defRPr>
      </a:lvl2pPr>
      <a:lvl3pPr marL="1406525" indent="-342900" algn="l" rtl="0" eaLnBrk="0" fontAlgn="base" hangingPunct="0">
        <a:spcBef>
          <a:spcPct val="20000"/>
        </a:spcBef>
        <a:spcAft>
          <a:spcPct val="0"/>
        </a:spcAft>
        <a:buFont typeface="Arial" charset="0"/>
        <a:buBlip>
          <a:blip r:embed="rId6"/>
        </a:buBlip>
        <a:defRPr>
          <a:solidFill>
            <a:srgbClr val="FFFFFF"/>
          </a:solidFill>
          <a:latin typeface="+mn-lt"/>
        </a:defRPr>
      </a:lvl3pPr>
      <a:lvl4pPr marL="1928813" indent="-342900" algn="l" rtl="0" eaLnBrk="0" fontAlgn="base" hangingPunct="0">
        <a:spcBef>
          <a:spcPct val="20000"/>
        </a:spcBef>
        <a:spcAft>
          <a:spcPct val="0"/>
        </a:spcAft>
        <a:buFont typeface="Arial" charset="0"/>
        <a:buBlip>
          <a:blip r:embed="rId7"/>
        </a:buBlip>
        <a:defRPr>
          <a:solidFill>
            <a:srgbClr val="FFFFFF"/>
          </a:solidFill>
          <a:latin typeface="+mn-lt"/>
        </a:defRPr>
      </a:lvl4pPr>
      <a:lvl5pPr marL="2451100" indent="-342900" algn="l" rtl="0" eaLnBrk="0" fontAlgn="base" hangingPunct="0">
        <a:spcBef>
          <a:spcPct val="20000"/>
        </a:spcBef>
        <a:spcAft>
          <a:spcPct val="0"/>
        </a:spcAft>
        <a:buFont typeface="Arial" charset="0"/>
        <a:buChar char="»"/>
        <a:defRPr>
          <a:solidFill>
            <a:srgbClr val="FFFFFF"/>
          </a:solidFill>
          <a:latin typeface="+mn-lt"/>
        </a:defRPr>
      </a:lvl5pPr>
      <a:lvl6pPr marL="2908300" indent="-342900" algn="l" rtl="0" eaLnBrk="0" fontAlgn="base" hangingPunct="0">
        <a:spcBef>
          <a:spcPct val="20000"/>
        </a:spcBef>
        <a:spcAft>
          <a:spcPct val="0"/>
        </a:spcAft>
        <a:buFont typeface="Arial" charset="0"/>
        <a:buChar char="»"/>
        <a:defRPr>
          <a:solidFill>
            <a:srgbClr val="FFFFFF"/>
          </a:solidFill>
          <a:latin typeface="+mn-lt"/>
        </a:defRPr>
      </a:lvl6pPr>
      <a:lvl7pPr marL="3365500" indent="-342900" algn="l" rtl="0" eaLnBrk="0" fontAlgn="base" hangingPunct="0">
        <a:spcBef>
          <a:spcPct val="20000"/>
        </a:spcBef>
        <a:spcAft>
          <a:spcPct val="0"/>
        </a:spcAft>
        <a:buFont typeface="Arial" charset="0"/>
        <a:buChar char="»"/>
        <a:defRPr>
          <a:solidFill>
            <a:srgbClr val="FFFFFF"/>
          </a:solidFill>
          <a:latin typeface="+mn-lt"/>
        </a:defRPr>
      </a:lvl7pPr>
      <a:lvl8pPr marL="3822700" indent="-342900" algn="l" rtl="0" eaLnBrk="0" fontAlgn="base" hangingPunct="0">
        <a:spcBef>
          <a:spcPct val="20000"/>
        </a:spcBef>
        <a:spcAft>
          <a:spcPct val="0"/>
        </a:spcAft>
        <a:buFont typeface="Arial" charset="0"/>
        <a:buChar char="»"/>
        <a:defRPr>
          <a:solidFill>
            <a:srgbClr val="FFFFFF"/>
          </a:solidFill>
          <a:latin typeface="+mn-lt"/>
        </a:defRPr>
      </a:lvl8pPr>
      <a:lvl9pPr marL="4279900" indent="-342900" algn="l" rtl="0" eaLnBrk="0" fontAlgn="base" hangingPunct="0">
        <a:spcBef>
          <a:spcPct val="20000"/>
        </a:spcBef>
        <a:spcAft>
          <a:spcPct val="0"/>
        </a:spcAft>
        <a:buFont typeface="Arial" charset="0"/>
        <a:buChar char="»"/>
        <a:defRPr>
          <a:solidFill>
            <a:srgbClr val="FFFFFF"/>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 name="shpKleurvlakOnder"/>
          <p:cNvSpPr/>
          <p:nvPr/>
        </p:nvSpPr>
        <p:spPr>
          <a:xfrm>
            <a:off x="0" y="6318250"/>
            <a:ext cx="9144000" cy="539750"/>
          </a:xfrm>
          <a:prstGeom prst="rect">
            <a:avLst/>
          </a:prstGeom>
          <a:solidFill>
            <a:srgbClr val="046F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p>
        </p:txBody>
      </p:sp>
      <p:sp>
        <p:nvSpPr>
          <p:cNvPr id="2051" name="shpTekst"/>
          <p:cNvSpPr>
            <a:spLocks noGrp="1" noChangeArrowheads="1"/>
          </p:cNvSpPr>
          <p:nvPr>
            <p:ph type="body" idx="1"/>
          </p:nvPr>
        </p:nvSpPr>
        <p:spPr bwMode="auto">
          <a:xfrm>
            <a:off x="352425" y="1800225"/>
            <a:ext cx="8229600" cy="44148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p:txBody>
      </p:sp>
      <p:sp>
        <p:nvSpPr>
          <p:cNvPr id="1028" name="shpDatum"/>
          <p:cNvSpPr>
            <a:spLocks noGrp="1" noChangeArrowheads="1"/>
          </p:cNvSpPr>
          <p:nvPr>
            <p:ph type="dt" sz="half" idx="2"/>
          </p:nvPr>
        </p:nvSpPr>
        <p:spPr bwMode="auto">
          <a:xfrm>
            <a:off x="4486275" y="6540500"/>
            <a:ext cx="4157663" cy="327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spc="-10" baseline="0">
                <a:solidFill>
                  <a:srgbClr val="FFFFFF"/>
                </a:solidFill>
                <a:latin typeface="Verdana" pitchFamily="34" charset="0"/>
                <a:ea typeface="Verdana" pitchFamily="34" charset="0"/>
                <a:cs typeface="Verdana" pitchFamily="34" charset="0"/>
              </a:defRPr>
            </a:lvl1pPr>
          </a:lstStyle>
          <a:p>
            <a:pPr>
              <a:defRPr/>
            </a:pPr>
            <a:r>
              <a:rPr lang="nl-NL" smtClean="0"/>
              <a:t>Customs cooperation | 10 July 2014</a:t>
            </a:r>
            <a:endParaRPr lang="nl-NL"/>
          </a:p>
        </p:txBody>
      </p:sp>
      <p:sp>
        <p:nvSpPr>
          <p:cNvPr id="1029" name="shpVoettekst"/>
          <p:cNvSpPr>
            <a:spLocks noGrp="1" noChangeArrowheads="1"/>
          </p:cNvSpPr>
          <p:nvPr>
            <p:ph type="ftr" sz="quarter" idx="3"/>
          </p:nvPr>
        </p:nvSpPr>
        <p:spPr bwMode="auto">
          <a:xfrm>
            <a:off x="4478338" y="6386513"/>
            <a:ext cx="4165600" cy="3159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spc="-10" baseline="0">
                <a:solidFill>
                  <a:srgbClr val="FFFFFF"/>
                </a:solidFill>
                <a:latin typeface="Verdana" pitchFamily="34" charset="0"/>
                <a:ea typeface="Verdana" pitchFamily="34" charset="0"/>
                <a:cs typeface="Verdana" pitchFamily="34" charset="0"/>
              </a:defRPr>
            </a:lvl1pPr>
          </a:lstStyle>
          <a:p>
            <a:pPr>
              <a:defRPr/>
            </a:pPr>
            <a:endParaRPr lang="nl-NL"/>
          </a:p>
        </p:txBody>
      </p:sp>
      <p:sp>
        <p:nvSpPr>
          <p:cNvPr id="1030" name="shpPagina"/>
          <p:cNvSpPr>
            <a:spLocks noGrp="1" noChangeArrowheads="1"/>
          </p:cNvSpPr>
          <p:nvPr>
            <p:ph type="sldNum" sz="quarter" idx="4"/>
          </p:nvPr>
        </p:nvSpPr>
        <p:spPr bwMode="auto">
          <a:xfrm>
            <a:off x="374650" y="6378575"/>
            <a:ext cx="712788" cy="363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spc="-10" baseline="0">
                <a:solidFill>
                  <a:srgbClr val="FFFFFF"/>
                </a:solidFill>
                <a:latin typeface="Verdana" pitchFamily="34" charset="0"/>
                <a:ea typeface="Verdana" pitchFamily="34" charset="0"/>
                <a:cs typeface="Verdana" pitchFamily="34" charset="0"/>
              </a:defRPr>
            </a:lvl1pPr>
          </a:lstStyle>
          <a:p>
            <a:pPr>
              <a:defRPr/>
            </a:pPr>
            <a:fld id="{968E4540-35E9-4C46-8CF2-EF904CE389F4}" type="slidenum">
              <a:rPr lang="nl-NL"/>
              <a:pPr>
                <a:defRPr/>
              </a:pPr>
              <a:t>‹nr.›</a:t>
            </a:fld>
            <a:endParaRPr lang="nl-NL"/>
          </a:p>
        </p:txBody>
      </p:sp>
      <p:sp>
        <p:nvSpPr>
          <p:cNvPr id="1026" name="shpTitel"/>
          <p:cNvSpPr>
            <a:spLocks noGrp="1" noChangeArrowheads="1"/>
          </p:cNvSpPr>
          <p:nvPr>
            <p:ph type="title"/>
          </p:nvPr>
        </p:nvSpPr>
        <p:spPr bwMode="auto">
          <a:xfrm>
            <a:off x="352425" y="1263650"/>
            <a:ext cx="8229600" cy="571500"/>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dirty="0" smtClean="0"/>
              <a:t>Klik om het opmaakprofiel te bewerken</a:t>
            </a:r>
          </a:p>
        </p:txBody>
      </p:sp>
      <p:sp>
        <p:nvSpPr>
          <p:cNvPr id="17" name="shpKleurvlakBoven"/>
          <p:cNvSpPr/>
          <p:nvPr/>
        </p:nvSpPr>
        <p:spPr>
          <a:xfrm>
            <a:off x="0" y="0"/>
            <a:ext cx="9144000" cy="1071563"/>
          </a:xfrm>
          <a:prstGeom prst="rect">
            <a:avLst/>
          </a:prstGeom>
          <a:solidFill>
            <a:srgbClr val="046F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p>
        </p:txBody>
      </p:sp>
      <p:pic>
        <p:nvPicPr>
          <p:cNvPr id="2057" name="shpBeeldmerk" descr="RO__vervolgpagina~LPPT.png"/>
          <p:cNvPicPr>
            <a:picLocks noChangeAspect="1"/>
          </p:cNvPicPr>
          <p:nvPr/>
        </p:nvPicPr>
        <p:blipFill>
          <a:blip r:embed="rId7" cstate="print"/>
          <a:srcRect/>
          <a:stretch>
            <a:fillRect/>
          </a:stretch>
        </p:blipFill>
        <p:spPr bwMode="auto">
          <a:xfrm>
            <a:off x="0" y="0"/>
            <a:ext cx="9144000" cy="8572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334" r:id="rId1"/>
    <p:sldLayoutId id="2147484335" r:id="rId2"/>
    <p:sldLayoutId id="2147484336" r:id="rId3"/>
    <p:sldLayoutId id="2147484337" r:id="rId4"/>
    <p:sldLayoutId id="2147484338" r:id="rId5"/>
  </p:sldLayoutIdLst>
  <p:hf sldNum="0" hdr="0" ftr="0"/>
  <p:txStyles>
    <p:titleStyle>
      <a:lvl1pPr algn="l" rtl="0" eaLnBrk="0" fontAlgn="base" hangingPunct="0">
        <a:spcBef>
          <a:spcPct val="0"/>
        </a:spcBef>
        <a:spcAft>
          <a:spcPct val="0"/>
        </a:spcAft>
        <a:defRPr sz="2600" spc="-60">
          <a:solidFill>
            <a:srgbClr val="CC003D"/>
          </a:solidFill>
          <a:latin typeface="Verdana" pitchFamily="34" charset="0"/>
          <a:ea typeface="Verdana" pitchFamily="34" charset="0"/>
          <a:cs typeface="Verdana" pitchFamily="34" charset="0"/>
        </a:defRPr>
      </a:lvl1pPr>
      <a:lvl2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2pPr>
      <a:lvl3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3pPr>
      <a:lvl4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4pPr>
      <a:lvl5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defRPr lang="nl-NL" kern="1200" dirty="0">
          <a:solidFill>
            <a:srgbClr val="000000"/>
          </a:solidFill>
          <a:latin typeface="Verdana" pitchFamily="34" charset="0"/>
          <a:ea typeface="Verdana" pitchFamily="34" charset="0"/>
          <a:cs typeface="Verdana" pitchFamily="34" charset="0"/>
        </a:defRPr>
      </a:lvl1pPr>
      <a:lvl2pPr marL="179388" indent="-179388" algn="l" rtl="0" eaLnBrk="0" fontAlgn="base" hangingPunct="0">
        <a:spcBef>
          <a:spcPct val="20000"/>
        </a:spcBef>
        <a:spcAft>
          <a:spcPct val="0"/>
        </a:spcAft>
        <a:buBlip>
          <a:blip r:embed="rId8"/>
        </a:buBlip>
        <a:defRPr lang="nl-NL" kern="1200" dirty="0">
          <a:solidFill>
            <a:srgbClr val="000000"/>
          </a:solidFill>
          <a:latin typeface="Verdana" pitchFamily="34" charset="0"/>
          <a:ea typeface="Verdana" pitchFamily="34" charset="0"/>
          <a:cs typeface="Verdana" pitchFamily="34" charset="0"/>
        </a:defRPr>
      </a:lvl2pPr>
      <a:lvl3pPr marL="377825" indent="-250825" algn="l" rtl="0" eaLnBrk="0" fontAlgn="base" hangingPunct="0">
        <a:spcBef>
          <a:spcPct val="20000"/>
        </a:spcBef>
        <a:spcAft>
          <a:spcPct val="0"/>
        </a:spcAft>
        <a:buBlip>
          <a:blip r:embed="rId9"/>
        </a:buBlip>
        <a:defRPr lang="nl-NL" kern="1200" dirty="0">
          <a:solidFill>
            <a:srgbClr val="000000"/>
          </a:solidFill>
          <a:latin typeface="Verdana" pitchFamily="34" charset="0"/>
          <a:ea typeface="Verdana" pitchFamily="34" charset="0"/>
          <a:cs typeface="Verdana" pitchFamily="34" charset="0"/>
        </a:defRPr>
      </a:lvl3pPr>
      <a:lvl4pPr marL="539750" indent="-142875" algn="l" rtl="0" eaLnBrk="0" fontAlgn="base" hangingPunct="0">
        <a:spcBef>
          <a:spcPct val="20000"/>
        </a:spcBef>
        <a:spcAft>
          <a:spcPct val="0"/>
        </a:spcAft>
        <a:buBlip>
          <a:blip r:embed="rId10"/>
        </a:buBlip>
        <a:defRPr lang="nl-NL" kern="1200" dirty="0">
          <a:solidFill>
            <a:srgbClr val="000000"/>
          </a:solidFill>
          <a:latin typeface="Verdana" pitchFamily="34" charset="0"/>
          <a:ea typeface="Verdana" pitchFamily="34" charset="0"/>
          <a:cs typeface="Verdana" pitchFamily="34" charset="0"/>
        </a:defRPr>
      </a:lvl4pPr>
      <a:lvl5pPr marL="711200" indent="-176213" algn="l" rtl="0" eaLnBrk="0" fontAlgn="base" hangingPunct="0">
        <a:spcBef>
          <a:spcPct val="20000"/>
        </a:spcBef>
        <a:spcAft>
          <a:spcPct val="0"/>
        </a:spcAft>
        <a:defRPr lang="nl-NL" kern="1200" dirty="0">
          <a:solidFill>
            <a:schemeClr val="tx1"/>
          </a:solidFill>
          <a:latin typeface="Verdana" pitchFamily="34" charset="0"/>
          <a:ea typeface="Verdana" pitchFamily="34" charset="0"/>
          <a:cs typeface="Verdana" pitchFamily="34" charset="0"/>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descr="foto1.jpg"/>
          <p:cNvPicPr>
            <a:picLocks/>
          </p:cNvPicPr>
          <p:nvPr/>
        </p:nvPicPr>
        <p:blipFill>
          <a:blip r:embed="rId2" cstate="print"/>
          <a:stretch>
            <a:fillRect/>
          </a:stretch>
        </p:blipFill>
        <p:spPr>
          <a:xfrm>
            <a:off x="0" y="0"/>
            <a:ext cx="4584700" cy="6858000"/>
          </a:xfrm>
          <a:prstGeom prst="rect">
            <a:avLst/>
          </a:prstGeom>
        </p:spPr>
      </p:pic>
      <p:sp>
        <p:nvSpPr>
          <p:cNvPr id="5122" name="shpDatum"/>
          <p:cNvSpPr>
            <a:spLocks noChangeArrowheads="1"/>
          </p:cNvSpPr>
          <p:nvPr/>
        </p:nvSpPr>
        <p:spPr bwMode="auto">
          <a:xfrm>
            <a:off x="4929188" y="6380163"/>
            <a:ext cx="3714750" cy="363537"/>
          </a:xfrm>
          <a:prstGeom prst="rect">
            <a:avLst/>
          </a:prstGeom>
          <a:noFill/>
          <a:ln w="9525">
            <a:noFill/>
            <a:miter lim="800000"/>
            <a:headEnd/>
            <a:tailEnd/>
          </a:ln>
        </p:spPr>
        <p:txBody>
          <a:bodyPr/>
          <a:lstStyle/>
          <a:p>
            <a:endParaRPr lang="nl-NL" sz="1000">
              <a:solidFill>
                <a:srgbClr val="FFFFFF"/>
              </a:solidFill>
            </a:endParaRPr>
          </a:p>
        </p:txBody>
      </p:sp>
      <p:pic>
        <p:nvPicPr>
          <p:cNvPr id="5123" name="Picture 6" descr="Figuur1"/>
          <p:cNvPicPr>
            <a:picLocks noChangeAspect="1" noChangeArrowheads="1"/>
          </p:cNvPicPr>
          <p:nvPr/>
        </p:nvPicPr>
        <p:blipFill>
          <a:blip r:embed="rId3" cstate="print"/>
          <a:srcRect/>
          <a:stretch>
            <a:fillRect/>
          </a:stretch>
        </p:blipFill>
        <p:spPr bwMode="auto">
          <a:xfrm>
            <a:off x="0" y="0"/>
            <a:ext cx="9144000" cy="1998663"/>
          </a:xfrm>
          <a:prstGeom prst="rect">
            <a:avLst/>
          </a:prstGeom>
          <a:noFill/>
          <a:ln w="9525">
            <a:noFill/>
            <a:miter lim="800000"/>
            <a:headEnd/>
            <a:tailEnd/>
          </a:ln>
        </p:spPr>
      </p:pic>
      <p:sp>
        <p:nvSpPr>
          <p:cNvPr id="5124" name="Titel"/>
          <p:cNvSpPr>
            <a:spLocks noChangeArrowheads="1"/>
          </p:cNvSpPr>
          <p:nvPr/>
        </p:nvSpPr>
        <p:spPr bwMode="auto">
          <a:xfrm>
            <a:off x="4929188" y="2725738"/>
            <a:ext cx="3959225" cy="944562"/>
          </a:xfrm>
          <a:prstGeom prst="rect">
            <a:avLst/>
          </a:prstGeom>
          <a:noFill/>
          <a:ln w="9525">
            <a:noFill/>
            <a:miter lim="800000"/>
            <a:headEnd/>
            <a:tailEnd/>
          </a:ln>
        </p:spPr>
        <p:txBody>
          <a:bodyPr/>
          <a:lstStyle/>
          <a:p>
            <a:r>
              <a:rPr lang="en-US" noProof="1" smtClean="0">
                <a:solidFill>
                  <a:srgbClr val="FFFFFF"/>
                </a:solidFill>
              </a:rPr>
              <a:t>Customs cooperation in Article 12 ATF</a:t>
            </a:r>
            <a:endParaRPr lang="nl-NL" noProof="1">
              <a:solidFill>
                <a:srgbClr val="FFFFFF"/>
              </a:solidFill>
            </a:endParaRPr>
          </a:p>
        </p:txBody>
      </p:sp>
      <p:sp>
        <p:nvSpPr>
          <p:cNvPr id="5125" name="Subtitel"/>
          <p:cNvSpPr>
            <a:spLocks noChangeArrowheads="1"/>
          </p:cNvSpPr>
          <p:nvPr/>
        </p:nvSpPr>
        <p:spPr bwMode="auto">
          <a:xfrm>
            <a:off x="4929188" y="3708400"/>
            <a:ext cx="3959225" cy="608013"/>
          </a:xfrm>
          <a:prstGeom prst="rect">
            <a:avLst/>
          </a:prstGeom>
          <a:noFill/>
          <a:ln w="9525">
            <a:noFill/>
            <a:miter lim="800000"/>
            <a:headEnd/>
            <a:tailEnd/>
          </a:ln>
        </p:spPr>
        <p:txBody>
          <a:bodyPr/>
          <a:lstStyle/>
          <a:p>
            <a:pPr>
              <a:spcBef>
                <a:spcPct val="20000"/>
              </a:spcBef>
              <a:buFont typeface="Arial" charset="0"/>
              <a:buNone/>
            </a:pPr>
            <a:r>
              <a:rPr lang="en-US" sz="1800" noProof="1" smtClean="0">
                <a:solidFill>
                  <a:srgbClr val="FFFFFF"/>
                </a:solidFill>
              </a:rPr>
              <a:t>Putting Customs MAA in context</a:t>
            </a:r>
            <a:endParaRPr lang="nl-NL" sz="1800" noProof="1">
              <a:solidFill>
                <a:srgbClr val="FFFFFF"/>
              </a:solidFill>
            </a:endParaRPr>
          </a:p>
        </p:txBody>
      </p:sp>
      <p:sp>
        <p:nvSpPr>
          <p:cNvPr id="5126" name="TMNaamSpreker"/>
          <p:cNvSpPr txBox="1">
            <a:spLocks noChangeArrowheads="1"/>
          </p:cNvSpPr>
          <p:nvPr/>
        </p:nvSpPr>
        <p:spPr bwMode="auto">
          <a:xfrm>
            <a:off x="4929188" y="5318125"/>
            <a:ext cx="3959225" cy="382588"/>
          </a:xfrm>
          <a:prstGeom prst="rect">
            <a:avLst/>
          </a:prstGeom>
          <a:noFill/>
          <a:ln w="9525">
            <a:noFill/>
            <a:miter lim="800000"/>
            <a:headEnd/>
            <a:tailEnd/>
          </a:ln>
        </p:spPr>
        <p:txBody>
          <a:bodyPr/>
          <a:lstStyle/>
          <a:p>
            <a:pPr>
              <a:lnSpc>
                <a:spcPct val="115000"/>
              </a:lnSpc>
              <a:spcBef>
                <a:spcPct val="20000"/>
              </a:spcBef>
              <a:buClr>
                <a:srgbClr val="FF9900"/>
              </a:buClr>
              <a:buFont typeface="Wingdings" pitchFamily="2" charset="2"/>
              <a:buNone/>
            </a:pPr>
            <a:r>
              <a:rPr lang="nl-NL" sz="1600" noProof="1" smtClean="0">
                <a:solidFill>
                  <a:srgbClr val="FFFFFF"/>
                </a:solidFill>
              </a:rPr>
              <a:t>Rob van Kuik</a:t>
            </a:r>
            <a:endParaRPr lang="nl-NL" sz="1600" noProof="1">
              <a:solidFill>
                <a:srgbClr val="FFFFFF"/>
              </a:solidFill>
            </a:endParaRPr>
          </a:p>
        </p:txBody>
      </p:sp>
      <p:sp>
        <p:nvSpPr>
          <p:cNvPr id="5127" name="TMNaamConferentie"/>
          <p:cNvSpPr txBox="1">
            <a:spLocks noChangeArrowheads="1"/>
          </p:cNvSpPr>
          <p:nvPr/>
        </p:nvSpPr>
        <p:spPr bwMode="auto">
          <a:xfrm>
            <a:off x="4929188" y="4768850"/>
            <a:ext cx="3959225" cy="531813"/>
          </a:xfrm>
          <a:prstGeom prst="rect">
            <a:avLst/>
          </a:prstGeom>
          <a:noFill/>
          <a:ln w="9525">
            <a:noFill/>
            <a:miter lim="800000"/>
            <a:headEnd/>
            <a:tailEnd/>
          </a:ln>
        </p:spPr>
        <p:txBody>
          <a:bodyPr/>
          <a:lstStyle/>
          <a:p>
            <a:pPr eaLnBrk="1" hangingPunct="1">
              <a:buSzPct val="80000"/>
            </a:pPr>
            <a:r>
              <a:rPr lang="nl-NL" sz="1600" noProof="1" smtClean="0">
                <a:solidFill>
                  <a:srgbClr val="FFFFFF"/>
                </a:solidFill>
              </a:rPr>
              <a:t>Customs Masterclass TFA</a:t>
            </a:r>
            <a:endParaRPr lang="nl-NL" sz="1600" noProof="1">
              <a:solidFill>
                <a:srgbClr val="FFFFFF"/>
              </a:solidFill>
            </a:endParaRPr>
          </a:p>
        </p:txBody>
      </p:sp>
      <p:sp>
        <p:nvSpPr>
          <p:cNvPr id="8" name="Tijdelijke aanduiding voor datum 7"/>
          <p:cNvSpPr>
            <a:spLocks noGrp="1"/>
          </p:cNvSpPr>
          <p:nvPr>
            <p:ph type="dt" sz="half" idx="10"/>
          </p:nvPr>
        </p:nvSpPr>
        <p:spPr/>
        <p:txBody>
          <a:bodyPr/>
          <a:lstStyle/>
          <a:p>
            <a:pPr>
              <a:defRPr/>
            </a:pPr>
            <a:r>
              <a:rPr lang="nl-NL" smtClean="0"/>
              <a:t>Customs cooperation | 10 July 2014</a:t>
            </a:r>
            <a:endParaRPr lang="nl-N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nl-NL" dirty="0" smtClean="0"/>
              <a:t>Context of MAA</a:t>
            </a:r>
            <a:endParaRPr lang="nl-NL" dirty="0"/>
          </a:p>
        </p:txBody>
      </p:sp>
      <p:sp>
        <p:nvSpPr>
          <p:cNvPr id="8" name="Tijdelijke aanduiding voor tekst 7"/>
          <p:cNvSpPr>
            <a:spLocks noGrp="1"/>
          </p:cNvSpPr>
          <p:nvPr>
            <p:ph type="body" idx="1"/>
          </p:nvPr>
        </p:nvSpPr>
        <p:spPr/>
        <p:txBody>
          <a:bodyPr/>
          <a:lstStyle/>
          <a:p>
            <a:r>
              <a:rPr lang="nl-NL" b="1" u="sng" dirty="0" smtClean="0"/>
              <a:t>WCO </a:t>
            </a:r>
            <a:r>
              <a:rPr lang="nl-NL" b="1" u="sng" dirty="0" err="1" smtClean="0"/>
              <a:t>Instruments</a:t>
            </a:r>
            <a:r>
              <a:rPr lang="nl-NL" b="1" u="sng" dirty="0" smtClean="0"/>
              <a:t>:</a:t>
            </a:r>
          </a:p>
          <a:p>
            <a:r>
              <a:rPr lang="nl-NL" dirty="0" smtClean="0"/>
              <a:t>Nairobi </a:t>
            </a:r>
            <a:r>
              <a:rPr lang="nl-NL" dirty="0" err="1" smtClean="0"/>
              <a:t>Convention</a:t>
            </a:r>
            <a:r>
              <a:rPr lang="nl-NL" dirty="0" smtClean="0"/>
              <a:t> </a:t>
            </a:r>
          </a:p>
          <a:p>
            <a:r>
              <a:rPr lang="nl-NL" dirty="0" smtClean="0"/>
              <a:t>Johannesburg </a:t>
            </a:r>
            <a:r>
              <a:rPr lang="nl-NL" dirty="0" err="1" smtClean="0"/>
              <a:t>Convention</a:t>
            </a:r>
            <a:endParaRPr lang="nl-NL" dirty="0" smtClean="0"/>
          </a:p>
          <a:p>
            <a:r>
              <a:rPr lang="nl-NL" dirty="0" smtClean="0"/>
              <a:t>Model </a:t>
            </a:r>
            <a:r>
              <a:rPr lang="nl-NL" dirty="0" err="1" smtClean="0"/>
              <a:t>bilateral</a:t>
            </a:r>
            <a:r>
              <a:rPr lang="nl-NL" dirty="0" smtClean="0"/>
              <a:t> </a:t>
            </a:r>
            <a:r>
              <a:rPr lang="nl-NL" dirty="0" err="1" smtClean="0"/>
              <a:t>agreement</a:t>
            </a:r>
            <a:endParaRPr lang="nl-NL" dirty="0" smtClean="0"/>
          </a:p>
          <a:p>
            <a:endParaRPr lang="nl-NL" dirty="0" smtClean="0"/>
          </a:p>
          <a:p>
            <a:r>
              <a:rPr lang="nl-NL" b="1" u="sng" dirty="0" smtClean="0"/>
              <a:t>OECD + </a:t>
            </a:r>
            <a:r>
              <a:rPr lang="nl-NL" b="1" u="sng" dirty="0" err="1" smtClean="0"/>
              <a:t>Council</a:t>
            </a:r>
            <a:r>
              <a:rPr lang="nl-NL" b="1" u="sng" dirty="0" smtClean="0"/>
              <a:t> of </a:t>
            </a:r>
            <a:r>
              <a:rPr lang="nl-NL" b="1" u="sng" dirty="0" err="1" smtClean="0"/>
              <a:t>Europe</a:t>
            </a:r>
            <a:r>
              <a:rPr lang="nl-NL" b="1" u="sng" dirty="0" smtClean="0"/>
              <a:t> instrument:</a:t>
            </a:r>
          </a:p>
          <a:p>
            <a:r>
              <a:rPr lang="nl-NL" dirty="0" err="1" smtClean="0"/>
              <a:t>Convention</a:t>
            </a:r>
            <a:r>
              <a:rPr lang="nl-NL" dirty="0" smtClean="0"/>
              <a:t> </a:t>
            </a:r>
            <a:r>
              <a:rPr lang="nl-NL" dirty="0" err="1" smtClean="0"/>
              <a:t>on</a:t>
            </a:r>
            <a:r>
              <a:rPr lang="nl-NL" dirty="0" smtClean="0"/>
              <a:t> Mutual </a:t>
            </a:r>
            <a:r>
              <a:rPr lang="nl-NL" dirty="0" err="1" smtClean="0"/>
              <a:t>Administrative</a:t>
            </a:r>
            <a:r>
              <a:rPr lang="nl-NL" dirty="0" smtClean="0"/>
              <a:t> </a:t>
            </a:r>
            <a:r>
              <a:rPr lang="nl-NL" dirty="0" err="1" smtClean="0"/>
              <a:t>Assistance</a:t>
            </a:r>
            <a:r>
              <a:rPr lang="nl-NL" dirty="0" smtClean="0"/>
              <a:t> in Tax </a:t>
            </a:r>
            <a:r>
              <a:rPr lang="nl-NL" dirty="0" err="1" smtClean="0"/>
              <a:t>Matters</a:t>
            </a:r>
            <a:r>
              <a:rPr lang="nl-NL" dirty="0" smtClean="0"/>
              <a:t> of 1988, </a:t>
            </a:r>
            <a:r>
              <a:rPr lang="nl-NL" dirty="0" err="1" smtClean="0"/>
              <a:t>amended</a:t>
            </a:r>
            <a:r>
              <a:rPr lang="nl-NL" dirty="0" smtClean="0"/>
              <a:t> and </a:t>
            </a:r>
            <a:r>
              <a:rPr lang="nl-NL" dirty="0" err="1" smtClean="0"/>
              <a:t>updated</a:t>
            </a:r>
            <a:r>
              <a:rPr lang="nl-NL" dirty="0" smtClean="0"/>
              <a:t> </a:t>
            </a:r>
            <a:r>
              <a:rPr lang="nl-NL" dirty="0" err="1" smtClean="0"/>
              <a:t>by</a:t>
            </a:r>
            <a:r>
              <a:rPr lang="nl-NL" dirty="0" smtClean="0"/>
              <a:t> Protocol in 2010 </a:t>
            </a:r>
            <a:endParaRPr lang="nl-NL" dirty="0"/>
          </a:p>
        </p:txBody>
      </p:sp>
      <p:sp>
        <p:nvSpPr>
          <p:cNvPr id="9" name="Tijdelijke aanduiding voor datum 8"/>
          <p:cNvSpPr>
            <a:spLocks noGrp="1"/>
          </p:cNvSpPr>
          <p:nvPr>
            <p:ph type="dt" sz="half" idx="10"/>
          </p:nvPr>
        </p:nvSpPr>
        <p:spPr/>
        <p:txBody>
          <a:bodyPr/>
          <a:lstStyle/>
          <a:p>
            <a:pPr>
              <a:defRPr/>
            </a:pPr>
            <a:r>
              <a:rPr lang="nl-NL" smtClean="0"/>
              <a:t>Customs cooperation | 10 July 2014</a:t>
            </a:r>
            <a:endParaRPr lang="nl-NL"/>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nl-NL" dirty="0" smtClean="0"/>
              <a:t>MAA in Tax </a:t>
            </a:r>
            <a:r>
              <a:rPr lang="nl-NL" dirty="0" err="1" smtClean="0"/>
              <a:t>matters</a:t>
            </a:r>
            <a:endParaRPr lang="nl-NL" dirty="0"/>
          </a:p>
        </p:txBody>
      </p:sp>
      <p:sp>
        <p:nvSpPr>
          <p:cNvPr id="8" name="Tijdelijke aanduiding voor tekst 7"/>
          <p:cNvSpPr>
            <a:spLocks noGrp="1"/>
          </p:cNvSpPr>
          <p:nvPr>
            <p:ph type="body" idx="1"/>
          </p:nvPr>
        </p:nvSpPr>
        <p:spPr/>
        <p:txBody>
          <a:bodyPr/>
          <a:lstStyle/>
          <a:p>
            <a:pPr>
              <a:lnSpc>
                <a:spcPct val="200000"/>
              </a:lnSpc>
              <a:buFont typeface="Arial" pitchFamily="34" charset="0"/>
              <a:buChar char="•"/>
            </a:pPr>
            <a:r>
              <a:rPr lang="nl-NL" dirty="0" smtClean="0"/>
              <a:t>G 20 </a:t>
            </a:r>
            <a:r>
              <a:rPr lang="nl-NL" dirty="0" err="1" smtClean="0"/>
              <a:t>involved</a:t>
            </a:r>
            <a:r>
              <a:rPr lang="nl-NL" dirty="0" smtClean="0"/>
              <a:t> in Tax </a:t>
            </a:r>
            <a:r>
              <a:rPr lang="nl-NL" dirty="0" err="1" smtClean="0"/>
              <a:t>EoI</a:t>
            </a:r>
            <a:r>
              <a:rPr lang="nl-NL" dirty="0" smtClean="0"/>
              <a:t> </a:t>
            </a:r>
          </a:p>
          <a:p>
            <a:pPr>
              <a:lnSpc>
                <a:spcPct val="200000"/>
              </a:lnSpc>
              <a:buFont typeface="Arial" pitchFamily="34" charset="0"/>
              <a:buChar char="•"/>
            </a:pPr>
            <a:r>
              <a:rPr lang="nl-NL" dirty="0" err="1" smtClean="0"/>
              <a:t>Since</a:t>
            </a:r>
            <a:r>
              <a:rPr lang="nl-NL" dirty="0" smtClean="0"/>
              <a:t> start of </a:t>
            </a:r>
            <a:r>
              <a:rPr lang="nl-NL" dirty="0" err="1" smtClean="0"/>
              <a:t>financial</a:t>
            </a:r>
            <a:r>
              <a:rPr lang="nl-NL" dirty="0" smtClean="0"/>
              <a:t> and </a:t>
            </a:r>
            <a:r>
              <a:rPr lang="nl-NL" dirty="0" err="1" smtClean="0"/>
              <a:t>economic</a:t>
            </a:r>
            <a:r>
              <a:rPr lang="nl-NL" dirty="0" smtClean="0"/>
              <a:t> crisis </a:t>
            </a:r>
            <a:r>
              <a:rPr lang="nl-NL" dirty="0" err="1" smtClean="0"/>
              <a:t>because</a:t>
            </a:r>
            <a:r>
              <a:rPr lang="nl-NL" dirty="0" smtClean="0"/>
              <a:t> of </a:t>
            </a:r>
            <a:r>
              <a:rPr lang="nl-NL" dirty="0" err="1" smtClean="0"/>
              <a:t>enormous</a:t>
            </a:r>
            <a:r>
              <a:rPr lang="nl-NL" dirty="0" smtClean="0"/>
              <a:t> </a:t>
            </a:r>
            <a:r>
              <a:rPr lang="nl-NL" dirty="0" err="1" smtClean="0"/>
              <a:t>expenditure</a:t>
            </a:r>
            <a:r>
              <a:rPr lang="nl-NL" dirty="0" smtClean="0"/>
              <a:t> </a:t>
            </a:r>
            <a:r>
              <a:rPr lang="nl-NL" dirty="0" err="1" smtClean="0"/>
              <a:t>for</a:t>
            </a:r>
            <a:r>
              <a:rPr lang="nl-NL" dirty="0" smtClean="0"/>
              <a:t> </a:t>
            </a:r>
            <a:r>
              <a:rPr lang="nl-NL" dirty="0" err="1" smtClean="0"/>
              <a:t>saving</a:t>
            </a:r>
            <a:r>
              <a:rPr lang="nl-NL" dirty="0" smtClean="0"/>
              <a:t> </a:t>
            </a:r>
            <a:r>
              <a:rPr lang="nl-NL" dirty="0" err="1" smtClean="0"/>
              <a:t>banks</a:t>
            </a:r>
            <a:r>
              <a:rPr lang="nl-NL" dirty="0" smtClean="0"/>
              <a:t> and </a:t>
            </a:r>
            <a:r>
              <a:rPr lang="nl-NL" dirty="0" err="1" smtClean="0"/>
              <a:t>insurance</a:t>
            </a:r>
            <a:r>
              <a:rPr lang="nl-NL" dirty="0" smtClean="0"/>
              <a:t> </a:t>
            </a:r>
            <a:r>
              <a:rPr lang="nl-NL" dirty="0" err="1" smtClean="0"/>
              <a:t>companies</a:t>
            </a:r>
            <a:endParaRPr lang="nl-NL" dirty="0" smtClean="0"/>
          </a:p>
          <a:p>
            <a:pPr>
              <a:lnSpc>
                <a:spcPct val="200000"/>
              </a:lnSpc>
              <a:buFont typeface="Arial" pitchFamily="34" charset="0"/>
              <a:buChar char="•"/>
            </a:pPr>
            <a:r>
              <a:rPr lang="nl-NL" dirty="0" err="1" smtClean="0"/>
              <a:t>Looking</a:t>
            </a:r>
            <a:r>
              <a:rPr lang="nl-NL" dirty="0" smtClean="0"/>
              <a:t> </a:t>
            </a:r>
            <a:r>
              <a:rPr lang="nl-NL" dirty="0" err="1" smtClean="0"/>
              <a:t>for</a:t>
            </a:r>
            <a:r>
              <a:rPr lang="nl-NL" dirty="0" smtClean="0"/>
              <a:t> low </a:t>
            </a:r>
            <a:r>
              <a:rPr lang="nl-NL" dirty="0" err="1" smtClean="0"/>
              <a:t>hanging</a:t>
            </a:r>
            <a:r>
              <a:rPr lang="nl-NL" dirty="0" smtClean="0"/>
              <a:t> fruit of private </a:t>
            </a:r>
            <a:r>
              <a:rPr lang="nl-NL" dirty="0" err="1" smtClean="0"/>
              <a:t>assets</a:t>
            </a:r>
            <a:r>
              <a:rPr lang="nl-NL" dirty="0" smtClean="0"/>
              <a:t> </a:t>
            </a:r>
            <a:r>
              <a:rPr lang="nl-NL" dirty="0" err="1" smtClean="0"/>
              <a:t>hidden</a:t>
            </a:r>
            <a:r>
              <a:rPr lang="nl-NL" dirty="0" smtClean="0"/>
              <a:t> in </a:t>
            </a:r>
            <a:r>
              <a:rPr lang="nl-NL" dirty="0" err="1" smtClean="0"/>
              <a:t>tax</a:t>
            </a:r>
            <a:r>
              <a:rPr lang="nl-NL" dirty="0" smtClean="0"/>
              <a:t> havens</a:t>
            </a:r>
          </a:p>
          <a:p>
            <a:pPr>
              <a:lnSpc>
                <a:spcPct val="200000"/>
              </a:lnSpc>
              <a:buFont typeface="Arial" pitchFamily="34" charset="0"/>
              <a:buChar char="•"/>
            </a:pPr>
            <a:r>
              <a:rPr lang="nl-NL" dirty="0" smtClean="0"/>
              <a:t>Later </a:t>
            </a:r>
            <a:r>
              <a:rPr lang="nl-NL" dirty="0" err="1" smtClean="0"/>
              <a:t>extended</a:t>
            </a:r>
            <a:r>
              <a:rPr lang="nl-NL" dirty="0" smtClean="0"/>
              <a:t> to </a:t>
            </a:r>
            <a:r>
              <a:rPr lang="nl-NL" dirty="0" err="1" smtClean="0"/>
              <a:t>use</a:t>
            </a:r>
            <a:r>
              <a:rPr lang="nl-NL" dirty="0" smtClean="0"/>
              <a:t> of </a:t>
            </a:r>
            <a:r>
              <a:rPr lang="nl-NL" dirty="0" err="1" smtClean="0"/>
              <a:t>tax</a:t>
            </a:r>
            <a:r>
              <a:rPr lang="nl-NL" dirty="0" smtClean="0"/>
              <a:t> havens </a:t>
            </a:r>
            <a:r>
              <a:rPr lang="nl-NL" dirty="0" err="1" smtClean="0"/>
              <a:t>for</a:t>
            </a:r>
            <a:r>
              <a:rPr lang="nl-NL" dirty="0" smtClean="0"/>
              <a:t> </a:t>
            </a:r>
            <a:r>
              <a:rPr lang="nl-NL" dirty="0" err="1" smtClean="0"/>
              <a:t>company</a:t>
            </a:r>
            <a:r>
              <a:rPr lang="nl-NL" dirty="0" smtClean="0"/>
              <a:t> </a:t>
            </a:r>
            <a:r>
              <a:rPr lang="nl-NL" dirty="0" err="1" smtClean="0"/>
              <a:t>tax</a:t>
            </a:r>
            <a:r>
              <a:rPr lang="nl-NL" dirty="0" smtClean="0"/>
              <a:t> </a:t>
            </a:r>
            <a:r>
              <a:rPr lang="nl-NL" dirty="0" err="1" smtClean="0"/>
              <a:t>evasion</a:t>
            </a:r>
            <a:endParaRPr lang="nl-NL" dirty="0" smtClean="0"/>
          </a:p>
          <a:p>
            <a:pPr>
              <a:lnSpc>
                <a:spcPct val="200000"/>
              </a:lnSpc>
              <a:buFont typeface="Arial" pitchFamily="34" charset="0"/>
              <a:buChar char="•"/>
            </a:pPr>
            <a:r>
              <a:rPr lang="nl-NL" dirty="0" err="1" smtClean="0"/>
              <a:t>Now</a:t>
            </a:r>
            <a:r>
              <a:rPr lang="nl-NL" dirty="0" smtClean="0"/>
              <a:t> </a:t>
            </a:r>
            <a:r>
              <a:rPr lang="nl-NL" dirty="0" err="1" smtClean="0"/>
              <a:t>also</a:t>
            </a:r>
            <a:r>
              <a:rPr lang="nl-NL" dirty="0" smtClean="0"/>
              <a:t> </a:t>
            </a:r>
            <a:r>
              <a:rPr lang="nl-NL" dirty="0" err="1" smtClean="0"/>
              <a:t>tax</a:t>
            </a:r>
            <a:r>
              <a:rPr lang="nl-NL" dirty="0" smtClean="0"/>
              <a:t> </a:t>
            </a:r>
            <a:r>
              <a:rPr lang="nl-NL" dirty="0" err="1" smtClean="0"/>
              <a:t>avoidance</a:t>
            </a:r>
            <a:r>
              <a:rPr lang="nl-NL" dirty="0" smtClean="0"/>
              <a:t> </a:t>
            </a:r>
            <a:r>
              <a:rPr lang="nl-NL" dirty="0" err="1" smtClean="0"/>
              <a:t>under</a:t>
            </a:r>
            <a:r>
              <a:rPr lang="nl-NL" dirty="0" smtClean="0"/>
              <a:t> </a:t>
            </a:r>
            <a:r>
              <a:rPr lang="nl-NL" dirty="0" err="1" smtClean="0"/>
              <a:t>investigation</a:t>
            </a:r>
            <a:r>
              <a:rPr lang="nl-NL" dirty="0" smtClean="0"/>
              <a:t> (BEPS) </a:t>
            </a:r>
            <a:endParaRPr lang="nl-NL" dirty="0"/>
          </a:p>
        </p:txBody>
      </p:sp>
      <p:sp>
        <p:nvSpPr>
          <p:cNvPr id="9" name="Tijdelijke aanduiding voor datum 8"/>
          <p:cNvSpPr>
            <a:spLocks noGrp="1"/>
          </p:cNvSpPr>
          <p:nvPr>
            <p:ph type="dt" sz="half" idx="10"/>
          </p:nvPr>
        </p:nvSpPr>
        <p:spPr/>
        <p:txBody>
          <a:bodyPr/>
          <a:lstStyle/>
          <a:p>
            <a:pPr>
              <a:defRPr/>
            </a:pPr>
            <a:r>
              <a:rPr lang="nl-NL" smtClean="0"/>
              <a:t>Customs cooperation | 10 July 2014</a:t>
            </a:r>
            <a:endParaRPr lang="nl-NL"/>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nl-NL" dirty="0" smtClean="0"/>
              <a:t>OECD + </a:t>
            </a:r>
            <a:r>
              <a:rPr lang="nl-NL" dirty="0" err="1" smtClean="0"/>
              <a:t>Council</a:t>
            </a:r>
            <a:r>
              <a:rPr lang="nl-NL" dirty="0" smtClean="0"/>
              <a:t> of </a:t>
            </a:r>
            <a:r>
              <a:rPr lang="nl-NL" dirty="0" err="1" smtClean="0"/>
              <a:t>Europe</a:t>
            </a:r>
            <a:r>
              <a:rPr lang="nl-NL" dirty="0" smtClean="0"/>
              <a:t> MAA </a:t>
            </a:r>
            <a:r>
              <a:rPr lang="nl-NL" dirty="0" err="1" smtClean="0"/>
              <a:t>Convention</a:t>
            </a:r>
            <a:endParaRPr lang="nl-NL" dirty="0"/>
          </a:p>
        </p:txBody>
      </p:sp>
      <p:sp>
        <p:nvSpPr>
          <p:cNvPr id="8" name="Tijdelijke aanduiding voor tekst 7"/>
          <p:cNvSpPr>
            <a:spLocks noGrp="1"/>
          </p:cNvSpPr>
          <p:nvPr>
            <p:ph type="body" idx="1"/>
          </p:nvPr>
        </p:nvSpPr>
        <p:spPr/>
        <p:txBody>
          <a:bodyPr/>
          <a:lstStyle/>
          <a:p>
            <a:r>
              <a:rPr lang="nl-NL" dirty="0" err="1" smtClean="0"/>
              <a:t>Key</a:t>
            </a:r>
            <a:r>
              <a:rPr lang="nl-NL" dirty="0" smtClean="0"/>
              <a:t> </a:t>
            </a:r>
            <a:r>
              <a:rPr lang="nl-NL" dirty="0" err="1" smtClean="0"/>
              <a:t>benefits</a:t>
            </a:r>
            <a:r>
              <a:rPr lang="nl-NL" dirty="0" smtClean="0"/>
              <a:t> of </a:t>
            </a:r>
            <a:r>
              <a:rPr lang="nl-NL" dirty="0" err="1" smtClean="0"/>
              <a:t>multilateral</a:t>
            </a:r>
            <a:r>
              <a:rPr lang="nl-NL" dirty="0" smtClean="0"/>
              <a:t> MAA </a:t>
            </a:r>
            <a:r>
              <a:rPr lang="nl-NL" dirty="0" err="1" smtClean="0"/>
              <a:t>Convention</a:t>
            </a:r>
            <a:endParaRPr lang="nl-NL" dirty="0"/>
          </a:p>
        </p:txBody>
      </p:sp>
      <p:pic>
        <p:nvPicPr>
          <p:cNvPr id="9" name="Afbeelding 8" descr="48993534MAC%20graph_ENG-383x291.jpg"/>
          <p:cNvPicPr>
            <a:picLocks noChangeAspect="1"/>
          </p:cNvPicPr>
          <p:nvPr/>
        </p:nvPicPr>
        <p:blipFill>
          <a:blip r:embed="rId2" cstate="print"/>
          <a:stretch>
            <a:fillRect/>
          </a:stretch>
        </p:blipFill>
        <p:spPr>
          <a:xfrm>
            <a:off x="1855434" y="2343705"/>
            <a:ext cx="4540604" cy="3542190"/>
          </a:xfrm>
          <a:prstGeom prst="rect">
            <a:avLst/>
          </a:prstGeom>
        </p:spPr>
      </p:pic>
      <p:sp>
        <p:nvSpPr>
          <p:cNvPr id="10" name="Tijdelijke aanduiding voor datum 9"/>
          <p:cNvSpPr>
            <a:spLocks noGrp="1"/>
          </p:cNvSpPr>
          <p:nvPr>
            <p:ph type="dt" sz="half" idx="10"/>
          </p:nvPr>
        </p:nvSpPr>
        <p:spPr/>
        <p:txBody>
          <a:bodyPr/>
          <a:lstStyle/>
          <a:p>
            <a:pPr>
              <a:defRPr/>
            </a:pPr>
            <a:r>
              <a:rPr lang="nl-NL" smtClean="0"/>
              <a:t>Customs cooperation | 10 July 2014</a:t>
            </a:r>
            <a:endParaRPr lang="nl-NL"/>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nl-NL" dirty="0" smtClean="0"/>
              <a:t>OECD + G20 + Global Forum</a:t>
            </a:r>
            <a:endParaRPr lang="nl-NL" dirty="0"/>
          </a:p>
        </p:txBody>
      </p:sp>
      <p:sp>
        <p:nvSpPr>
          <p:cNvPr id="8" name="Tijdelijke aanduiding voor tekst 7"/>
          <p:cNvSpPr>
            <a:spLocks noGrp="1"/>
          </p:cNvSpPr>
          <p:nvPr>
            <p:ph type="body" idx="1"/>
          </p:nvPr>
        </p:nvSpPr>
        <p:spPr/>
        <p:txBody>
          <a:bodyPr/>
          <a:lstStyle/>
          <a:p>
            <a:r>
              <a:rPr lang="nl-NL" dirty="0" smtClean="0"/>
              <a:t>Global Forum </a:t>
            </a:r>
            <a:r>
              <a:rPr lang="nl-NL" dirty="0" err="1" smtClean="0"/>
              <a:t>on</a:t>
            </a:r>
            <a:r>
              <a:rPr lang="nl-NL" dirty="0" smtClean="0"/>
              <a:t> </a:t>
            </a:r>
            <a:r>
              <a:rPr lang="nl-NL" dirty="0" err="1" smtClean="0"/>
              <a:t>Transparency</a:t>
            </a:r>
            <a:r>
              <a:rPr lang="nl-NL" dirty="0" smtClean="0"/>
              <a:t> and Exchange of </a:t>
            </a:r>
            <a:r>
              <a:rPr lang="nl-NL" dirty="0" err="1" smtClean="0"/>
              <a:t>Information</a:t>
            </a:r>
            <a:endParaRPr lang="nl-NL" dirty="0" smtClean="0"/>
          </a:p>
          <a:p>
            <a:r>
              <a:rPr lang="nl-NL" dirty="0" err="1" smtClean="0"/>
              <a:t>Created</a:t>
            </a:r>
            <a:r>
              <a:rPr lang="nl-NL" dirty="0" smtClean="0"/>
              <a:t> in 2009 in Mexico</a:t>
            </a:r>
          </a:p>
          <a:p>
            <a:endParaRPr lang="nl-NL" dirty="0" smtClean="0"/>
          </a:p>
          <a:p>
            <a:pPr>
              <a:buFont typeface="Arial" pitchFamily="34" charset="0"/>
              <a:buChar char="•"/>
            </a:pPr>
            <a:r>
              <a:rPr lang="nl-NL" dirty="0" err="1" smtClean="0"/>
              <a:t>Now</a:t>
            </a:r>
            <a:r>
              <a:rPr lang="nl-NL" dirty="0" smtClean="0"/>
              <a:t> 122 </a:t>
            </a:r>
            <a:r>
              <a:rPr lang="nl-NL" dirty="0" err="1" smtClean="0"/>
              <a:t>members</a:t>
            </a:r>
            <a:r>
              <a:rPr lang="nl-NL" dirty="0" smtClean="0"/>
              <a:t> </a:t>
            </a:r>
            <a:r>
              <a:rPr lang="nl-NL" dirty="0" err="1" smtClean="0"/>
              <a:t>committed</a:t>
            </a:r>
            <a:r>
              <a:rPr lang="nl-NL" dirty="0" smtClean="0"/>
              <a:t> to </a:t>
            </a:r>
            <a:r>
              <a:rPr lang="nl-NL" dirty="0" err="1" smtClean="0"/>
              <a:t>transparency</a:t>
            </a:r>
            <a:r>
              <a:rPr lang="nl-NL" dirty="0" smtClean="0"/>
              <a:t> and </a:t>
            </a:r>
            <a:r>
              <a:rPr lang="nl-NL" dirty="0" err="1" smtClean="0"/>
              <a:t>EoI</a:t>
            </a:r>
            <a:endParaRPr lang="nl-NL" dirty="0" smtClean="0"/>
          </a:p>
          <a:p>
            <a:pPr>
              <a:buFont typeface="Arial" pitchFamily="34" charset="0"/>
              <a:buChar char="•"/>
            </a:pPr>
            <a:r>
              <a:rPr lang="nl-NL" dirty="0" err="1" smtClean="0"/>
              <a:t>Article</a:t>
            </a:r>
            <a:r>
              <a:rPr lang="nl-NL" dirty="0" smtClean="0"/>
              <a:t> 26 Model DTA and Tax </a:t>
            </a:r>
            <a:r>
              <a:rPr lang="nl-NL" dirty="0" err="1" smtClean="0"/>
              <a:t>information</a:t>
            </a:r>
            <a:r>
              <a:rPr lang="nl-NL" dirty="0" smtClean="0"/>
              <a:t> Exchange </a:t>
            </a:r>
            <a:r>
              <a:rPr lang="nl-NL" dirty="0" err="1" smtClean="0"/>
              <a:t>Agreements</a:t>
            </a:r>
            <a:endParaRPr lang="nl-NL" dirty="0" smtClean="0"/>
          </a:p>
          <a:p>
            <a:pPr>
              <a:buFont typeface="Arial" pitchFamily="34" charset="0"/>
              <a:buChar char="•"/>
            </a:pPr>
            <a:r>
              <a:rPr lang="nl-NL" dirty="0" smtClean="0"/>
              <a:t>Peer </a:t>
            </a:r>
            <a:r>
              <a:rPr lang="nl-NL" dirty="0" err="1" smtClean="0"/>
              <a:t>reviews</a:t>
            </a:r>
            <a:r>
              <a:rPr lang="nl-NL" dirty="0" smtClean="0"/>
              <a:t> and reports </a:t>
            </a:r>
            <a:r>
              <a:rPr lang="nl-NL" dirty="0" err="1" smtClean="0"/>
              <a:t>with</a:t>
            </a:r>
            <a:r>
              <a:rPr lang="nl-NL" dirty="0" smtClean="0"/>
              <a:t> </a:t>
            </a:r>
            <a:r>
              <a:rPr lang="nl-NL" dirty="0" err="1" smtClean="0"/>
              <a:t>recommendations</a:t>
            </a:r>
            <a:r>
              <a:rPr lang="nl-NL" dirty="0" smtClean="0"/>
              <a:t> </a:t>
            </a:r>
            <a:r>
              <a:rPr lang="nl-NL" dirty="0" err="1" smtClean="0"/>
              <a:t>for</a:t>
            </a:r>
            <a:r>
              <a:rPr lang="nl-NL" dirty="0" smtClean="0"/>
              <a:t> </a:t>
            </a:r>
            <a:r>
              <a:rPr lang="nl-NL" dirty="0" err="1" smtClean="0"/>
              <a:t>improvements</a:t>
            </a:r>
            <a:endParaRPr lang="nl-NL" dirty="0" smtClean="0"/>
          </a:p>
          <a:p>
            <a:pPr>
              <a:buFont typeface="Arial" pitchFamily="34" charset="0"/>
              <a:buChar char="•"/>
            </a:pPr>
            <a:r>
              <a:rPr lang="nl-NL" dirty="0" err="1" smtClean="0"/>
              <a:t>Regular</a:t>
            </a:r>
            <a:r>
              <a:rPr lang="nl-NL" dirty="0" smtClean="0"/>
              <a:t> reports to G20</a:t>
            </a:r>
          </a:p>
          <a:p>
            <a:endParaRPr lang="en-US" i="1" dirty="0" smtClean="0"/>
          </a:p>
          <a:p>
            <a:r>
              <a:rPr lang="en-US" dirty="0" smtClean="0"/>
              <a:t>And since February  after push by the G20 Finance Ministers and Central Bank </a:t>
            </a:r>
            <a:r>
              <a:rPr lang="nl-NL" dirty="0" err="1" smtClean="0"/>
              <a:t>Govenors</a:t>
            </a:r>
            <a:r>
              <a:rPr lang="nl-NL" dirty="0" smtClean="0"/>
              <a:t>:</a:t>
            </a:r>
            <a:endParaRPr lang="en-US" dirty="0" smtClean="0"/>
          </a:p>
          <a:p>
            <a:r>
              <a:rPr lang="en-US" b="1" i="1" dirty="0" smtClean="0"/>
              <a:t>Standard for Automatic Exchange of Financial Account Information</a:t>
            </a:r>
            <a:endParaRPr lang="nl-NL" b="1" dirty="0"/>
          </a:p>
        </p:txBody>
      </p:sp>
      <p:sp>
        <p:nvSpPr>
          <p:cNvPr id="9" name="Tijdelijke aanduiding voor datum 8"/>
          <p:cNvSpPr>
            <a:spLocks noGrp="1"/>
          </p:cNvSpPr>
          <p:nvPr>
            <p:ph type="dt" sz="half" idx="10"/>
          </p:nvPr>
        </p:nvSpPr>
        <p:spPr/>
        <p:txBody>
          <a:bodyPr/>
          <a:lstStyle/>
          <a:p>
            <a:pPr>
              <a:defRPr/>
            </a:pPr>
            <a:r>
              <a:rPr lang="nl-NL" smtClean="0"/>
              <a:t>Customs cooperation | 10 July 2014</a:t>
            </a:r>
            <a:endParaRPr lang="nl-NL"/>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nl-NL" dirty="0" smtClean="0"/>
              <a:t>WCO </a:t>
            </a:r>
            <a:r>
              <a:rPr lang="nl-NL" dirty="0" err="1" smtClean="0"/>
              <a:t>instruments</a:t>
            </a:r>
            <a:endParaRPr lang="nl-NL" dirty="0"/>
          </a:p>
        </p:txBody>
      </p:sp>
      <p:sp>
        <p:nvSpPr>
          <p:cNvPr id="8" name="Tijdelijke aanduiding voor tekst 7"/>
          <p:cNvSpPr>
            <a:spLocks noGrp="1"/>
          </p:cNvSpPr>
          <p:nvPr>
            <p:ph type="body" idx="1"/>
          </p:nvPr>
        </p:nvSpPr>
        <p:spPr/>
        <p:txBody>
          <a:bodyPr/>
          <a:lstStyle/>
          <a:p>
            <a:endParaRPr lang="nl-NL" dirty="0" smtClean="0"/>
          </a:p>
          <a:p>
            <a:r>
              <a:rPr lang="nl-NL" dirty="0" smtClean="0"/>
              <a:t>1953, 1967 and 1975 </a:t>
            </a:r>
            <a:r>
              <a:rPr lang="nl-NL" dirty="0" err="1" smtClean="0"/>
              <a:t>Recommendations</a:t>
            </a:r>
            <a:r>
              <a:rPr lang="nl-NL" dirty="0" smtClean="0"/>
              <a:t> +GNC </a:t>
            </a:r>
            <a:r>
              <a:rPr lang="nl-NL" dirty="0" err="1" smtClean="0"/>
              <a:t>initiative</a:t>
            </a:r>
            <a:r>
              <a:rPr lang="nl-NL" dirty="0" smtClean="0"/>
              <a:t> </a:t>
            </a:r>
            <a:endParaRPr lang="nl-NL" dirty="0" smtClean="0"/>
          </a:p>
          <a:p>
            <a:endParaRPr lang="nl-NL" dirty="0" smtClean="0"/>
          </a:p>
          <a:p>
            <a:r>
              <a:rPr lang="nl-NL" dirty="0" smtClean="0"/>
              <a:t>1977 </a:t>
            </a:r>
            <a:r>
              <a:rPr lang="nl-NL" b="1" u="sng" dirty="0" smtClean="0"/>
              <a:t>Nairobi </a:t>
            </a:r>
            <a:r>
              <a:rPr lang="nl-NL" b="1" u="sng" dirty="0" err="1" smtClean="0"/>
              <a:t>Convention</a:t>
            </a:r>
            <a:r>
              <a:rPr lang="nl-NL" b="1" u="sng" dirty="0" smtClean="0"/>
              <a:t> </a:t>
            </a:r>
            <a:r>
              <a:rPr lang="nl-NL" dirty="0" smtClean="0"/>
              <a:t>(MAA </a:t>
            </a:r>
            <a:r>
              <a:rPr lang="nl-NL" dirty="0" err="1" smtClean="0"/>
              <a:t>for</a:t>
            </a:r>
            <a:r>
              <a:rPr lang="nl-NL" dirty="0" smtClean="0"/>
              <a:t> the </a:t>
            </a:r>
            <a:r>
              <a:rPr lang="nl-NL" dirty="0" err="1" smtClean="0"/>
              <a:t>Prevention</a:t>
            </a:r>
            <a:r>
              <a:rPr lang="nl-NL" dirty="0" smtClean="0"/>
              <a:t>, </a:t>
            </a:r>
            <a:r>
              <a:rPr lang="nl-NL" dirty="0" err="1" smtClean="0"/>
              <a:t>Investigation</a:t>
            </a:r>
            <a:r>
              <a:rPr lang="nl-NL" dirty="0" smtClean="0"/>
              <a:t> and </a:t>
            </a:r>
            <a:r>
              <a:rPr lang="nl-NL" dirty="0" err="1" smtClean="0"/>
              <a:t>Repression</a:t>
            </a:r>
            <a:r>
              <a:rPr lang="nl-NL" dirty="0" smtClean="0"/>
              <a:t> of Customs </a:t>
            </a:r>
            <a:r>
              <a:rPr lang="nl-NL" dirty="0" err="1" smtClean="0"/>
              <a:t>Offences</a:t>
            </a:r>
            <a:r>
              <a:rPr lang="nl-NL" sz="1400" dirty="0" smtClean="0"/>
              <a:t>)</a:t>
            </a:r>
          </a:p>
          <a:p>
            <a:r>
              <a:rPr lang="nl-NL" dirty="0" smtClean="0"/>
              <a:t>52 </a:t>
            </a:r>
            <a:r>
              <a:rPr lang="nl-NL" dirty="0" err="1" smtClean="0"/>
              <a:t>CP’s</a:t>
            </a:r>
            <a:r>
              <a:rPr lang="nl-NL" dirty="0" smtClean="0"/>
              <a:t> </a:t>
            </a:r>
            <a:r>
              <a:rPr lang="nl-NL" dirty="0" err="1" smtClean="0"/>
              <a:t>but</a:t>
            </a:r>
            <a:r>
              <a:rPr lang="nl-NL" dirty="0" smtClean="0"/>
              <a:t> 11 different </a:t>
            </a:r>
            <a:r>
              <a:rPr lang="nl-NL" dirty="0" err="1" smtClean="0"/>
              <a:t>annexes</a:t>
            </a:r>
            <a:endParaRPr lang="nl-NL" dirty="0" smtClean="0"/>
          </a:p>
          <a:p>
            <a:endParaRPr lang="nl-NL" sz="1400" dirty="0" smtClean="0"/>
          </a:p>
          <a:p>
            <a:r>
              <a:rPr lang="nl-NL" dirty="0" smtClean="0"/>
              <a:t>2003 </a:t>
            </a:r>
            <a:r>
              <a:rPr lang="nl-NL" b="1" u="sng" dirty="0" smtClean="0"/>
              <a:t>Johannesburg </a:t>
            </a:r>
            <a:r>
              <a:rPr lang="nl-NL" b="1" u="sng" dirty="0" err="1" smtClean="0"/>
              <a:t>Convention</a:t>
            </a:r>
            <a:r>
              <a:rPr lang="nl-NL" b="1" u="sng" dirty="0" smtClean="0"/>
              <a:t>  </a:t>
            </a:r>
            <a:r>
              <a:rPr lang="nl-NL" dirty="0" smtClean="0"/>
              <a:t>(MAA in Customs </a:t>
            </a:r>
            <a:r>
              <a:rPr lang="nl-NL" dirty="0" err="1" smtClean="0"/>
              <a:t>Matters</a:t>
            </a:r>
            <a:r>
              <a:rPr lang="nl-NL" dirty="0" smtClean="0"/>
              <a:t>)</a:t>
            </a:r>
          </a:p>
          <a:p>
            <a:r>
              <a:rPr lang="nl-NL" dirty="0" smtClean="0"/>
              <a:t>(</a:t>
            </a:r>
            <a:r>
              <a:rPr lang="nl-NL" dirty="0" err="1" smtClean="0"/>
              <a:t>not</a:t>
            </a:r>
            <a:r>
              <a:rPr lang="nl-NL" dirty="0" smtClean="0"/>
              <a:t> </a:t>
            </a:r>
            <a:r>
              <a:rPr lang="nl-NL" dirty="0" err="1" smtClean="0"/>
              <a:t>yet</a:t>
            </a:r>
            <a:r>
              <a:rPr lang="nl-NL" dirty="0" smtClean="0"/>
              <a:t> in </a:t>
            </a:r>
            <a:r>
              <a:rPr lang="nl-NL" dirty="0" err="1" smtClean="0"/>
              <a:t>force</a:t>
            </a:r>
            <a:r>
              <a:rPr lang="nl-NL" dirty="0" smtClean="0"/>
              <a:t>)</a:t>
            </a:r>
          </a:p>
          <a:p>
            <a:endParaRPr lang="nl-NL" dirty="0" smtClean="0"/>
          </a:p>
          <a:p>
            <a:r>
              <a:rPr lang="nl-NL" dirty="0" smtClean="0"/>
              <a:t>2004 </a:t>
            </a:r>
            <a:r>
              <a:rPr lang="nl-NL" b="1" u="sng" dirty="0" smtClean="0"/>
              <a:t>Model </a:t>
            </a:r>
            <a:r>
              <a:rPr lang="nl-NL" b="1" u="sng" dirty="0" err="1" smtClean="0"/>
              <a:t>Bilateral</a:t>
            </a:r>
            <a:r>
              <a:rPr lang="nl-NL" b="1" u="sng" dirty="0" smtClean="0"/>
              <a:t> </a:t>
            </a:r>
            <a:r>
              <a:rPr lang="nl-NL" b="1" u="sng" dirty="0" err="1" smtClean="0"/>
              <a:t>Agreement</a:t>
            </a:r>
            <a:r>
              <a:rPr lang="nl-NL" b="1" u="sng" dirty="0" smtClean="0"/>
              <a:t> </a:t>
            </a:r>
            <a:r>
              <a:rPr lang="nl-NL" dirty="0" err="1" smtClean="0"/>
              <a:t>on</a:t>
            </a:r>
            <a:r>
              <a:rPr lang="nl-NL" dirty="0" smtClean="0"/>
              <a:t> MAA in Customs </a:t>
            </a:r>
            <a:r>
              <a:rPr lang="nl-NL" dirty="0" err="1" smtClean="0"/>
              <a:t>Matters</a:t>
            </a:r>
            <a:endParaRPr lang="nl-NL" dirty="0" smtClean="0"/>
          </a:p>
          <a:p>
            <a:r>
              <a:rPr lang="nl-NL" dirty="0" err="1" smtClean="0"/>
              <a:t>Widely</a:t>
            </a:r>
            <a:r>
              <a:rPr lang="nl-NL" dirty="0" smtClean="0"/>
              <a:t> </a:t>
            </a:r>
            <a:r>
              <a:rPr lang="nl-NL" dirty="0" err="1" smtClean="0"/>
              <a:t>used</a:t>
            </a:r>
            <a:r>
              <a:rPr lang="nl-NL" dirty="0" smtClean="0"/>
              <a:t> as basis </a:t>
            </a:r>
            <a:r>
              <a:rPr lang="nl-NL" dirty="0" err="1" smtClean="0"/>
              <a:t>for</a:t>
            </a:r>
            <a:r>
              <a:rPr lang="nl-NL" dirty="0" smtClean="0"/>
              <a:t> </a:t>
            </a:r>
            <a:r>
              <a:rPr lang="nl-NL" dirty="0" err="1" smtClean="0"/>
              <a:t>bilateral</a:t>
            </a:r>
            <a:r>
              <a:rPr lang="nl-NL" dirty="0" smtClean="0"/>
              <a:t> </a:t>
            </a:r>
            <a:r>
              <a:rPr lang="nl-NL" dirty="0" err="1" smtClean="0"/>
              <a:t>agreements</a:t>
            </a:r>
            <a:endParaRPr lang="nl-NL" dirty="0"/>
          </a:p>
        </p:txBody>
      </p:sp>
      <p:sp>
        <p:nvSpPr>
          <p:cNvPr id="11" name="Tijdelijke aanduiding voor datum 10"/>
          <p:cNvSpPr>
            <a:spLocks noGrp="1"/>
          </p:cNvSpPr>
          <p:nvPr>
            <p:ph type="dt" sz="half" idx="10"/>
          </p:nvPr>
        </p:nvSpPr>
        <p:spPr/>
        <p:txBody>
          <a:bodyPr/>
          <a:lstStyle/>
          <a:p>
            <a:pPr>
              <a:defRPr/>
            </a:pPr>
            <a:r>
              <a:rPr lang="nl-NL" smtClean="0"/>
              <a:t>Customs cooperation | 10 July 2014</a:t>
            </a:r>
            <a:endParaRPr lang="nl-NL"/>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nl-NL" dirty="0" smtClean="0"/>
              <a:t>Dublin </a:t>
            </a:r>
            <a:r>
              <a:rPr lang="nl-NL" dirty="0" err="1" smtClean="0"/>
              <a:t>Policy</a:t>
            </a:r>
            <a:r>
              <a:rPr lang="nl-NL" dirty="0" smtClean="0"/>
              <a:t> </a:t>
            </a:r>
            <a:r>
              <a:rPr lang="nl-NL" dirty="0" err="1" smtClean="0"/>
              <a:t>Commission</a:t>
            </a:r>
            <a:r>
              <a:rPr lang="nl-NL" dirty="0" smtClean="0"/>
              <a:t> and </a:t>
            </a:r>
            <a:r>
              <a:rPr lang="nl-NL" dirty="0" err="1" smtClean="0"/>
              <a:t>Council</a:t>
            </a:r>
            <a:endParaRPr lang="nl-NL" dirty="0"/>
          </a:p>
        </p:txBody>
      </p:sp>
      <p:sp>
        <p:nvSpPr>
          <p:cNvPr id="8" name="Tijdelijke aanduiding voor tekst 7"/>
          <p:cNvSpPr>
            <a:spLocks noGrp="1"/>
          </p:cNvSpPr>
          <p:nvPr>
            <p:ph type="body" idx="1"/>
          </p:nvPr>
        </p:nvSpPr>
        <p:spPr/>
        <p:txBody>
          <a:bodyPr/>
          <a:lstStyle/>
          <a:p>
            <a:endParaRPr lang="nl-NL" dirty="0" smtClean="0"/>
          </a:p>
          <a:p>
            <a:r>
              <a:rPr lang="nl-NL" b="1" dirty="0" err="1" smtClean="0"/>
              <a:t>Developments</a:t>
            </a:r>
            <a:r>
              <a:rPr lang="nl-NL" dirty="0" smtClean="0"/>
              <a:t> </a:t>
            </a:r>
          </a:p>
          <a:p>
            <a:pPr>
              <a:buFont typeface="Arial" pitchFamily="34" charset="0"/>
              <a:buChar char="•"/>
            </a:pPr>
            <a:r>
              <a:rPr lang="nl-NL" dirty="0" smtClean="0"/>
              <a:t>in </a:t>
            </a:r>
            <a:r>
              <a:rPr lang="nl-NL" dirty="0" err="1" smtClean="0"/>
              <a:t>tax</a:t>
            </a:r>
            <a:r>
              <a:rPr lang="nl-NL" dirty="0" smtClean="0"/>
              <a:t> </a:t>
            </a:r>
            <a:r>
              <a:rPr lang="nl-NL" dirty="0" err="1" smtClean="0"/>
              <a:t>matters</a:t>
            </a:r>
            <a:r>
              <a:rPr lang="nl-NL" dirty="0" smtClean="0"/>
              <a:t> and </a:t>
            </a:r>
          </a:p>
          <a:p>
            <a:pPr>
              <a:buFont typeface="Arial" pitchFamily="34" charset="0"/>
              <a:buChar char="•"/>
            </a:pPr>
            <a:r>
              <a:rPr lang="nl-NL" dirty="0" smtClean="0"/>
              <a:t>in Customs (</a:t>
            </a:r>
            <a:r>
              <a:rPr lang="nl-NL" dirty="0" err="1" smtClean="0"/>
              <a:t>ArticleTF</a:t>
            </a:r>
            <a:r>
              <a:rPr lang="nl-NL" dirty="0" smtClean="0"/>
              <a:t> </a:t>
            </a:r>
            <a:r>
              <a:rPr lang="nl-NL" dirty="0" err="1" smtClean="0"/>
              <a:t>Agreement</a:t>
            </a:r>
            <a:r>
              <a:rPr lang="nl-NL" dirty="0" smtClean="0"/>
              <a:t> SSTL Project)</a:t>
            </a:r>
          </a:p>
          <a:p>
            <a:endParaRPr lang="nl-NL" dirty="0" smtClean="0"/>
          </a:p>
          <a:p>
            <a:r>
              <a:rPr lang="nl-NL" dirty="0" err="1" smtClean="0"/>
              <a:t>Debate</a:t>
            </a:r>
            <a:r>
              <a:rPr lang="nl-NL" dirty="0" smtClean="0"/>
              <a:t> </a:t>
            </a:r>
            <a:r>
              <a:rPr lang="nl-NL" dirty="0" err="1" smtClean="0"/>
              <a:t>on</a:t>
            </a:r>
            <a:r>
              <a:rPr lang="nl-NL" dirty="0" smtClean="0"/>
              <a:t> Exchange of </a:t>
            </a:r>
            <a:r>
              <a:rPr lang="nl-NL" dirty="0" err="1" smtClean="0"/>
              <a:t>Information</a:t>
            </a:r>
            <a:r>
              <a:rPr lang="nl-NL" dirty="0" smtClean="0"/>
              <a:t> </a:t>
            </a:r>
            <a:r>
              <a:rPr lang="nl-NL" dirty="0" smtClean="0"/>
              <a:t>in WCO </a:t>
            </a:r>
            <a:r>
              <a:rPr lang="nl-NL" dirty="0" err="1" smtClean="0"/>
              <a:t>relaunched</a:t>
            </a:r>
            <a:endParaRPr lang="nl-NL" dirty="0" smtClean="0"/>
          </a:p>
          <a:p>
            <a:endParaRPr lang="nl-NL" dirty="0" smtClean="0"/>
          </a:p>
          <a:p>
            <a:r>
              <a:rPr lang="nl-NL" dirty="0" err="1" smtClean="0"/>
              <a:t>Main</a:t>
            </a:r>
            <a:r>
              <a:rPr lang="nl-NL" dirty="0" smtClean="0"/>
              <a:t> focus </a:t>
            </a:r>
            <a:r>
              <a:rPr lang="nl-NL" dirty="0" err="1" smtClean="0"/>
              <a:t>on</a:t>
            </a:r>
            <a:r>
              <a:rPr lang="nl-NL" dirty="0" smtClean="0"/>
              <a:t> </a:t>
            </a:r>
            <a:r>
              <a:rPr lang="nl-NL" dirty="0" err="1" smtClean="0"/>
              <a:t>Customs-Tax</a:t>
            </a:r>
            <a:r>
              <a:rPr lang="nl-NL" dirty="0" smtClean="0"/>
              <a:t> </a:t>
            </a:r>
            <a:r>
              <a:rPr lang="nl-NL" dirty="0" err="1" smtClean="0"/>
              <a:t>authorities</a:t>
            </a:r>
            <a:r>
              <a:rPr lang="nl-NL" dirty="0" smtClean="0"/>
              <a:t> </a:t>
            </a:r>
            <a:r>
              <a:rPr lang="nl-NL" dirty="0" err="1" smtClean="0"/>
              <a:t>EoI</a:t>
            </a:r>
            <a:r>
              <a:rPr lang="nl-NL" dirty="0" smtClean="0"/>
              <a:t> and </a:t>
            </a:r>
            <a:r>
              <a:rPr lang="nl-NL" dirty="0" err="1" smtClean="0"/>
              <a:t>cooperation</a:t>
            </a:r>
            <a:endParaRPr lang="nl-NL" dirty="0" smtClean="0"/>
          </a:p>
          <a:p>
            <a:endParaRPr lang="nl-NL" dirty="0" smtClean="0"/>
          </a:p>
          <a:p>
            <a:r>
              <a:rPr lang="nl-NL" dirty="0" err="1" smtClean="0"/>
              <a:t>Fresh</a:t>
            </a:r>
            <a:r>
              <a:rPr lang="nl-NL" dirty="0" smtClean="0"/>
              <a:t> look at </a:t>
            </a:r>
            <a:r>
              <a:rPr lang="nl-NL" dirty="0" err="1" smtClean="0"/>
              <a:t>legal</a:t>
            </a:r>
            <a:r>
              <a:rPr lang="nl-NL" dirty="0" smtClean="0"/>
              <a:t> </a:t>
            </a:r>
            <a:r>
              <a:rPr lang="nl-NL" dirty="0" err="1" smtClean="0"/>
              <a:t>framework</a:t>
            </a:r>
            <a:r>
              <a:rPr lang="nl-NL" dirty="0" smtClean="0"/>
              <a:t> </a:t>
            </a:r>
            <a:r>
              <a:rPr lang="nl-NL" dirty="0" err="1" smtClean="0"/>
              <a:t>for</a:t>
            </a:r>
            <a:r>
              <a:rPr lang="nl-NL" dirty="0" smtClean="0"/>
              <a:t> MAA of the WCO!</a:t>
            </a:r>
            <a:endParaRPr lang="nl-NL" dirty="0"/>
          </a:p>
        </p:txBody>
      </p:sp>
      <p:sp>
        <p:nvSpPr>
          <p:cNvPr id="9" name="Tijdelijke aanduiding voor datum 8"/>
          <p:cNvSpPr>
            <a:spLocks noGrp="1"/>
          </p:cNvSpPr>
          <p:nvPr>
            <p:ph type="dt" sz="half" idx="10"/>
          </p:nvPr>
        </p:nvSpPr>
        <p:spPr/>
        <p:txBody>
          <a:bodyPr/>
          <a:lstStyle/>
          <a:p>
            <a:pPr>
              <a:defRPr/>
            </a:pPr>
            <a:r>
              <a:rPr lang="nl-NL" smtClean="0"/>
              <a:t>Customs cooperation | 10 July 2014</a:t>
            </a:r>
            <a:endParaRPr lang="nl-NL"/>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nl-NL" dirty="0" err="1" smtClean="0"/>
              <a:t>Conclusions</a:t>
            </a:r>
            <a:endParaRPr lang="nl-NL" dirty="0"/>
          </a:p>
        </p:txBody>
      </p:sp>
      <p:sp>
        <p:nvSpPr>
          <p:cNvPr id="7" name="Tijdelijke aanduiding voor tekst 6"/>
          <p:cNvSpPr>
            <a:spLocks noGrp="1"/>
          </p:cNvSpPr>
          <p:nvPr>
            <p:ph type="body" idx="1"/>
          </p:nvPr>
        </p:nvSpPr>
        <p:spPr>
          <a:xfrm>
            <a:off x="352425" y="2015231"/>
            <a:ext cx="8229600" cy="4199832"/>
          </a:xfrm>
        </p:spPr>
        <p:txBody>
          <a:bodyPr/>
          <a:lstStyle/>
          <a:p>
            <a:pPr>
              <a:buAutoNum type="arabicPeriod"/>
            </a:pPr>
            <a:r>
              <a:rPr lang="nl-NL" dirty="0" err="1" smtClean="0"/>
              <a:t>Article</a:t>
            </a:r>
            <a:r>
              <a:rPr lang="nl-NL" dirty="0" smtClean="0"/>
              <a:t> 12, </a:t>
            </a:r>
            <a:r>
              <a:rPr lang="nl-NL" dirty="0" err="1" smtClean="0"/>
              <a:t>once</a:t>
            </a:r>
            <a:r>
              <a:rPr lang="nl-NL" dirty="0" smtClean="0"/>
              <a:t> </a:t>
            </a:r>
            <a:r>
              <a:rPr lang="nl-NL" dirty="0" err="1" smtClean="0"/>
              <a:t>widely</a:t>
            </a:r>
            <a:r>
              <a:rPr lang="nl-NL" dirty="0" smtClean="0"/>
              <a:t> </a:t>
            </a:r>
            <a:r>
              <a:rPr lang="nl-NL" dirty="0" err="1" smtClean="0"/>
              <a:t>adopted</a:t>
            </a:r>
            <a:r>
              <a:rPr lang="nl-NL" dirty="0" smtClean="0"/>
              <a:t> and </a:t>
            </a:r>
            <a:r>
              <a:rPr lang="nl-NL" dirty="0" err="1" smtClean="0"/>
              <a:t>implemented</a:t>
            </a:r>
            <a:r>
              <a:rPr lang="nl-NL" dirty="0" smtClean="0"/>
              <a:t>, </a:t>
            </a:r>
            <a:r>
              <a:rPr lang="nl-NL" dirty="0" err="1" smtClean="0"/>
              <a:t>first</a:t>
            </a:r>
            <a:r>
              <a:rPr lang="nl-NL" dirty="0" smtClean="0"/>
              <a:t> </a:t>
            </a:r>
            <a:r>
              <a:rPr lang="nl-NL" dirty="0" err="1" smtClean="0"/>
              <a:t>globally</a:t>
            </a:r>
            <a:r>
              <a:rPr lang="nl-NL" dirty="0" smtClean="0"/>
              <a:t> </a:t>
            </a:r>
            <a:r>
              <a:rPr lang="nl-NL" dirty="0" err="1" smtClean="0"/>
              <a:t>applicable</a:t>
            </a:r>
            <a:r>
              <a:rPr lang="nl-NL" dirty="0" smtClean="0"/>
              <a:t> </a:t>
            </a:r>
            <a:r>
              <a:rPr lang="nl-NL" dirty="0" err="1" smtClean="0"/>
              <a:t>multilateral</a:t>
            </a:r>
            <a:r>
              <a:rPr lang="nl-NL" dirty="0" smtClean="0"/>
              <a:t> </a:t>
            </a:r>
            <a:r>
              <a:rPr lang="nl-NL" dirty="0" err="1" smtClean="0"/>
              <a:t>legal</a:t>
            </a:r>
            <a:r>
              <a:rPr lang="nl-NL" dirty="0" smtClean="0"/>
              <a:t> basis </a:t>
            </a:r>
            <a:r>
              <a:rPr lang="nl-NL" dirty="0" err="1" smtClean="0"/>
              <a:t>for</a:t>
            </a:r>
            <a:r>
              <a:rPr lang="nl-NL" dirty="0" smtClean="0"/>
              <a:t> </a:t>
            </a:r>
            <a:r>
              <a:rPr lang="nl-NL" dirty="0" err="1" smtClean="0"/>
              <a:t>EoI</a:t>
            </a:r>
            <a:r>
              <a:rPr lang="nl-NL" dirty="0" smtClean="0"/>
              <a:t>;</a:t>
            </a:r>
          </a:p>
          <a:p>
            <a:pPr>
              <a:buAutoNum type="arabicPeriod"/>
            </a:pPr>
            <a:r>
              <a:rPr lang="nl-NL" dirty="0" err="1" smtClean="0"/>
              <a:t>Unfortunate</a:t>
            </a:r>
            <a:r>
              <a:rPr lang="nl-NL" dirty="0" smtClean="0"/>
              <a:t> </a:t>
            </a:r>
            <a:r>
              <a:rPr lang="nl-NL" dirty="0" err="1" smtClean="0"/>
              <a:t>that</a:t>
            </a:r>
            <a:r>
              <a:rPr lang="nl-NL" dirty="0" smtClean="0"/>
              <a:t> scope is </a:t>
            </a:r>
            <a:r>
              <a:rPr lang="nl-NL" dirty="0" err="1" smtClean="0"/>
              <a:t>limited</a:t>
            </a:r>
            <a:r>
              <a:rPr lang="nl-NL" dirty="0" smtClean="0"/>
              <a:t> to </a:t>
            </a:r>
            <a:r>
              <a:rPr lang="nl-NL" dirty="0" err="1" smtClean="0"/>
              <a:t>EoI</a:t>
            </a:r>
            <a:r>
              <a:rPr lang="nl-NL" dirty="0" smtClean="0"/>
              <a:t> </a:t>
            </a:r>
            <a:r>
              <a:rPr lang="nl-NL" dirty="0" err="1" smtClean="0"/>
              <a:t>upon</a:t>
            </a:r>
            <a:r>
              <a:rPr lang="nl-NL" dirty="0" smtClean="0"/>
              <a:t> </a:t>
            </a:r>
            <a:r>
              <a:rPr lang="nl-NL" dirty="0" err="1" smtClean="0"/>
              <a:t>request</a:t>
            </a:r>
            <a:r>
              <a:rPr lang="nl-NL" dirty="0" smtClean="0"/>
              <a:t> </a:t>
            </a:r>
            <a:r>
              <a:rPr lang="nl-NL" dirty="0" err="1" smtClean="0"/>
              <a:t>only</a:t>
            </a:r>
            <a:r>
              <a:rPr lang="nl-NL" dirty="0" smtClean="0"/>
              <a:t> </a:t>
            </a:r>
            <a:r>
              <a:rPr lang="nl-NL" dirty="0" err="1" smtClean="0"/>
              <a:t>individual</a:t>
            </a:r>
            <a:r>
              <a:rPr lang="nl-NL" dirty="0" smtClean="0"/>
              <a:t> cases of doubt </a:t>
            </a:r>
            <a:r>
              <a:rPr lang="nl-NL" dirty="0" err="1" smtClean="0"/>
              <a:t>about</a:t>
            </a:r>
            <a:r>
              <a:rPr lang="nl-NL" dirty="0" smtClean="0"/>
              <a:t> </a:t>
            </a:r>
            <a:r>
              <a:rPr lang="nl-NL" dirty="0" err="1" smtClean="0"/>
              <a:t>correctness</a:t>
            </a:r>
            <a:r>
              <a:rPr lang="nl-NL" dirty="0" smtClean="0"/>
              <a:t> of data in </a:t>
            </a:r>
            <a:r>
              <a:rPr lang="nl-NL" dirty="0" err="1" smtClean="0"/>
              <a:t>documents</a:t>
            </a:r>
            <a:r>
              <a:rPr lang="nl-NL" dirty="0" smtClean="0"/>
              <a:t> and </a:t>
            </a:r>
            <a:r>
              <a:rPr lang="nl-NL" dirty="0" err="1" smtClean="0"/>
              <a:t>many</a:t>
            </a:r>
            <a:r>
              <a:rPr lang="nl-NL" dirty="0" smtClean="0"/>
              <a:t> </a:t>
            </a:r>
            <a:r>
              <a:rPr lang="nl-NL" dirty="0" err="1" smtClean="0"/>
              <a:t>restrictions</a:t>
            </a:r>
            <a:r>
              <a:rPr lang="nl-NL" dirty="0" smtClean="0"/>
              <a:t> are </a:t>
            </a:r>
            <a:r>
              <a:rPr lang="nl-NL" dirty="0" err="1" smtClean="0"/>
              <a:t>foreseen</a:t>
            </a:r>
            <a:r>
              <a:rPr lang="nl-NL" dirty="0" smtClean="0"/>
              <a:t>;</a:t>
            </a:r>
          </a:p>
          <a:p>
            <a:pPr>
              <a:buAutoNum type="arabicPeriod"/>
            </a:pPr>
            <a:r>
              <a:rPr lang="nl-NL" dirty="0" err="1" smtClean="0"/>
              <a:t>Underlines</a:t>
            </a:r>
            <a:r>
              <a:rPr lang="nl-NL" dirty="0" smtClean="0"/>
              <a:t> </a:t>
            </a:r>
            <a:r>
              <a:rPr lang="nl-NL" dirty="0" err="1" smtClean="0"/>
              <a:t>need</a:t>
            </a:r>
            <a:r>
              <a:rPr lang="nl-NL" dirty="0" smtClean="0"/>
              <a:t> </a:t>
            </a:r>
            <a:r>
              <a:rPr lang="nl-NL" dirty="0" err="1" smtClean="0"/>
              <a:t>for</a:t>
            </a:r>
            <a:r>
              <a:rPr lang="nl-NL" dirty="0" smtClean="0"/>
              <a:t> more </a:t>
            </a:r>
            <a:r>
              <a:rPr lang="nl-NL" dirty="0" err="1" smtClean="0"/>
              <a:t>far</a:t>
            </a:r>
            <a:r>
              <a:rPr lang="nl-NL" dirty="0" smtClean="0"/>
              <a:t> </a:t>
            </a:r>
            <a:r>
              <a:rPr lang="nl-NL" dirty="0" err="1" smtClean="0"/>
              <a:t>reaching</a:t>
            </a:r>
            <a:r>
              <a:rPr lang="nl-NL" dirty="0" smtClean="0"/>
              <a:t> </a:t>
            </a:r>
            <a:r>
              <a:rPr lang="nl-NL" dirty="0" err="1" smtClean="0"/>
              <a:t>legal</a:t>
            </a:r>
            <a:r>
              <a:rPr lang="nl-NL" dirty="0" smtClean="0"/>
              <a:t> basis, </a:t>
            </a:r>
            <a:r>
              <a:rPr lang="nl-NL" dirty="0" err="1" smtClean="0"/>
              <a:t>preferably</a:t>
            </a:r>
            <a:r>
              <a:rPr lang="nl-NL" dirty="0" smtClean="0"/>
              <a:t> to </a:t>
            </a:r>
            <a:r>
              <a:rPr lang="nl-NL" dirty="0" err="1" smtClean="0"/>
              <a:t>be</a:t>
            </a:r>
            <a:r>
              <a:rPr lang="nl-NL" dirty="0" smtClean="0"/>
              <a:t> </a:t>
            </a:r>
            <a:r>
              <a:rPr lang="nl-NL" dirty="0" err="1" smtClean="0"/>
              <a:t>designed</a:t>
            </a:r>
            <a:r>
              <a:rPr lang="nl-NL" dirty="0" smtClean="0"/>
              <a:t> </a:t>
            </a:r>
            <a:r>
              <a:rPr lang="nl-NL" dirty="0" err="1" smtClean="0"/>
              <a:t>by</a:t>
            </a:r>
            <a:r>
              <a:rPr lang="nl-NL" dirty="0" smtClean="0"/>
              <a:t> Customs experts;</a:t>
            </a:r>
          </a:p>
          <a:p>
            <a:pPr>
              <a:buAutoNum type="arabicPeriod"/>
            </a:pPr>
            <a:r>
              <a:rPr lang="nl-NL" dirty="0" err="1" smtClean="0"/>
              <a:t>Should</a:t>
            </a:r>
            <a:r>
              <a:rPr lang="nl-NL" dirty="0" smtClean="0"/>
              <a:t> </a:t>
            </a:r>
            <a:r>
              <a:rPr lang="nl-NL" dirty="0" err="1" smtClean="0"/>
              <a:t>include</a:t>
            </a:r>
            <a:r>
              <a:rPr lang="nl-NL" dirty="0" smtClean="0"/>
              <a:t> </a:t>
            </a:r>
            <a:r>
              <a:rPr lang="nl-NL" dirty="0" err="1" smtClean="0"/>
              <a:t>AEoI</a:t>
            </a:r>
            <a:r>
              <a:rPr lang="nl-NL" dirty="0" smtClean="0"/>
              <a:t> and </a:t>
            </a:r>
            <a:r>
              <a:rPr lang="nl-NL" dirty="0" err="1" smtClean="0"/>
              <a:t>advance</a:t>
            </a:r>
            <a:r>
              <a:rPr lang="nl-NL" dirty="0" smtClean="0"/>
              <a:t> </a:t>
            </a:r>
            <a:r>
              <a:rPr lang="nl-NL" dirty="0" err="1" smtClean="0"/>
              <a:t>information</a:t>
            </a:r>
            <a:r>
              <a:rPr lang="nl-NL" dirty="0" smtClean="0"/>
              <a:t> exchange and </a:t>
            </a:r>
            <a:r>
              <a:rPr lang="nl-NL" dirty="0" err="1" smtClean="0"/>
              <a:t>other</a:t>
            </a:r>
            <a:r>
              <a:rPr lang="nl-NL" dirty="0" smtClean="0"/>
              <a:t> types of MAA (e.g. </a:t>
            </a:r>
            <a:r>
              <a:rPr lang="nl-NL" dirty="0" err="1" smtClean="0"/>
              <a:t>assistance</a:t>
            </a:r>
            <a:r>
              <a:rPr lang="nl-NL" dirty="0" smtClean="0"/>
              <a:t> in </a:t>
            </a:r>
            <a:r>
              <a:rPr lang="nl-NL" dirty="0" err="1" smtClean="0"/>
              <a:t>recovery</a:t>
            </a:r>
            <a:r>
              <a:rPr lang="nl-NL" dirty="0" smtClean="0"/>
              <a:t>, mixed </a:t>
            </a:r>
            <a:r>
              <a:rPr lang="nl-NL" dirty="0" err="1" smtClean="0"/>
              <a:t>control</a:t>
            </a:r>
            <a:r>
              <a:rPr lang="nl-NL" dirty="0" smtClean="0"/>
              <a:t> and </a:t>
            </a:r>
            <a:r>
              <a:rPr lang="nl-NL" dirty="0" err="1" smtClean="0"/>
              <a:t>investigation</a:t>
            </a:r>
            <a:r>
              <a:rPr lang="nl-NL" dirty="0" smtClean="0"/>
              <a:t> teams </a:t>
            </a:r>
            <a:r>
              <a:rPr lang="nl-NL" dirty="0" err="1" smtClean="0"/>
              <a:t>etc</a:t>
            </a:r>
            <a:r>
              <a:rPr lang="nl-NL" dirty="0" smtClean="0"/>
              <a:t>)</a:t>
            </a:r>
          </a:p>
          <a:p>
            <a:pPr>
              <a:buAutoNum type="arabicPeriod"/>
            </a:pPr>
            <a:r>
              <a:rPr lang="nl-NL" dirty="0" err="1" smtClean="0"/>
              <a:t>Great</a:t>
            </a:r>
            <a:r>
              <a:rPr lang="nl-NL" dirty="0" smtClean="0"/>
              <a:t> </a:t>
            </a:r>
            <a:r>
              <a:rPr lang="nl-NL" dirty="0" err="1" smtClean="0"/>
              <a:t>that</a:t>
            </a:r>
            <a:r>
              <a:rPr lang="nl-NL" dirty="0" smtClean="0"/>
              <a:t> Dublin </a:t>
            </a:r>
            <a:r>
              <a:rPr lang="nl-NL" dirty="0" err="1" smtClean="0"/>
              <a:t>Policy</a:t>
            </a:r>
            <a:r>
              <a:rPr lang="nl-NL" dirty="0" smtClean="0"/>
              <a:t> </a:t>
            </a:r>
            <a:r>
              <a:rPr lang="nl-NL" dirty="0" err="1" smtClean="0"/>
              <a:t>Commission</a:t>
            </a:r>
            <a:r>
              <a:rPr lang="nl-NL" dirty="0" smtClean="0"/>
              <a:t> </a:t>
            </a:r>
            <a:r>
              <a:rPr lang="nl-NL" dirty="0" err="1" smtClean="0"/>
              <a:t>discussed</a:t>
            </a:r>
            <a:r>
              <a:rPr lang="nl-NL" dirty="0" smtClean="0"/>
              <a:t> the topic and gave a push in the right </a:t>
            </a:r>
            <a:r>
              <a:rPr lang="nl-NL" dirty="0" err="1" smtClean="0"/>
              <a:t>direction</a:t>
            </a:r>
            <a:r>
              <a:rPr lang="nl-NL" dirty="0" smtClean="0"/>
              <a:t>: </a:t>
            </a:r>
            <a:r>
              <a:rPr lang="nl-NL" dirty="0" err="1" smtClean="0"/>
              <a:t>very</a:t>
            </a:r>
            <a:r>
              <a:rPr lang="nl-NL" dirty="0" smtClean="0"/>
              <a:t> important </a:t>
            </a:r>
            <a:r>
              <a:rPr lang="nl-NL" dirty="0" err="1" smtClean="0"/>
              <a:t>task</a:t>
            </a:r>
            <a:r>
              <a:rPr lang="nl-NL" dirty="0" smtClean="0"/>
              <a:t> </a:t>
            </a:r>
            <a:r>
              <a:rPr lang="nl-NL" dirty="0" err="1" smtClean="0"/>
              <a:t>for</a:t>
            </a:r>
            <a:r>
              <a:rPr lang="nl-NL" dirty="0" smtClean="0"/>
              <a:t> WCO </a:t>
            </a:r>
            <a:r>
              <a:rPr lang="nl-NL" dirty="0" err="1" smtClean="0"/>
              <a:t>for</a:t>
            </a:r>
            <a:r>
              <a:rPr lang="nl-NL" dirty="0" smtClean="0"/>
              <a:t> </a:t>
            </a:r>
            <a:r>
              <a:rPr lang="nl-NL" dirty="0" err="1" smtClean="0"/>
              <a:t>years</a:t>
            </a:r>
            <a:r>
              <a:rPr lang="nl-NL" dirty="0" smtClean="0"/>
              <a:t> </a:t>
            </a:r>
            <a:r>
              <a:rPr lang="nl-NL" dirty="0" err="1" smtClean="0"/>
              <a:t>ahead</a:t>
            </a:r>
            <a:r>
              <a:rPr lang="nl-NL" dirty="0" smtClean="0"/>
              <a:t>!</a:t>
            </a:r>
            <a:endParaRPr lang="nl-NL" dirty="0"/>
          </a:p>
        </p:txBody>
      </p:sp>
      <p:sp>
        <p:nvSpPr>
          <p:cNvPr id="5" name="Tijdelijke aanduiding voor datum 4"/>
          <p:cNvSpPr>
            <a:spLocks noGrp="1"/>
          </p:cNvSpPr>
          <p:nvPr>
            <p:ph type="dt" sz="half" idx="10"/>
          </p:nvPr>
        </p:nvSpPr>
        <p:spPr/>
        <p:txBody>
          <a:bodyPr/>
          <a:lstStyle/>
          <a:p>
            <a:pPr>
              <a:defRPr/>
            </a:pPr>
            <a:r>
              <a:rPr lang="nl-NL" smtClean="0"/>
              <a:t>Customs cooperation | 10 July 2014</a:t>
            </a:r>
            <a:endParaRPr lang="nl-NL"/>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sz="quarter" idx="12"/>
          </p:nvPr>
        </p:nvSpPr>
        <p:spPr>
          <a:xfrm>
            <a:off x="4929188" y="2500313"/>
            <a:ext cx="3500437" cy="571500"/>
          </a:xfrm>
        </p:spPr>
        <p:txBody>
          <a:bodyPr/>
          <a:lstStyle/>
          <a:p>
            <a:pPr marL="0" indent="0" eaLnBrk="1" hangingPunct="1"/>
            <a:endParaRPr lang="nl-NL" smtClean="0"/>
          </a:p>
        </p:txBody>
      </p:sp>
      <p:pic>
        <p:nvPicPr>
          <p:cNvPr id="8195" name="Picture 5" descr="Figuur1"/>
          <p:cNvPicPr>
            <a:picLocks noChangeAspect="1" noChangeArrowheads="1"/>
          </p:cNvPicPr>
          <p:nvPr/>
        </p:nvPicPr>
        <p:blipFill>
          <a:blip r:embed="rId2" cstate="print"/>
          <a:srcRect/>
          <a:stretch>
            <a:fillRect/>
          </a:stretch>
        </p:blipFill>
        <p:spPr bwMode="auto">
          <a:xfrm>
            <a:off x="0" y="0"/>
            <a:ext cx="9144000" cy="1998663"/>
          </a:xfrm>
          <a:prstGeom prst="rect">
            <a:avLst/>
          </a:prstGeom>
          <a:noFill/>
          <a:ln w="9525">
            <a:noFill/>
            <a:miter lim="800000"/>
            <a:headEnd/>
            <a:tailEnd/>
          </a:ln>
        </p:spPr>
      </p:pic>
      <p:sp>
        <p:nvSpPr>
          <p:cNvPr id="4" name="Tijdelijke aanduiding voor datum 3"/>
          <p:cNvSpPr>
            <a:spLocks noGrp="1"/>
          </p:cNvSpPr>
          <p:nvPr>
            <p:ph type="dt" sz="half" idx="14"/>
          </p:nvPr>
        </p:nvSpPr>
        <p:spPr/>
        <p:txBody>
          <a:bodyPr/>
          <a:lstStyle/>
          <a:p>
            <a:pPr>
              <a:defRPr/>
            </a:pPr>
            <a:r>
              <a:rPr lang="nl-NL" smtClean="0"/>
              <a:t>Customs cooperation | 10 July 2014</a:t>
            </a:r>
            <a:endParaRPr lang="nl-NL"/>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smtClean="0"/>
              <a:t>Outline</a:t>
            </a:r>
            <a:endParaRPr lang="nl-NL" dirty="0" smtClean="0"/>
          </a:p>
        </p:txBody>
      </p:sp>
      <p:sp>
        <p:nvSpPr>
          <p:cNvPr id="6147" name="Rectangle 3"/>
          <p:cNvSpPr>
            <a:spLocks noGrp="1" noChangeArrowheads="1"/>
          </p:cNvSpPr>
          <p:nvPr>
            <p:ph type="body" idx="1"/>
          </p:nvPr>
        </p:nvSpPr>
        <p:spPr/>
        <p:txBody>
          <a:bodyPr/>
          <a:lstStyle/>
          <a:p>
            <a:pPr eaLnBrk="1" hangingPunct="1"/>
            <a:r>
              <a:rPr lang="nl-NL" dirty="0" err="1" smtClean="0"/>
              <a:t>Analysis</a:t>
            </a:r>
            <a:r>
              <a:rPr lang="nl-NL" dirty="0" smtClean="0"/>
              <a:t> of </a:t>
            </a:r>
            <a:r>
              <a:rPr lang="nl-NL" dirty="0" err="1" smtClean="0"/>
              <a:t>text</a:t>
            </a:r>
            <a:endParaRPr lang="nl-NL" dirty="0" smtClean="0"/>
          </a:p>
          <a:p>
            <a:pPr eaLnBrk="1" hangingPunct="1"/>
            <a:r>
              <a:rPr lang="nl-NL" dirty="0" smtClean="0"/>
              <a:t>Context MAA</a:t>
            </a:r>
          </a:p>
          <a:p>
            <a:pPr eaLnBrk="1" hangingPunct="1"/>
            <a:r>
              <a:rPr lang="nl-NL" dirty="0" smtClean="0"/>
              <a:t>OECD &amp; G20</a:t>
            </a:r>
          </a:p>
          <a:p>
            <a:pPr eaLnBrk="1" hangingPunct="1"/>
            <a:r>
              <a:rPr lang="nl-NL" dirty="0" smtClean="0"/>
              <a:t>MAA in Tax </a:t>
            </a:r>
            <a:r>
              <a:rPr lang="nl-NL" dirty="0" err="1" smtClean="0"/>
              <a:t>matters</a:t>
            </a:r>
            <a:endParaRPr lang="nl-NL" dirty="0" smtClean="0"/>
          </a:p>
          <a:p>
            <a:pPr eaLnBrk="1" hangingPunct="1"/>
            <a:r>
              <a:rPr lang="nl-NL" dirty="0" smtClean="0"/>
              <a:t>OECD MAA </a:t>
            </a:r>
            <a:r>
              <a:rPr lang="nl-NL" dirty="0" err="1" smtClean="0"/>
              <a:t>Convention</a:t>
            </a:r>
            <a:endParaRPr lang="nl-NL" dirty="0" smtClean="0"/>
          </a:p>
          <a:p>
            <a:pPr eaLnBrk="1" hangingPunct="1"/>
            <a:r>
              <a:rPr lang="nl-NL" dirty="0" smtClean="0"/>
              <a:t>Global Forum</a:t>
            </a:r>
          </a:p>
          <a:p>
            <a:pPr eaLnBrk="1" hangingPunct="1"/>
            <a:r>
              <a:rPr lang="nl-NL" dirty="0" smtClean="0"/>
              <a:t>WCO </a:t>
            </a:r>
            <a:r>
              <a:rPr lang="nl-NL" dirty="0" err="1" smtClean="0"/>
              <a:t>instruments</a:t>
            </a:r>
            <a:endParaRPr lang="nl-NL" dirty="0" smtClean="0"/>
          </a:p>
          <a:p>
            <a:pPr eaLnBrk="1" hangingPunct="1"/>
            <a:r>
              <a:rPr lang="nl-NL" dirty="0" smtClean="0"/>
              <a:t>Dublin </a:t>
            </a:r>
            <a:r>
              <a:rPr lang="nl-NL" dirty="0" err="1" smtClean="0"/>
              <a:t>Policy</a:t>
            </a:r>
            <a:r>
              <a:rPr lang="nl-NL" dirty="0" smtClean="0"/>
              <a:t> </a:t>
            </a:r>
            <a:r>
              <a:rPr lang="nl-NL" dirty="0" err="1" smtClean="0"/>
              <a:t>Commission</a:t>
            </a:r>
            <a:endParaRPr lang="nl-NL" dirty="0" smtClean="0"/>
          </a:p>
          <a:p>
            <a:pPr eaLnBrk="1" hangingPunct="1"/>
            <a:r>
              <a:rPr lang="nl-NL" dirty="0" err="1" smtClean="0"/>
              <a:t>Conclusions</a:t>
            </a:r>
            <a:endParaRPr lang="nl-NL" dirty="0" smtClean="0"/>
          </a:p>
        </p:txBody>
      </p:sp>
      <p:pic>
        <p:nvPicPr>
          <p:cNvPr id="6148" name="Picture 6" descr="Figuur1"/>
          <p:cNvPicPr>
            <a:picLocks noChangeAspect="1" noChangeArrowheads="1"/>
          </p:cNvPicPr>
          <p:nvPr/>
        </p:nvPicPr>
        <p:blipFill>
          <a:blip r:embed="rId2" cstate="print"/>
          <a:srcRect/>
          <a:stretch>
            <a:fillRect/>
          </a:stretch>
        </p:blipFill>
        <p:spPr bwMode="auto">
          <a:xfrm>
            <a:off x="0" y="195309"/>
            <a:ext cx="9144000" cy="1998663"/>
          </a:xfrm>
          <a:prstGeom prst="rect">
            <a:avLst/>
          </a:prstGeom>
          <a:noFill/>
          <a:ln w="9525">
            <a:noFill/>
            <a:miter lim="800000"/>
            <a:headEnd/>
            <a:tailEnd/>
          </a:ln>
        </p:spPr>
      </p:pic>
      <p:sp>
        <p:nvSpPr>
          <p:cNvPr id="5" name="Tijdelijke aanduiding voor datum 4"/>
          <p:cNvSpPr>
            <a:spLocks noGrp="1"/>
          </p:cNvSpPr>
          <p:nvPr>
            <p:ph type="dt" sz="half" idx="10"/>
          </p:nvPr>
        </p:nvSpPr>
        <p:spPr/>
        <p:txBody>
          <a:bodyPr/>
          <a:lstStyle/>
          <a:p>
            <a:pPr>
              <a:defRPr/>
            </a:pPr>
            <a:r>
              <a:rPr lang="nl-NL" smtClean="0"/>
              <a:t>Customs cooperation | 10 July 2014</a:t>
            </a:r>
            <a:endParaRPr lang="nl-NL"/>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Article</a:t>
            </a:r>
            <a:r>
              <a:rPr lang="nl-NL" dirty="0" smtClean="0"/>
              <a:t> 12, </a:t>
            </a:r>
            <a:r>
              <a:rPr lang="nl-NL" dirty="0" err="1" smtClean="0"/>
              <a:t>paragraph</a:t>
            </a:r>
            <a:r>
              <a:rPr lang="nl-NL" dirty="0" smtClean="0"/>
              <a:t> 2</a:t>
            </a:r>
            <a:endParaRPr lang="nl-NL" dirty="0"/>
          </a:p>
        </p:txBody>
      </p:sp>
      <p:sp>
        <p:nvSpPr>
          <p:cNvPr id="3" name="Tijdelijke aanduiding voor tekst 2"/>
          <p:cNvSpPr>
            <a:spLocks noGrp="1"/>
          </p:cNvSpPr>
          <p:nvPr>
            <p:ph type="body" sz="half" idx="1"/>
          </p:nvPr>
        </p:nvSpPr>
        <p:spPr>
          <a:xfrm>
            <a:off x="316915" y="1729204"/>
            <a:ext cx="4038600" cy="4414838"/>
          </a:xfrm>
        </p:spPr>
        <p:txBody>
          <a:bodyPr/>
          <a:lstStyle/>
          <a:p>
            <a:r>
              <a:rPr lang="en-US" dirty="0" smtClean="0">
                <a:solidFill>
                  <a:srgbClr val="FF0000"/>
                </a:solidFill>
              </a:rPr>
              <a:t>2. Exchange of Information</a:t>
            </a:r>
          </a:p>
          <a:p>
            <a:r>
              <a:rPr lang="en-US" dirty="0" smtClean="0">
                <a:solidFill>
                  <a:srgbClr val="FF0000"/>
                </a:solidFill>
              </a:rPr>
              <a:t>2.1. Upon request</a:t>
            </a:r>
            <a:r>
              <a:rPr lang="en-US" dirty="0" smtClean="0">
                <a:solidFill>
                  <a:schemeClr val="tx1"/>
                </a:solidFill>
              </a:rPr>
              <a:t>, and subject to the provisions of this Article, Members shall exchange the information set out in paragraph 6 b. and/or c.</a:t>
            </a:r>
            <a:r>
              <a:rPr lang="en-US" dirty="0" smtClean="0">
                <a:solidFill>
                  <a:srgbClr val="FF0000"/>
                </a:solidFill>
              </a:rPr>
              <a:t> for the purpose of verifying an import or export declaration in identified cases where there are reasonable grounds to doubt the truth or accuracy of the declaration. </a:t>
            </a:r>
          </a:p>
          <a:p>
            <a:r>
              <a:rPr lang="en-US" dirty="0" smtClean="0">
                <a:solidFill>
                  <a:srgbClr val="FF0000"/>
                </a:solidFill>
              </a:rPr>
              <a:t>2.2. Each Member shall notify to the Committee the details of its contact point for the exchange of this information.</a:t>
            </a:r>
          </a:p>
          <a:p>
            <a:endParaRPr lang="nl-NL" dirty="0"/>
          </a:p>
        </p:txBody>
      </p:sp>
      <p:sp>
        <p:nvSpPr>
          <p:cNvPr id="4" name="Tijdelijke aanduiding voor tekst 3"/>
          <p:cNvSpPr>
            <a:spLocks noGrp="1"/>
          </p:cNvSpPr>
          <p:nvPr>
            <p:ph type="body" sz="half" idx="2"/>
          </p:nvPr>
        </p:nvSpPr>
        <p:spPr/>
        <p:txBody>
          <a:bodyPr/>
          <a:lstStyle/>
          <a:p>
            <a:pPr>
              <a:buFont typeface="Arial" pitchFamily="34" charset="0"/>
              <a:buChar char="•"/>
            </a:pPr>
            <a:r>
              <a:rPr lang="nl-NL" b="1" dirty="0" err="1" smtClean="0"/>
              <a:t>Upon</a:t>
            </a:r>
            <a:r>
              <a:rPr lang="nl-NL" b="1" dirty="0" smtClean="0"/>
              <a:t> </a:t>
            </a:r>
            <a:r>
              <a:rPr lang="nl-NL" b="1" dirty="0" err="1" smtClean="0"/>
              <a:t>request</a:t>
            </a:r>
            <a:r>
              <a:rPr lang="nl-NL" dirty="0" smtClean="0"/>
              <a:t>: </a:t>
            </a:r>
            <a:r>
              <a:rPr lang="nl-NL" dirty="0" err="1" smtClean="0"/>
              <a:t>not</a:t>
            </a:r>
            <a:r>
              <a:rPr lang="nl-NL" dirty="0" smtClean="0"/>
              <a:t> </a:t>
            </a:r>
            <a:r>
              <a:rPr lang="nl-NL" dirty="0" err="1" smtClean="0"/>
              <a:t>automatic</a:t>
            </a:r>
            <a:r>
              <a:rPr lang="nl-NL" dirty="0" smtClean="0"/>
              <a:t> nor </a:t>
            </a:r>
            <a:r>
              <a:rPr lang="nl-NL" dirty="0" err="1" smtClean="0"/>
              <a:t>spontaneous</a:t>
            </a:r>
            <a:endParaRPr lang="nl-NL" dirty="0" smtClean="0"/>
          </a:p>
          <a:p>
            <a:pPr>
              <a:buFont typeface="Arial" pitchFamily="34" charset="0"/>
              <a:buChar char="•"/>
            </a:pPr>
            <a:r>
              <a:rPr lang="nl-NL" b="1" dirty="0" err="1" smtClean="0"/>
              <a:t>Purpose</a:t>
            </a:r>
            <a:r>
              <a:rPr lang="nl-NL" dirty="0" smtClean="0"/>
              <a:t>: </a:t>
            </a:r>
            <a:r>
              <a:rPr lang="nl-NL" dirty="0" err="1" smtClean="0"/>
              <a:t>verifying</a:t>
            </a:r>
            <a:r>
              <a:rPr lang="nl-NL" dirty="0" smtClean="0"/>
              <a:t> </a:t>
            </a:r>
            <a:r>
              <a:rPr lang="nl-NL" dirty="0" err="1" smtClean="0"/>
              <a:t>an</a:t>
            </a:r>
            <a:r>
              <a:rPr lang="nl-NL" dirty="0" smtClean="0"/>
              <a:t> import </a:t>
            </a:r>
            <a:r>
              <a:rPr lang="nl-NL" dirty="0" err="1" smtClean="0"/>
              <a:t>or</a:t>
            </a:r>
            <a:r>
              <a:rPr lang="nl-NL" dirty="0" smtClean="0"/>
              <a:t> export </a:t>
            </a:r>
            <a:r>
              <a:rPr lang="nl-NL" dirty="0" err="1" smtClean="0"/>
              <a:t>declaration</a:t>
            </a:r>
            <a:endParaRPr lang="nl-NL" dirty="0" smtClean="0"/>
          </a:p>
          <a:p>
            <a:pPr>
              <a:buFont typeface="Arial" pitchFamily="34" charset="0"/>
              <a:buChar char="•"/>
            </a:pPr>
            <a:r>
              <a:rPr lang="nl-NL" b="1" dirty="0" smtClean="0"/>
              <a:t>Scope</a:t>
            </a:r>
            <a:r>
              <a:rPr lang="nl-NL" dirty="0" smtClean="0"/>
              <a:t>: in </a:t>
            </a:r>
            <a:r>
              <a:rPr lang="nl-NL" dirty="0" err="1" smtClean="0"/>
              <a:t>identified</a:t>
            </a:r>
            <a:r>
              <a:rPr lang="nl-NL" dirty="0" smtClean="0"/>
              <a:t> cases of</a:t>
            </a:r>
          </a:p>
          <a:p>
            <a:pPr>
              <a:buFont typeface="Arial" pitchFamily="34" charset="0"/>
              <a:buChar char="•"/>
            </a:pPr>
            <a:r>
              <a:rPr lang="nl-NL" b="1" dirty="0" err="1" smtClean="0"/>
              <a:t>Doubts</a:t>
            </a:r>
            <a:r>
              <a:rPr lang="nl-NL" dirty="0" smtClean="0"/>
              <a:t> </a:t>
            </a:r>
            <a:r>
              <a:rPr lang="nl-NL" dirty="0" err="1" smtClean="0"/>
              <a:t>about</a:t>
            </a:r>
            <a:r>
              <a:rPr lang="nl-NL" dirty="0" smtClean="0"/>
              <a:t> </a:t>
            </a:r>
            <a:r>
              <a:rPr lang="nl-NL" dirty="0" err="1" smtClean="0"/>
              <a:t>truth</a:t>
            </a:r>
            <a:r>
              <a:rPr lang="nl-NL" dirty="0" smtClean="0"/>
              <a:t> </a:t>
            </a:r>
            <a:r>
              <a:rPr lang="nl-NL" dirty="0" err="1" smtClean="0"/>
              <a:t>or</a:t>
            </a:r>
            <a:r>
              <a:rPr lang="nl-NL" dirty="0" smtClean="0"/>
              <a:t> </a:t>
            </a:r>
            <a:r>
              <a:rPr lang="nl-NL" dirty="0" err="1" smtClean="0"/>
              <a:t>accuracy</a:t>
            </a:r>
            <a:r>
              <a:rPr lang="nl-NL" dirty="0" smtClean="0"/>
              <a:t> of the </a:t>
            </a:r>
            <a:r>
              <a:rPr lang="nl-NL" dirty="0" err="1" smtClean="0"/>
              <a:t>declaration</a:t>
            </a:r>
            <a:endParaRPr lang="nl-NL" dirty="0" smtClean="0"/>
          </a:p>
          <a:p>
            <a:pPr>
              <a:buFont typeface="Arial" pitchFamily="34" charset="0"/>
              <a:buChar char="•"/>
            </a:pPr>
            <a:r>
              <a:rPr lang="nl-NL" b="1" dirty="0" smtClean="0"/>
              <a:t>Subject to </a:t>
            </a:r>
            <a:r>
              <a:rPr lang="nl-NL" dirty="0" err="1" smtClean="0"/>
              <a:t>provisions</a:t>
            </a:r>
            <a:r>
              <a:rPr lang="nl-NL" dirty="0" smtClean="0"/>
              <a:t> of </a:t>
            </a:r>
            <a:r>
              <a:rPr lang="nl-NL" dirty="0" err="1" smtClean="0"/>
              <a:t>this</a:t>
            </a:r>
            <a:r>
              <a:rPr lang="nl-NL" dirty="0" smtClean="0"/>
              <a:t> </a:t>
            </a:r>
            <a:r>
              <a:rPr lang="nl-NL" dirty="0" err="1" smtClean="0"/>
              <a:t>article</a:t>
            </a:r>
            <a:r>
              <a:rPr lang="nl-NL" dirty="0" smtClean="0"/>
              <a:t>: </a:t>
            </a:r>
            <a:r>
              <a:rPr lang="nl-NL" dirty="0" err="1" smtClean="0"/>
              <a:t>paragraphs</a:t>
            </a:r>
            <a:r>
              <a:rPr lang="nl-NL" dirty="0" smtClean="0"/>
              <a:t> 3,</a:t>
            </a:r>
            <a:endParaRPr lang="nl-NL" dirty="0"/>
          </a:p>
        </p:txBody>
      </p:sp>
      <p:sp>
        <p:nvSpPr>
          <p:cNvPr id="7" name="Tijdelijke aanduiding voor datum 6"/>
          <p:cNvSpPr>
            <a:spLocks noGrp="1"/>
          </p:cNvSpPr>
          <p:nvPr>
            <p:ph type="dt" sz="half" idx="10"/>
          </p:nvPr>
        </p:nvSpPr>
        <p:spPr/>
        <p:txBody>
          <a:bodyPr/>
          <a:lstStyle/>
          <a:p>
            <a:pPr>
              <a:defRPr/>
            </a:pPr>
            <a:r>
              <a:rPr lang="nl-NL" smtClean="0"/>
              <a:t>Customs cooperation | 10 July 2014</a:t>
            </a:r>
            <a:endParaRPr lang="nl-NL"/>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Article</a:t>
            </a:r>
            <a:r>
              <a:rPr lang="nl-NL" dirty="0" smtClean="0"/>
              <a:t> 12, </a:t>
            </a:r>
            <a:r>
              <a:rPr lang="nl-NL" dirty="0" err="1" smtClean="0"/>
              <a:t>paragraph</a:t>
            </a:r>
            <a:r>
              <a:rPr lang="nl-NL" dirty="0" smtClean="0"/>
              <a:t> 3</a:t>
            </a:r>
            <a:endParaRPr lang="nl-NL" dirty="0"/>
          </a:p>
        </p:txBody>
      </p:sp>
      <p:sp>
        <p:nvSpPr>
          <p:cNvPr id="3" name="Tijdelijke aanduiding voor tekst 2"/>
          <p:cNvSpPr>
            <a:spLocks noGrp="1"/>
          </p:cNvSpPr>
          <p:nvPr>
            <p:ph type="body" sz="half" idx="1"/>
          </p:nvPr>
        </p:nvSpPr>
        <p:spPr/>
        <p:txBody>
          <a:bodyPr/>
          <a:lstStyle/>
          <a:p>
            <a:r>
              <a:rPr lang="en-US" dirty="0" smtClean="0"/>
              <a:t>3. Verification</a:t>
            </a:r>
          </a:p>
          <a:p>
            <a:endParaRPr lang="en-US" dirty="0" smtClean="0"/>
          </a:p>
          <a:p>
            <a:r>
              <a:rPr lang="en-US" dirty="0" smtClean="0"/>
              <a:t>A Member shall make a request for information only after it has conducted appropriate verification procedures of an import or export declaration and after it has inspected the available relevant documentation.</a:t>
            </a:r>
          </a:p>
          <a:p>
            <a:endParaRPr lang="nl-NL" dirty="0"/>
          </a:p>
        </p:txBody>
      </p:sp>
      <p:sp>
        <p:nvSpPr>
          <p:cNvPr id="4" name="Tijdelijke aanduiding voor tekst 3"/>
          <p:cNvSpPr>
            <a:spLocks noGrp="1"/>
          </p:cNvSpPr>
          <p:nvPr>
            <p:ph type="body" sz="half" idx="2"/>
          </p:nvPr>
        </p:nvSpPr>
        <p:spPr/>
        <p:txBody>
          <a:bodyPr/>
          <a:lstStyle/>
          <a:p>
            <a:r>
              <a:rPr lang="nl-NL" dirty="0" smtClean="0"/>
              <a:t>Part of </a:t>
            </a:r>
            <a:r>
              <a:rPr lang="nl-NL" dirty="0" err="1" smtClean="0"/>
              <a:t>proportionality</a:t>
            </a:r>
            <a:r>
              <a:rPr lang="nl-NL" dirty="0" smtClean="0"/>
              <a:t> </a:t>
            </a:r>
            <a:r>
              <a:rPr lang="nl-NL" dirty="0" err="1" smtClean="0"/>
              <a:t>demands</a:t>
            </a:r>
            <a:r>
              <a:rPr lang="nl-NL" dirty="0" smtClean="0"/>
              <a:t> </a:t>
            </a:r>
            <a:r>
              <a:rPr lang="nl-NL" dirty="0" err="1" smtClean="0"/>
              <a:t>on</a:t>
            </a:r>
            <a:r>
              <a:rPr lang="nl-NL" dirty="0" smtClean="0"/>
              <a:t> </a:t>
            </a:r>
            <a:r>
              <a:rPr lang="nl-NL" dirty="0" err="1" smtClean="0"/>
              <a:t>requesting</a:t>
            </a:r>
            <a:r>
              <a:rPr lang="nl-NL" dirty="0" smtClean="0"/>
              <a:t> </a:t>
            </a:r>
            <a:r>
              <a:rPr lang="nl-NL" dirty="0" err="1" smtClean="0"/>
              <a:t>members</a:t>
            </a:r>
            <a:r>
              <a:rPr lang="nl-NL" dirty="0" smtClean="0"/>
              <a:t>!</a:t>
            </a:r>
          </a:p>
          <a:p>
            <a:r>
              <a:rPr lang="nl-NL" dirty="0" err="1" smtClean="0"/>
              <a:t>See</a:t>
            </a:r>
            <a:r>
              <a:rPr lang="nl-NL" dirty="0" smtClean="0"/>
              <a:t> </a:t>
            </a:r>
            <a:r>
              <a:rPr lang="nl-NL" dirty="0" err="1" smtClean="0"/>
              <a:t>also</a:t>
            </a:r>
            <a:r>
              <a:rPr lang="nl-NL" dirty="0" smtClean="0"/>
              <a:t> </a:t>
            </a:r>
            <a:r>
              <a:rPr lang="nl-NL" dirty="0" err="1" smtClean="0"/>
              <a:t>paragraphs</a:t>
            </a:r>
            <a:r>
              <a:rPr lang="nl-NL" dirty="0" smtClean="0"/>
              <a:t> 7-10</a:t>
            </a:r>
            <a:endParaRPr lang="nl-NL" dirty="0"/>
          </a:p>
        </p:txBody>
      </p:sp>
      <p:sp>
        <p:nvSpPr>
          <p:cNvPr id="7" name="Tijdelijke aanduiding voor datum 6"/>
          <p:cNvSpPr>
            <a:spLocks noGrp="1"/>
          </p:cNvSpPr>
          <p:nvPr>
            <p:ph type="dt" sz="half" idx="10"/>
          </p:nvPr>
        </p:nvSpPr>
        <p:spPr/>
        <p:txBody>
          <a:bodyPr/>
          <a:lstStyle/>
          <a:p>
            <a:pPr>
              <a:defRPr/>
            </a:pPr>
            <a:r>
              <a:rPr lang="nl-NL" smtClean="0"/>
              <a:t>Customs cooperation | 10 July 2014</a:t>
            </a:r>
            <a:endParaRPr lang="nl-NL"/>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Article</a:t>
            </a:r>
            <a:r>
              <a:rPr lang="nl-NL" dirty="0" smtClean="0"/>
              <a:t> 12, </a:t>
            </a:r>
            <a:r>
              <a:rPr lang="nl-NL" dirty="0" err="1" smtClean="0"/>
              <a:t>paragraphs</a:t>
            </a:r>
            <a:r>
              <a:rPr lang="nl-NL" dirty="0" smtClean="0"/>
              <a:t> 4 and 5</a:t>
            </a:r>
            <a:endParaRPr lang="nl-NL" dirty="0"/>
          </a:p>
        </p:txBody>
      </p:sp>
      <p:sp>
        <p:nvSpPr>
          <p:cNvPr id="3" name="Tijdelijke aanduiding voor tekst 2"/>
          <p:cNvSpPr>
            <a:spLocks noGrp="1"/>
          </p:cNvSpPr>
          <p:nvPr>
            <p:ph type="body" sz="half" idx="1"/>
          </p:nvPr>
        </p:nvSpPr>
        <p:spPr/>
        <p:txBody>
          <a:bodyPr/>
          <a:lstStyle/>
          <a:p>
            <a:r>
              <a:rPr lang="en-US" sz="1000" b="1" dirty="0" smtClean="0"/>
              <a:t>4. Request</a:t>
            </a:r>
          </a:p>
          <a:p>
            <a:r>
              <a:rPr lang="en-US" sz="1000" dirty="0" smtClean="0"/>
              <a:t>4.1. The requesting Member shall provide the requested Member with a written request, through paper or electronic means in </a:t>
            </a:r>
            <a:r>
              <a:rPr lang="en-US" sz="1000" dirty="0" smtClean="0">
                <a:solidFill>
                  <a:srgbClr val="C00000"/>
                </a:solidFill>
              </a:rPr>
              <a:t>a mutually agreed </a:t>
            </a:r>
            <a:r>
              <a:rPr lang="en-US" sz="1000" dirty="0" smtClean="0"/>
              <a:t>WTO or other language, including:</a:t>
            </a:r>
          </a:p>
          <a:p>
            <a:pPr lvl="1"/>
            <a:r>
              <a:rPr lang="en-US" sz="1000" dirty="0" smtClean="0"/>
              <a:t>the matter at issue including, where appropriate and available, the serial number of the export declaration corresponding to the import declaration in question;</a:t>
            </a:r>
          </a:p>
          <a:p>
            <a:pPr lvl="1"/>
            <a:r>
              <a:rPr lang="en-US" sz="1000" dirty="0" smtClean="0"/>
              <a:t>the purpose for which the requesting Member is seeking the information or documents, along with the names and contact details of the persons about which the request relates, if known;</a:t>
            </a:r>
          </a:p>
          <a:p>
            <a:pPr lvl="1"/>
            <a:r>
              <a:rPr lang="en-US" sz="1000" dirty="0" smtClean="0"/>
              <a:t>where required by the requested Member, provide confirmation of the verification where appropriate.</a:t>
            </a:r>
          </a:p>
          <a:p>
            <a:pPr lvl="1"/>
            <a:r>
              <a:rPr lang="en-US" sz="1000" dirty="0" smtClean="0"/>
              <a:t>the specific information or documents requested;</a:t>
            </a:r>
          </a:p>
          <a:p>
            <a:pPr lvl="1"/>
            <a:r>
              <a:rPr lang="en-US" sz="1000" dirty="0" smtClean="0"/>
              <a:t>the identity of the originating office making the request;</a:t>
            </a:r>
          </a:p>
          <a:p>
            <a:pPr lvl="1"/>
            <a:r>
              <a:rPr lang="en-US" sz="1000" dirty="0" smtClean="0"/>
              <a:t>reference to provisions of the requesting Member’s domestic law and legal system that govern the collection, protection, use, disclosure, retention and disposal of confidential information and personal data;</a:t>
            </a:r>
          </a:p>
          <a:p>
            <a:r>
              <a:rPr lang="en-US" sz="1000" dirty="0" smtClean="0"/>
              <a:t>4.2. If the requesting Member is not in a position to comply with any of the sub-paragraphs of 4.1, it shall specify this in the request.</a:t>
            </a:r>
          </a:p>
          <a:p>
            <a:endParaRPr lang="nl-NL" dirty="0"/>
          </a:p>
        </p:txBody>
      </p:sp>
      <p:sp>
        <p:nvSpPr>
          <p:cNvPr id="4" name="Tijdelijke aanduiding voor tekst 3"/>
          <p:cNvSpPr>
            <a:spLocks noGrp="1"/>
          </p:cNvSpPr>
          <p:nvPr>
            <p:ph type="body" sz="half" idx="2"/>
          </p:nvPr>
        </p:nvSpPr>
        <p:spPr/>
        <p:txBody>
          <a:bodyPr/>
          <a:lstStyle/>
          <a:p>
            <a:r>
              <a:rPr lang="en-US" sz="800" b="1" dirty="0" smtClean="0"/>
              <a:t>5. Protection and confidentiality </a:t>
            </a:r>
          </a:p>
          <a:p>
            <a:r>
              <a:rPr lang="en-US" sz="800" dirty="0" smtClean="0"/>
              <a:t>5.1. The requesting Member shall, subject to paragraph 5.2:</a:t>
            </a:r>
          </a:p>
          <a:p>
            <a:pPr lvl="1"/>
            <a:r>
              <a:rPr lang="en-US" sz="800" dirty="0" smtClean="0">
                <a:solidFill>
                  <a:srgbClr val="FF0000"/>
                </a:solidFill>
              </a:rPr>
              <a:t>hold all information or documents provided by the requested Member strictly in confidence and grant at least the same level of such protection and confidentiality as that provided under the domestic law and legal system of the requested Member as described by it under paragraphs 6.1 b. and 6.1 c.; </a:t>
            </a:r>
          </a:p>
          <a:p>
            <a:pPr lvl="1"/>
            <a:r>
              <a:rPr lang="en-US" sz="800" dirty="0" smtClean="0"/>
              <a:t>provide the information or documents only to the customs authorities dealing with the matter at issue and use the information or documents solely for the purpose stated in the request unless the requested Member agrees otherwise in writing;</a:t>
            </a:r>
          </a:p>
          <a:p>
            <a:pPr lvl="1"/>
            <a:r>
              <a:rPr lang="en-US" sz="800" dirty="0" smtClean="0"/>
              <a:t>not disclose the information or documents without the specific written permission of the requested Member;</a:t>
            </a:r>
          </a:p>
          <a:p>
            <a:pPr lvl="1"/>
            <a:r>
              <a:rPr lang="en-US" sz="800" dirty="0" smtClean="0"/>
              <a:t>not use any unverified information or documents from the requested Member as the deciding factor towards alleviating the doubt in any given circumstance;</a:t>
            </a:r>
          </a:p>
          <a:p>
            <a:pPr lvl="1"/>
            <a:r>
              <a:rPr lang="en-US" sz="800" dirty="0" smtClean="0">
                <a:solidFill>
                  <a:srgbClr val="FF0000"/>
                </a:solidFill>
              </a:rPr>
              <a:t>respect any case-specific conditions set out by the requested Member regarding retention and disposal of confidential information or documents and personal data; and</a:t>
            </a:r>
          </a:p>
          <a:p>
            <a:pPr lvl="1"/>
            <a:r>
              <a:rPr lang="en-US" sz="800" dirty="0" smtClean="0"/>
              <a:t>upon request, inform the requested Member of any decisions and actions taken on the matter as a result of the information or documents provided.</a:t>
            </a:r>
          </a:p>
          <a:p>
            <a:r>
              <a:rPr lang="en-US" sz="800" dirty="0" smtClean="0"/>
              <a:t>5.2. A requesting Member may be unable under its domestic law and legal system to comply with any of the sub-paragraphs of 5.1. If so, the requesting Member shall specify this in the request.</a:t>
            </a:r>
          </a:p>
          <a:p>
            <a:r>
              <a:rPr lang="en-US" sz="800" dirty="0" smtClean="0"/>
              <a:t>5.3. </a:t>
            </a:r>
            <a:r>
              <a:rPr lang="en-US" sz="800" dirty="0" smtClean="0">
                <a:solidFill>
                  <a:srgbClr val="FF0000"/>
                </a:solidFill>
              </a:rPr>
              <a:t>The Requested Member shall treat any request, and verification information, received under paragraph 4 with at least the same level of protection and confidentiality accorded by the requested member to its own similar information.</a:t>
            </a:r>
          </a:p>
          <a:p>
            <a:endParaRPr lang="nl-NL" dirty="0"/>
          </a:p>
        </p:txBody>
      </p:sp>
      <p:sp>
        <p:nvSpPr>
          <p:cNvPr id="7" name="Tijdelijke aanduiding voor datum 6"/>
          <p:cNvSpPr>
            <a:spLocks noGrp="1"/>
          </p:cNvSpPr>
          <p:nvPr>
            <p:ph type="dt" sz="half" idx="10"/>
          </p:nvPr>
        </p:nvSpPr>
        <p:spPr/>
        <p:txBody>
          <a:bodyPr/>
          <a:lstStyle/>
          <a:p>
            <a:pPr>
              <a:defRPr/>
            </a:pPr>
            <a:r>
              <a:rPr lang="nl-NL" smtClean="0"/>
              <a:t>Customs cooperation | 10 July 2014</a:t>
            </a:r>
            <a:endParaRPr lang="nl-NL"/>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Article</a:t>
            </a:r>
            <a:r>
              <a:rPr lang="nl-NL" dirty="0" smtClean="0"/>
              <a:t> 12, </a:t>
            </a:r>
            <a:r>
              <a:rPr lang="nl-NL" dirty="0" err="1" smtClean="0"/>
              <a:t>paragraphs</a:t>
            </a:r>
            <a:r>
              <a:rPr lang="nl-NL" dirty="0" smtClean="0"/>
              <a:t> 6 and 7</a:t>
            </a:r>
            <a:endParaRPr lang="nl-NL" dirty="0"/>
          </a:p>
        </p:txBody>
      </p:sp>
      <p:sp>
        <p:nvSpPr>
          <p:cNvPr id="3" name="Tijdelijke aanduiding voor tekst 2"/>
          <p:cNvSpPr>
            <a:spLocks noGrp="1"/>
          </p:cNvSpPr>
          <p:nvPr>
            <p:ph type="body" sz="half" idx="1"/>
          </p:nvPr>
        </p:nvSpPr>
        <p:spPr>
          <a:xfrm>
            <a:off x="325792" y="1826858"/>
            <a:ext cx="4038600" cy="4414838"/>
          </a:xfrm>
        </p:spPr>
        <p:txBody>
          <a:bodyPr/>
          <a:lstStyle/>
          <a:p>
            <a:r>
              <a:rPr lang="en-US" sz="900" b="1" dirty="0" smtClean="0"/>
              <a:t>6. Provision of information </a:t>
            </a:r>
          </a:p>
          <a:p>
            <a:r>
              <a:rPr lang="en-US" sz="900" dirty="0" smtClean="0"/>
              <a:t>6.1. Subject to the provisions of this Article, the requested Member shall </a:t>
            </a:r>
            <a:r>
              <a:rPr lang="en-US" sz="900" dirty="0" smtClean="0">
                <a:solidFill>
                  <a:srgbClr val="FF0000"/>
                </a:solidFill>
              </a:rPr>
              <a:t>promptly</a:t>
            </a:r>
            <a:r>
              <a:rPr lang="en-US" sz="900" dirty="0" smtClean="0"/>
              <a:t>:</a:t>
            </a:r>
          </a:p>
          <a:p>
            <a:pPr lvl="1"/>
            <a:r>
              <a:rPr lang="en-US" sz="900" dirty="0" smtClean="0"/>
              <a:t>respond in writing, through paper or electronic means; </a:t>
            </a:r>
          </a:p>
          <a:p>
            <a:pPr lvl="1"/>
            <a:r>
              <a:rPr lang="en-US" sz="900" dirty="0" smtClean="0"/>
              <a:t>provide the specific information as set out in the import or export declaration, or the declaration, to the extent it is available, </a:t>
            </a:r>
            <a:r>
              <a:rPr lang="en-US" sz="900" dirty="0" smtClean="0">
                <a:solidFill>
                  <a:srgbClr val="FF0000"/>
                </a:solidFill>
              </a:rPr>
              <a:t>along with a description of the level of protection and confidentiality required of the requesting Member;</a:t>
            </a:r>
          </a:p>
          <a:p>
            <a:pPr lvl="1"/>
            <a:r>
              <a:rPr lang="en-US" sz="900" dirty="0" smtClean="0"/>
              <a:t>if requested, provide the specific information as set out in the following documents, or the documents, submitted in support of the import or export declaration, to the extent it is available: commercial invoice, packing list, certificate of origin and bill of lading, in the form in which these were filed, whether paper or electronic, along with a description of the level of protection and confidentiality required of the requesting Member;</a:t>
            </a:r>
          </a:p>
          <a:p>
            <a:pPr lvl="1"/>
            <a:r>
              <a:rPr lang="en-US" sz="900" dirty="0" smtClean="0"/>
              <a:t>confirm that the documents provided are true copies;</a:t>
            </a:r>
          </a:p>
          <a:p>
            <a:pPr lvl="1"/>
            <a:r>
              <a:rPr lang="en-US" sz="900" dirty="0" smtClean="0"/>
              <a:t>provide the information or otherwise respond to the request, to the extent possible, within 90 days from the date of the request.</a:t>
            </a:r>
          </a:p>
          <a:p>
            <a:r>
              <a:rPr lang="en-US" sz="900" dirty="0" smtClean="0"/>
              <a:t>6.2. </a:t>
            </a:r>
            <a:r>
              <a:rPr lang="en-US" sz="900" dirty="0" smtClean="0">
                <a:solidFill>
                  <a:srgbClr val="FF0000"/>
                </a:solidFill>
              </a:rPr>
              <a:t>The requested Member may require, under its domestic law and legal system, an assurance prior to the provision of information that the specific information will not be used as evidence in criminal investigations, judicial proceedings, or in non-customs proceedings without the specific written permission of the requested Member. If the requesting Member is not in a position to comply with this requirement it should specify this to the requested Member.</a:t>
            </a:r>
          </a:p>
          <a:p>
            <a:endParaRPr lang="nl-NL" dirty="0"/>
          </a:p>
        </p:txBody>
      </p:sp>
      <p:sp>
        <p:nvSpPr>
          <p:cNvPr id="4" name="Tijdelijke aanduiding voor tekst 3"/>
          <p:cNvSpPr>
            <a:spLocks noGrp="1"/>
          </p:cNvSpPr>
          <p:nvPr>
            <p:ph type="body" sz="half" idx="2"/>
          </p:nvPr>
        </p:nvSpPr>
        <p:spPr/>
        <p:txBody>
          <a:bodyPr/>
          <a:lstStyle/>
          <a:p>
            <a:r>
              <a:rPr lang="en-US" sz="1000" b="1" dirty="0" smtClean="0"/>
              <a:t>7. Postponement or refusal of a request</a:t>
            </a:r>
          </a:p>
          <a:p>
            <a:r>
              <a:rPr lang="en-US" sz="1000" dirty="0" smtClean="0"/>
              <a:t>7.1. A requested Member may postpone or refuse part or all of a request to provide information, and shall so inform the requesting Member of the reasons for doing so, where:</a:t>
            </a:r>
          </a:p>
          <a:p>
            <a:pPr lvl="1"/>
            <a:r>
              <a:rPr lang="en-US" sz="1000" dirty="0" smtClean="0"/>
              <a:t>it would be contrary to the </a:t>
            </a:r>
            <a:r>
              <a:rPr lang="en-US" sz="1000" dirty="0" smtClean="0">
                <a:solidFill>
                  <a:srgbClr val="FF0000"/>
                </a:solidFill>
              </a:rPr>
              <a:t>public interest </a:t>
            </a:r>
            <a:r>
              <a:rPr lang="en-US" sz="1000" dirty="0" smtClean="0"/>
              <a:t>as reflected in the domestic law and legal system of the requested Member.</a:t>
            </a:r>
          </a:p>
          <a:p>
            <a:pPr lvl="1"/>
            <a:r>
              <a:rPr lang="en-US" sz="1000" dirty="0" smtClean="0"/>
              <a:t>its </a:t>
            </a:r>
            <a:r>
              <a:rPr lang="en-US" sz="1000" dirty="0" smtClean="0">
                <a:solidFill>
                  <a:srgbClr val="FF0000"/>
                </a:solidFill>
              </a:rPr>
              <a:t>domestic law and legal system</a:t>
            </a:r>
            <a:r>
              <a:rPr lang="en-US" sz="1000" dirty="0" smtClean="0"/>
              <a:t> prevents the release of the information. In such case it shall provide the requesting Member with a copy of the relevant, specific reference.</a:t>
            </a:r>
          </a:p>
          <a:p>
            <a:pPr lvl="1"/>
            <a:r>
              <a:rPr lang="en-US" sz="1000" dirty="0" smtClean="0"/>
              <a:t>the provision of the information would </a:t>
            </a:r>
            <a:r>
              <a:rPr lang="en-US" sz="1000" dirty="0" smtClean="0">
                <a:solidFill>
                  <a:srgbClr val="FF0000"/>
                </a:solidFill>
              </a:rPr>
              <a:t>impede law enforcement or otherwise interfere with an on-going administrative or judicial investigation, prosecution or proceeding</a:t>
            </a:r>
            <a:r>
              <a:rPr lang="en-US" sz="1000" dirty="0" smtClean="0"/>
              <a:t>. </a:t>
            </a:r>
          </a:p>
          <a:p>
            <a:pPr lvl="1"/>
            <a:r>
              <a:rPr lang="en-US" sz="1000" dirty="0" smtClean="0"/>
              <a:t>the </a:t>
            </a:r>
            <a:r>
              <a:rPr lang="en-US" sz="1000" dirty="0" smtClean="0">
                <a:solidFill>
                  <a:srgbClr val="FF0000"/>
                </a:solidFill>
              </a:rPr>
              <a:t>consent of the importer or exporter </a:t>
            </a:r>
            <a:r>
              <a:rPr lang="en-US" sz="1000" dirty="0" smtClean="0"/>
              <a:t>is required by domestic law and legal system that govern the collection, protection, use, disclosure, retention and disposal of confidential information or personal data and that consent is not given.</a:t>
            </a:r>
          </a:p>
          <a:p>
            <a:pPr lvl="1"/>
            <a:r>
              <a:rPr lang="en-US" sz="1000" dirty="0" smtClean="0"/>
              <a:t>the </a:t>
            </a:r>
            <a:r>
              <a:rPr lang="en-US" sz="1000" dirty="0" smtClean="0">
                <a:solidFill>
                  <a:srgbClr val="FF0000"/>
                </a:solidFill>
              </a:rPr>
              <a:t>request for information is received after the expiration of the legal requirement of the requested Member for the retention of documents</a:t>
            </a:r>
            <a:r>
              <a:rPr lang="en-US" sz="1000" dirty="0" smtClean="0"/>
              <a:t>.</a:t>
            </a:r>
          </a:p>
          <a:p>
            <a:r>
              <a:rPr lang="en-US" sz="1000" dirty="0" smtClean="0"/>
              <a:t>7.2. In the circumstances of paragraph 4.2, 5.2 or 6.2 execution of such a request shall be at the discretion of the requested Member.</a:t>
            </a:r>
          </a:p>
          <a:p>
            <a:endParaRPr lang="nl-NL" dirty="0"/>
          </a:p>
        </p:txBody>
      </p:sp>
      <p:sp>
        <p:nvSpPr>
          <p:cNvPr id="7" name="Tijdelijke aanduiding voor datum 6"/>
          <p:cNvSpPr>
            <a:spLocks noGrp="1"/>
          </p:cNvSpPr>
          <p:nvPr>
            <p:ph type="dt" sz="half" idx="10"/>
          </p:nvPr>
        </p:nvSpPr>
        <p:spPr/>
        <p:txBody>
          <a:bodyPr/>
          <a:lstStyle/>
          <a:p>
            <a:pPr>
              <a:defRPr/>
            </a:pPr>
            <a:r>
              <a:rPr lang="nl-NL" smtClean="0"/>
              <a:t>Customs cooperation | 10 July 2014</a:t>
            </a:r>
            <a:endParaRPr lang="nl-NL"/>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Article</a:t>
            </a:r>
            <a:r>
              <a:rPr lang="nl-NL" dirty="0" smtClean="0"/>
              <a:t> 12, </a:t>
            </a:r>
            <a:r>
              <a:rPr lang="nl-NL" dirty="0" err="1" smtClean="0"/>
              <a:t>paragraphs</a:t>
            </a:r>
            <a:r>
              <a:rPr lang="nl-NL" dirty="0" smtClean="0"/>
              <a:t> 8 and 9</a:t>
            </a:r>
            <a:endParaRPr lang="nl-NL" dirty="0"/>
          </a:p>
        </p:txBody>
      </p:sp>
      <p:sp>
        <p:nvSpPr>
          <p:cNvPr id="3" name="Tijdelijke aanduiding voor tekst 2"/>
          <p:cNvSpPr>
            <a:spLocks noGrp="1"/>
          </p:cNvSpPr>
          <p:nvPr>
            <p:ph type="body" sz="half" idx="1"/>
          </p:nvPr>
        </p:nvSpPr>
        <p:spPr/>
        <p:txBody>
          <a:bodyPr/>
          <a:lstStyle/>
          <a:p>
            <a:r>
              <a:rPr lang="en-US" b="1" dirty="0" smtClean="0"/>
              <a:t>8. Reciprocity</a:t>
            </a:r>
          </a:p>
          <a:p>
            <a:r>
              <a:rPr lang="en-US" dirty="0" smtClean="0"/>
              <a:t>If the requesting Member is of the opinion that it would be unable to comply with a similar request in case such a request was made by the requested Member, or if it has not yet implemented this Article, it shall state that fact in its request. Execution of such a request shall be at the discretion of the requested Member.</a:t>
            </a:r>
          </a:p>
          <a:p>
            <a:endParaRPr lang="nl-NL" dirty="0"/>
          </a:p>
        </p:txBody>
      </p:sp>
      <p:sp>
        <p:nvSpPr>
          <p:cNvPr id="4" name="Tijdelijke aanduiding voor tekst 3"/>
          <p:cNvSpPr>
            <a:spLocks noGrp="1"/>
          </p:cNvSpPr>
          <p:nvPr>
            <p:ph type="body" sz="half" idx="2"/>
          </p:nvPr>
        </p:nvSpPr>
        <p:spPr/>
        <p:txBody>
          <a:bodyPr/>
          <a:lstStyle/>
          <a:p>
            <a:r>
              <a:rPr lang="en-US" sz="1200" b="1" dirty="0" smtClean="0"/>
              <a:t>9. Administrative burden</a:t>
            </a:r>
          </a:p>
          <a:p>
            <a:r>
              <a:rPr lang="en-US" sz="1200" dirty="0" smtClean="0"/>
              <a:t>9.1. The requesting Member shall take into account the associated resource and cost implications for the requested Member’s administration in responding to requests for information. The requesting Member shall consider the </a:t>
            </a:r>
            <a:r>
              <a:rPr lang="en-US" sz="1200" dirty="0" smtClean="0">
                <a:solidFill>
                  <a:srgbClr val="FF0000"/>
                </a:solidFill>
              </a:rPr>
              <a:t>proportionality</a:t>
            </a:r>
            <a:r>
              <a:rPr lang="en-US" sz="1200" dirty="0" smtClean="0"/>
              <a:t> between its fiscal interest in pursuing its request and the efforts to be made by the requested Member in providing the information. </a:t>
            </a:r>
          </a:p>
          <a:p>
            <a:r>
              <a:rPr lang="en-US" sz="1200" dirty="0" smtClean="0"/>
              <a:t>9.2. If a requested Member receives an </a:t>
            </a:r>
            <a:r>
              <a:rPr lang="en-US" sz="1200" dirty="0" smtClean="0">
                <a:solidFill>
                  <a:srgbClr val="FF0000"/>
                </a:solidFill>
              </a:rPr>
              <a:t>unmanageable number </a:t>
            </a:r>
            <a:r>
              <a:rPr lang="en-US" sz="1200" dirty="0" smtClean="0"/>
              <a:t>of requests for information, or a request for information of unmanageable scope from one or more requesting Member(s), and is unable to meet such requests within a reasonable time it may request one or more of the requesting Member(s) to prioritize with a view to agreeing on a practical limit within its resource constraints. In the absence of a mutually-agreed approach, the execution of such requests shall be at the discretion of the requested Member based on the results of its own prioritization. </a:t>
            </a:r>
          </a:p>
          <a:p>
            <a:endParaRPr lang="nl-NL" dirty="0"/>
          </a:p>
        </p:txBody>
      </p:sp>
      <p:sp>
        <p:nvSpPr>
          <p:cNvPr id="7" name="Tijdelijke aanduiding voor datum 6"/>
          <p:cNvSpPr>
            <a:spLocks noGrp="1"/>
          </p:cNvSpPr>
          <p:nvPr>
            <p:ph type="dt" sz="half" idx="10"/>
          </p:nvPr>
        </p:nvSpPr>
        <p:spPr/>
        <p:txBody>
          <a:bodyPr/>
          <a:lstStyle/>
          <a:p>
            <a:pPr>
              <a:defRPr/>
            </a:pPr>
            <a:r>
              <a:rPr lang="nl-NL" smtClean="0"/>
              <a:t>Customs cooperation | 10 July 2014</a:t>
            </a:r>
            <a:endParaRPr lang="nl-NL"/>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Article</a:t>
            </a:r>
            <a:r>
              <a:rPr lang="nl-NL" dirty="0" smtClean="0"/>
              <a:t> 12, </a:t>
            </a:r>
            <a:r>
              <a:rPr lang="nl-NL" dirty="0" err="1" smtClean="0"/>
              <a:t>paragraphs</a:t>
            </a:r>
            <a:r>
              <a:rPr lang="nl-NL" dirty="0" smtClean="0"/>
              <a:t> 10 and 11</a:t>
            </a:r>
            <a:endParaRPr lang="nl-NL" dirty="0"/>
          </a:p>
        </p:txBody>
      </p:sp>
      <p:sp>
        <p:nvSpPr>
          <p:cNvPr id="3" name="Tijdelijke aanduiding voor tekst 2"/>
          <p:cNvSpPr>
            <a:spLocks noGrp="1"/>
          </p:cNvSpPr>
          <p:nvPr>
            <p:ph type="body" sz="half" idx="1"/>
          </p:nvPr>
        </p:nvSpPr>
        <p:spPr/>
        <p:txBody>
          <a:bodyPr/>
          <a:lstStyle/>
          <a:p>
            <a:r>
              <a:rPr lang="en-US" sz="1000" b="1" dirty="0" smtClean="0"/>
              <a:t>10. Limitations</a:t>
            </a:r>
          </a:p>
          <a:p>
            <a:r>
              <a:rPr lang="en-US" sz="1000" dirty="0" smtClean="0"/>
              <a:t>Requested Members shall </a:t>
            </a:r>
            <a:r>
              <a:rPr lang="en-US" sz="1000" dirty="0" smtClean="0">
                <a:solidFill>
                  <a:srgbClr val="FF0000"/>
                </a:solidFill>
              </a:rPr>
              <a:t>not be required to</a:t>
            </a:r>
            <a:r>
              <a:rPr lang="en-US" sz="1000" dirty="0" smtClean="0"/>
              <a:t>:</a:t>
            </a:r>
          </a:p>
          <a:p>
            <a:r>
              <a:rPr lang="en-US" sz="1000" dirty="0" smtClean="0"/>
              <a:t>modify the format of their import or export declarations or procedures;</a:t>
            </a:r>
          </a:p>
          <a:p>
            <a:r>
              <a:rPr lang="en-US" sz="1000" dirty="0" smtClean="0"/>
              <a:t>call for documents other than those submitted with the import or export declaration as specified in paragraph 6 c.;</a:t>
            </a:r>
          </a:p>
          <a:p>
            <a:r>
              <a:rPr lang="en-US" sz="1000" dirty="0" smtClean="0">
                <a:solidFill>
                  <a:srgbClr val="C00000"/>
                </a:solidFill>
              </a:rPr>
              <a:t>initiate enquiries to obtain the information;</a:t>
            </a:r>
          </a:p>
          <a:p>
            <a:r>
              <a:rPr lang="en-US" sz="1000" dirty="0" smtClean="0"/>
              <a:t>modify the period of retention of such information;</a:t>
            </a:r>
          </a:p>
          <a:p>
            <a:r>
              <a:rPr lang="en-US" sz="1000" dirty="0" smtClean="0"/>
              <a:t>introduce paper documentation where electronic format has already been introduced;</a:t>
            </a:r>
          </a:p>
          <a:p>
            <a:r>
              <a:rPr lang="en-US" sz="1000" dirty="0" smtClean="0"/>
              <a:t>translate the information;</a:t>
            </a:r>
          </a:p>
          <a:p>
            <a:r>
              <a:rPr lang="en-US" sz="1000" dirty="0" smtClean="0">
                <a:solidFill>
                  <a:srgbClr val="C00000"/>
                </a:solidFill>
              </a:rPr>
              <a:t>verify the accuracy of the information</a:t>
            </a:r>
            <a:r>
              <a:rPr lang="en-US" sz="1000" dirty="0" smtClean="0"/>
              <a:t>;</a:t>
            </a:r>
          </a:p>
          <a:p>
            <a:r>
              <a:rPr lang="en-US" sz="1000" dirty="0" smtClean="0">
                <a:solidFill>
                  <a:srgbClr val="C00000"/>
                </a:solidFill>
              </a:rPr>
              <a:t>provide information that would prejudice the legitimate commercial interests of particular enterprises, public or private. </a:t>
            </a:r>
          </a:p>
          <a:p>
            <a:endParaRPr lang="nl-NL" dirty="0"/>
          </a:p>
        </p:txBody>
      </p:sp>
      <p:sp>
        <p:nvSpPr>
          <p:cNvPr id="4" name="Tijdelijke aanduiding voor tekst 3"/>
          <p:cNvSpPr>
            <a:spLocks noGrp="1"/>
          </p:cNvSpPr>
          <p:nvPr>
            <p:ph type="body" sz="half" idx="2"/>
          </p:nvPr>
        </p:nvSpPr>
        <p:spPr/>
        <p:txBody>
          <a:bodyPr/>
          <a:lstStyle/>
          <a:p>
            <a:r>
              <a:rPr lang="en-US" sz="1200" b="1" dirty="0" smtClean="0"/>
              <a:t>11. Unauthorized use or disclosure</a:t>
            </a:r>
          </a:p>
          <a:p>
            <a:r>
              <a:rPr lang="en-US" sz="1200" dirty="0" smtClean="0"/>
              <a:t>11.1. In the event of any breach of the conditions of use or disclosure of information exchanged under this Article, the requesting Member that received the information shall </a:t>
            </a:r>
            <a:r>
              <a:rPr lang="en-US" sz="1200" dirty="0" smtClean="0">
                <a:solidFill>
                  <a:srgbClr val="FF0000"/>
                </a:solidFill>
              </a:rPr>
              <a:t>promptly</a:t>
            </a:r>
            <a:r>
              <a:rPr lang="en-US" sz="1200" dirty="0" smtClean="0"/>
              <a:t> communicate the details of such unauthorized use or disclosure to the requested Member that provided the information, and:</a:t>
            </a:r>
          </a:p>
          <a:p>
            <a:pPr lvl="1"/>
            <a:r>
              <a:rPr lang="en-US" sz="1200" dirty="0" smtClean="0"/>
              <a:t>take necessary measures to remedy the breach;</a:t>
            </a:r>
          </a:p>
          <a:p>
            <a:pPr lvl="1"/>
            <a:r>
              <a:rPr lang="en-US" sz="1200" dirty="0" smtClean="0"/>
              <a:t>take necessary measures to prevent any future breach; and</a:t>
            </a:r>
          </a:p>
          <a:p>
            <a:pPr lvl="1"/>
            <a:r>
              <a:rPr lang="en-US" sz="1200" dirty="0" smtClean="0"/>
              <a:t>notify the requested Member of the measures taken under sub-paragraphs a. and b. above.</a:t>
            </a:r>
          </a:p>
          <a:p>
            <a:r>
              <a:rPr lang="en-US" sz="1200" dirty="0" smtClean="0"/>
              <a:t>11.2. The requested Member may suspend its obligations to the requesting Member under this Article until the measures set out in paragraph 11.1 have been taken. </a:t>
            </a:r>
            <a:endParaRPr lang="en-US" sz="1200" dirty="0"/>
          </a:p>
        </p:txBody>
      </p:sp>
      <p:sp>
        <p:nvSpPr>
          <p:cNvPr id="7" name="Tijdelijke aanduiding voor datum 6"/>
          <p:cNvSpPr>
            <a:spLocks noGrp="1"/>
          </p:cNvSpPr>
          <p:nvPr>
            <p:ph type="dt" sz="half" idx="10"/>
          </p:nvPr>
        </p:nvSpPr>
        <p:spPr/>
        <p:txBody>
          <a:bodyPr/>
          <a:lstStyle/>
          <a:p>
            <a:pPr>
              <a:defRPr/>
            </a:pPr>
            <a:r>
              <a:rPr lang="nl-NL" smtClean="0"/>
              <a:t>Customs cooperation | 10 July 2014</a:t>
            </a:r>
            <a:endParaRPr lang="nl-NL"/>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Article</a:t>
            </a:r>
            <a:r>
              <a:rPr lang="nl-NL" dirty="0" smtClean="0"/>
              <a:t> 12, </a:t>
            </a:r>
            <a:r>
              <a:rPr lang="nl-NL" dirty="0" err="1" smtClean="0"/>
              <a:t>paragraph</a:t>
            </a:r>
            <a:r>
              <a:rPr lang="nl-NL" dirty="0" smtClean="0"/>
              <a:t> 12</a:t>
            </a:r>
            <a:endParaRPr lang="nl-NL" dirty="0"/>
          </a:p>
        </p:txBody>
      </p:sp>
      <p:sp>
        <p:nvSpPr>
          <p:cNvPr id="3" name="Tijdelijke aanduiding voor tekst 2"/>
          <p:cNvSpPr>
            <a:spLocks noGrp="1"/>
          </p:cNvSpPr>
          <p:nvPr>
            <p:ph type="body" sz="half" idx="1"/>
          </p:nvPr>
        </p:nvSpPr>
        <p:spPr>
          <a:xfrm>
            <a:off x="352425" y="1800225"/>
            <a:ext cx="6714200" cy="4414838"/>
          </a:xfrm>
        </p:spPr>
        <p:txBody>
          <a:bodyPr/>
          <a:lstStyle/>
          <a:p>
            <a:r>
              <a:rPr lang="en-US" b="1" dirty="0" smtClean="0"/>
              <a:t>Par. 12. Bilateral and regional agreements </a:t>
            </a:r>
          </a:p>
          <a:p>
            <a:r>
              <a:rPr lang="en-US" dirty="0" smtClean="0"/>
              <a:t>12.1 Nothing in this Article shall prevent a Member from entering into or maintaining a bilateral, </a:t>
            </a:r>
            <a:r>
              <a:rPr lang="en-US" dirty="0" err="1" smtClean="0"/>
              <a:t>plurilateral</a:t>
            </a:r>
            <a:r>
              <a:rPr lang="en-US" dirty="0" smtClean="0"/>
              <a:t>, or regional agreement for sharing or exchange of customs information and data, </a:t>
            </a:r>
            <a:r>
              <a:rPr lang="en-US" dirty="0" smtClean="0">
                <a:solidFill>
                  <a:srgbClr val="C00000"/>
                </a:solidFill>
              </a:rPr>
              <a:t>including on a secure and rapid basis such as on an automatic basis or in advance of the arrival of the consignment.</a:t>
            </a:r>
          </a:p>
          <a:p>
            <a:r>
              <a:rPr lang="en-US" dirty="0" smtClean="0"/>
              <a:t>12.2. Nothing in this Article shall be construed to alter or affect Members’ rights or obligations under such bilateral, </a:t>
            </a:r>
            <a:r>
              <a:rPr lang="en-US" dirty="0" err="1" smtClean="0"/>
              <a:t>plurilateral</a:t>
            </a:r>
            <a:r>
              <a:rPr lang="en-US" dirty="0" smtClean="0"/>
              <a:t> or regional agreements or to govern the exchange of customs information and data under such other agreements.</a:t>
            </a:r>
          </a:p>
          <a:p>
            <a:endParaRPr lang="nl-NL" dirty="0"/>
          </a:p>
        </p:txBody>
      </p:sp>
      <p:sp>
        <p:nvSpPr>
          <p:cNvPr id="4" name="Tijdelijke aanduiding voor tekst 3"/>
          <p:cNvSpPr>
            <a:spLocks noGrp="1"/>
          </p:cNvSpPr>
          <p:nvPr>
            <p:ph type="body" sz="half" idx="2"/>
          </p:nvPr>
        </p:nvSpPr>
        <p:spPr>
          <a:xfrm>
            <a:off x="7128769" y="1800225"/>
            <a:ext cx="1453256" cy="4414838"/>
          </a:xfrm>
        </p:spPr>
        <p:txBody>
          <a:bodyPr/>
          <a:lstStyle/>
          <a:p>
            <a:endParaRPr lang="nl-NL" dirty="0"/>
          </a:p>
        </p:txBody>
      </p:sp>
      <p:sp>
        <p:nvSpPr>
          <p:cNvPr id="7" name="Tijdelijke aanduiding voor datum 6"/>
          <p:cNvSpPr>
            <a:spLocks noGrp="1"/>
          </p:cNvSpPr>
          <p:nvPr>
            <p:ph type="dt" sz="half" idx="10"/>
          </p:nvPr>
        </p:nvSpPr>
        <p:spPr/>
        <p:txBody>
          <a:bodyPr/>
          <a:lstStyle/>
          <a:p>
            <a:pPr>
              <a:defRPr/>
            </a:pPr>
            <a:r>
              <a:rPr lang="nl-NL" smtClean="0"/>
              <a:t>Customs cooperation | 10 July 2014</a:t>
            </a:r>
            <a:endParaRPr lang="nl-NL"/>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nhoud bullet">
  <a:themeElements>
    <a:clrScheme name="">
      <a:dk1>
        <a:srgbClr val="000000"/>
      </a:dk1>
      <a:lt1>
        <a:srgbClr val="FFFFFF"/>
      </a:lt1>
      <a:dk2>
        <a:srgbClr val="046F96"/>
      </a:dk2>
      <a:lt2>
        <a:srgbClr val="EEECE1"/>
      </a:lt2>
      <a:accent1>
        <a:srgbClr val="046F96"/>
      </a:accent1>
      <a:accent2>
        <a:srgbClr val="9ACCD4"/>
      </a:accent2>
      <a:accent3>
        <a:srgbClr val="FFFFFF"/>
      </a:accent3>
      <a:accent4>
        <a:srgbClr val="000000"/>
      </a:accent4>
      <a:accent5>
        <a:srgbClr val="AABBC9"/>
      </a:accent5>
      <a:accent6>
        <a:srgbClr val="8BB9C0"/>
      </a:accent6>
      <a:hlink>
        <a:srgbClr val="ED8FBB"/>
      </a:hlink>
      <a:folHlink>
        <a:srgbClr val="900079"/>
      </a:folHlink>
    </a:clrScheme>
    <a:fontScheme name="Inhoud bullet">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nhoud bullet 1">
        <a:dk1>
          <a:srgbClr val="000000"/>
        </a:dk1>
        <a:lt1>
          <a:srgbClr val="FFFFFF"/>
        </a:lt1>
        <a:dk2>
          <a:srgbClr val="529D26"/>
        </a:dk2>
        <a:lt2>
          <a:srgbClr val="EEECE1"/>
        </a:lt2>
        <a:accent1>
          <a:srgbClr val="529D26"/>
        </a:accent1>
        <a:accent2>
          <a:srgbClr val="24C2B0"/>
        </a:accent2>
        <a:accent3>
          <a:srgbClr val="FFFFFF"/>
        </a:accent3>
        <a:accent4>
          <a:srgbClr val="000000"/>
        </a:accent4>
        <a:accent5>
          <a:srgbClr val="B3CCAC"/>
        </a:accent5>
        <a:accent6>
          <a:srgbClr val="20B09F"/>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Inhoud bullet 2">
        <a:dk1>
          <a:srgbClr val="000000"/>
        </a:dk1>
        <a:lt1>
          <a:srgbClr val="FFFFFF"/>
        </a:lt1>
        <a:dk2>
          <a:srgbClr val="529D26"/>
        </a:dk2>
        <a:lt2>
          <a:srgbClr val="EEECE1"/>
        </a:lt2>
        <a:accent1>
          <a:srgbClr val="58AE8B"/>
        </a:accent1>
        <a:accent2>
          <a:srgbClr val="2494C5"/>
        </a:accent2>
        <a:accent3>
          <a:srgbClr val="FFFFFF"/>
        </a:accent3>
        <a:accent4>
          <a:srgbClr val="000000"/>
        </a:accent4>
        <a:accent5>
          <a:srgbClr val="B4D3C4"/>
        </a:accent5>
        <a:accent6>
          <a:srgbClr val="2086B2"/>
        </a:accent6>
        <a:hlink>
          <a:srgbClr val="9ACCD4"/>
        </a:hlink>
        <a:folHlink>
          <a:srgbClr val="A10086"/>
        </a:folHlink>
      </a:clrScheme>
      <a:clrMap bg1="lt1" tx1="dk1" bg2="lt2" tx2="dk2" accent1="accent1" accent2="accent2" accent3="accent3" accent4="accent4" accent5="accent5" accent6="accent6" hlink="hlink" folHlink="folHlink"/>
    </a:extraClrScheme>
    <a:extraClrScheme>
      <a:clrScheme name="Inhoud bullet 3">
        <a:dk1>
          <a:srgbClr val="000000"/>
        </a:dk1>
        <a:lt1>
          <a:srgbClr val="FFFFFF"/>
        </a:lt1>
        <a:dk2>
          <a:srgbClr val="529D26"/>
        </a:dk2>
        <a:lt2>
          <a:srgbClr val="EEECE1"/>
        </a:lt2>
        <a:accent1>
          <a:srgbClr val="529D26"/>
        </a:accent1>
        <a:accent2>
          <a:srgbClr val="58AE8B"/>
        </a:accent2>
        <a:accent3>
          <a:srgbClr val="FFFFFF"/>
        </a:accent3>
        <a:accent4>
          <a:srgbClr val="000000"/>
        </a:accent4>
        <a:accent5>
          <a:srgbClr val="B3CCAC"/>
        </a:accent5>
        <a:accent6>
          <a:srgbClr val="4F9D7D"/>
        </a:accent6>
        <a:hlink>
          <a:srgbClr val="2494C5"/>
        </a:hlink>
        <a:folHlink>
          <a:srgbClr val="9ACCD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tandaardontwerp">
  <a:themeElements>
    <a:clrScheme name="Kleurenschema Groen">
      <a:dk1>
        <a:sysClr val="windowText" lastClr="000000"/>
      </a:dk1>
      <a:lt1>
        <a:sysClr val="window" lastClr="FFFFFF"/>
      </a:lt1>
      <a:dk2>
        <a:srgbClr val="F4BBD6"/>
      </a:dk2>
      <a:lt2>
        <a:srgbClr val="EEECE1"/>
      </a:lt2>
      <a:accent1>
        <a:srgbClr val="046F96"/>
      </a:accent1>
      <a:accent2>
        <a:srgbClr val="9ACCD4"/>
      </a:accent2>
      <a:accent3>
        <a:srgbClr val="ED8FBB"/>
      </a:accent3>
      <a:accent4>
        <a:srgbClr val="900079"/>
      </a:accent4>
      <a:accent5>
        <a:srgbClr val="47145C"/>
      </a:accent5>
      <a:accent6>
        <a:srgbClr val="0E4A10"/>
      </a:accent6>
      <a:hlink>
        <a:srgbClr val="0000FF"/>
      </a:hlink>
      <a:folHlink>
        <a:srgbClr val="800080"/>
      </a:folHlink>
    </a:clrScheme>
    <a:fontScheme name="Standaardontwerp">
      <a:majorFont>
        <a:latin typeface="Verdana"/>
        <a:ea typeface=""/>
        <a:cs typeface="Arial"/>
      </a:majorFont>
      <a:minorFont>
        <a:latin typeface="Verdana"/>
        <a:ea typeface=""/>
        <a:cs typeface="Arial"/>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533</TotalTime>
  <Words>2241</Words>
  <Application>Microsoft Office PowerPoint</Application>
  <PresentationFormat>Diavoorstelling (4:3)</PresentationFormat>
  <Paragraphs>166</Paragraphs>
  <Slides>17</Slides>
  <Notes>0</Notes>
  <HiddenSlides>0</HiddenSlides>
  <MMClips>0</MMClips>
  <ScaleCrop>false</ScaleCrop>
  <HeadingPairs>
    <vt:vector size="4" baseType="variant">
      <vt:variant>
        <vt:lpstr>Thema</vt:lpstr>
      </vt:variant>
      <vt:variant>
        <vt:i4>2</vt:i4>
      </vt:variant>
      <vt:variant>
        <vt:lpstr>Diatitels</vt:lpstr>
      </vt:variant>
      <vt:variant>
        <vt:i4>17</vt:i4>
      </vt:variant>
    </vt:vector>
  </HeadingPairs>
  <TitlesOfParts>
    <vt:vector size="19" baseType="lpstr">
      <vt:lpstr>Inhoud bullet</vt:lpstr>
      <vt:lpstr>Standaardontwerp</vt:lpstr>
      <vt:lpstr>Dia 1</vt:lpstr>
      <vt:lpstr>Outline</vt:lpstr>
      <vt:lpstr>Article 12, paragraph 2</vt:lpstr>
      <vt:lpstr>Article 12, paragraph 3</vt:lpstr>
      <vt:lpstr>Article 12, paragraphs 4 and 5</vt:lpstr>
      <vt:lpstr>Article 12, paragraphs 6 and 7</vt:lpstr>
      <vt:lpstr>Article 12, paragraphs 8 and 9</vt:lpstr>
      <vt:lpstr>Article 12, paragraphs 10 and 11</vt:lpstr>
      <vt:lpstr>Article 12, paragraph 12</vt:lpstr>
      <vt:lpstr>Context of MAA</vt:lpstr>
      <vt:lpstr>MAA in Tax matters</vt:lpstr>
      <vt:lpstr>OECD + Council of Europe MAA Convention</vt:lpstr>
      <vt:lpstr>OECD + G20 + Global Forum</vt:lpstr>
      <vt:lpstr>WCO instruments</vt:lpstr>
      <vt:lpstr>Dublin Policy Commission and Council</vt:lpstr>
      <vt:lpstr>Conclusions</vt:lpstr>
      <vt:lpstr>Dia 17</vt:lpstr>
    </vt:vector>
  </TitlesOfParts>
  <Company>Ministerie van Financiën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Kuik, JR (Rob) van (AFP)</dc:creator>
  <cp:lastModifiedBy>van Kuik</cp:lastModifiedBy>
  <cp:revision>57</cp:revision>
  <dcterms:created xsi:type="dcterms:W3CDTF">2009-01-23T09:04:29Z</dcterms:created>
  <dcterms:modified xsi:type="dcterms:W3CDTF">2014-07-06T08:59:19Z</dcterms:modified>
</cp:coreProperties>
</file>