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notesMasterIdLst>
    <p:notesMasterId r:id="rId12"/>
  </p:notesMasterIdLst>
  <p:handoutMasterIdLst>
    <p:handoutMasterId r:id="rId13"/>
  </p:handoutMasterIdLst>
  <p:sldIdLst>
    <p:sldId id="257" r:id="rId4"/>
    <p:sldId id="276" r:id="rId5"/>
    <p:sldId id="280" r:id="rId6"/>
    <p:sldId id="269" r:id="rId7"/>
    <p:sldId id="293" r:id="rId8"/>
    <p:sldId id="271" r:id="rId9"/>
    <p:sldId id="291" r:id="rId10"/>
    <p:sldId id="292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/>
        <a:cs typeface="Geneva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/>
        <a:cs typeface="Geneva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/>
        <a:cs typeface="Geneva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/>
        <a:cs typeface="Geneva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/>
        <a:cs typeface="Geneva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Geneva"/>
        <a:cs typeface="Geneva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Geneva"/>
        <a:cs typeface="Geneva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Geneva"/>
        <a:cs typeface="Geneva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Geneva"/>
        <a:cs typeface="Genev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csupport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8402"/>
    <a:srgbClr val="FF7B04"/>
    <a:srgbClr val="FF7A0A"/>
    <a:srgbClr val="FFA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9114" autoAdjust="0"/>
  </p:normalViewPr>
  <p:slideViewPr>
    <p:cSldViewPr>
      <p:cViewPr varScale="1">
        <p:scale>
          <a:sx n="49" d="100"/>
          <a:sy n="49" d="100"/>
        </p:scale>
        <p:origin x="-307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17DB02-C590-4458-8D22-B01A7BD114E6}" type="datetimeFigureOut">
              <a:rPr lang="en-US"/>
              <a:pPr/>
              <a:t>1/29/2014</a:t>
            </a:fld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11E9D62-C174-419F-9FC7-1F1FC725871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FDC9975-E686-4168-9DB7-7A07AA7F519A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B2E98E3-336C-4C2C-9E67-2760A4A29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03BE916-5D10-4B2F-8C81-8CBDA0FA9061}" type="slidenum">
              <a:rPr lang="en-US">
                <a:ea typeface="Geneva"/>
                <a:cs typeface="Geneva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ea typeface="Geneva"/>
              <a:cs typeface="Genev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AC14C4-8647-41DA-A683-E52F715361A8}" type="slidenum">
              <a:rPr lang="en-US">
                <a:ea typeface="Geneva"/>
                <a:cs typeface="Geneva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ea typeface="Geneva"/>
              <a:cs typeface="Genev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F9316A-9D92-4216-8D6B-32DB86FA2B53}" type="slidenum">
              <a:rPr lang="en-US">
                <a:ea typeface="Geneva"/>
                <a:cs typeface="Geneva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ea typeface="Geneva"/>
              <a:cs typeface="Genev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616505-D43A-47E5-B4FA-C7377E2F2C4F}" type="slidenum">
              <a:rPr lang="en-US">
                <a:ea typeface="Geneva"/>
                <a:cs typeface="Geneva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ea typeface="Geneva"/>
              <a:cs typeface="Genev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F38EBC-5821-4C2D-A6A8-79AE885A7A07}" type="slidenum">
              <a:rPr lang="en-US">
                <a:ea typeface="Geneva"/>
                <a:cs typeface="Geneva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ea typeface="Geneva"/>
              <a:cs typeface="Genev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CDDC27-3FF8-4BD7-9DBF-AA70C14E8A2D}" type="slidenum">
              <a:rPr lang="en-US">
                <a:ea typeface="Geneva"/>
                <a:cs typeface="Geneva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ea typeface="Geneva"/>
              <a:cs typeface="Genev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4675"/>
            <a:ext cx="3848100" cy="3744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44675"/>
            <a:ext cx="3848100" cy="3744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692150"/>
            <a:ext cx="1981200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692150"/>
            <a:ext cx="5791200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92150"/>
            <a:ext cx="7924800" cy="619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844675"/>
            <a:ext cx="7848600" cy="3744913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1A68C-6E15-4965-8957-0995BAD1FF1A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C6DD9-151E-4223-AD70-DCF395945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48D58-668B-4EB5-BB08-F144423B4F4E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DC490-AA79-4785-AF46-05203C6F9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03E32-C754-49CC-AC54-622DB8F60ED0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2CD81-FA28-41BF-8CE9-03CD97930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37E9C-3F4C-4087-AB67-2B792EAB7849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17B34-29E7-45D3-9C5A-67840C441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EE262-D434-4634-BEE7-2A21849EF712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1D1C1-84E0-4CE0-BFED-E528E7699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12741-9315-4B95-B5BC-F18C878F8CCC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ACF73-C004-41F9-8B12-AC6AED0C9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BF73F-42D6-49AA-BEDC-5753E946EAB8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59289-BEF3-43F4-85F4-F1D60203B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CCED8-11AF-45D7-B369-E9D9E6411201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D3FBC-9D08-404A-9A75-436CD19E5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AD051-D01E-461A-B3A8-30064AD13173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1041F-D40E-48F3-A8D7-8DC5BE47E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D2BE9-71CA-46EF-93AD-2EEA48323B97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20766-C725-44B7-B72E-83D710119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3E8CA-BA02-400D-93A7-55D16B5FF943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8F307-91EC-4BDC-B11C-847C8176E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47A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4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88" r:id="rId9"/>
    <p:sldLayoutId id="2147483687" r:id="rId10"/>
    <p:sldLayoutId id="2147483686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Geneva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charset="0"/>
          <a:cs typeface="Geneva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charset="0"/>
          <a:cs typeface="Geneva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charset="0"/>
          <a:cs typeface="Geneva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charset="0"/>
          <a:cs typeface="Genev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Geneva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Genev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Genev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Genev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Genev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692150"/>
            <a:ext cx="7924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4675"/>
            <a:ext cx="784860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3175" y="6202363"/>
            <a:ext cx="9140825" cy="731837"/>
          </a:xfrm>
          <a:prstGeom prst="rect">
            <a:avLst/>
          </a:prstGeom>
          <a:solidFill>
            <a:srgbClr val="F47A18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pic>
        <p:nvPicPr>
          <p:cNvPr id="13317" name="Picture 2" descr="png-1.pn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85800" y="6408738"/>
            <a:ext cx="1651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6" r:id="rId3"/>
    <p:sldLayoutId id="2147483705" r:id="rId4"/>
    <p:sldLayoutId id="2147483704" r:id="rId5"/>
    <p:sldLayoutId id="2147483703" r:id="rId6"/>
    <p:sldLayoutId id="2147483702" r:id="rId7"/>
    <p:sldLayoutId id="2147483701" r:id="rId8"/>
    <p:sldLayoutId id="2147483700" r:id="rId9"/>
    <p:sldLayoutId id="2147483699" r:id="rId10"/>
    <p:sldLayoutId id="2147483698" r:id="rId11"/>
    <p:sldLayoutId id="2147483697" r:id="rId1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rgbClr val="0F385F"/>
          </a:solidFill>
          <a:latin typeface="+mj-lt"/>
          <a:ea typeface="+mj-ea"/>
          <a:cs typeface="Geneva" charset="0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0F385F"/>
          </a:solidFill>
          <a:latin typeface="Calibri" charset="0"/>
          <a:ea typeface="Geneva" charset="0"/>
          <a:cs typeface="Geneva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0F385F"/>
          </a:solidFill>
          <a:latin typeface="Calibri" charset="0"/>
          <a:ea typeface="Geneva" charset="0"/>
          <a:cs typeface="Geneva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0F385F"/>
          </a:solidFill>
          <a:latin typeface="Calibri" charset="0"/>
          <a:ea typeface="Geneva" charset="0"/>
          <a:cs typeface="Geneva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0F385F"/>
          </a:solidFill>
          <a:latin typeface="Calibri" charset="0"/>
          <a:ea typeface="Geneva" charset="0"/>
          <a:cs typeface="Genev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F385F"/>
          </a:solidFill>
          <a:latin typeface="Calibri" charset="0"/>
          <a:ea typeface="Genev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F385F"/>
          </a:solidFill>
          <a:latin typeface="Calibri" charset="0"/>
          <a:ea typeface="Genev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F385F"/>
          </a:solidFill>
          <a:latin typeface="Calibri" charset="0"/>
          <a:ea typeface="Genev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F385F"/>
          </a:solidFill>
          <a:latin typeface="Calibri" charset="0"/>
          <a:ea typeface="Genev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47A18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Geneva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47A18"/>
        </a:buClr>
        <a:buChar char="•"/>
        <a:defRPr sz="2800">
          <a:solidFill>
            <a:schemeClr val="tx1"/>
          </a:solidFill>
          <a:latin typeface="+mn-lt"/>
          <a:ea typeface="+mn-ea"/>
          <a:cs typeface="Genev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Genev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47A18"/>
        </a:buClr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Genev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Genev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AA64897-35F0-42DD-9D25-D66249C8E805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A9926BC-0E80-416D-A0BC-4FECF7B60B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09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ChangeArrowheads="1"/>
          </p:cNvSpPr>
          <p:nvPr/>
        </p:nvSpPr>
        <p:spPr bwMode="auto">
          <a:xfrm>
            <a:off x="3200400" y="3810000"/>
            <a:ext cx="27416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2700" b="1">
                <a:solidFill>
                  <a:schemeClr val="bg1"/>
                </a:solidFill>
              </a:rPr>
              <a:t>Digital Book World	</a:t>
            </a:r>
          </a:p>
          <a:p>
            <a:pPr algn="ctr"/>
            <a:r>
              <a:rPr lang="en-US" sz="2700" b="1">
                <a:solidFill>
                  <a:schemeClr val="bg1"/>
                </a:solidFill>
              </a:rPr>
              <a:t>January 15, 2013</a:t>
            </a:r>
          </a:p>
        </p:txBody>
      </p:sp>
      <p:pic>
        <p:nvPicPr>
          <p:cNvPr id="39938" name="Picture 3" descr="png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8038" y="1905000"/>
            <a:ext cx="51609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I:\For Arabella Bowen\Town Hall\Covers\978-0-7704-3211-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4775" y="519113"/>
            <a:ext cx="1725613" cy="2668587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3076" name="Picture 4" descr="I:\For Arabella Bowen\Town Hall\Covers\978-0-7704-3227-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4863" y="519113"/>
            <a:ext cx="1722437" cy="2655887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3078" name="Picture 6" descr="I:\For Arabella Bowen\Town Hall\Covers\978-0-7704-3206-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40563" y="511175"/>
            <a:ext cx="1722437" cy="2657475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3082" name="Picture 10" descr="I:\For Arabella Bowen\Town Hall\Covers\978-0-89141-957-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4775" y="3287713"/>
            <a:ext cx="1722438" cy="2655887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3083" name="Picture 11" descr="I:\For Arabella Bowen\Town Hall\Covers\Napa_cove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44863" y="3287713"/>
            <a:ext cx="1703387" cy="2655887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3084" name="Picture 12" descr="I:\For Arabella Bowen\Town Hall\Covers\978-1-4000-0439-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40563" y="3287713"/>
            <a:ext cx="1722437" cy="2655887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3085" name="Picture 13" descr="I:\For Arabella Bowen\Town Hall\Covers\israel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5588" y="3287713"/>
            <a:ext cx="1703387" cy="2655887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30000"/>
              </a:srgbClr>
            </a:outerShdw>
          </a:effec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914400"/>
            <a:ext cx="3733800" cy="1600200"/>
          </a:xfrm>
        </p:spPr>
        <p:txBody>
          <a:bodyPr/>
          <a:lstStyle/>
          <a:p>
            <a:pPr>
              <a:defRPr/>
            </a:pPr>
            <a:r>
              <a:rPr lang="en-US" sz="3200" kern="1200" dirty="0" smtClean="0">
                <a:solidFill>
                  <a:srgbClr val="002060"/>
                </a:solidFill>
                <a:cs typeface="+mn-cs"/>
              </a:rPr>
              <a:t>Guidebooks</a:t>
            </a:r>
            <a:br>
              <a:rPr lang="en-US" sz="3200" kern="1200" dirty="0" smtClean="0">
                <a:solidFill>
                  <a:srgbClr val="002060"/>
                </a:solidFill>
                <a:cs typeface="+mn-cs"/>
              </a:rPr>
            </a:br>
            <a:r>
              <a:rPr lang="en-US" sz="3200" kern="1200" dirty="0" smtClean="0">
                <a:solidFill>
                  <a:srgbClr val="002060"/>
                </a:solidFill>
                <a:cs typeface="+mn-cs"/>
              </a:rPr>
              <a:t>Since 1936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 descr="I:\For Arabella Bowen\Town Hall\IF Napa Sonoma Insert\IF_NS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1066800"/>
            <a:ext cx="2762250" cy="4572000"/>
          </a:xfrm>
          <a:prstGeom prst="rect">
            <a:avLst/>
          </a:prstGeom>
          <a:ln>
            <a:noFill/>
          </a:ln>
          <a:effectLst>
            <a:outerShdw blurRad="190500" dist="63500" dir="2700000" algn="tl" rotWithShape="0">
              <a:srgbClr val="333333">
                <a:alpha val="47000"/>
              </a:srgbClr>
            </a:outerShdw>
          </a:effectLst>
        </p:spPr>
      </p:pic>
      <p:pic>
        <p:nvPicPr>
          <p:cNvPr id="47106" name="Picture 2" descr="I:\For Arabella Bowen\Town Hall\IF Napa Sonoma Insert\IF_NS_1.jpg"/>
          <p:cNvPicPr>
            <a:picLocks noChangeAspect="1" noChangeArrowheads="1"/>
          </p:cNvPicPr>
          <p:nvPr/>
        </p:nvPicPr>
        <p:blipFill>
          <a:blip r:embed="rId3"/>
          <a:srcRect b="6023"/>
          <a:stretch>
            <a:fillRect/>
          </a:stretch>
        </p:blipFill>
        <p:spPr bwMode="auto">
          <a:xfrm>
            <a:off x="152400" y="1066800"/>
            <a:ext cx="5608638" cy="4572000"/>
          </a:xfrm>
          <a:prstGeom prst="rect">
            <a:avLst/>
          </a:prstGeom>
          <a:ln>
            <a:noFill/>
          </a:ln>
          <a:effectLst>
            <a:outerShdw blurRad="190500" dist="63500" dir="2700000" algn="tl" rotWithShape="0">
              <a:srgbClr val="333333">
                <a:alpha val="47000"/>
              </a:srgbClr>
            </a:outerShdw>
          </a:effectLst>
        </p:spPr>
      </p:pic>
      <p:sp>
        <p:nvSpPr>
          <p:cNvPr id="4403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cs typeface="Genev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mepageNew.png"/>
          <p:cNvPicPr>
            <a:picLocks noChangeAspect="1"/>
          </p:cNvPicPr>
          <p:nvPr/>
        </p:nvPicPr>
        <p:blipFill rotWithShape="1">
          <a:blip r:embed="rId3"/>
          <a:srcRect l="4840" r="4840" b="9339"/>
          <a:stretch/>
        </p:blipFill>
        <p:spPr>
          <a:xfrm>
            <a:off x="3995738" y="0"/>
            <a:ext cx="5148262" cy="6199188"/>
          </a:xfrm>
          <a:prstGeom prst="rect">
            <a:avLst/>
          </a:prstGeom>
          <a:effectLst>
            <a:outerShdw blurRad="111125" dist="38100" dir="12240000" algn="tl" rotWithShape="0">
              <a:srgbClr val="000000">
                <a:alpha val="26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2000" b="0" kern="1200" dirty="0" smtClean="0">
                <a:solidFill>
                  <a:schemeClr val="bg1"/>
                </a:solidFill>
                <a:cs typeface="Calibri" pitchFamily="34" charset="0"/>
              </a:rPr>
              <a:t>Redesigned Homepage</a:t>
            </a:r>
            <a:endParaRPr lang="en-US" sz="2000" kern="1200" dirty="0" smtClean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81000"/>
            <a:ext cx="3429000" cy="4678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Fodors.com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5-6 million monthly unique visits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sz="20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FontTx/>
              <a:buChar char="•"/>
              <a:defRPr/>
            </a:pPr>
            <a:r>
              <a:rPr lang="en-US" sz="2000" kern="0" dirty="0">
                <a:solidFill>
                  <a:srgbClr val="002060"/>
                </a:solidFill>
                <a:latin typeface="Calibri" pitchFamily="34" charset="0"/>
                <a:ea typeface="ＭＳ Ｐゴシック" charset="0"/>
                <a:cs typeface="Arial" pitchFamily="-112" charset="0"/>
              </a:rPr>
              <a:t>Destination Pages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FontTx/>
              <a:buChar char="•"/>
              <a:defRPr/>
            </a:pPr>
            <a:r>
              <a:rPr lang="en-US" sz="2000" kern="0" dirty="0">
                <a:solidFill>
                  <a:srgbClr val="002060"/>
                </a:solidFill>
                <a:latin typeface="Calibri" pitchFamily="34" charset="0"/>
                <a:ea typeface="ＭＳ Ｐゴシック" charset="0"/>
                <a:cs typeface="Arial" pitchFamily="-112" charset="0"/>
              </a:rPr>
              <a:t>Special Features</a:t>
            </a:r>
          </a:p>
          <a:p>
            <a:pPr marL="800100" lvl="1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FontTx/>
              <a:buChar char="•"/>
              <a:defRPr/>
            </a:pPr>
            <a:r>
              <a:rPr lang="en-US" sz="2000" kern="0" dirty="0">
                <a:solidFill>
                  <a:srgbClr val="002060"/>
                </a:solidFill>
                <a:latin typeface="Calibri" pitchFamily="34" charset="0"/>
                <a:ea typeface="ＭＳ Ｐゴシック" charset="0"/>
                <a:cs typeface="Arial" pitchFamily="-112" charset="0"/>
              </a:rPr>
              <a:t>The Go List</a:t>
            </a:r>
          </a:p>
          <a:p>
            <a:pPr marL="800100" lvl="1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FontTx/>
              <a:buChar char="•"/>
              <a:defRPr/>
            </a:pPr>
            <a:r>
              <a:rPr lang="en-US" sz="2000" kern="0" dirty="0">
                <a:solidFill>
                  <a:srgbClr val="002060"/>
                </a:solidFill>
                <a:latin typeface="Calibri" pitchFamily="34" charset="0"/>
                <a:ea typeface="ＭＳ Ｐゴシック" charset="0"/>
                <a:cs typeface="Arial" pitchFamily="-112" charset="0"/>
              </a:rPr>
              <a:t>Fodor’s 100 Hotels</a:t>
            </a:r>
          </a:p>
          <a:p>
            <a:pPr marL="800100" lvl="1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FontTx/>
              <a:buChar char="•"/>
              <a:defRPr/>
            </a:pPr>
            <a:r>
              <a:rPr lang="en-US" sz="2000" kern="0" dirty="0">
                <a:solidFill>
                  <a:srgbClr val="002060"/>
                </a:solidFill>
                <a:latin typeface="Calibri" pitchFamily="34" charset="0"/>
                <a:ea typeface="ＭＳ Ｐゴシック" charset="0"/>
                <a:cs typeface="Arial" pitchFamily="-112" charset="0"/>
              </a:rPr>
              <a:t>80 Degrees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FontTx/>
              <a:buChar char="•"/>
              <a:defRPr/>
            </a:pPr>
            <a:r>
              <a:rPr lang="en-US" sz="2000" kern="0" dirty="0">
                <a:solidFill>
                  <a:srgbClr val="002060"/>
                </a:solidFill>
                <a:latin typeface="Calibri" pitchFamily="34" charset="0"/>
                <a:ea typeface="ＭＳ Ｐゴシック" charset="0"/>
                <a:cs typeface="Arial" pitchFamily="-112" charset="0"/>
              </a:rPr>
              <a:t>Blog—over 1M page views monthly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FontTx/>
              <a:buChar char="•"/>
              <a:defRPr/>
            </a:pPr>
            <a:r>
              <a:rPr lang="en-US" sz="2000" kern="0" dirty="0">
                <a:solidFill>
                  <a:srgbClr val="002060"/>
                </a:solidFill>
                <a:latin typeface="Calibri" pitchFamily="34" charset="0"/>
                <a:ea typeface="ＭＳ Ｐゴシック" charset="0"/>
                <a:cs typeface="Arial" pitchFamily="-112" charset="0"/>
              </a:rPr>
              <a:t>Responsive design for tablet, desktop, and </a:t>
            </a:r>
            <a:r>
              <a:rPr lang="en-US" sz="2000" kern="0" dirty="0" err="1">
                <a:solidFill>
                  <a:srgbClr val="002060"/>
                </a:solidFill>
                <a:latin typeface="Calibri" pitchFamily="34" charset="0"/>
                <a:ea typeface="ＭＳ Ｐゴシック" charset="0"/>
                <a:cs typeface="Arial" pitchFamily="-112" charset="0"/>
              </a:rPr>
              <a:t>smartphones</a:t>
            </a:r>
            <a:endParaRPr lang="en-US" sz="2000" kern="0" dirty="0">
              <a:solidFill>
                <a:srgbClr val="002060"/>
              </a:solidFill>
              <a:latin typeface="Calibri" pitchFamily="34" charset="0"/>
              <a:ea typeface="ＭＳ Ｐゴシック" charset="0"/>
              <a:cs typeface="Arial" pitchFamily="-11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golist201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95400"/>
            <a:ext cx="39909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924800" cy="6191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400" dirty="0" smtClean="0">
                <a:solidFill>
                  <a:srgbClr val="002060"/>
                </a:solidFill>
              </a:rPr>
              <a:t>Fodors.com</a:t>
            </a:r>
            <a:endParaRPr lang="en-US" sz="4400" dirty="0">
              <a:solidFill>
                <a:srgbClr val="002060"/>
              </a:solidFill>
            </a:endParaRPr>
          </a:p>
        </p:txBody>
      </p:sp>
      <p:pic>
        <p:nvPicPr>
          <p:cNvPr id="47107" name="Picture 3" descr="452x30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219200"/>
            <a:ext cx="34448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2" descr="Fodor's Weekend Getaway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724400"/>
            <a:ext cx="360362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7" descr="trip-finder-fodors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3733800"/>
            <a:ext cx="34290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8" descr="2013_Horizontal_Logo_RGB-0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2971800"/>
            <a:ext cx="3962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28600" y="1295400"/>
            <a:ext cx="4343400" cy="396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130" name="Rectangle 17"/>
          <p:cNvSpPr>
            <a:spLocks noChangeArrowheads="1"/>
          </p:cNvSpPr>
          <p:nvPr/>
        </p:nvSpPr>
        <p:spPr bwMode="auto">
          <a:xfrm>
            <a:off x="228600" y="1371600"/>
            <a:ext cx="419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002060"/>
                </a:solidFill>
                <a:cs typeface="Calibri" pitchFamily="34" charset="0"/>
              </a:rPr>
              <a:t>Most Popular Cities:</a:t>
            </a:r>
          </a:p>
        </p:txBody>
      </p:sp>
      <p:sp>
        <p:nvSpPr>
          <p:cNvPr id="48131" name="Rectangle 19"/>
          <p:cNvSpPr>
            <a:spLocks noChangeArrowheads="1"/>
          </p:cNvSpPr>
          <p:nvPr/>
        </p:nvSpPr>
        <p:spPr bwMode="auto">
          <a:xfrm>
            <a:off x="990600" y="1752600"/>
            <a:ext cx="27432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rgbClr val="002060"/>
                </a:solidFill>
                <a:cs typeface="Calibri" pitchFamily="34" charset="0"/>
              </a:rPr>
              <a:t>1. New York City</a:t>
            </a:r>
            <a:endParaRPr lang="en-US" sz="200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2000">
                <a:solidFill>
                  <a:srgbClr val="002060"/>
                </a:solidFill>
                <a:cs typeface="Calibri" pitchFamily="34" charset="0"/>
              </a:rPr>
              <a:t>2. Paris</a:t>
            </a:r>
            <a:endParaRPr lang="en-US" sz="2000">
              <a:solidFill>
                <a:srgbClr val="002060"/>
              </a:solidFill>
              <a:latin typeface="Times New Roman" pitchFamily="18" charset="0"/>
              <a:cs typeface="Calibri" pitchFamily="34" charset="0"/>
            </a:endParaRPr>
          </a:p>
          <a:p>
            <a:pPr eaLnBrk="0" hangingPunct="0"/>
            <a:r>
              <a:rPr lang="en-US" sz="2000">
                <a:solidFill>
                  <a:srgbClr val="002060"/>
                </a:solidFill>
                <a:cs typeface="Calibri" pitchFamily="34" charset="0"/>
              </a:rPr>
              <a:t>3. London</a:t>
            </a:r>
            <a:endParaRPr lang="en-US" sz="2000">
              <a:solidFill>
                <a:srgbClr val="002060"/>
              </a:solidFill>
              <a:latin typeface="Times New Roman" pitchFamily="18" charset="0"/>
              <a:cs typeface="Calibri" pitchFamily="34" charset="0"/>
            </a:endParaRPr>
          </a:p>
          <a:p>
            <a:pPr eaLnBrk="0" hangingPunct="0"/>
            <a:r>
              <a:rPr lang="en-US" sz="2000">
                <a:solidFill>
                  <a:srgbClr val="002060"/>
                </a:solidFill>
                <a:cs typeface="Calibri" pitchFamily="34" charset="0"/>
              </a:rPr>
              <a:t>4. Rome</a:t>
            </a:r>
            <a:endParaRPr lang="en-US" sz="2000">
              <a:solidFill>
                <a:srgbClr val="002060"/>
              </a:solidFill>
              <a:latin typeface="Times New Roman" pitchFamily="18" charset="0"/>
              <a:cs typeface="Calibri" pitchFamily="34" charset="0"/>
            </a:endParaRPr>
          </a:p>
          <a:p>
            <a:pPr eaLnBrk="0" hangingPunct="0"/>
            <a:r>
              <a:rPr lang="en-US" sz="2000">
                <a:solidFill>
                  <a:srgbClr val="002060"/>
                </a:solidFill>
                <a:cs typeface="Calibri" pitchFamily="34" charset="0"/>
              </a:rPr>
              <a:t>5. San Francisco</a:t>
            </a:r>
          </a:p>
          <a:p>
            <a:pPr eaLnBrk="0" hangingPunct="0"/>
            <a:r>
              <a:rPr lang="en-US" sz="2000">
                <a:solidFill>
                  <a:srgbClr val="002060"/>
                </a:solidFill>
                <a:cs typeface="Calibri" pitchFamily="34" charset="0"/>
              </a:rPr>
              <a:t>6. Barcelona</a:t>
            </a:r>
            <a:endParaRPr lang="en-US" sz="2000">
              <a:solidFill>
                <a:srgbClr val="002060"/>
              </a:solidFill>
              <a:latin typeface="Times New Roman" pitchFamily="18" charset="0"/>
              <a:cs typeface="Calibri" pitchFamily="34" charset="0"/>
            </a:endParaRPr>
          </a:p>
          <a:p>
            <a:pPr eaLnBrk="0" hangingPunct="0"/>
            <a:r>
              <a:rPr lang="en-US" sz="2000">
                <a:solidFill>
                  <a:srgbClr val="002060"/>
                </a:solidFill>
                <a:cs typeface="Calibri" pitchFamily="34" charset="0"/>
              </a:rPr>
              <a:t>7. Amsterdam </a:t>
            </a:r>
          </a:p>
          <a:p>
            <a:pPr eaLnBrk="0" hangingPunct="0"/>
            <a:r>
              <a:rPr lang="en-US" sz="2000">
                <a:solidFill>
                  <a:srgbClr val="002060"/>
                </a:solidFill>
                <a:cs typeface="Calibri" pitchFamily="34" charset="0"/>
              </a:rPr>
              <a:t>8. Chicago</a:t>
            </a:r>
            <a:endParaRPr lang="en-US" sz="2000">
              <a:solidFill>
                <a:srgbClr val="002060"/>
              </a:solidFill>
              <a:latin typeface="Times New Roman" pitchFamily="18" charset="0"/>
              <a:cs typeface="Calibri" pitchFamily="34" charset="0"/>
            </a:endParaRPr>
          </a:p>
          <a:p>
            <a:pPr eaLnBrk="0" hangingPunct="0"/>
            <a:r>
              <a:rPr lang="en-US" sz="2000">
                <a:solidFill>
                  <a:srgbClr val="002060"/>
                </a:solidFill>
                <a:cs typeface="Calibri" pitchFamily="34" charset="0"/>
              </a:rPr>
              <a:t>9. Las Vegas </a:t>
            </a:r>
            <a:endParaRPr lang="en-US" sz="2000">
              <a:solidFill>
                <a:srgbClr val="002060"/>
              </a:solidFill>
              <a:latin typeface="Times New Roman" pitchFamily="18" charset="0"/>
              <a:cs typeface="Calibri" pitchFamily="34" charset="0"/>
            </a:endParaRPr>
          </a:p>
          <a:p>
            <a:pPr eaLnBrk="0" hangingPunct="0"/>
            <a:r>
              <a:rPr lang="en-US" sz="2000">
                <a:solidFill>
                  <a:srgbClr val="002060"/>
                </a:solidFill>
                <a:cs typeface="Calibri" pitchFamily="34" charset="0"/>
              </a:rPr>
              <a:t>10. Boston</a:t>
            </a:r>
            <a:endParaRPr lang="en-US" sz="2000">
              <a:solidFill>
                <a:srgbClr val="002060"/>
              </a:solidFill>
              <a:latin typeface="Times New Roman" pitchFamily="18" charset="0"/>
              <a:cs typeface="Calibri" pitchFamily="34" charset="0"/>
            </a:endParaRPr>
          </a:p>
        </p:txBody>
      </p:sp>
      <p:sp>
        <p:nvSpPr>
          <p:cNvPr id="48132" name="Title 7"/>
          <p:cNvSpPr>
            <a:spLocks noGrp="1"/>
          </p:cNvSpPr>
          <p:nvPr>
            <p:ph type="title"/>
          </p:nvPr>
        </p:nvSpPr>
        <p:spPr>
          <a:xfrm flipH="1">
            <a:off x="304800" y="609600"/>
            <a:ext cx="379413" cy="457200"/>
          </a:xfrm>
        </p:spPr>
        <p:txBody>
          <a:bodyPr/>
          <a:lstStyle/>
          <a:p>
            <a:r>
              <a:rPr lang="en-US" sz="800" smtClean="0">
                <a:solidFill>
                  <a:schemeClr val="bg1"/>
                </a:solidFill>
                <a:cs typeface="Geneva"/>
              </a:rPr>
              <a:t>21 Cities As of July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kern="0" dirty="0">
                <a:solidFill>
                  <a:srgbClr val="002060"/>
                </a:solidFill>
                <a:latin typeface="Calibri" pitchFamily="34" charset="0"/>
                <a:ea typeface="ＭＳ Ｐゴシック" charset="0"/>
                <a:cs typeface="+mj-cs"/>
              </a:rPr>
              <a:t>City Guides Apps Cover 22 Destinations </a:t>
            </a:r>
            <a:endParaRPr lang="en-US" sz="4000" b="1" kern="0" dirty="0">
              <a:solidFill>
                <a:srgbClr val="002060"/>
              </a:solidFill>
              <a:latin typeface="Calibri" pitchFamily="34" charset="0"/>
              <a:ea typeface="ＭＳ Ｐゴシック" charset="0"/>
              <a:cs typeface="+mj-cs"/>
            </a:endParaRPr>
          </a:p>
        </p:txBody>
      </p:sp>
      <p:pic>
        <p:nvPicPr>
          <p:cNvPr id="48134" name="Picture 10" descr="cove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990600"/>
            <a:ext cx="28924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9982200" y="6477000"/>
            <a:ext cx="8229600" cy="1143000"/>
          </a:xfrm>
        </p:spPr>
        <p:txBody>
          <a:bodyPr/>
          <a:lstStyle/>
          <a:p>
            <a:r>
              <a:rPr lang="en-US" smtClean="0">
                <a:cs typeface="Geneva"/>
              </a:rPr>
              <a:t>Social Growth</a:t>
            </a:r>
          </a:p>
        </p:txBody>
      </p:sp>
      <p:pic>
        <p:nvPicPr>
          <p:cNvPr id="50178" name="Picture 2" descr="C:\Users\jmcsorley\Desktop\LL Fodors deck images\pinterest-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590800"/>
            <a:ext cx="26368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143000"/>
            <a:ext cx="29686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295400"/>
            <a:ext cx="2895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2" descr="http://overtheair.org/blog/wp-content/uploads/2011/09/google_plus_log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28800" y="2362200"/>
            <a:ext cx="10668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4" descr="http://s.ytimg.com/yts/img/logos/youtube_logo_standard_againstwhite-vflKoO81_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57800" y="4038600"/>
            <a:ext cx="18843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Title 1"/>
          <p:cNvSpPr txBox="1">
            <a:spLocks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2060"/>
                </a:solidFill>
                <a:latin typeface="Corbel" pitchFamily="34" charset="0"/>
                <a:ea typeface="+mj-ea"/>
                <a:cs typeface="+mj-cs"/>
              </a:rPr>
              <a:t>Social Media </a:t>
            </a:r>
            <a:r>
              <a:rPr lang="en-US" sz="3600" b="1" dirty="0">
                <a:solidFill>
                  <a:srgbClr val="002060"/>
                </a:solidFill>
                <a:latin typeface="Corbel" pitchFamily="34" charset="0"/>
                <a:ea typeface="+mj-ea"/>
                <a:cs typeface="+mj-cs"/>
              </a:rPr>
              <a:t>Reaches 660, 000 Followers</a:t>
            </a:r>
            <a:endParaRPr lang="en-US" sz="3600" b="1" dirty="0">
              <a:solidFill>
                <a:srgbClr val="002060"/>
              </a:solidFill>
              <a:latin typeface="Corbel" pitchFamily="34" charset="0"/>
              <a:ea typeface="+mj-ea"/>
              <a:cs typeface="+mj-cs"/>
            </a:endParaRPr>
          </a:p>
        </p:txBody>
      </p:sp>
      <p:pic>
        <p:nvPicPr>
          <p:cNvPr id="50184" name="Picture 2" descr="http://discovershelburnecounty.com/shelbco/wp-content/uploads/2012/03/instagram-logo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14400" y="3581400"/>
            <a:ext cx="3048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Picture 4" descr="http://www.recruiter.com/i/wp-content/uploads/2010/11/linkedin-logo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00400" y="5105400"/>
            <a:ext cx="23717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5" descr="iphone-phras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3505200"/>
            <a:ext cx="16319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5" descr="Paris201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838200"/>
            <a:ext cx="15779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2227" name="Group 10"/>
          <p:cNvGrpSpPr>
            <a:grpSpLocks/>
          </p:cNvGrpSpPr>
          <p:nvPr/>
        </p:nvGrpSpPr>
        <p:grpSpPr bwMode="auto">
          <a:xfrm>
            <a:off x="2514600" y="762000"/>
            <a:ext cx="1447800" cy="2620963"/>
            <a:chOff x="3505200" y="1981200"/>
            <a:chExt cx="1935826" cy="2926080"/>
          </a:xfrm>
        </p:grpSpPr>
        <p:pic>
          <p:nvPicPr>
            <p:cNvPr id="52234" name="Picture 7" descr="NOOK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05200" y="1981200"/>
              <a:ext cx="1935826" cy="2926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35" name="Picture 9" descr="Paris2014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26611" y="2342201"/>
              <a:ext cx="1476555" cy="2281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2228" name="Group 12"/>
          <p:cNvGrpSpPr>
            <a:grpSpLocks/>
          </p:cNvGrpSpPr>
          <p:nvPr/>
        </p:nvGrpSpPr>
        <p:grpSpPr bwMode="auto">
          <a:xfrm>
            <a:off x="457200" y="3505200"/>
            <a:ext cx="1631950" cy="2743200"/>
            <a:chOff x="5257800" y="2971800"/>
            <a:chExt cx="1631884" cy="2743200"/>
          </a:xfrm>
        </p:grpSpPr>
        <p:pic>
          <p:nvPicPr>
            <p:cNvPr id="52232" name="Picture 6" descr="iphone-cityapp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257800" y="2971800"/>
              <a:ext cx="1631884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33" name="Picture 11" descr="par main iphone 55.jp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601419" y="3480758"/>
              <a:ext cx="987381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2229" name="Picture 3" descr="iTunesArtwork@2x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3429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1"/>
          <p:cNvPicPr>
            <a:picLocks noChangeAspect="1" noChangeArrowheads="1"/>
          </p:cNvPicPr>
          <p:nvPr/>
        </p:nvPicPr>
        <p:blipFill>
          <a:blip r:embed="rId9"/>
          <a:srcRect l="21667" t="8888" r="24583" b="7146"/>
          <a:stretch>
            <a:fillRect/>
          </a:stretch>
        </p:blipFill>
        <p:spPr bwMode="auto">
          <a:xfrm>
            <a:off x="4648200" y="1600200"/>
            <a:ext cx="407511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1" name="Title 13"/>
          <p:cNvSpPr>
            <a:spLocks noGrp="1"/>
          </p:cNvSpPr>
          <p:nvPr>
            <p:ph type="title"/>
          </p:nvPr>
        </p:nvSpPr>
        <p:spPr>
          <a:xfrm>
            <a:off x="609600" y="228600"/>
            <a:ext cx="7924800" cy="619125"/>
          </a:xfrm>
        </p:spPr>
        <p:txBody>
          <a:bodyPr/>
          <a:lstStyle/>
          <a:p>
            <a:pPr algn="ctr"/>
            <a:r>
              <a:rPr lang="en-US" sz="2800" smtClean="0">
                <a:solidFill>
                  <a:srgbClr val="002060"/>
                </a:solidFill>
                <a:cs typeface="Geneva"/>
              </a:rPr>
              <a:t>KEY PRIORITY: Create Once, Publish Everywhere</a:t>
            </a:r>
            <a:br>
              <a:rPr lang="en-US" sz="2800" smtClean="0">
                <a:solidFill>
                  <a:srgbClr val="002060"/>
                </a:solidFill>
                <a:cs typeface="Geneva"/>
              </a:rPr>
            </a:br>
            <a:endParaRPr lang="en-US" sz="2800" smtClean="0">
              <a:solidFill>
                <a:srgbClr val="002060"/>
              </a:solidFill>
              <a:cs typeface="Genev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dor's Them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Geneva"/>
        <a:cs typeface=""/>
      </a:majorFont>
      <a:minorFont>
        <a:latin typeface="Arial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Custom 1">
      <a:dk1>
        <a:srgbClr val="002060"/>
      </a:dk1>
      <a:lt1>
        <a:srgbClr val="FFFFFF"/>
      </a:lt1>
      <a:dk2>
        <a:srgbClr val="00206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206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Calibri"/>
        <a:ea typeface="Geneva"/>
        <a:cs typeface=""/>
      </a:majorFont>
      <a:minorFont>
        <a:latin typeface="Calibri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Fodor's Theme</Template>
  <TotalTime>2084</TotalTime>
  <Words>100</Words>
  <Application>Microsoft Office PowerPoint</Application>
  <PresentationFormat>On-screen Show (4:3)</PresentationFormat>
  <Paragraphs>37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Geneva</vt:lpstr>
      <vt:lpstr>Calibri</vt:lpstr>
      <vt:lpstr>Wingdings</vt:lpstr>
      <vt:lpstr>MS PGothic</vt:lpstr>
      <vt:lpstr>Times New Roman</vt:lpstr>
      <vt:lpstr>Corbel</vt:lpstr>
      <vt:lpstr>Fodor's Theme</vt:lpstr>
      <vt:lpstr>Default Design</vt:lpstr>
      <vt:lpstr>Office Theme</vt:lpstr>
      <vt:lpstr>Slide 1</vt:lpstr>
      <vt:lpstr>Guidebooks Since 1936</vt:lpstr>
      <vt:lpstr>Slide 3</vt:lpstr>
      <vt:lpstr>Redesigned Homepage</vt:lpstr>
      <vt:lpstr>Fodors.com</vt:lpstr>
      <vt:lpstr>21 Cities As of July</vt:lpstr>
      <vt:lpstr>Social Growth</vt:lpstr>
      <vt:lpstr>KEY PRIORITY: Create Once, Publish Everywhere </vt:lpstr>
    </vt:vector>
  </TitlesOfParts>
  <Company>Random House,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Pcsupport</dc:creator>
  <cp:lastModifiedBy>jacobst</cp:lastModifiedBy>
  <cp:revision>107</cp:revision>
  <cp:lastPrinted>2013-09-16T15:26:14Z</cp:lastPrinted>
  <dcterms:created xsi:type="dcterms:W3CDTF">2013-09-10T17:21:58Z</dcterms:created>
  <dcterms:modified xsi:type="dcterms:W3CDTF">2014-01-29T22:27:12Z</dcterms:modified>
</cp:coreProperties>
</file>