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84" r:id="rId4"/>
    <p:sldId id="285" r:id="rId5"/>
    <p:sldId id="263" r:id="rId6"/>
    <p:sldId id="287" r:id="rId7"/>
    <p:sldId id="286" r:id="rId8"/>
    <p:sldId id="262" r:id="rId9"/>
    <p:sldId id="267" r:id="rId10"/>
    <p:sldId id="291" r:id="rId11"/>
    <p:sldId id="295" r:id="rId12"/>
    <p:sldId id="296" r:id="rId13"/>
    <p:sldId id="293" r:id="rId14"/>
    <p:sldId id="294" r:id="rId15"/>
    <p:sldId id="297" r:id="rId16"/>
    <p:sldId id="289" r:id="rId17"/>
    <p:sldId id="298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F88"/>
    <a:srgbClr val="87C4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1" autoAdjust="0"/>
    <p:restoredTop sz="93073" autoAdjust="0"/>
  </p:normalViewPr>
  <p:slideViewPr>
    <p:cSldViewPr>
      <p:cViewPr>
        <p:scale>
          <a:sx n="80" d="100"/>
          <a:sy n="80" d="100"/>
        </p:scale>
        <p:origin x="-8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A1A2-7F50-4547-A2EB-2C1DABF5CC3E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343E7-BDF3-4747-B5F9-0D844477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1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0480-8907-4D1D-AB4D-58E0914B0B02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E939-BF46-4FBD-907D-559A13B6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Closed loop solution for turns. Easy documentation, no clock watching, automatic</a:t>
            </a:r>
            <a:r>
              <a:rPr lang="en-US" baseline="0" dirty="0" smtClean="0"/>
              <a:t> validation of turns and reporting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time focused on care and less on documentation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41114-97FE-D14C-80C1-66A3271B674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5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 change overview provides documented</a:t>
            </a:r>
            <a:r>
              <a:rPr lang="en-US" baseline="0" dirty="0" smtClean="0"/>
              <a:t> turns, validated turn motion and refused turns.</a:t>
            </a:r>
          </a:p>
          <a:p>
            <a:endParaRPr lang="en-US" baseline="0" dirty="0" smtClean="0"/>
          </a:p>
          <a:p>
            <a:r>
              <a:rPr lang="en-US" dirty="0" smtClean="0"/>
              <a:t>The only solution on the market that will automatically validate the movement of your</a:t>
            </a:r>
            <a:r>
              <a:rPr lang="en-US" baseline="0" dirty="0" smtClean="0"/>
              <a:t> turns. Biometric validation = the motion coincides with the documented turn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Customize your own thresholds by bed/patient to capture the validation of movement.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41114-97FE-D14C-80C1-66A3271B674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2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 change overview provides documented</a:t>
            </a:r>
            <a:r>
              <a:rPr lang="en-US" baseline="0" dirty="0" smtClean="0"/>
              <a:t> turns, validated turn motion and refused turns.</a:t>
            </a:r>
          </a:p>
          <a:p>
            <a:endParaRPr lang="en-US" baseline="0" dirty="0" smtClean="0"/>
          </a:p>
          <a:p>
            <a:r>
              <a:rPr lang="en-US" dirty="0" smtClean="0"/>
              <a:t>The only solution on the market that will automatically validate the movement of your</a:t>
            </a:r>
            <a:r>
              <a:rPr lang="en-US" baseline="0" dirty="0" smtClean="0"/>
              <a:t> turns. Biometric validation = the motion coincides with the documented turn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Customize your own thresholds by bed/patient to capture the validation of movement.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41114-97FE-D14C-80C1-66A3271B674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2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market: 31.63%</a:t>
            </a:r>
            <a:r>
              <a:rPr lang="en-US" baseline="0" dirty="0" smtClean="0"/>
              <a:t> Moderate – High Risk for wounds = 506</a:t>
            </a:r>
            <a:r>
              <a:rPr lang="en-US" dirty="0" smtClean="0"/>
              <a:t>,000 LTC beds</a:t>
            </a:r>
            <a:r>
              <a:rPr lang="en-US" baseline="0" dirty="0" smtClean="0"/>
              <a:t> nationwide.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E939-BF46-4FBD-907D-559A13B60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4-9B00-422F-8969-B02F52FF01AF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>
            <a:off x="0" y="-2301"/>
            <a:ext cx="9144000" cy="762000"/>
          </a:xfrm>
          <a:prstGeom prst="rect">
            <a:avLst/>
          </a:prstGeom>
          <a:gradFill>
            <a:gsLst>
              <a:gs pos="39000">
                <a:srgbClr val="87C4FA"/>
              </a:gs>
              <a:gs pos="79000">
                <a:schemeClr val="accent1">
                  <a:shade val="93000"/>
                  <a:satMod val="130000"/>
                </a:schemeClr>
              </a:gs>
              <a:gs pos="100000">
                <a:srgbClr val="0D3F88"/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gradFill>
            <a:gsLst>
              <a:gs pos="39000">
                <a:srgbClr val="87C4FA"/>
              </a:gs>
              <a:gs pos="79000">
                <a:schemeClr val="accent1">
                  <a:shade val="93000"/>
                  <a:satMod val="130000"/>
                </a:schemeClr>
              </a:gs>
              <a:gs pos="100000">
                <a:srgbClr val="0D3F88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F244-9B00-422F-8969-B02F52FF01AF}" type="datetimeFigureOut">
              <a:rPr lang="en-US" smtClean="0"/>
              <a:pPr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BAEC-A4C3-4AC9-A110-E1420F17A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HC_Logo-01_trans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400"/>
            <a:ext cx="1435100" cy="822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ath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 rot="5400000">
            <a:off x="4551654" y="-360655"/>
            <a:ext cx="1259891" cy="7924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0"/>
            <a:ext cx="7772400" cy="28194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u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70866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8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95400" cy="281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5638800" cy="2133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>
                <a:solidFill>
                  <a:schemeClr val="bg1"/>
                </a:solidFill>
                <a:cs typeface="Arial" pitchFamily="34" charset="0"/>
              </a:rPr>
              <a:t>Smart Beds </a:t>
            </a:r>
            <a:r>
              <a:rPr lang="en-US" sz="7300" b="1" dirty="0" smtClean="0">
                <a:solidFill>
                  <a:schemeClr val="bg1"/>
                </a:solidFill>
                <a:cs typeface="Arial" pitchFamily="34" charset="0"/>
              </a:rPr>
              <a:t>Revolutionize</a:t>
            </a:r>
            <a:r>
              <a:rPr lang="en-US" sz="53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cs typeface="Arial" pitchFamily="34" charset="0"/>
              </a:rPr>
              <a:t>Health Care</a:t>
            </a:r>
            <a:endParaRPr lang="en-US" sz="5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81400" y="4885048"/>
            <a:ext cx="2438400" cy="45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BAM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Labs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 descr="revolutionB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2833" r="21674" b="24564"/>
          <a:stretch/>
        </p:blipFill>
        <p:spPr>
          <a:xfrm>
            <a:off x="0" y="2101368"/>
            <a:ext cx="3828582" cy="4756631"/>
          </a:xfrm>
          <a:prstGeom prst="rect">
            <a:avLst/>
          </a:prstGeom>
        </p:spPr>
      </p:pic>
      <p:pic>
        <p:nvPicPr>
          <p:cNvPr id="11" name="Picture 10" descr="Bam_logo_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9"/>
          <a:stretch/>
        </p:blipFill>
        <p:spPr>
          <a:xfrm>
            <a:off x="4419600" y="4191000"/>
            <a:ext cx="762000" cy="7880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29600" y="0"/>
            <a:ext cx="9144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0"/>
            <a:ext cx="7467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57687" y="2819400"/>
            <a:ext cx="208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MIKE PICCIN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 smtClean="0"/>
              <a:t>Easily Record Position 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990600"/>
            <a:ext cx="107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Select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27609" y="990600"/>
            <a:ext cx="122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Record</a:t>
            </a:r>
            <a:endParaRPr lang="en-US" sz="2800" b="1" dirty="0"/>
          </a:p>
        </p:txBody>
      </p:sp>
      <p:sp>
        <p:nvSpPr>
          <p:cNvPr id="6" name="Isosceles Triangle 5"/>
          <p:cNvSpPr/>
          <p:nvPr/>
        </p:nvSpPr>
        <p:spPr>
          <a:xfrm rot="16200000">
            <a:off x="2209800" y="3124200"/>
            <a:ext cx="3886200" cy="990600"/>
          </a:xfrm>
          <a:prstGeom prst="triangle">
            <a:avLst/>
          </a:prstGeom>
          <a:gradFill>
            <a:gsLst>
              <a:gs pos="100000">
                <a:schemeClr val="accent1">
                  <a:shade val="51000"/>
                  <a:satMod val="130000"/>
                  <a:alpha val="57000"/>
                </a:schemeClr>
              </a:gs>
              <a:gs pos="0">
                <a:schemeClr val="accent1">
                  <a:shade val="94000"/>
                  <a:satMod val="135000"/>
                  <a:alpha val="2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22" y="1985433"/>
            <a:ext cx="2105378" cy="3158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00200" y="1905000"/>
            <a:ext cx="2133600" cy="1524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733800"/>
            <a:ext cx="2133600" cy="1524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600200"/>
            <a:ext cx="2641600" cy="396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943600" y="2057400"/>
            <a:ext cx="914400" cy="914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2800" y="3352800"/>
            <a:ext cx="533400" cy="533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496"/>
            <a:ext cx="9144000" cy="43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226"/>
            <a:ext cx="9144000" cy="46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 smtClean="0"/>
              <a:t>Position Change Validation Report</a:t>
            </a:r>
            <a:endParaRPr lang="en-US" dirty="0"/>
          </a:p>
        </p:txBody>
      </p:sp>
      <p:pic>
        <p:nvPicPr>
          <p:cNvPr id="3" name="Picture 2" descr="af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7085" r="23841"/>
          <a:stretch/>
        </p:blipFill>
        <p:spPr>
          <a:xfrm>
            <a:off x="432152" y="1877444"/>
            <a:ext cx="8118288" cy="292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10000" y="1066800"/>
            <a:ext cx="107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Verify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95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JoernsHom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/>
          <a:stretch/>
        </p:blipFill>
        <p:spPr>
          <a:xfrm>
            <a:off x="4724400" y="914400"/>
            <a:ext cx="3597058" cy="4681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wath.pn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6" b="7901"/>
          <a:stretch/>
        </p:blipFill>
        <p:spPr>
          <a:xfrm rot="10800000">
            <a:off x="2819397" y="-1"/>
            <a:ext cx="1259891" cy="6845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0386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sym typeface="GillSans" charset="0"/>
              </a:rPr>
              <a:t>Caregivers receive an alert message on their mobile device when a patient gets in or out of bed to help reduce falls.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420469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bg1"/>
                </a:solidFill>
                <a:sym typeface="GillSans" charset="0"/>
              </a:rPr>
              <a:t>40%</a:t>
            </a:r>
            <a:endParaRPr lang="en-US" sz="16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33" y="2782669"/>
            <a:ext cx="3552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Reduction in Falls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357"/>
            <a:ext cx="9144000" cy="44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ervic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The BAM Labs cloud platform.</a:t>
            </a:r>
          </a:p>
        </p:txBody>
      </p:sp>
      <p:pic>
        <p:nvPicPr>
          <p:cNvPr id="5" name="Picture 4" descr="AppIcons_BedEx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4" y="4724400"/>
            <a:ext cx="1267549" cy="1260878"/>
          </a:xfrm>
          <a:prstGeom prst="rect">
            <a:avLst/>
          </a:prstGeom>
        </p:spPr>
      </p:pic>
      <p:pic>
        <p:nvPicPr>
          <p:cNvPr id="6" name="Picture 5" descr="AppIcons_HeartR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51" y="4724400"/>
            <a:ext cx="1267549" cy="1260878"/>
          </a:xfrm>
          <a:prstGeom prst="rect">
            <a:avLst/>
          </a:prstGeom>
        </p:spPr>
      </p:pic>
      <p:pic>
        <p:nvPicPr>
          <p:cNvPr id="7" name="Picture 6" descr="AppIcons_Move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17729"/>
            <a:ext cx="1267549" cy="1267549"/>
          </a:xfrm>
          <a:prstGeom prst="rect">
            <a:avLst/>
          </a:prstGeom>
        </p:spPr>
      </p:pic>
      <p:pic>
        <p:nvPicPr>
          <p:cNvPr id="10" name="Picture 9" descr="AppIcons_Pos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400"/>
            <a:ext cx="1267549" cy="1260878"/>
          </a:xfrm>
          <a:prstGeom prst="rect">
            <a:avLst/>
          </a:prstGeom>
        </p:spPr>
      </p:pic>
      <p:pic>
        <p:nvPicPr>
          <p:cNvPr id="11" name="Picture 10" descr="AppIcons_Respirat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81400"/>
            <a:ext cx="1267549" cy="1260878"/>
          </a:xfrm>
          <a:prstGeom prst="rect">
            <a:avLst/>
          </a:prstGeom>
        </p:spPr>
      </p:pic>
      <p:pic>
        <p:nvPicPr>
          <p:cNvPr id="12" name="Picture 11" descr="AppIcons_Slee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68" y="4724400"/>
            <a:ext cx="1267549" cy="1260878"/>
          </a:xfrm>
          <a:prstGeom prst="rect">
            <a:avLst/>
          </a:prstGeom>
        </p:spPr>
      </p:pic>
      <p:pic>
        <p:nvPicPr>
          <p:cNvPr id="13" name="Picture 12" descr="AppIcons_TrendDat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1267549" cy="1260878"/>
          </a:xfrm>
          <a:prstGeom prst="rect">
            <a:avLst/>
          </a:prstGeom>
        </p:spPr>
      </p:pic>
      <p:pic>
        <p:nvPicPr>
          <p:cNvPr id="14" name="Picture 13" descr="AppIcons_UpAndActiv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1267549" cy="1260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91200"/>
            <a:ext cx="9144000" cy="914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HC_Logo-01_tran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400"/>
            <a:ext cx="1435100" cy="8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falls</a:t>
            </a:r>
          </a:p>
          <a:p>
            <a:r>
              <a:rPr lang="en-US" dirty="0" smtClean="0"/>
              <a:t>Reduce pressure ulcer development</a:t>
            </a:r>
          </a:p>
          <a:p>
            <a:r>
              <a:rPr lang="en-US" dirty="0" smtClean="0"/>
              <a:t>Validate best practice</a:t>
            </a:r>
          </a:p>
          <a:p>
            <a:r>
              <a:rPr lang="en-US" dirty="0" smtClean="0"/>
              <a:t>Reduce risk factors based on evidence based factual data</a:t>
            </a:r>
          </a:p>
          <a:p>
            <a:r>
              <a:rPr lang="en-US" dirty="0" smtClean="0"/>
              <a:t>Customize care plans for new residents</a:t>
            </a:r>
          </a:p>
          <a:p>
            <a:r>
              <a:rPr lang="en-US" dirty="0" smtClean="0"/>
              <a:t>Increase quality of care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72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THANK YOU!!!!!</a:t>
            </a:r>
            <a:endParaRPr lang="en-US" dirty="0">
              <a:latin typeface="+mn-lt"/>
              <a:cs typeface="Arial" pitchFamily="34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43200"/>
            <a:ext cx="990600" cy="990600"/>
          </a:xfrm>
          <a:prstGeom prst="rect">
            <a:avLst/>
          </a:prstGeom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486400" y="1371600"/>
            <a:ext cx="2895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2438400"/>
            <a:ext cx="2313214" cy="1600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  <a:sym typeface="GillSans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438400"/>
            <a:ext cx="2313214" cy="16002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  <a:sym typeface="GillSans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2438400"/>
            <a:ext cx="2313214" cy="16002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  <a:sym typeface="Gill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205740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  <a:sym typeface="GillSans" charset="0"/>
              </a:rPr>
              <a:t>Reduce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  <a:sym typeface="GillSans" charset="0"/>
              </a:rPr>
              <a:t>Wounds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  <a:sym typeface="Gill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205740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  <a:sym typeface="GillSans" charset="0"/>
              </a:rPr>
              <a:t>Reduce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  <a:sym typeface="GillSans" charset="0"/>
              </a:rPr>
              <a:t>Falls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  <a:sym typeface="Gill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743200"/>
            <a:ext cx="205740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  <a:sym typeface="GillSans" charset="0"/>
              </a:rPr>
              <a:t>Customize care plans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914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Without having to do this.</a:t>
            </a:r>
            <a:endParaRPr lang="en-US" sz="4000" b="1" dirty="0"/>
          </a:p>
        </p:txBody>
      </p:sp>
      <p:pic>
        <p:nvPicPr>
          <p:cNvPr id="8" name="Picture 7" descr="wiredGu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7"/>
          <a:stretch/>
        </p:blipFill>
        <p:spPr>
          <a:xfrm>
            <a:off x="0" y="457200"/>
            <a:ext cx="3340100" cy="6400800"/>
          </a:xfrm>
          <a:prstGeom prst="rect">
            <a:avLst/>
          </a:prstGeom>
        </p:spPr>
      </p:pic>
      <p:pic>
        <p:nvPicPr>
          <p:cNvPr id="12" name="Picture 11" descr="Handheld_pulse_oxi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38052"/>
            <a:ext cx="2667000" cy="2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tres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3" t="-3370" r="699" b="3370"/>
          <a:stretch/>
        </p:blipFill>
        <p:spPr>
          <a:xfrm>
            <a:off x="-13458" y="551041"/>
            <a:ext cx="5336227" cy="6306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447800"/>
            <a:ext cx="385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 use this.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5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4572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/>
                <a:cs typeface="Calibri"/>
              </a:rPr>
              <a:t>The BAM Labs Solution is </a:t>
            </a:r>
            <a:r>
              <a:rPr lang="en-US" sz="4000" b="1" dirty="0" smtClean="0">
                <a:latin typeface="Calibri"/>
                <a:cs typeface="Calibri"/>
              </a:rPr>
              <a:t>under</a:t>
            </a:r>
            <a:r>
              <a:rPr lang="en-US" sz="4000" dirty="0" smtClean="0">
                <a:latin typeface="Calibri"/>
                <a:cs typeface="Calibri"/>
              </a:rPr>
              <a:t> the mattress.</a:t>
            </a:r>
          </a:p>
        </p:txBody>
      </p:sp>
      <p:pic>
        <p:nvPicPr>
          <p:cNvPr id="7" name="Picture 6" descr="BAM_B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322486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tres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3" t="-3370" r="699" b="3370"/>
          <a:stretch/>
        </p:blipFill>
        <p:spPr>
          <a:xfrm>
            <a:off x="-13458" y="551041"/>
            <a:ext cx="5336227" cy="6306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3228" y="304800"/>
            <a:ext cx="446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Works under</a:t>
            </a:r>
          </a:p>
        </p:txBody>
      </p:sp>
      <p:pic>
        <p:nvPicPr>
          <p:cNvPr id="3" name="Picture 2" descr="bedTyp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2242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7028" y="1981200"/>
            <a:ext cx="446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mattress</a:t>
            </a:r>
            <a:r>
              <a:rPr lang="en-US" sz="40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04800"/>
            <a:ext cx="33421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/>
              <a:t>ANY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6259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E3B8B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9144000" cy="914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600200"/>
            <a:ext cx="7467600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Calibri"/>
                <a:cs typeface="Calibri"/>
              </a:rPr>
              <a:t>This device is 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Touch-free.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Bam_logo_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9"/>
          <a:stretch/>
        </p:blipFill>
        <p:spPr>
          <a:xfrm>
            <a:off x="3962400" y="304800"/>
            <a:ext cx="1295400" cy="1339743"/>
          </a:xfrm>
          <a:prstGeom prst="rect">
            <a:avLst/>
          </a:prstGeom>
        </p:spPr>
      </p:pic>
      <p:pic>
        <p:nvPicPr>
          <p:cNvPr id="12" name="Picture 11" descr="AHC_Logo-01_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400"/>
            <a:ext cx="1435100" cy="8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102100" y="3200400"/>
            <a:ext cx="762000" cy="762000"/>
            <a:chOff x="3429000" y="5181600"/>
            <a:chExt cx="762000" cy="7620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3505200" y="5295900"/>
              <a:ext cx="533400" cy="533400"/>
              <a:chOff x="3505200" y="5295900"/>
              <a:chExt cx="533400" cy="533400"/>
            </a:xfrm>
          </p:grpSpPr>
          <p:sp>
            <p:nvSpPr>
              <p:cNvPr id="12" name="Arc 11"/>
              <p:cNvSpPr/>
              <p:nvPr/>
            </p:nvSpPr>
            <p:spPr bwMode="auto">
              <a:xfrm>
                <a:off x="3581400" y="5410200"/>
                <a:ext cx="304800" cy="304800"/>
              </a:xfrm>
              <a:prstGeom prst="arc">
                <a:avLst>
                  <a:gd name="adj1" fmla="val 16200000"/>
                  <a:gd name="adj2" fmla="val 5243846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3000">
                  <a:ea typeface="ヒラギノ角ゴ ProN W6" charset="-128"/>
                  <a:cs typeface="ヒラギノ角ゴ ProN W6" charset="-128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>
                <a:off x="3505200" y="5295900"/>
                <a:ext cx="533400" cy="533400"/>
              </a:xfrm>
              <a:prstGeom prst="arc">
                <a:avLst>
                  <a:gd name="adj1" fmla="val 16200000"/>
                  <a:gd name="adj2" fmla="val 5243846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3000">
                  <a:ea typeface="ヒラギノ角ゴ ProN W6" charset="-128"/>
                  <a:cs typeface="ヒラギノ角ゴ ProN W6" charset="-128"/>
                </a:endParaRPr>
              </a:p>
            </p:txBody>
          </p:sp>
        </p:grpSp>
        <p:sp>
          <p:nvSpPr>
            <p:cNvPr id="11" name="Arc 10"/>
            <p:cNvSpPr/>
            <p:nvPr/>
          </p:nvSpPr>
          <p:spPr bwMode="auto">
            <a:xfrm>
              <a:off x="3429000" y="5181600"/>
              <a:ext cx="762000" cy="762000"/>
            </a:xfrm>
            <a:prstGeom prst="arc">
              <a:avLst>
                <a:gd name="adj1" fmla="val 16200000"/>
                <a:gd name="adj2" fmla="val 5243846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3000">
                <a:ea typeface="ヒラギノ角ゴ ProN W6" charset="-128"/>
                <a:cs typeface="ヒラギノ角ゴ ProN W6" charset="-128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5092700" y="1600200"/>
            <a:ext cx="3581400" cy="3724275"/>
          </a:xfrm>
          <a:prstGeom prst="roundRect">
            <a:avLst>
              <a:gd name="adj" fmla="val 7052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3000">
              <a:solidFill>
                <a:srgbClr val="000000"/>
              </a:solidFill>
              <a:latin typeface="GillSans" charset="0"/>
              <a:ea typeface="ヒラギノ角ゴ ProN W6" charset="-128"/>
              <a:cs typeface="ヒラギノ角ゴ ProN W6" charset="-128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181600" y="1600200"/>
            <a:ext cx="34925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ea typeface="Arial" pitchFamily="-83" charset="0"/>
                <a:cs typeface="Arial" pitchFamily="-83" charset="0"/>
              </a:rPr>
              <a:t>Bed Exit and Position Change data sent to </a:t>
            </a:r>
            <a:br>
              <a:rPr lang="en-US" sz="2400" dirty="0">
                <a:latin typeface="Calibri" pitchFamily="34" charset="0"/>
                <a:ea typeface="Arial" pitchFamily="-83" charset="0"/>
                <a:cs typeface="Arial" pitchFamily="-83" charset="0"/>
              </a:rPr>
            </a:br>
            <a:r>
              <a:rPr lang="en-US" sz="2400" b="1" dirty="0">
                <a:latin typeface="Calibri" pitchFamily="34" charset="0"/>
                <a:ea typeface="Arial" pitchFamily="-83" charset="0"/>
                <a:cs typeface="Arial" pitchFamily="-83" charset="0"/>
              </a:rPr>
              <a:t>PC, </a:t>
            </a:r>
            <a:r>
              <a:rPr lang="en-US" sz="2400" b="1" dirty="0" err="1">
                <a:latin typeface="Calibri" pitchFamily="34" charset="0"/>
                <a:ea typeface="Arial" pitchFamily="-83" charset="0"/>
                <a:cs typeface="Arial" pitchFamily="-83" charset="0"/>
              </a:rPr>
              <a:t>iPad</a:t>
            </a:r>
            <a:r>
              <a:rPr lang="en-US" sz="2400" b="1" dirty="0">
                <a:latin typeface="Calibri" pitchFamily="34" charset="0"/>
                <a:ea typeface="Arial" pitchFamily="-83" charset="0"/>
                <a:cs typeface="Arial" pitchFamily="-83" charset="0"/>
              </a:rPr>
              <a:t> or Mobile </a:t>
            </a:r>
            <a:r>
              <a:rPr lang="en-US" sz="2400" dirty="0">
                <a:latin typeface="Calibri" pitchFamily="34" charset="0"/>
                <a:ea typeface="Arial" pitchFamily="-83" charset="0"/>
                <a:cs typeface="Arial" pitchFamily="-83" charset="0"/>
              </a:rPr>
              <a:t>Device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5321300" y="3124200"/>
            <a:ext cx="2514600" cy="1524000"/>
            <a:chOff x="5257800" y="2819400"/>
            <a:chExt cx="2514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ounded Rectangle 18"/>
            <p:cNvSpPr/>
            <p:nvPr/>
          </p:nvSpPr>
          <p:spPr bwMode="auto">
            <a:xfrm>
              <a:off x="5257800" y="2819400"/>
              <a:ext cx="2514600" cy="1524000"/>
            </a:xfrm>
            <a:prstGeom prst="roundRect">
              <a:avLst>
                <a:gd name="adj" fmla="val 11364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ea typeface="ヒラギノ角ゴ ProN W6" charset="-128"/>
                <a:cs typeface="ヒラギノ角ゴ ProN W6" charset="-128"/>
              </a:endParaRPr>
            </a:p>
          </p:txBody>
        </p:sp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819400"/>
              <a:ext cx="2319338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Placeholder 39" descr="iPadiPh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-7277"/>
          <a:stretch>
            <a:fillRect/>
          </a:stretch>
        </p:blipFill>
        <p:spPr bwMode="auto">
          <a:xfrm>
            <a:off x="7302500" y="3352800"/>
            <a:ext cx="1600200" cy="2170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96900" y="1600200"/>
            <a:ext cx="3581400" cy="3724275"/>
            <a:chOff x="596900" y="1295400"/>
            <a:chExt cx="3581400" cy="3724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ounded Rectangle 23"/>
            <p:cNvSpPr/>
            <p:nvPr/>
          </p:nvSpPr>
          <p:spPr bwMode="auto">
            <a:xfrm>
              <a:off x="596900" y="1295400"/>
              <a:ext cx="3581400" cy="3724275"/>
            </a:xfrm>
            <a:prstGeom prst="roundRect">
              <a:avLst>
                <a:gd name="adj" fmla="val 705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solidFill>
                  <a:srgbClr val="000000"/>
                </a:solidFill>
                <a:latin typeface="GillSans" charset="0"/>
                <a:ea typeface="ヒラギノ角ゴ ProN W6" charset="-128"/>
                <a:cs typeface="ヒラギノ角ゴ ProN W6" charset="-128"/>
              </a:endParaRPr>
            </a:p>
          </p:txBody>
        </p:sp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596900" y="1295400"/>
              <a:ext cx="3581400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Calibri" pitchFamily="34" charset="0"/>
                  <a:ea typeface="Arial" pitchFamily="-83" charset="0"/>
                  <a:cs typeface="Arial" pitchFamily="-83" charset="0"/>
                </a:rPr>
                <a:t>Sensor mat placed under </a:t>
              </a:r>
              <a:r>
                <a:rPr lang="en-US" sz="2400" b="1" dirty="0">
                  <a:latin typeface="Calibri" pitchFamily="34" charset="0"/>
                  <a:ea typeface="Arial" pitchFamily="-83" charset="0"/>
                  <a:cs typeface="Arial" pitchFamily="-83" charset="0"/>
                </a:rPr>
                <a:t>any</a:t>
              </a:r>
              <a:r>
                <a:rPr lang="en-US" sz="2400" dirty="0">
                  <a:latin typeface="Calibri" pitchFamily="34" charset="0"/>
                  <a:ea typeface="Arial" pitchFamily="-83" charset="0"/>
                  <a:cs typeface="Arial" pitchFamily="-83" charset="0"/>
                </a:rPr>
                <a:t> mattress</a:t>
              </a:r>
            </a:p>
          </p:txBody>
        </p:sp>
      </p:grpSp>
      <p:pic>
        <p:nvPicPr>
          <p:cNvPr id="23" name="Picture 1" descr="01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09800"/>
            <a:ext cx="4294188" cy="3235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Sensor, Cloud,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248400" y="2133600"/>
            <a:ext cx="2209800" cy="2667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00800" y="3505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Biometric reading confirms turn for compliance and best practice.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2133600"/>
            <a:ext cx="2209800" cy="2667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57600" y="3505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Caregiver presses one simple button to record.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133600"/>
            <a:ext cx="2209800" cy="2667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Turns Prevent Pressure Ulcers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7381" y="1371600"/>
            <a:ext cx="725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What BAM Labs Solution does that nobody else can do: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715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repositioning is </a:t>
            </a:r>
            <a:r>
              <a:rPr lang="en-US" b="1" dirty="0" smtClean="0"/>
              <a:t>a proven intervention </a:t>
            </a:r>
            <a:r>
              <a:rPr lang="en-US" dirty="0" smtClean="0"/>
              <a:t>for prevention of pressure ulcers and reduction in healing time.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3505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patients are on different schedules.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209800"/>
            <a:ext cx="19050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GillSans" charset="0"/>
              </a:rPr>
              <a:t>Schedules Turns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57600" y="2209800"/>
            <a:ext cx="19050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GillSans" charset="0"/>
              </a:rPr>
              <a:t>Records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GillSans" charset="0"/>
              </a:rPr>
              <a:t>Turns</a:t>
            </a:r>
            <a:endParaRPr lang="en-US" b="1" dirty="0">
              <a:solidFill>
                <a:srgbClr val="000000"/>
              </a:solidFill>
              <a:latin typeface="Arial"/>
              <a:cs typeface="Arial"/>
              <a:sym typeface="GillSans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00800" y="2209800"/>
            <a:ext cx="19050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GillSans" charset="0"/>
              </a:rPr>
              <a:t>Verifies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GillSans" charset="0"/>
              </a:rPr>
              <a:t>Turns</a:t>
            </a:r>
            <a:endParaRPr lang="en-US" b="1" dirty="0">
              <a:solidFill>
                <a:srgbClr val="000000"/>
              </a:solidFill>
              <a:latin typeface="Arial"/>
              <a:cs typeface="Arial"/>
              <a:sym typeface="GillSan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1981200"/>
            <a:ext cx="8077200" cy="3281065"/>
            <a:chOff x="609600" y="1981200"/>
            <a:chExt cx="8077200" cy="3281065"/>
          </a:xfrm>
        </p:grpSpPr>
        <p:sp>
          <p:nvSpPr>
            <p:cNvPr id="4" name="Rounded Rectangle 3"/>
            <p:cNvSpPr/>
            <p:nvPr/>
          </p:nvSpPr>
          <p:spPr>
            <a:xfrm>
              <a:off x="609600" y="1981200"/>
              <a:ext cx="8077200" cy="3048000"/>
            </a:xfrm>
            <a:prstGeom prst="roundRect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90800" y="4876800"/>
              <a:ext cx="4267200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0367" y="4800600"/>
              <a:ext cx="3606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The BAM Labs Closed Loop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 LTCLINK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BAM LTCLINK2013</Template>
  <TotalTime>677</TotalTime>
  <Words>367</Words>
  <Application>Microsoft Office PowerPoint</Application>
  <PresentationFormat>On-screen Show (4:3)</PresentationFormat>
  <Paragraphs>67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BAM LTCLINK2013</vt:lpstr>
      <vt:lpstr>Smart Beds Revolutionize Health Care</vt:lpstr>
      <vt:lpstr>What we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Sensor, Cloud, Applications</vt:lpstr>
      <vt:lpstr>Turns Prevent Pressure Ulcers</vt:lpstr>
      <vt:lpstr>Easily Record Position Change</vt:lpstr>
      <vt:lpstr>PowerPoint Presentation</vt:lpstr>
      <vt:lpstr>PowerPoint Presentation</vt:lpstr>
      <vt:lpstr>Position Change Validation Report</vt:lpstr>
      <vt:lpstr>PowerPoint Presentation</vt:lpstr>
      <vt:lpstr>PowerPoint Presentation</vt:lpstr>
      <vt:lpstr>PowerPoint Presentation</vt:lpstr>
      <vt:lpstr>Conclusion</vt:lpstr>
      <vt:lpstr>THANK YOU!!!!!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Pittock</dc:creator>
  <cp:lastModifiedBy>mike</cp:lastModifiedBy>
  <cp:revision>59</cp:revision>
  <cp:lastPrinted>2013-07-10T22:39:54Z</cp:lastPrinted>
  <dcterms:created xsi:type="dcterms:W3CDTF">2013-07-09T20:21:58Z</dcterms:created>
  <dcterms:modified xsi:type="dcterms:W3CDTF">2014-06-01T15:02:38Z</dcterms:modified>
</cp:coreProperties>
</file>