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73" r:id="rId12"/>
    <p:sldId id="267" r:id="rId13"/>
    <p:sldId id="268" r:id="rId14"/>
    <p:sldId id="269" r:id="rId15"/>
    <p:sldId id="272" r:id="rId16"/>
    <p:sldId id="274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18EA4-23A6-4F77-AAD4-6B6B6B03405A}" type="datetimeFigureOut">
              <a:rPr lang="it-IT" smtClean="0"/>
              <a:pPr/>
              <a:t>18/02/2016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28241-8FBE-4C86-9F1B-87AF219B306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Medicina Narrativa e Neonatologia</a:t>
            </a:r>
            <a:endParaRPr lang="it-IT" dirty="0" smtClean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Massimiliano </a:t>
            </a:r>
            <a:r>
              <a:rPr lang="it-IT" dirty="0" err="1" smtClean="0"/>
              <a:t>Zonza</a:t>
            </a: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2000" dirty="0" smtClean="0"/>
              <a:t>Terapia Intensiva Neonatale, Patologia </a:t>
            </a:r>
            <a:r>
              <a:rPr lang="it-IT" sz="2000" dirty="0" err="1" smtClean="0"/>
              <a:t>Neonanatale-Puericultura</a:t>
            </a:r>
            <a:r>
              <a:rPr lang="it-IT" sz="2000" dirty="0" smtClean="0"/>
              <a:t> e Nido</a:t>
            </a:r>
          </a:p>
          <a:p>
            <a:pPr algn="ctr">
              <a:buNone/>
            </a:pPr>
            <a:r>
              <a:rPr lang="it-IT" sz="2000" dirty="0" err="1" smtClean="0"/>
              <a:t>University</a:t>
            </a:r>
            <a:r>
              <a:rPr lang="it-IT" sz="2000" dirty="0" smtClean="0"/>
              <a:t> and AOU Cagliari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The </a:t>
            </a:r>
            <a:r>
              <a:rPr lang="it-IT" dirty="0" err="1" smtClean="0"/>
              <a:t>Neonatal</a:t>
            </a:r>
            <a:r>
              <a:rPr lang="it-IT" dirty="0" smtClean="0"/>
              <a:t> </a:t>
            </a:r>
            <a:r>
              <a:rPr lang="it-IT" dirty="0" err="1" smtClean="0"/>
              <a:t>triangle</a:t>
            </a:r>
            <a:endParaRPr lang="it-IT" dirty="0" smtClean="0"/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 typeface="Arial" charset="0"/>
              <a:buNone/>
            </a:pPr>
            <a:r>
              <a:rPr lang="it-IT" dirty="0" err="1" smtClean="0">
                <a:solidFill>
                  <a:srgbClr val="000000"/>
                </a:solidFill>
                <a:latin typeface="Helvetica" pitchFamily="34" charset="0"/>
              </a:rPr>
              <a:t>Doctors</a:t>
            </a:r>
            <a:r>
              <a:rPr lang="it-IT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it-IT" dirty="0" smtClean="0">
              <a:solidFill>
                <a:srgbClr val="000000"/>
              </a:solidFill>
              <a:latin typeface="Helvetica" pitchFamily="34" charset="0"/>
            </a:endParaRPr>
          </a:p>
          <a:p>
            <a:pPr eaLnBrk="1" hangingPunct="1">
              <a:buFont typeface="Arial" charset="0"/>
              <a:buNone/>
            </a:pPr>
            <a:endParaRPr lang="it-IT" dirty="0" smtClean="0">
              <a:solidFill>
                <a:srgbClr val="000000"/>
              </a:solidFill>
              <a:latin typeface="Helvetica" pitchFamily="34" charset="0"/>
            </a:endParaRPr>
          </a:p>
          <a:p>
            <a:pPr eaLnBrk="1" hangingPunct="1">
              <a:buFont typeface="Arial" charset="0"/>
              <a:buNone/>
            </a:pPr>
            <a:endParaRPr lang="it-IT" dirty="0" smtClean="0">
              <a:solidFill>
                <a:srgbClr val="000000"/>
              </a:solidFill>
              <a:latin typeface="Helvetic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it-IT" dirty="0" err="1" smtClean="0">
                <a:solidFill>
                  <a:srgbClr val="000000"/>
                </a:solidFill>
                <a:latin typeface="Helvetica" pitchFamily="34" charset="0"/>
              </a:rPr>
              <a:t>Parents</a:t>
            </a:r>
            <a:r>
              <a:rPr lang="it-IT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</a:p>
          <a:p>
            <a:pPr algn="r" eaLnBrk="1" hangingPunct="1">
              <a:buFont typeface="Arial" charset="0"/>
              <a:buNone/>
            </a:pPr>
            <a:r>
              <a:rPr lang="it-IT" dirty="0" err="1" smtClean="0">
                <a:solidFill>
                  <a:srgbClr val="000000"/>
                </a:solidFill>
                <a:latin typeface="Helvetica" pitchFamily="34" charset="0"/>
              </a:rPr>
              <a:t>Patient</a:t>
            </a:r>
            <a:endParaRPr lang="it-IT" dirty="0" smtClean="0">
              <a:solidFill>
                <a:srgbClr val="000000"/>
              </a:solidFill>
              <a:latin typeface="Helvetica" pitchFamily="34" charset="0"/>
            </a:endParaRPr>
          </a:p>
          <a:p>
            <a:pPr algn="r" eaLnBrk="1" hangingPunct="1"/>
            <a:endParaRPr lang="it-IT" dirty="0" smtClean="0">
              <a:solidFill>
                <a:srgbClr val="000000"/>
              </a:solidFill>
              <a:latin typeface="Helvetica" pitchFamily="34" charset="0"/>
            </a:endParaRPr>
          </a:p>
          <a:p>
            <a:pPr>
              <a:buNone/>
              <a:defRPr/>
            </a:pPr>
            <a:endParaRPr lang="it-IT" dirty="0" smtClean="0"/>
          </a:p>
          <a:p>
            <a:pPr>
              <a:buNone/>
              <a:defRPr/>
            </a:pPr>
            <a:r>
              <a:rPr lang="it-IT" sz="1900" dirty="0" smtClean="0"/>
              <a:t>M.  </a:t>
            </a:r>
            <a:r>
              <a:rPr lang="it-IT" sz="1900" dirty="0" err="1" smtClean="0"/>
              <a:t>Zonza</a:t>
            </a:r>
            <a:r>
              <a:rPr lang="it-IT" sz="1900" dirty="0" smtClean="0"/>
              <a:t>  </a:t>
            </a:r>
            <a:r>
              <a:rPr lang="en-US" sz="1900" i="1" dirty="0" smtClean="0"/>
              <a:t>Narrative Based Medicine and Neonatology: an interpretative approach </a:t>
            </a:r>
          </a:p>
          <a:p>
            <a:pPr>
              <a:buNone/>
              <a:defRPr/>
            </a:pPr>
            <a:r>
              <a:rPr lang="en-US" sz="1900" dirty="0" smtClean="0"/>
              <a:t>Journal of Pediatric and Neonatal Individualized Medicine 2012;1(1):49-52 </a:t>
            </a:r>
          </a:p>
          <a:p>
            <a:pPr algn="r" eaLnBrk="1" hangingPunct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Funzioni delle Medicina Narrativa in Neonatologia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800" dirty="0" smtClean="0"/>
              <a:t>Diagnostica</a:t>
            </a:r>
          </a:p>
          <a:p>
            <a:pPr algn="ctr">
              <a:buNone/>
            </a:pPr>
            <a:r>
              <a:rPr lang="it-IT" sz="4800" dirty="0" smtClean="0"/>
              <a:t>Etica</a:t>
            </a:r>
          </a:p>
          <a:p>
            <a:pPr algn="ctr">
              <a:buNone/>
            </a:pPr>
            <a:r>
              <a:rPr lang="it-IT" sz="4800" dirty="0" smtClean="0"/>
              <a:t>Educativa</a:t>
            </a:r>
          </a:p>
          <a:p>
            <a:pPr algn="ctr">
              <a:buNone/>
            </a:pPr>
            <a:endParaRPr lang="it-IT" sz="4800" dirty="0" smtClean="0"/>
          </a:p>
          <a:p>
            <a:pPr algn="ctr">
              <a:buNone/>
            </a:pPr>
            <a:endParaRPr lang="it-IT" sz="4800" dirty="0" smtClean="0"/>
          </a:p>
          <a:p>
            <a:pPr algn="ctr">
              <a:buNone/>
            </a:pPr>
            <a:endParaRPr lang="it-IT" sz="4800" dirty="0" smtClean="0"/>
          </a:p>
          <a:p>
            <a:pPr algn="ctr">
              <a:buNone/>
            </a:pPr>
            <a:endParaRPr lang="it-IT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00"/>
                </a:solidFill>
                <a:cs typeface="Arial Unicode MS" charset="0"/>
              </a:rPr>
              <a:t>Diagnostica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it-IT" dirty="0" smtClean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  <a:p>
            <a:pPr algn="ctr"/>
            <a:r>
              <a:rPr lang="it-IT" sz="2000" dirty="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La </a:t>
            </a:r>
            <a:r>
              <a:rPr lang="it-IT" sz="2000" dirty="0" err="1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co-costruzione</a:t>
            </a:r>
            <a:r>
              <a:rPr lang="it-IT" sz="2000" dirty="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 della narrazione di malattia  con tutti i soggetti interessati (curanti, pazienti, familiari) diventa risorsa per il  percorso anamnestico permettendo di recuperare informazioni, segni, intuizioni altrimenti </a:t>
            </a:r>
            <a:r>
              <a:rPr lang="it-IT" sz="2000" dirty="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destina</a:t>
            </a:r>
          </a:p>
          <a:p>
            <a:pPr algn="ctr"/>
            <a:r>
              <a:rPr lang="it-IT" sz="2000" dirty="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te </a:t>
            </a:r>
            <a:r>
              <a:rPr lang="it-IT" sz="2000" dirty="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ad essere </a:t>
            </a:r>
            <a:r>
              <a:rPr lang="it-IT" sz="2000" dirty="0" err="1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perdute…</a:t>
            </a:r>
            <a:r>
              <a:rPr lang="it-IT" sz="2000" dirty="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.</a:t>
            </a:r>
          </a:p>
          <a:p>
            <a:pPr algn="ctr"/>
            <a:r>
              <a:rPr lang="it-IT" sz="2000" dirty="0" smtClean="0">
                <a:solidFill>
                  <a:srgbClr val="C00000"/>
                </a:solidFill>
                <a:latin typeface="Times New Roman" pitchFamily="16" charset="0"/>
                <a:cs typeface="Arial Unicode MS" charset="0"/>
              </a:rPr>
              <a:t>Ma soprattutto il genitore è una risorsa  straordinaria accanto alla </a:t>
            </a:r>
            <a:r>
              <a:rPr lang="it-IT" sz="2000" dirty="0" err="1" smtClean="0">
                <a:solidFill>
                  <a:srgbClr val="C00000"/>
                </a:solidFill>
                <a:latin typeface="Times New Roman" pitchFamily="16" charset="0"/>
                <a:cs typeface="Arial Unicode MS" charset="0"/>
              </a:rPr>
              <a:t>termoculla…</a:t>
            </a:r>
            <a:r>
              <a:rPr lang="it-IT" sz="2000" dirty="0" smtClean="0">
                <a:solidFill>
                  <a:srgbClr val="C00000"/>
                </a:solidFill>
                <a:latin typeface="Times New Roman" pitchFamily="16" charset="0"/>
                <a:cs typeface="Arial Unicode MS" charset="0"/>
              </a:rPr>
              <a:t>.</a:t>
            </a:r>
          </a:p>
          <a:p>
            <a:pPr algn="ctr"/>
            <a:r>
              <a:rPr lang="it-IT" sz="2000" dirty="0" smtClean="0">
                <a:solidFill>
                  <a:srgbClr val="C00000"/>
                </a:solidFill>
                <a:latin typeface="Times New Roman" pitchFamily="16" charset="0"/>
                <a:cs typeface="Arial Unicode MS" charset="0"/>
              </a:rPr>
              <a:t>Sta a noi saperla/poterla utilizzare</a:t>
            </a:r>
            <a:endParaRPr lang="it-IT" sz="2000" dirty="0">
              <a:solidFill>
                <a:srgbClr val="C00000"/>
              </a:solidFill>
            </a:endParaRPr>
          </a:p>
        </p:txBody>
      </p:sp>
      <p:pic>
        <p:nvPicPr>
          <p:cNvPr id="5" name="Picture 3" descr="C:\Users\max\Pictures\trasferimento blocco Q\CAM000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309005"/>
            <a:ext cx="5111750" cy="3781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spcBef>
                <a:spcPts val="800"/>
              </a:spcBef>
              <a:buSzPct val="45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 smtClean="0">
                <a:solidFill>
                  <a:srgbClr val="000000"/>
                </a:solidFill>
                <a:cs typeface="Arial Unicode MS" charset="0"/>
              </a:rPr>
              <a:t>La MN ci dà eminentemente la possibilità </a:t>
            </a:r>
            <a:r>
              <a:rPr lang="it-IT" sz="2800" dirty="0" smtClean="0">
                <a:solidFill>
                  <a:srgbClr val="000000"/>
                </a:solidFill>
                <a:cs typeface="Arial Unicode MS" charset="0"/>
              </a:rPr>
              <a:t>di condividere e comprendere vicendevolmente, all'interno della cornice </a:t>
            </a:r>
            <a:r>
              <a:rPr lang="it-IT" sz="2800" dirty="0" smtClean="0">
                <a:solidFill>
                  <a:srgbClr val="000000"/>
                </a:solidFill>
                <a:cs typeface="Arial Unicode MS" charset="0"/>
              </a:rPr>
              <a:t>narrativa (frame), </a:t>
            </a:r>
            <a:r>
              <a:rPr lang="it-IT" sz="2800" dirty="0" smtClean="0">
                <a:solidFill>
                  <a:srgbClr val="000000"/>
                </a:solidFill>
                <a:cs typeface="Arial Unicode MS" charset="0"/>
              </a:rPr>
              <a:t>la dimensione etica delle opzioni terapeutiche</a:t>
            </a:r>
          </a:p>
          <a:p>
            <a:pPr algn="ctr">
              <a:spcBef>
                <a:spcPts val="800"/>
              </a:spcBef>
              <a:buSzPct val="45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dirty="0" smtClean="0">
              <a:solidFill>
                <a:srgbClr val="000000"/>
              </a:solidFill>
              <a:cs typeface="Arial Unicode MS" charset="0"/>
            </a:endParaRPr>
          </a:p>
          <a:p>
            <a:pPr algn="ctr">
              <a:spcBef>
                <a:spcPts val="800"/>
              </a:spcBef>
              <a:buSzPct val="45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 smtClean="0">
                <a:solidFill>
                  <a:srgbClr val="000000"/>
                </a:solidFill>
                <a:cs typeface="Arial Unicode MS" charset="0"/>
              </a:rPr>
              <a:t> </a:t>
            </a:r>
          </a:p>
          <a:p>
            <a:pPr algn="ctr">
              <a:spcBef>
                <a:spcPts val="800"/>
              </a:spcBef>
              <a:buSzPct val="45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 smtClean="0">
                <a:solidFill>
                  <a:srgbClr val="000000"/>
                </a:solidFill>
                <a:cs typeface="Arial Unicode MS" charset="0"/>
              </a:rPr>
              <a:t>Si creano le migliori </a:t>
            </a:r>
            <a:r>
              <a:rPr lang="it-IT" sz="2800" dirty="0" smtClean="0">
                <a:solidFill>
                  <a:srgbClr val="000000"/>
                </a:solidFill>
                <a:cs typeface="Arial Unicode MS" charset="0"/>
              </a:rPr>
              <a:t>condizioni per </a:t>
            </a:r>
            <a:r>
              <a:rPr lang="it-IT" sz="2800" dirty="0" smtClean="0">
                <a:solidFill>
                  <a:srgbClr val="000000"/>
                </a:solidFill>
                <a:cs typeface="Arial Unicode MS" charset="0"/>
              </a:rPr>
              <a:t>la mediazione etica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Educativa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 </a:t>
            </a:r>
            <a:r>
              <a:rPr lang="it-IT" dirty="0" smtClean="0">
                <a:solidFill>
                  <a:srgbClr val="000000"/>
                </a:solidFill>
                <a:cs typeface="Arial Unicode MS" charset="0"/>
              </a:rPr>
              <a:t>Un atteggiamento </a:t>
            </a:r>
            <a:r>
              <a:rPr lang="it-IT" dirty="0" smtClean="0">
                <a:solidFill>
                  <a:srgbClr val="000000"/>
                </a:solidFill>
                <a:cs typeface="Arial Unicode MS" charset="0"/>
              </a:rPr>
              <a:t>narrativo  comporta  un rafforzamento dell’Alleanza Terapeutica</a:t>
            </a:r>
            <a:endParaRPr lang="it-IT" dirty="0" smtClean="0">
              <a:solidFill>
                <a:srgbClr val="000000"/>
              </a:solidFill>
              <a:cs typeface="Arial Unicode MS" charset="0"/>
            </a:endParaRPr>
          </a:p>
          <a:p>
            <a:pPr algn="ctr">
              <a:spcBef>
                <a:spcPts val="8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dirty="0" smtClean="0">
              <a:solidFill>
                <a:srgbClr val="000000"/>
              </a:solidFill>
              <a:cs typeface="Arial Unicode MS" charset="0"/>
            </a:endParaRPr>
          </a:p>
          <a:p>
            <a:pPr algn="ctr">
              <a:spcBef>
                <a:spcPts val="8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dirty="0" smtClean="0">
              <a:solidFill>
                <a:srgbClr val="000000"/>
              </a:solidFill>
              <a:cs typeface="Arial Unicode MS" charset="0"/>
            </a:endParaRPr>
          </a:p>
          <a:p>
            <a:pPr algn="ctr">
              <a:spcBef>
                <a:spcPts val="8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smtClean="0">
                <a:solidFill>
                  <a:srgbClr val="000000"/>
                </a:solidFill>
                <a:cs typeface="Arial Unicode MS" charset="0"/>
              </a:rPr>
              <a:t>E realizza le migliori condizioni per costruire </a:t>
            </a:r>
            <a:r>
              <a:rPr lang="it-IT" dirty="0" smtClean="0">
                <a:solidFill>
                  <a:srgbClr val="000000"/>
                </a:solidFill>
                <a:cs typeface="Arial Unicode MS" charset="0"/>
              </a:rPr>
              <a:t>percorsi educativi tesi a migliorare le capacita di prendersi/dare cura</a:t>
            </a:r>
            <a:endParaRPr lang="it-IT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0000"/>
                </a:solidFill>
                <a:cs typeface="Arial Unicode MS" charset="0"/>
              </a:rPr>
              <a:t>Tre Chiavi (3 C) per la Medicina Narrativa in Neonatologia</a:t>
            </a:r>
            <a:r>
              <a:rPr lang="it-IT" dirty="0" smtClean="0">
                <a:solidFill>
                  <a:srgbClr val="000000"/>
                </a:solidFill>
                <a:cs typeface="Arial Unicode MS" charset="0"/>
              </a:rPr>
              <a:t/>
            </a:r>
            <a:br>
              <a:rPr lang="it-IT" dirty="0" smtClean="0">
                <a:solidFill>
                  <a:srgbClr val="000000"/>
                </a:solidFill>
                <a:cs typeface="Arial Unicode MS" charset="0"/>
              </a:rPr>
            </a:br>
            <a:endParaRPr lang="it-IT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sz="2400" dirty="0" smtClean="0">
              <a:solidFill>
                <a:srgbClr val="000000"/>
              </a:solidFill>
              <a:cs typeface="Arial Unicode MS" charset="0"/>
            </a:endParaRPr>
          </a:p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sz="2400" dirty="0" smtClean="0">
              <a:solidFill>
                <a:srgbClr val="000000"/>
              </a:solidFill>
              <a:cs typeface="Arial Unicode MS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it-IT" sz="2400" dirty="0" smtClean="0"/>
              <a:t>Comprendere</a:t>
            </a:r>
            <a:endParaRPr lang="it-IT" sz="2400" dirty="0" smtClean="0"/>
          </a:p>
          <a:p>
            <a:pPr>
              <a:buFont typeface="Wingdings" pitchFamily="2" charset="2"/>
              <a:buChar char="Ø"/>
              <a:defRPr/>
            </a:pPr>
            <a:endParaRPr lang="it-IT" sz="24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it-IT" sz="2400" dirty="0" smtClean="0"/>
              <a:t>Costruire</a:t>
            </a:r>
            <a:endParaRPr lang="it-IT" sz="2400" dirty="0" smtClean="0"/>
          </a:p>
          <a:p>
            <a:pPr>
              <a:defRPr/>
            </a:pPr>
            <a:endParaRPr lang="it-IT" sz="24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it-IT" sz="2400" dirty="0" smtClean="0"/>
              <a:t>Condividere</a:t>
            </a:r>
            <a:endParaRPr lang="it-IT" sz="2400" dirty="0"/>
          </a:p>
        </p:txBody>
      </p:sp>
      <p:pic>
        <p:nvPicPr>
          <p:cNvPr id="1027" name="Picture 3" descr="C:\Users\Max\Desktop\item_photo_327914_zoo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894502"/>
            <a:ext cx="5111750" cy="4441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mettere dentro lo  zaino della Medicina Narrativa?</a:t>
            </a:r>
            <a:endParaRPr lang="it-IT" dirty="0"/>
          </a:p>
        </p:txBody>
      </p:sp>
      <p:pic>
        <p:nvPicPr>
          <p:cNvPr id="5" name="Segnaposto contenuto 4" descr="zaino-300x2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29309" y="1818480"/>
            <a:ext cx="3230366" cy="3122687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3008313" cy="4691063"/>
          </a:xfrm>
        </p:spPr>
        <p:txBody>
          <a:bodyPr/>
          <a:lstStyle/>
          <a:p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Formazione</a:t>
            </a:r>
          </a:p>
          <a:p>
            <a:pPr>
              <a:buFont typeface="Wingdings" pitchFamily="2" charset="2"/>
              <a:buChar char="ü"/>
            </a:pPr>
            <a:endParaRPr lang="it-IT" sz="2000" dirty="0" smtClean="0"/>
          </a:p>
          <a:p>
            <a:pPr>
              <a:buFont typeface="Wingdings" pitchFamily="2" charset="2"/>
              <a:buChar char="ü"/>
            </a:pPr>
            <a:endParaRPr lang="it-IT" sz="2000" dirty="0" smtClean="0"/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Tutoring</a:t>
            </a:r>
          </a:p>
          <a:p>
            <a:pPr>
              <a:buFont typeface="Wingdings" pitchFamily="2" charset="2"/>
              <a:buChar char="ü"/>
            </a:pPr>
            <a:endParaRPr lang="it-IT" sz="2000" dirty="0" smtClean="0"/>
          </a:p>
          <a:p>
            <a:pPr>
              <a:buFont typeface="Wingdings" pitchFamily="2" charset="2"/>
              <a:buChar char="ü"/>
            </a:pPr>
            <a:endParaRPr lang="it-IT" sz="2000" dirty="0" smtClean="0"/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Riflessione (</a:t>
            </a:r>
            <a:r>
              <a:rPr lang="it-IT" sz="2000" smtClean="0"/>
              <a:t>Schon</a:t>
            </a:r>
            <a:r>
              <a:rPr lang="it-IT" sz="2000" dirty="0" smtClean="0"/>
              <a:t>? </a:t>
            </a:r>
            <a:r>
              <a:rPr lang="it-IT" sz="2000" dirty="0" smtClean="0"/>
              <a:t> </a:t>
            </a:r>
            <a:r>
              <a:rPr lang="it-IT" sz="2000" dirty="0" smtClean="0"/>
              <a:t>si </a:t>
            </a:r>
            <a:r>
              <a:rPr lang="it-IT" sz="2000" dirty="0" err="1" smtClean="0"/>
              <a:t>si</a:t>
            </a:r>
            <a:r>
              <a:rPr lang="it-IT" sz="2000" dirty="0" smtClean="0"/>
              <a:t> </a:t>
            </a:r>
            <a:r>
              <a:rPr lang="it-IT" sz="2000" dirty="0" err="1" smtClean="0"/>
              <a:t>si</a:t>
            </a:r>
            <a:r>
              <a:rPr lang="it-IT" sz="2000" dirty="0" smtClean="0"/>
              <a:t>)</a:t>
            </a:r>
          </a:p>
          <a:p>
            <a:pPr>
              <a:buFont typeface="Wingdings" pitchFamily="2" charset="2"/>
              <a:buChar char="ü"/>
            </a:pPr>
            <a:endParaRPr lang="it-IT" sz="2000" dirty="0" smtClean="0"/>
          </a:p>
          <a:p>
            <a:endParaRPr lang="it-IT" sz="2000" dirty="0" smtClean="0"/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Equipe</a:t>
            </a:r>
          </a:p>
          <a:p>
            <a:pPr>
              <a:buFont typeface="Wingdings" pitchFamily="2" charset="2"/>
              <a:buChar char="ü"/>
            </a:pPr>
            <a:endParaRPr lang="it-IT" sz="2000" dirty="0" smtClean="0"/>
          </a:p>
          <a:p>
            <a:pPr>
              <a:buFont typeface="Wingdings" pitchFamily="2" charset="2"/>
              <a:buChar char="ü"/>
            </a:pPr>
            <a:endParaRPr lang="it-IT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1600" dirty="0" smtClean="0"/>
          </a:p>
        </p:txBody>
      </p:sp>
      <p:pic>
        <p:nvPicPr>
          <p:cNvPr id="7" name="Segnaposto contenuto 6" descr="rural-way-646x4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486458"/>
            <a:ext cx="5111750" cy="3426297"/>
          </a:xfrm>
          <a:effectLst>
            <a:softEdge rad="112500"/>
          </a:effectLst>
        </p:spPr>
      </p:pic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467544" y="260648"/>
            <a:ext cx="3024336" cy="6192688"/>
          </a:xfrm>
        </p:spPr>
        <p:txBody>
          <a:bodyPr>
            <a:normAutofit/>
          </a:bodyPr>
          <a:lstStyle/>
          <a:p>
            <a:endParaRPr lang="it-IT" sz="2100" dirty="0" smtClean="0"/>
          </a:p>
          <a:p>
            <a:endParaRPr lang="it-IT" sz="2100" dirty="0" smtClean="0"/>
          </a:p>
          <a:p>
            <a:r>
              <a:rPr lang="it-IT" sz="2100" dirty="0" smtClean="0"/>
              <a:t>Scegliere </a:t>
            </a:r>
            <a:r>
              <a:rPr lang="it-IT" sz="2100" dirty="0" smtClean="0"/>
              <a:t>le parole giuste a volte è importante e difficile come scegliere la medicina giusta. Dirti cosa </a:t>
            </a:r>
            <a:r>
              <a:rPr lang="it-IT" sz="2100" dirty="0" smtClean="0"/>
              <a:t>ha il bambino </a:t>
            </a:r>
            <a:r>
              <a:rPr lang="it-IT" sz="2100" dirty="0" smtClean="0"/>
              <a:t>, significa infatti, almeno in parte, dirti anche chi sei e chi sono io, che ti </a:t>
            </a:r>
            <a:r>
              <a:rPr lang="it-IT" sz="2100" dirty="0" smtClean="0"/>
              <a:t>informo e lo curo ,  </a:t>
            </a:r>
            <a:r>
              <a:rPr lang="it-IT" sz="2100" dirty="0" smtClean="0"/>
              <a:t>e che cosa è il mondo in cui l’assurdo del male è precipitato</a:t>
            </a:r>
            <a:r>
              <a:rPr lang="it-IT" sz="2100" dirty="0" smtClean="0"/>
              <a:t>.</a:t>
            </a:r>
          </a:p>
          <a:p>
            <a:r>
              <a:rPr lang="it-IT" sz="2100" dirty="0" smtClean="0"/>
              <a:t/>
            </a:r>
            <a:br>
              <a:rPr lang="it-IT" sz="2100" dirty="0" smtClean="0"/>
            </a:br>
            <a:r>
              <a:rPr lang="it-IT" sz="2100" dirty="0" smtClean="0"/>
              <a:t>(P. </a:t>
            </a:r>
            <a:r>
              <a:rPr lang="it-IT" sz="2100" dirty="0" err="1" smtClean="0"/>
              <a:t>Cattorini</a:t>
            </a:r>
            <a:r>
              <a:rPr lang="it-IT" sz="2100" dirty="0" smtClean="0"/>
              <a:t>/M. </a:t>
            </a:r>
            <a:r>
              <a:rPr lang="it-IT" sz="2100" dirty="0" err="1" smtClean="0"/>
              <a:t>Zonza</a:t>
            </a:r>
            <a:r>
              <a:rPr lang="it-IT" sz="2100" dirty="0" smtClean="0"/>
              <a:t>)</a:t>
            </a:r>
            <a:endParaRPr lang="en-US" sz="2100" dirty="0" smtClean="0"/>
          </a:p>
          <a:p>
            <a:endParaRPr lang="en-US" sz="2100" dirty="0"/>
          </a:p>
          <a:p>
            <a:endParaRPr lang="en-US" sz="2100" dirty="0" smtClean="0"/>
          </a:p>
          <a:p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600" dirty="0" smtClean="0"/>
              <a:t>Da un passato </a:t>
            </a:r>
            <a:r>
              <a:rPr lang="it-IT" sz="3600" dirty="0" err="1" smtClean="0"/>
              <a:t>mitico……</a:t>
            </a:r>
            <a:endParaRPr lang="it-IT" sz="3600" dirty="0" smtClean="0"/>
          </a:p>
        </p:txBody>
      </p:sp>
      <p:pic>
        <p:nvPicPr>
          <p:cNvPr id="3075" name="Segnaposto contenuto 3" descr="taige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975" y="1639888"/>
            <a:ext cx="4535488" cy="4518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11267" name="Segnaposto contenuto 7" descr="catenaspezza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0613" y="2205038"/>
            <a:ext cx="3937000" cy="2952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9219" name="Segnaposto contenuto 8" descr="il-vecchio-medico-condotto-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773238"/>
            <a:ext cx="2592388" cy="4065587"/>
          </a:xfrm>
        </p:spPr>
      </p:pic>
      <p:pic>
        <p:nvPicPr>
          <p:cNvPr id="9220" name="Segnaposto contenuto 9" descr="Galeno Gladiado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9700" y="2041525"/>
            <a:ext cx="2762250" cy="3475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it-IT" dirty="0" smtClean="0"/>
          </a:p>
        </p:txBody>
      </p:sp>
      <p:pic>
        <p:nvPicPr>
          <p:cNvPr id="10243" name="Segnaposto contenuto 7" descr="jon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1408113"/>
            <a:ext cx="2663825" cy="4235450"/>
          </a:xfrm>
        </p:spPr>
      </p:pic>
      <p:sp>
        <p:nvSpPr>
          <p:cNvPr id="10244" name="Segnaposto tes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sz="3200" dirty="0" err="1" smtClean="0"/>
              <a:t>Jonas</a:t>
            </a:r>
            <a:r>
              <a:rPr lang="it-IT" sz="3200" dirty="0" smtClean="0"/>
              <a:t>: 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pPr algn="ctr"/>
            <a:r>
              <a:rPr lang="it-IT" sz="2000" dirty="0" smtClean="0"/>
              <a:t>Il neonato è “l’archetipo di ogni agire responsabile”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Considerazioni </a:t>
            </a:r>
            <a:r>
              <a:rPr lang="it-IT" sz="3200" dirty="0" err="1" smtClean="0"/>
              <a:t>ermeneutiche…</a:t>
            </a:r>
            <a:endParaRPr lang="it-IT" sz="3200" dirty="0" smtClean="0"/>
          </a:p>
        </p:txBody>
      </p:sp>
      <p:pic>
        <p:nvPicPr>
          <p:cNvPr id="4099" name="Segnaposto contenuto 3" descr="mamma prematu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81175" y="1890713"/>
            <a:ext cx="5581650" cy="3943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it-IT" dirty="0" smtClean="0"/>
          </a:p>
          <a:p>
            <a:pPr>
              <a:buFont typeface="Arial" charset="0"/>
              <a:buNone/>
            </a:pPr>
            <a:endParaRPr lang="it-IT" dirty="0" smtClean="0"/>
          </a:p>
          <a:p>
            <a:pPr algn="ctr">
              <a:buFont typeface="Arial" charset="0"/>
              <a:buNone/>
            </a:pPr>
            <a:r>
              <a:rPr lang="it-IT" sz="4000" dirty="0" smtClean="0"/>
              <a:t>Individuale</a:t>
            </a:r>
            <a:endParaRPr lang="it-IT" sz="4000" dirty="0" smtClean="0"/>
          </a:p>
          <a:p>
            <a:pPr algn="ctr">
              <a:buFont typeface="Arial" charset="0"/>
              <a:buNone/>
            </a:pPr>
            <a:r>
              <a:rPr lang="it-IT" sz="4000" dirty="0" smtClean="0"/>
              <a:t>VS</a:t>
            </a:r>
          </a:p>
          <a:p>
            <a:pPr algn="ctr">
              <a:buFont typeface="Arial" charset="0"/>
              <a:buNone/>
            </a:pPr>
            <a:r>
              <a:rPr lang="it-IT" sz="4000" dirty="0" smtClean="0"/>
              <a:t>particolare</a:t>
            </a:r>
            <a:endParaRPr lang="it-IT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 algn="ctr">
              <a:buNone/>
            </a:pPr>
            <a:r>
              <a:rPr lang="it-IT" dirty="0" err="1" smtClean="0"/>
              <a:t>Doctors</a:t>
            </a:r>
            <a:r>
              <a:rPr lang="it-IT" dirty="0" smtClean="0"/>
              <a:t> &lt;</a:t>
            </a:r>
            <a:r>
              <a:rPr lang="it-IT" dirty="0" err="1" smtClean="0"/>
              <a:t>-------------------------------</a:t>
            </a:r>
            <a:r>
              <a:rPr lang="it-IT" dirty="0" smtClean="0"/>
              <a:t>&gt;</a:t>
            </a:r>
            <a:r>
              <a:rPr lang="it-IT" dirty="0" err="1" smtClean="0"/>
              <a:t>Patient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Ippocrate_Liborio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1629253"/>
            <a:ext cx="6120680" cy="46313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296</Words>
  <Application>Microsoft Office PowerPoint</Application>
  <PresentationFormat>Presentazione su schermo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Diapositiva 1</vt:lpstr>
      <vt:lpstr>Da un passato mitico……</vt:lpstr>
      <vt:lpstr>Diapositiva 3</vt:lpstr>
      <vt:lpstr>Diapositiva 4</vt:lpstr>
      <vt:lpstr>Diapositiva 5</vt:lpstr>
      <vt:lpstr>Considerazioni ermeneutiche…</vt:lpstr>
      <vt:lpstr>Diapositiva 7</vt:lpstr>
      <vt:lpstr>Diapositiva 8</vt:lpstr>
      <vt:lpstr>Diapositiva 9</vt:lpstr>
      <vt:lpstr>The Neonatal triangle</vt:lpstr>
      <vt:lpstr>Funzioni delle Medicina Narrativa in Neonatologia</vt:lpstr>
      <vt:lpstr>Diagnostica</vt:lpstr>
      <vt:lpstr>Etica</vt:lpstr>
      <vt:lpstr>Educativa</vt:lpstr>
      <vt:lpstr>Tre Chiavi (3 C) per la Medicina Narrativa in Neonatologia </vt:lpstr>
      <vt:lpstr>Cosa mettere dentro lo  zaino della Medicina Narrativa?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Max</dc:creator>
  <cp:lastModifiedBy>Max</cp:lastModifiedBy>
  <cp:revision>21</cp:revision>
  <dcterms:created xsi:type="dcterms:W3CDTF">2016-02-17T21:48:19Z</dcterms:created>
  <dcterms:modified xsi:type="dcterms:W3CDTF">2016-02-18T22:52:36Z</dcterms:modified>
</cp:coreProperties>
</file>