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PT Mono" panose="020B0604020202020204" charset="0"/>
      <p:regular r:id="rId28"/>
    </p:embeddedFont>
    <p:embeddedFont>
      <p:font typeface="Bree Serif" panose="020B0604020202020204" charset="0"/>
      <p:regular r:id="rId29"/>
    </p:embeddedFont>
    <p:embeddedFont>
      <p:font typeface="Arial Black" panose="020B0A04020102020204" pitchFamily="34" charset="0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Roboto" panose="020B060402020202020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3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31691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ce4e077c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ce4e077c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50">
                <a:solidFill>
                  <a:srgbClr val="61616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Almost “If you want my future, forget my past” - wannabe </a:t>
            </a:r>
            <a:endParaRPr/>
          </a:p>
        </p:txBody>
      </p:sp>
      <p:sp>
        <p:nvSpPr>
          <p:cNvPr id="133" name="Google Shape;133;g1ce4e077c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7834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5d63c1dc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5d63c1dc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Discoveries also, shaped by perspective.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seat belts, voice recognition, ios health. siri scottish accent.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45d63c1dc7_0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0707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5d63c1dc7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45d63c1dc7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Discoveries also, shaped by perspective.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seat belts, voice recognition, ios health. siri scottish accent.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45d63c1dc7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2799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25b68ce91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25b68ce91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50">
                <a:solidFill>
                  <a:srgbClr val="61616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Almost “If you want my future, forget my past” - wannabe </a:t>
            </a:r>
            <a:endParaRPr/>
          </a:p>
        </p:txBody>
      </p:sp>
      <p:sp>
        <p:nvSpPr>
          <p:cNvPr id="220" name="Google Shape;220;g325b68ce91_0_1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0967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ce4e077cd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ce4e077cd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Thirdly, the future is more inclusive. Definitely seeing more young women especially step forward to include, learn from and inspire others to create the future.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1ce4e077cd_0_3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7658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25b68ce91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25b68ce91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9911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25b68ce91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25b68ce91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6399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25b68ce91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25b68ce91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253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25b68ce91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25b68ce91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2868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25b68ce91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25b68ce91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50">
                <a:solidFill>
                  <a:srgbClr val="61616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Almost “If you want my future, forget my past” - wannabe </a:t>
            </a:r>
            <a:endParaRPr/>
          </a:p>
        </p:txBody>
      </p:sp>
      <p:sp>
        <p:nvSpPr>
          <p:cNvPr id="260" name="Google Shape;260;g325b68ce91_0_1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92509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5d63c1dc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45d63c1dc7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Discoveries also, shaped by perspective.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seat belts, voice recognition, ios health. siri scottish accent.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45d63c1dc7_0_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6632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25b68ce91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25b68ce91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325b68ce91_0_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86969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25b68ce91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25b68ce91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6493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25b68ce91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25b68ce91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13248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25b68ce91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25b68ce91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93421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5760cd0c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5760cd0c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Discoveries also, shaped by perspective.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seat belts, voice recognition, ios health. siri scottish accent.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25760cd0c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9391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45d63c1dc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45d63c1dc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Discoveries also, shaped by perspective.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seat belts, voice recognition, ios health. siri scottish accent.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45d63c1dc7_0_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22941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25b68ce9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25b68ce9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50">
                <a:solidFill>
                  <a:srgbClr val="61616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Almost “If you want my future, forget my past” - wannabe </a:t>
            </a:r>
            <a:endParaRPr/>
          </a:p>
        </p:txBody>
      </p:sp>
      <p:sp>
        <p:nvSpPr>
          <p:cNvPr id="305" name="Google Shape;305;g325b68ce91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785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25b68ce91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25b68ce91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325b68ce91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532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71bf2299c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71bf2299c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latin typeface="Arial"/>
                <a:ea typeface="Arial"/>
                <a:cs typeface="Arial"/>
                <a:sym typeface="Arial"/>
              </a:rPr>
              <a:t>5mins -</a:t>
            </a:r>
            <a:r>
              <a:rPr lang="en-GB" sz="1100">
                <a:latin typeface="Arial"/>
                <a:ea typeface="Arial"/>
                <a:cs typeface="Arial"/>
                <a:sym typeface="Arial"/>
              </a:rPr>
              <a:t> learn future from the past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Past of STEM is a whole field of study. Its been about discoveries of new things and using old knowledge in new ones.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Stories told abound. Collectively there are huge parts they miss. These parts are the key to the future.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171bf2299c_0_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4591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71bf2299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71bf2299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History: Hedy Lamarr. Kwolek, Nesmith Graham, sophie marie germain, cctv lady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171bf2299c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6519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71bf2299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71bf2299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Still alive: hovdig, lastminute, steve shirley.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171bf2299c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955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71bf2299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71bf2299c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Discoveries also, shaped by perspective.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seat belts, voice recognition, ios health. siri scottish accent.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171bf2299c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275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45d63c1dc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45d63c1dc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Discoveries also, shaped by perspective.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seat belts, voice recognition, ios health. siri scottish accent.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45d63c1dc7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3053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5d63c1dc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5d63c1dc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Discoveries also, shaped by perspective.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seat belts, voice recognition, ios health. siri scottish accent.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45d63c1dc7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5106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Header">
  <p:cSld name="3_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>
            <a:spLocks noGrp="1"/>
          </p:cNvSpPr>
          <p:nvPr>
            <p:ph type="title"/>
          </p:nvPr>
        </p:nvSpPr>
        <p:spPr>
          <a:xfrm>
            <a:off x="276057" y="742047"/>
            <a:ext cx="7772337" cy="1021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1"/>
          </p:nvPr>
        </p:nvSpPr>
        <p:spPr>
          <a:xfrm>
            <a:off x="276026" y="2024587"/>
            <a:ext cx="7772400" cy="49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body" idx="2"/>
          </p:nvPr>
        </p:nvSpPr>
        <p:spPr>
          <a:xfrm>
            <a:off x="276026" y="2611438"/>
            <a:ext cx="5775325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  <a:defRPr sz="20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  <a:defRPr sz="18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3"/>
          </p:nvPr>
        </p:nvSpPr>
        <p:spPr>
          <a:xfrm>
            <a:off x="276026" y="3198996"/>
            <a:ext cx="4842421" cy="472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341783" y="205979"/>
            <a:ext cx="7882128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41783" y="1200150"/>
            <a:ext cx="7882128" cy="365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title"/>
          </p:nvPr>
        </p:nvSpPr>
        <p:spPr>
          <a:xfrm>
            <a:off x="806400" y="205979"/>
            <a:ext cx="788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body" idx="1"/>
          </p:nvPr>
        </p:nvSpPr>
        <p:spPr>
          <a:xfrm>
            <a:off x="806400" y="1783274"/>
            <a:ext cx="3689400" cy="2705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body" idx="2"/>
          </p:nvPr>
        </p:nvSpPr>
        <p:spPr>
          <a:xfrm>
            <a:off x="4648200" y="1783274"/>
            <a:ext cx="4038600" cy="2705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2"/>
          <p:cNvSpPr/>
          <p:nvPr/>
        </p:nvSpPr>
        <p:spPr>
          <a:xfrm>
            <a:off x="857487" y="1206554"/>
            <a:ext cx="3638313" cy="60327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63FFFF"/>
              </a:gs>
            </a:gsLst>
            <a:lin ang="16200000" scaled="0"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Heading</a:t>
            </a:r>
            <a:endParaRPr/>
          </a:p>
        </p:txBody>
      </p:sp>
      <p:sp>
        <p:nvSpPr>
          <p:cNvPr id="57" name="Google Shape;57;p12"/>
          <p:cNvSpPr/>
          <p:nvPr/>
        </p:nvSpPr>
        <p:spPr>
          <a:xfrm>
            <a:off x="4701634" y="1206554"/>
            <a:ext cx="3988766" cy="60327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63FFFF"/>
              </a:gs>
            </a:gsLst>
            <a:lin ang="16200000" scaled="0"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Heading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448706" y="2476561"/>
            <a:ext cx="3868721" cy="23204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448706" y="2476561"/>
            <a:ext cx="3868721" cy="23204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screen image">
  <p:cSld name="Full screen imag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Square/Portrait image">
  <p:cSld name="Content with Square/Portrait imag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806400" y="204787"/>
            <a:ext cx="7880400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15392" y="1077088"/>
            <a:ext cx="3817766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6"/>
          <p:cNvSpPr>
            <a:spLocks noGrp="1"/>
          </p:cNvSpPr>
          <p:nvPr>
            <p:ph type="pic" idx="2"/>
          </p:nvPr>
        </p:nvSpPr>
        <p:spPr>
          <a:xfrm>
            <a:off x="4805363" y="1152525"/>
            <a:ext cx="3881437" cy="351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58775" marR="0" lvl="1" indent="-358775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25475" marR="0" lvl="2" indent="-269875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98525" marR="0" lvl="3" indent="-27622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58888" marR="0" lvl="4" indent="-36988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806400" y="204787"/>
            <a:ext cx="7880400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1"/>
          </p:nvPr>
        </p:nvSpPr>
        <p:spPr>
          <a:xfrm>
            <a:off x="815392" y="1152038"/>
            <a:ext cx="1852857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7"/>
          <p:cNvSpPr>
            <a:spLocks noGrp="1"/>
          </p:cNvSpPr>
          <p:nvPr>
            <p:ph type="pic" idx="2"/>
          </p:nvPr>
        </p:nvSpPr>
        <p:spPr>
          <a:xfrm>
            <a:off x="2969564" y="1152524"/>
            <a:ext cx="5679330" cy="31946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58775" marR="0" lvl="1" indent="-358775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25475" marR="0" lvl="2" indent="-269875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98525" marR="0" lvl="3" indent="-27622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58888" marR="0" lvl="4" indent="-36988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>
            <a:off x="806400" y="205979"/>
            <a:ext cx="788400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806400" y="205979"/>
            <a:ext cx="7884000" cy="8572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ur palette ">
  <p:cSld name="Colour palette 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>
            <a:off x="806400" y="205979"/>
            <a:ext cx="788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3" name="Google Shape;83;p20"/>
          <p:cNvSpPr/>
          <p:nvPr/>
        </p:nvSpPr>
        <p:spPr>
          <a:xfrm>
            <a:off x="806400" y="1311639"/>
            <a:ext cx="2844000" cy="61459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63FFFF"/>
              </a:gs>
            </a:gsLst>
            <a:lin ang="16200000" scaled="0"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0"/>
          <p:cNvSpPr txBox="1"/>
          <p:nvPr/>
        </p:nvSpPr>
        <p:spPr>
          <a:xfrm>
            <a:off x="723955" y="1989980"/>
            <a:ext cx="20441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R:000 G:255 B:255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0"/>
          <p:cNvSpPr/>
          <p:nvPr/>
        </p:nvSpPr>
        <p:spPr>
          <a:xfrm>
            <a:off x="840128" y="2515614"/>
            <a:ext cx="2844000" cy="6145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0"/>
          <p:cNvSpPr txBox="1"/>
          <p:nvPr/>
        </p:nvSpPr>
        <p:spPr>
          <a:xfrm>
            <a:off x="757683" y="3202271"/>
            <a:ext cx="20441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R:255 G:000 B:255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0"/>
          <p:cNvSpPr/>
          <p:nvPr/>
        </p:nvSpPr>
        <p:spPr>
          <a:xfrm>
            <a:off x="840128" y="3719590"/>
            <a:ext cx="2844000" cy="6145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0"/>
          <p:cNvSpPr txBox="1"/>
          <p:nvPr/>
        </p:nvSpPr>
        <p:spPr>
          <a:xfrm>
            <a:off x="757683" y="4397931"/>
            <a:ext cx="20441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R:255 G:230 B:000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0"/>
          <p:cNvSpPr/>
          <p:nvPr/>
        </p:nvSpPr>
        <p:spPr>
          <a:xfrm>
            <a:off x="4950580" y="1311639"/>
            <a:ext cx="2844000" cy="614597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0"/>
          <p:cNvSpPr txBox="1"/>
          <p:nvPr/>
        </p:nvSpPr>
        <p:spPr>
          <a:xfrm>
            <a:off x="4868135" y="1989980"/>
            <a:ext cx="20441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R:114 G:125 B:132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0"/>
          <p:cNvSpPr/>
          <p:nvPr/>
        </p:nvSpPr>
        <p:spPr>
          <a:xfrm>
            <a:off x="4984308" y="2515614"/>
            <a:ext cx="2844000" cy="6145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0"/>
          <p:cNvSpPr txBox="1"/>
          <p:nvPr/>
        </p:nvSpPr>
        <p:spPr>
          <a:xfrm>
            <a:off x="4901863" y="3202271"/>
            <a:ext cx="20441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R:255 G:000 B:000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0"/>
          <p:cNvSpPr/>
          <p:nvPr/>
        </p:nvSpPr>
        <p:spPr>
          <a:xfrm>
            <a:off x="4984308" y="3719590"/>
            <a:ext cx="2844000" cy="6145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0"/>
          <p:cNvSpPr txBox="1"/>
          <p:nvPr/>
        </p:nvSpPr>
        <p:spPr>
          <a:xfrm>
            <a:off x="4901863" y="4397931"/>
            <a:ext cx="20441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R:000 G:255 B:000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685831" y="742047"/>
            <a:ext cx="7772337" cy="1021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685800" y="2024587"/>
            <a:ext cx="7772400" cy="49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2"/>
          </p:nvPr>
        </p:nvSpPr>
        <p:spPr>
          <a:xfrm>
            <a:off x="685800" y="2611438"/>
            <a:ext cx="5775325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  <a:defRPr sz="20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  <a:defRPr sz="18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3"/>
          </p:nvPr>
        </p:nvSpPr>
        <p:spPr>
          <a:xfrm>
            <a:off x="685800" y="3198996"/>
            <a:ext cx="4842421" cy="472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chemeClr val="accent4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body" idx="1"/>
          </p:nvPr>
        </p:nvSpPr>
        <p:spPr>
          <a:xfrm>
            <a:off x="1866274" y="1506538"/>
            <a:ext cx="5186597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Char char="▪"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Noto Sans Symbols"/>
              <a:buChar char="▪"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▪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 txBox="1">
            <a:spLocks noGrp="1"/>
          </p:cNvSpPr>
          <p:nvPr>
            <p:ph type="title"/>
          </p:nvPr>
        </p:nvSpPr>
        <p:spPr>
          <a:xfrm>
            <a:off x="685831" y="742047"/>
            <a:ext cx="7772337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sz="40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body" idx="1"/>
          </p:nvPr>
        </p:nvSpPr>
        <p:spPr>
          <a:xfrm>
            <a:off x="685800" y="2024587"/>
            <a:ext cx="7772400" cy="49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body" idx="2"/>
          </p:nvPr>
        </p:nvSpPr>
        <p:spPr>
          <a:xfrm>
            <a:off x="685800" y="2611438"/>
            <a:ext cx="5775325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  <a:defRPr sz="20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  <a:defRPr sz="18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body" idx="3"/>
          </p:nvPr>
        </p:nvSpPr>
        <p:spPr>
          <a:xfrm>
            <a:off x="685800" y="3198996"/>
            <a:ext cx="4842421" cy="472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3" name="Google Shape;103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47080" y="1245488"/>
            <a:ext cx="353613" cy="353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icture with Caption">
  <p:cSld name="2_Picture with Captio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/>
          </p:nvPr>
        </p:nvSpPr>
        <p:spPr>
          <a:xfrm>
            <a:off x="448706" y="2476561"/>
            <a:ext cx="3868721" cy="23204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icture with Caption">
  <p:cSld name="3_Picture with Caption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25"/>
          <p:cNvSpPr txBox="1">
            <a:spLocks noGrp="1"/>
          </p:cNvSpPr>
          <p:nvPr>
            <p:ph type="title"/>
          </p:nvPr>
        </p:nvSpPr>
        <p:spPr>
          <a:xfrm>
            <a:off x="448706" y="2476561"/>
            <a:ext cx="3868721" cy="23204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10" name="Google Shape;110;p25"/>
          <p:cNvPicPr preferRelativeResize="0"/>
          <p:nvPr/>
        </p:nvPicPr>
        <p:blipFill rotWithShape="1">
          <a:blip r:embed="rId2">
            <a:alphaModFix/>
          </a:blip>
          <a:srcRect t="29034" r="33590" b="66321"/>
          <a:stretch/>
        </p:blipFill>
        <p:spPr>
          <a:xfrm>
            <a:off x="430326" y="4558082"/>
            <a:ext cx="3887101" cy="238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ull screen image">
  <p:cSld name="1_Full screen imag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Square/Portrait image">
  <p:cSld name="1_Content with Square/Portrait imag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06400" y="204787"/>
            <a:ext cx="7880400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>
            <a:off x="815392" y="1077088"/>
            <a:ext cx="3817766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27"/>
          <p:cNvSpPr>
            <a:spLocks noGrp="1"/>
          </p:cNvSpPr>
          <p:nvPr>
            <p:ph type="pic" idx="2"/>
          </p:nvPr>
        </p:nvSpPr>
        <p:spPr>
          <a:xfrm>
            <a:off x="4805363" y="1152525"/>
            <a:ext cx="3881437" cy="351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58775" marR="0" lvl="1" indent="-358775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25475" marR="0" lvl="2" indent="-269875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98525" marR="0" lvl="3" indent="-27622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58888" marR="0" lvl="4" indent="-36988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with Caption">
  <p:cSld name="2_Content with Caption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8"/>
          <p:cNvSpPr txBox="1">
            <a:spLocks noGrp="1"/>
          </p:cNvSpPr>
          <p:nvPr>
            <p:ph type="title"/>
          </p:nvPr>
        </p:nvSpPr>
        <p:spPr>
          <a:xfrm>
            <a:off x="806400" y="204787"/>
            <a:ext cx="7880400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9" name="Google Shape;119;p28"/>
          <p:cNvSpPr txBox="1">
            <a:spLocks noGrp="1"/>
          </p:cNvSpPr>
          <p:nvPr>
            <p:ph type="body" idx="1"/>
          </p:nvPr>
        </p:nvSpPr>
        <p:spPr>
          <a:xfrm>
            <a:off x="815392" y="1152038"/>
            <a:ext cx="1852857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28"/>
          <p:cNvSpPr>
            <a:spLocks noGrp="1"/>
          </p:cNvSpPr>
          <p:nvPr>
            <p:ph type="pic" idx="2"/>
          </p:nvPr>
        </p:nvSpPr>
        <p:spPr>
          <a:xfrm>
            <a:off x="2969564" y="1152524"/>
            <a:ext cx="5679330" cy="31946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58775" marR="0" lvl="1" indent="-358775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25475" marR="0" lvl="2" indent="-269875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98525" marR="0" lvl="3" indent="-27622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58888" marR="0" lvl="4" indent="-36988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bg>
      <p:bgPr>
        <a:solidFill>
          <a:schemeClr val="accent4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9"/>
          <p:cNvSpPr txBox="1">
            <a:spLocks noGrp="1"/>
          </p:cNvSpPr>
          <p:nvPr>
            <p:ph type="body" idx="1"/>
          </p:nvPr>
        </p:nvSpPr>
        <p:spPr>
          <a:xfrm>
            <a:off x="1866274" y="1506538"/>
            <a:ext cx="5186597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Char char="▪"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Noto Sans Symbols"/>
              <a:buChar char="▪"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▪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Vertical Text">
  <p:cSld name="1_Title and Vertical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804672" y="205979"/>
            <a:ext cx="7882128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804672" y="1200150"/>
            <a:ext cx="7882128" cy="365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8" name="Google Shape;128;p3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9" name="Google Shape;12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341783" y="205979"/>
            <a:ext cx="7882128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341783" y="1200150"/>
            <a:ext cx="7882128" cy="365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804672" y="205979"/>
            <a:ext cx="7882128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804672" y="1200150"/>
            <a:ext cx="7882128" cy="365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41783" y="205979"/>
            <a:ext cx="7882128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41783" y="1200150"/>
            <a:ext cx="7882128" cy="365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04672" y="205979"/>
            <a:ext cx="7882128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04672" y="1200150"/>
            <a:ext cx="7882128" cy="365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341783" y="205979"/>
            <a:ext cx="7882128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341783" y="1200150"/>
            <a:ext cx="7882128" cy="365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804672" y="205979"/>
            <a:ext cx="7882128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>
            <a:off x="804672" y="1200150"/>
            <a:ext cx="7882128" cy="365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06400" y="205979"/>
            <a:ext cx="788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06400" y="1200151"/>
            <a:ext cx="78804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/>
          <p:nvPr/>
        </p:nvSpPr>
        <p:spPr>
          <a:xfrm>
            <a:off x="345125" y="4632150"/>
            <a:ext cx="4133400" cy="3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PT Mono"/>
                <a:ea typeface="PT Mono"/>
                <a:cs typeface="PT Mono"/>
                <a:sym typeface="PT Mono"/>
              </a:rPr>
              <a:t>Me, Yourself &amp; We: Anne-Marie Imafidon MBE</a:t>
            </a:r>
            <a:endParaRPr sz="1200"/>
          </a:p>
        </p:txBody>
      </p:sp>
      <p:sp>
        <p:nvSpPr>
          <p:cNvPr id="13" name="Google Shape;13;p1"/>
          <p:cNvSpPr/>
          <p:nvPr/>
        </p:nvSpPr>
        <p:spPr>
          <a:xfrm>
            <a:off x="0" y="4570625"/>
            <a:ext cx="9144000" cy="573000"/>
          </a:xfrm>
          <a:prstGeom prst="rect">
            <a:avLst/>
          </a:prstGeom>
          <a:solidFill>
            <a:srgbClr val="2D30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7550434" y="4731413"/>
            <a:ext cx="1463029" cy="30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" descr="A black sign with white text&#10;&#10;Description generated with very high confidence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7060444" y="205975"/>
            <a:ext cx="1831411" cy="3183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"/>
          <p:cNvSpPr txBox="1"/>
          <p:nvPr/>
        </p:nvSpPr>
        <p:spPr>
          <a:xfrm>
            <a:off x="3349649" y="4731425"/>
            <a:ext cx="32160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#WomenTechEurope </a:t>
            </a:r>
            <a:endParaRPr/>
          </a:p>
        </p:txBody>
      </p:sp>
      <p:sp>
        <p:nvSpPr>
          <p:cNvPr id="17" name="Google Shape;17;p1"/>
          <p:cNvSpPr txBox="1"/>
          <p:nvPr/>
        </p:nvSpPr>
        <p:spPr>
          <a:xfrm>
            <a:off x="144150" y="4698550"/>
            <a:ext cx="29286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@WOTChannel @aimafidon</a:t>
            </a:r>
            <a:endParaRPr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33"/>
          <p:cNvPicPr preferRelativeResize="0"/>
          <p:nvPr/>
        </p:nvPicPr>
        <p:blipFill rotWithShape="1">
          <a:blip r:embed="rId3">
            <a:alphaModFix/>
          </a:blip>
          <a:srcRect t="22987" b="6085"/>
          <a:stretch/>
        </p:blipFill>
        <p:spPr>
          <a:xfrm flipH="1">
            <a:off x="0" y="-105275"/>
            <a:ext cx="9143999" cy="5248773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3"/>
          <p:cNvSpPr txBox="1"/>
          <p:nvPr/>
        </p:nvSpPr>
        <p:spPr>
          <a:xfrm>
            <a:off x="312125" y="367600"/>
            <a:ext cx="79965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Me,</a:t>
            </a:r>
            <a:endParaRPr sz="4800"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strike="sngStrik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Myself</a:t>
            </a:r>
            <a:r>
              <a:rPr lang="en-GB" sz="4800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, </a:t>
            </a:r>
            <a:r>
              <a:rPr lang="en-GB" sz="4800" b="1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Yourself</a:t>
            </a:r>
            <a:r>
              <a:rPr lang="en-GB" sz="4800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,</a:t>
            </a:r>
            <a:endParaRPr sz="4800"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&amp; </a:t>
            </a:r>
            <a:r>
              <a:rPr lang="en-GB" sz="4800" b="1" strike="sngStrik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I.</a:t>
            </a:r>
            <a:r>
              <a:rPr lang="en-GB" sz="4800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-GB" sz="4800" b="1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We</a:t>
            </a:r>
            <a:r>
              <a:rPr lang="en-GB" sz="4800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.</a:t>
            </a:r>
            <a:endParaRPr sz="4800"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Inspiring &amp; Promoting the next Generation</a:t>
            </a:r>
            <a:endParaRPr sz="2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15 Nov 2018</a:t>
            </a:r>
            <a:endParaRPr sz="24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Dr Anne-Marie Imafidon MBE</a:t>
            </a:r>
            <a:endParaRPr sz="2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@aimafidon </a:t>
            </a:r>
            <a:endParaRPr sz="2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42" descr="xrmpvw06dgbez8mqdalm.png"/>
          <p:cNvPicPr preferRelativeResize="0"/>
          <p:nvPr/>
        </p:nvPicPr>
        <p:blipFill rotWithShape="1">
          <a:blip r:embed="rId3">
            <a:alphaModFix/>
          </a:blip>
          <a:srcRect b="4752"/>
          <a:stretch/>
        </p:blipFill>
        <p:spPr>
          <a:xfrm>
            <a:off x="5947121" y="759700"/>
            <a:ext cx="3196877" cy="3789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2" descr="Taller para niños/as de littleBits, 28 de febrero 2014, Es… | Flickr"/>
          <p:cNvPicPr preferRelativeResize="0"/>
          <p:nvPr/>
        </p:nvPicPr>
        <p:blipFill rotWithShape="1">
          <a:blip r:embed="rId4">
            <a:alphaModFix/>
          </a:blip>
          <a:srcRect l="7320" t="16975" r="24261" b="12617"/>
          <a:stretch/>
        </p:blipFill>
        <p:spPr>
          <a:xfrm>
            <a:off x="0" y="759700"/>
            <a:ext cx="5947126" cy="378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3" descr="Screen Shot 2015-11-21 at 10.18.0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076" y="2371425"/>
            <a:ext cx="4236880" cy="963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43" descr="Screen Shot 2015-11-21 at 10.18.1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284" y="3439503"/>
            <a:ext cx="4112597" cy="951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43" descr="Screen Shot 2015-11-21 at 10.18.2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1592" y="282326"/>
            <a:ext cx="4113268" cy="97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43" descr="Screen Shot 2015-11-21 at 10.18.3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96121" y="2289500"/>
            <a:ext cx="4096520" cy="95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43" descr="Screen Shot 2015-11-21 at 10.18.39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1284" y="1335937"/>
            <a:ext cx="4109780" cy="963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43" descr="Screen Shot 2015-11-21 at 10.18.45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27835" y="1340159"/>
            <a:ext cx="4067098" cy="94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3" descr="Screen Shot 2015-11-21 at 10.19.05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89337" y="3454048"/>
            <a:ext cx="3927110" cy="91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43" descr="Screen Shot 2015-11-21 at 10.19.11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05242" y="120226"/>
            <a:ext cx="1187119" cy="1106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4"/>
          <p:cNvPicPr preferRelativeResize="0"/>
          <p:nvPr/>
        </p:nvPicPr>
        <p:blipFill rotWithShape="1">
          <a:blip r:embed="rId3">
            <a:alphaModFix/>
          </a:blip>
          <a:srcRect t="22987" b="6085"/>
          <a:stretch/>
        </p:blipFill>
        <p:spPr>
          <a:xfrm flipH="1">
            <a:off x="0" y="-105275"/>
            <a:ext cx="9143999" cy="524877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4"/>
          <p:cNvSpPr txBox="1"/>
          <p:nvPr/>
        </p:nvSpPr>
        <p:spPr>
          <a:xfrm>
            <a:off x="312125" y="367600"/>
            <a:ext cx="79965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Then those around you:</a:t>
            </a:r>
            <a:endParaRPr sz="5400"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Your sphere of influence.</a:t>
            </a:r>
            <a:endParaRPr sz="5400"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Dr Anne-Marie Imafidon MBE</a:t>
            </a:r>
            <a:endParaRPr sz="2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@aimafidon </a:t>
            </a:r>
            <a:endParaRPr sz="2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5"/>
          <p:cNvPicPr preferRelativeResize="0"/>
          <p:nvPr/>
        </p:nvPicPr>
        <p:blipFill rotWithShape="1">
          <a:blip r:embed="rId3">
            <a:alphaModFix/>
          </a:blip>
          <a:srcRect b="5392"/>
          <a:stretch/>
        </p:blipFill>
        <p:spPr>
          <a:xfrm>
            <a:off x="0" y="-76199"/>
            <a:ext cx="9144000" cy="468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6"/>
          <p:cNvPicPr preferRelativeResize="0"/>
          <p:nvPr/>
        </p:nvPicPr>
        <p:blipFill rotWithShape="1">
          <a:blip r:embed="rId3">
            <a:alphaModFix amt="61000"/>
          </a:blip>
          <a:srcRect b="11134"/>
          <a:stretch/>
        </p:blipFill>
        <p:spPr>
          <a:xfrm>
            <a:off x="0" y="0"/>
            <a:ext cx="9231900" cy="457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6"/>
          <p:cNvSpPr txBox="1"/>
          <p:nvPr/>
        </p:nvSpPr>
        <p:spPr>
          <a:xfrm>
            <a:off x="270725" y="2949650"/>
            <a:ext cx="7450500" cy="16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5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#4</a:t>
            </a:r>
            <a:endParaRPr sz="4500"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Mentoring vs Sponsoring</a:t>
            </a: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36" name="Google Shape;23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8628" y="570925"/>
            <a:ext cx="2237525" cy="255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47"/>
          <p:cNvPicPr preferRelativeResize="0"/>
          <p:nvPr/>
        </p:nvPicPr>
        <p:blipFill rotWithShape="1">
          <a:blip r:embed="rId3">
            <a:alphaModFix/>
          </a:blip>
          <a:srcRect b="15604"/>
          <a:stretch/>
        </p:blipFill>
        <p:spPr>
          <a:xfrm>
            <a:off x="0" y="0"/>
            <a:ext cx="9144003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7"/>
          <p:cNvSpPr txBox="1"/>
          <p:nvPr/>
        </p:nvSpPr>
        <p:spPr>
          <a:xfrm>
            <a:off x="270725" y="649850"/>
            <a:ext cx="7450500" cy="39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5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#5</a:t>
            </a:r>
            <a:endParaRPr sz="4500"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Always promote learning; a tribe helps</a:t>
            </a: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8"/>
          <p:cNvPicPr preferRelativeResize="0"/>
          <p:nvPr/>
        </p:nvPicPr>
        <p:blipFill rotWithShape="1">
          <a:blip r:embed="rId3">
            <a:alphaModFix/>
          </a:blip>
          <a:srcRect b="15626"/>
          <a:stretch/>
        </p:blipFill>
        <p:spPr>
          <a:xfrm>
            <a:off x="0" y="0"/>
            <a:ext cx="9144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8"/>
          <p:cNvSpPr txBox="1"/>
          <p:nvPr/>
        </p:nvSpPr>
        <p:spPr>
          <a:xfrm>
            <a:off x="270725" y="649850"/>
            <a:ext cx="7450500" cy="39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5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#6</a:t>
            </a:r>
            <a:endParaRPr sz="4500"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Embrace failure. Be open to new scary opportunities.</a:t>
            </a: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9"/>
          <p:cNvPicPr preferRelativeResize="0"/>
          <p:nvPr/>
        </p:nvPicPr>
        <p:blipFill rotWithShape="1">
          <a:blip r:embed="rId3">
            <a:alphaModFix amt="82000"/>
          </a:blip>
          <a:srcRect t="7749" b="7741"/>
          <a:stretch/>
        </p:blipFill>
        <p:spPr>
          <a:xfrm>
            <a:off x="2425921" y="0"/>
            <a:ext cx="4057604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9" descr="xrmpvw06dgbez8mqdalm.png"/>
          <p:cNvPicPr preferRelativeResize="0"/>
          <p:nvPr/>
        </p:nvPicPr>
        <p:blipFill rotWithShape="1">
          <a:blip r:embed="rId4">
            <a:alphaModFix amt="82000"/>
          </a:blip>
          <a:srcRect l="10193" b="4752"/>
          <a:stretch/>
        </p:blipFill>
        <p:spPr>
          <a:xfrm>
            <a:off x="6483525" y="0"/>
            <a:ext cx="3644151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9"/>
          <p:cNvPicPr preferRelativeResize="0"/>
          <p:nvPr/>
        </p:nvPicPr>
        <p:blipFill>
          <a:blip r:embed="rId5">
            <a:alphaModFix amt="86000"/>
          </a:blip>
          <a:stretch>
            <a:fillRect/>
          </a:stretch>
        </p:blipFill>
        <p:spPr>
          <a:xfrm>
            <a:off x="-12" y="0"/>
            <a:ext cx="34306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9"/>
          <p:cNvSpPr txBox="1"/>
          <p:nvPr/>
        </p:nvSpPr>
        <p:spPr>
          <a:xfrm>
            <a:off x="270725" y="2645225"/>
            <a:ext cx="82107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5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#7</a:t>
            </a:r>
            <a:endParaRPr sz="4500"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Bring your whole self to work.</a:t>
            </a: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50"/>
          <p:cNvPicPr preferRelativeResize="0"/>
          <p:nvPr/>
        </p:nvPicPr>
        <p:blipFill rotWithShape="1">
          <a:blip r:embed="rId3">
            <a:alphaModFix/>
          </a:blip>
          <a:srcRect t="22987" b="6085"/>
          <a:stretch/>
        </p:blipFill>
        <p:spPr>
          <a:xfrm flipH="1">
            <a:off x="0" y="-105275"/>
            <a:ext cx="9143999" cy="524877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50"/>
          <p:cNvSpPr txBox="1"/>
          <p:nvPr/>
        </p:nvSpPr>
        <p:spPr>
          <a:xfrm>
            <a:off x="312125" y="367600"/>
            <a:ext cx="79965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We, the organisation:</a:t>
            </a:r>
            <a:endParaRPr sz="5400"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 strike="sngStrik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Un</a:t>
            </a:r>
            <a:r>
              <a:rPr lang="en-GB" sz="5400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Intentionally </a:t>
            </a:r>
            <a:r>
              <a:rPr lang="en-GB" sz="5400" b="1" strike="sngStrik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ex</a:t>
            </a:r>
            <a:r>
              <a:rPr lang="en-GB" sz="5400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include.</a:t>
            </a:r>
            <a:endParaRPr sz="5400"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Dr Anne-Marie Imafidon MBE</a:t>
            </a:r>
            <a:endParaRPr sz="2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@aimafidon </a:t>
            </a:r>
            <a:endParaRPr sz="2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1"/>
          <p:cNvPicPr preferRelativeResize="0"/>
          <p:nvPr/>
        </p:nvPicPr>
        <p:blipFill rotWithShape="1">
          <a:blip r:embed="rId3">
            <a:alphaModFix/>
          </a:blip>
          <a:srcRect l="10984" r="10663" b="2846"/>
          <a:stretch/>
        </p:blipFill>
        <p:spPr>
          <a:xfrm>
            <a:off x="2325200" y="264475"/>
            <a:ext cx="4593249" cy="427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34" descr="Screen Shot 2013-07-11 at 19.33.24.png"/>
          <p:cNvPicPr preferRelativeResize="0"/>
          <p:nvPr/>
        </p:nvPicPr>
        <p:blipFill rotWithShape="1">
          <a:blip r:embed="rId3">
            <a:alphaModFix/>
          </a:blip>
          <a:srcRect l="19" t="116" r="2798" b="10253"/>
          <a:stretch/>
        </p:blipFill>
        <p:spPr>
          <a:xfrm>
            <a:off x="1935200" y="152400"/>
            <a:ext cx="3804375" cy="2324459"/>
          </a:xfrm>
          <a:prstGeom prst="rect">
            <a:avLst/>
          </a:prstGeom>
          <a:noFill/>
          <a:ln>
            <a:noFill/>
          </a:ln>
          <a:effectLst>
            <a:outerShdw blurRad="177800" dist="101600" dir="2700000" rotWithShape="0">
              <a:srgbClr val="000000">
                <a:alpha val="74900"/>
              </a:srgbClr>
            </a:outerShdw>
          </a:effectLst>
        </p:spPr>
      </p:pic>
      <p:pic>
        <p:nvPicPr>
          <p:cNvPr id="143" name="Google Shape;143;p34" descr="IMG-20140412-WA0002.jpg"/>
          <p:cNvPicPr preferRelativeResize="0"/>
          <p:nvPr/>
        </p:nvPicPr>
        <p:blipFill rotWithShape="1">
          <a:blip r:embed="rId4">
            <a:alphaModFix/>
          </a:blip>
          <a:srcRect t="6095" b="31826"/>
          <a:stretch/>
        </p:blipFill>
        <p:spPr>
          <a:xfrm rot="-5414987">
            <a:off x="-1091379" y="1257629"/>
            <a:ext cx="4117957" cy="191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4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39576" y="152400"/>
            <a:ext cx="3404423" cy="412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4" descr="Screen Shot 2014-04-16 at 10.18.27.png"/>
          <p:cNvPicPr preferRelativeResize="0"/>
          <p:nvPr/>
        </p:nvPicPr>
        <p:blipFill rotWithShape="1">
          <a:blip r:embed="rId6">
            <a:alphaModFix/>
          </a:blip>
          <a:srcRect b="17586"/>
          <a:stretch/>
        </p:blipFill>
        <p:spPr>
          <a:xfrm>
            <a:off x="1935200" y="2341451"/>
            <a:ext cx="3804374" cy="193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2"/>
          <p:cNvPicPr preferRelativeResize="0"/>
          <p:nvPr/>
        </p:nvPicPr>
        <p:blipFill rotWithShape="1">
          <a:blip r:embed="rId3">
            <a:alphaModFix/>
          </a:blip>
          <a:srcRect l="4700" r="18611"/>
          <a:stretch/>
        </p:blipFill>
        <p:spPr>
          <a:xfrm>
            <a:off x="-376725" y="0"/>
            <a:ext cx="95207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52"/>
          <p:cNvSpPr txBox="1"/>
          <p:nvPr/>
        </p:nvSpPr>
        <p:spPr>
          <a:xfrm>
            <a:off x="270725" y="649850"/>
            <a:ext cx="6618600" cy="39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5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#8</a:t>
            </a:r>
            <a:endParaRPr sz="4500"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Canary in a coal mine?</a:t>
            </a: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53"/>
          <p:cNvPicPr preferRelativeResize="0"/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>
            <a:off x="0" y="-567489"/>
            <a:ext cx="9144000" cy="571098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53"/>
          <p:cNvSpPr txBox="1"/>
          <p:nvPr/>
        </p:nvSpPr>
        <p:spPr>
          <a:xfrm>
            <a:off x="270725" y="649850"/>
            <a:ext cx="6618600" cy="39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5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#9</a:t>
            </a:r>
            <a:endParaRPr sz="4500"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Balanced recruitment for a balanced team.</a:t>
            </a: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82" name="Google Shape;28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400" y="2966570"/>
            <a:ext cx="4713126" cy="153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4"/>
          <p:cNvSpPr txBox="1"/>
          <p:nvPr/>
        </p:nvSpPr>
        <p:spPr>
          <a:xfrm>
            <a:off x="270725" y="649850"/>
            <a:ext cx="6618600" cy="39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5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#10</a:t>
            </a:r>
            <a:endParaRPr sz="4500"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Culture is all of us.</a:t>
            </a: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88" name="Google Shape;28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325" y="1930800"/>
            <a:ext cx="7961350" cy="247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250" y="0"/>
            <a:ext cx="6205500" cy="463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6700" y="605850"/>
            <a:ext cx="3626999" cy="362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272" y="638425"/>
            <a:ext cx="4746999" cy="356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57"/>
          <p:cNvPicPr preferRelativeResize="0"/>
          <p:nvPr/>
        </p:nvPicPr>
        <p:blipFill rotWithShape="1">
          <a:blip r:embed="rId3">
            <a:alphaModFix/>
          </a:blip>
          <a:srcRect t="22987" b="6085"/>
          <a:stretch/>
        </p:blipFill>
        <p:spPr>
          <a:xfrm flipH="1">
            <a:off x="0" y="-105275"/>
            <a:ext cx="9143999" cy="5248773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57"/>
          <p:cNvSpPr txBox="1"/>
          <p:nvPr/>
        </p:nvSpPr>
        <p:spPr>
          <a:xfrm>
            <a:off x="312125" y="367600"/>
            <a:ext cx="79965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Me,</a:t>
            </a:r>
            <a:endParaRPr sz="5400"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 strike="sngStrik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Myself</a:t>
            </a:r>
            <a:r>
              <a:rPr lang="en-GB" sz="5400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, </a:t>
            </a:r>
            <a:r>
              <a:rPr lang="en-GB" sz="5400" b="1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Yourself</a:t>
            </a:r>
            <a:r>
              <a:rPr lang="en-GB" sz="5400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,</a:t>
            </a:r>
            <a:endParaRPr sz="5400"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&amp; </a:t>
            </a:r>
            <a:r>
              <a:rPr lang="en-GB" sz="5400" b="1" strike="sngStrik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I.</a:t>
            </a:r>
            <a:r>
              <a:rPr lang="en-GB" sz="5400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-GB" sz="5400" b="1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We</a:t>
            </a:r>
            <a:r>
              <a:rPr lang="en-GB" sz="5400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.</a:t>
            </a:r>
            <a:endParaRPr sz="5400"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22 Jan 2018</a:t>
            </a:r>
            <a:endParaRPr sz="24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Dr Anne-Marie Imafidon MBE</a:t>
            </a:r>
            <a:endParaRPr sz="2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@aimafidon </a:t>
            </a:r>
            <a:endParaRPr sz="2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96175"/>
            <a:ext cx="8839201" cy="111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6"/>
          <p:cNvPicPr preferRelativeResize="0"/>
          <p:nvPr/>
        </p:nvPicPr>
        <p:blipFill rotWithShape="1">
          <a:blip r:embed="rId3">
            <a:alphaModFix/>
          </a:blip>
          <a:srcRect t="11648" b="10226"/>
          <a:stretch/>
        </p:blipFill>
        <p:spPr>
          <a:xfrm>
            <a:off x="0" y="117975"/>
            <a:ext cx="9144000" cy="44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50" y="1113675"/>
            <a:ext cx="3706610" cy="233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7" descr="Obit-Kwolek_sham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3497" y="1113663"/>
            <a:ext cx="3470505" cy="233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7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3789" y="1113675"/>
            <a:ext cx="1594335" cy="233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8" descr="martha-lane-fox-89603736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77603" y="721397"/>
            <a:ext cx="4551275" cy="30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8" descr="3043882-inline-i-1-dame-stephanie-steve-shirley-you-can-always-tell-an-ambitious-woman-by-the-shape-of-her-head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2626" y="-533411"/>
            <a:ext cx="3498725" cy="3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8" descr="TereseAlstin_AnnaHaupt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22625" y="2275825"/>
            <a:ext cx="3498725" cy="233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8"/>
          <p:cNvPicPr preferRelativeResize="0"/>
          <p:nvPr/>
        </p:nvPicPr>
        <p:blipFill rotWithShape="1">
          <a:blip r:embed="rId6">
            <a:alphaModFix/>
          </a:blip>
          <a:srcRect b="13636"/>
          <a:stretch/>
        </p:blipFill>
        <p:spPr>
          <a:xfrm>
            <a:off x="6321350" y="609851"/>
            <a:ext cx="2822650" cy="36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9"/>
          <p:cNvPicPr preferRelativeResize="0"/>
          <p:nvPr/>
        </p:nvPicPr>
        <p:blipFill rotWithShape="1">
          <a:blip r:embed="rId3">
            <a:alphaModFix/>
          </a:blip>
          <a:srcRect t="21031" r="31712" b="10927"/>
          <a:stretch/>
        </p:blipFill>
        <p:spPr>
          <a:xfrm>
            <a:off x="9" y="3638"/>
            <a:ext cx="3169950" cy="236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0889" y="0"/>
            <a:ext cx="3169950" cy="2376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9"/>
          <p:cNvPicPr preferRelativeResize="0"/>
          <p:nvPr/>
        </p:nvPicPr>
        <p:blipFill rotWithShape="1">
          <a:blip r:embed="rId5">
            <a:alphaModFix/>
          </a:blip>
          <a:srcRect l="14157" r="11014" b="24179"/>
          <a:stretch/>
        </p:blipFill>
        <p:spPr>
          <a:xfrm>
            <a:off x="5215575" y="2439613"/>
            <a:ext cx="3928425" cy="20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40"/>
          <p:cNvPicPr preferRelativeResize="0"/>
          <p:nvPr/>
        </p:nvPicPr>
        <p:blipFill rotWithShape="1">
          <a:blip r:embed="rId3">
            <a:alphaModFix/>
          </a:blip>
          <a:srcRect l="14349" t="2946" r="13904" b="3209"/>
          <a:stretch/>
        </p:blipFill>
        <p:spPr>
          <a:xfrm>
            <a:off x="124525" y="398500"/>
            <a:ext cx="4172101" cy="409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6450" y="703250"/>
            <a:ext cx="4653925" cy="261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40"/>
          <p:cNvPicPr preferRelativeResize="0"/>
          <p:nvPr/>
        </p:nvPicPr>
        <p:blipFill rotWithShape="1">
          <a:blip r:embed="rId5">
            <a:alphaModFix/>
          </a:blip>
          <a:srcRect t="9337" b="24393"/>
          <a:stretch/>
        </p:blipFill>
        <p:spPr>
          <a:xfrm>
            <a:off x="4346450" y="2079182"/>
            <a:ext cx="4653924" cy="2312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41"/>
          <p:cNvPicPr preferRelativeResize="0"/>
          <p:nvPr/>
        </p:nvPicPr>
        <p:blipFill rotWithShape="1">
          <a:blip r:embed="rId3">
            <a:alphaModFix/>
          </a:blip>
          <a:srcRect b="9066"/>
          <a:stretch/>
        </p:blipFill>
        <p:spPr>
          <a:xfrm>
            <a:off x="0" y="-79300"/>
            <a:ext cx="9144000" cy="467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imagine_play">
  <a:themeElements>
    <a:clrScheme name="FutureFest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FFFF"/>
      </a:accent1>
      <a:accent2>
        <a:srgbClr val="FF00FF"/>
      </a:accent2>
      <a:accent3>
        <a:srgbClr val="FFE600"/>
      </a:accent3>
      <a:accent4>
        <a:srgbClr val="00FF00"/>
      </a:accent4>
      <a:accent5>
        <a:srgbClr val="FF0000"/>
      </a:accent5>
      <a:accent6>
        <a:srgbClr val="727D84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478</Words>
  <Application>Microsoft Office PowerPoint</Application>
  <PresentationFormat>On-screen Show (16:9)</PresentationFormat>
  <Paragraphs>111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PT Mono</vt:lpstr>
      <vt:lpstr>Bree Serif</vt:lpstr>
      <vt:lpstr>Arial Black</vt:lpstr>
      <vt:lpstr>Calibri</vt:lpstr>
      <vt:lpstr>Roboto</vt:lpstr>
      <vt:lpstr>Noto Sans Symbols</vt:lpstr>
      <vt:lpstr>imagine_play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elvira hunte</dc:creator>
  <cp:lastModifiedBy>Elvira Asare-Hunte</cp:lastModifiedBy>
  <cp:revision>2</cp:revision>
  <dcterms:modified xsi:type="dcterms:W3CDTF">2018-11-14T10:32:58Z</dcterms:modified>
</cp:coreProperties>
</file>