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494" r:id="rId2"/>
    <p:sldId id="292" r:id="rId3"/>
    <p:sldId id="257" r:id="rId4"/>
    <p:sldId id="295" r:id="rId5"/>
    <p:sldId id="263" r:id="rId6"/>
    <p:sldId id="504" r:id="rId7"/>
    <p:sldId id="259" r:id="rId8"/>
    <p:sldId id="506" r:id="rId9"/>
    <p:sldId id="296" r:id="rId10"/>
    <p:sldId id="349" r:id="rId11"/>
    <p:sldId id="298" r:id="rId12"/>
    <p:sldId id="303" r:id="rId13"/>
    <p:sldId id="305" r:id="rId14"/>
    <p:sldId id="308" r:id="rId15"/>
    <p:sldId id="475" r:id="rId16"/>
    <p:sldId id="477" r:id="rId17"/>
    <p:sldId id="548" r:id="rId18"/>
    <p:sldId id="550" r:id="rId19"/>
    <p:sldId id="553" r:id="rId20"/>
    <p:sldId id="554" r:id="rId21"/>
    <p:sldId id="274" r:id="rId22"/>
    <p:sldId id="309" r:id="rId23"/>
    <p:sldId id="526" r:id="rId24"/>
    <p:sldId id="533" r:id="rId25"/>
    <p:sldId id="534" r:id="rId26"/>
    <p:sldId id="527" r:id="rId27"/>
    <p:sldId id="559" r:id="rId28"/>
    <p:sldId id="539" r:id="rId29"/>
    <p:sldId id="328" r:id="rId30"/>
    <p:sldId id="331" r:id="rId31"/>
    <p:sldId id="341" r:id="rId32"/>
    <p:sldId id="342" r:id="rId33"/>
    <p:sldId id="522" r:id="rId34"/>
    <p:sldId id="347" r:id="rId35"/>
    <p:sldId id="546" r:id="rId36"/>
    <p:sldId id="282" r:id="rId37"/>
    <p:sldId id="283" r:id="rId38"/>
    <p:sldId id="284" r:id="rId39"/>
    <p:sldId id="285" r:id="rId40"/>
    <p:sldId id="450" r:id="rId41"/>
    <p:sldId id="407" r:id="rId42"/>
    <p:sldId id="408" r:id="rId43"/>
    <p:sldId id="410" r:id="rId44"/>
    <p:sldId id="411" r:id="rId45"/>
    <p:sldId id="452" r:id="rId46"/>
    <p:sldId id="454" r:id="rId47"/>
    <p:sldId id="458" r:id="rId48"/>
    <p:sldId id="461" r:id="rId49"/>
    <p:sldId id="569" r:id="rId50"/>
    <p:sldId id="572" r:id="rId51"/>
    <p:sldId id="574" r:id="rId52"/>
    <p:sldId id="420" r:id="rId53"/>
    <p:sldId id="421" r:id="rId54"/>
    <p:sldId id="424" r:id="rId55"/>
    <p:sldId id="426" r:id="rId56"/>
    <p:sldId id="427" r:id="rId57"/>
    <p:sldId id="430" r:id="rId58"/>
    <p:sldId id="431" r:id="rId59"/>
    <p:sldId id="578" r:id="rId60"/>
    <p:sldId id="579" r:id="rId61"/>
    <p:sldId id="491" r:id="rId62"/>
    <p:sldId id="583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65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5B77-0BA5-4F78-AC6E-34FDFC36DB48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5420-C677-40BC-AF50-1EC02DA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5B77-0BA5-4F78-AC6E-34FDFC36DB48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5420-C677-40BC-AF50-1EC02DA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5B77-0BA5-4F78-AC6E-34FDFC36DB48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5420-C677-40BC-AF50-1EC02DA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5B77-0BA5-4F78-AC6E-34FDFC36DB48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5420-C677-40BC-AF50-1EC02DA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5B77-0BA5-4F78-AC6E-34FDFC36DB48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5420-C677-40BC-AF50-1EC02DA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5B77-0BA5-4F78-AC6E-34FDFC36DB48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5420-C677-40BC-AF50-1EC02DA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5B77-0BA5-4F78-AC6E-34FDFC36DB48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5420-C677-40BC-AF50-1EC02DA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5B77-0BA5-4F78-AC6E-34FDFC36DB48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5420-C677-40BC-AF50-1EC02DA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5B77-0BA5-4F78-AC6E-34FDFC36DB48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5420-C677-40BC-AF50-1EC02DA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5B77-0BA5-4F78-AC6E-34FDFC36DB48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5420-C677-40BC-AF50-1EC02DA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5B77-0BA5-4F78-AC6E-34FDFC36DB48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5420-C677-40BC-AF50-1EC02DA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35B77-0BA5-4F78-AC6E-34FDFC36DB48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85420-C677-40BC-AF50-1EC02DAEFE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clinicalgate.com/mammography-acquisition-screen-film-and-digital-mammography-the-mammography-quality-standards-act-and-computer-aided-detection" TargetMode="External"/><Relationship Id="rId2" Type="http://schemas.openxmlformats.org/officeDocument/2006/relationships/hyperlink" Target="https://www.acraccreditation.org/modalities/mammography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medicine.medscape.com/article/1273664-overview" TargetMode="External"/><Relationship Id="rId4" Type="http://schemas.openxmlformats.org/officeDocument/2006/relationships/hyperlink" Target="http://www.sprawls.org/resources/MAMMO/module.htm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905000"/>
            <a:ext cx="7772400" cy="2286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Digital Mammography </a:t>
            </a:r>
            <a:br>
              <a:rPr lang="en-US" dirty="0" smtClean="0"/>
            </a:br>
            <a:r>
              <a:rPr lang="en-US" dirty="0" smtClean="0"/>
              <a:t>Quality Improvement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April 14, 2018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953000"/>
            <a:ext cx="3124200" cy="1371600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/>
              <a:t>Trisha Kim, M.D.</a:t>
            </a:r>
          </a:p>
          <a:p>
            <a:pPr algn="l"/>
            <a:r>
              <a:rPr lang="en-US" sz="1600" dirty="0" smtClean="0"/>
              <a:t>Kaiser Permanente</a:t>
            </a:r>
          </a:p>
          <a:p>
            <a:pPr algn="l"/>
            <a:r>
              <a:rPr lang="en-US" sz="1600" dirty="0" smtClean="0"/>
              <a:t>South Bay Medical Center</a:t>
            </a:r>
          </a:p>
          <a:p>
            <a:pPr algn="l"/>
            <a:r>
              <a:rPr lang="en-US" sz="1600" dirty="0" smtClean="0"/>
              <a:t>Department of Diagnostic Imaging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3029"/>
            <a:ext cx="1447800" cy="2345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16190" r="4000" b="15238"/>
          <a:stretch/>
        </p:blipFill>
        <p:spPr>
          <a:xfrm>
            <a:off x="6019800" y="5105400"/>
            <a:ext cx="2336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51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Interesting Cases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Importance of a properly positioned mammogram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11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1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4" t="17754" b="6980"/>
          <a:stretch/>
        </p:blipFill>
        <p:spPr>
          <a:xfrm>
            <a:off x="685800" y="1524000"/>
            <a:ext cx="3048000" cy="4583356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1" t="13260" b="6080"/>
          <a:stretch/>
        </p:blipFill>
        <p:spPr>
          <a:xfrm>
            <a:off x="5029200" y="1523999"/>
            <a:ext cx="3429000" cy="4565531"/>
          </a:xfrm>
        </p:spPr>
      </p:pic>
      <p:sp>
        <p:nvSpPr>
          <p:cNvPr id="11" name="TextBox 10"/>
          <p:cNvSpPr txBox="1"/>
          <p:nvPr/>
        </p:nvSpPr>
        <p:spPr>
          <a:xfrm>
            <a:off x="1477482" y="629233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2013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24600" y="6292334"/>
            <a:ext cx="130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01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7482" y="6292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24600" y="6292334"/>
            <a:ext cx="130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2014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620000" y="4648200"/>
            <a:ext cx="762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5" t="24494" b="21976"/>
          <a:stretch/>
        </p:blipFill>
        <p:spPr>
          <a:xfrm>
            <a:off x="685800" y="2057400"/>
            <a:ext cx="3200400" cy="4023986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7549" r="20958" b="5071"/>
          <a:stretch/>
        </p:blipFill>
        <p:spPr>
          <a:xfrm>
            <a:off x="4048217" y="2101050"/>
            <a:ext cx="4425519" cy="3994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6276058"/>
            <a:ext cx="4733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Path: 1.6 cm Infiltrating Ductal Carcinoma + DCIS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825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52600" y="617220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April 2011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1" t="11013" b="16416"/>
          <a:stretch/>
        </p:blipFill>
        <p:spPr>
          <a:xfrm>
            <a:off x="1066800" y="1524000"/>
            <a:ext cx="2407902" cy="4464845"/>
          </a:xfrm>
        </p:spPr>
      </p:pic>
      <p:sp>
        <p:nvSpPr>
          <p:cNvPr id="8" name="TextBox 7"/>
          <p:cNvSpPr txBox="1"/>
          <p:nvPr/>
        </p:nvSpPr>
        <p:spPr>
          <a:xfrm>
            <a:off x="6019799" y="6183868"/>
            <a:ext cx="1543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February 2013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6" t="18877" b="12372"/>
          <a:stretch/>
        </p:blipFill>
        <p:spPr>
          <a:xfrm>
            <a:off x="5196377" y="1524000"/>
            <a:ext cx="2957023" cy="4457172"/>
          </a:xfrm>
        </p:spPr>
      </p:pic>
    </p:spTree>
    <p:extLst>
      <p:ext uri="{BB962C8B-B14F-4D97-AF65-F5344CB8AC3E}">
        <p14:creationId xmlns:p14="http://schemas.microsoft.com/office/powerpoint/2010/main" val="3078183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19799" y="6183868"/>
            <a:ext cx="1543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February 2013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6" t="18877" b="12372"/>
          <a:stretch/>
        </p:blipFill>
        <p:spPr>
          <a:xfrm>
            <a:off x="5196377" y="1524000"/>
            <a:ext cx="2957023" cy="445717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9" t="7657" r="19028" b="4449"/>
          <a:stretch/>
        </p:blipFill>
        <p:spPr>
          <a:xfrm>
            <a:off x="525780" y="1905000"/>
            <a:ext cx="4274820" cy="3886200"/>
          </a:xfrm>
        </p:spPr>
      </p:pic>
      <p:sp>
        <p:nvSpPr>
          <p:cNvPr id="3" name="TextBox 2"/>
          <p:cNvSpPr txBox="1"/>
          <p:nvPr/>
        </p:nvSpPr>
        <p:spPr>
          <a:xfrm>
            <a:off x="457200" y="5938681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Path: 2.1 cm Invasive Lobular Ca Invading into chest wall, LCIS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737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3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9" r="29228" b="4328"/>
          <a:stretch/>
        </p:blipFill>
        <p:spPr>
          <a:xfrm>
            <a:off x="685800" y="1447800"/>
            <a:ext cx="3200400" cy="5010966"/>
          </a:xfrm>
        </p:spPr>
      </p:pic>
      <p:sp>
        <p:nvSpPr>
          <p:cNvPr id="3" name="TextBox 2"/>
          <p:cNvSpPr txBox="1"/>
          <p:nvPr/>
        </p:nvSpPr>
        <p:spPr>
          <a:xfrm>
            <a:off x="1778453" y="6089434"/>
            <a:ext cx="214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Nipple NOT in Profile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8" r="43250" b="2170"/>
          <a:stretch/>
        </p:blipFill>
        <p:spPr>
          <a:xfrm>
            <a:off x="6248400" y="1447800"/>
            <a:ext cx="2518192" cy="4953000"/>
          </a:xfrm>
        </p:spPr>
      </p:pic>
      <p:sp>
        <p:nvSpPr>
          <p:cNvPr id="7" name="Right Arrow 6"/>
          <p:cNvSpPr/>
          <p:nvPr/>
        </p:nvSpPr>
        <p:spPr>
          <a:xfrm rot="10800000" flipV="1">
            <a:off x="8458200" y="3276600"/>
            <a:ext cx="5334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543800" y="2895600"/>
            <a:ext cx="685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920" r="50514" b="20020"/>
          <a:stretch/>
        </p:blipFill>
        <p:spPr>
          <a:xfrm>
            <a:off x="3942055" y="1467929"/>
            <a:ext cx="2250489" cy="361734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495800" y="3048000"/>
            <a:ext cx="9144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42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3</a:t>
            </a:r>
          </a:p>
        </p:txBody>
      </p:sp>
      <p:pic>
        <p:nvPicPr>
          <p:cNvPr id="6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8" r="43250" b="2170"/>
          <a:stretch/>
        </p:blipFill>
        <p:spPr>
          <a:xfrm>
            <a:off x="6248400" y="1447800"/>
            <a:ext cx="2518192" cy="4953000"/>
          </a:xfrm>
        </p:spPr>
      </p:pic>
      <p:sp>
        <p:nvSpPr>
          <p:cNvPr id="7" name="Right Arrow 6"/>
          <p:cNvSpPr/>
          <p:nvPr/>
        </p:nvSpPr>
        <p:spPr>
          <a:xfrm rot="10800000" flipV="1">
            <a:off x="8458200" y="3276600"/>
            <a:ext cx="5334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543800" y="2895600"/>
            <a:ext cx="685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920" r="50514" b="20020"/>
          <a:stretch/>
        </p:blipFill>
        <p:spPr>
          <a:xfrm>
            <a:off x="3942055" y="1467929"/>
            <a:ext cx="2250489" cy="361734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495800" y="3048000"/>
            <a:ext cx="9144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7" t="18123" r="30199"/>
          <a:stretch/>
        </p:blipFill>
        <p:spPr>
          <a:xfrm>
            <a:off x="304800" y="1447800"/>
            <a:ext cx="3429000" cy="37591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9795" y="5726668"/>
            <a:ext cx="535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Path: 1.8 cm </a:t>
            </a:r>
            <a:r>
              <a:rPr lang="en-US" dirty="0" err="1" smtClean="0"/>
              <a:t>Pseudoangiomatous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tromal Hyperplasia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610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Case 4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4" r="38952" b="4732"/>
          <a:stretch/>
        </p:blipFill>
        <p:spPr>
          <a:xfrm>
            <a:off x="457200" y="1371600"/>
            <a:ext cx="2819400" cy="5172233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MLO Sagging Downward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343400" y="2174875"/>
            <a:ext cx="4572000" cy="3951288"/>
          </a:xfrm>
        </p:spPr>
        <p:txBody>
          <a:bodyPr/>
          <a:lstStyle/>
          <a:p>
            <a:r>
              <a:rPr lang="en-US" dirty="0" smtClean="0"/>
              <a:t>Nipple pointing down</a:t>
            </a:r>
          </a:p>
          <a:p>
            <a:pPr lvl="1"/>
            <a:r>
              <a:rPr lang="en-US" dirty="0" smtClean="0"/>
              <a:t>“Camel-Nose”</a:t>
            </a:r>
          </a:p>
          <a:p>
            <a:r>
              <a:rPr lang="en-US" dirty="0" smtClean="0"/>
              <a:t>Poor IMF</a:t>
            </a:r>
          </a:p>
          <a:p>
            <a:r>
              <a:rPr lang="en-US" dirty="0" smtClean="0"/>
              <a:t>Inadequate breast compression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14800"/>
            <a:ext cx="37338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03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Case 4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4" r="38952" b="4732"/>
          <a:stretch/>
        </p:blipFill>
        <p:spPr>
          <a:xfrm>
            <a:off x="457200" y="1371600"/>
            <a:ext cx="2819400" cy="5172233"/>
          </a:xfrm>
        </p:spPr>
      </p:pic>
    </p:spTree>
    <p:extLst>
      <p:ext uri="{BB962C8B-B14F-4D97-AF65-F5344CB8AC3E}">
        <p14:creationId xmlns:p14="http://schemas.microsoft.com/office/powerpoint/2010/main" val="2693730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4" r="38952" b="4732"/>
          <a:stretch/>
        </p:blipFill>
        <p:spPr>
          <a:xfrm>
            <a:off x="457200" y="1371600"/>
            <a:ext cx="2819400" cy="5172233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" t="2250" r="40253" b="10785"/>
          <a:stretch/>
        </p:blipFill>
        <p:spPr>
          <a:xfrm>
            <a:off x="3352800" y="1371600"/>
            <a:ext cx="2895600" cy="5163365"/>
          </a:xfrm>
        </p:spPr>
      </p:pic>
      <p:sp>
        <p:nvSpPr>
          <p:cNvPr id="5" name="Oval 4"/>
          <p:cNvSpPr/>
          <p:nvPr/>
        </p:nvSpPr>
        <p:spPr>
          <a:xfrm>
            <a:off x="3962400" y="3657600"/>
            <a:ext cx="7620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30679" r="49708" b="25567"/>
          <a:stretch/>
        </p:blipFill>
        <p:spPr>
          <a:xfrm>
            <a:off x="6400800" y="2743200"/>
            <a:ext cx="2370338" cy="300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46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Disclosure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latin typeface="Adobe Garamond Pro"/>
            </a:endParaRPr>
          </a:p>
          <a:p>
            <a:pPr marL="0" indent="0">
              <a:buNone/>
            </a:pPr>
            <a:r>
              <a:rPr lang="en-US" dirty="0" smtClean="0">
                <a:latin typeface="Adobe Garamond Pro"/>
              </a:rPr>
              <a:t>Today’s </a:t>
            </a:r>
            <a:r>
              <a:rPr lang="en-US" dirty="0">
                <a:latin typeface="Adobe Garamond Pro"/>
              </a:rPr>
              <a:t>faculty:  </a:t>
            </a:r>
            <a:r>
              <a:rPr lang="en-US" i="1" dirty="0" smtClean="0">
                <a:latin typeface="Adobe Garamond Pro"/>
              </a:rPr>
              <a:t>Trisha Kim, M.D. </a:t>
            </a:r>
            <a:r>
              <a:rPr lang="en-US" dirty="0" smtClean="0">
                <a:latin typeface="Adobe Garamond Pro"/>
              </a:rPr>
              <a:t>does </a:t>
            </a:r>
            <a:r>
              <a:rPr lang="en-US" dirty="0">
                <a:latin typeface="Adobe Garamond Pro"/>
              </a:rPr>
              <a:t>not have any relevant financial relationships with commercial interests or affiliations to disclose.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566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4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" t="2250" r="40253" b="10785"/>
          <a:stretch/>
        </p:blipFill>
        <p:spPr>
          <a:xfrm>
            <a:off x="3352800" y="1371600"/>
            <a:ext cx="2895600" cy="5163365"/>
          </a:xfrm>
        </p:spPr>
      </p:pic>
      <p:sp>
        <p:nvSpPr>
          <p:cNvPr id="5" name="Oval 4"/>
          <p:cNvSpPr/>
          <p:nvPr/>
        </p:nvSpPr>
        <p:spPr>
          <a:xfrm>
            <a:off x="3962400" y="3657600"/>
            <a:ext cx="7620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30679" r="49708" b="25567"/>
          <a:stretch/>
        </p:blipFill>
        <p:spPr>
          <a:xfrm>
            <a:off x="6400800" y="2743200"/>
            <a:ext cx="2370338" cy="3000652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9" t="22014" r="24083"/>
          <a:stretch/>
        </p:blipFill>
        <p:spPr>
          <a:xfrm>
            <a:off x="274945" y="2819400"/>
            <a:ext cx="2925455" cy="2553148"/>
          </a:xfrm>
        </p:spPr>
      </p:pic>
      <p:sp>
        <p:nvSpPr>
          <p:cNvPr id="4" name="TextBox 3"/>
          <p:cNvSpPr txBox="1"/>
          <p:nvPr/>
        </p:nvSpPr>
        <p:spPr>
          <a:xfrm>
            <a:off x="914400" y="5743852"/>
            <a:ext cx="1367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Path: Benign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299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Pitfalls and Artifacts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Hardware Related Artifacts</a:t>
            </a:r>
          </a:p>
          <a:p>
            <a:pPr lvl="1"/>
            <a:r>
              <a:rPr lang="en-US" dirty="0" smtClean="0"/>
              <a:t>Dust/Dirt Artifact</a:t>
            </a:r>
          </a:p>
          <a:p>
            <a:pPr lvl="1"/>
            <a:r>
              <a:rPr lang="en-US" dirty="0" smtClean="0"/>
              <a:t>Gridlines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Patient Related Artifacts</a:t>
            </a:r>
          </a:p>
          <a:p>
            <a:pPr lvl="1"/>
            <a:r>
              <a:rPr lang="en-US" dirty="0" smtClean="0"/>
              <a:t>Motion, blur</a:t>
            </a:r>
          </a:p>
          <a:p>
            <a:pPr lvl="1"/>
            <a:r>
              <a:rPr lang="en-US" dirty="0" smtClean="0"/>
              <a:t>Deodorant, Lotions</a:t>
            </a:r>
          </a:p>
          <a:p>
            <a:pPr lvl="1"/>
            <a:r>
              <a:rPr lang="en-US" dirty="0" smtClean="0"/>
              <a:t>Hair, chin, earrings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Hardware Related Artifacts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Dust or Dirt on Compression Paddle</a:t>
            </a:r>
          </a:p>
          <a:p>
            <a:pPr lvl="1"/>
            <a:r>
              <a:rPr lang="en-US" dirty="0" smtClean="0"/>
              <a:t>May mimic </a:t>
            </a:r>
            <a:r>
              <a:rPr lang="en-US" dirty="0"/>
              <a:t>calcifications or masses. Look for an artifact that is seen </a:t>
            </a:r>
            <a:r>
              <a:rPr lang="en-US" dirty="0" smtClean="0"/>
              <a:t>on at least </a:t>
            </a:r>
            <a:r>
              <a:rPr lang="en-US" dirty="0"/>
              <a:t>two different images but in the same area of the detector (flipped and rotated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Thorough </a:t>
            </a:r>
            <a:r>
              <a:rPr lang="en-US" dirty="0"/>
              <a:t>cleaning of the compression paddles </a:t>
            </a:r>
            <a:r>
              <a:rPr lang="en-US" dirty="0" smtClean="0"/>
              <a:t>will </a:t>
            </a:r>
            <a:r>
              <a:rPr lang="en-US" dirty="0"/>
              <a:t>prevent this type of </a:t>
            </a:r>
            <a:r>
              <a:rPr lang="en-US" dirty="0" smtClean="0"/>
              <a:t>artifact</a:t>
            </a:r>
          </a:p>
          <a:p>
            <a:pPr lvl="1"/>
            <a:r>
              <a:rPr lang="en-US" dirty="0" smtClean="0"/>
              <a:t>Dead pixels may have a similar appearance but persist even after thorough cleaning of the compression paddles</a:t>
            </a:r>
          </a:p>
        </p:txBody>
      </p:sp>
    </p:spTree>
    <p:extLst>
      <p:ext uri="{BB962C8B-B14F-4D97-AF65-F5344CB8AC3E}">
        <p14:creationId xmlns:p14="http://schemas.microsoft.com/office/powerpoint/2010/main" val="672170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Dust/Dirt on the Compression Paddle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6" y="1595718"/>
            <a:ext cx="3677344" cy="452596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9" r="33691" b="62960"/>
          <a:stretch/>
        </p:blipFill>
        <p:spPr>
          <a:xfrm>
            <a:off x="4419600" y="1595718"/>
            <a:ext cx="4265041" cy="452596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295400" y="2286000"/>
            <a:ext cx="3810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76800" y="3733800"/>
            <a:ext cx="3810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72000" y="4114800"/>
            <a:ext cx="3810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91200" y="2438400"/>
            <a:ext cx="3810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19200" y="1905000"/>
            <a:ext cx="762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45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Dust/Dirt on the Compression Paddle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6" y="1595718"/>
            <a:ext cx="3677344" cy="4525963"/>
          </a:xfrm>
        </p:spPr>
      </p:pic>
      <p:sp>
        <p:nvSpPr>
          <p:cNvPr id="6" name="Oval 5"/>
          <p:cNvSpPr/>
          <p:nvPr/>
        </p:nvSpPr>
        <p:spPr>
          <a:xfrm>
            <a:off x="1295400" y="2286000"/>
            <a:ext cx="3810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95719"/>
            <a:ext cx="3657600" cy="450166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391400" y="5105400"/>
            <a:ext cx="3810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9200" y="1905000"/>
            <a:ext cx="762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96200" y="1905000"/>
            <a:ext cx="762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56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Dust/Dirt on the Compression Paddle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9" r="33691" b="62960"/>
          <a:stretch/>
        </p:blipFill>
        <p:spPr>
          <a:xfrm>
            <a:off x="383159" y="1595718"/>
            <a:ext cx="4265041" cy="452596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38200" y="3733800"/>
            <a:ext cx="3810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3400" y="4114800"/>
            <a:ext cx="3810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676400" y="2438400"/>
            <a:ext cx="3810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0" t="62737" r="12619" b="3327"/>
          <a:stretch/>
        </p:blipFill>
        <p:spPr>
          <a:xfrm>
            <a:off x="4743935" y="1591236"/>
            <a:ext cx="4019065" cy="453044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162800" y="3581400"/>
            <a:ext cx="3810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858000" y="3962400"/>
            <a:ext cx="3810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67400" y="5334000"/>
            <a:ext cx="3810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75413" y="6211328"/>
            <a:ext cx="654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Artifact resolved after thorough cleaning of the compression paddle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37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Gridlines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Caused by stopping or slowing down of grid oscillation in the receptor causing gridlines to be superimposed upon the image</a:t>
            </a:r>
          </a:p>
          <a:p>
            <a:r>
              <a:rPr lang="en-US" dirty="0" smtClean="0"/>
              <a:t>Seen as alternating thin band lines oriented at 45 degree angle</a:t>
            </a:r>
          </a:p>
          <a:p>
            <a:r>
              <a:rPr lang="en-US" dirty="0" smtClean="0"/>
              <a:t>Repeat exposure and if the artifact persists, call for servicing</a:t>
            </a:r>
          </a:p>
        </p:txBody>
      </p:sp>
    </p:spTree>
    <p:extLst>
      <p:ext uri="{BB962C8B-B14F-4D97-AF65-F5344CB8AC3E}">
        <p14:creationId xmlns:p14="http://schemas.microsoft.com/office/powerpoint/2010/main" val="4101587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Gridlines</a:t>
            </a:r>
            <a:endParaRPr lang="en-US" dirty="0"/>
          </a:p>
        </p:txBody>
      </p:sp>
      <p:pic>
        <p:nvPicPr>
          <p:cNvPr id="1026" name="Picture 2" descr="Image result for digital mammogram unit bucky grid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 bwMode="auto">
          <a:xfrm>
            <a:off x="3810000" y="2357438"/>
            <a:ext cx="500971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digital mammogram unit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4"/>
          <a:stretch/>
        </p:blipFill>
        <p:spPr bwMode="auto">
          <a:xfrm>
            <a:off x="452718" y="1752600"/>
            <a:ext cx="3032125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835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Gridlines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9" t="51042" r="16147" b="21876"/>
          <a:stretch/>
        </p:blipFill>
        <p:spPr>
          <a:xfrm>
            <a:off x="152400" y="1295400"/>
            <a:ext cx="4724400" cy="4521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6" t="35555" r="13893" b="37778"/>
          <a:stretch/>
        </p:blipFill>
        <p:spPr>
          <a:xfrm>
            <a:off x="4622050" y="1313330"/>
            <a:ext cx="4369549" cy="45039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0" y="6019800"/>
            <a:ext cx="3899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Artifact Resolved after Repeat Exposure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66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Deodorant/Lotion Artifacts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Deodorant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Can mimic calcifications</a:t>
            </a:r>
          </a:p>
          <a:p>
            <a:r>
              <a:rPr lang="en-US" dirty="0" smtClean="0"/>
              <a:t>Most commonly aluminum and zinc containing products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6" b="3385"/>
          <a:stretch/>
        </p:blipFill>
        <p:spPr>
          <a:xfrm>
            <a:off x="533400" y="1371600"/>
            <a:ext cx="3200400" cy="5157072"/>
          </a:xfrm>
        </p:spPr>
      </p:pic>
      <p:sp>
        <p:nvSpPr>
          <p:cNvPr id="3" name="Oval 2"/>
          <p:cNvSpPr/>
          <p:nvPr/>
        </p:nvSpPr>
        <p:spPr>
          <a:xfrm>
            <a:off x="1905000" y="1371600"/>
            <a:ext cx="1828800" cy="167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37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Overview - Objectives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ACR Guidelines in Image Quality and Positioning</a:t>
            </a:r>
          </a:p>
          <a:p>
            <a:pPr lvl="1"/>
            <a:r>
              <a:rPr lang="en-US" dirty="0" smtClean="0"/>
              <a:t>To evaluate screening mammogram image quality.</a:t>
            </a:r>
          </a:p>
          <a:p>
            <a:pPr lvl="1"/>
            <a:r>
              <a:rPr lang="en-US" dirty="0" smtClean="0"/>
              <a:t>To understand the components of a properly positioned screening mammogram.</a:t>
            </a:r>
          </a:p>
          <a:p>
            <a:pPr lvl="1"/>
            <a:r>
              <a:rPr lang="en-US" dirty="0" smtClean="0"/>
              <a:t>To provide high quality screening mammograms which promote early detection of breast specific disease.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Pitfalls and Artifacts</a:t>
            </a:r>
          </a:p>
          <a:p>
            <a:pPr lvl="1"/>
            <a:r>
              <a:rPr lang="en-US" dirty="0" smtClean="0"/>
              <a:t>To recognize hardware and patient related artifacts specific to digital mammography and how to correct them in order to provide optimal image quality. 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Interesting Cases</a:t>
            </a:r>
          </a:p>
          <a:p>
            <a:pPr lvl="1"/>
            <a:r>
              <a:rPr lang="en-US" dirty="0" smtClean="0"/>
              <a:t>To understand how </a:t>
            </a:r>
            <a:r>
              <a:rPr lang="en-US" dirty="0"/>
              <a:t>certain </a:t>
            </a:r>
            <a:r>
              <a:rPr lang="en-US" dirty="0" smtClean="0"/>
              <a:t>non-breast related </a:t>
            </a:r>
            <a:r>
              <a:rPr lang="en-US" dirty="0"/>
              <a:t>physical </a:t>
            </a:r>
            <a:r>
              <a:rPr lang="en-US" dirty="0" smtClean="0"/>
              <a:t>conditions can manifest on a mammogram image.</a:t>
            </a:r>
          </a:p>
          <a:p>
            <a:pPr lvl="1"/>
            <a:r>
              <a:rPr lang="en-US" dirty="0" smtClean="0"/>
              <a:t>To recognize normal variants and interesting anatomy. 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Deodorant/Lotion Artifacts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Deodorant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Can mimic calcifications</a:t>
            </a:r>
            <a:endParaRPr lang="en-US" dirty="0"/>
          </a:p>
        </p:txBody>
      </p:sp>
      <p:pic>
        <p:nvPicPr>
          <p:cNvPr id="14" name="Content Placeholder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12" b="62426"/>
          <a:stretch/>
        </p:blipFill>
        <p:spPr>
          <a:xfrm>
            <a:off x="4038600" y="2971800"/>
            <a:ext cx="4637826" cy="35052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562600" y="2983637"/>
            <a:ext cx="3048000" cy="25789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64" t="754" b="63996"/>
          <a:stretch/>
        </p:blipFill>
        <p:spPr>
          <a:xfrm>
            <a:off x="394167" y="1473693"/>
            <a:ext cx="4177833" cy="2834936"/>
          </a:xfrm>
        </p:spPr>
      </p:pic>
      <p:sp>
        <p:nvSpPr>
          <p:cNvPr id="7" name="TextBox 6"/>
          <p:cNvSpPr txBox="1"/>
          <p:nvPr/>
        </p:nvSpPr>
        <p:spPr>
          <a:xfrm>
            <a:off x="381000" y="47244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Artifact resolved on repeat image after patient thoroughly cleaned the axillary regions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13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Patient Related Artifacts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0" t="11237" b="11024"/>
          <a:stretch/>
        </p:blipFill>
        <p:spPr>
          <a:xfrm>
            <a:off x="533400" y="1371600"/>
            <a:ext cx="2971800" cy="5012425"/>
          </a:xfrm>
        </p:spPr>
      </p:pic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4648200" y="11430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Hair Artifact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Content Placeholder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0" t="34540" b="15755"/>
          <a:stretch/>
        </p:blipFill>
        <p:spPr>
          <a:xfrm>
            <a:off x="5486400" y="1981200"/>
            <a:ext cx="2590800" cy="448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55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Patient Related Artifacts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0" t="11237" b="11024"/>
          <a:stretch/>
        </p:blipFill>
        <p:spPr>
          <a:xfrm>
            <a:off x="533400" y="1371600"/>
            <a:ext cx="2971800" cy="5012425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7" t="5622" b="15068"/>
          <a:stretch/>
        </p:blipFill>
        <p:spPr>
          <a:xfrm>
            <a:off x="5562600" y="1371600"/>
            <a:ext cx="2935572" cy="5029200"/>
          </a:xfrm>
        </p:spPr>
      </p:pic>
      <p:sp>
        <p:nvSpPr>
          <p:cNvPr id="4" name="TextBox 3"/>
          <p:cNvSpPr txBox="1"/>
          <p:nvPr/>
        </p:nvSpPr>
        <p:spPr>
          <a:xfrm>
            <a:off x="5690987" y="1524000"/>
            <a:ext cx="1471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Repeat Image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6409705"/>
            <a:ext cx="3523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Hair tied back, Extended face shield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43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Patient Related Artifacts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0" r="58033"/>
          <a:stretch/>
        </p:blipFill>
        <p:spPr>
          <a:xfrm>
            <a:off x="457200" y="1447799"/>
            <a:ext cx="2057400" cy="503027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013" r="54294"/>
          <a:stretch/>
        </p:blipFill>
        <p:spPr>
          <a:xfrm>
            <a:off x="6400800" y="1447799"/>
            <a:ext cx="2098829" cy="50292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1" r="50000"/>
          <a:stretch/>
        </p:blipFill>
        <p:spPr>
          <a:xfrm>
            <a:off x="3200399" y="1452281"/>
            <a:ext cx="2375015" cy="50247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8400" y="6488668"/>
            <a:ext cx="3823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Jewelry removed, Extended face shield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253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Patient Related Artifacts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4648200" y="1524000"/>
            <a:ext cx="4041775" cy="639762"/>
          </a:xfrm>
        </p:spPr>
        <p:txBody>
          <a:bodyPr/>
          <a:lstStyle/>
          <a:p>
            <a:pPr algn="ctr"/>
            <a:r>
              <a:rPr lang="en-US" smtClean="0">
                <a:solidFill>
                  <a:srgbClr val="FFFF00"/>
                </a:solidFill>
              </a:rPr>
              <a:t>Pacemaker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t="6109" r="7139"/>
          <a:stretch/>
        </p:blipFill>
        <p:spPr>
          <a:xfrm>
            <a:off x="4267200" y="2362200"/>
            <a:ext cx="4343400" cy="3818766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08" b="25403"/>
          <a:stretch/>
        </p:blipFill>
        <p:spPr>
          <a:xfrm>
            <a:off x="762000" y="1524000"/>
            <a:ext cx="2362200" cy="4674895"/>
          </a:xfrm>
        </p:spPr>
      </p:pic>
    </p:spTree>
    <p:extLst>
      <p:ext uri="{BB962C8B-B14F-4D97-AF65-F5344CB8AC3E}">
        <p14:creationId xmlns:p14="http://schemas.microsoft.com/office/powerpoint/2010/main" val="39993809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Patient Related Artifacts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3" t="1" r="-34021" b="-34022"/>
          <a:stretch/>
        </p:blipFill>
        <p:spPr>
          <a:xfrm>
            <a:off x="338138" y="1371600"/>
            <a:ext cx="560546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71600"/>
            <a:ext cx="4148138" cy="51054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981200" y="1593664"/>
            <a:ext cx="2848256" cy="15541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19600" y="2971800"/>
            <a:ext cx="1143000" cy="1676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54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Clinical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History:</a:t>
            </a:r>
          </a:p>
          <a:p>
            <a:pPr lvl="1"/>
            <a:r>
              <a:rPr lang="en-US" dirty="0" smtClean="0"/>
              <a:t>Age, weight changes</a:t>
            </a:r>
          </a:p>
          <a:p>
            <a:pPr lvl="1"/>
            <a:r>
              <a:rPr lang="en-US" dirty="0" smtClean="0"/>
              <a:t>Menstrual:</a:t>
            </a:r>
          </a:p>
          <a:p>
            <a:pPr lvl="2"/>
            <a:r>
              <a:rPr lang="en-US" dirty="0" smtClean="0"/>
              <a:t>Age of first onset</a:t>
            </a:r>
          </a:p>
          <a:p>
            <a:pPr lvl="2"/>
            <a:r>
              <a:rPr lang="en-US" dirty="0" smtClean="0"/>
              <a:t>LMP</a:t>
            </a:r>
          </a:p>
          <a:p>
            <a:pPr lvl="2"/>
            <a:r>
              <a:rPr lang="en-US" dirty="0" smtClean="0"/>
              <a:t>Age of menopause</a:t>
            </a:r>
          </a:p>
          <a:p>
            <a:pPr lvl="1"/>
            <a:r>
              <a:rPr lang="en-US" dirty="0" smtClean="0"/>
              <a:t>Parity: Pregnancy history</a:t>
            </a:r>
          </a:p>
          <a:p>
            <a:pPr lvl="2"/>
            <a:r>
              <a:rPr lang="en-US" dirty="0" err="1" smtClean="0"/>
              <a:t>Nulliparity</a:t>
            </a:r>
            <a:r>
              <a:rPr lang="en-US" dirty="0" smtClean="0"/>
              <a:t>: Never born child</a:t>
            </a:r>
          </a:p>
          <a:p>
            <a:pPr lvl="2"/>
            <a:r>
              <a:rPr lang="en-US" dirty="0" err="1" smtClean="0"/>
              <a:t>Multiparity</a:t>
            </a:r>
            <a:r>
              <a:rPr lang="en-US" dirty="0" smtClean="0"/>
              <a:t>: Multiple  births</a:t>
            </a:r>
          </a:p>
          <a:p>
            <a:pPr lvl="2"/>
            <a:r>
              <a:rPr lang="en-US" dirty="0" smtClean="0"/>
              <a:t>Age of first pregnancy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Clinical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Medications:</a:t>
            </a:r>
          </a:p>
          <a:p>
            <a:pPr lvl="1"/>
            <a:r>
              <a:rPr lang="en-US" dirty="0" smtClean="0"/>
              <a:t>Estrogen, Progesterone, BCPs</a:t>
            </a:r>
          </a:p>
          <a:p>
            <a:pPr lvl="1"/>
            <a:r>
              <a:rPr lang="en-US" dirty="0" err="1" smtClean="0"/>
              <a:t>Prolactin</a:t>
            </a:r>
            <a:r>
              <a:rPr lang="en-US" dirty="0" smtClean="0"/>
              <a:t>, Steroids</a:t>
            </a:r>
          </a:p>
          <a:p>
            <a:pPr lvl="1"/>
            <a:r>
              <a:rPr lang="en-US" dirty="0" smtClean="0"/>
              <a:t>Thyroid, Diabetes medications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Surgical: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Mastectomy, lumpectomy, excisional biopsy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Breast augmentation, reduction</a:t>
            </a:r>
          </a:p>
          <a:p>
            <a:pPr lvl="1"/>
            <a:r>
              <a:rPr lang="en-US" dirty="0" smtClean="0"/>
              <a:t>Hysterectomy, </a:t>
            </a:r>
            <a:r>
              <a:rPr lang="en-US" dirty="0" err="1" smtClean="0"/>
              <a:t>oophorectomy</a:t>
            </a:r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Procedural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Prior breast biopsies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Family History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Clinical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Visual Inspection:</a:t>
            </a:r>
          </a:p>
          <a:p>
            <a:pPr lvl="1"/>
            <a:r>
              <a:rPr lang="en-US" dirty="0" smtClean="0"/>
              <a:t>Moles, sebaceous cysts, pimples</a:t>
            </a:r>
          </a:p>
          <a:p>
            <a:pPr lvl="1"/>
            <a:r>
              <a:rPr lang="en-US" dirty="0" smtClean="0"/>
              <a:t>Scarring</a:t>
            </a:r>
          </a:p>
          <a:p>
            <a:pPr lvl="1"/>
            <a:r>
              <a:rPr lang="en-US" dirty="0" smtClean="0"/>
              <a:t>Bruising, trauma</a:t>
            </a:r>
          </a:p>
          <a:p>
            <a:pPr lvl="1"/>
            <a:r>
              <a:rPr lang="en-US" dirty="0" smtClean="0"/>
              <a:t>Tattoos</a:t>
            </a:r>
          </a:p>
          <a:p>
            <a:r>
              <a:rPr lang="en-US" dirty="0" smtClean="0"/>
              <a:t>Appropriate markers placed and/or documented if applicable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Skin Markers Adapted at SBMC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8200" y="1535113"/>
            <a:ext cx="3659188" cy="639762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>
                <a:solidFill>
                  <a:srgbClr val="FFFF00"/>
                </a:solidFill>
              </a:rPr>
              <a:t>Lump                       Mole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4"/>
          <a:stretch/>
        </p:blipFill>
        <p:spPr>
          <a:xfrm rot="5400000">
            <a:off x="5949156" y="3083720"/>
            <a:ext cx="3951288" cy="213360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4189413" cy="6397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Nipple, </a:t>
            </a:r>
            <a:r>
              <a:rPr lang="en-US" dirty="0" err="1" smtClean="0">
                <a:solidFill>
                  <a:srgbClr val="FFFF00"/>
                </a:solidFill>
              </a:rPr>
              <a:t>Tangentials</a:t>
            </a:r>
            <a:r>
              <a:rPr lang="en-US" dirty="0" smtClean="0">
                <a:solidFill>
                  <a:srgbClr val="FFFF00"/>
                </a:solidFill>
              </a:rPr>
              <a:t>            Scar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3" b="3429"/>
          <a:stretch/>
        </p:blipFill>
        <p:spPr>
          <a:xfrm rot="5400000">
            <a:off x="1567656" y="3152299"/>
            <a:ext cx="3951288" cy="20574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3"/>
          <a:stretch/>
        </p:blipFill>
        <p:spPr>
          <a:xfrm rot="5400000">
            <a:off x="3701256" y="3152301"/>
            <a:ext cx="3951288" cy="2057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5330" y="3055667"/>
            <a:ext cx="3966768" cy="223130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ACR Guidelines in Image Quality and Positioning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CC view: </a:t>
            </a:r>
          </a:p>
          <a:p>
            <a:pPr lvl="1"/>
            <a:r>
              <a:rPr lang="en-US" dirty="0" smtClean="0"/>
              <a:t>At least one image from each breast should demonstrate nipple in profile.</a:t>
            </a:r>
          </a:p>
          <a:p>
            <a:pPr lvl="1"/>
            <a:r>
              <a:rPr lang="en-US" dirty="0" smtClean="0"/>
              <a:t>The distance between the nipple and the posterior edge of the image should be no more than approx. 1 cm less than that on the MLO view.</a:t>
            </a:r>
          </a:p>
          <a:p>
            <a:pPr lvl="1"/>
            <a:r>
              <a:rPr lang="en-US" dirty="0" smtClean="0"/>
              <a:t>Pectoralis muscle seen in 20-30% of cases.</a:t>
            </a:r>
          </a:p>
          <a:p>
            <a:pPr lvl="1"/>
            <a:r>
              <a:rPr lang="en-US" dirty="0"/>
              <a:t>Show as much </a:t>
            </a:r>
            <a:r>
              <a:rPr lang="en-US" dirty="0">
                <a:solidFill>
                  <a:srgbClr val="FFFF00"/>
                </a:solidFill>
              </a:rPr>
              <a:t>medial </a:t>
            </a:r>
            <a:r>
              <a:rPr lang="en-US" dirty="0"/>
              <a:t>tissue as possible: the portion of the breast that might be incompletely shown on the MLO view.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8592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Fun Miscellaneous Cases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4883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85818" y="6324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9" b="16489"/>
          <a:stretch/>
        </p:blipFill>
        <p:spPr>
          <a:xfrm>
            <a:off x="5562600" y="1295399"/>
            <a:ext cx="2531413" cy="4724401"/>
          </a:xfrm>
        </p:spPr>
      </p:pic>
      <p:sp>
        <p:nvSpPr>
          <p:cNvPr id="13" name="TextBox 12"/>
          <p:cNvSpPr txBox="1"/>
          <p:nvPr/>
        </p:nvSpPr>
        <p:spPr>
          <a:xfrm>
            <a:off x="6150367" y="6248400"/>
            <a:ext cx="146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October 2013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7772400" y="2971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5" t="24481" r="1" b="54356"/>
          <a:stretch/>
        </p:blipFill>
        <p:spPr>
          <a:xfrm>
            <a:off x="914400" y="1752600"/>
            <a:ext cx="3275786" cy="3048000"/>
          </a:xfrm>
        </p:spPr>
      </p:pic>
      <p:sp>
        <p:nvSpPr>
          <p:cNvPr id="11" name="Oval 10"/>
          <p:cNvSpPr/>
          <p:nvPr/>
        </p:nvSpPr>
        <p:spPr>
          <a:xfrm>
            <a:off x="3581400" y="2895600"/>
            <a:ext cx="762000" cy="7745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108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85818" y="6324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9" b="16489"/>
          <a:stretch/>
        </p:blipFill>
        <p:spPr>
          <a:xfrm>
            <a:off x="5562600" y="1295399"/>
            <a:ext cx="2531413" cy="4724401"/>
          </a:xfrm>
        </p:spPr>
      </p:pic>
      <p:sp>
        <p:nvSpPr>
          <p:cNvPr id="12" name="TextBox 11"/>
          <p:cNvSpPr txBox="1"/>
          <p:nvPr/>
        </p:nvSpPr>
        <p:spPr>
          <a:xfrm>
            <a:off x="165456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50367" y="6248400"/>
            <a:ext cx="146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October 2013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7772400" y="2971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9" t="10935" b="53170"/>
          <a:stretch/>
        </p:blipFill>
        <p:spPr>
          <a:xfrm>
            <a:off x="1371601" y="1524000"/>
            <a:ext cx="2516366" cy="4038600"/>
          </a:xfrm>
        </p:spPr>
      </p:pic>
      <p:sp>
        <p:nvSpPr>
          <p:cNvPr id="14" name="Oval 13"/>
          <p:cNvSpPr/>
          <p:nvPr/>
        </p:nvSpPr>
        <p:spPr>
          <a:xfrm>
            <a:off x="3352800" y="3352800"/>
            <a:ext cx="762000" cy="6983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65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85818" y="6324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9" b="16489"/>
          <a:stretch/>
        </p:blipFill>
        <p:spPr>
          <a:xfrm>
            <a:off x="5562600" y="1295399"/>
            <a:ext cx="2531413" cy="4724401"/>
          </a:xfrm>
        </p:spPr>
      </p:pic>
      <p:sp>
        <p:nvSpPr>
          <p:cNvPr id="12" name="TextBox 11"/>
          <p:cNvSpPr txBox="1"/>
          <p:nvPr/>
        </p:nvSpPr>
        <p:spPr>
          <a:xfrm>
            <a:off x="165456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50367" y="6248400"/>
            <a:ext cx="146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October 2013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7772400" y="2971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6" t="7162" r="27837" b="55908"/>
          <a:stretch/>
        </p:blipFill>
        <p:spPr>
          <a:xfrm>
            <a:off x="990600" y="1981200"/>
            <a:ext cx="3657601" cy="2234953"/>
          </a:xfrm>
        </p:spPr>
      </p:pic>
      <p:sp>
        <p:nvSpPr>
          <p:cNvPr id="7" name="TextBox 6"/>
          <p:cNvSpPr txBox="1"/>
          <p:nvPr/>
        </p:nvSpPr>
        <p:spPr>
          <a:xfrm>
            <a:off x="914400" y="4724400"/>
            <a:ext cx="4090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Path: Benign lymph node with extensive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black pigmentation consistent with tattoo</a:t>
            </a:r>
          </a:p>
          <a:p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dirty="0" smtClean="0">
                <a:solidFill>
                  <a:srgbClr val="FFFF00"/>
                </a:solidFill>
              </a:rPr>
              <a:t>igment.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529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85818" y="6324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54567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800"/>
          <a:stretch/>
        </p:blipFill>
        <p:spPr>
          <a:xfrm>
            <a:off x="533400" y="1658017"/>
            <a:ext cx="3886200" cy="4590383"/>
          </a:xfrm>
        </p:spPr>
      </p:pic>
      <p:pic>
        <p:nvPicPr>
          <p:cNvPr id="11" name="Content Placeholder 10" descr="Screen Clippi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00200"/>
            <a:ext cx="3683575" cy="4525963"/>
          </a:xfrm>
        </p:spPr>
      </p:pic>
    </p:spTree>
    <p:extLst>
      <p:ext uri="{BB962C8B-B14F-4D97-AF65-F5344CB8AC3E}">
        <p14:creationId xmlns:p14="http://schemas.microsoft.com/office/powerpoint/2010/main" val="23339474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599" y="499018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April 2013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275366" y="499018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April 2013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00400" y="49967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June 2014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0" y="49967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June 2014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6817" y="5719390"/>
            <a:ext cx="6284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questions would you ask the patient?</a:t>
            </a:r>
            <a:endParaRPr lang="en-US" sz="24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766" y="1900178"/>
            <a:ext cx="2228849" cy="2743200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2" y="1887240"/>
            <a:ext cx="2252163" cy="2771894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466" y="1944163"/>
            <a:ext cx="2202441" cy="27106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049" y="1927911"/>
            <a:ext cx="222885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26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75366" y="499018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April 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49967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June 2014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6817" y="5719390"/>
            <a:ext cx="6284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questions would you ask the patient?</a:t>
            </a:r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466" y="1944163"/>
            <a:ext cx="2202441" cy="27106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049" y="1927911"/>
            <a:ext cx="2228850" cy="2743200"/>
          </a:xfrm>
          <a:prstGeom prst="rect">
            <a:avLst/>
          </a:prstGeom>
        </p:spPr>
      </p:pic>
      <p:pic>
        <p:nvPicPr>
          <p:cNvPr id="18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t="13482" r="6245" b="22217"/>
          <a:stretch/>
        </p:blipFill>
        <p:spPr>
          <a:xfrm>
            <a:off x="838200" y="1194484"/>
            <a:ext cx="3048000" cy="2234516"/>
          </a:xfr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" t="13910" r="7949" b="22376"/>
          <a:stretch/>
        </p:blipFill>
        <p:spPr>
          <a:xfrm>
            <a:off x="838200" y="3429000"/>
            <a:ext cx="3048000" cy="227462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376256" y="1828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376256" y="38100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19200" y="61722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Patient had a sleeve gastrectomy and lost &gt;100 </a:t>
            </a:r>
            <a:r>
              <a:rPr lang="en-US" sz="2400" dirty="0" err="1" smtClean="0">
                <a:solidFill>
                  <a:srgbClr val="FFFF00"/>
                </a:solidFill>
              </a:rPr>
              <a:t>lbs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916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#3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5" t="1845" r="1"/>
          <a:stretch/>
        </p:blipFill>
        <p:spPr>
          <a:xfrm>
            <a:off x="2362200" y="1371600"/>
            <a:ext cx="2133182" cy="327847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6"/>
          <a:stretch/>
        </p:blipFill>
        <p:spPr>
          <a:xfrm>
            <a:off x="152400" y="1371600"/>
            <a:ext cx="2133600" cy="327847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19" r="17820"/>
          <a:stretch/>
        </p:blipFill>
        <p:spPr>
          <a:xfrm>
            <a:off x="4648200" y="1371600"/>
            <a:ext cx="2207139" cy="3278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53"/>
          <a:stretch/>
        </p:blipFill>
        <p:spPr>
          <a:xfrm>
            <a:off x="7010400" y="1406374"/>
            <a:ext cx="2018198" cy="32436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7700" y="4953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43800" y="4953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24200" y="495082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2013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209" y="496567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2013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5791200"/>
            <a:ext cx="4417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Patient denies any significant weight changes</a:t>
            </a:r>
          </a:p>
          <a:p>
            <a:pPr algn="ctr"/>
            <a:r>
              <a:rPr lang="en-US" dirty="0" smtClean="0"/>
              <a:t>What can explain the findings?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2515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19" r="17820"/>
          <a:stretch/>
        </p:blipFill>
        <p:spPr>
          <a:xfrm>
            <a:off x="4648200" y="1371600"/>
            <a:ext cx="2207139" cy="3278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53"/>
          <a:stretch/>
        </p:blipFill>
        <p:spPr>
          <a:xfrm>
            <a:off x="7010400" y="1406374"/>
            <a:ext cx="2018198" cy="32436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9538" y="187383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CXR 2010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43800" y="4953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34209" y="496567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2013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5791200"/>
            <a:ext cx="4417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Patient denies any significant weight changes</a:t>
            </a:r>
          </a:p>
          <a:p>
            <a:pPr algn="ctr"/>
            <a:r>
              <a:rPr lang="en-US" dirty="0" smtClean="0"/>
              <a:t>What can explain the findings?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5"/>
          <a:stretch/>
        </p:blipFill>
        <p:spPr>
          <a:xfrm>
            <a:off x="533400" y="1098921"/>
            <a:ext cx="2283339" cy="2482479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r="6014"/>
          <a:stretch/>
        </p:blipFill>
        <p:spPr>
          <a:xfrm>
            <a:off x="1905000" y="3352800"/>
            <a:ext cx="2499038" cy="23063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4397" y="4497244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CXR 2015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0248" y="6384959"/>
            <a:ext cx="4447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Edema Secondary to Congestive Heart Failure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403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7" t="3367" r="1" b="10768"/>
          <a:stretch/>
        </p:blipFill>
        <p:spPr>
          <a:xfrm>
            <a:off x="2362200" y="1396581"/>
            <a:ext cx="1935272" cy="392831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5" b="15153"/>
          <a:stretch/>
        </p:blipFill>
        <p:spPr>
          <a:xfrm>
            <a:off x="6733075" y="1398588"/>
            <a:ext cx="2220772" cy="3926308"/>
          </a:xfrm>
        </p:spPr>
      </p:pic>
      <p:sp>
        <p:nvSpPr>
          <p:cNvPr id="7" name="TextBox 6"/>
          <p:cNvSpPr txBox="1"/>
          <p:nvPr/>
        </p:nvSpPr>
        <p:spPr>
          <a:xfrm>
            <a:off x="2743200" y="5562600"/>
            <a:ext cx="130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March </a:t>
            </a:r>
            <a:r>
              <a:rPr lang="en-US" dirty="0" smtClean="0">
                <a:solidFill>
                  <a:srgbClr val="FFFF00"/>
                </a:solidFill>
              </a:rPr>
              <a:t>2018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5" t="6667" b="14445"/>
          <a:stretch/>
        </p:blipFill>
        <p:spPr>
          <a:xfrm>
            <a:off x="152400" y="1396581"/>
            <a:ext cx="2133600" cy="3928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4" t="4668" r="1" b="14444"/>
          <a:stretch/>
        </p:blipFill>
        <p:spPr>
          <a:xfrm>
            <a:off x="4419600" y="1396581"/>
            <a:ext cx="2159766" cy="39283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00818" y="5562600"/>
            <a:ext cx="130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March </a:t>
            </a:r>
            <a:r>
              <a:rPr lang="en-US" dirty="0" smtClean="0">
                <a:solidFill>
                  <a:srgbClr val="FFFF00"/>
                </a:solidFill>
              </a:rPr>
              <a:t>2018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556629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 2017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97851" y="556260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 2017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140365" y="6104063"/>
            <a:ext cx="3237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Lactation Changes of the Breasts</a:t>
            </a:r>
          </a:p>
        </p:txBody>
      </p:sp>
    </p:spTree>
    <p:extLst>
      <p:ext uri="{BB962C8B-B14F-4D97-AF65-F5344CB8AC3E}">
        <p14:creationId xmlns:p14="http://schemas.microsoft.com/office/powerpoint/2010/main" val="4191489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ACR Guidelines in Image Quality and Positioning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0" r="268"/>
          <a:stretch/>
        </p:blipFill>
        <p:spPr>
          <a:xfrm>
            <a:off x="1371600" y="2057400"/>
            <a:ext cx="2981672" cy="45259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70"/>
          <a:stretch/>
        </p:blipFill>
        <p:spPr>
          <a:xfrm>
            <a:off x="4558553" y="2057400"/>
            <a:ext cx="3200400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" r="7624"/>
          <a:stretch/>
        </p:blipFill>
        <p:spPr>
          <a:xfrm>
            <a:off x="2209800" y="1219200"/>
            <a:ext cx="2209801" cy="305752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" r="10461"/>
          <a:stretch/>
        </p:blipFill>
        <p:spPr>
          <a:xfrm>
            <a:off x="6934200" y="1219200"/>
            <a:ext cx="2133600" cy="304571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r="6794"/>
          <a:stretch/>
        </p:blipFill>
        <p:spPr>
          <a:xfrm>
            <a:off x="76200" y="1219200"/>
            <a:ext cx="2057400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" r="2678"/>
          <a:stretch/>
        </p:blipFill>
        <p:spPr>
          <a:xfrm>
            <a:off x="4648200" y="1219200"/>
            <a:ext cx="2209800" cy="304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4419600"/>
            <a:ext cx="130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2016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98209" y="4419600"/>
            <a:ext cx="130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2016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84948" y="4419600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Feb 2018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78357" y="4419600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Feb 2018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4228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" r="7624"/>
          <a:stretch/>
        </p:blipFill>
        <p:spPr>
          <a:xfrm>
            <a:off x="2209800" y="1219200"/>
            <a:ext cx="2209801" cy="305752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" r="10461"/>
          <a:stretch/>
        </p:blipFill>
        <p:spPr>
          <a:xfrm>
            <a:off x="6934200" y="1219200"/>
            <a:ext cx="2133600" cy="304571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r="6794"/>
          <a:stretch/>
        </p:blipFill>
        <p:spPr>
          <a:xfrm>
            <a:off x="76200" y="1219200"/>
            <a:ext cx="2057400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" r="2678"/>
          <a:stretch/>
        </p:blipFill>
        <p:spPr>
          <a:xfrm>
            <a:off x="4648200" y="1219200"/>
            <a:ext cx="2209800" cy="304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7778" r="11111" b="28889"/>
          <a:stretch/>
        </p:blipFill>
        <p:spPr>
          <a:xfrm>
            <a:off x="838200" y="4903232"/>
            <a:ext cx="3282461" cy="182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4419600"/>
            <a:ext cx="130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2016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98209" y="4419600"/>
            <a:ext cx="130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2016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84948" y="4419600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Feb 2018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78357" y="4419600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Feb 2018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684948" y="5178107"/>
            <a:ext cx="495300" cy="49371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19601" y="5078968"/>
            <a:ext cx="44195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- Dialysis patient with a left upper extremity AVF.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- Extensive left chest wall dilated veins, venous collaterals, secondary to central venous stenosis, left subclavian vein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3376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6"/>
          <a:stretch/>
        </p:blipFill>
        <p:spPr>
          <a:xfrm>
            <a:off x="304800" y="1447800"/>
            <a:ext cx="3962400" cy="459344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9"/>
          <a:stretch/>
        </p:blipFill>
        <p:spPr>
          <a:xfrm>
            <a:off x="4800600" y="1447800"/>
            <a:ext cx="3676606" cy="4648200"/>
          </a:xfrm>
        </p:spPr>
      </p:pic>
      <p:sp>
        <p:nvSpPr>
          <p:cNvPr id="7" name="TextBox 6"/>
          <p:cNvSpPr txBox="1"/>
          <p:nvPr/>
        </p:nvSpPr>
        <p:spPr>
          <a:xfrm>
            <a:off x="1752600" y="621613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 2011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66408" y="621613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4596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#6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9"/>
          <a:stretch/>
        </p:blipFill>
        <p:spPr>
          <a:xfrm>
            <a:off x="4800600" y="1447800"/>
            <a:ext cx="3676606" cy="4648200"/>
          </a:xfrm>
        </p:spPr>
      </p:pic>
      <p:sp>
        <p:nvSpPr>
          <p:cNvPr id="7" name="TextBox 6"/>
          <p:cNvSpPr txBox="1"/>
          <p:nvPr/>
        </p:nvSpPr>
        <p:spPr>
          <a:xfrm>
            <a:off x="914400" y="6216134"/>
            <a:ext cx="254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Reduction Mammoplasty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66408" y="621613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2014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33"/>
          <a:stretch/>
        </p:blipFill>
        <p:spPr>
          <a:xfrm>
            <a:off x="653966" y="1447800"/>
            <a:ext cx="3156034" cy="4648200"/>
          </a:xfrm>
        </p:spPr>
      </p:pic>
    </p:spTree>
    <p:extLst>
      <p:ext uri="{BB962C8B-B14F-4D97-AF65-F5344CB8AC3E}">
        <p14:creationId xmlns:p14="http://schemas.microsoft.com/office/powerpoint/2010/main" val="37688902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#7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1" t="12505" r="-1" b="7073"/>
          <a:stretch/>
        </p:blipFill>
        <p:spPr>
          <a:xfrm>
            <a:off x="533400" y="1828799"/>
            <a:ext cx="2514600" cy="4385865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What is this structure?</a:t>
            </a:r>
          </a:p>
          <a:p>
            <a:r>
              <a:rPr lang="en-US" dirty="0" smtClean="0"/>
              <a:t>Is this normal or abnormal?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2467972" y="4776186"/>
            <a:ext cx="406405" cy="1064014"/>
          </a:xfrm>
          <a:custGeom>
            <a:avLst/>
            <a:gdLst>
              <a:gd name="connsiteX0" fmla="*/ 390638 w 406405"/>
              <a:gd name="connsiteY0" fmla="*/ 0 h 1064014"/>
              <a:gd name="connsiteX1" fmla="*/ 20 w 406405"/>
              <a:gd name="connsiteY1" fmla="*/ 559294 h 1064014"/>
              <a:gd name="connsiteX2" fmla="*/ 372882 w 406405"/>
              <a:gd name="connsiteY2" fmla="*/ 1029810 h 1064014"/>
              <a:gd name="connsiteX3" fmla="*/ 390638 w 406405"/>
              <a:gd name="connsiteY3" fmla="*/ 1029810 h 1064014"/>
              <a:gd name="connsiteX4" fmla="*/ 390638 w 406405"/>
              <a:gd name="connsiteY4" fmla="*/ 1047565 h 1064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405" h="1064014">
                <a:moveTo>
                  <a:pt x="390638" y="0"/>
                </a:moveTo>
                <a:cubicBezTo>
                  <a:pt x="196808" y="193829"/>
                  <a:pt x="2979" y="387659"/>
                  <a:pt x="20" y="559294"/>
                </a:cubicBezTo>
                <a:cubicBezTo>
                  <a:pt x="-2939" y="730929"/>
                  <a:pt x="307779" y="951391"/>
                  <a:pt x="372882" y="1029810"/>
                </a:cubicBezTo>
                <a:cubicBezTo>
                  <a:pt x="437985" y="1108229"/>
                  <a:pt x="387679" y="1026851"/>
                  <a:pt x="390638" y="1029810"/>
                </a:cubicBezTo>
                <a:cubicBezTo>
                  <a:pt x="393597" y="1032769"/>
                  <a:pt x="392117" y="1040167"/>
                  <a:pt x="390638" y="104756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2382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#7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1" t="12505" r="-1" b="7073"/>
          <a:stretch/>
        </p:blipFill>
        <p:spPr>
          <a:xfrm>
            <a:off x="533400" y="1828799"/>
            <a:ext cx="2514600" cy="4385865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3657600" y="1600200"/>
            <a:ext cx="5105400" cy="487680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dirty="0" err="1">
                <a:solidFill>
                  <a:srgbClr val="FFFF00"/>
                </a:solidFill>
              </a:rPr>
              <a:t>Sternalis</a:t>
            </a:r>
            <a:r>
              <a:rPr lang="en-US" dirty="0">
                <a:solidFill>
                  <a:srgbClr val="FFFF00"/>
                </a:solidFill>
              </a:rPr>
              <a:t> Muscle</a:t>
            </a:r>
          </a:p>
          <a:p>
            <a:r>
              <a:rPr lang="en-US" dirty="0"/>
              <a:t>Uncommon anatomic variant of the chest wall musculature.</a:t>
            </a:r>
          </a:p>
          <a:p>
            <a:r>
              <a:rPr lang="en-US" dirty="0"/>
              <a:t>It may be visible as a rounded or irregular density on the </a:t>
            </a:r>
            <a:r>
              <a:rPr lang="en-US" dirty="0" err="1"/>
              <a:t>craniocaudal</a:t>
            </a:r>
            <a:r>
              <a:rPr lang="en-US" dirty="0"/>
              <a:t> mammogram along the sternal medial edge of the film. </a:t>
            </a:r>
          </a:p>
          <a:p>
            <a:r>
              <a:rPr lang="en-US" dirty="0"/>
              <a:t>With improved mammographic positioning it will be seen more frequently. </a:t>
            </a:r>
          </a:p>
          <a:p>
            <a:r>
              <a:rPr lang="en-US" dirty="0"/>
              <a:t>Variety of appearances.</a:t>
            </a:r>
          </a:p>
          <a:p>
            <a:r>
              <a:rPr lang="en-US" dirty="0"/>
              <a:t>Avoid confusion with a malignant lesion. </a:t>
            </a:r>
          </a:p>
        </p:txBody>
      </p:sp>
      <p:sp>
        <p:nvSpPr>
          <p:cNvPr id="10" name="Freeform 9"/>
          <p:cNvSpPr/>
          <p:nvPr/>
        </p:nvSpPr>
        <p:spPr>
          <a:xfrm>
            <a:off x="2467972" y="4776186"/>
            <a:ext cx="406405" cy="1064014"/>
          </a:xfrm>
          <a:custGeom>
            <a:avLst/>
            <a:gdLst>
              <a:gd name="connsiteX0" fmla="*/ 390638 w 406405"/>
              <a:gd name="connsiteY0" fmla="*/ 0 h 1064014"/>
              <a:gd name="connsiteX1" fmla="*/ 20 w 406405"/>
              <a:gd name="connsiteY1" fmla="*/ 559294 h 1064014"/>
              <a:gd name="connsiteX2" fmla="*/ 372882 w 406405"/>
              <a:gd name="connsiteY2" fmla="*/ 1029810 h 1064014"/>
              <a:gd name="connsiteX3" fmla="*/ 390638 w 406405"/>
              <a:gd name="connsiteY3" fmla="*/ 1029810 h 1064014"/>
              <a:gd name="connsiteX4" fmla="*/ 390638 w 406405"/>
              <a:gd name="connsiteY4" fmla="*/ 1047565 h 1064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405" h="1064014">
                <a:moveTo>
                  <a:pt x="390638" y="0"/>
                </a:moveTo>
                <a:cubicBezTo>
                  <a:pt x="196808" y="193829"/>
                  <a:pt x="2979" y="387659"/>
                  <a:pt x="20" y="559294"/>
                </a:cubicBezTo>
                <a:cubicBezTo>
                  <a:pt x="-2939" y="730929"/>
                  <a:pt x="307779" y="951391"/>
                  <a:pt x="372882" y="1029810"/>
                </a:cubicBezTo>
                <a:cubicBezTo>
                  <a:pt x="437985" y="1108229"/>
                  <a:pt x="387679" y="1026851"/>
                  <a:pt x="390638" y="1029810"/>
                </a:cubicBezTo>
                <a:cubicBezTo>
                  <a:pt x="393597" y="1032769"/>
                  <a:pt x="392117" y="1040167"/>
                  <a:pt x="390638" y="104756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166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#7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1" t="12505" r="-1" b="7073"/>
          <a:stretch/>
        </p:blipFill>
        <p:spPr>
          <a:xfrm>
            <a:off x="533400" y="1828799"/>
            <a:ext cx="2514600" cy="4385865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3657600" y="1600200"/>
            <a:ext cx="5105400" cy="487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err="1">
                <a:solidFill>
                  <a:srgbClr val="FFFF00"/>
                </a:solidFill>
              </a:rPr>
              <a:t>Sternalis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Muscle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467972" y="4776186"/>
            <a:ext cx="406405" cy="1064014"/>
          </a:xfrm>
          <a:custGeom>
            <a:avLst/>
            <a:gdLst>
              <a:gd name="connsiteX0" fmla="*/ 390638 w 406405"/>
              <a:gd name="connsiteY0" fmla="*/ 0 h 1064014"/>
              <a:gd name="connsiteX1" fmla="*/ 20 w 406405"/>
              <a:gd name="connsiteY1" fmla="*/ 559294 h 1064014"/>
              <a:gd name="connsiteX2" fmla="*/ 372882 w 406405"/>
              <a:gd name="connsiteY2" fmla="*/ 1029810 h 1064014"/>
              <a:gd name="connsiteX3" fmla="*/ 390638 w 406405"/>
              <a:gd name="connsiteY3" fmla="*/ 1029810 h 1064014"/>
              <a:gd name="connsiteX4" fmla="*/ 390638 w 406405"/>
              <a:gd name="connsiteY4" fmla="*/ 1047565 h 1064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405" h="1064014">
                <a:moveTo>
                  <a:pt x="390638" y="0"/>
                </a:moveTo>
                <a:cubicBezTo>
                  <a:pt x="196808" y="193829"/>
                  <a:pt x="2979" y="387659"/>
                  <a:pt x="20" y="559294"/>
                </a:cubicBezTo>
                <a:cubicBezTo>
                  <a:pt x="-2939" y="730929"/>
                  <a:pt x="307779" y="951391"/>
                  <a:pt x="372882" y="1029810"/>
                </a:cubicBezTo>
                <a:cubicBezTo>
                  <a:pt x="437985" y="1108229"/>
                  <a:pt x="387679" y="1026851"/>
                  <a:pt x="390638" y="1029810"/>
                </a:cubicBezTo>
                <a:cubicBezTo>
                  <a:pt x="393597" y="1032769"/>
                  <a:pt x="392117" y="1040167"/>
                  <a:pt x="390638" y="104756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326854"/>
            <a:ext cx="4209290" cy="392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427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#8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20" b="3543"/>
          <a:stretch/>
        </p:blipFill>
        <p:spPr>
          <a:xfrm>
            <a:off x="838200" y="1524000"/>
            <a:ext cx="2540855" cy="499538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What is this structure (*)?</a:t>
            </a:r>
          </a:p>
          <a:p>
            <a:r>
              <a:rPr lang="en-US" dirty="0" smtClean="0"/>
              <a:t>Is this positioning ideal? Why?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838200" y="1623134"/>
            <a:ext cx="1143000" cy="134866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68064" y="1623134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*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117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#8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20" b="3543"/>
          <a:stretch/>
        </p:blipFill>
        <p:spPr>
          <a:xfrm>
            <a:off x="838200" y="1524000"/>
            <a:ext cx="2540855" cy="499538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 smtClean="0">
                <a:solidFill>
                  <a:srgbClr val="FFFF00"/>
                </a:solidFill>
              </a:rPr>
              <a:t>Latissimus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Dorsi</a:t>
            </a:r>
            <a:endParaRPr lang="en-US" dirty="0" smtClean="0">
              <a:solidFill>
                <a:srgbClr val="FFFF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838200" y="1623134"/>
            <a:ext cx="1143000" cy="134866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68064" y="1623134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*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7" b="5372"/>
          <a:stretch/>
        </p:blipFill>
        <p:spPr>
          <a:xfrm>
            <a:off x="4953000" y="1977077"/>
            <a:ext cx="3377065" cy="454642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648200" y="4648200"/>
            <a:ext cx="12954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89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#9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7"/>
          <a:stretch/>
        </p:blipFill>
        <p:spPr>
          <a:xfrm>
            <a:off x="1828800" y="1600200"/>
            <a:ext cx="2486372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59"/>
          <a:stretch/>
        </p:blipFill>
        <p:spPr>
          <a:xfrm>
            <a:off x="4828828" y="1600200"/>
            <a:ext cx="2410172" cy="4525963"/>
          </a:xfrm>
        </p:spPr>
      </p:pic>
    </p:spTree>
    <p:extLst>
      <p:ext uri="{BB962C8B-B14F-4D97-AF65-F5344CB8AC3E}">
        <p14:creationId xmlns:p14="http://schemas.microsoft.com/office/powerpoint/2010/main" val="1722928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0"/>
          <a:stretch/>
        </p:blipFill>
        <p:spPr>
          <a:xfrm>
            <a:off x="5791200" y="1778279"/>
            <a:ext cx="2991544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ACR Guidelines in Image Quality and Positioning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4330" y="2362200"/>
            <a:ext cx="23657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dirty="0">
                <a:solidFill>
                  <a:srgbClr val="FFFF00"/>
                </a:solidFill>
              </a:rPr>
              <a:t>The distance between the nipple and the posterior edge of the image should be no more than 1 cm less than the distance between the nipple and pectoralis muscle on the MLO view</a:t>
            </a:r>
          </a:p>
          <a:p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0" r="268"/>
          <a:stretch/>
        </p:blipFill>
        <p:spPr>
          <a:xfrm>
            <a:off x="2659823" y="1778280"/>
            <a:ext cx="2981672" cy="452596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6400800" y="3886200"/>
            <a:ext cx="1828800" cy="530661"/>
          </a:xfrm>
          <a:prstGeom prst="straightConnector1">
            <a:avLst/>
          </a:prstGeom>
          <a:ln w="63500" cmpd="sng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172200" y="5822576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10 cm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276600" y="4114800"/>
            <a:ext cx="2133600" cy="0"/>
          </a:xfrm>
          <a:prstGeom prst="straightConnector1">
            <a:avLst/>
          </a:prstGeom>
          <a:ln w="63500" cmpd="sng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938144" y="5822576"/>
            <a:ext cx="18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No less than 9 cm</a:t>
            </a:r>
          </a:p>
        </p:txBody>
      </p:sp>
    </p:spTree>
    <p:extLst>
      <p:ext uri="{BB962C8B-B14F-4D97-AF65-F5344CB8AC3E}">
        <p14:creationId xmlns:p14="http://schemas.microsoft.com/office/powerpoint/2010/main" val="37999019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#9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59"/>
          <a:stretch/>
        </p:blipFill>
        <p:spPr>
          <a:xfrm>
            <a:off x="4828828" y="1600200"/>
            <a:ext cx="2410172" cy="4525963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Absent Pectoralis Muscle-  </a:t>
            </a:r>
            <a:r>
              <a:rPr lang="en-US" dirty="0" smtClean="0">
                <a:solidFill>
                  <a:srgbClr val="FFFF00"/>
                </a:solidFill>
              </a:rPr>
              <a:t>Poland Syndrome</a:t>
            </a:r>
          </a:p>
          <a:p>
            <a:r>
              <a:rPr lang="en-US" dirty="0" smtClean="0"/>
              <a:t>Rare congenital disorder</a:t>
            </a:r>
          </a:p>
          <a:p>
            <a:pPr lvl="1"/>
            <a:r>
              <a:rPr lang="en-US" dirty="0" smtClean="0"/>
              <a:t>M &gt; F</a:t>
            </a:r>
          </a:p>
          <a:p>
            <a:r>
              <a:rPr lang="en-US" dirty="0"/>
              <a:t>U</a:t>
            </a:r>
            <a:r>
              <a:rPr lang="en-US" dirty="0" smtClean="0"/>
              <a:t>nilateral </a:t>
            </a:r>
            <a:r>
              <a:rPr lang="en-US" dirty="0"/>
              <a:t>absence </a:t>
            </a:r>
            <a:r>
              <a:rPr lang="en-US" dirty="0" smtClean="0"/>
              <a:t>or hypoplasia of the pectoralis major and/or minor muscles</a:t>
            </a:r>
          </a:p>
          <a:p>
            <a:r>
              <a:rPr lang="en-US" dirty="0" smtClean="0"/>
              <a:t>Asymmetry of the chest</a:t>
            </a:r>
          </a:p>
          <a:p>
            <a:r>
              <a:rPr lang="en-US" dirty="0" smtClean="0"/>
              <a:t>Associations: rib or hand abnormalities, syndactyly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023844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Overview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Strive for optimal positioning and compression in 4 views</a:t>
            </a:r>
          </a:p>
          <a:p>
            <a:pPr lvl="1"/>
            <a:r>
              <a:rPr lang="en-US" dirty="0" smtClean="0"/>
              <a:t>ALARA (As Low As Reasonably Achievable)</a:t>
            </a:r>
          </a:p>
          <a:p>
            <a:pPr lvl="2"/>
            <a:r>
              <a:rPr lang="en-US" dirty="0" smtClean="0"/>
              <a:t>Make </a:t>
            </a:r>
            <a:r>
              <a:rPr lang="en-US" dirty="0"/>
              <a:t>every reasonable effort to </a:t>
            </a:r>
            <a:r>
              <a:rPr lang="en-US" dirty="0" smtClean="0"/>
              <a:t>limit unnecessary exposures </a:t>
            </a:r>
            <a:r>
              <a:rPr lang="en-US" dirty="0"/>
              <a:t>to ionizing radiation </a:t>
            </a:r>
            <a:r>
              <a:rPr lang="en-US" dirty="0" smtClean="0"/>
              <a:t>while striving to achieve optimal image quality.</a:t>
            </a:r>
          </a:p>
          <a:p>
            <a:pPr lvl="2"/>
            <a:r>
              <a:rPr lang="en-US" dirty="0" smtClean="0"/>
              <a:t>Optimal image quality = less recalls (patient exposures)</a:t>
            </a:r>
          </a:p>
          <a:p>
            <a:r>
              <a:rPr lang="en-US" dirty="0" smtClean="0"/>
              <a:t>MAGNIFY each image before accepting it to avoid (and correct if possible) hardware and patient related artifacts</a:t>
            </a:r>
          </a:p>
          <a:p>
            <a:r>
              <a:rPr lang="en-US" dirty="0" smtClean="0"/>
              <a:t>Understand unique physical/medical conditions and variant anatomies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7554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References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400" dirty="0"/>
          </a:p>
          <a:p>
            <a:r>
              <a:rPr lang="en-US" sz="1400" dirty="0">
                <a:solidFill>
                  <a:srgbClr val="FFC000"/>
                </a:solidFill>
              </a:rPr>
              <a:t>Literature:</a:t>
            </a:r>
          </a:p>
          <a:p>
            <a:pPr lvl="1"/>
            <a:r>
              <a:rPr lang="en-US" sz="1400" dirty="0" err="1"/>
              <a:t>Ayyala</a:t>
            </a:r>
            <a:r>
              <a:rPr lang="en-US" sz="1400" dirty="0"/>
              <a:t>, RS, </a:t>
            </a:r>
            <a:r>
              <a:rPr lang="en-US" sz="1400" dirty="0" err="1"/>
              <a:t>ChorltonMA</a:t>
            </a:r>
            <a:r>
              <a:rPr lang="en-US" sz="1400" dirty="0"/>
              <a:t>, Behrman RH, </a:t>
            </a:r>
            <a:r>
              <a:rPr lang="en-US" sz="1400" dirty="0" err="1"/>
              <a:t>Kornguth</a:t>
            </a:r>
            <a:r>
              <a:rPr lang="en-US" sz="1400" dirty="0"/>
              <a:t> PF, </a:t>
            </a:r>
            <a:r>
              <a:rPr lang="en-US" sz="1400" dirty="0" err="1"/>
              <a:t>Slanetz</a:t>
            </a:r>
            <a:r>
              <a:rPr lang="en-US" sz="1400" dirty="0"/>
              <a:t> PJ. </a:t>
            </a:r>
            <a:r>
              <a:rPr lang="en-US" sz="1400" i="1" dirty="0"/>
              <a:t>Digital Mammographic Artifacts on Full-Field Systems: What Are They and How Do I Fix Them?</a:t>
            </a:r>
            <a:r>
              <a:rPr lang="en-US" sz="1400" dirty="0"/>
              <a:t> </a:t>
            </a:r>
            <a:r>
              <a:rPr lang="en-US" sz="1400" i="1" dirty="0" err="1"/>
              <a:t>RadioGraphics</a:t>
            </a:r>
            <a:r>
              <a:rPr lang="en-US" sz="1400" dirty="0"/>
              <a:t> 2008; 28: 1999- </a:t>
            </a:r>
            <a:r>
              <a:rPr lang="en-US" sz="1400" dirty="0" smtClean="0"/>
              <a:t>2008.</a:t>
            </a:r>
          </a:p>
          <a:p>
            <a:pPr lvl="1"/>
            <a:r>
              <a:rPr lang="en-US" sz="1400" dirty="0"/>
              <a:t>Bassett LW. </a:t>
            </a:r>
            <a:r>
              <a:rPr lang="en-US" sz="1400" i="1" dirty="0"/>
              <a:t>Breast Imaging</a:t>
            </a:r>
            <a:r>
              <a:rPr lang="en-US" sz="1400" dirty="0"/>
              <a:t> </a:t>
            </a:r>
            <a:r>
              <a:rPr lang="en-US" sz="1400" dirty="0" err="1"/>
              <a:t>Philidelphia</a:t>
            </a:r>
            <a:r>
              <a:rPr lang="en-US" sz="1400" dirty="0"/>
              <a:t>, PA: Elsevier, 2011; 110-145</a:t>
            </a:r>
            <a:r>
              <a:rPr lang="en-US" sz="1400" dirty="0" smtClean="0"/>
              <a:t>.</a:t>
            </a:r>
          </a:p>
          <a:p>
            <a:pPr lvl="1"/>
            <a:r>
              <a:rPr lang="en-US" sz="1400" dirty="0" err="1" smtClean="0"/>
              <a:t>Farria</a:t>
            </a:r>
            <a:r>
              <a:rPr lang="en-US" sz="1400" dirty="0" smtClean="0"/>
              <a:t> </a:t>
            </a:r>
            <a:r>
              <a:rPr lang="en-US" sz="1400" dirty="0"/>
              <a:t>DM, Bassett LW, </a:t>
            </a:r>
            <a:r>
              <a:rPr lang="en-US" sz="1400" dirty="0" err="1"/>
              <a:t>Kimme</a:t>
            </a:r>
            <a:r>
              <a:rPr lang="en-US" sz="1400" dirty="0"/>
              <a:t>-Smith C, </a:t>
            </a:r>
            <a:r>
              <a:rPr lang="en-US" sz="1400" dirty="0" err="1"/>
              <a:t>DeBruhl</a:t>
            </a:r>
            <a:r>
              <a:rPr lang="en-US" sz="1400" dirty="0"/>
              <a:t> N. </a:t>
            </a:r>
            <a:r>
              <a:rPr lang="en-US" sz="1400" i="1" dirty="0"/>
              <a:t>Mammographic quality assurance from A </a:t>
            </a:r>
            <a:r>
              <a:rPr lang="en-US" sz="1400" i="1" dirty="0" smtClean="0"/>
              <a:t>to Z</a:t>
            </a:r>
            <a:r>
              <a:rPr lang="en-US" sz="1400" i="1" dirty="0"/>
              <a:t>.</a:t>
            </a:r>
            <a:r>
              <a:rPr lang="en-US" sz="1400" dirty="0"/>
              <a:t> </a:t>
            </a:r>
            <a:r>
              <a:rPr lang="en-US" sz="1400" i="1" dirty="0" err="1"/>
              <a:t>RadioGraphics</a:t>
            </a:r>
            <a:r>
              <a:rPr lang="en-US" sz="1400" dirty="0"/>
              <a:t> 1994; </a:t>
            </a:r>
            <a:r>
              <a:rPr lang="en-US" sz="1400" dirty="0" smtClean="0"/>
              <a:t>14:371-385.</a:t>
            </a:r>
          </a:p>
          <a:p>
            <a:pPr lvl="1"/>
            <a:r>
              <a:rPr lang="en-US" sz="1400" dirty="0" err="1" smtClean="0"/>
              <a:t>Hogge</a:t>
            </a:r>
            <a:r>
              <a:rPr lang="en-US" sz="1400" dirty="0" smtClean="0"/>
              <a:t> </a:t>
            </a:r>
            <a:r>
              <a:rPr lang="en-US" sz="1400" dirty="0"/>
              <a:t>JP, Palmer CH, Muller CC, Little ST, Smith DC, </a:t>
            </a:r>
            <a:r>
              <a:rPr lang="en-US" sz="1400" dirty="0" err="1"/>
              <a:t>Fatouros</a:t>
            </a:r>
            <a:r>
              <a:rPr lang="en-US" sz="1400" dirty="0"/>
              <a:t> PP, de Paredes ES. </a:t>
            </a:r>
            <a:r>
              <a:rPr lang="en-US" sz="1400" i="1" dirty="0"/>
              <a:t>Quality Assurance in Mammography: Artifact Analysis</a:t>
            </a:r>
            <a:r>
              <a:rPr lang="en-US" sz="1400" dirty="0"/>
              <a:t>. </a:t>
            </a:r>
            <a:r>
              <a:rPr lang="en-US" sz="1400" i="1" dirty="0" err="1"/>
              <a:t>RadioGraphics</a:t>
            </a:r>
            <a:r>
              <a:rPr lang="en-US" sz="1400" i="1" dirty="0"/>
              <a:t> </a:t>
            </a:r>
            <a:r>
              <a:rPr lang="en-US" sz="1400" dirty="0"/>
              <a:t>1999; 19: </a:t>
            </a:r>
            <a:r>
              <a:rPr lang="en-US" sz="1400" dirty="0" smtClean="0"/>
              <a:t>503-522.</a:t>
            </a:r>
          </a:p>
          <a:p>
            <a:pPr lvl="1"/>
            <a:r>
              <a:rPr lang="en-US" sz="1400" dirty="0" smtClean="0"/>
              <a:t>Honegger </a:t>
            </a:r>
            <a:r>
              <a:rPr lang="en-US" sz="1400" dirty="0"/>
              <a:t>MM, </a:t>
            </a:r>
            <a:r>
              <a:rPr lang="en-US" sz="1400" dirty="0" err="1"/>
              <a:t>Hesseltine</a:t>
            </a:r>
            <a:r>
              <a:rPr lang="en-US" sz="1400" dirty="0"/>
              <a:t> SM, Gross JD, Singer C, Cohen JM.  </a:t>
            </a:r>
            <a:r>
              <a:rPr lang="en-US" sz="1400" i="1" dirty="0"/>
              <a:t>Tattoo Pigment Mimicking Axillary Lymph Node Calcifications on Mammography</a:t>
            </a:r>
            <a:r>
              <a:rPr lang="en-US" sz="1400" dirty="0"/>
              <a:t>. </a:t>
            </a:r>
            <a:r>
              <a:rPr lang="en-US" sz="1400" i="1" dirty="0"/>
              <a:t>American Journal of </a:t>
            </a:r>
            <a:r>
              <a:rPr lang="en-US" sz="1400" i="1" dirty="0" err="1"/>
              <a:t>Roentgenology</a:t>
            </a:r>
            <a:r>
              <a:rPr lang="en-US" sz="1400" i="1" dirty="0"/>
              <a:t> </a:t>
            </a:r>
            <a:r>
              <a:rPr lang="en-US" sz="1400" dirty="0"/>
              <a:t>2004: 183: </a:t>
            </a:r>
            <a:r>
              <a:rPr lang="en-US" sz="1400" dirty="0" smtClean="0"/>
              <a:t>831-832.</a:t>
            </a:r>
          </a:p>
          <a:p>
            <a:pPr marL="0" indent="0">
              <a:buNone/>
            </a:pPr>
            <a:endParaRPr lang="en-US" sz="1400" dirty="0">
              <a:solidFill>
                <a:srgbClr val="FFC000"/>
              </a:solidFill>
            </a:endParaRPr>
          </a:p>
          <a:p>
            <a:r>
              <a:rPr lang="en-US" sz="1400" dirty="0">
                <a:solidFill>
                  <a:srgbClr val="FFC000"/>
                </a:solidFill>
              </a:rPr>
              <a:t>Websites:</a:t>
            </a:r>
          </a:p>
          <a:p>
            <a:pPr lvl="1"/>
            <a:r>
              <a:rPr lang="en-US" sz="1400" dirty="0"/>
              <a:t>ACR Mammography Accreditation.  </a:t>
            </a:r>
            <a:r>
              <a:rPr lang="en-US" sz="1400" u="sng" dirty="0">
                <a:hlinkClick r:id="rId2"/>
              </a:rPr>
              <a:t>https://</a:t>
            </a:r>
            <a:r>
              <a:rPr lang="en-US" sz="1400" u="sng" dirty="0" smtClean="0">
                <a:hlinkClick r:id="rId2"/>
              </a:rPr>
              <a:t>www.acraccreditation.org/modalities/mammography</a:t>
            </a:r>
            <a:endParaRPr lang="en-US" sz="1400" u="sng" dirty="0" smtClean="0"/>
          </a:p>
          <a:p>
            <a:pPr lvl="1"/>
            <a:r>
              <a:rPr lang="en-US" sz="1400" dirty="0" smtClean="0"/>
              <a:t>Mammography </a:t>
            </a:r>
            <a:r>
              <a:rPr lang="en-US" sz="1400" dirty="0"/>
              <a:t>Acquisition: </a:t>
            </a:r>
            <a:r>
              <a:rPr lang="en-US" sz="1400" dirty="0" smtClean="0"/>
              <a:t>Screen-Film </a:t>
            </a:r>
            <a:r>
              <a:rPr lang="en-US" sz="1400" dirty="0"/>
              <a:t>and Digital Mammography, the </a:t>
            </a:r>
            <a:r>
              <a:rPr lang="en-US" sz="1400" dirty="0" smtClean="0"/>
              <a:t>Mammography </a:t>
            </a:r>
            <a:r>
              <a:rPr lang="en-US" sz="1400" dirty="0"/>
              <a:t>Quality </a:t>
            </a:r>
            <a:r>
              <a:rPr lang="en-US" sz="1400" dirty="0" smtClean="0"/>
              <a:t>Standards </a:t>
            </a:r>
            <a:r>
              <a:rPr lang="en-US" sz="1400" dirty="0"/>
              <a:t>Act, and Computer-Aided Detection. </a:t>
            </a:r>
            <a:r>
              <a:rPr lang="en-US" sz="1400" u="sng" dirty="0">
                <a:hlinkClick r:id="rId3"/>
              </a:rPr>
              <a:t>https://</a:t>
            </a:r>
            <a:r>
              <a:rPr lang="en-US" sz="1400" u="sng" dirty="0" smtClean="0">
                <a:hlinkClick r:id="rId3"/>
              </a:rPr>
              <a:t>clinicalgate.com/mammography-acquisition-screen-film-and-digital-mammography-the-mammography-quality-standards-act-and-computer-aided-detection</a:t>
            </a:r>
            <a:endParaRPr lang="en-US" sz="1400" dirty="0"/>
          </a:p>
          <a:p>
            <a:pPr lvl="1"/>
            <a:r>
              <a:rPr lang="en-US" sz="1400" smtClean="0"/>
              <a:t>Mammography </a:t>
            </a:r>
            <a:r>
              <a:rPr lang="en-US" sz="1400" dirty="0"/>
              <a:t>Physics and Technology.  </a:t>
            </a:r>
            <a:r>
              <a:rPr lang="en-US" sz="1400" u="sng" dirty="0">
                <a:hlinkClick r:id="rId4"/>
              </a:rPr>
              <a:t>http://www.sprawls.org/resources/MAMMO/module.htm</a:t>
            </a:r>
            <a:endParaRPr lang="en-US" sz="1400" dirty="0"/>
          </a:p>
          <a:p>
            <a:pPr lvl="1"/>
            <a:r>
              <a:rPr lang="en-US" sz="1400" dirty="0" smtClean="0"/>
              <a:t>Poland </a:t>
            </a:r>
            <a:r>
              <a:rPr lang="en-US" sz="1400" dirty="0"/>
              <a:t>Syndrome. </a:t>
            </a:r>
            <a:r>
              <a:rPr lang="en-US" sz="1400" u="sng" dirty="0">
                <a:hlinkClick r:id="rId5"/>
              </a:rPr>
              <a:t>https://</a:t>
            </a:r>
            <a:r>
              <a:rPr lang="en-US" sz="1400" u="sng" dirty="0" smtClean="0">
                <a:hlinkClick r:id="rId5"/>
              </a:rPr>
              <a:t>emedicine.medscape.com/article/1273664-overview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38504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ACR Guidelines in Image Quality and Positioning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MLO view:</a:t>
            </a:r>
          </a:p>
          <a:p>
            <a:pPr lvl="1"/>
            <a:r>
              <a:rPr lang="en-US" dirty="0" smtClean="0"/>
              <a:t>At least one image from each breast should demonstrate nipple in profile.</a:t>
            </a:r>
          </a:p>
          <a:p>
            <a:pPr lvl="1"/>
            <a:r>
              <a:rPr lang="en-US" dirty="0" smtClean="0"/>
              <a:t>The anterior edge of the </a:t>
            </a:r>
            <a:r>
              <a:rPr lang="en-US" dirty="0" err="1" smtClean="0"/>
              <a:t>pectoralis</a:t>
            </a:r>
            <a:r>
              <a:rPr lang="en-US" dirty="0" smtClean="0"/>
              <a:t> muscle on the MLO view should be convex.</a:t>
            </a:r>
          </a:p>
          <a:p>
            <a:pPr lvl="1"/>
            <a:r>
              <a:rPr lang="en-US" dirty="0" smtClean="0"/>
              <a:t>Pectoralis muscle should extend to at least the level of the nipple. </a:t>
            </a:r>
          </a:p>
          <a:p>
            <a:pPr lvl="1"/>
            <a:r>
              <a:rPr lang="en-US" dirty="0" err="1" smtClean="0"/>
              <a:t>Inframammary</a:t>
            </a:r>
            <a:r>
              <a:rPr lang="en-US" dirty="0" smtClean="0"/>
              <a:t> fold will be open and its posterior extent visualized.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ACR Guidelines in Image Quality and Positioning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5"/>
          <a:stretch/>
        </p:blipFill>
        <p:spPr>
          <a:xfrm>
            <a:off x="1447800" y="2052918"/>
            <a:ext cx="3057872" cy="45259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03"/>
          <a:stretch/>
        </p:blipFill>
        <p:spPr>
          <a:xfrm>
            <a:off x="4648200" y="2052918"/>
            <a:ext cx="3117682" cy="453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73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 flipV="1">
            <a:off x="4645025" y="2174874"/>
            <a:ext cx="1603375" cy="3768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ACR Mammography Accreditation Clinical Image Quality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6397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Top 10 Reasons for Image Submission Failures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57200" y="1981200"/>
          <a:ext cx="8229600" cy="4568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58">
                <a:tc>
                  <a:txBody>
                    <a:bodyPr/>
                    <a:lstStyle/>
                    <a:p>
                      <a:r>
                        <a:rPr lang="en-US" dirty="0" smtClean="0"/>
                        <a:t>Deficiency</a:t>
                      </a:r>
                      <a:endParaRPr lang="en-US" dirty="0"/>
                    </a:p>
                  </a:txBody>
                  <a:tcPr marL="44891" marR="4489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Approx. Frequency</a:t>
                      </a:r>
                      <a:endParaRPr lang="en-US" dirty="0"/>
                    </a:p>
                  </a:txBody>
                  <a:tcPr marL="44891" marR="448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58">
                <a:tc>
                  <a:txBody>
                    <a:bodyPr/>
                    <a:lstStyle/>
                    <a:p>
                      <a:r>
                        <a:rPr lang="en-US" dirty="0" smtClean="0"/>
                        <a:t>Inadequate </a:t>
                      </a:r>
                      <a:r>
                        <a:rPr lang="en-US" dirty="0" err="1" smtClean="0"/>
                        <a:t>pectoralis</a:t>
                      </a:r>
                      <a:r>
                        <a:rPr lang="en-US" dirty="0" smtClean="0"/>
                        <a:t> muscle on the MLO</a:t>
                      </a:r>
                    </a:p>
                  </a:txBody>
                  <a:tcPr marL="44891" marR="4489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22%</a:t>
                      </a:r>
                      <a:endParaRPr lang="en-US" dirty="0"/>
                    </a:p>
                  </a:txBody>
                  <a:tcPr marL="44891" marR="4489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958">
                <a:tc>
                  <a:txBody>
                    <a:bodyPr/>
                    <a:lstStyle/>
                    <a:p>
                      <a:r>
                        <a:rPr lang="en-US" dirty="0" smtClean="0"/>
                        <a:t>Sagging of the breast on the MLO </a:t>
                      </a:r>
                      <a:endParaRPr lang="en-US" dirty="0"/>
                    </a:p>
                  </a:txBody>
                  <a:tcPr marL="44891" marR="4489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14%</a:t>
                      </a:r>
                      <a:endParaRPr lang="en-US" dirty="0"/>
                    </a:p>
                  </a:txBody>
                  <a:tcPr marL="44891" marR="4489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958">
                <a:tc>
                  <a:txBody>
                    <a:bodyPr/>
                    <a:lstStyle/>
                    <a:p>
                      <a:r>
                        <a:rPr lang="en-US" dirty="0" smtClean="0"/>
                        <a:t>Poor visualization of posterior tissue on MLO</a:t>
                      </a:r>
                    </a:p>
                  </a:txBody>
                  <a:tcPr marL="44891" marR="4489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14%</a:t>
                      </a:r>
                      <a:endParaRPr lang="en-US" dirty="0"/>
                    </a:p>
                  </a:txBody>
                  <a:tcPr marL="44891" marR="4489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958">
                <a:tc>
                  <a:txBody>
                    <a:bodyPr/>
                    <a:lstStyle/>
                    <a:p>
                      <a:r>
                        <a:rPr lang="en-US" dirty="0" smtClean="0"/>
                        <a:t>Skin folds overlying breast tissue </a:t>
                      </a:r>
                      <a:endParaRPr lang="en-US" dirty="0"/>
                    </a:p>
                  </a:txBody>
                  <a:tcPr marL="44891" marR="4489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12%</a:t>
                      </a:r>
                      <a:endParaRPr lang="en-US" dirty="0"/>
                    </a:p>
                  </a:txBody>
                  <a:tcPr marL="44891" marR="4489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3958">
                <a:tc>
                  <a:txBody>
                    <a:bodyPr/>
                    <a:lstStyle/>
                    <a:p>
                      <a:r>
                        <a:rPr lang="en-US" dirty="0" smtClean="0"/>
                        <a:t>Poor visualization of posterior tissue on CC</a:t>
                      </a:r>
                    </a:p>
                  </a:txBody>
                  <a:tcPr marL="44891" marR="4489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11%</a:t>
                      </a:r>
                      <a:endParaRPr lang="en-US" dirty="0"/>
                    </a:p>
                  </a:txBody>
                  <a:tcPr marL="44891" marR="4489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958">
                <a:tc>
                  <a:txBody>
                    <a:bodyPr/>
                    <a:lstStyle/>
                    <a:p>
                      <a:r>
                        <a:rPr lang="en-US" dirty="0" smtClean="0"/>
                        <a:t>PNL on CC not within 1 cm of MLO </a:t>
                      </a:r>
                      <a:endParaRPr lang="en-US" dirty="0"/>
                    </a:p>
                  </a:txBody>
                  <a:tcPr marL="44891" marR="4489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 marL="44891" marR="4489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958">
                <a:tc>
                  <a:txBody>
                    <a:bodyPr/>
                    <a:lstStyle/>
                    <a:p>
                      <a:r>
                        <a:rPr lang="en-US" dirty="0" smtClean="0"/>
                        <a:t>Excessive lateral or medial exaggeration on the CC</a:t>
                      </a:r>
                    </a:p>
                  </a:txBody>
                  <a:tcPr marL="44891" marR="4489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6%</a:t>
                      </a:r>
                      <a:endParaRPr lang="en-US" dirty="0"/>
                    </a:p>
                  </a:txBody>
                  <a:tcPr marL="44891" marR="4489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420">
                <a:tc>
                  <a:txBody>
                    <a:bodyPr/>
                    <a:lstStyle/>
                    <a:p>
                      <a:r>
                        <a:rPr lang="en-US" dirty="0" smtClean="0"/>
                        <a:t>Breast too high on receptor </a:t>
                      </a:r>
                    </a:p>
                  </a:txBody>
                  <a:tcPr marL="44891" marR="4489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4%</a:t>
                      </a:r>
                      <a:endParaRPr lang="en-US" dirty="0"/>
                    </a:p>
                  </a:txBody>
                  <a:tcPr marL="44891" marR="4489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420">
                <a:tc>
                  <a:txBody>
                    <a:bodyPr/>
                    <a:lstStyle/>
                    <a:p>
                      <a:r>
                        <a:rPr lang="en-US" dirty="0" smtClean="0"/>
                        <a:t>Portion of breast cut off </a:t>
                      </a:r>
                    </a:p>
                  </a:txBody>
                  <a:tcPr marL="44891" marR="4489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3%</a:t>
                      </a:r>
                      <a:endParaRPr lang="en-US" dirty="0"/>
                    </a:p>
                  </a:txBody>
                  <a:tcPr marL="44891" marR="4489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1420"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</a:p>
                  </a:txBody>
                  <a:tcPr marL="44891" marR="4489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5%</a:t>
                      </a:r>
                      <a:endParaRPr lang="en-US" dirty="0"/>
                    </a:p>
                  </a:txBody>
                  <a:tcPr marL="44891" marR="4489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6157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1639</TotalTime>
  <Words>1359</Words>
  <Application>Microsoft Office PowerPoint</Application>
  <PresentationFormat>On-screen Show (4:3)</PresentationFormat>
  <Paragraphs>272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Adobe Garamond Pro</vt:lpstr>
      <vt:lpstr>Arial</vt:lpstr>
      <vt:lpstr>Calibri</vt:lpstr>
      <vt:lpstr>Office Theme</vt:lpstr>
      <vt:lpstr>Digital Mammography  Quality Improvement  April 14, 2018</vt:lpstr>
      <vt:lpstr>Disclosure</vt:lpstr>
      <vt:lpstr>Overview - Objectives</vt:lpstr>
      <vt:lpstr>ACR Guidelines in Image Quality and Positioning</vt:lpstr>
      <vt:lpstr>ACR Guidelines in Image Quality and Positioning</vt:lpstr>
      <vt:lpstr>ACR Guidelines in Image Quality and Positioning</vt:lpstr>
      <vt:lpstr>ACR Guidelines in Image Quality and Positioning</vt:lpstr>
      <vt:lpstr>ACR Guidelines in Image Quality and Positioning</vt:lpstr>
      <vt:lpstr>ACR Mammography Accreditation Clinical Image Quality</vt:lpstr>
      <vt:lpstr>Interesting Cases</vt:lpstr>
      <vt:lpstr>Case 1</vt:lpstr>
      <vt:lpstr>Case 1</vt:lpstr>
      <vt:lpstr>Case 2</vt:lpstr>
      <vt:lpstr>Case 2</vt:lpstr>
      <vt:lpstr>Case 3</vt:lpstr>
      <vt:lpstr>Case 3</vt:lpstr>
      <vt:lpstr>Case 4</vt:lpstr>
      <vt:lpstr>Case 4</vt:lpstr>
      <vt:lpstr>Case 4</vt:lpstr>
      <vt:lpstr>Case 4</vt:lpstr>
      <vt:lpstr>Pitfalls and Artifacts</vt:lpstr>
      <vt:lpstr>Hardware Related Artifacts</vt:lpstr>
      <vt:lpstr>Dust/Dirt on the Compression Paddle</vt:lpstr>
      <vt:lpstr>Dust/Dirt on the Compression Paddle</vt:lpstr>
      <vt:lpstr>Dust/Dirt on the Compression Paddle</vt:lpstr>
      <vt:lpstr>Gridlines</vt:lpstr>
      <vt:lpstr>Gridlines</vt:lpstr>
      <vt:lpstr>Gridlines</vt:lpstr>
      <vt:lpstr>Deodorant/Lotion Artifacts</vt:lpstr>
      <vt:lpstr>Deodorant/Lotion Artifacts</vt:lpstr>
      <vt:lpstr>Patient Related Artifacts</vt:lpstr>
      <vt:lpstr>Patient Related Artifacts</vt:lpstr>
      <vt:lpstr>Patient Related Artifacts</vt:lpstr>
      <vt:lpstr>Patient Related Artifacts</vt:lpstr>
      <vt:lpstr>Patient Related Artifacts</vt:lpstr>
      <vt:lpstr>Clinical History</vt:lpstr>
      <vt:lpstr>Clinical History</vt:lpstr>
      <vt:lpstr>Clinical History</vt:lpstr>
      <vt:lpstr>Skin Markers Adapted at SBMC</vt:lpstr>
      <vt:lpstr>Fun Miscellaneous Cases</vt:lpstr>
      <vt:lpstr>Case #1</vt:lpstr>
      <vt:lpstr>Case #1</vt:lpstr>
      <vt:lpstr>Case #1</vt:lpstr>
      <vt:lpstr>Case #1</vt:lpstr>
      <vt:lpstr>Case #2</vt:lpstr>
      <vt:lpstr>Case #2</vt:lpstr>
      <vt:lpstr>Case #3</vt:lpstr>
      <vt:lpstr>Case #3</vt:lpstr>
      <vt:lpstr>Case #4</vt:lpstr>
      <vt:lpstr>Case #5</vt:lpstr>
      <vt:lpstr>Case #5</vt:lpstr>
      <vt:lpstr>Case #6</vt:lpstr>
      <vt:lpstr>Case #6</vt:lpstr>
      <vt:lpstr>Case #7</vt:lpstr>
      <vt:lpstr>Case #7</vt:lpstr>
      <vt:lpstr>Case #7</vt:lpstr>
      <vt:lpstr>Case #8</vt:lpstr>
      <vt:lpstr>Case #8</vt:lpstr>
      <vt:lpstr>Case #9</vt:lpstr>
      <vt:lpstr>Case #9</vt:lpstr>
      <vt:lpstr>Overview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Chong</dc:creator>
  <cp:lastModifiedBy>TRISHA X. KIM</cp:lastModifiedBy>
  <cp:revision>120</cp:revision>
  <dcterms:created xsi:type="dcterms:W3CDTF">2014-07-08T23:15:49Z</dcterms:created>
  <dcterms:modified xsi:type="dcterms:W3CDTF">2018-04-04T00:03:00Z</dcterms:modified>
</cp:coreProperties>
</file>