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25" r:id="rId2"/>
    <p:sldId id="393" r:id="rId3"/>
    <p:sldId id="361" r:id="rId4"/>
    <p:sldId id="363" r:id="rId5"/>
    <p:sldId id="364" r:id="rId6"/>
    <p:sldId id="370" r:id="rId7"/>
    <p:sldId id="365" r:id="rId8"/>
    <p:sldId id="366" r:id="rId9"/>
    <p:sldId id="367" r:id="rId10"/>
    <p:sldId id="368" r:id="rId11"/>
    <p:sldId id="369" r:id="rId12"/>
    <p:sldId id="372" r:id="rId13"/>
    <p:sldId id="374" r:id="rId14"/>
    <p:sldId id="375" r:id="rId15"/>
    <p:sldId id="380" r:id="rId16"/>
    <p:sldId id="379" r:id="rId17"/>
    <p:sldId id="378" r:id="rId18"/>
    <p:sldId id="376" r:id="rId19"/>
    <p:sldId id="385" r:id="rId20"/>
    <p:sldId id="384" r:id="rId21"/>
    <p:sldId id="377" r:id="rId22"/>
    <p:sldId id="388" r:id="rId23"/>
    <p:sldId id="387" r:id="rId24"/>
    <p:sldId id="390" r:id="rId25"/>
    <p:sldId id="394" r:id="rId26"/>
    <p:sldId id="386" r:id="rId27"/>
    <p:sldId id="398" r:id="rId28"/>
    <p:sldId id="395" r:id="rId29"/>
    <p:sldId id="392" r:id="rId30"/>
    <p:sldId id="383" r:id="rId31"/>
    <p:sldId id="39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588" autoAdjust="0"/>
  </p:normalViewPr>
  <p:slideViewPr>
    <p:cSldViewPr>
      <p:cViewPr varScale="1">
        <p:scale>
          <a:sx n="113" d="100"/>
          <a:sy n="113" d="100"/>
        </p:scale>
        <p:origin x="8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018437FA-1169-4C73-85CE-1249EBD7109B}" type="slidenum">
              <a:rPr lang="en-US"/>
              <a:pPr>
                <a:defRPr/>
              </a:pPr>
              <a:t>‹#›</a:t>
            </a:fld>
            <a:endParaRPr lang="en-US" dirty="0"/>
          </a:p>
        </p:txBody>
      </p:sp>
    </p:spTree>
    <p:extLst>
      <p:ext uri="{BB962C8B-B14F-4D97-AF65-F5344CB8AC3E}">
        <p14:creationId xmlns:p14="http://schemas.microsoft.com/office/powerpoint/2010/main" val="689818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dirty="0"/>
          </a:p>
        </p:txBody>
      </p:sp>
      <p:sp>
        <p:nvSpPr>
          <p:cNvPr id="2" name="Footer Placeholder 1"/>
          <p:cNvSpPr>
            <a:spLocks noGrp="1"/>
          </p:cNvSpPr>
          <p:nvPr>
            <p:ph type="ftr" sz="quarter" idx="11"/>
          </p:nvPr>
        </p:nvSpPr>
        <p:spPr/>
        <p:txBody>
          <a:bodyPr/>
          <a:lstStyle/>
          <a:p>
            <a:pPr>
              <a:defRPr/>
            </a:pP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11C3482A-2ACB-460E-B4E5-A7EF73AB11A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77650B-73C0-48F5-A26C-299B74BB889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54E56C-AD72-464D-9431-5386222BA88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5AEC0FF2-4885-4A6C-ACA9-76953B71807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dirty="0"/>
          </a:p>
        </p:txBody>
      </p:sp>
      <p:sp>
        <p:nvSpPr>
          <p:cNvPr id="11" name="Footer Placeholder 10"/>
          <p:cNvSpPr>
            <a:spLocks noGrp="1"/>
          </p:cNvSpPr>
          <p:nvPr>
            <p:ph type="ftr" sz="quarter" idx="11"/>
          </p:nvPr>
        </p:nvSpPr>
        <p:spPr/>
        <p:txBody>
          <a:bodyPr/>
          <a:lstStyle/>
          <a:p>
            <a:pPr>
              <a:defRPr/>
            </a:pPr>
            <a:endParaRPr lang="en-US" dirty="0"/>
          </a:p>
        </p:txBody>
      </p:sp>
      <p:sp>
        <p:nvSpPr>
          <p:cNvPr id="16" name="Slide Number Placeholder 15"/>
          <p:cNvSpPr>
            <a:spLocks noGrp="1"/>
          </p:cNvSpPr>
          <p:nvPr>
            <p:ph type="sldNum" sz="quarter" idx="12"/>
          </p:nvPr>
        </p:nvSpPr>
        <p:spPr/>
        <p:txBody>
          <a:bodyPr/>
          <a:lstStyle/>
          <a:p>
            <a:pPr>
              <a:defRPr/>
            </a:pPr>
            <a:fld id="{713DFECF-EE0D-4668-9430-747AAA89C7A7}" type="slidenum">
              <a:rPr lang="en-US" smtClean="0"/>
              <a:pPr>
                <a:defRPr/>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31" name="Slide Number Placeholder 30"/>
          <p:cNvSpPr>
            <a:spLocks noGrp="1"/>
          </p:cNvSpPr>
          <p:nvPr>
            <p:ph type="sldNum" sz="quarter" idx="12"/>
          </p:nvPr>
        </p:nvSpPr>
        <p:spPr/>
        <p:txBody>
          <a:bodyPr/>
          <a:lstStyle/>
          <a:p>
            <a:pPr>
              <a:defRPr/>
            </a:pPr>
            <a:fld id="{6845C14E-A023-4916-8BB0-40176630FD0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pPr>
              <a:defRPr/>
            </a:pPr>
            <a:fld id="{A57A0E38-D9D0-4180-9925-A91CD53CC47D}" type="slidenum">
              <a:rPr lang="en-US" smtClean="0"/>
              <a:pPr>
                <a:defRPr/>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dirty="0"/>
          </a:p>
        </p:txBody>
      </p:sp>
      <p:sp>
        <p:nvSpPr>
          <p:cNvPr id="21" name="Footer Placeholder 20"/>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F2871B8-01A3-4480-9287-3632B2A7F23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24" name="Footer Placeholder 23"/>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ADB7BA2-CA65-4E68-9BE5-BFE9DA08C34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dirty="0"/>
          </a:p>
        </p:txBody>
      </p:sp>
      <p:sp>
        <p:nvSpPr>
          <p:cNvPr id="29" name="Footer Placeholder 28"/>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F287331-C0AF-4810-8A24-88DCFFD14A1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31" name="Slide Number Placeholder 30"/>
          <p:cNvSpPr>
            <a:spLocks noGrp="1"/>
          </p:cNvSpPr>
          <p:nvPr>
            <p:ph type="sldNum" sz="quarter" idx="12"/>
          </p:nvPr>
        </p:nvSpPr>
        <p:spPr/>
        <p:txBody>
          <a:bodyPr/>
          <a:lstStyle/>
          <a:p>
            <a:pPr>
              <a:defRPr/>
            </a:pPr>
            <a:fld id="{7192D111-BB3E-4B54-A048-7E759C2BADFD}" type="slidenum">
              <a:rPr lang="en-US" smtClean="0"/>
              <a:pPr>
                <a:defRPr/>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AAC398B-5838-44C1-8959-E419B4CBDA2E}" type="slidenum">
              <a:rPr lang="en-US" smtClean="0"/>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youtube.com/watch?v=pM1cbckIXSo" TargetMode="External"/><Relationship Id="rId4" Type="http://schemas.openxmlformats.org/officeDocument/2006/relationships/hyperlink" Target="https://www.youtube.com/watch?v=1013K8fJfo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e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youtube.com/watch?v=j5BdJ_IUzNk" TargetMode="Externa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13newsnow.com/video/news/local/mycity/portsmouth/city-of-portsmouth-settles-lawsuits-with-fired-auditor/291-c8c9f602-6fb3-44da-83a0-c8464a4371db"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youtube.com/watch?v=aIz0NKJZFjQ"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youtube.com/watch?v=RLySXTIBS3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mailto:jpoole@cityofchesapeake.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tkr.com/2018/11/21/jury-says-portsmouth-vice-mayor-defamed-fired-city-auditor-must-pay-775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youtube.com/watch?v=RLySXTIBS3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ADB7BA2-CA65-4E68-9BE5-BFE9DA08C345}" type="slidenum">
              <a:rPr lang="en-US" smtClean="0"/>
              <a:pPr>
                <a:defRPr/>
              </a:pPr>
              <a:t>1</a:t>
            </a:fld>
            <a:endParaRPr lang="en-US" dirty="0"/>
          </a:p>
        </p:txBody>
      </p:sp>
      <p:sp>
        <p:nvSpPr>
          <p:cNvPr id="2" name="Rectangle 1"/>
          <p:cNvSpPr/>
          <p:nvPr/>
        </p:nvSpPr>
        <p:spPr>
          <a:xfrm>
            <a:off x="457200" y="412928"/>
            <a:ext cx="8170333" cy="5816977"/>
          </a:xfrm>
          <a:prstGeom prst="rect">
            <a:avLst/>
          </a:prstGeom>
        </p:spPr>
        <p:txBody>
          <a:bodyPr wrap="square">
            <a:spAutoFit/>
          </a:bodyPr>
          <a:lstStyle/>
          <a:p>
            <a:pPr lvl="0" algn="ctr">
              <a:spcBef>
                <a:spcPts val="0"/>
              </a:spcBef>
              <a:spcAft>
                <a:spcPts val="0"/>
              </a:spcAft>
            </a:pPr>
            <a:r>
              <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Context</a:t>
            </a:r>
            <a:r>
              <a:rPr lang="en-US" sz="36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of Course: How (and Why) a fired City Auditor got a </a:t>
            </a:r>
            <a:endPar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$775,000 Jury Award</a:t>
            </a: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 judge reduced it to $150K, but he settled for $300K)</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endPar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endPar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endParaRPr lang="en-US" sz="36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2019 VLGAA Spring Conference – May 3, 2019</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Jay Poole, CPA,CIA,CFE,CGMA</a:t>
            </a: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(&amp; expert witness!)</a:t>
            </a: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City Auditor</a:t>
            </a: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City of Chesapeake, Virginia</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endParaRPr lang="en-US"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08287" y="2971800"/>
            <a:ext cx="1650156" cy="985106"/>
          </a:xfrm>
          <a:prstGeom prst="rect">
            <a:avLst/>
          </a:prstGeom>
        </p:spPr>
      </p:pic>
    </p:spTree>
    <p:extLst>
      <p:ext uri="{BB962C8B-B14F-4D97-AF65-F5344CB8AC3E}">
        <p14:creationId xmlns:p14="http://schemas.microsoft.com/office/powerpoint/2010/main" val="88934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10</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304800" y="685800"/>
            <a:ext cx="8686800" cy="5464316"/>
          </a:xfrm>
          <a:prstGeom prst="rect">
            <a:avLst/>
          </a:prstGeom>
        </p:spPr>
        <p:txBody>
          <a:bodyPr wrap="square">
            <a:spAutoFit/>
          </a:bodyPr>
          <a:lstStyle/>
          <a:p>
            <a:pPr lvl="0" algn="ctr">
              <a:lnSpc>
                <a:spcPct val="107000"/>
              </a:lnSpc>
              <a:spcBef>
                <a:spcPts val="0"/>
              </a:spcBef>
              <a:spcAft>
                <a:spcPts val="800"/>
              </a:spcAft>
            </a:pPr>
            <a:r>
              <a:rPr lang="en-US" sz="3200" u="sng"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CASE 2 SUMMARY</a:t>
            </a:r>
            <a:endParaRPr lang="en-US" sz="3200" u="sng"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April 19, </a:t>
            </a: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2017 - Case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filed against City Councilman - $1.5M</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March 28, 2019 -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$300,000 settlement plus court costs (for both cases)</a:t>
            </a:r>
            <a:endParaRPr lang="en-US" sz="3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This outcome was unusual because:</a:t>
            </a:r>
          </a:p>
          <a:p>
            <a:pPr marL="457200" lvl="0" indent="-457200" algn="just">
              <a:lnSpc>
                <a:spcPct val="107000"/>
              </a:lnSpc>
              <a:spcBef>
                <a:spcPts val="0"/>
              </a:spcBef>
              <a:spcAft>
                <a:spcPts val="0"/>
              </a:spcAft>
              <a:buFontTx/>
              <a:buChar char="-"/>
            </a:pP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Defamation cases tend to be difficult to win;</a:t>
            </a:r>
            <a:endParaRPr lang="en-US" sz="3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07000"/>
              </a:lnSpc>
              <a:spcBef>
                <a:spcPts val="0"/>
              </a:spcBef>
              <a:spcAft>
                <a:spcPts val="0"/>
              </a:spcAft>
              <a:buFontTx/>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fired City Auditor had been designated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as a “Public Figure”</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 by the court. As a result,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his burden of proof was even higher</a:t>
            </a:r>
          </a:p>
        </p:txBody>
      </p:sp>
    </p:spTree>
    <p:extLst>
      <p:ext uri="{BB962C8B-B14F-4D97-AF65-F5344CB8AC3E}">
        <p14:creationId xmlns:p14="http://schemas.microsoft.com/office/powerpoint/2010/main" val="2105239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11</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914400" y="914400"/>
            <a:ext cx="7315200" cy="1673150"/>
          </a:xfrm>
          <a:prstGeom prst="rect">
            <a:avLst/>
          </a:prstGeom>
        </p:spPr>
        <p:txBody>
          <a:bodyPr wrap="square">
            <a:spAutoFit/>
          </a:bodyPr>
          <a:lstStyle/>
          <a:p>
            <a:pPr marL="342900" lvl="0" indent="-342900" algn="just">
              <a:lnSpc>
                <a:spcPct val="107000"/>
              </a:lnSpc>
              <a:spcBef>
                <a:spcPts val="0"/>
              </a:spcBef>
              <a:spcAft>
                <a:spcPts val="0"/>
              </a:spcAft>
              <a:buFont typeface="Symbol" panose="05050102010706020507" pitchFamily="18" charset="2"/>
              <a:buChar char=""/>
            </a:pP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How and Why the fired City Auditor won the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first case (</a:t>
            </a: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and why the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Judge </a:t>
            </a: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reduced the first jury award)</a:t>
            </a:r>
          </a:p>
        </p:txBody>
      </p:sp>
      <p:sp>
        <p:nvSpPr>
          <p:cNvPr id="6" name="Rectangle 5"/>
          <p:cNvSpPr/>
          <p:nvPr/>
        </p:nvSpPr>
        <p:spPr>
          <a:xfrm>
            <a:off x="2218765" y="3096143"/>
            <a:ext cx="5105400" cy="646331"/>
          </a:xfrm>
          <a:prstGeom prst="rect">
            <a:avLst/>
          </a:prstGeom>
        </p:spPr>
        <p:txBody>
          <a:bodyPr wrap="square">
            <a:spAutoFit/>
          </a:bodyPr>
          <a:lstStyle/>
          <a:p>
            <a:r>
              <a:rPr lang="en-US" dirty="0">
                <a:hlinkClick r:id="rId4"/>
              </a:rPr>
              <a:t>https://</a:t>
            </a:r>
            <a:r>
              <a:rPr lang="en-US" dirty="0" smtClean="0">
                <a:hlinkClick r:id="rId4"/>
              </a:rPr>
              <a:t>www.youtube.com/watch?v=1013K8fJfo8</a:t>
            </a:r>
            <a:endParaRPr lang="en-US" dirty="0" smtClean="0"/>
          </a:p>
          <a:p>
            <a:endParaRPr lang="en-US" dirty="0"/>
          </a:p>
        </p:txBody>
      </p:sp>
      <p:sp>
        <p:nvSpPr>
          <p:cNvPr id="7" name="Rectangle 6"/>
          <p:cNvSpPr/>
          <p:nvPr/>
        </p:nvSpPr>
        <p:spPr>
          <a:xfrm>
            <a:off x="2133600" y="4343400"/>
            <a:ext cx="5638800" cy="369332"/>
          </a:xfrm>
          <a:prstGeom prst="rect">
            <a:avLst/>
          </a:prstGeom>
        </p:spPr>
        <p:txBody>
          <a:bodyPr wrap="square">
            <a:spAutoFit/>
          </a:bodyPr>
          <a:lstStyle/>
          <a:p>
            <a:r>
              <a:rPr lang="en-US" dirty="0">
                <a:hlinkClick r:id="rId5"/>
              </a:rPr>
              <a:t>https://</a:t>
            </a:r>
            <a:r>
              <a:rPr lang="en-US" dirty="0" smtClean="0">
                <a:hlinkClick r:id="rId5"/>
              </a:rPr>
              <a:t>www.youtube.com/watch?v=pM1cbckIXSo</a:t>
            </a:r>
            <a:endParaRPr lang="en-US" dirty="0"/>
          </a:p>
        </p:txBody>
      </p:sp>
      <p:sp>
        <p:nvSpPr>
          <p:cNvPr id="8" name="Rectangle 7"/>
          <p:cNvSpPr/>
          <p:nvPr/>
        </p:nvSpPr>
        <p:spPr>
          <a:xfrm>
            <a:off x="3352800" y="4800600"/>
            <a:ext cx="2819400" cy="369332"/>
          </a:xfrm>
          <a:prstGeom prst="rect">
            <a:avLst/>
          </a:prstGeom>
        </p:spPr>
        <p:txBody>
          <a:bodyPr wrap="square">
            <a:spAutoFit/>
          </a:bodyPr>
          <a:lstStyle/>
          <a:p>
            <a:pPr lvl="0"/>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WAVY TV News </a:t>
            </a: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3-10-16</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39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12</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2" name="Picture 1"/>
          <p:cNvPicPr>
            <a:picLocks noChangeAspect="1"/>
          </p:cNvPicPr>
          <p:nvPr/>
        </p:nvPicPr>
        <p:blipFill>
          <a:blip r:embed="rId4"/>
          <a:stretch>
            <a:fillRect/>
          </a:stretch>
        </p:blipFill>
        <p:spPr>
          <a:xfrm>
            <a:off x="838199" y="618960"/>
            <a:ext cx="7516907" cy="2073464"/>
          </a:xfrm>
          <a:prstGeom prst="rect">
            <a:avLst/>
          </a:prstGeom>
        </p:spPr>
      </p:pic>
      <p:pic>
        <p:nvPicPr>
          <p:cNvPr id="9" name="Picture 8"/>
          <p:cNvPicPr>
            <a:picLocks noChangeAspect="1"/>
          </p:cNvPicPr>
          <p:nvPr/>
        </p:nvPicPr>
        <p:blipFill>
          <a:blip r:embed="rId4"/>
          <a:stretch>
            <a:fillRect/>
          </a:stretch>
        </p:blipFill>
        <p:spPr>
          <a:xfrm>
            <a:off x="811306" y="2827905"/>
            <a:ext cx="7543800" cy="1523999"/>
          </a:xfrm>
          <a:prstGeom prst="rect">
            <a:avLst/>
          </a:prstGeom>
        </p:spPr>
      </p:pic>
      <p:pic>
        <p:nvPicPr>
          <p:cNvPr id="10" name="Picture 9"/>
          <p:cNvPicPr>
            <a:picLocks noChangeAspect="1"/>
          </p:cNvPicPr>
          <p:nvPr/>
        </p:nvPicPr>
        <p:blipFill>
          <a:blip r:embed="rId4"/>
          <a:stretch>
            <a:fillRect/>
          </a:stretch>
        </p:blipFill>
        <p:spPr>
          <a:xfrm flipV="1">
            <a:off x="824752" y="4554834"/>
            <a:ext cx="7543801" cy="1083965"/>
          </a:xfrm>
          <a:prstGeom prst="rect">
            <a:avLst/>
          </a:prstGeom>
        </p:spPr>
      </p:pic>
      <p:sp>
        <p:nvSpPr>
          <p:cNvPr id="11" name="Rectangle 10"/>
          <p:cNvSpPr/>
          <p:nvPr/>
        </p:nvSpPr>
        <p:spPr>
          <a:xfrm>
            <a:off x="876301" y="3254876"/>
            <a:ext cx="7315200" cy="369332"/>
          </a:xfrm>
          <a:prstGeom prst="rect">
            <a:avLst/>
          </a:prstGeom>
        </p:spPr>
        <p:txBody>
          <a:bodyPr wrap="square">
            <a:spAutoFit/>
          </a:bodyPr>
          <a:lstStyle/>
          <a:p>
            <a:pPr algn="just"/>
            <a:endParaRPr lang="en-US" dirty="0"/>
          </a:p>
        </p:txBody>
      </p:sp>
      <p:sp>
        <p:nvSpPr>
          <p:cNvPr id="13" name="Rectangle 12"/>
          <p:cNvSpPr/>
          <p:nvPr/>
        </p:nvSpPr>
        <p:spPr>
          <a:xfrm>
            <a:off x="1981200" y="85874"/>
            <a:ext cx="5257800" cy="584775"/>
          </a:xfrm>
          <a:prstGeom prst="rect">
            <a:avLst/>
          </a:prstGeom>
        </p:spPr>
        <p:txBody>
          <a:bodyPr wrap="square">
            <a:spAutoFit/>
          </a:bodyPr>
          <a:lstStyle/>
          <a:p>
            <a:pPr lvl="0"/>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Opinion Excerpts – Case 1:</a:t>
            </a:r>
            <a:endPar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1676400" y="5835453"/>
            <a:ext cx="5943600" cy="461665"/>
          </a:xfrm>
          <a:prstGeom prst="rect">
            <a:avLst/>
          </a:prstGeom>
        </p:spPr>
        <p:txBody>
          <a:bodyPr wrap="square">
            <a:spAutoFit/>
          </a:bodyPr>
          <a:lstStyle/>
          <a:p>
            <a:pPr lvl="0">
              <a:spcBef>
                <a:spcPts val="0"/>
              </a:spcBef>
              <a:spcAft>
                <a:spcPts val="0"/>
              </a:spcAft>
            </a:pPr>
            <a:r>
              <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From Judge’s Opinion – January 17, 2019</a:t>
            </a:r>
          </a:p>
        </p:txBody>
      </p:sp>
      <p:sp>
        <p:nvSpPr>
          <p:cNvPr id="7" name="Rectangle 6"/>
          <p:cNvSpPr/>
          <p:nvPr/>
        </p:nvSpPr>
        <p:spPr>
          <a:xfrm>
            <a:off x="838200" y="707770"/>
            <a:ext cx="7413813" cy="2031325"/>
          </a:xfrm>
          <a:prstGeom prst="rect">
            <a:avLst/>
          </a:prstGeom>
        </p:spPr>
        <p:txBody>
          <a:bodyPr wrap="square">
            <a:spAutoFit/>
          </a:bodyPr>
          <a:lstStyle/>
          <a:p>
            <a:pPr algn="just">
              <a:lnSpc>
                <a:spcPct val="100000"/>
              </a:lnSpc>
              <a:spcBef>
                <a:spcPts val="100"/>
              </a:spcBef>
            </a:pPr>
            <a:r>
              <a:rPr lang="en-US" spc="25" dirty="0" smtClean="0">
                <a:solidFill>
                  <a:srgbClr val="0C0C0C"/>
                </a:solidFill>
                <a:latin typeface="Arial"/>
                <a:cs typeface="Arial"/>
              </a:rPr>
              <a:t>Page 2 - In</a:t>
            </a:r>
            <a:r>
              <a:rPr lang="en-US" spc="-110" dirty="0" smtClean="0">
                <a:solidFill>
                  <a:srgbClr val="0C0C0C"/>
                </a:solidFill>
                <a:latin typeface="Arial"/>
                <a:cs typeface="Arial"/>
              </a:rPr>
              <a:t> </a:t>
            </a:r>
            <a:r>
              <a:rPr lang="en-US" dirty="0">
                <a:solidFill>
                  <a:srgbClr val="0C0C0C"/>
                </a:solidFill>
                <a:latin typeface="Arial"/>
                <a:cs typeface="Arial"/>
              </a:rPr>
              <a:t>contrast,</a:t>
            </a:r>
            <a:r>
              <a:rPr lang="en-US" spc="-60" dirty="0">
                <a:solidFill>
                  <a:srgbClr val="0C0C0C"/>
                </a:solidFill>
                <a:latin typeface="Arial"/>
                <a:cs typeface="Arial"/>
              </a:rPr>
              <a:t> </a:t>
            </a:r>
            <a:r>
              <a:rPr lang="en-US" spc="15" dirty="0">
                <a:solidFill>
                  <a:srgbClr val="FF0000"/>
                </a:solidFill>
                <a:latin typeface="Arial"/>
                <a:cs typeface="Arial"/>
              </a:rPr>
              <a:t>the</a:t>
            </a:r>
            <a:r>
              <a:rPr lang="en-US" spc="-120" dirty="0">
                <a:solidFill>
                  <a:srgbClr val="FF0000"/>
                </a:solidFill>
                <a:latin typeface="Arial"/>
                <a:cs typeface="Arial"/>
              </a:rPr>
              <a:t> </a:t>
            </a:r>
            <a:r>
              <a:rPr lang="en-US" spc="5" dirty="0">
                <a:solidFill>
                  <a:srgbClr val="FF0000"/>
                </a:solidFill>
                <a:latin typeface="Arial"/>
                <a:cs typeface="Arial"/>
              </a:rPr>
              <a:t>statement</a:t>
            </a:r>
            <a:r>
              <a:rPr lang="en-US" spc="-80" dirty="0">
                <a:solidFill>
                  <a:srgbClr val="FF0000"/>
                </a:solidFill>
                <a:latin typeface="Arial"/>
                <a:cs typeface="Arial"/>
              </a:rPr>
              <a:t> </a:t>
            </a:r>
            <a:r>
              <a:rPr lang="en-US" dirty="0">
                <a:solidFill>
                  <a:srgbClr val="FF0000"/>
                </a:solidFill>
                <a:latin typeface="Arial"/>
                <a:cs typeface="Arial"/>
              </a:rPr>
              <a:t>that</a:t>
            </a:r>
            <a:r>
              <a:rPr lang="en-US" spc="-114" dirty="0">
                <a:solidFill>
                  <a:srgbClr val="FF0000"/>
                </a:solidFill>
                <a:latin typeface="Arial"/>
                <a:cs typeface="Arial"/>
              </a:rPr>
              <a:t> </a:t>
            </a:r>
            <a:r>
              <a:rPr lang="en-US" spc="25" dirty="0">
                <a:solidFill>
                  <a:srgbClr val="FF0000"/>
                </a:solidFill>
                <a:latin typeface="Arial"/>
                <a:cs typeface="Arial"/>
              </a:rPr>
              <a:t>she</a:t>
            </a:r>
            <a:r>
              <a:rPr lang="en-US" spc="-105" dirty="0">
                <a:solidFill>
                  <a:srgbClr val="FF0000"/>
                </a:solidFill>
                <a:latin typeface="Arial"/>
                <a:cs typeface="Arial"/>
              </a:rPr>
              <a:t> </a:t>
            </a:r>
            <a:r>
              <a:rPr lang="en-US" dirty="0">
                <a:solidFill>
                  <a:srgbClr val="FF0000"/>
                </a:solidFill>
                <a:latin typeface="Arial"/>
                <a:cs typeface="Arial"/>
              </a:rPr>
              <a:t>"got</a:t>
            </a:r>
            <a:r>
              <a:rPr lang="en-US" spc="-155" dirty="0">
                <a:solidFill>
                  <a:srgbClr val="FF0000"/>
                </a:solidFill>
                <a:latin typeface="Arial"/>
                <a:cs typeface="Arial"/>
              </a:rPr>
              <a:t> </a:t>
            </a:r>
            <a:r>
              <a:rPr lang="en-US" spc="-5" dirty="0">
                <a:solidFill>
                  <a:srgbClr val="FF0000"/>
                </a:solidFill>
                <a:latin typeface="Arial"/>
                <a:cs typeface="Arial"/>
              </a:rPr>
              <a:t>nothing</a:t>
            </a:r>
            <a:r>
              <a:rPr lang="en-US" spc="-100" dirty="0">
                <a:solidFill>
                  <a:srgbClr val="FF0000"/>
                </a:solidFill>
                <a:latin typeface="Arial"/>
                <a:cs typeface="Arial"/>
              </a:rPr>
              <a:t> </a:t>
            </a:r>
            <a:r>
              <a:rPr lang="en-US" spc="5" dirty="0">
                <a:solidFill>
                  <a:srgbClr val="FF0000"/>
                </a:solidFill>
                <a:latin typeface="Arial"/>
                <a:cs typeface="Arial"/>
              </a:rPr>
              <a:t>for</a:t>
            </a:r>
            <a:r>
              <a:rPr lang="en-US" spc="-55" dirty="0">
                <a:solidFill>
                  <a:srgbClr val="FF0000"/>
                </a:solidFill>
                <a:latin typeface="Arial"/>
                <a:cs typeface="Arial"/>
              </a:rPr>
              <a:t> </a:t>
            </a:r>
            <a:r>
              <a:rPr lang="en-US" dirty="0">
                <a:solidFill>
                  <a:srgbClr val="FF0000"/>
                </a:solidFill>
                <a:latin typeface="Arial"/>
                <a:cs typeface="Arial"/>
              </a:rPr>
              <a:t>two</a:t>
            </a:r>
            <a:r>
              <a:rPr lang="en-US" spc="-65" dirty="0">
                <a:solidFill>
                  <a:srgbClr val="FF0000"/>
                </a:solidFill>
                <a:latin typeface="Arial"/>
                <a:cs typeface="Arial"/>
              </a:rPr>
              <a:t> </a:t>
            </a:r>
            <a:r>
              <a:rPr lang="en-US" spc="-75" dirty="0" smtClean="0">
                <a:solidFill>
                  <a:srgbClr val="FF0000"/>
                </a:solidFill>
                <a:latin typeface="Arial"/>
                <a:cs typeface="Arial"/>
              </a:rPr>
              <a:t>years”</a:t>
            </a:r>
            <a:r>
              <a:rPr lang="en-US" spc="-114" dirty="0" smtClean="0">
                <a:solidFill>
                  <a:srgbClr val="FF0000"/>
                </a:solidFill>
                <a:latin typeface="Arial"/>
                <a:cs typeface="Arial"/>
              </a:rPr>
              <a:t> </a:t>
            </a:r>
            <a:r>
              <a:rPr lang="en-US" spc="5" dirty="0">
                <a:solidFill>
                  <a:srgbClr val="FF0000"/>
                </a:solidFill>
                <a:latin typeface="Arial"/>
                <a:cs typeface="Arial"/>
              </a:rPr>
              <a:t>was</a:t>
            </a:r>
            <a:r>
              <a:rPr lang="en-US" spc="-114" dirty="0">
                <a:solidFill>
                  <a:srgbClr val="FF0000"/>
                </a:solidFill>
                <a:latin typeface="Arial"/>
                <a:cs typeface="Arial"/>
              </a:rPr>
              <a:t> </a:t>
            </a:r>
            <a:r>
              <a:rPr lang="en-US" spc="15" dirty="0">
                <a:solidFill>
                  <a:srgbClr val="FF0000"/>
                </a:solidFill>
                <a:latin typeface="Arial"/>
                <a:cs typeface="Arial"/>
              </a:rPr>
              <a:t>false</a:t>
            </a:r>
            <a:r>
              <a:rPr lang="en-US" spc="-90" dirty="0">
                <a:solidFill>
                  <a:srgbClr val="0C0C0C"/>
                </a:solidFill>
                <a:latin typeface="Arial"/>
                <a:cs typeface="Arial"/>
              </a:rPr>
              <a:t> </a:t>
            </a:r>
            <a:r>
              <a:rPr lang="en-US" spc="5" dirty="0">
                <a:solidFill>
                  <a:srgbClr val="0C0C0C"/>
                </a:solidFill>
                <a:latin typeface="Arial"/>
                <a:cs typeface="Arial"/>
              </a:rPr>
              <a:t>and</a:t>
            </a:r>
            <a:r>
              <a:rPr lang="en-US" spc="-105" dirty="0">
                <a:solidFill>
                  <a:srgbClr val="0C0C0C"/>
                </a:solidFill>
                <a:latin typeface="Arial"/>
                <a:cs typeface="Arial"/>
              </a:rPr>
              <a:t> </a:t>
            </a:r>
            <a:r>
              <a:rPr lang="en-US" spc="-5" dirty="0" smtClean="0">
                <a:solidFill>
                  <a:srgbClr val="0C0C0C"/>
                </a:solidFill>
                <a:latin typeface="Arial"/>
                <a:cs typeface="Arial"/>
              </a:rPr>
              <a:t>implied </a:t>
            </a:r>
            <a:r>
              <a:rPr lang="en-US" dirty="0" smtClean="0">
                <a:solidFill>
                  <a:srgbClr val="0C0C0C"/>
                </a:solidFill>
                <a:latin typeface="Arial"/>
                <a:cs typeface="Arial"/>
              </a:rPr>
              <a:t>more </a:t>
            </a:r>
            <a:r>
              <a:rPr lang="en-US" dirty="0">
                <a:solidFill>
                  <a:srgbClr val="0C0C0C"/>
                </a:solidFill>
                <a:latin typeface="Arial"/>
                <a:cs typeface="Arial"/>
              </a:rPr>
              <a:t>than that Plaintiff </a:t>
            </a:r>
            <a:r>
              <a:rPr lang="en-US" spc="10" dirty="0">
                <a:solidFill>
                  <a:srgbClr val="0C0C0C"/>
                </a:solidFill>
                <a:latin typeface="Arial"/>
                <a:cs typeface="Arial"/>
              </a:rPr>
              <a:t>had </a:t>
            </a:r>
            <a:r>
              <a:rPr lang="en-US" dirty="0">
                <a:solidFill>
                  <a:srgbClr val="0C0C0C"/>
                </a:solidFill>
                <a:latin typeface="Arial"/>
                <a:cs typeface="Arial"/>
              </a:rPr>
              <a:t>not provided </a:t>
            </a:r>
            <a:r>
              <a:rPr lang="en-US" spc="-5" dirty="0">
                <a:solidFill>
                  <a:srgbClr val="0C0C0C"/>
                </a:solidFill>
                <a:latin typeface="Arial"/>
                <a:cs typeface="Arial"/>
              </a:rPr>
              <a:t>regular </a:t>
            </a:r>
            <a:r>
              <a:rPr lang="en-US" dirty="0">
                <a:solidFill>
                  <a:srgbClr val="0C0C0C"/>
                </a:solidFill>
                <a:latin typeface="Arial"/>
                <a:cs typeface="Arial"/>
              </a:rPr>
              <a:t>updates.</a:t>
            </a:r>
            <a:r>
              <a:rPr lang="en-US" spc="325" dirty="0">
                <a:solidFill>
                  <a:srgbClr val="0C0C0C"/>
                </a:solidFill>
                <a:latin typeface="Arial"/>
                <a:cs typeface="Arial"/>
              </a:rPr>
              <a:t> </a:t>
            </a:r>
            <a:r>
              <a:rPr lang="en-US" dirty="0">
                <a:solidFill>
                  <a:srgbClr val="0C0C0C"/>
                </a:solidFill>
                <a:latin typeface="Arial"/>
                <a:cs typeface="Arial"/>
              </a:rPr>
              <a:t>It </a:t>
            </a:r>
            <a:r>
              <a:rPr lang="en-US" spc="5" dirty="0">
                <a:solidFill>
                  <a:srgbClr val="0C0C0C"/>
                </a:solidFill>
                <a:latin typeface="Arial"/>
                <a:cs typeface="Arial"/>
              </a:rPr>
              <a:t>suggested </a:t>
            </a:r>
            <a:r>
              <a:rPr lang="en-US" spc="-5" dirty="0">
                <a:solidFill>
                  <a:srgbClr val="0C0C0C"/>
                </a:solidFill>
                <a:latin typeface="Arial"/>
                <a:cs typeface="Arial"/>
              </a:rPr>
              <a:t>that </a:t>
            </a:r>
            <a:r>
              <a:rPr lang="en-US" spc="15" dirty="0">
                <a:solidFill>
                  <a:srgbClr val="0C0C0C"/>
                </a:solidFill>
                <a:latin typeface="Arial"/>
                <a:cs typeface="Arial"/>
              </a:rPr>
              <a:t>he had </a:t>
            </a:r>
            <a:r>
              <a:rPr lang="en-US" spc="-5" dirty="0" smtClean="0">
                <a:solidFill>
                  <a:srgbClr val="0C0C0C"/>
                </a:solidFill>
                <a:latin typeface="Arial"/>
                <a:cs typeface="Arial"/>
              </a:rPr>
              <a:t>provided </a:t>
            </a:r>
            <a:r>
              <a:rPr lang="en-US" spc="-15" dirty="0">
                <a:solidFill>
                  <a:srgbClr val="0C0C0C"/>
                </a:solidFill>
                <a:latin typeface="Arial"/>
                <a:cs typeface="Arial"/>
              </a:rPr>
              <a:t>nothing </a:t>
            </a:r>
            <a:r>
              <a:rPr lang="en-US" spc="10" dirty="0">
                <a:solidFill>
                  <a:srgbClr val="0C0C0C"/>
                </a:solidFill>
                <a:latin typeface="Arial"/>
                <a:cs typeface="Arial"/>
              </a:rPr>
              <a:t>at all. </a:t>
            </a:r>
            <a:r>
              <a:rPr lang="en-US" spc="25" dirty="0">
                <a:solidFill>
                  <a:srgbClr val="0C0C0C"/>
                </a:solidFill>
                <a:latin typeface="Arial"/>
                <a:cs typeface="Arial"/>
              </a:rPr>
              <a:t>No </a:t>
            </a:r>
            <a:r>
              <a:rPr lang="en-US" spc="-10" dirty="0">
                <a:solidFill>
                  <a:srgbClr val="0C0C0C"/>
                </a:solidFill>
                <a:latin typeface="Arial"/>
                <a:cs typeface="Arial"/>
              </a:rPr>
              <a:t>updates, </a:t>
            </a:r>
            <a:r>
              <a:rPr lang="en-US" spc="30" dirty="0">
                <a:solidFill>
                  <a:srgbClr val="0C0C0C"/>
                </a:solidFill>
                <a:latin typeface="Arial"/>
                <a:cs typeface="Arial"/>
              </a:rPr>
              <a:t>no </a:t>
            </a:r>
            <a:r>
              <a:rPr lang="en-US" spc="-10" dirty="0">
                <a:solidFill>
                  <a:srgbClr val="0C0C0C"/>
                </a:solidFill>
                <a:latin typeface="Arial"/>
                <a:cs typeface="Arial"/>
              </a:rPr>
              <a:t>nothing. </a:t>
            </a:r>
            <a:r>
              <a:rPr lang="en-US" spc="15" dirty="0">
                <a:solidFill>
                  <a:srgbClr val="FF0000"/>
                </a:solidFill>
                <a:latin typeface="Arial"/>
                <a:cs typeface="Arial"/>
              </a:rPr>
              <a:t>The </a:t>
            </a:r>
            <a:r>
              <a:rPr lang="en-US" dirty="0">
                <a:solidFill>
                  <a:srgbClr val="FF0000"/>
                </a:solidFill>
                <a:latin typeface="Arial"/>
                <a:cs typeface="Arial"/>
              </a:rPr>
              <a:t>jury </a:t>
            </a:r>
            <a:r>
              <a:rPr lang="en-US" spc="5" dirty="0">
                <a:solidFill>
                  <a:srgbClr val="FF0000"/>
                </a:solidFill>
                <a:latin typeface="Arial"/>
                <a:cs typeface="Arial"/>
              </a:rPr>
              <a:t>was entitled </a:t>
            </a:r>
            <a:r>
              <a:rPr lang="en-US" spc="15" dirty="0">
                <a:solidFill>
                  <a:srgbClr val="FF0000"/>
                </a:solidFill>
                <a:latin typeface="Arial"/>
                <a:cs typeface="Arial"/>
              </a:rPr>
              <a:t>to </a:t>
            </a:r>
            <a:r>
              <a:rPr lang="en-US" spc="-5" dirty="0">
                <a:solidFill>
                  <a:srgbClr val="FF0000"/>
                </a:solidFill>
                <a:latin typeface="Arial"/>
                <a:cs typeface="Arial"/>
              </a:rPr>
              <a:t>interpret </a:t>
            </a:r>
            <a:r>
              <a:rPr lang="en-US" dirty="0">
                <a:solidFill>
                  <a:srgbClr val="FF0000"/>
                </a:solidFill>
                <a:latin typeface="Arial"/>
                <a:cs typeface="Arial"/>
              </a:rPr>
              <a:t>this </a:t>
            </a:r>
            <a:r>
              <a:rPr lang="en-US" spc="-5" dirty="0" smtClean="0">
                <a:solidFill>
                  <a:srgbClr val="FF0000"/>
                </a:solidFill>
                <a:latin typeface="Arial"/>
                <a:cs typeface="Arial"/>
              </a:rPr>
              <a:t>statement</a:t>
            </a:r>
            <a:r>
              <a:rPr lang="en-US" spc="-5" dirty="0">
                <a:solidFill>
                  <a:srgbClr val="FF0000"/>
                </a:solidFill>
                <a:latin typeface="Arial"/>
                <a:cs typeface="Arial"/>
              </a:rPr>
              <a:t>,</a:t>
            </a:r>
            <a:r>
              <a:rPr lang="en-US" dirty="0">
                <a:solidFill>
                  <a:srgbClr val="FF0000"/>
                </a:solidFill>
                <a:latin typeface="Arial"/>
                <a:cs typeface="Arial"/>
              </a:rPr>
              <a:t> </a:t>
            </a:r>
            <a:r>
              <a:rPr lang="en-US" spc="100" dirty="0">
                <a:solidFill>
                  <a:srgbClr val="FF0000"/>
                </a:solidFill>
                <a:latin typeface="Arial"/>
                <a:cs typeface="Arial"/>
              </a:rPr>
              <a:t>and</a:t>
            </a:r>
            <a:r>
              <a:rPr lang="en-US" sz="1100" i="1" baseline="101010" dirty="0">
                <a:solidFill>
                  <a:srgbClr val="FF0000"/>
                </a:solidFill>
                <a:latin typeface="Arial"/>
                <a:cs typeface="Arial"/>
              </a:rPr>
              <a:t> </a:t>
            </a:r>
            <a:r>
              <a:rPr lang="en-US" sz="1100" i="1" spc="60" baseline="101010" dirty="0">
                <a:solidFill>
                  <a:srgbClr val="FF0000"/>
                </a:solidFill>
                <a:latin typeface="Arial"/>
                <a:cs typeface="Arial"/>
              </a:rPr>
              <a:t> </a:t>
            </a:r>
            <a:r>
              <a:rPr lang="en-US" dirty="0">
                <a:solidFill>
                  <a:srgbClr val="FF0000"/>
                </a:solidFill>
                <a:latin typeface="Arial"/>
                <a:cs typeface="Arial"/>
              </a:rPr>
              <a:t>they</a:t>
            </a:r>
            <a:r>
              <a:rPr lang="en-US" spc="-10" dirty="0">
                <a:solidFill>
                  <a:srgbClr val="FF0000"/>
                </a:solidFill>
                <a:latin typeface="Arial"/>
                <a:cs typeface="Arial"/>
              </a:rPr>
              <a:t> </a:t>
            </a:r>
            <a:r>
              <a:rPr lang="en-US" spc="25" dirty="0">
                <a:solidFill>
                  <a:srgbClr val="FF0000"/>
                </a:solidFill>
                <a:latin typeface="Arial"/>
                <a:cs typeface="Arial"/>
              </a:rPr>
              <a:t>di</a:t>
            </a:r>
            <a:r>
              <a:rPr lang="en-US" spc="40" dirty="0">
                <a:solidFill>
                  <a:srgbClr val="FF0000"/>
                </a:solidFill>
                <a:latin typeface="Arial"/>
                <a:cs typeface="Arial"/>
              </a:rPr>
              <a:t>d</a:t>
            </a:r>
            <a:r>
              <a:rPr lang="en-US" spc="10" dirty="0">
                <a:solidFill>
                  <a:srgbClr val="FF0000"/>
                </a:solidFill>
                <a:latin typeface="Arial"/>
                <a:cs typeface="Arial"/>
              </a:rPr>
              <a:t> no</a:t>
            </a:r>
            <a:r>
              <a:rPr lang="en-US" spc="5" dirty="0">
                <a:solidFill>
                  <a:srgbClr val="FF0000"/>
                </a:solidFill>
                <a:latin typeface="Arial"/>
                <a:cs typeface="Arial"/>
              </a:rPr>
              <a:t>t</a:t>
            </a:r>
            <a:r>
              <a:rPr lang="en-US" spc="-15" dirty="0">
                <a:solidFill>
                  <a:srgbClr val="FF0000"/>
                </a:solidFill>
                <a:latin typeface="Arial"/>
                <a:cs typeface="Arial"/>
              </a:rPr>
              <a:t> </a:t>
            </a:r>
            <a:r>
              <a:rPr lang="en-US" spc="-5" dirty="0">
                <a:solidFill>
                  <a:srgbClr val="FF0000"/>
                </a:solidFill>
                <a:latin typeface="Arial"/>
                <a:cs typeface="Arial"/>
              </a:rPr>
              <a:t>accep</a:t>
            </a:r>
            <a:r>
              <a:rPr lang="en-US" dirty="0">
                <a:solidFill>
                  <a:srgbClr val="FF0000"/>
                </a:solidFill>
                <a:latin typeface="Arial"/>
                <a:cs typeface="Arial"/>
              </a:rPr>
              <a:t>t</a:t>
            </a:r>
            <a:r>
              <a:rPr lang="en-US" spc="40" dirty="0">
                <a:solidFill>
                  <a:srgbClr val="FF0000"/>
                </a:solidFill>
                <a:latin typeface="Arial"/>
                <a:cs typeface="Arial"/>
              </a:rPr>
              <a:t> </a:t>
            </a:r>
            <a:r>
              <a:rPr lang="en-US" spc="5" dirty="0">
                <a:solidFill>
                  <a:srgbClr val="FF0000"/>
                </a:solidFill>
                <a:latin typeface="Arial"/>
                <a:cs typeface="Arial"/>
              </a:rPr>
              <a:t>th</a:t>
            </a:r>
            <a:r>
              <a:rPr lang="en-US" spc="15" dirty="0">
                <a:solidFill>
                  <a:srgbClr val="FF0000"/>
                </a:solidFill>
                <a:latin typeface="Arial"/>
                <a:cs typeface="Arial"/>
              </a:rPr>
              <a:t>e</a:t>
            </a:r>
            <a:r>
              <a:rPr lang="en-US" spc="-10" dirty="0">
                <a:solidFill>
                  <a:srgbClr val="FF0000"/>
                </a:solidFill>
                <a:latin typeface="Arial"/>
                <a:cs typeface="Arial"/>
              </a:rPr>
              <a:t> meaning</a:t>
            </a:r>
            <a:r>
              <a:rPr lang="en-US" spc="35" dirty="0">
                <a:solidFill>
                  <a:srgbClr val="FF0000"/>
                </a:solidFill>
                <a:latin typeface="Arial"/>
                <a:cs typeface="Arial"/>
              </a:rPr>
              <a:t> </a:t>
            </a:r>
            <a:r>
              <a:rPr lang="en-US" dirty="0">
                <a:solidFill>
                  <a:srgbClr val="FF0000"/>
                </a:solidFill>
                <a:latin typeface="Arial"/>
                <a:cs typeface="Arial"/>
              </a:rPr>
              <a:t>that</a:t>
            </a:r>
            <a:r>
              <a:rPr lang="en-US" spc="-15" dirty="0">
                <a:solidFill>
                  <a:srgbClr val="FF0000"/>
                </a:solidFill>
                <a:latin typeface="Arial"/>
                <a:cs typeface="Arial"/>
              </a:rPr>
              <a:t> </a:t>
            </a:r>
            <a:r>
              <a:rPr lang="en-US" dirty="0">
                <a:solidFill>
                  <a:srgbClr val="FF0000"/>
                </a:solidFill>
                <a:latin typeface="Arial"/>
                <a:cs typeface="Arial"/>
              </a:rPr>
              <a:t>Defendant</a:t>
            </a:r>
            <a:r>
              <a:rPr lang="en-US" spc="65" dirty="0">
                <a:solidFill>
                  <a:srgbClr val="FF0000"/>
                </a:solidFill>
                <a:latin typeface="Arial"/>
                <a:cs typeface="Arial"/>
              </a:rPr>
              <a:t> </a:t>
            </a:r>
            <a:r>
              <a:rPr lang="en-US" spc="-5" dirty="0">
                <a:solidFill>
                  <a:srgbClr val="FF0000"/>
                </a:solidFill>
                <a:latin typeface="Arial"/>
                <a:cs typeface="Arial"/>
              </a:rPr>
              <a:t>urged</a:t>
            </a:r>
            <a:r>
              <a:rPr lang="en-US" dirty="0">
                <a:solidFill>
                  <a:srgbClr val="FF0000"/>
                </a:solidFill>
                <a:latin typeface="Arial"/>
                <a:cs typeface="Arial"/>
              </a:rPr>
              <a:t>.</a:t>
            </a:r>
            <a:r>
              <a:rPr lang="en-US" dirty="0">
                <a:solidFill>
                  <a:srgbClr val="0C0C0C"/>
                </a:solidFill>
                <a:latin typeface="Arial"/>
                <a:cs typeface="Arial"/>
              </a:rPr>
              <a:t> </a:t>
            </a:r>
            <a:r>
              <a:rPr lang="en-US" spc="20" dirty="0">
                <a:solidFill>
                  <a:srgbClr val="0C0C0C"/>
                </a:solidFill>
                <a:latin typeface="Arial"/>
                <a:cs typeface="Arial"/>
              </a:rPr>
              <a:t>The</a:t>
            </a:r>
            <a:r>
              <a:rPr lang="en-US" spc="15" dirty="0">
                <a:solidFill>
                  <a:srgbClr val="0C0C0C"/>
                </a:solidFill>
                <a:latin typeface="Arial"/>
                <a:cs typeface="Arial"/>
              </a:rPr>
              <a:t>y</a:t>
            </a:r>
            <a:r>
              <a:rPr lang="en-US" spc="5" dirty="0">
                <a:solidFill>
                  <a:srgbClr val="0C0C0C"/>
                </a:solidFill>
                <a:latin typeface="Arial"/>
                <a:cs typeface="Arial"/>
              </a:rPr>
              <a:t> </a:t>
            </a:r>
            <a:r>
              <a:rPr lang="en-US" spc="-15" dirty="0">
                <a:solidFill>
                  <a:srgbClr val="0C0C0C"/>
                </a:solidFill>
                <a:latin typeface="Arial"/>
                <a:cs typeface="Arial"/>
              </a:rPr>
              <a:t>apparently </a:t>
            </a:r>
            <a:r>
              <a:rPr lang="en-US" spc="15" dirty="0">
                <a:solidFill>
                  <a:srgbClr val="0C0C0C"/>
                </a:solidFill>
                <a:latin typeface="Arial"/>
                <a:cs typeface="Arial"/>
              </a:rPr>
              <a:t>did </a:t>
            </a:r>
            <a:r>
              <a:rPr lang="en-US" spc="10" dirty="0">
                <a:solidFill>
                  <a:srgbClr val="0C0C0C"/>
                </a:solidFill>
                <a:latin typeface="Arial"/>
                <a:cs typeface="Arial"/>
              </a:rPr>
              <a:t>not </a:t>
            </a:r>
            <a:r>
              <a:rPr lang="en-US" spc="25" dirty="0">
                <a:solidFill>
                  <a:srgbClr val="0C0C0C"/>
                </a:solidFill>
                <a:latin typeface="Arial"/>
                <a:cs typeface="Arial"/>
              </a:rPr>
              <a:t>believe </a:t>
            </a:r>
            <a:r>
              <a:rPr lang="en-US" spc="5" dirty="0">
                <a:solidFill>
                  <a:srgbClr val="0C0C0C"/>
                </a:solidFill>
                <a:latin typeface="Arial"/>
                <a:cs typeface="Arial"/>
              </a:rPr>
              <a:t>that </a:t>
            </a:r>
            <a:r>
              <a:rPr lang="en-US" dirty="0">
                <a:solidFill>
                  <a:srgbClr val="0C0C0C"/>
                </a:solidFill>
                <a:latin typeface="Arial"/>
                <a:cs typeface="Arial"/>
              </a:rPr>
              <a:t>Defendant </a:t>
            </a:r>
            <a:r>
              <a:rPr lang="en-US" spc="-5" dirty="0">
                <a:solidFill>
                  <a:srgbClr val="0C0C0C"/>
                </a:solidFill>
                <a:latin typeface="Arial"/>
                <a:cs typeface="Arial"/>
              </a:rPr>
              <a:t>was </a:t>
            </a:r>
            <a:r>
              <a:rPr lang="en-US" spc="5" dirty="0">
                <a:solidFill>
                  <a:srgbClr val="0C0C0C"/>
                </a:solidFill>
                <a:latin typeface="Arial"/>
                <a:cs typeface="Arial"/>
              </a:rPr>
              <a:t>telling </a:t>
            </a:r>
            <a:r>
              <a:rPr lang="en-US" spc="-5" dirty="0">
                <a:solidFill>
                  <a:srgbClr val="0C0C0C"/>
                </a:solidFill>
                <a:latin typeface="Arial"/>
                <a:cs typeface="Arial"/>
              </a:rPr>
              <a:t>the </a:t>
            </a:r>
            <a:r>
              <a:rPr lang="en-US" dirty="0">
                <a:solidFill>
                  <a:srgbClr val="0C0C0C"/>
                </a:solidFill>
                <a:latin typeface="Arial"/>
                <a:cs typeface="Arial"/>
              </a:rPr>
              <a:t>television </a:t>
            </a:r>
            <a:r>
              <a:rPr lang="en-US" spc="-5" dirty="0">
                <a:solidFill>
                  <a:srgbClr val="0C0C0C"/>
                </a:solidFill>
                <a:latin typeface="Arial"/>
                <a:cs typeface="Arial"/>
              </a:rPr>
              <a:t>audience </a:t>
            </a:r>
            <a:r>
              <a:rPr lang="en-US" spc="10" dirty="0">
                <a:solidFill>
                  <a:srgbClr val="0C0C0C"/>
                </a:solidFill>
                <a:latin typeface="Arial"/>
                <a:cs typeface="Arial"/>
              </a:rPr>
              <a:t>only </a:t>
            </a:r>
            <a:r>
              <a:rPr lang="en-US" spc="5" dirty="0">
                <a:solidFill>
                  <a:srgbClr val="0C0C0C"/>
                </a:solidFill>
                <a:latin typeface="Arial"/>
                <a:cs typeface="Arial"/>
              </a:rPr>
              <a:t>that </a:t>
            </a:r>
            <a:r>
              <a:rPr lang="en-US" dirty="0">
                <a:solidFill>
                  <a:srgbClr val="0C0C0C"/>
                </a:solidFill>
                <a:latin typeface="Arial"/>
                <a:cs typeface="Arial"/>
              </a:rPr>
              <a:t>she </a:t>
            </a:r>
            <a:r>
              <a:rPr lang="en-US" spc="15" dirty="0">
                <a:solidFill>
                  <a:srgbClr val="0C0C0C"/>
                </a:solidFill>
                <a:latin typeface="Arial"/>
                <a:cs typeface="Arial"/>
              </a:rPr>
              <a:t>got</a:t>
            </a:r>
            <a:r>
              <a:rPr lang="en-US" spc="140" dirty="0">
                <a:solidFill>
                  <a:srgbClr val="0C0C0C"/>
                </a:solidFill>
                <a:latin typeface="Arial"/>
                <a:cs typeface="Arial"/>
              </a:rPr>
              <a:t> </a:t>
            </a:r>
            <a:r>
              <a:rPr lang="en-US" dirty="0">
                <a:solidFill>
                  <a:srgbClr val="0C0C0C"/>
                </a:solidFill>
                <a:latin typeface="Arial"/>
                <a:cs typeface="Arial"/>
              </a:rPr>
              <a:t>no regular updates.</a:t>
            </a:r>
            <a:endParaRPr lang="en-US" dirty="0">
              <a:latin typeface="Arial"/>
              <a:cs typeface="Arial"/>
            </a:endParaRPr>
          </a:p>
        </p:txBody>
      </p:sp>
      <p:sp>
        <p:nvSpPr>
          <p:cNvPr id="16" name="Rectangle 15"/>
          <p:cNvSpPr/>
          <p:nvPr/>
        </p:nvSpPr>
        <p:spPr>
          <a:xfrm>
            <a:off x="826995" y="2942026"/>
            <a:ext cx="7425018" cy="1477328"/>
          </a:xfrm>
          <a:prstGeom prst="rect">
            <a:avLst/>
          </a:prstGeom>
        </p:spPr>
        <p:txBody>
          <a:bodyPr wrap="square">
            <a:spAutoFit/>
          </a:bodyPr>
          <a:lstStyle/>
          <a:p>
            <a:pPr marL="14604" algn="just">
              <a:lnSpc>
                <a:spcPct val="100000"/>
              </a:lnSpc>
              <a:spcBef>
                <a:spcPts val="620"/>
              </a:spcBef>
            </a:pPr>
            <a:r>
              <a:rPr lang="en-US" dirty="0" smtClean="0">
                <a:solidFill>
                  <a:srgbClr val="0C0C0C"/>
                </a:solidFill>
                <a:latin typeface="Arial"/>
                <a:cs typeface="Arial"/>
              </a:rPr>
              <a:t>Page 5 - </a:t>
            </a:r>
            <a:r>
              <a:rPr lang="en-US" dirty="0" smtClean="0">
                <a:solidFill>
                  <a:srgbClr val="FF0000"/>
                </a:solidFill>
                <a:latin typeface="Arial"/>
                <a:cs typeface="Arial"/>
              </a:rPr>
              <a:t>When </a:t>
            </a:r>
            <a:r>
              <a:rPr lang="en-US" dirty="0">
                <a:solidFill>
                  <a:srgbClr val="FF0000"/>
                </a:solidFill>
                <a:latin typeface="Arial"/>
                <a:cs typeface="Arial"/>
              </a:rPr>
              <a:t>d</a:t>
            </a:r>
            <a:r>
              <a:rPr lang="en-US" spc="-50" dirty="0">
                <a:solidFill>
                  <a:srgbClr val="FF0000"/>
                </a:solidFill>
                <a:latin typeface="Arial"/>
                <a:cs typeface="Arial"/>
              </a:rPr>
              <a:t>efendant </a:t>
            </a:r>
            <a:r>
              <a:rPr lang="en-US" spc="5" dirty="0">
                <a:solidFill>
                  <a:srgbClr val="FF0000"/>
                </a:solidFill>
                <a:latin typeface="Arial"/>
                <a:cs typeface="Arial"/>
              </a:rPr>
              <a:t>spoke </a:t>
            </a:r>
            <a:r>
              <a:rPr lang="en-US" dirty="0">
                <a:solidFill>
                  <a:srgbClr val="FF0000"/>
                </a:solidFill>
                <a:latin typeface="Arial"/>
                <a:cs typeface="Arial"/>
              </a:rPr>
              <a:t>about Plaintiff </a:t>
            </a:r>
            <a:r>
              <a:rPr lang="en-US" spc="-10" dirty="0">
                <a:solidFill>
                  <a:srgbClr val="FF0000"/>
                </a:solidFill>
                <a:latin typeface="Arial"/>
                <a:cs typeface="Arial"/>
              </a:rPr>
              <a:t>on-camera </a:t>
            </a:r>
            <a:r>
              <a:rPr lang="en-US" spc="10" dirty="0">
                <a:solidFill>
                  <a:srgbClr val="FF0000"/>
                </a:solidFill>
                <a:latin typeface="Arial"/>
                <a:cs typeface="Arial"/>
              </a:rPr>
              <a:t>for</a:t>
            </a:r>
            <a:r>
              <a:rPr lang="en-US" spc="-240" dirty="0">
                <a:solidFill>
                  <a:srgbClr val="FF0000"/>
                </a:solidFill>
                <a:latin typeface="Arial"/>
                <a:cs typeface="Arial"/>
              </a:rPr>
              <a:t> </a:t>
            </a:r>
            <a:r>
              <a:rPr lang="en-US" spc="-5" dirty="0">
                <a:solidFill>
                  <a:srgbClr val="FF0000"/>
                </a:solidFill>
                <a:latin typeface="Arial"/>
                <a:cs typeface="Arial"/>
              </a:rPr>
              <a:t>approximately </a:t>
            </a:r>
            <a:r>
              <a:rPr lang="en-US" spc="-20" dirty="0" smtClean="0">
                <a:solidFill>
                  <a:srgbClr val="FF0000"/>
                </a:solidFill>
                <a:latin typeface="Arial"/>
                <a:cs typeface="Arial"/>
              </a:rPr>
              <a:t>10 seconds </a:t>
            </a:r>
            <a:r>
              <a:rPr lang="en-US" spc="-20" dirty="0" smtClean="0">
                <a:solidFill>
                  <a:srgbClr val="0C0C0C"/>
                </a:solidFill>
                <a:latin typeface="Arial"/>
                <a:cs typeface="Arial"/>
              </a:rPr>
              <a:t>in March of 2016, Plaintiff had been bludgeoned by the local newspaper </a:t>
            </a:r>
            <a:r>
              <a:rPr lang="en-US" spc="25" dirty="0">
                <a:solidFill>
                  <a:srgbClr val="0C0C0C"/>
                </a:solidFill>
                <a:latin typeface="Arial"/>
                <a:cs typeface="Arial"/>
              </a:rPr>
              <a:t>in</a:t>
            </a:r>
            <a:r>
              <a:rPr lang="en-US" spc="-105" dirty="0">
                <a:solidFill>
                  <a:srgbClr val="0C0C0C"/>
                </a:solidFill>
                <a:latin typeface="Arial"/>
                <a:cs typeface="Arial"/>
              </a:rPr>
              <a:t> </a:t>
            </a:r>
            <a:r>
              <a:rPr lang="en-US" spc="15" dirty="0">
                <a:solidFill>
                  <a:srgbClr val="0C0C0C"/>
                </a:solidFill>
                <a:latin typeface="Arial"/>
                <a:cs typeface="Arial"/>
              </a:rPr>
              <a:t>the</a:t>
            </a:r>
            <a:r>
              <a:rPr lang="en-US" spc="-75" dirty="0">
                <a:solidFill>
                  <a:srgbClr val="0C0C0C"/>
                </a:solidFill>
                <a:latin typeface="Arial"/>
                <a:cs typeface="Arial"/>
              </a:rPr>
              <a:t> </a:t>
            </a:r>
            <a:r>
              <a:rPr lang="en-US" dirty="0">
                <a:solidFill>
                  <a:srgbClr val="0C0C0C"/>
                </a:solidFill>
                <a:latin typeface="Arial"/>
                <a:cs typeface="Arial"/>
              </a:rPr>
              <a:t>above</a:t>
            </a:r>
            <a:r>
              <a:rPr lang="en-US" spc="-25" dirty="0">
                <a:solidFill>
                  <a:srgbClr val="0C0C0C"/>
                </a:solidFill>
                <a:latin typeface="Arial"/>
                <a:cs typeface="Arial"/>
              </a:rPr>
              <a:t> </a:t>
            </a:r>
            <a:r>
              <a:rPr lang="en-US" spc="-15" dirty="0">
                <a:solidFill>
                  <a:srgbClr val="0C0C0C"/>
                </a:solidFill>
                <a:latin typeface="Arial"/>
                <a:cs typeface="Arial"/>
              </a:rPr>
              <a:t>dozen </a:t>
            </a:r>
            <a:r>
              <a:rPr lang="en-US" dirty="0">
                <a:solidFill>
                  <a:srgbClr val="0C0C0C"/>
                </a:solidFill>
                <a:latin typeface="Arial"/>
                <a:cs typeface="Arial"/>
              </a:rPr>
              <a:t>or more </a:t>
            </a:r>
            <a:r>
              <a:rPr lang="en-US" spc="125" dirty="0">
                <a:solidFill>
                  <a:srgbClr val="0C0C0C"/>
                </a:solidFill>
                <a:latin typeface="Arial"/>
                <a:cs typeface="Arial"/>
              </a:rPr>
              <a:t>articles,</a:t>
            </a:r>
            <a:r>
              <a:rPr lang="en-US" spc="100" dirty="0">
                <a:solidFill>
                  <a:srgbClr val="0C0C0C"/>
                </a:solidFill>
                <a:latin typeface="Arial"/>
                <a:cs typeface="Arial"/>
              </a:rPr>
              <a:t> </a:t>
            </a:r>
            <a:r>
              <a:rPr lang="en-US" spc="10" dirty="0">
                <a:solidFill>
                  <a:srgbClr val="0C0C0C"/>
                </a:solidFill>
                <a:latin typeface="Arial"/>
                <a:cs typeface="Arial"/>
              </a:rPr>
              <a:t>all </a:t>
            </a:r>
            <a:r>
              <a:rPr lang="en-US" spc="-5" dirty="0">
                <a:solidFill>
                  <a:srgbClr val="0C0C0C"/>
                </a:solidFill>
                <a:latin typeface="Arial"/>
                <a:cs typeface="Arial"/>
              </a:rPr>
              <a:t>discussing </a:t>
            </a:r>
            <a:r>
              <a:rPr lang="en-US" spc="15" dirty="0">
                <a:solidFill>
                  <a:srgbClr val="0C0C0C"/>
                </a:solidFill>
                <a:latin typeface="Arial"/>
                <a:cs typeface="Arial"/>
              </a:rPr>
              <a:t>his </a:t>
            </a:r>
            <a:r>
              <a:rPr lang="en-US" dirty="0">
                <a:solidFill>
                  <a:srgbClr val="0C0C0C"/>
                </a:solidFill>
                <a:latin typeface="Arial"/>
                <a:cs typeface="Arial"/>
              </a:rPr>
              <a:t>lack </a:t>
            </a:r>
            <a:r>
              <a:rPr lang="en-US" spc="15" dirty="0">
                <a:solidFill>
                  <a:srgbClr val="0C0C0C"/>
                </a:solidFill>
                <a:latin typeface="Arial"/>
                <a:cs typeface="Arial"/>
              </a:rPr>
              <a:t>of </a:t>
            </a:r>
            <a:r>
              <a:rPr lang="en-US" spc="-5" dirty="0">
                <a:solidFill>
                  <a:srgbClr val="0C0C0C"/>
                </a:solidFill>
                <a:latin typeface="Arial"/>
                <a:cs typeface="Arial"/>
              </a:rPr>
              <a:t>productivity </a:t>
            </a:r>
            <a:r>
              <a:rPr lang="en-US" spc="5" dirty="0">
                <a:solidFill>
                  <a:srgbClr val="0C0C0C"/>
                </a:solidFill>
                <a:latin typeface="Arial"/>
                <a:cs typeface="Arial"/>
              </a:rPr>
              <a:t>and </a:t>
            </a:r>
            <a:r>
              <a:rPr lang="en-US" dirty="0">
                <a:solidFill>
                  <a:srgbClr val="0C0C0C"/>
                </a:solidFill>
                <a:latin typeface="Arial"/>
                <a:cs typeface="Arial"/>
              </a:rPr>
              <a:t>insufficient </a:t>
            </a:r>
            <a:r>
              <a:rPr lang="en-US" spc="10" dirty="0">
                <a:solidFill>
                  <a:srgbClr val="0C0C0C"/>
                </a:solidFill>
                <a:latin typeface="Arial"/>
                <a:cs typeface="Arial"/>
              </a:rPr>
              <a:t>job</a:t>
            </a:r>
            <a:r>
              <a:rPr lang="en-US" spc="50" dirty="0">
                <a:solidFill>
                  <a:srgbClr val="0C0C0C"/>
                </a:solidFill>
                <a:latin typeface="Arial"/>
                <a:cs typeface="Arial"/>
              </a:rPr>
              <a:t> </a:t>
            </a:r>
            <a:r>
              <a:rPr lang="en-US" spc="-5" dirty="0" smtClean="0">
                <a:solidFill>
                  <a:srgbClr val="0C0C0C"/>
                </a:solidFill>
                <a:latin typeface="Arial"/>
                <a:cs typeface="Arial"/>
              </a:rPr>
              <a:t>performance.</a:t>
            </a:r>
            <a:endParaRPr lang="en-US" dirty="0">
              <a:latin typeface="Arial"/>
              <a:cs typeface="Arial"/>
            </a:endParaRPr>
          </a:p>
        </p:txBody>
      </p:sp>
      <p:sp>
        <p:nvSpPr>
          <p:cNvPr id="18" name="Rectangle 17"/>
          <p:cNvSpPr/>
          <p:nvPr/>
        </p:nvSpPr>
        <p:spPr>
          <a:xfrm>
            <a:off x="838200" y="4576378"/>
            <a:ext cx="7413814" cy="923330"/>
          </a:xfrm>
          <a:prstGeom prst="rect">
            <a:avLst/>
          </a:prstGeom>
        </p:spPr>
        <p:txBody>
          <a:bodyPr wrap="square">
            <a:spAutoFit/>
          </a:bodyPr>
          <a:lstStyle/>
          <a:p>
            <a:pPr lvl="0" indent="12700" algn="just" fontAlgn="auto">
              <a:spcBef>
                <a:spcPts val="100"/>
              </a:spcBef>
              <a:spcAft>
                <a:spcPts val="0"/>
              </a:spcAft>
            </a:pPr>
            <a:r>
              <a:rPr lang="en-US" spc="25" dirty="0" smtClean="0">
                <a:solidFill>
                  <a:srgbClr val="0C0C0C"/>
                </a:solidFill>
                <a:latin typeface="Arial"/>
                <a:cs typeface="Arial"/>
              </a:rPr>
              <a:t>Page 9 - Moreover</a:t>
            </a:r>
            <a:r>
              <a:rPr lang="en-US" spc="25" dirty="0">
                <a:solidFill>
                  <a:srgbClr val="0C0C0C"/>
                </a:solidFill>
                <a:latin typeface="Arial"/>
                <a:cs typeface="Arial"/>
              </a:rPr>
              <a:t>, </a:t>
            </a:r>
            <a:r>
              <a:rPr lang="en-US" spc="5" dirty="0">
                <a:solidFill>
                  <a:srgbClr val="0C0C0C"/>
                </a:solidFill>
                <a:latin typeface="Arial"/>
                <a:cs typeface="Arial"/>
              </a:rPr>
              <a:t>it </a:t>
            </a:r>
            <a:r>
              <a:rPr lang="en-US" spc="10" dirty="0">
                <a:solidFill>
                  <a:srgbClr val="0C0C0C"/>
                </a:solidFill>
                <a:latin typeface="Arial"/>
                <a:cs typeface="Arial"/>
              </a:rPr>
              <a:t>appears </a:t>
            </a:r>
            <a:r>
              <a:rPr lang="en-US" spc="25" dirty="0">
                <a:solidFill>
                  <a:srgbClr val="0C0C0C"/>
                </a:solidFill>
                <a:latin typeface="Arial"/>
                <a:cs typeface="Arial"/>
              </a:rPr>
              <a:t>that </a:t>
            </a:r>
            <a:r>
              <a:rPr lang="en-US" spc="15" dirty="0">
                <a:solidFill>
                  <a:srgbClr val="FF0000"/>
                </a:solidFill>
                <a:latin typeface="Arial"/>
                <a:cs typeface="Arial"/>
              </a:rPr>
              <a:t>they intended to punish her</a:t>
            </a:r>
            <a:r>
              <a:rPr lang="en-US" dirty="0">
                <a:solidFill>
                  <a:srgbClr val="FF0000"/>
                </a:solidFill>
                <a:latin typeface="Arial"/>
                <a:cs typeface="Arial"/>
              </a:rPr>
              <a:t> </a:t>
            </a:r>
            <a:r>
              <a:rPr lang="en-US" spc="30" dirty="0" smtClean="0">
                <a:solidFill>
                  <a:srgbClr val="FF0000"/>
                </a:solidFill>
                <a:latin typeface="Arial"/>
                <a:cs typeface="Arial"/>
              </a:rPr>
              <a:t>for </a:t>
            </a:r>
            <a:r>
              <a:rPr lang="en-US" spc="25" dirty="0" smtClean="0">
                <a:solidFill>
                  <a:srgbClr val="FF0000"/>
                </a:solidFill>
                <a:latin typeface="Arial"/>
                <a:cs typeface="Arial"/>
              </a:rPr>
              <a:t>all </a:t>
            </a:r>
            <a:r>
              <a:rPr lang="en-US" spc="35" dirty="0">
                <a:solidFill>
                  <a:srgbClr val="FF0000"/>
                </a:solidFill>
                <a:latin typeface="Arial"/>
                <a:cs typeface="Arial"/>
              </a:rPr>
              <a:t>of </a:t>
            </a:r>
            <a:r>
              <a:rPr lang="en-US" spc="30" dirty="0">
                <a:solidFill>
                  <a:srgbClr val="FF0000"/>
                </a:solidFill>
                <a:latin typeface="Arial"/>
                <a:cs typeface="Arial"/>
              </a:rPr>
              <a:t>the </a:t>
            </a:r>
            <a:r>
              <a:rPr lang="en-US" spc="-65" dirty="0" smtClean="0">
                <a:solidFill>
                  <a:srgbClr val="FF0000"/>
                </a:solidFill>
                <a:latin typeface="Arial"/>
                <a:cs typeface="Arial"/>
              </a:rPr>
              <a:t>negative </a:t>
            </a:r>
            <a:r>
              <a:rPr lang="en-US" spc="25" dirty="0">
                <a:solidFill>
                  <a:srgbClr val="FF0000"/>
                </a:solidFill>
                <a:latin typeface="Arial"/>
                <a:cs typeface="Arial"/>
              </a:rPr>
              <a:t>publicity </a:t>
            </a:r>
            <a:r>
              <a:rPr lang="en-US" spc="15" dirty="0">
                <a:solidFill>
                  <a:srgbClr val="FF0000"/>
                </a:solidFill>
                <a:latin typeface="Arial"/>
                <a:cs typeface="Arial"/>
              </a:rPr>
              <a:t>that Plaintiff </a:t>
            </a:r>
            <a:r>
              <a:rPr lang="en-US" spc="25" dirty="0">
                <a:solidFill>
                  <a:srgbClr val="FF0000"/>
                </a:solidFill>
                <a:latin typeface="Arial"/>
                <a:cs typeface="Arial"/>
              </a:rPr>
              <a:t>had received </a:t>
            </a:r>
            <a:r>
              <a:rPr lang="en-US" spc="35" dirty="0">
                <a:solidFill>
                  <a:srgbClr val="FF0000"/>
                </a:solidFill>
                <a:latin typeface="Arial"/>
                <a:cs typeface="Arial"/>
              </a:rPr>
              <a:t>and not </a:t>
            </a:r>
            <a:r>
              <a:rPr lang="en-US" spc="15" dirty="0">
                <a:solidFill>
                  <a:srgbClr val="FF0000"/>
                </a:solidFill>
                <a:latin typeface="Arial"/>
                <a:cs typeface="Arial"/>
              </a:rPr>
              <a:t>just </a:t>
            </a:r>
            <a:r>
              <a:rPr lang="en-US" spc="35" dirty="0">
                <a:solidFill>
                  <a:srgbClr val="FF0000"/>
                </a:solidFill>
                <a:latin typeface="Arial"/>
                <a:cs typeface="Arial"/>
              </a:rPr>
              <a:t>the </a:t>
            </a:r>
            <a:r>
              <a:rPr lang="en-US" spc="10" dirty="0">
                <a:solidFill>
                  <a:srgbClr val="FF0000"/>
                </a:solidFill>
                <a:latin typeface="Arial"/>
                <a:cs typeface="Arial"/>
              </a:rPr>
              <a:t>effects </a:t>
            </a:r>
            <a:r>
              <a:rPr lang="en-US" spc="25" dirty="0">
                <a:solidFill>
                  <a:srgbClr val="FF0000"/>
                </a:solidFill>
                <a:latin typeface="Arial"/>
                <a:cs typeface="Arial"/>
              </a:rPr>
              <a:t>of</a:t>
            </a:r>
            <a:r>
              <a:rPr lang="en-US" dirty="0">
                <a:solidFill>
                  <a:srgbClr val="FF0000"/>
                </a:solidFill>
                <a:latin typeface="Arial"/>
                <a:cs typeface="Arial"/>
              </a:rPr>
              <a:t> </a:t>
            </a:r>
            <a:r>
              <a:rPr lang="en-US" spc="35" dirty="0" smtClean="0">
                <a:solidFill>
                  <a:srgbClr val="FF0000"/>
                </a:solidFill>
                <a:latin typeface="Arial"/>
                <a:cs typeface="Arial"/>
              </a:rPr>
              <a:t>one interview </a:t>
            </a:r>
            <a:r>
              <a:rPr lang="en-US" spc="35" dirty="0" smtClean="0">
                <a:solidFill>
                  <a:srgbClr val="0C0C0C"/>
                </a:solidFill>
                <a:latin typeface="Arial"/>
                <a:cs typeface="Arial"/>
              </a:rPr>
              <a:t>in March of 2016.</a:t>
            </a:r>
            <a:endParaRPr lang="en-US" dirty="0">
              <a:solidFill>
                <a:prstClr val="black"/>
              </a:solidFill>
              <a:latin typeface="Arial"/>
              <a:cs typeface="Arial"/>
            </a:endParaRPr>
          </a:p>
        </p:txBody>
      </p:sp>
    </p:spTree>
    <p:extLst>
      <p:ext uri="{BB962C8B-B14F-4D97-AF65-F5344CB8AC3E}">
        <p14:creationId xmlns:p14="http://schemas.microsoft.com/office/powerpoint/2010/main" val="41445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13</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1752600" y="0"/>
            <a:ext cx="5867400" cy="580993"/>
          </a:xfrm>
          <a:prstGeom prst="rect">
            <a:avLst/>
          </a:prstGeom>
        </p:spPr>
        <p:txBody>
          <a:bodyPr wrap="square">
            <a:spAutoFit/>
          </a:bodyPr>
          <a:lstStyle/>
          <a:p>
            <a:pPr lvl="0">
              <a:lnSpc>
                <a:spcPct val="107000"/>
              </a:lnSpc>
              <a:spcBef>
                <a:spcPts val="0"/>
              </a:spcBef>
              <a:spcAft>
                <a:spcPts val="0"/>
              </a:spcAft>
            </a:pP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What the City Auditor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got </a:t>
            </a: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right </a:t>
            </a:r>
          </a:p>
        </p:txBody>
      </p:sp>
      <p:pic>
        <p:nvPicPr>
          <p:cNvPr id="7" name="Picture 6"/>
          <p:cNvPicPr>
            <a:picLocks noChangeAspect="1"/>
          </p:cNvPicPr>
          <p:nvPr/>
        </p:nvPicPr>
        <p:blipFill>
          <a:blip r:embed="rId4"/>
          <a:stretch>
            <a:fillRect/>
          </a:stretch>
        </p:blipFill>
        <p:spPr>
          <a:xfrm>
            <a:off x="0" y="698235"/>
            <a:ext cx="4495800" cy="5159171"/>
          </a:xfrm>
          <a:prstGeom prst="rect">
            <a:avLst/>
          </a:prstGeom>
        </p:spPr>
      </p:pic>
      <p:pic>
        <p:nvPicPr>
          <p:cNvPr id="8" name="Picture 7"/>
          <p:cNvPicPr>
            <a:picLocks noChangeAspect="1"/>
          </p:cNvPicPr>
          <p:nvPr/>
        </p:nvPicPr>
        <p:blipFill>
          <a:blip r:embed="rId5"/>
          <a:stretch>
            <a:fillRect/>
          </a:stretch>
        </p:blipFill>
        <p:spPr>
          <a:xfrm>
            <a:off x="4724400" y="698235"/>
            <a:ext cx="4457700" cy="5159171"/>
          </a:xfrm>
          <a:prstGeom prst="rect">
            <a:avLst/>
          </a:prstGeom>
        </p:spPr>
      </p:pic>
      <p:sp>
        <p:nvSpPr>
          <p:cNvPr id="9" name="Rectangle 8"/>
          <p:cNvSpPr/>
          <p:nvPr/>
        </p:nvSpPr>
        <p:spPr>
          <a:xfrm>
            <a:off x="2362200" y="5936370"/>
            <a:ext cx="4343400" cy="461665"/>
          </a:xfrm>
          <a:prstGeom prst="rect">
            <a:avLst/>
          </a:prstGeom>
        </p:spPr>
        <p:txBody>
          <a:bodyPr wrap="square">
            <a:spAutoFit/>
          </a:bodyPr>
          <a:lstStyle/>
          <a:p>
            <a:pPr lvl="0">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Outreach to ALGA – July 2014</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810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14</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1752600" y="17262"/>
            <a:ext cx="5791200" cy="619272"/>
          </a:xfrm>
          <a:prstGeom prst="rect">
            <a:avLst/>
          </a:prstGeom>
        </p:spPr>
        <p:txBody>
          <a:bodyPr wrap="square">
            <a:spAutoFit/>
          </a:bodyPr>
          <a:lstStyle/>
          <a:p>
            <a:pPr lvl="0">
              <a:lnSpc>
                <a:spcPct val="107000"/>
              </a:lnSpc>
              <a:spcBef>
                <a:spcPts val="0"/>
              </a:spcBef>
              <a:spcAft>
                <a:spcPts val="0"/>
              </a:spcAft>
            </a:pP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What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City </a:t>
            </a: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Council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got right: </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flipV="1">
            <a:off x="228600" y="533399"/>
            <a:ext cx="4114800" cy="4962956"/>
          </a:xfrm>
          <a:prstGeom prst="rect">
            <a:avLst/>
          </a:prstGeom>
        </p:spPr>
      </p:pic>
      <p:sp>
        <p:nvSpPr>
          <p:cNvPr id="7" name="Rectangle 6"/>
          <p:cNvSpPr/>
          <p:nvPr/>
        </p:nvSpPr>
        <p:spPr>
          <a:xfrm>
            <a:off x="228600" y="636534"/>
            <a:ext cx="4065494" cy="4848187"/>
          </a:xfrm>
          <a:prstGeom prst="rect">
            <a:avLst/>
          </a:prstGeom>
        </p:spPr>
        <p:txBody>
          <a:bodyPr wrap="square">
            <a:spAutoFit/>
          </a:bodyPr>
          <a:lstStyle/>
          <a:p>
            <a:pPr marL="27940" marR="13335" indent="198755" algn="just">
              <a:lnSpc>
                <a:spcPct val="101499"/>
              </a:lnSpc>
              <a:spcBef>
                <a:spcPts val="1500"/>
              </a:spcBef>
            </a:pPr>
            <a:r>
              <a:rPr lang="en-US" spc="5" dirty="0">
                <a:solidFill>
                  <a:srgbClr val="0C0C0C"/>
                </a:solidFill>
                <a:latin typeface="Arial" panose="020B0604020202020204" pitchFamily="34" charset="0"/>
                <a:cs typeface="Arial" panose="020B0604020202020204" pitchFamily="34" charset="0"/>
              </a:rPr>
              <a:t>During </a:t>
            </a:r>
            <a:r>
              <a:rPr lang="en-US" dirty="0">
                <a:solidFill>
                  <a:srgbClr val="0C0C0C"/>
                </a:solidFill>
                <a:latin typeface="Arial" panose="020B0604020202020204" pitchFamily="34" charset="0"/>
                <a:cs typeface="Arial" panose="020B0604020202020204" pitchFamily="34" charset="0"/>
              </a:rPr>
              <a:t>Monday's </a:t>
            </a:r>
            <a:r>
              <a:rPr lang="en-US" spc="-5" dirty="0">
                <a:solidFill>
                  <a:srgbClr val="0C0C0C"/>
                </a:solidFill>
                <a:latin typeface="Arial" panose="020B0604020202020204" pitchFamily="34" charset="0"/>
                <a:cs typeface="Arial" panose="020B0604020202020204" pitchFamily="34" charset="0"/>
              </a:rPr>
              <a:t>closed </a:t>
            </a:r>
            <a:r>
              <a:rPr lang="en-US" dirty="0">
                <a:solidFill>
                  <a:srgbClr val="0C0C0C"/>
                </a:solidFill>
                <a:latin typeface="Arial" panose="020B0604020202020204" pitchFamily="34" charset="0"/>
                <a:cs typeface="Arial" panose="020B0604020202020204" pitchFamily="34" charset="0"/>
              </a:rPr>
              <a:t>session, </a:t>
            </a:r>
            <a:r>
              <a:rPr lang="en-US" spc="-5" dirty="0">
                <a:solidFill>
                  <a:srgbClr val="0C0C0C"/>
                </a:solidFill>
                <a:latin typeface="Arial" panose="020B0604020202020204" pitchFamily="34" charset="0"/>
                <a:cs typeface="Arial" panose="020B0604020202020204" pitchFamily="34" charset="0"/>
              </a:rPr>
              <a:t>council </a:t>
            </a:r>
            <a:r>
              <a:rPr lang="en-US" spc="25" dirty="0">
                <a:solidFill>
                  <a:srgbClr val="0C0C0C"/>
                </a:solidFill>
                <a:latin typeface="Arial" panose="020B0604020202020204" pitchFamily="34" charset="0"/>
                <a:cs typeface="Arial" panose="020B0604020202020204" pitchFamily="34" charset="0"/>
              </a:rPr>
              <a:t>members </a:t>
            </a:r>
            <a:r>
              <a:rPr lang="en-US" dirty="0">
                <a:solidFill>
                  <a:srgbClr val="0C0C0C"/>
                </a:solidFill>
                <a:latin typeface="Arial" panose="020B0604020202020204" pitchFamily="34" charset="0"/>
                <a:cs typeface="Arial" panose="020B0604020202020204" pitchFamily="34" charset="0"/>
              </a:rPr>
              <a:t>discussed </a:t>
            </a:r>
            <a:r>
              <a:rPr lang="en-US" spc="25" dirty="0">
                <a:solidFill>
                  <a:srgbClr val="0C0C0C"/>
                </a:solidFill>
                <a:latin typeface="Arial" panose="020B0604020202020204" pitchFamily="34" charset="0"/>
                <a:cs typeface="Arial" panose="020B0604020202020204" pitchFamily="34" charset="0"/>
              </a:rPr>
              <a:t>Thomas'  </a:t>
            </a:r>
            <a:r>
              <a:rPr lang="en-US" spc="15" dirty="0">
                <a:solidFill>
                  <a:srgbClr val="0C0C0C"/>
                </a:solidFill>
                <a:latin typeface="Arial" panose="020B0604020202020204" pitchFamily="34" charset="0"/>
                <a:cs typeface="Arial" panose="020B0604020202020204" pitchFamily="34" charset="0"/>
              </a:rPr>
              <a:t>performance </a:t>
            </a:r>
            <a:r>
              <a:rPr lang="en-US" dirty="0">
                <a:solidFill>
                  <a:srgbClr val="0C0C0C"/>
                </a:solidFill>
                <a:latin typeface="Arial" panose="020B0604020202020204" pitchFamily="34" charset="0"/>
                <a:cs typeface="Arial" panose="020B0604020202020204" pitchFamily="34" charset="0"/>
              </a:rPr>
              <a:t>over </a:t>
            </a:r>
            <a:r>
              <a:rPr lang="en-US" spc="30" dirty="0">
                <a:solidFill>
                  <a:srgbClr val="0C0C0C"/>
                </a:solidFill>
                <a:latin typeface="Arial" panose="020B0604020202020204" pitchFamily="34" charset="0"/>
                <a:cs typeface="Arial" panose="020B0604020202020204" pitchFamily="34" charset="0"/>
              </a:rPr>
              <a:t>a 90-day </a:t>
            </a:r>
            <a:r>
              <a:rPr lang="en-US" spc="15" dirty="0">
                <a:solidFill>
                  <a:srgbClr val="0C0C0C"/>
                </a:solidFill>
                <a:latin typeface="Arial" panose="020B0604020202020204" pitchFamily="34" charset="0"/>
                <a:cs typeface="Arial" panose="020B0604020202020204" pitchFamily="34" charset="0"/>
              </a:rPr>
              <a:t>probationary period. </a:t>
            </a:r>
            <a:r>
              <a:rPr lang="en-US" spc="-15" dirty="0">
                <a:solidFill>
                  <a:srgbClr val="0C0C0C"/>
                </a:solidFill>
                <a:latin typeface="Arial" panose="020B0604020202020204" pitchFamily="34" charset="0"/>
                <a:cs typeface="Arial" panose="020B0604020202020204" pitchFamily="34" charset="0"/>
              </a:rPr>
              <a:t>But </a:t>
            </a:r>
            <a:r>
              <a:rPr lang="en-US" spc="10" dirty="0">
                <a:solidFill>
                  <a:srgbClr val="0C0C0C"/>
                </a:solidFill>
                <a:latin typeface="Arial" panose="020B0604020202020204" pitchFamily="34" charset="0"/>
                <a:cs typeface="Arial" panose="020B0604020202020204" pitchFamily="34" charset="0"/>
              </a:rPr>
              <a:t>talk </a:t>
            </a:r>
            <a:r>
              <a:rPr lang="en-US" spc="5" dirty="0">
                <a:solidFill>
                  <a:srgbClr val="0C0C0C"/>
                </a:solidFill>
                <a:latin typeface="Arial" panose="020B0604020202020204" pitchFamily="34" charset="0"/>
                <a:cs typeface="Arial" panose="020B0604020202020204" pitchFamily="34" charset="0"/>
              </a:rPr>
              <a:t>often </a:t>
            </a:r>
            <a:r>
              <a:rPr lang="en-US" dirty="0">
                <a:solidFill>
                  <a:srgbClr val="0C0C0C"/>
                </a:solidFill>
                <a:latin typeface="Arial" panose="020B0604020202020204" pitchFamily="34" charset="0"/>
                <a:cs typeface="Arial" panose="020B0604020202020204" pitchFamily="34" charset="0"/>
              </a:rPr>
              <a:t>veered to  </a:t>
            </a:r>
            <a:r>
              <a:rPr lang="en-US" spc="5" dirty="0">
                <a:solidFill>
                  <a:srgbClr val="0C0C0C"/>
                </a:solidFill>
                <a:latin typeface="Arial" panose="020B0604020202020204" pitchFamily="34" charset="0"/>
                <a:cs typeface="Arial" panose="020B0604020202020204" pitchFamily="34" charset="0"/>
              </a:rPr>
              <a:t>concerns </a:t>
            </a:r>
            <a:r>
              <a:rPr lang="en-US" dirty="0">
                <a:solidFill>
                  <a:srgbClr val="0C0C0C"/>
                </a:solidFill>
                <a:latin typeface="Arial" panose="020B0604020202020204" pitchFamily="34" charset="0"/>
                <a:cs typeface="Arial" panose="020B0604020202020204" pitchFamily="34" charset="0"/>
              </a:rPr>
              <a:t>over negative </a:t>
            </a:r>
            <a:r>
              <a:rPr lang="en-US" spc="5" dirty="0">
                <a:solidFill>
                  <a:srgbClr val="0C0C0C"/>
                </a:solidFill>
                <a:latin typeface="Arial" panose="020B0604020202020204" pitchFamily="34" charset="0"/>
                <a:cs typeface="Arial" panose="020B0604020202020204" pitchFamily="34" charset="0"/>
              </a:rPr>
              <a:t>media </a:t>
            </a:r>
            <a:r>
              <a:rPr lang="en-US" spc="25" dirty="0">
                <a:solidFill>
                  <a:srgbClr val="0C0C0C"/>
                </a:solidFill>
                <a:latin typeface="Arial" panose="020B0604020202020204" pitchFamily="34" charset="0"/>
                <a:cs typeface="Arial" panose="020B0604020202020204" pitchFamily="34" charset="0"/>
              </a:rPr>
              <a:t>attention. </a:t>
            </a:r>
            <a:r>
              <a:rPr lang="en-US" spc="-25" dirty="0">
                <a:solidFill>
                  <a:srgbClr val="0C0C0C"/>
                </a:solidFill>
                <a:latin typeface="Arial" panose="020B0604020202020204" pitchFamily="34" charset="0"/>
                <a:cs typeface="Arial" panose="020B0604020202020204" pitchFamily="34" charset="0"/>
              </a:rPr>
              <a:t>Mayor Kenny </a:t>
            </a:r>
            <a:r>
              <a:rPr lang="en-US" dirty="0">
                <a:solidFill>
                  <a:srgbClr val="0C0C0C"/>
                </a:solidFill>
                <a:latin typeface="Arial" panose="020B0604020202020204" pitchFamily="34" charset="0"/>
                <a:cs typeface="Arial" panose="020B0604020202020204" pitchFamily="34" charset="0"/>
              </a:rPr>
              <a:t>Wright </a:t>
            </a:r>
            <a:r>
              <a:rPr lang="en-US" spc="10" dirty="0">
                <a:solidFill>
                  <a:srgbClr val="0C0C0C"/>
                </a:solidFill>
                <a:latin typeface="Arial" panose="020B0604020202020204" pitchFamily="34" charset="0"/>
                <a:cs typeface="Arial" panose="020B0604020202020204" pitchFamily="34" charset="0"/>
              </a:rPr>
              <a:t>repeatedly  </a:t>
            </a:r>
            <a:r>
              <a:rPr lang="en-US" spc="5" dirty="0">
                <a:solidFill>
                  <a:srgbClr val="0C0C0C"/>
                </a:solidFill>
                <a:latin typeface="Arial" panose="020B0604020202020204" pitchFamily="34" charset="0"/>
                <a:cs typeface="Arial" panose="020B0604020202020204" pitchFamily="34" charset="0"/>
              </a:rPr>
              <a:t>expressed </a:t>
            </a:r>
            <a:r>
              <a:rPr lang="en-US" spc="30" dirty="0">
                <a:solidFill>
                  <a:srgbClr val="0C0C0C"/>
                </a:solidFill>
                <a:latin typeface="Arial" panose="020B0604020202020204" pitchFamily="34" charset="0"/>
                <a:cs typeface="Arial" panose="020B0604020202020204" pitchFamily="34" charset="0"/>
              </a:rPr>
              <a:t>distrust </a:t>
            </a:r>
            <a:r>
              <a:rPr lang="en-US" spc="-50" dirty="0">
                <a:solidFill>
                  <a:srgbClr val="0C0C0C"/>
                </a:solidFill>
                <a:latin typeface="Arial" panose="020B0604020202020204" pitchFamily="34" charset="0"/>
                <a:cs typeface="Arial" panose="020B0604020202020204" pitchFamily="34" charset="0"/>
              </a:rPr>
              <a:t>of </a:t>
            </a:r>
            <a:r>
              <a:rPr lang="en-US" spc="-10" dirty="0">
                <a:solidFill>
                  <a:srgbClr val="0C0C0C"/>
                </a:solidFill>
                <a:latin typeface="Arial" panose="020B0604020202020204" pitchFamily="34" charset="0"/>
                <a:cs typeface="Arial" panose="020B0604020202020204" pitchFamily="34" charset="0"/>
              </a:rPr>
              <a:t>city staff </a:t>
            </a:r>
            <a:r>
              <a:rPr lang="en-US" spc="15" dirty="0">
                <a:solidFill>
                  <a:srgbClr val="0C0C0C"/>
                </a:solidFill>
                <a:latin typeface="Arial" panose="020B0604020202020204" pitchFamily="34" charset="0"/>
                <a:cs typeface="Arial" panose="020B0604020202020204" pitchFamily="34" charset="0"/>
              </a:rPr>
              <a:t>members. </a:t>
            </a:r>
            <a:r>
              <a:rPr lang="en-US" dirty="0">
                <a:solidFill>
                  <a:srgbClr val="0C0C0C"/>
                </a:solidFill>
                <a:latin typeface="Arial" panose="020B0604020202020204" pitchFamily="34" charset="0"/>
                <a:cs typeface="Arial" panose="020B0604020202020204" pitchFamily="34" charset="0"/>
              </a:rPr>
              <a:t>He </a:t>
            </a:r>
            <a:r>
              <a:rPr lang="en-US" spc="25" dirty="0">
                <a:solidFill>
                  <a:srgbClr val="0C0C0C"/>
                </a:solidFill>
                <a:latin typeface="Arial" panose="020B0604020202020204" pitchFamily="34" charset="0"/>
                <a:cs typeface="Arial" panose="020B0604020202020204" pitchFamily="34" charset="0"/>
              </a:rPr>
              <a:t>argued </a:t>
            </a:r>
            <a:r>
              <a:rPr lang="en-US" spc="40" dirty="0">
                <a:solidFill>
                  <a:srgbClr val="0C0C0C"/>
                </a:solidFill>
                <a:latin typeface="Arial" panose="020B0604020202020204" pitchFamily="34" charset="0"/>
                <a:cs typeface="Arial" panose="020B0604020202020204" pitchFamily="34" charset="0"/>
              </a:rPr>
              <a:t>that </a:t>
            </a:r>
            <a:r>
              <a:rPr lang="en-US" spc="25" dirty="0">
                <a:solidFill>
                  <a:srgbClr val="0C0C0C"/>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Pilot's </a:t>
            </a:r>
            <a:r>
              <a:rPr lang="en-US" spc="-15" dirty="0" smtClean="0">
                <a:solidFill>
                  <a:srgbClr val="FF0000"/>
                </a:solidFill>
                <a:latin typeface="Arial" panose="020B0604020202020204" pitchFamily="34" charset="0"/>
                <a:cs typeface="Arial" panose="020B0604020202020204" pitchFamily="34" charset="0"/>
              </a:rPr>
              <a:t>coverage </a:t>
            </a:r>
            <a:r>
              <a:rPr lang="en-US" spc="30" dirty="0">
                <a:solidFill>
                  <a:srgbClr val="FF0000"/>
                </a:solidFill>
                <a:latin typeface="Arial" panose="020B0604020202020204" pitchFamily="34" charset="0"/>
                <a:cs typeface="Arial" panose="020B0604020202020204" pitchFamily="34" charset="0"/>
              </a:rPr>
              <a:t>has </a:t>
            </a:r>
            <a:r>
              <a:rPr lang="en-US" spc="15" dirty="0">
                <a:solidFill>
                  <a:srgbClr val="FF0000"/>
                </a:solidFill>
                <a:latin typeface="Arial" panose="020B0604020202020204" pitchFamily="34" charset="0"/>
                <a:cs typeface="Arial" panose="020B0604020202020204" pitchFamily="34" charset="0"/>
              </a:rPr>
              <a:t>been </a:t>
            </a:r>
            <a:r>
              <a:rPr lang="en-US" spc="25" dirty="0">
                <a:solidFill>
                  <a:srgbClr val="FF0000"/>
                </a:solidFill>
                <a:latin typeface="Arial" panose="020B0604020202020204" pitchFamily="34" charset="0"/>
                <a:cs typeface="Arial" panose="020B0604020202020204" pitchFamily="34" charset="0"/>
              </a:rPr>
              <a:t>manipulated </a:t>
            </a:r>
            <a:r>
              <a:rPr lang="en-US" dirty="0">
                <a:solidFill>
                  <a:srgbClr val="FF0000"/>
                </a:solidFill>
                <a:latin typeface="Arial" panose="020B0604020202020204" pitchFamily="34" charset="0"/>
                <a:cs typeface="Arial" panose="020B0604020202020204" pitchFamily="34" charset="0"/>
              </a:rPr>
              <a:t>by city </a:t>
            </a:r>
            <a:r>
              <a:rPr lang="en-US" spc="-5" dirty="0">
                <a:solidFill>
                  <a:srgbClr val="FF0000"/>
                </a:solidFill>
                <a:latin typeface="Arial" panose="020B0604020202020204" pitchFamily="34" charset="0"/>
                <a:cs typeface="Arial" panose="020B0604020202020204" pitchFamily="34" charset="0"/>
              </a:rPr>
              <a:t>employees </a:t>
            </a:r>
            <a:r>
              <a:rPr lang="en-US" spc="50" dirty="0">
                <a:solidFill>
                  <a:srgbClr val="FF0000"/>
                </a:solidFill>
                <a:latin typeface="Arial" panose="020B0604020202020204" pitchFamily="34" charset="0"/>
                <a:cs typeface="Arial" panose="020B0604020202020204" pitchFamily="34" charset="0"/>
              </a:rPr>
              <a:t>to </a:t>
            </a:r>
            <a:r>
              <a:rPr lang="en-US" spc="10" dirty="0">
                <a:solidFill>
                  <a:srgbClr val="FF0000"/>
                </a:solidFill>
                <a:latin typeface="Arial" panose="020B0604020202020204" pitchFamily="34" charset="0"/>
                <a:cs typeface="Arial" panose="020B0604020202020204" pitchFamily="34" charset="0"/>
              </a:rPr>
              <a:t>keep </a:t>
            </a:r>
            <a:r>
              <a:rPr lang="en-US" spc="5" dirty="0">
                <a:solidFill>
                  <a:srgbClr val="FF0000"/>
                </a:solidFill>
                <a:latin typeface="Arial" panose="020B0604020202020204" pitchFamily="34" charset="0"/>
                <a:cs typeface="Arial" panose="020B0604020202020204" pitchFamily="34" charset="0"/>
              </a:rPr>
              <a:t>Thomas </a:t>
            </a:r>
            <a:r>
              <a:rPr lang="en-US" spc="25" dirty="0">
                <a:solidFill>
                  <a:srgbClr val="FF0000"/>
                </a:solidFill>
                <a:latin typeface="Arial" panose="020B0604020202020204" pitchFamily="34" charset="0"/>
                <a:cs typeface="Arial" panose="020B0604020202020204" pitchFamily="34" charset="0"/>
              </a:rPr>
              <a:t>from  </a:t>
            </a:r>
            <a:r>
              <a:rPr lang="en-US" dirty="0">
                <a:solidFill>
                  <a:srgbClr val="FF0000"/>
                </a:solidFill>
                <a:latin typeface="Arial" panose="020B0604020202020204" pitchFamily="34" charset="0"/>
                <a:cs typeface="Arial" panose="020B0604020202020204" pitchFamily="34" charset="0"/>
              </a:rPr>
              <a:t>uncovering </a:t>
            </a:r>
            <a:r>
              <a:rPr lang="en-US" spc="30" dirty="0">
                <a:solidFill>
                  <a:srgbClr val="FF0000"/>
                </a:solidFill>
                <a:latin typeface="Arial" panose="020B0604020202020204" pitchFamily="34" charset="0"/>
                <a:cs typeface="Arial" panose="020B0604020202020204" pitchFamily="34" charset="0"/>
              </a:rPr>
              <a:t>fraud, </a:t>
            </a:r>
            <a:r>
              <a:rPr lang="en-US" spc="5" dirty="0">
                <a:solidFill>
                  <a:srgbClr val="FF0000"/>
                </a:solidFill>
                <a:latin typeface="Arial" panose="020B0604020202020204" pitchFamily="34" charset="0"/>
                <a:cs typeface="Arial" panose="020B0604020202020204" pitchFamily="34" charset="0"/>
              </a:rPr>
              <a:t>waste </a:t>
            </a:r>
            <a:r>
              <a:rPr lang="en-US" spc="50" dirty="0">
                <a:solidFill>
                  <a:srgbClr val="FF0000"/>
                </a:solidFill>
                <a:latin typeface="Arial" panose="020B0604020202020204" pitchFamily="34" charset="0"/>
                <a:cs typeface="Arial" panose="020B0604020202020204" pitchFamily="34" charset="0"/>
              </a:rPr>
              <a:t>and </a:t>
            </a:r>
            <a:r>
              <a:rPr lang="en-US" spc="25" dirty="0">
                <a:solidFill>
                  <a:srgbClr val="FF0000"/>
                </a:solidFill>
                <a:latin typeface="Arial" panose="020B0604020202020204" pitchFamily="34" charset="0"/>
                <a:cs typeface="Arial" panose="020B0604020202020204" pitchFamily="34" charset="0"/>
              </a:rPr>
              <a:t>abuse </a:t>
            </a:r>
            <a:r>
              <a:rPr lang="en-US" spc="40" dirty="0">
                <a:solidFill>
                  <a:srgbClr val="FF0000"/>
                </a:solidFill>
                <a:latin typeface="Arial" panose="020B0604020202020204" pitchFamily="34" charset="0"/>
                <a:cs typeface="Arial" panose="020B0604020202020204" pitchFamily="34" charset="0"/>
              </a:rPr>
              <a:t>at </a:t>
            </a:r>
            <a:r>
              <a:rPr lang="en-US" spc="-35" dirty="0">
                <a:solidFill>
                  <a:srgbClr val="FF0000"/>
                </a:solidFill>
                <a:latin typeface="Arial" panose="020B0604020202020204" pitchFamily="34" charset="0"/>
                <a:cs typeface="Arial" panose="020B0604020202020204" pitchFamily="34" charset="0"/>
              </a:rPr>
              <a:t>City </a:t>
            </a:r>
            <a:r>
              <a:rPr lang="en-US" dirty="0">
                <a:solidFill>
                  <a:srgbClr val="FF0000"/>
                </a:solidFill>
                <a:latin typeface="Arial" panose="020B0604020202020204" pitchFamily="34" charset="0"/>
                <a:cs typeface="Arial" panose="020B0604020202020204" pitchFamily="34" charset="0"/>
              </a:rPr>
              <a:t>Hall. </a:t>
            </a:r>
            <a:r>
              <a:rPr lang="en-US" spc="-15" dirty="0">
                <a:solidFill>
                  <a:srgbClr val="FF0000"/>
                </a:solidFill>
                <a:latin typeface="Arial" panose="020B0604020202020204" pitchFamily="34" charset="0"/>
                <a:cs typeface="Arial" panose="020B0604020202020204" pitchFamily="34" charset="0"/>
              </a:rPr>
              <a:t>Meanwhile, </a:t>
            </a:r>
            <a:r>
              <a:rPr lang="en-US" spc="50" dirty="0">
                <a:solidFill>
                  <a:srgbClr val="FF0000"/>
                </a:solidFill>
                <a:latin typeface="Arial" panose="020B0604020202020204" pitchFamily="34" charset="0"/>
                <a:cs typeface="Arial" panose="020B0604020202020204" pitchFamily="34" charset="0"/>
              </a:rPr>
              <a:t>the </a:t>
            </a:r>
            <a:r>
              <a:rPr lang="en-US" spc="15" dirty="0">
                <a:solidFill>
                  <a:srgbClr val="FF0000"/>
                </a:solidFill>
                <a:latin typeface="Arial" panose="020B0604020202020204" pitchFamily="34" charset="0"/>
                <a:cs typeface="Arial" panose="020B0604020202020204" pitchFamily="34" charset="0"/>
              </a:rPr>
              <a:t>most  </a:t>
            </a:r>
            <a:r>
              <a:rPr lang="en-US" dirty="0">
                <a:solidFill>
                  <a:srgbClr val="FF0000"/>
                </a:solidFill>
                <a:latin typeface="Arial" panose="020B0604020202020204" pitchFamily="34" charset="0"/>
                <a:cs typeface="Arial" panose="020B0604020202020204" pitchFamily="34" charset="0"/>
              </a:rPr>
              <a:t>sensitive </a:t>
            </a:r>
            <a:r>
              <a:rPr lang="en-US" spc="10" dirty="0">
                <a:solidFill>
                  <a:srgbClr val="FF0000"/>
                </a:solidFill>
                <a:latin typeface="Arial" panose="020B0604020202020204" pitchFamily="34" charset="0"/>
                <a:cs typeface="Arial" panose="020B0604020202020204" pitchFamily="34" charset="0"/>
              </a:rPr>
              <a:t>issue </a:t>
            </a:r>
            <a:r>
              <a:rPr lang="en-US" spc="15" dirty="0">
                <a:solidFill>
                  <a:srgbClr val="FF0000"/>
                </a:solidFill>
                <a:latin typeface="Arial" panose="020B0604020202020204" pitchFamily="34" charset="0"/>
                <a:cs typeface="Arial" panose="020B0604020202020204" pitchFamily="34" charset="0"/>
              </a:rPr>
              <a:t>Thomas </a:t>
            </a:r>
            <a:r>
              <a:rPr lang="en-US" spc="10" dirty="0">
                <a:solidFill>
                  <a:srgbClr val="FF0000"/>
                </a:solidFill>
                <a:latin typeface="Arial" panose="020B0604020202020204" pitchFamily="34" charset="0"/>
                <a:cs typeface="Arial" panose="020B0604020202020204" pitchFamily="34" charset="0"/>
              </a:rPr>
              <a:t>described </a:t>
            </a:r>
            <a:r>
              <a:rPr lang="en-US" spc="50" dirty="0">
                <a:solidFill>
                  <a:srgbClr val="FF0000"/>
                </a:solidFill>
                <a:latin typeface="Arial" panose="020B0604020202020204" pitchFamily="34" charset="0"/>
                <a:cs typeface="Arial" panose="020B0604020202020204" pitchFamily="34" charset="0"/>
              </a:rPr>
              <a:t>to </a:t>
            </a:r>
            <a:r>
              <a:rPr lang="en-US" spc="-5" dirty="0">
                <a:solidFill>
                  <a:srgbClr val="FF0000"/>
                </a:solidFill>
                <a:latin typeface="Arial" panose="020B0604020202020204" pitchFamily="34" charset="0"/>
                <a:cs typeface="Arial" panose="020B0604020202020204" pitchFamily="34" charset="0"/>
              </a:rPr>
              <a:t>council </a:t>
            </a:r>
            <a:r>
              <a:rPr lang="en-US" spc="25" dirty="0">
                <a:solidFill>
                  <a:srgbClr val="FF0000"/>
                </a:solidFill>
                <a:latin typeface="Arial" panose="020B0604020202020204" pitchFamily="34" charset="0"/>
                <a:cs typeface="Arial" panose="020B0604020202020204" pitchFamily="34" charset="0"/>
              </a:rPr>
              <a:t>members </a:t>
            </a:r>
            <a:r>
              <a:rPr lang="en-US" spc="-20" dirty="0">
                <a:solidFill>
                  <a:srgbClr val="FF0000"/>
                </a:solidFill>
                <a:latin typeface="Arial" panose="020B0604020202020204" pitchFamily="34" charset="0"/>
                <a:cs typeface="Arial" panose="020B0604020202020204" pitchFamily="34" charset="0"/>
              </a:rPr>
              <a:t>involved </a:t>
            </a:r>
            <a:r>
              <a:rPr lang="en-US" spc="30" dirty="0">
                <a:solidFill>
                  <a:srgbClr val="FF0000"/>
                </a:solidFill>
                <a:latin typeface="Arial" panose="020B0604020202020204" pitchFamily="34" charset="0"/>
                <a:cs typeface="Arial" panose="020B0604020202020204" pitchFamily="34" charset="0"/>
              </a:rPr>
              <a:t>a </a:t>
            </a:r>
            <a:r>
              <a:rPr lang="en-US" b="1" u="sng" spc="60" dirty="0">
                <a:solidFill>
                  <a:srgbClr val="FF0000"/>
                </a:solidFill>
                <a:latin typeface="Arial" panose="020B0604020202020204" pitchFamily="34" charset="0"/>
                <a:cs typeface="Arial" panose="020B0604020202020204" pitchFamily="34" charset="0"/>
              </a:rPr>
              <a:t>$3,000  </a:t>
            </a:r>
            <a:r>
              <a:rPr lang="en-US" b="1" u="sng" spc="10" dirty="0">
                <a:solidFill>
                  <a:srgbClr val="FF0000"/>
                </a:solidFill>
                <a:latin typeface="Arial" panose="020B0604020202020204" pitchFamily="34" charset="0"/>
                <a:cs typeface="Arial" panose="020B0604020202020204" pitchFamily="34" charset="0"/>
              </a:rPr>
              <a:t>discrepancy</a:t>
            </a:r>
            <a:r>
              <a:rPr lang="en-US" spc="10" dirty="0">
                <a:solidFill>
                  <a:srgbClr val="FF0000"/>
                </a:solidFill>
                <a:latin typeface="Arial" panose="020B0604020202020204" pitchFamily="34" charset="0"/>
                <a:cs typeface="Arial" panose="020B0604020202020204" pitchFamily="34" charset="0"/>
              </a:rPr>
              <a:t> </a:t>
            </a:r>
            <a:r>
              <a:rPr lang="en-US" spc="30" dirty="0">
                <a:solidFill>
                  <a:srgbClr val="FF0000"/>
                </a:solidFill>
                <a:latin typeface="Arial" panose="020B0604020202020204" pitchFamily="34" charset="0"/>
                <a:cs typeface="Arial" panose="020B0604020202020204" pitchFamily="34" charset="0"/>
              </a:rPr>
              <a:t>in </a:t>
            </a:r>
            <a:r>
              <a:rPr lang="en-US" dirty="0">
                <a:solidFill>
                  <a:srgbClr val="FF0000"/>
                </a:solidFill>
                <a:latin typeface="Arial" panose="020B0604020202020204" pitchFamily="34" charset="0"/>
                <a:cs typeface="Arial" panose="020B0604020202020204" pitchFamily="34" charset="0"/>
              </a:rPr>
              <a:t>ticket </a:t>
            </a:r>
            <a:r>
              <a:rPr lang="en-US" spc="15" dirty="0">
                <a:solidFill>
                  <a:srgbClr val="FF0000"/>
                </a:solidFill>
                <a:latin typeface="Arial" panose="020B0604020202020204" pitchFamily="34" charset="0"/>
                <a:cs typeface="Arial" panose="020B0604020202020204" pitchFamily="34" charset="0"/>
              </a:rPr>
              <a:t>sales </a:t>
            </a:r>
            <a:r>
              <a:rPr lang="en-US" spc="50" dirty="0">
                <a:solidFill>
                  <a:srgbClr val="FF0000"/>
                </a:solidFill>
                <a:latin typeface="Arial" panose="020B0604020202020204" pitchFamily="34" charset="0"/>
                <a:cs typeface="Arial" panose="020B0604020202020204" pitchFamily="34" charset="0"/>
              </a:rPr>
              <a:t>at</a:t>
            </a:r>
            <a:r>
              <a:rPr lang="en-US" spc="-240" dirty="0">
                <a:solidFill>
                  <a:srgbClr val="FF0000"/>
                </a:solidFill>
                <a:latin typeface="Arial" panose="020B0604020202020204" pitchFamily="34" charset="0"/>
                <a:cs typeface="Arial" panose="020B0604020202020204" pitchFamily="34" charset="0"/>
              </a:rPr>
              <a:t> </a:t>
            </a:r>
            <a:r>
              <a:rPr lang="en-US" spc="-5" dirty="0">
                <a:solidFill>
                  <a:srgbClr val="FF0000"/>
                </a:solidFill>
                <a:latin typeface="Arial" panose="020B0604020202020204" pitchFamily="34" charset="0"/>
                <a:cs typeface="Arial" panose="020B0604020202020204" pitchFamily="34" charset="0"/>
              </a:rPr>
              <a:t>Willett </a:t>
            </a:r>
            <a:r>
              <a:rPr lang="en-US" dirty="0">
                <a:solidFill>
                  <a:srgbClr val="FF0000"/>
                </a:solidFill>
                <a:latin typeface="Arial" panose="020B0604020202020204" pitchFamily="34" charset="0"/>
                <a:cs typeface="Arial" panose="020B0604020202020204" pitchFamily="34" charset="0"/>
              </a:rPr>
              <a:t>Hall.</a:t>
            </a:r>
          </a:p>
        </p:txBody>
      </p:sp>
      <p:pic>
        <p:nvPicPr>
          <p:cNvPr id="8" name="Picture 7"/>
          <p:cNvPicPr>
            <a:picLocks noChangeAspect="1"/>
          </p:cNvPicPr>
          <p:nvPr/>
        </p:nvPicPr>
        <p:blipFill>
          <a:blip r:embed="rId4"/>
          <a:stretch>
            <a:fillRect/>
          </a:stretch>
        </p:blipFill>
        <p:spPr>
          <a:xfrm flipV="1">
            <a:off x="4625788" y="533398"/>
            <a:ext cx="4442012" cy="5562604"/>
          </a:xfrm>
          <a:prstGeom prst="rect">
            <a:avLst/>
          </a:prstGeom>
        </p:spPr>
      </p:pic>
      <p:sp>
        <p:nvSpPr>
          <p:cNvPr id="9" name="Rectangle 8"/>
          <p:cNvSpPr/>
          <p:nvPr/>
        </p:nvSpPr>
        <p:spPr>
          <a:xfrm>
            <a:off x="4625788" y="533398"/>
            <a:ext cx="4442012" cy="5788860"/>
          </a:xfrm>
          <a:prstGeom prst="rect">
            <a:avLst/>
          </a:prstGeom>
        </p:spPr>
        <p:txBody>
          <a:bodyPr wrap="square">
            <a:spAutoFit/>
          </a:bodyPr>
          <a:lstStyle/>
          <a:p>
            <a:pPr marL="215900" lvl="0" algn="just" fontAlgn="auto">
              <a:spcBef>
                <a:spcPts val="1510"/>
              </a:spcBef>
              <a:spcAft>
                <a:spcPts val="0"/>
              </a:spcAft>
            </a:pPr>
            <a:r>
              <a:rPr lang="en-US" spc="50" dirty="0">
                <a:solidFill>
                  <a:srgbClr val="FF0000"/>
                </a:solidFill>
                <a:latin typeface="Arial" panose="020B0604020202020204" pitchFamily="34" charset="0"/>
                <a:cs typeface="Arial" panose="020B0604020202020204" pitchFamily="34" charset="0"/>
              </a:rPr>
              <a:t>In the </a:t>
            </a:r>
            <a:r>
              <a:rPr lang="en-US" spc="25" dirty="0">
                <a:solidFill>
                  <a:srgbClr val="FF0000"/>
                </a:solidFill>
                <a:latin typeface="Arial" panose="020B0604020202020204" pitchFamily="34" charset="0"/>
                <a:cs typeface="Arial" panose="020B0604020202020204" pitchFamily="34" charset="0"/>
              </a:rPr>
              <a:t>end,</a:t>
            </a:r>
            <a:r>
              <a:rPr lang="en-US" spc="-265" dirty="0">
                <a:solidFill>
                  <a:srgbClr val="FF0000"/>
                </a:solidFill>
                <a:latin typeface="Arial" panose="020B0604020202020204" pitchFamily="34" charset="0"/>
                <a:cs typeface="Arial" panose="020B0604020202020204" pitchFamily="34" charset="0"/>
              </a:rPr>
              <a:t> </a:t>
            </a:r>
            <a:r>
              <a:rPr lang="en-US" spc="-10" dirty="0">
                <a:solidFill>
                  <a:srgbClr val="FF0000"/>
                </a:solidFill>
                <a:latin typeface="Arial" panose="020B0604020202020204" pitchFamily="34" charset="0"/>
                <a:cs typeface="Arial" panose="020B0604020202020204" pitchFamily="34" charset="0"/>
              </a:rPr>
              <a:t>five </a:t>
            </a:r>
            <a:r>
              <a:rPr lang="en-US" spc="-15" dirty="0">
                <a:solidFill>
                  <a:srgbClr val="FF0000"/>
                </a:solidFill>
                <a:latin typeface="Arial" panose="020B0604020202020204" pitchFamily="34" charset="0"/>
                <a:cs typeface="Arial" panose="020B0604020202020204" pitchFamily="34" charset="0"/>
              </a:rPr>
              <a:t>council </a:t>
            </a:r>
            <a:r>
              <a:rPr lang="en-US" spc="25" dirty="0" smtClean="0">
                <a:solidFill>
                  <a:srgbClr val="FF0000"/>
                </a:solidFill>
                <a:latin typeface="Arial" panose="020B0604020202020204" pitchFamily="34" charset="0"/>
                <a:cs typeface="Arial" panose="020B0604020202020204" pitchFamily="34" charset="0"/>
              </a:rPr>
              <a:t>members</a:t>
            </a:r>
            <a:endParaRPr lang="en-US" dirty="0" smtClean="0">
              <a:solidFill>
                <a:srgbClr val="FF0000"/>
              </a:solidFill>
              <a:latin typeface="Arial" panose="020B0604020202020204" pitchFamily="34" charset="0"/>
              <a:cs typeface="Arial" panose="020B0604020202020204" pitchFamily="34" charset="0"/>
            </a:endParaRPr>
          </a:p>
          <a:p>
            <a:pPr marL="24765" marR="19050" lvl="0" indent="-1270" algn="just" fontAlgn="auto">
              <a:lnSpc>
                <a:spcPct val="100699"/>
              </a:lnSpc>
              <a:spcBef>
                <a:spcPts val="1535"/>
              </a:spcBef>
              <a:spcAft>
                <a:spcPts val="0"/>
              </a:spcAft>
              <a:buFontTx/>
              <a:buChar char="-"/>
              <a:tabLst>
                <a:tab pos="206375" algn="l"/>
              </a:tabLst>
            </a:pPr>
            <a:r>
              <a:rPr lang="en-US" dirty="0" smtClean="0">
                <a:solidFill>
                  <a:srgbClr val="FF0000"/>
                </a:solidFill>
                <a:latin typeface="Arial" panose="020B0604020202020204" pitchFamily="34" charset="0"/>
                <a:cs typeface="Arial" panose="020B0604020202020204" pitchFamily="34" charset="0"/>
              </a:rPr>
              <a:t>including </a:t>
            </a:r>
            <a:r>
              <a:rPr lang="en-US" spc="40" dirty="0" smtClean="0">
                <a:solidFill>
                  <a:srgbClr val="FF0000"/>
                </a:solidFill>
                <a:latin typeface="Arial" panose="020B0604020202020204" pitchFamily="34" charset="0"/>
                <a:cs typeface="Arial" panose="020B0604020202020204" pitchFamily="34" charset="0"/>
              </a:rPr>
              <a:t>one </a:t>
            </a:r>
            <a:r>
              <a:rPr lang="en-US" dirty="0" smtClean="0">
                <a:solidFill>
                  <a:srgbClr val="FF0000"/>
                </a:solidFill>
                <a:latin typeface="Arial" panose="020B0604020202020204" pitchFamily="34" charset="0"/>
                <a:cs typeface="Arial" panose="020B0604020202020204" pitchFamily="34" charset="0"/>
              </a:rPr>
              <a:t>who left </a:t>
            </a:r>
            <a:r>
              <a:rPr lang="en-US" spc="50" dirty="0" smtClean="0">
                <a:solidFill>
                  <a:srgbClr val="FF0000"/>
                </a:solidFill>
                <a:latin typeface="Arial" panose="020B0604020202020204" pitchFamily="34" charset="0"/>
                <a:cs typeface="Arial" panose="020B0604020202020204" pitchFamily="34" charset="0"/>
              </a:rPr>
              <a:t>the </a:t>
            </a:r>
            <a:r>
              <a:rPr lang="en-US" spc="10" dirty="0" smtClean="0">
                <a:solidFill>
                  <a:srgbClr val="FF0000"/>
                </a:solidFill>
                <a:latin typeface="Arial" panose="020B0604020202020204" pitchFamily="34" charset="0"/>
                <a:cs typeface="Arial" panose="020B0604020202020204" pitchFamily="34" charset="0"/>
              </a:rPr>
              <a:t>meeting </a:t>
            </a:r>
            <a:r>
              <a:rPr lang="en-US" dirty="0" smtClean="0">
                <a:solidFill>
                  <a:srgbClr val="FF0000"/>
                </a:solidFill>
                <a:latin typeface="Arial" panose="020B0604020202020204" pitchFamily="34" charset="0"/>
                <a:cs typeface="Arial" panose="020B0604020202020204" pitchFamily="34" charset="0"/>
              </a:rPr>
              <a:t>early, </a:t>
            </a:r>
            <a:r>
              <a:rPr lang="en-US" spc="25" dirty="0" smtClean="0">
                <a:solidFill>
                  <a:srgbClr val="FF0000"/>
                </a:solidFill>
                <a:latin typeface="Arial" panose="020B0604020202020204" pitchFamily="34" charset="0"/>
                <a:cs typeface="Arial" panose="020B0604020202020204" pitchFamily="34" charset="0"/>
              </a:rPr>
              <a:t>his </a:t>
            </a:r>
            <a:r>
              <a:rPr lang="en-US" spc="-5" dirty="0" smtClean="0">
                <a:solidFill>
                  <a:srgbClr val="FF0000"/>
                </a:solidFill>
                <a:latin typeface="Arial" panose="020B0604020202020204" pitchFamily="34" charset="0"/>
                <a:cs typeface="Arial" panose="020B0604020202020204" pitchFamily="34" charset="0"/>
              </a:rPr>
              <a:t>colleagues </a:t>
            </a:r>
            <a:r>
              <a:rPr lang="en-US" spc="10" dirty="0" smtClean="0">
                <a:solidFill>
                  <a:srgbClr val="FF0000"/>
                </a:solidFill>
                <a:latin typeface="Arial" panose="020B0604020202020204" pitchFamily="34" charset="0"/>
                <a:cs typeface="Arial" panose="020B0604020202020204" pitchFamily="34" charset="0"/>
              </a:rPr>
              <a:t>said, to </a:t>
            </a:r>
            <a:r>
              <a:rPr lang="en-US" spc="35" dirty="0" smtClean="0">
                <a:solidFill>
                  <a:srgbClr val="FF0000"/>
                </a:solidFill>
                <a:latin typeface="Arial" panose="020B0604020202020204" pitchFamily="34" charset="0"/>
                <a:cs typeface="Arial" panose="020B0604020202020204" pitchFamily="34" charset="0"/>
              </a:rPr>
              <a:t>attend  </a:t>
            </a:r>
            <a:r>
              <a:rPr lang="en-US" spc="30" dirty="0" smtClean="0">
                <a:solidFill>
                  <a:srgbClr val="FF0000"/>
                </a:solidFill>
                <a:latin typeface="Arial" panose="020B0604020202020204" pitchFamily="34" charset="0"/>
                <a:cs typeface="Arial" panose="020B0604020202020204" pitchFamily="34" charset="0"/>
              </a:rPr>
              <a:t>a </a:t>
            </a:r>
            <a:r>
              <a:rPr lang="en-US" dirty="0" smtClean="0">
                <a:solidFill>
                  <a:srgbClr val="FF0000"/>
                </a:solidFill>
                <a:latin typeface="Arial" panose="020B0604020202020204" pitchFamily="34" charset="0"/>
                <a:cs typeface="Arial" panose="020B0604020202020204" pitchFamily="34" charset="0"/>
              </a:rPr>
              <a:t>campaign </a:t>
            </a:r>
            <a:r>
              <a:rPr lang="en-US" spc="25" dirty="0" smtClean="0">
                <a:solidFill>
                  <a:srgbClr val="FF0000"/>
                </a:solidFill>
                <a:latin typeface="Arial" panose="020B0604020202020204" pitchFamily="34" charset="0"/>
                <a:cs typeface="Arial" panose="020B0604020202020204" pitchFamily="34" charset="0"/>
              </a:rPr>
              <a:t>forum </a:t>
            </a:r>
            <a:r>
              <a:rPr lang="en-US" spc="15" dirty="0" smtClean="0">
                <a:solidFill>
                  <a:srgbClr val="FF0000"/>
                </a:solidFill>
                <a:latin typeface="Arial" panose="020B0604020202020204" pitchFamily="34" charset="0"/>
                <a:cs typeface="Arial" panose="020B0604020202020204" pitchFamily="34" charset="0"/>
              </a:rPr>
              <a:t>- </a:t>
            </a:r>
            <a:r>
              <a:rPr lang="en-US" spc="25" dirty="0" smtClean="0">
                <a:solidFill>
                  <a:srgbClr val="FF0000"/>
                </a:solidFill>
                <a:latin typeface="Arial" panose="020B0604020202020204" pitchFamily="34" charset="0"/>
                <a:cs typeface="Arial" panose="020B0604020202020204" pitchFamily="34" charset="0"/>
              </a:rPr>
              <a:t>put </a:t>
            </a:r>
            <a:r>
              <a:rPr lang="en-US" spc="40" dirty="0" smtClean="0">
                <a:solidFill>
                  <a:srgbClr val="FF0000"/>
                </a:solidFill>
                <a:latin typeface="Arial" panose="020B0604020202020204" pitchFamily="34" charset="0"/>
                <a:cs typeface="Arial" panose="020B0604020202020204" pitchFamily="34" charset="0"/>
              </a:rPr>
              <a:t>their </a:t>
            </a:r>
            <a:r>
              <a:rPr lang="en-US" spc="50" dirty="0" smtClean="0">
                <a:solidFill>
                  <a:srgbClr val="FF0000"/>
                </a:solidFill>
                <a:latin typeface="Arial" panose="020B0604020202020204" pitchFamily="34" charset="0"/>
                <a:cs typeface="Arial" panose="020B0604020202020204" pitchFamily="34" charset="0"/>
              </a:rPr>
              <a:t>support </a:t>
            </a:r>
            <a:r>
              <a:rPr lang="en-US" spc="25" dirty="0" smtClean="0">
                <a:solidFill>
                  <a:srgbClr val="FF0000"/>
                </a:solidFill>
                <a:latin typeface="Arial" panose="020B0604020202020204" pitchFamily="34" charset="0"/>
                <a:cs typeface="Arial" panose="020B0604020202020204" pitchFamily="34" charset="0"/>
              </a:rPr>
              <a:t>behind </a:t>
            </a:r>
            <a:r>
              <a:rPr lang="en-US" spc="50" dirty="0" smtClean="0">
                <a:solidFill>
                  <a:srgbClr val="FF0000"/>
                </a:solidFill>
                <a:latin typeface="Arial" panose="020B0604020202020204" pitchFamily="34" charset="0"/>
                <a:cs typeface="Arial" panose="020B0604020202020204" pitchFamily="34" charset="0"/>
              </a:rPr>
              <a:t>the </a:t>
            </a:r>
            <a:r>
              <a:rPr lang="en-US" spc="25" dirty="0" smtClean="0">
                <a:solidFill>
                  <a:srgbClr val="FF0000"/>
                </a:solidFill>
                <a:latin typeface="Arial" panose="020B0604020202020204" pitchFamily="34" charset="0"/>
                <a:cs typeface="Arial" panose="020B0604020202020204" pitchFamily="34" charset="0"/>
              </a:rPr>
              <a:t>auditor. </a:t>
            </a:r>
            <a:r>
              <a:rPr lang="en-US" spc="25" dirty="0" smtClean="0">
                <a:solidFill>
                  <a:srgbClr val="0C0C0C"/>
                </a:solidFill>
                <a:latin typeface="Arial" panose="020B0604020202020204" pitchFamily="34" charset="0"/>
                <a:cs typeface="Arial" panose="020B0604020202020204" pitchFamily="34" charset="0"/>
              </a:rPr>
              <a:t>Three </a:t>
            </a:r>
            <a:r>
              <a:rPr lang="en-US" spc="-50" dirty="0" smtClean="0">
                <a:solidFill>
                  <a:srgbClr val="0C0C0C"/>
                </a:solidFill>
                <a:latin typeface="Arial" panose="020B0604020202020204" pitchFamily="34" charset="0"/>
                <a:cs typeface="Arial" panose="020B0604020202020204" pitchFamily="34" charset="0"/>
              </a:rPr>
              <a:t>of</a:t>
            </a:r>
            <a:r>
              <a:rPr lang="en-US" spc="-20" dirty="0" smtClean="0">
                <a:solidFill>
                  <a:srgbClr val="0C0C0C"/>
                </a:solidFill>
                <a:latin typeface="Arial" panose="020B0604020202020204" pitchFamily="34" charset="0"/>
                <a:cs typeface="Arial" panose="020B0604020202020204" pitchFamily="34" charset="0"/>
              </a:rPr>
              <a:t> </a:t>
            </a:r>
            <a:r>
              <a:rPr lang="en-US" spc="25" dirty="0" smtClean="0">
                <a:solidFill>
                  <a:srgbClr val="0C0C0C"/>
                </a:solidFill>
                <a:latin typeface="Arial" panose="020B0604020202020204" pitchFamily="34" charset="0"/>
                <a:cs typeface="Arial" panose="020B0604020202020204" pitchFamily="34" charset="0"/>
              </a:rPr>
              <a:t>those - </a:t>
            </a:r>
            <a:r>
              <a:rPr lang="en-US" dirty="0" smtClean="0">
                <a:solidFill>
                  <a:srgbClr val="0C0C0C"/>
                </a:solidFill>
                <a:latin typeface="Arial" panose="020B0604020202020204" pitchFamily="34" charset="0"/>
                <a:cs typeface="Arial" panose="020B0604020202020204" pitchFamily="34" charset="0"/>
              </a:rPr>
              <a:t>Wright, </a:t>
            </a:r>
            <a:r>
              <a:rPr lang="en-US" spc="-5" dirty="0" smtClean="0">
                <a:solidFill>
                  <a:srgbClr val="0C0C0C"/>
                </a:solidFill>
                <a:latin typeface="Arial" panose="020B0604020202020204" pitchFamily="34" charset="0"/>
                <a:cs typeface="Arial" panose="020B0604020202020204" pitchFamily="34" charset="0"/>
              </a:rPr>
              <a:t>Meeks </a:t>
            </a:r>
            <a:r>
              <a:rPr lang="en-US" spc="50" dirty="0" smtClean="0">
                <a:solidFill>
                  <a:srgbClr val="0C0C0C"/>
                </a:solidFill>
                <a:latin typeface="Arial" panose="020B0604020202020204" pitchFamily="34" charset="0"/>
                <a:cs typeface="Arial" panose="020B0604020202020204" pitchFamily="34" charset="0"/>
              </a:rPr>
              <a:t>and </a:t>
            </a:r>
            <a:r>
              <a:rPr lang="en-US" spc="-65" dirty="0" smtClean="0">
                <a:solidFill>
                  <a:srgbClr val="0C0C0C"/>
                </a:solidFill>
                <a:latin typeface="Arial" panose="020B0604020202020204" pitchFamily="34" charset="0"/>
                <a:cs typeface="Arial" panose="020B0604020202020204" pitchFamily="34" charset="0"/>
              </a:rPr>
              <a:t>Vice </a:t>
            </a:r>
            <a:r>
              <a:rPr lang="en-US" spc="-5" dirty="0" smtClean="0">
                <a:solidFill>
                  <a:srgbClr val="0C0C0C"/>
                </a:solidFill>
                <a:latin typeface="Arial" panose="020B0604020202020204" pitchFamily="34" charset="0"/>
                <a:cs typeface="Arial" panose="020B0604020202020204" pitchFamily="34" charset="0"/>
              </a:rPr>
              <a:t>Mayor </a:t>
            </a:r>
            <a:r>
              <a:rPr lang="en-US" spc="-15" dirty="0" smtClean="0">
                <a:solidFill>
                  <a:srgbClr val="0C0C0C"/>
                </a:solidFill>
                <a:latin typeface="Arial" panose="020B0604020202020204" pitchFamily="34" charset="0"/>
                <a:cs typeface="Arial" panose="020B0604020202020204" pitchFamily="34" charset="0"/>
              </a:rPr>
              <a:t>Paige </a:t>
            </a:r>
            <a:r>
              <a:rPr lang="en-US" dirty="0" smtClean="0">
                <a:solidFill>
                  <a:srgbClr val="0C0C0C"/>
                </a:solidFill>
                <a:latin typeface="Arial" panose="020B0604020202020204" pitchFamily="34" charset="0"/>
                <a:cs typeface="Arial" panose="020B0604020202020204" pitchFamily="34" charset="0"/>
              </a:rPr>
              <a:t>Cherry - </a:t>
            </a:r>
            <a:r>
              <a:rPr lang="en-US" spc="-10" dirty="0" smtClean="0">
                <a:solidFill>
                  <a:srgbClr val="0C0C0C"/>
                </a:solidFill>
                <a:latin typeface="Arial" panose="020B0604020202020204" pitchFamily="34" charset="0"/>
                <a:cs typeface="Arial" panose="020B0604020202020204" pitchFamily="34" charset="0"/>
              </a:rPr>
              <a:t>live </a:t>
            </a:r>
            <a:r>
              <a:rPr lang="en-US" spc="30" dirty="0" smtClean="0">
                <a:solidFill>
                  <a:srgbClr val="0C0C0C"/>
                </a:solidFill>
                <a:latin typeface="Arial" panose="020B0604020202020204" pitchFamily="34" charset="0"/>
                <a:cs typeface="Arial" panose="020B0604020202020204" pitchFamily="34" charset="0"/>
              </a:rPr>
              <a:t>in </a:t>
            </a:r>
            <a:r>
              <a:rPr lang="en-US" spc="50" dirty="0" smtClean="0">
                <a:solidFill>
                  <a:srgbClr val="0C0C0C"/>
                </a:solidFill>
                <a:latin typeface="Arial" panose="020B0604020202020204" pitchFamily="34" charset="0"/>
                <a:cs typeface="Arial" panose="020B0604020202020204" pitchFamily="34" charset="0"/>
              </a:rPr>
              <a:t>the </a:t>
            </a:r>
            <a:r>
              <a:rPr lang="en-US" spc="35" dirty="0" smtClean="0">
                <a:solidFill>
                  <a:srgbClr val="0C0C0C"/>
                </a:solidFill>
                <a:latin typeface="Arial" panose="020B0604020202020204" pitchFamily="34" charset="0"/>
                <a:cs typeface="Arial" panose="020B0604020202020204" pitchFamily="34" charset="0"/>
              </a:rPr>
              <a:t>same </a:t>
            </a:r>
            <a:r>
              <a:rPr lang="en-US" spc="15" dirty="0" smtClean="0">
                <a:solidFill>
                  <a:srgbClr val="0C0C0C"/>
                </a:solidFill>
                <a:latin typeface="Arial" panose="020B0604020202020204" pitchFamily="34" charset="0"/>
                <a:cs typeface="Arial" panose="020B0604020202020204" pitchFamily="34" charset="0"/>
              </a:rPr>
              <a:t>gated  </a:t>
            </a:r>
            <a:r>
              <a:rPr lang="en-US" dirty="0" smtClean="0">
                <a:solidFill>
                  <a:srgbClr val="0C0C0C"/>
                </a:solidFill>
                <a:latin typeface="Arial" panose="020B0604020202020204" pitchFamily="34" charset="0"/>
                <a:cs typeface="Arial" panose="020B0604020202020204" pitchFamily="34" charset="0"/>
              </a:rPr>
              <a:t>subdivision </a:t>
            </a:r>
            <a:r>
              <a:rPr lang="en-US" spc="25" dirty="0" smtClean="0">
                <a:solidFill>
                  <a:srgbClr val="0C0C0C"/>
                </a:solidFill>
                <a:latin typeface="Arial" panose="020B0604020202020204" pitchFamily="34" charset="0"/>
                <a:cs typeface="Arial" panose="020B0604020202020204" pitchFamily="34" charset="0"/>
              </a:rPr>
              <a:t>as</a:t>
            </a:r>
            <a:r>
              <a:rPr lang="en-US" spc="-80" dirty="0" smtClean="0">
                <a:solidFill>
                  <a:srgbClr val="0C0C0C"/>
                </a:solidFill>
                <a:latin typeface="Arial" panose="020B0604020202020204" pitchFamily="34" charset="0"/>
                <a:cs typeface="Arial" panose="020B0604020202020204" pitchFamily="34" charset="0"/>
              </a:rPr>
              <a:t> </a:t>
            </a:r>
            <a:r>
              <a:rPr lang="en-US" spc="25" dirty="0" smtClean="0">
                <a:solidFill>
                  <a:srgbClr val="0C0C0C"/>
                </a:solidFill>
                <a:latin typeface="Arial" panose="020B0604020202020204" pitchFamily="34" charset="0"/>
                <a:cs typeface="Arial" panose="020B0604020202020204" pitchFamily="34" charset="0"/>
              </a:rPr>
              <a:t>Thomas.</a:t>
            </a:r>
          </a:p>
          <a:p>
            <a:pPr marL="24765" marR="19050" lvl="0" indent="-1270" algn="just" fontAlgn="auto">
              <a:lnSpc>
                <a:spcPct val="100699"/>
              </a:lnSpc>
              <a:spcBef>
                <a:spcPts val="1535"/>
              </a:spcBef>
              <a:spcAft>
                <a:spcPts val="0"/>
              </a:spcAft>
              <a:buFontTx/>
              <a:buChar char="-"/>
              <a:tabLst>
                <a:tab pos="206375" algn="l"/>
              </a:tabLst>
            </a:pPr>
            <a:r>
              <a:rPr lang="en-US" spc="25" dirty="0" smtClean="0">
                <a:solidFill>
                  <a:srgbClr val="0C0C0C"/>
                </a:solidFill>
                <a:latin typeface="Arial" panose="020B0604020202020204" pitchFamily="34" charset="0"/>
                <a:cs typeface="Arial" panose="020B0604020202020204" pitchFamily="34" charset="0"/>
              </a:rPr>
              <a:t> </a:t>
            </a:r>
            <a:r>
              <a:rPr lang="en-US" spc="-15" dirty="0" smtClean="0">
                <a:solidFill>
                  <a:srgbClr val="0C0C0C"/>
                </a:solidFill>
                <a:latin typeface="Arial" panose="020B0604020202020204" pitchFamily="34" charset="0"/>
                <a:cs typeface="Arial" panose="020B0604020202020204" pitchFamily="34" charset="0"/>
              </a:rPr>
              <a:t>Cherry</a:t>
            </a:r>
            <a:r>
              <a:rPr lang="en-US" spc="-1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who </a:t>
            </a:r>
            <a:r>
              <a:rPr lang="en-US" spc="15" dirty="0">
                <a:solidFill>
                  <a:srgbClr val="0C0C0C"/>
                </a:solidFill>
                <a:latin typeface="Arial" panose="020B0604020202020204" pitchFamily="34" charset="0"/>
                <a:cs typeface="Arial" panose="020B0604020202020204" pitchFamily="34" charset="0"/>
              </a:rPr>
              <a:t>only </a:t>
            </a:r>
            <a:r>
              <a:rPr lang="en-US" spc="-10" dirty="0">
                <a:solidFill>
                  <a:srgbClr val="0C0C0C"/>
                </a:solidFill>
                <a:latin typeface="Arial" panose="020B0604020202020204" pitchFamily="34" charset="0"/>
                <a:cs typeface="Arial" panose="020B0604020202020204" pitchFamily="34" charset="0"/>
              </a:rPr>
              <a:t>briefly </a:t>
            </a:r>
            <a:r>
              <a:rPr lang="en-US" spc="40" dirty="0">
                <a:solidFill>
                  <a:srgbClr val="0C0C0C"/>
                </a:solidFill>
                <a:latin typeface="Arial" panose="020B0604020202020204" pitchFamily="34" charset="0"/>
                <a:cs typeface="Arial" panose="020B0604020202020204" pitchFamily="34" charset="0"/>
              </a:rPr>
              <a:t>attended </a:t>
            </a:r>
            <a:r>
              <a:rPr lang="en-US" spc="50" dirty="0">
                <a:solidFill>
                  <a:srgbClr val="0C0C0C"/>
                </a:solidFill>
                <a:latin typeface="Arial" panose="020B0604020202020204" pitchFamily="34" charset="0"/>
                <a:cs typeface="Arial" panose="020B0604020202020204" pitchFamily="34" charset="0"/>
              </a:rPr>
              <a:t>the </a:t>
            </a:r>
            <a:r>
              <a:rPr lang="en-US" spc="5" dirty="0">
                <a:solidFill>
                  <a:srgbClr val="0C0C0C"/>
                </a:solidFill>
                <a:latin typeface="Arial" panose="020B0604020202020204" pitchFamily="34" charset="0"/>
                <a:cs typeface="Arial" panose="020B0604020202020204" pitchFamily="34" charset="0"/>
              </a:rPr>
              <a:t>meeting </a:t>
            </a:r>
            <a:r>
              <a:rPr lang="en-US" spc="50" dirty="0">
                <a:solidFill>
                  <a:srgbClr val="0C0C0C"/>
                </a:solidFill>
                <a:latin typeface="Arial" panose="020B0604020202020204" pitchFamily="34" charset="0"/>
                <a:cs typeface="Arial" panose="020B0604020202020204" pitchFamily="34" charset="0"/>
              </a:rPr>
              <a:t>and </a:t>
            </a:r>
            <a:r>
              <a:rPr lang="en-US" spc="5" dirty="0">
                <a:solidFill>
                  <a:srgbClr val="0C0C0C"/>
                </a:solidFill>
                <a:latin typeface="Arial" panose="020B0604020202020204" pitchFamily="34" charset="0"/>
                <a:cs typeface="Arial" panose="020B0604020202020204" pitchFamily="34" charset="0"/>
              </a:rPr>
              <a:t>left </a:t>
            </a:r>
            <a:r>
              <a:rPr lang="en-US" spc="25" dirty="0">
                <a:solidFill>
                  <a:srgbClr val="0C0C0C"/>
                </a:solidFill>
                <a:latin typeface="Arial" panose="020B0604020202020204" pitchFamily="34" charset="0"/>
                <a:cs typeface="Arial" panose="020B0604020202020204" pitchFamily="34" charset="0"/>
              </a:rPr>
              <a:t>through </a:t>
            </a:r>
            <a:r>
              <a:rPr lang="en-US" spc="60" dirty="0">
                <a:solidFill>
                  <a:srgbClr val="0C0C0C"/>
                </a:solidFill>
                <a:latin typeface="Arial" panose="020B0604020202020204" pitchFamily="34" charset="0"/>
                <a:cs typeface="Arial" panose="020B0604020202020204" pitchFamily="34" charset="0"/>
              </a:rPr>
              <a:t>a </a:t>
            </a:r>
            <a:r>
              <a:rPr lang="en-US" spc="15" dirty="0">
                <a:solidFill>
                  <a:srgbClr val="0C0C0C"/>
                </a:solidFill>
                <a:latin typeface="Arial" panose="020B0604020202020204" pitchFamily="34" charset="0"/>
                <a:cs typeface="Arial" panose="020B0604020202020204" pitchFamily="34" charset="0"/>
              </a:rPr>
              <a:t>side  </a:t>
            </a:r>
            <a:r>
              <a:rPr lang="en-US" spc="5" dirty="0">
                <a:solidFill>
                  <a:srgbClr val="0C0C0C"/>
                </a:solidFill>
                <a:latin typeface="Arial" panose="020B0604020202020204" pitchFamily="34" charset="0"/>
                <a:cs typeface="Arial" panose="020B0604020202020204" pitchFamily="34" charset="0"/>
              </a:rPr>
              <a:t>door,</a:t>
            </a:r>
            <a:r>
              <a:rPr lang="en-US" spc="-7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lives</a:t>
            </a:r>
            <a:r>
              <a:rPr lang="en-US" spc="-9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two</a:t>
            </a:r>
            <a:r>
              <a:rPr lang="en-US" spc="-55" dirty="0">
                <a:solidFill>
                  <a:srgbClr val="0C0C0C"/>
                </a:solidFill>
                <a:latin typeface="Arial" panose="020B0604020202020204" pitchFamily="34" charset="0"/>
                <a:cs typeface="Arial" panose="020B0604020202020204" pitchFamily="34" charset="0"/>
              </a:rPr>
              <a:t> </a:t>
            </a:r>
            <a:r>
              <a:rPr lang="en-US" spc="30" dirty="0">
                <a:solidFill>
                  <a:srgbClr val="0C0C0C"/>
                </a:solidFill>
                <a:latin typeface="Arial" panose="020B0604020202020204" pitchFamily="34" charset="0"/>
                <a:cs typeface="Arial" panose="020B0604020202020204" pitchFamily="34" charset="0"/>
              </a:rPr>
              <a:t>doors</a:t>
            </a:r>
            <a:r>
              <a:rPr lang="en-US" spc="-50" dirty="0">
                <a:solidFill>
                  <a:srgbClr val="0C0C0C"/>
                </a:solidFill>
                <a:latin typeface="Arial" panose="020B0604020202020204" pitchFamily="34" charset="0"/>
                <a:cs typeface="Arial" panose="020B0604020202020204" pitchFamily="34" charset="0"/>
              </a:rPr>
              <a:t> </a:t>
            </a:r>
            <a:r>
              <a:rPr lang="en-US" dirty="0">
                <a:solidFill>
                  <a:srgbClr val="0C0C0C"/>
                </a:solidFill>
                <a:latin typeface="Arial" panose="020B0604020202020204" pitchFamily="34" charset="0"/>
                <a:cs typeface="Arial" panose="020B0604020202020204" pitchFamily="34" charset="0"/>
              </a:rPr>
              <a:t>from</a:t>
            </a:r>
            <a:r>
              <a:rPr lang="en-US" spc="-5"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Thomas</a:t>
            </a:r>
            <a:r>
              <a:rPr lang="en-US" spc="-1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in</a:t>
            </a:r>
            <a:r>
              <a:rPr lang="en-US" spc="-25"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the</a:t>
            </a:r>
            <a:r>
              <a:rPr lang="en-US" spc="-6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same</a:t>
            </a:r>
            <a:r>
              <a:rPr lang="en-US" spc="-40" dirty="0">
                <a:solidFill>
                  <a:srgbClr val="0C0C0C"/>
                </a:solidFill>
                <a:latin typeface="Arial" panose="020B0604020202020204" pitchFamily="34" charset="0"/>
                <a:cs typeface="Arial" panose="020B0604020202020204" pitchFamily="34" charset="0"/>
              </a:rPr>
              <a:t> </a:t>
            </a:r>
            <a:r>
              <a:rPr lang="en-US" dirty="0">
                <a:solidFill>
                  <a:srgbClr val="0C0C0C"/>
                </a:solidFill>
                <a:latin typeface="Arial" panose="020B0604020202020204" pitchFamily="34" charset="0"/>
                <a:cs typeface="Arial" panose="020B0604020202020204" pitchFamily="34" charset="0"/>
              </a:rPr>
              <a:t>cul-de-sac</a:t>
            </a:r>
            <a:r>
              <a:rPr lang="en-US" dirty="0" smtClean="0">
                <a:solidFill>
                  <a:srgbClr val="0C0C0C"/>
                </a:solidFill>
                <a:latin typeface="Arial" panose="020B0604020202020204" pitchFamily="34" charset="0"/>
                <a:cs typeface="Arial" panose="020B0604020202020204" pitchFamily="34" charset="0"/>
              </a:rPr>
              <a:t>.</a:t>
            </a:r>
          </a:p>
          <a:p>
            <a:pPr marL="26034" marR="8255" lvl="0" indent="196850" algn="just" fontAlgn="auto">
              <a:lnSpc>
                <a:spcPct val="100299"/>
              </a:lnSpc>
              <a:spcBef>
                <a:spcPts val="1545"/>
              </a:spcBef>
              <a:spcAft>
                <a:spcPts val="0"/>
              </a:spcAft>
            </a:pPr>
            <a:r>
              <a:rPr lang="en-US" spc="-20" dirty="0" smtClean="0">
                <a:solidFill>
                  <a:srgbClr val="0C0C0C"/>
                </a:solidFill>
                <a:latin typeface="Arial" panose="020B0604020202020204" pitchFamily="34" charset="0"/>
                <a:cs typeface="Arial" panose="020B0604020202020204" pitchFamily="34" charset="0"/>
              </a:rPr>
              <a:t> </a:t>
            </a:r>
            <a:r>
              <a:rPr lang="en-US" spc="-20" dirty="0">
                <a:solidFill>
                  <a:srgbClr val="FF0000"/>
                </a:solidFill>
                <a:latin typeface="Arial" panose="020B0604020202020204" pitchFamily="34" charset="0"/>
                <a:cs typeface="Arial" panose="020B0604020202020204" pitchFamily="34" charset="0"/>
              </a:rPr>
              <a:t>Only </a:t>
            </a:r>
            <a:r>
              <a:rPr lang="en-US" spc="25" dirty="0">
                <a:solidFill>
                  <a:srgbClr val="FF0000"/>
                </a:solidFill>
                <a:latin typeface="Arial" panose="020B0604020202020204" pitchFamily="34" charset="0"/>
                <a:cs typeface="Arial" panose="020B0604020202020204" pitchFamily="34" charset="0"/>
              </a:rPr>
              <a:t>one </a:t>
            </a:r>
            <a:r>
              <a:rPr lang="en-US" dirty="0">
                <a:solidFill>
                  <a:srgbClr val="FF0000"/>
                </a:solidFill>
                <a:latin typeface="Arial" panose="020B0604020202020204" pitchFamily="34" charset="0"/>
                <a:cs typeface="Arial" panose="020B0604020202020204" pitchFamily="34" charset="0"/>
              </a:rPr>
              <a:t>council </a:t>
            </a:r>
            <a:r>
              <a:rPr lang="en-US" spc="15" dirty="0">
                <a:solidFill>
                  <a:srgbClr val="FF0000"/>
                </a:solidFill>
                <a:latin typeface="Arial" panose="020B0604020202020204" pitchFamily="34" charset="0"/>
                <a:cs typeface="Arial" panose="020B0604020202020204" pitchFamily="34" charset="0"/>
              </a:rPr>
              <a:t>member, </a:t>
            </a:r>
            <a:r>
              <a:rPr lang="en-US" spc="-55" dirty="0">
                <a:solidFill>
                  <a:srgbClr val="FF0000"/>
                </a:solidFill>
                <a:latin typeface="Arial" panose="020B0604020202020204" pitchFamily="34" charset="0"/>
                <a:cs typeface="Arial" panose="020B0604020202020204" pitchFamily="34" charset="0"/>
              </a:rPr>
              <a:t>Bill </a:t>
            </a:r>
            <a:r>
              <a:rPr lang="en-US" spc="-25" dirty="0">
                <a:solidFill>
                  <a:srgbClr val="FF0000"/>
                </a:solidFill>
                <a:latin typeface="Arial" panose="020B0604020202020204" pitchFamily="34" charset="0"/>
                <a:cs typeface="Arial" panose="020B0604020202020204" pitchFamily="34" charset="0"/>
              </a:rPr>
              <a:t>Moody, </a:t>
            </a:r>
            <a:r>
              <a:rPr lang="en-US" spc="-5" dirty="0">
                <a:solidFill>
                  <a:srgbClr val="FF0000"/>
                </a:solidFill>
                <a:latin typeface="Arial" panose="020B0604020202020204" pitchFamily="34" charset="0"/>
                <a:cs typeface="Arial" panose="020B0604020202020204" pitchFamily="34" charset="0"/>
              </a:rPr>
              <a:t>advocated to </a:t>
            </a:r>
            <a:r>
              <a:rPr lang="en-US" spc="15" dirty="0">
                <a:solidFill>
                  <a:srgbClr val="FF0000"/>
                </a:solidFill>
                <a:latin typeface="Arial" panose="020B0604020202020204" pitchFamily="34" charset="0"/>
                <a:cs typeface="Arial" panose="020B0604020202020204" pitchFamily="34" charset="0"/>
              </a:rPr>
              <a:t>fire </a:t>
            </a:r>
            <a:r>
              <a:rPr lang="en-US" spc="15" dirty="0" smtClean="0">
                <a:solidFill>
                  <a:srgbClr val="FF0000"/>
                </a:solidFill>
                <a:latin typeface="Arial" panose="020B0604020202020204" pitchFamily="34" charset="0"/>
                <a:cs typeface="Arial" panose="020B0604020202020204" pitchFamily="34" charset="0"/>
              </a:rPr>
              <a:t>Thomas. </a:t>
            </a:r>
            <a:r>
              <a:rPr lang="en-US" spc="-15" dirty="0" smtClean="0">
                <a:solidFill>
                  <a:srgbClr val="FF0000"/>
                </a:solidFill>
                <a:latin typeface="Arial" panose="020B0604020202020204" pitchFamily="34" charset="0"/>
                <a:cs typeface="Arial" panose="020B0604020202020204" pitchFamily="34" charset="0"/>
              </a:rPr>
              <a:t>Councilwoman </a:t>
            </a:r>
            <a:r>
              <a:rPr lang="en-US" dirty="0">
                <a:solidFill>
                  <a:srgbClr val="FF0000"/>
                </a:solidFill>
                <a:latin typeface="Arial" panose="020B0604020202020204" pitchFamily="34" charset="0"/>
                <a:cs typeface="Arial" panose="020B0604020202020204" pitchFamily="34" charset="0"/>
              </a:rPr>
              <a:t>Elizabeth </a:t>
            </a:r>
            <a:r>
              <a:rPr lang="en-US" spc="5" dirty="0" err="1">
                <a:solidFill>
                  <a:srgbClr val="FF0000"/>
                </a:solidFill>
                <a:latin typeface="Arial" panose="020B0604020202020204" pitchFamily="34" charset="0"/>
                <a:cs typeface="Arial" panose="020B0604020202020204" pitchFamily="34" charset="0"/>
              </a:rPr>
              <a:t>Psimas</a:t>
            </a:r>
            <a:r>
              <a:rPr lang="en-US" spc="5" dirty="0">
                <a:solidFill>
                  <a:srgbClr val="FF0000"/>
                </a:solidFill>
                <a:latin typeface="Arial" panose="020B0604020202020204" pitchFamily="34" charset="0"/>
                <a:cs typeface="Arial" panose="020B0604020202020204" pitchFamily="34" charset="0"/>
              </a:rPr>
              <a:t>, </a:t>
            </a:r>
            <a:r>
              <a:rPr lang="en-US" spc="-5" dirty="0">
                <a:solidFill>
                  <a:srgbClr val="FF0000"/>
                </a:solidFill>
                <a:latin typeface="Arial" panose="020B0604020202020204" pitchFamily="34" charset="0"/>
                <a:cs typeface="Arial" panose="020B0604020202020204" pitchFamily="34" charset="0"/>
              </a:rPr>
              <a:t>who </a:t>
            </a:r>
            <a:r>
              <a:rPr lang="en-US" dirty="0">
                <a:solidFill>
                  <a:srgbClr val="FF0000"/>
                </a:solidFill>
                <a:latin typeface="Arial" panose="020B0604020202020204" pitchFamily="34" charset="0"/>
                <a:cs typeface="Arial" panose="020B0604020202020204" pitchFamily="34" charset="0"/>
              </a:rPr>
              <a:t>also </a:t>
            </a:r>
            <a:r>
              <a:rPr lang="en-US" spc="40" dirty="0">
                <a:solidFill>
                  <a:srgbClr val="FF0000"/>
                </a:solidFill>
                <a:latin typeface="Arial" panose="020B0604020202020204" pitchFamily="34" charset="0"/>
                <a:cs typeface="Arial" panose="020B0604020202020204" pitchFamily="34" charset="0"/>
              </a:rPr>
              <a:t>had </a:t>
            </a:r>
            <a:r>
              <a:rPr lang="en-US" spc="10" dirty="0">
                <a:solidFill>
                  <a:srgbClr val="FF0000"/>
                </a:solidFill>
                <a:latin typeface="Arial" panose="020B0604020202020204" pitchFamily="34" charset="0"/>
                <a:cs typeface="Arial" panose="020B0604020202020204" pitchFamily="34" charset="0"/>
              </a:rPr>
              <a:t>said </a:t>
            </a:r>
            <a:r>
              <a:rPr lang="en-US" spc="55" dirty="0">
                <a:solidFill>
                  <a:srgbClr val="FF0000"/>
                </a:solidFill>
                <a:latin typeface="Arial" panose="020B0604020202020204" pitchFamily="34" charset="0"/>
                <a:cs typeface="Arial" panose="020B0604020202020204" pitchFamily="34" charset="0"/>
              </a:rPr>
              <a:t>she </a:t>
            </a:r>
            <a:r>
              <a:rPr lang="en-US" spc="5" dirty="0">
                <a:solidFill>
                  <a:srgbClr val="FF0000"/>
                </a:solidFill>
                <a:latin typeface="Arial" panose="020B0604020202020204" pitchFamily="34" charset="0"/>
                <a:cs typeface="Arial" panose="020B0604020202020204" pitchFamily="34" charset="0"/>
              </a:rPr>
              <a:t>wanted </a:t>
            </a:r>
            <a:r>
              <a:rPr lang="en-US" spc="35" dirty="0">
                <a:solidFill>
                  <a:srgbClr val="FF0000"/>
                </a:solidFill>
                <a:latin typeface="Arial" panose="020B0604020202020204" pitchFamily="34" charset="0"/>
                <a:cs typeface="Arial" panose="020B0604020202020204" pitchFamily="34" charset="0"/>
              </a:rPr>
              <a:t>to </a:t>
            </a:r>
            <a:r>
              <a:rPr lang="en-US" spc="15" dirty="0">
                <a:solidFill>
                  <a:srgbClr val="FF0000"/>
                </a:solidFill>
                <a:latin typeface="Arial" panose="020B0604020202020204" pitchFamily="34" charset="0"/>
                <a:cs typeface="Arial" panose="020B0604020202020204" pitchFamily="34" charset="0"/>
              </a:rPr>
              <a:t>let </a:t>
            </a:r>
            <a:r>
              <a:rPr lang="en-US" spc="5" dirty="0" smtClean="0">
                <a:solidFill>
                  <a:srgbClr val="FF0000"/>
                </a:solidFill>
                <a:latin typeface="Arial" panose="020B0604020202020204" pitchFamily="34" charset="0"/>
                <a:cs typeface="Arial" panose="020B0604020202020204" pitchFamily="34" charset="0"/>
              </a:rPr>
              <a:t>Thomas </a:t>
            </a:r>
            <a:r>
              <a:rPr lang="en-US" spc="-30" dirty="0">
                <a:solidFill>
                  <a:srgbClr val="FF0000"/>
                </a:solidFill>
                <a:latin typeface="Arial" panose="020B0604020202020204" pitchFamily="34" charset="0"/>
                <a:cs typeface="Arial" panose="020B0604020202020204" pitchFamily="34" charset="0"/>
              </a:rPr>
              <a:t>go,</a:t>
            </a:r>
            <a:r>
              <a:rPr lang="en-US" spc="-3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was attending </a:t>
            </a:r>
            <a:r>
              <a:rPr lang="en-US" spc="55" dirty="0">
                <a:solidFill>
                  <a:srgbClr val="0C0C0C"/>
                </a:solidFill>
                <a:latin typeface="Arial" panose="020B0604020202020204" pitchFamily="34" charset="0"/>
                <a:cs typeface="Arial" panose="020B0604020202020204" pitchFamily="34" charset="0"/>
              </a:rPr>
              <a:t>an </a:t>
            </a:r>
            <a:r>
              <a:rPr lang="en-US" spc="25" dirty="0">
                <a:solidFill>
                  <a:srgbClr val="0C0C0C"/>
                </a:solidFill>
                <a:latin typeface="Arial" panose="020B0604020202020204" pitchFamily="34" charset="0"/>
                <a:cs typeface="Arial" panose="020B0604020202020204" pitchFamily="34" charset="0"/>
              </a:rPr>
              <a:t>out-of-state </a:t>
            </a:r>
            <a:r>
              <a:rPr lang="en-US" spc="10" dirty="0">
                <a:solidFill>
                  <a:srgbClr val="0C0C0C"/>
                </a:solidFill>
                <a:latin typeface="Arial" panose="020B0604020202020204" pitchFamily="34" charset="0"/>
                <a:cs typeface="Arial" panose="020B0604020202020204" pitchFamily="34" charset="0"/>
              </a:rPr>
              <a:t>funeral </a:t>
            </a:r>
            <a:r>
              <a:rPr lang="en-US" spc="50" dirty="0">
                <a:solidFill>
                  <a:srgbClr val="0C0C0C"/>
                </a:solidFill>
                <a:latin typeface="Arial" panose="020B0604020202020204" pitchFamily="34" charset="0"/>
                <a:cs typeface="Arial" panose="020B0604020202020204" pitchFamily="34" charset="0"/>
              </a:rPr>
              <a:t>on the </a:t>
            </a:r>
            <a:r>
              <a:rPr lang="en-US" spc="10" dirty="0">
                <a:solidFill>
                  <a:srgbClr val="0C0C0C"/>
                </a:solidFill>
                <a:latin typeface="Arial" panose="020B0604020202020204" pitchFamily="34" charset="0"/>
                <a:cs typeface="Arial" panose="020B0604020202020204" pitchFamily="34" charset="0"/>
              </a:rPr>
              <a:t>day </a:t>
            </a:r>
            <a:r>
              <a:rPr lang="en-US" spc="-50" dirty="0">
                <a:solidFill>
                  <a:srgbClr val="0C0C0C"/>
                </a:solidFill>
                <a:latin typeface="Arial" panose="020B0604020202020204" pitchFamily="34" charset="0"/>
                <a:cs typeface="Arial" panose="020B0604020202020204" pitchFamily="34" charset="0"/>
              </a:rPr>
              <a:t>of </a:t>
            </a:r>
            <a:r>
              <a:rPr lang="en-US" spc="40" dirty="0">
                <a:solidFill>
                  <a:srgbClr val="0C0C0C"/>
                </a:solidFill>
                <a:latin typeface="Arial" panose="020B0604020202020204" pitchFamily="34" charset="0"/>
                <a:cs typeface="Arial" panose="020B0604020202020204" pitchFamily="34" charset="0"/>
              </a:rPr>
              <a:t>the  </a:t>
            </a:r>
            <a:r>
              <a:rPr lang="en-US" dirty="0">
                <a:solidFill>
                  <a:srgbClr val="0C0C0C"/>
                </a:solidFill>
                <a:latin typeface="Arial" panose="020B0604020202020204" pitchFamily="34" charset="0"/>
                <a:cs typeface="Arial" panose="020B0604020202020204" pitchFamily="34" charset="0"/>
              </a:rPr>
              <a:t>meeting</a:t>
            </a:r>
            <a:r>
              <a:rPr lang="en-US" dirty="0" smtClean="0">
                <a:solidFill>
                  <a:srgbClr val="0C0C0C"/>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133600" y="6023570"/>
            <a:ext cx="5181600" cy="738664"/>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City Council support for City Auditor  </a:t>
            </a: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9-28-14</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70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15</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2133600" y="228600"/>
            <a:ext cx="5029200" cy="580993"/>
          </a:xfrm>
          <a:prstGeom prst="rect">
            <a:avLst/>
          </a:prstGeom>
        </p:spPr>
        <p:txBody>
          <a:bodyPr wrap="square">
            <a:spAutoFit/>
          </a:bodyPr>
          <a:lstStyle/>
          <a:p>
            <a:pPr lvl="0">
              <a:lnSpc>
                <a:spcPct val="107000"/>
              </a:lnSpc>
              <a:spcBef>
                <a:spcPts val="0"/>
              </a:spcBef>
              <a:spcAft>
                <a:spcPts val="0"/>
              </a:spcAft>
            </a:pPr>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What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they both got wrong:</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flipV="1">
            <a:off x="1371599" y="1073203"/>
            <a:ext cx="6629401" cy="4108398"/>
          </a:xfrm>
          <a:prstGeom prst="rect">
            <a:avLst/>
          </a:prstGeom>
        </p:spPr>
      </p:pic>
      <p:sp>
        <p:nvSpPr>
          <p:cNvPr id="8" name="Rectangle 7"/>
          <p:cNvSpPr/>
          <p:nvPr/>
        </p:nvSpPr>
        <p:spPr>
          <a:xfrm>
            <a:off x="1600200" y="1073204"/>
            <a:ext cx="6019800" cy="4081245"/>
          </a:xfrm>
          <a:prstGeom prst="rect">
            <a:avLst/>
          </a:prstGeom>
        </p:spPr>
        <p:txBody>
          <a:bodyPr wrap="square">
            <a:spAutoFit/>
          </a:bodyPr>
          <a:lstStyle/>
          <a:p>
            <a:pPr marL="27940" marR="42545" lvl="0" indent="186690" algn="just" fontAlgn="auto">
              <a:lnSpc>
                <a:spcPct val="103800"/>
              </a:lnSpc>
              <a:spcBef>
                <a:spcPts val="5"/>
              </a:spcBef>
              <a:spcAft>
                <a:spcPts val="0"/>
              </a:spcAft>
            </a:pPr>
            <a:r>
              <a:rPr lang="en-US" spc="25" dirty="0">
                <a:solidFill>
                  <a:srgbClr val="0E0E0E"/>
                </a:solidFill>
                <a:latin typeface="Arial" panose="020B0604020202020204" pitchFamily="34" charset="0"/>
                <a:cs typeface="Arial" panose="020B0604020202020204" pitchFamily="34" charset="0"/>
              </a:rPr>
              <a:t>Thomas </a:t>
            </a:r>
            <a:r>
              <a:rPr lang="en-US" spc="40" dirty="0">
                <a:solidFill>
                  <a:srgbClr val="0E0E0E"/>
                </a:solidFill>
                <a:latin typeface="Arial" panose="020B0604020202020204" pitchFamily="34" charset="0"/>
                <a:cs typeface="Arial" panose="020B0604020202020204" pitchFamily="34" charset="0"/>
              </a:rPr>
              <a:t>did </a:t>
            </a:r>
            <a:r>
              <a:rPr lang="en-US" spc="25" dirty="0">
                <a:solidFill>
                  <a:srgbClr val="0E0E0E"/>
                </a:solidFill>
                <a:latin typeface="Arial" panose="020B0604020202020204" pitchFamily="34" charset="0"/>
                <a:cs typeface="Arial" panose="020B0604020202020204" pitchFamily="34" charset="0"/>
              </a:rPr>
              <a:t>concede </a:t>
            </a:r>
            <a:r>
              <a:rPr lang="en-US" spc="65" dirty="0">
                <a:solidFill>
                  <a:srgbClr val="0E0E0E"/>
                </a:solidFill>
                <a:latin typeface="Arial" panose="020B0604020202020204" pitchFamily="34" charset="0"/>
                <a:cs typeface="Arial" panose="020B0604020202020204" pitchFamily="34" charset="0"/>
              </a:rPr>
              <a:t>one </a:t>
            </a:r>
            <a:r>
              <a:rPr lang="en-US" spc="50" dirty="0">
                <a:solidFill>
                  <a:srgbClr val="0E0E0E"/>
                </a:solidFill>
                <a:latin typeface="Arial" panose="020B0604020202020204" pitchFamily="34" charset="0"/>
                <a:cs typeface="Arial" panose="020B0604020202020204" pitchFamily="34" charset="0"/>
              </a:rPr>
              <a:t>area where </a:t>
            </a:r>
            <a:r>
              <a:rPr lang="en-US" spc="55" dirty="0">
                <a:solidFill>
                  <a:srgbClr val="0E0E0E"/>
                </a:solidFill>
                <a:latin typeface="Arial" panose="020B0604020202020204" pitchFamily="34" charset="0"/>
                <a:cs typeface="Arial" panose="020B0604020202020204" pitchFamily="34" charset="0"/>
              </a:rPr>
              <a:t>he </a:t>
            </a:r>
            <a:r>
              <a:rPr lang="en-US" spc="50" dirty="0">
                <a:solidFill>
                  <a:srgbClr val="0E0E0E"/>
                </a:solidFill>
                <a:latin typeface="Arial" panose="020B0604020202020204" pitchFamily="34" charset="0"/>
                <a:cs typeface="Arial" panose="020B0604020202020204" pitchFamily="34" charset="0"/>
              </a:rPr>
              <a:t>has </a:t>
            </a:r>
            <a:r>
              <a:rPr lang="en-US" spc="30" dirty="0">
                <a:solidFill>
                  <a:srgbClr val="0E0E0E"/>
                </a:solidFill>
                <a:latin typeface="Arial" panose="020B0604020202020204" pitchFamily="34" charset="0"/>
                <a:cs typeface="Arial" panose="020B0604020202020204" pitchFamily="34" charset="0"/>
              </a:rPr>
              <a:t>room for </a:t>
            </a:r>
            <a:r>
              <a:rPr lang="en-US" spc="35" dirty="0">
                <a:solidFill>
                  <a:srgbClr val="0E0E0E"/>
                </a:solidFill>
                <a:latin typeface="Arial" panose="020B0604020202020204" pitchFamily="34" charset="0"/>
                <a:cs typeface="Arial" panose="020B0604020202020204" pitchFamily="34" charset="0"/>
              </a:rPr>
              <a:t>improvement:  </a:t>
            </a:r>
            <a:r>
              <a:rPr lang="en-US" b="1" u="sng" spc="40" dirty="0">
                <a:solidFill>
                  <a:srgbClr val="FF0000"/>
                </a:solidFill>
                <a:latin typeface="Arial" panose="020B0604020202020204" pitchFamily="34" charset="0"/>
                <a:cs typeface="Arial" panose="020B0604020202020204" pitchFamily="34" charset="0"/>
              </a:rPr>
              <a:t>communication.</a:t>
            </a:r>
            <a:endParaRPr lang="en-US" b="1" u="sng" dirty="0">
              <a:solidFill>
                <a:srgbClr val="FF0000"/>
              </a:solidFill>
              <a:latin typeface="Arial" panose="020B0604020202020204" pitchFamily="34" charset="0"/>
              <a:cs typeface="Arial" panose="020B0604020202020204" pitchFamily="34" charset="0"/>
            </a:endParaRPr>
          </a:p>
          <a:p>
            <a:pPr lvl="0" fontAlgn="auto">
              <a:spcBef>
                <a:spcPts val="0"/>
              </a:spcBef>
              <a:spcAft>
                <a:spcPts val="0"/>
              </a:spcAft>
            </a:pPr>
            <a:endParaRPr lang="en-US" dirty="0">
              <a:solidFill>
                <a:srgbClr val="FF0000"/>
              </a:solidFill>
              <a:latin typeface="Arial" panose="020B0604020202020204" pitchFamily="34" charset="0"/>
              <a:cs typeface="Arial" panose="020B0604020202020204" pitchFamily="34" charset="0"/>
            </a:endParaRPr>
          </a:p>
          <a:p>
            <a:pPr marL="223520" lvl="0" fontAlgn="auto">
              <a:spcBef>
                <a:spcPts val="0"/>
              </a:spcBef>
              <a:spcAft>
                <a:spcPts val="0"/>
              </a:spcAft>
            </a:pPr>
            <a:r>
              <a:rPr lang="en-US" spc="25" dirty="0">
                <a:solidFill>
                  <a:srgbClr val="FF0000"/>
                </a:solidFill>
                <a:latin typeface="Arial" panose="020B0604020202020204" pitchFamily="34" charset="0"/>
                <a:cs typeface="Arial" panose="020B0604020202020204" pitchFamily="34" charset="0"/>
              </a:rPr>
              <a:t>"That's</a:t>
            </a:r>
            <a:r>
              <a:rPr lang="en-US" spc="-40" dirty="0">
                <a:solidFill>
                  <a:srgbClr val="FF0000"/>
                </a:solidFill>
                <a:latin typeface="Arial" panose="020B0604020202020204" pitchFamily="34" charset="0"/>
                <a:cs typeface="Arial" panose="020B0604020202020204" pitchFamily="34" charset="0"/>
              </a:rPr>
              <a:t> </a:t>
            </a:r>
            <a:r>
              <a:rPr lang="en-US" spc="40" dirty="0">
                <a:solidFill>
                  <a:srgbClr val="FF0000"/>
                </a:solidFill>
                <a:latin typeface="Arial" panose="020B0604020202020204" pitchFamily="34" charset="0"/>
                <a:cs typeface="Arial" panose="020B0604020202020204" pitchFamily="34" charset="0"/>
              </a:rPr>
              <a:t>something</a:t>
            </a:r>
            <a:r>
              <a:rPr lang="en-US" spc="75" dirty="0">
                <a:solidFill>
                  <a:srgbClr val="FF0000"/>
                </a:solidFill>
                <a:latin typeface="Arial" panose="020B0604020202020204" pitchFamily="34" charset="0"/>
                <a:cs typeface="Arial" panose="020B0604020202020204" pitchFamily="34" charset="0"/>
              </a:rPr>
              <a:t> </a:t>
            </a:r>
            <a:r>
              <a:rPr lang="en-US" spc="40" dirty="0">
                <a:solidFill>
                  <a:srgbClr val="FF0000"/>
                </a:solidFill>
                <a:latin typeface="Arial" panose="020B0604020202020204" pitchFamily="34" charset="0"/>
                <a:cs typeface="Arial" panose="020B0604020202020204" pitchFamily="34" charset="0"/>
              </a:rPr>
              <a:t>I</a:t>
            </a:r>
            <a:r>
              <a:rPr lang="en-US" spc="-40" dirty="0">
                <a:solidFill>
                  <a:srgbClr val="FF0000"/>
                </a:solidFill>
                <a:latin typeface="Arial" panose="020B0604020202020204" pitchFamily="34" charset="0"/>
                <a:cs typeface="Arial" panose="020B0604020202020204" pitchFamily="34" charset="0"/>
              </a:rPr>
              <a:t> </a:t>
            </a:r>
            <a:r>
              <a:rPr lang="en-US" spc="50" dirty="0">
                <a:solidFill>
                  <a:srgbClr val="FF0000"/>
                </a:solidFill>
                <a:latin typeface="Arial" panose="020B0604020202020204" pitchFamily="34" charset="0"/>
                <a:cs typeface="Arial" panose="020B0604020202020204" pitchFamily="34" charset="0"/>
              </a:rPr>
              <a:t>need</a:t>
            </a:r>
            <a:r>
              <a:rPr lang="en-US" spc="5" dirty="0">
                <a:solidFill>
                  <a:srgbClr val="FF0000"/>
                </a:solidFill>
                <a:latin typeface="Arial" panose="020B0604020202020204" pitchFamily="34" charset="0"/>
                <a:cs typeface="Arial" panose="020B0604020202020204" pitchFamily="34" charset="0"/>
              </a:rPr>
              <a:t> </a:t>
            </a:r>
            <a:r>
              <a:rPr lang="en-US" spc="35" dirty="0">
                <a:solidFill>
                  <a:srgbClr val="FF0000"/>
                </a:solidFill>
                <a:latin typeface="Arial" panose="020B0604020202020204" pitchFamily="34" charset="0"/>
                <a:cs typeface="Arial" panose="020B0604020202020204" pitchFamily="34" charset="0"/>
              </a:rPr>
              <a:t>to</a:t>
            </a:r>
            <a:r>
              <a:rPr lang="en-US" spc="25" dirty="0">
                <a:solidFill>
                  <a:srgbClr val="FF0000"/>
                </a:solidFill>
                <a:latin typeface="Arial" panose="020B0604020202020204" pitchFamily="34" charset="0"/>
                <a:cs typeface="Arial" panose="020B0604020202020204" pitchFamily="34" charset="0"/>
              </a:rPr>
              <a:t> </a:t>
            </a:r>
            <a:r>
              <a:rPr lang="en-US" spc="65" dirty="0">
                <a:solidFill>
                  <a:srgbClr val="FF0000"/>
                </a:solidFill>
                <a:latin typeface="Arial" panose="020B0604020202020204" pitchFamily="34" charset="0"/>
                <a:cs typeface="Arial" panose="020B0604020202020204" pitchFamily="34" charset="0"/>
              </a:rPr>
              <a:t>do</a:t>
            </a:r>
            <a:r>
              <a:rPr lang="en-US" spc="-85" dirty="0">
                <a:solidFill>
                  <a:srgbClr val="FF0000"/>
                </a:solidFill>
                <a:latin typeface="Arial" panose="020B0604020202020204" pitchFamily="34" charset="0"/>
                <a:cs typeface="Arial" panose="020B0604020202020204" pitchFamily="34" charset="0"/>
              </a:rPr>
              <a:t> </a:t>
            </a:r>
            <a:r>
              <a:rPr lang="en-US" spc="30" dirty="0">
                <a:solidFill>
                  <a:srgbClr val="FF0000"/>
                </a:solidFill>
                <a:latin typeface="Arial" panose="020B0604020202020204" pitchFamily="34" charset="0"/>
                <a:cs typeface="Arial" panose="020B0604020202020204" pitchFamily="34" charset="0"/>
              </a:rPr>
              <a:t>a</a:t>
            </a:r>
            <a:r>
              <a:rPr lang="en-US" spc="-25" dirty="0">
                <a:solidFill>
                  <a:srgbClr val="FF0000"/>
                </a:solidFill>
                <a:latin typeface="Arial" panose="020B0604020202020204" pitchFamily="34" charset="0"/>
                <a:cs typeface="Arial" panose="020B0604020202020204" pitchFamily="34" charset="0"/>
              </a:rPr>
              <a:t> </a:t>
            </a:r>
            <a:r>
              <a:rPr lang="en-US" spc="55" dirty="0">
                <a:solidFill>
                  <a:srgbClr val="FF0000"/>
                </a:solidFill>
                <a:latin typeface="Arial" panose="020B0604020202020204" pitchFamily="34" charset="0"/>
                <a:cs typeface="Arial" panose="020B0604020202020204" pitchFamily="34" charset="0"/>
              </a:rPr>
              <a:t>better</a:t>
            </a:r>
            <a:r>
              <a:rPr lang="en-US" spc="50" dirty="0">
                <a:solidFill>
                  <a:srgbClr val="FF0000"/>
                </a:solidFill>
                <a:latin typeface="Arial" panose="020B0604020202020204" pitchFamily="34" charset="0"/>
                <a:cs typeface="Arial" panose="020B0604020202020204" pitchFamily="34" charset="0"/>
              </a:rPr>
              <a:t> </a:t>
            </a:r>
            <a:r>
              <a:rPr lang="en-US" spc="25" dirty="0">
                <a:solidFill>
                  <a:srgbClr val="FF0000"/>
                </a:solidFill>
                <a:latin typeface="Arial" panose="020B0604020202020204" pitchFamily="34" charset="0"/>
                <a:cs typeface="Arial" panose="020B0604020202020204" pitchFamily="34" charset="0"/>
              </a:rPr>
              <a:t>job</a:t>
            </a:r>
            <a:r>
              <a:rPr lang="en-US" spc="-40" dirty="0">
                <a:solidFill>
                  <a:srgbClr val="FF0000"/>
                </a:solidFill>
                <a:latin typeface="Arial" panose="020B0604020202020204" pitchFamily="34" charset="0"/>
                <a:cs typeface="Arial" panose="020B0604020202020204" pitchFamily="34" charset="0"/>
              </a:rPr>
              <a:t> </a:t>
            </a:r>
            <a:r>
              <a:rPr lang="en-US" spc="10" dirty="0">
                <a:solidFill>
                  <a:srgbClr val="FF0000"/>
                </a:solidFill>
                <a:latin typeface="Arial" panose="020B0604020202020204" pitchFamily="34" charset="0"/>
                <a:cs typeface="Arial" panose="020B0604020202020204" pitchFamily="34" charset="0"/>
              </a:rPr>
              <a:t>with,"</a:t>
            </a:r>
            <a:r>
              <a:rPr lang="en-US" spc="-50" dirty="0">
                <a:solidFill>
                  <a:srgbClr val="FF0000"/>
                </a:solidFill>
                <a:latin typeface="Arial" panose="020B0604020202020204" pitchFamily="34" charset="0"/>
                <a:cs typeface="Arial" panose="020B0604020202020204" pitchFamily="34" charset="0"/>
              </a:rPr>
              <a:t> </a:t>
            </a:r>
            <a:r>
              <a:rPr lang="en-US" spc="15" dirty="0">
                <a:solidFill>
                  <a:srgbClr val="FF0000"/>
                </a:solidFill>
                <a:latin typeface="Arial" panose="020B0604020202020204" pitchFamily="34" charset="0"/>
                <a:cs typeface="Arial" panose="020B0604020202020204" pitchFamily="34" charset="0"/>
              </a:rPr>
              <a:t>he</a:t>
            </a:r>
            <a:r>
              <a:rPr lang="en-US" spc="35" dirty="0">
                <a:solidFill>
                  <a:srgbClr val="FF0000"/>
                </a:solidFill>
                <a:latin typeface="Arial" panose="020B0604020202020204" pitchFamily="34" charset="0"/>
                <a:cs typeface="Arial" panose="020B0604020202020204" pitchFamily="34" charset="0"/>
              </a:rPr>
              <a:t> said.</a:t>
            </a:r>
            <a:endParaRPr lang="en-US" dirty="0">
              <a:solidFill>
                <a:srgbClr val="FF0000"/>
              </a:solidFill>
              <a:latin typeface="Arial" panose="020B0604020202020204" pitchFamily="34" charset="0"/>
              <a:cs typeface="Arial" panose="020B0604020202020204" pitchFamily="34" charset="0"/>
            </a:endParaRPr>
          </a:p>
          <a:p>
            <a:pPr lvl="0" fontAlgn="auto">
              <a:spcBef>
                <a:spcPts val="40"/>
              </a:spcBef>
              <a:spcAft>
                <a:spcPts val="0"/>
              </a:spcAft>
            </a:pPr>
            <a:endParaRPr lang="en-US" dirty="0">
              <a:solidFill>
                <a:prstClr val="black"/>
              </a:solidFill>
              <a:latin typeface="Arial" panose="020B0604020202020204" pitchFamily="34" charset="0"/>
              <a:cs typeface="Arial" panose="020B0604020202020204" pitchFamily="34" charset="0"/>
            </a:endParaRPr>
          </a:p>
          <a:p>
            <a:pPr marL="27940" marR="5080" lvl="0" indent="6985" algn="just" fontAlgn="auto">
              <a:lnSpc>
                <a:spcPct val="103800"/>
              </a:lnSpc>
              <a:spcBef>
                <a:spcPts val="5"/>
              </a:spcBef>
              <a:spcAft>
                <a:spcPts val="0"/>
              </a:spcAft>
            </a:pPr>
            <a:r>
              <a:rPr lang="en-US" dirty="0">
                <a:solidFill>
                  <a:srgbClr val="0E0E0E"/>
                </a:solidFill>
                <a:latin typeface="Arial" panose="020B0604020202020204" pitchFamily="34" charset="0"/>
                <a:cs typeface="Arial" panose="020B0604020202020204" pitchFamily="34" charset="0"/>
              </a:rPr>
              <a:t>Meeks, </a:t>
            </a:r>
            <a:r>
              <a:rPr lang="en-US" spc="15" dirty="0">
                <a:solidFill>
                  <a:srgbClr val="0E0E0E"/>
                </a:solidFill>
                <a:latin typeface="Arial" panose="020B0604020202020204" pitchFamily="34" charset="0"/>
                <a:cs typeface="Arial" panose="020B0604020202020204" pitchFamily="34" charset="0"/>
              </a:rPr>
              <a:t>however, </a:t>
            </a:r>
            <a:r>
              <a:rPr lang="en-US" spc="5" dirty="0">
                <a:solidFill>
                  <a:srgbClr val="0E0E0E"/>
                </a:solidFill>
                <a:latin typeface="Arial" panose="020B0604020202020204" pitchFamily="34" charset="0"/>
                <a:cs typeface="Arial" panose="020B0604020202020204" pitchFamily="34" charset="0"/>
              </a:rPr>
              <a:t>offered </a:t>
            </a:r>
            <a:r>
              <a:rPr lang="en-US" spc="35" dirty="0">
                <a:solidFill>
                  <a:srgbClr val="0E0E0E"/>
                </a:solidFill>
                <a:latin typeface="Arial" panose="020B0604020202020204" pitchFamily="34" charset="0"/>
                <a:cs typeface="Arial" panose="020B0604020202020204" pitchFamily="34" charset="0"/>
              </a:rPr>
              <a:t>Thomas </a:t>
            </a:r>
            <a:r>
              <a:rPr lang="en-US" spc="65" dirty="0">
                <a:solidFill>
                  <a:srgbClr val="0E0E0E"/>
                </a:solidFill>
                <a:latin typeface="Arial" panose="020B0604020202020204" pitchFamily="34" charset="0"/>
                <a:cs typeface="Arial" panose="020B0604020202020204" pitchFamily="34" charset="0"/>
              </a:rPr>
              <a:t>some </a:t>
            </a:r>
            <a:r>
              <a:rPr lang="en-US" spc="25" dirty="0">
                <a:solidFill>
                  <a:srgbClr val="0E0E0E"/>
                </a:solidFill>
                <a:latin typeface="Arial" panose="020B0604020202020204" pitchFamily="34" charset="0"/>
                <a:cs typeface="Arial" panose="020B0604020202020204" pitchFamily="34" charset="0"/>
              </a:rPr>
              <a:t>additional feedback </a:t>
            </a:r>
            <a:r>
              <a:rPr lang="en-US" spc="35" dirty="0">
                <a:solidFill>
                  <a:srgbClr val="0E0E0E"/>
                </a:solidFill>
                <a:latin typeface="Arial" panose="020B0604020202020204" pitchFamily="34" charset="0"/>
                <a:cs typeface="Arial" panose="020B0604020202020204" pitchFamily="34" charset="0"/>
              </a:rPr>
              <a:t>before </a:t>
            </a:r>
            <a:r>
              <a:rPr lang="en-US" spc="55" dirty="0">
                <a:solidFill>
                  <a:srgbClr val="0E0E0E"/>
                </a:solidFill>
                <a:latin typeface="Arial" panose="020B0604020202020204" pitchFamily="34" charset="0"/>
                <a:cs typeface="Arial" panose="020B0604020202020204" pitchFamily="34" charset="0"/>
              </a:rPr>
              <a:t>the  </a:t>
            </a:r>
            <a:r>
              <a:rPr lang="en-US" spc="40" dirty="0">
                <a:solidFill>
                  <a:srgbClr val="0E0E0E"/>
                </a:solidFill>
                <a:latin typeface="Arial" panose="020B0604020202020204" pitchFamily="34" charset="0"/>
                <a:cs typeface="Arial" panose="020B0604020202020204" pitchFamily="34" charset="0"/>
              </a:rPr>
              <a:t>auditor </a:t>
            </a:r>
            <a:r>
              <a:rPr lang="en-US" dirty="0">
                <a:solidFill>
                  <a:srgbClr val="0E0E0E"/>
                </a:solidFill>
                <a:latin typeface="Arial" panose="020B0604020202020204" pitchFamily="34" charset="0"/>
                <a:cs typeface="Arial" panose="020B0604020202020204" pitchFamily="34" charset="0"/>
              </a:rPr>
              <a:t>left </a:t>
            </a:r>
            <a:r>
              <a:rPr lang="en-US" spc="5" dirty="0">
                <a:solidFill>
                  <a:srgbClr val="0E0E0E"/>
                </a:solidFill>
                <a:latin typeface="Arial" panose="020B0604020202020204" pitchFamily="34" charset="0"/>
                <a:cs typeface="Arial" panose="020B0604020202020204" pitchFamily="34" charset="0"/>
              </a:rPr>
              <a:t>the </a:t>
            </a:r>
            <a:r>
              <a:rPr lang="en-US" spc="30" dirty="0">
                <a:solidFill>
                  <a:srgbClr val="0E0E0E"/>
                </a:solidFill>
                <a:latin typeface="Arial" panose="020B0604020202020204" pitchFamily="34" charset="0"/>
                <a:cs typeface="Arial" panose="020B0604020202020204" pitchFamily="34" charset="0"/>
              </a:rPr>
              <a:t>room. </a:t>
            </a:r>
            <a:r>
              <a:rPr lang="en-US" spc="25" dirty="0">
                <a:solidFill>
                  <a:srgbClr val="0E0E0E"/>
                </a:solidFill>
                <a:latin typeface="Arial" panose="020B0604020202020204" pitchFamily="34" charset="0"/>
                <a:cs typeface="Arial" panose="020B0604020202020204" pitchFamily="34" charset="0"/>
              </a:rPr>
              <a:t>"Can </a:t>
            </a:r>
            <a:r>
              <a:rPr lang="en-US" spc="40" dirty="0">
                <a:solidFill>
                  <a:srgbClr val="0E0E0E"/>
                </a:solidFill>
                <a:latin typeface="Arial" panose="020B0604020202020204" pitchFamily="34" charset="0"/>
                <a:cs typeface="Arial" panose="020B0604020202020204" pitchFamily="34" charset="0"/>
              </a:rPr>
              <a:t>I </a:t>
            </a:r>
            <a:r>
              <a:rPr lang="en-US" spc="-15" dirty="0">
                <a:solidFill>
                  <a:srgbClr val="0E0E0E"/>
                </a:solidFill>
                <a:latin typeface="Arial" panose="020B0604020202020204" pitchFamily="34" charset="0"/>
                <a:cs typeface="Arial" panose="020B0604020202020204" pitchFamily="34" charset="0"/>
              </a:rPr>
              <a:t>give </a:t>
            </a:r>
            <a:r>
              <a:rPr lang="en-US" spc="10" dirty="0">
                <a:solidFill>
                  <a:srgbClr val="0E0E0E"/>
                </a:solidFill>
                <a:latin typeface="Arial" panose="020B0604020202020204" pitchFamily="34" charset="0"/>
                <a:cs typeface="Arial" panose="020B0604020202020204" pitchFamily="34" charset="0"/>
              </a:rPr>
              <a:t>you a </a:t>
            </a:r>
            <a:r>
              <a:rPr lang="en-US" spc="25" dirty="0">
                <a:solidFill>
                  <a:srgbClr val="0E0E0E"/>
                </a:solidFill>
                <a:latin typeface="Arial" panose="020B0604020202020204" pitchFamily="34" charset="0"/>
                <a:cs typeface="Arial" panose="020B0604020202020204" pitchFamily="34" charset="0"/>
              </a:rPr>
              <a:t>little </a:t>
            </a:r>
            <a:r>
              <a:rPr lang="en-US" spc="40" dirty="0">
                <a:solidFill>
                  <a:srgbClr val="0E0E0E"/>
                </a:solidFill>
                <a:latin typeface="Arial" panose="020B0604020202020204" pitchFamily="34" charset="0"/>
                <a:cs typeface="Arial" panose="020B0604020202020204" pitchFamily="34" charset="0"/>
              </a:rPr>
              <a:t>bit </a:t>
            </a:r>
            <a:r>
              <a:rPr lang="en-US" spc="50" dirty="0">
                <a:solidFill>
                  <a:srgbClr val="0E0E0E"/>
                </a:solidFill>
                <a:latin typeface="Arial" panose="020B0604020202020204" pitchFamily="34" charset="0"/>
                <a:cs typeface="Arial" panose="020B0604020202020204" pitchFamily="34" charset="0"/>
              </a:rPr>
              <a:t>more </a:t>
            </a:r>
            <a:r>
              <a:rPr lang="en-US" spc="10" dirty="0">
                <a:solidFill>
                  <a:srgbClr val="0E0E0E"/>
                </a:solidFill>
                <a:latin typeface="Arial" panose="020B0604020202020204" pitchFamily="34" charset="0"/>
                <a:cs typeface="Arial" panose="020B0604020202020204" pitchFamily="34" charset="0"/>
              </a:rPr>
              <a:t>advice?" </a:t>
            </a:r>
            <a:r>
              <a:rPr lang="en-US" spc="25" dirty="0">
                <a:solidFill>
                  <a:srgbClr val="0E0E0E"/>
                </a:solidFill>
                <a:latin typeface="Arial" panose="020B0604020202020204" pitchFamily="34" charset="0"/>
                <a:cs typeface="Arial" panose="020B0604020202020204" pitchFamily="34" charset="0"/>
              </a:rPr>
              <a:t>Sure,  </a:t>
            </a:r>
            <a:r>
              <a:rPr lang="en-US" spc="35" dirty="0">
                <a:solidFill>
                  <a:srgbClr val="0E0E0E"/>
                </a:solidFill>
                <a:latin typeface="Arial" panose="020B0604020202020204" pitchFamily="34" charset="0"/>
                <a:cs typeface="Arial" panose="020B0604020202020204" pitchFamily="34" charset="0"/>
              </a:rPr>
              <a:t>Thomas said. </a:t>
            </a:r>
            <a:r>
              <a:rPr lang="en-US" spc="35" dirty="0">
                <a:solidFill>
                  <a:srgbClr val="FF0000"/>
                </a:solidFill>
                <a:latin typeface="Arial" panose="020B0604020202020204" pitchFamily="34" charset="0"/>
                <a:cs typeface="Arial" panose="020B0604020202020204" pitchFamily="34" charset="0"/>
              </a:rPr>
              <a:t>"The </a:t>
            </a:r>
            <a:r>
              <a:rPr lang="en-US" spc="30" dirty="0">
                <a:solidFill>
                  <a:srgbClr val="FF0000"/>
                </a:solidFill>
                <a:latin typeface="Arial" panose="020B0604020202020204" pitchFamily="34" charset="0"/>
                <a:cs typeface="Arial" panose="020B0604020202020204" pitchFamily="34" charset="0"/>
              </a:rPr>
              <a:t>newspaper </a:t>
            </a:r>
            <a:r>
              <a:rPr lang="en-US" spc="-10" dirty="0">
                <a:solidFill>
                  <a:srgbClr val="FF0000"/>
                </a:solidFill>
                <a:latin typeface="Arial" panose="020B0604020202020204" pitchFamily="34" charset="0"/>
                <a:cs typeface="Arial" panose="020B0604020202020204" pitchFamily="34" charset="0"/>
              </a:rPr>
              <a:t>guy, </a:t>
            </a:r>
            <a:r>
              <a:rPr lang="en-US" spc="-5" dirty="0">
                <a:solidFill>
                  <a:srgbClr val="FF0000"/>
                </a:solidFill>
                <a:latin typeface="Arial" panose="020B0604020202020204" pitchFamily="34" charset="0"/>
                <a:cs typeface="Arial" panose="020B0604020202020204" pitchFamily="34" charset="0"/>
              </a:rPr>
              <a:t>I </a:t>
            </a:r>
            <a:r>
              <a:rPr lang="en-US" spc="40" dirty="0">
                <a:solidFill>
                  <a:srgbClr val="FF0000"/>
                </a:solidFill>
                <a:latin typeface="Arial" panose="020B0604020202020204" pitchFamily="34" charset="0"/>
                <a:cs typeface="Arial" panose="020B0604020202020204" pitchFamily="34" charset="0"/>
              </a:rPr>
              <a:t>wouldn't </a:t>
            </a:r>
            <a:r>
              <a:rPr lang="en-US" spc="25" dirty="0">
                <a:solidFill>
                  <a:srgbClr val="FF0000"/>
                </a:solidFill>
                <a:latin typeface="Arial" panose="020B0604020202020204" pitchFamily="34" charset="0"/>
                <a:cs typeface="Arial" panose="020B0604020202020204" pitchFamily="34" charset="0"/>
              </a:rPr>
              <a:t>talk </a:t>
            </a:r>
            <a:r>
              <a:rPr lang="en-US" spc="30" dirty="0">
                <a:solidFill>
                  <a:srgbClr val="FF0000"/>
                </a:solidFill>
                <a:latin typeface="Arial" panose="020B0604020202020204" pitchFamily="34" charset="0"/>
                <a:cs typeface="Arial" panose="020B0604020202020204" pitchFamily="34" charset="0"/>
              </a:rPr>
              <a:t>to </a:t>
            </a:r>
            <a:r>
              <a:rPr lang="en-US" spc="35" dirty="0">
                <a:solidFill>
                  <a:srgbClr val="FF0000"/>
                </a:solidFill>
                <a:latin typeface="Arial" panose="020B0604020202020204" pitchFamily="34" charset="0"/>
                <a:cs typeface="Arial" panose="020B0604020202020204" pitchFamily="34" charset="0"/>
              </a:rPr>
              <a:t>him," </a:t>
            </a:r>
            <a:r>
              <a:rPr lang="en-US" spc="15" dirty="0">
                <a:solidFill>
                  <a:srgbClr val="FF0000"/>
                </a:solidFill>
                <a:latin typeface="Arial" panose="020B0604020202020204" pitchFamily="34" charset="0"/>
                <a:cs typeface="Arial" panose="020B0604020202020204" pitchFamily="34" charset="0"/>
              </a:rPr>
              <a:t>Meeks </a:t>
            </a:r>
            <a:r>
              <a:rPr lang="en-US" spc="30" dirty="0">
                <a:solidFill>
                  <a:srgbClr val="FF0000"/>
                </a:solidFill>
                <a:latin typeface="Arial" panose="020B0604020202020204" pitchFamily="34" charset="0"/>
                <a:cs typeface="Arial" panose="020B0604020202020204" pitchFamily="34" charset="0"/>
              </a:rPr>
              <a:t>said.  "Don't </a:t>
            </a:r>
            <a:r>
              <a:rPr lang="en-US" spc="-5" dirty="0">
                <a:solidFill>
                  <a:srgbClr val="FF0000"/>
                </a:solidFill>
                <a:latin typeface="Arial" panose="020B0604020202020204" pitchFamily="34" charset="0"/>
                <a:cs typeface="Arial" panose="020B0604020202020204" pitchFamily="34" charset="0"/>
              </a:rPr>
              <a:t>even </a:t>
            </a:r>
            <a:r>
              <a:rPr lang="en-US" spc="50" dirty="0">
                <a:solidFill>
                  <a:srgbClr val="FF0000"/>
                </a:solidFill>
                <a:latin typeface="Arial" panose="020B0604020202020204" pitchFamily="34" charset="0"/>
                <a:cs typeface="Arial" panose="020B0604020202020204" pitchFamily="34" charset="0"/>
              </a:rPr>
              <a:t>say a </a:t>
            </a:r>
            <a:r>
              <a:rPr lang="en-US" spc="15" dirty="0">
                <a:solidFill>
                  <a:srgbClr val="FF0000"/>
                </a:solidFill>
                <a:latin typeface="Arial" panose="020B0604020202020204" pitchFamily="34" charset="0"/>
                <a:cs typeface="Arial" panose="020B0604020202020204" pitchFamily="34" charset="0"/>
              </a:rPr>
              <a:t>word </a:t>
            </a:r>
            <a:r>
              <a:rPr lang="en-US" spc="10" dirty="0">
                <a:solidFill>
                  <a:srgbClr val="FF0000"/>
                </a:solidFill>
                <a:latin typeface="Arial" panose="020B0604020202020204" pitchFamily="34" charset="0"/>
                <a:cs typeface="Arial" panose="020B0604020202020204" pitchFamily="34" charset="0"/>
              </a:rPr>
              <a:t>to </a:t>
            </a:r>
            <a:r>
              <a:rPr lang="en-US" spc="50" dirty="0">
                <a:solidFill>
                  <a:srgbClr val="FF0000"/>
                </a:solidFill>
                <a:latin typeface="Arial" panose="020B0604020202020204" pitchFamily="34" charset="0"/>
                <a:cs typeface="Arial" panose="020B0604020202020204" pitchFamily="34" charset="0"/>
              </a:rPr>
              <a:t>him," </a:t>
            </a:r>
            <a:r>
              <a:rPr lang="en-US" spc="25" dirty="0">
                <a:solidFill>
                  <a:srgbClr val="FF0000"/>
                </a:solidFill>
                <a:latin typeface="Arial" panose="020B0604020202020204" pitchFamily="34" charset="0"/>
                <a:cs typeface="Arial" panose="020B0604020202020204" pitchFamily="34" charset="0"/>
              </a:rPr>
              <a:t>Randall </a:t>
            </a:r>
            <a:r>
              <a:rPr lang="en-US" spc="40" dirty="0">
                <a:solidFill>
                  <a:srgbClr val="FF0000"/>
                </a:solidFill>
                <a:latin typeface="Arial" panose="020B0604020202020204" pitchFamily="34" charset="0"/>
                <a:cs typeface="Arial" panose="020B0604020202020204" pitchFamily="34" charset="0"/>
              </a:rPr>
              <a:t>added. </a:t>
            </a:r>
            <a:r>
              <a:rPr lang="en-US" spc="50" dirty="0">
                <a:solidFill>
                  <a:srgbClr val="FF0000"/>
                </a:solidFill>
                <a:latin typeface="Arial" panose="020B0604020202020204" pitchFamily="34" charset="0"/>
                <a:cs typeface="Arial" panose="020B0604020202020204" pitchFamily="34" charset="0"/>
              </a:rPr>
              <a:t>"I'm </a:t>
            </a:r>
            <a:r>
              <a:rPr lang="en-US" spc="30" dirty="0">
                <a:solidFill>
                  <a:srgbClr val="FF0000"/>
                </a:solidFill>
                <a:latin typeface="Arial" panose="020B0604020202020204" pitchFamily="34" charset="0"/>
                <a:cs typeface="Arial" panose="020B0604020202020204" pitchFamily="34" charset="0"/>
              </a:rPr>
              <a:t>just </a:t>
            </a:r>
            <a:r>
              <a:rPr lang="en-US" spc="10" dirty="0">
                <a:solidFill>
                  <a:srgbClr val="FF0000"/>
                </a:solidFill>
                <a:latin typeface="Arial" panose="020B0604020202020204" pitchFamily="34" charset="0"/>
                <a:cs typeface="Arial" panose="020B0604020202020204" pitchFamily="34" charset="0"/>
              </a:rPr>
              <a:t>saying," </a:t>
            </a:r>
            <a:r>
              <a:rPr lang="en-US" dirty="0">
                <a:solidFill>
                  <a:srgbClr val="FF0000"/>
                </a:solidFill>
                <a:latin typeface="Arial" panose="020B0604020202020204" pitchFamily="34" charset="0"/>
                <a:cs typeface="Arial" panose="020B0604020202020204" pitchFamily="34" charset="0"/>
              </a:rPr>
              <a:t>Meeks  </a:t>
            </a:r>
            <a:r>
              <a:rPr lang="en-US" spc="50" dirty="0">
                <a:solidFill>
                  <a:srgbClr val="FF0000"/>
                </a:solidFill>
                <a:latin typeface="Arial" panose="020B0604020202020204" pitchFamily="34" charset="0"/>
                <a:cs typeface="Arial" panose="020B0604020202020204" pitchFamily="34" charset="0"/>
              </a:rPr>
              <a:t>said. </a:t>
            </a:r>
            <a:r>
              <a:rPr lang="en-US" spc="15" dirty="0">
                <a:solidFill>
                  <a:srgbClr val="FF0000"/>
                </a:solidFill>
                <a:latin typeface="Arial" panose="020B0604020202020204" pitchFamily="34" charset="0"/>
                <a:cs typeface="Arial" panose="020B0604020202020204" pitchFamily="34" charset="0"/>
              </a:rPr>
              <a:t>"That's </a:t>
            </a:r>
            <a:r>
              <a:rPr lang="en-US" spc="40" dirty="0">
                <a:solidFill>
                  <a:srgbClr val="FF0000"/>
                </a:solidFill>
                <a:latin typeface="Arial" panose="020B0604020202020204" pitchFamily="34" charset="0"/>
                <a:cs typeface="Arial" panose="020B0604020202020204" pitchFamily="34" charset="0"/>
              </a:rPr>
              <a:t>how </a:t>
            </a:r>
            <a:r>
              <a:rPr lang="en-US" spc="15" dirty="0">
                <a:solidFill>
                  <a:srgbClr val="FF0000"/>
                </a:solidFill>
                <a:latin typeface="Arial" panose="020B0604020202020204" pitchFamily="34" charset="0"/>
                <a:cs typeface="Arial" panose="020B0604020202020204" pitchFamily="34" charset="0"/>
              </a:rPr>
              <a:t>it </a:t>
            </a:r>
            <a:r>
              <a:rPr lang="en-US" spc="5" dirty="0">
                <a:solidFill>
                  <a:srgbClr val="FF0000"/>
                </a:solidFill>
                <a:latin typeface="Arial" panose="020B0604020202020204" pitchFamily="34" charset="0"/>
                <a:cs typeface="Arial" panose="020B0604020202020204" pitchFamily="34" charset="0"/>
              </a:rPr>
              <a:t>all </a:t>
            </a:r>
            <a:r>
              <a:rPr lang="en-US" spc="40" dirty="0">
                <a:solidFill>
                  <a:srgbClr val="FF0000"/>
                </a:solidFill>
                <a:latin typeface="Arial" panose="020B0604020202020204" pitchFamily="34" charset="0"/>
                <a:cs typeface="Arial" panose="020B0604020202020204" pitchFamily="34" charset="0"/>
              </a:rPr>
              <a:t>started." </a:t>
            </a:r>
            <a:r>
              <a:rPr lang="en-US" spc="80" dirty="0">
                <a:solidFill>
                  <a:srgbClr val="FF0000"/>
                </a:solidFill>
                <a:latin typeface="Arial" panose="020B0604020202020204" pitchFamily="34" charset="0"/>
                <a:cs typeface="Arial" panose="020B0604020202020204" pitchFamily="34" charset="0"/>
              </a:rPr>
              <a:t>"Just </a:t>
            </a:r>
            <a:r>
              <a:rPr lang="en-US" spc="10" dirty="0">
                <a:solidFill>
                  <a:srgbClr val="FF0000"/>
                </a:solidFill>
                <a:latin typeface="Arial" panose="020B0604020202020204" pitchFamily="34" charset="0"/>
                <a:cs typeface="Arial" panose="020B0604020202020204" pitchFamily="34" charset="0"/>
              </a:rPr>
              <a:t>simply </a:t>
            </a:r>
            <a:r>
              <a:rPr lang="en-US" spc="25" dirty="0">
                <a:solidFill>
                  <a:srgbClr val="FF0000"/>
                </a:solidFill>
                <a:latin typeface="Arial" panose="020B0604020202020204" pitchFamily="34" charset="0"/>
                <a:cs typeface="Arial" panose="020B0604020202020204" pitchFamily="34" charset="0"/>
              </a:rPr>
              <a:t>say, </a:t>
            </a:r>
            <a:r>
              <a:rPr lang="en-US" spc="30" dirty="0">
                <a:solidFill>
                  <a:srgbClr val="FF0000"/>
                </a:solidFill>
                <a:latin typeface="Arial" panose="020B0604020202020204" pitchFamily="34" charset="0"/>
                <a:cs typeface="Arial" panose="020B0604020202020204" pitchFamily="34" charset="0"/>
              </a:rPr>
              <a:t>'No </a:t>
            </a:r>
            <a:r>
              <a:rPr lang="en-US" spc="50" dirty="0">
                <a:solidFill>
                  <a:srgbClr val="FF0000"/>
                </a:solidFill>
                <a:latin typeface="Arial" panose="020B0604020202020204" pitchFamily="34" charset="0"/>
                <a:cs typeface="Arial" panose="020B0604020202020204" pitchFamily="34" charset="0"/>
              </a:rPr>
              <a:t>comment,' "  </a:t>
            </a:r>
            <a:r>
              <a:rPr lang="en-US" spc="40" dirty="0">
                <a:solidFill>
                  <a:srgbClr val="FF0000"/>
                </a:solidFill>
                <a:latin typeface="Arial" panose="020B0604020202020204" pitchFamily="34" charset="0"/>
                <a:cs typeface="Arial" panose="020B0604020202020204" pitchFamily="34" charset="0"/>
              </a:rPr>
              <a:t>Edmonds </a:t>
            </a:r>
            <a:r>
              <a:rPr lang="en-US" spc="35" dirty="0">
                <a:solidFill>
                  <a:srgbClr val="FF0000"/>
                </a:solidFill>
                <a:latin typeface="Arial" panose="020B0604020202020204" pitchFamily="34" charset="0"/>
                <a:cs typeface="Arial" panose="020B0604020202020204" pitchFamily="34" charset="0"/>
              </a:rPr>
              <a:t>said.</a:t>
            </a:r>
            <a:r>
              <a:rPr lang="en-US" spc="35" dirty="0">
                <a:solidFill>
                  <a:srgbClr val="0E0E0E"/>
                </a:solidFill>
                <a:latin typeface="Arial" panose="020B0604020202020204" pitchFamily="34" charset="0"/>
                <a:cs typeface="Arial" panose="020B0604020202020204" pitchFamily="34" charset="0"/>
              </a:rPr>
              <a:t> </a:t>
            </a:r>
            <a:r>
              <a:rPr lang="en-US" spc="50" dirty="0">
                <a:solidFill>
                  <a:srgbClr val="0E0E0E"/>
                </a:solidFill>
                <a:latin typeface="Arial" panose="020B0604020202020204" pitchFamily="34" charset="0"/>
                <a:cs typeface="Arial" panose="020B0604020202020204" pitchFamily="34" charset="0"/>
              </a:rPr>
              <a:t>When </a:t>
            </a:r>
            <a:r>
              <a:rPr lang="en-US" spc="40" dirty="0">
                <a:solidFill>
                  <a:srgbClr val="0E0E0E"/>
                </a:solidFill>
                <a:latin typeface="Arial" panose="020B0604020202020204" pitchFamily="34" charset="0"/>
                <a:cs typeface="Arial" panose="020B0604020202020204" pitchFamily="34" charset="0"/>
              </a:rPr>
              <a:t>Thomas </a:t>
            </a:r>
            <a:r>
              <a:rPr lang="en-US" spc="5" dirty="0">
                <a:solidFill>
                  <a:srgbClr val="0E0E0E"/>
                </a:solidFill>
                <a:latin typeface="Arial" panose="020B0604020202020204" pitchFamily="34" charset="0"/>
                <a:cs typeface="Arial" panose="020B0604020202020204" pitchFamily="34" charset="0"/>
              </a:rPr>
              <a:t>left </a:t>
            </a:r>
            <a:r>
              <a:rPr lang="en-US" spc="10" dirty="0">
                <a:solidFill>
                  <a:srgbClr val="0E0E0E"/>
                </a:solidFill>
                <a:latin typeface="Arial" panose="020B0604020202020204" pitchFamily="34" charset="0"/>
                <a:cs typeface="Arial" panose="020B0604020202020204" pitchFamily="34" charset="0"/>
              </a:rPr>
              <a:t>the </a:t>
            </a:r>
            <a:r>
              <a:rPr lang="en-US" spc="50" dirty="0">
                <a:solidFill>
                  <a:srgbClr val="0E0E0E"/>
                </a:solidFill>
                <a:latin typeface="Arial" panose="020B0604020202020204" pitchFamily="34" charset="0"/>
                <a:cs typeface="Arial" panose="020B0604020202020204" pitchFamily="34" charset="0"/>
              </a:rPr>
              <a:t>room, </a:t>
            </a:r>
            <a:r>
              <a:rPr lang="en-US" spc="55" dirty="0">
                <a:solidFill>
                  <a:srgbClr val="0E0E0E"/>
                </a:solidFill>
                <a:latin typeface="Arial" panose="020B0604020202020204" pitchFamily="34" charset="0"/>
                <a:cs typeface="Arial" panose="020B0604020202020204" pitchFamily="34" charset="0"/>
              </a:rPr>
              <a:t>that's </a:t>
            </a:r>
            <a:r>
              <a:rPr lang="en-US" dirty="0">
                <a:solidFill>
                  <a:srgbClr val="0E0E0E"/>
                </a:solidFill>
                <a:latin typeface="Arial" panose="020B0604020202020204" pitchFamily="34" charset="0"/>
                <a:cs typeface="Arial" panose="020B0604020202020204" pitchFamily="34" charset="0"/>
              </a:rPr>
              <a:t>exactly </a:t>
            </a:r>
            <a:r>
              <a:rPr lang="en-US" spc="30" dirty="0">
                <a:solidFill>
                  <a:srgbClr val="0E0E0E"/>
                </a:solidFill>
                <a:latin typeface="Arial" panose="020B0604020202020204" pitchFamily="34" charset="0"/>
                <a:cs typeface="Arial" panose="020B0604020202020204" pitchFamily="34" charset="0"/>
              </a:rPr>
              <a:t>what</a:t>
            </a:r>
            <a:r>
              <a:rPr lang="en-US" spc="-280" dirty="0">
                <a:solidFill>
                  <a:srgbClr val="0E0E0E"/>
                </a:solidFill>
                <a:latin typeface="Arial" panose="020B0604020202020204" pitchFamily="34" charset="0"/>
                <a:cs typeface="Arial" panose="020B0604020202020204" pitchFamily="34" charset="0"/>
              </a:rPr>
              <a:t> </a:t>
            </a:r>
            <a:r>
              <a:rPr lang="en-US" spc="30" dirty="0">
                <a:solidFill>
                  <a:srgbClr val="0E0E0E"/>
                </a:solidFill>
                <a:latin typeface="Arial" panose="020B0604020202020204" pitchFamily="34" charset="0"/>
                <a:cs typeface="Arial" panose="020B0604020202020204" pitchFamily="34" charset="0"/>
              </a:rPr>
              <a:t>he </a:t>
            </a:r>
            <a:r>
              <a:rPr lang="en-US" spc="55" dirty="0">
                <a:solidFill>
                  <a:srgbClr val="0E0E0E"/>
                </a:solidFill>
                <a:latin typeface="Arial" panose="020B0604020202020204" pitchFamily="34" charset="0"/>
                <a:cs typeface="Arial" panose="020B0604020202020204" pitchFamily="34" charset="0"/>
              </a:rPr>
              <a:t>did.</a:t>
            </a:r>
            <a:endParaRPr lang="en-US"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1052066" y="5446442"/>
            <a:ext cx="6948934" cy="1107996"/>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Communication (or lack thereof) </a:t>
            </a:r>
          </a:p>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by City Auditor and City Council</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p>
          <a:p>
            <a:pPr lvl="0" algn="ctr">
              <a:spcBef>
                <a:spcPts val="0"/>
              </a:spcBef>
              <a:spcAft>
                <a:spcPts val="0"/>
              </a:spcAft>
            </a:pP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9-28-14</a:t>
            </a:r>
          </a:p>
        </p:txBody>
      </p:sp>
    </p:spTree>
    <p:extLst>
      <p:ext uri="{BB962C8B-B14F-4D97-AF65-F5344CB8AC3E}">
        <p14:creationId xmlns:p14="http://schemas.microsoft.com/office/powerpoint/2010/main" val="647072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16</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1143000" y="609600"/>
            <a:ext cx="7073153" cy="619272"/>
          </a:xfrm>
          <a:prstGeom prst="rect">
            <a:avLst/>
          </a:prstGeom>
        </p:spPr>
        <p:txBody>
          <a:bodyPr wrap="square">
            <a:spAutoFit/>
          </a:bodyPr>
          <a:lstStyle/>
          <a:p>
            <a:pPr lvl="0">
              <a:lnSpc>
                <a:spcPct val="107000"/>
              </a:lnSpc>
              <a:spcBef>
                <a:spcPts val="0"/>
              </a:spcBef>
              <a:spcAft>
                <a:spcPts val="0"/>
              </a:spcAft>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Now, about those “Cropped” reports,</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371600" y="1407459"/>
            <a:ext cx="6477000" cy="5105400"/>
          </a:xfrm>
          <a:prstGeom prst="rect">
            <a:avLst/>
          </a:prstGeom>
        </p:spPr>
      </p:pic>
    </p:spTree>
    <p:extLst>
      <p:ext uri="{BB962C8B-B14F-4D97-AF65-F5344CB8AC3E}">
        <p14:creationId xmlns:p14="http://schemas.microsoft.com/office/powerpoint/2010/main" val="606942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17</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304800" y="618570"/>
            <a:ext cx="8686800" cy="4487186"/>
          </a:xfrm>
          <a:prstGeom prst="rect">
            <a:avLst/>
          </a:prstGeom>
        </p:spPr>
      </p:pic>
      <p:sp>
        <p:nvSpPr>
          <p:cNvPr id="2" name="Rectangle 1"/>
          <p:cNvSpPr/>
          <p:nvPr/>
        </p:nvSpPr>
        <p:spPr>
          <a:xfrm>
            <a:off x="304800" y="745750"/>
            <a:ext cx="8534400" cy="380425"/>
          </a:xfrm>
          <a:prstGeom prst="rect">
            <a:avLst/>
          </a:prstGeom>
        </p:spPr>
        <p:txBody>
          <a:bodyPr wrap="square">
            <a:spAutoFit/>
          </a:bodyPr>
          <a:lstStyle/>
          <a:p>
            <a:pPr marL="38100" marR="6350" indent="194945" algn="just">
              <a:lnSpc>
                <a:spcPct val="103800"/>
              </a:lnSpc>
            </a:pPr>
            <a:r>
              <a:rPr lang="en-US" spc="40" dirty="0">
                <a:solidFill>
                  <a:srgbClr val="0C0C0C"/>
                </a:solidFill>
                <a:latin typeface="Arial" panose="020B0604020202020204" pitchFamily="34" charset="0"/>
                <a:cs typeface="Arial" panose="020B0604020202020204" pitchFamily="34" charset="0"/>
              </a:rPr>
              <a:t>"He</a:t>
            </a:r>
            <a:r>
              <a:rPr lang="en-US"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asked</a:t>
            </a:r>
            <a:r>
              <a:rPr lang="en-US" spc="5" dirty="0">
                <a:solidFill>
                  <a:srgbClr val="0C0C0C"/>
                </a:solidFill>
                <a:latin typeface="Arial" panose="020B0604020202020204" pitchFamily="34" charset="0"/>
                <a:cs typeface="Arial" panose="020B0604020202020204" pitchFamily="34" charset="0"/>
              </a:rPr>
              <a:t> </a:t>
            </a:r>
            <a:r>
              <a:rPr lang="en-US" spc="30" dirty="0">
                <a:solidFill>
                  <a:srgbClr val="0C0C0C"/>
                </a:solidFill>
                <a:latin typeface="Arial" panose="020B0604020202020204" pitchFamily="34" charset="0"/>
                <a:cs typeface="Arial" panose="020B0604020202020204" pitchFamily="34" charset="0"/>
              </a:rPr>
              <a:t>for</a:t>
            </a:r>
            <a:r>
              <a:rPr lang="en-US" spc="10" dirty="0">
                <a:solidFill>
                  <a:srgbClr val="0C0C0C"/>
                </a:solidFill>
                <a:latin typeface="Arial" panose="020B0604020202020204" pitchFamily="34" charset="0"/>
                <a:cs typeface="Arial" panose="020B0604020202020204" pitchFamily="34" charset="0"/>
              </a:rPr>
              <a:t> </a:t>
            </a:r>
            <a:r>
              <a:rPr lang="en-US" spc="60" dirty="0">
                <a:solidFill>
                  <a:srgbClr val="0C0C0C"/>
                </a:solidFill>
                <a:latin typeface="Arial" panose="020B0604020202020204" pitchFamily="34" charset="0"/>
                <a:cs typeface="Arial" panose="020B0604020202020204" pitchFamily="34" charset="0"/>
              </a:rPr>
              <a:t>a</a:t>
            </a:r>
            <a:r>
              <a:rPr lang="en-US" spc="25" dirty="0">
                <a:solidFill>
                  <a:srgbClr val="0C0C0C"/>
                </a:solidFill>
                <a:latin typeface="Arial" panose="020B0604020202020204" pitchFamily="34" charset="0"/>
                <a:cs typeface="Arial" panose="020B0604020202020204" pitchFamily="34" charset="0"/>
              </a:rPr>
              <a:t> </a:t>
            </a:r>
            <a:r>
              <a:rPr lang="en-US" dirty="0">
                <a:solidFill>
                  <a:srgbClr val="0C0C0C"/>
                </a:solidFill>
                <a:latin typeface="Arial" panose="020B0604020202020204" pitchFamily="34" charset="0"/>
                <a:cs typeface="Arial" panose="020B0604020202020204" pitchFamily="34" charset="0"/>
              </a:rPr>
              <a:t>copy</a:t>
            </a:r>
            <a:r>
              <a:rPr lang="en-US" spc="-6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of</a:t>
            </a:r>
            <a:r>
              <a:rPr lang="en-US" spc="10" dirty="0">
                <a:solidFill>
                  <a:srgbClr val="0C0C0C"/>
                </a:solidFill>
                <a:latin typeface="Arial" panose="020B0604020202020204" pitchFamily="34" charset="0"/>
                <a:cs typeface="Arial" panose="020B0604020202020204" pitchFamily="34" charset="0"/>
              </a:rPr>
              <a:t> </a:t>
            </a:r>
            <a:r>
              <a:rPr lang="en-US" spc="65" dirty="0">
                <a:solidFill>
                  <a:srgbClr val="0C0C0C"/>
                </a:solidFill>
                <a:latin typeface="Arial" panose="020B0604020202020204" pitchFamily="34" charset="0"/>
                <a:cs typeface="Arial" panose="020B0604020202020204" pitchFamily="34" charset="0"/>
              </a:rPr>
              <a:t>our</a:t>
            </a:r>
            <a:r>
              <a:rPr lang="en-US" spc="30"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audit</a:t>
            </a:r>
            <a:r>
              <a:rPr lang="en-US" spc="55"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plan</a:t>
            </a:r>
            <a:r>
              <a:rPr lang="en-US" spc="25" dirty="0">
                <a:solidFill>
                  <a:srgbClr val="0C0C0C"/>
                </a:solidFill>
                <a:latin typeface="Arial" panose="020B0604020202020204" pitchFamily="34" charset="0"/>
                <a:cs typeface="Arial" panose="020B0604020202020204" pitchFamily="34" charset="0"/>
              </a:rPr>
              <a:t> </a:t>
            </a:r>
            <a:r>
              <a:rPr lang="en-US" spc="55" dirty="0">
                <a:solidFill>
                  <a:srgbClr val="0C0C0C"/>
                </a:solidFill>
                <a:latin typeface="Arial" panose="020B0604020202020204" pitchFamily="34" charset="0"/>
                <a:cs typeface="Arial" panose="020B0604020202020204" pitchFamily="34" charset="0"/>
              </a:rPr>
              <a:t>to</a:t>
            </a:r>
            <a:r>
              <a:rPr lang="en-US" spc="-30"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see</a:t>
            </a:r>
            <a:r>
              <a:rPr lang="en-US" spc="-65" dirty="0">
                <a:solidFill>
                  <a:srgbClr val="0C0C0C"/>
                </a:solidFill>
                <a:latin typeface="Arial" panose="020B0604020202020204" pitchFamily="34" charset="0"/>
                <a:cs typeface="Arial" panose="020B0604020202020204" pitchFamily="34" charset="0"/>
              </a:rPr>
              <a:t> </a:t>
            </a:r>
            <a:r>
              <a:rPr lang="en-US" spc="35" dirty="0">
                <a:solidFill>
                  <a:srgbClr val="0C0C0C"/>
                </a:solidFill>
                <a:latin typeface="Arial" panose="020B0604020202020204" pitchFamily="34" charset="0"/>
                <a:cs typeface="Arial" panose="020B0604020202020204" pitchFamily="34" charset="0"/>
              </a:rPr>
              <a:t>what</a:t>
            </a:r>
            <a:r>
              <a:rPr lang="en-US" spc="25"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it</a:t>
            </a:r>
            <a:r>
              <a:rPr lang="en-US" spc="25" dirty="0">
                <a:solidFill>
                  <a:srgbClr val="0C0C0C"/>
                </a:solidFill>
                <a:latin typeface="Arial" panose="020B0604020202020204" pitchFamily="34" charset="0"/>
                <a:cs typeface="Arial" panose="020B0604020202020204" pitchFamily="34" charset="0"/>
              </a:rPr>
              <a:t> </a:t>
            </a:r>
            <a:r>
              <a:rPr lang="en-US" spc="5" dirty="0">
                <a:solidFill>
                  <a:srgbClr val="0C0C0C"/>
                </a:solidFill>
                <a:latin typeface="Arial" panose="020B0604020202020204" pitchFamily="34" charset="0"/>
                <a:cs typeface="Arial" panose="020B0604020202020204" pitchFamily="34" charset="0"/>
              </a:rPr>
              <a:t>looked</a:t>
            </a:r>
            <a:r>
              <a:rPr lang="en-US"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like,"</a:t>
            </a:r>
            <a:r>
              <a:rPr lang="en-US" spc="5" dirty="0">
                <a:solidFill>
                  <a:srgbClr val="0C0C0C"/>
                </a:solidFill>
                <a:latin typeface="Arial" panose="020B0604020202020204" pitchFamily="34" charset="0"/>
                <a:cs typeface="Arial" panose="020B0604020202020204" pitchFamily="34" charset="0"/>
              </a:rPr>
              <a:t> </a:t>
            </a:r>
            <a:r>
              <a:rPr lang="en-US" dirty="0">
                <a:solidFill>
                  <a:srgbClr val="0C0C0C"/>
                </a:solidFill>
                <a:latin typeface="Arial" panose="020B0604020202020204" pitchFamily="34" charset="0"/>
                <a:cs typeface="Arial" panose="020B0604020202020204" pitchFamily="34" charset="0"/>
              </a:rPr>
              <a:t>Poole  </a:t>
            </a:r>
            <a:r>
              <a:rPr lang="en-US" spc="50" dirty="0">
                <a:solidFill>
                  <a:srgbClr val="0C0C0C"/>
                </a:solidFill>
                <a:latin typeface="Arial" panose="020B0604020202020204" pitchFamily="34" charset="0"/>
                <a:cs typeface="Arial" panose="020B0604020202020204" pitchFamily="34" charset="0"/>
              </a:rPr>
              <a:t>said.</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381000" y="1159614"/>
            <a:ext cx="8153400" cy="3913059"/>
          </a:xfrm>
          <a:prstGeom prst="rect">
            <a:avLst/>
          </a:prstGeom>
        </p:spPr>
        <p:txBody>
          <a:bodyPr wrap="square">
            <a:spAutoFit/>
          </a:bodyPr>
          <a:lstStyle/>
          <a:p>
            <a:pPr marL="17780" marR="17145" indent="196850" algn="just">
              <a:lnSpc>
                <a:spcPct val="102000"/>
              </a:lnSpc>
              <a:spcBef>
                <a:spcPts val="60"/>
              </a:spcBef>
            </a:pPr>
            <a:r>
              <a:rPr lang="en-US" spc="5" dirty="0" smtClean="0">
                <a:solidFill>
                  <a:srgbClr val="0E0E0E"/>
                </a:solidFill>
                <a:latin typeface="Arial" panose="020B0604020202020204" pitchFamily="34" charset="0"/>
                <a:cs typeface="Arial" panose="020B0604020202020204" pitchFamily="34" charset="0"/>
              </a:rPr>
              <a:t>Four </a:t>
            </a:r>
            <a:r>
              <a:rPr lang="en-US" spc="10" dirty="0">
                <a:solidFill>
                  <a:srgbClr val="0E0E0E"/>
                </a:solidFill>
                <a:latin typeface="Arial" panose="020B0604020202020204" pitchFamily="34" charset="0"/>
                <a:cs typeface="Arial" panose="020B0604020202020204" pitchFamily="34" charset="0"/>
              </a:rPr>
              <a:t>days </a:t>
            </a:r>
            <a:r>
              <a:rPr lang="en-US" spc="15" dirty="0">
                <a:solidFill>
                  <a:srgbClr val="0E0E0E"/>
                </a:solidFill>
                <a:latin typeface="Arial" panose="020B0604020202020204" pitchFamily="34" charset="0"/>
                <a:cs typeface="Arial" panose="020B0604020202020204" pitchFamily="34" charset="0"/>
              </a:rPr>
              <a:t>later, Thomas </a:t>
            </a:r>
            <a:r>
              <a:rPr lang="en-US" spc="40" dirty="0">
                <a:solidFill>
                  <a:srgbClr val="0E0E0E"/>
                </a:solidFill>
                <a:latin typeface="Arial" panose="020B0604020202020204" pitchFamily="34" charset="0"/>
                <a:cs typeface="Arial" panose="020B0604020202020204" pitchFamily="34" charset="0"/>
              </a:rPr>
              <a:t>shared his </a:t>
            </a:r>
            <a:r>
              <a:rPr lang="en-US" spc="25" dirty="0">
                <a:solidFill>
                  <a:srgbClr val="0E0E0E"/>
                </a:solidFill>
                <a:latin typeface="Arial" panose="020B0604020202020204" pitchFamily="34" charset="0"/>
                <a:cs typeface="Arial" panose="020B0604020202020204" pitchFamily="34" charset="0"/>
              </a:rPr>
              <a:t>audit </a:t>
            </a:r>
            <a:r>
              <a:rPr lang="en-US" spc="15" dirty="0">
                <a:solidFill>
                  <a:srgbClr val="0E0E0E"/>
                </a:solidFill>
                <a:latin typeface="Arial" panose="020B0604020202020204" pitchFamily="34" charset="0"/>
                <a:cs typeface="Arial" panose="020B0604020202020204" pitchFamily="34" charset="0"/>
              </a:rPr>
              <a:t>plan </a:t>
            </a:r>
            <a:r>
              <a:rPr lang="en-US" spc="-5" dirty="0">
                <a:solidFill>
                  <a:srgbClr val="0E0E0E"/>
                </a:solidFill>
                <a:latin typeface="Arial" panose="020B0604020202020204" pitchFamily="34" charset="0"/>
                <a:cs typeface="Arial" panose="020B0604020202020204" pitchFamily="34" charset="0"/>
              </a:rPr>
              <a:t>with </a:t>
            </a:r>
            <a:r>
              <a:rPr lang="en-US" spc="-20" dirty="0">
                <a:solidFill>
                  <a:srgbClr val="0E0E0E"/>
                </a:solidFill>
                <a:latin typeface="Arial" panose="020B0604020202020204" pitchFamily="34" charset="0"/>
                <a:cs typeface="Arial" panose="020B0604020202020204" pitchFamily="34" charset="0"/>
              </a:rPr>
              <a:t>City </a:t>
            </a:r>
            <a:r>
              <a:rPr lang="en-US" spc="-15" dirty="0">
                <a:solidFill>
                  <a:srgbClr val="0E0E0E"/>
                </a:solidFill>
                <a:latin typeface="Arial" panose="020B0604020202020204" pitchFamily="34" charset="0"/>
                <a:cs typeface="Arial" panose="020B0604020202020204" pitchFamily="34" charset="0"/>
              </a:rPr>
              <a:t>Council  </a:t>
            </a:r>
            <a:r>
              <a:rPr lang="en-US" spc="15" dirty="0">
                <a:solidFill>
                  <a:srgbClr val="0E0E0E"/>
                </a:solidFill>
                <a:latin typeface="Arial" panose="020B0604020202020204" pitchFamily="34" charset="0"/>
                <a:cs typeface="Arial" panose="020B0604020202020204" pitchFamily="34" charset="0"/>
              </a:rPr>
              <a:t>members.</a:t>
            </a:r>
            <a:endParaRPr lang="en-US" dirty="0">
              <a:latin typeface="Arial" panose="020B0604020202020204" pitchFamily="34" charset="0"/>
              <a:cs typeface="Arial" panose="020B0604020202020204" pitchFamily="34" charset="0"/>
            </a:endParaRPr>
          </a:p>
          <a:p>
            <a:pPr marL="217804">
              <a:lnSpc>
                <a:spcPct val="100000"/>
              </a:lnSpc>
              <a:spcBef>
                <a:spcPts val="1555"/>
              </a:spcBef>
            </a:pPr>
            <a:r>
              <a:rPr lang="en-US" dirty="0">
                <a:solidFill>
                  <a:srgbClr val="0E0E0E"/>
                </a:solidFill>
                <a:latin typeface="Arial" panose="020B0604020202020204" pitchFamily="34" charset="0"/>
                <a:cs typeface="Arial" panose="020B0604020202020204" pitchFamily="34" charset="0"/>
              </a:rPr>
              <a:t>He</a:t>
            </a:r>
            <a:r>
              <a:rPr lang="en-US" spc="-20" dirty="0">
                <a:solidFill>
                  <a:srgbClr val="0E0E0E"/>
                </a:solidFill>
                <a:latin typeface="Arial" panose="020B0604020202020204" pitchFamily="34" charset="0"/>
                <a:cs typeface="Arial" panose="020B0604020202020204" pitchFamily="34" charset="0"/>
              </a:rPr>
              <a:t> </a:t>
            </a:r>
            <a:r>
              <a:rPr lang="en-US" spc="-10" dirty="0">
                <a:solidFill>
                  <a:srgbClr val="0E0E0E"/>
                </a:solidFill>
                <a:latin typeface="Arial" panose="020B0604020202020204" pitchFamily="34" charset="0"/>
                <a:cs typeface="Arial" panose="020B0604020202020204" pitchFamily="34" charset="0"/>
              </a:rPr>
              <a:t>publicly</a:t>
            </a:r>
            <a:r>
              <a:rPr lang="en-US" spc="-5" dirty="0">
                <a:solidFill>
                  <a:srgbClr val="0E0E0E"/>
                </a:solidFill>
                <a:latin typeface="Arial" panose="020B0604020202020204" pitchFamily="34" charset="0"/>
                <a:cs typeface="Arial" panose="020B0604020202020204" pitchFamily="34" charset="0"/>
              </a:rPr>
              <a:t> </a:t>
            </a:r>
            <a:r>
              <a:rPr lang="en-US" spc="25" dirty="0">
                <a:solidFill>
                  <a:srgbClr val="0E0E0E"/>
                </a:solidFill>
                <a:latin typeface="Arial" panose="020B0604020202020204" pitchFamily="34" charset="0"/>
                <a:cs typeface="Arial" panose="020B0604020202020204" pitchFamily="34" charset="0"/>
              </a:rPr>
              <a:t>presented</a:t>
            </a:r>
            <a:r>
              <a:rPr lang="en-US" spc="75" dirty="0">
                <a:solidFill>
                  <a:srgbClr val="0E0E0E"/>
                </a:solidFill>
                <a:latin typeface="Arial" panose="020B0604020202020204" pitchFamily="34" charset="0"/>
                <a:cs typeface="Arial" panose="020B0604020202020204" pitchFamily="34" charset="0"/>
              </a:rPr>
              <a:t> </a:t>
            </a:r>
            <a:r>
              <a:rPr lang="en-US" spc="25" dirty="0">
                <a:solidFill>
                  <a:srgbClr val="0E0E0E"/>
                </a:solidFill>
                <a:latin typeface="Arial" panose="020B0604020202020204" pitchFamily="34" charset="0"/>
                <a:cs typeface="Arial" panose="020B0604020202020204" pitchFamily="34" charset="0"/>
              </a:rPr>
              <a:t>it</a:t>
            </a:r>
            <a:r>
              <a:rPr lang="en-US" spc="-55" dirty="0">
                <a:solidFill>
                  <a:srgbClr val="0E0E0E"/>
                </a:solidFill>
                <a:latin typeface="Arial" panose="020B0604020202020204" pitchFamily="34" charset="0"/>
                <a:cs typeface="Arial" panose="020B0604020202020204" pitchFamily="34" charset="0"/>
              </a:rPr>
              <a:t> </a:t>
            </a:r>
            <a:r>
              <a:rPr lang="en-US" spc="30" dirty="0">
                <a:solidFill>
                  <a:srgbClr val="0E0E0E"/>
                </a:solidFill>
                <a:latin typeface="Arial" panose="020B0604020202020204" pitchFamily="34" charset="0"/>
                <a:cs typeface="Arial" panose="020B0604020202020204" pitchFamily="34" charset="0"/>
              </a:rPr>
              <a:t>to</a:t>
            </a:r>
            <a:r>
              <a:rPr lang="en-US" spc="-55" dirty="0">
                <a:solidFill>
                  <a:srgbClr val="0E0E0E"/>
                </a:solidFill>
                <a:latin typeface="Arial" panose="020B0604020202020204" pitchFamily="34" charset="0"/>
                <a:cs typeface="Arial" panose="020B0604020202020204" pitchFamily="34" charset="0"/>
              </a:rPr>
              <a:t> </a:t>
            </a:r>
            <a:r>
              <a:rPr lang="en-US" spc="50" dirty="0">
                <a:solidFill>
                  <a:srgbClr val="0E0E0E"/>
                </a:solidFill>
                <a:latin typeface="Arial" panose="020B0604020202020204" pitchFamily="34" charset="0"/>
                <a:cs typeface="Arial" panose="020B0604020202020204" pitchFamily="34" charset="0"/>
              </a:rPr>
              <a:t>the</a:t>
            </a:r>
            <a:r>
              <a:rPr lang="en-US" spc="-60" dirty="0">
                <a:solidFill>
                  <a:srgbClr val="0E0E0E"/>
                </a:solidFill>
                <a:latin typeface="Arial" panose="020B0604020202020204" pitchFamily="34" charset="0"/>
                <a:cs typeface="Arial" panose="020B0604020202020204" pitchFamily="34" charset="0"/>
              </a:rPr>
              <a:t> </a:t>
            </a:r>
            <a:r>
              <a:rPr lang="en-US" spc="-5" dirty="0">
                <a:solidFill>
                  <a:srgbClr val="0E0E0E"/>
                </a:solidFill>
                <a:latin typeface="Arial" panose="020B0604020202020204" pitchFamily="34" charset="0"/>
                <a:cs typeface="Arial" panose="020B0604020202020204" pitchFamily="34" charset="0"/>
              </a:rPr>
              <a:t>council</a:t>
            </a:r>
            <a:r>
              <a:rPr lang="en-US" spc="25" dirty="0">
                <a:solidFill>
                  <a:srgbClr val="0E0E0E"/>
                </a:solidFill>
                <a:latin typeface="Arial" panose="020B0604020202020204" pitchFamily="34" charset="0"/>
                <a:cs typeface="Arial" panose="020B0604020202020204" pitchFamily="34" charset="0"/>
              </a:rPr>
              <a:t> on</a:t>
            </a:r>
            <a:r>
              <a:rPr lang="en-US" spc="-75" dirty="0">
                <a:solidFill>
                  <a:srgbClr val="0E0E0E"/>
                </a:solidFill>
                <a:latin typeface="Arial" panose="020B0604020202020204" pitchFamily="34" charset="0"/>
                <a:cs typeface="Arial" panose="020B0604020202020204" pitchFamily="34" charset="0"/>
              </a:rPr>
              <a:t> </a:t>
            </a:r>
            <a:r>
              <a:rPr lang="en-US" spc="40" dirty="0">
                <a:solidFill>
                  <a:srgbClr val="0E0E0E"/>
                </a:solidFill>
                <a:latin typeface="Arial" panose="020B0604020202020204" pitchFamily="34" charset="0"/>
                <a:cs typeface="Arial" panose="020B0604020202020204" pitchFamily="34" charset="0"/>
              </a:rPr>
              <a:t>July</a:t>
            </a:r>
            <a:r>
              <a:rPr lang="en-US" spc="-110" dirty="0">
                <a:solidFill>
                  <a:srgbClr val="0E0E0E"/>
                </a:solidFill>
                <a:latin typeface="Arial" panose="020B0604020202020204" pitchFamily="34" charset="0"/>
                <a:cs typeface="Arial" panose="020B0604020202020204" pitchFamily="34" charset="0"/>
              </a:rPr>
              <a:t> </a:t>
            </a:r>
            <a:r>
              <a:rPr lang="en-US" spc="35" dirty="0">
                <a:solidFill>
                  <a:srgbClr val="0E0E0E"/>
                </a:solidFill>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pPr marL="12700" marR="8255" indent="205104" algn="just">
              <a:lnSpc>
                <a:spcPct val="101400"/>
              </a:lnSpc>
              <a:spcBef>
                <a:spcPts val="1550"/>
              </a:spcBef>
            </a:pPr>
            <a:r>
              <a:rPr lang="en-US" spc="-15" dirty="0">
                <a:solidFill>
                  <a:srgbClr val="0E0E0E"/>
                </a:solidFill>
                <a:latin typeface="Arial" panose="020B0604020202020204" pitchFamily="34" charset="0"/>
                <a:cs typeface="Arial" panose="020B0604020202020204" pitchFamily="34" charset="0"/>
              </a:rPr>
              <a:t>Poole, </a:t>
            </a:r>
            <a:r>
              <a:rPr lang="en-US" spc="-5" dirty="0">
                <a:solidFill>
                  <a:srgbClr val="FF0000"/>
                </a:solidFill>
                <a:latin typeface="Arial" panose="020B0604020202020204" pitchFamily="34" charset="0"/>
                <a:cs typeface="Arial" panose="020B0604020202020204" pitchFamily="34" charset="0"/>
              </a:rPr>
              <a:t>who </a:t>
            </a:r>
            <a:r>
              <a:rPr lang="en-US" spc="50" dirty="0">
                <a:solidFill>
                  <a:srgbClr val="FF0000"/>
                </a:solidFill>
                <a:latin typeface="Arial" panose="020B0604020202020204" pitchFamily="34" charset="0"/>
                <a:cs typeface="Arial" panose="020B0604020202020204" pitchFamily="34" charset="0"/>
              </a:rPr>
              <a:t>has </a:t>
            </a:r>
            <a:r>
              <a:rPr lang="en-US" dirty="0">
                <a:solidFill>
                  <a:srgbClr val="FF0000"/>
                </a:solidFill>
                <a:latin typeface="Arial" panose="020B0604020202020204" pitchFamily="34" charset="0"/>
                <a:cs typeface="Arial" panose="020B0604020202020204" pitchFamily="34" charset="0"/>
              </a:rPr>
              <a:t>provided </a:t>
            </a:r>
            <a:r>
              <a:rPr lang="en-US" spc="15" dirty="0">
                <a:solidFill>
                  <a:srgbClr val="FF0000"/>
                </a:solidFill>
                <a:latin typeface="Arial" panose="020B0604020202020204" pitchFamily="34" charset="0"/>
                <a:cs typeface="Arial" panose="020B0604020202020204" pitchFamily="34" charset="0"/>
              </a:rPr>
              <a:t>guidance </a:t>
            </a:r>
            <a:r>
              <a:rPr lang="en-US" spc="30" dirty="0">
                <a:solidFill>
                  <a:srgbClr val="FF0000"/>
                </a:solidFill>
                <a:latin typeface="Arial" panose="020B0604020202020204" pitchFamily="34" charset="0"/>
                <a:cs typeface="Arial" panose="020B0604020202020204" pitchFamily="34" charset="0"/>
              </a:rPr>
              <a:t>and </a:t>
            </a:r>
            <a:r>
              <a:rPr lang="en-US" spc="-15" dirty="0">
                <a:solidFill>
                  <a:srgbClr val="FF0000"/>
                </a:solidFill>
                <a:latin typeface="Arial" panose="020B0604020202020204" pitchFamily="34" charset="0"/>
                <a:cs typeface="Arial" panose="020B0604020202020204" pitchFamily="34" charset="0"/>
              </a:rPr>
              <a:t>advice </a:t>
            </a:r>
            <a:r>
              <a:rPr lang="en-US" spc="-10" dirty="0">
                <a:solidFill>
                  <a:srgbClr val="FF0000"/>
                </a:solidFill>
                <a:latin typeface="Arial" panose="020B0604020202020204" pitchFamily="34" charset="0"/>
                <a:cs typeface="Arial" panose="020B0604020202020204" pitchFamily="34" charset="0"/>
              </a:rPr>
              <a:t>to </a:t>
            </a:r>
            <a:r>
              <a:rPr lang="en-US" dirty="0">
                <a:solidFill>
                  <a:srgbClr val="FF0000"/>
                </a:solidFill>
                <a:latin typeface="Arial" panose="020B0604020202020204" pitchFamily="34" charset="0"/>
                <a:cs typeface="Arial" panose="020B0604020202020204" pitchFamily="34" charset="0"/>
              </a:rPr>
              <a:t>Thomas,</a:t>
            </a:r>
            <a:r>
              <a:rPr lang="en-US" dirty="0">
                <a:solidFill>
                  <a:srgbClr val="0E0E0E"/>
                </a:solidFill>
                <a:latin typeface="Arial" panose="020B0604020202020204" pitchFamily="34" charset="0"/>
                <a:cs typeface="Arial" panose="020B0604020202020204" pitchFamily="34" charset="0"/>
              </a:rPr>
              <a:t> </a:t>
            </a:r>
            <a:r>
              <a:rPr lang="en-US" spc="-30" dirty="0">
                <a:solidFill>
                  <a:srgbClr val="0E0E0E"/>
                </a:solidFill>
                <a:latin typeface="Arial" panose="020B0604020202020204" pitchFamily="34" charset="0"/>
                <a:cs typeface="Arial" panose="020B0604020202020204" pitchFamily="34" charset="0"/>
              </a:rPr>
              <a:t>reviewed </a:t>
            </a:r>
            <a:r>
              <a:rPr lang="en-US" spc="55" dirty="0">
                <a:solidFill>
                  <a:srgbClr val="0E0E0E"/>
                </a:solidFill>
                <a:latin typeface="Arial" panose="020B0604020202020204" pitchFamily="34" charset="0"/>
                <a:cs typeface="Arial" panose="020B0604020202020204" pitchFamily="34" charset="0"/>
              </a:rPr>
              <a:t>the  </a:t>
            </a:r>
            <a:r>
              <a:rPr lang="en-US" spc="25" dirty="0">
                <a:solidFill>
                  <a:srgbClr val="0E0E0E"/>
                </a:solidFill>
                <a:latin typeface="Arial" panose="020B0604020202020204" pitchFamily="34" charset="0"/>
                <a:cs typeface="Arial" panose="020B0604020202020204" pitchFamily="34" charset="0"/>
              </a:rPr>
              <a:t>documents </a:t>
            </a:r>
            <a:r>
              <a:rPr lang="en-US" dirty="0">
                <a:solidFill>
                  <a:srgbClr val="0E0E0E"/>
                </a:solidFill>
                <a:latin typeface="Arial" panose="020B0604020202020204" pitchFamily="34" charset="0"/>
                <a:cs typeface="Arial" panose="020B0604020202020204" pitchFamily="34" charset="0"/>
              </a:rPr>
              <a:t>Tuesday </a:t>
            </a:r>
            <a:r>
              <a:rPr lang="en-US" spc="50" dirty="0">
                <a:solidFill>
                  <a:srgbClr val="0E0E0E"/>
                </a:solidFill>
                <a:latin typeface="Arial" panose="020B0604020202020204" pitchFamily="34" charset="0"/>
                <a:cs typeface="Arial" panose="020B0604020202020204" pitchFamily="34" charset="0"/>
              </a:rPr>
              <a:t>at </a:t>
            </a:r>
            <a:r>
              <a:rPr lang="en-US" dirty="0">
                <a:solidFill>
                  <a:srgbClr val="0E0E0E"/>
                </a:solidFill>
                <a:latin typeface="Arial" panose="020B0604020202020204" pitchFamily="34" charset="0"/>
                <a:cs typeface="Arial" panose="020B0604020202020204" pitchFamily="34" charset="0"/>
              </a:rPr>
              <a:t>The </a:t>
            </a:r>
            <a:r>
              <a:rPr lang="en-US" spc="5" dirty="0">
                <a:solidFill>
                  <a:srgbClr val="0E0E0E"/>
                </a:solidFill>
                <a:latin typeface="Arial" panose="020B0604020202020204" pitchFamily="34" charset="0"/>
                <a:cs typeface="Arial" panose="020B0604020202020204" pitchFamily="34" charset="0"/>
              </a:rPr>
              <a:t>Pilot's </a:t>
            </a:r>
            <a:r>
              <a:rPr lang="en-US" spc="15" dirty="0">
                <a:solidFill>
                  <a:srgbClr val="0E0E0E"/>
                </a:solidFill>
                <a:latin typeface="Arial" panose="020B0604020202020204" pitchFamily="34" charset="0"/>
                <a:cs typeface="Arial" panose="020B0604020202020204" pitchFamily="34" charset="0"/>
              </a:rPr>
              <a:t>request. </a:t>
            </a:r>
            <a:r>
              <a:rPr lang="en-US" spc="-30" dirty="0">
                <a:solidFill>
                  <a:srgbClr val="0E0E0E"/>
                </a:solidFill>
                <a:latin typeface="Arial" panose="020B0604020202020204" pitchFamily="34" charset="0"/>
                <a:cs typeface="Arial" panose="020B0604020202020204" pitchFamily="34" charset="0"/>
              </a:rPr>
              <a:t>Poole </a:t>
            </a:r>
            <a:r>
              <a:rPr lang="en-US" spc="-5" dirty="0">
                <a:solidFill>
                  <a:srgbClr val="0E0E0E"/>
                </a:solidFill>
                <a:latin typeface="Arial" panose="020B0604020202020204" pitchFamily="34" charset="0"/>
                <a:cs typeface="Arial" panose="020B0604020202020204" pitchFamily="34" charset="0"/>
              </a:rPr>
              <a:t>acknowledged </a:t>
            </a:r>
            <a:r>
              <a:rPr lang="en-US" spc="5" dirty="0" smtClean="0">
                <a:solidFill>
                  <a:srgbClr val="0E0E0E"/>
                </a:solidFill>
                <a:latin typeface="Arial" panose="020B0604020202020204" pitchFamily="34" charset="0"/>
                <a:cs typeface="Arial" panose="020B0604020202020204" pitchFamily="34" charset="0"/>
              </a:rPr>
              <a:t>similarities </a:t>
            </a:r>
            <a:r>
              <a:rPr lang="en-US" spc="35" dirty="0">
                <a:solidFill>
                  <a:srgbClr val="0E0E0E"/>
                </a:solidFill>
                <a:latin typeface="Arial" panose="020B0604020202020204" pitchFamily="34" charset="0"/>
                <a:cs typeface="Arial" panose="020B0604020202020204" pitchFamily="34" charset="0"/>
              </a:rPr>
              <a:t>but </a:t>
            </a:r>
            <a:r>
              <a:rPr lang="en-US" spc="15" dirty="0">
                <a:solidFill>
                  <a:srgbClr val="0E0E0E"/>
                </a:solidFill>
                <a:latin typeface="Arial" panose="020B0604020202020204" pitchFamily="34" charset="0"/>
                <a:cs typeface="Arial" panose="020B0604020202020204" pitchFamily="34" charset="0"/>
              </a:rPr>
              <a:t>said </a:t>
            </a:r>
            <a:r>
              <a:rPr lang="en-US" spc="65" dirty="0">
                <a:solidFill>
                  <a:srgbClr val="0E0E0E"/>
                </a:solidFill>
                <a:latin typeface="Arial" panose="020B0604020202020204" pitchFamily="34" charset="0"/>
                <a:cs typeface="Arial" panose="020B0604020202020204" pitchFamily="34" charset="0"/>
              </a:rPr>
              <a:t>he</a:t>
            </a:r>
            <a:r>
              <a:rPr lang="en-US" spc="-275" dirty="0">
                <a:solidFill>
                  <a:srgbClr val="0E0E0E"/>
                </a:solidFill>
                <a:latin typeface="Arial" panose="020B0604020202020204" pitchFamily="34" charset="0"/>
                <a:cs typeface="Arial" panose="020B0604020202020204" pitchFamily="34" charset="0"/>
              </a:rPr>
              <a:t> </a:t>
            </a:r>
            <a:r>
              <a:rPr lang="en-US" spc="15" dirty="0">
                <a:solidFill>
                  <a:srgbClr val="0E0E0E"/>
                </a:solidFill>
                <a:latin typeface="Arial" panose="020B0604020202020204" pitchFamily="34" charset="0"/>
                <a:cs typeface="Arial" panose="020B0604020202020204" pitchFamily="34" charset="0"/>
              </a:rPr>
              <a:t>wasn't </a:t>
            </a:r>
            <a:r>
              <a:rPr lang="en-US" dirty="0">
                <a:solidFill>
                  <a:srgbClr val="0E0E0E"/>
                </a:solidFill>
                <a:latin typeface="Arial" panose="020B0604020202020204" pitchFamily="34" charset="0"/>
                <a:cs typeface="Arial" panose="020B0604020202020204" pitchFamily="34" charset="0"/>
              </a:rPr>
              <a:t>offended by </a:t>
            </a:r>
            <a:r>
              <a:rPr lang="en-US" spc="25" dirty="0">
                <a:solidFill>
                  <a:srgbClr val="0E0E0E"/>
                </a:solidFill>
                <a:latin typeface="Arial" panose="020B0604020202020204" pitchFamily="34" charset="0"/>
                <a:cs typeface="Arial" panose="020B0604020202020204" pitchFamily="34" charset="0"/>
              </a:rPr>
              <a:t>them.</a:t>
            </a:r>
            <a:endParaRPr lang="en-US" dirty="0">
              <a:latin typeface="Arial" panose="020B0604020202020204" pitchFamily="34" charset="0"/>
              <a:cs typeface="Arial" panose="020B0604020202020204" pitchFamily="34" charset="0"/>
            </a:endParaRPr>
          </a:p>
          <a:p>
            <a:pPr marL="207645">
              <a:lnSpc>
                <a:spcPct val="100000"/>
              </a:lnSpc>
              <a:spcBef>
                <a:spcPts val="1575"/>
              </a:spcBef>
            </a:pPr>
            <a:r>
              <a:rPr lang="en-US" spc="30" dirty="0">
                <a:solidFill>
                  <a:srgbClr val="0E0E0E"/>
                </a:solidFill>
                <a:latin typeface="Arial" panose="020B0604020202020204" pitchFamily="34" charset="0"/>
                <a:cs typeface="Arial" panose="020B0604020202020204" pitchFamily="34" charset="0"/>
              </a:rPr>
              <a:t>"It's</a:t>
            </a:r>
            <a:r>
              <a:rPr lang="en-US" dirty="0">
                <a:solidFill>
                  <a:srgbClr val="0E0E0E"/>
                </a:solidFill>
                <a:latin typeface="Arial" panose="020B0604020202020204" pitchFamily="34" charset="0"/>
                <a:cs typeface="Arial" panose="020B0604020202020204" pitchFamily="34" charset="0"/>
              </a:rPr>
              <a:t> </a:t>
            </a:r>
            <a:r>
              <a:rPr lang="en-US" spc="15" dirty="0">
                <a:solidFill>
                  <a:srgbClr val="0E0E0E"/>
                </a:solidFill>
                <a:latin typeface="Arial" panose="020B0604020202020204" pitchFamily="34" charset="0"/>
                <a:cs typeface="Arial" panose="020B0604020202020204" pitchFamily="34" charset="0"/>
              </a:rPr>
              <a:t>not</a:t>
            </a:r>
            <a:r>
              <a:rPr lang="en-US" spc="-20" dirty="0">
                <a:solidFill>
                  <a:srgbClr val="0E0E0E"/>
                </a:solidFill>
                <a:latin typeface="Arial" panose="020B0604020202020204" pitchFamily="34" charset="0"/>
                <a:cs typeface="Arial" panose="020B0604020202020204" pitchFamily="34" charset="0"/>
              </a:rPr>
              <a:t> </a:t>
            </a:r>
            <a:r>
              <a:rPr lang="en-US" dirty="0" err="1">
                <a:solidFill>
                  <a:srgbClr val="0E0E0E"/>
                </a:solidFill>
                <a:latin typeface="Arial" panose="020B0604020202020204" pitchFamily="34" charset="0"/>
                <a:cs typeface="Arial" panose="020B0604020202020204" pitchFamily="34" charset="0"/>
              </a:rPr>
              <a:t>copywritten</a:t>
            </a:r>
            <a:r>
              <a:rPr lang="en-US" dirty="0">
                <a:solidFill>
                  <a:srgbClr val="0E0E0E"/>
                </a:solidFill>
                <a:latin typeface="Arial" panose="020B0604020202020204" pitchFamily="34" charset="0"/>
                <a:cs typeface="Arial" panose="020B0604020202020204" pitchFamily="34" charset="0"/>
              </a:rPr>
              <a:t>,"</a:t>
            </a:r>
            <a:r>
              <a:rPr lang="en-US" spc="75" dirty="0">
                <a:solidFill>
                  <a:srgbClr val="0E0E0E"/>
                </a:solidFill>
                <a:latin typeface="Arial" panose="020B0604020202020204" pitchFamily="34" charset="0"/>
                <a:cs typeface="Arial" panose="020B0604020202020204" pitchFamily="34" charset="0"/>
              </a:rPr>
              <a:t> </a:t>
            </a:r>
            <a:r>
              <a:rPr lang="en-US" spc="35" dirty="0">
                <a:solidFill>
                  <a:srgbClr val="0E0E0E"/>
                </a:solidFill>
                <a:latin typeface="Arial" panose="020B0604020202020204" pitchFamily="34" charset="0"/>
                <a:cs typeface="Arial" panose="020B0604020202020204" pitchFamily="34" charset="0"/>
              </a:rPr>
              <a:t>he</a:t>
            </a:r>
            <a:r>
              <a:rPr lang="en-US" spc="-105" dirty="0">
                <a:solidFill>
                  <a:srgbClr val="0E0E0E"/>
                </a:solidFill>
                <a:latin typeface="Arial" panose="020B0604020202020204" pitchFamily="34" charset="0"/>
                <a:cs typeface="Arial" panose="020B0604020202020204" pitchFamily="34" charset="0"/>
              </a:rPr>
              <a:t> </a:t>
            </a:r>
            <a:r>
              <a:rPr lang="en-US" spc="15" dirty="0">
                <a:solidFill>
                  <a:srgbClr val="0E0E0E"/>
                </a:solidFill>
                <a:latin typeface="Arial" panose="020B0604020202020204" pitchFamily="34" charset="0"/>
                <a:cs typeface="Arial" panose="020B0604020202020204" pitchFamily="34" charset="0"/>
              </a:rPr>
              <a:t>said.</a:t>
            </a:r>
            <a:r>
              <a:rPr lang="en-US" spc="-55" dirty="0">
                <a:solidFill>
                  <a:srgbClr val="0E0E0E"/>
                </a:solidFill>
                <a:latin typeface="Arial" panose="020B0604020202020204" pitchFamily="34" charset="0"/>
                <a:cs typeface="Arial" panose="020B0604020202020204" pitchFamily="34" charset="0"/>
              </a:rPr>
              <a:t> </a:t>
            </a:r>
            <a:r>
              <a:rPr lang="en-US" spc="25" dirty="0">
                <a:solidFill>
                  <a:srgbClr val="0E0E0E"/>
                </a:solidFill>
                <a:latin typeface="Arial" panose="020B0604020202020204" pitchFamily="34" charset="0"/>
                <a:cs typeface="Arial" panose="020B0604020202020204" pitchFamily="34" charset="0"/>
              </a:rPr>
              <a:t>"He's</a:t>
            </a:r>
            <a:r>
              <a:rPr lang="en-US" dirty="0">
                <a:solidFill>
                  <a:srgbClr val="0E0E0E"/>
                </a:solidFill>
                <a:latin typeface="Arial" panose="020B0604020202020204" pitchFamily="34" charset="0"/>
                <a:cs typeface="Arial" panose="020B0604020202020204" pitchFamily="34" charset="0"/>
              </a:rPr>
              <a:t> perfectly</a:t>
            </a:r>
            <a:r>
              <a:rPr lang="en-US" spc="-30" dirty="0">
                <a:solidFill>
                  <a:srgbClr val="0E0E0E"/>
                </a:solidFill>
                <a:latin typeface="Arial" panose="020B0604020202020204" pitchFamily="34" charset="0"/>
                <a:cs typeface="Arial" panose="020B0604020202020204" pitchFamily="34" charset="0"/>
              </a:rPr>
              <a:t> </a:t>
            </a:r>
            <a:r>
              <a:rPr lang="en-US" spc="-15" dirty="0">
                <a:solidFill>
                  <a:srgbClr val="0E0E0E"/>
                </a:solidFill>
                <a:latin typeface="Arial" panose="020B0604020202020204" pitchFamily="34" charset="0"/>
                <a:cs typeface="Arial" panose="020B0604020202020204" pitchFamily="34" charset="0"/>
              </a:rPr>
              <a:t>welcome</a:t>
            </a:r>
            <a:r>
              <a:rPr lang="en-US" spc="-40" dirty="0">
                <a:solidFill>
                  <a:srgbClr val="0E0E0E"/>
                </a:solidFill>
                <a:latin typeface="Arial" panose="020B0604020202020204" pitchFamily="34" charset="0"/>
                <a:cs typeface="Arial" panose="020B0604020202020204" pitchFamily="34" charset="0"/>
              </a:rPr>
              <a:t> </a:t>
            </a:r>
            <a:r>
              <a:rPr lang="en-US" spc="50" dirty="0">
                <a:solidFill>
                  <a:srgbClr val="0E0E0E"/>
                </a:solidFill>
                <a:latin typeface="Arial" panose="020B0604020202020204" pitchFamily="34" charset="0"/>
                <a:cs typeface="Arial" panose="020B0604020202020204" pitchFamily="34" charset="0"/>
              </a:rPr>
              <a:t>to</a:t>
            </a:r>
            <a:r>
              <a:rPr lang="en-US" spc="-45" dirty="0">
                <a:solidFill>
                  <a:srgbClr val="0E0E0E"/>
                </a:solidFill>
                <a:latin typeface="Arial" panose="020B0604020202020204" pitchFamily="34" charset="0"/>
                <a:cs typeface="Arial" panose="020B0604020202020204" pitchFamily="34" charset="0"/>
              </a:rPr>
              <a:t> </a:t>
            </a:r>
            <a:r>
              <a:rPr lang="en-US" spc="30" dirty="0">
                <a:solidFill>
                  <a:srgbClr val="0E0E0E"/>
                </a:solidFill>
                <a:latin typeface="Arial" panose="020B0604020202020204" pitchFamily="34" charset="0"/>
                <a:cs typeface="Arial" panose="020B0604020202020204" pitchFamily="34" charset="0"/>
              </a:rPr>
              <a:t>use</a:t>
            </a:r>
            <a:r>
              <a:rPr lang="en-US" spc="-60" dirty="0">
                <a:solidFill>
                  <a:srgbClr val="0E0E0E"/>
                </a:solidFill>
                <a:latin typeface="Arial" panose="020B0604020202020204" pitchFamily="34" charset="0"/>
                <a:cs typeface="Arial" panose="020B0604020202020204" pitchFamily="34" charset="0"/>
              </a:rPr>
              <a:t> </a:t>
            </a:r>
            <a:r>
              <a:rPr lang="en-US" dirty="0">
                <a:solidFill>
                  <a:srgbClr val="0E0E0E"/>
                </a:solidFill>
                <a:latin typeface="Arial" panose="020B0604020202020204" pitchFamily="34" charset="0"/>
                <a:cs typeface="Arial" panose="020B0604020202020204" pitchFamily="34" charset="0"/>
              </a:rPr>
              <a:t>it."</a:t>
            </a:r>
            <a:endParaRPr lang="en-US" dirty="0">
              <a:latin typeface="Arial" panose="020B0604020202020204" pitchFamily="34" charset="0"/>
              <a:cs typeface="Arial" panose="020B0604020202020204" pitchFamily="34" charset="0"/>
            </a:endParaRPr>
          </a:p>
          <a:p>
            <a:pPr marL="21590" marR="13335" indent="196215" algn="just">
              <a:lnSpc>
                <a:spcPct val="100800"/>
              </a:lnSpc>
              <a:spcBef>
                <a:spcPts val="1585"/>
              </a:spcBef>
            </a:pPr>
            <a:r>
              <a:rPr lang="en-US" spc="-20" dirty="0">
                <a:solidFill>
                  <a:srgbClr val="0E0E0E"/>
                </a:solidFill>
                <a:latin typeface="Arial" panose="020B0604020202020204" pitchFamily="34" charset="0"/>
                <a:cs typeface="Arial" panose="020B0604020202020204" pitchFamily="34" charset="0"/>
              </a:rPr>
              <a:t>Poole </a:t>
            </a:r>
            <a:r>
              <a:rPr lang="en-US" spc="10" dirty="0">
                <a:solidFill>
                  <a:srgbClr val="0E0E0E"/>
                </a:solidFill>
                <a:latin typeface="Arial" panose="020B0604020202020204" pitchFamily="34" charset="0"/>
                <a:cs typeface="Arial" panose="020B0604020202020204" pitchFamily="34" charset="0"/>
              </a:rPr>
              <a:t>also said </a:t>
            </a:r>
            <a:r>
              <a:rPr lang="en-US" dirty="0">
                <a:solidFill>
                  <a:srgbClr val="0E0E0E"/>
                </a:solidFill>
                <a:latin typeface="Arial" panose="020B0604020202020204" pitchFamily="34" charset="0"/>
                <a:cs typeface="Arial" panose="020B0604020202020204" pitchFamily="34" charset="0"/>
              </a:rPr>
              <a:t>new </a:t>
            </a:r>
            <a:r>
              <a:rPr lang="en-US" spc="25" dirty="0">
                <a:solidFill>
                  <a:srgbClr val="FF0000"/>
                </a:solidFill>
                <a:latin typeface="Arial" panose="020B0604020202020204" pitchFamily="34" charset="0"/>
                <a:cs typeface="Arial" panose="020B0604020202020204" pitchFamily="34" charset="0"/>
              </a:rPr>
              <a:t>auditors </a:t>
            </a:r>
            <a:r>
              <a:rPr lang="en-US" dirty="0">
                <a:solidFill>
                  <a:srgbClr val="FF0000"/>
                </a:solidFill>
                <a:latin typeface="Arial" panose="020B0604020202020204" pitchFamily="34" charset="0"/>
                <a:cs typeface="Arial" panose="020B0604020202020204" pitchFamily="34" charset="0"/>
              </a:rPr>
              <a:t>commonly </a:t>
            </a:r>
            <a:r>
              <a:rPr lang="en-US" spc="-10" dirty="0">
                <a:solidFill>
                  <a:srgbClr val="FF0000"/>
                </a:solidFill>
                <a:latin typeface="Arial" panose="020B0604020202020204" pitchFamily="34" charset="0"/>
                <a:cs typeface="Arial" panose="020B0604020202020204" pitchFamily="34" charset="0"/>
              </a:rPr>
              <a:t>rely </a:t>
            </a:r>
            <a:r>
              <a:rPr lang="en-US" spc="50" dirty="0">
                <a:solidFill>
                  <a:srgbClr val="FF0000"/>
                </a:solidFill>
                <a:latin typeface="Arial" panose="020B0604020202020204" pitchFamily="34" charset="0"/>
                <a:cs typeface="Arial" panose="020B0604020202020204" pitchFamily="34" charset="0"/>
              </a:rPr>
              <a:t>on </a:t>
            </a:r>
            <a:r>
              <a:rPr lang="en-US" spc="60"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work </a:t>
            </a:r>
            <a:r>
              <a:rPr lang="en-US" spc="-50" dirty="0">
                <a:solidFill>
                  <a:srgbClr val="FF0000"/>
                </a:solidFill>
                <a:latin typeface="Arial" panose="020B0604020202020204" pitchFamily="34" charset="0"/>
                <a:cs typeface="Arial" panose="020B0604020202020204" pitchFamily="34" charset="0"/>
              </a:rPr>
              <a:t>of </a:t>
            </a:r>
            <a:r>
              <a:rPr lang="en-US" spc="40" dirty="0">
                <a:solidFill>
                  <a:srgbClr val="FF0000"/>
                </a:solidFill>
                <a:latin typeface="Arial" panose="020B0604020202020204" pitchFamily="34" charset="0"/>
                <a:cs typeface="Arial" panose="020B0604020202020204" pitchFamily="34" charset="0"/>
              </a:rPr>
              <a:t>other </a:t>
            </a:r>
            <a:r>
              <a:rPr lang="en-US" spc="15" dirty="0" smtClean="0">
                <a:solidFill>
                  <a:srgbClr val="FF0000"/>
                </a:solidFill>
                <a:latin typeface="Arial" panose="020B0604020202020204" pitchFamily="34" charset="0"/>
                <a:cs typeface="Arial" panose="020B0604020202020204" pitchFamily="34" charset="0"/>
              </a:rPr>
              <a:t>auditors</a:t>
            </a:r>
            <a:r>
              <a:rPr lang="en-US" spc="15" dirty="0" smtClean="0">
                <a:solidFill>
                  <a:srgbClr val="0E0E0E"/>
                </a:solidFill>
                <a:latin typeface="Arial" panose="020B0604020202020204" pitchFamily="34" charset="0"/>
                <a:cs typeface="Arial" panose="020B0604020202020204" pitchFamily="34" charset="0"/>
              </a:rPr>
              <a:t> </a:t>
            </a:r>
            <a:r>
              <a:rPr lang="en-US" spc="50" dirty="0">
                <a:solidFill>
                  <a:srgbClr val="0E0E0E"/>
                </a:solidFill>
                <a:latin typeface="Arial" panose="020B0604020202020204" pitchFamily="34" charset="0"/>
                <a:cs typeface="Arial" panose="020B0604020202020204" pitchFamily="34" charset="0"/>
              </a:rPr>
              <a:t>to </a:t>
            </a:r>
            <a:r>
              <a:rPr lang="en-US" dirty="0">
                <a:solidFill>
                  <a:srgbClr val="0E0E0E"/>
                </a:solidFill>
                <a:latin typeface="Arial" panose="020B0604020202020204" pitchFamily="34" charset="0"/>
                <a:cs typeface="Arial" panose="020B0604020202020204" pitchFamily="34" charset="0"/>
              </a:rPr>
              <a:t>guide</a:t>
            </a:r>
            <a:r>
              <a:rPr lang="en-US" spc="-180" dirty="0">
                <a:solidFill>
                  <a:srgbClr val="0E0E0E"/>
                </a:solidFill>
                <a:latin typeface="Arial" panose="020B0604020202020204" pitchFamily="34" charset="0"/>
                <a:cs typeface="Arial" panose="020B0604020202020204" pitchFamily="34" charset="0"/>
              </a:rPr>
              <a:t> </a:t>
            </a:r>
            <a:r>
              <a:rPr lang="en-US" spc="40" dirty="0">
                <a:solidFill>
                  <a:srgbClr val="0E0E0E"/>
                </a:solidFill>
                <a:latin typeface="Arial" panose="020B0604020202020204" pitchFamily="34" charset="0"/>
                <a:cs typeface="Arial" panose="020B0604020202020204" pitchFamily="34" charset="0"/>
              </a:rPr>
              <a:t>them.</a:t>
            </a:r>
            <a:endParaRPr lang="en-US" dirty="0">
              <a:latin typeface="Arial" panose="020B0604020202020204" pitchFamily="34" charset="0"/>
              <a:cs typeface="Arial" panose="020B0604020202020204" pitchFamily="34" charset="0"/>
            </a:endParaRPr>
          </a:p>
          <a:p>
            <a:pPr marL="15875" marR="6985" indent="191135" algn="just">
              <a:lnSpc>
                <a:spcPct val="101400"/>
              </a:lnSpc>
              <a:spcBef>
                <a:spcPts val="1550"/>
              </a:spcBef>
            </a:pPr>
            <a:r>
              <a:rPr lang="en-US" spc="-20" dirty="0">
                <a:solidFill>
                  <a:srgbClr val="0E0E0E"/>
                </a:solidFill>
                <a:latin typeface="Arial" panose="020B0604020202020204" pitchFamily="34" charset="0"/>
                <a:cs typeface="Arial" panose="020B0604020202020204" pitchFamily="34" charset="0"/>
              </a:rPr>
              <a:t>"And</a:t>
            </a:r>
            <a:r>
              <a:rPr lang="en-US" spc="365" dirty="0">
                <a:solidFill>
                  <a:srgbClr val="0E0E0E"/>
                </a:solidFill>
                <a:latin typeface="Arial" panose="020B0604020202020204" pitchFamily="34" charset="0"/>
                <a:cs typeface="Arial" panose="020B0604020202020204" pitchFamily="34" charset="0"/>
              </a:rPr>
              <a:t> </a:t>
            </a:r>
            <a:r>
              <a:rPr lang="en-US" spc="40" dirty="0">
                <a:solidFill>
                  <a:srgbClr val="0E0E0E"/>
                </a:solidFill>
                <a:latin typeface="Arial" panose="020B0604020202020204" pitchFamily="34" charset="0"/>
                <a:cs typeface="Arial" panose="020B0604020202020204" pitchFamily="34" charset="0"/>
              </a:rPr>
              <a:t>then, </a:t>
            </a:r>
            <a:r>
              <a:rPr lang="en-US" spc="25" dirty="0">
                <a:solidFill>
                  <a:srgbClr val="0E0E0E"/>
                </a:solidFill>
                <a:latin typeface="Arial" panose="020B0604020202020204" pitchFamily="34" charset="0"/>
                <a:cs typeface="Arial" panose="020B0604020202020204" pitchFamily="34" charset="0"/>
              </a:rPr>
              <a:t>as </a:t>
            </a:r>
            <a:r>
              <a:rPr lang="en-US" spc="5" dirty="0">
                <a:solidFill>
                  <a:srgbClr val="0E0E0E"/>
                </a:solidFill>
                <a:latin typeface="Arial" panose="020B0604020202020204" pitchFamily="34" charset="0"/>
                <a:cs typeface="Arial" panose="020B0604020202020204" pitchFamily="34" charset="0"/>
              </a:rPr>
              <a:t>circumstances </a:t>
            </a:r>
            <a:r>
              <a:rPr lang="en-US" dirty="0">
                <a:solidFill>
                  <a:srgbClr val="0E0E0E"/>
                </a:solidFill>
                <a:latin typeface="Arial" panose="020B0604020202020204" pitchFamily="34" charset="0"/>
                <a:cs typeface="Arial" panose="020B0604020202020204" pitchFamily="34" charset="0"/>
              </a:rPr>
              <a:t>change, </a:t>
            </a:r>
            <a:r>
              <a:rPr lang="en-US" spc="25" dirty="0">
                <a:solidFill>
                  <a:srgbClr val="0E0E0E"/>
                </a:solidFill>
                <a:latin typeface="Arial" panose="020B0604020202020204" pitchFamily="34" charset="0"/>
                <a:cs typeface="Arial" panose="020B0604020202020204" pitchFamily="34" charset="0"/>
              </a:rPr>
              <a:t>they </a:t>
            </a:r>
            <a:r>
              <a:rPr lang="en-US" spc="-50" dirty="0">
                <a:solidFill>
                  <a:srgbClr val="0E0E0E"/>
                </a:solidFill>
                <a:latin typeface="Arial" panose="020B0604020202020204" pitchFamily="34" charset="0"/>
                <a:cs typeface="Arial" panose="020B0604020202020204" pitchFamily="34" charset="0"/>
              </a:rPr>
              <a:t>will </a:t>
            </a:r>
            <a:r>
              <a:rPr lang="en-US" spc="40" dirty="0">
                <a:solidFill>
                  <a:srgbClr val="0E0E0E"/>
                </a:solidFill>
                <a:latin typeface="Arial" panose="020B0604020202020204" pitchFamily="34" charset="0"/>
                <a:cs typeface="Arial" panose="020B0604020202020204" pitchFamily="34" charset="0"/>
              </a:rPr>
              <a:t>adapt </a:t>
            </a:r>
            <a:r>
              <a:rPr lang="en-US" spc="30" dirty="0">
                <a:solidFill>
                  <a:srgbClr val="0E0E0E"/>
                </a:solidFill>
                <a:latin typeface="Arial" panose="020B0604020202020204" pitchFamily="34" charset="0"/>
                <a:cs typeface="Arial" panose="020B0604020202020204" pitchFamily="34" charset="0"/>
              </a:rPr>
              <a:t>or </a:t>
            </a:r>
            <a:r>
              <a:rPr lang="en-US" spc="5" dirty="0">
                <a:solidFill>
                  <a:srgbClr val="0E0E0E"/>
                </a:solidFill>
                <a:latin typeface="Arial" panose="020B0604020202020204" pitchFamily="34" charset="0"/>
                <a:cs typeface="Arial" panose="020B0604020202020204" pitchFamily="34" charset="0"/>
              </a:rPr>
              <a:t>make </a:t>
            </a:r>
            <a:r>
              <a:rPr lang="en-US" spc="25" dirty="0" smtClean="0">
                <a:solidFill>
                  <a:srgbClr val="0E0E0E"/>
                </a:solidFill>
                <a:latin typeface="Arial" panose="020B0604020202020204" pitchFamily="34" charset="0"/>
                <a:cs typeface="Arial" panose="020B0604020202020204" pitchFamily="34" charset="0"/>
              </a:rPr>
              <a:t>adjustments </a:t>
            </a:r>
            <a:r>
              <a:rPr lang="en-US" spc="30" dirty="0">
                <a:solidFill>
                  <a:srgbClr val="0E0E0E"/>
                </a:solidFill>
                <a:latin typeface="Arial" panose="020B0604020202020204" pitchFamily="34" charset="0"/>
                <a:cs typeface="Arial" panose="020B0604020202020204" pitchFamily="34" charset="0"/>
              </a:rPr>
              <a:t>in the </a:t>
            </a:r>
            <a:r>
              <a:rPr lang="en-US" spc="-15" dirty="0">
                <a:solidFill>
                  <a:srgbClr val="0E0E0E"/>
                </a:solidFill>
                <a:latin typeface="Arial" panose="020B0604020202020204" pitchFamily="34" charset="0"/>
                <a:cs typeface="Arial" panose="020B0604020202020204" pitchFamily="34" charset="0"/>
              </a:rPr>
              <a:t>way </a:t>
            </a:r>
            <a:r>
              <a:rPr lang="en-US" spc="10" dirty="0">
                <a:solidFill>
                  <a:srgbClr val="0E0E0E"/>
                </a:solidFill>
                <a:latin typeface="Arial" panose="020B0604020202020204" pitchFamily="34" charset="0"/>
                <a:cs typeface="Arial" panose="020B0604020202020204" pitchFamily="34" charset="0"/>
              </a:rPr>
              <a:t>they </a:t>
            </a:r>
            <a:r>
              <a:rPr lang="en-US" spc="30" dirty="0">
                <a:solidFill>
                  <a:srgbClr val="0E0E0E"/>
                </a:solidFill>
                <a:latin typeface="Arial" panose="020B0604020202020204" pitchFamily="34" charset="0"/>
                <a:cs typeface="Arial" panose="020B0604020202020204" pitchFamily="34" charset="0"/>
              </a:rPr>
              <a:t>present </a:t>
            </a:r>
            <a:r>
              <a:rPr lang="en-US" spc="25" dirty="0">
                <a:solidFill>
                  <a:srgbClr val="0E0E0E"/>
                </a:solidFill>
                <a:latin typeface="Arial" panose="020B0604020202020204" pitchFamily="34" charset="0"/>
                <a:cs typeface="Arial" panose="020B0604020202020204" pitchFamily="34" charset="0"/>
              </a:rPr>
              <a:t>their audit </a:t>
            </a:r>
            <a:r>
              <a:rPr lang="en-US" spc="5" dirty="0">
                <a:solidFill>
                  <a:srgbClr val="0E0E0E"/>
                </a:solidFill>
                <a:latin typeface="Arial" panose="020B0604020202020204" pitchFamily="34" charset="0"/>
                <a:cs typeface="Arial" panose="020B0604020202020204" pitchFamily="34" charset="0"/>
              </a:rPr>
              <a:t>plan," </a:t>
            </a:r>
            <a:r>
              <a:rPr lang="en-US" spc="35" dirty="0">
                <a:solidFill>
                  <a:srgbClr val="0E0E0E"/>
                </a:solidFill>
                <a:latin typeface="Arial" panose="020B0604020202020204" pitchFamily="34" charset="0"/>
                <a:cs typeface="Arial" panose="020B0604020202020204" pitchFamily="34" charset="0"/>
              </a:rPr>
              <a:t>he said. </a:t>
            </a:r>
            <a:r>
              <a:rPr lang="en-US" spc="5" dirty="0">
                <a:solidFill>
                  <a:srgbClr val="0E0E0E"/>
                </a:solidFill>
                <a:latin typeface="Arial" panose="020B0604020202020204" pitchFamily="34" charset="0"/>
                <a:cs typeface="Arial" panose="020B0604020202020204" pitchFamily="34" charset="0"/>
              </a:rPr>
              <a:t>"There's </a:t>
            </a:r>
            <a:r>
              <a:rPr lang="en-US" spc="60" dirty="0">
                <a:solidFill>
                  <a:srgbClr val="0E0E0E"/>
                </a:solidFill>
                <a:latin typeface="Arial" panose="020B0604020202020204" pitchFamily="34" charset="0"/>
                <a:cs typeface="Arial" panose="020B0604020202020204" pitchFamily="34" charset="0"/>
              </a:rPr>
              <a:t>a </a:t>
            </a:r>
            <a:r>
              <a:rPr lang="en-US" spc="15" dirty="0" smtClean="0">
                <a:solidFill>
                  <a:srgbClr val="0E0E0E"/>
                </a:solidFill>
                <a:latin typeface="Arial" panose="020B0604020202020204" pitchFamily="34" charset="0"/>
                <a:cs typeface="Arial" panose="020B0604020202020204" pitchFamily="34" charset="0"/>
              </a:rPr>
              <a:t>learning</a:t>
            </a:r>
            <a:r>
              <a:rPr lang="en-US" spc="5" dirty="0" smtClean="0">
                <a:solidFill>
                  <a:srgbClr val="0E0E0E"/>
                </a:solidFill>
                <a:latin typeface="Arial" panose="020B0604020202020204" pitchFamily="34" charset="0"/>
                <a:cs typeface="Arial" panose="020B0604020202020204" pitchFamily="34" charset="0"/>
              </a:rPr>
              <a:t> </a:t>
            </a:r>
            <a:r>
              <a:rPr lang="en-US" dirty="0">
                <a:solidFill>
                  <a:srgbClr val="0E0E0E"/>
                </a:solidFill>
                <a:latin typeface="Arial" panose="020B0604020202020204" pitchFamily="34" charset="0"/>
                <a:cs typeface="Arial" panose="020B0604020202020204" pitchFamily="34" charset="0"/>
              </a:rPr>
              <a:t>curve."</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2286000" y="0"/>
            <a:ext cx="4572000" cy="584775"/>
          </a:xfrm>
          <a:prstGeom prst="rect">
            <a:avLst/>
          </a:prstGeom>
        </p:spPr>
        <p:txBody>
          <a:bodyPr wrap="square">
            <a:spAutoFit/>
          </a:bodyPr>
          <a:lstStyle/>
          <a:p>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“Guidance and Advice”?</a:t>
            </a:r>
            <a:endParaRPr lang="en-US" sz="3200" dirty="0"/>
          </a:p>
        </p:txBody>
      </p:sp>
      <p:sp>
        <p:nvSpPr>
          <p:cNvPr id="11" name="Rectangle 10"/>
          <p:cNvSpPr/>
          <p:nvPr/>
        </p:nvSpPr>
        <p:spPr>
          <a:xfrm>
            <a:off x="1447800" y="5138839"/>
            <a:ext cx="6553200" cy="1107996"/>
          </a:xfrm>
          <a:prstGeom prst="rect">
            <a:avLst/>
          </a:prstGeom>
        </p:spPr>
        <p:txBody>
          <a:bodyPr wrap="square">
            <a:spAutoFit/>
          </a:bodyPr>
          <a:lstStyle/>
          <a:p>
            <a:pPr algn="ct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Something is definitely missing here…</a:t>
            </a:r>
          </a:p>
          <a:p>
            <a:pPr algn="ct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Who are these “other auditors”?</a:t>
            </a:r>
          </a:p>
          <a:p>
            <a:pPr algn="ctr"/>
            <a:r>
              <a:rPr lang="en-US" i="1" dirty="0" smtClean="0">
                <a:solidFill>
                  <a:srgbClr val="632423"/>
                </a:solidFill>
                <a:latin typeface="Arial" panose="020B0604020202020204" pitchFamily="34" charset="0"/>
                <a:cs typeface="Times New Roman" panose="02020603050405020304" pitchFamily="18" charset="0"/>
              </a:rPr>
              <a:t>Virginian Pilot</a:t>
            </a:r>
            <a:r>
              <a:rPr lang="en-US" dirty="0" smtClean="0">
                <a:solidFill>
                  <a:srgbClr val="632423"/>
                </a:solidFill>
                <a:latin typeface="Arial" panose="020B0604020202020204" pitchFamily="34" charset="0"/>
                <a:cs typeface="Times New Roman" panose="02020603050405020304" pitchFamily="18" charset="0"/>
              </a:rPr>
              <a:t> 7-16-14</a:t>
            </a:r>
            <a:endParaRPr lang="en-US" dirty="0"/>
          </a:p>
        </p:txBody>
      </p:sp>
    </p:spTree>
    <p:extLst>
      <p:ext uri="{BB962C8B-B14F-4D97-AF65-F5344CB8AC3E}">
        <p14:creationId xmlns:p14="http://schemas.microsoft.com/office/powerpoint/2010/main" val="415672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18</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914401" y="1142999"/>
            <a:ext cx="7337612" cy="4038599"/>
          </a:xfrm>
          <a:prstGeom prst="rect">
            <a:avLst/>
          </a:prstGeom>
        </p:spPr>
      </p:pic>
      <p:sp>
        <p:nvSpPr>
          <p:cNvPr id="2" name="Rectangle 1"/>
          <p:cNvSpPr/>
          <p:nvPr/>
        </p:nvSpPr>
        <p:spPr>
          <a:xfrm>
            <a:off x="914401" y="1371600"/>
            <a:ext cx="7337612" cy="2173928"/>
          </a:xfrm>
          <a:prstGeom prst="rect">
            <a:avLst/>
          </a:prstGeom>
        </p:spPr>
        <p:txBody>
          <a:bodyPr wrap="square">
            <a:spAutoFit/>
          </a:bodyPr>
          <a:lstStyle/>
          <a:p>
            <a:pPr marL="256540" algn="just">
              <a:lnSpc>
                <a:spcPct val="100000"/>
              </a:lnSpc>
              <a:spcBef>
                <a:spcPts val="275"/>
              </a:spcBef>
            </a:pPr>
            <a:r>
              <a:rPr lang="en-US" spc="-75" dirty="0">
                <a:solidFill>
                  <a:srgbClr val="FF0000"/>
                </a:solidFill>
                <a:latin typeface="Arial" panose="020B0604020202020204" pitchFamily="34" charset="0"/>
                <a:cs typeface="Arial" panose="020B0604020202020204" pitchFamily="34" charset="0"/>
              </a:rPr>
              <a:t>JAY </a:t>
            </a:r>
            <a:r>
              <a:rPr lang="en-US" spc="-70" dirty="0">
                <a:solidFill>
                  <a:srgbClr val="FF0000"/>
                </a:solidFill>
                <a:latin typeface="Arial" panose="020B0604020202020204" pitchFamily="34" charset="0"/>
                <a:cs typeface="Arial" panose="020B0604020202020204" pitchFamily="34" charset="0"/>
              </a:rPr>
              <a:t>POOLE </a:t>
            </a:r>
            <a:r>
              <a:rPr lang="en-US" spc="35" dirty="0">
                <a:solidFill>
                  <a:srgbClr val="FF0000"/>
                </a:solidFill>
                <a:latin typeface="Arial" panose="020B0604020202020204" pitchFamily="34" charset="0"/>
                <a:cs typeface="Arial" panose="020B0604020202020204" pitchFamily="34" charset="0"/>
              </a:rPr>
              <a:t>doesn't </a:t>
            </a:r>
            <a:r>
              <a:rPr lang="en-US" spc="-15" dirty="0">
                <a:solidFill>
                  <a:srgbClr val="FF0000"/>
                </a:solidFill>
                <a:latin typeface="Arial" panose="020B0604020202020204" pitchFamily="34" charset="0"/>
                <a:cs typeface="Arial" panose="020B0604020202020204" pitchFamily="34" charset="0"/>
              </a:rPr>
              <a:t>work </a:t>
            </a:r>
            <a:r>
              <a:rPr lang="en-US" spc="30" dirty="0">
                <a:solidFill>
                  <a:srgbClr val="FF0000"/>
                </a:solidFill>
                <a:latin typeface="Arial" panose="020B0604020202020204" pitchFamily="34" charset="0"/>
                <a:cs typeface="Arial" panose="020B0604020202020204" pitchFamily="34" charset="0"/>
              </a:rPr>
              <a:t>for </a:t>
            </a:r>
            <a:r>
              <a:rPr lang="en-US" spc="25" dirty="0">
                <a:solidFill>
                  <a:srgbClr val="FF0000"/>
                </a:solidFill>
                <a:latin typeface="Arial" panose="020B0604020202020204" pitchFamily="34" charset="0"/>
                <a:cs typeface="Arial" panose="020B0604020202020204" pitchFamily="34" charset="0"/>
              </a:rPr>
              <a:t>Portsmouth, </a:t>
            </a:r>
            <a:r>
              <a:rPr lang="en-US" spc="35" dirty="0">
                <a:solidFill>
                  <a:srgbClr val="FF0000"/>
                </a:solidFill>
                <a:latin typeface="Arial" panose="020B0604020202020204" pitchFamily="34" charset="0"/>
                <a:cs typeface="Arial" panose="020B0604020202020204" pitchFamily="34" charset="0"/>
              </a:rPr>
              <a:t>but </a:t>
            </a:r>
            <a:r>
              <a:rPr lang="en-US" spc="30" dirty="0">
                <a:solidFill>
                  <a:srgbClr val="FF0000"/>
                </a:solidFill>
                <a:latin typeface="Arial" panose="020B0604020202020204" pitchFamily="34" charset="0"/>
                <a:cs typeface="Arial" panose="020B0604020202020204" pitchFamily="34" charset="0"/>
              </a:rPr>
              <a:t>perhaps </a:t>
            </a:r>
            <a:r>
              <a:rPr lang="en-US" spc="35" dirty="0">
                <a:solidFill>
                  <a:srgbClr val="FF0000"/>
                </a:solidFill>
                <a:latin typeface="Arial" panose="020B0604020202020204" pitchFamily="34" charset="0"/>
                <a:cs typeface="Arial" panose="020B0604020202020204" pitchFamily="34" charset="0"/>
              </a:rPr>
              <a:t>he</a:t>
            </a:r>
            <a:r>
              <a:rPr lang="en-US" spc="-45" dirty="0">
                <a:solidFill>
                  <a:srgbClr val="FF0000"/>
                </a:solidFill>
                <a:latin typeface="Arial" panose="020B0604020202020204" pitchFamily="34" charset="0"/>
                <a:cs typeface="Arial" panose="020B0604020202020204" pitchFamily="34" charset="0"/>
              </a:rPr>
              <a:t> </a:t>
            </a:r>
            <a:r>
              <a:rPr lang="en-US" spc="10" dirty="0">
                <a:solidFill>
                  <a:srgbClr val="FF0000"/>
                </a:solidFill>
                <a:latin typeface="Arial" panose="020B0604020202020204" pitchFamily="34" charset="0"/>
                <a:cs typeface="Arial" panose="020B0604020202020204" pitchFamily="34" charset="0"/>
              </a:rPr>
              <a:t>should.</a:t>
            </a:r>
            <a:endParaRPr lang="en-US" dirty="0">
              <a:solidFill>
                <a:srgbClr val="FF0000"/>
              </a:solidFill>
              <a:latin typeface="Arial" panose="020B0604020202020204" pitchFamily="34" charset="0"/>
              <a:cs typeface="Arial" panose="020B0604020202020204" pitchFamily="34" charset="0"/>
            </a:endParaRPr>
          </a:p>
          <a:p>
            <a:pPr marL="64135" marR="11430" indent="-2540" algn="just">
              <a:lnSpc>
                <a:spcPct val="101600"/>
              </a:lnSpc>
              <a:spcBef>
                <a:spcPts val="1545"/>
              </a:spcBef>
            </a:pPr>
            <a:r>
              <a:rPr lang="en-US" spc="10" dirty="0">
                <a:solidFill>
                  <a:srgbClr val="131313"/>
                </a:solidFill>
                <a:latin typeface="Arial" panose="020B0604020202020204" pitchFamily="34" charset="0"/>
                <a:cs typeface="Arial" panose="020B0604020202020204" pitchFamily="34" charset="0"/>
              </a:rPr>
              <a:t>The </a:t>
            </a:r>
            <a:r>
              <a:rPr lang="en-US" spc="-25" dirty="0">
                <a:solidFill>
                  <a:srgbClr val="131313"/>
                </a:solidFill>
                <a:latin typeface="Arial" panose="020B0604020202020204" pitchFamily="34" charset="0"/>
                <a:cs typeface="Arial" panose="020B0604020202020204" pitchFamily="34" charset="0"/>
              </a:rPr>
              <a:t>City </a:t>
            </a:r>
            <a:r>
              <a:rPr lang="en-US" spc="-20" dirty="0">
                <a:solidFill>
                  <a:srgbClr val="131313"/>
                </a:solidFill>
                <a:latin typeface="Arial" panose="020B0604020202020204" pitchFamily="34" charset="0"/>
                <a:cs typeface="Arial" panose="020B0604020202020204" pitchFamily="34" charset="0"/>
              </a:rPr>
              <a:t>Council</a:t>
            </a:r>
            <a:r>
              <a:rPr lang="en-US" spc="365" dirty="0">
                <a:solidFill>
                  <a:srgbClr val="131313"/>
                </a:solidFill>
                <a:latin typeface="Arial" panose="020B0604020202020204" pitchFamily="34" charset="0"/>
                <a:cs typeface="Arial" panose="020B0604020202020204" pitchFamily="34" charset="0"/>
              </a:rPr>
              <a:t> </a:t>
            </a:r>
            <a:r>
              <a:rPr lang="en-US" dirty="0">
                <a:solidFill>
                  <a:srgbClr val="131313"/>
                </a:solidFill>
                <a:latin typeface="Arial" panose="020B0604020202020204" pitchFamily="34" charset="0"/>
                <a:cs typeface="Arial" panose="020B0604020202020204" pitchFamily="34" charset="0"/>
              </a:rPr>
              <a:t>might </a:t>
            </a:r>
            <a:r>
              <a:rPr lang="en-US" spc="5" dirty="0">
                <a:solidFill>
                  <a:srgbClr val="131313"/>
                </a:solidFill>
                <a:latin typeface="Arial" panose="020B0604020202020204" pitchFamily="34" charset="0"/>
                <a:cs typeface="Arial" panose="020B0604020202020204" pitchFamily="34" charset="0"/>
              </a:rPr>
              <a:t>get </a:t>
            </a:r>
            <a:r>
              <a:rPr lang="en-US" spc="60" dirty="0">
                <a:solidFill>
                  <a:srgbClr val="131313"/>
                </a:solidFill>
                <a:latin typeface="Arial" panose="020B0604020202020204" pitchFamily="34" charset="0"/>
                <a:cs typeface="Arial" panose="020B0604020202020204" pitchFamily="34" charset="0"/>
              </a:rPr>
              <a:t>a </a:t>
            </a:r>
            <a:r>
              <a:rPr lang="en-US" spc="25" dirty="0">
                <a:solidFill>
                  <a:srgbClr val="131313"/>
                </a:solidFill>
                <a:latin typeface="Arial" panose="020B0604020202020204" pitchFamily="34" charset="0"/>
                <a:cs typeface="Arial" panose="020B0604020202020204" pitchFamily="34" charset="0"/>
              </a:rPr>
              <a:t>better </a:t>
            </a:r>
            <a:r>
              <a:rPr lang="en-US" spc="50" dirty="0">
                <a:solidFill>
                  <a:srgbClr val="131313"/>
                </a:solidFill>
                <a:latin typeface="Arial" panose="020B0604020202020204" pitchFamily="34" charset="0"/>
                <a:cs typeface="Arial" panose="020B0604020202020204" pitchFamily="34" charset="0"/>
              </a:rPr>
              <a:t>return, </a:t>
            </a:r>
            <a:r>
              <a:rPr lang="en-US" spc="40" dirty="0">
                <a:solidFill>
                  <a:srgbClr val="131313"/>
                </a:solidFill>
                <a:latin typeface="Arial" panose="020B0604020202020204" pitchFamily="34" charset="0"/>
                <a:cs typeface="Arial" panose="020B0604020202020204" pitchFamily="34" charset="0"/>
              </a:rPr>
              <a:t>and </a:t>
            </a:r>
            <a:r>
              <a:rPr lang="en-US" spc="15" dirty="0">
                <a:solidFill>
                  <a:srgbClr val="131313"/>
                </a:solidFill>
                <a:latin typeface="Arial" panose="020B0604020202020204" pitchFamily="34" charset="0"/>
                <a:cs typeface="Arial" panose="020B0604020202020204" pitchFamily="34" charset="0"/>
              </a:rPr>
              <a:t>more </a:t>
            </a:r>
            <a:r>
              <a:rPr lang="en-US" dirty="0">
                <a:solidFill>
                  <a:srgbClr val="131313"/>
                </a:solidFill>
                <a:latin typeface="Arial" panose="020B0604020202020204" pitchFamily="34" charset="0"/>
                <a:cs typeface="Arial" panose="020B0604020202020204" pitchFamily="34" charset="0"/>
              </a:rPr>
              <a:t>credible </a:t>
            </a:r>
            <a:r>
              <a:rPr lang="en-US" spc="50" dirty="0">
                <a:solidFill>
                  <a:srgbClr val="131313"/>
                </a:solidFill>
                <a:latin typeface="Arial" panose="020B0604020202020204" pitchFamily="34" charset="0"/>
                <a:cs typeface="Arial" panose="020B0604020202020204" pitchFamily="34" charset="0"/>
              </a:rPr>
              <a:t>and </a:t>
            </a:r>
            <a:r>
              <a:rPr lang="en-US" dirty="0" smtClean="0">
                <a:solidFill>
                  <a:srgbClr val="131313"/>
                </a:solidFill>
                <a:latin typeface="Arial" panose="020B0604020202020204" pitchFamily="34" charset="0"/>
                <a:cs typeface="Arial" panose="020B0604020202020204" pitchFamily="34" charset="0"/>
              </a:rPr>
              <a:t>comprehensive </a:t>
            </a:r>
            <a:r>
              <a:rPr lang="en-US" spc="15" dirty="0">
                <a:solidFill>
                  <a:srgbClr val="131313"/>
                </a:solidFill>
                <a:latin typeface="Arial" panose="020B0604020202020204" pitchFamily="34" charset="0"/>
                <a:cs typeface="Arial" panose="020B0604020202020204" pitchFamily="34" charset="0"/>
              </a:rPr>
              <a:t>information, </a:t>
            </a:r>
            <a:r>
              <a:rPr lang="en-US" spc="10" dirty="0">
                <a:solidFill>
                  <a:srgbClr val="131313"/>
                </a:solidFill>
                <a:latin typeface="Arial" panose="020B0604020202020204" pitchFamily="34" charset="0"/>
                <a:cs typeface="Arial" panose="020B0604020202020204" pitchFamily="34" charset="0"/>
              </a:rPr>
              <a:t>by </a:t>
            </a:r>
            <a:r>
              <a:rPr lang="en-US" spc="-15" dirty="0">
                <a:solidFill>
                  <a:srgbClr val="131313"/>
                </a:solidFill>
                <a:latin typeface="Arial" panose="020B0604020202020204" pitchFamily="34" charset="0"/>
                <a:cs typeface="Arial" panose="020B0604020202020204" pitchFamily="34" charset="0"/>
              </a:rPr>
              <a:t>offering to </a:t>
            </a:r>
            <a:r>
              <a:rPr lang="en-US" spc="15" dirty="0">
                <a:solidFill>
                  <a:srgbClr val="FF0000"/>
                </a:solidFill>
                <a:latin typeface="Arial" panose="020B0604020202020204" pitchFamily="34" charset="0"/>
                <a:cs typeface="Arial" panose="020B0604020202020204" pitchFamily="34" charset="0"/>
              </a:rPr>
              <a:t>compensate </a:t>
            </a:r>
            <a:r>
              <a:rPr lang="en-US" spc="50"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Chesapeake </a:t>
            </a:r>
            <a:r>
              <a:rPr lang="en-US" spc="15" dirty="0" smtClean="0">
                <a:solidFill>
                  <a:srgbClr val="FF0000"/>
                </a:solidFill>
                <a:latin typeface="Arial" panose="020B0604020202020204" pitchFamily="34" charset="0"/>
                <a:cs typeface="Arial" panose="020B0604020202020204" pitchFamily="34" charset="0"/>
              </a:rPr>
              <a:t>auditor </a:t>
            </a:r>
            <a:r>
              <a:rPr lang="en-US" dirty="0">
                <a:solidFill>
                  <a:srgbClr val="FF0000"/>
                </a:solidFill>
                <a:latin typeface="Arial" panose="020B0604020202020204" pitchFamily="34" charset="0"/>
                <a:cs typeface="Arial" panose="020B0604020202020204" pitchFamily="34" charset="0"/>
              </a:rPr>
              <a:t>directly </a:t>
            </a:r>
            <a:r>
              <a:rPr lang="en-US" spc="30" dirty="0">
                <a:solidFill>
                  <a:srgbClr val="FF0000"/>
                </a:solidFill>
                <a:latin typeface="Arial" panose="020B0604020202020204" pitchFamily="34" charset="0"/>
                <a:cs typeface="Arial" panose="020B0604020202020204" pitchFamily="34" charset="0"/>
              </a:rPr>
              <a:t>for </a:t>
            </a:r>
            <a:r>
              <a:rPr lang="en-US" spc="25" dirty="0">
                <a:solidFill>
                  <a:srgbClr val="FF0000"/>
                </a:solidFill>
                <a:latin typeface="Arial" panose="020B0604020202020204" pitchFamily="34" charset="0"/>
                <a:cs typeface="Arial" panose="020B0604020202020204" pitchFamily="34" charset="0"/>
              </a:rPr>
              <a:t>his </a:t>
            </a:r>
            <a:r>
              <a:rPr lang="en-US" dirty="0">
                <a:solidFill>
                  <a:srgbClr val="FF0000"/>
                </a:solidFill>
                <a:latin typeface="Arial" panose="020B0604020202020204" pitchFamily="34" charset="0"/>
                <a:cs typeface="Arial" panose="020B0604020202020204" pitchFamily="34" charset="0"/>
              </a:rPr>
              <a:t>work, </a:t>
            </a:r>
            <a:r>
              <a:rPr lang="en-US" spc="30" dirty="0">
                <a:solidFill>
                  <a:srgbClr val="FF0000"/>
                </a:solidFill>
                <a:latin typeface="Arial" panose="020B0604020202020204" pitchFamily="34" charset="0"/>
                <a:cs typeface="Arial" panose="020B0604020202020204" pitchFamily="34" charset="0"/>
              </a:rPr>
              <a:t>rather </a:t>
            </a:r>
            <a:r>
              <a:rPr lang="en-US" spc="55" dirty="0">
                <a:solidFill>
                  <a:srgbClr val="FF0000"/>
                </a:solidFill>
                <a:latin typeface="Arial" panose="020B0604020202020204" pitchFamily="34" charset="0"/>
                <a:cs typeface="Arial" panose="020B0604020202020204" pitchFamily="34" charset="0"/>
              </a:rPr>
              <a:t>than </a:t>
            </a:r>
            <a:r>
              <a:rPr lang="en-US" spc="5" dirty="0">
                <a:solidFill>
                  <a:srgbClr val="FF0000"/>
                </a:solidFill>
                <a:latin typeface="Arial" panose="020B0604020202020204" pitchFamily="34" charset="0"/>
                <a:cs typeface="Arial" panose="020B0604020202020204" pitchFamily="34" charset="0"/>
              </a:rPr>
              <a:t>finding </a:t>
            </a:r>
            <a:r>
              <a:rPr lang="en-US" dirty="0">
                <a:solidFill>
                  <a:srgbClr val="FF0000"/>
                </a:solidFill>
                <a:latin typeface="Arial" panose="020B0604020202020204" pitchFamily="34" charset="0"/>
                <a:cs typeface="Arial" panose="020B0604020202020204" pitchFamily="34" charset="0"/>
              </a:rPr>
              <a:t>it </a:t>
            </a:r>
            <a:r>
              <a:rPr lang="en-US" spc="-5" dirty="0">
                <a:solidFill>
                  <a:srgbClr val="FF0000"/>
                </a:solidFill>
                <a:latin typeface="Arial" panose="020B0604020202020204" pitchFamily="34" charset="0"/>
                <a:cs typeface="Arial" panose="020B0604020202020204" pitchFamily="34" charset="0"/>
              </a:rPr>
              <a:t>slightly </a:t>
            </a:r>
            <a:r>
              <a:rPr lang="en-US" spc="15" dirty="0">
                <a:solidFill>
                  <a:srgbClr val="FF0000"/>
                </a:solidFill>
                <a:latin typeface="Arial" panose="020B0604020202020204" pitchFamily="34" charset="0"/>
                <a:cs typeface="Arial" panose="020B0604020202020204" pitchFamily="34" charset="0"/>
              </a:rPr>
              <a:t>altered </a:t>
            </a:r>
            <a:r>
              <a:rPr lang="en-US" spc="50" dirty="0">
                <a:solidFill>
                  <a:srgbClr val="FF0000"/>
                </a:solidFill>
                <a:latin typeface="Arial" panose="020B0604020202020204" pitchFamily="34" charset="0"/>
                <a:cs typeface="Arial" panose="020B0604020202020204" pitchFamily="34" charset="0"/>
              </a:rPr>
              <a:t>and  </a:t>
            </a:r>
            <a:r>
              <a:rPr lang="en-US" spc="25" dirty="0">
                <a:solidFill>
                  <a:srgbClr val="FF0000"/>
                </a:solidFill>
                <a:latin typeface="Arial" panose="020B0604020202020204" pitchFamily="34" charset="0"/>
                <a:cs typeface="Arial" panose="020B0604020202020204" pitchFamily="34" charset="0"/>
              </a:rPr>
              <a:t>submitted </a:t>
            </a:r>
            <a:r>
              <a:rPr lang="en-US" spc="-25" dirty="0">
                <a:solidFill>
                  <a:srgbClr val="FF0000"/>
                </a:solidFill>
                <a:latin typeface="Arial" panose="020B0604020202020204" pitchFamily="34" charset="0"/>
                <a:cs typeface="Arial" panose="020B0604020202020204" pitchFamily="34" charset="0"/>
              </a:rPr>
              <a:t>by </a:t>
            </a:r>
            <a:r>
              <a:rPr lang="en-US" spc="25" dirty="0">
                <a:solidFill>
                  <a:srgbClr val="FF0000"/>
                </a:solidFill>
                <a:latin typeface="Arial" panose="020B0604020202020204" pitchFamily="34" charset="0"/>
                <a:cs typeface="Arial" panose="020B0604020202020204" pitchFamily="34" charset="0"/>
              </a:rPr>
              <a:t>Portsmouth's </a:t>
            </a:r>
            <a:r>
              <a:rPr lang="en-US" spc="5" dirty="0">
                <a:solidFill>
                  <a:srgbClr val="FF0000"/>
                </a:solidFill>
                <a:latin typeface="Arial" panose="020B0604020202020204" pitchFamily="34" charset="0"/>
                <a:cs typeface="Arial" panose="020B0604020202020204" pitchFamily="34" charset="0"/>
              </a:rPr>
              <a:t>own</a:t>
            </a:r>
            <a:r>
              <a:rPr lang="en-US" spc="10" dirty="0">
                <a:solidFill>
                  <a:srgbClr val="FF0000"/>
                </a:solidFill>
                <a:latin typeface="Arial" panose="020B0604020202020204" pitchFamily="34" charset="0"/>
                <a:cs typeface="Arial" panose="020B0604020202020204" pitchFamily="34" charset="0"/>
              </a:rPr>
              <a:t> </a:t>
            </a:r>
            <a:r>
              <a:rPr lang="en-US" spc="25" dirty="0">
                <a:solidFill>
                  <a:srgbClr val="FF0000"/>
                </a:solidFill>
                <a:latin typeface="Arial" panose="020B0604020202020204" pitchFamily="34" charset="0"/>
                <a:cs typeface="Arial" panose="020B0604020202020204" pitchFamily="34" charset="0"/>
              </a:rPr>
              <a:t>auditor.</a:t>
            </a:r>
            <a:endParaRPr lang="en-US" dirty="0">
              <a:solidFill>
                <a:srgbClr val="FF0000"/>
              </a:solidFill>
              <a:latin typeface="Arial" panose="020B0604020202020204" pitchFamily="34" charset="0"/>
              <a:cs typeface="Arial" panose="020B0604020202020204" pitchFamily="34" charset="0"/>
            </a:endParaRPr>
          </a:p>
          <a:p>
            <a:pPr marL="269240" algn="just">
              <a:lnSpc>
                <a:spcPct val="100000"/>
              </a:lnSpc>
              <a:spcBef>
                <a:spcPts val="1580"/>
              </a:spcBef>
            </a:pPr>
            <a:r>
              <a:rPr lang="en-US" spc="-15" dirty="0">
                <a:solidFill>
                  <a:srgbClr val="131313"/>
                </a:solidFill>
                <a:latin typeface="Arial" panose="020B0604020202020204" pitchFamily="34" charset="0"/>
                <a:cs typeface="Arial" panose="020B0604020202020204" pitchFamily="34" charset="0"/>
              </a:rPr>
              <a:t>Because </a:t>
            </a:r>
            <a:r>
              <a:rPr lang="en-US" spc="35" dirty="0">
                <a:solidFill>
                  <a:srgbClr val="131313"/>
                </a:solidFill>
                <a:latin typeface="Arial" panose="020B0604020202020204" pitchFamily="34" charset="0"/>
                <a:cs typeface="Arial" panose="020B0604020202020204" pitchFamily="34" charset="0"/>
              </a:rPr>
              <a:t>that </a:t>
            </a:r>
            <a:r>
              <a:rPr lang="en-US" spc="25" dirty="0">
                <a:solidFill>
                  <a:srgbClr val="131313"/>
                </a:solidFill>
                <a:latin typeface="Arial" panose="020B0604020202020204" pitchFamily="34" charset="0"/>
                <a:cs typeface="Arial" panose="020B0604020202020204" pitchFamily="34" charset="0"/>
              </a:rPr>
              <a:t>appears to </a:t>
            </a:r>
            <a:r>
              <a:rPr lang="en-US" spc="40" dirty="0">
                <a:solidFill>
                  <a:srgbClr val="131313"/>
                </a:solidFill>
                <a:latin typeface="Arial" panose="020B0604020202020204" pitchFamily="34" charset="0"/>
                <a:cs typeface="Arial" panose="020B0604020202020204" pitchFamily="34" charset="0"/>
              </a:rPr>
              <a:t>be </a:t>
            </a:r>
            <a:r>
              <a:rPr lang="en-US" spc="15" dirty="0">
                <a:solidFill>
                  <a:srgbClr val="131313"/>
                </a:solidFill>
                <a:latin typeface="Arial" panose="020B0604020202020204" pitchFamily="34" charset="0"/>
                <a:cs typeface="Arial" panose="020B0604020202020204" pitchFamily="34" charset="0"/>
              </a:rPr>
              <a:t>what</a:t>
            </a:r>
            <a:r>
              <a:rPr lang="en-US" spc="-250" dirty="0">
                <a:solidFill>
                  <a:srgbClr val="131313"/>
                </a:solidFill>
                <a:latin typeface="Arial" panose="020B0604020202020204" pitchFamily="34" charset="0"/>
                <a:cs typeface="Arial" panose="020B0604020202020204" pitchFamily="34" charset="0"/>
              </a:rPr>
              <a:t> </a:t>
            </a:r>
            <a:r>
              <a:rPr lang="en-US" spc="30" dirty="0" smtClean="0">
                <a:solidFill>
                  <a:srgbClr val="131313"/>
                </a:solidFill>
                <a:latin typeface="Arial" panose="020B0604020202020204" pitchFamily="34" charset="0"/>
                <a:cs typeface="Arial" panose="020B0604020202020204" pitchFamily="34" charset="0"/>
              </a:rPr>
              <a:t>happened….</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990600" y="3810000"/>
            <a:ext cx="7239000" cy="1255728"/>
          </a:xfrm>
          <a:prstGeom prst="rect">
            <a:avLst/>
          </a:prstGeom>
        </p:spPr>
        <p:txBody>
          <a:bodyPr wrap="square">
            <a:spAutoFit/>
          </a:bodyPr>
          <a:lstStyle/>
          <a:p>
            <a:pPr marL="12700" marR="5080" indent="205104" algn="just">
              <a:lnSpc>
                <a:spcPct val="105200"/>
              </a:lnSpc>
              <a:spcBef>
                <a:spcPts val="5"/>
              </a:spcBef>
            </a:pPr>
            <a:r>
              <a:rPr lang="en-US" spc="35" dirty="0">
                <a:solidFill>
                  <a:srgbClr val="0E0E0E"/>
                </a:solidFill>
                <a:latin typeface="Arial" panose="020B0604020202020204" pitchFamily="34" charset="0"/>
                <a:cs typeface="Arial" panose="020B0604020202020204" pitchFamily="34" charset="0"/>
              </a:rPr>
              <a:t>Indeed, </a:t>
            </a:r>
            <a:r>
              <a:rPr lang="en-US" spc="40" dirty="0">
                <a:solidFill>
                  <a:srgbClr val="0E0E0E"/>
                </a:solidFill>
                <a:latin typeface="Arial" panose="020B0604020202020204" pitchFamily="34" charset="0"/>
                <a:cs typeface="Arial" panose="020B0604020202020204" pitchFamily="34" charset="0"/>
              </a:rPr>
              <a:t>it's </a:t>
            </a:r>
            <a:r>
              <a:rPr lang="en-US" dirty="0">
                <a:solidFill>
                  <a:srgbClr val="0E0E0E"/>
                </a:solidFill>
                <a:latin typeface="Arial" panose="020B0604020202020204" pitchFamily="34" charset="0"/>
                <a:cs typeface="Arial" panose="020B0604020202020204" pitchFamily="34" charset="0"/>
              </a:rPr>
              <a:t>difficult to </a:t>
            </a:r>
            <a:r>
              <a:rPr lang="en-US" spc="50" dirty="0">
                <a:solidFill>
                  <a:srgbClr val="0E0E0E"/>
                </a:solidFill>
                <a:latin typeface="Arial" panose="020B0604020202020204" pitchFamily="34" charset="0"/>
                <a:cs typeface="Arial" panose="020B0604020202020204" pitchFamily="34" charset="0"/>
              </a:rPr>
              <a:t>see </a:t>
            </a:r>
            <a:r>
              <a:rPr lang="en-US" spc="25" dirty="0">
                <a:solidFill>
                  <a:srgbClr val="0E0E0E"/>
                </a:solidFill>
                <a:latin typeface="Arial" panose="020B0604020202020204" pitchFamily="34" charset="0"/>
                <a:cs typeface="Arial" panose="020B0604020202020204" pitchFamily="34" charset="0"/>
              </a:rPr>
              <a:t>how </a:t>
            </a:r>
            <a:r>
              <a:rPr lang="en-US" spc="40" dirty="0">
                <a:solidFill>
                  <a:srgbClr val="0E0E0E"/>
                </a:solidFill>
                <a:latin typeface="Arial" panose="020B0604020202020204" pitchFamily="34" charset="0"/>
                <a:cs typeface="Arial" panose="020B0604020202020204" pitchFamily="34" charset="0"/>
              </a:rPr>
              <a:t>Portsmouth </a:t>
            </a:r>
            <a:r>
              <a:rPr lang="en-US" spc="25" dirty="0">
                <a:solidFill>
                  <a:srgbClr val="0E0E0E"/>
                </a:solidFill>
                <a:latin typeface="Arial" panose="020B0604020202020204" pitchFamily="34" charset="0"/>
                <a:cs typeface="Arial" panose="020B0604020202020204" pitchFamily="34" charset="0"/>
              </a:rPr>
              <a:t>could be </a:t>
            </a:r>
            <a:r>
              <a:rPr lang="en-US" spc="15" dirty="0">
                <a:solidFill>
                  <a:srgbClr val="0E0E0E"/>
                </a:solidFill>
                <a:latin typeface="Arial" panose="020B0604020202020204" pitchFamily="34" charset="0"/>
                <a:cs typeface="Arial" panose="020B0604020202020204" pitchFamily="34" charset="0"/>
              </a:rPr>
              <a:t>worse </a:t>
            </a:r>
            <a:r>
              <a:rPr lang="en-US" spc="-35" dirty="0">
                <a:solidFill>
                  <a:srgbClr val="0E0E0E"/>
                </a:solidFill>
                <a:latin typeface="Arial" panose="020B0604020202020204" pitchFamily="34" charset="0"/>
                <a:cs typeface="Arial" panose="020B0604020202020204" pitchFamily="34" charset="0"/>
              </a:rPr>
              <a:t>off </a:t>
            </a:r>
            <a:r>
              <a:rPr lang="en-US" spc="30" dirty="0">
                <a:solidFill>
                  <a:srgbClr val="0E0E0E"/>
                </a:solidFill>
                <a:latin typeface="Arial" panose="020B0604020202020204" pitchFamily="34" charset="0"/>
                <a:cs typeface="Arial" panose="020B0604020202020204" pitchFamily="34" charset="0"/>
              </a:rPr>
              <a:t>without </a:t>
            </a:r>
            <a:r>
              <a:rPr lang="en-US" spc="35" dirty="0" smtClean="0">
                <a:solidFill>
                  <a:srgbClr val="0E0E0E"/>
                </a:solidFill>
                <a:latin typeface="Arial" panose="020B0604020202020204" pitchFamily="34" charset="0"/>
                <a:cs typeface="Arial" panose="020B0604020202020204" pitchFamily="34" charset="0"/>
              </a:rPr>
              <a:t>Thomas</a:t>
            </a:r>
            <a:r>
              <a:rPr lang="en-US" spc="35" dirty="0">
                <a:solidFill>
                  <a:srgbClr val="0E0E0E"/>
                </a:solidFill>
                <a:latin typeface="Arial" panose="020B0604020202020204" pitchFamily="34" charset="0"/>
                <a:cs typeface="Arial" panose="020B0604020202020204" pitchFamily="34" charset="0"/>
              </a:rPr>
              <a:t>. </a:t>
            </a:r>
            <a:r>
              <a:rPr lang="en-US" spc="25" dirty="0">
                <a:solidFill>
                  <a:srgbClr val="FF0000"/>
                </a:solidFill>
                <a:latin typeface="Arial" panose="020B0604020202020204" pitchFamily="34" charset="0"/>
                <a:cs typeface="Arial" panose="020B0604020202020204" pitchFamily="34" charset="0"/>
              </a:rPr>
              <a:t>His </a:t>
            </a:r>
            <a:r>
              <a:rPr lang="en-US" spc="30" dirty="0">
                <a:solidFill>
                  <a:srgbClr val="FF0000"/>
                </a:solidFill>
                <a:latin typeface="Arial" panose="020B0604020202020204" pitchFamily="34" charset="0"/>
                <a:cs typeface="Arial" panose="020B0604020202020204" pitchFamily="34" charset="0"/>
              </a:rPr>
              <a:t>greatest </a:t>
            </a:r>
            <a:r>
              <a:rPr lang="en-US" spc="40" dirty="0">
                <a:solidFill>
                  <a:srgbClr val="FF0000"/>
                </a:solidFill>
                <a:latin typeface="Arial" panose="020B0604020202020204" pitchFamily="34" charset="0"/>
                <a:cs typeface="Arial" panose="020B0604020202020204" pitchFamily="34" charset="0"/>
              </a:rPr>
              <a:t>contribution </a:t>
            </a:r>
            <a:r>
              <a:rPr lang="en-US" spc="50" dirty="0">
                <a:solidFill>
                  <a:srgbClr val="FF0000"/>
                </a:solidFill>
                <a:latin typeface="Arial" panose="020B0604020202020204" pitchFamily="34" charset="0"/>
                <a:cs typeface="Arial" panose="020B0604020202020204" pitchFamily="34" charset="0"/>
              </a:rPr>
              <a:t>as </a:t>
            </a:r>
            <a:r>
              <a:rPr lang="en-US" spc="40" dirty="0">
                <a:solidFill>
                  <a:srgbClr val="FF0000"/>
                </a:solidFill>
                <a:latin typeface="Arial" panose="020B0604020202020204" pitchFamily="34" charset="0"/>
                <a:cs typeface="Arial" panose="020B0604020202020204" pitchFamily="34" charset="0"/>
              </a:rPr>
              <a:t>auditor </a:t>
            </a:r>
            <a:r>
              <a:rPr lang="en-US" spc="-15" dirty="0">
                <a:solidFill>
                  <a:srgbClr val="FF0000"/>
                </a:solidFill>
                <a:latin typeface="Arial" panose="020B0604020202020204" pitchFamily="34" charset="0"/>
                <a:cs typeface="Arial" panose="020B0604020202020204" pitchFamily="34" charset="0"/>
              </a:rPr>
              <a:t>of </a:t>
            </a:r>
            <a:r>
              <a:rPr lang="en-US" spc="40" dirty="0">
                <a:solidFill>
                  <a:srgbClr val="FF0000"/>
                </a:solidFill>
                <a:latin typeface="Arial" panose="020B0604020202020204" pitchFamily="34" charset="0"/>
                <a:cs typeface="Arial" panose="020B0604020202020204" pitchFamily="34" charset="0"/>
              </a:rPr>
              <a:t>Portsmouth </a:t>
            </a:r>
            <a:r>
              <a:rPr lang="en-US" spc="50" dirty="0">
                <a:solidFill>
                  <a:srgbClr val="FF0000"/>
                </a:solidFill>
                <a:latin typeface="Arial" panose="020B0604020202020204" pitchFamily="34" charset="0"/>
                <a:cs typeface="Arial" panose="020B0604020202020204" pitchFamily="34" charset="0"/>
              </a:rPr>
              <a:t>so </a:t>
            </a:r>
            <a:r>
              <a:rPr lang="en-US" spc="40" dirty="0">
                <a:solidFill>
                  <a:srgbClr val="FF0000"/>
                </a:solidFill>
                <a:latin typeface="Arial" panose="020B0604020202020204" pitchFamily="34" charset="0"/>
                <a:cs typeface="Arial" panose="020B0604020202020204" pitchFamily="34" charset="0"/>
              </a:rPr>
              <a:t>far </a:t>
            </a:r>
            <a:r>
              <a:rPr lang="en-US" spc="25" dirty="0">
                <a:solidFill>
                  <a:srgbClr val="FF0000"/>
                </a:solidFill>
                <a:latin typeface="Arial" panose="020B0604020202020204" pitchFamily="34" charset="0"/>
                <a:cs typeface="Arial" panose="020B0604020202020204" pitchFamily="34" charset="0"/>
              </a:rPr>
              <a:t>may </a:t>
            </a:r>
            <a:r>
              <a:rPr lang="en-US" spc="50" dirty="0" smtClean="0">
                <a:solidFill>
                  <a:srgbClr val="FF0000"/>
                </a:solidFill>
                <a:latin typeface="Arial" panose="020B0604020202020204" pitchFamily="34" charset="0"/>
                <a:cs typeface="Arial" panose="020B0604020202020204" pitchFamily="34" charset="0"/>
              </a:rPr>
              <a:t>be </a:t>
            </a:r>
            <a:r>
              <a:rPr lang="en-US" spc="55" dirty="0">
                <a:solidFill>
                  <a:srgbClr val="FF0000"/>
                </a:solidFill>
                <a:latin typeface="Arial" panose="020B0604020202020204" pitchFamily="34" charset="0"/>
                <a:cs typeface="Arial" panose="020B0604020202020204" pitchFamily="34" charset="0"/>
              </a:rPr>
              <a:t>to </a:t>
            </a:r>
            <a:r>
              <a:rPr lang="en-US" spc="25" dirty="0">
                <a:solidFill>
                  <a:srgbClr val="FF0000"/>
                </a:solidFill>
                <a:latin typeface="Arial" panose="020B0604020202020204" pitchFamily="34" charset="0"/>
                <a:cs typeface="Arial" panose="020B0604020202020204" pitchFamily="34" charset="0"/>
              </a:rPr>
              <a:t>highlight </a:t>
            </a:r>
            <a:r>
              <a:rPr lang="en-US" spc="55"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office </a:t>
            </a:r>
            <a:r>
              <a:rPr lang="en-US" spc="-30" dirty="0">
                <a:solidFill>
                  <a:srgbClr val="FF0000"/>
                </a:solidFill>
                <a:latin typeface="Arial" panose="020B0604020202020204" pitchFamily="34" charset="0"/>
                <a:cs typeface="Arial" panose="020B0604020202020204" pitchFamily="34" charset="0"/>
              </a:rPr>
              <a:t>of </a:t>
            </a:r>
            <a:r>
              <a:rPr lang="en-US" spc="25" dirty="0">
                <a:solidFill>
                  <a:srgbClr val="FF0000"/>
                </a:solidFill>
                <a:latin typeface="Arial" panose="020B0604020202020204" pitchFamily="34" charset="0"/>
                <a:cs typeface="Arial" panose="020B0604020202020204" pitchFamily="34" charset="0"/>
              </a:rPr>
              <a:t>municipal </a:t>
            </a:r>
            <a:r>
              <a:rPr lang="en-US" spc="40" dirty="0">
                <a:solidFill>
                  <a:srgbClr val="FF0000"/>
                </a:solidFill>
                <a:latin typeface="Arial" panose="020B0604020202020204" pitchFamily="34" charset="0"/>
                <a:cs typeface="Arial" panose="020B0604020202020204" pitchFamily="34" charset="0"/>
              </a:rPr>
              <a:t>auditor </a:t>
            </a:r>
            <a:r>
              <a:rPr lang="en-US" spc="50" dirty="0">
                <a:solidFill>
                  <a:srgbClr val="FF0000"/>
                </a:solidFill>
                <a:latin typeface="Arial" panose="020B0604020202020204" pitchFamily="34" charset="0"/>
                <a:cs typeface="Arial" panose="020B0604020202020204" pitchFamily="34" charset="0"/>
              </a:rPr>
              <a:t>as </a:t>
            </a:r>
            <a:r>
              <a:rPr lang="en-US" spc="65" dirty="0">
                <a:solidFill>
                  <a:srgbClr val="FF0000"/>
                </a:solidFill>
                <a:latin typeface="Arial" panose="020B0604020202020204" pitchFamily="34" charset="0"/>
                <a:cs typeface="Arial" panose="020B0604020202020204" pitchFamily="34" charset="0"/>
              </a:rPr>
              <a:t>one </a:t>
            </a:r>
            <a:r>
              <a:rPr lang="en-US" spc="50" dirty="0">
                <a:solidFill>
                  <a:srgbClr val="FF0000"/>
                </a:solidFill>
                <a:latin typeface="Arial" panose="020B0604020202020204" pitchFamily="34" charset="0"/>
                <a:cs typeface="Arial" panose="020B0604020202020204" pitchFamily="34" charset="0"/>
              </a:rPr>
              <a:t>area </a:t>
            </a:r>
            <a:r>
              <a:rPr lang="en-US" spc="40" dirty="0">
                <a:solidFill>
                  <a:srgbClr val="FF0000"/>
                </a:solidFill>
                <a:latin typeface="Arial" panose="020B0604020202020204" pitchFamily="34" charset="0"/>
                <a:cs typeface="Arial" panose="020B0604020202020204" pitchFamily="34" charset="0"/>
              </a:rPr>
              <a:t>for </a:t>
            </a:r>
            <a:r>
              <a:rPr lang="en-US" b="1" u="sng" spc="50" dirty="0">
                <a:solidFill>
                  <a:srgbClr val="FF0000"/>
                </a:solidFill>
                <a:latin typeface="Arial" panose="020B0604020202020204" pitchFamily="34" charset="0"/>
                <a:cs typeface="Arial" panose="020B0604020202020204" pitchFamily="34" charset="0"/>
              </a:rPr>
              <a:t>greater </a:t>
            </a:r>
            <a:r>
              <a:rPr lang="en-US" b="1" u="sng" spc="25" dirty="0" smtClean="0">
                <a:solidFill>
                  <a:srgbClr val="FF0000"/>
                </a:solidFill>
                <a:latin typeface="Arial" panose="020B0604020202020204" pitchFamily="34" charset="0"/>
                <a:cs typeface="Arial" panose="020B0604020202020204" pitchFamily="34" charset="0"/>
              </a:rPr>
              <a:t>collaboration </a:t>
            </a:r>
            <a:r>
              <a:rPr lang="en-US" b="1" u="sng" spc="25" dirty="0">
                <a:solidFill>
                  <a:srgbClr val="FF0000"/>
                </a:solidFill>
                <a:latin typeface="Arial" panose="020B0604020202020204" pitchFamily="34" charset="0"/>
                <a:cs typeface="Arial" panose="020B0604020202020204" pitchFamily="34" charset="0"/>
              </a:rPr>
              <a:t>between</a:t>
            </a:r>
            <a:r>
              <a:rPr lang="en-US" b="1" u="sng" spc="100" dirty="0">
                <a:solidFill>
                  <a:srgbClr val="FF0000"/>
                </a:solidFill>
                <a:latin typeface="Arial" panose="020B0604020202020204" pitchFamily="34" charset="0"/>
                <a:cs typeface="Arial" panose="020B0604020202020204" pitchFamily="34" charset="0"/>
              </a:rPr>
              <a:t> </a:t>
            </a:r>
            <a:r>
              <a:rPr lang="en-US" b="1" u="sng" spc="25" dirty="0">
                <a:solidFill>
                  <a:srgbClr val="FF0000"/>
                </a:solidFill>
                <a:latin typeface="Arial" panose="020B0604020202020204" pitchFamily="34" charset="0"/>
                <a:cs typeface="Arial" panose="020B0604020202020204" pitchFamily="34" charset="0"/>
              </a:rPr>
              <a:t>cities.</a:t>
            </a:r>
            <a:endParaRPr lang="en-US" b="1" u="sng"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228600" y="457200"/>
            <a:ext cx="8610600" cy="584775"/>
          </a:xfrm>
          <a:prstGeom prst="rect">
            <a:avLst/>
          </a:prstGeom>
        </p:spPr>
        <p:txBody>
          <a:bodyPr wrap="square">
            <a:spAutoFit/>
          </a:bodyPr>
          <a:lstStyle/>
          <a:p>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We need “greater collaboration between cities”</a:t>
            </a:r>
            <a:endParaRPr lang="en-US" sz="3200" dirty="0"/>
          </a:p>
        </p:txBody>
      </p:sp>
      <p:sp>
        <p:nvSpPr>
          <p:cNvPr id="9" name="Rectangle 8"/>
          <p:cNvSpPr/>
          <p:nvPr/>
        </p:nvSpPr>
        <p:spPr>
          <a:xfrm>
            <a:off x="1438835" y="5410200"/>
            <a:ext cx="6329082" cy="861774"/>
          </a:xfrm>
          <a:prstGeom prst="rect">
            <a:avLst/>
          </a:prstGeom>
        </p:spPr>
        <p:txBody>
          <a:bodyPr wrap="square">
            <a:spAutoFit/>
          </a:bodyPr>
          <a:lstStyle/>
          <a:p>
            <a:pPr lvl="0" algn="ctr">
              <a:spcBef>
                <a:spcPts val="0"/>
              </a:spcBef>
              <a:spcAft>
                <a:spcPts val="0"/>
              </a:spcAft>
            </a:pP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Hmmm… Ever heard of…</a:t>
            </a:r>
          </a:p>
          <a:p>
            <a:pPr lvl="0" algn="ctr">
              <a:spcBef>
                <a:spcPts val="0"/>
              </a:spcBef>
              <a:spcAft>
                <a:spcPts val="0"/>
              </a:spcAft>
            </a:pP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a:t>
            </a: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Pilot Editorial</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7-17-14</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725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19</a:t>
            </a:fld>
            <a:endParaRPr lang="en-US" dirty="0"/>
          </a:p>
        </p:txBody>
      </p:sp>
      <p:pic>
        <p:nvPicPr>
          <p:cNvPr id="4" name="Picture 3"/>
          <p:cNvPicPr>
            <a:picLocks noChangeAspect="1"/>
          </p:cNvPicPr>
          <p:nvPr/>
        </p:nvPicPr>
        <p:blipFill>
          <a:blip r:embed="rId4"/>
          <a:stretch>
            <a:fillRect/>
          </a:stretch>
        </p:blipFill>
        <p:spPr>
          <a:xfrm>
            <a:off x="0" y="0"/>
            <a:ext cx="914400" cy="457200"/>
          </a:xfrm>
          <a:prstGeom prst="rect">
            <a:avLst/>
          </a:prstGeom>
        </p:spPr>
      </p:pic>
      <p:pic>
        <p:nvPicPr>
          <p:cNvPr id="5" name="Picture 4"/>
          <p:cNvPicPr>
            <a:picLocks noChangeAspect="1"/>
          </p:cNvPicPr>
          <p:nvPr/>
        </p:nvPicPr>
        <p:blipFill>
          <a:blip r:embed="rId5"/>
          <a:stretch>
            <a:fillRect/>
          </a:stretch>
        </p:blipFill>
        <p:spPr>
          <a:xfrm>
            <a:off x="8252013" y="0"/>
            <a:ext cx="891988" cy="457240"/>
          </a:xfrm>
          <a:prstGeom prst="rect">
            <a:avLst/>
          </a:prstGeom>
        </p:spPr>
      </p:pic>
      <p:pic>
        <p:nvPicPr>
          <p:cNvPr id="6" name="Picture 5"/>
          <p:cNvPicPr>
            <a:picLocks noChangeAspect="1"/>
          </p:cNvPicPr>
          <p:nvPr/>
        </p:nvPicPr>
        <p:blipFill>
          <a:blip r:embed="rId6"/>
          <a:stretch>
            <a:fillRect/>
          </a:stretch>
        </p:blipFill>
        <p:spPr>
          <a:xfrm flipV="1">
            <a:off x="571499" y="1363959"/>
            <a:ext cx="7772400" cy="3889393"/>
          </a:xfrm>
          <a:prstGeom prst="rect">
            <a:avLst/>
          </a:prstGeom>
        </p:spPr>
      </p:pic>
      <p:sp>
        <p:nvSpPr>
          <p:cNvPr id="2" name="Rectangle 1"/>
          <p:cNvSpPr/>
          <p:nvPr/>
        </p:nvSpPr>
        <p:spPr>
          <a:xfrm>
            <a:off x="1732429" y="228600"/>
            <a:ext cx="5450541" cy="1077218"/>
          </a:xfrm>
          <a:prstGeom prst="rect">
            <a:avLst/>
          </a:prstGeom>
        </p:spPr>
        <p:txBody>
          <a:bodyPr wrap="square">
            <a:spAutoFit/>
          </a:bodyPr>
          <a:lstStyle/>
          <a:p>
            <a:pPr algn="ct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What’d he say?</a:t>
            </a:r>
          </a:p>
          <a:p>
            <a:pPr algn="ct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(w/apologies to Ray Charles)</a:t>
            </a:r>
            <a:endParaRPr lang="en-US" sz="3200" dirty="0"/>
          </a:p>
        </p:txBody>
      </p:sp>
      <p:sp>
        <p:nvSpPr>
          <p:cNvPr id="7" name="Rectangle 6"/>
          <p:cNvSpPr/>
          <p:nvPr/>
        </p:nvSpPr>
        <p:spPr>
          <a:xfrm>
            <a:off x="914400" y="1371600"/>
            <a:ext cx="7315200" cy="3823611"/>
          </a:xfrm>
          <a:prstGeom prst="rect">
            <a:avLst/>
          </a:prstGeom>
        </p:spPr>
        <p:txBody>
          <a:bodyPr wrap="square">
            <a:spAutoFit/>
          </a:bodyPr>
          <a:lstStyle/>
          <a:p>
            <a:pPr marL="19050" marR="12065" indent="213995" algn="just">
              <a:lnSpc>
                <a:spcPct val="105100"/>
              </a:lnSpc>
            </a:pPr>
            <a:r>
              <a:rPr lang="en-US" spc="40" dirty="0" smtClean="0">
                <a:solidFill>
                  <a:srgbClr val="0C0C0C"/>
                </a:solidFill>
                <a:latin typeface="Arial" panose="020B0604020202020204" pitchFamily="34" charset="0"/>
                <a:cs typeface="Arial" panose="020B0604020202020204" pitchFamily="34" charset="0"/>
              </a:rPr>
              <a:t>He </a:t>
            </a:r>
            <a:r>
              <a:rPr lang="en-US" dirty="0">
                <a:solidFill>
                  <a:srgbClr val="0C0C0C"/>
                </a:solidFill>
                <a:latin typeface="Arial" panose="020B0604020202020204" pitchFamily="34" charset="0"/>
                <a:cs typeface="Arial" panose="020B0604020202020204" pitchFamily="34" charset="0"/>
              </a:rPr>
              <a:t>also </a:t>
            </a:r>
            <a:r>
              <a:rPr lang="en-US" spc="50" dirty="0">
                <a:solidFill>
                  <a:srgbClr val="0C0C0C"/>
                </a:solidFill>
                <a:latin typeface="Arial" panose="020B0604020202020204" pitchFamily="34" charset="0"/>
                <a:cs typeface="Arial" panose="020B0604020202020204" pitchFamily="34" charset="0"/>
              </a:rPr>
              <a:t>noted </a:t>
            </a:r>
            <a:r>
              <a:rPr lang="en-US" spc="75" dirty="0">
                <a:solidFill>
                  <a:srgbClr val="0C0C0C"/>
                </a:solidFill>
                <a:latin typeface="Arial" panose="020B0604020202020204" pitchFamily="34" charset="0"/>
                <a:cs typeface="Arial" panose="020B0604020202020204" pitchFamily="34" charset="0"/>
              </a:rPr>
              <a:t>that </a:t>
            </a:r>
            <a:r>
              <a:rPr lang="en-US" spc="25" dirty="0">
                <a:solidFill>
                  <a:srgbClr val="0C0C0C"/>
                </a:solidFill>
                <a:latin typeface="Arial" panose="020B0604020202020204" pitchFamily="34" charset="0"/>
                <a:cs typeface="Arial" panose="020B0604020202020204" pitchFamily="34" charset="0"/>
              </a:rPr>
              <a:t>Poole's </a:t>
            </a:r>
            <a:r>
              <a:rPr lang="en-US" spc="-10" dirty="0">
                <a:solidFill>
                  <a:srgbClr val="0C0C0C"/>
                </a:solidFill>
                <a:latin typeface="Arial" panose="020B0604020202020204" pitchFamily="34" charset="0"/>
                <a:cs typeface="Arial" panose="020B0604020202020204" pitchFamily="34" charset="0"/>
              </a:rPr>
              <a:t>cover </a:t>
            </a:r>
            <a:r>
              <a:rPr lang="en-US" spc="55" dirty="0">
                <a:solidFill>
                  <a:srgbClr val="0C0C0C"/>
                </a:solidFill>
                <a:latin typeface="Arial" panose="020B0604020202020204" pitchFamily="34" charset="0"/>
                <a:cs typeface="Arial" panose="020B0604020202020204" pitchFamily="34" charset="0"/>
              </a:rPr>
              <a:t>letter </a:t>
            </a:r>
            <a:r>
              <a:rPr lang="en-US" spc="15" dirty="0">
                <a:solidFill>
                  <a:srgbClr val="0C0C0C"/>
                </a:solidFill>
                <a:latin typeface="Arial" panose="020B0604020202020204" pitchFamily="34" charset="0"/>
                <a:cs typeface="Arial" panose="020B0604020202020204" pitchFamily="34" charset="0"/>
              </a:rPr>
              <a:t>was </a:t>
            </a:r>
            <a:r>
              <a:rPr lang="en-US" spc="40" dirty="0">
                <a:solidFill>
                  <a:srgbClr val="0C0C0C"/>
                </a:solidFill>
                <a:latin typeface="Arial" panose="020B0604020202020204" pitchFamily="34" charset="0"/>
                <a:cs typeface="Arial" panose="020B0604020202020204" pitchFamily="34" charset="0"/>
              </a:rPr>
              <a:t>not </a:t>
            </a:r>
            <a:r>
              <a:rPr lang="en-US" spc="50" dirty="0">
                <a:solidFill>
                  <a:srgbClr val="0C0C0C"/>
                </a:solidFill>
                <a:latin typeface="Arial" panose="020B0604020202020204" pitchFamily="34" charset="0"/>
                <a:cs typeface="Arial" panose="020B0604020202020204" pitchFamily="34" charset="0"/>
              </a:rPr>
              <a:t>an </a:t>
            </a:r>
            <a:r>
              <a:rPr lang="en-US" spc="15" dirty="0">
                <a:solidFill>
                  <a:srgbClr val="0C0C0C"/>
                </a:solidFill>
                <a:latin typeface="Arial" panose="020B0604020202020204" pitchFamily="34" charset="0"/>
                <a:cs typeface="Arial" panose="020B0604020202020204" pitchFamily="34" charset="0"/>
              </a:rPr>
              <a:t>original. </a:t>
            </a:r>
            <a:r>
              <a:rPr lang="en-US" spc="65" dirty="0">
                <a:solidFill>
                  <a:srgbClr val="0C0C0C"/>
                </a:solidFill>
                <a:latin typeface="Arial" panose="020B0604020202020204" pitchFamily="34" charset="0"/>
                <a:cs typeface="Arial" panose="020B0604020202020204" pitchFamily="34" charset="0"/>
              </a:rPr>
              <a:t>He </a:t>
            </a:r>
            <a:r>
              <a:rPr lang="en-US" spc="35" dirty="0">
                <a:solidFill>
                  <a:srgbClr val="0C0C0C"/>
                </a:solidFill>
                <a:latin typeface="Arial" panose="020B0604020202020204" pitchFamily="34" charset="0"/>
                <a:cs typeface="Arial" panose="020B0604020202020204" pitchFamily="34" charset="0"/>
              </a:rPr>
              <a:t>said </a:t>
            </a:r>
            <a:r>
              <a:rPr lang="en-US" spc="15" dirty="0">
                <a:solidFill>
                  <a:srgbClr val="0C0C0C"/>
                </a:solidFill>
                <a:latin typeface="Arial" panose="020B0604020202020204" pitchFamily="34" charset="0"/>
                <a:cs typeface="Arial" panose="020B0604020202020204" pitchFamily="34" charset="0"/>
              </a:rPr>
              <a:t>it  </a:t>
            </a:r>
            <a:r>
              <a:rPr lang="en-US" spc="55" dirty="0">
                <a:solidFill>
                  <a:srgbClr val="0C0C0C"/>
                </a:solidFill>
                <a:latin typeface="Arial" panose="020B0604020202020204" pitchFamily="34" charset="0"/>
                <a:cs typeface="Arial" panose="020B0604020202020204" pitchFamily="34" charset="0"/>
              </a:rPr>
              <a:t>was</a:t>
            </a:r>
            <a:r>
              <a:rPr lang="en-US" spc="-3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derived</a:t>
            </a:r>
            <a:r>
              <a:rPr lang="en-US" spc="-35"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from</a:t>
            </a:r>
            <a:r>
              <a:rPr lang="en-US" spc="35" dirty="0">
                <a:solidFill>
                  <a:srgbClr val="0C0C0C"/>
                </a:solidFill>
                <a:latin typeface="Arial" panose="020B0604020202020204" pitchFamily="34" charset="0"/>
                <a:cs typeface="Arial" panose="020B0604020202020204" pitchFamily="34" charset="0"/>
              </a:rPr>
              <a:t> an</a:t>
            </a:r>
            <a:r>
              <a:rPr lang="en-US" spc="5" dirty="0">
                <a:solidFill>
                  <a:srgbClr val="0C0C0C"/>
                </a:solidFill>
                <a:latin typeface="Arial" panose="020B0604020202020204" pitchFamily="34" charset="0"/>
                <a:cs typeface="Arial" panose="020B0604020202020204" pitchFamily="34" charset="0"/>
              </a:rPr>
              <a:t> </a:t>
            </a:r>
            <a:r>
              <a:rPr lang="en-US" spc="65" dirty="0">
                <a:solidFill>
                  <a:srgbClr val="0C0C0C"/>
                </a:solidFill>
                <a:latin typeface="Arial" panose="020B0604020202020204" pitchFamily="34" charset="0"/>
                <a:cs typeface="Arial" panose="020B0604020202020204" pitchFamily="34" charset="0"/>
              </a:rPr>
              <a:t>Institute</a:t>
            </a:r>
            <a:r>
              <a:rPr lang="en-US" spc="-25" dirty="0">
                <a:solidFill>
                  <a:srgbClr val="0C0C0C"/>
                </a:solidFill>
                <a:latin typeface="Arial" panose="020B0604020202020204" pitchFamily="34" charset="0"/>
                <a:cs typeface="Arial" panose="020B0604020202020204" pitchFamily="34" charset="0"/>
              </a:rPr>
              <a:t> </a:t>
            </a:r>
            <a:r>
              <a:rPr lang="en-US" spc="-30" dirty="0">
                <a:solidFill>
                  <a:srgbClr val="0C0C0C"/>
                </a:solidFill>
                <a:latin typeface="Arial" panose="020B0604020202020204" pitchFamily="34" charset="0"/>
                <a:cs typeface="Arial" panose="020B0604020202020204" pitchFamily="34" charset="0"/>
              </a:rPr>
              <a:t>of</a:t>
            </a:r>
            <a:r>
              <a:rPr lang="en-US" spc="-35"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Internal</a:t>
            </a:r>
            <a:r>
              <a:rPr lang="en-US" spc="-35"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Auditors' </a:t>
            </a:r>
            <a:r>
              <a:rPr lang="en-US" spc="50" dirty="0">
                <a:solidFill>
                  <a:srgbClr val="0C0C0C"/>
                </a:solidFill>
                <a:latin typeface="Arial" panose="020B0604020202020204" pitchFamily="34" charset="0"/>
                <a:cs typeface="Arial" panose="020B0604020202020204" pitchFamily="34" charset="0"/>
              </a:rPr>
              <a:t>template</a:t>
            </a:r>
            <a:r>
              <a:rPr lang="en-US" spc="30"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document.</a:t>
            </a:r>
            <a:endParaRPr lang="en-US" dirty="0">
              <a:latin typeface="Arial" panose="020B0604020202020204" pitchFamily="34" charset="0"/>
              <a:cs typeface="Arial" panose="020B0604020202020204" pitchFamily="34" charset="0"/>
            </a:endParaRPr>
          </a:p>
          <a:p>
            <a:pPr>
              <a:lnSpc>
                <a:spcPct val="100000"/>
              </a:lnSpc>
              <a:spcBef>
                <a:spcPts val="45"/>
              </a:spcBef>
            </a:pPr>
            <a:endParaRPr lang="en-US" dirty="0">
              <a:latin typeface="Arial" panose="020B0604020202020204" pitchFamily="34" charset="0"/>
              <a:cs typeface="Arial" panose="020B0604020202020204" pitchFamily="34" charset="0"/>
            </a:endParaRPr>
          </a:p>
          <a:p>
            <a:pPr marL="19050" marR="5080" indent="201295" algn="just">
              <a:lnSpc>
                <a:spcPct val="103800"/>
              </a:lnSpc>
            </a:pPr>
            <a:r>
              <a:rPr lang="en-US" spc="10" dirty="0">
                <a:solidFill>
                  <a:srgbClr val="0C0C0C"/>
                </a:solidFill>
                <a:latin typeface="Arial" panose="020B0604020202020204" pitchFamily="34" charset="0"/>
                <a:cs typeface="Arial" panose="020B0604020202020204" pitchFamily="34" charset="0"/>
              </a:rPr>
              <a:t>As </a:t>
            </a:r>
            <a:r>
              <a:rPr lang="en-US" spc="25" dirty="0">
                <a:solidFill>
                  <a:srgbClr val="0C0C0C"/>
                </a:solidFill>
                <a:latin typeface="Arial" panose="020B0604020202020204" pitchFamily="34" charset="0"/>
                <a:cs typeface="Arial" panose="020B0604020202020204" pitchFamily="34" charset="0"/>
              </a:rPr>
              <a:t>Thomas </a:t>
            </a:r>
            <a:r>
              <a:rPr lang="en-US" spc="15" dirty="0">
                <a:solidFill>
                  <a:srgbClr val="0C0C0C"/>
                </a:solidFill>
                <a:latin typeface="Arial" panose="020B0604020202020204" pitchFamily="34" charset="0"/>
                <a:cs typeface="Arial" panose="020B0604020202020204" pitchFamily="34" charset="0"/>
              </a:rPr>
              <a:t>spoke, </a:t>
            </a:r>
            <a:r>
              <a:rPr lang="en-US" spc="-10" dirty="0">
                <a:solidFill>
                  <a:srgbClr val="0C0C0C"/>
                </a:solidFill>
                <a:latin typeface="Arial" panose="020B0604020202020204" pitchFamily="34" charset="0"/>
                <a:cs typeface="Arial" panose="020B0604020202020204" pitchFamily="34" charset="0"/>
              </a:rPr>
              <a:t>City </a:t>
            </a:r>
            <a:r>
              <a:rPr lang="en-US" spc="25" dirty="0">
                <a:solidFill>
                  <a:srgbClr val="0C0C0C"/>
                </a:solidFill>
                <a:latin typeface="Arial" panose="020B0604020202020204" pitchFamily="34" charset="0"/>
                <a:cs typeface="Arial" panose="020B0604020202020204" pitchFamily="34" charset="0"/>
              </a:rPr>
              <a:t>Councilman </a:t>
            </a:r>
            <a:r>
              <a:rPr lang="en-US" spc="-30" dirty="0">
                <a:solidFill>
                  <a:srgbClr val="0C0C0C"/>
                </a:solidFill>
                <a:latin typeface="Arial" panose="020B0604020202020204" pitchFamily="34" charset="0"/>
                <a:cs typeface="Arial" panose="020B0604020202020204" pitchFamily="34" charset="0"/>
              </a:rPr>
              <a:t>Bill </a:t>
            </a:r>
            <a:r>
              <a:rPr lang="en-US" dirty="0">
                <a:solidFill>
                  <a:srgbClr val="0C0C0C"/>
                </a:solidFill>
                <a:latin typeface="Arial" panose="020B0604020202020204" pitchFamily="34" charset="0"/>
                <a:cs typeface="Arial" panose="020B0604020202020204" pitchFamily="34" charset="0"/>
              </a:rPr>
              <a:t>Moody </a:t>
            </a:r>
            <a:r>
              <a:rPr lang="en-US" spc="55" dirty="0">
                <a:solidFill>
                  <a:srgbClr val="0C0C0C"/>
                </a:solidFill>
                <a:latin typeface="Arial" panose="020B0604020202020204" pitchFamily="34" charset="0"/>
                <a:cs typeface="Arial" panose="020B0604020202020204" pitchFamily="34" charset="0"/>
              </a:rPr>
              <a:t>interrupted </a:t>
            </a:r>
            <a:r>
              <a:rPr lang="en-US" spc="65" dirty="0">
                <a:solidFill>
                  <a:srgbClr val="0C0C0C"/>
                </a:solidFill>
                <a:latin typeface="Arial" panose="020B0604020202020204" pitchFamily="34" charset="0"/>
                <a:cs typeface="Arial" panose="020B0604020202020204" pitchFamily="34" charset="0"/>
              </a:rPr>
              <a:t>him. </a:t>
            </a:r>
            <a:r>
              <a:rPr lang="en-US" spc="10" dirty="0">
                <a:solidFill>
                  <a:srgbClr val="FF0000"/>
                </a:solidFill>
                <a:latin typeface="Arial" panose="020B0604020202020204" pitchFamily="34" charset="0"/>
                <a:cs typeface="Arial" panose="020B0604020202020204" pitchFamily="34" charset="0"/>
              </a:rPr>
              <a:t>"Quite  </a:t>
            </a:r>
            <a:r>
              <a:rPr lang="en-US" spc="35" dirty="0">
                <a:solidFill>
                  <a:srgbClr val="FF0000"/>
                </a:solidFill>
                <a:latin typeface="Arial" panose="020B0604020202020204" pitchFamily="34" charset="0"/>
                <a:cs typeface="Arial" panose="020B0604020202020204" pitchFamily="34" charset="0"/>
              </a:rPr>
              <a:t>frankly </a:t>
            </a:r>
            <a:r>
              <a:rPr lang="en-US" spc="30" dirty="0">
                <a:solidFill>
                  <a:srgbClr val="FF0000"/>
                </a:solidFill>
                <a:latin typeface="Arial" panose="020B0604020202020204" pitchFamily="34" charset="0"/>
                <a:cs typeface="Arial" panose="020B0604020202020204" pitchFamily="34" charset="0"/>
              </a:rPr>
              <a:t>- </a:t>
            </a:r>
            <a:r>
              <a:rPr lang="en-US" spc="50" dirty="0">
                <a:solidFill>
                  <a:srgbClr val="FF0000"/>
                </a:solidFill>
                <a:latin typeface="Arial" panose="020B0604020202020204" pitchFamily="34" charset="0"/>
                <a:cs typeface="Arial" panose="020B0604020202020204" pitchFamily="34" charset="0"/>
              </a:rPr>
              <a:t>and </a:t>
            </a:r>
            <a:r>
              <a:rPr lang="en-US" spc="40" dirty="0">
                <a:solidFill>
                  <a:srgbClr val="FF0000"/>
                </a:solidFill>
                <a:latin typeface="Arial" panose="020B0604020202020204" pitchFamily="34" charset="0"/>
                <a:cs typeface="Arial" panose="020B0604020202020204" pitchFamily="34" charset="0"/>
              </a:rPr>
              <a:t>I'm </a:t>
            </a:r>
            <a:r>
              <a:rPr lang="en-US" spc="30" dirty="0">
                <a:solidFill>
                  <a:srgbClr val="FF0000"/>
                </a:solidFill>
                <a:latin typeface="Arial" panose="020B0604020202020204" pitchFamily="34" charset="0"/>
                <a:cs typeface="Arial" panose="020B0604020202020204" pitchFamily="34" charset="0"/>
              </a:rPr>
              <a:t>speaking for </a:t>
            </a:r>
            <a:r>
              <a:rPr lang="en-US" spc="25" dirty="0">
                <a:solidFill>
                  <a:srgbClr val="FF0000"/>
                </a:solidFill>
                <a:latin typeface="Arial" panose="020B0604020202020204" pitchFamily="34" charset="0"/>
                <a:cs typeface="Arial" panose="020B0604020202020204" pitchFamily="34" charset="0"/>
              </a:rPr>
              <a:t>me </a:t>
            </a:r>
            <a:r>
              <a:rPr lang="en-US" spc="10" dirty="0">
                <a:solidFill>
                  <a:srgbClr val="FF0000"/>
                </a:solidFill>
                <a:latin typeface="Arial" panose="020B0604020202020204" pitchFamily="34" charset="0"/>
                <a:cs typeface="Arial" panose="020B0604020202020204" pitchFamily="34" charset="0"/>
              </a:rPr>
              <a:t>- I </a:t>
            </a:r>
            <a:r>
              <a:rPr lang="en-US" spc="65" dirty="0">
                <a:solidFill>
                  <a:srgbClr val="FF0000"/>
                </a:solidFill>
                <a:latin typeface="Arial" panose="020B0604020202020204" pitchFamily="34" charset="0"/>
                <a:cs typeface="Arial" panose="020B0604020202020204" pitchFamily="34" charset="0"/>
              </a:rPr>
              <a:t>don't </a:t>
            </a:r>
            <a:r>
              <a:rPr lang="en-US" spc="55" dirty="0">
                <a:solidFill>
                  <a:srgbClr val="FF0000"/>
                </a:solidFill>
                <a:latin typeface="Arial" panose="020B0604020202020204" pitchFamily="34" charset="0"/>
                <a:cs typeface="Arial" panose="020B0604020202020204" pitchFamily="34" charset="0"/>
              </a:rPr>
              <a:t>think it's </a:t>
            </a:r>
            <a:r>
              <a:rPr lang="en-US" spc="60" dirty="0">
                <a:solidFill>
                  <a:srgbClr val="FF0000"/>
                </a:solidFill>
                <a:latin typeface="Arial" panose="020B0604020202020204" pitchFamily="34" charset="0"/>
                <a:cs typeface="Arial" panose="020B0604020202020204" pitchFamily="34" charset="0"/>
              </a:rPr>
              <a:t>an </a:t>
            </a:r>
            <a:r>
              <a:rPr lang="en-US" dirty="0">
                <a:solidFill>
                  <a:srgbClr val="FF0000"/>
                </a:solidFill>
                <a:latin typeface="Arial" panose="020B0604020202020204" pitchFamily="34" charset="0"/>
                <a:cs typeface="Arial" panose="020B0604020202020204" pitchFamily="34" charset="0"/>
              </a:rPr>
              <a:t>efficient </a:t>
            </a:r>
            <a:r>
              <a:rPr lang="en-US" spc="35" dirty="0">
                <a:solidFill>
                  <a:srgbClr val="FF0000"/>
                </a:solidFill>
                <a:latin typeface="Arial" panose="020B0604020202020204" pitchFamily="34" charset="0"/>
                <a:cs typeface="Arial" panose="020B0604020202020204" pitchFamily="34" charset="0"/>
              </a:rPr>
              <a:t>use </a:t>
            </a:r>
            <a:r>
              <a:rPr lang="en-US" spc="-35" dirty="0">
                <a:solidFill>
                  <a:srgbClr val="FF0000"/>
                </a:solidFill>
                <a:latin typeface="Arial" panose="020B0604020202020204" pitchFamily="34" charset="0"/>
                <a:cs typeface="Arial" panose="020B0604020202020204" pitchFamily="34" charset="0"/>
              </a:rPr>
              <a:t>of  our </a:t>
            </a:r>
            <a:r>
              <a:rPr lang="en-US" spc="50" dirty="0">
                <a:solidFill>
                  <a:srgbClr val="FF0000"/>
                </a:solidFill>
                <a:latin typeface="Arial" panose="020B0604020202020204" pitchFamily="34" charset="0"/>
                <a:cs typeface="Arial" panose="020B0604020202020204" pitchFamily="34" charset="0"/>
              </a:rPr>
              <a:t>time </a:t>
            </a:r>
            <a:r>
              <a:rPr lang="en-US" spc="55" dirty="0">
                <a:solidFill>
                  <a:srgbClr val="FF0000"/>
                </a:solidFill>
                <a:latin typeface="Arial" panose="020B0604020202020204" pitchFamily="34" charset="0"/>
                <a:cs typeface="Arial" panose="020B0604020202020204" pitchFamily="34" charset="0"/>
              </a:rPr>
              <a:t>to rebut </a:t>
            </a:r>
            <a:r>
              <a:rPr lang="en-US" spc="65" dirty="0">
                <a:solidFill>
                  <a:srgbClr val="FF0000"/>
                </a:solidFill>
                <a:latin typeface="Arial" panose="020B0604020202020204" pitchFamily="34" charset="0"/>
                <a:cs typeface="Arial" panose="020B0604020202020204" pitchFamily="34" charset="0"/>
              </a:rPr>
              <a:t>a </a:t>
            </a:r>
            <a:r>
              <a:rPr lang="en-US" spc="25" dirty="0">
                <a:solidFill>
                  <a:srgbClr val="FF0000"/>
                </a:solidFill>
                <a:latin typeface="Arial" panose="020B0604020202020204" pitchFamily="34" charset="0"/>
                <a:cs typeface="Arial" panose="020B0604020202020204" pitchFamily="34" charset="0"/>
              </a:rPr>
              <a:t>week-old </a:t>
            </a:r>
            <a:r>
              <a:rPr lang="en-US" spc="30" dirty="0">
                <a:solidFill>
                  <a:srgbClr val="FF0000"/>
                </a:solidFill>
                <a:latin typeface="Arial" panose="020B0604020202020204" pitchFamily="34" charset="0"/>
                <a:cs typeface="Arial" panose="020B0604020202020204" pitchFamily="34" charset="0"/>
              </a:rPr>
              <a:t>newspaper </a:t>
            </a:r>
            <a:r>
              <a:rPr lang="en-US" spc="15" dirty="0">
                <a:solidFill>
                  <a:srgbClr val="FF0000"/>
                </a:solidFill>
                <a:latin typeface="Arial" panose="020B0604020202020204" pitchFamily="34" charset="0"/>
                <a:cs typeface="Arial" panose="020B0604020202020204" pitchFamily="34" charset="0"/>
              </a:rPr>
              <a:t>(</a:t>
            </a:r>
            <a:r>
              <a:rPr lang="en-US" spc="15" dirty="0" smtClean="0">
                <a:solidFill>
                  <a:srgbClr val="FF0000"/>
                </a:solidFill>
                <a:latin typeface="Arial" panose="020B0604020202020204" pitchFamily="34" charset="0"/>
                <a:cs typeface="Arial" panose="020B0604020202020204" pitchFamily="34" charset="0"/>
              </a:rPr>
              <a:t>article</a:t>
            </a:r>
            <a:r>
              <a:rPr lang="en-US" spc="25" dirty="0" smtClean="0">
                <a:solidFill>
                  <a:srgbClr val="FF0000"/>
                </a:solidFill>
                <a:latin typeface="Arial" panose="020B0604020202020204" pitchFamily="34" charset="0"/>
                <a:cs typeface="Arial" panose="020B0604020202020204" pitchFamily="34" charset="0"/>
              </a:rPr>
              <a:t>)," </a:t>
            </a:r>
            <a:r>
              <a:rPr lang="en-US" spc="40" dirty="0">
                <a:solidFill>
                  <a:srgbClr val="FF0000"/>
                </a:solidFill>
                <a:latin typeface="Arial" panose="020B0604020202020204" pitchFamily="34" charset="0"/>
                <a:cs typeface="Arial" panose="020B0604020202020204" pitchFamily="34" charset="0"/>
              </a:rPr>
              <a:t>he </a:t>
            </a:r>
            <a:r>
              <a:rPr lang="en-US" spc="35" dirty="0">
                <a:solidFill>
                  <a:srgbClr val="FF0000"/>
                </a:solidFill>
                <a:latin typeface="Arial" panose="020B0604020202020204" pitchFamily="34" charset="0"/>
                <a:cs typeface="Arial" panose="020B0604020202020204" pitchFamily="34" charset="0"/>
              </a:rPr>
              <a:t>said. </a:t>
            </a:r>
            <a:r>
              <a:rPr lang="en-US" spc="40" dirty="0">
                <a:solidFill>
                  <a:srgbClr val="FF0000"/>
                </a:solidFill>
                <a:latin typeface="Arial" panose="020B0604020202020204" pitchFamily="34" charset="0"/>
                <a:cs typeface="Arial" panose="020B0604020202020204" pitchFamily="34" charset="0"/>
              </a:rPr>
              <a:t>"I think </a:t>
            </a:r>
            <a:r>
              <a:rPr lang="en-US" spc="55" dirty="0" smtClean="0">
                <a:solidFill>
                  <a:srgbClr val="FF0000"/>
                </a:solidFill>
                <a:latin typeface="Arial" panose="020B0604020202020204" pitchFamily="34" charset="0"/>
                <a:cs typeface="Arial" panose="020B0604020202020204" pitchFamily="34" charset="0"/>
              </a:rPr>
              <a:t>there's </a:t>
            </a:r>
            <a:r>
              <a:rPr lang="en-US" spc="30" dirty="0">
                <a:solidFill>
                  <a:srgbClr val="FF0000"/>
                </a:solidFill>
                <a:latin typeface="Arial" panose="020B0604020202020204" pitchFamily="34" charset="0"/>
                <a:cs typeface="Arial" panose="020B0604020202020204" pitchFamily="34" charset="0"/>
              </a:rPr>
              <a:t>a </a:t>
            </a:r>
            <a:r>
              <a:rPr lang="en-US" spc="35" dirty="0">
                <a:solidFill>
                  <a:srgbClr val="FF0000"/>
                </a:solidFill>
                <a:latin typeface="Arial" panose="020B0604020202020204" pitchFamily="34" charset="0"/>
                <a:cs typeface="Arial" panose="020B0604020202020204" pitchFamily="34" charset="0"/>
              </a:rPr>
              <a:t>lot </a:t>
            </a:r>
            <a:r>
              <a:rPr lang="en-US" spc="25" dirty="0">
                <a:solidFill>
                  <a:srgbClr val="FF0000"/>
                </a:solidFill>
                <a:latin typeface="Arial" panose="020B0604020202020204" pitchFamily="34" charset="0"/>
                <a:cs typeface="Arial" panose="020B0604020202020204" pitchFamily="34" charset="0"/>
              </a:rPr>
              <a:t>we </a:t>
            </a:r>
            <a:r>
              <a:rPr lang="en-US" spc="50" dirty="0">
                <a:solidFill>
                  <a:srgbClr val="FF0000"/>
                </a:solidFill>
                <a:latin typeface="Arial" panose="020B0604020202020204" pitchFamily="34" charset="0"/>
                <a:cs typeface="Arial" panose="020B0604020202020204" pitchFamily="34" charset="0"/>
              </a:rPr>
              <a:t>do </a:t>
            </a:r>
            <a:r>
              <a:rPr lang="en-US" spc="10" dirty="0">
                <a:solidFill>
                  <a:srgbClr val="FF0000"/>
                </a:solidFill>
                <a:latin typeface="Arial" panose="020B0604020202020204" pitchFamily="34" charset="0"/>
                <a:cs typeface="Arial" panose="020B0604020202020204" pitchFamily="34" charset="0"/>
              </a:rPr>
              <a:t>need </a:t>
            </a:r>
            <a:r>
              <a:rPr lang="en-US" spc="5" dirty="0">
                <a:solidFill>
                  <a:srgbClr val="FF0000"/>
                </a:solidFill>
                <a:latin typeface="Arial" panose="020B0604020202020204" pitchFamily="34" charset="0"/>
                <a:cs typeface="Arial" panose="020B0604020202020204" pitchFamily="34" charset="0"/>
              </a:rPr>
              <a:t>to </a:t>
            </a:r>
            <a:r>
              <a:rPr lang="en-US" spc="25" dirty="0">
                <a:solidFill>
                  <a:srgbClr val="FF0000"/>
                </a:solidFill>
                <a:latin typeface="Arial" panose="020B0604020202020204" pitchFamily="34" charset="0"/>
                <a:cs typeface="Arial" panose="020B0604020202020204" pitchFamily="34" charset="0"/>
              </a:rPr>
              <a:t>discuss, </a:t>
            </a:r>
            <a:r>
              <a:rPr lang="en-US" spc="30" dirty="0">
                <a:solidFill>
                  <a:srgbClr val="FF0000"/>
                </a:solidFill>
                <a:latin typeface="Arial" panose="020B0604020202020204" pitchFamily="34" charset="0"/>
                <a:cs typeface="Arial" panose="020B0604020202020204" pitchFamily="34" charset="0"/>
              </a:rPr>
              <a:t>but </a:t>
            </a:r>
            <a:r>
              <a:rPr lang="en-US" spc="25" dirty="0">
                <a:solidFill>
                  <a:srgbClr val="FF0000"/>
                </a:solidFill>
                <a:latin typeface="Arial" panose="020B0604020202020204" pitchFamily="34" charset="0"/>
                <a:cs typeface="Arial" panose="020B0604020202020204" pitchFamily="34" charset="0"/>
              </a:rPr>
              <a:t>I </a:t>
            </a:r>
            <a:r>
              <a:rPr lang="en-US" spc="50" dirty="0">
                <a:solidFill>
                  <a:srgbClr val="FF0000"/>
                </a:solidFill>
                <a:latin typeface="Arial" panose="020B0604020202020204" pitchFamily="34" charset="0"/>
                <a:cs typeface="Arial" panose="020B0604020202020204" pitchFamily="34" charset="0"/>
              </a:rPr>
              <a:t>don't </a:t>
            </a:r>
            <a:r>
              <a:rPr lang="en-US" spc="55" dirty="0">
                <a:solidFill>
                  <a:srgbClr val="FF0000"/>
                </a:solidFill>
                <a:latin typeface="Arial" panose="020B0604020202020204" pitchFamily="34" charset="0"/>
                <a:cs typeface="Arial" panose="020B0604020202020204" pitchFamily="34" charset="0"/>
              </a:rPr>
              <a:t>think </a:t>
            </a:r>
            <a:r>
              <a:rPr lang="en-US" spc="15" dirty="0">
                <a:solidFill>
                  <a:srgbClr val="FF0000"/>
                </a:solidFill>
                <a:latin typeface="Arial" panose="020B0604020202020204" pitchFamily="34" charset="0"/>
                <a:cs typeface="Arial" panose="020B0604020202020204" pitchFamily="34" charset="0"/>
              </a:rPr>
              <a:t>now's </a:t>
            </a:r>
            <a:r>
              <a:rPr lang="en-US" spc="10" dirty="0">
                <a:solidFill>
                  <a:srgbClr val="FF0000"/>
                </a:solidFill>
                <a:latin typeface="Arial" panose="020B0604020202020204" pitchFamily="34" charset="0"/>
                <a:cs typeface="Arial" panose="020B0604020202020204" pitchFamily="34" charset="0"/>
              </a:rPr>
              <a:t>the </a:t>
            </a:r>
            <a:r>
              <a:rPr lang="en-US" spc="75" dirty="0">
                <a:solidFill>
                  <a:srgbClr val="FF0000"/>
                </a:solidFill>
                <a:latin typeface="Arial" panose="020B0604020202020204" pitchFamily="34" charset="0"/>
                <a:cs typeface="Arial" panose="020B0604020202020204" pitchFamily="34" charset="0"/>
              </a:rPr>
              <a:t>time </a:t>
            </a:r>
            <a:r>
              <a:rPr lang="en-US" spc="65" dirty="0">
                <a:solidFill>
                  <a:srgbClr val="FF0000"/>
                </a:solidFill>
                <a:latin typeface="Arial" panose="020B0604020202020204" pitchFamily="34" charset="0"/>
                <a:cs typeface="Arial" panose="020B0604020202020204" pitchFamily="34" charset="0"/>
              </a:rPr>
              <a:t>to</a:t>
            </a:r>
            <a:r>
              <a:rPr lang="en-US" spc="140" dirty="0">
                <a:solidFill>
                  <a:srgbClr val="FF0000"/>
                </a:solidFill>
                <a:latin typeface="Arial" panose="020B0604020202020204" pitchFamily="34" charset="0"/>
                <a:cs typeface="Arial" panose="020B0604020202020204" pitchFamily="34" charset="0"/>
              </a:rPr>
              <a:t> </a:t>
            </a:r>
            <a:r>
              <a:rPr lang="en-US" spc="40" dirty="0" smtClean="0">
                <a:solidFill>
                  <a:srgbClr val="FF0000"/>
                </a:solidFill>
                <a:latin typeface="Arial" panose="020B0604020202020204" pitchFamily="34" charset="0"/>
                <a:cs typeface="Arial" panose="020B0604020202020204" pitchFamily="34" charset="0"/>
              </a:rPr>
              <a:t>do it”.</a:t>
            </a:r>
            <a:endParaRPr lang="en-US" baseline="1984" dirty="0">
              <a:solidFill>
                <a:srgbClr val="FF0000"/>
              </a:solidFill>
              <a:latin typeface="Arial" panose="020B0604020202020204" pitchFamily="34" charset="0"/>
              <a:cs typeface="Arial" panose="020B0604020202020204" pitchFamily="34" charset="0"/>
            </a:endParaRPr>
          </a:p>
          <a:p>
            <a:pPr>
              <a:lnSpc>
                <a:spcPct val="100000"/>
              </a:lnSpc>
              <a:spcBef>
                <a:spcPts val="15"/>
              </a:spcBef>
            </a:pPr>
            <a:endParaRPr lang="en-US" dirty="0">
              <a:latin typeface="Arial" panose="020B0604020202020204" pitchFamily="34" charset="0"/>
              <a:cs typeface="Arial" panose="020B0604020202020204" pitchFamily="34" charset="0"/>
            </a:endParaRPr>
          </a:p>
          <a:p>
            <a:pPr marL="27940" marR="8890" indent="196215" algn="just">
              <a:lnSpc>
                <a:spcPct val="103800"/>
              </a:lnSpc>
              <a:spcBef>
                <a:spcPts val="5"/>
              </a:spcBef>
            </a:pPr>
            <a:r>
              <a:rPr lang="en-US" spc="10" dirty="0">
                <a:solidFill>
                  <a:srgbClr val="FF0000"/>
                </a:solidFill>
                <a:latin typeface="Arial" panose="020B0604020202020204" pitchFamily="34" charset="0"/>
                <a:cs typeface="Arial" panose="020B0604020202020204" pitchFamily="34" charset="0"/>
              </a:rPr>
              <a:t>Two </a:t>
            </a:r>
            <a:r>
              <a:rPr lang="en-US" spc="50" dirty="0">
                <a:solidFill>
                  <a:srgbClr val="FF0000"/>
                </a:solidFill>
                <a:latin typeface="Arial" panose="020B0604020202020204" pitchFamily="34" charset="0"/>
                <a:cs typeface="Arial" panose="020B0604020202020204" pitchFamily="34" charset="0"/>
              </a:rPr>
              <a:t>other </a:t>
            </a:r>
            <a:r>
              <a:rPr lang="en-US" spc="10" dirty="0">
                <a:solidFill>
                  <a:srgbClr val="FF0000"/>
                </a:solidFill>
                <a:latin typeface="Arial" panose="020B0604020202020204" pitchFamily="34" charset="0"/>
                <a:cs typeface="Arial" panose="020B0604020202020204" pitchFamily="34" charset="0"/>
              </a:rPr>
              <a:t>council </a:t>
            </a:r>
            <a:r>
              <a:rPr lang="en-US" spc="60" dirty="0">
                <a:solidFill>
                  <a:srgbClr val="FF0000"/>
                </a:solidFill>
                <a:latin typeface="Arial" panose="020B0604020202020204" pitchFamily="34" charset="0"/>
                <a:cs typeface="Arial" panose="020B0604020202020204" pitchFamily="34" charset="0"/>
              </a:rPr>
              <a:t>members, </a:t>
            </a:r>
            <a:r>
              <a:rPr lang="en-US" spc="15" dirty="0">
                <a:solidFill>
                  <a:srgbClr val="FF0000"/>
                </a:solidFill>
                <a:latin typeface="Arial" panose="020B0604020202020204" pitchFamily="34" charset="0"/>
                <a:cs typeface="Arial" panose="020B0604020202020204" pitchFamily="34" charset="0"/>
              </a:rPr>
              <a:t>however, </a:t>
            </a:r>
            <a:r>
              <a:rPr lang="en-US" spc="25" dirty="0">
                <a:solidFill>
                  <a:srgbClr val="FF0000"/>
                </a:solidFill>
                <a:latin typeface="Arial" panose="020B0604020202020204" pitchFamily="34" charset="0"/>
                <a:cs typeface="Arial" panose="020B0604020202020204" pitchFamily="34" charset="0"/>
              </a:rPr>
              <a:t>encouraged </a:t>
            </a:r>
            <a:r>
              <a:rPr lang="en-US" spc="35" dirty="0">
                <a:solidFill>
                  <a:srgbClr val="FF0000"/>
                </a:solidFill>
                <a:latin typeface="Arial" panose="020B0604020202020204" pitchFamily="34" charset="0"/>
                <a:cs typeface="Arial" panose="020B0604020202020204" pitchFamily="34" charset="0"/>
              </a:rPr>
              <a:t>Thomas </a:t>
            </a:r>
            <a:r>
              <a:rPr lang="en-US" spc="25" dirty="0">
                <a:solidFill>
                  <a:srgbClr val="FF0000"/>
                </a:solidFill>
                <a:latin typeface="Arial" panose="020B0604020202020204" pitchFamily="34" charset="0"/>
                <a:cs typeface="Arial" panose="020B0604020202020204" pitchFamily="34" charset="0"/>
              </a:rPr>
              <a:t>to </a:t>
            </a:r>
            <a:r>
              <a:rPr lang="en-US" spc="15" dirty="0">
                <a:solidFill>
                  <a:srgbClr val="FF0000"/>
                </a:solidFill>
                <a:latin typeface="Arial" panose="020B0604020202020204" pitchFamily="34" charset="0"/>
                <a:cs typeface="Arial" panose="020B0604020202020204" pitchFamily="34" charset="0"/>
              </a:rPr>
              <a:t>finish </a:t>
            </a:r>
            <a:r>
              <a:rPr lang="en-US" spc="25" dirty="0" smtClean="0">
                <a:solidFill>
                  <a:srgbClr val="FF0000"/>
                </a:solidFill>
                <a:latin typeface="Arial" panose="020B0604020202020204" pitchFamily="34" charset="0"/>
                <a:cs typeface="Arial" panose="020B0604020202020204" pitchFamily="34" charset="0"/>
              </a:rPr>
              <a:t>his </a:t>
            </a:r>
            <a:r>
              <a:rPr lang="en-US" spc="40" dirty="0">
                <a:solidFill>
                  <a:srgbClr val="FF0000"/>
                </a:solidFill>
                <a:latin typeface="Arial" panose="020B0604020202020204" pitchFamily="34" charset="0"/>
                <a:cs typeface="Arial" panose="020B0604020202020204" pitchFamily="34" charset="0"/>
              </a:rPr>
              <a:t>presentation,</a:t>
            </a:r>
            <a:r>
              <a:rPr lang="en-US" spc="40" dirty="0">
                <a:solidFill>
                  <a:srgbClr val="0C0C0C"/>
                </a:solidFill>
                <a:latin typeface="Arial" panose="020B0604020202020204" pitchFamily="34" charset="0"/>
                <a:cs typeface="Arial" panose="020B0604020202020204" pitchFamily="34" charset="0"/>
              </a:rPr>
              <a:t> </a:t>
            </a:r>
            <a:r>
              <a:rPr lang="en-US" b="1" spc="35" dirty="0">
                <a:solidFill>
                  <a:srgbClr val="FF0000"/>
                </a:solidFill>
                <a:latin typeface="Arial" panose="020B0604020202020204" pitchFamily="34" charset="0"/>
                <a:cs typeface="Arial" panose="020B0604020202020204" pitchFamily="34" charset="0"/>
              </a:rPr>
              <a:t>during </a:t>
            </a:r>
            <a:r>
              <a:rPr lang="en-US" b="1" spc="30" dirty="0">
                <a:solidFill>
                  <a:srgbClr val="FF0000"/>
                </a:solidFill>
                <a:latin typeface="Arial" panose="020B0604020202020204" pitchFamily="34" charset="0"/>
                <a:cs typeface="Arial" panose="020B0604020202020204" pitchFamily="34" charset="0"/>
              </a:rPr>
              <a:t>which he </a:t>
            </a:r>
            <a:r>
              <a:rPr lang="en-US" b="1" spc="25" dirty="0">
                <a:solidFill>
                  <a:srgbClr val="FF0000"/>
                </a:solidFill>
                <a:latin typeface="Arial" panose="020B0604020202020204" pitchFamily="34" charset="0"/>
                <a:cs typeface="Arial" panose="020B0604020202020204" pitchFamily="34" charset="0"/>
              </a:rPr>
              <a:t>also </a:t>
            </a:r>
            <a:r>
              <a:rPr lang="en-US" b="1" spc="10" dirty="0">
                <a:solidFill>
                  <a:srgbClr val="FF0000"/>
                </a:solidFill>
                <a:latin typeface="Arial" panose="020B0604020202020204" pitchFamily="34" charset="0"/>
                <a:cs typeface="Arial" panose="020B0604020202020204" pitchFamily="34" charset="0"/>
              </a:rPr>
              <a:t>revealed the </a:t>
            </a:r>
            <a:r>
              <a:rPr lang="en-US" b="1" spc="15" dirty="0">
                <a:solidFill>
                  <a:srgbClr val="FF0000"/>
                </a:solidFill>
                <a:latin typeface="Arial" panose="020B0604020202020204" pitchFamily="34" charset="0"/>
                <a:cs typeface="Arial" panose="020B0604020202020204" pitchFamily="34" charset="0"/>
              </a:rPr>
              <a:t>risk </a:t>
            </a:r>
            <a:r>
              <a:rPr lang="en-US" b="1" spc="40" dirty="0">
                <a:solidFill>
                  <a:srgbClr val="FF0000"/>
                </a:solidFill>
                <a:latin typeface="Arial" panose="020B0604020202020204" pitchFamily="34" charset="0"/>
                <a:cs typeface="Arial" panose="020B0604020202020204" pitchFamily="34" charset="0"/>
              </a:rPr>
              <a:t>assessment </a:t>
            </a:r>
            <a:r>
              <a:rPr lang="en-US" b="1" spc="55" dirty="0">
                <a:solidFill>
                  <a:srgbClr val="FF0000"/>
                </a:solidFill>
                <a:latin typeface="Arial" panose="020B0604020202020204" pitchFamily="34" charset="0"/>
                <a:cs typeface="Arial" panose="020B0604020202020204" pitchFamily="34" charset="0"/>
              </a:rPr>
              <a:t>that </a:t>
            </a:r>
            <a:r>
              <a:rPr lang="en-US" b="1" spc="75" dirty="0" smtClean="0">
                <a:solidFill>
                  <a:srgbClr val="FF0000"/>
                </a:solidFill>
                <a:latin typeface="Arial" panose="020B0604020202020204" pitchFamily="34" charset="0"/>
                <a:cs typeface="Arial" panose="020B0604020202020204" pitchFamily="34" charset="0"/>
              </a:rPr>
              <a:t>he</a:t>
            </a:r>
            <a:r>
              <a:rPr lang="en-US" b="1" spc="5" dirty="0" smtClean="0">
                <a:solidFill>
                  <a:srgbClr val="FF0000"/>
                </a:solidFill>
                <a:latin typeface="Arial" panose="020B0604020202020204" pitchFamily="34" charset="0"/>
                <a:cs typeface="Arial" panose="020B0604020202020204" pitchFamily="34" charset="0"/>
              </a:rPr>
              <a:t> </a:t>
            </a:r>
            <a:r>
              <a:rPr lang="en-US" b="1" spc="30" dirty="0">
                <a:solidFill>
                  <a:srgbClr val="FF0000"/>
                </a:solidFill>
                <a:latin typeface="Arial" panose="020B0604020202020204" pitchFamily="34" charset="0"/>
                <a:cs typeface="Arial" panose="020B0604020202020204" pitchFamily="34" charset="0"/>
              </a:rPr>
              <a:t>created</a:t>
            </a:r>
            <a:r>
              <a:rPr lang="en-US" b="1" spc="5" dirty="0">
                <a:solidFill>
                  <a:srgbClr val="FF0000"/>
                </a:solidFill>
                <a:latin typeface="Arial" panose="020B0604020202020204" pitchFamily="34" charset="0"/>
                <a:cs typeface="Arial" panose="020B0604020202020204" pitchFamily="34" charset="0"/>
              </a:rPr>
              <a:t> </a:t>
            </a:r>
            <a:r>
              <a:rPr lang="en-US" b="1" spc="55" dirty="0">
                <a:solidFill>
                  <a:srgbClr val="FF0000"/>
                </a:solidFill>
                <a:latin typeface="Arial" panose="020B0604020202020204" pitchFamily="34" charset="0"/>
                <a:cs typeface="Arial" panose="020B0604020202020204" pitchFamily="34" charset="0"/>
              </a:rPr>
              <a:t>to</a:t>
            </a:r>
            <a:r>
              <a:rPr lang="en-US" b="1" spc="-35" dirty="0">
                <a:solidFill>
                  <a:srgbClr val="FF0000"/>
                </a:solidFill>
                <a:latin typeface="Arial" panose="020B0604020202020204" pitchFamily="34" charset="0"/>
                <a:cs typeface="Arial" panose="020B0604020202020204" pitchFamily="34" charset="0"/>
              </a:rPr>
              <a:t> </a:t>
            </a:r>
            <a:r>
              <a:rPr lang="en-US" b="1" spc="30" dirty="0">
                <a:solidFill>
                  <a:srgbClr val="FF0000"/>
                </a:solidFill>
                <a:latin typeface="Arial" panose="020B0604020202020204" pitchFamily="34" charset="0"/>
                <a:cs typeface="Arial" panose="020B0604020202020204" pitchFamily="34" charset="0"/>
              </a:rPr>
              <a:t>decide</a:t>
            </a:r>
            <a:r>
              <a:rPr lang="en-US" b="1" spc="-45" dirty="0">
                <a:solidFill>
                  <a:srgbClr val="FF0000"/>
                </a:solidFill>
                <a:latin typeface="Arial" panose="020B0604020202020204" pitchFamily="34" charset="0"/>
                <a:cs typeface="Arial" panose="020B0604020202020204" pitchFamily="34" charset="0"/>
              </a:rPr>
              <a:t> </a:t>
            </a:r>
            <a:r>
              <a:rPr lang="en-US" b="1" spc="25" dirty="0">
                <a:solidFill>
                  <a:srgbClr val="FF0000"/>
                </a:solidFill>
                <a:latin typeface="Arial" panose="020B0604020202020204" pitchFamily="34" charset="0"/>
                <a:cs typeface="Arial" panose="020B0604020202020204" pitchFamily="34" charset="0"/>
              </a:rPr>
              <a:t>which</a:t>
            </a:r>
            <a:r>
              <a:rPr lang="en-US" b="1" spc="15" dirty="0">
                <a:solidFill>
                  <a:srgbClr val="FF0000"/>
                </a:solidFill>
                <a:latin typeface="Arial" panose="020B0604020202020204" pitchFamily="34" charset="0"/>
                <a:cs typeface="Arial" panose="020B0604020202020204" pitchFamily="34" charset="0"/>
              </a:rPr>
              <a:t> </a:t>
            </a:r>
            <a:r>
              <a:rPr lang="en-US" b="1" spc="50" dirty="0">
                <a:solidFill>
                  <a:srgbClr val="FF0000"/>
                </a:solidFill>
                <a:latin typeface="Arial" panose="020B0604020202020204" pitchFamily="34" charset="0"/>
                <a:cs typeface="Arial" panose="020B0604020202020204" pitchFamily="34" charset="0"/>
              </a:rPr>
              <a:t>audits</a:t>
            </a:r>
            <a:r>
              <a:rPr lang="en-US" b="1" spc="-40" dirty="0">
                <a:solidFill>
                  <a:srgbClr val="FF0000"/>
                </a:solidFill>
                <a:latin typeface="Arial" panose="020B0604020202020204" pitchFamily="34" charset="0"/>
                <a:cs typeface="Arial" panose="020B0604020202020204" pitchFamily="34" charset="0"/>
              </a:rPr>
              <a:t> </a:t>
            </a:r>
            <a:r>
              <a:rPr lang="en-US" b="1" spc="55" dirty="0">
                <a:solidFill>
                  <a:srgbClr val="FF0000"/>
                </a:solidFill>
                <a:latin typeface="Arial" panose="020B0604020202020204" pitchFamily="34" charset="0"/>
                <a:cs typeface="Arial" panose="020B0604020202020204" pitchFamily="34" charset="0"/>
              </a:rPr>
              <a:t>to</a:t>
            </a:r>
            <a:r>
              <a:rPr lang="en-US" b="1" spc="-85" dirty="0">
                <a:solidFill>
                  <a:srgbClr val="FF0000"/>
                </a:solidFill>
                <a:latin typeface="Arial" panose="020B0604020202020204" pitchFamily="34" charset="0"/>
                <a:cs typeface="Arial" panose="020B0604020202020204" pitchFamily="34" charset="0"/>
              </a:rPr>
              <a:t> </a:t>
            </a:r>
            <a:r>
              <a:rPr lang="en-US" b="1" spc="60" dirty="0">
                <a:solidFill>
                  <a:srgbClr val="FF0000"/>
                </a:solidFill>
                <a:latin typeface="Arial" panose="020B0604020202020204" pitchFamily="34" charset="0"/>
                <a:cs typeface="Arial" panose="020B0604020202020204" pitchFamily="34" charset="0"/>
              </a:rPr>
              <a:t>do.</a:t>
            </a:r>
            <a:endParaRPr lang="en-US"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143000" y="5410200"/>
            <a:ext cx="6629400" cy="738664"/>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What did the Council Members </a:t>
            </a:r>
            <a:r>
              <a:rPr lang="en-US" sz="2400" u="sng"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actually</a:t>
            </a: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say?</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7-22-14</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01 - What'd I Say (Pt. 1 &amp; 2)">
            <a:hlinkClick r:id="" action="ppaction://media"/>
          </p:cNvPr>
          <p:cNvPicPr>
            <a:picLocks noChangeAspect="1"/>
          </p:cNvPicPr>
          <p:nvPr>
            <a:audioFile r:link="rId1"/>
            <p:extLst>
              <p:ext uri="{DAA4B4D4-6D71-4841-9C94-3DE7FCFB9230}">
                <p14:media xmlns:p14="http://schemas.microsoft.com/office/powerpoint/2010/main" r:embed="rId2">
                  <p14:trim st="136758" end="145302.5102"/>
                </p14:media>
              </p:ext>
            </p:extLst>
          </p:nvPr>
        </p:nvPicPr>
        <p:blipFill>
          <a:blip r:embed="rId7"/>
          <a:stretch>
            <a:fillRect/>
          </a:stretch>
        </p:blipFill>
        <p:spPr>
          <a:xfrm>
            <a:off x="7467600" y="443580"/>
            <a:ext cx="609600" cy="609600"/>
          </a:xfrm>
          <a:prstGeom prst="rect">
            <a:avLst/>
          </a:prstGeom>
        </p:spPr>
      </p:pic>
      <p:sp>
        <p:nvSpPr>
          <p:cNvPr id="10" name="Rectangle 9"/>
          <p:cNvSpPr/>
          <p:nvPr/>
        </p:nvSpPr>
        <p:spPr>
          <a:xfrm>
            <a:off x="7182970" y="1033339"/>
            <a:ext cx="1046630" cy="289951"/>
          </a:xfrm>
          <a:prstGeom prst="rect">
            <a:avLst/>
          </a:prstGeom>
        </p:spPr>
        <p:txBody>
          <a:bodyPr wrap="square">
            <a:spAutoFit/>
          </a:bodyPr>
          <a:lstStyle/>
          <a:p>
            <a:pPr marL="0" marR="0" algn="ctr">
              <a:lnSpc>
                <a:spcPct val="107000"/>
              </a:lnSpc>
              <a:spcBef>
                <a:spcPts val="0"/>
              </a:spcBef>
              <a:spcAft>
                <a:spcPts val="0"/>
              </a:spcAft>
            </a:pPr>
            <a:r>
              <a:rPr lang="en-US" sz="600" dirty="0">
                <a:latin typeface="Calibri" panose="020F0502020204030204" pitchFamily="34" charset="0"/>
                <a:ea typeface="Calibri" panose="020F0502020204030204" pitchFamily="34" charset="0"/>
                <a:cs typeface="Times New Roman" panose="02020603050405020304" pitchFamily="18" charset="0"/>
              </a:rPr>
              <a:t>What’d I Say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600" dirty="0">
                <a:latin typeface="Calibri" panose="020F0502020204030204" pitchFamily="34" charset="0"/>
                <a:ea typeface="Calibri" panose="020F0502020204030204" pitchFamily="34" charset="0"/>
                <a:cs typeface="Times New Roman" panose="02020603050405020304" pitchFamily="18" charset="0"/>
              </a:rPr>
              <a:t>Ray Charles - 1959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377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35"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solidFill>
                  <a:srgbClr val="F0A22E">
                    <a:shade val="75000"/>
                  </a:srgbClr>
                </a:solidFill>
              </a:rPr>
              <a:pPr>
                <a:defRPr/>
              </a:pPr>
              <a:t>2</a:t>
            </a:fld>
            <a:endParaRPr lang="en-US" dirty="0">
              <a:solidFill>
                <a:srgbClr val="F0A22E">
                  <a:shade val="75000"/>
                </a:srgbClr>
              </a:solidFill>
            </a:endParaRPr>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496116" y="457200"/>
            <a:ext cx="8229600" cy="5768759"/>
          </a:xfrm>
          <a:prstGeom prst="rect">
            <a:avLst/>
          </a:prstGeom>
        </p:spPr>
        <p:txBody>
          <a:bodyPr wrap="square">
            <a:spAutoFit/>
          </a:bodyPr>
          <a:lstStyle/>
          <a:p>
            <a:pPr>
              <a:lnSpc>
                <a:spcPct val="115000"/>
              </a:lnSpc>
              <a:spcAft>
                <a:spcPts val="1000"/>
              </a:spcAft>
            </a:pPr>
            <a:r>
              <a:rPr lang="en-US" sz="40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Facts </a:t>
            </a:r>
            <a:r>
              <a:rPr lang="en-US" sz="40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en-US" sz="40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Portsmouth, Virginia</a:t>
            </a:r>
            <a:endParaRPr lang="en-US" sz="40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33.3 square miles (land)</a:t>
            </a:r>
          </a:p>
          <a:p>
            <a:pPr marL="285750" indent="-285750">
              <a:lnSpc>
                <a:spcPct val="115000"/>
              </a:lnSpc>
              <a:spcAft>
                <a:spcPts val="1000"/>
              </a:spcAft>
              <a:buFont typeface="Arial" panose="020B0604020202020204" pitchFamily="34" charset="0"/>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Tenth </a:t>
            </a: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Largest City in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Virginia </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Population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91,940 (2019 Estimate)</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Budget -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$720,102,069 (FY 2019)</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Employees -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1,858 (FY 2019)</a:t>
            </a:r>
          </a:p>
          <a:p>
            <a:pPr marL="285750" indent="-285750">
              <a:buFont typeface="Arial" panose="020B0604020202020204" pitchFamily="34" charset="0"/>
              <a:buChar char="•"/>
            </a:pPr>
            <a:endParaRPr lang="en-US" sz="10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Council/Manager </a:t>
            </a: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Form of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Government</a:t>
            </a:r>
          </a:p>
          <a:p>
            <a:pPr marL="285750" indent="-285750">
              <a:buFont typeface="Arial" panose="020B0604020202020204" pitchFamily="34" charset="0"/>
              <a:buChar char="•"/>
            </a:pPr>
            <a:endParaRPr lang="en-US" sz="10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Hired first City Auditor on April 2, 2013</a:t>
            </a:r>
            <a:endParaRPr lang="en-US" sz="3200" dirty="0">
              <a:solidFill>
                <a:srgbClr val="A5644E">
                  <a:lumMod val="75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066800"/>
            <a:ext cx="2895601" cy="1371601"/>
          </a:xfrm>
          <a:prstGeom prst="rect">
            <a:avLst/>
          </a:prstGeom>
        </p:spPr>
      </p:pic>
    </p:spTree>
    <p:extLst>
      <p:ext uri="{BB962C8B-B14F-4D97-AF65-F5344CB8AC3E}">
        <p14:creationId xmlns:p14="http://schemas.microsoft.com/office/powerpoint/2010/main" val="2648822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20</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1333500" y="1057292"/>
            <a:ext cx="6438900" cy="3057508"/>
          </a:xfrm>
          <a:prstGeom prst="rect">
            <a:avLst/>
          </a:prstGeom>
        </p:spPr>
      </p:pic>
      <p:sp>
        <p:nvSpPr>
          <p:cNvPr id="2" name="Rectangle 1"/>
          <p:cNvSpPr/>
          <p:nvPr/>
        </p:nvSpPr>
        <p:spPr>
          <a:xfrm>
            <a:off x="2028264" y="1143000"/>
            <a:ext cx="5210735" cy="646331"/>
          </a:xfrm>
          <a:prstGeom prst="rect">
            <a:avLst/>
          </a:prstGeom>
        </p:spPr>
        <p:txBody>
          <a:bodyPr wrap="square">
            <a:spAutoFit/>
          </a:bodyPr>
          <a:lstStyle/>
          <a:p>
            <a:r>
              <a:rPr lang="en-US" dirty="0">
                <a:hlinkClick r:id="rId5"/>
              </a:rPr>
              <a:t>https://</a:t>
            </a:r>
            <a:r>
              <a:rPr lang="en-US" dirty="0" smtClean="0">
                <a:hlinkClick r:id="rId5"/>
              </a:rPr>
              <a:t>www.youtube.com/watch?v=j5BdJ_IUzNk</a:t>
            </a:r>
            <a:endParaRPr lang="en-US" dirty="0" smtClean="0"/>
          </a:p>
          <a:p>
            <a:endParaRPr lang="en-US" dirty="0"/>
          </a:p>
        </p:txBody>
      </p:sp>
      <p:sp>
        <p:nvSpPr>
          <p:cNvPr id="7" name="Rectangle 6"/>
          <p:cNvSpPr/>
          <p:nvPr/>
        </p:nvSpPr>
        <p:spPr>
          <a:xfrm>
            <a:off x="1828800" y="1875040"/>
            <a:ext cx="5486400" cy="1979773"/>
          </a:xfrm>
          <a:prstGeom prst="rect">
            <a:avLst/>
          </a:prstGeom>
        </p:spPr>
        <p:txBody>
          <a:bodyPr wrap="square">
            <a:spAutoFit/>
          </a:bodyPr>
          <a:lstStyle/>
          <a:p>
            <a:pPr marL="64135" marR="11430" indent="-2540" algn="just">
              <a:lnSpc>
                <a:spcPct val="101600"/>
              </a:lnSpc>
              <a:spcBef>
                <a:spcPts val="1545"/>
              </a:spcBef>
            </a:pPr>
            <a:r>
              <a:rPr lang="en-US" spc="10" dirty="0" smtClean="0">
                <a:solidFill>
                  <a:srgbClr val="131313"/>
                </a:solidFill>
                <a:latin typeface="Arial" panose="020B0604020202020204" pitchFamily="34" charset="0"/>
                <a:cs typeface="Arial" panose="020B0604020202020204" pitchFamily="34" charset="0"/>
              </a:rPr>
              <a:t>“I respect what Councilman Moody is saying but I think it’s a good idea to board it up – since it’s going to be written up from a different perspective, it needs to be </a:t>
            </a:r>
            <a:r>
              <a:rPr lang="en-US" b="1" u="sng" spc="10" dirty="0" smtClean="0">
                <a:solidFill>
                  <a:srgbClr val="FF0000"/>
                </a:solidFill>
                <a:latin typeface="Arial" panose="020B0604020202020204" pitchFamily="34" charset="0"/>
                <a:cs typeface="Arial" panose="020B0604020202020204" pitchFamily="34" charset="0"/>
              </a:rPr>
              <a:t>corrected </a:t>
            </a:r>
            <a:r>
              <a:rPr lang="en-US" spc="10" dirty="0" smtClean="0">
                <a:solidFill>
                  <a:srgbClr val="131313"/>
                </a:solidFill>
                <a:latin typeface="Arial" panose="020B0604020202020204" pitchFamily="34" charset="0"/>
                <a:cs typeface="Arial" panose="020B0604020202020204" pitchFamily="34" charset="0"/>
              </a:rPr>
              <a:t>so that all watching will know the right way.” </a:t>
            </a:r>
          </a:p>
          <a:p>
            <a:pPr marL="64135" marR="11430" indent="-2540" algn="just">
              <a:lnSpc>
                <a:spcPct val="101600"/>
              </a:lnSpc>
              <a:spcBef>
                <a:spcPts val="1545"/>
              </a:spcBef>
            </a:pPr>
            <a:r>
              <a:rPr lang="en-US" spc="10" dirty="0" smtClean="0">
                <a:solidFill>
                  <a:srgbClr val="131313"/>
                </a:solidFill>
                <a:latin typeface="Arial" panose="020B0604020202020204" pitchFamily="34" charset="0"/>
                <a:cs typeface="Arial" panose="020B0604020202020204" pitchFamily="34" charset="0"/>
              </a:rPr>
              <a:t>Council Member Curtis Edmonds , 7-21-14</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2032747" y="228600"/>
            <a:ext cx="5029200" cy="584775"/>
          </a:xfrm>
          <a:prstGeom prst="rect">
            <a:avLst/>
          </a:prstGeom>
        </p:spPr>
        <p:txBody>
          <a:bodyPr wrap="square">
            <a:spAutoFit/>
          </a:bodyPr>
          <a:lstStyle/>
          <a:p>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What he </a:t>
            </a:r>
            <a:r>
              <a:rPr lang="en-US" sz="3200" u="sng"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ACTUALLY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said </a:t>
            </a:r>
            <a:endParaRPr lang="en-US" sz="3200" dirty="0"/>
          </a:p>
        </p:txBody>
      </p:sp>
      <p:sp>
        <p:nvSpPr>
          <p:cNvPr id="9" name="Rectangle 8"/>
          <p:cNvSpPr/>
          <p:nvPr/>
        </p:nvSpPr>
        <p:spPr>
          <a:xfrm>
            <a:off x="1333500" y="4486810"/>
            <a:ext cx="6438900" cy="738664"/>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Wonder why they didn’t quote </a:t>
            </a:r>
            <a:r>
              <a:rPr lang="en-US" sz="2400" u="sng"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THIS</a:t>
            </a: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directly?</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Portsmouth City Council Work session 7-21-14</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33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21</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945776" y="721786"/>
            <a:ext cx="7283824" cy="5382313"/>
          </a:xfrm>
          <a:prstGeom prst="rect">
            <a:avLst/>
          </a:prstGeom>
        </p:spPr>
      </p:pic>
      <p:sp>
        <p:nvSpPr>
          <p:cNvPr id="2" name="Rectangle 1"/>
          <p:cNvSpPr/>
          <p:nvPr/>
        </p:nvSpPr>
        <p:spPr>
          <a:xfrm>
            <a:off x="914400" y="76200"/>
            <a:ext cx="7337613" cy="569387"/>
          </a:xfrm>
          <a:prstGeom prst="rect">
            <a:avLst/>
          </a:prstGeom>
        </p:spPr>
        <p:txBody>
          <a:bodyPr wrap="square">
            <a:spAutoFit/>
          </a:bodyPr>
          <a:lstStyle/>
          <a:p>
            <a:pPr lvl="0"/>
            <a:r>
              <a:rPr lang="en-US" sz="31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When the Jury Award was announced… </a:t>
            </a:r>
            <a:endParaRPr lang="en-US" sz="3100" dirty="0">
              <a:solidFill>
                <a:prstClr val="black"/>
              </a:solidFill>
            </a:endParaRPr>
          </a:p>
        </p:txBody>
      </p:sp>
      <p:sp>
        <p:nvSpPr>
          <p:cNvPr id="7" name="Rectangle 6"/>
          <p:cNvSpPr/>
          <p:nvPr/>
        </p:nvSpPr>
        <p:spPr>
          <a:xfrm>
            <a:off x="76200" y="6079252"/>
            <a:ext cx="8915400" cy="738664"/>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 newspaper </a:t>
            </a:r>
            <a:r>
              <a:rPr lang="en-US" sz="240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revisited these two front page stories…</a:t>
            </a:r>
            <a:r>
              <a:rPr lang="en-US"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lvl="0" algn="ctr">
              <a:spcBef>
                <a:spcPts val="0"/>
              </a:spcBef>
              <a:spcAft>
                <a:spcPts val="0"/>
              </a:spcAft>
            </a:pP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11-21-18 </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600200" y="645587"/>
            <a:ext cx="6172200" cy="9848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none" strike="noStrike" kern="0" cap="none" spc="105" normalizeH="0" baseline="0" noProof="0" dirty="0" smtClean="0">
                <a:ln>
                  <a:noFill/>
                </a:ln>
                <a:solidFill>
                  <a:srgbClr val="151515"/>
                </a:solidFill>
                <a:effectLst/>
                <a:uLnTx/>
                <a:uFillTx/>
                <a:latin typeface="Times New Roman"/>
                <a:cs typeface="Times New Roman"/>
              </a:rPr>
              <a:t>Portsmouth </a:t>
            </a:r>
            <a:r>
              <a:rPr kumimoji="0" lang="en-US" sz="2900" b="1" i="0" u="none" strike="noStrike" kern="0" cap="none" spc="210" normalizeH="0" baseline="0" noProof="0" dirty="0" smtClean="0">
                <a:ln>
                  <a:noFill/>
                </a:ln>
                <a:solidFill>
                  <a:srgbClr val="151515"/>
                </a:solidFill>
                <a:effectLst/>
                <a:uLnTx/>
                <a:uFillTx/>
                <a:latin typeface="Times New Roman"/>
                <a:cs typeface="Times New Roman"/>
              </a:rPr>
              <a:t>vice m</a:t>
            </a:r>
            <a:r>
              <a:rPr kumimoji="0" lang="en-US" sz="2900" b="1" i="0" u="none" strike="noStrike" kern="0" cap="none" spc="105" normalizeH="0" baseline="0" noProof="0" dirty="0" smtClean="0">
                <a:ln>
                  <a:noFill/>
                </a:ln>
                <a:solidFill>
                  <a:srgbClr val="151515"/>
                </a:solidFill>
                <a:effectLst/>
                <a:uLnTx/>
                <a:uFillTx/>
                <a:latin typeface="Times New Roman"/>
                <a:cs typeface="Times New Roman"/>
              </a:rPr>
              <a:t>ayor m</a:t>
            </a:r>
            <a:r>
              <a:rPr kumimoji="0" lang="en-US" sz="2900" b="1" i="0" u="none" strike="noStrike" kern="0" cap="none" spc="114" normalizeH="0" baseline="0" noProof="0" dirty="0" smtClean="0">
                <a:ln>
                  <a:noFill/>
                </a:ln>
                <a:solidFill>
                  <a:srgbClr val="151515"/>
                </a:solidFill>
                <a:effectLst/>
                <a:uLnTx/>
                <a:uFillTx/>
                <a:latin typeface="Times New Roman"/>
                <a:cs typeface="Times New Roman"/>
              </a:rPr>
              <a:t>ust</a:t>
            </a:r>
            <a:r>
              <a:rPr kumimoji="0" lang="en-US" sz="2900" b="1" i="0" u="none" strike="noStrike" kern="0" cap="none" spc="-509" normalizeH="0" baseline="0" noProof="0" dirty="0" smtClean="0">
                <a:ln>
                  <a:noFill/>
                </a:ln>
                <a:solidFill>
                  <a:srgbClr val="151515"/>
                </a:solidFill>
                <a:effectLst/>
                <a:uLnTx/>
                <a:uFillTx/>
                <a:latin typeface="Times New Roman"/>
                <a:cs typeface="Times New Roman"/>
              </a:rPr>
              <a:t>  </a:t>
            </a:r>
            <a:r>
              <a:rPr kumimoji="0" lang="en-US" sz="2900" b="1" i="0" u="none" strike="noStrike" kern="0" cap="none" spc="125" normalizeH="0" baseline="0" noProof="0" dirty="0" smtClean="0">
                <a:ln>
                  <a:noFill/>
                </a:ln>
                <a:solidFill>
                  <a:srgbClr val="151515"/>
                </a:solidFill>
                <a:effectLst/>
                <a:uLnTx/>
                <a:uFillTx/>
                <a:latin typeface="Times New Roman"/>
                <a:cs typeface="Times New Roman"/>
              </a:rPr>
              <a:t>pay  </a:t>
            </a:r>
            <a:r>
              <a:rPr kumimoji="0" lang="en-US" sz="2900" b="1" i="0" u="none" strike="noStrike" kern="0" cap="none" spc="165" normalizeH="0" baseline="0" noProof="0" dirty="0" smtClean="0">
                <a:ln>
                  <a:noFill/>
                </a:ln>
                <a:solidFill>
                  <a:srgbClr val="151515"/>
                </a:solidFill>
                <a:effectLst/>
                <a:uLnTx/>
                <a:uFillTx/>
                <a:latin typeface="Times New Roman"/>
                <a:cs typeface="Times New Roman"/>
              </a:rPr>
              <a:t>ex-city</a:t>
            </a:r>
            <a:r>
              <a:rPr kumimoji="0" lang="en-US" sz="2900" b="1" i="0" u="none" strike="noStrike" kern="0" cap="none" spc="-35" normalizeH="0" baseline="0" noProof="0" dirty="0" smtClean="0">
                <a:ln>
                  <a:noFill/>
                </a:ln>
                <a:solidFill>
                  <a:srgbClr val="151515"/>
                </a:solidFill>
                <a:effectLst/>
                <a:uLnTx/>
                <a:uFillTx/>
                <a:latin typeface="Times New Roman"/>
                <a:cs typeface="Times New Roman"/>
              </a:rPr>
              <a:t> </a:t>
            </a:r>
            <a:r>
              <a:rPr kumimoji="0" lang="en-US" sz="2900" b="1" i="0" u="none" strike="noStrike" kern="0" cap="none" spc="225" normalizeH="0" baseline="0" noProof="0" dirty="0" smtClean="0">
                <a:ln>
                  <a:noFill/>
                </a:ln>
                <a:solidFill>
                  <a:srgbClr val="151515"/>
                </a:solidFill>
                <a:effectLst/>
                <a:uLnTx/>
                <a:uFillTx/>
                <a:latin typeface="Times New Roman"/>
                <a:cs typeface="Times New Roman"/>
              </a:rPr>
              <a:t>auditor</a:t>
            </a:r>
            <a:r>
              <a:rPr kumimoji="0" lang="en-US" sz="2900" b="1" i="0" u="none" strike="noStrike" kern="0" cap="none" spc="55" normalizeH="0" baseline="0" noProof="0" dirty="0" smtClean="0">
                <a:ln>
                  <a:noFill/>
                </a:ln>
                <a:solidFill>
                  <a:srgbClr val="151515"/>
                </a:solidFill>
                <a:effectLst/>
                <a:uLnTx/>
                <a:uFillTx/>
                <a:latin typeface="Times New Roman"/>
                <a:cs typeface="Times New Roman"/>
              </a:rPr>
              <a:t> </a:t>
            </a:r>
            <a:r>
              <a:rPr kumimoji="0" lang="en-US" sz="2900" b="1" i="0" u="none" strike="noStrike" kern="0" cap="none" spc="125" normalizeH="0" baseline="0" noProof="0" dirty="0" smtClean="0">
                <a:ln>
                  <a:noFill/>
                </a:ln>
                <a:solidFill>
                  <a:srgbClr val="151515"/>
                </a:solidFill>
                <a:effectLst/>
                <a:uLnTx/>
                <a:uFillTx/>
                <a:latin typeface="Times New Roman"/>
                <a:cs typeface="Times New Roman"/>
              </a:rPr>
              <a:t>$775K,</a:t>
            </a:r>
            <a:r>
              <a:rPr kumimoji="0" lang="en-US" sz="2900" b="1" i="0" u="none" strike="noStrike" kern="0" cap="none" spc="-135" normalizeH="0" baseline="0" noProof="0" dirty="0" smtClean="0">
                <a:ln>
                  <a:noFill/>
                </a:ln>
                <a:solidFill>
                  <a:srgbClr val="151515"/>
                </a:solidFill>
                <a:effectLst/>
                <a:uLnTx/>
                <a:uFillTx/>
                <a:latin typeface="Times New Roman"/>
                <a:cs typeface="Times New Roman"/>
              </a:rPr>
              <a:t> </a:t>
            </a:r>
            <a:r>
              <a:rPr kumimoji="0" lang="en-US" sz="2900" b="1" i="0" u="none" strike="noStrike" kern="0" cap="none" spc="190" normalizeH="0" baseline="0" noProof="0" dirty="0" smtClean="0">
                <a:ln>
                  <a:noFill/>
                </a:ln>
                <a:solidFill>
                  <a:srgbClr val="151515"/>
                </a:solidFill>
                <a:effectLst/>
                <a:uLnTx/>
                <a:uFillTx/>
                <a:latin typeface="Times New Roman"/>
                <a:cs typeface="Times New Roman"/>
              </a:rPr>
              <a:t>jury</a:t>
            </a:r>
            <a:r>
              <a:rPr kumimoji="0" lang="en-US" sz="2900" b="1" i="0" u="none" strike="noStrike" kern="0" cap="none" spc="-75" normalizeH="0" baseline="0" noProof="0" dirty="0" smtClean="0">
                <a:ln>
                  <a:noFill/>
                </a:ln>
                <a:solidFill>
                  <a:srgbClr val="151515"/>
                </a:solidFill>
                <a:effectLst/>
                <a:uLnTx/>
                <a:uFillTx/>
                <a:latin typeface="Times New Roman"/>
                <a:cs typeface="Times New Roman"/>
              </a:rPr>
              <a:t> </a:t>
            </a:r>
            <a:r>
              <a:rPr kumimoji="0" lang="en-US" sz="2900" b="1" i="0" u="none" strike="noStrike" kern="0" cap="none" spc="235" normalizeH="0" baseline="0" noProof="0" dirty="0" smtClean="0">
                <a:ln>
                  <a:noFill/>
                </a:ln>
                <a:solidFill>
                  <a:srgbClr val="151515"/>
                </a:solidFill>
                <a:effectLst/>
                <a:uLnTx/>
                <a:uFillTx/>
                <a:latin typeface="Times New Roman"/>
                <a:cs typeface="Times New Roman"/>
              </a:rPr>
              <a:t>rules</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3048000" y="1524000"/>
            <a:ext cx="3124200" cy="4580100"/>
          </a:xfrm>
          <a:prstGeom prst="rect">
            <a:avLst/>
          </a:prstGeom>
        </p:spPr>
        <p:txBody>
          <a:bodyPr wrap="square">
            <a:spAutoFit/>
          </a:bodyPr>
          <a:lstStyle/>
          <a:p>
            <a:pPr marL="19050" marR="19050" indent="-19050" algn="just">
              <a:lnSpc>
                <a:spcPct val="107800"/>
              </a:lnSpc>
            </a:pPr>
            <a:r>
              <a:rPr lang="en-US" spc="65" dirty="0">
                <a:solidFill>
                  <a:srgbClr val="0C0C0C"/>
                </a:solidFill>
                <a:latin typeface="Arial" panose="020B0604020202020204" pitchFamily="34" charset="0"/>
                <a:cs typeface="Arial" panose="020B0604020202020204" pitchFamily="34" charset="0"/>
              </a:rPr>
              <a:t>Thomas was </a:t>
            </a:r>
            <a:r>
              <a:rPr lang="en-US" spc="55" dirty="0">
                <a:solidFill>
                  <a:srgbClr val="0C0C0C"/>
                </a:solidFill>
                <a:latin typeface="Arial" panose="020B0604020202020204" pitchFamily="34" charset="0"/>
                <a:cs typeface="Arial" panose="020B0604020202020204" pitchFamily="34" charset="0"/>
              </a:rPr>
              <a:t>hired </a:t>
            </a:r>
            <a:r>
              <a:rPr lang="en-US" spc="50" dirty="0">
                <a:solidFill>
                  <a:srgbClr val="0C0C0C"/>
                </a:solidFill>
                <a:latin typeface="Arial" panose="020B0604020202020204" pitchFamily="34" charset="0"/>
                <a:cs typeface="Arial" panose="020B0604020202020204" pitchFamily="34" charset="0"/>
              </a:rPr>
              <a:t>in </a:t>
            </a:r>
            <a:r>
              <a:rPr lang="en-US" spc="15" dirty="0">
                <a:solidFill>
                  <a:srgbClr val="0C0C0C"/>
                </a:solidFill>
                <a:latin typeface="Arial" panose="020B0604020202020204" pitchFamily="34" charset="0"/>
                <a:cs typeface="Arial" panose="020B0604020202020204" pitchFamily="34" charset="0"/>
              </a:rPr>
              <a:t>April </a:t>
            </a:r>
            <a:r>
              <a:rPr lang="en-US" spc="155" dirty="0">
                <a:solidFill>
                  <a:srgbClr val="0C0C0C"/>
                </a:solidFill>
                <a:latin typeface="Arial" panose="020B0604020202020204" pitchFamily="34" charset="0"/>
                <a:cs typeface="Arial" panose="020B0604020202020204" pitchFamily="34" charset="0"/>
              </a:rPr>
              <a:t>2013, </a:t>
            </a:r>
            <a:r>
              <a:rPr lang="en-US" spc="204" dirty="0">
                <a:solidFill>
                  <a:srgbClr val="0C0C0C"/>
                </a:solidFill>
                <a:latin typeface="Arial" panose="020B0604020202020204" pitchFamily="34" charset="0"/>
                <a:cs typeface="Arial" panose="020B0604020202020204" pitchFamily="34" charset="0"/>
              </a:rPr>
              <a:t>and </a:t>
            </a:r>
            <a:r>
              <a:rPr lang="en-US" spc="175" dirty="0">
                <a:solidFill>
                  <a:srgbClr val="0C0C0C"/>
                </a:solidFill>
                <a:latin typeface="Arial" panose="020B0604020202020204" pitchFamily="34" charset="0"/>
                <a:cs typeface="Arial" panose="020B0604020202020204" pitchFamily="34" charset="0"/>
              </a:rPr>
              <a:t>the </a:t>
            </a:r>
            <a:r>
              <a:rPr lang="en-US" spc="15" dirty="0">
                <a:solidFill>
                  <a:srgbClr val="0C0C0C"/>
                </a:solidFill>
                <a:latin typeface="Arial" panose="020B0604020202020204" pitchFamily="34" charset="0"/>
                <a:cs typeface="Arial" panose="020B0604020202020204" pitchFamily="34" charset="0"/>
              </a:rPr>
              <a:t>following </a:t>
            </a:r>
            <a:r>
              <a:rPr lang="en-US" spc="75" dirty="0">
                <a:solidFill>
                  <a:srgbClr val="0C0C0C"/>
                </a:solidFill>
                <a:latin typeface="Arial" panose="020B0604020202020204" pitchFamily="34" charset="0"/>
                <a:cs typeface="Arial" panose="020B0604020202020204" pitchFamily="34" charset="0"/>
              </a:rPr>
              <a:t>three </a:t>
            </a:r>
            <a:r>
              <a:rPr lang="en-US" spc="60" dirty="0">
                <a:solidFill>
                  <a:srgbClr val="0C0C0C"/>
                </a:solidFill>
                <a:latin typeface="Arial" panose="020B0604020202020204" pitchFamily="34" charset="0"/>
                <a:cs typeface="Arial" panose="020B0604020202020204" pitchFamily="34" charset="0"/>
              </a:rPr>
              <a:t>years </a:t>
            </a:r>
            <a:r>
              <a:rPr lang="en-US" spc="35" dirty="0">
                <a:solidFill>
                  <a:srgbClr val="0C0C0C"/>
                </a:solidFill>
                <a:latin typeface="Arial" panose="020B0604020202020204" pitchFamily="34" charset="0"/>
                <a:cs typeface="Arial" panose="020B0604020202020204" pitchFamily="34" charset="0"/>
              </a:rPr>
              <a:t>were </a:t>
            </a:r>
            <a:r>
              <a:rPr lang="en-US" spc="75" dirty="0" smtClean="0">
                <a:solidFill>
                  <a:srgbClr val="0C0C0C"/>
                </a:solidFill>
                <a:latin typeface="Arial" panose="020B0604020202020204" pitchFamily="34" charset="0"/>
                <a:cs typeface="Arial" panose="020B0604020202020204" pitchFamily="34" charset="0"/>
              </a:rPr>
              <a:t>tumultuous</a:t>
            </a:r>
            <a:r>
              <a:rPr lang="en-US" spc="75" dirty="0">
                <a:solidFill>
                  <a:srgbClr val="0C0C0C"/>
                </a:solidFill>
                <a:latin typeface="Arial" panose="020B0604020202020204" pitchFamily="34" charset="0"/>
                <a:cs typeface="Arial" panose="020B0604020202020204" pitchFamily="34" charset="0"/>
              </a:rPr>
              <a:t>. </a:t>
            </a:r>
            <a:r>
              <a:rPr lang="en-US" spc="85" dirty="0">
                <a:solidFill>
                  <a:srgbClr val="FF0000"/>
                </a:solidFill>
                <a:latin typeface="Arial" panose="020B0604020202020204" pitchFamily="34" charset="0"/>
                <a:cs typeface="Arial" panose="020B0604020202020204" pitchFamily="34" charset="0"/>
              </a:rPr>
              <a:t>The </a:t>
            </a:r>
            <a:r>
              <a:rPr lang="en-US" spc="15" dirty="0">
                <a:solidFill>
                  <a:srgbClr val="FF0000"/>
                </a:solidFill>
                <a:latin typeface="Arial" panose="020B0604020202020204" pitchFamily="34" charset="0"/>
                <a:cs typeface="Arial" panose="020B0604020202020204" pitchFamily="34" charset="0"/>
              </a:rPr>
              <a:t>Pilot </a:t>
            </a:r>
            <a:r>
              <a:rPr lang="en-US" spc="60" dirty="0">
                <a:solidFill>
                  <a:srgbClr val="FF0000"/>
                </a:solidFill>
                <a:latin typeface="Arial" panose="020B0604020202020204" pitchFamily="34" charset="0"/>
                <a:cs typeface="Arial" panose="020B0604020202020204" pitchFamily="34" charset="0"/>
              </a:rPr>
              <a:t>reported </a:t>
            </a:r>
            <a:r>
              <a:rPr lang="en-US" spc="55" dirty="0">
                <a:solidFill>
                  <a:srgbClr val="FF0000"/>
                </a:solidFill>
                <a:latin typeface="Arial" panose="020B0604020202020204" pitchFamily="34" charset="0"/>
                <a:cs typeface="Arial" panose="020B0604020202020204" pitchFamily="34" charset="0"/>
              </a:rPr>
              <a:t>in </a:t>
            </a:r>
            <a:r>
              <a:rPr lang="en-US" spc="130" dirty="0">
                <a:solidFill>
                  <a:srgbClr val="FF0000"/>
                </a:solidFill>
                <a:latin typeface="Arial" panose="020B0604020202020204" pitchFamily="34" charset="0"/>
                <a:cs typeface="Arial" panose="020B0604020202020204" pitchFamily="34" charset="0"/>
              </a:rPr>
              <a:t>June </a:t>
            </a:r>
            <a:r>
              <a:rPr lang="en-US" spc="175" dirty="0">
                <a:solidFill>
                  <a:srgbClr val="FF0000"/>
                </a:solidFill>
                <a:latin typeface="Arial" panose="020B0604020202020204" pitchFamily="34" charset="0"/>
                <a:cs typeface="Arial" panose="020B0604020202020204" pitchFamily="34" charset="0"/>
              </a:rPr>
              <a:t>2014 </a:t>
            </a:r>
            <a:r>
              <a:rPr lang="en-US" spc="100" dirty="0">
                <a:solidFill>
                  <a:srgbClr val="FF0000"/>
                </a:solidFill>
                <a:latin typeface="Arial" panose="020B0604020202020204" pitchFamily="34" charset="0"/>
                <a:cs typeface="Arial" panose="020B0604020202020204" pitchFamily="34" charset="0"/>
              </a:rPr>
              <a:t>that </a:t>
            </a:r>
            <a:r>
              <a:rPr lang="en-US" spc="125" dirty="0">
                <a:solidFill>
                  <a:srgbClr val="FF0000"/>
                </a:solidFill>
                <a:latin typeface="Arial" panose="020B0604020202020204" pitchFamily="34" charset="0"/>
                <a:cs typeface="Arial" panose="020B0604020202020204" pitchFamily="34" charset="0"/>
              </a:rPr>
              <a:t>he </a:t>
            </a:r>
            <a:r>
              <a:rPr lang="en-US" spc="130" dirty="0">
                <a:solidFill>
                  <a:srgbClr val="FF0000"/>
                </a:solidFill>
                <a:latin typeface="Arial" panose="020B0604020202020204" pitchFamily="34" charset="0"/>
                <a:cs typeface="Arial" panose="020B0604020202020204" pitchFamily="34" charset="0"/>
              </a:rPr>
              <a:t>had </a:t>
            </a:r>
            <a:r>
              <a:rPr lang="en-US" spc="40" dirty="0">
                <a:solidFill>
                  <a:srgbClr val="FF0000"/>
                </a:solidFill>
                <a:latin typeface="Arial" panose="020B0604020202020204" pitchFamily="34" charset="0"/>
                <a:cs typeface="Arial" panose="020B0604020202020204" pitchFamily="34" charset="0"/>
              </a:rPr>
              <a:t>logged </a:t>
            </a:r>
            <a:r>
              <a:rPr lang="en-US" spc="60" dirty="0">
                <a:solidFill>
                  <a:srgbClr val="FF0000"/>
                </a:solidFill>
                <a:latin typeface="Arial" panose="020B0604020202020204" pitchFamily="34" charset="0"/>
                <a:cs typeface="Arial" panose="020B0604020202020204" pitchFamily="34" charset="0"/>
              </a:rPr>
              <a:t>into </a:t>
            </a:r>
            <a:r>
              <a:rPr lang="en-US" spc="65" dirty="0">
                <a:solidFill>
                  <a:srgbClr val="FF0000"/>
                </a:solidFill>
                <a:latin typeface="Arial" panose="020B0604020202020204" pitchFamily="34" charset="0"/>
                <a:cs typeface="Arial" panose="020B0604020202020204" pitchFamily="34" charset="0"/>
              </a:rPr>
              <a:t>the </a:t>
            </a:r>
            <a:r>
              <a:rPr lang="en-US" spc="25" dirty="0" smtClean="0">
                <a:solidFill>
                  <a:srgbClr val="FF0000"/>
                </a:solidFill>
                <a:latin typeface="Arial" panose="020B0604020202020204" pitchFamily="34" charset="0"/>
                <a:cs typeface="Arial" panose="020B0604020202020204" pitchFamily="34" charset="0"/>
              </a:rPr>
              <a:t>city's </a:t>
            </a:r>
            <a:r>
              <a:rPr lang="en-US" spc="50" dirty="0">
                <a:solidFill>
                  <a:srgbClr val="FF0000"/>
                </a:solidFill>
                <a:latin typeface="Arial" panose="020B0604020202020204" pitchFamily="34" charset="0"/>
                <a:cs typeface="Arial" panose="020B0604020202020204" pitchFamily="34" charset="0"/>
              </a:rPr>
              <a:t>financial </a:t>
            </a:r>
            <a:r>
              <a:rPr lang="en-US" spc="40" dirty="0">
                <a:solidFill>
                  <a:srgbClr val="FF0000"/>
                </a:solidFill>
                <a:latin typeface="Arial" panose="020B0604020202020204" pitchFamily="34" charset="0"/>
                <a:cs typeface="Arial" panose="020B0604020202020204" pitchFamily="34" charset="0"/>
              </a:rPr>
              <a:t>system </a:t>
            </a:r>
            <a:r>
              <a:rPr lang="en-US" spc="35" dirty="0">
                <a:solidFill>
                  <a:srgbClr val="FF0000"/>
                </a:solidFill>
                <a:latin typeface="Arial" panose="020B0604020202020204" pitchFamily="34" charset="0"/>
                <a:cs typeface="Arial" panose="020B0604020202020204" pitchFamily="34" charset="0"/>
              </a:rPr>
              <a:t>twice in his </a:t>
            </a:r>
            <a:r>
              <a:rPr lang="en-US" spc="55" dirty="0">
                <a:solidFill>
                  <a:srgbClr val="FF0000"/>
                </a:solidFill>
                <a:latin typeface="Arial" panose="020B0604020202020204" pitchFamily="34" charset="0"/>
                <a:cs typeface="Arial" panose="020B0604020202020204" pitchFamily="34" charset="0"/>
              </a:rPr>
              <a:t>first </a:t>
            </a:r>
            <a:r>
              <a:rPr lang="en-US" spc="75" dirty="0">
                <a:solidFill>
                  <a:srgbClr val="FF0000"/>
                </a:solidFill>
                <a:latin typeface="Arial" panose="020B0604020202020204" pitchFamily="34" charset="0"/>
                <a:cs typeface="Arial" panose="020B0604020202020204" pitchFamily="34" charset="0"/>
              </a:rPr>
              <a:t>14 </a:t>
            </a:r>
            <a:r>
              <a:rPr lang="en-US" spc="80" dirty="0">
                <a:solidFill>
                  <a:srgbClr val="FF0000"/>
                </a:solidFill>
                <a:latin typeface="Arial" panose="020B0604020202020204" pitchFamily="34" charset="0"/>
                <a:cs typeface="Arial" panose="020B0604020202020204" pitchFamily="34" charset="0"/>
              </a:rPr>
              <a:t>months </a:t>
            </a:r>
            <a:r>
              <a:rPr lang="en-US" spc="85" dirty="0">
                <a:solidFill>
                  <a:srgbClr val="FF0000"/>
                </a:solidFill>
                <a:latin typeface="Arial" panose="020B0604020202020204" pitchFamily="34" charset="0"/>
                <a:cs typeface="Arial" panose="020B0604020202020204" pitchFamily="34" charset="0"/>
              </a:rPr>
              <a:t>on </a:t>
            </a:r>
            <a:r>
              <a:rPr lang="en-US" spc="65" dirty="0">
                <a:solidFill>
                  <a:srgbClr val="FF0000"/>
                </a:solidFill>
                <a:latin typeface="Arial" panose="020B0604020202020204" pitchFamily="34" charset="0"/>
                <a:cs typeface="Arial" panose="020B0604020202020204" pitchFamily="34" charset="0"/>
              </a:rPr>
              <a:t>the </a:t>
            </a:r>
            <a:r>
              <a:rPr lang="en-US" spc="35" dirty="0">
                <a:solidFill>
                  <a:srgbClr val="FF0000"/>
                </a:solidFill>
                <a:latin typeface="Arial" panose="020B0604020202020204" pitchFamily="34" charset="0"/>
                <a:cs typeface="Arial" panose="020B0604020202020204" pitchFamily="34" charset="0"/>
              </a:rPr>
              <a:t>job. </a:t>
            </a:r>
            <a:r>
              <a:rPr lang="en-US" spc="55" dirty="0">
                <a:solidFill>
                  <a:srgbClr val="FF0000"/>
                </a:solidFill>
                <a:latin typeface="Arial" panose="020B0604020202020204" pitchFamily="34" charset="0"/>
                <a:cs typeface="Arial" panose="020B0604020202020204" pitchFamily="34" charset="0"/>
              </a:rPr>
              <a:t>When </a:t>
            </a:r>
            <a:r>
              <a:rPr lang="en-US" spc="50" dirty="0">
                <a:solidFill>
                  <a:srgbClr val="FF0000"/>
                </a:solidFill>
                <a:latin typeface="Arial" panose="020B0604020202020204" pitchFamily="34" charset="0"/>
                <a:cs typeface="Arial" panose="020B0604020202020204" pitchFamily="34" charset="0"/>
              </a:rPr>
              <a:t>he  </a:t>
            </a:r>
            <a:r>
              <a:rPr lang="en-US" spc="60" dirty="0">
                <a:solidFill>
                  <a:srgbClr val="FF0000"/>
                </a:solidFill>
                <a:latin typeface="Arial" panose="020B0604020202020204" pitchFamily="34" charset="0"/>
                <a:cs typeface="Arial" panose="020B0604020202020204" pitchFamily="34" charset="0"/>
              </a:rPr>
              <a:t>produced </a:t>
            </a:r>
            <a:r>
              <a:rPr lang="en-US" spc="55" dirty="0">
                <a:solidFill>
                  <a:srgbClr val="FF0000"/>
                </a:solidFill>
                <a:latin typeface="Arial" panose="020B0604020202020204" pitchFamily="34" charset="0"/>
                <a:cs typeface="Arial" panose="020B0604020202020204" pitchFamily="34" charset="0"/>
              </a:rPr>
              <a:t>an </a:t>
            </a:r>
            <a:r>
              <a:rPr lang="en-US" spc="60" dirty="0">
                <a:solidFill>
                  <a:srgbClr val="FF0000"/>
                </a:solidFill>
                <a:latin typeface="Arial" panose="020B0604020202020204" pitchFamily="34" charset="0"/>
                <a:cs typeface="Arial" panose="020B0604020202020204" pitchFamily="34" charset="0"/>
              </a:rPr>
              <a:t>audit </a:t>
            </a:r>
            <a:r>
              <a:rPr lang="en-US" spc="65" dirty="0">
                <a:solidFill>
                  <a:srgbClr val="FF0000"/>
                </a:solidFill>
                <a:latin typeface="Arial" panose="020B0604020202020204" pitchFamily="34" charset="0"/>
                <a:cs typeface="Arial" panose="020B0604020202020204" pitchFamily="34" charset="0"/>
              </a:rPr>
              <a:t>plan, </a:t>
            </a:r>
            <a:r>
              <a:rPr lang="en-US" spc="25" dirty="0">
                <a:solidFill>
                  <a:srgbClr val="FF0000"/>
                </a:solidFill>
                <a:latin typeface="Arial" panose="020B0604020202020204" pitchFamily="34" charset="0"/>
                <a:cs typeface="Arial" panose="020B0604020202020204" pitchFamily="34" charset="0"/>
              </a:rPr>
              <a:t>15 </a:t>
            </a:r>
            <a:r>
              <a:rPr lang="en-US" spc="80" dirty="0">
                <a:solidFill>
                  <a:srgbClr val="FF0000"/>
                </a:solidFill>
                <a:latin typeface="Arial" panose="020B0604020202020204" pitchFamily="34" charset="0"/>
                <a:cs typeface="Arial" panose="020B0604020202020204" pitchFamily="34" charset="0"/>
              </a:rPr>
              <a:t>months </a:t>
            </a:r>
            <a:r>
              <a:rPr lang="en-US" spc="50" dirty="0">
                <a:solidFill>
                  <a:srgbClr val="FF0000"/>
                </a:solidFill>
                <a:latin typeface="Arial" panose="020B0604020202020204" pitchFamily="34" charset="0"/>
                <a:cs typeface="Arial" panose="020B0604020202020204" pitchFamily="34" charset="0"/>
              </a:rPr>
              <a:t>into </a:t>
            </a:r>
            <a:r>
              <a:rPr lang="en-US" spc="55" dirty="0">
                <a:solidFill>
                  <a:srgbClr val="FF0000"/>
                </a:solidFill>
                <a:latin typeface="Arial" panose="020B0604020202020204" pitchFamily="34" charset="0"/>
                <a:cs typeface="Arial" panose="020B0604020202020204" pitchFamily="34" charset="0"/>
              </a:rPr>
              <a:t>his </a:t>
            </a:r>
            <a:r>
              <a:rPr lang="en-US" spc="60" dirty="0" smtClean="0">
                <a:solidFill>
                  <a:srgbClr val="FF0000"/>
                </a:solidFill>
                <a:latin typeface="Arial" panose="020B0604020202020204" pitchFamily="34" charset="0"/>
                <a:cs typeface="Arial" panose="020B0604020202020204" pitchFamily="34" charset="0"/>
              </a:rPr>
              <a:t>tenure, </a:t>
            </a:r>
            <a:r>
              <a:rPr lang="en-US" spc="40" dirty="0" smtClean="0">
                <a:solidFill>
                  <a:srgbClr val="FF0000"/>
                </a:solidFill>
                <a:latin typeface="Arial" panose="020B0604020202020204" pitchFamily="34" charset="0"/>
                <a:cs typeface="Arial" panose="020B0604020202020204" pitchFamily="34" charset="0"/>
              </a:rPr>
              <a:t>it </a:t>
            </a:r>
            <a:r>
              <a:rPr lang="en-US" spc="50" dirty="0">
                <a:solidFill>
                  <a:srgbClr val="FF0000"/>
                </a:solidFill>
                <a:latin typeface="Arial" panose="020B0604020202020204" pitchFamily="34" charset="0"/>
                <a:cs typeface="Arial" panose="020B0604020202020204" pitchFamily="34" charset="0"/>
              </a:rPr>
              <a:t>resembled  </a:t>
            </a:r>
            <a:r>
              <a:rPr lang="en-US" spc="75" dirty="0">
                <a:solidFill>
                  <a:srgbClr val="FF0000"/>
                </a:solidFill>
                <a:latin typeface="Arial" panose="020B0604020202020204" pitchFamily="34" charset="0"/>
                <a:cs typeface="Arial" panose="020B0604020202020204" pitchFamily="34" charset="0"/>
              </a:rPr>
              <a:t>documents </a:t>
            </a:r>
            <a:r>
              <a:rPr lang="en-US" spc="65" dirty="0">
                <a:solidFill>
                  <a:srgbClr val="FF0000"/>
                </a:solidFill>
                <a:latin typeface="Arial" panose="020B0604020202020204" pitchFamily="34" charset="0"/>
                <a:cs typeface="Arial" panose="020B0604020202020204" pitchFamily="34" charset="0"/>
              </a:rPr>
              <a:t>he </a:t>
            </a:r>
            <a:r>
              <a:rPr lang="en-US" spc="75" dirty="0">
                <a:solidFill>
                  <a:srgbClr val="FF0000"/>
                </a:solidFill>
                <a:latin typeface="Arial" panose="020B0604020202020204" pitchFamily="34" charset="0"/>
                <a:cs typeface="Arial" panose="020B0604020202020204" pitchFamily="34" charset="0"/>
              </a:rPr>
              <a:t>had </a:t>
            </a:r>
            <a:r>
              <a:rPr lang="en-US" spc="30" dirty="0">
                <a:solidFill>
                  <a:srgbClr val="FF0000"/>
                </a:solidFill>
                <a:latin typeface="Arial" panose="020B0604020202020204" pitchFamily="34" charset="0"/>
                <a:cs typeface="Arial" panose="020B0604020202020204" pitchFamily="34" charset="0"/>
              </a:rPr>
              <a:t>received </a:t>
            </a:r>
            <a:r>
              <a:rPr lang="en-US" spc="50" dirty="0">
                <a:solidFill>
                  <a:srgbClr val="FF0000"/>
                </a:solidFill>
                <a:latin typeface="Arial" panose="020B0604020202020204" pitchFamily="34" charset="0"/>
                <a:cs typeface="Arial" panose="020B0604020202020204" pitchFamily="34" charset="0"/>
              </a:rPr>
              <a:t>from </a:t>
            </a:r>
            <a:r>
              <a:rPr lang="en-US" spc="40" dirty="0">
                <a:solidFill>
                  <a:srgbClr val="FF0000"/>
                </a:solidFill>
                <a:latin typeface="Arial" panose="020B0604020202020204" pitchFamily="34" charset="0"/>
                <a:cs typeface="Arial" panose="020B0604020202020204" pitchFamily="34" charset="0"/>
              </a:rPr>
              <a:t>the Chesapeake </a:t>
            </a:r>
            <a:r>
              <a:rPr lang="en-US" spc="60" dirty="0">
                <a:solidFill>
                  <a:srgbClr val="FF0000"/>
                </a:solidFill>
                <a:latin typeface="Arial" panose="020B0604020202020204" pitchFamily="34" charset="0"/>
                <a:cs typeface="Arial" panose="020B0604020202020204" pitchFamily="34" charset="0"/>
              </a:rPr>
              <a:t>auditor's </a:t>
            </a:r>
            <a:r>
              <a:rPr lang="en-US" spc="25" dirty="0">
                <a:solidFill>
                  <a:srgbClr val="FF0000"/>
                </a:solidFill>
                <a:latin typeface="Arial" panose="020B0604020202020204" pitchFamily="34" charset="0"/>
                <a:cs typeface="Arial" panose="020B0604020202020204" pitchFamily="34" charset="0"/>
              </a:rPr>
              <a:t>staff </a:t>
            </a:r>
            <a:r>
              <a:rPr lang="en-US" spc="35" dirty="0">
                <a:solidFill>
                  <a:srgbClr val="FF0000"/>
                </a:solidFill>
                <a:latin typeface="Arial" panose="020B0604020202020204" pitchFamily="34" charset="0"/>
                <a:cs typeface="Arial" panose="020B0604020202020204" pitchFamily="34" charset="0"/>
              </a:rPr>
              <a:t>days </a:t>
            </a:r>
            <a:r>
              <a:rPr lang="en-US" spc="50" dirty="0" smtClean="0">
                <a:solidFill>
                  <a:srgbClr val="FF0000"/>
                </a:solidFill>
                <a:latin typeface="Arial" panose="020B0604020202020204" pitchFamily="34" charset="0"/>
                <a:cs typeface="Arial" panose="020B0604020202020204" pitchFamily="34" charset="0"/>
              </a:rPr>
              <a:t>before</a:t>
            </a:r>
            <a:r>
              <a:rPr lang="en-US" spc="5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1630472"/>
            <a:ext cx="2819400" cy="447362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849" y="1630472"/>
            <a:ext cx="2724151" cy="4473628"/>
          </a:xfrm>
          <a:prstGeom prst="rect">
            <a:avLst/>
          </a:prstGeom>
        </p:spPr>
      </p:pic>
    </p:spTree>
    <p:extLst>
      <p:ext uri="{BB962C8B-B14F-4D97-AF65-F5344CB8AC3E}">
        <p14:creationId xmlns:p14="http://schemas.microsoft.com/office/powerpoint/2010/main" val="2826805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22</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914400" y="685800"/>
            <a:ext cx="7315200" cy="5700581"/>
          </a:xfrm>
          <a:prstGeom prst="rect">
            <a:avLst/>
          </a:prstGeom>
        </p:spPr>
      </p:pic>
      <p:sp>
        <p:nvSpPr>
          <p:cNvPr id="2" name="Rectangle 1"/>
          <p:cNvSpPr/>
          <p:nvPr/>
        </p:nvSpPr>
        <p:spPr>
          <a:xfrm>
            <a:off x="1752600" y="152400"/>
            <a:ext cx="5562600" cy="584775"/>
          </a:xfrm>
          <a:prstGeom prst="rect">
            <a:avLst/>
          </a:prstGeom>
        </p:spPr>
        <p:txBody>
          <a:bodyPr wrap="square">
            <a:spAutoFit/>
          </a:bodyPr>
          <a:lstStyle/>
          <a:p>
            <a:pPr lvl="0"/>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But completely ignored this… </a:t>
            </a:r>
            <a:endParaRPr lang="en-US" sz="3200" dirty="0">
              <a:solidFill>
                <a:prstClr val="black"/>
              </a:solidFill>
            </a:endParaRPr>
          </a:p>
        </p:txBody>
      </p:sp>
      <p:pic>
        <p:nvPicPr>
          <p:cNvPr id="7" name="Picture 6"/>
          <p:cNvPicPr>
            <a:picLocks noChangeAspect="1"/>
          </p:cNvPicPr>
          <p:nvPr/>
        </p:nvPicPr>
        <p:blipFill>
          <a:blip r:embed="rId5"/>
          <a:stretch>
            <a:fillRect/>
          </a:stretch>
        </p:blipFill>
        <p:spPr>
          <a:xfrm>
            <a:off x="1219200" y="1202124"/>
            <a:ext cx="3161936" cy="5082808"/>
          </a:xfrm>
          <a:prstGeom prst="rect">
            <a:avLst/>
          </a:prstGeom>
        </p:spPr>
      </p:pic>
      <p:sp>
        <p:nvSpPr>
          <p:cNvPr id="8" name="Rectangle 7"/>
          <p:cNvSpPr/>
          <p:nvPr/>
        </p:nvSpPr>
        <p:spPr>
          <a:xfrm>
            <a:off x="1066800" y="737176"/>
            <a:ext cx="7086600" cy="5463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50" b="1" i="0" u="none" strike="noStrike" kern="0" cap="none" spc="165" normalizeH="0" baseline="0" noProof="0" dirty="0" smtClean="0">
                <a:ln>
                  <a:noFill/>
                </a:ln>
                <a:solidFill>
                  <a:srgbClr val="0F0F0F"/>
                </a:solidFill>
                <a:effectLst/>
                <a:uLnTx/>
                <a:uFillTx/>
                <a:latin typeface="Times New Roman"/>
                <a:cs typeface="Times New Roman"/>
              </a:rPr>
              <a:t>Portsmouth </a:t>
            </a:r>
            <a:r>
              <a:rPr kumimoji="0" lang="en-US" sz="2950" b="1" i="0" u="none" strike="noStrike" kern="0" cap="none" spc="200" normalizeH="0" baseline="0" noProof="0" dirty="0" smtClean="0">
                <a:ln>
                  <a:noFill/>
                </a:ln>
                <a:solidFill>
                  <a:srgbClr val="0F0F0F"/>
                </a:solidFill>
                <a:effectLst/>
                <a:uLnTx/>
                <a:uFillTx/>
                <a:latin typeface="Times New Roman"/>
                <a:cs typeface="Times New Roman"/>
              </a:rPr>
              <a:t>auditor </a:t>
            </a:r>
            <a:r>
              <a:rPr kumimoji="0" lang="en-US" sz="2950" b="1" i="0" u="none" strike="noStrike" kern="0" cap="none" spc="225" normalizeH="0" baseline="0" noProof="0" dirty="0" smtClean="0">
                <a:ln>
                  <a:noFill/>
                </a:ln>
                <a:solidFill>
                  <a:srgbClr val="0F0F0F"/>
                </a:solidFill>
                <a:effectLst/>
                <a:uLnTx/>
                <a:uFillTx/>
                <a:latin typeface="Times New Roman"/>
                <a:cs typeface="Times New Roman"/>
              </a:rPr>
              <a:t>defends</a:t>
            </a:r>
            <a:r>
              <a:rPr kumimoji="0" lang="en-US" sz="2950" b="1" i="0" u="none" strike="noStrike" kern="0" cap="none" spc="-295" normalizeH="0" baseline="0" noProof="0" dirty="0" smtClean="0">
                <a:ln>
                  <a:noFill/>
                </a:ln>
                <a:solidFill>
                  <a:srgbClr val="0F0F0F"/>
                </a:solidFill>
                <a:effectLst/>
                <a:uLnTx/>
                <a:uFillTx/>
                <a:latin typeface="Times New Roman"/>
                <a:cs typeface="Times New Roman"/>
              </a:rPr>
              <a:t> </a:t>
            </a:r>
            <a:r>
              <a:rPr kumimoji="0" lang="en-US" sz="2950" b="1" i="0" u="none" strike="noStrike" kern="0" cap="none" spc="200" normalizeH="0" baseline="0" noProof="0" dirty="0" smtClean="0">
                <a:ln>
                  <a:noFill/>
                </a:ln>
                <a:solidFill>
                  <a:srgbClr val="0F0F0F"/>
                </a:solidFill>
                <a:effectLst/>
                <a:uLnTx/>
                <a:uFillTx/>
                <a:latin typeface="Times New Roman"/>
                <a:cs typeface="Times New Roman"/>
              </a:rPr>
              <a:t>his w</a:t>
            </a:r>
            <a:r>
              <a:rPr kumimoji="0" lang="en-US" sz="2950" b="1" i="0" u="none" strike="noStrike" kern="0" cap="none" spc="0" normalizeH="0" baseline="0" noProof="0" dirty="0" smtClean="0">
                <a:ln>
                  <a:noFill/>
                </a:ln>
                <a:solidFill>
                  <a:srgbClr val="0F0F0F"/>
                </a:solidFill>
                <a:effectLst/>
                <a:uLnTx/>
                <a:uFillTx/>
                <a:latin typeface="Times New Roman"/>
                <a:cs typeface="Times New Roman"/>
              </a:rPr>
              <a:t>ork</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4876800" y="1284022"/>
            <a:ext cx="3110753" cy="5102359"/>
          </a:xfrm>
          <a:prstGeom prst="rect">
            <a:avLst/>
          </a:prstGeom>
        </p:spPr>
        <p:txBody>
          <a:bodyPr wrap="square">
            <a:spAutoFit/>
          </a:bodyPr>
          <a:lstStyle/>
          <a:p>
            <a:pPr marL="12700" marR="17145" lvl="0" indent="220663" algn="just" fontAlgn="auto">
              <a:lnSpc>
                <a:spcPct val="103200"/>
              </a:lnSpc>
              <a:spcBef>
                <a:spcPts val="40"/>
              </a:spcBef>
              <a:spcAft>
                <a:spcPts val="0"/>
              </a:spcAft>
            </a:pPr>
            <a:r>
              <a:rPr lang="en-US" sz="1600" spc="5" dirty="0">
                <a:solidFill>
                  <a:srgbClr val="0C0C0C"/>
                </a:solidFill>
                <a:latin typeface="Times New Roman"/>
                <a:cs typeface="Times New Roman"/>
              </a:rPr>
              <a:t>In </a:t>
            </a:r>
            <a:r>
              <a:rPr lang="en-US" sz="1600" spc="25" dirty="0">
                <a:solidFill>
                  <a:srgbClr val="0C0C0C"/>
                </a:solidFill>
                <a:latin typeface="Times New Roman"/>
                <a:cs typeface="Times New Roman"/>
              </a:rPr>
              <a:t>addition to </a:t>
            </a:r>
            <a:r>
              <a:rPr lang="en-US" sz="1600" spc="35" dirty="0">
                <a:solidFill>
                  <a:srgbClr val="0C0C0C"/>
                </a:solidFill>
                <a:latin typeface="Times New Roman"/>
                <a:cs typeface="Times New Roman"/>
              </a:rPr>
              <a:t>similarities </a:t>
            </a:r>
            <a:r>
              <a:rPr lang="en-US" sz="1600" spc="15" dirty="0">
                <a:solidFill>
                  <a:srgbClr val="0C0C0C"/>
                </a:solidFill>
                <a:latin typeface="Times New Roman"/>
                <a:cs typeface="Times New Roman"/>
              </a:rPr>
              <a:t>between </a:t>
            </a:r>
            <a:r>
              <a:rPr lang="en-US" sz="1600" spc="10" dirty="0">
                <a:solidFill>
                  <a:srgbClr val="0C0C0C"/>
                </a:solidFill>
                <a:latin typeface="Times New Roman"/>
                <a:cs typeface="Times New Roman"/>
              </a:rPr>
              <a:t>the </a:t>
            </a:r>
            <a:r>
              <a:rPr lang="en-US" sz="1600" spc="50" dirty="0">
                <a:solidFill>
                  <a:srgbClr val="0C0C0C"/>
                </a:solidFill>
                <a:latin typeface="Times New Roman"/>
                <a:cs typeface="Times New Roman"/>
              </a:rPr>
              <a:t>auditors' </a:t>
            </a:r>
            <a:r>
              <a:rPr lang="en-US" sz="1600" dirty="0">
                <a:solidFill>
                  <a:srgbClr val="0C0C0C"/>
                </a:solidFill>
                <a:latin typeface="Times New Roman"/>
                <a:cs typeface="Times New Roman"/>
              </a:rPr>
              <a:t>cover </a:t>
            </a:r>
            <a:r>
              <a:rPr lang="en-US" sz="1600" spc="40" dirty="0">
                <a:solidFill>
                  <a:srgbClr val="0C0C0C"/>
                </a:solidFill>
                <a:latin typeface="Times New Roman"/>
                <a:cs typeface="Times New Roman"/>
              </a:rPr>
              <a:t>letters, two </a:t>
            </a:r>
            <a:r>
              <a:rPr lang="en-US" sz="1600" spc="-35" dirty="0">
                <a:solidFill>
                  <a:srgbClr val="0C0C0C"/>
                </a:solidFill>
                <a:latin typeface="Times New Roman"/>
                <a:cs typeface="Times New Roman"/>
              </a:rPr>
              <a:t>of  the </a:t>
            </a:r>
            <a:r>
              <a:rPr lang="en-US" sz="1600" spc="50" dirty="0">
                <a:solidFill>
                  <a:srgbClr val="0C0C0C"/>
                </a:solidFill>
                <a:latin typeface="Times New Roman"/>
                <a:cs typeface="Times New Roman"/>
              </a:rPr>
              <a:t>three </a:t>
            </a:r>
            <a:r>
              <a:rPr lang="en-US" sz="1600" spc="55" dirty="0">
                <a:solidFill>
                  <a:srgbClr val="0C0C0C"/>
                </a:solidFill>
                <a:latin typeface="Times New Roman"/>
                <a:cs typeface="Times New Roman"/>
              </a:rPr>
              <a:t>audit </a:t>
            </a:r>
            <a:r>
              <a:rPr lang="en-US" sz="1600" spc="40" dirty="0">
                <a:solidFill>
                  <a:srgbClr val="0C0C0C"/>
                </a:solidFill>
                <a:latin typeface="Times New Roman"/>
                <a:cs typeface="Times New Roman"/>
              </a:rPr>
              <a:t>descriptions </a:t>
            </a:r>
            <a:r>
              <a:rPr lang="en-US" sz="1600" spc="50" dirty="0">
                <a:solidFill>
                  <a:srgbClr val="0C0C0C"/>
                </a:solidFill>
                <a:latin typeface="Times New Roman"/>
                <a:cs typeface="Times New Roman"/>
              </a:rPr>
              <a:t>in Thomas' audit </a:t>
            </a:r>
            <a:r>
              <a:rPr lang="en-US" sz="1600" spc="35" dirty="0">
                <a:solidFill>
                  <a:srgbClr val="0C0C0C"/>
                </a:solidFill>
                <a:latin typeface="Times New Roman"/>
                <a:cs typeface="Times New Roman"/>
              </a:rPr>
              <a:t>plan </a:t>
            </a:r>
            <a:r>
              <a:rPr lang="en-US" sz="1600" spc="25" dirty="0">
                <a:solidFill>
                  <a:srgbClr val="0C0C0C"/>
                </a:solidFill>
                <a:latin typeface="Times New Roman"/>
                <a:cs typeface="Times New Roman"/>
              </a:rPr>
              <a:t>comprise </a:t>
            </a:r>
            <a:r>
              <a:rPr lang="en-US" sz="1600" spc="50" dirty="0">
                <a:solidFill>
                  <a:srgbClr val="0C0C0C"/>
                </a:solidFill>
                <a:latin typeface="Times New Roman"/>
                <a:cs typeface="Times New Roman"/>
              </a:rPr>
              <a:t>sentences  </a:t>
            </a:r>
            <a:r>
              <a:rPr lang="en-US" sz="1600" spc="100" dirty="0">
                <a:solidFill>
                  <a:srgbClr val="0C0C0C"/>
                </a:solidFill>
                <a:latin typeface="Times New Roman"/>
                <a:cs typeface="Times New Roman"/>
              </a:rPr>
              <a:t>that </a:t>
            </a:r>
            <a:r>
              <a:rPr lang="en-US" sz="1600" spc="30" dirty="0">
                <a:solidFill>
                  <a:srgbClr val="0C0C0C"/>
                </a:solidFill>
                <a:latin typeface="Times New Roman"/>
                <a:cs typeface="Times New Roman"/>
              </a:rPr>
              <a:t>appear in </a:t>
            </a:r>
            <a:r>
              <a:rPr lang="en-US" sz="1600" spc="10" dirty="0">
                <a:solidFill>
                  <a:srgbClr val="0C0C0C"/>
                </a:solidFill>
                <a:latin typeface="Times New Roman"/>
                <a:cs typeface="Times New Roman"/>
              </a:rPr>
              <a:t>Poole's </a:t>
            </a:r>
            <a:r>
              <a:rPr lang="en-US" sz="1600" spc="75" dirty="0">
                <a:solidFill>
                  <a:srgbClr val="0C0C0C"/>
                </a:solidFill>
                <a:latin typeface="Times New Roman"/>
                <a:cs typeface="Times New Roman"/>
              </a:rPr>
              <a:t>audit </a:t>
            </a:r>
            <a:r>
              <a:rPr lang="en-US" sz="1600" spc="40" dirty="0">
                <a:solidFill>
                  <a:srgbClr val="0C0C0C"/>
                </a:solidFill>
                <a:latin typeface="Times New Roman"/>
                <a:cs typeface="Times New Roman"/>
              </a:rPr>
              <a:t>summaries, </a:t>
            </a:r>
            <a:r>
              <a:rPr lang="en-US" sz="1600" spc="50" dirty="0">
                <a:solidFill>
                  <a:srgbClr val="0C0C0C"/>
                </a:solidFill>
                <a:latin typeface="Times New Roman"/>
                <a:cs typeface="Times New Roman"/>
              </a:rPr>
              <a:t>The </a:t>
            </a:r>
            <a:r>
              <a:rPr lang="en-US" sz="1600" dirty="0">
                <a:solidFill>
                  <a:srgbClr val="0C0C0C"/>
                </a:solidFill>
                <a:latin typeface="Times New Roman"/>
                <a:cs typeface="Times New Roman"/>
              </a:rPr>
              <a:t>Pilot</a:t>
            </a:r>
            <a:r>
              <a:rPr lang="en-US" sz="1600" spc="-265" dirty="0">
                <a:solidFill>
                  <a:srgbClr val="0C0C0C"/>
                </a:solidFill>
                <a:latin typeface="Times New Roman"/>
                <a:cs typeface="Times New Roman"/>
              </a:rPr>
              <a:t> </a:t>
            </a:r>
            <a:r>
              <a:rPr lang="en-US" sz="1600" spc="50" dirty="0">
                <a:solidFill>
                  <a:srgbClr val="0C0C0C"/>
                </a:solidFill>
                <a:latin typeface="Times New Roman"/>
                <a:cs typeface="Times New Roman"/>
              </a:rPr>
              <a:t>reported.</a:t>
            </a:r>
            <a:endParaRPr lang="en-US" sz="1600" dirty="0">
              <a:solidFill>
                <a:prstClr val="black"/>
              </a:solidFill>
              <a:latin typeface="Times New Roman"/>
              <a:cs typeface="Times New Roman"/>
            </a:endParaRPr>
          </a:p>
          <a:p>
            <a:pPr lvl="0" fontAlgn="auto">
              <a:spcBef>
                <a:spcPts val="50"/>
              </a:spcBef>
              <a:spcAft>
                <a:spcPts val="0"/>
              </a:spcAft>
            </a:pPr>
            <a:endParaRPr lang="en-US" sz="1300" dirty="0">
              <a:solidFill>
                <a:prstClr val="black"/>
              </a:solidFill>
              <a:latin typeface="Times New Roman"/>
              <a:cs typeface="Times New Roman"/>
            </a:endParaRPr>
          </a:p>
          <a:p>
            <a:pPr marL="19050" marR="14604" lvl="0" indent="-19050" algn="just" fontAlgn="auto">
              <a:lnSpc>
                <a:spcPct val="103200"/>
              </a:lnSpc>
              <a:spcBef>
                <a:spcPts val="5"/>
              </a:spcBef>
              <a:spcAft>
                <a:spcPts val="0"/>
              </a:spcAft>
            </a:pPr>
            <a:r>
              <a:rPr lang="en-US" sz="1600" spc="35" dirty="0">
                <a:solidFill>
                  <a:srgbClr val="0C0C0C"/>
                </a:solidFill>
                <a:latin typeface="Times New Roman"/>
                <a:cs typeface="Times New Roman"/>
              </a:rPr>
              <a:t>Thomas </a:t>
            </a:r>
            <a:r>
              <a:rPr lang="en-US" sz="1600" spc="40" dirty="0">
                <a:solidFill>
                  <a:srgbClr val="0C0C0C"/>
                </a:solidFill>
                <a:latin typeface="Times New Roman"/>
                <a:cs typeface="Times New Roman"/>
              </a:rPr>
              <a:t>said </a:t>
            </a:r>
            <a:r>
              <a:rPr lang="en-US" sz="1600" spc="40" dirty="0">
                <a:solidFill>
                  <a:srgbClr val="FF0000"/>
                </a:solidFill>
                <a:latin typeface="Times New Roman"/>
                <a:cs typeface="Times New Roman"/>
              </a:rPr>
              <a:t>government </a:t>
            </a:r>
            <a:r>
              <a:rPr lang="en-US" sz="1600" spc="25" dirty="0">
                <a:solidFill>
                  <a:srgbClr val="FF0000"/>
                </a:solidFill>
                <a:latin typeface="Times New Roman"/>
                <a:cs typeface="Times New Roman"/>
              </a:rPr>
              <a:t>auditing </a:t>
            </a:r>
            <a:r>
              <a:rPr lang="en-US" sz="1600" spc="65" dirty="0">
                <a:solidFill>
                  <a:srgbClr val="FF0000"/>
                </a:solidFill>
                <a:latin typeface="Times New Roman"/>
                <a:cs typeface="Times New Roman"/>
              </a:rPr>
              <a:t>standards don't </a:t>
            </a:r>
            <a:r>
              <a:rPr lang="en-US" sz="1600" dirty="0">
                <a:solidFill>
                  <a:srgbClr val="FF0000"/>
                </a:solidFill>
                <a:latin typeface="Times New Roman"/>
                <a:cs typeface="Times New Roman"/>
              </a:rPr>
              <a:t>specifically </a:t>
            </a:r>
            <a:r>
              <a:rPr lang="en-US" sz="1600" spc="50" dirty="0">
                <a:solidFill>
                  <a:srgbClr val="FF0000"/>
                </a:solidFill>
                <a:latin typeface="Times New Roman"/>
                <a:cs typeface="Times New Roman"/>
              </a:rPr>
              <a:t>address  </a:t>
            </a:r>
            <a:r>
              <a:rPr lang="en-US" sz="1600" spc="5" dirty="0">
                <a:solidFill>
                  <a:srgbClr val="FF0000"/>
                </a:solidFill>
                <a:latin typeface="Times New Roman"/>
                <a:cs typeface="Times New Roman"/>
              </a:rPr>
              <a:t>modifying cover </a:t>
            </a:r>
            <a:r>
              <a:rPr lang="en-US" sz="1600" spc="30" dirty="0">
                <a:solidFill>
                  <a:srgbClr val="FF0000"/>
                </a:solidFill>
                <a:latin typeface="Times New Roman"/>
                <a:cs typeface="Times New Roman"/>
              </a:rPr>
              <a:t>letters, </a:t>
            </a:r>
            <a:r>
              <a:rPr lang="en-US" sz="1600" spc="50" dirty="0">
                <a:solidFill>
                  <a:srgbClr val="FF0000"/>
                </a:solidFill>
                <a:latin typeface="Times New Roman"/>
                <a:cs typeface="Times New Roman"/>
              </a:rPr>
              <a:t>but </a:t>
            </a:r>
            <a:r>
              <a:rPr lang="en-US" sz="1600" spc="40" dirty="0">
                <a:solidFill>
                  <a:srgbClr val="FF0000"/>
                </a:solidFill>
                <a:latin typeface="Times New Roman"/>
                <a:cs typeface="Times New Roman"/>
              </a:rPr>
              <a:t>they do approve </a:t>
            </a:r>
            <a:r>
              <a:rPr lang="en-US" sz="1600" spc="-35" dirty="0">
                <a:solidFill>
                  <a:srgbClr val="FF0000"/>
                </a:solidFill>
                <a:latin typeface="Times New Roman"/>
                <a:cs typeface="Times New Roman"/>
              </a:rPr>
              <a:t>of </a:t>
            </a:r>
            <a:r>
              <a:rPr lang="en-US" sz="1600" spc="50" dirty="0">
                <a:solidFill>
                  <a:srgbClr val="FF0000"/>
                </a:solidFill>
                <a:latin typeface="Times New Roman"/>
                <a:cs typeface="Times New Roman"/>
              </a:rPr>
              <a:t>auditors </a:t>
            </a:r>
            <a:r>
              <a:rPr lang="en-US" sz="1600" spc="5" dirty="0">
                <a:solidFill>
                  <a:srgbClr val="FF0000"/>
                </a:solidFill>
                <a:latin typeface="Times New Roman"/>
                <a:cs typeface="Times New Roman"/>
              </a:rPr>
              <a:t>reviewing </a:t>
            </a:r>
            <a:r>
              <a:rPr lang="en-US" sz="1600" spc="50" dirty="0">
                <a:solidFill>
                  <a:srgbClr val="FF0000"/>
                </a:solidFill>
                <a:latin typeface="Times New Roman"/>
                <a:cs typeface="Times New Roman"/>
              </a:rPr>
              <a:t>other  auditors'</a:t>
            </a:r>
            <a:r>
              <a:rPr lang="en-US" sz="1600" dirty="0">
                <a:solidFill>
                  <a:srgbClr val="FF0000"/>
                </a:solidFill>
                <a:latin typeface="Times New Roman"/>
                <a:cs typeface="Times New Roman"/>
              </a:rPr>
              <a:t> </a:t>
            </a:r>
            <a:r>
              <a:rPr lang="en-US" sz="1600" spc="25" dirty="0">
                <a:solidFill>
                  <a:srgbClr val="FF0000"/>
                </a:solidFill>
                <a:latin typeface="Times New Roman"/>
                <a:cs typeface="Times New Roman"/>
              </a:rPr>
              <a:t>work.</a:t>
            </a:r>
            <a:endParaRPr lang="en-US" sz="1600" dirty="0">
              <a:solidFill>
                <a:srgbClr val="FF0000"/>
              </a:solidFill>
              <a:latin typeface="Times New Roman"/>
              <a:cs typeface="Times New Roman"/>
            </a:endParaRPr>
          </a:p>
          <a:p>
            <a:pPr lvl="0" fontAlgn="auto">
              <a:spcBef>
                <a:spcPts val="5"/>
              </a:spcBef>
              <a:spcAft>
                <a:spcPts val="0"/>
              </a:spcAft>
            </a:pPr>
            <a:endParaRPr lang="en-US" sz="1350" dirty="0">
              <a:solidFill>
                <a:prstClr val="black"/>
              </a:solidFill>
              <a:latin typeface="Times New Roman"/>
              <a:cs typeface="Times New Roman"/>
            </a:endParaRPr>
          </a:p>
          <a:p>
            <a:pPr marL="19050" marR="12065" lvl="0" indent="213995" algn="just" fontAlgn="auto">
              <a:lnSpc>
                <a:spcPct val="105100"/>
              </a:lnSpc>
              <a:spcBef>
                <a:spcPts val="0"/>
              </a:spcBef>
              <a:spcAft>
                <a:spcPts val="0"/>
              </a:spcAft>
            </a:pPr>
            <a:r>
              <a:rPr lang="en-US" sz="1600" spc="40" dirty="0">
                <a:solidFill>
                  <a:srgbClr val="FF0000"/>
                </a:solidFill>
                <a:latin typeface="Times New Roman"/>
                <a:cs typeface="Times New Roman"/>
              </a:rPr>
              <a:t>He </a:t>
            </a:r>
            <a:r>
              <a:rPr lang="en-US" sz="1600" dirty="0">
                <a:solidFill>
                  <a:srgbClr val="FF0000"/>
                </a:solidFill>
                <a:latin typeface="Times New Roman"/>
                <a:cs typeface="Times New Roman"/>
              </a:rPr>
              <a:t>also </a:t>
            </a:r>
            <a:r>
              <a:rPr lang="en-US" sz="1600" spc="50" dirty="0">
                <a:solidFill>
                  <a:srgbClr val="FF0000"/>
                </a:solidFill>
                <a:latin typeface="Times New Roman"/>
                <a:cs typeface="Times New Roman"/>
              </a:rPr>
              <a:t>noted </a:t>
            </a:r>
            <a:r>
              <a:rPr lang="en-US" sz="1600" spc="75" dirty="0">
                <a:solidFill>
                  <a:srgbClr val="FF0000"/>
                </a:solidFill>
                <a:latin typeface="Times New Roman"/>
                <a:cs typeface="Times New Roman"/>
              </a:rPr>
              <a:t>that </a:t>
            </a:r>
            <a:r>
              <a:rPr lang="en-US" sz="1600" spc="25" dirty="0">
                <a:solidFill>
                  <a:srgbClr val="FF0000"/>
                </a:solidFill>
                <a:latin typeface="Times New Roman"/>
                <a:cs typeface="Times New Roman"/>
              </a:rPr>
              <a:t>Poole's </a:t>
            </a:r>
            <a:r>
              <a:rPr lang="en-US" sz="1600" spc="-10" dirty="0">
                <a:solidFill>
                  <a:srgbClr val="FF0000"/>
                </a:solidFill>
                <a:latin typeface="Times New Roman"/>
                <a:cs typeface="Times New Roman"/>
              </a:rPr>
              <a:t>cover </a:t>
            </a:r>
            <a:r>
              <a:rPr lang="en-US" sz="1600" spc="55" dirty="0">
                <a:solidFill>
                  <a:srgbClr val="FF0000"/>
                </a:solidFill>
                <a:latin typeface="Times New Roman"/>
                <a:cs typeface="Times New Roman"/>
              </a:rPr>
              <a:t>letter </a:t>
            </a:r>
            <a:r>
              <a:rPr lang="en-US" sz="1600" spc="15" dirty="0">
                <a:solidFill>
                  <a:srgbClr val="FF0000"/>
                </a:solidFill>
                <a:latin typeface="Times New Roman"/>
                <a:cs typeface="Times New Roman"/>
              </a:rPr>
              <a:t>was </a:t>
            </a:r>
            <a:r>
              <a:rPr lang="en-US" sz="1600" spc="40" dirty="0">
                <a:solidFill>
                  <a:srgbClr val="FF0000"/>
                </a:solidFill>
                <a:latin typeface="Times New Roman"/>
                <a:cs typeface="Times New Roman"/>
              </a:rPr>
              <a:t>not </a:t>
            </a:r>
            <a:r>
              <a:rPr lang="en-US" sz="1600" spc="50" dirty="0">
                <a:solidFill>
                  <a:srgbClr val="FF0000"/>
                </a:solidFill>
                <a:latin typeface="Times New Roman"/>
                <a:cs typeface="Times New Roman"/>
              </a:rPr>
              <a:t>an </a:t>
            </a:r>
            <a:r>
              <a:rPr lang="en-US" sz="1600" spc="15" dirty="0">
                <a:solidFill>
                  <a:srgbClr val="FF0000"/>
                </a:solidFill>
                <a:latin typeface="Times New Roman"/>
                <a:cs typeface="Times New Roman"/>
              </a:rPr>
              <a:t>original. </a:t>
            </a:r>
            <a:r>
              <a:rPr lang="en-US" sz="1600" spc="65" dirty="0">
                <a:solidFill>
                  <a:srgbClr val="FF0000"/>
                </a:solidFill>
                <a:latin typeface="Times New Roman"/>
                <a:cs typeface="Times New Roman"/>
              </a:rPr>
              <a:t>He </a:t>
            </a:r>
            <a:r>
              <a:rPr lang="en-US" sz="1600" spc="35" dirty="0">
                <a:solidFill>
                  <a:srgbClr val="FF0000"/>
                </a:solidFill>
                <a:latin typeface="Times New Roman"/>
                <a:cs typeface="Times New Roman"/>
              </a:rPr>
              <a:t>said </a:t>
            </a:r>
            <a:r>
              <a:rPr lang="en-US" sz="1600" spc="15" dirty="0">
                <a:solidFill>
                  <a:srgbClr val="FF0000"/>
                </a:solidFill>
                <a:latin typeface="Times New Roman"/>
                <a:cs typeface="Times New Roman"/>
              </a:rPr>
              <a:t>it  </a:t>
            </a:r>
            <a:r>
              <a:rPr lang="en-US" sz="1600" spc="55" dirty="0">
                <a:solidFill>
                  <a:srgbClr val="FF0000"/>
                </a:solidFill>
                <a:latin typeface="Times New Roman"/>
                <a:cs typeface="Times New Roman"/>
              </a:rPr>
              <a:t>was</a:t>
            </a:r>
            <a:r>
              <a:rPr lang="en-US" sz="1600" spc="-30" dirty="0">
                <a:solidFill>
                  <a:srgbClr val="FF0000"/>
                </a:solidFill>
                <a:latin typeface="Times New Roman"/>
                <a:cs typeface="Times New Roman"/>
              </a:rPr>
              <a:t> </a:t>
            </a:r>
            <a:r>
              <a:rPr lang="en-US" sz="1600" spc="15" dirty="0">
                <a:solidFill>
                  <a:srgbClr val="FF0000"/>
                </a:solidFill>
                <a:latin typeface="Times New Roman"/>
                <a:cs typeface="Times New Roman"/>
              </a:rPr>
              <a:t>derived</a:t>
            </a:r>
            <a:r>
              <a:rPr lang="en-US" sz="1600" spc="-35" dirty="0">
                <a:solidFill>
                  <a:srgbClr val="FF0000"/>
                </a:solidFill>
                <a:latin typeface="Times New Roman"/>
                <a:cs typeface="Times New Roman"/>
              </a:rPr>
              <a:t> </a:t>
            </a:r>
            <a:r>
              <a:rPr lang="en-US" sz="1600" spc="50" dirty="0">
                <a:solidFill>
                  <a:srgbClr val="FF0000"/>
                </a:solidFill>
                <a:latin typeface="Times New Roman"/>
                <a:cs typeface="Times New Roman"/>
              </a:rPr>
              <a:t>from</a:t>
            </a:r>
            <a:r>
              <a:rPr lang="en-US" sz="1600" spc="35" dirty="0">
                <a:solidFill>
                  <a:srgbClr val="FF0000"/>
                </a:solidFill>
                <a:latin typeface="Times New Roman"/>
                <a:cs typeface="Times New Roman"/>
              </a:rPr>
              <a:t> an</a:t>
            </a:r>
            <a:r>
              <a:rPr lang="en-US" sz="1600" spc="5" dirty="0">
                <a:solidFill>
                  <a:srgbClr val="FF0000"/>
                </a:solidFill>
                <a:latin typeface="Times New Roman"/>
                <a:cs typeface="Times New Roman"/>
              </a:rPr>
              <a:t> </a:t>
            </a:r>
            <a:r>
              <a:rPr lang="en-US" sz="1600" spc="65" dirty="0">
                <a:solidFill>
                  <a:srgbClr val="FF0000"/>
                </a:solidFill>
                <a:latin typeface="Times New Roman"/>
                <a:cs typeface="Times New Roman"/>
              </a:rPr>
              <a:t>Institute</a:t>
            </a:r>
            <a:r>
              <a:rPr lang="en-US" sz="1600" spc="-25" dirty="0">
                <a:solidFill>
                  <a:srgbClr val="FF0000"/>
                </a:solidFill>
                <a:latin typeface="Times New Roman"/>
                <a:cs typeface="Times New Roman"/>
              </a:rPr>
              <a:t> </a:t>
            </a:r>
            <a:r>
              <a:rPr lang="en-US" sz="1600" spc="-30" dirty="0">
                <a:solidFill>
                  <a:srgbClr val="FF0000"/>
                </a:solidFill>
                <a:latin typeface="Times New Roman"/>
                <a:cs typeface="Times New Roman"/>
              </a:rPr>
              <a:t>of</a:t>
            </a:r>
            <a:r>
              <a:rPr lang="en-US" sz="1600" spc="-35" dirty="0">
                <a:solidFill>
                  <a:srgbClr val="FF0000"/>
                </a:solidFill>
                <a:latin typeface="Times New Roman"/>
                <a:cs typeface="Times New Roman"/>
              </a:rPr>
              <a:t> </a:t>
            </a:r>
            <a:r>
              <a:rPr lang="en-US" sz="1600" spc="50" dirty="0">
                <a:solidFill>
                  <a:srgbClr val="FF0000"/>
                </a:solidFill>
                <a:latin typeface="Times New Roman"/>
                <a:cs typeface="Times New Roman"/>
              </a:rPr>
              <a:t>Internal</a:t>
            </a:r>
            <a:r>
              <a:rPr lang="en-US" sz="1600" spc="-35" dirty="0">
                <a:solidFill>
                  <a:srgbClr val="FF0000"/>
                </a:solidFill>
                <a:latin typeface="Times New Roman"/>
                <a:cs typeface="Times New Roman"/>
              </a:rPr>
              <a:t> </a:t>
            </a:r>
            <a:r>
              <a:rPr lang="en-US" sz="1600" spc="25" dirty="0">
                <a:solidFill>
                  <a:srgbClr val="FF0000"/>
                </a:solidFill>
                <a:latin typeface="Times New Roman"/>
                <a:cs typeface="Times New Roman"/>
              </a:rPr>
              <a:t>Auditors' </a:t>
            </a:r>
            <a:r>
              <a:rPr lang="en-US" sz="1600" spc="50" dirty="0">
                <a:solidFill>
                  <a:srgbClr val="FF0000"/>
                </a:solidFill>
                <a:latin typeface="Times New Roman"/>
                <a:cs typeface="Times New Roman"/>
              </a:rPr>
              <a:t>template</a:t>
            </a:r>
            <a:r>
              <a:rPr lang="en-US" sz="1600" spc="30" dirty="0">
                <a:solidFill>
                  <a:srgbClr val="FF0000"/>
                </a:solidFill>
                <a:latin typeface="Times New Roman"/>
                <a:cs typeface="Times New Roman"/>
              </a:rPr>
              <a:t> </a:t>
            </a:r>
            <a:r>
              <a:rPr lang="en-US" sz="1600" spc="50" dirty="0">
                <a:solidFill>
                  <a:srgbClr val="FF0000"/>
                </a:solidFill>
                <a:latin typeface="Times New Roman"/>
                <a:cs typeface="Times New Roman"/>
              </a:rPr>
              <a:t>document.</a:t>
            </a:r>
            <a:endParaRPr lang="en-US" sz="1600" dirty="0">
              <a:solidFill>
                <a:srgbClr val="FF0000"/>
              </a:solidFill>
              <a:latin typeface="Times New Roman"/>
              <a:cs typeface="Times New Roman"/>
            </a:endParaRPr>
          </a:p>
        </p:txBody>
      </p:sp>
      <p:sp>
        <p:nvSpPr>
          <p:cNvPr id="10" name="Rectangle 9"/>
          <p:cNvSpPr/>
          <p:nvPr/>
        </p:nvSpPr>
        <p:spPr>
          <a:xfrm>
            <a:off x="2438400" y="6437757"/>
            <a:ext cx="4267200" cy="369332"/>
          </a:xfrm>
          <a:prstGeom prst="rect">
            <a:avLst/>
          </a:prstGeom>
        </p:spPr>
        <p:txBody>
          <a:bodyPr wrap="square">
            <a:spAutoFit/>
          </a:bodyPr>
          <a:lstStyle/>
          <a:p>
            <a:pPr lvl="0" algn="ctr">
              <a:spcBef>
                <a:spcPts val="0"/>
              </a:spcBef>
              <a:spcAft>
                <a:spcPts val="0"/>
              </a:spcAft>
            </a:pP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7-22-14 (from page 4)</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288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23</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274937" y="485305"/>
            <a:ext cx="8640461" cy="5973947"/>
          </a:xfrm>
          <a:prstGeom prst="rect">
            <a:avLst/>
          </a:prstGeom>
        </p:spPr>
      </p:pic>
      <p:sp>
        <p:nvSpPr>
          <p:cNvPr id="7" name="Rectangle 6"/>
          <p:cNvSpPr/>
          <p:nvPr/>
        </p:nvSpPr>
        <p:spPr>
          <a:xfrm>
            <a:off x="1143000" y="0"/>
            <a:ext cx="6934200" cy="584775"/>
          </a:xfrm>
          <a:prstGeom prst="rect">
            <a:avLst/>
          </a:prstGeom>
        </p:spPr>
        <p:txBody>
          <a:bodyPr wrap="square">
            <a:spAutoFit/>
          </a:bodyPr>
          <a:lstStyle/>
          <a:p>
            <a:r>
              <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When the Jury Award was </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reduced… </a:t>
            </a:r>
            <a:endParaRPr lang="en-US" dirty="0"/>
          </a:p>
        </p:txBody>
      </p:sp>
      <p:sp>
        <p:nvSpPr>
          <p:cNvPr id="8" name="Rectangle 7"/>
          <p:cNvSpPr/>
          <p:nvPr/>
        </p:nvSpPr>
        <p:spPr>
          <a:xfrm>
            <a:off x="228600" y="368011"/>
            <a:ext cx="8991599"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180" normalizeH="0" baseline="0" noProof="0" dirty="0" smtClean="0">
                <a:ln>
                  <a:noFill/>
                </a:ln>
                <a:solidFill>
                  <a:srgbClr val="0F0F0F"/>
                </a:solidFill>
                <a:effectLst/>
                <a:uLnTx/>
                <a:uFillTx/>
                <a:latin typeface="Times New Roman"/>
                <a:cs typeface="Times New Roman"/>
              </a:rPr>
              <a:t>Judge </a:t>
            </a:r>
            <a:r>
              <a:rPr kumimoji="0" lang="en-US" sz="3000" b="1" i="0" u="none" strike="noStrike" kern="0" cap="none" spc="204" normalizeH="0" baseline="0" noProof="0" dirty="0" smtClean="0">
                <a:ln>
                  <a:noFill/>
                </a:ln>
                <a:solidFill>
                  <a:srgbClr val="0F0F0F"/>
                </a:solidFill>
                <a:effectLst/>
                <a:uLnTx/>
                <a:uFillTx/>
                <a:latin typeface="Times New Roman"/>
                <a:cs typeface="Times New Roman"/>
              </a:rPr>
              <a:t>slashes</a:t>
            </a:r>
            <a:r>
              <a:rPr kumimoji="0" lang="en-US" sz="3000" b="1" i="0" u="none" strike="noStrike" kern="0" cap="none" spc="-550" normalizeH="0" baseline="0" noProof="0" dirty="0" smtClean="0">
                <a:ln>
                  <a:noFill/>
                </a:ln>
                <a:solidFill>
                  <a:srgbClr val="0F0F0F"/>
                </a:solidFill>
                <a:effectLst/>
                <a:uLnTx/>
                <a:uFillTx/>
                <a:latin typeface="Times New Roman"/>
                <a:cs typeface="Times New Roman"/>
              </a:rPr>
              <a:t> </a:t>
            </a:r>
            <a:r>
              <a:rPr kumimoji="0" lang="en-US" sz="3000" b="1" i="0" u="none" strike="noStrike" kern="0" cap="none" spc="150" normalizeH="0" baseline="0" noProof="0" dirty="0" smtClean="0">
                <a:ln>
                  <a:noFill/>
                </a:ln>
                <a:solidFill>
                  <a:srgbClr val="0F0F0F"/>
                </a:solidFill>
                <a:effectLst/>
                <a:uLnTx/>
                <a:uFillTx/>
                <a:latin typeface="Times New Roman"/>
                <a:cs typeface="Times New Roman"/>
              </a:rPr>
              <a:t>judgment </a:t>
            </a:r>
            <a:r>
              <a:rPr kumimoji="0" lang="en-US" sz="3000" b="1" i="0" u="none" strike="noStrike" kern="0" cap="none" spc="165" normalizeH="0" baseline="0" noProof="0" dirty="0" smtClean="0">
                <a:ln>
                  <a:noFill/>
                </a:ln>
                <a:solidFill>
                  <a:srgbClr val="0F0F0F"/>
                </a:solidFill>
                <a:effectLst/>
                <a:uLnTx/>
                <a:uFillTx/>
                <a:latin typeface="Times New Roman"/>
                <a:cs typeface="Times New Roman"/>
              </a:rPr>
              <a:t>against </a:t>
            </a:r>
            <a:r>
              <a:rPr kumimoji="0" lang="en-US" sz="3000" b="1" i="0" u="none" strike="noStrike" kern="0" cap="none" spc="160" normalizeH="0" baseline="0" noProof="0" dirty="0" smtClean="0">
                <a:ln>
                  <a:noFill/>
                </a:ln>
                <a:solidFill>
                  <a:srgbClr val="0F0F0F"/>
                </a:solidFill>
                <a:effectLst/>
                <a:uLnTx/>
                <a:uFillTx/>
                <a:latin typeface="Times New Roman"/>
                <a:cs typeface="Times New Roman"/>
              </a:rPr>
              <a:t>council</a:t>
            </a:r>
            <a:r>
              <a:rPr kumimoji="0" lang="en-US" sz="3000" b="1" i="0" u="none" strike="noStrike" kern="0" cap="none" spc="130" normalizeH="0" baseline="0" noProof="0" dirty="0" smtClean="0">
                <a:ln>
                  <a:noFill/>
                </a:ln>
                <a:solidFill>
                  <a:srgbClr val="0F0F0F"/>
                </a:solidFill>
                <a:effectLst/>
                <a:uLnTx/>
                <a:uFillTx/>
                <a:latin typeface="Times New Roman"/>
                <a:cs typeface="Times New Roman"/>
              </a:rPr>
              <a:t> m</a:t>
            </a:r>
            <a:r>
              <a:rPr kumimoji="0" lang="en-US" sz="3000" b="1" i="0" u="none" strike="noStrike" kern="0" cap="none" spc="125" normalizeH="0" baseline="0" noProof="0" dirty="0" smtClean="0">
                <a:ln>
                  <a:noFill/>
                </a:ln>
                <a:solidFill>
                  <a:srgbClr val="0F0F0F"/>
                </a:solidFill>
                <a:effectLst/>
                <a:uLnTx/>
                <a:uFillTx/>
                <a:latin typeface="Times New Roman"/>
                <a:cs typeface="Times New Roman"/>
              </a:rPr>
              <a:t>ember</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380999" y="825211"/>
            <a:ext cx="8534399" cy="5634043"/>
          </a:xfrm>
          <a:prstGeom prst="rect">
            <a:avLst/>
          </a:prstGeom>
        </p:spPr>
        <p:txBody>
          <a:bodyPr wrap="square">
            <a:spAutoFit/>
          </a:bodyPr>
          <a:lstStyle/>
          <a:p>
            <a:pPr marL="24765" marR="13335" indent="197485" algn="just">
              <a:lnSpc>
                <a:spcPct val="100699"/>
              </a:lnSpc>
              <a:spcBef>
                <a:spcPts val="1560"/>
              </a:spcBef>
            </a:pPr>
            <a:r>
              <a:rPr lang="en-US" spc="10" dirty="0">
                <a:solidFill>
                  <a:srgbClr val="0C0C0C"/>
                </a:solidFill>
                <a:latin typeface="Arial" panose="020B0604020202020204" pitchFamily="34" charset="0"/>
                <a:cs typeface="Arial" panose="020B0604020202020204" pitchFamily="34" charset="0"/>
              </a:rPr>
              <a:t>In </a:t>
            </a:r>
            <a:r>
              <a:rPr lang="en-US" spc="25" dirty="0">
                <a:solidFill>
                  <a:srgbClr val="0C0C0C"/>
                </a:solidFill>
                <a:latin typeface="Arial" panose="020B0604020202020204" pitchFamily="34" charset="0"/>
                <a:cs typeface="Arial" panose="020B0604020202020204" pitchFamily="34" charset="0"/>
              </a:rPr>
              <a:t>court </a:t>
            </a:r>
            <a:r>
              <a:rPr lang="en-US" dirty="0">
                <a:solidFill>
                  <a:srgbClr val="0C0C0C"/>
                </a:solidFill>
                <a:latin typeface="Arial" panose="020B0604020202020204" pitchFamily="34" charset="0"/>
                <a:cs typeface="Arial" panose="020B0604020202020204" pitchFamily="34" charset="0"/>
              </a:rPr>
              <a:t>records, </a:t>
            </a:r>
            <a:r>
              <a:rPr lang="en-US" spc="-5" dirty="0">
                <a:solidFill>
                  <a:srgbClr val="0C0C0C"/>
                </a:solidFill>
                <a:latin typeface="Arial" panose="020B0604020202020204" pitchFamily="34" charset="0"/>
                <a:cs typeface="Arial" panose="020B0604020202020204" pitchFamily="34" charset="0"/>
              </a:rPr>
              <a:t>Connell </a:t>
            </a:r>
            <a:r>
              <a:rPr lang="en-US" spc="10" dirty="0">
                <a:solidFill>
                  <a:srgbClr val="0C0C0C"/>
                </a:solidFill>
                <a:latin typeface="Arial" panose="020B0604020202020204" pitchFamily="34" charset="0"/>
                <a:cs typeface="Arial" panose="020B0604020202020204" pitchFamily="34" charset="0"/>
              </a:rPr>
              <a:t>cited </a:t>
            </a:r>
            <a:r>
              <a:rPr lang="en-US" spc="15" dirty="0">
                <a:solidFill>
                  <a:srgbClr val="0C0C0C"/>
                </a:solidFill>
                <a:latin typeface="Arial" panose="020B0604020202020204" pitchFamily="34" charset="0"/>
                <a:cs typeface="Arial" panose="020B0604020202020204" pitchFamily="34" charset="0"/>
              </a:rPr>
              <a:t>an </a:t>
            </a:r>
            <a:r>
              <a:rPr lang="en-US" spc="-5" dirty="0">
                <a:solidFill>
                  <a:srgbClr val="0C0C0C"/>
                </a:solidFill>
                <a:latin typeface="Arial" panose="020B0604020202020204" pitchFamily="34" charset="0"/>
                <a:cs typeface="Arial" panose="020B0604020202020204" pitchFamily="34" charset="0"/>
              </a:rPr>
              <a:t>interview </a:t>
            </a:r>
            <a:r>
              <a:rPr lang="en-US" spc="5" dirty="0">
                <a:solidFill>
                  <a:srgbClr val="0C0C0C"/>
                </a:solidFill>
                <a:latin typeface="Arial" panose="020B0604020202020204" pitchFamily="34" charset="0"/>
                <a:cs typeface="Arial" panose="020B0604020202020204" pitchFamily="34" charset="0"/>
              </a:rPr>
              <a:t>with </a:t>
            </a:r>
            <a:r>
              <a:rPr lang="en-US" spc="-90" dirty="0">
                <a:solidFill>
                  <a:srgbClr val="0C0C0C"/>
                </a:solidFill>
                <a:latin typeface="Arial" panose="020B0604020202020204" pitchFamily="34" charset="0"/>
                <a:cs typeface="Arial" panose="020B0604020202020204" pitchFamily="34" charset="0"/>
              </a:rPr>
              <a:t>WAVY-1V </a:t>
            </a:r>
            <a:r>
              <a:rPr lang="en-US" spc="30" dirty="0">
                <a:solidFill>
                  <a:srgbClr val="0C0C0C"/>
                </a:solidFill>
                <a:latin typeface="Arial" panose="020B0604020202020204" pitchFamily="34" charset="0"/>
                <a:cs typeface="Arial" panose="020B0604020202020204" pitchFamily="34" charset="0"/>
              </a:rPr>
              <a:t>reporter </a:t>
            </a:r>
            <a:r>
              <a:rPr lang="en-US" spc="40" dirty="0" smtClean="0">
                <a:solidFill>
                  <a:srgbClr val="0C0C0C"/>
                </a:solidFill>
                <a:latin typeface="Arial" panose="020B0604020202020204" pitchFamily="34" charset="0"/>
                <a:cs typeface="Arial" panose="020B0604020202020204" pitchFamily="34" charset="0"/>
              </a:rPr>
              <a:t>Joe </a:t>
            </a:r>
            <a:r>
              <a:rPr lang="en-US" spc="10" dirty="0">
                <a:solidFill>
                  <a:srgbClr val="0C0C0C"/>
                </a:solidFill>
                <a:latin typeface="Arial" panose="020B0604020202020204" pitchFamily="34" charset="0"/>
                <a:cs typeface="Arial" panose="020B0604020202020204" pitchFamily="34" charset="0"/>
              </a:rPr>
              <a:t>Fisher </a:t>
            </a:r>
            <a:r>
              <a:rPr lang="en-US" spc="30" dirty="0">
                <a:solidFill>
                  <a:srgbClr val="0C0C0C"/>
                </a:solidFill>
                <a:latin typeface="Arial" panose="020B0604020202020204" pitchFamily="34" charset="0"/>
                <a:cs typeface="Arial" panose="020B0604020202020204" pitchFamily="34" charset="0"/>
              </a:rPr>
              <a:t>in </a:t>
            </a:r>
            <a:r>
              <a:rPr lang="en-US" spc="-15" dirty="0">
                <a:solidFill>
                  <a:srgbClr val="0C0C0C"/>
                </a:solidFill>
                <a:latin typeface="Arial" panose="020B0604020202020204" pitchFamily="34" charset="0"/>
                <a:cs typeface="Arial" panose="020B0604020202020204" pitchFamily="34" charset="0"/>
              </a:rPr>
              <a:t>which </a:t>
            </a:r>
            <a:r>
              <a:rPr lang="en-US" spc="5" dirty="0" err="1">
                <a:solidFill>
                  <a:srgbClr val="0C0C0C"/>
                </a:solidFill>
                <a:latin typeface="Arial" panose="020B0604020202020204" pitchFamily="34" charset="0"/>
                <a:cs typeface="Arial" panose="020B0604020202020204" pitchFamily="34" charset="0"/>
              </a:rPr>
              <a:t>Psimas</a:t>
            </a:r>
            <a:r>
              <a:rPr lang="en-US" spc="5" dirty="0">
                <a:solidFill>
                  <a:srgbClr val="0C0C0C"/>
                </a:solidFill>
                <a:latin typeface="Arial" panose="020B0604020202020204" pitchFamily="34" charset="0"/>
                <a:cs typeface="Arial" panose="020B0604020202020204" pitchFamily="34" charset="0"/>
              </a:rPr>
              <a:t> </a:t>
            </a:r>
            <a:r>
              <a:rPr lang="en-US" spc="30" dirty="0">
                <a:solidFill>
                  <a:srgbClr val="0C0C0C"/>
                </a:solidFill>
                <a:latin typeface="Arial" panose="020B0604020202020204" pitchFamily="34" charset="0"/>
                <a:cs typeface="Arial" panose="020B0604020202020204" pitchFamily="34" charset="0"/>
              </a:rPr>
              <a:t>"intended </a:t>
            </a:r>
            <a:r>
              <a:rPr lang="en-US" spc="35" dirty="0">
                <a:solidFill>
                  <a:srgbClr val="0C0C0C"/>
                </a:solidFill>
                <a:latin typeface="Arial" panose="020B0604020202020204" pitchFamily="34" charset="0"/>
                <a:cs typeface="Arial" panose="020B0604020202020204" pitchFamily="34" charset="0"/>
              </a:rPr>
              <a:t>to </a:t>
            </a:r>
            <a:r>
              <a:rPr lang="en-US" dirty="0">
                <a:solidFill>
                  <a:srgbClr val="0C0C0C"/>
                </a:solidFill>
                <a:latin typeface="Arial" panose="020B0604020202020204" pitchFamily="34" charset="0"/>
                <a:cs typeface="Arial" panose="020B0604020202020204" pitchFamily="34" charset="0"/>
              </a:rPr>
              <a:t>suggest </a:t>
            </a:r>
            <a:r>
              <a:rPr lang="en-US" spc="40" dirty="0">
                <a:solidFill>
                  <a:srgbClr val="0C0C0C"/>
                </a:solidFill>
                <a:latin typeface="Arial" panose="020B0604020202020204" pitchFamily="34" charset="0"/>
                <a:cs typeface="Arial" panose="020B0604020202020204" pitchFamily="34" charset="0"/>
              </a:rPr>
              <a:t>that </a:t>
            </a:r>
            <a:r>
              <a:rPr lang="en-US" spc="15" dirty="0">
                <a:solidFill>
                  <a:srgbClr val="0C0C0C"/>
                </a:solidFill>
                <a:latin typeface="Arial" panose="020B0604020202020204" pitchFamily="34" charset="0"/>
                <a:cs typeface="Arial" panose="020B0604020202020204" pitchFamily="34" charset="0"/>
              </a:rPr>
              <a:t>Thomas </a:t>
            </a:r>
            <a:r>
              <a:rPr lang="en-US" spc="35" dirty="0">
                <a:solidFill>
                  <a:srgbClr val="0C0C0C"/>
                </a:solidFill>
                <a:latin typeface="Arial" panose="020B0604020202020204" pitchFamily="34" charset="0"/>
                <a:cs typeface="Arial" panose="020B0604020202020204" pitchFamily="34" charset="0"/>
              </a:rPr>
              <a:t>had </a:t>
            </a:r>
            <a:r>
              <a:rPr lang="en-US" spc="50" dirty="0">
                <a:solidFill>
                  <a:srgbClr val="0C0C0C"/>
                </a:solidFill>
                <a:latin typeface="Arial" panose="020B0604020202020204" pitchFamily="34" charset="0"/>
                <a:cs typeface="Arial" panose="020B0604020202020204" pitchFamily="34" charset="0"/>
              </a:rPr>
              <a:t>done </a:t>
            </a:r>
            <a:r>
              <a:rPr lang="en-US" dirty="0" smtClean="0">
                <a:solidFill>
                  <a:srgbClr val="0C0C0C"/>
                </a:solidFill>
                <a:latin typeface="Arial" panose="020B0604020202020204" pitchFamily="34" charset="0"/>
                <a:cs typeface="Arial" panose="020B0604020202020204" pitchFamily="34" charset="0"/>
              </a:rPr>
              <a:t>nothing </a:t>
            </a:r>
            <a:r>
              <a:rPr lang="en-US" spc="15" dirty="0">
                <a:solidFill>
                  <a:srgbClr val="0C0C0C"/>
                </a:solidFill>
                <a:latin typeface="Arial" panose="020B0604020202020204" pitchFamily="34" charset="0"/>
                <a:cs typeface="Arial" panose="020B0604020202020204" pitchFamily="34" charset="0"/>
              </a:rPr>
              <a:t>since </a:t>
            </a:r>
            <a:r>
              <a:rPr lang="en-US" spc="65" dirty="0">
                <a:solidFill>
                  <a:srgbClr val="0C0C0C"/>
                </a:solidFill>
                <a:latin typeface="Arial" panose="020B0604020202020204" pitchFamily="34" charset="0"/>
                <a:cs typeface="Arial" panose="020B0604020202020204" pitchFamily="34" charset="0"/>
              </a:rPr>
              <a:t>he</a:t>
            </a:r>
            <a:r>
              <a:rPr lang="en-US" spc="-295" dirty="0">
                <a:solidFill>
                  <a:srgbClr val="0C0C0C"/>
                </a:solidFill>
                <a:latin typeface="Arial" panose="020B0604020202020204" pitchFamily="34" charset="0"/>
                <a:cs typeface="Arial" panose="020B0604020202020204" pitchFamily="34" charset="0"/>
              </a:rPr>
              <a:t> </a:t>
            </a:r>
            <a:r>
              <a:rPr lang="en-US" spc="35" dirty="0">
                <a:solidFill>
                  <a:srgbClr val="0C0C0C"/>
                </a:solidFill>
                <a:latin typeface="Arial" panose="020B0604020202020204" pitchFamily="34" charset="0"/>
                <a:cs typeface="Arial" panose="020B0604020202020204" pitchFamily="34" charset="0"/>
              </a:rPr>
              <a:t>had </a:t>
            </a:r>
            <a:r>
              <a:rPr lang="en-US" spc="15" dirty="0">
                <a:solidFill>
                  <a:srgbClr val="0C0C0C"/>
                </a:solidFill>
                <a:latin typeface="Arial" panose="020B0604020202020204" pitchFamily="34" charset="0"/>
                <a:cs typeface="Arial" panose="020B0604020202020204" pitchFamily="34" charset="0"/>
              </a:rPr>
              <a:t>been </a:t>
            </a:r>
            <a:r>
              <a:rPr lang="en-US" spc="25" dirty="0">
                <a:solidFill>
                  <a:srgbClr val="0C0C0C"/>
                </a:solidFill>
                <a:latin typeface="Arial" panose="020B0604020202020204" pitchFamily="34" charset="0"/>
                <a:cs typeface="Arial" panose="020B0604020202020204" pitchFamily="34" charset="0"/>
              </a:rPr>
              <a:t>hired as </a:t>
            </a:r>
            <a:r>
              <a:rPr lang="en-US" spc="15" dirty="0">
                <a:solidFill>
                  <a:srgbClr val="0C0C0C"/>
                </a:solidFill>
                <a:latin typeface="Arial" panose="020B0604020202020204" pitchFamily="34" charset="0"/>
                <a:cs typeface="Arial" panose="020B0604020202020204" pitchFamily="34" charset="0"/>
              </a:rPr>
              <a:t>the </a:t>
            </a:r>
            <a:r>
              <a:rPr lang="en-US" spc="-20" dirty="0">
                <a:solidFill>
                  <a:srgbClr val="0C0C0C"/>
                </a:solidFill>
                <a:latin typeface="Arial" panose="020B0604020202020204" pitchFamily="34" charset="0"/>
                <a:cs typeface="Arial" panose="020B0604020202020204" pitchFamily="34" charset="0"/>
              </a:rPr>
              <a:t>city </a:t>
            </a:r>
            <a:r>
              <a:rPr lang="en-US" spc="25" dirty="0">
                <a:solidFill>
                  <a:srgbClr val="0C0C0C"/>
                </a:solidFill>
                <a:latin typeface="Arial" panose="020B0604020202020204" pitchFamily="34" charset="0"/>
                <a:cs typeface="Arial" panose="020B0604020202020204" pitchFamily="34" charset="0"/>
              </a:rPr>
              <a:t>auditor."</a:t>
            </a:r>
            <a:endParaRPr lang="en-US" dirty="0">
              <a:latin typeface="Arial" panose="020B0604020202020204" pitchFamily="34" charset="0"/>
              <a:cs typeface="Arial" panose="020B0604020202020204" pitchFamily="34" charset="0"/>
            </a:endParaRPr>
          </a:p>
          <a:p>
            <a:pPr marL="24765" marR="13970" indent="201930" algn="just">
              <a:lnSpc>
                <a:spcPct val="100299"/>
              </a:lnSpc>
              <a:spcBef>
                <a:spcPts val="1570"/>
              </a:spcBef>
            </a:pPr>
            <a:r>
              <a:rPr lang="en-US" spc="-30" dirty="0">
                <a:solidFill>
                  <a:srgbClr val="0C0C0C"/>
                </a:solidFill>
                <a:latin typeface="Arial" panose="020B0604020202020204" pitchFamily="34" charset="0"/>
                <a:cs typeface="Arial" panose="020B0604020202020204" pitchFamily="34" charset="0"/>
              </a:rPr>
              <a:t>But </a:t>
            </a:r>
            <a:r>
              <a:rPr lang="en-US" spc="10" dirty="0">
                <a:solidFill>
                  <a:srgbClr val="0C0C0C"/>
                </a:solidFill>
                <a:latin typeface="Arial" panose="020B0604020202020204" pitchFamily="34" charset="0"/>
                <a:cs typeface="Arial" panose="020B0604020202020204" pitchFamily="34" charset="0"/>
              </a:rPr>
              <a:t>by </a:t>
            </a:r>
            <a:r>
              <a:rPr lang="en-US" spc="50" dirty="0">
                <a:solidFill>
                  <a:srgbClr val="0C0C0C"/>
                </a:solidFill>
                <a:latin typeface="Arial" panose="020B0604020202020204" pitchFamily="34" charset="0"/>
                <a:cs typeface="Arial" panose="020B0604020202020204" pitchFamily="34" charset="0"/>
              </a:rPr>
              <a:t>the </a:t>
            </a:r>
            <a:r>
              <a:rPr lang="en-US" spc="25" dirty="0">
                <a:solidFill>
                  <a:srgbClr val="0C0C0C"/>
                </a:solidFill>
                <a:latin typeface="Arial" panose="020B0604020202020204" pitchFamily="34" charset="0"/>
                <a:cs typeface="Arial" panose="020B0604020202020204" pitchFamily="34" charset="0"/>
              </a:rPr>
              <a:t>time </a:t>
            </a:r>
            <a:r>
              <a:rPr lang="en-US" spc="50" dirty="0">
                <a:solidFill>
                  <a:srgbClr val="0C0C0C"/>
                </a:solidFill>
                <a:latin typeface="Arial" panose="020B0604020202020204" pitchFamily="34" charset="0"/>
                <a:cs typeface="Arial" panose="020B0604020202020204" pitchFamily="34" charset="0"/>
              </a:rPr>
              <a:t>that </a:t>
            </a:r>
            <a:r>
              <a:rPr lang="en-US" dirty="0">
                <a:solidFill>
                  <a:srgbClr val="0C0C0C"/>
                </a:solidFill>
                <a:latin typeface="Arial" panose="020B0604020202020204" pitchFamily="34" charset="0"/>
                <a:cs typeface="Arial" panose="020B0604020202020204" pitchFamily="34" charset="0"/>
              </a:rPr>
              <a:t>interview </a:t>
            </a:r>
            <a:r>
              <a:rPr lang="en-US" spc="35" dirty="0">
                <a:solidFill>
                  <a:srgbClr val="0C0C0C"/>
                </a:solidFill>
                <a:latin typeface="Arial" panose="020B0604020202020204" pitchFamily="34" charset="0"/>
                <a:cs typeface="Arial" panose="020B0604020202020204" pitchFamily="34" charset="0"/>
              </a:rPr>
              <a:t>happened </a:t>
            </a:r>
            <a:r>
              <a:rPr lang="en-US" spc="30" dirty="0">
                <a:solidFill>
                  <a:srgbClr val="0C0C0C"/>
                </a:solidFill>
                <a:latin typeface="Arial" panose="020B0604020202020204" pitchFamily="34" charset="0"/>
                <a:cs typeface="Arial" panose="020B0604020202020204" pitchFamily="34" charset="0"/>
              </a:rPr>
              <a:t>in </a:t>
            </a:r>
            <a:r>
              <a:rPr lang="en-US" dirty="0">
                <a:solidFill>
                  <a:srgbClr val="0C0C0C"/>
                </a:solidFill>
                <a:latin typeface="Arial" panose="020B0604020202020204" pitchFamily="34" charset="0"/>
                <a:cs typeface="Arial" panose="020B0604020202020204" pitchFamily="34" charset="0"/>
              </a:rPr>
              <a:t>March </a:t>
            </a:r>
            <a:r>
              <a:rPr lang="en-US" dirty="0" smtClean="0">
                <a:solidFill>
                  <a:srgbClr val="0C0C0C"/>
                </a:solidFill>
                <a:latin typeface="Arial" panose="020B0604020202020204" pitchFamily="34" charset="0"/>
                <a:cs typeface="Arial" panose="020B0604020202020204" pitchFamily="34" charset="0"/>
              </a:rPr>
              <a:t>2016</a:t>
            </a:r>
            <a:r>
              <a:rPr lang="en-US" spc="150" dirty="0" smtClean="0">
                <a:solidFill>
                  <a:srgbClr val="0C0C0C"/>
                </a:solidFill>
                <a:latin typeface="Arial" panose="020B0604020202020204" pitchFamily="34" charset="0"/>
                <a:cs typeface="Arial" panose="020B0604020202020204" pitchFamily="34" charset="0"/>
              </a:rPr>
              <a:t>, </a:t>
            </a:r>
            <a:r>
              <a:rPr lang="en-US" spc="5" dirty="0">
                <a:solidFill>
                  <a:srgbClr val="0C0C0C"/>
                </a:solidFill>
                <a:latin typeface="Arial" panose="020B0604020202020204" pitchFamily="34" charset="0"/>
                <a:cs typeface="Arial" panose="020B0604020202020204" pitchFamily="34" charset="0"/>
              </a:rPr>
              <a:t>Thomas </a:t>
            </a:r>
            <a:r>
              <a:rPr lang="en-US" spc="55" dirty="0">
                <a:solidFill>
                  <a:srgbClr val="0C0C0C"/>
                </a:solidFill>
                <a:latin typeface="Arial" panose="020B0604020202020204" pitchFamily="34" charset="0"/>
                <a:cs typeface="Arial" panose="020B0604020202020204" pitchFamily="34" charset="0"/>
              </a:rPr>
              <a:t>had </a:t>
            </a:r>
            <a:r>
              <a:rPr lang="en-US" dirty="0" smtClean="0">
                <a:solidFill>
                  <a:srgbClr val="0C0C0C"/>
                </a:solidFill>
                <a:latin typeface="Arial" panose="020B0604020202020204" pitchFamily="34" charset="0"/>
                <a:cs typeface="Arial" panose="020B0604020202020204" pitchFamily="34" charset="0"/>
              </a:rPr>
              <a:t>"</a:t>
            </a:r>
            <a:r>
              <a:rPr lang="en-US" dirty="0">
                <a:solidFill>
                  <a:srgbClr val="0C0C0C"/>
                </a:solidFill>
                <a:latin typeface="Arial" panose="020B0604020202020204" pitchFamily="34" charset="0"/>
                <a:cs typeface="Arial" panose="020B0604020202020204" pitchFamily="34" charset="0"/>
              </a:rPr>
              <a:t>already </a:t>
            </a:r>
            <a:r>
              <a:rPr lang="en-US" spc="25" dirty="0">
                <a:solidFill>
                  <a:srgbClr val="0C0C0C"/>
                </a:solidFill>
                <a:latin typeface="Arial" panose="020B0604020202020204" pitchFamily="34" charset="0"/>
                <a:cs typeface="Arial" panose="020B0604020202020204" pitchFamily="34" charset="0"/>
              </a:rPr>
              <a:t>been </a:t>
            </a:r>
            <a:r>
              <a:rPr lang="en-US" spc="15" dirty="0">
                <a:solidFill>
                  <a:srgbClr val="FF0000"/>
                </a:solidFill>
                <a:latin typeface="Arial" panose="020B0604020202020204" pitchFamily="34" charset="0"/>
                <a:cs typeface="Arial" panose="020B0604020202020204" pitchFamily="34" charset="0"/>
              </a:rPr>
              <a:t>unflatteringly </a:t>
            </a:r>
            <a:r>
              <a:rPr lang="en-US" spc="30" dirty="0">
                <a:solidFill>
                  <a:srgbClr val="FF0000"/>
                </a:solidFill>
                <a:latin typeface="Arial" panose="020B0604020202020204" pitchFamily="34" charset="0"/>
                <a:cs typeface="Arial" panose="020B0604020202020204" pitchFamily="34" charset="0"/>
              </a:rPr>
              <a:t>portrayed</a:t>
            </a:r>
            <a:r>
              <a:rPr lang="en-US" spc="3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in </a:t>
            </a:r>
            <a:r>
              <a:rPr lang="en-US" spc="10" dirty="0">
                <a:solidFill>
                  <a:srgbClr val="0C0C0C"/>
                </a:solidFill>
                <a:latin typeface="Arial" panose="020B0604020202020204" pitchFamily="34" charset="0"/>
                <a:cs typeface="Arial" panose="020B0604020202020204" pitchFamily="34" charset="0"/>
              </a:rPr>
              <a:t>many </a:t>
            </a:r>
            <a:r>
              <a:rPr lang="en-US" dirty="0">
                <a:solidFill>
                  <a:srgbClr val="0C0C0C"/>
                </a:solidFill>
                <a:latin typeface="Arial" panose="020B0604020202020204" pitchFamily="34" charset="0"/>
                <a:cs typeface="Arial" panose="020B0604020202020204" pitchFamily="34" charset="0"/>
              </a:rPr>
              <a:t>articles </a:t>
            </a:r>
            <a:r>
              <a:rPr lang="en-US" spc="-5" dirty="0">
                <a:solidFill>
                  <a:srgbClr val="0C0C0C"/>
                </a:solidFill>
                <a:latin typeface="Arial" panose="020B0604020202020204" pitchFamily="34" charset="0"/>
                <a:cs typeface="Arial" panose="020B0604020202020204" pitchFamily="34" charset="0"/>
              </a:rPr>
              <a:t>criticizing </a:t>
            </a:r>
            <a:r>
              <a:rPr lang="en-US" spc="30" dirty="0">
                <a:solidFill>
                  <a:srgbClr val="0C0C0C"/>
                </a:solidFill>
                <a:latin typeface="Arial" panose="020B0604020202020204" pitchFamily="34" charset="0"/>
                <a:cs typeface="Arial" panose="020B0604020202020204" pitchFamily="34" charset="0"/>
              </a:rPr>
              <a:t>him </a:t>
            </a:r>
            <a:r>
              <a:rPr lang="en-US" spc="55" dirty="0">
                <a:solidFill>
                  <a:srgbClr val="0C0C0C"/>
                </a:solidFill>
                <a:latin typeface="Arial" panose="020B0604020202020204" pitchFamily="34" charset="0"/>
                <a:cs typeface="Arial" panose="020B0604020202020204" pitchFamily="34" charset="0"/>
              </a:rPr>
              <a:t>in </a:t>
            </a:r>
            <a:r>
              <a:rPr lang="en-US" spc="-15" dirty="0" smtClean="0">
                <a:solidFill>
                  <a:srgbClr val="0C0C0C"/>
                </a:solidFill>
                <a:latin typeface="Arial" panose="020B0604020202020204" pitchFamily="34" charset="0"/>
                <a:cs typeface="Arial" panose="020B0604020202020204" pitchFamily="34" charset="0"/>
              </a:rPr>
              <a:t>The </a:t>
            </a:r>
            <a:r>
              <a:rPr lang="en-US" dirty="0">
                <a:solidFill>
                  <a:srgbClr val="0C0C0C"/>
                </a:solidFill>
                <a:latin typeface="Arial" panose="020B0604020202020204" pitchFamily="34" charset="0"/>
                <a:cs typeface="Arial" panose="020B0604020202020204" pitchFamily="34" charset="0"/>
              </a:rPr>
              <a:t>Virginian-Pilot," </a:t>
            </a:r>
            <a:r>
              <a:rPr lang="en-US" spc="-5" dirty="0">
                <a:solidFill>
                  <a:srgbClr val="0C0C0C"/>
                </a:solidFill>
                <a:latin typeface="Arial" panose="020B0604020202020204" pitchFamily="34" charset="0"/>
                <a:cs typeface="Arial" panose="020B0604020202020204" pitchFamily="34" charset="0"/>
              </a:rPr>
              <a:t>Hall </a:t>
            </a:r>
            <a:r>
              <a:rPr lang="en-US" dirty="0">
                <a:solidFill>
                  <a:srgbClr val="0C0C0C"/>
                </a:solidFill>
                <a:latin typeface="Arial" panose="020B0604020202020204" pitchFamily="34" charset="0"/>
                <a:cs typeface="Arial" panose="020B0604020202020204" pitchFamily="34" charset="0"/>
              </a:rPr>
              <a:t>wrote </a:t>
            </a:r>
            <a:r>
              <a:rPr lang="en-US" spc="55" dirty="0">
                <a:solidFill>
                  <a:srgbClr val="0C0C0C"/>
                </a:solidFill>
                <a:latin typeface="Arial" panose="020B0604020202020204" pitchFamily="34" charset="0"/>
                <a:cs typeface="Arial" panose="020B0604020202020204" pitchFamily="34" charset="0"/>
              </a:rPr>
              <a:t>in </a:t>
            </a:r>
            <a:r>
              <a:rPr lang="en-US" spc="65" dirty="0">
                <a:solidFill>
                  <a:srgbClr val="0C0C0C"/>
                </a:solidFill>
                <a:latin typeface="Arial" panose="020B0604020202020204" pitchFamily="34" charset="0"/>
                <a:cs typeface="Arial" panose="020B0604020202020204" pitchFamily="34" charset="0"/>
              </a:rPr>
              <a:t>her </a:t>
            </a:r>
            <a:r>
              <a:rPr lang="en-US" spc="5" dirty="0">
                <a:solidFill>
                  <a:srgbClr val="0C0C0C"/>
                </a:solidFill>
                <a:latin typeface="Arial" panose="020B0604020202020204" pitchFamily="34" charset="0"/>
                <a:cs typeface="Arial" panose="020B0604020202020204" pitchFamily="34" charset="0"/>
              </a:rPr>
              <a:t>opinion, </a:t>
            </a:r>
            <a:r>
              <a:rPr lang="en-US" spc="10" dirty="0">
                <a:solidFill>
                  <a:srgbClr val="FF0000"/>
                </a:solidFill>
                <a:latin typeface="Arial" panose="020B0604020202020204" pitchFamily="34" charset="0"/>
                <a:cs typeface="Arial" panose="020B0604020202020204" pitchFamily="34" charset="0"/>
              </a:rPr>
              <a:t>quoting </a:t>
            </a:r>
            <a:r>
              <a:rPr lang="en-US" spc="10" dirty="0" smtClean="0">
                <a:solidFill>
                  <a:srgbClr val="FF0000"/>
                </a:solidFill>
                <a:latin typeface="Arial" panose="020B0604020202020204" pitchFamily="34" charset="0"/>
                <a:cs typeface="Arial" panose="020B0604020202020204" pitchFamily="34" charset="0"/>
              </a:rPr>
              <a:t>13</a:t>
            </a:r>
            <a:r>
              <a:rPr lang="en-US" spc="75" dirty="0" smtClean="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pieces </a:t>
            </a:r>
            <a:r>
              <a:rPr lang="en-US" spc="25" dirty="0">
                <a:solidFill>
                  <a:srgbClr val="FF0000"/>
                </a:solidFill>
                <a:latin typeface="Arial" panose="020B0604020202020204" pitchFamily="34" charset="0"/>
                <a:cs typeface="Arial" panose="020B0604020202020204" pitchFamily="34" charset="0"/>
              </a:rPr>
              <a:t>about </a:t>
            </a:r>
            <a:r>
              <a:rPr lang="en-US" spc="5" dirty="0" smtClean="0">
                <a:solidFill>
                  <a:srgbClr val="FF0000"/>
                </a:solidFill>
                <a:latin typeface="Arial" panose="020B0604020202020204" pitchFamily="34" charset="0"/>
                <a:cs typeface="Arial" panose="020B0604020202020204" pitchFamily="34" charset="0"/>
              </a:rPr>
              <a:t>his </a:t>
            </a:r>
            <a:r>
              <a:rPr lang="en-US" dirty="0">
                <a:solidFill>
                  <a:srgbClr val="FF0000"/>
                </a:solidFill>
                <a:latin typeface="Arial" panose="020B0604020202020204" pitchFamily="34" charset="0"/>
                <a:cs typeface="Arial" panose="020B0604020202020204" pitchFamily="34" charset="0"/>
              </a:rPr>
              <a:t>job</a:t>
            </a:r>
            <a:r>
              <a:rPr lang="en-US" spc="-100" dirty="0">
                <a:solidFill>
                  <a:srgbClr val="FF0000"/>
                </a:solidFill>
                <a:latin typeface="Arial" panose="020B0604020202020204" pitchFamily="34" charset="0"/>
                <a:cs typeface="Arial" panose="020B0604020202020204" pitchFamily="34" charset="0"/>
              </a:rPr>
              <a:t> </a:t>
            </a:r>
            <a:r>
              <a:rPr lang="en-US" spc="15" dirty="0">
                <a:solidFill>
                  <a:srgbClr val="FF0000"/>
                </a:solidFill>
                <a:latin typeface="Arial" panose="020B0604020202020204" pitchFamily="34" charset="0"/>
                <a:cs typeface="Arial" panose="020B0604020202020204" pitchFamily="34" charset="0"/>
              </a:rPr>
              <a:t>performance.</a:t>
            </a:r>
            <a:endParaRPr lang="en-US" dirty="0">
              <a:solidFill>
                <a:srgbClr val="FF0000"/>
              </a:solidFill>
              <a:latin typeface="Arial" panose="020B0604020202020204" pitchFamily="34" charset="0"/>
              <a:cs typeface="Arial" panose="020B0604020202020204" pitchFamily="34" charset="0"/>
            </a:endParaRPr>
          </a:p>
          <a:p>
            <a:pPr marL="36195" marR="13970" indent="184785" algn="just">
              <a:lnSpc>
                <a:spcPct val="101099"/>
              </a:lnSpc>
              <a:spcBef>
                <a:spcPts val="1530"/>
              </a:spcBef>
            </a:pPr>
            <a:r>
              <a:rPr lang="en-US" spc="15" dirty="0">
                <a:solidFill>
                  <a:srgbClr val="0C0C0C"/>
                </a:solidFill>
                <a:latin typeface="Arial" panose="020B0604020202020204" pitchFamily="34" charset="0"/>
                <a:cs typeface="Arial" panose="020B0604020202020204" pitchFamily="34" charset="0"/>
              </a:rPr>
              <a:t>Thomas'</a:t>
            </a:r>
            <a:r>
              <a:rPr lang="en-US" spc="5"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attorney</a:t>
            </a:r>
            <a:r>
              <a:rPr lang="en-US" spc="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told</a:t>
            </a:r>
            <a:r>
              <a:rPr lang="en-US" spc="25" dirty="0">
                <a:solidFill>
                  <a:srgbClr val="0C0C0C"/>
                </a:solidFill>
                <a:latin typeface="Arial" panose="020B0604020202020204" pitchFamily="34" charset="0"/>
                <a:cs typeface="Arial" panose="020B0604020202020204" pitchFamily="34" charset="0"/>
              </a:rPr>
              <a:t> </a:t>
            </a:r>
            <a:r>
              <a:rPr lang="en-US" spc="30" dirty="0">
                <a:solidFill>
                  <a:srgbClr val="0C0C0C"/>
                </a:solidFill>
                <a:latin typeface="Arial" panose="020B0604020202020204" pitchFamily="34" charset="0"/>
                <a:cs typeface="Arial" panose="020B0604020202020204" pitchFamily="34" charset="0"/>
              </a:rPr>
              <a:t>the</a:t>
            </a:r>
            <a:r>
              <a:rPr lang="en-US" spc="-30" dirty="0">
                <a:solidFill>
                  <a:srgbClr val="0C0C0C"/>
                </a:solidFill>
                <a:latin typeface="Arial" panose="020B0604020202020204" pitchFamily="34" charset="0"/>
                <a:cs typeface="Arial" panose="020B0604020202020204" pitchFamily="34" charset="0"/>
              </a:rPr>
              <a:t> </a:t>
            </a:r>
            <a:r>
              <a:rPr lang="en-US" spc="5" dirty="0">
                <a:solidFill>
                  <a:srgbClr val="0C0C0C"/>
                </a:solidFill>
                <a:latin typeface="Arial" panose="020B0604020202020204" pitchFamily="34" charset="0"/>
                <a:cs typeface="Arial" panose="020B0604020202020204" pitchFamily="34" charset="0"/>
              </a:rPr>
              <a:t>jury</a:t>
            </a:r>
            <a:r>
              <a:rPr lang="en-US" spc="-65" dirty="0">
                <a:solidFill>
                  <a:srgbClr val="0C0C0C"/>
                </a:solidFill>
                <a:latin typeface="Arial" panose="020B0604020202020204" pitchFamily="34" charset="0"/>
                <a:cs typeface="Arial" panose="020B0604020202020204" pitchFamily="34" charset="0"/>
              </a:rPr>
              <a:t> </a:t>
            </a:r>
            <a:r>
              <a:rPr lang="en-US" spc="75" dirty="0">
                <a:solidFill>
                  <a:srgbClr val="0C0C0C"/>
                </a:solidFill>
                <a:latin typeface="Arial" panose="020B0604020202020204" pitchFamily="34" charset="0"/>
                <a:cs typeface="Arial" panose="020B0604020202020204" pitchFamily="34" charset="0"/>
              </a:rPr>
              <a:t>that</a:t>
            </a:r>
            <a:r>
              <a:rPr lang="en-US" spc="-1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they</a:t>
            </a:r>
            <a:r>
              <a:rPr lang="en-US" spc="-40" dirty="0">
                <a:solidFill>
                  <a:srgbClr val="0C0C0C"/>
                </a:solidFill>
                <a:latin typeface="Arial" panose="020B0604020202020204" pitchFamily="34" charset="0"/>
                <a:cs typeface="Arial" panose="020B0604020202020204" pitchFamily="34" charset="0"/>
              </a:rPr>
              <a:t> </a:t>
            </a:r>
            <a:r>
              <a:rPr lang="en-US" spc="-5" dirty="0">
                <a:solidFill>
                  <a:srgbClr val="0C0C0C"/>
                </a:solidFill>
                <a:latin typeface="Arial" panose="020B0604020202020204" pitchFamily="34" charset="0"/>
                <a:cs typeface="Arial" panose="020B0604020202020204" pitchFamily="34" charset="0"/>
              </a:rPr>
              <a:t>were</a:t>
            </a:r>
            <a:r>
              <a:rPr lang="en-US" spc="-70" dirty="0">
                <a:solidFill>
                  <a:srgbClr val="0C0C0C"/>
                </a:solidFill>
                <a:latin typeface="Arial" panose="020B0604020202020204" pitchFamily="34" charset="0"/>
                <a:cs typeface="Arial" panose="020B0604020202020204" pitchFamily="34" charset="0"/>
              </a:rPr>
              <a:t> </a:t>
            </a:r>
            <a:r>
              <a:rPr lang="en-US" spc="50" dirty="0">
                <a:solidFill>
                  <a:srgbClr val="0C0C0C"/>
                </a:solidFill>
                <a:latin typeface="Arial" panose="020B0604020202020204" pitchFamily="34" charset="0"/>
                <a:cs typeface="Arial" panose="020B0604020202020204" pitchFamily="34" charset="0"/>
              </a:rPr>
              <a:t>"the</a:t>
            </a:r>
            <a:r>
              <a:rPr lang="en-US" spc="-7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only</a:t>
            </a:r>
            <a:r>
              <a:rPr lang="en-US" spc="15" dirty="0">
                <a:solidFill>
                  <a:srgbClr val="0C0C0C"/>
                </a:solidFill>
                <a:latin typeface="Arial" panose="020B0604020202020204" pitchFamily="34" charset="0"/>
                <a:cs typeface="Arial" panose="020B0604020202020204" pitchFamily="34" charset="0"/>
              </a:rPr>
              <a:t> </a:t>
            </a:r>
            <a:r>
              <a:rPr lang="en-US" spc="10" dirty="0">
                <a:solidFill>
                  <a:srgbClr val="0C0C0C"/>
                </a:solidFill>
                <a:latin typeface="Arial" panose="020B0604020202020204" pitchFamily="34" charset="0"/>
                <a:cs typeface="Arial" panose="020B0604020202020204" pitchFamily="34" charset="0"/>
              </a:rPr>
              <a:t>people</a:t>
            </a:r>
            <a:r>
              <a:rPr lang="en-US"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who</a:t>
            </a:r>
            <a:r>
              <a:rPr lang="en-US" spc="-60" dirty="0">
                <a:solidFill>
                  <a:srgbClr val="0C0C0C"/>
                </a:solidFill>
                <a:latin typeface="Arial" panose="020B0604020202020204" pitchFamily="34" charset="0"/>
                <a:cs typeface="Arial" panose="020B0604020202020204" pitchFamily="34" charset="0"/>
              </a:rPr>
              <a:t> </a:t>
            </a:r>
            <a:r>
              <a:rPr lang="en-US" spc="35" dirty="0">
                <a:solidFill>
                  <a:srgbClr val="0C0C0C"/>
                </a:solidFill>
                <a:latin typeface="Arial" panose="020B0604020202020204" pitchFamily="34" charset="0"/>
                <a:cs typeface="Arial" panose="020B0604020202020204" pitchFamily="34" charset="0"/>
              </a:rPr>
              <a:t>can  </a:t>
            </a:r>
            <a:r>
              <a:rPr lang="en-US" spc="10" dirty="0">
                <a:solidFill>
                  <a:srgbClr val="0C0C0C"/>
                </a:solidFill>
                <a:latin typeface="Arial" panose="020B0604020202020204" pitchFamily="34" charset="0"/>
                <a:cs typeface="Arial" panose="020B0604020202020204" pitchFamily="34" charset="0"/>
              </a:rPr>
              <a:t>restore </a:t>
            </a:r>
            <a:r>
              <a:rPr lang="en-US" spc="40" dirty="0">
                <a:solidFill>
                  <a:srgbClr val="0C0C0C"/>
                </a:solidFill>
                <a:latin typeface="Arial" panose="020B0604020202020204" pitchFamily="34" charset="0"/>
                <a:cs typeface="Arial" panose="020B0604020202020204" pitchFamily="34" charset="0"/>
              </a:rPr>
              <a:t>his </a:t>
            </a:r>
            <a:r>
              <a:rPr lang="en-US" spc="25" dirty="0">
                <a:solidFill>
                  <a:srgbClr val="0C0C0C"/>
                </a:solidFill>
                <a:latin typeface="Arial" panose="020B0604020202020204" pitchFamily="34" charset="0"/>
                <a:cs typeface="Arial" panose="020B0604020202020204" pitchFamily="34" charset="0"/>
              </a:rPr>
              <a:t>reputation" </a:t>
            </a:r>
            <a:r>
              <a:rPr lang="en-US" dirty="0">
                <a:solidFill>
                  <a:srgbClr val="0C0C0C"/>
                </a:solidFill>
                <a:latin typeface="Arial" panose="020B0604020202020204" pitchFamily="34" charset="0"/>
                <a:cs typeface="Arial" panose="020B0604020202020204" pitchFamily="34" charset="0"/>
              </a:rPr>
              <a:t>after </a:t>
            </a:r>
            <a:r>
              <a:rPr lang="en-US" spc="30" dirty="0">
                <a:solidFill>
                  <a:srgbClr val="0C0C0C"/>
                </a:solidFill>
                <a:latin typeface="Arial" panose="020B0604020202020204" pitchFamily="34" charset="0"/>
                <a:cs typeface="Arial" panose="020B0604020202020204" pitchFamily="34" charset="0"/>
              </a:rPr>
              <a:t>the </a:t>
            </a:r>
            <a:r>
              <a:rPr lang="en-US" spc="25" dirty="0">
                <a:solidFill>
                  <a:srgbClr val="0C0C0C"/>
                </a:solidFill>
                <a:latin typeface="Arial" panose="020B0604020202020204" pitchFamily="34" charset="0"/>
                <a:cs typeface="Arial" panose="020B0604020202020204" pitchFamily="34" charset="0"/>
              </a:rPr>
              <a:t>comments made on </a:t>
            </a:r>
            <a:r>
              <a:rPr lang="en-US" spc="-5" dirty="0">
                <a:solidFill>
                  <a:srgbClr val="0C0C0C"/>
                </a:solidFill>
                <a:latin typeface="Arial" panose="020B0604020202020204" pitchFamily="34" charset="0"/>
                <a:cs typeface="Arial" panose="020B0604020202020204" pitchFamily="34" charset="0"/>
              </a:rPr>
              <a:t>television, </a:t>
            </a:r>
            <a:r>
              <a:rPr lang="en-US" spc="35" dirty="0">
                <a:solidFill>
                  <a:srgbClr val="0C0C0C"/>
                </a:solidFill>
                <a:latin typeface="Arial" panose="020B0604020202020204" pitchFamily="34" charset="0"/>
                <a:cs typeface="Arial" panose="020B0604020202020204" pitchFamily="34" charset="0"/>
              </a:rPr>
              <a:t>but </a:t>
            </a:r>
            <a:r>
              <a:rPr lang="en-US" spc="5" dirty="0">
                <a:solidFill>
                  <a:srgbClr val="FF0000"/>
                </a:solidFill>
                <a:latin typeface="Arial" panose="020B0604020202020204" pitchFamily="34" charset="0"/>
                <a:cs typeface="Arial" panose="020B0604020202020204" pitchFamily="34" charset="0"/>
              </a:rPr>
              <a:t>Hall </a:t>
            </a:r>
            <a:r>
              <a:rPr lang="en-US" spc="-5" dirty="0" smtClean="0">
                <a:solidFill>
                  <a:srgbClr val="FF0000"/>
                </a:solidFill>
                <a:latin typeface="Arial" panose="020B0604020202020204" pitchFamily="34" charset="0"/>
                <a:cs typeface="Arial" panose="020B0604020202020204" pitchFamily="34" charset="0"/>
              </a:rPr>
              <a:t>found </a:t>
            </a:r>
            <a:r>
              <a:rPr lang="en-US" spc="65" dirty="0">
                <a:solidFill>
                  <a:srgbClr val="FF0000"/>
                </a:solidFill>
                <a:latin typeface="Arial" panose="020B0604020202020204" pitchFamily="34" charset="0"/>
                <a:cs typeface="Arial" panose="020B0604020202020204" pitchFamily="34" charset="0"/>
              </a:rPr>
              <a:t>he </a:t>
            </a:r>
            <a:r>
              <a:rPr lang="en-US" spc="30" dirty="0">
                <a:solidFill>
                  <a:srgbClr val="FF0000"/>
                </a:solidFill>
                <a:latin typeface="Arial" panose="020B0604020202020204" pitchFamily="34" charset="0"/>
                <a:cs typeface="Arial" panose="020B0604020202020204" pitchFamily="34" charset="0"/>
              </a:rPr>
              <a:t>didn't </a:t>
            </a:r>
            <a:r>
              <a:rPr lang="en-US" spc="15" dirty="0">
                <a:solidFill>
                  <a:srgbClr val="FF0000"/>
                </a:solidFill>
                <a:latin typeface="Arial" panose="020B0604020202020204" pitchFamily="34" charset="0"/>
                <a:cs typeface="Arial" panose="020B0604020202020204" pitchFamily="34" charset="0"/>
              </a:rPr>
              <a:t>show </a:t>
            </a:r>
            <a:r>
              <a:rPr lang="en-US" spc="-10" dirty="0">
                <a:solidFill>
                  <a:srgbClr val="FF0000"/>
                </a:solidFill>
                <a:latin typeface="Arial" panose="020B0604020202020204" pitchFamily="34" charset="0"/>
                <a:cs typeface="Arial" panose="020B0604020202020204" pitchFamily="34" charset="0"/>
              </a:rPr>
              <a:t>sufficient </a:t>
            </a:r>
            <a:r>
              <a:rPr lang="en-US" spc="5" dirty="0">
                <a:solidFill>
                  <a:srgbClr val="FF0000"/>
                </a:solidFill>
                <a:latin typeface="Arial" panose="020B0604020202020204" pitchFamily="34" charset="0"/>
                <a:cs typeface="Arial" panose="020B0604020202020204" pitchFamily="34" charset="0"/>
              </a:rPr>
              <a:t>evidence </a:t>
            </a:r>
            <a:r>
              <a:rPr lang="en-US" spc="25" dirty="0">
                <a:solidFill>
                  <a:srgbClr val="FF0000"/>
                </a:solidFill>
                <a:latin typeface="Arial" panose="020B0604020202020204" pitchFamily="34" charset="0"/>
                <a:cs typeface="Arial" panose="020B0604020202020204" pitchFamily="34" charset="0"/>
              </a:rPr>
              <a:t>to </a:t>
            </a:r>
            <a:r>
              <a:rPr lang="en-US" spc="10" dirty="0">
                <a:solidFill>
                  <a:srgbClr val="FF0000"/>
                </a:solidFill>
                <a:latin typeface="Arial" panose="020B0604020202020204" pitchFamily="34" charset="0"/>
                <a:cs typeface="Arial" panose="020B0604020202020204" pitchFamily="34" charset="0"/>
              </a:rPr>
              <a:t>illustrate </a:t>
            </a:r>
            <a:r>
              <a:rPr lang="en-US" spc="50" dirty="0">
                <a:solidFill>
                  <a:srgbClr val="FF0000"/>
                </a:solidFill>
                <a:latin typeface="Arial" panose="020B0604020202020204" pitchFamily="34" charset="0"/>
                <a:cs typeface="Arial" panose="020B0604020202020204" pitchFamily="34" charset="0"/>
              </a:rPr>
              <a:t>the </a:t>
            </a:r>
            <a:r>
              <a:rPr lang="en-US" spc="-20" dirty="0">
                <a:solidFill>
                  <a:srgbClr val="FF0000"/>
                </a:solidFill>
                <a:latin typeface="Arial" panose="020B0604020202020204" pitchFamily="34" charset="0"/>
                <a:cs typeface="Arial" panose="020B0604020202020204" pitchFamily="34" charset="0"/>
              </a:rPr>
              <a:t>effect </a:t>
            </a:r>
            <a:r>
              <a:rPr lang="en-US" spc="35" dirty="0">
                <a:solidFill>
                  <a:srgbClr val="FF0000"/>
                </a:solidFill>
                <a:latin typeface="Arial" panose="020B0604020202020204" pitchFamily="34" charset="0"/>
                <a:cs typeface="Arial" panose="020B0604020202020204" pitchFamily="34" charset="0"/>
              </a:rPr>
              <a:t>that the </a:t>
            </a:r>
            <a:r>
              <a:rPr lang="en-US" spc="-5" dirty="0" smtClean="0">
                <a:solidFill>
                  <a:srgbClr val="FF0000"/>
                </a:solidFill>
                <a:latin typeface="Arial" panose="020B0604020202020204" pitchFamily="34" charset="0"/>
                <a:cs typeface="Arial" panose="020B0604020202020204" pitchFamily="34" charset="0"/>
              </a:rPr>
              <a:t>interview </a:t>
            </a:r>
            <a:r>
              <a:rPr lang="en-US" spc="35" dirty="0">
                <a:solidFill>
                  <a:srgbClr val="FF0000"/>
                </a:solidFill>
                <a:latin typeface="Arial" panose="020B0604020202020204" pitchFamily="34" charset="0"/>
                <a:cs typeface="Arial" panose="020B0604020202020204" pitchFamily="34" charset="0"/>
              </a:rPr>
              <a:t>had </a:t>
            </a:r>
            <a:r>
              <a:rPr lang="en-US" spc="25" dirty="0">
                <a:solidFill>
                  <a:srgbClr val="FF0000"/>
                </a:solidFill>
                <a:latin typeface="Arial" panose="020B0604020202020204" pitchFamily="34" charset="0"/>
                <a:cs typeface="Arial" panose="020B0604020202020204" pitchFamily="34" charset="0"/>
              </a:rPr>
              <a:t>on</a:t>
            </a:r>
            <a:r>
              <a:rPr lang="en-US" spc="-110" dirty="0">
                <a:solidFill>
                  <a:srgbClr val="FF0000"/>
                </a:solidFill>
                <a:latin typeface="Arial" panose="020B0604020202020204" pitchFamily="34" charset="0"/>
                <a:cs typeface="Arial" panose="020B0604020202020204" pitchFamily="34" charset="0"/>
              </a:rPr>
              <a:t> </a:t>
            </a:r>
            <a:r>
              <a:rPr lang="en-US" spc="15" dirty="0">
                <a:solidFill>
                  <a:srgbClr val="FF0000"/>
                </a:solidFill>
                <a:latin typeface="Arial" panose="020B0604020202020204" pitchFamily="34" charset="0"/>
                <a:cs typeface="Arial" panose="020B0604020202020204" pitchFamily="34" charset="0"/>
              </a:rPr>
              <a:t>Thomas.</a:t>
            </a:r>
            <a:endParaRPr lang="en-US" dirty="0">
              <a:solidFill>
                <a:srgbClr val="FF0000"/>
              </a:solidFill>
              <a:latin typeface="Arial" panose="020B0604020202020204" pitchFamily="34" charset="0"/>
              <a:cs typeface="Arial" panose="020B0604020202020204" pitchFamily="34" charset="0"/>
            </a:endParaRPr>
          </a:p>
          <a:p>
            <a:pPr marL="46355" marR="10795" indent="179705" algn="just">
              <a:lnSpc>
                <a:spcPct val="100099"/>
              </a:lnSpc>
              <a:spcBef>
                <a:spcPts val="1575"/>
              </a:spcBef>
            </a:pPr>
            <a:r>
              <a:rPr lang="en-US" dirty="0">
                <a:solidFill>
                  <a:srgbClr val="FF0000"/>
                </a:solidFill>
                <a:latin typeface="Arial" panose="020B0604020202020204" pitchFamily="34" charset="0"/>
                <a:cs typeface="Arial" panose="020B0604020202020204" pitchFamily="34" charset="0"/>
              </a:rPr>
              <a:t>"His </a:t>
            </a:r>
            <a:r>
              <a:rPr lang="en-US" spc="10" dirty="0">
                <a:solidFill>
                  <a:srgbClr val="FF0000"/>
                </a:solidFill>
                <a:latin typeface="Arial" panose="020B0604020202020204" pitchFamily="34" charset="0"/>
                <a:cs typeface="Arial" panose="020B0604020202020204" pitchFamily="34" charset="0"/>
              </a:rPr>
              <a:t>testimony </a:t>
            </a:r>
            <a:r>
              <a:rPr lang="en-US" spc="25" dirty="0">
                <a:solidFill>
                  <a:srgbClr val="FF0000"/>
                </a:solidFill>
                <a:latin typeface="Arial" panose="020B0604020202020204" pitchFamily="34" charset="0"/>
                <a:cs typeface="Arial" panose="020B0604020202020204" pitchFamily="34" charset="0"/>
              </a:rPr>
              <a:t>about </a:t>
            </a:r>
            <a:r>
              <a:rPr lang="en-US" spc="30"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effect </a:t>
            </a:r>
            <a:r>
              <a:rPr lang="en-US" spc="-55" dirty="0">
                <a:solidFill>
                  <a:srgbClr val="FF0000"/>
                </a:solidFill>
                <a:latin typeface="Arial" panose="020B0604020202020204" pitchFamily="34" charset="0"/>
                <a:cs typeface="Arial" panose="020B0604020202020204" pitchFamily="34" charset="0"/>
              </a:rPr>
              <a:t>of </a:t>
            </a:r>
            <a:r>
              <a:rPr lang="en-US" spc="50" dirty="0">
                <a:solidFill>
                  <a:srgbClr val="FF0000"/>
                </a:solidFill>
                <a:latin typeface="Arial" panose="020B0604020202020204" pitchFamily="34" charset="0"/>
                <a:cs typeface="Arial" panose="020B0604020202020204" pitchFamily="34" charset="0"/>
              </a:rPr>
              <a:t>the </a:t>
            </a:r>
            <a:r>
              <a:rPr lang="en-US" spc="10" dirty="0">
                <a:solidFill>
                  <a:srgbClr val="FF0000"/>
                </a:solidFill>
                <a:latin typeface="Arial" panose="020B0604020202020204" pitchFamily="34" charset="0"/>
                <a:cs typeface="Arial" panose="020B0604020202020204" pitchFamily="34" charset="0"/>
              </a:rPr>
              <a:t>defamation </a:t>
            </a:r>
            <a:r>
              <a:rPr lang="en-US" spc="50" dirty="0">
                <a:solidFill>
                  <a:srgbClr val="FF0000"/>
                </a:solidFill>
                <a:latin typeface="Arial" panose="020B0604020202020204" pitchFamily="34" charset="0"/>
                <a:cs typeface="Arial" panose="020B0604020202020204" pitchFamily="34" charset="0"/>
              </a:rPr>
              <a:t>on </a:t>
            </a:r>
            <a:r>
              <a:rPr lang="en-US" spc="30" dirty="0">
                <a:solidFill>
                  <a:srgbClr val="FF0000"/>
                </a:solidFill>
                <a:latin typeface="Arial" panose="020B0604020202020204" pitchFamily="34" charset="0"/>
                <a:cs typeface="Arial" panose="020B0604020202020204" pitchFamily="34" charset="0"/>
              </a:rPr>
              <a:t>him </a:t>
            </a:r>
            <a:r>
              <a:rPr lang="en-US" spc="5" dirty="0">
                <a:solidFill>
                  <a:srgbClr val="FF0000"/>
                </a:solidFill>
                <a:latin typeface="Arial" panose="020B0604020202020204" pitchFamily="34" charset="0"/>
                <a:cs typeface="Arial" panose="020B0604020202020204" pitchFamily="34" charset="0"/>
              </a:rPr>
              <a:t>was </a:t>
            </a:r>
            <a:r>
              <a:rPr lang="en-US" spc="25" dirty="0" smtClean="0">
                <a:solidFill>
                  <a:srgbClr val="FF0000"/>
                </a:solidFill>
                <a:latin typeface="Arial" panose="020B0604020202020204" pitchFamily="34" charset="0"/>
                <a:cs typeface="Arial" panose="020B0604020202020204" pitchFamily="34" charset="0"/>
              </a:rPr>
              <a:t>unremarkable</a:t>
            </a:r>
            <a:r>
              <a:rPr lang="en-US" spc="25" dirty="0">
                <a:solidFill>
                  <a:srgbClr val="FF0000"/>
                </a:solidFill>
                <a:latin typeface="Arial" panose="020B0604020202020204" pitchFamily="34" charset="0"/>
                <a:cs typeface="Arial" panose="020B0604020202020204" pitchFamily="34" charset="0"/>
              </a:rPr>
              <a:t>,"</a:t>
            </a:r>
            <a:r>
              <a:rPr lang="en-US" spc="25" dirty="0">
                <a:solidFill>
                  <a:srgbClr val="0C0C0C"/>
                </a:solidFill>
                <a:latin typeface="Arial" panose="020B0604020202020204" pitchFamily="34" charset="0"/>
                <a:cs typeface="Arial" panose="020B0604020202020204" pitchFamily="34" charset="0"/>
              </a:rPr>
              <a:t> </a:t>
            </a:r>
            <a:r>
              <a:rPr lang="en-US" spc="40" dirty="0">
                <a:solidFill>
                  <a:srgbClr val="0C0C0C"/>
                </a:solidFill>
                <a:latin typeface="Arial" panose="020B0604020202020204" pitchFamily="34" charset="0"/>
                <a:cs typeface="Arial" panose="020B0604020202020204" pitchFamily="34" charset="0"/>
              </a:rPr>
              <a:t>she </a:t>
            </a:r>
            <a:r>
              <a:rPr lang="en-US" dirty="0">
                <a:solidFill>
                  <a:srgbClr val="0C0C0C"/>
                </a:solidFill>
                <a:latin typeface="Arial" panose="020B0604020202020204" pitchFamily="34" charset="0"/>
                <a:cs typeface="Arial" panose="020B0604020202020204" pitchFamily="34" charset="0"/>
              </a:rPr>
              <a:t>wrote, </a:t>
            </a:r>
            <a:r>
              <a:rPr lang="en-US" spc="25" dirty="0">
                <a:solidFill>
                  <a:srgbClr val="0C0C0C"/>
                </a:solidFill>
                <a:latin typeface="Arial" panose="020B0604020202020204" pitchFamily="34" charset="0"/>
                <a:cs typeface="Arial" panose="020B0604020202020204" pitchFamily="34" charset="0"/>
              </a:rPr>
              <a:t>adding </a:t>
            </a:r>
            <a:r>
              <a:rPr lang="en-US" spc="35" dirty="0">
                <a:solidFill>
                  <a:srgbClr val="0C0C0C"/>
                </a:solidFill>
                <a:latin typeface="Arial" panose="020B0604020202020204" pitchFamily="34" charset="0"/>
                <a:cs typeface="Arial" panose="020B0604020202020204" pitchFamily="34" charset="0"/>
              </a:rPr>
              <a:t>that </a:t>
            </a:r>
            <a:r>
              <a:rPr lang="en-US" spc="15" dirty="0">
                <a:solidFill>
                  <a:srgbClr val="FF0000"/>
                </a:solidFill>
                <a:latin typeface="Arial" panose="020B0604020202020204" pitchFamily="34" charset="0"/>
                <a:cs typeface="Arial" panose="020B0604020202020204" pitchFamily="34" charset="0"/>
              </a:rPr>
              <a:t>Thomas did </a:t>
            </a:r>
            <a:r>
              <a:rPr lang="en-US" spc="30" dirty="0">
                <a:solidFill>
                  <a:srgbClr val="FF0000"/>
                </a:solidFill>
                <a:latin typeface="Arial" panose="020B0604020202020204" pitchFamily="34" charset="0"/>
                <a:cs typeface="Arial" panose="020B0604020202020204" pitchFamily="34" charset="0"/>
              </a:rPr>
              <a:t>not </a:t>
            </a:r>
            <a:r>
              <a:rPr lang="en-US" spc="10" dirty="0">
                <a:solidFill>
                  <a:srgbClr val="FF0000"/>
                </a:solidFill>
                <a:latin typeface="Arial" panose="020B0604020202020204" pitchFamily="34" charset="0"/>
                <a:cs typeface="Arial" panose="020B0604020202020204" pitchFamily="34" charset="0"/>
              </a:rPr>
              <a:t>adequately </a:t>
            </a:r>
            <a:r>
              <a:rPr lang="en-US" dirty="0" smtClean="0">
                <a:solidFill>
                  <a:srgbClr val="FF0000"/>
                </a:solidFill>
                <a:latin typeface="Arial" panose="020B0604020202020204" pitchFamily="34" charset="0"/>
                <a:cs typeface="Arial" panose="020B0604020202020204" pitchFamily="34" charset="0"/>
              </a:rPr>
              <a:t>distinguish </a:t>
            </a:r>
            <a:r>
              <a:rPr lang="en-US" dirty="0">
                <a:solidFill>
                  <a:srgbClr val="FF0000"/>
                </a:solidFill>
                <a:latin typeface="Arial" panose="020B0604020202020204" pitchFamily="34" charset="0"/>
                <a:cs typeface="Arial" panose="020B0604020202020204" pitchFamily="34" charset="0"/>
              </a:rPr>
              <a:t>between </a:t>
            </a:r>
            <a:r>
              <a:rPr lang="en-US" spc="50" dirty="0">
                <a:solidFill>
                  <a:srgbClr val="FF0000"/>
                </a:solidFill>
                <a:latin typeface="Arial" panose="020B0604020202020204" pitchFamily="34" charset="0"/>
                <a:cs typeface="Arial" panose="020B0604020202020204" pitchFamily="34" charset="0"/>
              </a:rPr>
              <a:t>the hurt </a:t>
            </a:r>
            <a:r>
              <a:rPr lang="en-US" spc="25" dirty="0">
                <a:solidFill>
                  <a:srgbClr val="FF0000"/>
                </a:solidFill>
                <a:latin typeface="Arial" panose="020B0604020202020204" pitchFamily="34" charset="0"/>
                <a:cs typeface="Arial" panose="020B0604020202020204" pitchFamily="34" charset="0"/>
              </a:rPr>
              <a:t>caused </a:t>
            </a:r>
            <a:r>
              <a:rPr lang="en-US" spc="-25" dirty="0">
                <a:solidFill>
                  <a:srgbClr val="FF0000"/>
                </a:solidFill>
                <a:latin typeface="Arial" panose="020B0604020202020204" pitchFamily="34" charset="0"/>
                <a:cs typeface="Arial" panose="020B0604020202020204" pitchFamily="34" charset="0"/>
              </a:rPr>
              <a:t>by </a:t>
            </a:r>
            <a:r>
              <a:rPr lang="en-US" spc="10" dirty="0" err="1">
                <a:solidFill>
                  <a:srgbClr val="FF0000"/>
                </a:solidFill>
                <a:latin typeface="Arial" panose="020B0604020202020204" pitchFamily="34" charset="0"/>
                <a:cs typeface="Arial" panose="020B0604020202020204" pitchFamily="34" charset="0"/>
              </a:rPr>
              <a:t>Psimas</a:t>
            </a:r>
            <a:r>
              <a:rPr lang="en-US" spc="10"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interview </a:t>
            </a:r>
            <a:r>
              <a:rPr lang="en-US" spc="25" dirty="0">
                <a:solidFill>
                  <a:srgbClr val="FF0000"/>
                </a:solidFill>
                <a:latin typeface="Arial" panose="020B0604020202020204" pitchFamily="34" charset="0"/>
                <a:cs typeface="Arial" panose="020B0604020202020204" pitchFamily="34" charset="0"/>
              </a:rPr>
              <a:t>and </a:t>
            </a:r>
            <a:r>
              <a:rPr lang="en-US" spc="65" dirty="0">
                <a:solidFill>
                  <a:srgbClr val="FF0000"/>
                </a:solidFill>
                <a:latin typeface="Arial" panose="020B0604020202020204" pitchFamily="34" charset="0"/>
                <a:cs typeface="Arial" panose="020B0604020202020204" pitchFamily="34" charset="0"/>
              </a:rPr>
              <a:t>that </a:t>
            </a:r>
            <a:r>
              <a:rPr lang="en-US" spc="-5" dirty="0" smtClean="0">
                <a:solidFill>
                  <a:srgbClr val="FF0000"/>
                </a:solidFill>
                <a:latin typeface="Arial" panose="020B0604020202020204" pitchFamily="34" charset="0"/>
                <a:cs typeface="Arial" panose="020B0604020202020204" pitchFamily="34" charset="0"/>
              </a:rPr>
              <a:t>caused </a:t>
            </a:r>
            <a:r>
              <a:rPr lang="en-US" spc="10" dirty="0">
                <a:solidFill>
                  <a:srgbClr val="FF0000"/>
                </a:solidFill>
                <a:latin typeface="Arial" panose="020B0604020202020204" pitchFamily="34" charset="0"/>
                <a:cs typeface="Arial" panose="020B0604020202020204" pitchFamily="34" charset="0"/>
              </a:rPr>
              <a:t>by </a:t>
            </a:r>
            <a:r>
              <a:rPr lang="en-US" spc="25" dirty="0">
                <a:solidFill>
                  <a:srgbClr val="FF0000"/>
                </a:solidFill>
                <a:latin typeface="Arial" panose="020B0604020202020204" pitchFamily="34" charset="0"/>
                <a:cs typeface="Arial" panose="020B0604020202020204" pitchFamily="34" charset="0"/>
              </a:rPr>
              <a:t>his </a:t>
            </a:r>
            <a:r>
              <a:rPr lang="en-US" dirty="0">
                <a:solidFill>
                  <a:srgbClr val="FF0000"/>
                </a:solidFill>
                <a:latin typeface="Arial" panose="020B0604020202020204" pitchFamily="34" charset="0"/>
                <a:cs typeface="Arial" panose="020B0604020202020204" pitchFamily="34" charset="0"/>
              </a:rPr>
              <a:t>firing.</a:t>
            </a:r>
            <a:r>
              <a:rPr lang="en-US" dirty="0">
                <a:solidFill>
                  <a:srgbClr val="0C0C0C"/>
                </a:solidFill>
                <a:latin typeface="Arial" panose="020B0604020202020204" pitchFamily="34" charset="0"/>
                <a:cs typeface="Arial" panose="020B0604020202020204" pitchFamily="34" charset="0"/>
              </a:rPr>
              <a:t> He </a:t>
            </a:r>
            <a:r>
              <a:rPr lang="en-US" spc="10" dirty="0">
                <a:solidFill>
                  <a:srgbClr val="0C0C0C"/>
                </a:solidFill>
                <a:latin typeface="Arial" panose="020B0604020202020204" pitchFamily="34" charset="0"/>
                <a:cs typeface="Arial" panose="020B0604020202020204" pitchFamily="34" charset="0"/>
              </a:rPr>
              <a:t>wasn't </a:t>
            </a:r>
            <a:r>
              <a:rPr lang="en-US" spc="25" dirty="0">
                <a:solidFill>
                  <a:srgbClr val="0C0C0C"/>
                </a:solidFill>
                <a:latin typeface="Arial" panose="020B0604020202020204" pitchFamily="34" charset="0"/>
                <a:cs typeface="Arial" panose="020B0604020202020204" pitchFamily="34" charset="0"/>
              </a:rPr>
              <a:t>entitled </a:t>
            </a:r>
            <a:r>
              <a:rPr lang="en-US" spc="35" dirty="0">
                <a:solidFill>
                  <a:srgbClr val="0C0C0C"/>
                </a:solidFill>
                <a:latin typeface="Arial" panose="020B0604020202020204" pitchFamily="34" charset="0"/>
                <a:cs typeface="Arial" panose="020B0604020202020204" pitchFamily="34" charset="0"/>
              </a:rPr>
              <a:t>to </a:t>
            </a:r>
            <a:r>
              <a:rPr lang="en-US" spc="10" dirty="0">
                <a:solidFill>
                  <a:srgbClr val="0C0C0C"/>
                </a:solidFill>
                <a:latin typeface="Arial" panose="020B0604020202020204" pitchFamily="34" charset="0"/>
                <a:cs typeface="Arial" panose="020B0604020202020204" pitchFamily="34" charset="0"/>
              </a:rPr>
              <a:t>compensation for </a:t>
            </a:r>
            <a:r>
              <a:rPr lang="en-US" spc="25" dirty="0">
                <a:solidFill>
                  <a:srgbClr val="0C0C0C"/>
                </a:solidFill>
                <a:latin typeface="Arial" panose="020B0604020202020204" pitchFamily="34" charset="0"/>
                <a:cs typeface="Arial" panose="020B0604020202020204" pitchFamily="34" charset="0"/>
              </a:rPr>
              <a:t>damages  </a:t>
            </a:r>
            <a:r>
              <a:rPr lang="en-US" spc="-5" dirty="0">
                <a:solidFill>
                  <a:srgbClr val="0C0C0C"/>
                </a:solidFill>
                <a:latin typeface="Arial" panose="020B0604020202020204" pitchFamily="34" charset="0"/>
                <a:cs typeface="Arial" panose="020B0604020202020204" pitchFamily="34" charset="0"/>
              </a:rPr>
              <a:t>caused </a:t>
            </a:r>
            <a:r>
              <a:rPr lang="en-US" spc="25" dirty="0">
                <a:solidFill>
                  <a:srgbClr val="0C0C0C"/>
                </a:solidFill>
                <a:latin typeface="Arial" panose="020B0604020202020204" pitchFamily="34" charset="0"/>
                <a:cs typeface="Arial" panose="020B0604020202020204" pitchFamily="34" charset="0"/>
              </a:rPr>
              <a:t>by </a:t>
            </a:r>
            <a:r>
              <a:rPr lang="en-US" spc="5" dirty="0">
                <a:solidFill>
                  <a:srgbClr val="0C0C0C"/>
                </a:solidFill>
                <a:latin typeface="Arial" panose="020B0604020202020204" pitchFamily="34" charset="0"/>
                <a:cs typeface="Arial" panose="020B0604020202020204" pitchFamily="34" charset="0"/>
              </a:rPr>
              <a:t>anything </a:t>
            </a:r>
            <a:r>
              <a:rPr lang="en-US" spc="50" dirty="0">
                <a:solidFill>
                  <a:srgbClr val="0C0C0C"/>
                </a:solidFill>
                <a:latin typeface="Arial" panose="020B0604020202020204" pitchFamily="34" charset="0"/>
                <a:cs typeface="Arial" panose="020B0604020202020204" pitchFamily="34" charset="0"/>
              </a:rPr>
              <a:t>but </a:t>
            </a:r>
            <a:r>
              <a:rPr lang="en-US" dirty="0" err="1">
                <a:solidFill>
                  <a:srgbClr val="0C0C0C"/>
                </a:solidFill>
                <a:latin typeface="Arial" panose="020B0604020202020204" pitchFamily="34" charset="0"/>
                <a:cs typeface="Arial" panose="020B0604020202020204" pitchFamily="34" charset="0"/>
              </a:rPr>
              <a:t>Psimas</a:t>
            </a:r>
            <a:r>
              <a:rPr lang="en-US" dirty="0">
                <a:solidFill>
                  <a:srgbClr val="0C0C0C"/>
                </a:solidFill>
                <a:latin typeface="Arial" panose="020B0604020202020204" pitchFamily="34" charset="0"/>
                <a:cs typeface="Arial" panose="020B0604020202020204" pitchFamily="34" charset="0"/>
              </a:rPr>
              <a:t>' </a:t>
            </a:r>
            <a:r>
              <a:rPr lang="en-US" spc="25" dirty="0">
                <a:solidFill>
                  <a:srgbClr val="0C0C0C"/>
                </a:solidFill>
                <a:latin typeface="Arial" panose="020B0604020202020204" pitchFamily="34" charset="0"/>
                <a:cs typeface="Arial" panose="020B0604020202020204" pitchFamily="34" charset="0"/>
              </a:rPr>
              <a:t>comments, </a:t>
            </a:r>
            <a:r>
              <a:rPr lang="en-US" spc="50" dirty="0">
                <a:solidFill>
                  <a:srgbClr val="0C0C0C"/>
                </a:solidFill>
                <a:latin typeface="Arial" panose="020B0604020202020204" pitchFamily="34" charset="0"/>
                <a:cs typeface="Arial" panose="020B0604020202020204" pitchFamily="34" charset="0"/>
              </a:rPr>
              <a:t>the </a:t>
            </a:r>
            <a:r>
              <a:rPr lang="en-US" dirty="0">
                <a:solidFill>
                  <a:srgbClr val="0C0C0C"/>
                </a:solidFill>
                <a:latin typeface="Arial" panose="020B0604020202020204" pitchFamily="34" charset="0"/>
                <a:cs typeface="Arial" panose="020B0604020202020204" pitchFamily="34" charset="0"/>
              </a:rPr>
              <a:t>judge</a:t>
            </a:r>
            <a:r>
              <a:rPr lang="en-US" spc="-300" dirty="0">
                <a:solidFill>
                  <a:srgbClr val="0C0C0C"/>
                </a:solidFill>
                <a:latin typeface="Arial" panose="020B0604020202020204" pitchFamily="34" charset="0"/>
                <a:cs typeface="Arial" panose="020B0604020202020204" pitchFamily="34" charset="0"/>
              </a:rPr>
              <a:t> </a:t>
            </a:r>
            <a:r>
              <a:rPr lang="en-US" spc="15" dirty="0">
                <a:solidFill>
                  <a:srgbClr val="0C0C0C"/>
                </a:solidFill>
                <a:latin typeface="Arial" panose="020B0604020202020204" pitchFamily="34" charset="0"/>
                <a:cs typeface="Arial" panose="020B0604020202020204" pitchFamily="34" charset="0"/>
              </a:rPr>
              <a:t>said.</a:t>
            </a:r>
            <a:endParaRPr lang="en-US" dirty="0">
              <a:latin typeface="Arial" panose="020B0604020202020204" pitchFamily="34" charset="0"/>
              <a:cs typeface="Arial" panose="020B0604020202020204" pitchFamily="34" charset="0"/>
            </a:endParaRPr>
          </a:p>
          <a:p>
            <a:pPr marL="46355" marR="5080" indent="195580" algn="just">
              <a:lnSpc>
                <a:spcPct val="100699"/>
              </a:lnSpc>
              <a:spcBef>
                <a:spcPts val="1560"/>
              </a:spcBef>
            </a:pPr>
            <a:r>
              <a:rPr lang="en-US" spc="-20" dirty="0">
                <a:solidFill>
                  <a:srgbClr val="0C0C0C"/>
                </a:solidFill>
                <a:latin typeface="Arial" panose="020B0604020202020204" pitchFamily="34" charset="0"/>
                <a:cs typeface="Arial" panose="020B0604020202020204" pitchFamily="34" charset="0"/>
              </a:rPr>
              <a:t>Because </a:t>
            </a:r>
            <a:r>
              <a:rPr lang="en-US" spc="5" dirty="0">
                <a:solidFill>
                  <a:srgbClr val="0C0C0C"/>
                </a:solidFill>
                <a:latin typeface="Arial" panose="020B0604020202020204" pitchFamily="34" charset="0"/>
                <a:cs typeface="Arial" panose="020B0604020202020204" pitchFamily="34" charset="0"/>
              </a:rPr>
              <a:t>most </a:t>
            </a:r>
            <a:r>
              <a:rPr lang="en-US" spc="-55" dirty="0">
                <a:solidFill>
                  <a:srgbClr val="0C0C0C"/>
                </a:solidFill>
                <a:latin typeface="Arial" panose="020B0604020202020204" pitchFamily="34" charset="0"/>
                <a:cs typeface="Arial" panose="020B0604020202020204" pitchFamily="34" charset="0"/>
              </a:rPr>
              <a:t>of </a:t>
            </a:r>
            <a:r>
              <a:rPr lang="en-US" spc="-60" dirty="0">
                <a:solidFill>
                  <a:srgbClr val="0C0C0C"/>
                </a:solidFill>
                <a:latin typeface="Arial" panose="020B0604020202020204" pitchFamily="34" charset="0"/>
                <a:cs typeface="Arial" panose="020B0604020202020204" pitchFamily="34" charset="0"/>
              </a:rPr>
              <a:t>the </a:t>
            </a:r>
            <a:r>
              <a:rPr lang="en-US" dirty="0">
                <a:solidFill>
                  <a:srgbClr val="0C0C0C"/>
                </a:solidFill>
                <a:latin typeface="Arial" panose="020B0604020202020204" pitchFamily="34" charset="0"/>
                <a:cs typeface="Arial" panose="020B0604020202020204" pitchFamily="34" charset="0"/>
              </a:rPr>
              <a:t>damages </a:t>
            </a:r>
            <a:r>
              <a:rPr lang="en-US" spc="15" dirty="0">
                <a:solidFill>
                  <a:srgbClr val="0C0C0C"/>
                </a:solidFill>
                <a:latin typeface="Arial" panose="020B0604020202020204" pitchFamily="34" charset="0"/>
                <a:cs typeface="Arial" panose="020B0604020202020204" pitchFamily="34" charset="0"/>
              </a:rPr>
              <a:t>awarded </a:t>
            </a:r>
            <a:r>
              <a:rPr lang="en-US" spc="35" dirty="0">
                <a:solidFill>
                  <a:srgbClr val="0C0C0C"/>
                </a:solidFill>
                <a:latin typeface="Arial" panose="020B0604020202020204" pitchFamily="34" charset="0"/>
                <a:cs typeface="Arial" panose="020B0604020202020204" pitchFamily="34" charset="0"/>
              </a:rPr>
              <a:t>to </a:t>
            </a:r>
            <a:r>
              <a:rPr lang="en-US" spc="15" dirty="0">
                <a:solidFill>
                  <a:srgbClr val="0C0C0C"/>
                </a:solidFill>
                <a:latin typeface="Arial" panose="020B0604020202020204" pitchFamily="34" charset="0"/>
                <a:cs typeface="Arial" panose="020B0604020202020204" pitchFamily="34" charset="0"/>
              </a:rPr>
              <a:t>Thomas </a:t>
            </a:r>
            <a:r>
              <a:rPr lang="en-US" spc="-5" dirty="0">
                <a:solidFill>
                  <a:srgbClr val="0C0C0C"/>
                </a:solidFill>
                <a:latin typeface="Arial" panose="020B0604020202020204" pitchFamily="34" charset="0"/>
                <a:cs typeface="Arial" panose="020B0604020202020204" pitchFamily="34" charset="0"/>
              </a:rPr>
              <a:t>were </a:t>
            </a:r>
            <a:r>
              <a:rPr lang="en-US" dirty="0">
                <a:solidFill>
                  <a:srgbClr val="0C0C0C"/>
                </a:solidFill>
                <a:latin typeface="Arial" panose="020B0604020202020204" pitchFamily="34" charset="0"/>
                <a:cs typeface="Arial" panose="020B0604020202020204" pitchFamily="34" charset="0"/>
              </a:rPr>
              <a:t>punitive, Hall  </a:t>
            </a:r>
            <a:r>
              <a:rPr lang="en-US" spc="-5" dirty="0">
                <a:solidFill>
                  <a:srgbClr val="0C0C0C"/>
                </a:solidFill>
                <a:latin typeface="Arial" panose="020B0604020202020204" pitchFamily="34" charset="0"/>
                <a:cs typeface="Arial" panose="020B0604020202020204" pitchFamily="34" charset="0"/>
              </a:rPr>
              <a:t>concluded </a:t>
            </a:r>
            <a:r>
              <a:rPr lang="en-US" spc="40" dirty="0">
                <a:solidFill>
                  <a:srgbClr val="0C0C0C"/>
                </a:solidFill>
                <a:latin typeface="Arial" panose="020B0604020202020204" pitchFamily="34" charset="0"/>
                <a:cs typeface="Arial" panose="020B0604020202020204" pitchFamily="34" charset="0"/>
              </a:rPr>
              <a:t>that </a:t>
            </a:r>
            <a:r>
              <a:rPr lang="en-US" spc="30"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verdict </a:t>
            </a:r>
            <a:r>
              <a:rPr lang="en-US" spc="-5" dirty="0">
                <a:solidFill>
                  <a:srgbClr val="FF0000"/>
                </a:solidFill>
                <a:latin typeface="Arial" panose="020B0604020202020204" pitchFamily="34" charset="0"/>
                <a:cs typeface="Arial" panose="020B0604020202020204" pitchFamily="34" charset="0"/>
              </a:rPr>
              <a:t>was the </a:t>
            </a:r>
            <a:r>
              <a:rPr lang="en-US" spc="15" dirty="0">
                <a:solidFill>
                  <a:srgbClr val="FF0000"/>
                </a:solidFill>
                <a:latin typeface="Arial" panose="020B0604020202020204" pitchFamily="34" charset="0"/>
                <a:cs typeface="Arial" panose="020B0604020202020204" pitchFamily="34" charset="0"/>
              </a:rPr>
              <a:t>product </a:t>
            </a:r>
            <a:r>
              <a:rPr lang="en-US" spc="-50" dirty="0">
                <a:solidFill>
                  <a:srgbClr val="FF0000"/>
                </a:solidFill>
                <a:latin typeface="Arial" panose="020B0604020202020204" pitchFamily="34" charset="0"/>
                <a:cs typeface="Arial" panose="020B0604020202020204" pitchFamily="34" charset="0"/>
              </a:rPr>
              <a:t>of </a:t>
            </a:r>
            <a:r>
              <a:rPr lang="en-US" dirty="0">
                <a:solidFill>
                  <a:srgbClr val="FF0000"/>
                </a:solidFill>
                <a:latin typeface="Arial" panose="020B0604020202020204" pitchFamily="34" charset="0"/>
                <a:cs typeface="Arial" panose="020B0604020202020204" pitchFamily="34" charset="0"/>
              </a:rPr>
              <a:t>passion </a:t>
            </a:r>
            <a:r>
              <a:rPr lang="en-US" spc="50" dirty="0">
                <a:solidFill>
                  <a:srgbClr val="FF0000"/>
                </a:solidFill>
                <a:latin typeface="Arial" panose="020B0604020202020204" pitchFamily="34" charset="0"/>
                <a:cs typeface="Arial" panose="020B0604020202020204" pitchFamily="34" charset="0"/>
              </a:rPr>
              <a:t>or </a:t>
            </a:r>
            <a:r>
              <a:rPr lang="en-US" dirty="0">
                <a:solidFill>
                  <a:srgbClr val="FF0000"/>
                </a:solidFill>
                <a:latin typeface="Arial" panose="020B0604020202020204" pitchFamily="34" charset="0"/>
                <a:cs typeface="Arial" panose="020B0604020202020204" pitchFamily="34" charset="0"/>
              </a:rPr>
              <a:t>prejudice </a:t>
            </a:r>
            <a:r>
              <a:rPr lang="en-US" spc="60" dirty="0">
                <a:solidFill>
                  <a:srgbClr val="FF0000"/>
                </a:solidFill>
                <a:latin typeface="Arial" panose="020B0604020202020204" pitchFamily="34" charset="0"/>
                <a:cs typeface="Arial" panose="020B0604020202020204" pitchFamily="34" charset="0"/>
              </a:rPr>
              <a:t>or </a:t>
            </a:r>
            <a:r>
              <a:rPr lang="en-US" dirty="0" smtClean="0">
                <a:solidFill>
                  <a:srgbClr val="FF0000"/>
                </a:solidFill>
                <a:latin typeface="Arial" panose="020B0604020202020204" pitchFamily="34" charset="0"/>
                <a:cs typeface="Arial" panose="020B0604020202020204" pitchFamily="34" charset="0"/>
              </a:rPr>
              <a:t>some</a:t>
            </a:r>
            <a:r>
              <a:rPr lang="en-US" spc="-25" dirty="0" smtClean="0">
                <a:solidFill>
                  <a:srgbClr val="FF0000"/>
                </a:solidFill>
                <a:latin typeface="Arial" panose="020B0604020202020204" pitchFamily="34" charset="0"/>
                <a:cs typeface="Arial" panose="020B0604020202020204" pitchFamily="34" charset="0"/>
              </a:rPr>
              <a:t> </a:t>
            </a:r>
            <a:r>
              <a:rPr lang="en-US" spc="35" dirty="0">
                <a:solidFill>
                  <a:srgbClr val="FF0000"/>
                </a:solidFill>
                <a:latin typeface="Arial" panose="020B0604020202020204" pitchFamily="34" charset="0"/>
                <a:cs typeface="Arial" panose="020B0604020202020204" pitchFamily="34" charset="0"/>
              </a:rPr>
              <a:t>misunderstanding</a:t>
            </a:r>
            <a:r>
              <a:rPr lang="en-US" spc="-60" dirty="0">
                <a:solidFill>
                  <a:srgbClr val="FF0000"/>
                </a:solidFill>
                <a:latin typeface="Arial" panose="020B0604020202020204" pitchFamily="34" charset="0"/>
                <a:cs typeface="Arial" panose="020B0604020202020204" pitchFamily="34" charset="0"/>
              </a:rPr>
              <a:t> </a:t>
            </a:r>
            <a:r>
              <a:rPr lang="en-US" spc="-55" dirty="0">
                <a:solidFill>
                  <a:srgbClr val="FF0000"/>
                </a:solidFill>
                <a:latin typeface="Arial" panose="020B0604020202020204" pitchFamily="34" charset="0"/>
                <a:cs typeface="Arial" panose="020B0604020202020204" pitchFamily="34" charset="0"/>
              </a:rPr>
              <a:t>of</a:t>
            </a:r>
            <a:r>
              <a:rPr lang="en-US" spc="-85" dirty="0">
                <a:solidFill>
                  <a:srgbClr val="FF0000"/>
                </a:solidFill>
                <a:latin typeface="Arial" panose="020B0604020202020204" pitchFamily="34" charset="0"/>
                <a:cs typeface="Arial" panose="020B0604020202020204" pitchFamily="34" charset="0"/>
              </a:rPr>
              <a:t> </a:t>
            </a:r>
            <a:r>
              <a:rPr lang="en-US" spc="30" dirty="0">
                <a:solidFill>
                  <a:srgbClr val="FF0000"/>
                </a:solidFill>
                <a:latin typeface="Arial" panose="020B0604020202020204" pitchFamily="34" charset="0"/>
                <a:cs typeface="Arial" panose="020B0604020202020204" pitchFamily="34" charset="0"/>
              </a:rPr>
              <a:t>the</a:t>
            </a:r>
            <a:r>
              <a:rPr lang="en-US" spc="-105" dirty="0">
                <a:solidFill>
                  <a:srgbClr val="FF0000"/>
                </a:solidFill>
                <a:latin typeface="Arial" panose="020B0604020202020204" pitchFamily="34" charset="0"/>
                <a:cs typeface="Arial" panose="020B0604020202020204" pitchFamily="34" charset="0"/>
              </a:rPr>
              <a:t> </a:t>
            </a:r>
            <a:r>
              <a:rPr lang="en-US" spc="25" dirty="0">
                <a:solidFill>
                  <a:srgbClr val="FF0000"/>
                </a:solidFill>
                <a:latin typeface="Arial" panose="020B0604020202020204" pitchFamily="34" charset="0"/>
                <a:cs typeface="Arial" panose="020B0604020202020204" pitchFamily="34" charset="0"/>
              </a:rPr>
              <a:t>facts</a:t>
            </a:r>
            <a:r>
              <a:rPr lang="en-US" spc="-25" dirty="0">
                <a:solidFill>
                  <a:srgbClr val="FF0000"/>
                </a:solidFill>
                <a:latin typeface="Arial" panose="020B0604020202020204" pitchFamily="34" charset="0"/>
                <a:cs typeface="Arial" panose="020B0604020202020204" pitchFamily="34" charset="0"/>
              </a:rPr>
              <a:t> </a:t>
            </a:r>
            <a:r>
              <a:rPr lang="en-US" spc="50" dirty="0">
                <a:solidFill>
                  <a:srgbClr val="FF0000"/>
                </a:solidFill>
                <a:latin typeface="Arial" panose="020B0604020202020204" pitchFamily="34" charset="0"/>
                <a:cs typeface="Arial" panose="020B0604020202020204" pitchFamily="34" charset="0"/>
              </a:rPr>
              <a:t>or</a:t>
            </a:r>
            <a:r>
              <a:rPr lang="en-US" spc="-65" dirty="0">
                <a:solidFill>
                  <a:srgbClr val="FF0000"/>
                </a:solidFill>
                <a:latin typeface="Arial" panose="020B0604020202020204" pitchFamily="34" charset="0"/>
                <a:cs typeface="Arial" panose="020B0604020202020204" pitchFamily="34" charset="0"/>
              </a:rPr>
              <a:t> </a:t>
            </a:r>
            <a:r>
              <a:rPr lang="en-US" spc="30" dirty="0">
                <a:solidFill>
                  <a:srgbClr val="FF0000"/>
                </a:solidFill>
                <a:latin typeface="Arial" panose="020B0604020202020204" pitchFamily="34" charset="0"/>
                <a:cs typeface="Arial" panose="020B0604020202020204" pitchFamily="34" charset="0"/>
              </a:rPr>
              <a:t>the</a:t>
            </a:r>
            <a:r>
              <a:rPr lang="en-US" spc="-90" dirty="0">
                <a:solidFill>
                  <a:srgbClr val="FF0000"/>
                </a:solidFill>
                <a:latin typeface="Arial" panose="020B0604020202020204" pitchFamily="34" charset="0"/>
                <a:cs typeface="Arial" panose="020B0604020202020204" pitchFamily="34" charset="0"/>
              </a:rPr>
              <a:t> </a:t>
            </a:r>
            <a:r>
              <a:rPr lang="en-US" spc="-5" dirty="0">
                <a:solidFill>
                  <a:srgbClr val="FF0000"/>
                </a:solidFill>
                <a:latin typeface="Arial" panose="020B0604020202020204" pitchFamily="34" charset="0"/>
                <a:cs typeface="Arial" panose="020B0604020202020204" pitchFamily="34" charset="0"/>
              </a:rPr>
              <a:t>law."</a:t>
            </a:r>
            <a:endParaRPr lang="en-US"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457200" y="6442918"/>
            <a:ext cx="8153400" cy="369332"/>
          </a:xfrm>
          <a:prstGeom prst="rect">
            <a:avLst/>
          </a:prstGeom>
        </p:spPr>
        <p:txBody>
          <a:bodyPr wrap="square">
            <a:spAutoFit/>
          </a:bodyPr>
          <a:lstStyle/>
          <a:p>
            <a:pPr lvl="0" algn="ctr">
              <a:spcBef>
                <a:spcPts val="0"/>
              </a:spcBef>
              <a:spcAft>
                <a:spcPts val="0"/>
              </a:spcAft>
            </a:pP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article included </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this</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1-30-19</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940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24</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1143000" y="838198"/>
            <a:ext cx="6857999" cy="4876800"/>
          </a:xfrm>
          <a:prstGeom prst="rect">
            <a:avLst/>
          </a:prstGeom>
        </p:spPr>
      </p:pic>
      <p:sp>
        <p:nvSpPr>
          <p:cNvPr id="2" name="Rectangle 1"/>
          <p:cNvSpPr/>
          <p:nvPr/>
        </p:nvSpPr>
        <p:spPr>
          <a:xfrm>
            <a:off x="1456765" y="43362"/>
            <a:ext cx="5867400" cy="584775"/>
          </a:xfrm>
          <a:prstGeom prst="rect">
            <a:avLst/>
          </a:prstGeom>
        </p:spPr>
        <p:txBody>
          <a:bodyPr wrap="square">
            <a:spAutoFit/>
          </a:bodyPr>
          <a:lstStyle/>
          <a:p>
            <a:pPr lvl="0"/>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But didn’t include any of this… </a:t>
            </a:r>
            <a:endParaRPr lang="en-US" dirty="0">
              <a:solidFill>
                <a:prstClr val="black"/>
              </a:solidFill>
            </a:endParaRPr>
          </a:p>
        </p:txBody>
      </p:sp>
      <p:sp>
        <p:nvSpPr>
          <p:cNvPr id="8" name="Rectangle 7"/>
          <p:cNvSpPr/>
          <p:nvPr/>
        </p:nvSpPr>
        <p:spPr>
          <a:xfrm>
            <a:off x="1295401" y="838199"/>
            <a:ext cx="6553200" cy="1754326"/>
          </a:xfrm>
          <a:prstGeom prst="rect">
            <a:avLst/>
          </a:prstGeom>
        </p:spPr>
        <p:txBody>
          <a:bodyPr wrap="square">
            <a:spAutoFit/>
          </a:bodyPr>
          <a:lstStyle/>
          <a:p>
            <a:pPr lvl="0" algn="just">
              <a:spcBef>
                <a:spcPts val="100"/>
              </a:spcBef>
            </a:pPr>
            <a:r>
              <a:rPr lang="en-US" spc="25" dirty="0">
                <a:solidFill>
                  <a:srgbClr val="0C0C0C"/>
                </a:solidFill>
                <a:latin typeface="Arial"/>
                <a:cs typeface="Arial"/>
              </a:rPr>
              <a:t>Page 2 - In</a:t>
            </a:r>
            <a:r>
              <a:rPr lang="en-US" spc="-110" dirty="0">
                <a:solidFill>
                  <a:srgbClr val="0C0C0C"/>
                </a:solidFill>
                <a:latin typeface="Arial"/>
                <a:cs typeface="Arial"/>
              </a:rPr>
              <a:t> </a:t>
            </a:r>
            <a:r>
              <a:rPr lang="en-US" dirty="0">
                <a:solidFill>
                  <a:srgbClr val="0C0C0C"/>
                </a:solidFill>
                <a:latin typeface="Arial"/>
                <a:cs typeface="Arial"/>
              </a:rPr>
              <a:t>contrast,</a:t>
            </a:r>
            <a:r>
              <a:rPr lang="en-US" spc="-60" dirty="0">
                <a:solidFill>
                  <a:srgbClr val="0C0C0C"/>
                </a:solidFill>
                <a:latin typeface="Arial"/>
                <a:cs typeface="Arial"/>
              </a:rPr>
              <a:t> </a:t>
            </a:r>
            <a:r>
              <a:rPr lang="en-US" spc="15" dirty="0">
                <a:solidFill>
                  <a:srgbClr val="FF0000"/>
                </a:solidFill>
                <a:latin typeface="Arial"/>
                <a:cs typeface="Arial"/>
              </a:rPr>
              <a:t>the</a:t>
            </a:r>
            <a:r>
              <a:rPr lang="en-US" spc="-120" dirty="0">
                <a:solidFill>
                  <a:srgbClr val="FF0000"/>
                </a:solidFill>
                <a:latin typeface="Arial"/>
                <a:cs typeface="Arial"/>
              </a:rPr>
              <a:t> </a:t>
            </a:r>
            <a:r>
              <a:rPr lang="en-US" spc="5" dirty="0">
                <a:solidFill>
                  <a:srgbClr val="FF0000"/>
                </a:solidFill>
                <a:latin typeface="Arial"/>
                <a:cs typeface="Arial"/>
              </a:rPr>
              <a:t>statement</a:t>
            </a:r>
            <a:r>
              <a:rPr lang="en-US" spc="-80" dirty="0">
                <a:solidFill>
                  <a:srgbClr val="FF0000"/>
                </a:solidFill>
                <a:latin typeface="Arial"/>
                <a:cs typeface="Arial"/>
              </a:rPr>
              <a:t> </a:t>
            </a:r>
            <a:r>
              <a:rPr lang="en-US" dirty="0">
                <a:solidFill>
                  <a:srgbClr val="FF0000"/>
                </a:solidFill>
                <a:latin typeface="Arial"/>
                <a:cs typeface="Arial"/>
              </a:rPr>
              <a:t>that</a:t>
            </a:r>
            <a:r>
              <a:rPr lang="en-US" spc="-114" dirty="0">
                <a:solidFill>
                  <a:srgbClr val="FF0000"/>
                </a:solidFill>
                <a:latin typeface="Arial"/>
                <a:cs typeface="Arial"/>
              </a:rPr>
              <a:t> </a:t>
            </a:r>
            <a:r>
              <a:rPr lang="en-US" spc="25" dirty="0">
                <a:solidFill>
                  <a:srgbClr val="FF0000"/>
                </a:solidFill>
                <a:latin typeface="Arial"/>
                <a:cs typeface="Arial"/>
              </a:rPr>
              <a:t>she</a:t>
            </a:r>
            <a:r>
              <a:rPr lang="en-US" spc="-105" dirty="0">
                <a:solidFill>
                  <a:srgbClr val="FF0000"/>
                </a:solidFill>
                <a:latin typeface="Arial"/>
                <a:cs typeface="Arial"/>
              </a:rPr>
              <a:t> </a:t>
            </a:r>
            <a:r>
              <a:rPr lang="en-US" dirty="0">
                <a:solidFill>
                  <a:srgbClr val="FF0000"/>
                </a:solidFill>
                <a:latin typeface="Arial"/>
                <a:cs typeface="Arial"/>
              </a:rPr>
              <a:t>"got</a:t>
            </a:r>
            <a:r>
              <a:rPr lang="en-US" spc="-155" dirty="0">
                <a:solidFill>
                  <a:srgbClr val="FF0000"/>
                </a:solidFill>
                <a:latin typeface="Arial"/>
                <a:cs typeface="Arial"/>
              </a:rPr>
              <a:t> </a:t>
            </a:r>
            <a:r>
              <a:rPr lang="en-US" spc="-5" dirty="0">
                <a:solidFill>
                  <a:srgbClr val="FF0000"/>
                </a:solidFill>
                <a:latin typeface="Arial"/>
                <a:cs typeface="Arial"/>
              </a:rPr>
              <a:t>nothing</a:t>
            </a:r>
            <a:r>
              <a:rPr lang="en-US" spc="-100" dirty="0">
                <a:solidFill>
                  <a:srgbClr val="FF0000"/>
                </a:solidFill>
                <a:latin typeface="Arial"/>
                <a:cs typeface="Arial"/>
              </a:rPr>
              <a:t> </a:t>
            </a:r>
            <a:r>
              <a:rPr lang="en-US" spc="5" dirty="0">
                <a:solidFill>
                  <a:srgbClr val="FF0000"/>
                </a:solidFill>
                <a:latin typeface="Arial"/>
                <a:cs typeface="Arial"/>
              </a:rPr>
              <a:t>for</a:t>
            </a:r>
            <a:r>
              <a:rPr lang="en-US" spc="-55" dirty="0">
                <a:solidFill>
                  <a:srgbClr val="FF0000"/>
                </a:solidFill>
                <a:latin typeface="Arial"/>
                <a:cs typeface="Arial"/>
              </a:rPr>
              <a:t> </a:t>
            </a:r>
            <a:r>
              <a:rPr lang="en-US" dirty="0">
                <a:solidFill>
                  <a:srgbClr val="FF0000"/>
                </a:solidFill>
                <a:latin typeface="Arial"/>
                <a:cs typeface="Arial"/>
              </a:rPr>
              <a:t>two</a:t>
            </a:r>
            <a:r>
              <a:rPr lang="en-US" spc="-65" dirty="0">
                <a:solidFill>
                  <a:srgbClr val="FF0000"/>
                </a:solidFill>
                <a:latin typeface="Arial"/>
                <a:cs typeface="Arial"/>
              </a:rPr>
              <a:t> </a:t>
            </a:r>
            <a:r>
              <a:rPr lang="en-US" spc="-75" dirty="0">
                <a:solidFill>
                  <a:srgbClr val="FF0000"/>
                </a:solidFill>
                <a:latin typeface="Arial"/>
                <a:cs typeface="Arial"/>
              </a:rPr>
              <a:t>years”</a:t>
            </a:r>
            <a:r>
              <a:rPr lang="en-US" spc="-114" dirty="0">
                <a:solidFill>
                  <a:srgbClr val="FF0000"/>
                </a:solidFill>
                <a:latin typeface="Arial"/>
                <a:cs typeface="Arial"/>
              </a:rPr>
              <a:t> </a:t>
            </a:r>
            <a:r>
              <a:rPr lang="en-US" spc="5" dirty="0">
                <a:solidFill>
                  <a:srgbClr val="FF0000"/>
                </a:solidFill>
                <a:latin typeface="Arial"/>
                <a:cs typeface="Arial"/>
              </a:rPr>
              <a:t>was</a:t>
            </a:r>
            <a:r>
              <a:rPr lang="en-US" spc="-114" dirty="0">
                <a:solidFill>
                  <a:srgbClr val="FF0000"/>
                </a:solidFill>
                <a:latin typeface="Arial"/>
                <a:cs typeface="Arial"/>
              </a:rPr>
              <a:t> </a:t>
            </a:r>
            <a:r>
              <a:rPr lang="en-US" spc="15" dirty="0">
                <a:solidFill>
                  <a:srgbClr val="FF0000"/>
                </a:solidFill>
                <a:latin typeface="Arial"/>
                <a:cs typeface="Arial"/>
              </a:rPr>
              <a:t>false</a:t>
            </a:r>
            <a:r>
              <a:rPr lang="en-US" spc="-90" dirty="0">
                <a:solidFill>
                  <a:srgbClr val="0C0C0C"/>
                </a:solidFill>
                <a:latin typeface="Arial"/>
                <a:cs typeface="Arial"/>
              </a:rPr>
              <a:t> </a:t>
            </a:r>
            <a:r>
              <a:rPr lang="en-US" spc="5" dirty="0">
                <a:solidFill>
                  <a:srgbClr val="0C0C0C"/>
                </a:solidFill>
                <a:latin typeface="Arial"/>
                <a:cs typeface="Arial"/>
              </a:rPr>
              <a:t>and</a:t>
            </a:r>
            <a:r>
              <a:rPr lang="en-US" spc="-105" dirty="0">
                <a:solidFill>
                  <a:srgbClr val="0C0C0C"/>
                </a:solidFill>
                <a:latin typeface="Arial"/>
                <a:cs typeface="Arial"/>
              </a:rPr>
              <a:t> </a:t>
            </a:r>
            <a:r>
              <a:rPr lang="en-US" spc="-5" dirty="0">
                <a:solidFill>
                  <a:srgbClr val="0C0C0C"/>
                </a:solidFill>
                <a:latin typeface="Arial"/>
                <a:cs typeface="Arial"/>
              </a:rPr>
              <a:t>implied </a:t>
            </a:r>
            <a:r>
              <a:rPr lang="en-US" dirty="0">
                <a:solidFill>
                  <a:srgbClr val="0C0C0C"/>
                </a:solidFill>
                <a:latin typeface="Arial"/>
                <a:cs typeface="Arial"/>
              </a:rPr>
              <a:t>more than that Plaintiff </a:t>
            </a:r>
            <a:r>
              <a:rPr lang="en-US" spc="10" dirty="0">
                <a:solidFill>
                  <a:srgbClr val="0C0C0C"/>
                </a:solidFill>
                <a:latin typeface="Arial"/>
                <a:cs typeface="Arial"/>
              </a:rPr>
              <a:t>had </a:t>
            </a:r>
            <a:r>
              <a:rPr lang="en-US" dirty="0">
                <a:solidFill>
                  <a:srgbClr val="0C0C0C"/>
                </a:solidFill>
                <a:latin typeface="Arial"/>
                <a:cs typeface="Arial"/>
              </a:rPr>
              <a:t>not provided </a:t>
            </a:r>
            <a:r>
              <a:rPr lang="en-US" spc="-5" dirty="0">
                <a:solidFill>
                  <a:srgbClr val="0C0C0C"/>
                </a:solidFill>
                <a:latin typeface="Arial"/>
                <a:cs typeface="Arial"/>
              </a:rPr>
              <a:t>regular </a:t>
            </a:r>
            <a:r>
              <a:rPr lang="en-US" dirty="0">
                <a:solidFill>
                  <a:srgbClr val="0C0C0C"/>
                </a:solidFill>
                <a:latin typeface="Arial"/>
                <a:cs typeface="Arial"/>
              </a:rPr>
              <a:t>updates.</a:t>
            </a:r>
            <a:r>
              <a:rPr lang="en-US" spc="325" dirty="0">
                <a:solidFill>
                  <a:srgbClr val="0C0C0C"/>
                </a:solidFill>
                <a:latin typeface="Arial"/>
                <a:cs typeface="Arial"/>
              </a:rPr>
              <a:t> </a:t>
            </a:r>
            <a:r>
              <a:rPr lang="en-US" dirty="0">
                <a:solidFill>
                  <a:srgbClr val="0C0C0C"/>
                </a:solidFill>
                <a:latin typeface="Arial"/>
                <a:cs typeface="Arial"/>
              </a:rPr>
              <a:t>It </a:t>
            </a:r>
            <a:r>
              <a:rPr lang="en-US" spc="5" dirty="0">
                <a:solidFill>
                  <a:srgbClr val="0C0C0C"/>
                </a:solidFill>
                <a:latin typeface="Arial"/>
                <a:cs typeface="Arial"/>
              </a:rPr>
              <a:t>suggested </a:t>
            </a:r>
            <a:r>
              <a:rPr lang="en-US" spc="-5" dirty="0">
                <a:solidFill>
                  <a:srgbClr val="0C0C0C"/>
                </a:solidFill>
                <a:latin typeface="Arial"/>
                <a:cs typeface="Arial"/>
              </a:rPr>
              <a:t>that </a:t>
            </a:r>
            <a:r>
              <a:rPr lang="en-US" spc="15" dirty="0">
                <a:solidFill>
                  <a:srgbClr val="0C0C0C"/>
                </a:solidFill>
                <a:latin typeface="Arial"/>
                <a:cs typeface="Arial"/>
              </a:rPr>
              <a:t>he had </a:t>
            </a:r>
            <a:r>
              <a:rPr lang="en-US" spc="-5" dirty="0" smtClean="0">
                <a:solidFill>
                  <a:srgbClr val="0C0C0C"/>
                </a:solidFill>
                <a:latin typeface="Arial"/>
                <a:cs typeface="Arial"/>
              </a:rPr>
              <a:t>provided </a:t>
            </a:r>
            <a:r>
              <a:rPr lang="en-US" spc="-15" dirty="0">
                <a:solidFill>
                  <a:srgbClr val="0C0C0C"/>
                </a:solidFill>
                <a:latin typeface="Arial"/>
                <a:cs typeface="Arial"/>
              </a:rPr>
              <a:t>nothing </a:t>
            </a:r>
            <a:r>
              <a:rPr lang="en-US" spc="10" dirty="0">
                <a:solidFill>
                  <a:srgbClr val="0C0C0C"/>
                </a:solidFill>
                <a:latin typeface="Arial"/>
                <a:cs typeface="Arial"/>
              </a:rPr>
              <a:t>at all. </a:t>
            </a:r>
            <a:r>
              <a:rPr lang="en-US" spc="25" dirty="0">
                <a:solidFill>
                  <a:srgbClr val="0C0C0C"/>
                </a:solidFill>
                <a:latin typeface="Arial"/>
                <a:cs typeface="Arial"/>
              </a:rPr>
              <a:t>No </a:t>
            </a:r>
            <a:r>
              <a:rPr lang="en-US" spc="-10" dirty="0">
                <a:solidFill>
                  <a:srgbClr val="0C0C0C"/>
                </a:solidFill>
                <a:latin typeface="Arial"/>
                <a:cs typeface="Arial"/>
              </a:rPr>
              <a:t>updates, </a:t>
            </a:r>
            <a:r>
              <a:rPr lang="en-US" spc="30" dirty="0">
                <a:solidFill>
                  <a:srgbClr val="0C0C0C"/>
                </a:solidFill>
                <a:latin typeface="Arial"/>
                <a:cs typeface="Arial"/>
              </a:rPr>
              <a:t>no </a:t>
            </a:r>
            <a:r>
              <a:rPr lang="en-US" spc="-10" dirty="0">
                <a:solidFill>
                  <a:srgbClr val="0C0C0C"/>
                </a:solidFill>
                <a:latin typeface="Arial"/>
                <a:cs typeface="Arial"/>
              </a:rPr>
              <a:t>nothing. </a:t>
            </a:r>
            <a:r>
              <a:rPr lang="en-US" spc="15" dirty="0">
                <a:solidFill>
                  <a:srgbClr val="FF0000"/>
                </a:solidFill>
                <a:latin typeface="Arial"/>
                <a:cs typeface="Arial"/>
              </a:rPr>
              <a:t>The </a:t>
            </a:r>
            <a:r>
              <a:rPr lang="en-US" dirty="0">
                <a:solidFill>
                  <a:srgbClr val="FF0000"/>
                </a:solidFill>
                <a:latin typeface="Arial"/>
                <a:cs typeface="Arial"/>
              </a:rPr>
              <a:t>jury </a:t>
            </a:r>
            <a:r>
              <a:rPr lang="en-US" spc="5" dirty="0">
                <a:solidFill>
                  <a:srgbClr val="FF0000"/>
                </a:solidFill>
                <a:latin typeface="Arial"/>
                <a:cs typeface="Arial"/>
              </a:rPr>
              <a:t>was entitled </a:t>
            </a:r>
            <a:r>
              <a:rPr lang="en-US" spc="15" dirty="0">
                <a:solidFill>
                  <a:srgbClr val="FF0000"/>
                </a:solidFill>
                <a:latin typeface="Arial"/>
                <a:cs typeface="Arial"/>
              </a:rPr>
              <a:t>to </a:t>
            </a:r>
            <a:r>
              <a:rPr lang="en-US" spc="-5" dirty="0">
                <a:solidFill>
                  <a:srgbClr val="FF0000"/>
                </a:solidFill>
                <a:latin typeface="Arial"/>
                <a:cs typeface="Arial"/>
              </a:rPr>
              <a:t>interpret </a:t>
            </a:r>
            <a:r>
              <a:rPr lang="en-US" dirty="0">
                <a:solidFill>
                  <a:srgbClr val="FF0000"/>
                </a:solidFill>
                <a:latin typeface="Arial"/>
                <a:cs typeface="Arial"/>
              </a:rPr>
              <a:t>this </a:t>
            </a:r>
            <a:r>
              <a:rPr lang="en-US" spc="-5" dirty="0" smtClean="0">
                <a:solidFill>
                  <a:srgbClr val="FF0000"/>
                </a:solidFill>
                <a:latin typeface="Arial"/>
                <a:cs typeface="Arial"/>
              </a:rPr>
              <a:t>statement</a:t>
            </a:r>
            <a:r>
              <a:rPr lang="en-US" spc="-5" dirty="0">
                <a:solidFill>
                  <a:srgbClr val="FF0000"/>
                </a:solidFill>
                <a:latin typeface="Arial"/>
                <a:cs typeface="Arial"/>
              </a:rPr>
              <a:t>,</a:t>
            </a:r>
            <a:r>
              <a:rPr lang="en-US" dirty="0">
                <a:solidFill>
                  <a:srgbClr val="FF0000"/>
                </a:solidFill>
                <a:latin typeface="Arial"/>
                <a:cs typeface="Arial"/>
              </a:rPr>
              <a:t> </a:t>
            </a:r>
            <a:r>
              <a:rPr lang="en-US" spc="100" dirty="0">
                <a:solidFill>
                  <a:srgbClr val="FF0000"/>
                </a:solidFill>
                <a:latin typeface="Arial"/>
                <a:cs typeface="Arial"/>
              </a:rPr>
              <a:t>and</a:t>
            </a:r>
            <a:r>
              <a:rPr lang="en-US" sz="1100" i="1" baseline="101010" dirty="0">
                <a:solidFill>
                  <a:srgbClr val="FF0000"/>
                </a:solidFill>
                <a:latin typeface="Arial"/>
                <a:cs typeface="Arial"/>
              </a:rPr>
              <a:t> </a:t>
            </a:r>
            <a:r>
              <a:rPr lang="en-US" sz="1100" i="1" spc="60" baseline="101010" dirty="0">
                <a:solidFill>
                  <a:srgbClr val="FF0000"/>
                </a:solidFill>
                <a:latin typeface="Arial"/>
                <a:cs typeface="Arial"/>
              </a:rPr>
              <a:t> </a:t>
            </a:r>
            <a:r>
              <a:rPr lang="en-US" dirty="0">
                <a:solidFill>
                  <a:srgbClr val="FF0000"/>
                </a:solidFill>
                <a:latin typeface="Arial"/>
                <a:cs typeface="Arial"/>
              </a:rPr>
              <a:t>they</a:t>
            </a:r>
            <a:r>
              <a:rPr lang="en-US" spc="-10" dirty="0">
                <a:solidFill>
                  <a:srgbClr val="FF0000"/>
                </a:solidFill>
                <a:latin typeface="Arial"/>
                <a:cs typeface="Arial"/>
              </a:rPr>
              <a:t> </a:t>
            </a:r>
            <a:r>
              <a:rPr lang="en-US" spc="25" dirty="0">
                <a:solidFill>
                  <a:srgbClr val="FF0000"/>
                </a:solidFill>
                <a:latin typeface="Arial"/>
                <a:cs typeface="Arial"/>
              </a:rPr>
              <a:t>di</a:t>
            </a:r>
            <a:r>
              <a:rPr lang="en-US" spc="40" dirty="0">
                <a:solidFill>
                  <a:srgbClr val="FF0000"/>
                </a:solidFill>
                <a:latin typeface="Arial"/>
                <a:cs typeface="Arial"/>
              </a:rPr>
              <a:t>d</a:t>
            </a:r>
            <a:r>
              <a:rPr lang="en-US" spc="10" dirty="0">
                <a:solidFill>
                  <a:srgbClr val="FF0000"/>
                </a:solidFill>
                <a:latin typeface="Arial"/>
                <a:cs typeface="Arial"/>
              </a:rPr>
              <a:t> no</a:t>
            </a:r>
            <a:r>
              <a:rPr lang="en-US" spc="5" dirty="0">
                <a:solidFill>
                  <a:srgbClr val="FF0000"/>
                </a:solidFill>
                <a:latin typeface="Arial"/>
                <a:cs typeface="Arial"/>
              </a:rPr>
              <a:t>t</a:t>
            </a:r>
            <a:r>
              <a:rPr lang="en-US" spc="-15" dirty="0">
                <a:solidFill>
                  <a:srgbClr val="FF0000"/>
                </a:solidFill>
                <a:latin typeface="Arial"/>
                <a:cs typeface="Arial"/>
              </a:rPr>
              <a:t> </a:t>
            </a:r>
            <a:r>
              <a:rPr lang="en-US" spc="-5" dirty="0">
                <a:solidFill>
                  <a:srgbClr val="FF0000"/>
                </a:solidFill>
                <a:latin typeface="Arial"/>
                <a:cs typeface="Arial"/>
              </a:rPr>
              <a:t>accep</a:t>
            </a:r>
            <a:r>
              <a:rPr lang="en-US" dirty="0">
                <a:solidFill>
                  <a:srgbClr val="FF0000"/>
                </a:solidFill>
                <a:latin typeface="Arial"/>
                <a:cs typeface="Arial"/>
              </a:rPr>
              <a:t>t</a:t>
            </a:r>
            <a:r>
              <a:rPr lang="en-US" spc="40" dirty="0">
                <a:solidFill>
                  <a:srgbClr val="FF0000"/>
                </a:solidFill>
                <a:latin typeface="Arial"/>
                <a:cs typeface="Arial"/>
              </a:rPr>
              <a:t> </a:t>
            </a:r>
            <a:r>
              <a:rPr lang="en-US" spc="5" dirty="0">
                <a:solidFill>
                  <a:srgbClr val="FF0000"/>
                </a:solidFill>
                <a:latin typeface="Arial"/>
                <a:cs typeface="Arial"/>
              </a:rPr>
              <a:t>th</a:t>
            </a:r>
            <a:r>
              <a:rPr lang="en-US" spc="15" dirty="0">
                <a:solidFill>
                  <a:srgbClr val="FF0000"/>
                </a:solidFill>
                <a:latin typeface="Arial"/>
                <a:cs typeface="Arial"/>
              </a:rPr>
              <a:t>e</a:t>
            </a:r>
            <a:r>
              <a:rPr lang="en-US" spc="-10" dirty="0">
                <a:solidFill>
                  <a:srgbClr val="FF0000"/>
                </a:solidFill>
                <a:latin typeface="Arial"/>
                <a:cs typeface="Arial"/>
              </a:rPr>
              <a:t> meaning</a:t>
            </a:r>
            <a:r>
              <a:rPr lang="en-US" spc="35" dirty="0">
                <a:solidFill>
                  <a:srgbClr val="FF0000"/>
                </a:solidFill>
                <a:latin typeface="Arial"/>
                <a:cs typeface="Arial"/>
              </a:rPr>
              <a:t> </a:t>
            </a:r>
            <a:r>
              <a:rPr lang="en-US" dirty="0">
                <a:solidFill>
                  <a:srgbClr val="FF0000"/>
                </a:solidFill>
                <a:latin typeface="Arial"/>
                <a:cs typeface="Arial"/>
              </a:rPr>
              <a:t>that</a:t>
            </a:r>
            <a:r>
              <a:rPr lang="en-US" spc="-15" dirty="0">
                <a:solidFill>
                  <a:srgbClr val="FF0000"/>
                </a:solidFill>
                <a:latin typeface="Arial"/>
                <a:cs typeface="Arial"/>
              </a:rPr>
              <a:t> </a:t>
            </a:r>
            <a:r>
              <a:rPr lang="en-US" dirty="0">
                <a:solidFill>
                  <a:srgbClr val="FF0000"/>
                </a:solidFill>
                <a:latin typeface="Arial"/>
                <a:cs typeface="Arial"/>
              </a:rPr>
              <a:t>Defendant</a:t>
            </a:r>
            <a:r>
              <a:rPr lang="en-US" spc="65" dirty="0">
                <a:solidFill>
                  <a:srgbClr val="FF0000"/>
                </a:solidFill>
                <a:latin typeface="Arial"/>
                <a:cs typeface="Arial"/>
              </a:rPr>
              <a:t> </a:t>
            </a:r>
            <a:r>
              <a:rPr lang="en-US" spc="-5" dirty="0">
                <a:solidFill>
                  <a:srgbClr val="FF0000"/>
                </a:solidFill>
                <a:latin typeface="Arial"/>
                <a:cs typeface="Arial"/>
              </a:rPr>
              <a:t>urged</a:t>
            </a:r>
            <a:r>
              <a:rPr lang="en-US" dirty="0">
                <a:solidFill>
                  <a:srgbClr val="FF0000"/>
                </a:solidFill>
                <a:latin typeface="Arial"/>
                <a:cs typeface="Arial"/>
              </a:rPr>
              <a:t>.</a:t>
            </a:r>
            <a:r>
              <a:rPr lang="en-US" dirty="0">
                <a:solidFill>
                  <a:srgbClr val="0C0C0C"/>
                </a:solidFill>
                <a:latin typeface="Arial"/>
                <a:cs typeface="Arial"/>
              </a:rPr>
              <a:t> </a:t>
            </a:r>
            <a:endParaRPr lang="en-US" dirty="0">
              <a:solidFill>
                <a:prstClr val="black"/>
              </a:solidFill>
              <a:latin typeface="Arial"/>
              <a:cs typeface="Arial"/>
            </a:endParaRPr>
          </a:p>
        </p:txBody>
      </p:sp>
      <p:sp>
        <p:nvSpPr>
          <p:cNvPr id="9" name="Rectangle 8"/>
          <p:cNvSpPr/>
          <p:nvPr/>
        </p:nvSpPr>
        <p:spPr>
          <a:xfrm>
            <a:off x="1295400" y="2590800"/>
            <a:ext cx="6629399" cy="1477328"/>
          </a:xfrm>
          <a:prstGeom prst="rect">
            <a:avLst/>
          </a:prstGeom>
        </p:spPr>
        <p:txBody>
          <a:bodyPr wrap="square">
            <a:spAutoFit/>
          </a:bodyPr>
          <a:lstStyle/>
          <a:p>
            <a:pPr marL="14604" lvl="0" algn="just">
              <a:spcBef>
                <a:spcPts val="620"/>
              </a:spcBef>
            </a:pPr>
            <a:r>
              <a:rPr lang="en-US" dirty="0">
                <a:solidFill>
                  <a:srgbClr val="0C0C0C"/>
                </a:solidFill>
                <a:latin typeface="Arial"/>
                <a:cs typeface="Arial"/>
              </a:rPr>
              <a:t>Page 5 -  </a:t>
            </a:r>
            <a:r>
              <a:rPr lang="en-US" dirty="0">
                <a:latin typeface="Arial"/>
                <a:cs typeface="Arial"/>
              </a:rPr>
              <a:t>When d</a:t>
            </a:r>
            <a:r>
              <a:rPr lang="en-US" spc="-50" dirty="0">
                <a:latin typeface="Arial"/>
                <a:cs typeface="Arial"/>
              </a:rPr>
              <a:t>efendant </a:t>
            </a:r>
            <a:r>
              <a:rPr lang="en-US" spc="5" dirty="0">
                <a:latin typeface="Arial"/>
                <a:cs typeface="Arial"/>
              </a:rPr>
              <a:t>spoke </a:t>
            </a:r>
            <a:r>
              <a:rPr lang="en-US" dirty="0">
                <a:latin typeface="Arial"/>
                <a:cs typeface="Arial"/>
              </a:rPr>
              <a:t>about Plaintiff </a:t>
            </a:r>
            <a:r>
              <a:rPr lang="en-US" spc="-10" dirty="0">
                <a:latin typeface="Arial"/>
                <a:cs typeface="Arial"/>
              </a:rPr>
              <a:t>on-camera </a:t>
            </a:r>
            <a:r>
              <a:rPr lang="en-US" spc="10" dirty="0">
                <a:latin typeface="Arial"/>
                <a:cs typeface="Arial"/>
              </a:rPr>
              <a:t>for</a:t>
            </a:r>
            <a:r>
              <a:rPr lang="en-US" spc="-240" dirty="0">
                <a:latin typeface="Arial"/>
                <a:cs typeface="Arial"/>
              </a:rPr>
              <a:t> </a:t>
            </a:r>
            <a:r>
              <a:rPr lang="en-US" spc="-5" dirty="0">
                <a:latin typeface="Arial"/>
                <a:cs typeface="Arial"/>
              </a:rPr>
              <a:t>approximately </a:t>
            </a:r>
            <a:r>
              <a:rPr lang="en-US" spc="-20" dirty="0">
                <a:latin typeface="Arial"/>
                <a:cs typeface="Arial"/>
              </a:rPr>
              <a:t>10 seconds </a:t>
            </a:r>
            <a:r>
              <a:rPr lang="en-US" spc="-20" dirty="0">
                <a:solidFill>
                  <a:srgbClr val="0C0C0C"/>
                </a:solidFill>
                <a:latin typeface="Arial"/>
                <a:cs typeface="Arial"/>
              </a:rPr>
              <a:t>in March of 2016, </a:t>
            </a:r>
            <a:r>
              <a:rPr lang="en-US" spc="-20" dirty="0">
                <a:solidFill>
                  <a:srgbClr val="FF0000"/>
                </a:solidFill>
                <a:latin typeface="Arial"/>
                <a:cs typeface="Arial"/>
              </a:rPr>
              <a:t>Plaintiff had been</a:t>
            </a:r>
            <a:r>
              <a:rPr lang="en-US" spc="-20" dirty="0">
                <a:solidFill>
                  <a:srgbClr val="0C0C0C"/>
                </a:solidFill>
                <a:latin typeface="Arial"/>
                <a:cs typeface="Arial"/>
              </a:rPr>
              <a:t> </a:t>
            </a:r>
            <a:r>
              <a:rPr lang="en-US" b="1" u="sng" spc="-20" dirty="0">
                <a:solidFill>
                  <a:srgbClr val="FF0000"/>
                </a:solidFill>
                <a:latin typeface="Arial"/>
                <a:cs typeface="Arial"/>
              </a:rPr>
              <a:t>bludgeoned</a:t>
            </a:r>
            <a:r>
              <a:rPr lang="en-US" spc="-20" dirty="0">
                <a:solidFill>
                  <a:srgbClr val="0C0C0C"/>
                </a:solidFill>
                <a:latin typeface="Arial"/>
                <a:cs typeface="Arial"/>
              </a:rPr>
              <a:t> </a:t>
            </a:r>
            <a:r>
              <a:rPr lang="en-US" spc="-20" dirty="0">
                <a:solidFill>
                  <a:srgbClr val="FF0000"/>
                </a:solidFill>
                <a:latin typeface="Arial"/>
                <a:cs typeface="Arial"/>
              </a:rPr>
              <a:t>by the local newspaper</a:t>
            </a:r>
            <a:r>
              <a:rPr lang="en-US" spc="-20" dirty="0">
                <a:solidFill>
                  <a:srgbClr val="0C0C0C"/>
                </a:solidFill>
                <a:latin typeface="Arial"/>
                <a:cs typeface="Arial"/>
              </a:rPr>
              <a:t> </a:t>
            </a:r>
            <a:r>
              <a:rPr lang="en-US" spc="25" dirty="0">
                <a:solidFill>
                  <a:srgbClr val="0C0C0C"/>
                </a:solidFill>
                <a:latin typeface="Arial"/>
                <a:cs typeface="Arial"/>
              </a:rPr>
              <a:t>in</a:t>
            </a:r>
            <a:r>
              <a:rPr lang="en-US" spc="-105" dirty="0">
                <a:solidFill>
                  <a:srgbClr val="0C0C0C"/>
                </a:solidFill>
                <a:latin typeface="Arial"/>
                <a:cs typeface="Arial"/>
              </a:rPr>
              <a:t> </a:t>
            </a:r>
            <a:r>
              <a:rPr lang="en-US" spc="15" dirty="0">
                <a:solidFill>
                  <a:srgbClr val="0C0C0C"/>
                </a:solidFill>
                <a:latin typeface="Arial"/>
                <a:cs typeface="Arial"/>
              </a:rPr>
              <a:t>the</a:t>
            </a:r>
            <a:r>
              <a:rPr lang="en-US" spc="-75" dirty="0">
                <a:solidFill>
                  <a:srgbClr val="0C0C0C"/>
                </a:solidFill>
                <a:latin typeface="Arial"/>
                <a:cs typeface="Arial"/>
              </a:rPr>
              <a:t> </a:t>
            </a:r>
            <a:r>
              <a:rPr lang="en-US" dirty="0">
                <a:solidFill>
                  <a:srgbClr val="0C0C0C"/>
                </a:solidFill>
                <a:latin typeface="Arial"/>
                <a:cs typeface="Arial"/>
              </a:rPr>
              <a:t>above</a:t>
            </a:r>
            <a:r>
              <a:rPr lang="en-US" spc="-25" dirty="0">
                <a:solidFill>
                  <a:srgbClr val="0C0C0C"/>
                </a:solidFill>
                <a:latin typeface="Arial"/>
                <a:cs typeface="Arial"/>
              </a:rPr>
              <a:t> </a:t>
            </a:r>
            <a:r>
              <a:rPr lang="en-US" spc="-15" dirty="0">
                <a:solidFill>
                  <a:srgbClr val="0C0C0C"/>
                </a:solidFill>
                <a:latin typeface="Arial"/>
                <a:cs typeface="Arial"/>
              </a:rPr>
              <a:t>dozen </a:t>
            </a:r>
            <a:r>
              <a:rPr lang="en-US" dirty="0">
                <a:solidFill>
                  <a:srgbClr val="0C0C0C"/>
                </a:solidFill>
                <a:latin typeface="Arial"/>
                <a:cs typeface="Arial"/>
              </a:rPr>
              <a:t>or more </a:t>
            </a:r>
            <a:r>
              <a:rPr lang="en-US" spc="125" dirty="0">
                <a:solidFill>
                  <a:srgbClr val="0C0C0C"/>
                </a:solidFill>
                <a:latin typeface="Arial"/>
                <a:cs typeface="Arial"/>
              </a:rPr>
              <a:t>articles,</a:t>
            </a:r>
            <a:r>
              <a:rPr lang="en-US" spc="100" dirty="0">
                <a:solidFill>
                  <a:srgbClr val="0C0C0C"/>
                </a:solidFill>
                <a:latin typeface="Arial"/>
                <a:cs typeface="Arial"/>
              </a:rPr>
              <a:t> </a:t>
            </a:r>
            <a:r>
              <a:rPr lang="en-US" spc="10" dirty="0">
                <a:solidFill>
                  <a:srgbClr val="0C0C0C"/>
                </a:solidFill>
                <a:latin typeface="Arial"/>
                <a:cs typeface="Arial"/>
              </a:rPr>
              <a:t>all </a:t>
            </a:r>
            <a:r>
              <a:rPr lang="en-US" spc="-5" dirty="0">
                <a:solidFill>
                  <a:srgbClr val="0C0C0C"/>
                </a:solidFill>
                <a:latin typeface="Arial"/>
                <a:cs typeface="Arial"/>
              </a:rPr>
              <a:t>discussing </a:t>
            </a:r>
            <a:r>
              <a:rPr lang="en-US" spc="15" dirty="0">
                <a:solidFill>
                  <a:srgbClr val="0C0C0C"/>
                </a:solidFill>
                <a:latin typeface="Arial"/>
                <a:cs typeface="Arial"/>
              </a:rPr>
              <a:t>his </a:t>
            </a:r>
            <a:r>
              <a:rPr lang="en-US" dirty="0">
                <a:solidFill>
                  <a:srgbClr val="0C0C0C"/>
                </a:solidFill>
                <a:latin typeface="Arial"/>
                <a:cs typeface="Arial"/>
              </a:rPr>
              <a:t>lack </a:t>
            </a:r>
            <a:r>
              <a:rPr lang="en-US" spc="15" dirty="0">
                <a:solidFill>
                  <a:srgbClr val="0C0C0C"/>
                </a:solidFill>
                <a:latin typeface="Arial"/>
                <a:cs typeface="Arial"/>
              </a:rPr>
              <a:t>of </a:t>
            </a:r>
            <a:r>
              <a:rPr lang="en-US" spc="-5" dirty="0">
                <a:solidFill>
                  <a:srgbClr val="0C0C0C"/>
                </a:solidFill>
                <a:latin typeface="Arial"/>
                <a:cs typeface="Arial"/>
              </a:rPr>
              <a:t>productivity </a:t>
            </a:r>
            <a:r>
              <a:rPr lang="en-US" spc="5" dirty="0">
                <a:solidFill>
                  <a:srgbClr val="0C0C0C"/>
                </a:solidFill>
                <a:latin typeface="Arial"/>
                <a:cs typeface="Arial"/>
              </a:rPr>
              <a:t>and </a:t>
            </a:r>
            <a:r>
              <a:rPr lang="en-US" dirty="0">
                <a:solidFill>
                  <a:srgbClr val="0C0C0C"/>
                </a:solidFill>
                <a:latin typeface="Arial"/>
                <a:cs typeface="Arial"/>
              </a:rPr>
              <a:t>insufficient </a:t>
            </a:r>
            <a:r>
              <a:rPr lang="en-US" spc="10" dirty="0">
                <a:solidFill>
                  <a:srgbClr val="0C0C0C"/>
                </a:solidFill>
                <a:latin typeface="Arial"/>
                <a:cs typeface="Arial"/>
              </a:rPr>
              <a:t>job</a:t>
            </a:r>
            <a:r>
              <a:rPr lang="en-US" spc="50" dirty="0">
                <a:solidFill>
                  <a:srgbClr val="0C0C0C"/>
                </a:solidFill>
                <a:latin typeface="Arial"/>
                <a:cs typeface="Arial"/>
              </a:rPr>
              <a:t> </a:t>
            </a:r>
            <a:r>
              <a:rPr lang="en-US" spc="-5" dirty="0">
                <a:solidFill>
                  <a:srgbClr val="0C0C0C"/>
                </a:solidFill>
                <a:latin typeface="Arial"/>
                <a:cs typeface="Arial"/>
              </a:rPr>
              <a:t>performance.</a:t>
            </a:r>
            <a:endParaRPr lang="en-US" dirty="0">
              <a:solidFill>
                <a:prstClr val="black"/>
              </a:solidFill>
              <a:latin typeface="Arial"/>
              <a:cs typeface="Arial"/>
            </a:endParaRPr>
          </a:p>
        </p:txBody>
      </p:sp>
      <p:sp>
        <p:nvSpPr>
          <p:cNvPr id="10" name="Rectangle 9"/>
          <p:cNvSpPr/>
          <p:nvPr/>
        </p:nvSpPr>
        <p:spPr>
          <a:xfrm>
            <a:off x="876300" y="4150138"/>
            <a:ext cx="7086599" cy="1477328"/>
          </a:xfrm>
          <a:prstGeom prst="rect">
            <a:avLst/>
          </a:prstGeom>
        </p:spPr>
        <p:txBody>
          <a:bodyPr wrap="square">
            <a:spAutoFit/>
          </a:bodyPr>
          <a:lstStyle/>
          <a:p>
            <a:pPr marL="449580" algn="just"/>
            <a:r>
              <a:rPr lang="en-US" spc="15" dirty="0" smtClean="0">
                <a:solidFill>
                  <a:srgbClr val="0C0C0C"/>
                </a:solidFill>
                <a:latin typeface="Arial"/>
                <a:cs typeface="Arial"/>
              </a:rPr>
              <a:t>Page 9 - Defendant </a:t>
            </a:r>
            <a:r>
              <a:rPr lang="en-US" spc="40" dirty="0">
                <a:solidFill>
                  <a:srgbClr val="0C0C0C"/>
                </a:solidFill>
                <a:latin typeface="Arial"/>
                <a:cs typeface="Arial"/>
              </a:rPr>
              <a:t>refers </a:t>
            </a:r>
            <a:r>
              <a:rPr lang="en-US" spc="35" dirty="0">
                <a:solidFill>
                  <a:srgbClr val="0C0C0C"/>
                </a:solidFill>
                <a:latin typeface="Arial"/>
                <a:cs typeface="Arial"/>
              </a:rPr>
              <a:t>In </a:t>
            </a:r>
            <a:r>
              <a:rPr lang="en-US" spc="25" dirty="0">
                <a:solidFill>
                  <a:srgbClr val="0C0C0C"/>
                </a:solidFill>
                <a:latin typeface="Arial"/>
                <a:cs typeface="Arial"/>
              </a:rPr>
              <a:t>her </a:t>
            </a:r>
            <a:r>
              <a:rPr lang="en-US" spc="35" dirty="0">
                <a:solidFill>
                  <a:srgbClr val="0C0C0C"/>
                </a:solidFill>
                <a:latin typeface="Arial"/>
                <a:cs typeface="Arial"/>
              </a:rPr>
              <a:t>motion </a:t>
            </a:r>
            <a:r>
              <a:rPr lang="en-US" spc="10" dirty="0">
                <a:solidFill>
                  <a:srgbClr val="0C0C0C"/>
                </a:solidFill>
                <a:latin typeface="Arial"/>
                <a:cs typeface="Arial"/>
              </a:rPr>
              <a:t>to </a:t>
            </a:r>
            <a:r>
              <a:rPr lang="en-US" spc="40" dirty="0">
                <a:solidFill>
                  <a:srgbClr val="0C0C0C"/>
                </a:solidFill>
                <a:latin typeface="Arial"/>
                <a:cs typeface="Arial"/>
              </a:rPr>
              <a:t>a </a:t>
            </a:r>
            <a:r>
              <a:rPr lang="en-US" spc="10" dirty="0">
                <a:solidFill>
                  <a:srgbClr val="0C0C0C"/>
                </a:solidFill>
                <a:latin typeface="Arial"/>
                <a:cs typeface="Arial"/>
              </a:rPr>
              <a:t>question </a:t>
            </a:r>
            <a:r>
              <a:rPr lang="en-US" spc="35" dirty="0">
                <a:solidFill>
                  <a:srgbClr val="0C0C0C"/>
                </a:solidFill>
                <a:latin typeface="Arial"/>
                <a:cs typeface="Arial"/>
              </a:rPr>
              <a:t>from </a:t>
            </a:r>
            <a:r>
              <a:rPr lang="en-US" spc="40" dirty="0">
                <a:solidFill>
                  <a:srgbClr val="0C0C0C"/>
                </a:solidFill>
                <a:latin typeface="Arial"/>
                <a:cs typeface="Arial"/>
              </a:rPr>
              <a:t>a </a:t>
            </a:r>
            <a:r>
              <a:rPr lang="en-US" spc="10" dirty="0">
                <a:solidFill>
                  <a:srgbClr val="0C0C0C"/>
                </a:solidFill>
                <a:latin typeface="Arial"/>
                <a:cs typeface="Arial"/>
              </a:rPr>
              <a:t>juror </a:t>
            </a:r>
            <a:r>
              <a:rPr lang="en-US" spc="25" dirty="0">
                <a:solidFill>
                  <a:srgbClr val="0C0C0C"/>
                </a:solidFill>
                <a:latin typeface="Arial"/>
                <a:cs typeface="Arial"/>
              </a:rPr>
              <a:t>which </a:t>
            </a:r>
            <a:r>
              <a:rPr lang="en-US" spc="15" dirty="0">
                <a:solidFill>
                  <a:srgbClr val="0C0C0C"/>
                </a:solidFill>
                <a:latin typeface="Arial"/>
                <a:cs typeface="Arial"/>
              </a:rPr>
              <a:t>the </a:t>
            </a:r>
            <a:r>
              <a:rPr lang="en-US" spc="10" dirty="0">
                <a:solidFill>
                  <a:srgbClr val="0C0C0C"/>
                </a:solidFill>
                <a:latin typeface="Arial"/>
                <a:cs typeface="Arial"/>
              </a:rPr>
              <a:t>Court </a:t>
            </a:r>
            <a:r>
              <a:rPr lang="en-US" spc="30" dirty="0">
                <a:solidFill>
                  <a:srgbClr val="0C0C0C"/>
                </a:solidFill>
                <a:latin typeface="Arial"/>
                <a:cs typeface="Arial"/>
              </a:rPr>
              <a:t>did</a:t>
            </a:r>
            <a:r>
              <a:rPr lang="en-US" spc="175" dirty="0">
                <a:solidFill>
                  <a:srgbClr val="0C0C0C"/>
                </a:solidFill>
                <a:latin typeface="Arial"/>
                <a:cs typeface="Arial"/>
              </a:rPr>
              <a:t> </a:t>
            </a:r>
            <a:r>
              <a:rPr lang="en-US" spc="30" dirty="0" smtClean="0">
                <a:solidFill>
                  <a:srgbClr val="0C0C0C"/>
                </a:solidFill>
                <a:latin typeface="Arial"/>
                <a:cs typeface="Arial"/>
              </a:rPr>
              <a:t>not </a:t>
            </a:r>
            <a:r>
              <a:rPr lang="en-US" spc="15" dirty="0" smtClean="0">
                <a:solidFill>
                  <a:srgbClr val="0C0C0C"/>
                </a:solidFill>
                <a:latin typeface="Arial"/>
                <a:cs typeface="Arial"/>
              </a:rPr>
              <a:t>permit</a:t>
            </a:r>
            <a:r>
              <a:rPr lang="en-US" spc="-15" dirty="0" smtClean="0">
                <a:solidFill>
                  <a:srgbClr val="0C0C0C"/>
                </a:solidFill>
                <a:latin typeface="Arial"/>
                <a:cs typeface="Arial"/>
              </a:rPr>
              <a:t> </a:t>
            </a:r>
            <a:r>
              <a:rPr lang="en-US" spc="35" dirty="0">
                <a:solidFill>
                  <a:srgbClr val="0C0C0C"/>
                </a:solidFill>
                <a:latin typeface="Arial"/>
                <a:cs typeface="Arial"/>
              </a:rPr>
              <a:t>to</a:t>
            </a:r>
            <a:r>
              <a:rPr lang="en-US" dirty="0">
                <a:solidFill>
                  <a:srgbClr val="0C0C0C"/>
                </a:solidFill>
                <a:latin typeface="Arial"/>
                <a:cs typeface="Arial"/>
              </a:rPr>
              <a:t> </a:t>
            </a:r>
            <a:r>
              <a:rPr lang="en-US" spc="35" dirty="0">
                <a:solidFill>
                  <a:srgbClr val="0C0C0C"/>
                </a:solidFill>
                <a:latin typeface="Arial"/>
                <a:cs typeface="Arial"/>
              </a:rPr>
              <a:t>be</a:t>
            </a:r>
            <a:r>
              <a:rPr lang="en-US" spc="-45" dirty="0">
                <a:solidFill>
                  <a:srgbClr val="0C0C0C"/>
                </a:solidFill>
                <a:latin typeface="Arial"/>
                <a:cs typeface="Arial"/>
              </a:rPr>
              <a:t> </a:t>
            </a:r>
            <a:r>
              <a:rPr lang="en-US" spc="25" dirty="0">
                <a:solidFill>
                  <a:srgbClr val="0C0C0C"/>
                </a:solidFill>
                <a:latin typeface="Arial"/>
                <a:cs typeface="Arial"/>
              </a:rPr>
              <a:t>asked,</a:t>
            </a:r>
            <a:r>
              <a:rPr lang="en-US" spc="5" dirty="0">
                <a:solidFill>
                  <a:srgbClr val="0C0C0C"/>
                </a:solidFill>
                <a:latin typeface="Arial"/>
                <a:cs typeface="Arial"/>
              </a:rPr>
              <a:t> </a:t>
            </a:r>
            <a:r>
              <a:rPr lang="en-US" spc="30" dirty="0">
                <a:solidFill>
                  <a:srgbClr val="0C0C0C"/>
                </a:solidFill>
                <a:latin typeface="Arial"/>
                <a:cs typeface="Arial"/>
              </a:rPr>
              <a:t>which</a:t>
            </a:r>
            <a:r>
              <a:rPr lang="en-US" dirty="0">
                <a:solidFill>
                  <a:srgbClr val="0C0C0C"/>
                </a:solidFill>
                <a:latin typeface="Arial"/>
                <a:cs typeface="Arial"/>
              </a:rPr>
              <a:t> </a:t>
            </a:r>
            <a:r>
              <a:rPr lang="en-US" spc="25" dirty="0">
                <a:solidFill>
                  <a:srgbClr val="0C0C0C"/>
                </a:solidFill>
                <a:latin typeface="Arial"/>
                <a:cs typeface="Arial"/>
              </a:rPr>
              <a:t>read:</a:t>
            </a:r>
            <a:r>
              <a:rPr lang="en-US" spc="-10" dirty="0">
                <a:solidFill>
                  <a:srgbClr val="0C0C0C"/>
                </a:solidFill>
                <a:latin typeface="Arial"/>
                <a:cs typeface="Arial"/>
              </a:rPr>
              <a:t> </a:t>
            </a:r>
            <a:r>
              <a:rPr lang="en-US" spc="25" dirty="0">
                <a:solidFill>
                  <a:srgbClr val="0C0C0C"/>
                </a:solidFill>
                <a:latin typeface="Arial"/>
                <a:cs typeface="Arial"/>
              </a:rPr>
              <a:t>"</a:t>
            </a:r>
            <a:r>
              <a:rPr lang="en-US" spc="25" dirty="0">
                <a:solidFill>
                  <a:srgbClr val="FF0000"/>
                </a:solidFill>
                <a:latin typeface="Arial"/>
                <a:cs typeface="Arial"/>
              </a:rPr>
              <a:t>Does</a:t>
            </a:r>
            <a:r>
              <a:rPr lang="en-US" spc="10" dirty="0">
                <a:solidFill>
                  <a:srgbClr val="FF0000"/>
                </a:solidFill>
                <a:latin typeface="Arial"/>
                <a:cs typeface="Arial"/>
              </a:rPr>
              <a:t> </a:t>
            </a:r>
            <a:r>
              <a:rPr lang="en-US" spc="30" dirty="0">
                <a:solidFill>
                  <a:srgbClr val="FF0000"/>
                </a:solidFill>
                <a:latin typeface="Arial"/>
                <a:cs typeface="Arial"/>
              </a:rPr>
              <a:t>[the</a:t>
            </a:r>
            <a:r>
              <a:rPr lang="en-US" spc="-75" dirty="0">
                <a:solidFill>
                  <a:srgbClr val="FF0000"/>
                </a:solidFill>
                <a:latin typeface="Arial"/>
                <a:cs typeface="Arial"/>
              </a:rPr>
              <a:t> </a:t>
            </a:r>
            <a:r>
              <a:rPr lang="en-US" spc="15" dirty="0">
                <a:solidFill>
                  <a:srgbClr val="FF0000"/>
                </a:solidFill>
                <a:latin typeface="Arial"/>
                <a:cs typeface="Arial"/>
              </a:rPr>
              <a:t>witness]</a:t>
            </a:r>
            <a:r>
              <a:rPr lang="en-US" spc="5" dirty="0">
                <a:solidFill>
                  <a:srgbClr val="FF0000"/>
                </a:solidFill>
                <a:latin typeface="Arial"/>
                <a:cs typeface="Arial"/>
              </a:rPr>
              <a:t> </a:t>
            </a:r>
            <a:r>
              <a:rPr lang="en-US" spc="25" dirty="0">
                <a:solidFill>
                  <a:srgbClr val="FF0000"/>
                </a:solidFill>
                <a:latin typeface="Arial"/>
                <a:cs typeface="Arial"/>
              </a:rPr>
              <a:t>believe</a:t>
            </a:r>
            <a:r>
              <a:rPr lang="en-US" spc="-20" dirty="0">
                <a:solidFill>
                  <a:srgbClr val="FF0000"/>
                </a:solidFill>
                <a:latin typeface="Arial"/>
                <a:cs typeface="Arial"/>
              </a:rPr>
              <a:t> </a:t>
            </a:r>
            <a:r>
              <a:rPr lang="en-US" spc="30" dirty="0">
                <a:solidFill>
                  <a:srgbClr val="FF0000"/>
                </a:solidFill>
                <a:latin typeface="Arial"/>
                <a:cs typeface="Arial"/>
              </a:rPr>
              <a:t>the</a:t>
            </a:r>
            <a:r>
              <a:rPr lang="en-US" spc="-30" dirty="0">
                <a:solidFill>
                  <a:srgbClr val="FF0000"/>
                </a:solidFill>
                <a:latin typeface="Arial"/>
                <a:cs typeface="Arial"/>
              </a:rPr>
              <a:t> </a:t>
            </a:r>
            <a:r>
              <a:rPr lang="en-US" spc="15" dirty="0">
                <a:solidFill>
                  <a:srgbClr val="FF0000"/>
                </a:solidFill>
                <a:latin typeface="Arial"/>
                <a:cs typeface="Arial"/>
              </a:rPr>
              <a:t>articles</a:t>
            </a:r>
            <a:r>
              <a:rPr lang="en-US" dirty="0">
                <a:solidFill>
                  <a:srgbClr val="FF0000"/>
                </a:solidFill>
                <a:latin typeface="Arial"/>
                <a:cs typeface="Arial"/>
              </a:rPr>
              <a:t> </a:t>
            </a:r>
            <a:r>
              <a:rPr lang="en-US" spc="15" dirty="0">
                <a:solidFill>
                  <a:srgbClr val="FF0000"/>
                </a:solidFill>
                <a:latin typeface="Arial"/>
                <a:cs typeface="Arial"/>
              </a:rPr>
              <a:t>written about</a:t>
            </a:r>
            <a:r>
              <a:rPr lang="en-US" spc="-5" dirty="0">
                <a:solidFill>
                  <a:srgbClr val="FF0000"/>
                </a:solidFill>
                <a:latin typeface="Arial"/>
                <a:cs typeface="Arial"/>
              </a:rPr>
              <a:t> </a:t>
            </a:r>
            <a:r>
              <a:rPr lang="en-US" spc="40" dirty="0" smtClean="0">
                <a:solidFill>
                  <a:srgbClr val="FF0000"/>
                </a:solidFill>
                <a:latin typeface="Arial"/>
                <a:cs typeface="Arial"/>
              </a:rPr>
              <a:t>Mr. </a:t>
            </a:r>
            <a:r>
              <a:rPr lang="en-US" spc="25" dirty="0" smtClean="0">
                <a:solidFill>
                  <a:srgbClr val="FF0000"/>
                </a:solidFill>
                <a:latin typeface="Arial"/>
                <a:cs typeface="Arial"/>
              </a:rPr>
              <a:t>Thomas </a:t>
            </a:r>
            <a:r>
              <a:rPr lang="en-US" spc="50" dirty="0" smtClean="0">
                <a:solidFill>
                  <a:srgbClr val="FF0000"/>
                </a:solidFill>
                <a:latin typeface="Arial"/>
                <a:cs typeface="Arial"/>
              </a:rPr>
              <a:t>were </a:t>
            </a:r>
            <a:r>
              <a:rPr lang="en-US" b="1" u="sng" spc="30" dirty="0">
                <a:solidFill>
                  <a:srgbClr val="FF0000"/>
                </a:solidFill>
                <a:latin typeface="Arial"/>
                <a:cs typeface="Arial"/>
              </a:rPr>
              <a:t>hit </a:t>
            </a:r>
            <a:r>
              <a:rPr lang="en-US" b="1" u="sng" spc="15" dirty="0">
                <a:solidFill>
                  <a:srgbClr val="FF0000"/>
                </a:solidFill>
                <a:latin typeface="Arial"/>
                <a:cs typeface="Arial"/>
              </a:rPr>
              <a:t>pieces</a:t>
            </a:r>
            <a:r>
              <a:rPr lang="en-US" spc="15" dirty="0">
                <a:solidFill>
                  <a:srgbClr val="FF0000"/>
                </a:solidFill>
                <a:latin typeface="Arial"/>
                <a:cs typeface="Arial"/>
              </a:rPr>
              <a:t> </a:t>
            </a:r>
            <a:r>
              <a:rPr lang="en-US" spc="30" dirty="0">
                <a:solidFill>
                  <a:srgbClr val="FF0000"/>
                </a:solidFill>
                <a:latin typeface="Arial"/>
                <a:cs typeface="Arial"/>
              </a:rPr>
              <a:t>aimed </a:t>
            </a:r>
            <a:r>
              <a:rPr lang="en-US" spc="35" dirty="0">
                <a:solidFill>
                  <a:srgbClr val="FF0000"/>
                </a:solidFill>
                <a:latin typeface="Arial"/>
                <a:cs typeface="Arial"/>
              </a:rPr>
              <a:t>to </a:t>
            </a:r>
            <a:r>
              <a:rPr lang="en-US" spc="5" dirty="0">
                <a:solidFill>
                  <a:srgbClr val="FF0000"/>
                </a:solidFill>
                <a:latin typeface="Arial"/>
                <a:cs typeface="Arial"/>
              </a:rPr>
              <a:t>discredit </a:t>
            </a:r>
            <a:r>
              <a:rPr lang="en-US" spc="50" dirty="0">
                <a:solidFill>
                  <a:srgbClr val="FF0000"/>
                </a:solidFill>
                <a:latin typeface="Arial"/>
                <a:cs typeface="Arial"/>
              </a:rPr>
              <a:t>Mr. </a:t>
            </a:r>
            <a:r>
              <a:rPr lang="en-US" spc="25" dirty="0">
                <a:solidFill>
                  <a:srgbClr val="FF0000"/>
                </a:solidFill>
                <a:latin typeface="Arial"/>
                <a:cs typeface="Arial"/>
              </a:rPr>
              <a:t>Thomas' </a:t>
            </a:r>
            <a:r>
              <a:rPr lang="en-US" spc="30" dirty="0">
                <a:solidFill>
                  <a:srgbClr val="FF0000"/>
                </a:solidFill>
                <a:latin typeface="Arial"/>
                <a:cs typeface="Arial"/>
              </a:rPr>
              <a:t>work </a:t>
            </a:r>
            <a:r>
              <a:rPr lang="en-US" spc="35" dirty="0">
                <a:solidFill>
                  <a:srgbClr val="FF0000"/>
                </a:solidFill>
                <a:latin typeface="Arial"/>
                <a:cs typeface="Arial"/>
              </a:rPr>
              <a:t>and </a:t>
            </a:r>
            <a:r>
              <a:rPr lang="en-US" spc="10" dirty="0">
                <a:solidFill>
                  <a:srgbClr val="FF0000"/>
                </a:solidFill>
                <a:latin typeface="Arial"/>
                <a:cs typeface="Arial"/>
              </a:rPr>
              <a:t>tarnish</a:t>
            </a:r>
            <a:r>
              <a:rPr lang="en-US" spc="100" dirty="0">
                <a:solidFill>
                  <a:srgbClr val="FF0000"/>
                </a:solidFill>
                <a:latin typeface="Arial"/>
                <a:cs typeface="Arial"/>
              </a:rPr>
              <a:t> </a:t>
            </a:r>
            <a:r>
              <a:rPr lang="en-US" spc="5" dirty="0" smtClean="0">
                <a:solidFill>
                  <a:srgbClr val="FF0000"/>
                </a:solidFill>
                <a:latin typeface="Arial"/>
                <a:cs typeface="Arial"/>
              </a:rPr>
              <a:t>his reputation as an auditor?”</a:t>
            </a:r>
            <a:r>
              <a:rPr lang="en-US" spc="15" dirty="0" smtClean="0">
                <a:solidFill>
                  <a:srgbClr val="FF0000"/>
                </a:solidFill>
                <a:latin typeface="Arial"/>
                <a:cs typeface="Arial"/>
              </a:rPr>
              <a:t> </a:t>
            </a:r>
            <a:endParaRPr lang="en-US" dirty="0">
              <a:solidFill>
                <a:srgbClr val="FF0000"/>
              </a:solidFill>
              <a:latin typeface="Arial"/>
              <a:cs typeface="Arial"/>
            </a:endParaRPr>
          </a:p>
        </p:txBody>
      </p:sp>
      <p:sp>
        <p:nvSpPr>
          <p:cNvPr id="7" name="Rectangle 6"/>
          <p:cNvSpPr/>
          <p:nvPr/>
        </p:nvSpPr>
        <p:spPr>
          <a:xfrm>
            <a:off x="1295400" y="5904466"/>
            <a:ext cx="6667499" cy="461665"/>
          </a:xfrm>
          <a:prstGeom prst="rect">
            <a:avLst/>
          </a:prstGeom>
        </p:spPr>
        <p:txBody>
          <a:bodyPr wrap="square">
            <a:spAutoFit/>
          </a:bodyPr>
          <a:lstStyle/>
          <a:p>
            <a:pPr lvl="0">
              <a:spcBef>
                <a:spcPts val="0"/>
              </a:spcBef>
              <a:spcAft>
                <a:spcPts val="0"/>
              </a:spcAft>
            </a:pPr>
            <a:r>
              <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From Judge’s Final Opinion – January 17, 2019</a:t>
            </a:r>
          </a:p>
        </p:txBody>
      </p:sp>
    </p:spTree>
    <p:extLst>
      <p:ext uri="{BB962C8B-B14F-4D97-AF65-F5344CB8AC3E}">
        <p14:creationId xmlns:p14="http://schemas.microsoft.com/office/powerpoint/2010/main" val="4285634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25</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1025915" y="17262"/>
            <a:ext cx="7226098" cy="1146211"/>
          </a:xfrm>
          <a:prstGeom prst="rect">
            <a:avLst/>
          </a:prstGeom>
        </p:spPr>
        <p:txBody>
          <a:bodyPr wrap="square">
            <a:spAutoFit/>
          </a:bodyPr>
          <a:lstStyle/>
          <a:p>
            <a:pPr lvl="0">
              <a:lnSpc>
                <a:spcPct val="107000"/>
              </a:lnSpc>
              <a:spcBef>
                <a:spcPts val="0"/>
              </a:spcBef>
              <a:spcAft>
                <a:spcPts val="0"/>
              </a:spcAft>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unfortunate result of this reporting </a:t>
            </a:r>
            <a:r>
              <a:rPr lang="en-US" sz="3200" dirty="0" err="1"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rel</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 got right: </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flipV="1">
            <a:off x="228600" y="533399"/>
            <a:ext cx="4114800" cy="4962956"/>
          </a:xfrm>
          <a:prstGeom prst="rect">
            <a:avLst/>
          </a:prstGeom>
        </p:spPr>
      </p:pic>
      <p:sp>
        <p:nvSpPr>
          <p:cNvPr id="7" name="Rectangle 6"/>
          <p:cNvSpPr/>
          <p:nvPr/>
        </p:nvSpPr>
        <p:spPr>
          <a:xfrm>
            <a:off x="228600" y="636534"/>
            <a:ext cx="4065494" cy="354777"/>
          </a:xfrm>
          <a:prstGeom prst="rect">
            <a:avLst/>
          </a:prstGeom>
        </p:spPr>
        <p:txBody>
          <a:bodyPr wrap="square">
            <a:spAutoFit/>
          </a:bodyPr>
          <a:lstStyle/>
          <a:p>
            <a:pPr marL="27940" marR="13335" indent="198755" algn="just">
              <a:lnSpc>
                <a:spcPct val="101499"/>
              </a:lnSpc>
              <a:spcBef>
                <a:spcPts val="1500"/>
              </a:spcBef>
            </a:pPr>
            <a:endParaRPr lang="en-US"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flipV="1">
            <a:off x="4632036" y="563416"/>
            <a:ext cx="4442012" cy="5638802"/>
          </a:xfrm>
          <a:prstGeom prst="rect">
            <a:avLst/>
          </a:prstGeom>
        </p:spPr>
      </p:pic>
      <p:sp>
        <p:nvSpPr>
          <p:cNvPr id="9" name="Rectangle 8"/>
          <p:cNvSpPr/>
          <p:nvPr/>
        </p:nvSpPr>
        <p:spPr>
          <a:xfrm>
            <a:off x="4625788" y="533398"/>
            <a:ext cx="4442012" cy="369332"/>
          </a:xfrm>
          <a:prstGeom prst="rect">
            <a:avLst/>
          </a:prstGeom>
        </p:spPr>
        <p:txBody>
          <a:bodyPr wrap="square">
            <a:spAutoFit/>
          </a:bodyPr>
          <a:lstStyle/>
          <a:p>
            <a:pPr marL="215900" lvl="0" algn="just" fontAlgn="auto">
              <a:spcBef>
                <a:spcPts val="1510"/>
              </a:spcBef>
              <a:spcAft>
                <a:spcPts val="0"/>
              </a:spcAft>
            </a:pPr>
            <a:endParaRPr lang="en-US"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1447800" y="6106570"/>
            <a:ext cx="6172200" cy="738664"/>
          </a:xfrm>
          <a:prstGeom prst="rect">
            <a:avLst/>
          </a:prstGeom>
        </p:spPr>
        <p:txBody>
          <a:bodyPr wrap="square">
            <a:spAutoFit/>
          </a:bodyPr>
          <a:lstStyle/>
          <a:p>
            <a:pPr lvl="0" algn="ctr">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Online comments on City Auditor stories  </a:t>
            </a: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11-21-18 &amp; 1-30-19</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flipV="1">
            <a:off x="76200" y="563416"/>
            <a:ext cx="4419600" cy="5638802"/>
          </a:xfrm>
          <a:prstGeom prst="rect">
            <a:avLst/>
          </a:prstGeom>
        </p:spPr>
      </p:pic>
      <p:sp>
        <p:nvSpPr>
          <p:cNvPr id="12" name="Rectangle 11"/>
          <p:cNvSpPr/>
          <p:nvPr/>
        </p:nvSpPr>
        <p:spPr>
          <a:xfrm>
            <a:off x="69953" y="563417"/>
            <a:ext cx="4425848" cy="5591274"/>
          </a:xfrm>
          <a:prstGeom prst="rect">
            <a:avLst/>
          </a:prstGeom>
        </p:spPr>
        <p:txBody>
          <a:bodyPr wrap="square">
            <a:spAutoFit/>
          </a:bodyPr>
          <a:lstStyle/>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GMM  -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a:t>
            </a:r>
            <a:r>
              <a:rPr lang="en-US"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judgement</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will be invalidated upon appeal</a:t>
            </a:r>
            <a:r>
              <a:rPr lang="en-US" dirty="0">
                <a:latin typeface="Calibri" panose="020F0502020204030204" pitchFamily="34" charset="0"/>
                <a:ea typeface="Calibri" panose="020F0502020204030204" pitchFamily="34" charset="0"/>
                <a:cs typeface="Times New Roman" panose="02020603050405020304" pitchFamily="18" charset="0"/>
              </a:rPr>
              <a:t>. Laws regarding slander and libel have a much higher threshold for public officials. The lawyer representing Ms. </a:t>
            </a:r>
            <a:r>
              <a:rPr lang="en-US" dirty="0" err="1">
                <a:latin typeface="Calibri" panose="020F0502020204030204" pitchFamily="34" charset="0"/>
                <a:ea typeface="Calibri" panose="020F0502020204030204" pitchFamily="34" charset="0"/>
                <a:cs typeface="Times New Roman" panose="02020603050405020304" pitchFamily="18" charset="0"/>
              </a:rPr>
              <a:t>Psimas</a:t>
            </a:r>
            <a:r>
              <a:rPr lang="en-US" dirty="0">
                <a:latin typeface="Calibri" panose="020F0502020204030204" pitchFamily="34" charset="0"/>
                <a:ea typeface="Calibri" panose="020F0502020204030204" pitchFamily="34" charset="0"/>
                <a:cs typeface="Times New Roman" panose="02020603050405020304" pitchFamily="18" charset="0"/>
              </a:rPr>
              <a:t> must have done a very poor job.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MW - </a:t>
            </a:r>
            <a:r>
              <a:rPr lang="en-US" dirty="0">
                <a:latin typeface="Calibri" panose="020F0502020204030204" pitchFamily="34" charset="0"/>
                <a:ea typeface="Calibri" panose="020F0502020204030204" pitchFamily="34" charset="0"/>
                <a:cs typeface="Times New Roman" panose="02020603050405020304" pitchFamily="18" charset="0"/>
              </a:rPr>
              <a:t>So much for freedom of speech by an elected official when there is wrongdoing.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about the truth to her statements? </a:t>
            </a:r>
            <a:r>
              <a:rPr lang="en-US" dirty="0">
                <a:latin typeface="Calibri" panose="020F0502020204030204" pitchFamily="34" charset="0"/>
                <a:ea typeface="Calibri" panose="020F0502020204030204" pitchFamily="34" charset="0"/>
                <a:cs typeface="Times New Roman" panose="02020603050405020304" pitchFamily="18" charset="0"/>
              </a:rPr>
              <a:t>That is a defense in these types of lawsuits. </a:t>
            </a:r>
            <a:r>
              <a:rPr lang="en-US" dirty="0" err="1">
                <a:latin typeface="Calibri" panose="020F0502020204030204" pitchFamily="34" charset="0"/>
                <a:ea typeface="Calibri" panose="020F0502020204030204" pitchFamily="34" charset="0"/>
                <a:cs typeface="Times New Roman" panose="02020603050405020304" pitchFamily="18" charset="0"/>
              </a:rPr>
              <a:t>Psimas</a:t>
            </a:r>
            <a:r>
              <a:rPr lang="en-US" dirty="0">
                <a:latin typeface="Calibri" panose="020F0502020204030204" pitchFamily="34" charset="0"/>
                <a:ea typeface="Calibri" panose="020F0502020204030204" pitchFamily="34" charset="0"/>
                <a:cs typeface="Times New Roman" panose="02020603050405020304" pitchFamily="18" charset="0"/>
              </a:rPr>
              <a:t> was a watchdog for her </a:t>
            </a:r>
            <a:r>
              <a:rPr lang="en-US" dirty="0" smtClean="0">
                <a:latin typeface="Calibri" panose="020F0502020204030204" pitchFamily="34" charset="0"/>
                <a:ea typeface="Calibri" panose="020F0502020204030204" pitchFamily="34" charset="0"/>
                <a:cs typeface="Times New Roman" panose="02020603050405020304" pitchFamily="18" charset="0"/>
              </a:rPr>
              <a:t>constituents…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This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verdict is wrong and I am surprised the judge even let it stand.</a:t>
            </a:r>
            <a:r>
              <a:rPr lang="en-US" dirty="0">
                <a:latin typeface="Calibri" panose="020F0502020204030204" pitchFamily="34" charset="0"/>
                <a:ea typeface="Calibri" panose="020F0502020204030204" pitchFamily="34" charset="0"/>
                <a:cs typeface="Times New Roman" panose="02020603050405020304" pitchFamily="18" charset="0"/>
              </a:rPr>
              <a:t> </a:t>
            </a:r>
          </a:p>
          <a:p>
            <a:pPr lvl="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I </a:t>
            </a:r>
            <a:r>
              <a:rPr lang="en-US" dirty="0">
                <a:latin typeface="Calibri" panose="020F0502020204030204" pitchFamily="34" charset="0"/>
                <a:ea typeface="Calibri" panose="020F0502020204030204" pitchFamily="34" charset="0"/>
                <a:cs typeface="Times New Roman" panose="02020603050405020304" pitchFamily="18" charset="0"/>
              </a:rPr>
              <a:t>suspect there is more at play with this jury than the alleged defamation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lvl="0" algn="just">
              <a:spcBef>
                <a:spcPts val="0"/>
              </a:spcBef>
              <a:spcAft>
                <a:spcPts val="8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M2C - You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have got to be kidding me! Apparently he wasn't doing his job.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 don't see where the comments were detrimental.</a:t>
            </a:r>
          </a:p>
          <a:p>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607316" y="533398"/>
            <a:ext cx="4460484" cy="5765681"/>
          </a:xfrm>
          <a:prstGeom prst="rect">
            <a:avLst/>
          </a:prstGeom>
        </p:spPr>
        <p:txBody>
          <a:bodyPr wrap="square">
            <a:spAutoFit/>
          </a:bodyPr>
          <a:lstStyle/>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TWD -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But since they were the factual truths that </a:t>
            </a:r>
            <a:r>
              <a:rPr lang="en-US"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Psimas</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Moody were telling the paper, there was no libel or slander.</a:t>
            </a:r>
            <a:r>
              <a:rPr lang="en-US" dirty="0">
                <a:latin typeface="Calibri" panose="020F0502020204030204" pitchFamily="34" charset="0"/>
                <a:ea typeface="Calibri" panose="020F0502020204030204" pitchFamily="34" charset="0"/>
                <a:cs typeface="Times New Roman" panose="02020603050405020304" pitchFamily="18" charset="0"/>
              </a:rPr>
              <a:t> Just a stupid jury and a smart lawyer.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JB - Reply </a:t>
            </a:r>
            <a:r>
              <a:rPr lang="en-US" dirty="0">
                <a:latin typeface="Calibri" panose="020F0502020204030204" pitchFamily="34" charset="0"/>
                <a:ea typeface="Calibri" panose="020F0502020204030204" pitchFamily="34" charset="0"/>
                <a:cs typeface="Times New Roman" panose="02020603050405020304" pitchFamily="18" charset="0"/>
              </a:rPr>
              <a:t>to @Jesse Thomas: With that said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 still can't believe you won.</a:t>
            </a:r>
            <a:r>
              <a:rPr lang="en-US" dirty="0">
                <a:latin typeface="Calibri" panose="020F0502020204030204" pitchFamily="34" charset="0"/>
                <a:ea typeface="Calibri" panose="020F0502020204030204" pitchFamily="34" charset="0"/>
                <a:cs typeface="Times New Roman" panose="02020603050405020304" pitchFamily="18" charset="0"/>
              </a:rPr>
              <a:t> What did you even do for Portsmouth to earn your pay? At the time you were the auditor money was being wasted, bills went unpaid and money that was owned the city wasn't being collected.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Yet you logged into your computer only twice. </a:t>
            </a:r>
          </a:p>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city should sue you for back pay.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VBC -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Crazy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ruling </a:t>
            </a:r>
            <a:endPar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GMM -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lawsuit is the equivalent of Richard Nixon suing the impeachment committee</a:t>
            </a:r>
            <a:r>
              <a:rPr lang="en-US" dirty="0">
                <a:latin typeface="Calibri" panose="020F0502020204030204" pitchFamily="34" charset="0"/>
                <a:ea typeface="Calibri" panose="020F0502020204030204" pitchFamily="34" charset="0"/>
                <a:cs typeface="Times New Roman" panose="02020603050405020304" pitchFamily="18" charset="0"/>
              </a:rPr>
              <a:t> and all who testified for all the bad things they said about him.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When a public criticism is true, how can that be a problem? </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109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26</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0" y="584732"/>
            <a:ext cx="9144001" cy="6273265"/>
          </a:xfrm>
          <a:prstGeom prst="rect">
            <a:avLst/>
          </a:prstGeom>
        </p:spPr>
      </p:pic>
      <p:sp>
        <p:nvSpPr>
          <p:cNvPr id="2" name="Rectangle 1"/>
          <p:cNvSpPr/>
          <p:nvPr/>
        </p:nvSpPr>
        <p:spPr>
          <a:xfrm>
            <a:off x="304800" y="533400"/>
            <a:ext cx="8499087" cy="7178568"/>
          </a:xfrm>
          <a:prstGeom prst="rect">
            <a:avLst/>
          </a:prstGeom>
        </p:spPr>
        <p:txBody>
          <a:bodyPr wrap="square">
            <a:spAutoFit/>
          </a:bodyPr>
          <a:lstStyle/>
          <a:p>
            <a:pPr marL="0" marR="0" algn="just">
              <a:lnSpc>
                <a:spcPct val="107000"/>
              </a:lnSpc>
              <a:spcBef>
                <a:spcPts val="0"/>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JR -  </a:t>
            </a:r>
            <a:r>
              <a:rPr lang="en-US" dirty="0">
                <a:latin typeface="Arial" panose="020B0604020202020204" pitchFamily="34" charset="0"/>
                <a:ea typeface="Calibri" panose="020F0502020204030204" pitchFamily="34" charset="0"/>
                <a:cs typeface="Arial" panose="020B0604020202020204" pitchFamily="34" charset="0"/>
              </a:rPr>
              <a:t>Wow. </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Stabbing him would have only cost $2,500</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0"/>
              </a:spcBef>
              <a:spcAft>
                <a:spcPts val="800"/>
              </a:spcAft>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JT  -  </a:t>
            </a:r>
            <a:r>
              <a:rPr lang="en-US" dirty="0" smtClean="0">
                <a:solidFill>
                  <a:srgbClr val="FF0000"/>
                </a:solidFill>
                <a:latin typeface="Arial" panose="020B0604020202020204" pitchFamily="34" charset="0"/>
                <a:ea typeface="Calibri" panose="020F0502020204030204" pitchFamily="34" charset="0"/>
                <a:cs typeface="Arial" panose="020B0604020202020204" pitchFamily="34" charset="0"/>
              </a:rPr>
              <a:t>I wasn’t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whining I was asking a question after someone discuss stabbing me.</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I didn’t start that line of talk. And you and the other person have clarified that is not what you mean. Thx!  </a:t>
            </a:r>
          </a:p>
          <a:p>
            <a:pPr marL="0" marR="0" algn="just">
              <a:lnSpc>
                <a:spcPct val="107000"/>
              </a:lnSpc>
              <a:spcBef>
                <a:spcPts val="0"/>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MY -  </a:t>
            </a:r>
            <a:r>
              <a:rPr lang="en-US" dirty="0">
                <a:latin typeface="Arial" panose="020B0604020202020204" pitchFamily="34" charset="0"/>
                <a:ea typeface="Calibri" panose="020F0502020204030204" pitchFamily="34" charset="0"/>
                <a:cs typeface="Arial" panose="020B0604020202020204" pitchFamily="34" charset="0"/>
              </a:rPr>
              <a:t>Reply to @Jesse Thomas: Mr. Thomas, I will say this much for you: You have the lingo down pact. The fact is you could not do the job Portsmouth hired you to do and the </a:t>
            </a:r>
            <a:r>
              <a:rPr lang="en-US" dirty="0" err="1">
                <a:latin typeface="Arial" panose="020B0604020202020204" pitchFamily="34" charset="0"/>
                <a:ea typeface="Calibri" panose="020F0502020204030204" pitchFamily="34" charset="0"/>
                <a:cs typeface="Arial" panose="020B0604020202020204" pitchFamily="34" charset="0"/>
              </a:rPr>
              <a:t>gij</a:t>
            </a:r>
            <a:r>
              <a:rPr lang="en-US" dirty="0">
                <a:latin typeface="Arial" panose="020B0604020202020204" pitchFamily="34" charset="0"/>
                <a:ea typeface="Calibri" panose="020F0502020204030204" pitchFamily="34" charset="0"/>
                <a:cs typeface="Arial" panose="020B0604020202020204" pitchFamily="34" charset="0"/>
              </a:rPr>
              <a:t> is up. Now be man enough to accept the fact that FINALLY someone called you out on your not being capable of doing what you lied about being qualified to do.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You are just another Brenda Snipes who purchased your college degrees and expected race to carry you into a career.</a:t>
            </a:r>
            <a:r>
              <a:rPr lang="en-US" dirty="0">
                <a:latin typeface="Arial" panose="020B0604020202020204" pitchFamily="34" charset="0"/>
                <a:ea typeface="Calibri" panose="020F0502020204030204" pitchFamily="34" charset="0"/>
                <a:cs typeface="Arial" panose="020B0604020202020204" pitchFamily="34" charset="0"/>
              </a:rPr>
              <a:t> Any settlement money you receive will NEVER make you happy because you'll never have respect from the public or any potential employer. Go back to school and earn a degree HONESTLY. May the next career you have be one where you can go in with honesty and integrity. « less  </a:t>
            </a:r>
          </a:p>
          <a:p>
            <a:pPr marL="0" marR="0" algn="just">
              <a:lnSpc>
                <a:spcPct val="107000"/>
              </a:lnSpc>
              <a:spcBef>
                <a:spcPts val="0"/>
              </a:spcBef>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AT - I </a:t>
            </a:r>
            <a:r>
              <a:rPr lang="en-US" dirty="0">
                <a:latin typeface="Arial" panose="020B0604020202020204" pitchFamily="34" charset="0"/>
                <a:ea typeface="Calibri" panose="020F0502020204030204" pitchFamily="34" charset="0"/>
                <a:cs typeface="Arial" panose="020B0604020202020204" pitchFamily="34" charset="0"/>
              </a:rPr>
              <a:t>have a feeling that this </a:t>
            </a:r>
            <a:r>
              <a:rPr lang="en-US" dirty="0" err="1">
                <a:latin typeface="Arial" panose="020B0604020202020204" pitchFamily="34" charset="0"/>
                <a:ea typeface="Calibri" panose="020F0502020204030204" pitchFamily="34" charset="0"/>
                <a:cs typeface="Arial" panose="020B0604020202020204" pitchFamily="34" charset="0"/>
              </a:rPr>
              <a:t>judgement</a:t>
            </a:r>
            <a:r>
              <a:rPr lang="en-US" dirty="0">
                <a:latin typeface="Arial" panose="020B0604020202020204" pitchFamily="34" charset="0"/>
                <a:ea typeface="Calibri" panose="020F0502020204030204" pitchFamily="34" charset="0"/>
                <a:cs typeface="Arial" panose="020B0604020202020204" pitchFamily="34" charset="0"/>
              </a:rPr>
              <a:t> will be thrown out either by the current judge or appeal. I saw nothing in her comments that were not widely reported in the news, and in the day of Trump, it seems that politicians are free to say whatever they want about anyone they want without any repercussions.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The make up of the jury would be an interesting fact, since she's white and he's black, and in my courtroom experience, blacks tend to side with blacks in cases like this.</a:t>
            </a:r>
            <a:r>
              <a:rPr lang="en-US"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914400" y="-76200"/>
            <a:ext cx="7315200" cy="584775"/>
          </a:xfrm>
          <a:prstGeom prst="rect">
            <a:avLst/>
          </a:prstGeom>
        </p:spPr>
        <p:txBody>
          <a:bodyPr wrap="square">
            <a:spAutoFit/>
          </a:bodyPr>
          <a:lstStyle/>
          <a:p>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&amp; Some comments were just disturbing  </a:t>
            </a:r>
            <a:endParaRPr lang="en-US" dirty="0"/>
          </a:p>
        </p:txBody>
      </p:sp>
    </p:spTree>
    <p:extLst>
      <p:ext uri="{BB962C8B-B14F-4D97-AF65-F5344CB8AC3E}">
        <p14:creationId xmlns:p14="http://schemas.microsoft.com/office/powerpoint/2010/main" val="3060836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27</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pic>
        <p:nvPicPr>
          <p:cNvPr id="6" name="Picture 5"/>
          <p:cNvPicPr>
            <a:picLocks noChangeAspect="1"/>
          </p:cNvPicPr>
          <p:nvPr/>
        </p:nvPicPr>
        <p:blipFill>
          <a:blip r:embed="rId4"/>
          <a:stretch>
            <a:fillRect/>
          </a:stretch>
        </p:blipFill>
        <p:spPr>
          <a:xfrm flipV="1">
            <a:off x="251391" y="519115"/>
            <a:ext cx="8739832" cy="2075365"/>
          </a:xfrm>
          <a:prstGeom prst="rect">
            <a:avLst/>
          </a:prstGeom>
        </p:spPr>
      </p:pic>
      <p:sp>
        <p:nvSpPr>
          <p:cNvPr id="7" name="Rectangle 6"/>
          <p:cNvSpPr/>
          <p:nvPr/>
        </p:nvSpPr>
        <p:spPr>
          <a:xfrm>
            <a:off x="1219201" y="0"/>
            <a:ext cx="6858000" cy="461665"/>
          </a:xfrm>
          <a:prstGeom prst="rect">
            <a:avLst/>
          </a:prstGeom>
        </p:spPr>
        <p:txBody>
          <a:bodyPr wrap="square">
            <a:spAutoFit/>
          </a:bodyPr>
          <a:lstStyle/>
          <a:p>
            <a:r>
              <a:rPr lang="en-US" sz="24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When the </a:t>
            </a:r>
            <a:r>
              <a:rPr lang="en-US" sz="24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settlement was reported on April 13th</a:t>
            </a:r>
            <a:endParaRPr lang="en-US" dirty="0"/>
          </a:p>
        </p:txBody>
      </p:sp>
      <p:sp>
        <p:nvSpPr>
          <p:cNvPr id="10" name="Rectangle 9"/>
          <p:cNvSpPr/>
          <p:nvPr/>
        </p:nvSpPr>
        <p:spPr>
          <a:xfrm>
            <a:off x="544607" y="2666936"/>
            <a:ext cx="8153400" cy="369332"/>
          </a:xfrm>
          <a:prstGeom prst="rect">
            <a:avLst/>
          </a:prstGeom>
        </p:spPr>
        <p:txBody>
          <a:bodyPr wrap="square">
            <a:spAutoFit/>
          </a:bodyPr>
          <a:lstStyle/>
          <a:p>
            <a:pPr lvl="0" algn="ctr">
              <a:spcBef>
                <a:spcPts val="0"/>
              </a:spcBef>
              <a:spcAft>
                <a:spcPts val="0"/>
              </a:spcAft>
            </a:pP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article </a:t>
            </a:r>
            <a:r>
              <a:rPr lang="en-US" b="1" u="sng"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did</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include </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this</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4-13-19</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80999" y="533821"/>
            <a:ext cx="8554191" cy="538609"/>
          </a:xfrm>
          <a:prstGeom prst="rect">
            <a:avLst/>
          </a:prstGeom>
        </p:spPr>
        <p:txBody>
          <a:bodyPr wrap="square">
            <a:spAutoFit/>
          </a:bodyPr>
          <a:lstStyle/>
          <a:p>
            <a:r>
              <a:rPr lang="en-US" sz="2900" b="1" dirty="0">
                <a:solidFill>
                  <a:srgbClr val="484848"/>
                </a:solidFill>
                <a:latin typeface="Times New Roman" panose="02020603050405020304" pitchFamily="18" charset="0"/>
                <a:ea typeface="Times New Roman" panose="02020603050405020304" pitchFamily="18" charset="0"/>
              </a:rPr>
              <a:t>Portsmouth</a:t>
            </a:r>
            <a:r>
              <a:rPr lang="en-US" sz="2900" b="1" spc="-290" dirty="0">
                <a:solidFill>
                  <a:srgbClr val="484848"/>
                </a:solidFill>
                <a:latin typeface="Times New Roman" panose="02020603050405020304" pitchFamily="18" charset="0"/>
                <a:ea typeface="Times New Roman" panose="02020603050405020304" pitchFamily="18" charset="0"/>
              </a:rPr>
              <a:t> </a:t>
            </a:r>
            <a:r>
              <a:rPr lang="en-US" sz="2900" b="1" dirty="0">
                <a:solidFill>
                  <a:srgbClr val="484848"/>
                </a:solidFill>
                <a:latin typeface="Times New Roman" panose="02020603050405020304" pitchFamily="18" charset="0"/>
                <a:ea typeface="Times New Roman" panose="02020603050405020304" pitchFamily="18" charset="0"/>
              </a:rPr>
              <a:t>to</a:t>
            </a:r>
            <a:r>
              <a:rPr lang="en-US" sz="2900" b="1" spc="-490" dirty="0">
                <a:solidFill>
                  <a:srgbClr val="484848"/>
                </a:solidFill>
                <a:latin typeface="Times New Roman" panose="02020603050405020304" pitchFamily="18" charset="0"/>
                <a:ea typeface="Times New Roman" panose="02020603050405020304" pitchFamily="18" charset="0"/>
              </a:rPr>
              <a:t> </a:t>
            </a:r>
            <a:r>
              <a:rPr lang="en-US" sz="2600" b="1" dirty="0">
                <a:solidFill>
                  <a:srgbClr val="484848"/>
                </a:solidFill>
                <a:latin typeface="Arial" panose="020B0604020202020204" pitchFamily="34" charset="0"/>
                <a:ea typeface="Times New Roman" panose="02020603050405020304" pitchFamily="18" charset="0"/>
                <a:cs typeface="Times New Roman" panose="02020603050405020304" pitchFamily="18" charset="0"/>
              </a:rPr>
              <a:t>pay</a:t>
            </a:r>
            <a:r>
              <a:rPr lang="en-US" sz="2600" b="1" spc="-415" dirty="0">
                <a:solidFill>
                  <a:srgbClr val="484848"/>
                </a:solidFill>
                <a:latin typeface="Arial" panose="020B0604020202020204" pitchFamily="34" charset="0"/>
                <a:ea typeface="Times New Roman" panose="02020603050405020304" pitchFamily="18" charset="0"/>
                <a:cs typeface="Times New Roman" panose="02020603050405020304" pitchFamily="18" charset="0"/>
              </a:rPr>
              <a:t> </a:t>
            </a:r>
            <a:r>
              <a:rPr lang="en-US" sz="2500" b="1" dirty="0">
                <a:solidFill>
                  <a:srgbClr val="484848"/>
                </a:solidFill>
                <a:latin typeface="Arial" panose="020B0604020202020204" pitchFamily="34" charset="0"/>
                <a:ea typeface="Times New Roman" panose="02020603050405020304" pitchFamily="18" charset="0"/>
                <a:cs typeface="Times New Roman" panose="02020603050405020304" pitchFamily="18" charset="0"/>
              </a:rPr>
              <a:t>$300,000</a:t>
            </a:r>
            <a:r>
              <a:rPr lang="en-US" sz="2500" b="1" spc="-315" dirty="0">
                <a:solidFill>
                  <a:srgbClr val="484848"/>
                </a:solidFill>
                <a:latin typeface="Arial" panose="020B0604020202020204" pitchFamily="34" charset="0"/>
                <a:ea typeface="Times New Roman" panose="02020603050405020304" pitchFamily="18" charset="0"/>
                <a:cs typeface="Times New Roman" panose="02020603050405020304" pitchFamily="18" charset="0"/>
              </a:rPr>
              <a:t> </a:t>
            </a:r>
            <a:r>
              <a:rPr lang="en-US" sz="2900" b="1" dirty="0">
                <a:solidFill>
                  <a:srgbClr val="484848"/>
                </a:solidFill>
                <a:latin typeface="Times New Roman" panose="02020603050405020304" pitchFamily="18" charset="0"/>
                <a:ea typeface="Times New Roman" panose="02020603050405020304" pitchFamily="18" charset="0"/>
              </a:rPr>
              <a:t>to</a:t>
            </a:r>
            <a:r>
              <a:rPr lang="en-US" sz="2900" b="1" spc="-410" dirty="0">
                <a:solidFill>
                  <a:srgbClr val="484848"/>
                </a:solidFill>
                <a:latin typeface="Times New Roman" panose="02020603050405020304" pitchFamily="18" charset="0"/>
                <a:ea typeface="Times New Roman" panose="02020603050405020304" pitchFamily="18" charset="0"/>
              </a:rPr>
              <a:t> </a:t>
            </a:r>
            <a:r>
              <a:rPr lang="en-US" sz="2900" b="1" dirty="0">
                <a:solidFill>
                  <a:srgbClr val="484848"/>
                </a:solidFill>
                <a:latin typeface="Times New Roman" panose="02020603050405020304" pitchFamily="18" charset="0"/>
                <a:ea typeface="Times New Roman" panose="02020603050405020304" pitchFamily="18" charset="0"/>
              </a:rPr>
              <a:t>settle</a:t>
            </a:r>
            <a:r>
              <a:rPr lang="en-US" sz="2900" b="1" spc="-380" dirty="0">
                <a:solidFill>
                  <a:srgbClr val="484848"/>
                </a:solidFill>
                <a:latin typeface="Times New Roman" panose="02020603050405020304" pitchFamily="18" charset="0"/>
                <a:ea typeface="Times New Roman" panose="02020603050405020304" pitchFamily="18" charset="0"/>
              </a:rPr>
              <a:t> </a:t>
            </a:r>
            <a:r>
              <a:rPr lang="en-US" sz="2900" b="1" dirty="0">
                <a:solidFill>
                  <a:srgbClr val="484848"/>
                </a:solidFill>
                <a:latin typeface="Times New Roman" panose="02020603050405020304" pitchFamily="18" charset="0"/>
                <a:ea typeface="Times New Roman" panose="02020603050405020304" pitchFamily="18" charset="0"/>
              </a:rPr>
              <a:t>defamation</a:t>
            </a:r>
            <a:r>
              <a:rPr lang="en-US" sz="2900" b="1" spc="-370" dirty="0">
                <a:solidFill>
                  <a:srgbClr val="484848"/>
                </a:solidFill>
                <a:latin typeface="Times New Roman" panose="02020603050405020304" pitchFamily="18" charset="0"/>
                <a:ea typeface="Times New Roman" panose="02020603050405020304" pitchFamily="18" charset="0"/>
              </a:rPr>
              <a:t> </a:t>
            </a:r>
            <a:r>
              <a:rPr lang="en-US" sz="2900" b="1" dirty="0">
                <a:solidFill>
                  <a:srgbClr val="484848"/>
                </a:solidFill>
                <a:latin typeface="Times New Roman" panose="02020603050405020304" pitchFamily="18" charset="0"/>
                <a:ea typeface="Times New Roman" panose="02020603050405020304" pitchFamily="18" charset="0"/>
              </a:rPr>
              <a:t>cases</a:t>
            </a:r>
            <a:endParaRPr lang="en-US" dirty="0"/>
          </a:p>
        </p:txBody>
      </p:sp>
      <p:sp>
        <p:nvSpPr>
          <p:cNvPr id="13" name="Rectangle 12"/>
          <p:cNvSpPr/>
          <p:nvPr/>
        </p:nvSpPr>
        <p:spPr>
          <a:xfrm>
            <a:off x="240184" y="1191468"/>
            <a:ext cx="8695006" cy="1468672"/>
          </a:xfrm>
          <a:prstGeom prst="rect">
            <a:avLst/>
          </a:prstGeom>
        </p:spPr>
        <p:txBody>
          <a:bodyPr wrap="square">
            <a:spAutoFit/>
          </a:bodyPr>
          <a:lstStyle/>
          <a:p>
            <a:pPr marR="0" indent="233363" algn="just">
              <a:lnSpc>
                <a:spcPct val="77000"/>
              </a:lnSpc>
              <a:spcBef>
                <a:spcPts val="85"/>
              </a:spcBef>
              <a:spcAft>
                <a:spcPts val="0"/>
              </a:spcAft>
            </a:pP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Portsmouth has agreed to pay more</a:t>
            </a:r>
            <a:r>
              <a:rPr lang="en-US" spc="-210"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than </a:t>
            </a:r>
            <a:r>
              <a:rPr lang="en-US" spc="-20" dirty="0">
                <a:solidFill>
                  <a:srgbClr val="484848"/>
                </a:solidFill>
                <a:latin typeface="Arial" panose="020B0604020202020204" pitchFamily="34" charset="0"/>
                <a:ea typeface="Times New Roman" panose="02020603050405020304" pitchFamily="18" charset="0"/>
                <a:cs typeface="Arial" panose="020B0604020202020204" pitchFamily="34" charset="0"/>
              </a:rPr>
              <a:t>$</a:t>
            </a:r>
            <a:r>
              <a:rPr lang="en-US" spc="-20"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300</a:t>
            </a:r>
            <a:r>
              <a:rPr lang="en-US" spc="-20" dirty="0" smtClean="0">
                <a:solidFill>
                  <a:srgbClr val="939393"/>
                </a:solidFill>
                <a:latin typeface="Arial" panose="020B0604020202020204" pitchFamily="34" charset="0"/>
                <a:ea typeface="Times New Roman" panose="02020603050405020304" pitchFamily="18" charset="0"/>
                <a:cs typeface="Arial" panose="020B0604020202020204" pitchFamily="34" charset="0"/>
              </a:rPr>
              <a:t>,</a:t>
            </a:r>
            <a:r>
              <a:rPr lang="en-US" spc="-20"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000</a:t>
            </a:r>
            <a:r>
              <a:rPr lang="en-US" b="1" spc="-20"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to settle</a:t>
            </a:r>
            <a:r>
              <a:rPr lang="en-US" spc="-105"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a</a:t>
            </a:r>
            <a:r>
              <a:rPr lang="en-US" spc="-110"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pair</a:t>
            </a:r>
            <a:r>
              <a:rPr lang="en-US" spc="-75"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of</a:t>
            </a:r>
            <a:r>
              <a:rPr lang="en-US" spc="-115"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defamation lawsuits</a:t>
            </a:r>
            <a:r>
              <a:rPr lang="en-US" spc="-130"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lodged</a:t>
            </a:r>
            <a:r>
              <a:rPr lang="en-US" spc="-100"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by</a:t>
            </a:r>
            <a:r>
              <a:rPr lang="en-US" spc="-45"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the</a:t>
            </a:r>
            <a:r>
              <a:rPr lang="en-US" spc="-165"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city's </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fired</a:t>
            </a:r>
            <a:r>
              <a:rPr lang="en-US" spc="-115"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auditor,</a:t>
            </a:r>
            <a:r>
              <a:rPr lang="en-US" spc="-110"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ending</a:t>
            </a:r>
            <a:r>
              <a:rPr lang="en-US" spc="-120"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years of legal wrangling over comments that </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council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members made about</a:t>
            </a:r>
            <a:r>
              <a:rPr lang="en-US" spc="35" dirty="0">
                <a:solidFill>
                  <a:srgbClr val="484848"/>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his job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performance</a:t>
            </a:r>
            <a:r>
              <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rPr>
              <a:t>.</a:t>
            </a:r>
          </a:p>
          <a:p>
            <a:pPr marR="0" indent="233363" algn="just">
              <a:lnSpc>
                <a:spcPct val="77000"/>
              </a:lnSpc>
              <a:spcBef>
                <a:spcPts val="85"/>
              </a:spcBef>
              <a:spcAft>
                <a:spcPts val="0"/>
              </a:spcAft>
            </a:pPr>
            <a:endParaRPr lang="en-US" dirty="0" smtClean="0">
              <a:solidFill>
                <a:srgbClr val="484848"/>
              </a:solidFill>
              <a:latin typeface="Arial" panose="020B0604020202020204" pitchFamily="34" charset="0"/>
              <a:ea typeface="Times New Roman" panose="02020603050405020304" pitchFamily="18" charset="0"/>
              <a:cs typeface="Arial" panose="020B0604020202020204" pitchFamily="34" charset="0"/>
            </a:endParaRPr>
          </a:p>
          <a:p>
            <a:pPr indent="233363" algn="just">
              <a:lnSpc>
                <a:spcPct val="77000"/>
              </a:lnSpc>
              <a:spcBef>
                <a:spcPts val="85"/>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In an email, Connell </a:t>
            </a:r>
            <a:r>
              <a:rPr lang="en-US" dirty="0">
                <a:solidFill>
                  <a:srgbClr val="484848"/>
                </a:solidFill>
                <a:latin typeface="Arial" panose="020B0604020202020204" pitchFamily="34" charset="0"/>
                <a:ea typeface="Times New Roman" panose="02020603050405020304" pitchFamily="18" charset="0"/>
                <a:cs typeface="Arial" panose="020B0604020202020204" pitchFamily="34" charset="0"/>
              </a:rPr>
              <a:t>added,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n-US" dirty="0" err="1">
                <a:solidFill>
                  <a:srgbClr val="FF0000"/>
                </a:solidFill>
                <a:latin typeface="Arial" panose="020B0604020202020204" pitchFamily="34" charset="0"/>
                <a:ea typeface="Times New Roman" panose="02020603050405020304" pitchFamily="18" charset="0"/>
                <a:cs typeface="Arial" panose="020B0604020202020204" pitchFamily="34" charset="0"/>
              </a:rPr>
              <a:t>Psimas's</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 and Moody's comments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cost the</a:t>
            </a:r>
            <a:r>
              <a:rPr lang="en-US" b="1" u="sng" spc="-19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city</a:t>
            </a:r>
            <a:r>
              <a:rPr lang="en-US" b="1" u="sng" spc="-18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more</a:t>
            </a:r>
            <a:r>
              <a:rPr lang="en-US" b="1" u="sng" spc="-15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than</a:t>
            </a:r>
            <a:r>
              <a:rPr lang="en-US" b="1" u="sng" spc="-16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the</a:t>
            </a:r>
            <a:r>
              <a:rPr lang="en-US" b="1" u="sng" spc="-16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city paid</a:t>
            </a:r>
            <a:r>
              <a:rPr lang="en-US" b="1" u="sng" spc="-6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Thomas</a:t>
            </a:r>
            <a:r>
              <a:rPr lang="en-US" spc="-4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for</a:t>
            </a:r>
            <a:r>
              <a:rPr lang="en-US" spc="-35"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his</a:t>
            </a:r>
            <a:r>
              <a:rPr lang="en-US" spc="-9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three years of</a:t>
            </a:r>
            <a:r>
              <a:rPr lang="en-US" spc="-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work</a:t>
            </a:r>
            <a:r>
              <a:rPr lang="en-US" sz="2400" dirty="0" smtClean="0">
                <a:solidFill>
                  <a:srgbClr val="FF0000"/>
                </a:solidFill>
                <a:latin typeface="Times New Roman" panose="02020603050405020304" pitchFamily="18" charset="0"/>
                <a:ea typeface="Times New Roman" panose="02020603050405020304" pitchFamily="18" charset="0"/>
              </a:rPr>
              <a:t>."</a:t>
            </a:r>
            <a:endParaRPr lang="en-US" dirty="0">
              <a:solidFill>
                <a:srgbClr val="FF0000"/>
              </a:solidFill>
            </a:endParaRPr>
          </a:p>
        </p:txBody>
      </p:sp>
      <p:pic>
        <p:nvPicPr>
          <p:cNvPr id="14" name="Picture 13"/>
          <p:cNvPicPr>
            <a:picLocks noChangeAspect="1"/>
          </p:cNvPicPr>
          <p:nvPr/>
        </p:nvPicPr>
        <p:blipFill>
          <a:blip r:embed="rId5"/>
          <a:stretch>
            <a:fillRect/>
          </a:stretch>
        </p:blipFill>
        <p:spPr>
          <a:xfrm>
            <a:off x="276043" y="3113595"/>
            <a:ext cx="2009955" cy="313123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0059" y="3113595"/>
            <a:ext cx="2141163" cy="3134805"/>
          </a:xfrm>
          <a:prstGeom prst="rect">
            <a:avLst/>
          </a:prstGeom>
        </p:spPr>
      </p:pic>
      <p:pic>
        <p:nvPicPr>
          <p:cNvPr id="17" name="Picture 16"/>
          <p:cNvPicPr>
            <a:picLocks noChangeAspect="1"/>
          </p:cNvPicPr>
          <p:nvPr/>
        </p:nvPicPr>
        <p:blipFill>
          <a:blip r:embed="rId7"/>
          <a:stretch>
            <a:fillRect/>
          </a:stretch>
        </p:blipFill>
        <p:spPr>
          <a:xfrm>
            <a:off x="2285999" y="3113595"/>
            <a:ext cx="4564059" cy="3134805"/>
          </a:xfrm>
          <a:prstGeom prst="rect">
            <a:avLst/>
          </a:prstGeom>
        </p:spPr>
      </p:pic>
      <p:sp>
        <p:nvSpPr>
          <p:cNvPr id="18" name="Rectangle 17"/>
          <p:cNvSpPr/>
          <p:nvPr/>
        </p:nvSpPr>
        <p:spPr>
          <a:xfrm>
            <a:off x="2285999" y="3160647"/>
            <a:ext cx="4564059" cy="3084178"/>
          </a:xfrm>
          <a:prstGeom prst="rect">
            <a:avLst/>
          </a:prstGeom>
        </p:spPr>
        <p:txBody>
          <a:bodyPr wrap="square">
            <a:spAutoFit/>
          </a:bodyPr>
          <a:lstStyle/>
          <a:p>
            <a:pPr marL="19050" marR="19050" lvl="0" indent="-19050" algn="just">
              <a:lnSpc>
                <a:spcPct val="107800"/>
              </a:lnSpc>
            </a:pPr>
            <a:r>
              <a:rPr lang="en-US" spc="65" dirty="0">
                <a:solidFill>
                  <a:srgbClr val="0C0C0C"/>
                </a:solidFill>
                <a:latin typeface="Arial" panose="020B0604020202020204" pitchFamily="34" charset="0"/>
                <a:cs typeface="Arial" panose="020B0604020202020204" pitchFamily="34" charset="0"/>
              </a:rPr>
              <a:t>Thomas was </a:t>
            </a:r>
            <a:r>
              <a:rPr lang="en-US" spc="55" dirty="0">
                <a:solidFill>
                  <a:srgbClr val="0C0C0C"/>
                </a:solidFill>
                <a:latin typeface="Arial" panose="020B0604020202020204" pitchFamily="34" charset="0"/>
                <a:cs typeface="Arial" panose="020B0604020202020204" pitchFamily="34" charset="0"/>
              </a:rPr>
              <a:t>hired </a:t>
            </a:r>
            <a:r>
              <a:rPr lang="en-US" spc="50" dirty="0">
                <a:solidFill>
                  <a:srgbClr val="0C0C0C"/>
                </a:solidFill>
                <a:latin typeface="Arial" panose="020B0604020202020204" pitchFamily="34" charset="0"/>
                <a:cs typeface="Arial" panose="020B0604020202020204" pitchFamily="34" charset="0"/>
              </a:rPr>
              <a:t>in </a:t>
            </a:r>
            <a:r>
              <a:rPr lang="en-US" spc="15" dirty="0">
                <a:solidFill>
                  <a:srgbClr val="0C0C0C"/>
                </a:solidFill>
                <a:latin typeface="Arial" panose="020B0604020202020204" pitchFamily="34" charset="0"/>
                <a:cs typeface="Arial" panose="020B0604020202020204" pitchFamily="34" charset="0"/>
              </a:rPr>
              <a:t>April </a:t>
            </a:r>
            <a:r>
              <a:rPr lang="en-US" spc="155" dirty="0">
                <a:solidFill>
                  <a:srgbClr val="0C0C0C"/>
                </a:solidFill>
                <a:latin typeface="Arial" panose="020B0604020202020204" pitchFamily="34" charset="0"/>
                <a:cs typeface="Arial" panose="020B0604020202020204" pitchFamily="34" charset="0"/>
              </a:rPr>
              <a:t>2013, </a:t>
            </a:r>
            <a:r>
              <a:rPr lang="en-US" spc="204" dirty="0">
                <a:solidFill>
                  <a:srgbClr val="0C0C0C"/>
                </a:solidFill>
                <a:latin typeface="Arial" panose="020B0604020202020204" pitchFamily="34" charset="0"/>
                <a:cs typeface="Arial" panose="020B0604020202020204" pitchFamily="34" charset="0"/>
              </a:rPr>
              <a:t>and </a:t>
            </a:r>
            <a:r>
              <a:rPr lang="en-US" spc="175" dirty="0">
                <a:solidFill>
                  <a:srgbClr val="0C0C0C"/>
                </a:solidFill>
                <a:latin typeface="Arial" panose="020B0604020202020204" pitchFamily="34" charset="0"/>
                <a:cs typeface="Arial" panose="020B0604020202020204" pitchFamily="34" charset="0"/>
              </a:rPr>
              <a:t>the </a:t>
            </a:r>
            <a:r>
              <a:rPr lang="en-US" spc="15" dirty="0">
                <a:solidFill>
                  <a:srgbClr val="0C0C0C"/>
                </a:solidFill>
                <a:latin typeface="Arial" panose="020B0604020202020204" pitchFamily="34" charset="0"/>
                <a:cs typeface="Arial" panose="020B0604020202020204" pitchFamily="34" charset="0"/>
              </a:rPr>
              <a:t>following </a:t>
            </a:r>
            <a:r>
              <a:rPr lang="en-US" spc="75" dirty="0">
                <a:solidFill>
                  <a:srgbClr val="0C0C0C"/>
                </a:solidFill>
                <a:latin typeface="Arial" panose="020B0604020202020204" pitchFamily="34" charset="0"/>
                <a:cs typeface="Arial" panose="020B0604020202020204" pitchFamily="34" charset="0"/>
              </a:rPr>
              <a:t>three </a:t>
            </a:r>
            <a:r>
              <a:rPr lang="en-US" spc="60" dirty="0">
                <a:solidFill>
                  <a:srgbClr val="0C0C0C"/>
                </a:solidFill>
                <a:latin typeface="Arial" panose="020B0604020202020204" pitchFamily="34" charset="0"/>
                <a:cs typeface="Arial" panose="020B0604020202020204" pitchFamily="34" charset="0"/>
              </a:rPr>
              <a:t>years </a:t>
            </a:r>
            <a:r>
              <a:rPr lang="en-US" spc="35" dirty="0">
                <a:solidFill>
                  <a:srgbClr val="0C0C0C"/>
                </a:solidFill>
                <a:latin typeface="Arial" panose="020B0604020202020204" pitchFamily="34" charset="0"/>
                <a:cs typeface="Arial" panose="020B0604020202020204" pitchFamily="34" charset="0"/>
              </a:rPr>
              <a:t>were </a:t>
            </a:r>
            <a:r>
              <a:rPr lang="en-US" spc="75" dirty="0">
                <a:solidFill>
                  <a:srgbClr val="0C0C0C"/>
                </a:solidFill>
                <a:latin typeface="Arial" panose="020B0604020202020204" pitchFamily="34" charset="0"/>
                <a:cs typeface="Arial" panose="020B0604020202020204" pitchFamily="34" charset="0"/>
              </a:rPr>
              <a:t>tumultuous. </a:t>
            </a:r>
            <a:r>
              <a:rPr lang="en-US" spc="85" dirty="0">
                <a:solidFill>
                  <a:srgbClr val="FF0000"/>
                </a:solidFill>
                <a:latin typeface="Arial" panose="020B0604020202020204" pitchFamily="34" charset="0"/>
                <a:cs typeface="Arial" panose="020B0604020202020204" pitchFamily="34" charset="0"/>
              </a:rPr>
              <a:t>The </a:t>
            </a:r>
            <a:r>
              <a:rPr lang="en-US" spc="15" dirty="0">
                <a:solidFill>
                  <a:srgbClr val="FF0000"/>
                </a:solidFill>
                <a:latin typeface="Arial" panose="020B0604020202020204" pitchFamily="34" charset="0"/>
                <a:cs typeface="Arial" panose="020B0604020202020204" pitchFamily="34" charset="0"/>
              </a:rPr>
              <a:t>Pilot </a:t>
            </a:r>
            <a:r>
              <a:rPr lang="en-US" spc="60" dirty="0">
                <a:solidFill>
                  <a:srgbClr val="FF0000"/>
                </a:solidFill>
                <a:latin typeface="Arial" panose="020B0604020202020204" pitchFamily="34" charset="0"/>
                <a:cs typeface="Arial" panose="020B0604020202020204" pitchFamily="34" charset="0"/>
              </a:rPr>
              <a:t>reported </a:t>
            </a:r>
            <a:r>
              <a:rPr lang="en-US" spc="55" dirty="0">
                <a:solidFill>
                  <a:srgbClr val="FF0000"/>
                </a:solidFill>
                <a:latin typeface="Arial" panose="020B0604020202020204" pitchFamily="34" charset="0"/>
                <a:cs typeface="Arial" panose="020B0604020202020204" pitchFamily="34" charset="0"/>
              </a:rPr>
              <a:t>in </a:t>
            </a:r>
            <a:r>
              <a:rPr lang="en-US" spc="130" dirty="0">
                <a:solidFill>
                  <a:srgbClr val="FF0000"/>
                </a:solidFill>
                <a:latin typeface="Arial" panose="020B0604020202020204" pitchFamily="34" charset="0"/>
                <a:cs typeface="Arial" panose="020B0604020202020204" pitchFamily="34" charset="0"/>
              </a:rPr>
              <a:t>June </a:t>
            </a:r>
            <a:r>
              <a:rPr lang="en-US" spc="175" dirty="0">
                <a:solidFill>
                  <a:srgbClr val="FF0000"/>
                </a:solidFill>
                <a:latin typeface="Arial" panose="020B0604020202020204" pitchFamily="34" charset="0"/>
                <a:cs typeface="Arial" panose="020B0604020202020204" pitchFamily="34" charset="0"/>
              </a:rPr>
              <a:t>2014 </a:t>
            </a:r>
            <a:r>
              <a:rPr lang="en-US" spc="100" dirty="0">
                <a:solidFill>
                  <a:srgbClr val="FF0000"/>
                </a:solidFill>
                <a:latin typeface="Arial" panose="020B0604020202020204" pitchFamily="34" charset="0"/>
                <a:cs typeface="Arial" panose="020B0604020202020204" pitchFamily="34" charset="0"/>
              </a:rPr>
              <a:t>that </a:t>
            </a:r>
            <a:r>
              <a:rPr lang="en-US" spc="125" dirty="0">
                <a:solidFill>
                  <a:srgbClr val="FF0000"/>
                </a:solidFill>
                <a:latin typeface="Arial" panose="020B0604020202020204" pitchFamily="34" charset="0"/>
                <a:cs typeface="Arial" panose="020B0604020202020204" pitchFamily="34" charset="0"/>
              </a:rPr>
              <a:t>he </a:t>
            </a:r>
            <a:r>
              <a:rPr lang="en-US" spc="130" dirty="0">
                <a:solidFill>
                  <a:srgbClr val="FF0000"/>
                </a:solidFill>
                <a:latin typeface="Arial" panose="020B0604020202020204" pitchFamily="34" charset="0"/>
                <a:cs typeface="Arial" panose="020B0604020202020204" pitchFamily="34" charset="0"/>
              </a:rPr>
              <a:t>had </a:t>
            </a:r>
            <a:r>
              <a:rPr lang="en-US" spc="40" dirty="0">
                <a:solidFill>
                  <a:srgbClr val="FF0000"/>
                </a:solidFill>
                <a:latin typeface="Arial" panose="020B0604020202020204" pitchFamily="34" charset="0"/>
                <a:cs typeface="Arial" panose="020B0604020202020204" pitchFamily="34" charset="0"/>
              </a:rPr>
              <a:t>logged </a:t>
            </a:r>
            <a:r>
              <a:rPr lang="en-US" spc="60" dirty="0">
                <a:solidFill>
                  <a:srgbClr val="FF0000"/>
                </a:solidFill>
                <a:latin typeface="Arial" panose="020B0604020202020204" pitchFamily="34" charset="0"/>
                <a:cs typeface="Arial" panose="020B0604020202020204" pitchFamily="34" charset="0"/>
              </a:rPr>
              <a:t>into </a:t>
            </a:r>
            <a:r>
              <a:rPr lang="en-US" spc="65" dirty="0">
                <a:solidFill>
                  <a:srgbClr val="FF0000"/>
                </a:solidFill>
                <a:latin typeface="Arial" panose="020B0604020202020204" pitchFamily="34" charset="0"/>
                <a:cs typeface="Arial" panose="020B0604020202020204" pitchFamily="34" charset="0"/>
              </a:rPr>
              <a:t>the </a:t>
            </a:r>
            <a:r>
              <a:rPr lang="en-US" spc="25" dirty="0">
                <a:solidFill>
                  <a:srgbClr val="FF0000"/>
                </a:solidFill>
                <a:latin typeface="Arial" panose="020B0604020202020204" pitchFamily="34" charset="0"/>
                <a:cs typeface="Arial" panose="020B0604020202020204" pitchFamily="34" charset="0"/>
              </a:rPr>
              <a:t>city's </a:t>
            </a:r>
            <a:r>
              <a:rPr lang="en-US" spc="50" dirty="0">
                <a:solidFill>
                  <a:srgbClr val="FF0000"/>
                </a:solidFill>
                <a:latin typeface="Arial" panose="020B0604020202020204" pitchFamily="34" charset="0"/>
                <a:cs typeface="Arial" panose="020B0604020202020204" pitchFamily="34" charset="0"/>
              </a:rPr>
              <a:t>financial </a:t>
            </a:r>
            <a:r>
              <a:rPr lang="en-US" spc="40" dirty="0">
                <a:solidFill>
                  <a:srgbClr val="FF0000"/>
                </a:solidFill>
                <a:latin typeface="Arial" panose="020B0604020202020204" pitchFamily="34" charset="0"/>
                <a:cs typeface="Arial" panose="020B0604020202020204" pitchFamily="34" charset="0"/>
              </a:rPr>
              <a:t>system </a:t>
            </a:r>
            <a:r>
              <a:rPr lang="en-US" spc="35" dirty="0">
                <a:solidFill>
                  <a:srgbClr val="FF0000"/>
                </a:solidFill>
                <a:latin typeface="Arial" panose="020B0604020202020204" pitchFamily="34" charset="0"/>
                <a:cs typeface="Arial" panose="020B0604020202020204" pitchFamily="34" charset="0"/>
              </a:rPr>
              <a:t>twice in his </a:t>
            </a:r>
            <a:r>
              <a:rPr lang="en-US" spc="55" dirty="0">
                <a:solidFill>
                  <a:srgbClr val="FF0000"/>
                </a:solidFill>
                <a:latin typeface="Arial" panose="020B0604020202020204" pitchFamily="34" charset="0"/>
                <a:cs typeface="Arial" panose="020B0604020202020204" pitchFamily="34" charset="0"/>
              </a:rPr>
              <a:t>first </a:t>
            </a:r>
            <a:r>
              <a:rPr lang="en-US" spc="75" dirty="0">
                <a:solidFill>
                  <a:srgbClr val="FF0000"/>
                </a:solidFill>
                <a:latin typeface="Arial" panose="020B0604020202020204" pitchFamily="34" charset="0"/>
                <a:cs typeface="Arial" panose="020B0604020202020204" pitchFamily="34" charset="0"/>
              </a:rPr>
              <a:t>14 </a:t>
            </a:r>
            <a:r>
              <a:rPr lang="en-US" spc="80" dirty="0">
                <a:solidFill>
                  <a:srgbClr val="FF0000"/>
                </a:solidFill>
                <a:latin typeface="Arial" panose="020B0604020202020204" pitchFamily="34" charset="0"/>
                <a:cs typeface="Arial" panose="020B0604020202020204" pitchFamily="34" charset="0"/>
              </a:rPr>
              <a:t>months </a:t>
            </a:r>
            <a:r>
              <a:rPr lang="en-US" spc="85" dirty="0">
                <a:solidFill>
                  <a:srgbClr val="FF0000"/>
                </a:solidFill>
                <a:latin typeface="Arial" panose="020B0604020202020204" pitchFamily="34" charset="0"/>
                <a:cs typeface="Arial" panose="020B0604020202020204" pitchFamily="34" charset="0"/>
              </a:rPr>
              <a:t>on </a:t>
            </a:r>
            <a:r>
              <a:rPr lang="en-US" spc="65" dirty="0">
                <a:solidFill>
                  <a:srgbClr val="FF0000"/>
                </a:solidFill>
                <a:latin typeface="Arial" panose="020B0604020202020204" pitchFamily="34" charset="0"/>
                <a:cs typeface="Arial" panose="020B0604020202020204" pitchFamily="34" charset="0"/>
              </a:rPr>
              <a:t>the </a:t>
            </a:r>
            <a:r>
              <a:rPr lang="en-US" spc="35" dirty="0">
                <a:solidFill>
                  <a:srgbClr val="FF0000"/>
                </a:solidFill>
                <a:latin typeface="Arial" panose="020B0604020202020204" pitchFamily="34" charset="0"/>
                <a:cs typeface="Arial" panose="020B0604020202020204" pitchFamily="34" charset="0"/>
              </a:rPr>
              <a:t>job. </a:t>
            </a:r>
            <a:r>
              <a:rPr lang="en-US" spc="55" dirty="0">
                <a:solidFill>
                  <a:srgbClr val="FF0000"/>
                </a:solidFill>
                <a:latin typeface="Arial" panose="020B0604020202020204" pitchFamily="34" charset="0"/>
                <a:cs typeface="Arial" panose="020B0604020202020204" pitchFamily="34" charset="0"/>
              </a:rPr>
              <a:t>When </a:t>
            </a:r>
            <a:r>
              <a:rPr lang="en-US" spc="50" dirty="0">
                <a:solidFill>
                  <a:srgbClr val="FF0000"/>
                </a:solidFill>
                <a:latin typeface="Arial" panose="020B0604020202020204" pitchFamily="34" charset="0"/>
                <a:cs typeface="Arial" panose="020B0604020202020204" pitchFamily="34" charset="0"/>
              </a:rPr>
              <a:t>he  </a:t>
            </a:r>
            <a:r>
              <a:rPr lang="en-US" spc="60" dirty="0">
                <a:solidFill>
                  <a:srgbClr val="FF0000"/>
                </a:solidFill>
                <a:latin typeface="Arial" panose="020B0604020202020204" pitchFamily="34" charset="0"/>
                <a:cs typeface="Arial" panose="020B0604020202020204" pitchFamily="34" charset="0"/>
              </a:rPr>
              <a:t>produced </a:t>
            </a:r>
            <a:r>
              <a:rPr lang="en-US" spc="55" dirty="0">
                <a:solidFill>
                  <a:srgbClr val="FF0000"/>
                </a:solidFill>
                <a:latin typeface="Arial" panose="020B0604020202020204" pitchFamily="34" charset="0"/>
                <a:cs typeface="Arial" panose="020B0604020202020204" pitchFamily="34" charset="0"/>
              </a:rPr>
              <a:t>an </a:t>
            </a:r>
            <a:r>
              <a:rPr lang="en-US" spc="60" dirty="0">
                <a:solidFill>
                  <a:srgbClr val="FF0000"/>
                </a:solidFill>
                <a:latin typeface="Arial" panose="020B0604020202020204" pitchFamily="34" charset="0"/>
                <a:cs typeface="Arial" panose="020B0604020202020204" pitchFamily="34" charset="0"/>
              </a:rPr>
              <a:t>audit </a:t>
            </a:r>
            <a:r>
              <a:rPr lang="en-US" spc="65" dirty="0">
                <a:solidFill>
                  <a:srgbClr val="FF0000"/>
                </a:solidFill>
                <a:latin typeface="Arial" panose="020B0604020202020204" pitchFamily="34" charset="0"/>
                <a:cs typeface="Arial" panose="020B0604020202020204" pitchFamily="34" charset="0"/>
              </a:rPr>
              <a:t>plan, </a:t>
            </a:r>
            <a:r>
              <a:rPr lang="en-US" spc="25" dirty="0">
                <a:solidFill>
                  <a:srgbClr val="FF0000"/>
                </a:solidFill>
                <a:latin typeface="Arial" panose="020B0604020202020204" pitchFamily="34" charset="0"/>
                <a:cs typeface="Arial" panose="020B0604020202020204" pitchFamily="34" charset="0"/>
              </a:rPr>
              <a:t>15 </a:t>
            </a:r>
            <a:r>
              <a:rPr lang="en-US" spc="80" dirty="0">
                <a:solidFill>
                  <a:srgbClr val="FF0000"/>
                </a:solidFill>
                <a:latin typeface="Arial" panose="020B0604020202020204" pitchFamily="34" charset="0"/>
                <a:cs typeface="Arial" panose="020B0604020202020204" pitchFamily="34" charset="0"/>
              </a:rPr>
              <a:t>months </a:t>
            </a:r>
            <a:r>
              <a:rPr lang="en-US" spc="50" dirty="0">
                <a:solidFill>
                  <a:srgbClr val="FF0000"/>
                </a:solidFill>
                <a:latin typeface="Arial" panose="020B0604020202020204" pitchFamily="34" charset="0"/>
                <a:cs typeface="Arial" panose="020B0604020202020204" pitchFamily="34" charset="0"/>
              </a:rPr>
              <a:t>into </a:t>
            </a:r>
            <a:r>
              <a:rPr lang="en-US" spc="55" dirty="0">
                <a:solidFill>
                  <a:srgbClr val="FF0000"/>
                </a:solidFill>
                <a:latin typeface="Arial" panose="020B0604020202020204" pitchFamily="34" charset="0"/>
                <a:cs typeface="Arial" panose="020B0604020202020204" pitchFamily="34" charset="0"/>
              </a:rPr>
              <a:t>his </a:t>
            </a:r>
            <a:r>
              <a:rPr lang="en-US" spc="60" dirty="0">
                <a:solidFill>
                  <a:srgbClr val="FF0000"/>
                </a:solidFill>
                <a:latin typeface="Arial" panose="020B0604020202020204" pitchFamily="34" charset="0"/>
                <a:cs typeface="Arial" panose="020B0604020202020204" pitchFamily="34" charset="0"/>
              </a:rPr>
              <a:t>tenure, </a:t>
            </a:r>
            <a:r>
              <a:rPr lang="en-US" spc="40" dirty="0">
                <a:solidFill>
                  <a:srgbClr val="FF0000"/>
                </a:solidFill>
                <a:latin typeface="Arial" panose="020B0604020202020204" pitchFamily="34" charset="0"/>
                <a:cs typeface="Arial" panose="020B0604020202020204" pitchFamily="34" charset="0"/>
              </a:rPr>
              <a:t>it </a:t>
            </a:r>
            <a:r>
              <a:rPr lang="en-US" spc="50" dirty="0">
                <a:solidFill>
                  <a:srgbClr val="FF0000"/>
                </a:solidFill>
                <a:latin typeface="Arial" panose="020B0604020202020204" pitchFamily="34" charset="0"/>
                <a:cs typeface="Arial" panose="020B0604020202020204" pitchFamily="34" charset="0"/>
              </a:rPr>
              <a:t>resembled  </a:t>
            </a:r>
            <a:r>
              <a:rPr lang="en-US" spc="75" dirty="0">
                <a:solidFill>
                  <a:srgbClr val="FF0000"/>
                </a:solidFill>
                <a:latin typeface="Arial" panose="020B0604020202020204" pitchFamily="34" charset="0"/>
                <a:cs typeface="Arial" panose="020B0604020202020204" pitchFamily="34" charset="0"/>
              </a:rPr>
              <a:t>documents </a:t>
            </a:r>
            <a:r>
              <a:rPr lang="en-US" spc="65" dirty="0">
                <a:solidFill>
                  <a:srgbClr val="FF0000"/>
                </a:solidFill>
                <a:latin typeface="Arial" panose="020B0604020202020204" pitchFamily="34" charset="0"/>
                <a:cs typeface="Arial" panose="020B0604020202020204" pitchFamily="34" charset="0"/>
              </a:rPr>
              <a:t>he </a:t>
            </a:r>
            <a:r>
              <a:rPr lang="en-US" spc="75" dirty="0">
                <a:solidFill>
                  <a:srgbClr val="FF0000"/>
                </a:solidFill>
                <a:latin typeface="Arial" panose="020B0604020202020204" pitchFamily="34" charset="0"/>
                <a:cs typeface="Arial" panose="020B0604020202020204" pitchFamily="34" charset="0"/>
              </a:rPr>
              <a:t>had </a:t>
            </a:r>
            <a:r>
              <a:rPr lang="en-US" spc="30" dirty="0">
                <a:solidFill>
                  <a:srgbClr val="FF0000"/>
                </a:solidFill>
                <a:latin typeface="Arial" panose="020B0604020202020204" pitchFamily="34" charset="0"/>
                <a:cs typeface="Arial" panose="020B0604020202020204" pitchFamily="34" charset="0"/>
              </a:rPr>
              <a:t>received </a:t>
            </a:r>
            <a:r>
              <a:rPr lang="en-US" spc="50" dirty="0">
                <a:solidFill>
                  <a:srgbClr val="FF0000"/>
                </a:solidFill>
                <a:latin typeface="Arial" panose="020B0604020202020204" pitchFamily="34" charset="0"/>
                <a:cs typeface="Arial" panose="020B0604020202020204" pitchFamily="34" charset="0"/>
              </a:rPr>
              <a:t>from </a:t>
            </a:r>
            <a:r>
              <a:rPr lang="en-US" spc="40" dirty="0">
                <a:solidFill>
                  <a:srgbClr val="FF0000"/>
                </a:solidFill>
                <a:latin typeface="Arial" panose="020B0604020202020204" pitchFamily="34" charset="0"/>
                <a:cs typeface="Arial" panose="020B0604020202020204" pitchFamily="34" charset="0"/>
              </a:rPr>
              <a:t>the Chesapeake </a:t>
            </a:r>
            <a:r>
              <a:rPr lang="en-US" spc="60" dirty="0">
                <a:solidFill>
                  <a:srgbClr val="FF0000"/>
                </a:solidFill>
                <a:latin typeface="Arial" panose="020B0604020202020204" pitchFamily="34" charset="0"/>
                <a:cs typeface="Arial" panose="020B0604020202020204" pitchFamily="34" charset="0"/>
              </a:rPr>
              <a:t>auditor's </a:t>
            </a:r>
            <a:r>
              <a:rPr lang="en-US" spc="25" dirty="0">
                <a:solidFill>
                  <a:srgbClr val="FF0000"/>
                </a:solidFill>
                <a:latin typeface="Arial" panose="020B0604020202020204" pitchFamily="34" charset="0"/>
                <a:cs typeface="Arial" panose="020B0604020202020204" pitchFamily="34" charset="0"/>
              </a:rPr>
              <a:t>staff </a:t>
            </a:r>
            <a:r>
              <a:rPr lang="en-US" spc="35" dirty="0">
                <a:solidFill>
                  <a:srgbClr val="FF0000"/>
                </a:solidFill>
                <a:latin typeface="Arial" panose="020B0604020202020204" pitchFamily="34" charset="0"/>
                <a:cs typeface="Arial" panose="020B0604020202020204" pitchFamily="34" charset="0"/>
              </a:rPr>
              <a:t>days </a:t>
            </a:r>
            <a:r>
              <a:rPr lang="en-US" spc="50" dirty="0" smtClean="0">
                <a:solidFill>
                  <a:srgbClr val="FF0000"/>
                </a:solidFill>
                <a:latin typeface="Arial" panose="020B0604020202020204" pitchFamily="34" charset="0"/>
                <a:cs typeface="Arial" panose="020B0604020202020204" pitchFamily="34" charset="0"/>
              </a:rPr>
              <a:t>before</a:t>
            </a:r>
            <a:r>
              <a:rPr lang="en-US" spc="5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990600" y="6316980"/>
            <a:ext cx="7315200" cy="369332"/>
          </a:xfrm>
          <a:prstGeom prst="rect">
            <a:avLst/>
          </a:prstGeom>
        </p:spPr>
        <p:txBody>
          <a:bodyPr wrap="square">
            <a:spAutoFit/>
          </a:bodyPr>
          <a:lstStyle/>
          <a:p>
            <a:pPr lvl="0" algn="ctr">
              <a:spcBef>
                <a:spcPts val="0"/>
              </a:spcBef>
              <a:spcAft>
                <a:spcPts val="0"/>
              </a:spcAft>
            </a:pP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But it also </a:t>
            </a:r>
            <a:r>
              <a:rPr lang="en-US" b="1" u="sng"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still</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included </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this… </a:t>
            </a:r>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Virginian Pilot</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4-13-19</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54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28</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457200" y="457200"/>
            <a:ext cx="8229600" cy="5935343"/>
          </a:xfrm>
          <a:prstGeom prst="rect">
            <a:avLst/>
          </a:prstGeom>
        </p:spPr>
        <p:txBody>
          <a:bodyPr wrap="square">
            <a:spAutoFit/>
          </a:bodyPr>
          <a:lstStyle/>
          <a:p>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Furthermore:</a:t>
            </a:r>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fired City Auditor settled both cases with the City on March 28, 2019</a:t>
            </a: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newspaper didn’t report the settlement online until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Friday afternoon on April 12</a:t>
            </a:r>
            <a:r>
              <a:rPr lang="en-US" sz="3200" baseline="30000" dirty="0" smtClean="0">
                <a:solidFill>
                  <a:srgbClr val="FF0000"/>
                </a:solidFill>
                <a:latin typeface="Arial" panose="020B0604020202020204" pitchFamily="34" charset="0"/>
                <a:ea typeface="Calibri" panose="020F0502020204030204" pitchFamily="34" charset="0"/>
                <a:cs typeface="Arial" panose="020B0604020202020204" pitchFamily="34" charset="0"/>
              </a:rPr>
              <a:t>th</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and</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not in the print version until Saturday April 13</a:t>
            </a:r>
            <a:r>
              <a:rPr lang="en-US" sz="3200" baseline="30000" dirty="0" smtClean="0">
                <a:solidFill>
                  <a:srgbClr val="FF0000"/>
                </a:solidFill>
                <a:latin typeface="Arial" panose="020B0604020202020204" pitchFamily="34" charset="0"/>
                <a:ea typeface="Calibri" panose="020F0502020204030204" pitchFamily="34" charset="0"/>
                <a:cs typeface="Arial" panose="020B0604020202020204" pitchFamily="34" charset="0"/>
              </a:rPr>
              <a:t>th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 (&gt; 2 weeks later)</a:t>
            </a: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The local TV news reported it on April 15th</a:t>
            </a:r>
          </a:p>
          <a:p>
            <a:pPr marL="347663" algn="just"/>
            <a:r>
              <a:rPr lang="en-US" sz="24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hlinkClick r:id="rId4"/>
              </a:rPr>
              <a:t>https://</a:t>
            </a:r>
            <a:r>
              <a:rPr lang="en-US" sz="24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hlinkClick r:id="rId4"/>
              </a:rPr>
              <a:t>www.13newsnow.com/video/news/local/mycity/portsmouth/city-of-portsmouth-settles-lawsuits-with-fired-auditor/291-c8c9f602-6fb3-44da-83a0-c8464a4371db</a:t>
            </a:r>
            <a:endParaRPr lang="en-US" sz="24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algn="ctr"/>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WVEC News</a:t>
            </a:r>
            <a:r>
              <a:rPr lang="en-US"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4-15-19</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77052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29</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457200" y="914400"/>
            <a:ext cx="8229600" cy="3919919"/>
          </a:xfrm>
          <a:prstGeom prst="rect">
            <a:avLst/>
          </a:prstGeom>
        </p:spPr>
        <p:txBody>
          <a:bodyPr wrap="square">
            <a:spAutoFit/>
          </a:bodyPr>
          <a:lstStyle/>
          <a:p>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In Closing… </a:t>
            </a:r>
          </a:p>
          <a:p>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Work to keep the lines of communications with the governing body open</a:t>
            </a: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Push back if the media is getting it wrong</a:t>
            </a:r>
          </a:p>
          <a:p>
            <a:endPar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endParaRPr lang="en-US" sz="3200" dirty="0">
              <a:solidFill>
                <a:srgbClr val="A5644E">
                  <a:lumMod val="75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738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3</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6" name="Rectangle 5"/>
          <p:cNvSpPr/>
          <p:nvPr/>
        </p:nvSpPr>
        <p:spPr>
          <a:xfrm>
            <a:off x="533400" y="533400"/>
            <a:ext cx="8001000" cy="4031873"/>
          </a:xfrm>
          <a:prstGeom prst="rect">
            <a:avLst/>
          </a:prstGeom>
        </p:spPr>
        <p:txBody>
          <a:bodyPr wrap="square">
            <a:spAutoFit/>
          </a:bodyPr>
          <a:lstStyle/>
          <a:p>
            <a:pPr algn="ctr"/>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 Portsmouth, Virginia City Council</a:t>
            </a:r>
          </a:p>
          <a:p>
            <a:pPr algn="ctr"/>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voted to fire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their </a:t>
            </a:r>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City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Auditor</a:t>
            </a:r>
          </a:p>
          <a:p>
            <a:pPr algn="ct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on April 26,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2016. </a:t>
            </a:r>
            <a:endPar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a:p>
            <a:pPr algn="ctr"/>
            <a:endParaRPr lang="en-US" sz="2400" dirty="0">
              <a:solidFill>
                <a:srgbClr val="632423"/>
              </a:solidFill>
              <a:latin typeface="Arial" panose="020B0604020202020204" pitchFamily="34" charset="0"/>
              <a:cs typeface="Times New Roman" panose="02020603050405020304" pitchFamily="18" charset="0"/>
            </a:endParaRPr>
          </a:p>
          <a:p>
            <a:pPr algn="ctr"/>
            <a:r>
              <a:rPr lang="en-US" sz="4800" b="1" u="sng" dirty="0" smtClean="0">
                <a:solidFill>
                  <a:srgbClr val="FF0000"/>
                </a:solidFill>
                <a:latin typeface="Arial" panose="020B0604020202020204" pitchFamily="34" charset="0"/>
                <a:cs typeface="Times New Roman" panose="02020603050405020304" pitchFamily="18" charset="0"/>
              </a:rPr>
              <a:t>WARNING!</a:t>
            </a:r>
            <a:r>
              <a:rPr lang="en-US" sz="2400" b="1" dirty="0" smtClean="0">
                <a:solidFill>
                  <a:srgbClr val="632423"/>
                </a:solidFill>
                <a:latin typeface="Arial" panose="020B0604020202020204" pitchFamily="34" charset="0"/>
                <a:cs typeface="Times New Roman" panose="02020603050405020304" pitchFamily="18" charset="0"/>
              </a:rPr>
              <a:t> </a:t>
            </a:r>
          </a:p>
          <a:p>
            <a:pPr algn="ctr"/>
            <a:endParaRPr lang="en-US" sz="2400" dirty="0" smtClean="0">
              <a:solidFill>
                <a:srgbClr val="632423"/>
              </a:solidFill>
              <a:latin typeface="Arial" panose="020B0604020202020204" pitchFamily="34" charset="0"/>
              <a:cs typeface="Times New Roman" panose="02020603050405020304" pitchFamily="18" charset="0"/>
            </a:endParaRPr>
          </a:p>
          <a:p>
            <a:pPr algn="ctr"/>
            <a:r>
              <a:rPr lang="en-US" sz="3200" dirty="0" smtClean="0">
                <a:solidFill>
                  <a:srgbClr val="632423"/>
                </a:solidFill>
                <a:latin typeface="Arial" panose="020B0604020202020204" pitchFamily="34" charset="0"/>
                <a:cs typeface="Times New Roman" panose="02020603050405020304" pitchFamily="18" charset="0"/>
              </a:rPr>
              <a:t>Some City Auditors </a:t>
            </a:r>
            <a:r>
              <a:rPr lang="en-US" sz="3200" dirty="0">
                <a:solidFill>
                  <a:srgbClr val="632423"/>
                </a:solidFill>
                <a:latin typeface="Arial" panose="020B0604020202020204" pitchFamily="34" charset="0"/>
                <a:cs typeface="Times New Roman" panose="02020603050405020304" pitchFamily="18" charset="0"/>
              </a:rPr>
              <a:t>may </a:t>
            </a:r>
            <a:r>
              <a:rPr lang="en-US" sz="3200" dirty="0" smtClean="0">
                <a:solidFill>
                  <a:srgbClr val="632423"/>
                </a:solidFill>
                <a:latin typeface="Arial" panose="020B0604020202020204" pitchFamily="34" charset="0"/>
                <a:cs typeface="Times New Roman" panose="02020603050405020304" pitchFamily="18" charset="0"/>
              </a:rPr>
              <a:t>find this video</a:t>
            </a:r>
          </a:p>
          <a:p>
            <a:pPr algn="ctr"/>
            <a:r>
              <a:rPr lang="en-US" sz="3200" dirty="0" smtClean="0">
                <a:solidFill>
                  <a:srgbClr val="632423"/>
                </a:solidFill>
                <a:latin typeface="Arial" panose="020B0604020202020204" pitchFamily="34" charset="0"/>
                <a:cs typeface="Times New Roman" panose="02020603050405020304" pitchFamily="18" charset="0"/>
              </a:rPr>
              <a:t>disturbing </a:t>
            </a:r>
            <a:r>
              <a:rPr lang="en-US" sz="3200" dirty="0">
                <a:solidFill>
                  <a:srgbClr val="632423"/>
                </a:solidFill>
                <a:latin typeface="Arial" panose="020B0604020202020204" pitchFamily="34" charset="0"/>
                <a:cs typeface="Times New Roman" panose="02020603050405020304" pitchFamily="18" charset="0"/>
              </a:rPr>
              <a:t>to </a:t>
            </a:r>
            <a:r>
              <a:rPr lang="en-US" sz="3200" dirty="0" smtClean="0">
                <a:solidFill>
                  <a:srgbClr val="632423"/>
                </a:solidFill>
                <a:latin typeface="Arial" panose="020B0604020202020204" pitchFamily="34" charset="0"/>
                <a:cs typeface="Times New Roman" panose="02020603050405020304" pitchFamily="18" charset="0"/>
              </a:rPr>
              <a:t>watch!</a:t>
            </a:r>
            <a:endParaRPr lang="en-US" sz="3200" dirty="0"/>
          </a:p>
        </p:txBody>
      </p:sp>
      <p:sp>
        <p:nvSpPr>
          <p:cNvPr id="7" name="Rectangle 6"/>
          <p:cNvSpPr/>
          <p:nvPr/>
        </p:nvSpPr>
        <p:spPr>
          <a:xfrm>
            <a:off x="1752600" y="4724400"/>
            <a:ext cx="5410200" cy="369332"/>
          </a:xfrm>
          <a:prstGeom prst="rect">
            <a:avLst/>
          </a:prstGeom>
        </p:spPr>
        <p:txBody>
          <a:bodyPr wrap="square">
            <a:spAutoFit/>
          </a:bodyPr>
          <a:lstStyle/>
          <a:p>
            <a:pPr lvl="0"/>
            <a:r>
              <a:rPr lang="en-US" dirty="0">
                <a:solidFill>
                  <a:prstClr val="black"/>
                </a:solidFill>
                <a:hlinkClick r:id="rId4"/>
              </a:rPr>
              <a:t>https://www.youtube.com/watch?v=aIz0NKJZFjQ</a:t>
            </a:r>
            <a:endParaRPr lang="en-US" dirty="0">
              <a:solidFill>
                <a:prstClr val="black"/>
              </a:solidFill>
            </a:endParaRPr>
          </a:p>
        </p:txBody>
      </p:sp>
      <p:sp>
        <p:nvSpPr>
          <p:cNvPr id="2" name="Rectangle 1"/>
          <p:cNvSpPr/>
          <p:nvPr/>
        </p:nvSpPr>
        <p:spPr>
          <a:xfrm>
            <a:off x="3124200" y="5151804"/>
            <a:ext cx="2743200" cy="369332"/>
          </a:xfrm>
          <a:prstGeom prst="rect">
            <a:avLst/>
          </a:prstGeom>
        </p:spPr>
        <p:txBody>
          <a:bodyPr wrap="square">
            <a:spAutoFit/>
          </a:bodyPr>
          <a:lstStyle/>
          <a:p>
            <a:pPr lvl="0"/>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WAVY TV News 4-26-16</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84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30</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1600200" y="2133600"/>
            <a:ext cx="5334000" cy="369332"/>
          </a:xfrm>
          <a:prstGeom prst="rect">
            <a:avLst/>
          </a:prstGeom>
        </p:spPr>
        <p:txBody>
          <a:bodyPr wrap="square">
            <a:spAutoFit/>
          </a:bodyPr>
          <a:lstStyle/>
          <a:p>
            <a:r>
              <a:rPr lang="en-US" dirty="0">
                <a:hlinkClick r:id="rId4"/>
              </a:rPr>
              <a:t>https://www.youtube.com/watch?v=RLySXTIBS3c</a:t>
            </a:r>
            <a:endParaRPr lang="en-US" dirty="0"/>
          </a:p>
        </p:txBody>
      </p:sp>
      <p:sp>
        <p:nvSpPr>
          <p:cNvPr id="6" name="Rectangle 5"/>
          <p:cNvSpPr/>
          <p:nvPr/>
        </p:nvSpPr>
        <p:spPr>
          <a:xfrm>
            <a:off x="1600200" y="914400"/>
            <a:ext cx="5943600" cy="1077218"/>
          </a:xfrm>
          <a:prstGeom prst="rect">
            <a:avLst/>
          </a:prstGeom>
        </p:spPr>
        <p:txBody>
          <a:bodyPr wrap="square">
            <a:spAutoFit/>
          </a:bodyPr>
          <a:lstStyle/>
          <a:p>
            <a:pPr algn="just"/>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Finally, $300K may not quite be </a:t>
            </a:r>
            <a:r>
              <a:rPr lang="en-US" sz="3200" dirty="0" err="1"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Winthorp</a:t>
            </a:r>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 and Valentine rich… </a:t>
            </a:r>
            <a:endParaRPr lang="en-US" dirty="0"/>
          </a:p>
        </p:txBody>
      </p:sp>
      <p:sp>
        <p:nvSpPr>
          <p:cNvPr id="7" name="Rectangle 6"/>
          <p:cNvSpPr/>
          <p:nvPr/>
        </p:nvSpPr>
        <p:spPr>
          <a:xfrm>
            <a:off x="826993" y="3505200"/>
            <a:ext cx="7490013" cy="2062103"/>
          </a:xfrm>
          <a:prstGeom prst="rect">
            <a:avLst/>
          </a:prstGeom>
        </p:spPr>
        <p:txBody>
          <a:bodyPr wrap="square">
            <a:spAutoFit/>
          </a:bodyPr>
          <a:lstStyle/>
          <a:p>
            <a:pPr lvl="0" algn="just"/>
            <a:r>
              <a:rPr lang="en-US" sz="32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But, after all that wonderful publicity, (plus how hard it is to win one of these things), I’m sure the fired City Auditor and his attorney won’t give it back.</a:t>
            </a:r>
          </a:p>
        </p:txBody>
      </p:sp>
      <p:sp>
        <p:nvSpPr>
          <p:cNvPr id="8" name="Rectangle 7"/>
          <p:cNvSpPr/>
          <p:nvPr/>
        </p:nvSpPr>
        <p:spPr>
          <a:xfrm>
            <a:off x="3048000" y="2819400"/>
            <a:ext cx="2736287" cy="369332"/>
          </a:xfrm>
          <a:prstGeom prst="rect">
            <a:avLst/>
          </a:prstGeom>
        </p:spPr>
        <p:txBody>
          <a:bodyPr wrap="square">
            <a:spAutoFit/>
          </a:bodyPr>
          <a:lstStyle/>
          <a:p>
            <a:pPr lvl="0"/>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Trading Places</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- 1983</a:t>
            </a:r>
          </a:p>
        </p:txBody>
      </p:sp>
    </p:spTree>
    <p:extLst>
      <p:ext uri="{BB962C8B-B14F-4D97-AF65-F5344CB8AC3E}">
        <p14:creationId xmlns:p14="http://schemas.microsoft.com/office/powerpoint/2010/main" val="2128483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solidFill>
                  <a:srgbClr val="F0A22E">
                    <a:shade val="75000"/>
                  </a:srgbClr>
                </a:solidFill>
              </a:rPr>
              <a:pPr>
                <a:defRPr/>
              </a:pPr>
              <a:t>31</a:t>
            </a:fld>
            <a:endParaRPr lang="en-US" dirty="0">
              <a:solidFill>
                <a:srgbClr val="F0A22E">
                  <a:shade val="75000"/>
                </a:srgbClr>
              </a:solidFill>
            </a:endParaRPr>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3048000" y="3873163"/>
            <a:ext cx="3200400" cy="646331"/>
          </a:xfrm>
          <a:prstGeom prst="rect">
            <a:avLst/>
          </a:prstGeom>
        </p:spPr>
        <p:txBody>
          <a:bodyPr wrap="square">
            <a:spAutoFit/>
          </a:bodyPr>
          <a:lstStyle/>
          <a:p>
            <a:r>
              <a:rPr lang="en-US" dirty="0" smtClean="0">
                <a:solidFill>
                  <a:prstClr val="black"/>
                </a:solidFill>
                <a:hlinkClick r:id="rId4"/>
              </a:rPr>
              <a:t>jpoole@cityofchesapeake.net</a:t>
            </a:r>
            <a:endParaRPr lang="en-US" dirty="0" smtClean="0">
              <a:solidFill>
                <a:prstClr val="black"/>
              </a:solidFill>
            </a:endParaRPr>
          </a:p>
          <a:p>
            <a:endParaRPr lang="en-US" dirty="0">
              <a:solidFill>
                <a:prstClr val="black"/>
              </a:solidFill>
            </a:endParaRPr>
          </a:p>
        </p:txBody>
      </p:sp>
      <p:sp>
        <p:nvSpPr>
          <p:cNvPr id="6" name="Rectangle 5"/>
          <p:cNvSpPr/>
          <p:nvPr/>
        </p:nvSpPr>
        <p:spPr>
          <a:xfrm>
            <a:off x="2003736" y="1720096"/>
            <a:ext cx="5288927" cy="1785104"/>
          </a:xfrm>
          <a:prstGeom prst="rect">
            <a:avLst/>
          </a:prstGeom>
        </p:spPr>
        <p:txBody>
          <a:bodyPr wrap="square">
            <a:spAutoFit/>
          </a:bodyPr>
          <a:lstStyle/>
          <a:p>
            <a:pPr algn="just"/>
            <a:r>
              <a:rPr lang="en-US" sz="6000" dirty="0" smtClean="0">
                <a:solidFill>
                  <a:srgbClr val="A5644E">
                    <a:lumMod val="75000"/>
                  </a:srgbClr>
                </a:solidFill>
                <a:latin typeface="Arial" panose="020B0604020202020204" pitchFamily="34" charset="0"/>
                <a:ea typeface="Calibri" panose="020F0502020204030204" pitchFamily="34" charset="0"/>
                <a:cs typeface="Arial" panose="020B0604020202020204" pitchFamily="34" charset="0"/>
              </a:rPr>
              <a:t>QUESTIONS?</a:t>
            </a:r>
          </a:p>
          <a:p>
            <a:pPr algn="just"/>
            <a:endParaRPr lang="en-US" sz="3200" dirty="0">
              <a:solidFill>
                <a:srgbClr val="A5644E">
                  <a:lumMod val="75000"/>
                </a:srgbClr>
              </a:solidFill>
              <a:latin typeface="Arial" panose="020B0604020202020204" pitchFamily="34" charset="0"/>
              <a:ea typeface="Calibri" panose="020F0502020204030204" pitchFamily="34" charset="0"/>
              <a:cs typeface="Arial" panose="020B0604020202020204" pitchFamily="34" charset="0"/>
            </a:endParaRPr>
          </a:p>
          <a:p>
            <a:pPr algn="just"/>
            <a:endParaRPr lang="en-US" dirty="0">
              <a:solidFill>
                <a:prstClr val="black"/>
              </a:solidFill>
            </a:endParaRPr>
          </a:p>
        </p:txBody>
      </p:sp>
      <p:sp>
        <p:nvSpPr>
          <p:cNvPr id="8" name="Rectangle 7"/>
          <p:cNvSpPr/>
          <p:nvPr/>
        </p:nvSpPr>
        <p:spPr>
          <a:xfrm>
            <a:off x="3048000" y="2819400"/>
            <a:ext cx="2736287" cy="369332"/>
          </a:xfrm>
          <a:prstGeom prst="rect">
            <a:avLst/>
          </a:prstGeom>
        </p:spPr>
        <p:txBody>
          <a:bodyPr wrap="square">
            <a:spAutoFit/>
          </a:bodyPr>
          <a:lstStyle/>
          <a:p>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64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4</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2286000" y="228600"/>
            <a:ext cx="5029200" cy="584775"/>
          </a:xfrm>
          <a:prstGeom prst="rect">
            <a:avLst/>
          </a:prstGeom>
        </p:spPr>
        <p:txBody>
          <a:bodyPr wrap="square">
            <a:spAutoFit/>
          </a:bodyPr>
          <a:lstStyle/>
          <a:p>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This firing occurred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after:</a:t>
            </a:r>
            <a:endPar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 y="914400"/>
            <a:ext cx="2285999" cy="5029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914400"/>
            <a:ext cx="2362200" cy="5029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914400"/>
            <a:ext cx="2362200" cy="5029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202" y="914400"/>
            <a:ext cx="2209800" cy="5029200"/>
          </a:xfrm>
          <a:prstGeom prst="rect">
            <a:avLst/>
          </a:prstGeom>
        </p:spPr>
      </p:pic>
      <p:sp>
        <p:nvSpPr>
          <p:cNvPr id="10" name="Rectangle 9"/>
          <p:cNvSpPr/>
          <p:nvPr/>
        </p:nvSpPr>
        <p:spPr>
          <a:xfrm>
            <a:off x="666999" y="6054150"/>
            <a:ext cx="8324601" cy="369332"/>
          </a:xfrm>
          <a:prstGeom prst="rect">
            <a:avLst/>
          </a:prstGeom>
        </p:spPr>
        <p:txBody>
          <a:bodyPr wrap="square">
            <a:spAutoFit/>
          </a:bodyPr>
          <a:lstStyle/>
          <a:p>
            <a:r>
              <a:rPr lang="en-US" dirty="0" smtClean="0">
                <a:solidFill>
                  <a:srgbClr val="632423"/>
                </a:solidFill>
                <a:latin typeface="Arial" panose="020B0604020202020204" pitchFamily="34" charset="0"/>
                <a:cs typeface="Times New Roman" panose="02020603050405020304" pitchFamily="18" charset="0"/>
              </a:rPr>
              <a:t>6-19-14                       6-28-14                         7-16-14                        9-28-14      </a:t>
            </a:r>
            <a:endParaRPr lang="en-US" dirty="0"/>
          </a:p>
        </p:txBody>
      </p:sp>
    </p:spTree>
    <p:extLst>
      <p:ext uri="{BB962C8B-B14F-4D97-AF65-F5344CB8AC3E}">
        <p14:creationId xmlns:p14="http://schemas.microsoft.com/office/powerpoint/2010/main" val="247462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5</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2438400" y="76200"/>
            <a:ext cx="4953000" cy="584775"/>
          </a:xfrm>
          <a:prstGeom prst="rect">
            <a:avLst/>
          </a:prstGeom>
        </p:spPr>
        <p:txBody>
          <a:bodyPr wrap="square">
            <a:spAutoFit/>
          </a:bodyPr>
          <a:lstStyle/>
          <a:p>
            <a:pPr lvl="0"/>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Some of which included:</a:t>
            </a:r>
            <a:endPar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0" y="842665"/>
            <a:ext cx="4495801" cy="1371600"/>
          </a:xfrm>
          <a:prstGeom prst="rect">
            <a:avLst/>
          </a:prstGeom>
        </p:spPr>
      </p:pic>
      <p:pic>
        <p:nvPicPr>
          <p:cNvPr id="12" name="Picture 11"/>
          <p:cNvPicPr>
            <a:picLocks noChangeAspect="1"/>
          </p:cNvPicPr>
          <p:nvPr/>
        </p:nvPicPr>
        <p:blipFill>
          <a:blip r:embed="rId5"/>
          <a:stretch>
            <a:fillRect/>
          </a:stretch>
        </p:blipFill>
        <p:spPr>
          <a:xfrm>
            <a:off x="-17929" y="2519065"/>
            <a:ext cx="4513730" cy="1600200"/>
          </a:xfrm>
          <a:prstGeom prst="rect">
            <a:avLst/>
          </a:prstGeom>
        </p:spPr>
      </p:pic>
      <p:pic>
        <p:nvPicPr>
          <p:cNvPr id="14" name="Picture 13"/>
          <p:cNvPicPr>
            <a:picLocks noChangeAspect="1"/>
          </p:cNvPicPr>
          <p:nvPr/>
        </p:nvPicPr>
        <p:blipFill>
          <a:blip r:embed="rId6"/>
          <a:stretch>
            <a:fillRect/>
          </a:stretch>
        </p:blipFill>
        <p:spPr>
          <a:xfrm>
            <a:off x="0" y="4424065"/>
            <a:ext cx="4495801" cy="1492885"/>
          </a:xfrm>
          <a:prstGeom prst="rect">
            <a:avLst/>
          </a:prstGeom>
        </p:spPr>
      </p:pic>
      <p:pic>
        <p:nvPicPr>
          <p:cNvPr id="15" name="Picture 14"/>
          <p:cNvPicPr>
            <a:picLocks noChangeAspect="1"/>
          </p:cNvPicPr>
          <p:nvPr/>
        </p:nvPicPr>
        <p:blipFill>
          <a:blip r:embed="rId7"/>
          <a:stretch>
            <a:fillRect/>
          </a:stretch>
        </p:blipFill>
        <p:spPr>
          <a:xfrm>
            <a:off x="4648200" y="802373"/>
            <a:ext cx="4495800" cy="1411892"/>
          </a:xfrm>
          <a:prstGeom prst="rect">
            <a:avLst/>
          </a:prstGeom>
        </p:spPr>
      </p:pic>
      <p:pic>
        <p:nvPicPr>
          <p:cNvPr id="16" name="Picture 15"/>
          <p:cNvPicPr>
            <a:picLocks noChangeAspect="1"/>
          </p:cNvPicPr>
          <p:nvPr/>
        </p:nvPicPr>
        <p:blipFill>
          <a:blip r:embed="rId8"/>
          <a:stretch>
            <a:fillRect/>
          </a:stretch>
        </p:blipFill>
        <p:spPr>
          <a:xfrm>
            <a:off x="4648200" y="2519065"/>
            <a:ext cx="4495800" cy="757535"/>
          </a:xfrm>
          <a:prstGeom prst="rect">
            <a:avLst/>
          </a:prstGeom>
        </p:spPr>
      </p:pic>
      <p:pic>
        <p:nvPicPr>
          <p:cNvPr id="18" name="Picture 17"/>
          <p:cNvPicPr>
            <a:picLocks noChangeAspect="1"/>
          </p:cNvPicPr>
          <p:nvPr/>
        </p:nvPicPr>
        <p:blipFill>
          <a:blip r:embed="rId9"/>
          <a:stretch>
            <a:fillRect/>
          </a:stretch>
        </p:blipFill>
        <p:spPr>
          <a:xfrm>
            <a:off x="4648200" y="3285235"/>
            <a:ext cx="4504765" cy="834030"/>
          </a:xfrm>
          <a:prstGeom prst="rect">
            <a:avLst/>
          </a:prstGeom>
        </p:spPr>
      </p:pic>
      <p:pic>
        <p:nvPicPr>
          <p:cNvPr id="19" name="Picture 18"/>
          <p:cNvPicPr>
            <a:picLocks noChangeAspect="1"/>
          </p:cNvPicPr>
          <p:nvPr/>
        </p:nvPicPr>
        <p:blipFill>
          <a:blip r:embed="rId10"/>
          <a:stretch>
            <a:fillRect/>
          </a:stretch>
        </p:blipFill>
        <p:spPr>
          <a:xfrm>
            <a:off x="4648200" y="4424065"/>
            <a:ext cx="4495800" cy="1492886"/>
          </a:xfrm>
          <a:prstGeom prst="rect">
            <a:avLst/>
          </a:prstGeom>
        </p:spPr>
      </p:pic>
      <p:sp>
        <p:nvSpPr>
          <p:cNvPr id="6" name="Rectangle 5"/>
          <p:cNvSpPr/>
          <p:nvPr/>
        </p:nvSpPr>
        <p:spPr>
          <a:xfrm>
            <a:off x="1371600" y="6104595"/>
            <a:ext cx="6629400" cy="461665"/>
          </a:xfrm>
          <a:prstGeom prst="rect">
            <a:avLst/>
          </a:prstGeom>
        </p:spPr>
        <p:txBody>
          <a:bodyPr wrap="square">
            <a:spAutoFit/>
          </a:bodyPr>
          <a:lstStyle/>
          <a:p>
            <a:pPr lvl="0">
              <a:spcBef>
                <a:spcPts val="0"/>
              </a:spcBef>
              <a:spcAft>
                <a:spcPts val="0"/>
              </a:spcAft>
            </a:pPr>
            <a:r>
              <a:rPr lang="en-US" sz="24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From Judge’s Final Opinion – January 17, 2019</a:t>
            </a:r>
            <a:endParaRPr lang="en-US" sz="24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83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6</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2133600" y="1219200"/>
            <a:ext cx="4953000" cy="584775"/>
          </a:xfrm>
          <a:prstGeom prst="rect">
            <a:avLst/>
          </a:prstGeom>
        </p:spPr>
        <p:txBody>
          <a:bodyPr wrap="square">
            <a:spAutoFit/>
          </a:bodyPr>
          <a:lstStyle/>
          <a:p>
            <a:pPr lvl="0"/>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So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how </a:t>
            </a:r>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could this </a:t>
            </a:r>
            <a:r>
              <a:rPr lang="en-US" sz="3200"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occur?</a:t>
            </a:r>
            <a:endPar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685800" y="2133600"/>
            <a:ext cx="8077200" cy="1754326"/>
          </a:xfrm>
          <a:prstGeom prst="rect">
            <a:avLst/>
          </a:prstGeom>
        </p:spPr>
        <p:txBody>
          <a:bodyPr wrap="square">
            <a:spAutoFit/>
          </a:bodyPr>
          <a:lstStyle/>
          <a:p>
            <a:pPr lvl="0"/>
            <a:r>
              <a:rPr lang="en-US" sz="3600" dirty="0">
                <a:solidFill>
                  <a:prstClr val="black"/>
                </a:solidFill>
                <a:hlinkClick r:id="rId4"/>
              </a:rPr>
              <a:t>https://wtkr.com/2018/11/21/jury-says-portsmouth-vice-mayor-defamed-fired-city-auditor-must-pay-775k/</a:t>
            </a:r>
            <a:endParaRPr lang="en-US" sz="3600" dirty="0">
              <a:solidFill>
                <a:prstClr val="black"/>
              </a:solidFill>
            </a:endParaRPr>
          </a:p>
        </p:txBody>
      </p:sp>
      <p:sp>
        <p:nvSpPr>
          <p:cNvPr id="7" name="Rectangle 6"/>
          <p:cNvSpPr/>
          <p:nvPr/>
        </p:nvSpPr>
        <p:spPr>
          <a:xfrm>
            <a:off x="2743200" y="4648200"/>
            <a:ext cx="3276600" cy="369332"/>
          </a:xfrm>
          <a:prstGeom prst="rect">
            <a:avLst/>
          </a:prstGeom>
        </p:spPr>
        <p:txBody>
          <a:bodyPr wrap="square">
            <a:spAutoFit/>
          </a:bodyPr>
          <a:lstStyle/>
          <a:p>
            <a:pPr lvl="0"/>
            <a:r>
              <a:rPr lang="en-US" i="1" dirty="0" smtClean="0">
                <a:solidFill>
                  <a:srgbClr val="632423"/>
                </a:solidFill>
                <a:latin typeface="Arial" panose="020B0604020202020204" pitchFamily="34" charset="0"/>
                <a:ea typeface="Times New Roman" panose="02020603050405020304" pitchFamily="18" charset="0"/>
                <a:cs typeface="Times New Roman" panose="02020603050405020304" pitchFamily="18" charset="0"/>
              </a:rPr>
              <a:t>WTKR – Norfolk – 11/21/2018</a:t>
            </a:r>
            <a:endPar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5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7</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3124200" y="1143000"/>
            <a:ext cx="2971800" cy="584775"/>
          </a:xfrm>
          <a:prstGeom prst="rect">
            <a:avLst/>
          </a:prstGeom>
        </p:spPr>
        <p:txBody>
          <a:bodyPr wrap="square">
            <a:spAutoFit/>
          </a:bodyPr>
          <a:lstStyle/>
          <a:p>
            <a:pPr lvl="0"/>
            <a:r>
              <a:rPr lang="en-US" sz="3200"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Here’s a Hint…</a:t>
            </a:r>
          </a:p>
        </p:txBody>
      </p:sp>
      <p:sp>
        <p:nvSpPr>
          <p:cNvPr id="6" name="Rectangle 5"/>
          <p:cNvSpPr/>
          <p:nvPr/>
        </p:nvSpPr>
        <p:spPr>
          <a:xfrm>
            <a:off x="2057400" y="2362200"/>
            <a:ext cx="5334000" cy="369332"/>
          </a:xfrm>
          <a:prstGeom prst="rect">
            <a:avLst/>
          </a:prstGeom>
        </p:spPr>
        <p:txBody>
          <a:bodyPr wrap="square">
            <a:spAutoFit/>
          </a:bodyPr>
          <a:lstStyle/>
          <a:p>
            <a:pPr lvl="0"/>
            <a:r>
              <a:rPr lang="en-US" dirty="0">
                <a:solidFill>
                  <a:prstClr val="black"/>
                </a:solidFill>
                <a:hlinkClick r:id="rId4"/>
              </a:rPr>
              <a:t>https://www.youtube.com/watch?v=RLySXTIBS3c</a:t>
            </a:r>
            <a:endParaRPr lang="en-US" dirty="0">
              <a:solidFill>
                <a:prstClr val="black"/>
              </a:solidFill>
            </a:endParaRPr>
          </a:p>
        </p:txBody>
      </p:sp>
      <p:sp>
        <p:nvSpPr>
          <p:cNvPr id="7" name="Rectangle 6"/>
          <p:cNvSpPr/>
          <p:nvPr/>
        </p:nvSpPr>
        <p:spPr>
          <a:xfrm>
            <a:off x="3200400" y="3244334"/>
            <a:ext cx="2583887" cy="369332"/>
          </a:xfrm>
          <a:prstGeom prst="rect">
            <a:avLst/>
          </a:prstGeom>
        </p:spPr>
        <p:txBody>
          <a:bodyPr wrap="square">
            <a:spAutoFit/>
          </a:bodyPr>
          <a:lstStyle/>
          <a:p>
            <a:pPr lvl="0"/>
            <a:r>
              <a:rPr lang="en-US" i="1"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Trading Places</a:t>
            </a:r>
            <a:r>
              <a:rPr lang="en-US" dirty="0">
                <a:solidFill>
                  <a:srgbClr val="632423"/>
                </a:solidFill>
                <a:latin typeface="Arial" panose="020B0604020202020204" pitchFamily="34" charset="0"/>
                <a:ea typeface="Times New Roman" panose="02020603050405020304" pitchFamily="18" charset="0"/>
                <a:cs typeface="Times New Roman" panose="02020603050405020304" pitchFamily="18" charset="0"/>
              </a:rPr>
              <a:t> - 1983</a:t>
            </a:r>
          </a:p>
        </p:txBody>
      </p:sp>
    </p:spTree>
    <p:extLst>
      <p:ext uri="{BB962C8B-B14F-4D97-AF65-F5344CB8AC3E}">
        <p14:creationId xmlns:p14="http://schemas.microsoft.com/office/powerpoint/2010/main" val="262002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8</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457200" y="425824"/>
            <a:ext cx="8229600" cy="4937377"/>
          </a:xfrm>
          <a:prstGeom prst="rect">
            <a:avLst/>
          </a:prstGeom>
        </p:spPr>
        <p:txBody>
          <a:bodyPr wrap="square">
            <a:spAutoFit/>
          </a:bodyPr>
          <a:lstStyle/>
          <a:p>
            <a:pPr lvl="0" algn="ctr">
              <a:lnSpc>
                <a:spcPct val="107000"/>
              </a:lnSpc>
              <a:spcBef>
                <a:spcPts val="0"/>
              </a:spcBef>
              <a:spcAft>
                <a:spcPts val="800"/>
              </a:spcAft>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What We Will Cover:</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Cases Summaries – Both Cases</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How and Why the fired City Auditor won the cases  (and why the judge reduced the first jury award)</a:t>
            </a:r>
          </a:p>
          <a:p>
            <a:pPr marL="342900" lvl="0" indent="-342900">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What the City Auditor and City Council did right and did wrong</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The Media’s “Crop(</a:t>
            </a:r>
            <a:r>
              <a:rPr lang="en-US" sz="3200" dirty="0" err="1"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ped</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report(s) and how they impacted the outcomes</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1962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ADB7BA2-CA65-4E68-9BE5-BFE9DA08C345}" type="slidenum">
              <a:rPr lang="en-US" smtClean="0"/>
              <a:pPr>
                <a:defRPr/>
              </a:pPr>
              <a:t>9</a:t>
            </a:fld>
            <a:endParaRPr lang="en-US" dirty="0"/>
          </a:p>
        </p:txBody>
      </p:sp>
      <p:pic>
        <p:nvPicPr>
          <p:cNvPr id="4" name="Picture 3"/>
          <p:cNvPicPr>
            <a:picLocks noChangeAspect="1"/>
          </p:cNvPicPr>
          <p:nvPr/>
        </p:nvPicPr>
        <p:blipFill>
          <a:blip r:embed="rId2"/>
          <a:stretch>
            <a:fillRect/>
          </a:stretch>
        </p:blipFill>
        <p:spPr>
          <a:xfrm>
            <a:off x="0" y="0"/>
            <a:ext cx="914400" cy="457200"/>
          </a:xfrm>
          <a:prstGeom prst="rect">
            <a:avLst/>
          </a:prstGeom>
        </p:spPr>
      </p:pic>
      <p:pic>
        <p:nvPicPr>
          <p:cNvPr id="5" name="Picture 4"/>
          <p:cNvPicPr>
            <a:picLocks noChangeAspect="1"/>
          </p:cNvPicPr>
          <p:nvPr/>
        </p:nvPicPr>
        <p:blipFill>
          <a:blip r:embed="rId3"/>
          <a:stretch>
            <a:fillRect/>
          </a:stretch>
        </p:blipFill>
        <p:spPr>
          <a:xfrm>
            <a:off x="8252013" y="0"/>
            <a:ext cx="891988" cy="457240"/>
          </a:xfrm>
          <a:prstGeom prst="rect">
            <a:avLst/>
          </a:prstGeom>
        </p:spPr>
      </p:pic>
      <p:sp>
        <p:nvSpPr>
          <p:cNvPr id="2" name="Rectangle 1"/>
          <p:cNvSpPr/>
          <p:nvPr/>
        </p:nvSpPr>
        <p:spPr>
          <a:xfrm>
            <a:off x="212913" y="26894"/>
            <a:ext cx="8686800" cy="6825971"/>
          </a:xfrm>
          <a:prstGeom prst="rect">
            <a:avLst/>
          </a:prstGeom>
        </p:spPr>
        <p:txBody>
          <a:bodyPr wrap="square">
            <a:spAutoFit/>
          </a:bodyPr>
          <a:lstStyle/>
          <a:p>
            <a:pPr lvl="0" algn="ctr">
              <a:lnSpc>
                <a:spcPct val="107000"/>
              </a:lnSpc>
              <a:spcBef>
                <a:spcPts val="0"/>
              </a:spcBef>
              <a:spcAft>
                <a:spcPts val="800"/>
              </a:spcAft>
            </a:pPr>
            <a:r>
              <a:rPr lang="en-US" sz="3200" u="sng"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CASE </a:t>
            </a:r>
            <a:r>
              <a:rPr lang="en-US" sz="3200" u="sng"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1 </a:t>
            </a:r>
            <a:r>
              <a:rPr lang="en-US" sz="3200" u="sng"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SUMMARY</a:t>
            </a:r>
            <a:endParaRPr lang="en-US" sz="3200" u="sng"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February 17, 2017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Case filed against </a:t>
            </a: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Vice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Mayor - $1.5M</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November 13, 2018 </a:t>
            </a: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Trial began</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November 19, 2018 - Trial ended</a:t>
            </a:r>
          </a:p>
          <a:p>
            <a:pPr marL="342900" lvl="0" indent="-342900" algn="just">
              <a:lnSpc>
                <a:spcPct val="107000"/>
              </a:lnSpc>
              <a:spcBef>
                <a:spcPts val="0"/>
              </a:spcBef>
              <a:spcAft>
                <a:spcPts val="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November 19, 2018 -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Jury </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awarded $775,000 to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fired </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City Auditor</a:t>
            </a:r>
          </a:p>
          <a:p>
            <a:pPr marL="342900" lvl="0" indent="-342900" algn="just">
              <a:lnSpc>
                <a:spcPct val="107000"/>
              </a:lnSpc>
              <a:spcBef>
                <a:spcPts val="0"/>
              </a:spcBef>
              <a:spcAft>
                <a:spcPts val="800"/>
              </a:spcAft>
              <a:buFont typeface="Symbol" panose="05050102010706020507" pitchFamily="18" charset="2"/>
              <a:buChar char=""/>
            </a:pP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January 17, 2019 - Presiding </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Judge reduced </a:t>
            </a:r>
            <a:r>
              <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the award </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to $150,000 </a:t>
            </a:r>
            <a:endParaRPr lang="en-US" sz="32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0"/>
              </a:spcBef>
              <a:spcAft>
                <a:spcPts val="80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March 7, 2019 – (former) Vice Mayor appeals</a:t>
            </a:r>
          </a:p>
          <a:p>
            <a:pPr marL="342900" lvl="0" indent="-342900" algn="just">
              <a:lnSpc>
                <a:spcPct val="107000"/>
              </a:lnSpc>
              <a:spcBef>
                <a:spcPts val="0"/>
              </a:spcBef>
              <a:spcAft>
                <a:spcPts val="80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March 11, 2019 - fired City Auditor appeals</a:t>
            </a:r>
          </a:p>
          <a:p>
            <a:pPr marL="342900" lvl="0" indent="-342900" algn="just">
              <a:lnSpc>
                <a:spcPct val="107000"/>
              </a:lnSpc>
              <a:spcBef>
                <a:spcPts val="0"/>
              </a:spcBef>
              <a:spcAft>
                <a:spcPts val="800"/>
              </a:spcAft>
              <a:buFont typeface="Symbol" panose="05050102010706020507" pitchFamily="18" charset="2"/>
              <a:buChar char=""/>
            </a:pPr>
            <a:r>
              <a:rPr lang="en-US" sz="3200"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March 28, 2019 - settlement</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6748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5020</TotalTime>
  <Words>3125</Words>
  <Application>Microsoft Office PowerPoint</Application>
  <PresentationFormat>On-screen Show (4:3)</PresentationFormat>
  <Paragraphs>227</Paragraphs>
  <Slides>31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Franklin Gothic Book</vt:lpstr>
      <vt:lpstr>Franklin Gothic Medium</vt:lpstr>
      <vt:lpstr>Symbol</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Chesapeake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Jay Poole</cp:lastModifiedBy>
  <cp:revision>342</cp:revision>
  <dcterms:created xsi:type="dcterms:W3CDTF">2009-07-06T14:20:50Z</dcterms:created>
  <dcterms:modified xsi:type="dcterms:W3CDTF">2019-04-30T20:15:00Z</dcterms:modified>
</cp:coreProperties>
</file>