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66" r:id="rId5"/>
    <p:sldId id="265" r:id="rId6"/>
    <p:sldId id="258" r:id="rId7"/>
    <p:sldId id="259" r:id="rId8"/>
    <p:sldId id="262" r:id="rId9"/>
    <p:sldId id="263" r:id="rId10"/>
    <p:sldId id="264" r:id="rId11"/>
    <p:sldId id="261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70" autoAdjust="0"/>
  </p:normalViewPr>
  <p:slideViewPr>
    <p:cSldViewPr>
      <p:cViewPr>
        <p:scale>
          <a:sx n="49" d="100"/>
          <a:sy n="49" d="100"/>
        </p:scale>
        <p:origin x="-175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712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C575F-5AC2-412E-9CEE-3CEBD1451D54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39019-6B57-4B3A-B363-2EBE2FCD4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6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688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856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924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87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90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274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006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5089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761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39019-6B57-4B3A-B363-2EBE2FCD40D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38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176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11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03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33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49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36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807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95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99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40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AEF2B-F03A-4404-BB2C-D334B112D85D}" type="datetimeFigureOut">
              <a:rPr lang="it-IT" smtClean="0"/>
              <a:t>16/02/2016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29C65-B565-4973-BCCE-58C7D3AFFC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11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62664" cy="3168351"/>
          </a:xfrm>
        </p:spPr>
        <p:txBody>
          <a:bodyPr>
            <a:normAutofit fontScale="90000"/>
          </a:bodyPr>
          <a:lstStyle/>
          <a:p>
            <a:r>
              <a:rPr lang="it-IT" sz="5400" dirty="0" smtClean="0"/>
              <a:t>Un </a:t>
            </a:r>
            <a:r>
              <a:rPr lang="it-IT" sz="5400" dirty="0" err="1" smtClean="0"/>
              <a:t>Ph.D</a:t>
            </a:r>
            <a:r>
              <a:rPr lang="it-IT" sz="5400" dirty="0" smtClean="0"/>
              <a:t>. in Medicina Narrativa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/>
              <a:t>Come favorire lo sviluppo di una mente relazionale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sz="3900" dirty="0" smtClean="0">
                <a:solidFill>
                  <a:srgbClr val="00B050"/>
                </a:solidFill>
              </a:rPr>
              <a:t>Chiara Fioretti</a:t>
            </a:r>
            <a:r>
              <a:rPr lang="it-IT" sz="3900" baseline="30000" dirty="0" smtClean="0">
                <a:solidFill>
                  <a:srgbClr val="00B050"/>
                </a:solidFill>
              </a:rPr>
              <a:t>1</a:t>
            </a:r>
            <a:r>
              <a:rPr lang="it-IT" sz="3900" dirty="0" smtClean="0">
                <a:solidFill>
                  <a:srgbClr val="00B050"/>
                </a:solidFill>
              </a:rPr>
              <a:t>, Andrea Smorti</a:t>
            </a:r>
            <a:r>
              <a:rPr lang="it-IT" sz="3900" baseline="30000" dirty="0" smtClean="0">
                <a:solidFill>
                  <a:srgbClr val="00B050"/>
                </a:solidFill>
              </a:rPr>
              <a:t>2</a:t>
            </a:r>
          </a:p>
          <a:p>
            <a:r>
              <a:rPr lang="it-IT" sz="1700" baseline="30000" dirty="0" smtClean="0">
                <a:solidFill>
                  <a:srgbClr val="00B050"/>
                </a:solidFill>
              </a:rPr>
              <a:t>1</a:t>
            </a:r>
            <a:r>
              <a:rPr lang="it-IT" sz="1700" dirty="0" smtClean="0">
                <a:solidFill>
                  <a:srgbClr val="00B050"/>
                </a:solidFill>
              </a:rPr>
              <a:t> </a:t>
            </a:r>
            <a:r>
              <a:rPr lang="it-IT" sz="1700" dirty="0" err="1" smtClean="0">
                <a:solidFill>
                  <a:srgbClr val="00B050"/>
                </a:solidFill>
              </a:rPr>
              <a:t>Applied</a:t>
            </a:r>
            <a:r>
              <a:rPr lang="it-IT" sz="1700" dirty="0" smtClean="0">
                <a:solidFill>
                  <a:srgbClr val="00B050"/>
                </a:solidFill>
              </a:rPr>
              <a:t> </a:t>
            </a:r>
            <a:r>
              <a:rPr lang="it-IT" sz="1700" dirty="0" err="1" smtClean="0">
                <a:solidFill>
                  <a:srgbClr val="00B050"/>
                </a:solidFill>
              </a:rPr>
              <a:t>Research</a:t>
            </a:r>
            <a:r>
              <a:rPr lang="it-IT" sz="1700" dirty="0" smtClean="0">
                <a:solidFill>
                  <a:srgbClr val="00B050"/>
                </a:solidFill>
              </a:rPr>
              <a:t> </a:t>
            </a:r>
            <a:r>
              <a:rPr lang="it-IT" sz="1700" dirty="0" err="1" smtClean="0">
                <a:solidFill>
                  <a:srgbClr val="00B050"/>
                </a:solidFill>
              </a:rPr>
              <a:t>Division</a:t>
            </a:r>
            <a:r>
              <a:rPr lang="it-IT" sz="1700" dirty="0" smtClean="0">
                <a:solidFill>
                  <a:srgbClr val="00B050"/>
                </a:solidFill>
              </a:rPr>
              <a:t> for Cognitive and </a:t>
            </a:r>
            <a:r>
              <a:rPr lang="it-IT" sz="1700" dirty="0" err="1" smtClean="0">
                <a:solidFill>
                  <a:srgbClr val="00B050"/>
                </a:solidFill>
              </a:rPr>
              <a:t>Behavioral</a:t>
            </a:r>
            <a:r>
              <a:rPr lang="it-IT" sz="1700" dirty="0" smtClean="0">
                <a:solidFill>
                  <a:srgbClr val="00B050"/>
                </a:solidFill>
              </a:rPr>
              <a:t> </a:t>
            </a:r>
            <a:r>
              <a:rPr lang="it-IT" sz="1700" dirty="0" err="1" smtClean="0">
                <a:solidFill>
                  <a:srgbClr val="00B050"/>
                </a:solidFill>
              </a:rPr>
              <a:t>Sciences</a:t>
            </a:r>
            <a:r>
              <a:rPr lang="it-IT" sz="1700" dirty="0" smtClean="0">
                <a:solidFill>
                  <a:srgbClr val="00B050"/>
                </a:solidFill>
              </a:rPr>
              <a:t>, Istituto Europeo di Oncologia</a:t>
            </a:r>
          </a:p>
          <a:p>
            <a:r>
              <a:rPr lang="it-IT" sz="1700" baseline="30000" dirty="0" smtClean="0">
                <a:solidFill>
                  <a:srgbClr val="00B050"/>
                </a:solidFill>
              </a:rPr>
              <a:t>2</a:t>
            </a:r>
            <a:r>
              <a:rPr lang="it-IT" sz="1700" dirty="0" smtClean="0">
                <a:solidFill>
                  <a:srgbClr val="00B050"/>
                </a:solidFill>
              </a:rPr>
              <a:t> Dipartimento di Scienze della Formazione e Psicologia, Università degli Studi di Firenze</a:t>
            </a:r>
            <a:endParaRPr lang="it-IT" sz="1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8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6400800" cy="1752600"/>
          </a:xfrm>
        </p:spPr>
        <p:txBody>
          <a:bodyPr>
            <a:noAutofit/>
          </a:bodyPr>
          <a:lstStyle/>
          <a:p>
            <a:endParaRPr lang="it-IT" sz="3600" dirty="0" smtClean="0"/>
          </a:p>
          <a:p>
            <a:r>
              <a:rPr lang="it-IT" sz="3600" dirty="0" smtClean="0">
                <a:solidFill>
                  <a:schemeClr val="tx1"/>
                </a:solidFill>
              </a:rPr>
              <a:t>4° modulo: Un atto </a:t>
            </a:r>
            <a:r>
              <a:rPr lang="it-IT" sz="3600" dirty="0">
                <a:solidFill>
                  <a:schemeClr val="tx1"/>
                </a:solidFill>
              </a:rPr>
              <a:t>esistenziale: </a:t>
            </a:r>
            <a:r>
              <a:rPr lang="it-IT" sz="2400" dirty="0" smtClean="0">
                <a:solidFill>
                  <a:schemeClr val="tx1"/>
                </a:solidFill>
              </a:rPr>
              <a:t>Lo sviluppo di una </a:t>
            </a:r>
            <a:r>
              <a:rPr lang="it-IT" sz="2400" dirty="0">
                <a:solidFill>
                  <a:schemeClr val="tx1"/>
                </a:solidFill>
              </a:rPr>
              <a:t>mente relazionale </a:t>
            </a:r>
            <a:r>
              <a:rPr lang="it-IT" sz="2400" dirty="0" smtClean="0">
                <a:solidFill>
                  <a:schemeClr val="tx1"/>
                </a:solidFill>
              </a:rPr>
              <a:t>tramite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450" y="3573463"/>
            <a:ext cx="2876550" cy="2722562"/>
          </a:xfrm>
        </p:spPr>
      </p:pic>
    </p:spTree>
    <p:extLst>
      <p:ext uri="{BB962C8B-B14F-4D97-AF65-F5344CB8AC3E}">
        <p14:creationId xmlns:p14="http://schemas.microsoft.com/office/powerpoint/2010/main" val="250050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352928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44DB-DAA2-4FF3-A57E-489AF2E929C3}" type="slidenum">
              <a:rPr lang="it-IT" smtClean="0"/>
              <a:t>11</a:t>
            </a:fld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403648" y="5949279"/>
            <a:ext cx="61926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Century Gothic" panose="020B0502020202020204" pitchFamily="34" charset="0"/>
              </a:rPr>
              <a:t>“Y tenía corazón!” </a:t>
            </a:r>
          </a:p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Enrique Simonet, 1890, Museo de Bellas Artes de Málaga</a:t>
            </a:r>
            <a:endParaRPr lang="it-IT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6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6600" dirty="0" smtClean="0"/>
          </a:p>
          <a:p>
            <a:pPr marL="0" indent="0" algn="ctr">
              <a:buNone/>
            </a:pPr>
            <a:r>
              <a:rPr lang="it-IT" sz="6600" dirty="0" smtClean="0"/>
              <a:t>Perché? </a:t>
            </a:r>
            <a:endParaRPr lang="it-IT" sz="6600" dirty="0"/>
          </a:p>
        </p:txBody>
      </p:sp>
    </p:spTree>
    <p:extLst>
      <p:ext uri="{BB962C8B-B14F-4D97-AF65-F5344CB8AC3E}">
        <p14:creationId xmlns:p14="http://schemas.microsoft.com/office/powerpoint/2010/main" val="23008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«I percorsi di formazione convenzionali insegnano agli studenti a vedere la medicina come una scienza ed il dottore come uno scienziato imparziale che costruisce diagnosi come teorie scientifiche, escludendo potenziali alternative attraverso un processo di falsificazione dell’ipotesi» </a:t>
            </a:r>
          </a:p>
          <a:p>
            <a:pPr marL="0" indent="0">
              <a:buNone/>
            </a:pPr>
            <a:r>
              <a:rPr lang="it-IT" sz="2000" dirty="0" err="1" smtClean="0">
                <a:solidFill>
                  <a:srgbClr val="00B050"/>
                </a:solidFill>
              </a:rPr>
              <a:t>Greenhalgh</a:t>
            </a:r>
            <a:r>
              <a:rPr lang="it-IT" sz="2000" dirty="0" smtClean="0">
                <a:solidFill>
                  <a:srgbClr val="00B050"/>
                </a:solidFill>
              </a:rPr>
              <a:t>, 1999, p. 323. 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7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Evidence based Medicine…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it-IT" dirty="0" smtClean="0"/>
              <a:t>Informazioni cliniche e sintomi organici </a:t>
            </a:r>
          </a:p>
          <a:p>
            <a:r>
              <a:rPr lang="it-IT" dirty="0" smtClean="0"/>
              <a:t>Referti ed esami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Anamnesi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rgbClr val="00B050"/>
                </a:solidFill>
              </a:rPr>
              <a:t>Il programma di </a:t>
            </a:r>
            <a:r>
              <a:rPr lang="it-IT" sz="3600" dirty="0" err="1" smtClean="0">
                <a:solidFill>
                  <a:srgbClr val="00B050"/>
                </a:solidFill>
              </a:rPr>
              <a:t>Ph.D</a:t>
            </a:r>
            <a:r>
              <a:rPr lang="it-IT" sz="3600" dirty="0" smtClean="0">
                <a:solidFill>
                  <a:srgbClr val="00B050"/>
                </a:solidFill>
              </a:rPr>
              <a:t>. in Medicina Narrativa: i quattro passi della nostra esperienza</a:t>
            </a:r>
            <a:endParaRPr lang="it-IT" sz="3600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it-IT" sz="2800" dirty="0" smtClean="0"/>
              <a:t>L’utilizzo della narrazione nella pratica medica: approfondimento teorico</a:t>
            </a:r>
          </a:p>
          <a:p>
            <a:pPr marL="514350" indent="-514350">
              <a:buAutoNum type="arabicParenR"/>
            </a:pPr>
            <a:r>
              <a:rPr lang="it-IT" sz="2800" dirty="0" smtClean="0"/>
              <a:t>Il potere terapeutico della narrazione:  ricerca scientifica</a:t>
            </a:r>
          </a:p>
          <a:p>
            <a:pPr marL="514350" indent="-514350">
              <a:buAutoNum type="arabicParenR"/>
            </a:pPr>
            <a:r>
              <a:rPr lang="it-IT" sz="2800" dirty="0" smtClean="0"/>
              <a:t>La narrazione come atto relazionale: comprendere il potere della relazione</a:t>
            </a:r>
          </a:p>
          <a:p>
            <a:pPr marL="514350" indent="-514350">
              <a:buAutoNum type="arabicParenR"/>
            </a:pPr>
            <a:r>
              <a:rPr lang="it-IT" sz="2800" dirty="0" smtClean="0"/>
              <a:t>Lo sviluppo della mente relazionale </a:t>
            </a:r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9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5400" dirty="0" smtClean="0"/>
          </a:p>
          <a:p>
            <a:pPr marL="0" indent="0" algn="ctr">
              <a:buNone/>
            </a:pPr>
            <a:r>
              <a:rPr lang="it-IT" sz="5400" dirty="0" smtClean="0"/>
              <a:t> 1° modulo: La vita come narrazione</a:t>
            </a:r>
          </a:p>
          <a:p>
            <a:pPr marL="0" indent="0" algn="ctr">
              <a:buNone/>
            </a:pPr>
            <a:r>
              <a:rPr lang="it-IT" sz="2400" dirty="0" smtClean="0"/>
              <a:t>Lo studio e la ricerca sulle teorie della narrazione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981330"/>
            <a:ext cx="3747352" cy="249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06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7423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4800" dirty="0" smtClean="0"/>
              <a:t>2° modulo: La narrazione come cura</a:t>
            </a:r>
          </a:p>
          <a:p>
            <a:pPr marL="0" indent="0" algn="ctr">
              <a:buNone/>
            </a:pPr>
            <a:r>
              <a:rPr lang="it-IT" sz="2400" dirty="0" smtClean="0"/>
              <a:t>Lo studio e la ricerca scientifica del ruolo della narrazione nei contesti clinici</a:t>
            </a: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544" y="3789040"/>
            <a:ext cx="4272775" cy="320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43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9472" y="112474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4400" dirty="0"/>
          </a:p>
          <a:p>
            <a:pPr marL="0" indent="0" algn="ctr">
              <a:buNone/>
            </a:pPr>
            <a:r>
              <a:rPr lang="it-IT" sz="4400" dirty="0" smtClean="0"/>
              <a:t> 3° modulo: La narrazione nella relazione</a:t>
            </a:r>
          </a:p>
          <a:p>
            <a:pPr marL="0" indent="0" algn="ctr">
              <a:buNone/>
            </a:pPr>
            <a:r>
              <a:rPr lang="it-IT" sz="2400" dirty="0"/>
              <a:t>L</a:t>
            </a:r>
            <a:r>
              <a:rPr lang="it-IT" sz="2400" dirty="0" smtClean="0"/>
              <a:t>’approfondimento del ruolo della relazione nella narrazione di malattia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005064"/>
            <a:ext cx="2636912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40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i="1" dirty="0" smtClean="0"/>
              <a:t>“Clinical method is an interpretive act which draws on narrative skills to integrate the overlapping stories told by patients, clinicians, and test results”  </a:t>
            </a:r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00B050"/>
                </a:solidFill>
              </a:rPr>
              <a:t>Greenhalgh</a:t>
            </a:r>
            <a:r>
              <a:rPr lang="en-US" sz="1600" dirty="0" smtClean="0">
                <a:solidFill>
                  <a:srgbClr val="00B050"/>
                </a:solidFill>
              </a:rPr>
              <a:t>, 1999, p. 323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7329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289</Words>
  <Application>Microsoft Office PowerPoint</Application>
  <PresentationFormat>Presentazione su schermo (4:3)</PresentationFormat>
  <Paragraphs>49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Un Ph.D. in Medicina Narrativa Come favorire lo sviluppo di una mente relazionale </vt:lpstr>
      <vt:lpstr>Presentazione standard di PowerPoint</vt:lpstr>
      <vt:lpstr>Presentazione standard di PowerPoint</vt:lpstr>
      <vt:lpstr>Ma anche nel mondo delle Evidence based Medicine…</vt:lpstr>
      <vt:lpstr>Il programma di Ph.D. in Medicina Narrativa: i quattro passi della nostra esperienza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Ph.D. in Medicina Narrativa Come favorire lo sviluppo di una mente relazionale</dc:title>
  <dc:creator>Chiara</dc:creator>
  <cp:lastModifiedBy>Chiara</cp:lastModifiedBy>
  <cp:revision>41</cp:revision>
  <dcterms:created xsi:type="dcterms:W3CDTF">2016-02-07T10:19:45Z</dcterms:created>
  <dcterms:modified xsi:type="dcterms:W3CDTF">2016-02-16T20:28:14Z</dcterms:modified>
</cp:coreProperties>
</file>