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Avenir Black Oblique"/>
          <a:ea typeface="Avenir Black Oblique"/>
          <a:cs typeface="Avenir Black Obliq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ECDD"/>
          </a:solidFill>
        </a:fill>
      </a:tcStyle>
    </a:wholeTbl>
    <a:band2H>
      <a:tcTxStyle b="def" i="def"/>
      <a:tcStyle>
        <a:tcBdr/>
        <a:fill>
          <a:solidFill>
            <a:srgbClr val="E6F6EF"/>
          </a:solidFill>
        </a:fill>
      </a:tcStyle>
    </a:band2H>
    <a:firstCol>
      <a:tcTxStyle b="on" i="on">
        <a:font>
          <a:latin typeface="Avenir Black Oblique"/>
          <a:ea typeface="Avenir Black Oblique"/>
          <a:cs typeface="Avenir Black Obliq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Avenir Black Oblique"/>
          <a:ea typeface="Avenir Black Oblique"/>
          <a:cs typeface="Avenir Black Obliq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Avenir Black Oblique"/>
          <a:ea typeface="Avenir Black Oblique"/>
          <a:cs typeface="Avenir Black Obliq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venir Black Oblique"/>
          <a:ea typeface="Avenir Black Oblique"/>
          <a:cs typeface="Avenir Black Obliq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DBDB"/>
          </a:solidFill>
        </a:fill>
      </a:tcStyle>
    </a:wholeTbl>
    <a:band2H>
      <a:tcTxStyle b="def" i="def"/>
      <a:tcStyle>
        <a:tcBdr/>
        <a:fill>
          <a:solidFill>
            <a:srgbClr val="EEEEEE"/>
          </a:solidFill>
        </a:fill>
      </a:tcStyle>
    </a:band2H>
    <a:firstCol>
      <a:tcTxStyle b="on" i="on">
        <a:font>
          <a:latin typeface="Avenir Black Oblique"/>
          <a:ea typeface="Avenir Black Oblique"/>
          <a:cs typeface="Avenir Black Obliq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Avenir Black Oblique"/>
          <a:ea typeface="Avenir Black Oblique"/>
          <a:cs typeface="Avenir Black Obliq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Avenir Black Oblique"/>
          <a:ea typeface="Avenir Black Oblique"/>
          <a:cs typeface="Avenir Black Obliq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venir Black Oblique"/>
          <a:ea typeface="Avenir Black Oblique"/>
          <a:cs typeface="Avenir Black Obliq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E6"/>
          </a:solidFill>
        </a:fill>
      </a:tcStyle>
    </a:wholeTbl>
    <a:band2H>
      <a:tcTxStyle b="def" i="def"/>
      <a:tcStyle>
        <a:tcBdr/>
        <a:fill>
          <a:solidFill>
            <a:srgbClr val="E7E7F3"/>
          </a:solidFill>
        </a:fill>
      </a:tcStyle>
    </a:band2H>
    <a:firstCol>
      <a:tcTxStyle b="on" i="on">
        <a:font>
          <a:latin typeface="Avenir Black Oblique"/>
          <a:ea typeface="Avenir Black Oblique"/>
          <a:cs typeface="Avenir Black Obliq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Avenir Black Oblique"/>
          <a:ea typeface="Avenir Black Oblique"/>
          <a:cs typeface="Avenir Black Obliq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Avenir Black Oblique"/>
          <a:ea typeface="Avenir Black Oblique"/>
          <a:cs typeface="Avenir Black Obliq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venir Black Oblique"/>
          <a:ea typeface="Avenir Black Oblique"/>
          <a:cs typeface="Avenir Black Obliq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Black Oblique"/>
          <a:ea typeface="Avenir Black Oblique"/>
          <a:cs typeface="Avenir Black Obliq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Avenir Black Oblique"/>
          <a:ea typeface="Avenir Black Oblique"/>
          <a:cs typeface="Avenir Black Obliq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venir Black Oblique"/>
          <a:ea typeface="Avenir Black Oblique"/>
          <a:cs typeface="Avenir Black Obliq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venir Black Oblique"/>
          <a:ea typeface="Avenir Black Oblique"/>
          <a:cs typeface="Avenir Black Obliq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venir Black Oblique"/>
          <a:ea typeface="Avenir Black Oblique"/>
          <a:cs typeface="Avenir Black Obliq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Avenir Black Oblique"/>
          <a:ea typeface="Avenir Black Oblique"/>
          <a:cs typeface="Avenir Black Obliq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Avenir Black Oblique"/>
          <a:ea typeface="Avenir Black Oblique"/>
          <a:cs typeface="Avenir Black Obliq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venir Black Oblique"/>
          <a:ea typeface="Avenir Black Oblique"/>
          <a:cs typeface="Avenir Black Obliq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Black Oblique"/>
          <a:ea typeface="Avenir Black Oblique"/>
          <a:cs typeface="Avenir Black Obliq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venir Black Oblique"/>
          <a:ea typeface="Avenir Black Oblique"/>
          <a:cs typeface="Avenir Black Obliq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venir Black Oblique"/>
          <a:ea typeface="Avenir Black Oblique"/>
          <a:cs typeface="Avenir Black Obliq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5" name="Shape 35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e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.jpeg"/></Relationships>
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.jpeg"/></Relationships>
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.jpeg"/></Relationships>
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12" name="Shape 12"/>
          <p:cNvSpPr/>
          <p:nvPr>
            <p:ph type="sldNum" sz="quarter" idx="2"/>
          </p:nvPr>
        </p:nvSpPr>
        <p:spPr>
          <a:xfrm>
            <a:off x="6553200" y="6248400"/>
            <a:ext cx="1905000" cy="27546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" name="Shape 13"/>
          <p:cNvSpPr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 sz="28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" name="Shape 14"/>
          <p:cNvSpPr/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spcBef>
                <a:spcPts val="600"/>
              </a:spcBef>
              <a:buSzTx/>
              <a:buNone/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 algn="ctr">
              <a:spcBef>
                <a:spcPts val="600"/>
              </a:spcBef>
              <a:buSzTx/>
              <a:buNone/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 algn="ctr">
              <a:spcBef>
                <a:spcPts val="600"/>
              </a:spcBef>
              <a:buSzTx/>
              <a:buNone/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 algn="ctr">
              <a:spcBef>
                <a:spcPts val="600"/>
              </a:spcBef>
              <a:buSzTx/>
              <a:buNone/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 algn="ctr">
              <a:spcBef>
                <a:spcPts val="600"/>
              </a:spcBef>
              <a:buSzTx/>
              <a:buNone/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Num" sz="quarter" idx="2"/>
          </p:nvPr>
        </p:nvSpPr>
        <p:spPr>
          <a:xfrm>
            <a:off x="6553200" y="6248400"/>
            <a:ext cx="1905000" cy="18402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sldNum" sz="quarter" idx="2"/>
          </p:nvPr>
        </p:nvSpPr>
        <p:spPr>
          <a:xfrm>
            <a:off x="6553200" y="6248400"/>
            <a:ext cx="1905000" cy="18402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106" name="image1.png" descr="WHO-emblem-ENG-w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" y="100011"/>
            <a:ext cx="1185863" cy="498478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>
            <p:ph type="sldNum" sz="quarter" idx="2"/>
          </p:nvPr>
        </p:nvSpPr>
        <p:spPr>
          <a:xfrm>
            <a:off x="6553200" y="6248400"/>
            <a:ext cx="1905000" cy="18402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5" name="Shape 11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hape 11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4" name="image1.png" descr="WHO-emblem-ENG-w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" y="100011"/>
            <a:ext cx="1185863" cy="498478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>
            <p:ph type="sldNum" sz="quarter" idx="2"/>
          </p:nvPr>
        </p:nvSpPr>
        <p:spPr>
          <a:xfrm>
            <a:off x="6553200" y="6248400"/>
            <a:ext cx="1905000" cy="27546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sldNum" sz="quarter" idx="2"/>
          </p:nvPr>
        </p:nvSpPr>
        <p:spPr>
          <a:xfrm>
            <a:off x="6553200" y="6248400"/>
            <a:ext cx="1905000" cy="18402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0" name="Shape 140"/>
          <p:cNvSpPr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>
            <a:lvl1pPr>
              <a:defRPr b="1" sz="28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1" name="Shape 141"/>
          <p:cNvSpPr/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SzTx/>
              <a:buNone/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 algn="ctr">
              <a:spcBef>
                <a:spcPts val="600"/>
              </a:spcBef>
              <a:buSzTx/>
              <a:buNone/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 algn="ctr">
              <a:spcBef>
                <a:spcPts val="600"/>
              </a:spcBef>
              <a:buSzTx/>
              <a:buNone/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 algn="ctr">
              <a:spcBef>
                <a:spcPts val="600"/>
              </a:spcBef>
              <a:buSzTx/>
              <a:buNone/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 algn="ctr">
              <a:spcBef>
                <a:spcPts val="600"/>
              </a:spcBef>
              <a:buSzTx/>
              <a:buNone/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hape 142"/>
          <p:cNvSpPr/>
          <p:nvPr>
            <p:ph type="sldNum" sz="quarter" idx="2"/>
          </p:nvPr>
        </p:nvSpPr>
        <p:spPr>
          <a:xfrm>
            <a:off x="6553200" y="6248400"/>
            <a:ext cx="1905000" cy="18402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  <a:solidFill>
            <a:srgbClr val="00006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150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31875" cy="160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791200"/>
            <a:ext cx="1066800" cy="53975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>
            <p:ph type="sldNum" sz="quarter" idx="2"/>
          </p:nvPr>
        </p:nvSpPr>
        <p:spPr>
          <a:xfrm>
            <a:off x="6553200" y="6248400"/>
            <a:ext cx="1905000" cy="18402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  <a:solidFill>
            <a:srgbClr val="00006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160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31875" cy="160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791200"/>
            <a:ext cx="1066800" cy="53975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>
            <p:ph type="sldNum" sz="quarter" idx="2"/>
          </p:nvPr>
        </p:nvSpPr>
        <p:spPr>
          <a:xfrm>
            <a:off x="6553200" y="6248400"/>
            <a:ext cx="1905000" cy="18402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3" name="Shape 163"/>
          <p:cNvSpPr/>
          <p:nvPr>
            <p:ph type="title"/>
          </p:nvPr>
        </p:nvSpPr>
        <p:spPr>
          <a:xfrm>
            <a:off x="1676400" y="76200"/>
            <a:ext cx="6781800" cy="1676400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rgbClr val="00339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4" name="Shape 164"/>
          <p:cNvSpPr/>
          <p:nvPr>
            <p:ph type="body" idx="1"/>
          </p:nvPr>
        </p:nvSpPr>
        <p:spPr>
          <a:xfrm>
            <a:off x="1676400" y="1752600"/>
            <a:ext cx="6781800" cy="5105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har char="»"/>
              <a:defRPr sz="2600">
                <a:latin typeface="+mn-lt"/>
                <a:ea typeface="+mn-ea"/>
                <a:cs typeface="+mn-cs"/>
                <a:sym typeface="Helvetica"/>
              </a:defRPr>
            </a:lvl1pPr>
            <a:lvl2pPr marL="722538" indent="-265338">
              <a:spcBef>
                <a:spcPts val="600"/>
              </a:spcBef>
              <a:defRPr sz="2600">
                <a:latin typeface="+mn-lt"/>
                <a:ea typeface="+mn-ea"/>
                <a:cs typeface="+mn-cs"/>
                <a:sym typeface="Helvetica"/>
              </a:defRPr>
            </a:lvl2pPr>
            <a:lvl3pPr marL="1162050" indent="-247650">
              <a:spcBef>
                <a:spcPts val="600"/>
              </a:spcBef>
              <a:defRPr sz="2600">
                <a:latin typeface="+mn-lt"/>
                <a:ea typeface="+mn-ea"/>
                <a:cs typeface="+mn-cs"/>
                <a:sym typeface="Helvetica"/>
              </a:defRPr>
            </a:lvl3pPr>
            <a:lvl4pPr marL="1668778" indent="-297178">
              <a:spcBef>
                <a:spcPts val="600"/>
              </a:spcBef>
              <a:defRPr sz="2600">
                <a:latin typeface="+mn-lt"/>
                <a:ea typeface="+mn-ea"/>
                <a:cs typeface="+mn-cs"/>
                <a:sym typeface="Helvetica"/>
              </a:defRPr>
            </a:lvl4pPr>
            <a:lvl5pPr marL="2159000" indent="-330200">
              <a:spcBef>
                <a:spcPts val="600"/>
              </a:spcBef>
              <a:defRPr sz="26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2" name="Shape 172"/>
          <p:cNvSpPr/>
          <p:nvPr>
            <p:ph type="sldNum" sz="quarter" idx="2"/>
          </p:nvPr>
        </p:nvSpPr>
        <p:spPr>
          <a:xfrm>
            <a:off x="6553200" y="6248400"/>
            <a:ext cx="1905000" cy="18402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xfrm>
            <a:off x="6553200" y="6248400"/>
            <a:ext cx="1905000" cy="27546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80" name="image1.png" descr="WHO-emblem-ENG-w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" y="100013"/>
            <a:ext cx="1185864" cy="498477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>
            <p:ph type="sldNum" sz="quarter" idx="2"/>
          </p:nvPr>
        </p:nvSpPr>
        <p:spPr>
          <a:xfrm>
            <a:off x="6553200" y="6248400"/>
            <a:ext cx="1905000" cy="18402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191"/>
          <p:cNvGrpSpPr/>
          <p:nvPr/>
        </p:nvGrpSpPr>
        <p:grpSpPr>
          <a:xfrm>
            <a:off x="-1" y="-1"/>
            <a:ext cx="1066801" cy="6858001"/>
            <a:chOff x="0" y="0"/>
            <a:chExt cx="1066800" cy="6858000"/>
          </a:xfrm>
        </p:grpSpPr>
        <p:sp>
          <p:nvSpPr>
            <p:cNvPr id="188" name="Shape 188"/>
            <p:cNvSpPr/>
            <p:nvPr/>
          </p:nvSpPr>
          <p:spPr>
            <a:xfrm>
              <a:off x="0" y="0"/>
              <a:ext cx="1066800" cy="6858000"/>
            </a:xfrm>
            <a:prstGeom prst="rect">
              <a:avLst/>
            </a:prstGeom>
            <a:solidFill>
              <a:srgbClr val="00006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pic>
          <p:nvPicPr>
            <p:cNvPr id="189" name="image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031876" cy="160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image1.jpeg" descr="miniatura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5791200"/>
              <a:ext cx="1066800" cy="539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2" name="Shape 192"/>
          <p:cNvSpPr/>
          <p:nvPr>
            <p:ph type="sldNum" sz="quarter" idx="2"/>
          </p:nvPr>
        </p:nvSpPr>
        <p:spPr>
          <a:xfrm>
            <a:off x="6553200" y="6248400"/>
            <a:ext cx="1905000" cy="18402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3" name="Shape 193"/>
          <p:cNvSpPr/>
          <p:nvPr>
            <p:ph type="title"/>
          </p:nvPr>
        </p:nvSpPr>
        <p:spPr>
          <a:xfrm>
            <a:off x="1676400" y="76200"/>
            <a:ext cx="6781800" cy="1676400"/>
          </a:xfrm>
          <a:prstGeom prst="rect">
            <a:avLst/>
          </a:prstGeom>
        </p:spPr>
        <p:txBody>
          <a:bodyPr/>
          <a:lstStyle>
            <a:lvl1pPr>
              <a:defRPr b="1" sz="2800">
                <a:solidFill>
                  <a:srgbClr val="00339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4" name="Shape 194"/>
          <p:cNvSpPr/>
          <p:nvPr>
            <p:ph type="body" idx="1"/>
          </p:nvPr>
        </p:nvSpPr>
        <p:spPr>
          <a:xfrm>
            <a:off x="1676400" y="1752600"/>
            <a:ext cx="6781800" cy="5105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har char="»"/>
              <a:defRPr sz="2600">
                <a:solidFill>
                  <a:srgbClr val="000099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722538" indent="-265338">
              <a:spcBef>
                <a:spcPts val="600"/>
              </a:spcBef>
              <a:defRPr sz="2600">
                <a:solidFill>
                  <a:srgbClr val="000099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162050" indent="-247650">
              <a:spcBef>
                <a:spcPts val="600"/>
              </a:spcBef>
              <a:defRPr sz="2600">
                <a:solidFill>
                  <a:srgbClr val="000099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668778" indent="-297178">
              <a:spcBef>
                <a:spcPts val="600"/>
              </a:spcBef>
              <a:defRPr sz="2600">
                <a:solidFill>
                  <a:srgbClr val="000099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159000" indent="-330200">
              <a:spcBef>
                <a:spcPts val="600"/>
              </a:spcBef>
              <a:defRPr sz="2600">
                <a:solidFill>
                  <a:srgbClr val="000099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 204"/>
          <p:cNvGrpSpPr/>
          <p:nvPr/>
        </p:nvGrpSpPr>
        <p:grpSpPr>
          <a:xfrm>
            <a:off x="0" y="0"/>
            <a:ext cx="1066800" cy="6858000"/>
            <a:chOff x="0" y="0"/>
            <a:chExt cx="1066800" cy="6858000"/>
          </a:xfrm>
        </p:grpSpPr>
        <p:sp>
          <p:nvSpPr>
            <p:cNvPr id="201" name="Shape 201"/>
            <p:cNvSpPr/>
            <p:nvPr/>
          </p:nvSpPr>
          <p:spPr>
            <a:xfrm>
              <a:off x="0" y="0"/>
              <a:ext cx="1066800" cy="6858000"/>
            </a:xfrm>
            <a:prstGeom prst="rect">
              <a:avLst/>
            </a:prstGeom>
            <a:solidFill>
              <a:srgbClr val="00006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pic>
          <p:nvPicPr>
            <p:cNvPr id="202" name="image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31875" cy="160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miniatura3.jpg" descr="miniatura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5791200"/>
              <a:ext cx="1066800" cy="539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5" name="Shape 205"/>
          <p:cNvSpPr/>
          <p:nvPr>
            <p:ph type="sldNum" sz="quarter" idx="2"/>
          </p:nvPr>
        </p:nvSpPr>
        <p:spPr>
          <a:xfrm>
            <a:off x="6553200" y="6248400"/>
            <a:ext cx="1905000" cy="27546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13" name="image1.png" descr="WHO-emblem-ENG-w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" y="100013"/>
            <a:ext cx="1185864" cy="498476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>
            <p:ph type="sldNum" sz="quarter" idx="2"/>
          </p:nvPr>
        </p:nvSpPr>
        <p:spPr>
          <a:xfrm>
            <a:off x="6553200" y="6248400"/>
            <a:ext cx="1905000" cy="275466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22" name="image1.png" descr="WHO-emblem-ENG-w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" y="100013"/>
            <a:ext cx="1185864" cy="498476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>
            <p:ph type="title"/>
          </p:nvPr>
        </p:nvSpPr>
        <p:spPr>
          <a:xfrm>
            <a:off x="1676400" y="76200"/>
            <a:ext cx="6781800" cy="167640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 sz="28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4" name="Shape 224"/>
          <p:cNvSpPr/>
          <p:nvPr>
            <p:ph type="body" idx="1"/>
          </p:nvPr>
        </p:nvSpPr>
        <p:spPr>
          <a:xfrm>
            <a:off x="1676400" y="1752600"/>
            <a:ext cx="6781800" cy="510540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722539" indent="-265339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162050" indent="-247650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668779" indent="-297179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125979" indent="-297179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Shape 225"/>
          <p:cNvSpPr/>
          <p:nvPr>
            <p:ph type="sldNum" sz="quarter" idx="2"/>
          </p:nvPr>
        </p:nvSpPr>
        <p:spPr>
          <a:xfrm>
            <a:off x="6553200" y="6248400"/>
            <a:ext cx="1905000" cy="27546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 234"/>
          <p:cNvGrpSpPr/>
          <p:nvPr/>
        </p:nvGrpSpPr>
        <p:grpSpPr>
          <a:xfrm>
            <a:off x="-1" y="5867400"/>
            <a:ext cx="9144002" cy="990600"/>
            <a:chOff x="0" y="0"/>
            <a:chExt cx="9144000" cy="990600"/>
          </a:xfrm>
        </p:grpSpPr>
        <p:sp>
          <p:nvSpPr>
            <p:cNvPr id="232" name="Shape 232"/>
            <p:cNvSpPr/>
            <p:nvPr/>
          </p:nvSpPr>
          <p:spPr>
            <a:xfrm>
              <a:off x="-1" y="0"/>
              <a:ext cx="9144002" cy="990600"/>
            </a:xfrm>
            <a:prstGeom prst="rect">
              <a:avLst/>
            </a:prstGeom>
            <a:solidFill>
              <a:srgbClr val="006A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3" name="Shape 233"/>
            <p:cNvSpPr/>
            <p:nvPr/>
          </p:nvSpPr>
          <p:spPr>
            <a:xfrm>
              <a:off x="-1" y="319970"/>
              <a:ext cx="9144002" cy="350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 </a:t>
              </a:r>
            </a:p>
          </p:txBody>
        </p:sp>
      </p:grpSp>
      <p:pic>
        <p:nvPicPr>
          <p:cNvPr id="235" name="WHO-EURO-EN-W.png" descr="WHO-EURO-EN-W.ep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6003925"/>
            <a:ext cx="1755775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hape 236"/>
          <p:cNvSpPr/>
          <p:nvPr>
            <p:ph type="sldNum" sz="quarter" idx="2"/>
          </p:nvPr>
        </p:nvSpPr>
        <p:spPr>
          <a:xfrm>
            <a:off x="6553200" y="6245225"/>
            <a:ext cx="2133600" cy="288822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  <p:sp>
        <p:nvSpPr>
          <p:cNvPr id="244" name="Shape 244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5" name="Shape 245"/>
          <p:cNvSpPr/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buChar char="»"/>
            </a:lvl1pPr>
            <a:lvl2pPr marL="783771" indent="-326571"/>
            <a:lvl5pPr marL="2235200" indent="-4064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3" name="Shape 253"/>
          <p:cNvSpPr/>
          <p:nvPr>
            <p:ph type="sldNum" sz="quarter" idx="2"/>
          </p:nvPr>
        </p:nvSpPr>
        <p:spPr>
          <a:xfrm>
            <a:off x="6553200" y="6248400"/>
            <a:ext cx="1905000" cy="27546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261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" y="100012"/>
            <a:ext cx="1185863" cy="498476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>
            <p:ph type="sldNum" sz="quarter" idx="2"/>
          </p:nvPr>
        </p:nvSpPr>
        <p:spPr>
          <a:xfrm>
            <a:off x="6553200" y="6248400"/>
            <a:ext cx="1905000" cy="27546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  <a:solidFill>
            <a:srgbClr val="00006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270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31875" cy="160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miniatura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791200"/>
            <a:ext cx="1066800" cy="53975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>
            <p:ph type="sldNum" sz="quarter" idx="2"/>
          </p:nvPr>
        </p:nvSpPr>
        <p:spPr>
          <a:xfrm>
            <a:off x="8201661" y="6248400"/>
            <a:ext cx="256539" cy="275464"/>
          </a:xfrm>
          <a:prstGeom prst="rect">
            <a:avLst/>
          </a:prstGeom>
        </p:spPr>
        <p:txBody>
          <a:bodyPr wrap="none" lIns="45718" tIns="45718" rIns="45718" bIns="45718"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0" name="Shape 30"/>
          <p:cNvSpPr/>
          <p:nvPr>
            <p:ph type="sldNum" sz="quarter" idx="2"/>
          </p:nvPr>
        </p:nvSpPr>
        <p:spPr>
          <a:xfrm>
            <a:off x="6553200" y="6248400"/>
            <a:ext cx="1905000" cy="27546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1" name="Shape 31"/>
          <p:cNvSpPr/>
          <p:nvPr>
            <p:ph type="title"/>
          </p:nvPr>
        </p:nvSpPr>
        <p:spPr>
          <a:xfrm>
            <a:off x="1676400" y="76200"/>
            <a:ext cx="6781800" cy="167640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 sz="28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" name="Shape 32"/>
          <p:cNvSpPr/>
          <p:nvPr>
            <p:ph type="body" idx="1"/>
          </p:nvPr>
        </p:nvSpPr>
        <p:spPr>
          <a:xfrm>
            <a:off x="1676400" y="1752600"/>
            <a:ext cx="6781800" cy="510540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600"/>
              </a:spcBef>
              <a:buChar char="»"/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722538" indent="-265338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162050" indent="-247650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668778" indent="-297178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159000" indent="-330200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  <a:solidFill>
            <a:srgbClr val="00006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280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31875" cy="160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miniatura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791200"/>
            <a:ext cx="1066800" cy="53975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hape 282"/>
          <p:cNvSpPr/>
          <p:nvPr>
            <p:ph type="title"/>
          </p:nvPr>
        </p:nvSpPr>
        <p:spPr>
          <a:xfrm>
            <a:off x="1676400" y="228600"/>
            <a:ext cx="6781800" cy="1371600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>
              <a:defRPr sz="2600">
                <a:solidFill>
                  <a:srgbClr val="00339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3" name="Shape 283"/>
          <p:cNvSpPr/>
          <p:nvPr>
            <p:ph type="body" idx="1"/>
          </p:nvPr>
        </p:nvSpPr>
        <p:spPr>
          <a:xfrm>
            <a:off x="1676400" y="1752600"/>
            <a:ext cx="6781800" cy="4343400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>
              <a:spcBef>
                <a:spcPts val="600"/>
              </a:spcBef>
              <a:buChar char="»"/>
              <a:defRPr sz="2600">
                <a:latin typeface="+mn-lt"/>
                <a:ea typeface="+mn-ea"/>
                <a:cs typeface="+mn-cs"/>
                <a:sym typeface="Helvetica"/>
              </a:defRPr>
            </a:lvl1pPr>
            <a:lvl2pPr marL="722539" indent="-265339">
              <a:spcBef>
                <a:spcPts val="600"/>
              </a:spcBef>
              <a:defRPr sz="2600">
                <a:latin typeface="+mn-lt"/>
                <a:ea typeface="+mn-ea"/>
                <a:cs typeface="+mn-cs"/>
                <a:sym typeface="Helvetica"/>
              </a:defRPr>
            </a:lvl2pPr>
            <a:lvl3pPr marL="1162050" indent="-247650">
              <a:spcBef>
                <a:spcPts val="600"/>
              </a:spcBef>
              <a:defRPr sz="2600">
                <a:latin typeface="+mn-lt"/>
                <a:ea typeface="+mn-ea"/>
                <a:cs typeface="+mn-cs"/>
                <a:sym typeface="Helvetica"/>
              </a:defRPr>
            </a:lvl3pPr>
            <a:lvl4pPr marL="1668779" indent="-297179">
              <a:spcBef>
                <a:spcPts val="600"/>
              </a:spcBef>
              <a:defRPr sz="2600">
                <a:latin typeface="+mn-lt"/>
                <a:ea typeface="+mn-ea"/>
                <a:cs typeface="+mn-cs"/>
                <a:sym typeface="Helvetica"/>
              </a:defRPr>
            </a:lvl4pPr>
            <a:lvl5pPr marL="2159000" indent="-330200">
              <a:spcBef>
                <a:spcPts val="600"/>
              </a:spcBef>
              <a:defRPr sz="26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" name="Shape 284"/>
          <p:cNvSpPr/>
          <p:nvPr>
            <p:ph type="sldNum" sz="quarter" idx="2"/>
          </p:nvPr>
        </p:nvSpPr>
        <p:spPr>
          <a:xfrm>
            <a:off x="8201661" y="6248400"/>
            <a:ext cx="256539" cy="275464"/>
          </a:xfrm>
          <a:prstGeom prst="rect">
            <a:avLst/>
          </a:prstGeom>
        </p:spPr>
        <p:txBody>
          <a:bodyPr wrap="none" lIns="45718" tIns="45718" rIns="45718" bIns="45718"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  <a:solidFill>
            <a:srgbClr val="00006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292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31875" cy="160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miniatura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791200"/>
            <a:ext cx="1066800" cy="53975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>
            <p:ph type="title"/>
          </p:nvPr>
        </p:nvSpPr>
        <p:spPr>
          <a:xfrm>
            <a:off x="1676400" y="228600"/>
            <a:ext cx="6781800" cy="1371600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>
              <a:defRPr sz="2600">
                <a:solidFill>
                  <a:srgbClr val="00339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5" name="Shape 295"/>
          <p:cNvSpPr/>
          <p:nvPr>
            <p:ph type="body" sz="half" idx="1"/>
          </p:nvPr>
        </p:nvSpPr>
        <p:spPr>
          <a:xfrm>
            <a:off x="1676400" y="1752600"/>
            <a:ext cx="3328106" cy="4343400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>
              <a:spcBef>
                <a:spcPts val="600"/>
              </a:spcBef>
              <a:buChar char="»"/>
              <a:defRPr sz="2600">
                <a:latin typeface="+mn-lt"/>
                <a:ea typeface="+mn-ea"/>
                <a:cs typeface="+mn-cs"/>
                <a:sym typeface="Helvetica"/>
              </a:defRPr>
            </a:lvl1pPr>
            <a:lvl2pPr marL="722539" indent="-265339">
              <a:spcBef>
                <a:spcPts val="600"/>
              </a:spcBef>
              <a:defRPr sz="2600">
                <a:latin typeface="+mn-lt"/>
                <a:ea typeface="+mn-ea"/>
                <a:cs typeface="+mn-cs"/>
                <a:sym typeface="Helvetica"/>
              </a:defRPr>
            </a:lvl2pPr>
            <a:lvl3pPr marL="1162050" indent="-247650">
              <a:spcBef>
                <a:spcPts val="600"/>
              </a:spcBef>
              <a:defRPr sz="2600">
                <a:latin typeface="+mn-lt"/>
                <a:ea typeface="+mn-ea"/>
                <a:cs typeface="+mn-cs"/>
                <a:sym typeface="Helvetica"/>
              </a:defRPr>
            </a:lvl3pPr>
            <a:lvl4pPr marL="1668779" indent="-297179">
              <a:spcBef>
                <a:spcPts val="600"/>
              </a:spcBef>
              <a:defRPr sz="2600">
                <a:latin typeface="+mn-lt"/>
                <a:ea typeface="+mn-ea"/>
                <a:cs typeface="+mn-cs"/>
                <a:sym typeface="Helvetica"/>
              </a:defRPr>
            </a:lvl4pPr>
            <a:lvl5pPr marL="2159000" indent="-330200">
              <a:spcBef>
                <a:spcPts val="600"/>
              </a:spcBef>
              <a:defRPr sz="26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6" name="Shape 296"/>
          <p:cNvSpPr/>
          <p:nvPr>
            <p:ph type="body" sz="half" idx="13"/>
          </p:nvPr>
        </p:nvSpPr>
        <p:spPr>
          <a:xfrm>
            <a:off x="5130094" y="1752600"/>
            <a:ext cx="3328106" cy="4343400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/>
          <a:p>
            <a:pPr>
              <a:spcBef>
                <a:spcPts val="600"/>
              </a:spcBef>
              <a:defRPr sz="2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97" name="Shape 297"/>
          <p:cNvSpPr/>
          <p:nvPr>
            <p:ph type="sldNum" sz="quarter" idx="2"/>
          </p:nvPr>
        </p:nvSpPr>
        <p:spPr>
          <a:xfrm>
            <a:off x="8201661" y="6248400"/>
            <a:ext cx="256539" cy="275464"/>
          </a:xfrm>
          <a:prstGeom prst="rect">
            <a:avLst/>
          </a:prstGeom>
        </p:spPr>
        <p:txBody>
          <a:bodyPr wrap="none" lIns="45718" tIns="45718" rIns="45718" bIns="45718"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  <a:solidFill>
            <a:srgbClr val="00006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305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31875" cy="160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miniatura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791200"/>
            <a:ext cx="1066800" cy="53975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>
              <a:defRPr sz="2600">
                <a:solidFill>
                  <a:srgbClr val="00339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8" name="Shape 308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0" indent="0" algn="ctr">
              <a:spcBef>
                <a:spcPts val="600"/>
              </a:spcBef>
              <a:buSzTx/>
              <a:buNone/>
              <a:defRPr sz="2600">
                <a:latin typeface="+mn-lt"/>
                <a:ea typeface="+mn-ea"/>
                <a:cs typeface="+mn-cs"/>
                <a:sym typeface="Helvetica"/>
              </a:defRPr>
            </a:lvl1pPr>
            <a:lvl2pPr marL="0" indent="457200" algn="ctr">
              <a:spcBef>
                <a:spcPts val="600"/>
              </a:spcBef>
              <a:buSzTx/>
              <a:buNone/>
              <a:defRPr sz="2600">
                <a:latin typeface="+mn-lt"/>
                <a:ea typeface="+mn-ea"/>
                <a:cs typeface="+mn-cs"/>
                <a:sym typeface="Helvetica"/>
              </a:defRPr>
            </a:lvl2pPr>
            <a:lvl3pPr marL="0" indent="914400" algn="ctr">
              <a:spcBef>
                <a:spcPts val="600"/>
              </a:spcBef>
              <a:buSzTx/>
              <a:buNone/>
              <a:defRPr sz="2600">
                <a:latin typeface="+mn-lt"/>
                <a:ea typeface="+mn-ea"/>
                <a:cs typeface="+mn-cs"/>
                <a:sym typeface="Helvetica"/>
              </a:defRPr>
            </a:lvl3pPr>
            <a:lvl4pPr marL="0" indent="1371600" algn="ctr">
              <a:spcBef>
                <a:spcPts val="600"/>
              </a:spcBef>
              <a:buSzTx/>
              <a:buNone/>
              <a:defRPr sz="2600">
                <a:latin typeface="+mn-lt"/>
                <a:ea typeface="+mn-ea"/>
                <a:cs typeface="+mn-cs"/>
                <a:sym typeface="Helvetica"/>
              </a:defRPr>
            </a:lvl4pPr>
            <a:lvl5pPr marL="0" indent="1828800" algn="ctr">
              <a:spcBef>
                <a:spcPts val="600"/>
              </a:spcBef>
              <a:buSzTx/>
              <a:buNone/>
              <a:defRPr sz="26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9" name="Shape 309"/>
          <p:cNvSpPr/>
          <p:nvPr>
            <p:ph type="sldNum" sz="quarter" idx="2"/>
          </p:nvPr>
        </p:nvSpPr>
        <p:spPr>
          <a:xfrm>
            <a:off x="8201660" y="6248400"/>
            <a:ext cx="256541" cy="275466"/>
          </a:xfrm>
          <a:prstGeom prst="rect">
            <a:avLst/>
          </a:prstGeom>
        </p:spPr>
        <p:txBody>
          <a:bodyPr wrap="none" lIns="45719" tIns="45719" rIns="45719" bIns="45719"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17" name="image1.png" descr="WHO-emblem-ENG-w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" y="100013"/>
            <a:ext cx="1185864" cy="498476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>
            <p:ph type="sldNum" sz="quarter" idx="2"/>
          </p:nvPr>
        </p:nvSpPr>
        <p:spPr>
          <a:xfrm>
            <a:off x="8201660" y="6248400"/>
            <a:ext cx="256541" cy="275466"/>
          </a:xfrm>
          <a:prstGeom prst="rect">
            <a:avLst/>
          </a:prstGeom>
        </p:spPr>
        <p:txBody>
          <a:bodyPr wrap="none" lIns="45719" tIns="45719" rIns="45719" bIns="45719"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26" name="image1.png" descr="WHO-emblem-ENG-w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" y="100013"/>
            <a:ext cx="1185864" cy="498476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hape 327"/>
          <p:cNvSpPr/>
          <p:nvPr>
            <p:ph type="title"/>
          </p:nvPr>
        </p:nvSpPr>
        <p:spPr>
          <a:xfrm>
            <a:off x="1676400" y="228600"/>
            <a:ext cx="6781800" cy="1371600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>
              <a:defRPr b="1" sz="28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8" name="Shape 328"/>
          <p:cNvSpPr/>
          <p:nvPr>
            <p:ph type="body" sz="quarter" idx="1"/>
          </p:nvPr>
        </p:nvSpPr>
        <p:spPr>
          <a:xfrm>
            <a:off x="1676400" y="1752600"/>
            <a:ext cx="3314700" cy="2095500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722539" indent="-265339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162050" indent="-247650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668779" indent="-297179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125979" indent="-297179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9" name="Shape 329"/>
          <p:cNvSpPr/>
          <p:nvPr>
            <p:ph type="sldNum" sz="quarter" idx="2"/>
          </p:nvPr>
        </p:nvSpPr>
        <p:spPr>
          <a:xfrm>
            <a:off x="8201660" y="6248400"/>
            <a:ext cx="256541" cy="275466"/>
          </a:xfrm>
          <a:prstGeom prst="rect">
            <a:avLst/>
          </a:prstGeom>
        </p:spPr>
        <p:txBody>
          <a:bodyPr wrap="none" lIns="45719" tIns="45719" rIns="45719" bIns="45719"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337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" y="100012"/>
            <a:ext cx="1185863" cy="498476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338"/>
          <p:cNvSpPr/>
          <p:nvPr>
            <p:ph type="title"/>
          </p:nvPr>
        </p:nvSpPr>
        <p:spPr>
          <a:xfrm>
            <a:off x="1676400" y="228600"/>
            <a:ext cx="6781800" cy="1371600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>
              <a:defRPr b="1" sz="28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9" name="Shape 339"/>
          <p:cNvSpPr/>
          <p:nvPr>
            <p:ph type="body" idx="1"/>
          </p:nvPr>
        </p:nvSpPr>
        <p:spPr>
          <a:xfrm>
            <a:off x="1676400" y="1752600"/>
            <a:ext cx="6781800" cy="4343400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>
              <a:spcBef>
                <a:spcPts val="600"/>
              </a:spcBef>
              <a:buChar char="»"/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722539" indent="-265339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162050" indent="-247650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668779" indent="-297179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159000" indent="-330200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0" name="Shape 340"/>
          <p:cNvSpPr/>
          <p:nvPr>
            <p:ph type="sldNum" sz="quarter" idx="2"/>
          </p:nvPr>
        </p:nvSpPr>
        <p:spPr>
          <a:xfrm>
            <a:off x="8201660" y="6248400"/>
            <a:ext cx="256541" cy="275466"/>
          </a:xfrm>
          <a:prstGeom prst="rect">
            <a:avLst/>
          </a:prstGeom>
        </p:spPr>
        <p:txBody>
          <a:bodyPr wrap="none" lIns="45719" tIns="45719" rIns="45719" bIns="45719"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48" name="Shape 348"/>
          <p:cNvSpPr/>
          <p:nvPr>
            <p:ph type="sldNum" sz="quarter" idx="2"/>
          </p:nvPr>
        </p:nvSpPr>
        <p:spPr>
          <a:xfrm>
            <a:off x="6553200" y="6248400"/>
            <a:ext cx="1905000" cy="18402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xfrm>
            <a:off x="6553200" y="6248400"/>
            <a:ext cx="1905000" cy="18402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8" name="Shape 48"/>
          <p:cNvSpPr/>
          <p:nvPr>
            <p:ph type="title"/>
          </p:nvPr>
        </p:nvSpPr>
        <p:spPr>
          <a:xfrm>
            <a:off x="1676400" y="76200"/>
            <a:ext cx="6781800" cy="1676400"/>
          </a:xfrm>
          <a:prstGeom prst="rect">
            <a:avLst/>
          </a:prstGeom>
        </p:spPr>
        <p:txBody>
          <a:bodyPr/>
          <a:lstStyle>
            <a:lvl1pPr>
              <a:defRPr b="1" sz="28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body" idx="1"/>
          </p:nvPr>
        </p:nvSpPr>
        <p:spPr>
          <a:xfrm>
            <a:off x="1676400" y="1752600"/>
            <a:ext cx="6781800" cy="5105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722538" indent="-265338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162050" indent="-247650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668778" indent="-297178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125978" indent="-297178">
              <a:spcBef>
                <a:spcPts val="600"/>
              </a:spcBef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hape 50"/>
          <p:cNvSpPr/>
          <p:nvPr>
            <p:ph type="sldNum" sz="quarter" idx="2"/>
          </p:nvPr>
        </p:nvSpPr>
        <p:spPr>
          <a:xfrm>
            <a:off x="6553200" y="6248400"/>
            <a:ext cx="1905000" cy="18402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8" name="image1.png" descr="WHO-emblem-ENG-w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" y="100013"/>
            <a:ext cx="1185864" cy="498477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/>
          <p:nvPr>
            <p:ph type="sldNum" sz="quarter" idx="2"/>
          </p:nvPr>
        </p:nvSpPr>
        <p:spPr>
          <a:xfrm>
            <a:off x="6553200" y="6248400"/>
            <a:ext cx="1905000" cy="18402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0" y="0"/>
            <a:ext cx="1187450" cy="6858000"/>
          </a:xfrm>
          <a:prstGeom prst="rect">
            <a:avLst/>
          </a:prstGeom>
          <a:solidFill>
            <a:srgbClr val="34617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7" name="Shape 67"/>
          <p:cNvSpPr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>
            <a:lvl1pPr>
              <a:defRPr b="1" sz="28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8" name="Shape 68"/>
          <p:cNvSpPr/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SzTx/>
              <a:buNone/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 algn="ctr">
              <a:spcBef>
                <a:spcPts val="600"/>
              </a:spcBef>
              <a:buSzTx/>
              <a:buNone/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 algn="ctr">
              <a:spcBef>
                <a:spcPts val="600"/>
              </a:spcBef>
              <a:buSzTx/>
              <a:buNone/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 algn="ctr">
              <a:spcBef>
                <a:spcPts val="600"/>
              </a:spcBef>
              <a:buSzTx/>
              <a:buNone/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 algn="ctr">
              <a:spcBef>
                <a:spcPts val="600"/>
              </a:spcBef>
              <a:buSzTx/>
              <a:buNone/>
              <a:defRPr sz="2600">
                <a:solidFill>
                  <a:srgbClr val="35617F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hape 69"/>
          <p:cNvSpPr/>
          <p:nvPr>
            <p:ph type="sldNum" sz="quarter" idx="2"/>
          </p:nvPr>
        </p:nvSpPr>
        <p:spPr>
          <a:xfrm>
            <a:off x="6553200" y="6248400"/>
            <a:ext cx="1905000" cy="18402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0" y="0"/>
            <a:ext cx="1066800" cy="6858000"/>
          </a:xfrm>
          <a:prstGeom prst="rect">
            <a:avLst/>
          </a:prstGeom>
          <a:solidFill>
            <a:srgbClr val="00006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77" name="Shape 77"/>
          <p:cNvSpPr/>
          <p:nvPr>
            <p:ph type="sldNum" sz="quarter" idx="2"/>
          </p:nvPr>
        </p:nvSpPr>
        <p:spPr>
          <a:xfrm>
            <a:off x="6553200" y="6248400"/>
            <a:ext cx="1905000" cy="1778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sldNum" sz="quarter" idx="2"/>
          </p:nvPr>
        </p:nvSpPr>
        <p:spPr>
          <a:xfrm>
            <a:off x="6553200" y="6248400"/>
            <a:ext cx="1905000" cy="18402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92075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553200" y="6245225"/>
            <a:ext cx="2133600" cy="19738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696464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696464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696464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696464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696464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696464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696464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696464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696464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1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17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Relationship Id="rId11" Type="http://schemas.openxmlformats.org/officeDocument/2006/relationships/image" Target="../media/image12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1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2.png"/><Relationship Id="rId8" Type="http://schemas.openxmlformats.org/officeDocument/2006/relationships/image" Target="../media/image16.jpeg"/><Relationship Id="rId9" Type="http://schemas.openxmlformats.org/officeDocument/2006/relationships/image" Target="../media/image17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1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://www.gitanos.org/upload/86/09/Diptico_MSanidad_FSG.pdf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/>
        </p:nvSpPr>
        <p:spPr>
          <a:xfrm>
            <a:off x="1248844" y="2368011"/>
            <a:ext cx="7857575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i="1"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Affrontare le Iniquità di Stato di Salute: Opportunità e Sfide per Promuovere Salute, Sviluppo e Giustizia Sociale</a:t>
            </a:r>
          </a:p>
        </p:txBody>
      </p:sp>
      <p:sp>
        <p:nvSpPr>
          <p:cNvPr id="358" name="Shape 358"/>
          <p:cNvSpPr/>
          <p:nvPr/>
        </p:nvSpPr>
        <p:spPr>
          <a:xfrm>
            <a:off x="2985252" y="4422681"/>
            <a:ext cx="438475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000">
              <a:solidFill>
                <a:schemeClr val="accent2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Dr Erio Ziglio (°)</a:t>
            </a:r>
          </a:p>
        </p:txBody>
      </p:sp>
      <p:sp>
        <p:nvSpPr>
          <p:cNvPr id="359" name="Shape 359"/>
          <p:cNvSpPr/>
          <p:nvPr/>
        </p:nvSpPr>
        <p:spPr>
          <a:xfrm>
            <a:off x="4053768" y="3877946"/>
            <a:ext cx="2223914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chemeClr val="accent2"/>
                </a:solidFill>
              </a:rPr>
              <a:t> Firenze, 18 febbraio 2016</a:t>
            </a:r>
          </a:p>
        </p:txBody>
      </p:sp>
      <p:sp>
        <p:nvSpPr>
          <p:cNvPr id="360" name="Shape 360"/>
          <p:cNvSpPr/>
          <p:nvPr/>
        </p:nvSpPr>
        <p:spPr>
          <a:xfrm>
            <a:off x="1313105" y="5797901"/>
            <a:ext cx="770524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(°) </a:t>
            </a:r>
            <a:endParaRPr>
              <a:solidFill>
                <a:schemeClr val="accent2"/>
              </a:solidFill>
              <a:latin typeface="+mn-lt"/>
              <a:ea typeface="+mn-ea"/>
              <a:cs typeface="+mn-cs"/>
              <a:sym typeface="Helvetica"/>
            </a:endParaRPr>
          </a:p>
          <a:p>
            <a:pPr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Special Guest Lecturer, MCI - Innsbruck, Austria; </a:t>
            </a:r>
            <a:endParaRPr>
              <a:solidFill>
                <a:schemeClr val="accent2"/>
              </a:solidFill>
              <a:latin typeface="+mn-lt"/>
              <a:ea typeface="+mn-ea"/>
              <a:cs typeface="+mn-cs"/>
              <a:sym typeface="Helvetica"/>
            </a:endParaRPr>
          </a:p>
          <a:p>
            <a:pPr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Visiting Professor, University of Applied Sciences, Halle, Austria</a:t>
            </a:r>
            <a:endParaRPr>
              <a:solidFill>
                <a:schemeClr val="accent2"/>
              </a:solidFill>
              <a:latin typeface="+mn-lt"/>
              <a:ea typeface="+mn-ea"/>
              <a:cs typeface="+mn-cs"/>
              <a:sym typeface="Helvetica"/>
            </a:endParaRPr>
          </a:p>
          <a:p>
            <a:pPr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Fino al 1 Ottobre 2014, Direttore Ufficio Europeo  per gli Investimenti per la Salute e lo Sviluppo,</a:t>
            </a:r>
            <a:endParaRPr>
              <a:solidFill>
                <a:schemeClr val="accent2"/>
              </a:solidFill>
              <a:latin typeface="+mn-lt"/>
              <a:ea typeface="+mn-ea"/>
              <a:cs typeface="+mn-cs"/>
              <a:sym typeface="Helvetica"/>
            </a:endParaRPr>
          </a:p>
          <a:p>
            <a:pPr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Organizzazione Mondiale della Sanità, Regione Europea</a:t>
            </a:r>
          </a:p>
        </p:txBody>
      </p:sp>
      <p:pic>
        <p:nvPicPr>
          <p:cNvPr id="361" name="imag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7918" y="272538"/>
            <a:ext cx="1187451" cy="1221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4787" y="498520"/>
            <a:ext cx="1103313" cy="668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68218" y="457383"/>
            <a:ext cx="930276" cy="687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age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46239" y="409056"/>
            <a:ext cx="2527998" cy="784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/>
          <p:nvPr/>
        </p:nvSpPr>
        <p:spPr>
          <a:xfrm>
            <a:off x="2327275" y="3497262"/>
            <a:ext cx="1081088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000"/>
              </a:spcBef>
              <a:defRPr b="1" sz="1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Sofia</a:t>
            </a:r>
          </a:p>
        </p:txBody>
      </p:sp>
      <p:sp>
        <p:nvSpPr>
          <p:cNvPr id="472" name="Shape 472"/>
          <p:cNvSpPr/>
          <p:nvPr/>
        </p:nvSpPr>
        <p:spPr>
          <a:xfrm>
            <a:off x="4979652" y="3497262"/>
            <a:ext cx="777528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000"/>
              </a:spcBef>
              <a:defRPr b="1" sz="1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Milano</a:t>
            </a:r>
          </a:p>
        </p:txBody>
      </p:sp>
      <p:sp>
        <p:nvSpPr>
          <p:cNvPr id="473" name="Shape 473"/>
          <p:cNvSpPr/>
          <p:nvPr/>
        </p:nvSpPr>
        <p:spPr>
          <a:xfrm>
            <a:off x="1928813" y="6157912"/>
            <a:ext cx="1223963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000"/>
              </a:spcBef>
              <a:defRPr b="1" sz="1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Budapest</a:t>
            </a:r>
          </a:p>
        </p:txBody>
      </p:sp>
      <p:sp>
        <p:nvSpPr>
          <p:cNvPr id="474" name="Shape 474"/>
          <p:cNvSpPr/>
          <p:nvPr/>
        </p:nvSpPr>
        <p:spPr>
          <a:xfrm>
            <a:off x="4756435" y="6157912"/>
            <a:ext cx="1223963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000"/>
              </a:spcBef>
              <a:defRPr b="1" sz="1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  Belfast</a:t>
            </a:r>
          </a:p>
        </p:txBody>
      </p:sp>
      <p:sp>
        <p:nvSpPr>
          <p:cNvPr id="475" name="Shape 475"/>
          <p:cNvSpPr/>
          <p:nvPr/>
        </p:nvSpPr>
        <p:spPr>
          <a:xfrm>
            <a:off x="1258887" y="-26988"/>
            <a:ext cx="7634287" cy="95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600"/>
              </a:spcBef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Vari anni di differenza in aspettativa di vita con picchi anche di oltre 30 anni</a:t>
            </a:r>
          </a:p>
        </p:txBody>
      </p:sp>
      <p:pic>
        <p:nvPicPr>
          <p:cNvPr id="476" name="image21.jpg" descr="sofia-bulgaria-downtown-boby-dimitrov-from-sofia-bulgaria-small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3350" y="1744215"/>
            <a:ext cx="2482695" cy="1686184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pic>
        <p:nvPicPr>
          <p:cNvPr id="477" name="image22.jpg" descr="Budapest-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3350" y="4242710"/>
            <a:ext cx="2482695" cy="1758528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pic>
        <p:nvPicPr>
          <p:cNvPr id="478" name="image23.jpg" descr="belfast-night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94162" y="4312089"/>
            <a:ext cx="2548508" cy="1763999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grpSp>
        <p:nvGrpSpPr>
          <p:cNvPr id="482" name="Group 482"/>
          <p:cNvGrpSpPr/>
          <p:nvPr/>
        </p:nvGrpSpPr>
        <p:grpSpPr>
          <a:xfrm>
            <a:off x="8610599" y="76200"/>
            <a:ext cx="457201" cy="381000"/>
            <a:chOff x="0" y="0"/>
            <a:chExt cx="457199" cy="380999"/>
          </a:xfrm>
        </p:grpSpPr>
        <p:sp>
          <p:nvSpPr>
            <p:cNvPr id="479" name="Shape 479"/>
            <p:cNvSpPr/>
            <p:nvPr/>
          </p:nvSpPr>
          <p:spPr>
            <a:xfrm>
              <a:off x="248840" y="0"/>
              <a:ext cx="208360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480" name="Shape 480"/>
            <p:cNvSpPr/>
            <p:nvPr/>
          </p:nvSpPr>
          <p:spPr>
            <a:xfrm>
              <a:off x="125015" y="76729"/>
              <a:ext cx="207169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481" name="Shape 481"/>
            <p:cNvSpPr/>
            <p:nvPr/>
          </p:nvSpPr>
          <p:spPr>
            <a:xfrm>
              <a:off x="-1" y="190500"/>
              <a:ext cx="208361" cy="190500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00008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  <p:pic>
        <p:nvPicPr>
          <p:cNvPr id="483" name="Milano Duomo.jpg" descr="Milano Duomo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06706" y="1744215"/>
            <a:ext cx="2523420" cy="16861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84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65075" y="2494747"/>
            <a:ext cx="2087792" cy="2950837"/>
          </a:xfrm>
          <a:prstGeom prst="rect">
            <a:avLst/>
          </a:prstGeom>
          <a:ln w="25400">
            <a:solidFill>
              <a:srgbClr val="942192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/>
          <p:nvPr>
            <p:ph type="title" idx="4294967295"/>
          </p:nvPr>
        </p:nvSpPr>
        <p:spPr>
          <a:xfrm>
            <a:off x="1676400" y="228600"/>
            <a:ext cx="6781800" cy="1371600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Piacere di conoscervi…</a:t>
            </a:r>
          </a:p>
        </p:txBody>
      </p:sp>
      <p:sp>
        <p:nvSpPr>
          <p:cNvPr id="487" name="Shape 487"/>
          <p:cNvSpPr/>
          <p:nvPr/>
        </p:nvSpPr>
        <p:spPr>
          <a:xfrm>
            <a:off x="5546725" y="4437062"/>
            <a:ext cx="3600450" cy="166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z="2600">
                <a:solidFill>
                  <a:srgbClr val="FF66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Maria, Carmen</a:t>
            </a:r>
          </a:p>
          <a:p>
            <a:pPr algn="ctr">
              <a:defRPr b="1" sz="2600">
                <a:solidFill>
                  <a:srgbClr val="00339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Antonio, Marek</a:t>
            </a:r>
            <a:endParaRPr>
              <a:solidFill>
                <a:srgbClr val="FF66FF"/>
              </a:solidFill>
            </a:endParaRPr>
          </a:p>
          <a:p>
            <a:pPr algn="ctr">
              <a:defRPr b="1" sz="2600">
                <a:solidFill>
                  <a:srgbClr val="FF66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 </a:t>
            </a:r>
          </a:p>
        </p:txBody>
      </p:sp>
      <p:pic>
        <p:nvPicPr>
          <p:cNvPr id="488" name="image.jpg"/>
          <p:cNvPicPr>
            <a:picLocks noChangeAspect="1"/>
          </p:cNvPicPr>
          <p:nvPr/>
        </p:nvPicPr>
        <p:blipFill>
          <a:blip r:embed="rId2">
            <a:extLst/>
          </a:blip>
          <a:srcRect l="0" t="0" r="27272" b="0"/>
          <a:stretch>
            <a:fillRect/>
          </a:stretch>
        </p:blipFill>
        <p:spPr>
          <a:xfrm>
            <a:off x="6340475" y="2343150"/>
            <a:ext cx="1995201" cy="191928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89" name="Shape 489"/>
          <p:cNvSpPr/>
          <p:nvPr/>
        </p:nvSpPr>
        <p:spPr>
          <a:xfrm>
            <a:off x="1503362" y="4495800"/>
            <a:ext cx="2895601" cy="1272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z="2600">
                <a:solidFill>
                  <a:srgbClr val="FF66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Elena, Svetlana</a:t>
            </a:r>
          </a:p>
          <a:p>
            <a:pPr algn="ctr">
              <a:defRPr b="1" sz="2600">
                <a:solidFill>
                  <a:srgbClr val="00339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Mario, Abdul</a:t>
            </a:r>
            <a:endParaRPr>
              <a:solidFill>
                <a:srgbClr val="FF66FF"/>
              </a:solidFill>
            </a:endParaRPr>
          </a:p>
        </p:txBody>
      </p:sp>
      <p:pic>
        <p:nvPicPr>
          <p:cNvPr id="490" name="image.jpeg"/>
          <p:cNvPicPr>
            <a:picLocks noChangeAspect="1"/>
          </p:cNvPicPr>
          <p:nvPr/>
        </p:nvPicPr>
        <p:blipFill>
          <a:blip r:embed="rId3">
            <a:extLst/>
          </a:blip>
          <a:srcRect l="28570" t="20713" r="14285" b="33572"/>
          <a:stretch>
            <a:fillRect/>
          </a:stretch>
        </p:blipFill>
        <p:spPr>
          <a:xfrm>
            <a:off x="1991518" y="2341562"/>
            <a:ext cx="1919289" cy="1919288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494" name="Group 494"/>
          <p:cNvGrpSpPr/>
          <p:nvPr/>
        </p:nvGrpSpPr>
        <p:grpSpPr>
          <a:xfrm>
            <a:off x="8604250" y="115887"/>
            <a:ext cx="457200" cy="381001"/>
            <a:chOff x="0" y="0"/>
            <a:chExt cx="457200" cy="380999"/>
          </a:xfrm>
        </p:grpSpPr>
        <p:sp>
          <p:nvSpPr>
            <p:cNvPr id="491" name="Shape 491"/>
            <p:cNvSpPr/>
            <p:nvPr/>
          </p:nvSpPr>
          <p:spPr>
            <a:xfrm>
              <a:off x="248840" y="0"/>
              <a:ext cx="208360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92" name="Shape 492"/>
            <p:cNvSpPr/>
            <p:nvPr/>
          </p:nvSpPr>
          <p:spPr>
            <a:xfrm>
              <a:off x="125015" y="76729"/>
              <a:ext cx="207170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93" name="Shape 493"/>
            <p:cNvSpPr/>
            <p:nvPr/>
          </p:nvSpPr>
          <p:spPr>
            <a:xfrm>
              <a:off x="0" y="190500"/>
              <a:ext cx="208360" cy="190500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/>
          <p:nvPr>
            <p:ph type="title" idx="4294967295"/>
          </p:nvPr>
        </p:nvSpPr>
        <p:spPr>
          <a:xfrm>
            <a:off x="1385887" y="-99059"/>
            <a:ext cx="8101013" cy="1045209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algn="l"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Vulnerabilità “ereditate” e percorsi di vita </a:t>
            </a:r>
          </a:p>
        </p:txBody>
      </p:sp>
      <p:grpSp>
        <p:nvGrpSpPr>
          <p:cNvPr id="499" name="Group 499"/>
          <p:cNvGrpSpPr/>
          <p:nvPr/>
        </p:nvGrpSpPr>
        <p:grpSpPr>
          <a:xfrm>
            <a:off x="1223962" y="2484437"/>
            <a:ext cx="1520826" cy="457201"/>
            <a:chOff x="0" y="0"/>
            <a:chExt cx="1520825" cy="457200"/>
          </a:xfrm>
        </p:grpSpPr>
        <p:sp>
          <p:nvSpPr>
            <p:cNvPr id="497" name="Shape 497"/>
            <p:cNvSpPr/>
            <p:nvPr/>
          </p:nvSpPr>
          <p:spPr>
            <a:xfrm>
              <a:off x="-1" y="0"/>
              <a:ext cx="1520827" cy="457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85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7785" y="21600"/>
                  </a:lnTo>
                  <a:lnTo>
                    <a:pt x="21600" y="108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4B500"/>
                </a:gs>
                <a:gs pos="100000">
                  <a:srgbClr val="597A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98" name="Shape 498"/>
            <p:cNvSpPr/>
            <p:nvPr/>
          </p:nvSpPr>
          <p:spPr>
            <a:xfrm>
              <a:off x="65087" y="57150"/>
              <a:ext cx="1422401" cy="370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lnSpc>
                  <a:spcPct val="90000"/>
                </a:lnSpc>
                <a:spcBef>
                  <a:spcPts val="2100"/>
                </a:spcBef>
                <a:defRPr b="1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Baby</a:t>
              </a:r>
            </a:p>
          </p:txBody>
        </p:sp>
      </p:grpSp>
      <p:sp>
        <p:nvSpPr>
          <p:cNvPr id="500" name="Shape 500"/>
          <p:cNvSpPr/>
          <p:nvPr/>
        </p:nvSpPr>
        <p:spPr>
          <a:xfrm>
            <a:off x="1223962" y="5140325"/>
            <a:ext cx="1520826" cy="45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85" y="0"/>
                </a:moveTo>
                <a:lnTo>
                  <a:pt x="0" y="0"/>
                </a:lnTo>
                <a:lnTo>
                  <a:pt x="0" y="21600"/>
                </a:lnTo>
                <a:lnTo>
                  <a:pt x="17785" y="21600"/>
                </a:lnTo>
                <a:lnTo>
                  <a:pt x="21600" y="10800"/>
                </a:lnTo>
                <a:close/>
              </a:path>
            </a:pathLst>
          </a:custGeom>
          <a:gradFill>
            <a:gsLst>
              <a:gs pos="0">
                <a:srgbClr val="CE102E"/>
              </a:gs>
              <a:gs pos="100000">
                <a:srgbClr val="8A0A1F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01" name="Shape 501"/>
          <p:cNvSpPr/>
          <p:nvPr/>
        </p:nvSpPr>
        <p:spPr>
          <a:xfrm>
            <a:off x="1373187" y="5197475"/>
            <a:ext cx="1655763" cy="370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2100"/>
              </a:spcBef>
              <a:defRPr b="1">
                <a:solidFill>
                  <a:srgbClr val="33339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Baby</a:t>
            </a:r>
          </a:p>
        </p:txBody>
      </p:sp>
      <p:grpSp>
        <p:nvGrpSpPr>
          <p:cNvPr id="504" name="Group 504"/>
          <p:cNvGrpSpPr/>
          <p:nvPr/>
        </p:nvGrpSpPr>
        <p:grpSpPr>
          <a:xfrm>
            <a:off x="2768600" y="2484437"/>
            <a:ext cx="1522413" cy="457201"/>
            <a:chOff x="0" y="0"/>
            <a:chExt cx="1522412" cy="457200"/>
          </a:xfrm>
        </p:grpSpPr>
        <p:sp>
          <p:nvSpPr>
            <p:cNvPr id="502" name="Shape 502"/>
            <p:cNvSpPr/>
            <p:nvPr/>
          </p:nvSpPr>
          <p:spPr>
            <a:xfrm>
              <a:off x="0" y="0"/>
              <a:ext cx="1522413" cy="457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85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7785" y="21600"/>
                  </a:lnTo>
                  <a:lnTo>
                    <a:pt x="21600" y="108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4B500"/>
                </a:gs>
                <a:gs pos="100000">
                  <a:srgbClr val="597A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03" name="Shape 503"/>
            <p:cNvSpPr/>
            <p:nvPr/>
          </p:nvSpPr>
          <p:spPr>
            <a:xfrm>
              <a:off x="69849" y="57150"/>
              <a:ext cx="1436689" cy="370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lnSpc>
                  <a:spcPct val="90000"/>
                </a:lnSpc>
                <a:spcBef>
                  <a:spcPts val="2100"/>
                </a:spcBef>
                <a:defRPr b="1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10 anni</a:t>
              </a:r>
            </a:p>
          </p:txBody>
        </p:sp>
      </p:grpSp>
      <p:grpSp>
        <p:nvGrpSpPr>
          <p:cNvPr id="507" name="Group 507"/>
          <p:cNvGrpSpPr/>
          <p:nvPr/>
        </p:nvGrpSpPr>
        <p:grpSpPr>
          <a:xfrm>
            <a:off x="2755900" y="5140325"/>
            <a:ext cx="1522413" cy="457200"/>
            <a:chOff x="0" y="0"/>
            <a:chExt cx="1522412" cy="457200"/>
          </a:xfrm>
        </p:grpSpPr>
        <p:sp>
          <p:nvSpPr>
            <p:cNvPr id="505" name="Shape 505"/>
            <p:cNvSpPr/>
            <p:nvPr/>
          </p:nvSpPr>
          <p:spPr>
            <a:xfrm>
              <a:off x="0" y="0"/>
              <a:ext cx="1522413" cy="457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85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7785" y="21600"/>
                  </a:lnTo>
                  <a:lnTo>
                    <a:pt x="21600" y="108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E102E"/>
                </a:gs>
                <a:gs pos="100000">
                  <a:srgbClr val="8A0A1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06" name="Shape 506"/>
            <p:cNvSpPr/>
            <p:nvPr/>
          </p:nvSpPr>
          <p:spPr>
            <a:xfrm>
              <a:off x="69849" y="57150"/>
              <a:ext cx="1436689" cy="370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lnSpc>
                  <a:spcPct val="90000"/>
                </a:lnSpc>
                <a:spcBef>
                  <a:spcPts val="2100"/>
                </a:spcBef>
                <a:defRPr b="1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10 anni</a:t>
              </a:r>
            </a:p>
          </p:txBody>
        </p:sp>
      </p:grpSp>
      <p:grpSp>
        <p:nvGrpSpPr>
          <p:cNvPr id="510" name="Group 510"/>
          <p:cNvGrpSpPr/>
          <p:nvPr/>
        </p:nvGrpSpPr>
        <p:grpSpPr>
          <a:xfrm>
            <a:off x="4283074" y="2484437"/>
            <a:ext cx="1527176" cy="457201"/>
            <a:chOff x="0" y="0"/>
            <a:chExt cx="1527175" cy="457200"/>
          </a:xfrm>
        </p:grpSpPr>
        <p:sp>
          <p:nvSpPr>
            <p:cNvPr id="508" name="Shape 508"/>
            <p:cNvSpPr/>
            <p:nvPr/>
          </p:nvSpPr>
          <p:spPr>
            <a:xfrm>
              <a:off x="-1" y="0"/>
              <a:ext cx="1520827" cy="457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85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7785" y="21600"/>
                  </a:lnTo>
                  <a:lnTo>
                    <a:pt x="21600" y="108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4B500"/>
                </a:gs>
                <a:gs pos="100000">
                  <a:srgbClr val="597A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09" name="Shape 509"/>
            <p:cNvSpPr/>
            <p:nvPr/>
          </p:nvSpPr>
          <p:spPr>
            <a:xfrm>
              <a:off x="69850" y="57150"/>
              <a:ext cx="1457325" cy="370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lnSpc>
                  <a:spcPct val="90000"/>
                </a:lnSpc>
                <a:spcBef>
                  <a:spcPts val="2100"/>
                </a:spcBef>
                <a:defRPr b="1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20 anni</a:t>
              </a:r>
            </a:p>
          </p:txBody>
        </p:sp>
      </p:grpSp>
      <p:grpSp>
        <p:nvGrpSpPr>
          <p:cNvPr id="513" name="Group 513"/>
          <p:cNvGrpSpPr/>
          <p:nvPr/>
        </p:nvGrpSpPr>
        <p:grpSpPr>
          <a:xfrm>
            <a:off x="4270374" y="5140325"/>
            <a:ext cx="1527176" cy="457200"/>
            <a:chOff x="0" y="0"/>
            <a:chExt cx="1527175" cy="457200"/>
          </a:xfrm>
        </p:grpSpPr>
        <p:sp>
          <p:nvSpPr>
            <p:cNvPr id="511" name="Shape 511"/>
            <p:cNvSpPr/>
            <p:nvPr/>
          </p:nvSpPr>
          <p:spPr>
            <a:xfrm>
              <a:off x="-1" y="0"/>
              <a:ext cx="1520827" cy="457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85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7785" y="21600"/>
                  </a:lnTo>
                  <a:lnTo>
                    <a:pt x="21600" y="108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E102E"/>
                </a:gs>
                <a:gs pos="100000">
                  <a:srgbClr val="8A0A1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12" name="Shape 512"/>
            <p:cNvSpPr/>
            <p:nvPr/>
          </p:nvSpPr>
          <p:spPr>
            <a:xfrm>
              <a:off x="69850" y="57150"/>
              <a:ext cx="1457325" cy="370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lnSpc>
                  <a:spcPct val="90000"/>
                </a:lnSpc>
                <a:spcBef>
                  <a:spcPts val="2100"/>
                </a:spcBef>
                <a:defRPr b="1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20 anni</a:t>
              </a:r>
            </a:p>
          </p:txBody>
        </p:sp>
      </p:grpSp>
      <p:grpSp>
        <p:nvGrpSpPr>
          <p:cNvPr id="516" name="Group 516"/>
          <p:cNvGrpSpPr/>
          <p:nvPr/>
        </p:nvGrpSpPr>
        <p:grpSpPr>
          <a:xfrm>
            <a:off x="5810250" y="2484437"/>
            <a:ext cx="1539875" cy="457201"/>
            <a:chOff x="0" y="0"/>
            <a:chExt cx="1539875" cy="457200"/>
          </a:xfrm>
        </p:grpSpPr>
        <p:sp>
          <p:nvSpPr>
            <p:cNvPr id="514" name="Shape 514"/>
            <p:cNvSpPr/>
            <p:nvPr/>
          </p:nvSpPr>
          <p:spPr>
            <a:xfrm>
              <a:off x="0" y="0"/>
              <a:ext cx="1522413" cy="457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85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7785" y="21600"/>
                  </a:lnTo>
                  <a:lnTo>
                    <a:pt x="21600" y="108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4B500"/>
                </a:gs>
                <a:gs pos="100000">
                  <a:srgbClr val="597A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15" name="Shape 515"/>
            <p:cNvSpPr/>
            <p:nvPr/>
          </p:nvSpPr>
          <p:spPr>
            <a:xfrm>
              <a:off x="68262" y="57150"/>
              <a:ext cx="1471613" cy="370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lnSpc>
                  <a:spcPct val="90000"/>
                </a:lnSpc>
                <a:spcBef>
                  <a:spcPts val="2100"/>
                </a:spcBef>
                <a:defRPr b="1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45 anni</a:t>
              </a:r>
            </a:p>
          </p:txBody>
        </p:sp>
      </p:grpSp>
      <p:grpSp>
        <p:nvGrpSpPr>
          <p:cNvPr id="519" name="Group 519"/>
          <p:cNvGrpSpPr/>
          <p:nvPr/>
        </p:nvGrpSpPr>
        <p:grpSpPr>
          <a:xfrm>
            <a:off x="5797550" y="5140325"/>
            <a:ext cx="1539875" cy="1045208"/>
            <a:chOff x="0" y="0"/>
            <a:chExt cx="1539875" cy="1045207"/>
          </a:xfrm>
        </p:grpSpPr>
        <p:sp>
          <p:nvSpPr>
            <p:cNvPr id="517" name="Shape 517"/>
            <p:cNvSpPr/>
            <p:nvPr/>
          </p:nvSpPr>
          <p:spPr>
            <a:xfrm>
              <a:off x="0" y="0"/>
              <a:ext cx="1522413" cy="457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85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7785" y="21600"/>
                  </a:lnTo>
                  <a:lnTo>
                    <a:pt x="21600" y="108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E102E"/>
                </a:gs>
                <a:gs pos="100000">
                  <a:srgbClr val="8A0A1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18" name="Shape 518"/>
            <p:cNvSpPr/>
            <p:nvPr/>
          </p:nvSpPr>
          <p:spPr>
            <a:xfrm>
              <a:off x="68262" y="57150"/>
              <a:ext cx="1471613" cy="988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lnSpc>
                  <a:spcPct val="90000"/>
                </a:lnSpc>
                <a:spcBef>
                  <a:spcPts val="2100"/>
                </a:spcBef>
                <a:defRPr b="1">
                  <a:solidFill>
                    <a:srgbClr val="333399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45 anni</a:t>
              </a:r>
            </a:p>
          </p:txBody>
        </p:sp>
      </p:grpSp>
      <p:sp>
        <p:nvSpPr>
          <p:cNvPr id="520" name="Shape 520"/>
          <p:cNvSpPr/>
          <p:nvPr/>
        </p:nvSpPr>
        <p:spPr>
          <a:xfrm>
            <a:off x="2365375" y="1637824"/>
            <a:ext cx="2204195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000">
                <a:solidFill>
                  <a:srgbClr val="00339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Mario, Abdul</a:t>
            </a:r>
          </a:p>
          <a:p>
            <a:pPr>
              <a:defRPr b="1" sz="2000">
                <a:solidFill>
                  <a:srgbClr val="FF66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Elena, Svetlana</a:t>
            </a:r>
          </a:p>
        </p:txBody>
      </p:sp>
      <p:pic>
        <p:nvPicPr>
          <p:cNvPr id="521" name="image.jpg"/>
          <p:cNvPicPr>
            <a:picLocks noChangeAspect="1"/>
          </p:cNvPicPr>
          <p:nvPr/>
        </p:nvPicPr>
        <p:blipFill>
          <a:blip r:embed="rId2">
            <a:extLst/>
          </a:blip>
          <a:srcRect l="0" t="0" r="27272" b="0"/>
          <a:stretch>
            <a:fillRect/>
          </a:stretch>
        </p:blipFill>
        <p:spPr>
          <a:xfrm>
            <a:off x="1216025" y="4248581"/>
            <a:ext cx="852459" cy="85840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22" name="image.jpeg"/>
          <p:cNvPicPr>
            <a:picLocks noChangeAspect="1"/>
          </p:cNvPicPr>
          <p:nvPr/>
        </p:nvPicPr>
        <p:blipFill>
          <a:blip r:embed="rId3">
            <a:extLst/>
          </a:blip>
          <a:srcRect l="28570" t="20713" r="14285" b="33572"/>
          <a:stretch>
            <a:fillRect/>
          </a:stretch>
        </p:blipFill>
        <p:spPr>
          <a:xfrm>
            <a:off x="1238249" y="1628651"/>
            <a:ext cx="808163" cy="8081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23" name="Shape 523"/>
          <p:cNvSpPr/>
          <p:nvPr/>
        </p:nvSpPr>
        <p:spPr>
          <a:xfrm>
            <a:off x="7326312" y="5114925"/>
            <a:ext cx="1522413" cy="45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00"/>
                </a:lnTo>
                <a:close/>
              </a:path>
            </a:pathLst>
          </a:custGeom>
          <a:gradFill>
            <a:gsLst>
              <a:gs pos="0">
                <a:srgbClr val="CE102E"/>
              </a:gs>
              <a:gs pos="100000">
                <a:srgbClr val="8A0A1F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24" name="Shape 524"/>
          <p:cNvSpPr/>
          <p:nvPr/>
        </p:nvSpPr>
        <p:spPr>
          <a:xfrm>
            <a:off x="7373937" y="5160962"/>
            <a:ext cx="148590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2100"/>
              </a:spcBef>
              <a:defRPr b="1">
                <a:solidFill>
                  <a:srgbClr val="33339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60 anni</a:t>
            </a:r>
          </a:p>
        </p:txBody>
      </p:sp>
      <p:sp>
        <p:nvSpPr>
          <p:cNvPr id="525" name="Shape 525"/>
          <p:cNvSpPr/>
          <p:nvPr/>
        </p:nvSpPr>
        <p:spPr>
          <a:xfrm>
            <a:off x="8845550" y="4873625"/>
            <a:ext cx="76200" cy="914400"/>
          </a:xfrm>
          <a:prstGeom prst="rect">
            <a:avLst/>
          </a:prstGeom>
          <a:solidFill>
            <a:srgbClr val="8B0A1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526" name="image.jpg"/>
          <p:cNvPicPr>
            <a:picLocks noChangeAspect="1"/>
          </p:cNvPicPr>
          <p:nvPr/>
        </p:nvPicPr>
        <p:blipFill>
          <a:blip r:embed="rId4">
            <a:extLst/>
          </a:blip>
          <a:srcRect l="18608" t="15954" r="18608" b="31909"/>
          <a:stretch>
            <a:fillRect/>
          </a:stretch>
        </p:blipFill>
        <p:spPr>
          <a:xfrm>
            <a:off x="7308849" y="4310062"/>
            <a:ext cx="808039" cy="7874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27" name="Shape 527"/>
          <p:cNvSpPr/>
          <p:nvPr/>
        </p:nvSpPr>
        <p:spPr>
          <a:xfrm>
            <a:off x="7339012" y="2522537"/>
            <a:ext cx="1522413" cy="457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85" y="0"/>
                </a:moveTo>
                <a:lnTo>
                  <a:pt x="0" y="0"/>
                </a:lnTo>
                <a:lnTo>
                  <a:pt x="0" y="21600"/>
                </a:lnTo>
                <a:lnTo>
                  <a:pt x="17785" y="21600"/>
                </a:lnTo>
                <a:lnTo>
                  <a:pt x="21600" y="10800"/>
                </a:lnTo>
                <a:close/>
              </a:path>
            </a:pathLst>
          </a:custGeom>
          <a:gradFill>
            <a:gsLst>
              <a:gs pos="0">
                <a:srgbClr val="84B500"/>
              </a:gs>
              <a:gs pos="100000">
                <a:srgbClr val="597A00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28" name="Shape 528"/>
          <p:cNvSpPr/>
          <p:nvPr/>
        </p:nvSpPr>
        <p:spPr>
          <a:xfrm>
            <a:off x="7386637" y="2568575"/>
            <a:ext cx="1485901" cy="370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2100"/>
              </a:spcBef>
              <a:defRPr b="1">
                <a:solidFill>
                  <a:srgbClr val="33339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60 anni </a:t>
            </a:r>
          </a:p>
        </p:txBody>
      </p:sp>
      <p:pic>
        <p:nvPicPr>
          <p:cNvPr id="529" name="image.jpg"/>
          <p:cNvPicPr>
            <a:picLocks noChangeAspect="1"/>
          </p:cNvPicPr>
          <p:nvPr/>
        </p:nvPicPr>
        <p:blipFill>
          <a:blip r:embed="rId5">
            <a:extLst/>
          </a:blip>
          <a:srcRect l="7324" t="0" r="7324" b="0"/>
          <a:stretch>
            <a:fillRect/>
          </a:stretch>
        </p:blipFill>
        <p:spPr>
          <a:xfrm>
            <a:off x="7150100" y="1539875"/>
            <a:ext cx="876301" cy="89693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30" name="Shape 530"/>
          <p:cNvSpPr/>
          <p:nvPr/>
        </p:nvSpPr>
        <p:spPr>
          <a:xfrm>
            <a:off x="2513012" y="4276725"/>
            <a:ext cx="2736851" cy="1133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000">
                <a:solidFill>
                  <a:srgbClr val="00339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Antonio, Marek</a:t>
            </a:r>
            <a:endParaRPr>
              <a:solidFill>
                <a:srgbClr val="FF66FF"/>
              </a:solidFill>
            </a:endParaRPr>
          </a:p>
          <a:p>
            <a:pPr>
              <a:defRPr b="1" sz="2000">
                <a:solidFill>
                  <a:srgbClr val="FF66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Maria, Carmen</a:t>
            </a:r>
          </a:p>
        </p:txBody>
      </p:sp>
      <p:pic>
        <p:nvPicPr>
          <p:cNvPr id="531" name="aging07_woman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27987" y="1527175"/>
            <a:ext cx="1116013" cy="90963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32" name="80oldwoman[1]_smoking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72450" y="4010025"/>
            <a:ext cx="957263" cy="1057275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536" name="Group 536"/>
          <p:cNvGrpSpPr/>
          <p:nvPr/>
        </p:nvGrpSpPr>
        <p:grpSpPr>
          <a:xfrm>
            <a:off x="8604250" y="115887"/>
            <a:ext cx="457200" cy="381001"/>
            <a:chOff x="0" y="0"/>
            <a:chExt cx="457200" cy="380999"/>
          </a:xfrm>
        </p:grpSpPr>
        <p:sp>
          <p:nvSpPr>
            <p:cNvPr id="533" name="Shape 533"/>
            <p:cNvSpPr/>
            <p:nvPr/>
          </p:nvSpPr>
          <p:spPr>
            <a:xfrm>
              <a:off x="248840" y="0"/>
              <a:ext cx="208360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34" name="Shape 534"/>
            <p:cNvSpPr/>
            <p:nvPr/>
          </p:nvSpPr>
          <p:spPr>
            <a:xfrm>
              <a:off x="125015" y="76729"/>
              <a:ext cx="207170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35" name="Shape 535"/>
            <p:cNvSpPr/>
            <p:nvPr/>
          </p:nvSpPr>
          <p:spPr>
            <a:xfrm>
              <a:off x="0" y="190500"/>
              <a:ext cx="208360" cy="190500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/>
          <p:nvPr/>
        </p:nvSpPr>
        <p:spPr>
          <a:xfrm>
            <a:off x="5940425" y="932046"/>
            <a:ext cx="2663212" cy="2327093"/>
          </a:xfrm>
          <a:prstGeom prst="rect">
            <a:avLst/>
          </a:prstGeom>
          <a:solidFill>
            <a:srgbClr val="E1E1FF"/>
          </a:solidFill>
          <a:ln w="12700">
            <a:solidFill>
              <a:srgbClr val="333399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39" name="Shape 539"/>
          <p:cNvSpPr/>
          <p:nvPr/>
        </p:nvSpPr>
        <p:spPr>
          <a:xfrm>
            <a:off x="5914925" y="1646237"/>
            <a:ext cx="271421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5 Riflessioni strategiche</a:t>
            </a:r>
          </a:p>
        </p:txBody>
      </p:sp>
      <p:sp>
        <p:nvSpPr>
          <p:cNvPr id="540" name="Shape 540"/>
          <p:cNvSpPr/>
          <p:nvPr/>
        </p:nvSpPr>
        <p:spPr>
          <a:xfrm>
            <a:off x="3851275" y="2636838"/>
            <a:ext cx="2663211" cy="2484593"/>
          </a:xfrm>
          <a:prstGeom prst="rect">
            <a:avLst/>
          </a:prstGeom>
          <a:solidFill>
            <a:srgbClr val="000099"/>
          </a:solidFill>
          <a:ln w="12700">
            <a:solidFill>
              <a:srgbClr val="333399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41" name="Shape 541"/>
          <p:cNvSpPr/>
          <p:nvPr/>
        </p:nvSpPr>
        <p:spPr>
          <a:xfrm>
            <a:off x="1763713" y="4221162"/>
            <a:ext cx="2645046" cy="2327094"/>
          </a:xfrm>
          <a:prstGeom prst="rect">
            <a:avLst/>
          </a:prstGeom>
          <a:solidFill>
            <a:srgbClr val="E1E1FF"/>
          </a:solidFill>
          <a:ln w="12700">
            <a:solidFill>
              <a:srgbClr val="333399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42" name="Shape 542"/>
          <p:cNvSpPr/>
          <p:nvPr/>
        </p:nvSpPr>
        <p:spPr>
          <a:xfrm>
            <a:off x="3940175" y="3228975"/>
            <a:ext cx="2449515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 b="1" sz="2600">
              <a:solidFill>
                <a:srgbClr val="FFFFFF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b="1" sz="2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Concetti</a:t>
            </a:r>
          </a:p>
        </p:txBody>
      </p:sp>
      <p:sp>
        <p:nvSpPr>
          <p:cNvPr id="543" name="Shape 543"/>
          <p:cNvSpPr/>
          <p:nvPr/>
        </p:nvSpPr>
        <p:spPr>
          <a:xfrm>
            <a:off x="1743075" y="5157787"/>
            <a:ext cx="267591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600"/>
              </a:spcBef>
              <a:defRPr b="1" sz="2600">
                <a:solidFill>
                  <a:srgbClr val="00009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Contesto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/>
          <p:nvPr/>
        </p:nvSpPr>
        <p:spPr>
          <a:xfrm>
            <a:off x="3813175" y="6021387"/>
            <a:ext cx="2451100" cy="548639"/>
          </a:xfrm>
          <a:prstGeom prst="rect">
            <a:avLst/>
          </a:prstGeom>
          <a:ln w="63500">
            <a:solidFill>
              <a:srgbClr val="0066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500"/>
              </a:spcBef>
              <a:defRPr b="1"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Stato di Salute</a:t>
            </a:r>
          </a:p>
        </p:txBody>
      </p:sp>
      <p:sp>
        <p:nvSpPr>
          <p:cNvPr id="546" name="Shape 546"/>
          <p:cNvSpPr/>
          <p:nvPr/>
        </p:nvSpPr>
        <p:spPr>
          <a:xfrm>
            <a:off x="3851275" y="3644900"/>
            <a:ext cx="2665414" cy="916938"/>
          </a:xfrm>
          <a:prstGeom prst="rect">
            <a:avLst/>
          </a:prstGeom>
          <a:ln w="38100">
            <a:solidFill>
              <a:srgbClr val="FF99FF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500"/>
              </a:spcBef>
              <a:defRPr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Fattori di rischio psico-sociali</a:t>
            </a:r>
          </a:p>
        </p:txBody>
      </p:sp>
      <p:sp>
        <p:nvSpPr>
          <p:cNvPr id="547" name="Shape 547"/>
          <p:cNvSpPr/>
          <p:nvPr/>
        </p:nvSpPr>
        <p:spPr>
          <a:xfrm>
            <a:off x="6300787" y="2349500"/>
            <a:ext cx="2771776" cy="916938"/>
          </a:xfrm>
          <a:prstGeom prst="rect">
            <a:avLst/>
          </a:prstGeom>
          <a:ln w="38100">
            <a:solidFill>
              <a:srgbClr val="00FDFF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500"/>
              </a:spcBef>
              <a:defRPr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Fattori di rischio comportamentali</a:t>
            </a:r>
          </a:p>
        </p:txBody>
      </p:sp>
      <p:sp>
        <p:nvSpPr>
          <p:cNvPr id="548" name="Shape 548"/>
          <p:cNvSpPr/>
          <p:nvPr/>
        </p:nvSpPr>
        <p:spPr>
          <a:xfrm>
            <a:off x="1258887" y="2349500"/>
            <a:ext cx="2592388" cy="916938"/>
          </a:xfrm>
          <a:prstGeom prst="rect">
            <a:avLst/>
          </a:prstGeom>
          <a:ln w="38100">
            <a:solidFill>
              <a:srgbClr val="FF33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500"/>
              </a:spcBef>
              <a:defRPr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Fattori di rischio fisiologici</a:t>
            </a:r>
          </a:p>
        </p:txBody>
      </p:sp>
      <p:sp>
        <p:nvSpPr>
          <p:cNvPr id="549" name="Shape 549"/>
          <p:cNvSpPr/>
          <p:nvPr/>
        </p:nvSpPr>
        <p:spPr>
          <a:xfrm>
            <a:off x="3635375" y="750887"/>
            <a:ext cx="3097214" cy="1628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Poverty</a:t>
            </a:r>
          </a:p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Low education/occupational status</a:t>
            </a:r>
          </a:p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Dangerous, polluted environment</a:t>
            </a:r>
          </a:p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Discrimination</a:t>
            </a:r>
          </a:p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Low political and economic power</a:t>
            </a:r>
          </a:p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Large gaps in income</a:t>
            </a:r>
          </a:p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Poor housing inadequate access to</a:t>
            </a:r>
          </a:p>
          <a:p>
            <a:pPr>
              <a:lnSpc>
                <a:spcPct val="40000"/>
              </a:lnSpc>
              <a:spcBef>
                <a:spcPts val="8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 cheap, healthy food</a:t>
            </a:r>
          </a:p>
        </p:txBody>
      </p:sp>
      <p:sp>
        <p:nvSpPr>
          <p:cNvPr id="550" name="Shape 550"/>
          <p:cNvSpPr/>
          <p:nvPr/>
        </p:nvSpPr>
        <p:spPr>
          <a:xfrm>
            <a:off x="1262062" y="3314700"/>
            <a:ext cx="2665413" cy="863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Hypertension</a:t>
            </a:r>
          </a:p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Hypercholesterolemia</a:t>
            </a:r>
          </a:p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Compromised immune system</a:t>
            </a:r>
          </a:p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Genetic factors</a:t>
            </a:r>
          </a:p>
        </p:txBody>
      </p:sp>
      <p:sp>
        <p:nvSpPr>
          <p:cNvPr id="551" name="Shape 551"/>
          <p:cNvSpPr/>
          <p:nvPr/>
        </p:nvSpPr>
        <p:spPr>
          <a:xfrm>
            <a:off x="6791325" y="3416300"/>
            <a:ext cx="1801814" cy="863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Smoking</a:t>
            </a:r>
          </a:p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Poor diet</a:t>
            </a:r>
          </a:p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No exercise</a:t>
            </a:r>
          </a:p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alcohol</a:t>
            </a:r>
          </a:p>
        </p:txBody>
      </p:sp>
      <p:sp>
        <p:nvSpPr>
          <p:cNvPr id="552" name="Shape 552"/>
          <p:cNvSpPr/>
          <p:nvPr/>
        </p:nvSpPr>
        <p:spPr>
          <a:xfrm>
            <a:off x="3746500" y="4610100"/>
            <a:ext cx="2879725" cy="124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Isolation</a:t>
            </a:r>
          </a:p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Lack of social support</a:t>
            </a:r>
          </a:p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Low self-esteem </a:t>
            </a:r>
          </a:p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Self-blame</a:t>
            </a:r>
          </a:p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Low perceived power and control</a:t>
            </a:r>
          </a:p>
          <a:p>
            <a:pPr>
              <a:lnSpc>
                <a:spcPct val="40000"/>
              </a:lnSpc>
              <a:spcBef>
                <a:spcPts val="800"/>
              </a:spcBef>
              <a:buClr>
                <a:schemeClr val="accent2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>
                <a:solidFill>
                  <a:schemeClr val="accent2"/>
                </a:solidFill>
              </a:rPr>
              <a:t>hopelessness</a:t>
            </a:r>
          </a:p>
        </p:txBody>
      </p:sp>
      <p:sp>
        <p:nvSpPr>
          <p:cNvPr id="553" name="Shape 553"/>
          <p:cNvSpPr/>
          <p:nvPr/>
        </p:nvSpPr>
        <p:spPr>
          <a:xfrm>
            <a:off x="2195513" y="4149724"/>
            <a:ext cx="1439862" cy="2232027"/>
          </a:xfrm>
          <a:prstGeom prst="line">
            <a:avLst/>
          </a:prstGeom>
          <a:ln w="38100">
            <a:solidFill>
              <a:srgbClr val="000080"/>
            </a:solidFill>
            <a:tailEnd type="triangle"/>
          </a:ln>
        </p:spPr>
        <p:txBody>
          <a:bodyPr lIns="45718" tIns="45718" rIns="45718" bIns="45718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54" name="Shape 554"/>
          <p:cNvSpPr/>
          <p:nvPr/>
        </p:nvSpPr>
        <p:spPr>
          <a:xfrm flipH="1">
            <a:off x="6372224" y="4005262"/>
            <a:ext cx="1439864" cy="2376488"/>
          </a:xfrm>
          <a:prstGeom prst="line">
            <a:avLst/>
          </a:prstGeom>
          <a:ln w="38100">
            <a:solidFill>
              <a:srgbClr val="000080"/>
            </a:solidFill>
            <a:tailEnd type="triangle"/>
          </a:ln>
        </p:spPr>
        <p:txBody>
          <a:bodyPr lIns="45718" tIns="45718" rIns="45718" bIns="45718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55" name="Shape 555"/>
          <p:cNvSpPr/>
          <p:nvPr/>
        </p:nvSpPr>
        <p:spPr>
          <a:xfrm>
            <a:off x="5003800" y="2347913"/>
            <a:ext cx="1" cy="1296988"/>
          </a:xfrm>
          <a:prstGeom prst="line">
            <a:avLst/>
          </a:prstGeom>
          <a:ln w="38100">
            <a:solidFill>
              <a:srgbClr val="000080"/>
            </a:solidFill>
            <a:tailEnd type="triangle"/>
          </a:ln>
        </p:spPr>
        <p:txBody>
          <a:bodyPr lIns="45718" tIns="45718" rIns="45718" bIns="45718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56" name="Shape 556"/>
          <p:cNvSpPr/>
          <p:nvPr/>
        </p:nvSpPr>
        <p:spPr>
          <a:xfrm>
            <a:off x="6659563" y="1557338"/>
            <a:ext cx="792162" cy="720726"/>
          </a:xfrm>
          <a:prstGeom prst="line">
            <a:avLst/>
          </a:prstGeom>
          <a:ln w="38100">
            <a:solidFill>
              <a:srgbClr val="000080"/>
            </a:solidFill>
            <a:tailEnd type="triangle"/>
          </a:ln>
        </p:spPr>
        <p:txBody>
          <a:bodyPr lIns="45718" tIns="45718" rIns="45718" bIns="45718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57" name="Shape 557"/>
          <p:cNvSpPr/>
          <p:nvPr/>
        </p:nvSpPr>
        <p:spPr>
          <a:xfrm flipH="1">
            <a:off x="2771775" y="1484312"/>
            <a:ext cx="576264" cy="792163"/>
          </a:xfrm>
          <a:prstGeom prst="line">
            <a:avLst/>
          </a:prstGeom>
          <a:ln w="38100">
            <a:solidFill>
              <a:srgbClr val="000080"/>
            </a:solidFill>
            <a:tailEnd type="triangle"/>
          </a:ln>
        </p:spPr>
        <p:txBody>
          <a:bodyPr lIns="45718" tIns="45718" rIns="45718" bIns="45718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58" name="Shape 558"/>
          <p:cNvSpPr/>
          <p:nvPr/>
        </p:nvSpPr>
        <p:spPr>
          <a:xfrm flipH="1" flipV="1">
            <a:off x="3924300" y="2709545"/>
            <a:ext cx="2305050" cy="1"/>
          </a:xfrm>
          <a:prstGeom prst="line">
            <a:avLst/>
          </a:prstGeom>
          <a:ln w="38100">
            <a:solidFill>
              <a:srgbClr val="000080"/>
            </a:solidFill>
            <a:tailEnd type="triangle"/>
          </a:ln>
        </p:spPr>
        <p:txBody>
          <a:bodyPr lIns="45718" tIns="45718" rIns="45718" bIns="45718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59" name="Shape 559"/>
          <p:cNvSpPr/>
          <p:nvPr/>
        </p:nvSpPr>
        <p:spPr>
          <a:xfrm flipH="1">
            <a:off x="6588124" y="3284537"/>
            <a:ext cx="360365" cy="503238"/>
          </a:xfrm>
          <a:prstGeom prst="line">
            <a:avLst/>
          </a:prstGeom>
          <a:ln w="38100">
            <a:solidFill>
              <a:srgbClr val="000080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60" name="Shape 560"/>
          <p:cNvSpPr/>
          <p:nvPr/>
        </p:nvSpPr>
        <p:spPr>
          <a:xfrm>
            <a:off x="3492500" y="4005262"/>
            <a:ext cx="287339" cy="287338"/>
          </a:xfrm>
          <a:prstGeom prst="line">
            <a:avLst/>
          </a:prstGeom>
          <a:ln w="38100">
            <a:solidFill>
              <a:srgbClr val="000080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61" name="Shape 561"/>
          <p:cNvSpPr/>
          <p:nvPr/>
        </p:nvSpPr>
        <p:spPr>
          <a:xfrm>
            <a:off x="6114087" y="6580188"/>
            <a:ext cx="2994988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spcBef>
                <a:spcPts val="800"/>
              </a:spcBef>
              <a:defRPr sz="10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2"/>
                </a:solidFill>
              </a:rPr>
              <a:t>Fonte: Labonte 1993, adapted by E. Ziglio, 2012</a:t>
            </a:r>
          </a:p>
        </p:txBody>
      </p:sp>
      <p:sp>
        <p:nvSpPr>
          <p:cNvPr id="562" name="Shape 562"/>
          <p:cNvSpPr/>
          <p:nvPr/>
        </p:nvSpPr>
        <p:spPr>
          <a:xfrm>
            <a:off x="3430587" y="65539"/>
            <a:ext cx="3271706" cy="702637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bevel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63" name="Shape 563"/>
          <p:cNvSpPr/>
          <p:nvPr/>
        </p:nvSpPr>
        <p:spPr>
          <a:xfrm>
            <a:off x="3480575" y="212388"/>
            <a:ext cx="3169130" cy="485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spcBef>
                <a:spcPts val="1500"/>
              </a:spcBef>
              <a:defRPr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Condizioni di Rischio</a:t>
            </a:r>
          </a:p>
        </p:txBody>
      </p:sp>
      <p:grpSp>
        <p:nvGrpSpPr>
          <p:cNvPr id="567" name="Group 567"/>
          <p:cNvGrpSpPr/>
          <p:nvPr/>
        </p:nvGrpSpPr>
        <p:grpSpPr>
          <a:xfrm>
            <a:off x="8610599" y="76199"/>
            <a:ext cx="457202" cy="381001"/>
            <a:chOff x="0" y="0"/>
            <a:chExt cx="457200" cy="381000"/>
          </a:xfrm>
        </p:grpSpPr>
        <p:sp>
          <p:nvSpPr>
            <p:cNvPr id="564" name="Shape 564"/>
            <p:cNvSpPr/>
            <p:nvPr/>
          </p:nvSpPr>
          <p:spPr>
            <a:xfrm>
              <a:off x="-1" y="190500"/>
              <a:ext cx="207963" cy="190500"/>
            </a:xfrm>
            <a:prstGeom prst="rect">
              <a:avLst/>
            </a:prstGeom>
            <a:solidFill>
              <a:srgbClr val="CCCCFF"/>
            </a:solidFill>
            <a:ln w="12700" cap="flat">
              <a:solidFill>
                <a:srgbClr val="000080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65" name="Shape 565"/>
            <p:cNvSpPr/>
            <p:nvPr/>
          </p:nvSpPr>
          <p:spPr>
            <a:xfrm>
              <a:off x="249237" y="-1"/>
              <a:ext cx="207964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66" name="Shape 566"/>
            <p:cNvSpPr/>
            <p:nvPr/>
          </p:nvSpPr>
          <p:spPr>
            <a:xfrm>
              <a:off x="125412" y="76200"/>
              <a:ext cx="206377" cy="190500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/>
          <p:nvPr>
            <p:ph type="body" sz="quarter" idx="4294967295"/>
          </p:nvPr>
        </p:nvSpPr>
        <p:spPr>
          <a:xfrm>
            <a:off x="1258887" y="2420937"/>
            <a:ext cx="4319588" cy="2376488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SzTx/>
              <a:buNone/>
              <a:defRPr b="1"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“…il processo che permette ai cittadini di avere il controllo sui determinanti della loro salute al fine di migliorarla”</a:t>
            </a:r>
          </a:p>
        </p:txBody>
      </p:sp>
      <p:sp>
        <p:nvSpPr>
          <p:cNvPr id="570" name="Shape 570"/>
          <p:cNvSpPr/>
          <p:nvPr>
            <p:ph type="title" idx="4294967295"/>
          </p:nvPr>
        </p:nvSpPr>
        <p:spPr>
          <a:xfrm>
            <a:off x="1476375" y="0"/>
            <a:ext cx="7378899" cy="1050925"/>
          </a:xfrm>
          <a:prstGeom prst="rect">
            <a:avLst/>
          </a:prstGeom>
        </p:spPr>
        <p:txBody>
          <a:bodyPr lIns="45718" tIns="45718" rIns="45718" bIns="45718">
            <a:normAutofit fontScale="100000" lnSpcReduction="0"/>
          </a:bodyPr>
          <a:lstStyle>
            <a:lvl1pPr algn="l">
              <a:defRPr b="1" sz="30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La Promozione della Salute per l’OMS</a:t>
            </a:r>
          </a:p>
        </p:txBody>
      </p:sp>
      <p:pic>
        <p:nvPicPr>
          <p:cNvPr id="571" name="Poverty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0062" y="1341437"/>
            <a:ext cx="3384551" cy="2592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4" name="Group 574"/>
          <p:cNvGrpSpPr/>
          <p:nvPr/>
        </p:nvGrpSpPr>
        <p:grpSpPr>
          <a:xfrm>
            <a:off x="4716462" y="4298949"/>
            <a:ext cx="3384551" cy="2520952"/>
            <a:chOff x="0" y="0"/>
            <a:chExt cx="3384550" cy="2520950"/>
          </a:xfrm>
        </p:grpSpPr>
        <p:pic>
          <p:nvPicPr>
            <p:cNvPr id="572" name="giovani al mare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3384550" cy="2520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3" name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139" y="2210374"/>
              <a:ext cx="158158" cy="2626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8" name="Group 578"/>
          <p:cNvGrpSpPr/>
          <p:nvPr/>
        </p:nvGrpSpPr>
        <p:grpSpPr>
          <a:xfrm>
            <a:off x="8610599" y="76199"/>
            <a:ext cx="457202" cy="381001"/>
            <a:chOff x="0" y="0"/>
            <a:chExt cx="457200" cy="381000"/>
          </a:xfrm>
        </p:grpSpPr>
        <p:sp>
          <p:nvSpPr>
            <p:cNvPr id="575" name="Shape 575"/>
            <p:cNvSpPr/>
            <p:nvPr/>
          </p:nvSpPr>
          <p:spPr>
            <a:xfrm>
              <a:off x="-1" y="190500"/>
              <a:ext cx="207963" cy="190500"/>
            </a:xfrm>
            <a:prstGeom prst="rect">
              <a:avLst/>
            </a:prstGeom>
            <a:solidFill>
              <a:srgbClr val="CCCCFF"/>
            </a:solidFill>
            <a:ln w="12700" cap="flat">
              <a:solidFill>
                <a:srgbClr val="000080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76" name="Shape 576"/>
            <p:cNvSpPr/>
            <p:nvPr/>
          </p:nvSpPr>
          <p:spPr>
            <a:xfrm>
              <a:off x="249237" y="-1"/>
              <a:ext cx="207964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77" name="Shape 577"/>
            <p:cNvSpPr/>
            <p:nvPr/>
          </p:nvSpPr>
          <p:spPr>
            <a:xfrm>
              <a:off x="125412" y="76200"/>
              <a:ext cx="206377" cy="190500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sisifo_blu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43116" y="1039290"/>
            <a:ext cx="2244726" cy="1903935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Shape 581"/>
          <p:cNvSpPr/>
          <p:nvPr/>
        </p:nvSpPr>
        <p:spPr>
          <a:xfrm>
            <a:off x="1179512" y="2854325"/>
            <a:ext cx="5400676" cy="3024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68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CCCFF">
              <a:alpha val="0"/>
            </a:srgbClr>
          </a:solidFill>
          <a:ln w="3175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82" name="Shape 582"/>
          <p:cNvSpPr/>
          <p:nvPr/>
        </p:nvSpPr>
        <p:spPr>
          <a:xfrm>
            <a:off x="3195637" y="2420937"/>
            <a:ext cx="2232026" cy="209073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83" name="Shape 583"/>
          <p:cNvSpPr/>
          <p:nvPr/>
        </p:nvSpPr>
        <p:spPr>
          <a:xfrm>
            <a:off x="2332037" y="4292600"/>
            <a:ext cx="1" cy="790575"/>
          </a:xfrm>
          <a:prstGeom prst="line">
            <a:avLst/>
          </a:prstGeom>
          <a:ln w="1270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87" name="Group 587"/>
          <p:cNvGrpSpPr/>
          <p:nvPr/>
        </p:nvGrpSpPr>
        <p:grpSpPr>
          <a:xfrm>
            <a:off x="2043112" y="2349500"/>
            <a:ext cx="863601" cy="1339501"/>
            <a:chOff x="0" y="0"/>
            <a:chExt cx="863600" cy="1339500"/>
          </a:xfrm>
        </p:grpSpPr>
        <p:sp>
          <p:nvSpPr>
            <p:cNvPr id="584" name="Shape 584"/>
            <p:cNvSpPr/>
            <p:nvPr/>
          </p:nvSpPr>
          <p:spPr>
            <a:xfrm>
              <a:off x="0" y="0"/>
              <a:ext cx="863600" cy="1339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71" y="0"/>
                    <a:pt x="0" y="3454"/>
                    <a:pt x="0" y="7714"/>
                  </a:cubicBezTo>
                  <a:lnTo>
                    <a:pt x="0" y="12122"/>
                  </a:lnTo>
                  <a:cubicBezTo>
                    <a:pt x="0" y="15392"/>
                    <a:pt x="5770" y="18306"/>
                    <a:pt x="14400" y="19396"/>
                  </a:cubicBezTo>
                  <a:lnTo>
                    <a:pt x="14400" y="21600"/>
                  </a:lnTo>
                  <a:lnTo>
                    <a:pt x="21600" y="17633"/>
                  </a:lnTo>
                  <a:lnTo>
                    <a:pt x="14400" y="12784"/>
                  </a:lnTo>
                  <a:lnTo>
                    <a:pt x="14400" y="14987"/>
                  </a:lnTo>
                  <a:cubicBezTo>
                    <a:pt x="7890" y="14165"/>
                    <a:pt x="2873" y="12282"/>
                    <a:pt x="900" y="9918"/>
                  </a:cubicBezTo>
                  <a:lnTo>
                    <a:pt x="900" y="9918"/>
                  </a:lnTo>
                  <a:cubicBezTo>
                    <a:pt x="3630" y="6649"/>
                    <a:pt x="12048" y="4408"/>
                    <a:pt x="21600" y="4408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85" name="Shape 585"/>
            <p:cNvSpPr/>
            <p:nvPr/>
          </p:nvSpPr>
          <p:spPr>
            <a:xfrm>
              <a:off x="0" y="0"/>
              <a:ext cx="863600" cy="615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71" y="0"/>
                    <a:pt x="0" y="7522"/>
                    <a:pt x="0" y="16800"/>
                  </a:cubicBezTo>
                  <a:cubicBezTo>
                    <a:pt x="0" y="18425"/>
                    <a:pt x="303" y="20042"/>
                    <a:pt x="900" y="21600"/>
                  </a:cubicBezTo>
                  <a:lnTo>
                    <a:pt x="900" y="21600"/>
                  </a:lnTo>
                  <a:cubicBezTo>
                    <a:pt x="3630" y="14480"/>
                    <a:pt x="12048" y="9600"/>
                    <a:pt x="21600" y="9600"/>
                  </a:cubicBezTo>
                  <a:close/>
                </a:path>
              </a:pathLst>
            </a:custGeom>
            <a:solidFill>
              <a:srgbClr val="CC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86" name="Shape 586"/>
            <p:cNvSpPr/>
            <p:nvPr/>
          </p:nvSpPr>
          <p:spPr>
            <a:xfrm>
              <a:off x="0" y="478393"/>
              <a:ext cx="35999" cy="136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315"/>
                    <a:pt x="7276" y="14590"/>
                    <a:pt x="21600" y="216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588" name="Shape 588"/>
          <p:cNvSpPr/>
          <p:nvPr/>
        </p:nvSpPr>
        <p:spPr>
          <a:xfrm flipV="1">
            <a:off x="1179512" y="3898899"/>
            <a:ext cx="5400676" cy="197802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txBody>
          <a:bodyPr lIns="45718" tIns="45718" rIns="45718" bIns="45718"/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89" name="Shape 589"/>
          <p:cNvSpPr/>
          <p:nvPr/>
        </p:nvSpPr>
        <p:spPr>
          <a:xfrm flipV="1">
            <a:off x="1250950" y="4652962"/>
            <a:ext cx="5400675" cy="122396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txBody>
          <a:bodyPr lIns="45718" tIns="45718" rIns="45718" bIns="45718"/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90" name="Shape 590"/>
          <p:cNvSpPr/>
          <p:nvPr/>
        </p:nvSpPr>
        <p:spPr>
          <a:xfrm>
            <a:off x="1847849" y="104774"/>
            <a:ext cx="6102351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600"/>
              </a:spcBef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Azioni per promuovere la salute</a:t>
            </a:r>
          </a:p>
        </p:txBody>
      </p:sp>
      <p:sp>
        <p:nvSpPr>
          <p:cNvPr id="591" name="Shape 591"/>
          <p:cNvSpPr/>
          <p:nvPr/>
        </p:nvSpPr>
        <p:spPr>
          <a:xfrm>
            <a:off x="2916237" y="4419600"/>
            <a:ext cx="1" cy="790575"/>
          </a:xfrm>
          <a:prstGeom prst="line">
            <a:avLst/>
          </a:prstGeom>
          <a:ln w="1270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92" name="Shape 592"/>
          <p:cNvSpPr/>
          <p:nvPr/>
        </p:nvSpPr>
        <p:spPr>
          <a:xfrm>
            <a:off x="3551237" y="4610100"/>
            <a:ext cx="1" cy="790575"/>
          </a:xfrm>
          <a:prstGeom prst="line">
            <a:avLst/>
          </a:prstGeom>
          <a:ln w="1270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96" name="Group 596"/>
          <p:cNvGrpSpPr/>
          <p:nvPr/>
        </p:nvGrpSpPr>
        <p:grpSpPr>
          <a:xfrm>
            <a:off x="8610599" y="76199"/>
            <a:ext cx="457202" cy="381001"/>
            <a:chOff x="0" y="0"/>
            <a:chExt cx="457200" cy="381000"/>
          </a:xfrm>
        </p:grpSpPr>
        <p:sp>
          <p:nvSpPr>
            <p:cNvPr id="593" name="Shape 593"/>
            <p:cNvSpPr/>
            <p:nvPr/>
          </p:nvSpPr>
          <p:spPr>
            <a:xfrm>
              <a:off x="-1" y="190500"/>
              <a:ext cx="207963" cy="190500"/>
            </a:xfrm>
            <a:prstGeom prst="rect">
              <a:avLst/>
            </a:prstGeom>
            <a:solidFill>
              <a:srgbClr val="CCCCFF"/>
            </a:solidFill>
            <a:ln w="12700" cap="flat">
              <a:solidFill>
                <a:srgbClr val="000080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94" name="Shape 594"/>
            <p:cNvSpPr/>
            <p:nvPr/>
          </p:nvSpPr>
          <p:spPr>
            <a:xfrm>
              <a:off x="249237" y="-1"/>
              <a:ext cx="207964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95" name="Shape 595"/>
            <p:cNvSpPr/>
            <p:nvPr/>
          </p:nvSpPr>
          <p:spPr>
            <a:xfrm>
              <a:off x="125412" y="76200"/>
              <a:ext cx="206377" cy="190500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/>
          <p:nvPr/>
        </p:nvSpPr>
        <p:spPr>
          <a:xfrm>
            <a:off x="1347254" y="567531"/>
            <a:ext cx="714640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chemeClr val="accent2"/>
                </a:solidFill>
              </a:rPr>
              <a:t>Campi di azione per promuovere la salute </a:t>
            </a:r>
          </a:p>
        </p:txBody>
      </p:sp>
      <p:pic>
        <p:nvPicPr>
          <p:cNvPr id="599" name="image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2236" y="3093417"/>
            <a:ext cx="2386225" cy="2111808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Shape 600"/>
          <p:cNvSpPr/>
          <p:nvPr/>
        </p:nvSpPr>
        <p:spPr>
          <a:xfrm>
            <a:off x="3934702" y="2088437"/>
            <a:ext cx="4786338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buSzPct val="100000"/>
              <a:buFont typeface="Arial"/>
              <a:buChar char="•"/>
              <a:defRPr b="1" sz="2200">
                <a:solidFill>
                  <a:schemeClr val="accent2">
                    <a:lumOff val="-10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 Rafforzare azioni della comunità </a:t>
            </a:r>
          </a:p>
        </p:txBody>
      </p:sp>
      <p:sp>
        <p:nvSpPr>
          <p:cNvPr id="601" name="Shape 601"/>
          <p:cNvSpPr/>
          <p:nvPr/>
        </p:nvSpPr>
        <p:spPr>
          <a:xfrm>
            <a:off x="3902553" y="2937828"/>
            <a:ext cx="4850636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00526" indent="-200526">
              <a:buSzPct val="100000"/>
              <a:buChar char="•"/>
              <a:defRPr b="1" sz="2200">
                <a:solidFill>
                  <a:srgbClr val="B8554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Sviluppare abilità personali</a:t>
            </a:r>
          </a:p>
        </p:txBody>
      </p:sp>
      <p:sp>
        <p:nvSpPr>
          <p:cNvPr id="602" name="Shape 602"/>
          <p:cNvSpPr/>
          <p:nvPr/>
        </p:nvSpPr>
        <p:spPr>
          <a:xfrm>
            <a:off x="3902553" y="3787218"/>
            <a:ext cx="4958826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00526" indent="-200526">
              <a:buSzPct val="100000"/>
              <a:buChar char="•"/>
              <a:defRPr b="1" sz="2200">
                <a:solidFill>
                  <a:schemeClr val="accent1">
                    <a:lumOff val="-8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Creare ambienti favorevoli</a:t>
            </a:r>
          </a:p>
        </p:txBody>
      </p:sp>
      <p:sp>
        <p:nvSpPr>
          <p:cNvPr id="603" name="Shape 603"/>
          <p:cNvSpPr/>
          <p:nvPr/>
        </p:nvSpPr>
        <p:spPr>
          <a:xfrm>
            <a:off x="3902553" y="4725974"/>
            <a:ext cx="4958826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00526" indent="-200526">
              <a:buSzPct val="100000"/>
              <a:buChar char="•"/>
              <a:defRPr b="1" sz="2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Riorientare i servizi socio-sanitari</a:t>
            </a:r>
          </a:p>
        </p:txBody>
      </p:sp>
      <p:sp>
        <p:nvSpPr>
          <p:cNvPr id="604" name="Shape 604"/>
          <p:cNvSpPr/>
          <p:nvPr/>
        </p:nvSpPr>
        <p:spPr>
          <a:xfrm>
            <a:off x="3902553" y="5664729"/>
            <a:ext cx="5257541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00526" indent="-200526">
              <a:buSzPct val="100000"/>
              <a:buChar char="•"/>
              <a:defRPr b="1" sz="2200">
                <a:solidFill>
                  <a:srgbClr val="91268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Costruire politiche pubbliche “sane”</a:t>
            </a:r>
          </a:p>
        </p:txBody>
      </p:sp>
      <p:sp>
        <p:nvSpPr>
          <p:cNvPr id="605" name="Shape 605"/>
          <p:cNvSpPr/>
          <p:nvPr/>
        </p:nvSpPr>
        <p:spPr>
          <a:xfrm>
            <a:off x="1372375" y="6475731"/>
            <a:ext cx="3259295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0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Fonte: WHO, 1986 Ottawa Charter for Health Promotion</a:t>
            </a:r>
          </a:p>
        </p:txBody>
      </p:sp>
      <p:grpSp>
        <p:nvGrpSpPr>
          <p:cNvPr id="609" name="Group 609"/>
          <p:cNvGrpSpPr/>
          <p:nvPr/>
        </p:nvGrpSpPr>
        <p:grpSpPr>
          <a:xfrm>
            <a:off x="8610599" y="88899"/>
            <a:ext cx="457202" cy="381001"/>
            <a:chOff x="0" y="0"/>
            <a:chExt cx="457200" cy="381000"/>
          </a:xfrm>
        </p:grpSpPr>
        <p:sp>
          <p:nvSpPr>
            <p:cNvPr id="606" name="Shape 606"/>
            <p:cNvSpPr/>
            <p:nvPr/>
          </p:nvSpPr>
          <p:spPr>
            <a:xfrm>
              <a:off x="-1" y="190500"/>
              <a:ext cx="207963" cy="190500"/>
            </a:xfrm>
            <a:prstGeom prst="rect">
              <a:avLst/>
            </a:prstGeom>
            <a:solidFill>
              <a:srgbClr val="CCCCFF"/>
            </a:solidFill>
            <a:ln w="12700" cap="flat">
              <a:solidFill>
                <a:srgbClr val="000080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07" name="Shape 607"/>
            <p:cNvSpPr/>
            <p:nvPr/>
          </p:nvSpPr>
          <p:spPr>
            <a:xfrm>
              <a:off x="249237" y="-1"/>
              <a:ext cx="207964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08" name="Shape 608"/>
            <p:cNvSpPr/>
            <p:nvPr/>
          </p:nvSpPr>
          <p:spPr>
            <a:xfrm>
              <a:off x="125412" y="76200"/>
              <a:ext cx="206377" cy="190500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/>
          <p:nvPr>
            <p:ph type="title" idx="4294967295"/>
          </p:nvPr>
        </p:nvSpPr>
        <p:spPr>
          <a:xfrm>
            <a:off x="1563687" y="0"/>
            <a:ext cx="6721625" cy="105092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Definizione di Iniquità di salute (“Health Inequities” )</a:t>
            </a:r>
          </a:p>
        </p:txBody>
      </p:sp>
      <p:sp>
        <p:nvSpPr>
          <p:cNvPr id="612" name="Shape 612"/>
          <p:cNvSpPr/>
          <p:nvPr>
            <p:ph type="body" sz="half" idx="4294967295"/>
          </p:nvPr>
        </p:nvSpPr>
        <p:spPr>
          <a:xfrm>
            <a:off x="1187450" y="1333500"/>
            <a:ext cx="7956550" cy="1675366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0" indent="0">
              <a:lnSpc>
                <a:spcPct val="140000"/>
              </a:lnSpc>
              <a:spcBef>
                <a:spcPts val="1400"/>
              </a:spcBef>
              <a:buSzTx/>
              <a:buNone/>
              <a:defRPr i="1"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“… differenze sistematiche di stato di salute in gruppi socio-economici.  Queste iniquità sono ingiuste e possono essere modificate da politiche e programmi”.</a:t>
            </a:r>
          </a:p>
        </p:txBody>
      </p:sp>
      <p:sp>
        <p:nvSpPr>
          <p:cNvPr id="613" name="Shape 613"/>
          <p:cNvSpPr/>
          <p:nvPr/>
        </p:nvSpPr>
        <p:spPr>
          <a:xfrm>
            <a:off x="1151732" y="6261100"/>
            <a:ext cx="8027986" cy="54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0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 sz="10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Fonte</a:t>
            </a:r>
            <a:r>
              <a:t>: Whitehead M, </a:t>
            </a:r>
            <a:r>
              <a:t>Dahlgren G</a:t>
            </a:r>
            <a:r>
              <a:t>. </a:t>
            </a:r>
            <a:r>
              <a:rPr i="1"/>
              <a:t>Levelling up (part 1): a discussion paper on concepts and principles for tackling social inequities in health</a:t>
            </a:r>
            <a:r>
              <a:t>. Venice: European Office for Investment for Health and Development. WHO Regional Office for Europe, 2007</a:t>
            </a:r>
          </a:p>
        </p:txBody>
      </p:sp>
      <p:grpSp>
        <p:nvGrpSpPr>
          <p:cNvPr id="617" name="Group 617"/>
          <p:cNvGrpSpPr/>
          <p:nvPr/>
        </p:nvGrpSpPr>
        <p:grpSpPr>
          <a:xfrm>
            <a:off x="8610599" y="76199"/>
            <a:ext cx="457202" cy="381001"/>
            <a:chOff x="0" y="0"/>
            <a:chExt cx="457200" cy="381000"/>
          </a:xfrm>
        </p:grpSpPr>
        <p:sp>
          <p:nvSpPr>
            <p:cNvPr id="614" name="Shape 614"/>
            <p:cNvSpPr/>
            <p:nvPr/>
          </p:nvSpPr>
          <p:spPr>
            <a:xfrm>
              <a:off x="-1" y="190500"/>
              <a:ext cx="207963" cy="190500"/>
            </a:xfrm>
            <a:prstGeom prst="rect">
              <a:avLst/>
            </a:prstGeom>
            <a:solidFill>
              <a:srgbClr val="CCCCFF"/>
            </a:solidFill>
            <a:ln w="12700" cap="flat">
              <a:solidFill>
                <a:srgbClr val="000080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15" name="Shape 615"/>
            <p:cNvSpPr/>
            <p:nvPr/>
          </p:nvSpPr>
          <p:spPr>
            <a:xfrm>
              <a:off x="249237" y="-1"/>
              <a:ext cx="207964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16" name="Shape 616"/>
            <p:cNvSpPr/>
            <p:nvPr/>
          </p:nvSpPr>
          <p:spPr>
            <a:xfrm>
              <a:off x="125412" y="76200"/>
              <a:ext cx="206377" cy="190500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  <p:pic>
        <p:nvPicPr>
          <p:cNvPr id="618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3032" y="3187599"/>
            <a:ext cx="2153861" cy="305733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19" name="image12.png"/>
          <p:cNvPicPr>
            <a:picLocks noChangeAspect="1"/>
          </p:cNvPicPr>
          <p:nvPr/>
        </p:nvPicPr>
        <p:blipFill>
          <a:blip r:embed="rId3">
            <a:extLst/>
          </a:blip>
          <a:srcRect l="32021" t="10078" r="30183" b="4198"/>
          <a:stretch>
            <a:fillRect/>
          </a:stretch>
        </p:blipFill>
        <p:spPr>
          <a:xfrm>
            <a:off x="5911524" y="3208157"/>
            <a:ext cx="2253646" cy="3004862"/>
          </a:xfrm>
          <a:prstGeom prst="rect">
            <a:avLst/>
          </a:prstGeom>
          <a:ln w="25400">
            <a:solidFill>
              <a:schemeClr val="accent4"/>
            </a:solidFill>
            <a:miter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IMG00692 V3 copy.jpeg" descr="IMG00692 V3 copy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3350" y="1196975"/>
            <a:ext cx="7489825" cy="464661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22" name="Shape 622"/>
          <p:cNvSpPr/>
          <p:nvPr/>
        </p:nvSpPr>
        <p:spPr>
          <a:xfrm>
            <a:off x="1047750" y="6000750"/>
            <a:ext cx="7956550" cy="82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2"/>
                </a:solidFill>
              </a:rPr>
              <a:t>Curare non solo le malattie, ma anche le condizioni che hanno causato la malattia</a:t>
            </a:r>
          </a:p>
        </p:txBody>
      </p:sp>
      <p:sp>
        <p:nvSpPr>
          <p:cNvPr id="623" name="Shape 623"/>
          <p:cNvSpPr/>
          <p:nvPr/>
        </p:nvSpPr>
        <p:spPr>
          <a:xfrm>
            <a:off x="4306075" y="3224531"/>
            <a:ext cx="531850" cy="4089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/>
          </a:p>
        </p:txBody>
      </p:sp>
      <p:sp>
        <p:nvSpPr>
          <p:cNvPr id="624" name="Shape 624"/>
          <p:cNvSpPr/>
          <p:nvPr/>
        </p:nvSpPr>
        <p:spPr>
          <a:xfrm>
            <a:off x="2130036" y="194311"/>
            <a:ext cx="6036453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Focus sui determinanti di salute</a:t>
            </a:r>
          </a:p>
        </p:txBody>
      </p:sp>
      <p:grpSp>
        <p:nvGrpSpPr>
          <p:cNvPr id="628" name="Group 628"/>
          <p:cNvGrpSpPr/>
          <p:nvPr/>
        </p:nvGrpSpPr>
        <p:grpSpPr>
          <a:xfrm>
            <a:off x="8610599" y="76199"/>
            <a:ext cx="457202" cy="381001"/>
            <a:chOff x="0" y="0"/>
            <a:chExt cx="457200" cy="381000"/>
          </a:xfrm>
        </p:grpSpPr>
        <p:sp>
          <p:nvSpPr>
            <p:cNvPr id="625" name="Shape 625"/>
            <p:cNvSpPr/>
            <p:nvPr/>
          </p:nvSpPr>
          <p:spPr>
            <a:xfrm>
              <a:off x="-1" y="190500"/>
              <a:ext cx="207963" cy="190500"/>
            </a:xfrm>
            <a:prstGeom prst="rect">
              <a:avLst/>
            </a:prstGeom>
            <a:solidFill>
              <a:srgbClr val="CCCCFF"/>
            </a:solidFill>
            <a:ln w="12700" cap="flat">
              <a:solidFill>
                <a:srgbClr val="000080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26" name="Shape 626"/>
            <p:cNvSpPr/>
            <p:nvPr/>
          </p:nvSpPr>
          <p:spPr>
            <a:xfrm>
              <a:off x="249237" y="-1"/>
              <a:ext cx="207964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27" name="Shape 627"/>
            <p:cNvSpPr/>
            <p:nvPr/>
          </p:nvSpPr>
          <p:spPr>
            <a:xfrm>
              <a:off x="125412" y="76200"/>
              <a:ext cx="206377" cy="190500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5425" y="918956"/>
            <a:ext cx="7272340" cy="474345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67" name="Shape 367"/>
          <p:cNvSpPr/>
          <p:nvPr/>
        </p:nvSpPr>
        <p:spPr>
          <a:xfrm>
            <a:off x="1111710" y="5706759"/>
            <a:ext cx="777716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i="1" sz="21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chemeClr val="accent2"/>
                </a:solidFill>
              </a:rPr>
              <a:t>What good does it do to treat people’s illnesses, and then send them back to  the conditions that made them sick?</a:t>
            </a:r>
          </a:p>
        </p:txBody>
      </p:sp>
      <p:sp>
        <p:nvSpPr>
          <p:cNvPr id="368" name="Shape 368"/>
          <p:cNvSpPr/>
          <p:nvPr/>
        </p:nvSpPr>
        <p:spPr>
          <a:xfrm>
            <a:off x="1222210" y="6540070"/>
            <a:ext cx="4327757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0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Fonte: CSDH, 2008; Marmot, 2008; Picture by S.Turner in Ziglio et al 2003 </a:t>
            </a:r>
          </a:p>
        </p:txBody>
      </p:sp>
      <p:sp>
        <p:nvSpPr>
          <p:cNvPr id="369" name="Shape 369"/>
          <p:cNvSpPr/>
          <p:nvPr/>
        </p:nvSpPr>
        <p:spPr>
          <a:xfrm>
            <a:off x="1235109" y="278294"/>
            <a:ext cx="7732175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Medicina Narrative - Medicina di Precisione 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image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0400" y="1158875"/>
            <a:ext cx="3676650" cy="5184775"/>
          </a:xfrm>
          <a:prstGeom prst="rect">
            <a:avLst/>
          </a:prstGeom>
          <a:ln w="38100">
            <a:solidFill>
              <a:srgbClr val="4F81BD"/>
            </a:solidFill>
            <a:miter/>
          </a:ln>
        </p:spPr>
      </p:pic>
      <p:sp>
        <p:nvSpPr>
          <p:cNvPr id="631" name="Shape 631"/>
          <p:cNvSpPr/>
          <p:nvPr/>
        </p:nvSpPr>
        <p:spPr>
          <a:xfrm>
            <a:off x="1136650" y="0"/>
            <a:ext cx="7416800" cy="955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Quadro di riferimento per promuovere la salute e ridurre le iniquità</a:t>
            </a:r>
          </a:p>
        </p:txBody>
      </p:sp>
      <p:sp>
        <p:nvSpPr>
          <p:cNvPr id="632" name="Shape 632"/>
          <p:cNvSpPr/>
          <p:nvPr/>
        </p:nvSpPr>
        <p:spPr>
          <a:xfrm>
            <a:off x="1335087" y="6553200"/>
            <a:ext cx="6899872" cy="231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http://www.euro.who.int/en/health-topics/health-policy/health-2020-the-european-policy-for-health-and-well-being</a:t>
            </a:r>
          </a:p>
        </p:txBody>
      </p:sp>
      <p:grpSp>
        <p:nvGrpSpPr>
          <p:cNvPr id="636" name="Group 636"/>
          <p:cNvGrpSpPr/>
          <p:nvPr/>
        </p:nvGrpSpPr>
        <p:grpSpPr>
          <a:xfrm>
            <a:off x="8610599" y="76199"/>
            <a:ext cx="457202" cy="381001"/>
            <a:chOff x="0" y="0"/>
            <a:chExt cx="457200" cy="381000"/>
          </a:xfrm>
        </p:grpSpPr>
        <p:sp>
          <p:nvSpPr>
            <p:cNvPr id="633" name="Shape 633"/>
            <p:cNvSpPr/>
            <p:nvPr/>
          </p:nvSpPr>
          <p:spPr>
            <a:xfrm>
              <a:off x="-1" y="190500"/>
              <a:ext cx="207963" cy="190500"/>
            </a:xfrm>
            <a:prstGeom prst="rect">
              <a:avLst/>
            </a:prstGeom>
            <a:solidFill>
              <a:srgbClr val="CCCCFF"/>
            </a:solidFill>
            <a:ln w="12700" cap="flat">
              <a:solidFill>
                <a:srgbClr val="000080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34" name="Shape 634"/>
            <p:cNvSpPr/>
            <p:nvPr/>
          </p:nvSpPr>
          <p:spPr>
            <a:xfrm>
              <a:off x="249237" y="-1"/>
              <a:ext cx="207964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35" name="Shape 635"/>
            <p:cNvSpPr/>
            <p:nvPr/>
          </p:nvSpPr>
          <p:spPr>
            <a:xfrm>
              <a:off x="125412" y="76200"/>
              <a:ext cx="206377" cy="190500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2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/>
          <p:nvPr/>
        </p:nvSpPr>
        <p:spPr>
          <a:xfrm>
            <a:off x="1701579" y="3500437"/>
            <a:ext cx="2640236" cy="2339952"/>
          </a:xfrm>
          <a:prstGeom prst="rect">
            <a:avLst/>
          </a:prstGeom>
          <a:solidFill>
            <a:srgbClr val="E1E1FF"/>
          </a:solidFill>
          <a:ln w="12700">
            <a:solidFill>
              <a:srgbClr val="333399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9" name="Shape 639"/>
          <p:cNvSpPr/>
          <p:nvPr/>
        </p:nvSpPr>
        <p:spPr>
          <a:xfrm>
            <a:off x="3785103" y="1935186"/>
            <a:ext cx="2515687" cy="2339953"/>
          </a:xfrm>
          <a:prstGeom prst="rect">
            <a:avLst/>
          </a:prstGeom>
          <a:solidFill>
            <a:srgbClr val="E1E1FF"/>
          </a:solidFill>
          <a:ln w="12700">
            <a:solidFill>
              <a:srgbClr val="333399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0" name="Shape 640"/>
          <p:cNvSpPr/>
          <p:nvPr/>
        </p:nvSpPr>
        <p:spPr>
          <a:xfrm>
            <a:off x="5831390" y="529078"/>
            <a:ext cx="2515686" cy="2296672"/>
          </a:xfrm>
          <a:prstGeom prst="rect">
            <a:avLst/>
          </a:prstGeom>
          <a:solidFill>
            <a:srgbClr val="000080"/>
          </a:solidFill>
          <a:ln w="12700">
            <a:solidFill>
              <a:srgbClr val="000080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1" name="Shape 641"/>
          <p:cNvSpPr/>
          <p:nvPr/>
        </p:nvSpPr>
        <p:spPr>
          <a:xfrm>
            <a:off x="4067175" y="2847975"/>
            <a:ext cx="2041525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500"/>
              </a:spcBef>
              <a:defRPr b="1"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Concetti</a:t>
            </a:r>
          </a:p>
        </p:txBody>
      </p:sp>
      <p:sp>
        <p:nvSpPr>
          <p:cNvPr id="642" name="Shape 642"/>
          <p:cNvSpPr/>
          <p:nvPr/>
        </p:nvSpPr>
        <p:spPr>
          <a:xfrm>
            <a:off x="5902325" y="1256408"/>
            <a:ext cx="2401889" cy="826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10000"/>
              </a:lnSpc>
              <a:spcBef>
                <a:spcPts val="1500"/>
              </a:spcBef>
              <a:defRPr b="1" sz="2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0" sz="1800">
                <a:solidFill>
                  <a:srgbClr val="000000"/>
                </a:solidFill>
              </a:defRPr>
            </a:pPr>
            <a:r>
              <a:rPr b="1" sz="2600">
                <a:solidFill>
                  <a:srgbClr val="FFFFFF"/>
                </a:solidFill>
              </a:rPr>
              <a:t>5 Riflessioni strategiche</a:t>
            </a:r>
          </a:p>
        </p:txBody>
      </p:sp>
      <p:sp>
        <p:nvSpPr>
          <p:cNvPr id="643" name="Shape 643"/>
          <p:cNvSpPr/>
          <p:nvPr/>
        </p:nvSpPr>
        <p:spPr>
          <a:xfrm>
            <a:off x="1704975" y="4411662"/>
            <a:ext cx="265293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500"/>
              </a:spcBef>
              <a:defRPr b="1"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Passato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image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2275" y="1989138"/>
            <a:ext cx="7200900" cy="4537076"/>
          </a:xfrm>
          <a:prstGeom prst="rect">
            <a:avLst/>
          </a:prstGeom>
          <a:ln w="12700">
            <a:miter lim="400000"/>
          </a:ln>
        </p:spPr>
      </p:pic>
      <p:sp>
        <p:nvSpPr>
          <p:cNvPr id="646" name="Shape 646"/>
          <p:cNvSpPr/>
          <p:nvPr/>
        </p:nvSpPr>
        <p:spPr>
          <a:xfrm>
            <a:off x="1331912" y="1268412"/>
            <a:ext cx="7632701" cy="5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414337">
              <a:lnSpc>
                <a:spcPct val="93000"/>
              </a:lnSpc>
              <a:tabLst>
                <a:tab pos="6477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</a:tabLst>
              <a:defRPr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chemeClr val="accent2"/>
                </a:solidFill>
              </a:rPr>
              <a:t>Relazione tra media spesa sociale (salute esclusa) nei 15 paesi EU (1980-2005) e mortalità.</a:t>
            </a:r>
          </a:p>
        </p:txBody>
      </p:sp>
      <p:sp>
        <p:nvSpPr>
          <p:cNvPr id="647" name="Shape 647"/>
          <p:cNvSpPr/>
          <p:nvPr/>
        </p:nvSpPr>
        <p:spPr>
          <a:xfrm>
            <a:off x="1211263" y="6596063"/>
            <a:ext cx="2144200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0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Source: Stuckler, D et al., BMJ 2010</a:t>
            </a:r>
          </a:p>
        </p:txBody>
      </p:sp>
      <p:grpSp>
        <p:nvGrpSpPr>
          <p:cNvPr id="650" name="Group 650"/>
          <p:cNvGrpSpPr/>
          <p:nvPr/>
        </p:nvGrpSpPr>
        <p:grpSpPr>
          <a:xfrm>
            <a:off x="1401762" y="144462"/>
            <a:ext cx="7058026" cy="908051"/>
            <a:chOff x="0" y="0"/>
            <a:chExt cx="7058025" cy="908050"/>
          </a:xfrm>
        </p:grpSpPr>
        <p:sp>
          <p:nvSpPr>
            <p:cNvPr id="648" name="Shape 648"/>
            <p:cNvSpPr/>
            <p:nvPr/>
          </p:nvSpPr>
          <p:spPr>
            <a:xfrm>
              <a:off x="0" y="0"/>
              <a:ext cx="7058025" cy="908050"/>
            </a:xfrm>
            <a:prstGeom prst="rect">
              <a:avLst/>
            </a:prstGeom>
            <a:solidFill>
              <a:srgbClr val="FFFF99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9" name="Shape 649"/>
            <p:cNvSpPr/>
            <p:nvPr/>
          </p:nvSpPr>
          <p:spPr>
            <a:xfrm>
              <a:off x="1154778" y="192405"/>
              <a:ext cx="4748469" cy="523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b="1" sz="2800">
                  <a:solidFill>
                    <a:schemeClr val="accent2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 b="0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 sz="2800">
                  <a:solidFill>
                    <a:schemeClr val="accent2"/>
                  </a:solidFill>
                  <a:latin typeface="+mn-lt"/>
                  <a:ea typeface="+mn-ea"/>
                  <a:cs typeface="+mn-cs"/>
                  <a:sym typeface="Helvetica"/>
                </a:rPr>
                <a:t>1. Spesa sociale ha impatto</a:t>
              </a:r>
            </a:p>
          </p:txBody>
        </p:sp>
      </p:grpSp>
      <p:grpSp>
        <p:nvGrpSpPr>
          <p:cNvPr id="654" name="Group 654"/>
          <p:cNvGrpSpPr/>
          <p:nvPr/>
        </p:nvGrpSpPr>
        <p:grpSpPr>
          <a:xfrm>
            <a:off x="8610599" y="76200"/>
            <a:ext cx="457201" cy="381000"/>
            <a:chOff x="0" y="0"/>
            <a:chExt cx="457199" cy="380999"/>
          </a:xfrm>
        </p:grpSpPr>
        <p:sp>
          <p:nvSpPr>
            <p:cNvPr id="651" name="Shape 651"/>
            <p:cNvSpPr/>
            <p:nvPr/>
          </p:nvSpPr>
          <p:spPr>
            <a:xfrm>
              <a:off x="-1" y="190500"/>
              <a:ext cx="208361" cy="190500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52" name="Shape 652"/>
            <p:cNvSpPr/>
            <p:nvPr/>
          </p:nvSpPr>
          <p:spPr>
            <a:xfrm>
              <a:off x="125015" y="76729"/>
              <a:ext cx="207169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53" name="Shape 653"/>
            <p:cNvSpPr/>
            <p:nvPr/>
          </p:nvSpPr>
          <p:spPr>
            <a:xfrm>
              <a:off x="248840" y="0"/>
              <a:ext cx="208360" cy="190501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00008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/>
          <p:nvPr/>
        </p:nvSpPr>
        <p:spPr>
          <a:xfrm>
            <a:off x="1209468" y="1399968"/>
            <a:ext cx="7921626" cy="5005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714021" indent="-714021">
              <a:spcBef>
                <a:spcPts val="1400"/>
              </a:spcBef>
              <a:buClr>
                <a:schemeClr val="accent2"/>
              </a:buClr>
              <a:buSzPct val="100000"/>
              <a:buFont typeface="Helvetica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b="1"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Dove si produce salute in Italia (o in Toscana, o a  Firenze, o in un suo quartiere)?</a:t>
            </a:r>
            <a:endParaRPr b="1" sz="2400">
              <a:solidFill>
                <a:schemeClr val="accent2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401636" indent="-401636">
              <a:spcBef>
                <a:spcPts val="10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endParaRPr b="1" sz="1400">
              <a:solidFill>
                <a:schemeClr val="accent2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714021" indent="-714021">
              <a:spcBef>
                <a:spcPts val="1400"/>
              </a:spcBef>
              <a:buClr>
                <a:schemeClr val="accent2"/>
              </a:buClr>
              <a:buSzPct val="100000"/>
              <a:buFont typeface="Helvetica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b="1"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Che azioni producono il miglior guadagno di salute nella popolazione?</a:t>
            </a:r>
            <a:endParaRPr b="1" sz="2400">
              <a:solidFill>
                <a:schemeClr val="accent2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401636" indent="-401636">
              <a:spcBef>
                <a:spcPts val="10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endParaRPr b="1" sz="1400">
              <a:solidFill>
                <a:schemeClr val="accent2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714021" indent="-714021">
              <a:spcBef>
                <a:spcPts val="1400"/>
              </a:spcBef>
              <a:buClr>
                <a:schemeClr val="accent2"/>
              </a:buClr>
              <a:buSzPct val="100000"/>
              <a:buFont typeface="Helvetica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b="1"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Quali azioni riducono le iniquità di stato di salute e danno valore aggiunto allo sviluppo locale,  regionale, nazionale?</a:t>
            </a:r>
            <a:endParaRPr b="1" sz="2400">
              <a:solidFill>
                <a:schemeClr val="accent2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401636" indent="-401636">
              <a:spcBef>
                <a:spcPts val="10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endParaRPr b="1" sz="1400">
              <a:solidFill>
                <a:schemeClr val="accent2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714021" indent="-714021">
              <a:lnSpc>
                <a:spcPct val="110000"/>
              </a:lnSpc>
              <a:spcBef>
                <a:spcPts val="1400"/>
              </a:spcBef>
              <a:buClr>
                <a:schemeClr val="accent2"/>
              </a:buClr>
              <a:buSzPct val="100000"/>
              <a:buFont typeface="Helvetica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b="1"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Come rafforzare i sistemi socio-sanitari per affrontare tali domande?</a:t>
            </a:r>
          </a:p>
        </p:txBody>
      </p:sp>
      <p:grpSp>
        <p:nvGrpSpPr>
          <p:cNvPr id="660" name="Group 660"/>
          <p:cNvGrpSpPr/>
          <p:nvPr/>
        </p:nvGrpSpPr>
        <p:grpSpPr>
          <a:xfrm>
            <a:off x="8459786" y="188912"/>
            <a:ext cx="457202" cy="381002"/>
            <a:chOff x="0" y="0"/>
            <a:chExt cx="457200" cy="381001"/>
          </a:xfrm>
        </p:grpSpPr>
        <p:sp>
          <p:nvSpPr>
            <p:cNvPr id="657" name="Shape 657"/>
            <p:cNvSpPr/>
            <p:nvPr/>
          </p:nvSpPr>
          <p:spPr>
            <a:xfrm>
              <a:off x="-1" y="190501"/>
              <a:ext cx="208362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58" name="Shape 658"/>
            <p:cNvSpPr/>
            <p:nvPr/>
          </p:nvSpPr>
          <p:spPr>
            <a:xfrm>
              <a:off x="125015" y="76729"/>
              <a:ext cx="207171" cy="190502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59" name="Shape 659"/>
            <p:cNvSpPr/>
            <p:nvPr/>
          </p:nvSpPr>
          <p:spPr>
            <a:xfrm>
              <a:off x="248840" y="0"/>
              <a:ext cx="208361" cy="190502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  <p:sp>
        <p:nvSpPr>
          <p:cNvPr id="661" name="Shape 661"/>
          <p:cNvSpPr/>
          <p:nvPr/>
        </p:nvSpPr>
        <p:spPr>
          <a:xfrm>
            <a:off x="1403350" y="25400"/>
            <a:ext cx="6805613" cy="1008063"/>
          </a:xfrm>
          <a:prstGeom prst="rect">
            <a:avLst/>
          </a:prstGeom>
          <a:solidFill>
            <a:srgbClr val="FFFF99"/>
          </a:soli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algn="ctr"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662" name="Shape 662"/>
          <p:cNvSpPr/>
          <p:nvPr/>
        </p:nvSpPr>
        <p:spPr>
          <a:xfrm>
            <a:off x="2431628" y="288131"/>
            <a:ext cx="4749057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chemeClr val="accent2"/>
                </a:solidFill>
              </a:rPr>
              <a:t>2. Avere un piano strategico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9987" y="1755775"/>
            <a:ext cx="3770313" cy="494188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65" name="Shape 665"/>
          <p:cNvSpPr/>
          <p:nvPr/>
        </p:nvSpPr>
        <p:spPr>
          <a:xfrm>
            <a:off x="1223049" y="112563"/>
            <a:ext cx="7208531" cy="1145581"/>
          </a:xfrm>
          <a:prstGeom prst="rect">
            <a:avLst/>
          </a:prstGeom>
          <a:solidFill>
            <a:srgbClr val="FFFF99"/>
          </a:soli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algn="ctr"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666" name="Shape 666"/>
          <p:cNvSpPr/>
          <p:nvPr/>
        </p:nvSpPr>
        <p:spPr>
          <a:xfrm>
            <a:off x="1232406" y="152550"/>
            <a:ext cx="7296725" cy="1003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 algn="ctr"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3. Rafforzare i sistemi socio-sanitari per</a:t>
            </a:r>
          </a:p>
          <a:p>
            <a:pPr algn="ctr"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affrontare crescenti vulnerabilità</a:t>
            </a:r>
          </a:p>
        </p:txBody>
      </p:sp>
      <p:sp>
        <p:nvSpPr>
          <p:cNvPr id="667" name="Shape 667"/>
          <p:cNvSpPr/>
          <p:nvPr/>
        </p:nvSpPr>
        <p:spPr>
          <a:xfrm>
            <a:off x="1380313" y="2564130"/>
            <a:ext cx="2229262" cy="2669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00526" indent="-200526">
              <a:buSzPct val="100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Accesso</a:t>
            </a:r>
          </a:p>
          <a:p>
            <a:pPr marL="200526" indent="-200526">
              <a:buSzPct val="100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200526" indent="-200526">
              <a:buSzPct val="100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Trattamento</a:t>
            </a:r>
          </a:p>
          <a:p>
            <a:pPr marL="200526" indent="-200526">
              <a:buSzPct val="100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200526" indent="-200526">
              <a:buSzPct val="100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Risultato</a:t>
            </a:r>
          </a:p>
          <a:p>
            <a:pPr marL="200526" indent="-200526">
              <a:buSzPct val="100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200526" indent="-200526">
              <a:buSzPct val="100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Costo</a:t>
            </a:r>
          </a:p>
        </p:txBody>
      </p:sp>
      <p:grpSp>
        <p:nvGrpSpPr>
          <p:cNvPr id="671" name="Group 671"/>
          <p:cNvGrpSpPr/>
          <p:nvPr/>
        </p:nvGrpSpPr>
        <p:grpSpPr>
          <a:xfrm>
            <a:off x="8610599" y="76200"/>
            <a:ext cx="457201" cy="381000"/>
            <a:chOff x="0" y="0"/>
            <a:chExt cx="457199" cy="380999"/>
          </a:xfrm>
        </p:grpSpPr>
        <p:sp>
          <p:nvSpPr>
            <p:cNvPr id="668" name="Shape 668"/>
            <p:cNvSpPr/>
            <p:nvPr/>
          </p:nvSpPr>
          <p:spPr>
            <a:xfrm>
              <a:off x="-1" y="190500"/>
              <a:ext cx="208361" cy="190500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69" name="Shape 669"/>
            <p:cNvSpPr/>
            <p:nvPr/>
          </p:nvSpPr>
          <p:spPr>
            <a:xfrm>
              <a:off x="125015" y="76729"/>
              <a:ext cx="207169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70" name="Shape 670"/>
            <p:cNvSpPr/>
            <p:nvPr/>
          </p:nvSpPr>
          <p:spPr>
            <a:xfrm>
              <a:off x="248840" y="0"/>
              <a:ext cx="208360" cy="190501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00008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/>
          <p:nvPr/>
        </p:nvSpPr>
        <p:spPr>
          <a:xfrm>
            <a:off x="1277789" y="25400"/>
            <a:ext cx="7093247" cy="1008063"/>
          </a:xfrm>
          <a:prstGeom prst="rect">
            <a:avLst/>
          </a:prstGeom>
          <a:solidFill>
            <a:srgbClr val="FFFF99"/>
          </a:soli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algn="ctr"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674" name="Shape 674"/>
          <p:cNvSpPr/>
          <p:nvPr/>
        </p:nvSpPr>
        <p:spPr>
          <a:xfrm>
            <a:off x="1247627" y="1836738"/>
            <a:ext cx="2256134" cy="1828802"/>
          </a:xfrm>
          <a:prstGeom prst="rect">
            <a:avLst/>
          </a:prstGeom>
          <a:ln w="28575">
            <a:solidFill>
              <a:srgbClr val="000099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spcBef>
                <a:spcPts val="1000"/>
              </a:spcBef>
              <a:defRPr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675" name="Shape 675"/>
          <p:cNvSpPr/>
          <p:nvPr/>
        </p:nvSpPr>
        <p:spPr>
          <a:xfrm>
            <a:off x="1258887" y="2357438"/>
            <a:ext cx="201136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spcBef>
                <a:spcPts val="1500"/>
              </a:spcBef>
              <a:defRPr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chemeClr val="accent2"/>
                </a:solidFill>
              </a:rPr>
              <a:t>Fattori di rischio</a:t>
            </a:r>
          </a:p>
        </p:txBody>
      </p:sp>
      <p:sp>
        <p:nvSpPr>
          <p:cNvPr id="676" name="Shape 676"/>
          <p:cNvSpPr/>
          <p:nvPr/>
        </p:nvSpPr>
        <p:spPr>
          <a:xfrm>
            <a:off x="4059237" y="1882775"/>
            <a:ext cx="2266156" cy="1828800"/>
          </a:xfrm>
          <a:prstGeom prst="rect">
            <a:avLst/>
          </a:prstGeom>
          <a:ln w="28575">
            <a:solidFill>
              <a:srgbClr val="C6372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spcBef>
                <a:spcPts val="1000"/>
              </a:spcBef>
              <a:defRPr sz="2600">
                <a:solidFill>
                  <a:srgbClr val="FF33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677" name="Shape 677"/>
          <p:cNvSpPr/>
          <p:nvPr/>
        </p:nvSpPr>
        <p:spPr>
          <a:xfrm>
            <a:off x="4135437" y="2352675"/>
            <a:ext cx="208915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spcBef>
                <a:spcPts val="1500"/>
              </a:spcBef>
              <a:defRPr sz="2600">
                <a:solidFill>
                  <a:srgbClr val="FF33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3300"/>
                </a:solidFill>
              </a:rPr>
              <a:t>Condizioni di rischio </a:t>
            </a:r>
          </a:p>
        </p:txBody>
      </p:sp>
      <p:sp>
        <p:nvSpPr>
          <p:cNvPr id="678" name="Shape 678"/>
          <p:cNvSpPr/>
          <p:nvPr/>
        </p:nvSpPr>
        <p:spPr>
          <a:xfrm>
            <a:off x="3543300" y="2506662"/>
            <a:ext cx="479425" cy="457202"/>
          </a:xfrm>
          <a:prstGeom prst="rightArrow">
            <a:avLst>
              <a:gd name="adj1" fmla="val 50000"/>
              <a:gd name="adj2" fmla="val 26215"/>
            </a:avLst>
          </a:prstGeom>
          <a:solidFill>
            <a:srgbClr val="000099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>
              <a:defRPr sz="2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79" name="Shape 679"/>
          <p:cNvSpPr/>
          <p:nvPr/>
        </p:nvSpPr>
        <p:spPr>
          <a:xfrm>
            <a:off x="6372225" y="2527300"/>
            <a:ext cx="479425" cy="457200"/>
          </a:xfrm>
          <a:prstGeom prst="rightArrow">
            <a:avLst>
              <a:gd name="adj1" fmla="val 50000"/>
              <a:gd name="adj2" fmla="val 26215"/>
            </a:avLst>
          </a:prstGeom>
          <a:solidFill>
            <a:srgbClr val="000099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>
              <a:defRPr sz="2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0" name="Shape 680"/>
          <p:cNvSpPr/>
          <p:nvPr/>
        </p:nvSpPr>
        <p:spPr>
          <a:xfrm>
            <a:off x="1290451" y="266700"/>
            <a:ext cx="706792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chemeClr val="accent2"/>
                </a:solidFill>
              </a:rPr>
              <a:t>4. Gestire sistemi, non interventi separati </a:t>
            </a:r>
          </a:p>
        </p:txBody>
      </p:sp>
      <p:sp>
        <p:nvSpPr>
          <p:cNvPr id="681" name="Shape 681"/>
          <p:cNvSpPr/>
          <p:nvPr/>
        </p:nvSpPr>
        <p:spPr>
          <a:xfrm>
            <a:off x="6886576" y="1854082"/>
            <a:ext cx="2189524" cy="18034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</p:spPr>
        <p:txBody>
          <a:bodyPr lIns="45718" tIns="45718" rIns="45718" bIns="45718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2" name="Shape 682"/>
          <p:cNvSpPr/>
          <p:nvPr/>
        </p:nvSpPr>
        <p:spPr>
          <a:xfrm>
            <a:off x="6835776" y="2301244"/>
            <a:ext cx="2294732" cy="868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600">
                <a:solidFill>
                  <a:schemeClr val="accent1">
                    <a:lumOff val="-8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chemeClr val="accent1">
                    <a:lumOff val="-8000"/>
                  </a:schemeClr>
                </a:solidFill>
              </a:rPr>
              <a:t>Risorse Salutogeniche</a:t>
            </a:r>
          </a:p>
        </p:txBody>
      </p:sp>
      <p:grpSp>
        <p:nvGrpSpPr>
          <p:cNvPr id="686" name="Group 686"/>
          <p:cNvGrpSpPr/>
          <p:nvPr/>
        </p:nvGrpSpPr>
        <p:grpSpPr>
          <a:xfrm>
            <a:off x="8459786" y="188912"/>
            <a:ext cx="457202" cy="381002"/>
            <a:chOff x="0" y="0"/>
            <a:chExt cx="457200" cy="381001"/>
          </a:xfrm>
        </p:grpSpPr>
        <p:sp>
          <p:nvSpPr>
            <p:cNvPr id="683" name="Shape 683"/>
            <p:cNvSpPr/>
            <p:nvPr/>
          </p:nvSpPr>
          <p:spPr>
            <a:xfrm>
              <a:off x="-1" y="190501"/>
              <a:ext cx="208362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84" name="Shape 684"/>
            <p:cNvSpPr/>
            <p:nvPr/>
          </p:nvSpPr>
          <p:spPr>
            <a:xfrm>
              <a:off x="125015" y="76729"/>
              <a:ext cx="207171" cy="190502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85" name="Shape 685"/>
            <p:cNvSpPr/>
            <p:nvPr/>
          </p:nvSpPr>
          <p:spPr>
            <a:xfrm>
              <a:off x="248840" y="0"/>
              <a:ext cx="208361" cy="190502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  <p:pic>
        <p:nvPicPr>
          <p:cNvPr id="687" name="image.png" descr="NIERO_personalizzazio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8363" y="3896058"/>
            <a:ext cx="3746039" cy="2834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/>
          <p:nvPr/>
        </p:nvSpPr>
        <p:spPr>
          <a:xfrm>
            <a:off x="1301750" y="147468"/>
            <a:ext cx="6783570" cy="981979"/>
          </a:xfrm>
          <a:prstGeom prst="rect">
            <a:avLst/>
          </a:prstGeom>
          <a:solidFill>
            <a:srgbClr val="FFFF99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>
              <a:defRPr sz="28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690" name="Shape 690"/>
          <p:cNvSpPr/>
          <p:nvPr/>
        </p:nvSpPr>
        <p:spPr>
          <a:xfrm>
            <a:off x="1504950" y="124331"/>
            <a:ext cx="5986464" cy="1028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>
              <a:spcBef>
                <a:spcPts val="1600"/>
              </a:spcBef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5. “Assets” non solo “deficits”</a:t>
            </a:r>
          </a:p>
        </p:txBody>
      </p:sp>
      <p:pic>
        <p:nvPicPr>
          <p:cNvPr id="691" name="image27.jpg" descr="rcharles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250" y="1334550"/>
            <a:ext cx="6181533" cy="5436138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grpSp>
        <p:nvGrpSpPr>
          <p:cNvPr id="695" name="Group 695"/>
          <p:cNvGrpSpPr/>
          <p:nvPr/>
        </p:nvGrpSpPr>
        <p:grpSpPr>
          <a:xfrm>
            <a:off x="8459786" y="188912"/>
            <a:ext cx="457202" cy="381002"/>
            <a:chOff x="0" y="0"/>
            <a:chExt cx="457200" cy="381001"/>
          </a:xfrm>
        </p:grpSpPr>
        <p:sp>
          <p:nvSpPr>
            <p:cNvPr id="692" name="Shape 692"/>
            <p:cNvSpPr/>
            <p:nvPr/>
          </p:nvSpPr>
          <p:spPr>
            <a:xfrm>
              <a:off x="-1" y="190501"/>
              <a:ext cx="208362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93" name="Shape 693"/>
            <p:cNvSpPr/>
            <p:nvPr/>
          </p:nvSpPr>
          <p:spPr>
            <a:xfrm>
              <a:off x="125015" y="76729"/>
              <a:ext cx="207171" cy="190502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94" name="Shape 694"/>
            <p:cNvSpPr/>
            <p:nvPr/>
          </p:nvSpPr>
          <p:spPr>
            <a:xfrm>
              <a:off x="248840" y="0"/>
              <a:ext cx="208361" cy="190502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/>
          <p:nvPr/>
        </p:nvSpPr>
        <p:spPr>
          <a:xfrm>
            <a:off x="3848875" y="2784264"/>
            <a:ext cx="3377366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32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Detto tutto ciò….</a:t>
            </a:r>
          </a:p>
        </p:txBody>
      </p:sp>
      <p:grpSp>
        <p:nvGrpSpPr>
          <p:cNvPr id="701" name="Group 701"/>
          <p:cNvGrpSpPr/>
          <p:nvPr/>
        </p:nvGrpSpPr>
        <p:grpSpPr>
          <a:xfrm>
            <a:off x="8459786" y="201612"/>
            <a:ext cx="457202" cy="381002"/>
            <a:chOff x="0" y="0"/>
            <a:chExt cx="457200" cy="381001"/>
          </a:xfrm>
        </p:grpSpPr>
        <p:sp>
          <p:nvSpPr>
            <p:cNvPr id="698" name="Shape 698"/>
            <p:cNvSpPr/>
            <p:nvPr/>
          </p:nvSpPr>
          <p:spPr>
            <a:xfrm>
              <a:off x="-1" y="190501"/>
              <a:ext cx="208362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699" name="Shape 699"/>
            <p:cNvSpPr/>
            <p:nvPr/>
          </p:nvSpPr>
          <p:spPr>
            <a:xfrm>
              <a:off x="125015" y="76729"/>
              <a:ext cx="207171" cy="190502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700" name="Shape 700"/>
            <p:cNvSpPr/>
            <p:nvPr/>
          </p:nvSpPr>
          <p:spPr>
            <a:xfrm>
              <a:off x="248840" y="0"/>
              <a:ext cx="208361" cy="190502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/>
          <p:nvPr/>
        </p:nvSpPr>
        <p:spPr>
          <a:xfrm>
            <a:off x="1835150" y="3513137"/>
            <a:ext cx="2438400" cy="312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3300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04" name="Shape 704"/>
          <p:cNvSpPr/>
          <p:nvPr/>
        </p:nvSpPr>
        <p:spPr>
          <a:xfrm rot="10800000">
            <a:off x="5734050" y="1844675"/>
            <a:ext cx="2438400" cy="3124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200"/>
                </a:moveTo>
                <a:lnTo>
                  <a:pt x="5400" y="162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00"/>
                </a:lnTo>
                <a:lnTo>
                  <a:pt x="21600" y="16200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05" name="Shape 705"/>
          <p:cNvSpPr/>
          <p:nvPr/>
        </p:nvSpPr>
        <p:spPr>
          <a:xfrm>
            <a:off x="1187450" y="2385537"/>
            <a:ext cx="4032250" cy="82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b="1"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Ridurre rischi e condizione Patogeniche</a:t>
            </a:r>
          </a:p>
        </p:txBody>
      </p:sp>
      <p:sp>
        <p:nvSpPr>
          <p:cNvPr id="706" name="Shape 706"/>
          <p:cNvSpPr/>
          <p:nvPr/>
        </p:nvSpPr>
        <p:spPr>
          <a:xfrm>
            <a:off x="4847431" y="5314474"/>
            <a:ext cx="4211638" cy="82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b="1"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rPr>
              <a:t>Proteggere ed aumentare risorse salutogeniche</a:t>
            </a:r>
          </a:p>
        </p:txBody>
      </p:sp>
      <p:sp>
        <p:nvSpPr>
          <p:cNvPr id="707" name="Shape 707"/>
          <p:cNvSpPr/>
          <p:nvPr/>
        </p:nvSpPr>
        <p:spPr>
          <a:xfrm>
            <a:off x="1343256" y="252730"/>
            <a:ext cx="6960725" cy="95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Il nostro compito è promuovere salute e</a:t>
            </a:r>
          </a:p>
          <a:p>
            <a:pPr algn="ctr"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ridurre le iniquità</a:t>
            </a:r>
          </a:p>
        </p:txBody>
      </p:sp>
      <p:grpSp>
        <p:nvGrpSpPr>
          <p:cNvPr id="711" name="Group 711"/>
          <p:cNvGrpSpPr/>
          <p:nvPr/>
        </p:nvGrpSpPr>
        <p:grpSpPr>
          <a:xfrm>
            <a:off x="8459786" y="188912"/>
            <a:ext cx="457202" cy="381002"/>
            <a:chOff x="0" y="0"/>
            <a:chExt cx="457200" cy="381001"/>
          </a:xfrm>
        </p:grpSpPr>
        <p:sp>
          <p:nvSpPr>
            <p:cNvPr id="708" name="Shape 708"/>
            <p:cNvSpPr/>
            <p:nvPr/>
          </p:nvSpPr>
          <p:spPr>
            <a:xfrm>
              <a:off x="-1" y="190501"/>
              <a:ext cx="208362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709" name="Shape 709"/>
            <p:cNvSpPr/>
            <p:nvPr/>
          </p:nvSpPr>
          <p:spPr>
            <a:xfrm>
              <a:off x="125015" y="76729"/>
              <a:ext cx="207171" cy="190502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710" name="Shape 710"/>
            <p:cNvSpPr/>
            <p:nvPr/>
          </p:nvSpPr>
          <p:spPr>
            <a:xfrm>
              <a:off x="248840" y="0"/>
              <a:ext cx="208361" cy="190502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8537" y="1326899"/>
            <a:ext cx="5660450" cy="5552268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Shape 714"/>
          <p:cNvSpPr/>
          <p:nvPr/>
        </p:nvSpPr>
        <p:spPr>
          <a:xfrm>
            <a:off x="1908175" y="476250"/>
            <a:ext cx="6309081" cy="52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Ma ancora tanta, troppa resistenza…</a:t>
            </a:r>
          </a:p>
        </p:txBody>
      </p:sp>
      <p:grpSp>
        <p:nvGrpSpPr>
          <p:cNvPr id="718" name="Group 718"/>
          <p:cNvGrpSpPr/>
          <p:nvPr/>
        </p:nvGrpSpPr>
        <p:grpSpPr>
          <a:xfrm>
            <a:off x="8610599" y="76200"/>
            <a:ext cx="457201" cy="381000"/>
            <a:chOff x="0" y="0"/>
            <a:chExt cx="457199" cy="380999"/>
          </a:xfrm>
        </p:grpSpPr>
        <p:sp>
          <p:nvSpPr>
            <p:cNvPr id="715" name="Shape 715"/>
            <p:cNvSpPr/>
            <p:nvPr/>
          </p:nvSpPr>
          <p:spPr>
            <a:xfrm>
              <a:off x="-1" y="190500"/>
              <a:ext cx="208361" cy="190500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8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716" name="Shape 716"/>
            <p:cNvSpPr/>
            <p:nvPr/>
          </p:nvSpPr>
          <p:spPr>
            <a:xfrm>
              <a:off x="125015" y="76729"/>
              <a:ext cx="207169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8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717" name="Shape 717"/>
            <p:cNvSpPr/>
            <p:nvPr/>
          </p:nvSpPr>
          <p:spPr>
            <a:xfrm>
              <a:off x="248840" y="0"/>
              <a:ext cx="208360" cy="190501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00008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8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/>
        </p:nvSpPr>
        <p:spPr>
          <a:xfrm>
            <a:off x="5943600" y="1014959"/>
            <a:ext cx="2766965" cy="2420300"/>
          </a:xfrm>
          <a:prstGeom prst="rect">
            <a:avLst/>
          </a:prstGeom>
          <a:solidFill>
            <a:srgbClr val="E1E1FF"/>
          </a:solidFill>
          <a:ln w="12700">
            <a:solidFill>
              <a:srgbClr val="333399"/>
            </a:solidFill>
          </a:ln>
        </p:spPr>
        <p:txBody>
          <a:bodyPr lIns="45718" tIns="45718" rIns="45718" bIns="45718" anchor="ctr"/>
          <a:lstStyle/>
          <a:p>
            <a:pPr algn="ctr">
              <a:defRPr b="1" sz="3600">
                <a:solidFill>
                  <a:srgbClr val="0033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72" name="Shape 372"/>
          <p:cNvSpPr/>
          <p:nvPr/>
        </p:nvSpPr>
        <p:spPr>
          <a:xfrm>
            <a:off x="6114955" y="1725612"/>
            <a:ext cx="243224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800">
                <a:solidFill>
                  <a:srgbClr val="00009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5 Riflessioni strategiche</a:t>
            </a:r>
          </a:p>
        </p:txBody>
      </p:sp>
      <p:sp>
        <p:nvSpPr>
          <p:cNvPr id="373" name="Shape 373"/>
          <p:cNvSpPr/>
          <p:nvPr/>
        </p:nvSpPr>
        <p:spPr>
          <a:xfrm>
            <a:off x="3697880" y="2653370"/>
            <a:ext cx="2766965" cy="2420300"/>
          </a:xfrm>
          <a:prstGeom prst="rect">
            <a:avLst/>
          </a:prstGeom>
          <a:solidFill>
            <a:srgbClr val="E1E1FF"/>
          </a:solidFill>
          <a:ln w="12700">
            <a:solidFill>
              <a:srgbClr val="333399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74" name="Shape 374"/>
          <p:cNvSpPr/>
          <p:nvPr/>
        </p:nvSpPr>
        <p:spPr>
          <a:xfrm>
            <a:off x="1593850" y="4289425"/>
            <a:ext cx="2766964" cy="2420299"/>
          </a:xfrm>
          <a:prstGeom prst="rect">
            <a:avLst/>
          </a:prstGeom>
          <a:solidFill>
            <a:srgbClr val="000080"/>
          </a:solidFill>
          <a:ln w="12700">
            <a:solidFill>
              <a:srgbClr val="333399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375" name="Shape 375"/>
          <p:cNvSpPr/>
          <p:nvPr/>
        </p:nvSpPr>
        <p:spPr>
          <a:xfrm>
            <a:off x="3856606" y="3618228"/>
            <a:ext cx="244951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600">
                <a:solidFill>
                  <a:srgbClr val="00009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Concetti</a:t>
            </a:r>
          </a:p>
        </p:txBody>
      </p:sp>
      <p:sp>
        <p:nvSpPr>
          <p:cNvPr id="376" name="Shape 376"/>
          <p:cNvSpPr/>
          <p:nvPr/>
        </p:nvSpPr>
        <p:spPr>
          <a:xfrm>
            <a:off x="1656451" y="5257003"/>
            <a:ext cx="26417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600"/>
              </a:spcBef>
              <a:defRPr b="1" sz="2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Contesto</a:t>
            </a:r>
          </a:p>
        </p:txBody>
      </p:sp>
      <p:sp>
        <p:nvSpPr>
          <p:cNvPr id="377" name="Shape 377"/>
          <p:cNvSpPr/>
          <p:nvPr>
            <p:ph type="title" idx="4294967295"/>
          </p:nvPr>
        </p:nvSpPr>
        <p:spPr>
          <a:xfrm>
            <a:off x="1620612" y="123520"/>
            <a:ext cx="7200901" cy="838201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algn="l">
              <a:defRPr b="1" sz="32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Outline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age6.jpeg" descr="IMG0067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3937" y="515937"/>
            <a:ext cx="3454401" cy="2320926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pic>
        <p:nvPicPr>
          <p:cNvPr id="380" name="image7.jpg" descr="WHO-351028_4DImageDoc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7450" y="2492375"/>
            <a:ext cx="2447925" cy="2160589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pic>
        <p:nvPicPr>
          <p:cNvPr id="381" name="image8.jpeg" descr="IMG0044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7450" y="511175"/>
            <a:ext cx="2520950" cy="2159000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pic>
        <p:nvPicPr>
          <p:cNvPr id="382" name="image9.jpeg" descr="IMG0200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92500" y="3500437"/>
            <a:ext cx="2879725" cy="2160588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sp>
        <p:nvSpPr>
          <p:cNvPr id="383" name="Shape 383"/>
          <p:cNvSpPr/>
          <p:nvPr/>
        </p:nvSpPr>
        <p:spPr>
          <a:xfrm>
            <a:off x="4140200" y="6583363"/>
            <a:ext cx="5003800" cy="264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spcBef>
                <a:spcPts val="700"/>
              </a:spcBef>
              <a:defRPr sz="1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Pictures: S.Turner, 2003; L. Donaldson, 2008 I. Brandemer, 2009</a:t>
            </a:r>
          </a:p>
        </p:txBody>
      </p:sp>
      <p:pic>
        <p:nvPicPr>
          <p:cNvPr id="384" name="image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59563" y="476250"/>
            <a:ext cx="2484438" cy="302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11.jpg" descr="runway_traffic_042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63937" y="2060575"/>
            <a:ext cx="3313113" cy="1546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5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87450" y="4652962"/>
            <a:ext cx="2736850" cy="1655763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Shape 387"/>
          <p:cNvSpPr/>
          <p:nvPr/>
        </p:nvSpPr>
        <p:spPr>
          <a:xfrm>
            <a:off x="1476375" y="0"/>
            <a:ext cx="6769100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600"/>
              </a:spcBef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Salute e rapidi cambiamenti….</a:t>
            </a:r>
          </a:p>
        </p:txBody>
      </p:sp>
      <p:pic>
        <p:nvPicPr>
          <p:cNvPr id="388" name="image12.jpg" descr="MRI scanner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56325" y="4508500"/>
            <a:ext cx="2987675" cy="1785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age9.jpeg" descr="C:\Documents and Settings\stsolova\Local Settings\Temporary Internet Files\Content.Word\Roma geto-Sliven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156325" y="2205038"/>
            <a:ext cx="2987675" cy="2303462"/>
          </a:xfrm>
          <a:prstGeom prst="rect">
            <a:avLst/>
          </a:prstGeom>
          <a:ln w="19050">
            <a:solidFill>
              <a:srgbClr val="006A9C"/>
            </a:solidFill>
            <a:miter/>
          </a:ln>
        </p:spPr>
      </p:pic>
      <p:pic>
        <p:nvPicPr>
          <p:cNvPr id="390" name="image14.jpg" descr="chicken-farm 01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563937" y="4868862"/>
            <a:ext cx="2622551" cy="1449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4" name="Group 394"/>
          <p:cNvGrpSpPr/>
          <p:nvPr/>
        </p:nvGrpSpPr>
        <p:grpSpPr>
          <a:xfrm>
            <a:off x="8610599" y="76200"/>
            <a:ext cx="457201" cy="381000"/>
            <a:chOff x="0" y="0"/>
            <a:chExt cx="457199" cy="380999"/>
          </a:xfrm>
        </p:grpSpPr>
        <p:sp>
          <p:nvSpPr>
            <p:cNvPr id="391" name="Shape 391"/>
            <p:cNvSpPr/>
            <p:nvPr/>
          </p:nvSpPr>
          <p:spPr>
            <a:xfrm>
              <a:off x="248840" y="0"/>
              <a:ext cx="208360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92" name="Shape 392"/>
            <p:cNvSpPr/>
            <p:nvPr/>
          </p:nvSpPr>
          <p:spPr>
            <a:xfrm>
              <a:off x="125015" y="76729"/>
              <a:ext cx="207169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93" name="Shape 393"/>
            <p:cNvSpPr/>
            <p:nvPr/>
          </p:nvSpPr>
          <p:spPr>
            <a:xfrm>
              <a:off x="-1" y="190500"/>
              <a:ext cx="208361" cy="190500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00008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/>
        </p:nvSpPr>
        <p:spPr>
          <a:xfrm>
            <a:off x="1247806" y="3148330"/>
            <a:ext cx="7781678" cy="82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Grandi cambiamenti richiederanno robuste strategie di Promozione della Salute e Riduzione delle Iniquità</a:t>
            </a:r>
          </a:p>
        </p:txBody>
      </p:sp>
      <p:pic>
        <p:nvPicPr>
          <p:cNvPr id="397" name="IH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9562" y="1207591"/>
            <a:ext cx="2048481" cy="1883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age9.jpeg" descr="C:\Documents and Settings\stsolova\Local Settings\Temporary Internet Files\Content.Word\Roma geto-Slive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5025" y="5834158"/>
            <a:ext cx="1514252" cy="934943"/>
          </a:xfrm>
          <a:prstGeom prst="rect">
            <a:avLst/>
          </a:prstGeom>
          <a:ln w="19050">
            <a:solidFill>
              <a:srgbClr val="006A9C"/>
            </a:solidFill>
          </a:ln>
        </p:spPr>
      </p:pic>
      <p:pic>
        <p:nvPicPr>
          <p:cNvPr id="399" name="image4.jpeg" descr="Tokyo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7112" y="5466949"/>
            <a:ext cx="1928127" cy="1302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age3.jpeg" descr="crowd in metro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75705" y="5154947"/>
            <a:ext cx="1928127" cy="1517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age6.jpeg" descr="runway_traffic_042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60762" y="4763176"/>
            <a:ext cx="2930714" cy="1586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86434" y="4248888"/>
            <a:ext cx="2652645" cy="1746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urban_park.jpg" descr="urban_park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43643" y="782297"/>
            <a:ext cx="2845127" cy="1187456"/>
          </a:xfrm>
          <a:prstGeom prst="rect">
            <a:avLst/>
          </a:prstGeom>
          <a:ln w="12700">
            <a:solidFill>
              <a:srgbClr val="0000FF"/>
            </a:solidFill>
            <a:miter/>
          </a:ln>
        </p:spPr>
      </p:pic>
      <p:pic>
        <p:nvPicPr>
          <p:cNvPr id="404" name="children_balloons.jpg" descr="children_balloons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219116" y="804342"/>
            <a:ext cx="2857942" cy="1168767"/>
          </a:xfrm>
          <a:prstGeom prst="rect">
            <a:avLst/>
          </a:prstGeom>
          <a:ln w="12700">
            <a:solidFill>
              <a:srgbClr val="0000FF"/>
            </a:solidFill>
            <a:miter/>
          </a:ln>
        </p:spPr>
      </p:pic>
      <p:grpSp>
        <p:nvGrpSpPr>
          <p:cNvPr id="408" name="Group 408"/>
          <p:cNvGrpSpPr/>
          <p:nvPr/>
        </p:nvGrpSpPr>
        <p:grpSpPr>
          <a:xfrm>
            <a:off x="8459786" y="188912"/>
            <a:ext cx="457202" cy="381002"/>
            <a:chOff x="0" y="0"/>
            <a:chExt cx="457200" cy="381001"/>
          </a:xfrm>
        </p:grpSpPr>
        <p:sp>
          <p:nvSpPr>
            <p:cNvPr id="405" name="Shape 405"/>
            <p:cNvSpPr/>
            <p:nvPr/>
          </p:nvSpPr>
          <p:spPr>
            <a:xfrm>
              <a:off x="-1" y="190501"/>
              <a:ext cx="208362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406" name="Shape 406"/>
            <p:cNvSpPr/>
            <p:nvPr/>
          </p:nvSpPr>
          <p:spPr>
            <a:xfrm>
              <a:off x="125015" y="76729"/>
              <a:ext cx="207171" cy="190502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407" name="Shape 407"/>
            <p:cNvSpPr/>
            <p:nvPr/>
          </p:nvSpPr>
          <p:spPr>
            <a:xfrm>
              <a:off x="248840" y="0"/>
              <a:ext cx="208361" cy="190502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image3.jpeg" descr="urban_par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4300" y="2420938"/>
            <a:ext cx="2519365" cy="1584327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pic>
        <p:nvPicPr>
          <p:cNvPr id="411" name="image4.jpeg" descr="city_traffic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6688" y="2420938"/>
            <a:ext cx="2590802" cy="1584327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pic>
        <p:nvPicPr>
          <p:cNvPr id="412" name="image5.jpeg" descr="children_balloons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0475" y="2420938"/>
            <a:ext cx="2590800" cy="1589089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pic>
        <p:nvPicPr>
          <p:cNvPr id="413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5075" y="4292600"/>
            <a:ext cx="7908925" cy="2324100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hape 414"/>
          <p:cNvSpPr/>
          <p:nvPr/>
        </p:nvSpPr>
        <p:spPr>
          <a:xfrm>
            <a:off x="2700338" y="101599"/>
            <a:ext cx="424083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chemeClr val="accent2"/>
                </a:solidFill>
              </a:rPr>
              <a:t>Che comunità vogliamo?</a:t>
            </a:r>
          </a:p>
        </p:txBody>
      </p:sp>
      <p:sp>
        <p:nvSpPr>
          <p:cNvPr id="415" name="Shape 415"/>
          <p:cNvSpPr/>
          <p:nvPr/>
        </p:nvSpPr>
        <p:spPr>
          <a:xfrm>
            <a:off x="1196160" y="1097280"/>
            <a:ext cx="7908926" cy="82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chemeClr val="accent2"/>
                </a:solidFill>
              </a:rPr>
              <a:t>In che comunità vogliamo che i nostri figli…, nascano, crescano, lavorino ed invecchino?</a:t>
            </a:r>
          </a:p>
        </p:txBody>
      </p:sp>
      <p:grpSp>
        <p:nvGrpSpPr>
          <p:cNvPr id="419" name="Group 419"/>
          <p:cNvGrpSpPr/>
          <p:nvPr/>
        </p:nvGrpSpPr>
        <p:grpSpPr>
          <a:xfrm>
            <a:off x="8604250" y="115887"/>
            <a:ext cx="457200" cy="381001"/>
            <a:chOff x="0" y="0"/>
            <a:chExt cx="457200" cy="380999"/>
          </a:xfrm>
        </p:grpSpPr>
        <p:sp>
          <p:nvSpPr>
            <p:cNvPr id="416" name="Shape 416"/>
            <p:cNvSpPr/>
            <p:nvPr/>
          </p:nvSpPr>
          <p:spPr>
            <a:xfrm>
              <a:off x="248840" y="0"/>
              <a:ext cx="208360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17" name="Shape 417"/>
            <p:cNvSpPr/>
            <p:nvPr/>
          </p:nvSpPr>
          <p:spPr>
            <a:xfrm>
              <a:off x="125015" y="76729"/>
              <a:ext cx="207170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18" name="Shape 418"/>
            <p:cNvSpPr/>
            <p:nvPr/>
          </p:nvSpPr>
          <p:spPr>
            <a:xfrm>
              <a:off x="0" y="190500"/>
              <a:ext cx="208360" cy="190500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speranza di vit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3325" y="847725"/>
            <a:ext cx="8027988" cy="6019800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Shape 422"/>
          <p:cNvSpPr/>
          <p:nvPr/>
        </p:nvSpPr>
        <p:spPr>
          <a:xfrm>
            <a:off x="1295400" y="188912"/>
            <a:ext cx="6877050" cy="868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2100"/>
              </a:spcBef>
              <a:defRPr b="1" sz="2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L’aspettativa di vita in Europa è diventata molto disomogenea</a:t>
            </a:r>
          </a:p>
        </p:txBody>
      </p:sp>
      <p:grpSp>
        <p:nvGrpSpPr>
          <p:cNvPr id="426" name="Group 426"/>
          <p:cNvGrpSpPr/>
          <p:nvPr/>
        </p:nvGrpSpPr>
        <p:grpSpPr>
          <a:xfrm>
            <a:off x="8604250" y="115887"/>
            <a:ext cx="457200" cy="381001"/>
            <a:chOff x="0" y="0"/>
            <a:chExt cx="457200" cy="380999"/>
          </a:xfrm>
        </p:grpSpPr>
        <p:sp>
          <p:nvSpPr>
            <p:cNvPr id="423" name="Shape 423"/>
            <p:cNvSpPr/>
            <p:nvPr/>
          </p:nvSpPr>
          <p:spPr>
            <a:xfrm>
              <a:off x="248840" y="0"/>
              <a:ext cx="208360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24" name="Shape 424"/>
            <p:cNvSpPr/>
            <p:nvPr/>
          </p:nvSpPr>
          <p:spPr>
            <a:xfrm>
              <a:off x="125015" y="76729"/>
              <a:ext cx="207170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25" name="Shape 425"/>
            <p:cNvSpPr/>
            <p:nvPr/>
          </p:nvSpPr>
          <p:spPr>
            <a:xfrm>
              <a:off x="0" y="190500"/>
              <a:ext cx="208360" cy="190500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27" name="Shape 427"/>
          <p:cNvSpPr/>
          <p:nvPr/>
        </p:nvSpPr>
        <p:spPr>
          <a:xfrm>
            <a:off x="6973075" y="6551931"/>
            <a:ext cx="2073632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0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Fonte: WHO-HFA Data Base, 2016</a:t>
            </a:r>
          </a:p>
        </p:txBody>
      </p:sp>
      <p:pic>
        <p:nvPicPr>
          <p:cNvPr id="428" name="Euro puzzle complet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25431" y="1613845"/>
            <a:ext cx="1908791" cy="767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/>
        </p:nvSpPr>
        <p:spPr>
          <a:xfrm>
            <a:off x="1254670" y="6613525"/>
            <a:ext cx="5105302" cy="24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900"/>
              </a:spcBef>
              <a:defRPr sz="1000">
                <a:solidFill>
                  <a:srgbClr val="00009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Fonte: Norwegian Ministry of Health Care Services, 2007</a:t>
            </a:r>
          </a:p>
        </p:txBody>
      </p:sp>
      <p:grpSp>
        <p:nvGrpSpPr>
          <p:cNvPr id="456" name="Group 456"/>
          <p:cNvGrpSpPr/>
          <p:nvPr/>
        </p:nvGrpSpPr>
        <p:grpSpPr>
          <a:xfrm>
            <a:off x="1763712" y="935037"/>
            <a:ext cx="6451601" cy="5663222"/>
            <a:chOff x="0" y="0"/>
            <a:chExt cx="6451600" cy="5663220"/>
          </a:xfrm>
        </p:grpSpPr>
        <p:pic>
          <p:nvPicPr>
            <p:cNvPr id="431" name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451600" cy="5663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2" name="Shape 432"/>
            <p:cNvSpPr/>
            <p:nvPr/>
          </p:nvSpPr>
          <p:spPr>
            <a:xfrm>
              <a:off x="4773982" y="707692"/>
              <a:ext cx="991779" cy="13565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spcBef>
                  <a:spcPts val="1400"/>
                </a:spcBef>
                <a:defRPr sz="3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grpSp>
          <p:nvGrpSpPr>
            <p:cNvPr id="439" name="Group 439"/>
            <p:cNvGrpSpPr/>
            <p:nvPr/>
          </p:nvGrpSpPr>
          <p:grpSpPr>
            <a:xfrm>
              <a:off x="4757131" y="606517"/>
              <a:ext cx="963812" cy="1474536"/>
              <a:chOff x="0" y="0"/>
              <a:chExt cx="963811" cy="1474535"/>
            </a:xfrm>
          </p:grpSpPr>
          <p:grpSp>
            <p:nvGrpSpPr>
              <p:cNvPr id="437" name="Group 437"/>
              <p:cNvGrpSpPr/>
              <p:nvPr/>
            </p:nvGrpSpPr>
            <p:grpSpPr>
              <a:xfrm>
                <a:off x="2361" y="0"/>
                <a:ext cx="940071" cy="1474536"/>
                <a:chOff x="0" y="0"/>
                <a:chExt cx="940069" cy="1474535"/>
              </a:xfrm>
            </p:grpSpPr>
            <p:sp>
              <p:nvSpPr>
                <p:cNvPr id="433" name="Shape 433"/>
                <p:cNvSpPr/>
                <p:nvPr/>
              </p:nvSpPr>
              <p:spPr>
                <a:xfrm rot="10633165">
                  <a:off x="14489" y="21734"/>
                  <a:ext cx="911092" cy="619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3064" fill="norm" stroke="1" extrusionOk="0">
                      <a:moveTo>
                        <a:pt x="21600" y="1732"/>
                      </a:moveTo>
                      <a:cubicBezTo>
                        <a:pt x="14611" y="7732"/>
                        <a:pt x="7623" y="-4268"/>
                        <a:pt x="634" y="1732"/>
                      </a:cubicBezTo>
                      <a:lnTo>
                        <a:pt x="0" y="11332"/>
                      </a:lnTo>
                      <a:cubicBezTo>
                        <a:pt x="6989" y="5332"/>
                        <a:pt x="13977" y="17332"/>
                        <a:pt x="20966" y="1133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 cap="flat">
                  <a:solidFill>
                    <a:srgbClr val="FF66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2400"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34" name="Shape 434"/>
                <p:cNvSpPr/>
                <p:nvPr/>
              </p:nvSpPr>
              <p:spPr>
                <a:xfrm flipH="1">
                  <a:off x="41384" y="560082"/>
                  <a:ext cx="1" cy="914454"/>
                </a:xfrm>
                <a:prstGeom prst="line">
                  <a:avLst/>
                </a:prstGeom>
                <a:noFill/>
                <a:ln w="19050" cap="flat">
                  <a:solidFill>
                    <a:srgbClr val="FF66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35" name="Shape 435"/>
                <p:cNvSpPr/>
                <p:nvPr/>
              </p:nvSpPr>
              <p:spPr>
                <a:xfrm flipH="1">
                  <a:off x="903727" y="560082"/>
                  <a:ext cx="1" cy="914454"/>
                </a:xfrm>
                <a:prstGeom prst="line">
                  <a:avLst/>
                </a:prstGeom>
                <a:noFill/>
                <a:ln w="19050" cap="flat">
                  <a:solidFill>
                    <a:srgbClr val="FF66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36" name="Shape 436"/>
                <p:cNvSpPr/>
                <p:nvPr/>
              </p:nvSpPr>
              <p:spPr>
                <a:xfrm>
                  <a:off x="319092" y="178500"/>
                  <a:ext cx="301150" cy="3042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9" h="21600" fill="norm" stroke="1" extrusionOk="0">
                      <a:moveTo>
                        <a:pt x="10716" y="2187"/>
                      </a:moveTo>
                      <a:cubicBezTo>
                        <a:pt x="10307" y="1746"/>
                        <a:pt x="9385" y="1018"/>
                        <a:pt x="8871" y="730"/>
                      </a:cubicBezTo>
                      <a:cubicBezTo>
                        <a:pt x="7721" y="152"/>
                        <a:pt x="6541" y="0"/>
                        <a:pt x="5271" y="0"/>
                      </a:cubicBezTo>
                      <a:cubicBezTo>
                        <a:pt x="4031" y="152"/>
                        <a:pt x="2851" y="575"/>
                        <a:pt x="1823" y="1305"/>
                      </a:cubicBezTo>
                      <a:cubicBezTo>
                        <a:pt x="1006" y="2187"/>
                        <a:pt x="431" y="3222"/>
                        <a:pt x="98" y="4220"/>
                      </a:cubicBezTo>
                      <a:cubicBezTo>
                        <a:pt x="-144" y="5410"/>
                        <a:pt x="98" y="6560"/>
                        <a:pt x="431" y="7597"/>
                      </a:cubicBezTo>
                      <a:lnTo>
                        <a:pt x="10716" y="21600"/>
                      </a:lnTo>
                      <a:lnTo>
                        <a:pt x="20851" y="7597"/>
                      </a:lnTo>
                      <a:cubicBezTo>
                        <a:pt x="21336" y="6560"/>
                        <a:pt x="21456" y="5410"/>
                        <a:pt x="21336" y="4220"/>
                      </a:cubicBezTo>
                      <a:cubicBezTo>
                        <a:pt x="20971" y="3222"/>
                        <a:pt x="20276" y="2187"/>
                        <a:pt x="19488" y="1305"/>
                      </a:cubicBezTo>
                      <a:cubicBezTo>
                        <a:pt x="18431" y="575"/>
                        <a:pt x="17281" y="152"/>
                        <a:pt x="16131" y="0"/>
                      </a:cubicBezTo>
                      <a:cubicBezTo>
                        <a:pt x="14861" y="0"/>
                        <a:pt x="13591" y="152"/>
                        <a:pt x="12561" y="730"/>
                      </a:cubicBezTo>
                      <a:cubicBezTo>
                        <a:pt x="12032" y="1018"/>
                        <a:pt x="11110" y="1746"/>
                        <a:pt x="10716" y="2187"/>
                      </a:cubicBezTo>
                      <a:close/>
                    </a:path>
                  </a:pathLst>
                </a:custGeom>
                <a:solidFill>
                  <a:srgbClr val="FF6600"/>
                </a:solidFill>
                <a:ln w="9525" cap="flat">
                  <a:solidFill>
                    <a:srgbClr val="FF66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2400"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  <p:sp>
            <p:nvSpPr>
              <p:cNvPr id="438" name="Shape 438"/>
              <p:cNvSpPr/>
              <p:nvPr/>
            </p:nvSpPr>
            <p:spPr>
              <a:xfrm rot="21183497">
                <a:off x="15433" y="175122"/>
                <a:ext cx="932945" cy="311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noAutofit/>
              </a:bodyPr>
              <a:lstStyle>
                <a:lvl1pPr>
                  <a:spcBef>
                    <a:spcPts val="700"/>
                  </a:spcBef>
                  <a:defRPr b="1" sz="1300">
                    <a:latin typeface="Kids"/>
                    <a:ea typeface="Kids"/>
                    <a:cs typeface="Kids"/>
                    <a:sym typeface="Kids"/>
                  </a:defRPr>
                </a:lvl1pPr>
              </a:lstStyle>
              <a:p>
                <a:pPr/>
                <a:r>
                  <a:t>SALUTE</a:t>
                </a:r>
              </a:p>
            </p:txBody>
          </p:sp>
        </p:grpSp>
        <p:sp>
          <p:nvSpPr>
            <p:cNvPr id="440" name="Shape 440"/>
            <p:cNvSpPr/>
            <p:nvPr/>
          </p:nvSpPr>
          <p:spPr>
            <a:xfrm>
              <a:off x="4773982" y="2255874"/>
              <a:ext cx="991779" cy="13565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spcBef>
                  <a:spcPts val="1400"/>
                </a:spcBef>
                <a:defRPr sz="3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grpSp>
          <p:nvGrpSpPr>
            <p:cNvPr id="447" name="Group 447"/>
            <p:cNvGrpSpPr/>
            <p:nvPr/>
          </p:nvGrpSpPr>
          <p:grpSpPr>
            <a:xfrm>
              <a:off x="4757131" y="2131165"/>
              <a:ext cx="963812" cy="1474537"/>
              <a:chOff x="0" y="0"/>
              <a:chExt cx="963811" cy="1474535"/>
            </a:xfrm>
          </p:grpSpPr>
          <p:grpSp>
            <p:nvGrpSpPr>
              <p:cNvPr id="445" name="Group 445"/>
              <p:cNvGrpSpPr/>
              <p:nvPr/>
            </p:nvGrpSpPr>
            <p:grpSpPr>
              <a:xfrm>
                <a:off x="2361" y="0"/>
                <a:ext cx="940071" cy="1474536"/>
                <a:chOff x="0" y="0"/>
                <a:chExt cx="940069" cy="1474535"/>
              </a:xfrm>
            </p:grpSpPr>
            <p:sp>
              <p:nvSpPr>
                <p:cNvPr id="441" name="Shape 441"/>
                <p:cNvSpPr/>
                <p:nvPr/>
              </p:nvSpPr>
              <p:spPr>
                <a:xfrm rot="10633165">
                  <a:off x="14489" y="21734"/>
                  <a:ext cx="911092" cy="619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3064" fill="norm" stroke="1" extrusionOk="0">
                      <a:moveTo>
                        <a:pt x="21600" y="1732"/>
                      </a:moveTo>
                      <a:cubicBezTo>
                        <a:pt x="14611" y="7732"/>
                        <a:pt x="7623" y="-4268"/>
                        <a:pt x="634" y="1732"/>
                      </a:cubicBezTo>
                      <a:lnTo>
                        <a:pt x="0" y="11332"/>
                      </a:lnTo>
                      <a:cubicBezTo>
                        <a:pt x="6989" y="5332"/>
                        <a:pt x="13977" y="17332"/>
                        <a:pt x="20966" y="1133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 cap="flat">
                  <a:solidFill>
                    <a:srgbClr val="FF66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2400"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42" name="Shape 442"/>
                <p:cNvSpPr/>
                <p:nvPr/>
              </p:nvSpPr>
              <p:spPr>
                <a:xfrm flipH="1">
                  <a:off x="41384" y="560082"/>
                  <a:ext cx="1" cy="914454"/>
                </a:xfrm>
                <a:prstGeom prst="line">
                  <a:avLst/>
                </a:prstGeom>
                <a:noFill/>
                <a:ln w="19050" cap="flat">
                  <a:solidFill>
                    <a:srgbClr val="FF66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43" name="Shape 443"/>
                <p:cNvSpPr/>
                <p:nvPr/>
              </p:nvSpPr>
              <p:spPr>
                <a:xfrm flipH="1">
                  <a:off x="903727" y="560082"/>
                  <a:ext cx="1" cy="914454"/>
                </a:xfrm>
                <a:prstGeom prst="line">
                  <a:avLst/>
                </a:prstGeom>
                <a:noFill/>
                <a:ln w="19050" cap="flat">
                  <a:solidFill>
                    <a:srgbClr val="FF66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44" name="Shape 444"/>
                <p:cNvSpPr/>
                <p:nvPr/>
              </p:nvSpPr>
              <p:spPr>
                <a:xfrm>
                  <a:off x="319092" y="178500"/>
                  <a:ext cx="301150" cy="3042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9" h="21600" fill="norm" stroke="1" extrusionOk="0">
                      <a:moveTo>
                        <a:pt x="10716" y="2187"/>
                      </a:moveTo>
                      <a:cubicBezTo>
                        <a:pt x="10307" y="1746"/>
                        <a:pt x="9385" y="1018"/>
                        <a:pt x="8871" y="730"/>
                      </a:cubicBezTo>
                      <a:cubicBezTo>
                        <a:pt x="7721" y="152"/>
                        <a:pt x="6541" y="0"/>
                        <a:pt x="5271" y="0"/>
                      </a:cubicBezTo>
                      <a:cubicBezTo>
                        <a:pt x="4031" y="152"/>
                        <a:pt x="2851" y="575"/>
                        <a:pt x="1823" y="1305"/>
                      </a:cubicBezTo>
                      <a:cubicBezTo>
                        <a:pt x="1006" y="2187"/>
                        <a:pt x="431" y="3222"/>
                        <a:pt x="98" y="4220"/>
                      </a:cubicBezTo>
                      <a:cubicBezTo>
                        <a:pt x="-144" y="5410"/>
                        <a:pt x="98" y="6560"/>
                        <a:pt x="431" y="7597"/>
                      </a:cubicBezTo>
                      <a:lnTo>
                        <a:pt x="10716" y="21600"/>
                      </a:lnTo>
                      <a:lnTo>
                        <a:pt x="20851" y="7597"/>
                      </a:lnTo>
                      <a:cubicBezTo>
                        <a:pt x="21336" y="6560"/>
                        <a:pt x="21456" y="5410"/>
                        <a:pt x="21336" y="4220"/>
                      </a:cubicBezTo>
                      <a:cubicBezTo>
                        <a:pt x="20971" y="3222"/>
                        <a:pt x="20276" y="2187"/>
                        <a:pt x="19488" y="1305"/>
                      </a:cubicBezTo>
                      <a:cubicBezTo>
                        <a:pt x="18431" y="575"/>
                        <a:pt x="17281" y="152"/>
                        <a:pt x="16131" y="0"/>
                      </a:cubicBezTo>
                      <a:cubicBezTo>
                        <a:pt x="14861" y="0"/>
                        <a:pt x="13591" y="152"/>
                        <a:pt x="12561" y="730"/>
                      </a:cubicBezTo>
                      <a:cubicBezTo>
                        <a:pt x="12032" y="1018"/>
                        <a:pt x="11110" y="1746"/>
                        <a:pt x="10716" y="2187"/>
                      </a:cubicBezTo>
                      <a:close/>
                    </a:path>
                  </a:pathLst>
                </a:custGeom>
                <a:solidFill>
                  <a:srgbClr val="FF6600"/>
                </a:solidFill>
                <a:ln w="9525" cap="flat">
                  <a:solidFill>
                    <a:srgbClr val="FF66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2400"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  <p:sp>
            <p:nvSpPr>
              <p:cNvPr id="446" name="Shape 446"/>
              <p:cNvSpPr/>
              <p:nvPr/>
            </p:nvSpPr>
            <p:spPr>
              <a:xfrm rot="21183497">
                <a:off x="15433" y="175122"/>
                <a:ext cx="932945" cy="311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noAutofit/>
              </a:bodyPr>
              <a:lstStyle>
                <a:lvl1pPr>
                  <a:spcBef>
                    <a:spcPts val="700"/>
                  </a:spcBef>
                  <a:defRPr b="1" sz="1300">
                    <a:latin typeface="Kids"/>
                    <a:ea typeface="Kids"/>
                    <a:cs typeface="Kids"/>
                    <a:sym typeface="Kids"/>
                  </a:defRPr>
                </a:lvl1pPr>
              </a:lstStyle>
              <a:p>
                <a:pPr/>
                <a:r>
                  <a:t>SALUTE</a:t>
                </a:r>
              </a:p>
            </p:txBody>
          </p:sp>
        </p:grpSp>
        <p:sp>
          <p:nvSpPr>
            <p:cNvPr id="448" name="Shape 448"/>
            <p:cNvSpPr/>
            <p:nvPr/>
          </p:nvSpPr>
          <p:spPr>
            <a:xfrm>
              <a:off x="4773982" y="3809100"/>
              <a:ext cx="991779" cy="13565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spcBef>
                  <a:spcPts val="1400"/>
                </a:spcBef>
                <a:defRPr sz="32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grpSp>
          <p:nvGrpSpPr>
            <p:cNvPr id="455" name="Group 455"/>
            <p:cNvGrpSpPr/>
            <p:nvPr/>
          </p:nvGrpSpPr>
          <p:grpSpPr>
            <a:xfrm>
              <a:off x="4757131" y="3681029"/>
              <a:ext cx="963812" cy="1474536"/>
              <a:chOff x="0" y="0"/>
              <a:chExt cx="963811" cy="1474535"/>
            </a:xfrm>
          </p:grpSpPr>
          <p:grpSp>
            <p:nvGrpSpPr>
              <p:cNvPr id="453" name="Group 453"/>
              <p:cNvGrpSpPr/>
              <p:nvPr/>
            </p:nvGrpSpPr>
            <p:grpSpPr>
              <a:xfrm>
                <a:off x="2361" y="0"/>
                <a:ext cx="940071" cy="1474536"/>
                <a:chOff x="0" y="0"/>
                <a:chExt cx="940069" cy="1474535"/>
              </a:xfrm>
            </p:grpSpPr>
            <p:sp>
              <p:nvSpPr>
                <p:cNvPr id="449" name="Shape 449"/>
                <p:cNvSpPr/>
                <p:nvPr/>
              </p:nvSpPr>
              <p:spPr>
                <a:xfrm rot="10633165">
                  <a:off x="14489" y="21734"/>
                  <a:ext cx="911092" cy="619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3064" fill="norm" stroke="1" extrusionOk="0">
                      <a:moveTo>
                        <a:pt x="21600" y="1732"/>
                      </a:moveTo>
                      <a:cubicBezTo>
                        <a:pt x="14611" y="7732"/>
                        <a:pt x="7623" y="-4268"/>
                        <a:pt x="634" y="1732"/>
                      </a:cubicBezTo>
                      <a:lnTo>
                        <a:pt x="0" y="11332"/>
                      </a:lnTo>
                      <a:cubicBezTo>
                        <a:pt x="6989" y="5332"/>
                        <a:pt x="13977" y="17332"/>
                        <a:pt x="20966" y="1133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 cap="flat">
                  <a:solidFill>
                    <a:srgbClr val="FF66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2400"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  <p:sp>
              <p:nvSpPr>
                <p:cNvPr id="450" name="Shape 450"/>
                <p:cNvSpPr/>
                <p:nvPr/>
              </p:nvSpPr>
              <p:spPr>
                <a:xfrm flipH="1">
                  <a:off x="41384" y="560082"/>
                  <a:ext cx="1" cy="914454"/>
                </a:xfrm>
                <a:prstGeom prst="line">
                  <a:avLst/>
                </a:prstGeom>
                <a:noFill/>
                <a:ln w="19050" cap="flat">
                  <a:solidFill>
                    <a:srgbClr val="FF66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51" name="Shape 451"/>
                <p:cNvSpPr/>
                <p:nvPr/>
              </p:nvSpPr>
              <p:spPr>
                <a:xfrm flipH="1">
                  <a:off x="903727" y="560082"/>
                  <a:ext cx="1" cy="914454"/>
                </a:xfrm>
                <a:prstGeom prst="line">
                  <a:avLst/>
                </a:prstGeom>
                <a:noFill/>
                <a:ln w="19050" cap="flat">
                  <a:solidFill>
                    <a:srgbClr val="FF66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52" name="Shape 452"/>
                <p:cNvSpPr/>
                <p:nvPr/>
              </p:nvSpPr>
              <p:spPr>
                <a:xfrm>
                  <a:off x="319092" y="178500"/>
                  <a:ext cx="301150" cy="3042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9" h="21600" fill="norm" stroke="1" extrusionOk="0">
                      <a:moveTo>
                        <a:pt x="10716" y="2187"/>
                      </a:moveTo>
                      <a:cubicBezTo>
                        <a:pt x="10307" y="1746"/>
                        <a:pt x="9385" y="1018"/>
                        <a:pt x="8871" y="730"/>
                      </a:cubicBezTo>
                      <a:cubicBezTo>
                        <a:pt x="7721" y="152"/>
                        <a:pt x="6541" y="0"/>
                        <a:pt x="5271" y="0"/>
                      </a:cubicBezTo>
                      <a:cubicBezTo>
                        <a:pt x="4031" y="152"/>
                        <a:pt x="2851" y="575"/>
                        <a:pt x="1823" y="1305"/>
                      </a:cubicBezTo>
                      <a:cubicBezTo>
                        <a:pt x="1006" y="2187"/>
                        <a:pt x="431" y="3222"/>
                        <a:pt x="98" y="4220"/>
                      </a:cubicBezTo>
                      <a:cubicBezTo>
                        <a:pt x="-144" y="5410"/>
                        <a:pt x="98" y="6560"/>
                        <a:pt x="431" y="7597"/>
                      </a:cubicBezTo>
                      <a:lnTo>
                        <a:pt x="10716" y="21600"/>
                      </a:lnTo>
                      <a:lnTo>
                        <a:pt x="20851" y="7597"/>
                      </a:lnTo>
                      <a:cubicBezTo>
                        <a:pt x="21336" y="6560"/>
                        <a:pt x="21456" y="5410"/>
                        <a:pt x="21336" y="4220"/>
                      </a:cubicBezTo>
                      <a:cubicBezTo>
                        <a:pt x="20971" y="3222"/>
                        <a:pt x="20276" y="2187"/>
                        <a:pt x="19488" y="1305"/>
                      </a:cubicBezTo>
                      <a:cubicBezTo>
                        <a:pt x="18431" y="575"/>
                        <a:pt x="17281" y="152"/>
                        <a:pt x="16131" y="0"/>
                      </a:cubicBezTo>
                      <a:cubicBezTo>
                        <a:pt x="14861" y="0"/>
                        <a:pt x="13591" y="152"/>
                        <a:pt x="12561" y="730"/>
                      </a:cubicBezTo>
                      <a:cubicBezTo>
                        <a:pt x="12032" y="1018"/>
                        <a:pt x="11110" y="1746"/>
                        <a:pt x="10716" y="2187"/>
                      </a:cubicBezTo>
                      <a:close/>
                    </a:path>
                  </a:pathLst>
                </a:custGeom>
                <a:solidFill>
                  <a:srgbClr val="FF6600"/>
                </a:solidFill>
                <a:ln w="9525" cap="flat">
                  <a:solidFill>
                    <a:srgbClr val="FF66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2400"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</a:p>
              </p:txBody>
            </p:sp>
          </p:grpSp>
          <p:sp>
            <p:nvSpPr>
              <p:cNvPr id="454" name="Shape 454"/>
              <p:cNvSpPr/>
              <p:nvPr/>
            </p:nvSpPr>
            <p:spPr>
              <a:xfrm rot="21183497">
                <a:off x="15433" y="175122"/>
                <a:ext cx="932945" cy="311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noAutofit/>
              </a:bodyPr>
              <a:lstStyle>
                <a:lvl1pPr>
                  <a:spcBef>
                    <a:spcPts val="700"/>
                  </a:spcBef>
                  <a:defRPr b="1" sz="1300">
                    <a:latin typeface="Kids"/>
                    <a:ea typeface="Kids"/>
                    <a:cs typeface="Kids"/>
                    <a:sym typeface="Kids"/>
                  </a:defRPr>
                </a:lvl1pPr>
              </a:lstStyle>
              <a:p>
                <a:pPr/>
                <a:r>
                  <a:t>SALUTE</a:t>
                </a:r>
              </a:p>
            </p:txBody>
          </p:sp>
        </p:grpSp>
      </p:grpSp>
      <p:sp>
        <p:nvSpPr>
          <p:cNvPr id="457" name="Shape 457"/>
          <p:cNvSpPr/>
          <p:nvPr/>
        </p:nvSpPr>
        <p:spPr>
          <a:xfrm>
            <a:off x="1198016" y="12699"/>
            <a:ext cx="7428459" cy="95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400"/>
              </a:spcBef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Le opportunità di salute non sono equamente distribuite  - Gradiente Sociale</a:t>
            </a:r>
          </a:p>
        </p:txBody>
      </p:sp>
      <p:grpSp>
        <p:nvGrpSpPr>
          <p:cNvPr id="461" name="Group 461"/>
          <p:cNvGrpSpPr/>
          <p:nvPr/>
        </p:nvGrpSpPr>
        <p:grpSpPr>
          <a:xfrm>
            <a:off x="8604250" y="115887"/>
            <a:ext cx="457200" cy="381001"/>
            <a:chOff x="0" y="0"/>
            <a:chExt cx="457200" cy="380999"/>
          </a:xfrm>
        </p:grpSpPr>
        <p:sp>
          <p:nvSpPr>
            <p:cNvPr id="458" name="Shape 458"/>
            <p:cNvSpPr/>
            <p:nvPr/>
          </p:nvSpPr>
          <p:spPr>
            <a:xfrm>
              <a:off x="248840" y="0"/>
              <a:ext cx="208360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59" name="Shape 459"/>
            <p:cNvSpPr/>
            <p:nvPr/>
          </p:nvSpPr>
          <p:spPr>
            <a:xfrm>
              <a:off x="125015" y="76729"/>
              <a:ext cx="207170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60" name="Shape 460"/>
            <p:cNvSpPr/>
            <p:nvPr/>
          </p:nvSpPr>
          <p:spPr>
            <a:xfrm>
              <a:off x="0" y="190500"/>
              <a:ext cx="208360" cy="190500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035" y="1052512"/>
            <a:ext cx="7637215" cy="5111803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Shape 464"/>
          <p:cNvSpPr/>
          <p:nvPr/>
        </p:nvSpPr>
        <p:spPr>
          <a:xfrm>
            <a:off x="1200150" y="125412"/>
            <a:ext cx="6743700" cy="95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800">
                <a:solidFill>
                  <a:schemeClr val="accent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Percezione di buona  salute in persone &lt; 55 anni - Gradiente Sociale</a:t>
            </a:r>
          </a:p>
        </p:txBody>
      </p:sp>
      <p:sp>
        <p:nvSpPr>
          <p:cNvPr id="465" name="Shape 465"/>
          <p:cNvSpPr/>
          <p:nvPr/>
        </p:nvSpPr>
        <p:spPr>
          <a:xfrm>
            <a:off x="1429167" y="6402387"/>
            <a:ext cx="7474951" cy="3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>
                <a:solidFill>
                  <a:srgbClr val="00009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Fonte: Spanish Min of Health/Comunidad Gitana (2009)  Hacia la  Equidad en Salud</a:t>
            </a:r>
          </a:p>
          <a:p>
            <a:pPr>
              <a:defRPr sz="1000">
                <a:solidFill>
                  <a:srgbClr val="00009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http://www.gitanos.org/upload/86/09/Diptico_MSanidad_FSG.pdf</a:t>
            </a:r>
          </a:p>
        </p:txBody>
      </p:sp>
      <p:grpSp>
        <p:nvGrpSpPr>
          <p:cNvPr id="469" name="Group 469"/>
          <p:cNvGrpSpPr/>
          <p:nvPr/>
        </p:nvGrpSpPr>
        <p:grpSpPr>
          <a:xfrm>
            <a:off x="8604250" y="115887"/>
            <a:ext cx="457200" cy="381001"/>
            <a:chOff x="0" y="0"/>
            <a:chExt cx="457200" cy="380999"/>
          </a:xfrm>
        </p:grpSpPr>
        <p:sp>
          <p:nvSpPr>
            <p:cNvPr id="466" name="Shape 466"/>
            <p:cNvSpPr/>
            <p:nvPr/>
          </p:nvSpPr>
          <p:spPr>
            <a:xfrm>
              <a:off x="248840" y="0"/>
              <a:ext cx="208360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67" name="Shape 467"/>
            <p:cNvSpPr/>
            <p:nvPr/>
          </p:nvSpPr>
          <p:spPr>
            <a:xfrm>
              <a:off x="125015" y="76729"/>
              <a:ext cx="207170" cy="190501"/>
            </a:xfrm>
            <a:prstGeom prst="rect">
              <a:avLst/>
            </a:prstGeom>
            <a:solidFill>
              <a:srgbClr val="E1E1FF"/>
            </a:solidFill>
            <a:ln w="12700" cap="flat">
              <a:solidFill>
                <a:srgbClr val="33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68" name="Shape 468"/>
            <p:cNvSpPr/>
            <p:nvPr/>
          </p:nvSpPr>
          <p:spPr>
            <a:xfrm>
              <a:off x="0" y="190500"/>
              <a:ext cx="208360" cy="190500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0C9"/>
      </a:accent5>
      <a:accent6>
        <a:srgbClr val="2E2EB9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0C9"/>
      </a:accent5>
      <a:accent6>
        <a:srgbClr val="2E2EB9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