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91" r:id="rId6"/>
    <p:sldId id="261" r:id="rId7"/>
    <p:sldId id="263" r:id="rId8"/>
    <p:sldId id="264" r:id="rId9"/>
    <p:sldId id="265" r:id="rId10"/>
    <p:sldId id="290" r:id="rId11"/>
    <p:sldId id="293" r:id="rId12"/>
    <p:sldId id="294" r:id="rId13"/>
    <p:sldId id="286" r:id="rId14"/>
    <p:sldId id="266" r:id="rId15"/>
    <p:sldId id="267" r:id="rId16"/>
    <p:sldId id="268" r:id="rId17"/>
    <p:sldId id="292" r:id="rId18"/>
    <p:sldId id="269" r:id="rId19"/>
    <p:sldId id="270" r:id="rId20"/>
    <p:sldId id="271" r:id="rId21"/>
    <p:sldId id="287" r:id="rId22"/>
    <p:sldId id="289" r:id="rId23"/>
    <p:sldId id="288" r:id="rId24"/>
    <p:sldId id="297" r:id="rId25"/>
    <p:sldId id="262" r:id="rId26"/>
    <p:sldId id="295" r:id="rId27"/>
    <p:sldId id="296" r:id="rId28"/>
    <p:sldId id="272" r:id="rId29"/>
    <p:sldId id="278" r:id="rId30"/>
    <p:sldId id="298" r:id="rId31"/>
    <p:sldId id="273" r:id="rId32"/>
    <p:sldId id="279" r:id="rId33"/>
    <p:sldId id="344" r:id="rId34"/>
    <p:sldId id="281" r:id="rId35"/>
    <p:sldId id="280" r:id="rId36"/>
    <p:sldId id="300" r:id="rId37"/>
    <p:sldId id="301" r:id="rId38"/>
    <p:sldId id="312" r:id="rId39"/>
    <p:sldId id="302" r:id="rId40"/>
    <p:sldId id="303" r:id="rId41"/>
    <p:sldId id="304" r:id="rId42"/>
    <p:sldId id="305" r:id="rId43"/>
    <p:sldId id="282" r:id="rId44"/>
    <p:sldId id="284" r:id="rId45"/>
    <p:sldId id="285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00863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8846" autoAdjust="0"/>
  </p:normalViewPr>
  <p:slideViewPr>
    <p:cSldViewPr>
      <p:cViewPr>
        <p:scale>
          <a:sx n="100" d="100"/>
          <a:sy n="100" d="100"/>
        </p:scale>
        <p:origin x="-270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EC66E-C98D-4459-A0E0-51FA58CBD3F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6E79A3F1-C30D-4760-904F-5D389D7B45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Projects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Operations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Communication Platform</a:t>
          </a:r>
        </a:p>
      </dgm:t>
    </dgm:pt>
    <dgm:pt modelId="{A89F6A66-D192-4111-AB9A-F4C6372A3178}" type="parTrans" cxnId="{68DC2415-64CC-40EE-99BE-603252E1449D}">
      <dgm:prSet/>
      <dgm:spPr/>
      <dgm:t>
        <a:bodyPr/>
        <a:lstStyle/>
        <a:p>
          <a:endParaRPr lang="en-US"/>
        </a:p>
      </dgm:t>
    </dgm:pt>
    <dgm:pt modelId="{4537CC7A-3178-462C-BA56-7FB9F8A5CEFC}" type="sibTrans" cxnId="{68DC2415-64CC-40EE-99BE-603252E1449D}">
      <dgm:prSet/>
      <dgm:spPr/>
      <dgm:t>
        <a:bodyPr/>
        <a:lstStyle/>
        <a:p>
          <a:endParaRPr lang="en-US"/>
        </a:p>
      </dgm:t>
    </dgm:pt>
    <dgm:pt modelId="{A7B2A742-6044-4343-99DD-E3B324A867E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Customs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Administrations</a:t>
          </a:r>
        </a:p>
      </dgm:t>
    </dgm:pt>
    <dgm:pt modelId="{B1DC1EAC-8E55-43E7-9FB5-31E118B15EDD}" type="parTrans" cxnId="{8E04CFF3-32FF-47D4-AB5A-7078240959FD}">
      <dgm:prSet/>
      <dgm:spPr/>
      <dgm:t>
        <a:bodyPr/>
        <a:lstStyle/>
        <a:p>
          <a:endParaRPr lang="en-US"/>
        </a:p>
      </dgm:t>
    </dgm:pt>
    <dgm:pt modelId="{43E11248-29F2-4EEF-A5C4-0F975B71EF23}" type="sibTrans" cxnId="{8E04CFF3-32FF-47D4-AB5A-7078240959FD}">
      <dgm:prSet/>
      <dgm:spPr/>
      <dgm:t>
        <a:bodyPr/>
        <a:lstStyle/>
        <a:p>
          <a:endParaRPr lang="en-US"/>
        </a:p>
      </dgm:t>
    </dgm:pt>
    <dgm:pt modelId="{AFAA9F50-37EB-4BDD-8FA3-C3E0E500C94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Other Law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Enforcement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Agencies</a:t>
          </a:r>
        </a:p>
      </dgm:t>
    </dgm:pt>
    <dgm:pt modelId="{A7D72CC7-47E8-45DB-A031-0AE121948269}" type="parTrans" cxnId="{B3BC591F-99CC-4465-BB88-3C700D1ABEC7}">
      <dgm:prSet/>
      <dgm:spPr/>
      <dgm:t>
        <a:bodyPr/>
        <a:lstStyle/>
        <a:p>
          <a:endParaRPr lang="en-US"/>
        </a:p>
      </dgm:t>
    </dgm:pt>
    <dgm:pt modelId="{BB49EEAF-EC65-400A-8991-5EF46452DEE6}" type="sibTrans" cxnId="{B3BC591F-99CC-4465-BB88-3C700D1ABEC7}">
      <dgm:prSet/>
      <dgm:spPr/>
      <dgm:t>
        <a:bodyPr/>
        <a:lstStyle/>
        <a:p>
          <a:endParaRPr lang="en-US"/>
        </a:p>
      </dgm:t>
    </dgm:pt>
    <dgm:pt modelId="{23C426A7-0DE6-4274-A406-C84A42A9EBB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 typeface="Arial" charset="0"/>
            <a:buNone/>
            <a:tabLst/>
          </a:pPr>
          <a:r>
            <a:rPr lang="en-US" sz="1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Private Sector</a:t>
          </a:r>
        </a:p>
      </dgm:t>
    </dgm:pt>
    <dgm:pt modelId="{96279D00-1C40-48BA-90A7-DBE0A5A90467}" type="parTrans" cxnId="{93F9F364-E914-446B-940C-D594246B314A}">
      <dgm:prSet/>
      <dgm:spPr/>
      <dgm:t>
        <a:bodyPr/>
        <a:lstStyle/>
        <a:p>
          <a:endParaRPr lang="en-US"/>
        </a:p>
      </dgm:t>
    </dgm:pt>
    <dgm:pt modelId="{A6B25003-BA43-401E-803C-808D5E503671}" type="sibTrans" cxnId="{93F9F364-E914-446B-940C-D594246B314A}">
      <dgm:prSet/>
      <dgm:spPr/>
      <dgm:t>
        <a:bodyPr/>
        <a:lstStyle/>
        <a:p>
          <a:endParaRPr lang="en-US"/>
        </a:p>
      </dgm:t>
    </dgm:pt>
    <dgm:pt modelId="{576AE5B8-2B22-41E1-B9CC-76196554EC21}" type="pres">
      <dgm:prSet presAssocID="{004EC66E-C98D-4459-A0E0-51FA58CBD3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C06B6C-AA4D-4D82-9663-979ABCEF9438}" type="pres">
      <dgm:prSet presAssocID="{6E79A3F1-C30D-4760-904F-5D389D7B458A}" presName="hierRoot1" presStyleCnt="0">
        <dgm:presLayoutVars>
          <dgm:hierBranch/>
        </dgm:presLayoutVars>
      </dgm:prSet>
      <dgm:spPr/>
    </dgm:pt>
    <dgm:pt modelId="{CFFA62D6-A12A-4BD3-95D7-70198C1CCDDD}" type="pres">
      <dgm:prSet presAssocID="{6E79A3F1-C30D-4760-904F-5D389D7B458A}" presName="rootComposite1" presStyleCnt="0"/>
      <dgm:spPr/>
    </dgm:pt>
    <dgm:pt modelId="{672DA866-DD90-4D69-8232-EC70991AFD46}" type="pres">
      <dgm:prSet presAssocID="{6E79A3F1-C30D-4760-904F-5D389D7B458A}" presName="rootText1" presStyleLbl="node0" presStyleIdx="0" presStyleCnt="1" custScaleX="122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45982-D9FD-4E99-A728-FB9AD678A85E}" type="pres">
      <dgm:prSet presAssocID="{6E79A3F1-C30D-4760-904F-5D389D7B458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6AF778-42F0-4951-8FD9-D8A62BC6E49B}" type="pres">
      <dgm:prSet presAssocID="{6E79A3F1-C30D-4760-904F-5D389D7B458A}" presName="hierChild2" presStyleCnt="0"/>
      <dgm:spPr/>
    </dgm:pt>
    <dgm:pt modelId="{E77C0F8E-06C2-4A2C-9B1E-E27D52467222}" type="pres">
      <dgm:prSet presAssocID="{B1DC1EAC-8E55-43E7-9FB5-31E118B15EDD}" presName="Name35" presStyleLbl="parChTrans1D2" presStyleIdx="0" presStyleCnt="3"/>
      <dgm:spPr/>
      <dgm:t>
        <a:bodyPr/>
        <a:lstStyle/>
        <a:p>
          <a:endParaRPr lang="en-US"/>
        </a:p>
      </dgm:t>
    </dgm:pt>
    <dgm:pt modelId="{81E166B4-6493-40F0-A9C8-3C1FB3B56729}" type="pres">
      <dgm:prSet presAssocID="{A7B2A742-6044-4343-99DD-E3B324A867E6}" presName="hierRoot2" presStyleCnt="0">
        <dgm:presLayoutVars>
          <dgm:hierBranch/>
        </dgm:presLayoutVars>
      </dgm:prSet>
      <dgm:spPr/>
    </dgm:pt>
    <dgm:pt modelId="{8E5000B6-28F1-462A-B57D-36DD7F4E789D}" type="pres">
      <dgm:prSet presAssocID="{A7B2A742-6044-4343-99DD-E3B324A867E6}" presName="rootComposite" presStyleCnt="0"/>
      <dgm:spPr/>
    </dgm:pt>
    <dgm:pt modelId="{F5243427-AB00-4DEB-A848-B9951161A1E7}" type="pres">
      <dgm:prSet presAssocID="{A7B2A742-6044-4343-99DD-E3B324A867E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ADC04-39C2-43AC-A70D-5D51BB2471A8}" type="pres">
      <dgm:prSet presAssocID="{A7B2A742-6044-4343-99DD-E3B324A867E6}" presName="rootConnector" presStyleLbl="node2" presStyleIdx="0" presStyleCnt="3"/>
      <dgm:spPr/>
      <dgm:t>
        <a:bodyPr/>
        <a:lstStyle/>
        <a:p>
          <a:endParaRPr lang="en-US"/>
        </a:p>
      </dgm:t>
    </dgm:pt>
    <dgm:pt modelId="{D0C39FC9-59AD-4E50-A6C8-6B7837FF6CAD}" type="pres">
      <dgm:prSet presAssocID="{A7B2A742-6044-4343-99DD-E3B324A867E6}" presName="hierChild4" presStyleCnt="0"/>
      <dgm:spPr/>
    </dgm:pt>
    <dgm:pt modelId="{23A85981-3A13-4465-9415-3B672706B824}" type="pres">
      <dgm:prSet presAssocID="{A7B2A742-6044-4343-99DD-E3B324A867E6}" presName="hierChild5" presStyleCnt="0"/>
      <dgm:spPr/>
    </dgm:pt>
    <dgm:pt modelId="{B83CCAE9-4574-4013-95D8-4559CBDD4E2A}" type="pres">
      <dgm:prSet presAssocID="{A7D72CC7-47E8-45DB-A031-0AE121948269}" presName="Name35" presStyleLbl="parChTrans1D2" presStyleIdx="1" presStyleCnt="3"/>
      <dgm:spPr/>
      <dgm:t>
        <a:bodyPr/>
        <a:lstStyle/>
        <a:p>
          <a:endParaRPr lang="en-US"/>
        </a:p>
      </dgm:t>
    </dgm:pt>
    <dgm:pt modelId="{BA4471D7-49CB-415C-A020-50E79E708777}" type="pres">
      <dgm:prSet presAssocID="{AFAA9F50-37EB-4BDD-8FA3-C3E0E500C94A}" presName="hierRoot2" presStyleCnt="0">
        <dgm:presLayoutVars>
          <dgm:hierBranch/>
        </dgm:presLayoutVars>
      </dgm:prSet>
      <dgm:spPr/>
    </dgm:pt>
    <dgm:pt modelId="{A560E7F9-9DAD-4E57-8B26-65697A3E8D92}" type="pres">
      <dgm:prSet presAssocID="{AFAA9F50-37EB-4BDD-8FA3-C3E0E500C94A}" presName="rootComposite" presStyleCnt="0"/>
      <dgm:spPr/>
    </dgm:pt>
    <dgm:pt modelId="{CDE33365-EE78-4135-BD31-88F5A4CA5898}" type="pres">
      <dgm:prSet presAssocID="{AFAA9F50-37EB-4BDD-8FA3-C3E0E500C94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A2084-BF13-463F-8302-958142B13165}" type="pres">
      <dgm:prSet presAssocID="{AFAA9F50-37EB-4BDD-8FA3-C3E0E500C94A}" presName="rootConnector" presStyleLbl="node2" presStyleIdx="1" presStyleCnt="3"/>
      <dgm:spPr/>
      <dgm:t>
        <a:bodyPr/>
        <a:lstStyle/>
        <a:p>
          <a:endParaRPr lang="en-US"/>
        </a:p>
      </dgm:t>
    </dgm:pt>
    <dgm:pt modelId="{4BB38CAE-7234-4BC1-9EC5-74BBAA7C05B9}" type="pres">
      <dgm:prSet presAssocID="{AFAA9F50-37EB-4BDD-8FA3-C3E0E500C94A}" presName="hierChild4" presStyleCnt="0"/>
      <dgm:spPr/>
    </dgm:pt>
    <dgm:pt modelId="{9F3A686D-0032-4F2B-B459-26E4F2DEE193}" type="pres">
      <dgm:prSet presAssocID="{AFAA9F50-37EB-4BDD-8FA3-C3E0E500C94A}" presName="hierChild5" presStyleCnt="0"/>
      <dgm:spPr/>
    </dgm:pt>
    <dgm:pt modelId="{0BC408C4-587A-4676-B921-79C089419AA5}" type="pres">
      <dgm:prSet presAssocID="{96279D00-1C40-48BA-90A7-DBE0A5A9046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E22736A-8FEE-4F61-AF8A-B30B9C51A754}" type="pres">
      <dgm:prSet presAssocID="{23C426A7-0DE6-4274-A406-C84A42A9EBB5}" presName="hierRoot2" presStyleCnt="0">
        <dgm:presLayoutVars>
          <dgm:hierBranch/>
        </dgm:presLayoutVars>
      </dgm:prSet>
      <dgm:spPr/>
    </dgm:pt>
    <dgm:pt modelId="{32C4F119-69D4-4CAF-A132-5099AA763013}" type="pres">
      <dgm:prSet presAssocID="{23C426A7-0DE6-4274-A406-C84A42A9EBB5}" presName="rootComposite" presStyleCnt="0"/>
      <dgm:spPr/>
    </dgm:pt>
    <dgm:pt modelId="{786838DB-AFD4-4BED-BF61-30A9BA4EC459}" type="pres">
      <dgm:prSet presAssocID="{23C426A7-0DE6-4274-A406-C84A42A9EB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87856-710D-4FA5-A4E6-3909328E477E}" type="pres">
      <dgm:prSet presAssocID="{23C426A7-0DE6-4274-A406-C84A42A9EBB5}" presName="rootConnector" presStyleLbl="node2" presStyleIdx="2" presStyleCnt="3"/>
      <dgm:spPr/>
      <dgm:t>
        <a:bodyPr/>
        <a:lstStyle/>
        <a:p>
          <a:endParaRPr lang="en-US"/>
        </a:p>
      </dgm:t>
    </dgm:pt>
    <dgm:pt modelId="{9AA8ECAE-CE19-4FBF-9086-054D1FE18CE5}" type="pres">
      <dgm:prSet presAssocID="{23C426A7-0DE6-4274-A406-C84A42A9EBB5}" presName="hierChild4" presStyleCnt="0"/>
      <dgm:spPr/>
    </dgm:pt>
    <dgm:pt modelId="{E57130FC-67D6-42F1-90FF-530DBDA03829}" type="pres">
      <dgm:prSet presAssocID="{23C426A7-0DE6-4274-A406-C84A42A9EBB5}" presName="hierChild5" presStyleCnt="0"/>
      <dgm:spPr/>
    </dgm:pt>
    <dgm:pt modelId="{5852FA5C-6D9B-4F11-AB10-80143C0B256F}" type="pres">
      <dgm:prSet presAssocID="{6E79A3F1-C30D-4760-904F-5D389D7B458A}" presName="hierChild3" presStyleCnt="0"/>
      <dgm:spPr/>
    </dgm:pt>
  </dgm:ptLst>
  <dgm:cxnLst>
    <dgm:cxn modelId="{68DC2415-64CC-40EE-99BE-603252E1449D}" srcId="{004EC66E-C98D-4459-A0E0-51FA58CBD3F5}" destId="{6E79A3F1-C30D-4760-904F-5D389D7B458A}" srcOrd="0" destOrd="0" parTransId="{A89F6A66-D192-4111-AB9A-F4C6372A3178}" sibTransId="{4537CC7A-3178-462C-BA56-7FB9F8A5CEFC}"/>
    <dgm:cxn modelId="{93F9F364-E914-446B-940C-D594246B314A}" srcId="{6E79A3F1-C30D-4760-904F-5D389D7B458A}" destId="{23C426A7-0DE6-4274-A406-C84A42A9EBB5}" srcOrd="2" destOrd="0" parTransId="{96279D00-1C40-48BA-90A7-DBE0A5A90467}" sibTransId="{A6B25003-BA43-401E-803C-808D5E503671}"/>
    <dgm:cxn modelId="{2B600847-C656-4972-85FC-7C838C0A5492}" type="presOf" srcId="{A7B2A742-6044-4343-99DD-E3B324A867E6}" destId="{136ADC04-39C2-43AC-A70D-5D51BB2471A8}" srcOrd="1" destOrd="0" presId="urn:microsoft.com/office/officeart/2005/8/layout/orgChart1"/>
    <dgm:cxn modelId="{E7652167-736C-4D60-B0E1-ADE4E1B87364}" type="presOf" srcId="{6E79A3F1-C30D-4760-904F-5D389D7B458A}" destId="{672DA866-DD90-4D69-8232-EC70991AFD46}" srcOrd="0" destOrd="0" presId="urn:microsoft.com/office/officeart/2005/8/layout/orgChart1"/>
    <dgm:cxn modelId="{8E04CFF3-32FF-47D4-AB5A-7078240959FD}" srcId="{6E79A3F1-C30D-4760-904F-5D389D7B458A}" destId="{A7B2A742-6044-4343-99DD-E3B324A867E6}" srcOrd="0" destOrd="0" parTransId="{B1DC1EAC-8E55-43E7-9FB5-31E118B15EDD}" sibTransId="{43E11248-29F2-4EEF-A5C4-0F975B71EF23}"/>
    <dgm:cxn modelId="{0B6C2C43-457C-4EAD-B074-21526207C2D8}" type="presOf" srcId="{B1DC1EAC-8E55-43E7-9FB5-31E118B15EDD}" destId="{E77C0F8E-06C2-4A2C-9B1E-E27D52467222}" srcOrd="0" destOrd="0" presId="urn:microsoft.com/office/officeart/2005/8/layout/orgChart1"/>
    <dgm:cxn modelId="{30A998E5-792D-470B-BEAA-313CEDB0CF56}" type="presOf" srcId="{A7B2A742-6044-4343-99DD-E3B324A867E6}" destId="{F5243427-AB00-4DEB-A848-B9951161A1E7}" srcOrd="0" destOrd="0" presId="urn:microsoft.com/office/officeart/2005/8/layout/orgChart1"/>
    <dgm:cxn modelId="{88029E39-E3FF-4ACF-9CBC-CDF403E2A3A2}" type="presOf" srcId="{23C426A7-0DE6-4274-A406-C84A42A9EBB5}" destId="{E6C87856-710D-4FA5-A4E6-3909328E477E}" srcOrd="1" destOrd="0" presId="urn:microsoft.com/office/officeart/2005/8/layout/orgChart1"/>
    <dgm:cxn modelId="{B3BC591F-99CC-4465-BB88-3C700D1ABEC7}" srcId="{6E79A3F1-C30D-4760-904F-5D389D7B458A}" destId="{AFAA9F50-37EB-4BDD-8FA3-C3E0E500C94A}" srcOrd="1" destOrd="0" parTransId="{A7D72CC7-47E8-45DB-A031-0AE121948269}" sibTransId="{BB49EEAF-EC65-400A-8991-5EF46452DEE6}"/>
    <dgm:cxn modelId="{E005E712-F59C-4C1D-861B-5D76904561AC}" type="presOf" srcId="{A7D72CC7-47E8-45DB-A031-0AE121948269}" destId="{B83CCAE9-4574-4013-95D8-4559CBDD4E2A}" srcOrd="0" destOrd="0" presId="urn:microsoft.com/office/officeart/2005/8/layout/orgChart1"/>
    <dgm:cxn modelId="{BD33BC4C-5715-497D-AE3D-D1D9B2AF0C43}" type="presOf" srcId="{96279D00-1C40-48BA-90A7-DBE0A5A90467}" destId="{0BC408C4-587A-4676-B921-79C089419AA5}" srcOrd="0" destOrd="0" presId="urn:microsoft.com/office/officeart/2005/8/layout/orgChart1"/>
    <dgm:cxn modelId="{8F31AF53-20B7-455D-AFDA-8F1994B24164}" type="presOf" srcId="{AFAA9F50-37EB-4BDD-8FA3-C3E0E500C94A}" destId="{CDE33365-EE78-4135-BD31-88F5A4CA5898}" srcOrd="0" destOrd="0" presId="urn:microsoft.com/office/officeart/2005/8/layout/orgChart1"/>
    <dgm:cxn modelId="{742364CE-2767-4BDB-85A5-5BC75047EA46}" type="presOf" srcId="{AFAA9F50-37EB-4BDD-8FA3-C3E0E500C94A}" destId="{6E8A2084-BF13-463F-8302-958142B13165}" srcOrd="1" destOrd="0" presId="urn:microsoft.com/office/officeart/2005/8/layout/orgChart1"/>
    <dgm:cxn modelId="{C2E63C9D-20EB-4D7B-81BB-D4E6C6ACCF0E}" type="presOf" srcId="{6E79A3F1-C30D-4760-904F-5D389D7B458A}" destId="{B3545982-D9FD-4E99-A728-FB9AD678A85E}" srcOrd="1" destOrd="0" presId="urn:microsoft.com/office/officeart/2005/8/layout/orgChart1"/>
    <dgm:cxn modelId="{E3C041CA-3D38-4FA2-A64B-79372958828E}" type="presOf" srcId="{23C426A7-0DE6-4274-A406-C84A42A9EBB5}" destId="{786838DB-AFD4-4BED-BF61-30A9BA4EC459}" srcOrd="0" destOrd="0" presId="urn:microsoft.com/office/officeart/2005/8/layout/orgChart1"/>
    <dgm:cxn modelId="{5675DA6F-EF56-47A3-B345-9F8C848CC811}" type="presOf" srcId="{004EC66E-C98D-4459-A0E0-51FA58CBD3F5}" destId="{576AE5B8-2B22-41E1-B9CC-76196554EC21}" srcOrd="0" destOrd="0" presId="urn:microsoft.com/office/officeart/2005/8/layout/orgChart1"/>
    <dgm:cxn modelId="{701525C3-0969-48A3-A126-94417E8BFB9C}" type="presParOf" srcId="{576AE5B8-2B22-41E1-B9CC-76196554EC21}" destId="{07C06B6C-AA4D-4D82-9663-979ABCEF9438}" srcOrd="0" destOrd="0" presId="urn:microsoft.com/office/officeart/2005/8/layout/orgChart1"/>
    <dgm:cxn modelId="{F7D37334-6DE4-45B7-A202-CC84742A9D85}" type="presParOf" srcId="{07C06B6C-AA4D-4D82-9663-979ABCEF9438}" destId="{CFFA62D6-A12A-4BD3-95D7-70198C1CCDDD}" srcOrd="0" destOrd="0" presId="urn:microsoft.com/office/officeart/2005/8/layout/orgChart1"/>
    <dgm:cxn modelId="{35E0347D-0CC5-481A-B57C-E63A6A1BA3BB}" type="presParOf" srcId="{CFFA62D6-A12A-4BD3-95D7-70198C1CCDDD}" destId="{672DA866-DD90-4D69-8232-EC70991AFD46}" srcOrd="0" destOrd="0" presId="urn:microsoft.com/office/officeart/2005/8/layout/orgChart1"/>
    <dgm:cxn modelId="{C1FD4A7C-6080-472F-8D63-310E4A0A3CF3}" type="presParOf" srcId="{CFFA62D6-A12A-4BD3-95D7-70198C1CCDDD}" destId="{B3545982-D9FD-4E99-A728-FB9AD678A85E}" srcOrd="1" destOrd="0" presId="urn:microsoft.com/office/officeart/2005/8/layout/orgChart1"/>
    <dgm:cxn modelId="{CED75767-A9F4-45E2-B7C2-348E9FEFE37F}" type="presParOf" srcId="{07C06B6C-AA4D-4D82-9663-979ABCEF9438}" destId="{EB6AF778-42F0-4951-8FD9-D8A62BC6E49B}" srcOrd="1" destOrd="0" presId="urn:microsoft.com/office/officeart/2005/8/layout/orgChart1"/>
    <dgm:cxn modelId="{C631054C-5396-4801-BA8A-BAC2EAAA0E84}" type="presParOf" srcId="{EB6AF778-42F0-4951-8FD9-D8A62BC6E49B}" destId="{E77C0F8E-06C2-4A2C-9B1E-E27D52467222}" srcOrd="0" destOrd="0" presId="urn:microsoft.com/office/officeart/2005/8/layout/orgChart1"/>
    <dgm:cxn modelId="{7975B8EA-7E1B-4BA9-8552-9BF837C951A9}" type="presParOf" srcId="{EB6AF778-42F0-4951-8FD9-D8A62BC6E49B}" destId="{81E166B4-6493-40F0-A9C8-3C1FB3B56729}" srcOrd="1" destOrd="0" presId="urn:microsoft.com/office/officeart/2005/8/layout/orgChart1"/>
    <dgm:cxn modelId="{E17AC2DB-5DE1-40E7-9F96-6C3CBBCA978A}" type="presParOf" srcId="{81E166B4-6493-40F0-A9C8-3C1FB3B56729}" destId="{8E5000B6-28F1-462A-B57D-36DD7F4E789D}" srcOrd="0" destOrd="0" presId="urn:microsoft.com/office/officeart/2005/8/layout/orgChart1"/>
    <dgm:cxn modelId="{0B2D2803-06ED-4C82-9D37-2C0D660651A3}" type="presParOf" srcId="{8E5000B6-28F1-462A-B57D-36DD7F4E789D}" destId="{F5243427-AB00-4DEB-A848-B9951161A1E7}" srcOrd="0" destOrd="0" presId="urn:microsoft.com/office/officeart/2005/8/layout/orgChart1"/>
    <dgm:cxn modelId="{55F5F8E5-5D7E-4B45-887E-9B3017F7F9F5}" type="presParOf" srcId="{8E5000B6-28F1-462A-B57D-36DD7F4E789D}" destId="{136ADC04-39C2-43AC-A70D-5D51BB2471A8}" srcOrd="1" destOrd="0" presId="urn:microsoft.com/office/officeart/2005/8/layout/orgChart1"/>
    <dgm:cxn modelId="{424EDB99-E5B3-466C-99C4-50A8818446FC}" type="presParOf" srcId="{81E166B4-6493-40F0-A9C8-3C1FB3B56729}" destId="{D0C39FC9-59AD-4E50-A6C8-6B7837FF6CAD}" srcOrd="1" destOrd="0" presId="urn:microsoft.com/office/officeart/2005/8/layout/orgChart1"/>
    <dgm:cxn modelId="{3EED5CB6-675A-47FE-A3FC-00EDF7394A37}" type="presParOf" srcId="{81E166B4-6493-40F0-A9C8-3C1FB3B56729}" destId="{23A85981-3A13-4465-9415-3B672706B824}" srcOrd="2" destOrd="0" presId="urn:microsoft.com/office/officeart/2005/8/layout/orgChart1"/>
    <dgm:cxn modelId="{745BF338-D321-44EF-A911-BCDC71D22075}" type="presParOf" srcId="{EB6AF778-42F0-4951-8FD9-D8A62BC6E49B}" destId="{B83CCAE9-4574-4013-95D8-4559CBDD4E2A}" srcOrd="2" destOrd="0" presId="urn:microsoft.com/office/officeart/2005/8/layout/orgChart1"/>
    <dgm:cxn modelId="{93D6F7BA-07F4-4B8D-AAB4-98F7EA767CCF}" type="presParOf" srcId="{EB6AF778-42F0-4951-8FD9-D8A62BC6E49B}" destId="{BA4471D7-49CB-415C-A020-50E79E708777}" srcOrd="3" destOrd="0" presId="urn:microsoft.com/office/officeart/2005/8/layout/orgChart1"/>
    <dgm:cxn modelId="{666E71D2-83F3-42A2-9362-CA7B5B85DFA2}" type="presParOf" srcId="{BA4471D7-49CB-415C-A020-50E79E708777}" destId="{A560E7F9-9DAD-4E57-8B26-65697A3E8D92}" srcOrd="0" destOrd="0" presId="urn:microsoft.com/office/officeart/2005/8/layout/orgChart1"/>
    <dgm:cxn modelId="{B93F9CC4-EE89-460F-AFAB-3431A782F089}" type="presParOf" srcId="{A560E7F9-9DAD-4E57-8B26-65697A3E8D92}" destId="{CDE33365-EE78-4135-BD31-88F5A4CA5898}" srcOrd="0" destOrd="0" presId="urn:microsoft.com/office/officeart/2005/8/layout/orgChart1"/>
    <dgm:cxn modelId="{7FCFEA48-AE27-42A5-916B-2C79F548F40A}" type="presParOf" srcId="{A560E7F9-9DAD-4E57-8B26-65697A3E8D92}" destId="{6E8A2084-BF13-463F-8302-958142B13165}" srcOrd="1" destOrd="0" presId="urn:microsoft.com/office/officeart/2005/8/layout/orgChart1"/>
    <dgm:cxn modelId="{CD80A023-CC12-4B6E-8720-86F8FDC940F6}" type="presParOf" srcId="{BA4471D7-49CB-415C-A020-50E79E708777}" destId="{4BB38CAE-7234-4BC1-9EC5-74BBAA7C05B9}" srcOrd="1" destOrd="0" presId="urn:microsoft.com/office/officeart/2005/8/layout/orgChart1"/>
    <dgm:cxn modelId="{0B9C9573-CCFD-4A69-AD54-13C60C2FF426}" type="presParOf" srcId="{BA4471D7-49CB-415C-A020-50E79E708777}" destId="{9F3A686D-0032-4F2B-B459-26E4F2DEE193}" srcOrd="2" destOrd="0" presId="urn:microsoft.com/office/officeart/2005/8/layout/orgChart1"/>
    <dgm:cxn modelId="{A6EC8DFB-BF99-4312-90F5-A1BB08B5C86C}" type="presParOf" srcId="{EB6AF778-42F0-4951-8FD9-D8A62BC6E49B}" destId="{0BC408C4-587A-4676-B921-79C089419AA5}" srcOrd="4" destOrd="0" presId="urn:microsoft.com/office/officeart/2005/8/layout/orgChart1"/>
    <dgm:cxn modelId="{A44490FA-8BD3-4FAD-8A76-97EA3A0294D3}" type="presParOf" srcId="{EB6AF778-42F0-4951-8FD9-D8A62BC6E49B}" destId="{8E22736A-8FEE-4F61-AF8A-B30B9C51A754}" srcOrd="5" destOrd="0" presId="urn:microsoft.com/office/officeart/2005/8/layout/orgChart1"/>
    <dgm:cxn modelId="{E69F2A55-89FE-475E-BE56-398AB05AC2D6}" type="presParOf" srcId="{8E22736A-8FEE-4F61-AF8A-B30B9C51A754}" destId="{32C4F119-69D4-4CAF-A132-5099AA763013}" srcOrd="0" destOrd="0" presId="urn:microsoft.com/office/officeart/2005/8/layout/orgChart1"/>
    <dgm:cxn modelId="{FACC2117-F2E4-40F3-BF2E-C71634570F54}" type="presParOf" srcId="{32C4F119-69D4-4CAF-A132-5099AA763013}" destId="{786838DB-AFD4-4BED-BF61-30A9BA4EC459}" srcOrd="0" destOrd="0" presId="urn:microsoft.com/office/officeart/2005/8/layout/orgChart1"/>
    <dgm:cxn modelId="{2D6A0303-3E98-4D3F-A5A8-6595020D29E8}" type="presParOf" srcId="{32C4F119-69D4-4CAF-A132-5099AA763013}" destId="{E6C87856-710D-4FA5-A4E6-3909328E477E}" srcOrd="1" destOrd="0" presId="urn:microsoft.com/office/officeart/2005/8/layout/orgChart1"/>
    <dgm:cxn modelId="{352B2BB2-0E73-4F43-8864-9FF65E416530}" type="presParOf" srcId="{8E22736A-8FEE-4F61-AF8A-B30B9C51A754}" destId="{9AA8ECAE-CE19-4FBF-9086-054D1FE18CE5}" srcOrd="1" destOrd="0" presId="urn:microsoft.com/office/officeart/2005/8/layout/orgChart1"/>
    <dgm:cxn modelId="{E679C57D-69A7-495F-9B69-46C1DF6F2113}" type="presParOf" srcId="{8E22736A-8FEE-4F61-AF8A-B30B9C51A754}" destId="{E57130FC-67D6-42F1-90FF-530DBDA03829}" srcOrd="2" destOrd="0" presId="urn:microsoft.com/office/officeart/2005/8/layout/orgChart1"/>
    <dgm:cxn modelId="{77964A2B-5CC6-4015-AEAA-2747CBD28D28}" type="presParOf" srcId="{07C06B6C-AA4D-4D82-9663-979ABCEF9438}" destId="{5852FA5C-6D9B-4F11-AB10-80143C0B25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57E6B-9DBC-4395-8200-307DB916266C}" type="doc">
      <dgm:prSet loTypeId="urn:microsoft.com/office/officeart/2005/8/layout/chevron1#1" loCatId="process" qsTypeId="urn:microsoft.com/office/officeart/2005/8/quickstyle/simple2#4" qsCatId="simple" csTypeId="urn:microsoft.com/office/officeart/2005/8/colors/accent1_2#4" csCatId="accent1" phldr="1"/>
      <dgm:spPr/>
    </dgm:pt>
    <dgm:pt modelId="{FC80E4F9-681C-4982-BF5B-D105E74B55F8}" type="pres">
      <dgm:prSet presAssocID="{BC857E6B-9DBC-4395-8200-307DB916266C}" presName="Name0" presStyleCnt="0">
        <dgm:presLayoutVars>
          <dgm:dir/>
          <dgm:animLvl val="lvl"/>
        </dgm:presLayoutVars>
      </dgm:prSet>
      <dgm:spPr/>
    </dgm:pt>
  </dgm:ptLst>
  <dgm:cxnLst>
    <dgm:cxn modelId="{E2693C2E-EE0B-404B-9FAA-681BE462F185}" type="presOf" srcId="{BC857E6B-9DBC-4395-8200-307DB916266C}" destId="{FC80E4F9-681C-4982-BF5B-D105E74B55F8}" srcOrd="0" destOrd="0" presId="urn:microsoft.com/office/officeart/2005/8/layout/chevron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#1" minVer="12.0">
  <dgm:title val=""/>
  <dgm:desc val=""/>
  <dgm:catLst>
    <dgm:cat type="process" pri="3000"/>
    <dgm:cat type="conver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w" for="ch" forName="parentChildGroup" refType="w"/>
      <dgm:constr type="w" for="des" forName="parent" refType="w" refFor="ch" refForName="parentChildGroup"/>
      <dgm:constr type="h" for="des" forName="parent" refType="w" refFor="des" refForName="parent" op="equ" fact="0.4"/>
      <dgm:constr type="w" for="des" forName="parent" op="equ"/>
      <dgm:constr type="h" for="des" forName="parent" op="equ"/>
      <dgm:constr type="w" for="des" forName="child" refType="w" refFor="des" refForName="parent" op="equ" fact="0.86"/>
      <dgm:constr type="w" for="des" forName="child" op="equ"/>
      <dgm:constr type="h" for="des" forName="child" op="equ"/>
      <dgm:constr type="w" for="des" forName="spacing" refType="h" refFor="des" refForName="parent" op="equ" fact="-0.35"/>
      <dgm:constr type="tMarg" for="des" forName="parent" refType="h" refFor="des" refForName="parent" fact="0.02"/>
      <dgm:constr type="bMarg" for="des" forName="parent" refType="tMarg" refFor="des" refForName="parent"/>
      <dgm:constr type="tMarg" for="des" forName="child" refType="h" refFor="des" refForName="parent" fact="0.3"/>
      <dgm:constr type="primFontSz" for="des" forName="parent" op="equ"/>
      <dgm:constr type="primFontSz" for="des" forName="child" op="equ"/>
      <dgm:constr type="secFontSz" for="des" forName="child" refType="primFontSz" refFor="des" refForName="parent" op="lte"/>
      <dgm:constr type="primFontSz" for="des" forName="parent" refType="secFontSz" refFor="des" refForName="child" op="lte" fact="2"/>
    </dgm:constrLst>
    <dgm:ruleLst/>
    <dgm:forEach name="Name4" axis="ch" ptType="node">
      <dgm:layoutNode name="parentChildGroup">
        <dgm:choose name="Name5">
          <dgm:if name="Name6" func="var" arg="dir" op="equ" val="norm">
            <dgm:alg type="lin">
              <dgm:param type="linDir" val="fromT"/>
              <dgm:param type="nodeHorzAlign" val="l"/>
            </dgm:alg>
          </dgm:if>
          <dgm:else name="Name7">
            <dgm:alg type="lin">
              <dgm:param type="linDir" val="fromT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layoutNode name="parent">
          <dgm:alg type="tx"/>
          <dgm:varLst>
            <dgm:chMax val="1"/>
            <dgm:bulletEnabled val="1"/>
          </dgm:varLst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</dgm:if>
            <dgm:else name="Name10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1">
            <dgm:if name="Name12" func="var" arg="dir" op="equ" val="norm">
              <dgm:constrLst>
                <dgm:constr type="primFontSz" val="100"/>
                <dgm:constr type="rMarg" refType="primFontSz" fact="0.105"/>
                <dgm:constr type="lMarg" refType="primFontSz" fact="0.315"/>
              </dgm:constrLst>
            </dgm:if>
            <dgm:else name="Name13">
              <dgm:constrLst>
                <dgm:constr type="primFontSz" val="100"/>
                <dgm:constr type="lMarg" refType="primFontSz" fact="0.105"/>
                <dgm:constr type="rMarg" refType="primFontSz" fact="0.315"/>
              </dgm:constrLst>
            </dgm:else>
          </dgm:choose>
          <dgm:ruleLst>
            <dgm:rule type="primFontSz" val="2" fact="NaN" max="NaN"/>
          </dgm:ruleLst>
        </dgm:layoutNode>
        <dgm:choose name="Name14">
          <dgm:if name="Name15" axis="par des" func="maxDepth" op="gte" val="2">
            <dgm:layoutNode name="child" styleLbl="revTx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w" fact="0.05"/>
                <dgm:constr type="rMarg" refType="w" fact="0.15"/>
                <dgm:constr type="bMarg"/>
                <dgm:constr type="secFontSz" val="100"/>
              </dgm:constrLst>
              <dgm:ruleLst>
                <dgm:rule type="h" val="INF" fact="NaN" max="NaN"/>
                <dgm:rule type="secFontSz" val="2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E6DF-E2FD-4F75-9D1D-71F4B5715A1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37D6-2897-4EFC-8E32-30DCB219D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8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2291" name="Rectangle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BD7B8-F05D-4DB7-9B8D-A48E8202778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6/19/2015</a:t>
            </a:fld>
            <a:endParaRPr lang="en-US" dirty="0">
              <a:cs typeface="Arial" charset="0"/>
            </a:endParaRPr>
          </a:p>
        </p:txBody>
      </p:sp>
      <p:sp>
        <p:nvSpPr>
          <p:cNvPr id="12292" name="Rectangle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cs typeface="Arial" charset="0"/>
            </a:endParaRPr>
          </a:p>
        </p:txBody>
      </p:sp>
      <p:sp>
        <p:nvSpPr>
          <p:cNvPr id="12293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F7D301-6347-47BB-81E1-AFB6D7D62F4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12294" name="Rectangle 7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1988" name="Rectangle 4"/>
          <p:cNvSpPr txBox="1">
            <a:spLocks noGrp="1"/>
          </p:cNvSpPr>
          <p:nvPr/>
        </p:nvSpPr>
        <p:spPr bwMode="auto">
          <a:xfrm>
            <a:off x="3884852" y="0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fld id="{51313904-FF9A-42F6-AE70-7EA0BBD92D30}" type="datetime1">
              <a:rPr lang="en-US">
                <a:latin typeface="Calibri" pitchFamily="34" charset="0"/>
              </a:rPr>
              <a:pPr algn="l">
                <a:buSzTx/>
                <a:buFontTx/>
                <a:buNone/>
              </a:pPr>
              <a:t>6/19/2015</a:t>
            </a:fld>
            <a:endParaRPr lang="en-US">
              <a:latin typeface="Calibri" pitchFamily="34" charset="0"/>
            </a:endParaRPr>
          </a:p>
        </p:txBody>
      </p:sp>
      <p:sp>
        <p:nvSpPr>
          <p:cNvPr id="41989" name="Rectangle 5"/>
          <p:cNvSpPr txBox="1">
            <a:spLocks noGrp="1"/>
          </p:cNvSpPr>
          <p:nvPr/>
        </p:nvSpPr>
        <p:spPr bwMode="auto">
          <a:xfrm>
            <a:off x="0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endParaRPr lang="pl-PL">
              <a:latin typeface="Calibri" pitchFamily="34" charset="0"/>
            </a:endParaRPr>
          </a:p>
        </p:txBody>
      </p:sp>
      <p:sp>
        <p:nvSpPr>
          <p:cNvPr id="41990" name="Rectangle 6"/>
          <p:cNvSpPr txBox="1">
            <a:spLocks noGrp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fld id="{B6D76E93-88B8-4AB4-9298-6E3414F392CF}" type="slidenum">
              <a:rPr lang="en-US">
                <a:latin typeface="Calibri" pitchFamily="34" charset="0"/>
              </a:rPr>
              <a:pPr algn="l">
                <a:buSzTx/>
                <a:buFontTx/>
                <a:buNone/>
              </a:pPr>
              <a:t>43</a:t>
            </a:fld>
            <a:endParaRPr lang="en-US">
              <a:latin typeface="Calibri" pitchFamily="34" charset="0"/>
            </a:endParaRPr>
          </a:p>
        </p:txBody>
      </p:sp>
      <p:sp>
        <p:nvSpPr>
          <p:cNvPr id="41991" name="Rectangle 7"/>
          <p:cNvSpPr txBox="1">
            <a:spLocks noGrp="1"/>
          </p:cNvSpPr>
          <p:nvPr/>
        </p:nvSpPr>
        <p:spPr bwMode="auto">
          <a:xfrm>
            <a:off x="0" y="0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8916" name="Rectangle 4"/>
          <p:cNvSpPr txBox="1">
            <a:spLocks noGrp="1"/>
          </p:cNvSpPr>
          <p:nvPr/>
        </p:nvSpPr>
        <p:spPr bwMode="auto">
          <a:xfrm>
            <a:off x="3884852" y="0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fld id="{0711BB3C-61F7-4D3B-9E7A-0A51A5D77FAD}" type="datetime1">
              <a:rPr lang="en-US">
                <a:latin typeface="Calibri" pitchFamily="34" charset="0"/>
              </a:rPr>
              <a:pPr algn="l">
                <a:buSzTx/>
                <a:buFontTx/>
                <a:buNone/>
              </a:pPr>
              <a:t>6/19/2015</a:t>
            </a:fld>
            <a:endParaRPr lang="en-US">
              <a:latin typeface="Calibri" pitchFamily="34" charset="0"/>
            </a:endParaRPr>
          </a:p>
        </p:txBody>
      </p:sp>
      <p:sp>
        <p:nvSpPr>
          <p:cNvPr id="38917" name="Rectangle 5"/>
          <p:cNvSpPr txBox="1">
            <a:spLocks noGrp="1"/>
          </p:cNvSpPr>
          <p:nvPr/>
        </p:nvSpPr>
        <p:spPr bwMode="auto">
          <a:xfrm>
            <a:off x="0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endParaRPr lang="pl-PL">
              <a:latin typeface="Calibri" pitchFamily="34" charset="0"/>
            </a:endParaRPr>
          </a:p>
        </p:txBody>
      </p:sp>
      <p:sp>
        <p:nvSpPr>
          <p:cNvPr id="38918" name="Rectangle 6"/>
          <p:cNvSpPr txBox="1">
            <a:spLocks noGrp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fld id="{83B6ECCE-F57E-41E8-9C17-2FE9022C08C5}" type="slidenum">
              <a:rPr lang="en-US">
                <a:latin typeface="Calibri" pitchFamily="34" charset="0"/>
              </a:rPr>
              <a:pPr algn="l">
                <a:buSzTx/>
                <a:buFontTx/>
                <a:buNone/>
              </a:pPr>
              <a:t>44</a:t>
            </a:fld>
            <a:endParaRPr lang="en-US">
              <a:latin typeface="Calibri" pitchFamily="34" charset="0"/>
            </a:endParaRPr>
          </a:p>
        </p:txBody>
      </p:sp>
      <p:sp>
        <p:nvSpPr>
          <p:cNvPr id="38919" name="Rectangle 7"/>
          <p:cNvSpPr txBox="1">
            <a:spLocks noGrp="1"/>
          </p:cNvSpPr>
          <p:nvPr/>
        </p:nvSpPr>
        <p:spPr bwMode="auto">
          <a:xfrm>
            <a:off x="0" y="0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0483" name="Rectangle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436B2B-CBB9-43D2-916F-AFD2A362203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6/19/2015</a:t>
            </a:fld>
            <a:endParaRPr lang="en-US">
              <a:cs typeface="Arial" charset="0"/>
            </a:endParaRPr>
          </a:p>
        </p:txBody>
      </p:sp>
      <p:sp>
        <p:nvSpPr>
          <p:cNvPr id="20484" name="Rectangle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cs typeface="Arial" charset="0"/>
            </a:endParaRPr>
          </a:p>
        </p:txBody>
      </p:sp>
      <p:sp>
        <p:nvSpPr>
          <p:cNvPr id="20485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AD8433-88ED-4462-A6AA-D7363B55F7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cs typeface="Arial" charset="0"/>
            </a:endParaRPr>
          </a:p>
        </p:txBody>
      </p:sp>
      <p:sp>
        <p:nvSpPr>
          <p:cNvPr id="20486" name="Rectangle 7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3044C-EA7A-43C8-B00B-40A835592E5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very much for your attention.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D8DA2-A971-4688-94C2-4F11EC4E21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37D6-2897-4EFC-8E32-30DCB219DC2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D8DA2-A971-4688-94C2-4F11EC4E21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37D6-2897-4EFC-8E32-30DCB219DC2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6868" name="Rectangle 4"/>
          <p:cNvSpPr txBox="1">
            <a:spLocks noGrp="1"/>
          </p:cNvSpPr>
          <p:nvPr/>
        </p:nvSpPr>
        <p:spPr bwMode="auto">
          <a:xfrm>
            <a:off x="3884852" y="0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fld id="{2DCB2F83-0410-4EB2-95E9-87839C3C96D4}" type="datetime1">
              <a:rPr lang="en-US">
                <a:latin typeface="Calibri" pitchFamily="34" charset="0"/>
              </a:rPr>
              <a:pPr algn="l">
                <a:buSzTx/>
                <a:buFontTx/>
                <a:buNone/>
              </a:pPr>
              <a:t>6/19/2015</a:t>
            </a:fld>
            <a:endParaRPr lang="en-US">
              <a:latin typeface="Calibri" pitchFamily="34" charset="0"/>
            </a:endParaRPr>
          </a:p>
        </p:txBody>
      </p:sp>
      <p:sp>
        <p:nvSpPr>
          <p:cNvPr id="36869" name="Rectangle 5"/>
          <p:cNvSpPr txBox="1">
            <a:spLocks noGrp="1"/>
          </p:cNvSpPr>
          <p:nvPr/>
        </p:nvSpPr>
        <p:spPr bwMode="auto">
          <a:xfrm>
            <a:off x="0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endParaRPr lang="pl-PL">
              <a:latin typeface="Calibri" pitchFamily="34" charset="0"/>
            </a:endParaRPr>
          </a:p>
        </p:txBody>
      </p:sp>
      <p:sp>
        <p:nvSpPr>
          <p:cNvPr id="36870" name="Rectangle 6"/>
          <p:cNvSpPr txBox="1">
            <a:spLocks noGrp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fld id="{D1130BC1-B665-436B-B9BA-15B3CCAF3F1B}" type="slidenum">
              <a:rPr lang="en-US">
                <a:latin typeface="Calibri" pitchFamily="34" charset="0"/>
              </a:rPr>
              <a:pPr algn="l">
                <a:buSzTx/>
                <a:buFontTx/>
                <a:buNone/>
              </a:pPr>
              <a:t>34</a:t>
            </a:fld>
            <a:endParaRPr lang="en-US">
              <a:latin typeface="Calibri" pitchFamily="34" charset="0"/>
            </a:endParaRPr>
          </a:p>
        </p:txBody>
      </p:sp>
      <p:sp>
        <p:nvSpPr>
          <p:cNvPr id="36871" name="Rectangle 7"/>
          <p:cNvSpPr txBox="1">
            <a:spLocks noGrp="1"/>
          </p:cNvSpPr>
          <p:nvPr/>
        </p:nvSpPr>
        <p:spPr bwMode="auto">
          <a:xfrm>
            <a:off x="0" y="0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7" tIns="44934" rIns="89867" bIns="44934"/>
          <a:lstStyle/>
          <a:p>
            <a:pPr algn="l">
              <a:buSzTx/>
              <a:buFontTx/>
              <a:buNone/>
            </a:pP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6387" name="Rectangle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EB3195-EDB4-420B-A3A3-075CA9C7E7E3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6/19/2015</a:t>
            </a:fld>
            <a:endParaRPr lang="en-US">
              <a:cs typeface="Arial" charset="0"/>
            </a:endParaRPr>
          </a:p>
        </p:txBody>
      </p:sp>
      <p:sp>
        <p:nvSpPr>
          <p:cNvPr id="16388" name="Rectangle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cs typeface="Arial" charset="0"/>
            </a:endParaRPr>
          </a:p>
        </p:txBody>
      </p:sp>
      <p:sp>
        <p:nvSpPr>
          <p:cNvPr id="16389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0B612-946D-4513-BF4A-7A39CE943E6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  <p:sp>
        <p:nvSpPr>
          <p:cNvPr id="16390" name="Rectangle 7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23760" y="4229100"/>
            <a:ext cx="1920240" cy="274320"/>
          </a:xfrm>
        </p:spPr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1" y="4171950"/>
            <a:ext cx="2350681" cy="273844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257800" y="4947292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Arial" charset="0"/>
              <a:buNone/>
              <a:defRPr/>
            </a:pPr>
            <a:r>
              <a:rPr lang="en-US" sz="1100" baseline="0" dirty="0" smtClean="0"/>
              <a:t>Copyright © 2012 World Customs Organization </a:t>
            </a:r>
            <a:endParaRPr lang="en-US" sz="1100" baseline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3F8C76-384D-419F-BBAD-41E6B6B89A5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D08D2E-96D8-42F6-A9A2-524F54FD4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logo-cen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1950"/>
            <a:ext cx="910372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685800" y="1657350"/>
            <a:ext cx="8077200" cy="1371600"/>
          </a:xfrm>
        </p:spPr>
        <p:txBody>
          <a:bodyPr wrap="square" tIns="45720" numCol="1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r>
              <a:rPr lang="pl-PL" sz="4200" spc="150" dirty="0" smtClean="0">
                <a:ln w="11430"/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WCO CEN APPLICATIONS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-457200" y="4343400"/>
            <a:ext cx="7772400" cy="685800"/>
          </a:xfrm>
        </p:spPr>
        <p:txBody>
          <a:bodyPr>
            <a:normAutofit/>
          </a:bodyPr>
          <a:lstStyle/>
          <a:p>
            <a:pPr marL="36513" algn="ctr">
              <a:spcBef>
                <a:spcPct val="0"/>
              </a:spcBef>
            </a:pPr>
            <a:r>
              <a:rPr lang="en-US" sz="2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>Bridging the gap through technology</a:t>
            </a:r>
            <a:endParaRPr lang="pl-PL" sz="26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1271" name="Picture 7" descr="logo-cencomm-15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1" y="971550"/>
            <a:ext cx="1919441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 descr="logo-ncen-150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61950"/>
            <a:ext cx="990601" cy="109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47950"/>
            <a:ext cx="8177213" cy="2261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Database </a:t>
            </a:r>
            <a:endParaRPr lang="en-US" sz="3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3400" y="1028700"/>
            <a:ext cx="70104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85800" y="914400"/>
            <a:ext cx="7467600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sz="8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28600" y="666750"/>
            <a:ext cx="7924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="1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Layout of the </a:t>
            </a:r>
            <a:r>
              <a:rPr lang="en-GB" b="1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screen</a:t>
            </a: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GB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		</a:t>
            </a:r>
            <a:r>
              <a:rPr lang="en-GB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Bold Highlighting</a:t>
            </a:r>
            <a:r>
              <a:rPr lang="en-GB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for:	   Labels or Data</a:t>
            </a:r>
            <a:endParaRPr lang="en-US" dirty="0" err="1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eaLnBrk="0" hangingPunct="0"/>
            <a:r>
              <a:rPr lang="en-GB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		</a:t>
            </a:r>
            <a:r>
              <a:rPr lang="en-GB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Open case style</a:t>
            </a:r>
            <a:r>
              <a:rPr lang="en-GB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: 	   All section open</a:t>
            </a:r>
            <a:endParaRPr lang="en-US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eaLnBrk="0" hangingPunct="0"/>
            <a:r>
              <a:rPr lang="en-GB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  		           	     	   	   Only case reference open</a:t>
            </a:r>
            <a:endParaRPr lang="en-US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eaLnBrk="0" hangingPunct="0"/>
            <a:r>
              <a:rPr lang="en-GB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  		           	     	   	   All section closed</a:t>
            </a:r>
            <a:endParaRPr lang="en-US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eaLnBrk="0" hangingPunct="0"/>
            <a:r>
              <a:rPr lang="en-GB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		</a:t>
            </a:r>
            <a:r>
              <a:rPr lang="en-GB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Blank case data fields</a:t>
            </a:r>
            <a:r>
              <a:rPr lang="en-GB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:   Show or Hide</a:t>
            </a:r>
            <a:endParaRPr lang="en-US" sz="2000" dirty="0" err="1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3943350"/>
            <a:ext cx="8382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343400" y="3867150"/>
            <a:ext cx="12192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5000" b="3193"/>
          <a:stretch>
            <a:fillRect/>
          </a:stretch>
        </p:blipFill>
        <p:spPr bwMode="auto">
          <a:xfrm>
            <a:off x="-1" y="571500"/>
            <a:ext cx="91440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1824" y="214296"/>
            <a:ext cx="7740352" cy="5357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824" y="0"/>
            <a:ext cx="7740352" cy="5357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 smtClean="0">
                <a:solidFill>
                  <a:srgbClr val="F0385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Powerful seizure search function</a:t>
            </a:r>
            <a:endParaRPr lang="en-GB" sz="2400" b="1" i="1" dirty="0">
              <a:solidFill>
                <a:srgbClr val="F03852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457200"/>
          </a:xfrm>
        </p:spPr>
        <p:txBody>
          <a:bodyPr>
            <a:normAutofit/>
          </a:bodyPr>
          <a:lstStyle/>
          <a:p>
            <a:pPr algn="ctr"/>
            <a:r>
              <a:rPr lang="en-GB" sz="2400" i="1" dirty="0" smtClean="0">
                <a:solidFill>
                  <a:srgbClr val="F0385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User-friendly input of data</a:t>
            </a:r>
            <a:endParaRPr lang="en-GB" sz="2400" i="1" dirty="0">
              <a:solidFill>
                <a:srgbClr val="F03852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751" b="3999"/>
          <a:stretch>
            <a:fillRect/>
          </a:stretch>
        </p:blipFill>
        <p:spPr bwMode="auto">
          <a:xfrm>
            <a:off x="0" y="514350"/>
            <a:ext cx="91440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8629" y="386715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 IN ONE SCREEN</a:t>
            </a:r>
          </a:p>
          <a:p>
            <a:pPr algn="ctr"/>
            <a:r>
              <a:rPr lang="en-GB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Similar to </a:t>
            </a:r>
            <a:r>
              <a:rPr lang="en-GB" sz="2000" b="1" dirty="0" err="1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CENcomm</a:t>
            </a:r>
            <a:r>
              <a:rPr lang="en-GB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seizure template</a:t>
            </a:r>
            <a:endParaRPr lang="en-GB" sz="2000" b="1" dirty="0">
              <a:solidFill>
                <a:srgbClr val="00863D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uag\AppData\Local\Microsoft\Windows\Temporary Internet Files\Content.Word\New Picture (7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85800"/>
            <a:ext cx="83819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Buag\AppData\Local\Microsoft\Windows\Temporary Internet Files\Content.Word\New Picture (8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2686050"/>
            <a:ext cx="4419601" cy="190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64033" y="1"/>
            <a:ext cx="709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 picture is worth a 1000 words</a:t>
            </a:r>
            <a:endParaRPr lang="en-US" sz="36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57550"/>
            <a:ext cx="42672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Excellent training tool (e.g. search of X-Ray images)</a:t>
            </a:r>
          </a:p>
          <a:p>
            <a:pPr marL="344488" indent="-344488">
              <a:lnSpc>
                <a:spcPct val="150000"/>
              </a:lnSpc>
              <a:buFont typeface="Wingdings" pitchFamily="2" charset="2"/>
              <a:buChar char="v"/>
              <a:tabLst>
                <a:tab pos="344488" algn="l"/>
              </a:tabLst>
            </a:pP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Possibility to enlarge and    download photos</a:t>
            </a:r>
            <a:endParaRPr lang="en-US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reen, label, new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95350"/>
            <a:ext cx="838200" cy="800101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Database</a:t>
            </a:r>
            <a:endParaRPr lang="en-US" sz="3800" dirty="0" smtClean="0">
              <a:effectLst/>
              <a:latin typeface="Verdana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742950"/>
            <a:ext cx="8382000" cy="173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r>
              <a:rPr lang="pl-PL" sz="2000" dirty="0">
                <a:solidFill>
                  <a:schemeClr val="accent1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None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Web Browsers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None/>
            </a:pPr>
            <a:endParaRPr lang="en-US" sz="2000" b="1" i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lvl="5">
              <a:spcBef>
                <a:spcPct val="50000"/>
              </a:spcBef>
              <a:buClr>
                <a:srgbClr val="0070C0"/>
              </a:buClr>
              <a:buSzPct val="80000"/>
            </a:pPr>
            <a:endParaRPr lang="en-US" sz="1600" i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 descr="logo-cen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2" y="285750"/>
            <a:ext cx="962121" cy="89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1962150"/>
            <a:ext cx="7543800" cy="1654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895600" y="4286251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SzTx/>
              <a:buFontTx/>
              <a:buNone/>
            </a:pP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For security purposes, it is always recommended to use the latest version of any browser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reen, label, new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95350"/>
            <a:ext cx="914400" cy="762001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Database</a:t>
            </a:r>
            <a:endParaRPr lang="en-US" sz="3800" dirty="0" smtClean="0">
              <a:effectLst/>
              <a:latin typeface="Verdana" pitchFamily="34" charset="0"/>
            </a:endParaRPr>
          </a:p>
        </p:txBody>
      </p:sp>
      <p:pic>
        <p:nvPicPr>
          <p:cNvPr id="6" name="Picture 4" descr="logo-cen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2" y="285750"/>
            <a:ext cx="962121" cy="89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361950"/>
            <a:ext cx="8382000" cy="4255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r>
              <a:rPr lang="pl-PL" sz="2000" dirty="0">
                <a:solidFill>
                  <a:schemeClr val="accent1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None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None/>
            </a:pPr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en-US" sz="2000" b="1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Excel Upload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None/>
            </a:pPr>
            <a:endParaRPr lang="en-US" sz="1100" b="1" i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Excel spreadsheets exist for all of the commodities</a:t>
            </a:r>
            <a:endParaRPr lang="en-US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266700" indent="-266700"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More than </a:t>
            </a:r>
            <a:r>
              <a:rPr lang="en-US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57 000 </a:t>
            </a: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Drug, Tobacco and IPR cases for 2014               have been automatically uploaded to CEN</a:t>
            </a:r>
            <a:endParaRPr lang="en-US" i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0" lvl="5" fontAlgn="base">
              <a:spcBef>
                <a:spcPct val="50000"/>
              </a:spcBef>
              <a:spcAft>
                <a:spcPct val="0"/>
              </a:spcAft>
              <a:buClr>
                <a:srgbClr val="0070C0"/>
              </a:buClr>
              <a:buSzPct val="80000"/>
            </a:pP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		       That’s around 60% of the total cases entered in 2014</a:t>
            </a:r>
            <a:endParaRPr lang="en-US" sz="2000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None/>
            </a:pPr>
            <a:r>
              <a:rPr lang="en-US" sz="9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22 countries actively use the excel upload function</a:t>
            </a:r>
          </a:p>
          <a:p>
            <a:pPr lvl="5">
              <a:spcBef>
                <a:spcPct val="50000"/>
              </a:spcBef>
              <a:buClr>
                <a:srgbClr val="0070C0"/>
              </a:buClr>
              <a:buSzPct val="80000"/>
            </a:pPr>
            <a:endParaRPr lang="en-US" sz="1600" i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2232" name="Picture 8" descr="attention, important, warning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028950"/>
            <a:ext cx="533401" cy="4000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4343400" y="4000500"/>
            <a:ext cx="4191000" cy="628650"/>
          </a:xfrm>
          <a:prstGeom prst="flowChartAlternateProcess">
            <a:avLst/>
          </a:prstGeom>
          <a:ln>
            <a:noFill/>
            <a:headEnd/>
            <a:tailEnd/>
          </a:ln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2880" tIns="91440" anchor="ctr">
            <a:scene3d>
              <a:camera prst="perspectiveHeroicExtremeLeftFacing"/>
              <a:lightRig rig="threePt" dir="t"/>
            </a:scene3d>
          </a:bodyPr>
          <a:lstStyle/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Website</a:t>
            </a:r>
            <a:endParaRPr lang="en-US" sz="3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209550"/>
            <a:ext cx="7848600" cy="390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  Alert messages and Situation </a:t>
            </a:r>
            <a:r>
              <a:rPr lang="en-US" sz="2000" dirty="0">
                <a:solidFill>
                  <a:schemeClr val="accent1"/>
                </a:solidFill>
              </a:rPr>
              <a:t>Sheets divided </a:t>
            </a:r>
            <a:r>
              <a:rPr lang="en-US" sz="2000" dirty="0" smtClean="0">
                <a:solidFill>
                  <a:schemeClr val="accent1"/>
                </a:solidFill>
              </a:rPr>
              <a:t>into the 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    main commodities</a:t>
            </a:r>
            <a:endParaRPr lang="en-US" sz="2000" dirty="0">
              <a:solidFill>
                <a:schemeClr val="accent1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  </a:t>
            </a:r>
            <a:r>
              <a:rPr lang="pl-PL" sz="2000" dirty="0" smtClean="0">
                <a:solidFill>
                  <a:schemeClr val="accent1"/>
                </a:solidFill>
              </a:rPr>
              <a:t>WCO </a:t>
            </a:r>
            <a:r>
              <a:rPr lang="pl-PL" sz="2000" dirty="0">
                <a:solidFill>
                  <a:schemeClr val="accent1"/>
                </a:solidFill>
              </a:rPr>
              <a:t>Global Reports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  RILOs’ updates, alerts and publications</a:t>
            </a:r>
            <a:endParaRPr lang="en-US" sz="2000" dirty="0">
              <a:solidFill>
                <a:schemeClr val="accent1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  Links to websites of external organizations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  Customs </a:t>
            </a:r>
            <a:r>
              <a:rPr lang="en-US" sz="2000" dirty="0">
                <a:solidFill>
                  <a:schemeClr val="accent1"/>
                </a:solidFill>
              </a:rPr>
              <a:t>media </a:t>
            </a:r>
            <a:r>
              <a:rPr lang="en-US" sz="2000" dirty="0" smtClean="0">
                <a:solidFill>
                  <a:schemeClr val="accent1"/>
                </a:solidFill>
              </a:rPr>
              <a:t>releases </a:t>
            </a:r>
            <a:r>
              <a:rPr lang="en-US" sz="2000" dirty="0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algn="l">
              <a:spcBef>
                <a:spcPct val="50000"/>
              </a:spcBef>
              <a:buFont typeface="Arial" charset="0"/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343400" y="4057650"/>
            <a:ext cx="3962400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9144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r">
              <a:spcBef>
                <a:spcPct val="50000"/>
              </a:spcBef>
              <a:buFont typeface="Arial" charset="0"/>
              <a:buNone/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International Organizations can have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access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to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the CEN Website</a:t>
            </a:r>
          </a:p>
        </p:txBody>
      </p:sp>
      <p:pic>
        <p:nvPicPr>
          <p:cNvPr id="15362" name="Picture 2" descr="alert, attention, blog, call, chat, talk, warning, yell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333750"/>
            <a:ext cx="1219200" cy="914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7250"/>
            <a:ext cx="8915400" cy="3871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"/>
            <a:ext cx="2667000" cy="293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-n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620" y="666750"/>
            <a:ext cx="3126760" cy="34823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nCEN Database</a:t>
            </a:r>
            <a:endParaRPr lang="en-US" sz="3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819150"/>
            <a:ext cx="7848600" cy="3339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endParaRPr lang="pl-PL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A </a:t>
            </a:r>
            <a:r>
              <a:rPr lang="en-US" sz="2000" dirty="0">
                <a:solidFill>
                  <a:srgbClr val="0070C0"/>
                </a:solidFill>
              </a:rPr>
              <a:t>database of </a:t>
            </a:r>
            <a:r>
              <a:rPr lang="en-US" sz="2000" b="1" dirty="0">
                <a:solidFill>
                  <a:srgbClr val="0070C0"/>
                </a:solidFill>
              </a:rPr>
              <a:t>nominal</a:t>
            </a:r>
            <a:r>
              <a:rPr lang="en-US" sz="2000" dirty="0">
                <a:solidFill>
                  <a:srgbClr val="0070C0"/>
                </a:solidFill>
              </a:rPr>
              <a:t> Customs seizures and offences,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    suspected persons, means of concealment and </a:t>
            </a:r>
            <a:r>
              <a:rPr lang="pl-PL" sz="2000" dirty="0">
                <a:solidFill>
                  <a:srgbClr val="0070C0"/>
                </a:solidFill>
              </a:rPr>
              <a:t/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    </a:t>
            </a:r>
            <a:r>
              <a:rPr lang="en-US" sz="2000" dirty="0">
                <a:solidFill>
                  <a:srgbClr val="0070C0"/>
                </a:solidFill>
              </a:rPr>
              <a:t>offending business </a:t>
            </a:r>
            <a:r>
              <a:rPr lang="en-US" sz="2000" dirty="0" smtClean="0">
                <a:solidFill>
                  <a:srgbClr val="0070C0"/>
                </a:solidFill>
              </a:rPr>
              <a:t>entities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A Concealment </a:t>
            </a:r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icture Database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An </a:t>
            </a:r>
            <a:r>
              <a:rPr lang="en-US" sz="2000" dirty="0">
                <a:solidFill>
                  <a:srgbClr val="0070C0"/>
                </a:solidFill>
              </a:rPr>
              <a:t>Information Communication Interface (Icomm) for </a:t>
            </a:r>
            <a:r>
              <a:rPr lang="pl-PL" sz="2000" dirty="0">
                <a:solidFill>
                  <a:srgbClr val="0070C0"/>
                </a:solidFill>
              </a:rPr>
              <a:t/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pl-PL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data exchange between nCEN systems and for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transmission of </a:t>
            </a:r>
            <a:r>
              <a:rPr lang="en-US" sz="2000" b="1" dirty="0" smtClean="0">
                <a:solidFill>
                  <a:srgbClr val="0070C0"/>
                </a:solidFill>
              </a:rPr>
              <a:t>non-nominal information </a:t>
            </a:r>
            <a:r>
              <a:rPr lang="en-US" sz="2000" dirty="0">
                <a:solidFill>
                  <a:srgbClr val="0070C0"/>
                </a:solidFill>
              </a:rPr>
              <a:t>to the CEN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database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3" descr="logo-n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285750"/>
            <a:ext cx="969024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8"/>
          <p:cNvSpPr>
            <a:spLocks noChangeArrowheads="1"/>
          </p:cNvSpPr>
          <p:nvPr/>
        </p:nvSpPr>
        <p:spPr bwMode="auto">
          <a:xfrm rot="10800000">
            <a:off x="7772400" y="2514600"/>
            <a:ext cx="1371600" cy="457200"/>
          </a:xfrm>
          <a:prstGeom prst="rightArrow">
            <a:avLst>
              <a:gd name="adj1" fmla="val 73611"/>
              <a:gd name="adj2" fmla="val 86828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sp>
        <p:nvSpPr>
          <p:cNvPr id="37" name="AutoShape 38"/>
          <p:cNvSpPr>
            <a:spLocks noChangeArrowheads="1"/>
          </p:cNvSpPr>
          <p:nvPr/>
        </p:nvSpPr>
        <p:spPr bwMode="auto">
          <a:xfrm rot="10800000">
            <a:off x="5562600" y="971550"/>
            <a:ext cx="1371600" cy="457200"/>
          </a:xfrm>
          <a:prstGeom prst="rightArrow">
            <a:avLst>
              <a:gd name="adj1" fmla="val 73611"/>
              <a:gd name="adj2" fmla="val 86828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0" y="2343150"/>
            <a:ext cx="1371600" cy="457200"/>
          </a:xfrm>
          <a:prstGeom prst="rightArrow">
            <a:avLst>
              <a:gd name="adj1" fmla="val 73611"/>
              <a:gd name="adj2" fmla="val 86828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2209800" y="971550"/>
            <a:ext cx="1371600" cy="457200"/>
          </a:xfrm>
          <a:prstGeom prst="rightArrow">
            <a:avLst>
              <a:gd name="adj1" fmla="val 73611"/>
              <a:gd name="adj2" fmla="val 86828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19" y="0"/>
            <a:ext cx="8183562" cy="55959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800" dirty="0" smtClean="0">
                <a:effectLst/>
                <a:latin typeface="Arial" charset="0"/>
              </a:rPr>
              <a:t>WCO CEN Applications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3733800" y="1943100"/>
            <a:ext cx="1676400" cy="1200150"/>
          </a:xfrm>
          <a:prstGeom prst="ellipse">
            <a:avLst/>
          </a:prstGeom>
          <a:solidFill>
            <a:srgbClr val="F1415A"/>
          </a:solidFill>
          <a:ln w="9525">
            <a:noFill/>
            <a:round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3657600" y="971550"/>
            <a:ext cx="1828800" cy="571500"/>
          </a:xfrm>
          <a:prstGeom prst="cloud">
            <a:avLst/>
          </a:prstGeom>
          <a:solidFill>
            <a:srgbClr val="83BFF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657600" y="2286000"/>
            <a:ext cx="1828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pl-PL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CEN</a:t>
            </a:r>
            <a:r>
              <a:rPr lang="en-US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Applications</a:t>
            </a:r>
            <a:endParaRPr lang="en-US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123950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pl-PL" sz="14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CEN Website</a:t>
            </a:r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>
            <a:off x="3505200" y="4057650"/>
            <a:ext cx="5334000" cy="57150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l-PL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990600" y="394335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16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Information can only </a:t>
            </a: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be </a:t>
            </a:r>
            <a:r>
              <a:rPr lang="en-US" sz="16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transferred </a:t>
            </a: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between </a:t>
            </a:r>
            <a:r>
              <a:rPr lang="en-US" sz="16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applications manually by </a:t>
            </a:r>
            <a:r>
              <a:rPr lang="pl-PL" sz="16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</a:t>
            </a: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                   </a:t>
            </a:r>
            <a:r>
              <a:rPr lang="pl-PL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</a:t>
            </a:r>
            <a:r>
              <a:rPr lang="en-US" sz="16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the owner of the information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2209800" y="97155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Tx/>
              <a:buFontTx/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External Organizations</a:t>
            </a:r>
          </a:p>
        </p:txBody>
      </p:sp>
      <p:sp>
        <p:nvSpPr>
          <p:cNvPr id="27686" name="AutoShape 38"/>
          <p:cNvSpPr>
            <a:spLocks noChangeArrowheads="1"/>
          </p:cNvSpPr>
          <p:nvPr/>
        </p:nvSpPr>
        <p:spPr bwMode="auto">
          <a:xfrm>
            <a:off x="0" y="2857500"/>
            <a:ext cx="1371600" cy="457200"/>
          </a:xfrm>
          <a:prstGeom prst="rightArrow">
            <a:avLst>
              <a:gd name="adj1" fmla="val 73611"/>
              <a:gd name="adj2" fmla="val 86828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0" y="287655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SzTx/>
              <a:buFontTx/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External Organizations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8601" y="2457450"/>
            <a:ext cx="854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0" y="234315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SzTx/>
              <a:buFontTx/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Customs Administrations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5791200" y="97155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SzTx/>
              <a:buFontTx/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Customs Administrations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7848600" y="249555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SzTx/>
              <a:buFontTx/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Customs Administrations</a:t>
            </a:r>
          </a:p>
        </p:txBody>
      </p:sp>
      <p:pic>
        <p:nvPicPr>
          <p:cNvPr id="29" name="Picture 7" descr="logo-cencomm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00300"/>
            <a:ext cx="1447800" cy="77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" name="AutoShape 38"/>
          <p:cNvSpPr>
            <a:spLocks noChangeArrowheads="1"/>
          </p:cNvSpPr>
          <p:nvPr/>
        </p:nvSpPr>
        <p:spPr bwMode="auto">
          <a:xfrm>
            <a:off x="3200400" y="2514600"/>
            <a:ext cx="457200" cy="114300"/>
          </a:xfrm>
          <a:prstGeom prst="rightArrow">
            <a:avLst>
              <a:gd name="adj1" fmla="val 73611"/>
              <a:gd name="adj2" fmla="val 80578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pic>
        <p:nvPicPr>
          <p:cNvPr id="31" name="Picture 4" descr="logo-cen-15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343150"/>
            <a:ext cx="914400" cy="89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" name="Picture 3" descr="logo-ncen-150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400300"/>
            <a:ext cx="914400" cy="86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4" name="AutoShape 38"/>
          <p:cNvSpPr>
            <a:spLocks noChangeArrowheads="1"/>
          </p:cNvSpPr>
          <p:nvPr/>
        </p:nvSpPr>
        <p:spPr bwMode="auto">
          <a:xfrm rot="10800000">
            <a:off x="5486400" y="2514600"/>
            <a:ext cx="457200" cy="114300"/>
          </a:xfrm>
          <a:prstGeom prst="rightArrow">
            <a:avLst>
              <a:gd name="adj1" fmla="val 73611"/>
              <a:gd name="adj2" fmla="val 8861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 rot="5400000">
            <a:off x="4400550" y="1695450"/>
            <a:ext cx="342900" cy="152400"/>
          </a:xfrm>
          <a:prstGeom prst="rightArrow">
            <a:avLst>
              <a:gd name="adj1" fmla="val 73611"/>
              <a:gd name="adj2" fmla="val 80578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SzTx/>
              <a:buFontTx/>
              <a:buNone/>
            </a:pPr>
            <a:endParaRPr lang="pl-PL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logo-n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285750"/>
            <a:ext cx="969024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3400" y="666750"/>
            <a:ext cx="8153400" cy="324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None/>
            </a:pPr>
            <a:endParaRPr lang="en-US" sz="2200" dirty="0" smtClean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Pilot Project in Mauritius and Kenya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Roll out of </a:t>
            </a:r>
            <a:r>
              <a:rPr lang="pl-PL" dirty="0" smtClean="0">
                <a:solidFill>
                  <a:srgbClr val="0070C0"/>
                </a:solidFill>
              </a:rPr>
              <a:t>nCEN </a:t>
            </a:r>
            <a:r>
              <a:rPr lang="en-US" dirty="0" smtClean="0">
                <a:solidFill>
                  <a:srgbClr val="0070C0"/>
                </a:solidFill>
              </a:rPr>
              <a:t>will </a:t>
            </a:r>
            <a:r>
              <a:rPr lang="en-US" dirty="0">
                <a:solidFill>
                  <a:srgbClr val="0070C0"/>
                </a:solidFill>
              </a:rPr>
              <a:t>be </a:t>
            </a:r>
            <a:r>
              <a:rPr lang="en-US" dirty="0" smtClean="0">
                <a:solidFill>
                  <a:srgbClr val="0070C0"/>
                </a:solidFill>
              </a:rPr>
              <a:t>prepared </a:t>
            </a:r>
            <a:r>
              <a:rPr lang="en-US" dirty="0">
                <a:solidFill>
                  <a:srgbClr val="0070C0"/>
                </a:solidFill>
              </a:rPr>
              <a:t>by the </a:t>
            </a:r>
            <a:r>
              <a:rPr lang="en-US" dirty="0" smtClean="0">
                <a:solidFill>
                  <a:srgbClr val="0070C0"/>
                </a:solidFill>
              </a:rPr>
              <a:t>WCO base</a:t>
            </a:r>
            <a:r>
              <a:rPr lang="pl-PL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on the information </a:t>
            </a:r>
            <a:r>
              <a:rPr lang="en-US" dirty="0">
                <a:solidFill>
                  <a:srgbClr val="0070C0"/>
                </a:solidFill>
              </a:rPr>
              <a:t>provided </a:t>
            </a:r>
            <a:r>
              <a:rPr lang="en-US" dirty="0" smtClean="0">
                <a:solidFill>
                  <a:srgbClr val="0070C0"/>
                </a:solidFill>
              </a:rPr>
              <a:t>by Members 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Map will be sent to all WCO Members in 2012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package will contain the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Icomm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tool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Start of implementation in ESA Region in 2013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nCEN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software is </a:t>
            </a:r>
            <a:r>
              <a:rPr lang="en-US" dirty="0" smtClean="0">
                <a:solidFill>
                  <a:srgbClr val="0070C0"/>
                </a:solidFill>
              </a:rPr>
              <a:t>free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4267200" y="4019550"/>
            <a:ext cx="4038600" cy="609600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2880" tIns="91440" anchor="ctr"/>
          <a:lstStyle/>
          <a:p>
            <a:pPr algn="r">
              <a:spcBef>
                <a:spcPct val="50000"/>
              </a:spcBef>
              <a:buFont typeface="Arial" charset="0"/>
              <a:buNone/>
            </a:pPr>
            <a:r>
              <a:rPr lang="en-US" dirty="0">
                <a:solidFill>
                  <a:srgbClr val="002060"/>
                </a:solidFill>
              </a:rPr>
              <a:t>Access only for Customs officers</a:t>
            </a:r>
          </a:p>
          <a:p>
            <a:pPr algn="r">
              <a:buNone/>
            </a:pPr>
            <a:r>
              <a:rPr lang="en-US" dirty="0" smtClean="0">
                <a:solidFill>
                  <a:srgbClr val="002060"/>
                </a:solidFill>
              </a:rPr>
              <a:t> national level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480220" y="0"/>
            <a:ext cx="8183563" cy="5024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nCEN Database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ag\AppData\Local\Microsoft\Windows\Temporary Internet Files\Content.Outlook\O1RQ0A6S\LIve Ncen Main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" y="0"/>
            <a:ext cx="9143975" cy="54292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19600" y="4000500"/>
            <a:ext cx="472440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case created in </a:t>
            </a:r>
            <a:r>
              <a:rPr lang="en-US" sz="2000" b="1" dirty="0" err="1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nCEN</a:t>
            </a:r>
            <a:r>
              <a:rPr lang="en-US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in Mauritius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1314451"/>
            <a:ext cx="8610600" cy="87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endParaRPr lang="pl-PL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9" y="971550"/>
            <a:ext cx="823912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14701"/>
            <a:ext cx="8229600" cy="7929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95800" y="285750"/>
            <a:ext cx="464820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can be shared using </a:t>
            </a:r>
            <a:r>
              <a:rPr lang="en-US" sz="2000" b="1" dirty="0" err="1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Icomm</a:t>
            </a:r>
            <a:endParaRPr lang="en-US" sz="2000" b="1" dirty="0" smtClean="0">
              <a:solidFill>
                <a:srgbClr val="00863D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5800" y="3771900"/>
            <a:ext cx="464820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with another </a:t>
            </a:r>
            <a:r>
              <a:rPr lang="en-US" sz="2000" b="1" dirty="0" err="1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nCEN</a:t>
            </a:r>
            <a:r>
              <a:rPr lang="en-US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system in Kenya!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2686050"/>
            <a:ext cx="3505200" cy="6858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8573332" cy="37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3086101"/>
            <a:ext cx="56388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000" b="1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Mauritius successfully exchanged test cases which are now visible in Kenya’s </a:t>
            </a:r>
            <a:r>
              <a:rPr lang="en-US" sz="2000" b="1" i="1" dirty="0" err="1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nCEN</a:t>
            </a:r>
            <a:endParaRPr lang="en-US" sz="2000" b="1" i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endParaRPr lang="en-US" sz="2000" b="1" i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343150"/>
            <a:ext cx="46482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list of cases received through </a:t>
            </a:r>
            <a:r>
              <a:rPr lang="en-US" sz="2000" b="1" dirty="0" err="1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Icomm</a:t>
            </a:r>
            <a:r>
              <a:rPr lang="en-US" sz="2000" b="1" dirty="0" smtClean="0">
                <a:solidFill>
                  <a:srgbClr val="00863D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in Kenya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914400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74676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0385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Example</a:t>
            </a:r>
            <a:r>
              <a:rPr kumimoji="0" lang="en-GB" sz="2400" b="1" i="1" u="none" strike="noStrike" kern="1200" cap="none" spc="0" normalizeH="0" noProof="0" dirty="0" smtClean="0">
                <a:ln>
                  <a:noFill/>
                </a:ln>
                <a:solidFill>
                  <a:srgbClr val="F0385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exchanged information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03852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nCEN Database</a:t>
            </a:r>
            <a:endParaRPr lang="en-US" sz="3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1352550"/>
            <a:ext cx="7848600" cy="2723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endParaRPr lang="pl-PL" dirty="0">
              <a:solidFill>
                <a:srgbClr val="0070C0"/>
              </a:solidFill>
            </a:endParaRPr>
          </a:p>
          <a:p>
            <a:pPr marL="344488" indent="-344488"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First </a:t>
            </a:r>
            <a:r>
              <a:rPr lang="en-US" sz="2000" dirty="0" err="1" smtClean="0">
                <a:solidFill>
                  <a:srgbClr val="0070C0"/>
                </a:solidFill>
              </a:rPr>
              <a:t>nCEN</a:t>
            </a:r>
            <a:r>
              <a:rPr lang="en-US" sz="2000" dirty="0" smtClean="0">
                <a:solidFill>
                  <a:srgbClr val="0070C0"/>
                </a:solidFill>
              </a:rPr>
              <a:t> security audit has been carried out and recommendations are currently being implemented</a:t>
            </a:r>
          </a:p>
          <a:p>
            <a:pPr marL="344488" indent="-344488"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Second security audit for </a:t>
            </a:r>
            <a:r>
              <a:rPr lang="en-US" sz="2000" dirty="0" err="1" smtClean="0">
                <a:solidFill>
                  <a:srgbClr val="0070C0"/>
                </a:solidFill>
              </a:rPr>
              <a:t>Icomm</a:t>
            </a:r>
            <a:r>
              <a:rPr lang="en-US" sz="2000" dirty="0" smtClean="0">
                <a:solidFill>
                  <a:srgbClr val="0070C0"/>
                </a:solidFill>
              </a:rPr>
              <a:t> will take place before the roll-out in 2013</a:t>
            </a:r>
          </a:p>
          <a:p>
            <a:pPr marL="344488" indent="-344488"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0070C0"/>
                </a:solidFill>
              </a:rPr>
              <a:t>nCEN</a:t>
            </a:r>
            <a:r>
              <a:rPr lang="en-US" sz="2000" dirty="0" smtClean="0">
                <a:solidFill>
                  <a:srgbClr val="0070C0"/>
                </a:solidFill>
              </a:rPr>
              <a:t> package will be delivered with mandatory Information Security Guidelines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3" descr="logo-n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285750"/>
            <a:ext cx="969024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127635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 smtClean="0">
                <a:solidFill>
                  <a:srgbClr val="002060"/>
                </a:solidFill>
              </a:rPr>
              <a:t>Meets</a:t>
            </a:r>
            <a:r>
              <a:rPr lang="fr-FR" sz="2000" b="1" i="1" dirty="0" smtClean="0">
                <a:solidFill>
                  <a:srgbClr val="002060"/>
                </a:solidFill>
              </a:rPr>
              <a:t> international </a:t>
            </a:r>
            <a:r>
              <a:rPr lang="fr-FR" sz="2000" b="1" i="1" dirty="0" err="1" smtClean="0">
                <a:solidFill>
                  <a:srgbClr val="002060"/>
                </a:solidFill>
              </a:rPr>
              <a:t>security</a:t>
            </a:r>
            <a:r>
              <a:rPr lang="fr-FR" sz="2000" b="1" i="1" dirty="0" smtClean="0">
                <a:solidFill>
                  <a:srgbClr val="002060"/>
                </a:solidFill>
              </a:rPr>
              <a:t> standards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een, label, new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71550"/>
            <a:ext cx="914400" cy="8763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nCEN Database</a:t>
            </a:r>
            <a:endParaRPr lang="en-US" sz="3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742950"/>
            <a:ext cx="7848600" cy="318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endParaRPr lang="pl-PL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	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nCEN</a:t>
            </a:r>
            <a:r>
              <a:rPr lang="en-US" sz="2000" b="1" i="1" dirty="0" smtClean="0">
                <a:solidFill>
                  <a:srgbClr val="002060"/>
                </a:solidFill>
              </a:rPr>
              <a:t> DEMO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Letter to DGs sent 27.04.2011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14 WCO Members asked for access to the DEMO version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No feedback/comments from Members so far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Updated DEMO version launched in March 2012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3" descr="logo-ncen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285750"/>
            <a:ext cx="969024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6324600" y="2114550"/>
            <a:ext cx="2667000" cy="2209800"/>
          </a:xfrm>
          <a:prstGeom prst="rect">
            <a:avLst/>
          </a:prstGeom>
          <a:blipFill dpi="0" rotWithShape="1">
            <a:blip r:embed="rId2" cstate="print">
              <a:alphaModFix amt="11000"/>
            </a:blip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2133600" y="2114550"/>
            <a:ext cx="16764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coolSlant"/>
          </a:sp3d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219200" y="1257300"/>
            <a:ext cx="2590800" cy="10287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838200" y="1200150"/>
            <a:ext cx="1905000" cy="97155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pic>
        <p:nvPicPr>
          <p:cNvPr id="53254" name="Picture 6" descr="logo-cen-15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742950"/>
            <a:ext cx="990600" cy="10713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3255" name="Picture 7" descr="logo-ncen-150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42950"/>
            <a:ext cx="990600" cy="1066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914400" y="2343150"/>
            <a:ext cx="2743200" cy="1638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Clr>
                <a:srgbClr val="002060"/>
              </a:buClr>
              <a:buSzPct val="75000"/>
              <a:buFont typeface="Wingdings" pitchFamily="2" charset="2"/>
              <a:buChar char="v"/>
            </a:pP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</a:rPr>
              <a:t>CEN </a:t>
            </a:r>
            <a:r>
              <a:rPr lang="en-US" sz="1500" b="1" dirty="0">
                <a:solidFill>
                  <a:srgbClr val="002060"/>
                </a:solidFill>
              </a:rPr>
              <a:t>database is a global </a:t>
            </a:r>
            <a:r>
              <a:rPr lang="pl-PL" sz="1500" b="1" dirty="0">
                <a:solidFill>
                  <a:srgbClr val="002060"/>
                </a:solidFill>
              </a:rPr>
              <a:t/>
            </a:r>
            <a:br>
              <a:rPr lang="pl-PL" sz="1500" b="1" dirty="0">
                <a:solidFill>
                  <a:srgbClr val="002060"/>
                </a:solidFill>
              </a:rPr>
            </a:br>
            <a:r>
              <a:rPr lang="pl-PL" sz="1500" b="1" dirty="0">
                <a:solidFill>
                  <a:srgbClr val="002060"/>
                </a:solidFill>
              </a:rPr>
              <a:t>   </a:t>
            </a:r>
            <a:r>
              <a:rPr lang="en-US" sz="1500" b="1" dirty="0">
                <a:solidFill>
                  <a:srgbClr val="002060"/>
                </a:solidFill>
              </a:rPr>
              <a:t>system managed by the </a:t>
            </a:r>
            <a:r>
              <a:rPr lang="pl-PL" sz="1500" b="1" dirty="0">
                <a:solidFill>
                  <a:srgbClr val="002060"/>
                </a:solidFill>
              </a:rPr>
              <a:t>  </a:t>
            </a:r>
            <a:br>
              <a:rPr lang="pl-PL" sz="1500" b="1" dirty="0">
                <a:solidFill>
                  <a:srgbClr val="002060"/>
                </a:solidFill>
              </a:rPr>
            </a:br>
            <a:r>
              <a:rPr lang="pl-PL" sz="1500" b="1" dirty="0">
                <a:solidFill>
                  <a:srgbClr val="002060"/>
                </a:solidFill>
              </a:rPr>
              <a:t>   </a:t>
            </a:r>
            <a:r>
              <a:rPr lang="en-US" sz="1500" b="1" dirty="0">
                <a:solidFill>
                  <a:srgbClr val="002060"/>
                </a:solidFill>
              </a:rPr>
              <a:t>WCO </a:t>
            </a:r>
            <a:r>
              <a:rPr lang="en-US" sz="1500" b="1" dirty="0" smtClean="0">
                <a:solidFill>
                  <a:srgbClr val="002060"/>
                </a:solidFill>
              </a:rPr>
              <a:t>Secretariat</a:t>
            </a:r>
          </a:p>
          <a:p>
            <a:pPr algn="l">
              <a:spcBef>
                <a:spcPct val="50000"/>
              </a:spcBef>
              <a:buClr>
                <a:srgbClr val="002060"/>
              </a:buClr>
              <a:buSzPct val="75000"/>
              <a:buFont typeface="Wingdings" pitchFamily="2" charset="2"/>
              <a:buChar char="v"/>
            </a:pPr>
            <a:endParaRPr lang="en-US" sz="1000" b="1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  <a:buClr>
                <a:srgbClr val="002060"/>
              </a:buClr>
              <a:buSzPct val="75000"/>
              <a:buFont typeface="Wingdings" pitchFamily="2" charset="2"/>
              <a:buChar char="v"/>
            </a:pP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</a:rPr>
              <a:t>It </a:t>
            </a:r>
            <a:r>
              <a:rPr lang="en-US" sz="1500" b="1" dirty="0">
                <a:solidFill>
                  <a:srgbClr val="002060"/>
                </a:solidFill>
              </a:rPr>
              <a:t>contains </a:t>
            </a:r>
            <a:r>
              <a:rPr lang="en-US" sz="1500" b="1" dirty="0" smtClean="0">
                <a:solidFill>
                  <a:srgbClr val="002060"/>
                </a:solidFill>
              </a:rPr>
              <a:t>non nominal </a:t>
            </a:r>
            <a:r>
              <a:rPr lang="pl-PL" sz="1500" b="1" dirty="0" smtClean="0">
                <a:solidFill>
                  <a:srgbClr val="002060"/>
                </a:solidFill>
              </a:rPr>
              <a:t> </a:t>
            </a:r>
            <a:r>
              <a:rPr lang="pl-PL" sz="1500" b="1" dirty="0">
                <a:solidFill>
                  <a:srgbClr val="002060"/>
                </a:solidFill>
              </a:rPr>
              <a:t/>
            </a:r>
            <a:br>
              <a:rPr lang="pl-PL" sz="1500" b="1" dirty="0">
                <a:solidFill>
                  <a:srgbClr val="002060"/>
                </a:solidFill>
              </a:rPr>
            </a:br>
            <a:r>
              <a:rPr lang="pl-PL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pl-PL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information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1295400" y="2857500"/>
            <a:ext cx="2971800" cy="165735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1066800" y="3028950"/>
            <a:ext cx="1981200" cy="10287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533400" y="2857500"/>
            <a:ext cx="3810000" cy="165735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105400" y="3028950"/>
            <a:ext cx="29718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257800" y="2343150"/>
            <a:ext cx="3429000" cy="1638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Clr>
                <a:srgbClr val="002060"/>
              </a:buClr>
              <a:buSzPct val="75000"/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nCEN</a:t>
            </a:r>
            <a:r>
              <a:rPr lang="en-US" sz="1500" b="1" dirty="0" smtClean="0">
                <a:solidFill>
                  <a:srgbClr val="002060"/>
                </a:solidFill>
              </a:rPr>
              <a:t> is designed to </a:t>
            </a:r>
            <a:r>
              <a:rPr lang="pl-PL" sz="1500" b="1" dirty="0" smtClean="0">
                <a:solidFill>
                  <a:srgbClr val="002060"/>
                </a:solidFill>
              </a:rPr>
              <a:t>  </a:t>
            </a:r>
            <a:br>
              <a:rPr lang="pl-PL" sz="1500" b="1" dirty="0" smtClean="0">
                <a:solidFill>
                  <a:srgbClr val="002060"/>
                </a:solidFill>
              </a:rPr>
            </a:br>
            <a:r>
              <a:rPr lang="pl-PL" sz="1500" b="1" dirty="0" smtClean="0">
                <a:solidFill>
                  <a:srgbClr val="002060"/>
                </a:solidFill>
              </a:rPr>
              <a:t>   </a:t>
            </a:r>
            <a:r>
              <a:rPr lang="en-US" sz="1500" b="1" dirty="0" smtClean="0">
                <a:solidFill>
                  <a:srgbClr val="002060"/>
                </a:solidFill>
              </a:rPr>
              <a:t>be installed on national </a:t>
            </a:r>
            <a:r>
              <a:rPr lang="pl-PL" sz="1500" b="1" dirty="0" smtClean="0">
                <a:solidFill>
                  <a:srgbClr val="002060"/>
                </a:solidFill>
              </a:rPr>
              <a:t/>
            </a:r>
            <a:br>
              <a:rPr lang="pl-PL" sz="1500" b="1" dirty="0" smtClean="0">
                <a:solidFill>
                  <a:srgbClr val="002060"/>
                </a:solidFill>
              </a:rPr>
            </a:br>
            <a:r>
              <a:rPr lang="pl-PL" sz="1500" b="1" dirty="0" smtClean="0">
                <a:solidFill>
                  <a:srgbClr val="002060"/>
                </a:solidFill>
              </a:rPr>
              <a:t>   </a:t>
            </a:r>
            <a:r>
              <a:rPr lang="en-US" sz="1500" b="1" dirty="0" smtClean="0">
                <a:solidFill>
                  <a:srgbClr val="002060"/>
                </a:solidFill>
              </a:rPr>
              <a:t>servers and managed at   </a:t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en-US" sz="1500" b="1" dirty="0" smtClean="0">
                <a:solidFill>
                  <a:srgbClr val="002060"/>
                </a:solidFill>
              </a:rPr>
              <a:t>   the</a:t>
            </a:r>
            <a:r>
              <a:rPr lang="pl-PL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</a:rPr>
              <a:t>national level</a:t>
            </a:r>
          </a:p>
          <a:p>
            <a:pPr algn="l">
              <a:spcBef>
                <a:spcPct val="50000"/>
              </a:spcBef>
              <a:buClr>
                <a:srgbClr val="002060"/>
              </a:buClr>
              <a:buSzPct val="75000"/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002060"/>
                </a:solidFill>
              </a:rPr>
              <a:t> It contains  </a:t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en-US" sz="1500" b="1" dirty="0" smtClean="0">
                <a:solidFill>
                  <a:srgbClr val="002060"/>
                </a:solidFill>
              </a:rPr>
              <a:t>   nominal/personal data</a:t>
            </a: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3390900" y="1047750"/>
            <a:ext cx="2362200" cy="400050"/>
          </a:xfrm>
          <a:prstGeom prst="leftRightArrow">
            <a:avLst/>
          </a:prstGeom>
          <a:solidFill>
            <a:srgbClr val="F1415A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182880" tIns="91440" anchor="ctr"/>
          <a:lstStyle/>
          <a:p>
            <a:endParaRPr lang="pl-PL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3886200" y="1047750"/>
            <a:ext cx="1371600" cy="38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Trebuchet MS" pitchFamily="34" charset="0"/>
              </a:rPr>
              <a:t>Differences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914401"/>
            <a:ext cx="7848600" cy="87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endParaRPr lang="pl-PL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"/>
            <a:ext cx="8305800" cy="4427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81600" y="33147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nCEN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 DEMO</a:t>
            </a:r>
            <a:endParaRPr lang="en-US" sz="28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nCEN Database</a:t>
            </a:r>
            <a:endParaRPr lang="en-US" sz="3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1485901"/>
            <a:ext cx="8610600" cy="303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endParaRPr lang="pl-PL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Project plan will be established based on info from Members</a:t>
            </a:r>
          </a:p>
          <a:p>
            <a:pPr marL="344488" indent="-344488"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Hardware procurement (e.g. server, backup disks) is the responsibility of the national Customs Administration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A basic installation manual will be prepared by the WCO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 The installation package will be fully automated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3" descr="logo-ncen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285750"/>
            <a:ext cx="969024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8200" y="12573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>WCO deliverables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-cencomm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581" y="1123950"/>
            <a:ext cx="3976841" cy="253793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5105400" y="2419350"/>
            <a:ext cx="3048000" cy="10287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762000" y="2343150"/>
            <a:ext cx="2971800" cy="10287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219200" y="1257300"/>
            <a:ext cx="2590800" cy="10287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838200" y="1200150"/>
            <a:ext cx="1905000" cy="97155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pic>
        <p:nvPicPr>
          <p:cNvPr id="53254" name="Picture 6" descr="logo-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42950"/>
            <a:ext cx="914400" cy="1066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257800" y="2266950"/>
            <a:ext cx="289560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sz="1500" b="1" dirty="0" smtClean="0">
                <a:solidFill>
                  <a:srgbClr val="002060"/>
                </a:solidFill>
              </a:rPr>
              <a:t>system containing a database (non-nominal) and other enforcement tools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1295400" y="2857500"/>
            <a:ext cx="2971800" cy="165735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1371600" y="3714750"/>
            <a:ext cx="6553200" cy="8001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533400" y="2514600"/>
            <a:ext cx="3810000" cy="165735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105400" y="3028950"/>
            <a:ext cx="29718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990600" y="2266950"/>
            <a:ext cx="2895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sz="1500" b="1" dirty="0" smtClean="0">
                <a:solidFill>
                  <a:srgbClr val="002060"/>
                </a:solidFill>
              </a:rPr>
              <a:t>secured communication tool for operational purposes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3352800" y="1371600"/>
            <a:ext cx="2438400" cy="400050"/>
          </a:xfrm>
          <a:prstGeom prst="leftRightArrow">
            <a:avLst/>
          </a:prstGeom>
          <a:solidFill>
            <a:srgbClr val="F1415A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182880" tIns="91440" anchor="ctr"/>
          <a:lstStyle/>
          <a:p>
            <a:endParaRPr lang="pl-PL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3886200" y="1352550"/>
            <a:ext cx="1371600" cy="38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Trebuchet MS" pitchFamily="34" charset="0"/>
              </a:rPr>
              <a:t>Differences</a:t>
            </a:r>
          </a:p>
        </p:txBody>
      </p:sp>
      <p:pic>
        <p:nvPicPr>
          <p:cNvPr id="16" name="Picture 7" descr="logo-cencomm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19150"/>
            <a:ext cx="1535554" cy="9372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1066800" y="3409950"/>
            <a:ext cx="7315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No link between the two applications</a:t>
            </a:r>
          </a:p>
          <a:p>
            <a:pPr marL="285750" indent="-285750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Information can only be transferred between the applications manually  by the owner of the information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914400" y="514350"/>
          <a:ext cx="7391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914400" y="2724150"/>
            <a:ext cx="7772400" cy="29392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lvl="2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70C0"/>
                </a:solidFill>
              </a:rPr>
              <a:t>  Exchange of nominal information</a:t>
            </a:r>
          </a:p>
          <a:p>
            <a:pPr lvl="2">
              <a:spcBef>
                <a:spcPct val="50000"/>
              </a:spcBef>
              <a:buClr>
                <a:srgbClr val="4F81BD"/>
              </a:buClr>
              <a:buSzPct val="80000"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70C0"/>
                </a:solidFill>
              </a:rPr>
              <a:t>  Possible upload of non nominal part of information to the 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    CEN database</a:t>
            </a:r>
            <a:endParaRPr lang="pl-PL" sz="1600" dirty="0" smtClean="0">
              <a:solidFill>
                <a:srgbClr val="0070C0"/>
              </a:solidFill>
            </a:endParaRPr>
          </a:p>
          <a:p>
            <a:pPr lvl="2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70C0"/>
                </a:solidFill>
              </a:rPr>
              <a:t>  Organizer of the Operation/Project decides who participates</a:t>
            </a:r>
          </a:p>
          <a:p>
            <a:pPr lvl="2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70C0"/>
                </a:solidFill>
              </a:rPr>
              <a:t>  Different level of access granted</a:t>
            </a:r>
          </a:p>
          <a:p>
            <a:pPr lvl="2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70C0"/>
                </a:solidFill>
              </a:rPr>
              <a:t>  Library / MS </a:t>
            </a:r>
            <a:r>
              <a:rPr lang="pl-PL" sz="1600" dirty="0" smtClean="0">
                <a:solidFill>
                  <a:srgbClr val="0070C0"/>
                </a:solidFill>
              </a:rPr>
              <a:t>Access</a:t>
            </a:r>
            <a:r>
              <a:rPr lang="en-US" sz="1600" dirty="0" smtClean="0">
                <a:solidFill>
                  <a:srgbClr val="0070C0"/>
                </a:solidFill>
              </a:rPr>
              <a:t> Database / Operational Statistics</a:t>
            </a:r>
            <a:endParaRPr lang="pl-PL" sz="1600" dirty="0" smtClean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  <a:buSzPct val="80000"/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 flipH="1">
            <a:off x="4953000" y="1371600"/>
            <a:ext cx="1600200" cy="18859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182880" tIns="91440" anchor="ctr"/>
          <a:lstStyle/>
          <a:p>
            <a:endParaRPr lang="pl-PL"/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480220" y="0"/>
            <a:ext cx="8183563" cy="571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CENcomm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80220" y="0"/>
            <a:ext cx="8183563" cy="571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CENcomm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819150"/>
            <a:ext cx="8610600" cy="3277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buClr>
                <a:schemeClr val="tx2"/>
              </a:buClr>
              <a:buSzPct val="80000"/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l">
              <a:buClr>
                <a:schemeClr val="tx2"/>
              </a:buClr>
              <a:buSzPct val="80000"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l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Secured communication system - personal login and password</a:t>
            </a:r>
          </a:p>
          <a:p>
            <a:pPr algn="l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Encrypted data storage on the WCO server</a:t>
            </a:r>
          </a:p>
          <a:p>
            <a:pPr marL="344488" indent="-344488" algn="l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Accessible only to closed user groups for the duration of their active operation/project</a:t>
            </a:r>
          </a:p>
          <a:p>
            <a:pPr algn="l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Operational Coordination Unit (OCU) can be setup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anywhere in the world. The only user requirement is an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Internet connection</a:t>
            </a:r>
          </a:p>
          <a:p>
            <a:pPr algn="l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Available in English, French, </a:t>
            </a:r>
            <a:r>
              <a:rPr lang="pl-PL" dirty="0" smtClean="0">
                <a:solidFill>
                  <a:srgbClr val="0070C0"/>
                </a:solidFill>
              </a:rPr>
              <a:t>S</a:t>
            </a:r>
            <a:r>
              <a:rPr lang="en-US" dirty="0" err="1" smtClean="0">
                <a:solidFill>
                  <a:srgbClr val="0070C0"/>
                </a:solidFill>
              </a:rPr>
              <a:t>panish</a:t>
            </a:r>
            <a:r>
              <a:rPr lang="en-US" dirty="0" smtClean="0">
                <a:solidFill>
                  <a:srgbClr val="0070C0"/>
                </a:solidFill>
              </a:rPr>
              <a:t>, Portuguese, 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Russian and soon in German and Arabic</a:t>
            </a:r>
          </a:p>
        </p:txBody>
      </p:sp>
      <p:pic>
        <p:nvPicPr>
          <p:cNvPr id="6" name="Picture 7" descr="logo-cencomm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799" y="457200"/>
            <a:ext cx="1535554" cy="822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500"/>
            <a:ext cx="4724400" cy="370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95600" y="4171950"/>
            <a:ext cx="5791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i="1" dirty="0" smtClean="0">
                <a:solidFill>
                  <a:srgbClr val="002060"/>
                </a:solidFill>
              </a:rPr>
              <a:t>Possibility </a:t>
            </a:r>
            <a:r>
              <a:rPr lang="en-US" sz="1600" b="1" i="1" dirty="0">
                <a:solidFill>
                  <a:srgbClr val="002060"/>
                </a:solidFill>
              </a:rPr>
              <a:t>to choose </a:t>
            </a:r>
            <a:r>
              <a:rPr lang="en-US" sz="1600" b="1" i="1" dirty="0" smtClean="0">
                <a:solidFill>
                  <a:srgbClr val="002060"/>
                </a:solidFill>
              </a:rPr>
              <a:t> the language  in which the </a:t>
            </a:r>
            <a:r>
              <a:rPr lang="en-US" sz="1600" b="1" i="1" dirty="0">
                <a:solidFill>
                  <a:srgbClr val="002060"/>
                </a:solidFill>
              </a:rPr>
              <a:t>application/templates will be </a:t>
            </a:r>
            <a:r>
              <a:rPr lang="en-US" sz="1600" b="1" i="1" dirty="0" smtClean="0">
                <a:solidFill>
                  <a:srgbClr val="002060"/>
                </a:solidFill>
              </a:rPr>
              <a:t>displayed!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743200"/>
            <a:ext cx="350520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343400" y="165735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80000"/>
            </a:pPr>
            <a:r>
              <a:rPr lang="en-US" sz="1600" b="1" i="1" dirty="0">
                <a:solidFill>
                  <a:srgbClr val="002060"/>
                </a:solidFill>
              </a:rPr>
              <a:t>Automatic email to </a:t>
            </a:r>
            <a:r>
              <a:rPr lang="en-US" sz="1600" b="1" i="1" dirty="0" smtClean="0">
                <a:solidFill>
                  <a:srgbClr val="002060"/>
                </a:solidFill>
              </a:rPr>
              <a:t>the user’s personal </a:t>
            </a:r>
            <a:r>
              <a:rPr lang="en-US" sz="1600" b="1" i="1" dirty="0">
                <a:solidFill>
                  <a:srgbClr val="002060"/>
                </a:solidFill>
              </a:rPr>
              <a:t>email </a:t>
            </a:r>
            <a:r>
              <a:rPr lang="en-US" sz="1600" b="1" i="1" dirty="0" smtClean="0">
                <a:solidFill>
                  <a:srgbClr val="002060"/>
                </a:solidFill>
              </a:rPr>
              <a:t>account to inform them that there is a </a:t>
            </a:r>
            <a:r>
              <a:rPr lang="en-US" sz="1600" b="1" i="1" dirty="0">
                <a:solidFill>
                  <a:srgbClr val="002060"/>
                </a:solidFill>
              </a:rPr>
              <a:t>new message </a:t>
            </a:r>
            <a:r>
              <a:rPr lang="en-US" sz="1600" b="1" i="1" dirty="0" smtClean="0">
                <a:solidFill>
                  <a:srgbClr val="002060"/>
                </a:solidFill>
              </a:rPr>
              <a:t>or </a:t>
            </a:r>
            <a:r>
              <a:rPr lang="en-US" sz="1600" b="1" i="1" dirty="0">
                <a:solidFill>
                  <a:srgbClr val="002060"/>
                </a:solidFill>
              </a:rPr>
              <a:t>a new </a:t>
            </a:r>
            <a:r>
              <a:rPr lang="en-US" sz="1600" b="1" i="1" dirty="0" smtClean="0">
                <a:solidFill>
                  <a:srgbClr val="002060"/>
                </a:solidFill>
              </a:rPr>
              <a:t>document in the library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0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CENcomm</a:t>
            </a:r>
            <a:endParaRPr lang="en-US" sz="3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91400" y="2514600"/>
            <a:ext cx="457200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304800" y="800101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80000"/>
            </a:pPr>
            <a:endParaRPr lang="en-US" sz="280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7250"/>
            <a:ext cx="8382000" cy="3998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362200" y="3314700"/>
            <a:ext cx="5029200" cy="2215991"/>
          </a:xfrm>
          <a:prstGeom prst="rect">
            <a:avLst/>
          </a:prstGeom>
          <a:ln>
            <a:headEnd/>
            <a:tailEnd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3550" indent="-296863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Different </a:t>
            </a:r>
            <a:r>
              <a:rPr lang="en-US" sz="2000" b="1" i="1" dirty="0">
                <a:solidFill>
                  <a:srgbClr val="00863D"/>
                </a:solidFill>
                <a:effectLst/>
              </a:rPr>
              <a:t>users ‘roles’ - OCU+, </a:t>
            </a:r>
            <a:r>
              <a:rPr lang="en-US" sz="2000" b="1" i="1" dirty="0" smtClean="0">
                <a:solidFill>
                  <a:srgbClr val="00863D"/>
                </a:solidFill>
                <a:effectLst/>
              </a:rPr>
              <a:t>OCU, NCP</a:t>
            </a:r>
            <a:r>
              <a:rPr lang="en-US" sz="2000" b="1" i="1" dirty="0">
                <a:solidFill>
                  <a:srgbClr val="00863D"/>
                </a:solidFill>
                <a:effectLst/>
              </a:rPr>
              <a:t>, PU </a:t>
            </a:r>
          </a:p>
          <a:p>
            <a:pPr marL="16668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Formatted templates</a:t>
            </a:r>
            <a:endParaRPr lang="en-US" sz="2000" b="1" i="1" dirty="0">
              <a:solidFill>
                <a:srgbClr val="00863D"/>
              </a:solidFill>
              <a:effectLst/>
            </a:endParaRPr>
          </a:p>
          <a:p>
            <a:pPr marL="166688" indent="5873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Messages database </a:t>
            </a:r>
          </a:p>
          <a:p>
            <a:pPr marL="16668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Operation users</a:t>
            </a:r>
            <a:endParaRPr lang="en-US" sz="2000" b="1" i="1" dirty="0">
              <a:solidFill>
                <a:srgbClr val="00863D"/>
              </a:solidFill>
              <a:effectLst/>
            </a:endParaRPr>
          </a:p>
          <a:p>
            <a:pPr marL="16668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Library</a:t>
            </a:r>
            <a:r>
              <a:rPr lang="en-US" sz="2000" b="1" i="1" dirty="0">
                <a:solidFill>
                  <a:srgbClr val="00863D"/>
                </a:solidFill>
                <a:effectLst/>
              </a:rPr>
              <a:t>, </a:t>
            </a:r>
            <a:r>
              <a:rPr lang="en-US" sz="2000" b="1" i="1" dirty="0" smtClean="0">
                <a:solidFill>
                  <a:srgbClr val="00863D"/>
                </a:solidFill>
                <a:effectLst/>
              </a:rPr>
              <a:t>manuals</a:t>
            </a:r>
            <a:endParaRPr lang="en-US" sz="2000" b="1" i="1" dirty="0">
              <a:solidFill>
                <a:srgbClr val="00863D"/>
              </a:solidFill>
              <a:effectLst/>
            </a:endParaRPr>
          </a:p>
          <a:p>
            <a:pPr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90600" y="165735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" y="4457700"/>
            <a:ext cx="11430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" y="2724150"/>
            <a:ext cx="13716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CENcomm</a:t>
            </a:r>
            <a:endParaRPr lang="en-US" sz="3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7250"/>
            <a:ext cx="8407400" cy="3990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04800" y="800101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80000"/>
            </a:pPr>
            <a:endParaRPr lang="fr-FR" sz="2800"/>
          </a:p>
        </p:txBody>
      </p:sp>
      <p:sp>
        <p:nvSpPr>
          <p:cNvPr id="19" name="Oval 18"/>
          <p:cNvSpPr/>
          <p:nvPr/>
        </p:nvSpPr>
        <p:spPr>
          <a:xfrm>
            <a:off x="838200" y="1657350"/>
            <a:ext cx="6858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4248150"/>
            <a:ext cx="17526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" y="2628900"/>
            <a:ext cx="8382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0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CENcomm</a:t>
            </a:r>
            <a:endParaRPr lang="en-US" sz="3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67000" y="3200401"/>
            <a:ext cx="5029200" cy="2215991"/>
          </a:xfrm>
          <a:prstGeom prst="rect">
            <a:avLst/>
          </a:prstGeom>
          <a:ln>
            <a:headEnd/>
            <a:tailEnd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3550" indent="-296863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‘</a:t>
            </a:r>
            <a:r>
              <a:rPr lang="fr-FR" sz="2000" b="1" i="1" dirty="0" smtClean="0">
                <a:solidFill>
                  <a:srgbClr val="00863D"/>
                </a:solidFill>
                <a:effectLst/>
              </a:rPr>
              <a:t>Rôles’ des différents utilisateurs - UCO+, UCO, CN, SU </a:t>
            </a:r>
            <a:endParaRPr lang="en-US" sz="2000" b="1" i="1" dirty="0">
              <a:solidFill>
                <a:srgbClr val="00863D"/>
              </a:solidFill>
              <a:effectLst/>
            </a:endParaRPr>
          </a:p>
          <a:p>
            <a:pPr marL="16668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</a:t>
            </a:r>
            <a:r>
              <a:rPr lang="fr-FR" sz="2000" b="1" i="1" dirty="0" smtClean="0">
                <a:solidFill>
                  <a:srgbClr val="00863D"/>
                </a:solidFill>
                <a:effectLst/>
              </a:rPr>
              <a:t>Modèles formatés</a:t>
            </a:r>
            <a:endParaRPr lang="en-US" sz="2000" b="1" i="1" dirty="0" smtClean="0">
              <a:solidFill>
                <a:srgbClr val="00863D"/>
              </a:solidFill>
              <a:effectLst/>
            </a:endParaRPr>
          </a:p>
          <a:p>
            <a:pPr marL="166688" indent="5873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</a:t>
            </a:r>
            <a:r>
              <a:rPr lang="fr-FR" sz="2000" b="1" i="1" dirty="0" smtClean="0">
                <a:solidFill>
                  <a:srgbClr val="00863D"/>
                </a:solidFill>
                <a:effectLst/>
              </a:rPr>
              <a:t>Base de données des messages</a:t>
            </a:r>
            <a:endParaRPr lang="en-US" sz="2000" b="1" i="1" dirty="0" smtClean="0">
              <a:solidFill>
                <a:srgbClr val="00863D"/>
              </a:solidFill>
              <a:effectLst/>
            </a:endParaRPr>
          </a:p>
          <a:p>
            <a:pPr marL="16668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863D"/>
                </a:solidFill>
              </a:rPr>
              <a:t> Utilisateurs de l’opération</a:t>
            </a:r>
            <a:endParaRPr lang="en-US" sz="2000" b="1" i="1" dirty="0">
              <a:solidFill>
                <a:srgbClr val="00863D"/>
              </a:solidFill>
              <a:effectLst/>
            </a:endParaRPr>
          </a:p>
          <a:p>
            <a:pPr marL="166688">
              <a:buClr>
                <a:srgbClr val="00863D"/>
              </a:buClr>
              <a:buSzPct val="80000"/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863D"/>
                </a:solidFill>
                <a:effectLst/>
              </a:rPr>
              <a:t> </a:t>
            </a:r>
            <a:r>
              <a:rPr lang="fr-FR" sz="2000" b="1" i="1" dirty="0" smtClean="0">
                <a:solidFill>
                  <a:srgbClr val="00863D"/>
                </a:solidFill>
              </a:rPr>
              <a:t>Bibliothèque, manuels</a:t>
            </a:r>
            <a:endParaRPr lang="en-US" sz="2000" b="1" i="1" dirty="0" smtClean="0">
              <a:solidFill>
                <a:srgbClr val="00863D"/>
              </a:solidFill>
            </a:endParaRPr>
          </a:p>
          <a:p>
            <a:pPr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8392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CENcomm</a:t>
            </a:r>
            <a:r>
              <a:rPr lang="en-US" sz="3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mailbox</a:t>
            </a:r>
            <a:endParaRPr lang="en-US" sz="37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533400" y="571500"/>
            <a:ext cx="83058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b="1" dirty="0"/>
          </a:p>
          <a:p>
            <a:pPr marL="266700" indent="-266700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 Enables to </a:t>
            </a:r>
            <a:r>
              <a:rPr lang="en-US" dirty="0">
                <a:solidFill>
                  <a:schemeClr val="accent1"/>
                </a:solidFill>
              </a:rPr>
              <a:t>send multiple attachments </a:t>
            </a:r>
            <a:r>
              <a:rPr lang="en-US" dirty="0" smtClean="0">
                <a:solidFill>
                  <a:schemeClr val="accent1"/>
                </a:solidFill>
              </a:rPr>
              <a:t>of up </a:t>
            </a:r>
            <a:r>
              <a:rPr lang="en-US" dirty="0">
                <a:solidFill>
                  <a:schemeClr val="accent1"/>
                </a:solidFill>
              </a:rPr>
              <a:t>to 10 </a:t>
            </a:r>
            <a:r>
              <a:rPr lang="en-US" dirty="0" smtClean="0">
                <a:solidFill>
                  <a:schemeClr val="accent1"/>
                </a:solidFill>
              </a:rPr>
              <a:t>MB(all </a:t>
            </a:r>
            <a:r>
              <a:rPr lang="en-US" dirty="0">
                <a:solidFill>
                  <a:schemeClr val="accent1"/>
                </a:solidFill>
              </a:rPr>
              <a:t>type of files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900" dirty="0">
              <a:solidFill>
                <a:schemeClr val="accent1"/>
              </a:solidFill>
            </a:endParaRPr>
          </a:p>
          <a:p>
            <a:pPr marL="266700" indent="-266700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/>
                </a:solidFill>
              </a:rPr>
              <a:t>Enables to </a:t>
            </a:r>
            <a:r>
              <a:rPr lang="en-US" dirty="0">
                <a:solidFill>
                  <a:schemeClr val="accent1"/>
                </a:solidFill>
              </a:rPr>
              <a:t>see if your message was already </a:t>
            </a:r>
            <a:r>
              <a:rPr lang="en-US" dirty="0" smtClean="0">
                <a:solidFill>
                  <a:schemeClr val="accent1"/>
                </a:solidFill>
              </a:rPr>
              <a:t>read by </a:t>
            </a:r>
            <a:r>
              <a:rPr lang="en-US" dirty="0">
                <a:solidFill>
                  <a:schemeClr val="accent1"/>
                </a:solidFill>
              </a:rPr>
              <a:t>the </a:t>
            </a:r>
            <a:r>
              <a:rPr lang="en-US" sz="2000" dirty="0" smtClean="0">
                <a:solidFill>
                  <a:schemeClr val="accent1"/>
                </a:solidFill>
              </a:rPr>
              <a:t>recipients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52550"/>
            <a:ext cx="8305800" cy="33289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05150"/>
            <a:ext cx="3733800" cy="11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1028700"/>
            <a:ext cx="838200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r>
              <a:rPr lang="pl-PL" sz="20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2000" i="1" u="sng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1028700"/>
            <a:ext cx="70104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10" name="Picture 5" descr="logo-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742951"/>
            <a:ext cx="2819400" cy="34217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85800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endParaRPr lang="en-US" b="1" dirty="0"/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1"/>
                </a:solidFill>
              </a:rPr>
              <a:t>  To </a:t>
            </a:r>
            <a:r>
              <a:rPr lang="en-US" dirty="0">
                <a:solidFill>
                  <a:schemeClr val="accent1"/>
                </a:solidFill>
              </a:rPr>
              <a:t>create folders e.g. for </a:t>
            </a:r>
            <a:r>
              <a:rPr lang="en-US" dirty="0" smtClean="0">
                <a:solidFill>
                  <a:schemeClr val="accent1"/>
                </a:solidFill>
              </a:rPr>
              <a:t>feedback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seizure </a:t>
            </a:r>
            <a:r>
              <a:rPr lang="en-US" dirty="0">
                <a:solidFill>
                  <a:schemeClr val="accent1"/>
                </a:solidFill>
              </a:rPr>
              <a:t>or </a:t>
            </a:r>
            <a:r>
              <a:rPr lang="en-US" dirty="0" smtClean="0">
                <a:solidFill>
                  <a:schemeClr val="accent1"/>
                </a:solidFill>
              </a:rPr>
              <a:t>warning messages</a:t>
            </a: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4488" indent="-344488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1"/>
                </a:solidFill>
              </a:rPr>
              <a:t>To </a:t>
            </a:r>
            <a:r>
              <a:rPr lang="en-US" dirty="0">
                <a:solidFill>
                  <a:schemeClr val="accent1"/>
                </a:solidFill>
              </a:rPr>
              <a:t>reply to warning message with the </a:t>
            </a:r>
            <a:r>
              <a:rPr lang="en-US" dirty="0" smtClean="0">
                <a:solidFill>
                  <a:schemeClr val="accent1"/>
                </a:solidFill>
              </a:rPr>
              <a:t>feedback </a:t>
            </a:r>
            <a:r>
              <a:rPr lang="en-US" dirty="0">
                <a:solidFill>
                  <a:schemeClr val="accent1"/>
                </a:solidFill>
              </a:rPr>
              <a:t>or a seizure </a:t>
            </a:r>
            <a:r>
              <a:rPr lang="en-US" dirty="0" smtClean="0">
                <a:solidFill>
                  <a:schemeClr val="accent1"/>
                </a:solidFill>
              </a:rPr>
              <a:t>message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485901"/>
            <a:ext cx="8458200" cy="33932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" y="0"/>
            <a:ext cx="88392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CENcomm</a:t>
            </a:r>
            <a:r>
              <a:rPr lang="en-US" sz="3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mailbox</a:t>
            </a:r>
            <a:endParaRPr lang="en-US" sz="37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0"/>
            <a:ext cx="8382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CENcomm Templates</a:t>
            </a:r>
            <a:endParaRPr lang="en-US" sz="3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800100"/>
            <a:ext cx="2743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1485900"/>
            <a:ext cx="2743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FEEDBACK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2171700"/>
            <a:ext cx="2743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SEIZURE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42950"/>
            <a:ext cx="4778375" cy="292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00150"/>
            <a:ext cx="47291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1" y="2000250"/>
            <a:ext cx="4500563" cy="292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0"/>
            <a:ext cx="84582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CENcomm</a:t>
            </a:r>
            <a:r>
              <a:rPr lang="en-US" sz="3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Library</a:t>
            </a:r>
            <a:endParaRPr lang="en-US" sz="3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895350"/>
            <a:ext cx="8305800" cy="1769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80000"/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chemeClr val="accent1"/>
                </a:solidFill>
              </a:rPr>
              <a:t>  Possibility </a:t>
            </a:r>
            <a:r>
              <a:rPr lang="en-GB" dirty="0">
                <a:solidFill>
                  <a:schemeClr val="accent1"/>
                </a:solidFill>
              </a:rPr>
              <a:t>to create folders </a:t>
            </a:r>
            <a:r>
              <a:rPr lang="en-GB" dirty="0" smtClean="0">
                <a:solidFill>
                  <a:schemeClr val="accent1"/>
                </a:solidFill>
              </a:rPr>
              <a:t>for newsletters</a:t>
            </a:r>
            <a:r>
              <a:rPr lang="en-GB" dirty="0">
                <a:solidFill>
                  <a:schemeClr val="accent1"/>
                </a:solidFill>
              </a:rPr>
              <a:t>, messages </a:t>
            </a:r>
            <a:r>
              <a:rPr lang="en-GB" dirty="0" smtClean="0">
                <a:solidFill>
                  <a:schemeClr val="accent1"/>
                </a:solidFill>
              </a:rPr>
              <a:t>etc.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rgbClr val="4F81BD"/>
              </a:buClr>
              <a:buSzPct val="80000"/>
              <a:buFont typeface="Wingdings" pitchFamily="2" charset="2"/>
              <a:buChar char="q"/>
              <a:defRPr/>
            </a:pPr>
            <a:endParaRPr lang="en-US" sz="900" dirty="0">
              <a:solidFill>
                <a:schemeClr val="accent1"/>
              </a:solidFill>
            </a:endParaRPr>
          </a:p>
          <a:p>
            <a:pPr>
              <a:buClr>
                <a:srgbClr val="4F81BD"/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1"/>
                </a:solidFill>
              </a:rPr>
              <a:t>  Upload of up </a:t>
            </a:r>
            <a:r>
              <a:rPr lang="en-US" dirty="0">
                <a:solidFill>
                  <a:schemeClr val="accent1"/>
                </a:solidFill>
              </a:rPr>
              <a:t>to 10 </a:t>
            </a:r>
            <a:r>
              <a:rPr lang="en-US" dirty="0" smtClean="0">
                <a:solidFill>
                  <a:schemeClr val="accent1"/>
                </a:solidFill>
              </a:rPr>
              <a:t>MB (all </a:t>
            </a:r>
            <a:r>
              <a:rPr lang="en-US" dirty="0">
                <a:solidFill>
                  <a:schemeClr val="accent1"/>
                </a:solidFill>
              </a:rPr>
              <a:t>types of </a:t>
            </a:r>
            <a:r>
              <a:rPr lang="en-US" dirty="0" smtClean="0">
                <a:solidFill>
                  <a:schemeClr val="accent1"/>
                </a:solidFill>
              </a:rPr>
              <a:t>files)</a:t>
            </a: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tx2"/>
              </a:buClr>
              <a:buSzPct val="80000"/>
              <a:defRPr/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43050"/>
            <a:ext cx="861695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183563" cy="7429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71 Projects/Operations/Communication Platform</a:t>
            </a:r>
            <a:r>
              <a:rPr lang="pl-PL" sz="2000" i="1" dirty="0" smtClean="0">
                <a:solidFill>
                  <a:srgbClr val="002060"/>
                </a:solidFill>
              </a:rPr>
              <a:t>s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br>
              <a:rPr lang="en-US" sz="2000" i="1" dirty="0" smtClean="0">
                <a:solidFill>
                  <a:srgbClr val="002060"/>
                </a:solidFill>
              </a:rPr>
            </a:br>
            <a:r>
              <a:rPr lang="en-US" sz="2000" i="1" dirty="0" smtClean="0">
                <a:solidFill>
                  <a:srgbClr val="002060"/>
                </a:solidFill>
              </a:rPr>
              <a:t>     were operational in 2014, 69 ongoing / planned in 2015</a:t>
            </a:r>
            <a:endParaRPr lang="pl-PL" sz="20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1000" y="285750"/>
            <a:ext cx="8534400" cy="45704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ctr"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pl-PL" dirty="0">
                <a:latin typeface="Calibri" pitchFamily="34" charset="0"/>
              </a:rPr>
              <a:t> </a:t>
            </a:r>
            <a:endParaRPr lang="pl-PL" sz="14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SzPct val="80000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70C0"/>
                </a:solidFill>
              </a:rPr>
              <a:t>  </a:t>
            </a:r>
            <a:r>
              <a:rPr lang="pl-PL" sz="1400" dirty="0" smtClean="0">
                <a:solidFill>
                  <a:srgbClr val="0070C0"/>
                </a:solidFill>
              </a:rPr>
              <a:t>Project </a:t>
            </a:r>
            <a:r>
              <a:rPr lang="en-US" sz="1400" dirty="0" smtClean="0">
                <a:solidFill>
                  <a:srgbClr val="0070C0"/>
                </a:solidFill>
              </a:rPr>
              <a:t>Global </a:t>
            </a:r>
            <a:r>
              <a:rPr lang="pl-PL" sz="1400" dirty="0" smtClean="0">
                <a:solidFill>
                  <a:srgbClr val="0070C0"/>
                </a:solidFill>
              </a:rPr>
              <a:t>SHIELD</a:t>
            </a:r>
            <a:r>
              <a:rPr lang="en-US" sz="1400" dirty="0" smtClean="0">
                <a:solidFill>
                  <a:srgbClr val="0070C0"/>
                </a:solidFill>
              </a:rPr>
              <a:t> (WCO/UNODC/INTERPOL) – preventing the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    illicit diversion and trafficking of precursor chemicals which may be 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    used by terrorist and other criminal organizations to manufacture 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    explosive devices</a:t>
            </a:r>
            <a:r>
              <a:rPr lang="pl-PL" sz="1400" dirty="0" smtClean="0">
                <a:solidFill>
                  <a:srgbClr val="0070C0"/>
                </a:solidFill>
              </a:rPr>
              <a:t>  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pl-PL" sz="14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70C0"/>
                </a:solidFill>
              </a:rPr>
              <a:t>  ENVIRONET- </a:t>
            </a:r>
            <a:r>
              <a:rPr lang="en-US" sz="1400" dirty="0">
                <a:solidFill>
                  <a:srgbClr val="0070C0"/>
                </a:solidFill>
              </a:rPr>
              <a:t>Global real-time communication tool for information </a:t>
            </a:r>
            <a:r>
              <a:rPr lang="pl-PL" sz="1400" dirty="0">
                <a:solidFill>
                  <a:srgbClr val="0070C0"/>
                </a:solidFill>
              </a:rPr>
              <a:t> </a:t>
            </a:r>
            <a:br>
              <a:rPr lang="pl-PL" sz="1400" dirty="0">
                <a:solidFill>
                  <a:srgbClr val="0070C0"/>
                </a:solidFill>
              </a:rPr>
            </a:br>
            <a:r>
              <a:rPr lang="pl-PL" sz="1400" dirty="0">
                <a:solidFill>
                  <a:srgbClr val="0070C0"/>
                </a:solidFill>
              </a:rPr>
              <a:t>    </a:t>
            </a:r>
            <a:r>
              <a:rPr lang="en-US" sz="1400" dirty="0" smtClean="0">
                <a:solidFill>
                  <a:srgbClr val="0070C0"/>
                </a:solidFill>
              </a:rPr>
              <a:t>exchange </a:t>
            </a:r>
            <a:r>
              <a:rPr lang="en-US" sz="1400" dirty="0">
                <a:solidFill>
                  <a:srgbClr val="0070C0"/>
                </a:solidFill>
              </a:rPr>
              <a:t>and cooperation in daily environmental enforcement</a:t>
            </a:r>
            <a:endParaRPr lang="pl-PL" sz="1400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70C0"/>
                </a:solidFill>
              </a:rPr>
              <a:t>  G8 </a:t>
            </a:r>
            <a:r>
              <a:rPr lang="en-US" sz="1400" dirty="0">
                <a:solidFill>
                  <a:srgbClr val="0070C0"/>
                </a:solidFill>
              </a:rPr>
              <a:t>INFO_IPR – exchange of nominal information on IPR seizures </a:t>
            </a:r>
            <a:endParaRPr lang="pl-PL" sz="1400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70C0"/>
                </a:solidFill>
              </a:rPr>
              <a:t>CARICC </a:t>
            </a:r>
            <a:r>
              <a:rPr lang="en-US" sz="1400" dirty="0">
                <a:solidFill>
                  <a:srgbClr val="0070C0"/>
                </a:solidFill>
              </a:rPr>
              <a:t>– Central Asian Regional Information Co-ordination </a:t>
            </a:r>
            <a:r>
              <a:rPr lang="en-US" sz="1400" dirty="0" smtClean="0">
                <a:solidFill>
                  <a:srgbClr val="0070C0"/>
                </a:solidFill>
              </a:rPr>
              <a:t>Centre </a:t>
            </a:r>
            <a:r>
              <a:rPr lang="en-US" sz="1400" dirty="0">
                <a:solidFill>
                  <a:srgbClr val="0070C0"/>
                </a:solidFill>
              </a:rPr>
              <a:t>–</a:t>
            </a:r>
            <a:r>
              <a:rPr lang="pl-PL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permanent communication </a:t>
            </a:r>
            <a:r>
              <a:rPr lang="en-US" sz="1400" dirty="0">
                <a:solidFill>
                  <a:srgbClr val="0070C0"/>
                </a:solidFill>
              </a:rPr>
              <a:t>platform</a:t>
            </a:r>
            <a:endParaRPr lang="pl-PL" sz="1400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70C0"/>
                </a:solidFill>
              </a:rPr>
              <a:t>  AIRCOP </a:t>
            </a:r>
            <a:r>
              <a:rPr lang="en-US" sz="1400" dirty="0">
                <a:solidFill>
                  <a:srgbClr val="0070C0"/>
                </a:solidFill>
              </a:rPr>
              <a:t>Project (</a:t>
            </a:r>
            <a:r>
              <a:rPr lang="en-US" sz="1400" dirty="0" smtClean="0">
                <a:solidFill>
                  <a:srgbClr val="0070C0"/>
                </a:solidFill>
              </a:rPr>
              <a:t>UNODC/WCO/INTERPOL/EC</a:t>
            </a:r>
            <a:r>
              <a:rPr lang="en-US" sz="1400" dirty="0">
                <a:solidFill>
                  <a:srgbClr val="0070C0"/>
                </a:solidFill>
              </a:rPr>
              <a:t>) – Operational </a:t>
            </a:r>
            <a:r>
              <a:rPr lang="pl-PL" sz="1400" dirty="0">
                <a:solidFill>
                  <a:srgbClr val="0070C0"/>
                </a:solidFill>
              </a:rPr>
              <a:t>   </a:t>
            </a:r>
            <a:br>
              <a:rPr lang="pl-PL" sz="1400" dirty="0">
                <a:solidFill>
                  <a:srgbClr val="0070C0"/>
                </a:solidFill>
              </a:rPr>
            </a:br>
            <a:r>
              <a:rPr lang="pl-PL" sz="1400" dirty="0">
                <a:solidFill>
                  <a:srgbClr val="0070C0"/>
                </a:solidFill>
              </a:rPr>
              <a:t>    </a:t>
            </a:r>
            <a:r>
              <a:rPr lang="en-US" sz="1400" dirty="0" smtClean="0">
                <a:solidFill>
                  <a:srgbClr val="0070C0"/>
                </a:solidFill>
              </a:rPr>
              <a:t>communication </a:t>
            </a:r>
            <a:r>
              <a:rPr lang="en-US" sz="1400" dirty="0">
                <a:solidFill>
                  <a:srgbClr val="0070C0"/>
                </a:solidFill>
              </a:rPr>
              <a:t>between Airports </a:t>
            </a:r>
            <a:endParaRPr lang="pl-PL" sz="1400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v"/>
            </a:pPr>
            <a:endParaRPr lang="pl-PL" sz="14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70C0"/>
                </a:solidFill>
              </a:rPr>
              <a:t>  </a:t>
            </a:r>
            <a:r>
              <a:rPr lang="pl-PL" sz="1400" dirty="0" smtClean="0">
                <a:solidFill>
                  <a:srgbClr val="0070C0"/>
                </a:solidFill>
              </a:rPr>
              <a:t>WCO </a:t>
            </a:r>
            <a:r>
              <a:rPr lang="pl-PL" sz="1400" dirty="0">
                <a:solidFill>
                  <a:srgbClr val="0070C0"/>
                </a:solidFill>
              </a:rPr>
              <a:t>CENcomm </a:t>
            </a:r>
            <a:r>
              <a:rPr lang="en-US" sz="1400" dirty="0" smtClean="0">
                <a:solidFill>
                  <a:srgbClr val="0070C0"/>
                </a:solidFill>
              </a:rPr>
              <a:t>Training</a:t>
            </a:r>
            <a:r>
              <a:rPr lang="pl-PL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P</a:t>
            </a:r>
            <a:r>
              <a:rPr lang="pl-PL" sz="1400" dirty="0" smtClean="0">
                <a:solidFill>
                  <a:srgbClr val="0070C0"/>
                </a:solidFill>
              </a:rPr>
              <a:t>latform</a:t>
            </a:r>
            <a:endParaRPr lang="en-US" sz="1400" dirty="0">
              <a:solidFill>
                <a:srgbClr val="0070C0"/>
              </a:solidFill>
            </a:endParaRP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7" descr="logo-cencomm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90950"/>
            <a:ext cx="1172992" cy="62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80220" y="0"/>
            <a:ext cx="8183563" cy="50363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>Program Training </a:t>
            </a:r>
            <a:endParaRPr lang="pl-PL" sz="3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742950"/>
            <a:ext cx="8001000" cy="349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marL="342900" indent="-342900" algn="l">
              <a:buClr>
                <a:schemeClr val="tx2"/>
              </a:buClr>
              <a:buSzPct val="80000"/>
              <a:buFont typeface="Wingdings" pitchFamily="2" charset="2"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 algn="l"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</a:rPr>
              <a:t>The CEN Team is preparing: </a:t>
            </a:r>
            <a:endParaRPr lang="pl-PL" dirty="0">
              <a:solidFill>
                <a:srgbClr val="0070C0"/>
              </a:solidFill>
            </a:endParaRPr>
          </a:p>
          <a:p>
            <a:pPr marL="0" lvl="7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defRPr/>
            </a:pPr>
            <a:endParaRPr lang="en-US" sz="800" dirty="0">
              <a:solidFill>
                <a:srgbClr val="0070C0"/>
              </a:solidFill>
            </a:endParaRPr>
          </a:p>
          <a:p>
            <a:pPr marL="342900" lvl="7" indent="-342900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70C0"/>
                </a:solidFill>
              </a:rPr>
              <a:t>A set of training material and manuals tailored to each of the different CEN applications</a:t>
            </a:r>
          </a:p>
          <a:p>
            <a:pPr marL="342900" lvl="7" indent="-342900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defRPr/>
            </a:pPr>
            <a:endParaRPr lang="en-US" sz="1000" dirty="0">
              <a:solidFill>
                <a:srgbClr val="0070C0"/>
              </a:solidFill>
            </a:endParaRPr>
          </a:p>
          <a:p>
            <a:pPr marL="342900" indent="-342900" algn="l">
              <a:buClr>
                <a:srgbClr val="4F81BD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Information and material on how to analyze CEN data </a:t>
            </a:r>
          </a:p>
          <a:p>
            <a:pPr marL="342900" indent="-342900" algn="l">
              <a:buClr>
                <a:schemeClr val="tx2"/>
              </a:buClr>
              <a:buSzPct val="80000"/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342900" indent="-342900" algn="l">
              <a:buClr>
                <a:srgbClr val="4F81BD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Training for Trainers </a:t>
            </a:r>
            <a:endParaRPr lang="pl-PL" dirty="0">
              <a:solidFill>
                <a:srgbClr val="0070C0"/>
              </a:solidFill>
            </a:endParaRPr>
          </a:p>
          <a:p>
            <a:pPr marL="342900" indent="-342900" algn="l">
              <a:buClr>
                <a:schemeClr val="tx2"/>
              </a:buClr>
              <a:buSzPct val="80000"/>
              <a:buFont typeface="Wingdings" pitchFamily="2" charset="2"/>
              <a:buNone/>
            </a:pPr>
            <a:endParaRPr lang="pl-PL" sz="1000" dirty="0">
              <a:solidFill>
                <a:srgbClr val="0070C0"/>
              </a:solidFill>
            </a:endParaRPr>
          </a:p>
          <a:p>
            <a:pPr marL="342900" indent="-342900" algn="l">
              <a:buClr>
                <a:srgbClr val="4F81BD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Interactive Training Programs</a:t>
            </a:r>
          </a:p>
          <a:p>
            <a:pPr marL="342900" indent="-342900" algn="l"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342900" indent="-342900" algn="l">
              <a:buClr>
                <a:srgbClr val="4F81BD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CEN Help Desk </a:t>
            </a:r>
            <a:endParaRPr lang="pl-PL" dirty="0">
              <a:solidFill>
                <a:srgbClr val="0070C0"/>
              </a:solidFill>
            </a:endParaRPr>
          </a:p>
          <a:p>
            <a:pPr marL="342900" indent="-342900" algn="l"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71750"/>
            <a:ext cx="3121658" cy="2177903"/>
          </a:xfrm>
          <a:prstGeom prst="roundRect">
            <a:avLst>
              <a:gd name="adj" fmla="val 227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80219" y="3086101"/>
            <a:ext cx="8183562" cy="132635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The WCO will continue to work to improve and expand the capabilities of all CEN Applications</a:t>
            </a:r>
            <a:endParaRPr lang="pl-PL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4294967295"/>
          </p:nvPr>
        </p:nvGraphicFramePr>
        <p:xfrm>
          <a:off x="960438" y="397669"/>
          <a:ext cx="8183562" cy="314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04900" y="457200"/>
            <a:ext cx="6934200" cy="1028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WCO is a voluntary Membership organization. We can design applications, devise measures and make them known to the Members, but we cannot mandate their use.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4900" y="1828800"/>
            <a:ext cx="6934200" cy="1028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The CEN Applications are only as useful as Members make them. The more you contribute and participate the more valuable these tools become.</a:t>
            </a:r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"/>
            <a:ext cx="8534400" cy="4007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143000" y="2114550"/>
            <a:ext cx="2057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2628900"/>
            <a:ext cx="2057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browser, earth, internet, world icon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5105400" y="3562350"/>
            <a:ext cx="990600" cy="914401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19" y="0"/>
            <a:ext cx="8183562" cy="8572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Database</a:t>
            </a:r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effectLst/>
                <a:latin typeface="Arial" pitchFamily="34" charset="0"/>
                <a:cs typeface="Arial" pitchFamily="34" charset="0"/>
              </a:rPr>
              <a:t>Previous version</a:t>
            </a:r>
            <a:endParaRPr lang="en-US" sz="2400" i="1" dirty="0" smtClean="0">
              <a:effectLst/>
              <a:latin typeface="Verdana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742950"/>
            <a:ext cx="8382000" cy="3062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r>
              <a:rPr lang="pl-PL" sz="20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2000" i="1" u="sng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Access to data from 2000 to 2010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More than </a:t>
            </a:r>
            <a:r>
              <a:rPr lang="en-US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425 700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cases collected</a:t>
            </a:r>
            <a:endParaRPr lang="en-US" sz="20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3 130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cases with pictures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Almost </a:t>
            </a:r>
            <a:r>
              <a:rPr lang="en-US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2 000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Customs users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1028700"/>
            <a:ext cx="70104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7" name="Picture 4" descr="logo-cen-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2" y="285750"/>
            <a:ext cx="962121" cy="89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76800" y="4019550"/>
            <a:ext cx="3962400" cy="66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91440" bIns="0">
            <a:spAutoFit/>
          </a:bodyPr>
          <a:lstStyle/>
          <a:p>
            <a:pPr algn="r">
              <a:spcBef>
                <a:spcPts val="600"/>
              </a:spcBef>
              <a:buFont typeface="Arial" charset="0"/>
              <a:buNone/>
            </a:pPr>
            <a:r>
              <a:rPr lang="en-US" sz="16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Access only for Customs </a:t>
            </a: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officers </a:t>
            </a:r>
          </a:p>
          <a:p>
            <a:pPr algn="r">
              <a:spcBef>
                <a:spcPts val="600"/>
              </a:spcBef>
              <a:buFont typeface="Arial" charset="0"/>
              <a:buNone/>
            </a:pP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at the global level</a:t>
            </a:r>
            <a:endParaRPr lang="en-US" sz="16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1" y="0"/>
            <a:ext cx="8183563" cy="8572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Database</a:t>
            </a:r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solidFill>
                  <a:srgbClr val="F0385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F0385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New and improved version! </a:t>
            </a:r>
            <a:endParaRPr lang="en-US" sz="2400" i="1" dirty="0" smtClean="0"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742950"/>
            <a:ext cx="8382000" cy="3062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r>
              <a:rPr lang="pl-PL" sz="20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2000" i="1" u="sng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Access to data from January 2011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More than </a:t>
            </a:r>
            <a:r>
              <a:rPr lang="en-US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390000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cases</a:t>
            </a:r>
            <a:endParaRPr lang="en-US" sz="20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8462 cases with </a:t>
            </a:r>
            <a:r>
              <a:rPr lang="en-US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23703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pictures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2004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Customs users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971550"/>
            <a:ext cx="70104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5" name="Picture 4" descr="logo-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2" y="285750"/>
            <a:ext cx="962121" cy="89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10" descr="browser, earth, internet, world icon"/>
          <p:cNvPicPr>
            <a:picLocks noChangeAspect="1" noChangeArrowheads="1"/>
          </p:cNvPicPr>
          <p:nvPr/>
        </p:nvPicPr>
        <p:blipFill>
          <a:blip r:embed="rId3" cstate="print">
            <a:lum bright="19000"/>
          </a:blip>
          <a:srcRect/>
          <a:stretch>
            <a:fillRect/>
          </a:stretch>
        </p:blipFill>
        <p:spPr bwMode="auto">
          <a:xfrm>
            <a:off x="5105400" y="3790950"/>
            <a:ext cx="914400" cy="914401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76800" y="4019550"/>
            <a:ext cx="3962400" cy="66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91440" bIns="0">
            <a:spAutoFit/>
          </a:bodyPr>
          <a:lstStyle/>
          <a:p>
            <a:pPr algn="r">
              <a:spcBef>
                <a:spcPts val="600"/>
              </a:spcBef>
              <a:buFont typeface="Arial" charset="0"/>
              <a:buNone/>
            </a:pPr>
            <a:r>
              <a:rPr lang="en-US" sz="16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Access only for Customs </a:t>
            </a: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officers </a:t>
            </a:r>
          </a:p>
          <a:p>
            <a:pPr algn="r">
              <a:spcBef>
                <a:spcPts val="600"/>
              </a:spcBef>
              <a:buFont typeface="Arial" charset="0"/>
              <a:buNone/>
            </a:pPr>
            <a:r>
              <a:rPr lang="en-US" sz="16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at the global level</a:t>
            </a:r>
            <a:endParaRPr lang="en-US" sz="16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12573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Database</a:t>
            </a:r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1800" i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</a:br>
            <a:endParaRPr lang="en-US" sz="2400" i="1" dirty="0" smtClean="0">
              <a:effectLst/>
              <a:latin typeface="Verdana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" y="590550"/>
            <a:ext cx="8382000" cy="377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r>
              <a:rPr lang="pl-PL" sz="20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2000" i="1" u="sng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Global </a:t>
            </a:r>
            <a:r>
              <a:rPr lang="en-US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Database of Customs seizures and </a:t>
            </a: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offences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Non-nominal</a:t>
            </a: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information</a:t>
            </a:r>
            <a:endParaRPr lang="en-US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Divided into 13 commodities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Excel spreadsheets for all the commodities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Predefined structure to facilitate data input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Minimal mandatory data to ensure the quality of analysis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1000" y="666750"/>
            <a:ext cx="70104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0" tIns="9144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" name="Picture 4" descr="logo-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2" y="285750"/>
            <a:ext cx="962121" cy="89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0220" y="0"/>
            <a:ext cx="8183563" cy="50244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800" dirty="0" smtClean="0">
                <a:effectLst/>
                <a:latin typeface="Arial" pitchFamily="34" charset="0"/>
                <a:cs typeface="Arial" pitchFamily="34" charset="0"/>
              </a:rPr>
              <a:t>CEN Database</a:t>
            </a:r>
            <a:endParaRPr lang="en-US" sz="3800" dirty="0" smtClean="0">
              <a:effectLst/>
              <a:latin typeface="Verdana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209550"/>
            <a:ext cx="8382000" cy="3831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2880" tIns="91440"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r>
              <a:rPr lang="pl-PL" sz="2000" dirty="0">
                <a:solidFill>
                  <a:schemeClr val="accent1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  <a:buClr>
                <a:schemeClr val="tx2"/>
              </a:buClr>
              <a:buSzPct val="80000"/>
              <a:buNone/>
            </a:pP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Concealment Picture Database </a:t>
            </a:r>
            <a:endParaRPr lang="en-US" sz="20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Search function for seizures and images</a:t>
            </a:r>
            <a:endParaRPr lang="en-US" sz="20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Available </a:t>
            </a:r>
            <a:r>
              <a:rPr lang="en-US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in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English, </a:t>
            </a:r>
            <a:r>
              <a:rPr lang="en-US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French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and Spanish</a:t>
            </a:r>
            <a:endParaRPr lang="en-US" sz="20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Secured </a:t>
            </a:r>
            <a:r>
              <a:rPr lang="en-US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mailing system for CEN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users</a:t>
            </a:r>
          </a:p>
          <a:p>
            <a:pPr algn="l"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Link </a:t>
            </a:r>
            <a:r>
              <a:rPr lang="en-US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to the WCO’s E-learning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platform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 Library, Statistical </a:t>
            </a:r>
            <a:r>
              <a:rPr lang="en-US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Data etc.</a:t>
            </a:r>
          </a:p>
        </p:txBody>
      </p:sp>
      <p:pic>
        <p:nvPicPr>
          <p:cNvPr id="6" name="Picture 4" descr="logo-cen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2" y="285750"/>
            <a:ext cx="962121" cy="89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2">
            <a:alphaModFix amt="23000"/>
            <a:lum/>
          </a:blip>
          <a:srcRect/>
          <a:tile tx="0" ty="0" sx="100000" sy="100000" flip="none" algn="tl"/>
        </a:blipFill>
        <a:ln w="9525" algn="ctr">
          <a:noFill/>
          <a:round/>
          <a:headEnd/>
          <a:tailEnd/>
        </a:ln>
        <a:effectLst/>
      </a:spPr>
      <a:bodyPr wrap="none" lIns="182880" tIns="91440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934</Words>
  <Application>Microsoft Office PowerPoint</Application>
  <PresentationFormat>On-screen Show (16:9)</PresentationFormat>
  <Paragraphs>247</Paragraphs>
  <Slides>45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WCO CEN APPLICATIONS</vt:lpstr>
      <vt:lpstr>WCO CEN Applications</vt:lpstr>
      <vt:lpstr>PowerPoint Presentation</vt:lpstr>
      <vt:lpstr>PowerPoint Presentation</vt:lpstr>
      <vt:lpstr>PowerPoint Presentation</vt:lpstr>
      <vt:lpstr>CEN Database Previous version</vt:lpstr>
      <vt:lpstr>CEN Database  New and improved version! </vt:lpstr>
      <vt:lpstr>CEN Database   </vt:lpstr>
      <vt:lpstr>CEN Database</vt:lpstr>
      <vt:lpstr>CEN Database </vt:lpstr>
      <vt:lpstr>PowerPoint Presentation</vt:lpstr>
      <vt:lpstr>User-friendly input of data</vt:lpstr>
      <vt:lpstr>PowerPoint Presentation</vt:lpstr>
      <vt:lpstr>CEN Database</vt:lpstr>
      <vt:lpstr>CEN Database</vt:lpstr>
      <vt:lpstr>CEN Website</vt:lpstr>
      <vt:lpstr>PowerPoint Presentation</vt:lpstr>
      <vt:lpstr>PowerPoint Presentation</vt:lpstr>
      <vt:lpstr>nCEN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nCEN Database</vt:lpstr>
      <vt:lpstr>nCEN Database</vt:lpstr>
      <vt:lpstr>PowerPoint Presentation</vt:lpstr>
      <vt:lpstr>nCEN Database</vt:lpstr>
      <vt:lpstr>PowerPoint Presentation</vt:lpstr>
      <vt:lpstr>PowerPoint Presentation</vt:lpstr>
      <vt:lpstr>PowerPoint Presentation</vt:lpstr>
      <vt:lpstr>CENcomm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71 Projects/Operations/Communication Platforms       were operational in 2014, 69 ongoing / planned in 2015</vt:lpstr>
      <vt:lpstr>Program Training </vt:lpstr>
      <vt:lpstr>The WCO will continue to work to improve and expand the capabilities of all CEN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Buag</dc:creator>
  <cp:lastModifiedBy>Nicolas Pirotte</cp:lastModifiedBy>
  <cp:revision>281</cp:revision>
  <dcterms:created xsi:type="dcterms:W3CDTF">2012-06-22T09:13:16Z</dcterms:created>
  <dcterms:modified xsi:type="dcterms:W3CDTF">2015-06-19T13:25:28Z</dcterms:modified>
</cp:coreProperties>
</file>