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7"/>
  </p:notesMasterIdLst>
  <p:sldIdLst>
    <p:sldId id="256" r:id="rId2"/>
    <p:sldId id="271" r:id="rId3"/>
    <p:sldId id="274" r:id="rId4"/>
    <p:sldId id="275" r:id="rId5"/>
    <p:sldId id="263" r:id="rId6"/>
    <p:sldId id="279" r:id="rId7"/>
    <p:sldId id="287" r:id="rId8"/>
    <p:sldId id="289" r:id="rId9"/>
    <p:sldId id="291" r:id="rId10"/>
    <p:sldId id="292" r:id="rId11"/>
    <p:sldId id="293" r:id="rId12"/>
    <p:sldId id="297" r:id="rId13"/>
    <p:sldId id="298" r:id="rId14"/>
    <p:sldId id="29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1" d="100"/>
          <a:sy n="61" d="100"/>
        </p:scale>
        <p:origin x="-864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C482F-E3EA-462C-B491-651D172C6E35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37D3-7C3A-4BE0-8AD7-103D94EFB6C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3505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07A37B82-FFA7-4CBF-A3C1-3233B03135E0}" type="slidenum">
              <a:rPr lang="en-US" smtClean="0">
                <a:latin typeface="Arial" charset="0"/>
              </a:rPr>
              <a:pPr eaLnBrk="1" hangingPunct="1">
                <a:defRPr/>
              </a:pPr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64323616-2C8C-44EF-BCD5-2C6624F9FF1B}" type="slidenum">
              <a:rPr lang="en-US" smtClean="0">
                <a:latin typeface="Arial" charset="0"/>
              </a:rPr>
              <a:pPr eaLnBrk="1" hangingPunct="1">
                <a:defRPr/>
              </a:pPr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52904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51925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4661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63848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1464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27267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84665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09333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21080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84670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05217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76201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25746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91931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1050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91315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27E25-5804-41A3-BC72-91764C51FF00}" type="datetimeFigureOut">
              <a:rPr lang="en-MY" smtClean="0"/>
              <a:pPr/>
              <a:t>28/6/2014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855C94-44F4-4C35-B918-ABCB0CF0A5E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84273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81013"/>
            <a:ext cx="9144000" cy="974451"/>
          </a:xfrm>
        </p:spPr>
        <p:txBody>
          <a:bodyPr>
            <a:noAutofit/>
          </a:bodyPr>
          <a:lstStyle/>
          <a:p>
            <a:pPr algn="ctr"/>
            <a:r>
              <a:rPr lang="en-MY" sz="4000" b="1" dirty="0" smtClean="0">
                <a:latin typeface="Tempus Sans ITC" panose="04020404030D07020202" pitchFamily="82" charset="0"/>
              </a:rPr>
              <a:t>FAIR AND EFFICIENT REVENUE COLLECTION</a:t>
            </a:r>
            <a:br>
              <a:rPr lang="en-MY" sz="4000" b="1" dirty="0" smtClean="0">
                <a:latin typeface="Tempus Sans ITC" panose="04020404030D07020202" pitchFamily="82" charset="0"/>
              </a:rPr>
            </a:br>
            <a:r>
              <a:rPr lang="en-MY" sz="4000" b="1" dirty="0" smtClean="0">
                <a:latin typeface="Tempus Sans ITC" panose="04020404030D07020202" pitchFamily="82" charset="0"/>
              </a:rPr>
              <a:t/>
            </a:r>
            <a:br>
              <a:rPr lang="en-MY" sz="4000" b="1" dirty="0" smtClean="0">
                <a:latin typeface="Tempus Sans ITC" panose="04020404030D07020202" pitchFamily="82" charset="0"/>
              </a:rPr>
            </a:br>
            <a:r>
              <a:rPr lang="en-MY" sz="4000" b="1" dirty="0" smtClean="0">
                <a:latin typeface="Tempus Sans ITC" panose="04020404030D07020202" pitchFamily="82" charset="0"/>
              </a:rPr>
              <a:t>Royal Malaysian Customs Experience</a:t>
            </a:r>
            <a:endParaRPr lang="en-MY" sz="4000" b="1" dirty="0">
              <a:latin typeface="Tempus Sans ITC" panose="04020404030D07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7522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MY" b="1" dirty="0" smtClean="0"/>
              <a:t>BY</a:t>
            </a:r>
          </a:p>
          <a:p>
            <a:pPr algn="ctr"/>
            <a:r>
              <a:rPr lang="en-MY" b="1" dirty="0" smtClean="0"/>
              <a:t>NOR HAZIAH ABD. WAHAB</a:t>
            </a:r>
          </a:p>
          <a:p>
            <a:pPr algn="ctr"/>
            <a:r>
              <a:rPr lang="en-MY" b="1" dirty="0" smtClean="0"/>
              <a:t>DEPUTY DIRECTOR OF CUSTOMS</a:t>
            </a:r>
          </a:p>
          <a:p>
            <a:pPr algn="ctr"/>
            <a:r>
              <a:rPr lang="en-MY" b="1" dirty="0" smtClean="0"/>
              <a:t>ROYAL MALAYSIAN CUSTOMS DEPARTMENT</a:t>
            </a:r>
            <a:endParaRPr lang="en-MY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1939" y="563626"/>
            <a:ext cx="1808534" cy="15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21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24" y="484628"/>
            <a:ext cx="8911687" cy="128089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latin typeface="Tempus Sans ITC" panose="04020404030D07020202" pitchFamily="82" charset="0"/>
              </a:rPr>
              <a:t>RMCD’S  Strategies Towards  An Efficient  and Fair Revenue Collection</a:t>
            </a:r>
            <a:endParaRPr lang="en-MY" b="1" dirty="0">
              <a:latin typeface="Tempus Sans ITC" panose="04020404030D070202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8320" y="1906302"/>
            <a:ext cx="9391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empus Sans ITC" panose="04020404030D07020202" pitchFamily="82" charset="0"/>
              </a:rPr>
              <a:t>Automation </a:t>
            </a:r>
            <a:r>
              <a:rPr lang="en-US" sz="3200" b="1" dirty="0" smtClean="0">
                <a:latin typeface="Tempus Sans ITC" panose="04020404030D07020202" pitchFamily="82" charset="0"/>
              </a:rPr>
              <a:t>– The development of a new Customs  Information System known as U-customs</a:t>
            </a:r>
          </a:p>
          <a:p>
            <a:endParaRPr lang="en-US" sz="3200" b="1" dirty="0" smtClean="0">
              <a:latin typeface="Tempus Sans ITC" panose="04020404030D07020202" pitchFamily="82" charset="0"/>
            </a:endParaRPr>
          </a:p>
          <a:p>
            <a:r>
              <a:rPr lang="en-US" sz="3200" b="1" dirty="0" smtClean="0">
                <a:latin typeface="Tempus Sans ITC" panose="04020404030D07020202" pitchFamily="82" charset="0"/>
              </a:rPr>
              <a:t>Statutory- A comprehensive review of Customs Acts and its regulations</a:t>
            </a:r>
          </a:p>
          <a:p>
            <a:endParaRPr lang="en-US" sz="3200" b="1" dirty="0" smtClean="0">
              <a:latin typeface="Tempus Sans ITC" panose="04020404030D07020202" pitchFamily="82" charset="0"/>
            </a:endParaRPr>
          </a:p>
          <a:p>
            <a:r>
              <a:rPr lang="en-US" sz="3200" b="1" dirty="0" smtClean="0">
                <a:latin typeface="Tempus Sans ITC" panose="04020404030D07020202" pitchFamily="82" charset="0"/>
              </a:rPr>
              <a:t>Capacity Building- Increasing Awareness on Customs activities, regulations  and procedures</a:t>
            </a:r>
            <a:endParaRPr lang="en-US" sz="3200" b="1" dirty="0">
              <a:latin typeface="Tempus Sans ITC" panose="04020404030D07020202" pitchFamily="82" charset="0"/>
            </a:endParaRPr>
          </a:p>
          <a:p>
            <a:endParaRPr lang="en-MY" sz="32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50494" y="407138"/>
            <a:ext cx="8911687" cy="128089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latin typeface="Tempus Sans ITC" panose="04020404030D07020202" pitchFamily="82" charset="0"/>
              </a:rPr>
              <a:t>RMCD’S Initiative Towards  An Efficient  and Fair Revenue Collection</a:t>
            </a:r>
            <a:endParaRPr lang="en-MY" b="1" dirty="0">
              <a:latin typeface="Tempus Sans ITC" panose="04020404030D07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8320" y="1906302"/>
            <a:ext cx="903551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empus Sans ITC" panose="04020404030D07020202" pitchFamily="82" charset="0"/>
              </a:rPr>
              <a:t>Human Resource  –Recruitment criteria, placement policies, Integrity matters</a:t>
            </a:r>
          </a:p>
          <a:p>
            <a:endParaRPr lang="en-US" b="1" dirty="0">
              <a:latin typeface="Tempus Sans ITC" panose="04020404030D07020202" pitchFamily="82" charset="0"/>
            </a:endParaRPr>
          </a:p>
          <a:p>
            <a:r>
              <a:rPr lang="en-US" sz="3200" b="1" dirty="0" smtClean="0">
                <a:latin typeface="Tempus Sans ITC" panose="04020404030D07020202" pitchFamily="82" charset="0"/>
              </a:rPr>
              <a:t>Customs Business Partnership- Regulated, Scheduled, ad hoc when needed</a:t>
            </a:r>
          </a:p>
          <a:p>
            <a:endParaRPr lang="en-US" b="1" dirty="0">
              <a:latin typeface="Tempus Sans ITC" panose="04020404030D07020202" pitchFamily="82" charset="0"/>
            </a:endParaRPr>
          </a:p>
          <a:p>
            <a:r>
              <a:rPr lang="en-US" sz="3200" b="1" dirty="0" smtClean="0">
                <a:latin typeface="Tempus Sans ITC" panose="04020404030D07020202" pitchFamily="82" charset="0"/>
              </a:rPr>
              <a:t>Customs-OGA Partnership – MOUs</a:t>
            </a:r>
          </a:p>
          <a:p>
            <a:endParaRPr lang="en-US" sz="3200" b="1" dirty="0">
              <a:latin typeface="Tempus Sans ITC" panose="04020404030D07020202" pitchFamily="82" charset="0"/>
            </a:endParaRPr>
          </a:p>
          <a:p>
            <a:r>
              <a:rPr lang="en-US" sz="3200" b="1" dirty="0" smtClean="0">
                <a:latin typeface="Tempus Sans ITC" panose="04020404030D07020202" pitchFamily="82" charset="0"/>
              </a:rPr>
              <a:t>Customs- Customs Partnership- CMAA’s</a:t>
            </a:r>
          </a:p>
          <a:p>
            <a:endParaRPr lang="en-US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0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347200" y="6381750"/>
            <a:ext cx="28448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defRPr/>
            </a:pPr>
            <a:fld id="{76536A6E-86F4-4C30-BAD0-4998CB90511C}" type="slidenum">
              <a:rPr lang="en-US" sz="1400" smtClean="0">
                <a:solidFill>
                  <a:srgbClr val="000000"/>
                </a:solidFill>
              </a:rPr>
              <a:pPr algn="r" eaLnBrk="1" hangingPunct="1">
                <a:defRPr/>
              </a:pPr>
              <a:t>12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101600" y="152400"/>
            <a:ext cx="1198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empus Sans ITC" panose="04020404030D07020202" pitchFamily="82" charset="0"/>
                <a:ea typeface="ＭＳ Ｐゴシック" pitchFamily="34" charset="-128"/>
                <a:cs typeface="Tahoma" pitchFamily="34" charset="0"/>
              </a:rPr>
              <a:t>CONSULTATION / ENGAGEMENT</a:t>
            </a:r>
            <a:endParaRPr lang="en-MY" altLang="en-US" sz="3600" b="1" dirty="0">
              <a:solidFill>
                <a:srgbClr val="0000FF"/>
              </a:solidFill>
              <a:latin typeface="Tempus Sans ITC" panose="04020404030D07020202" pitchFamily="82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739712" y="4692650"/>
            <a:ext cx="7613112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5138" indent="-465138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tabLst>
                <a:tab pos="465138" algn="l"/>
              </a:tabLst>
              <a:defRPr>
                <a:solidFill>
                  <a:srgbClr val="404040"/>
                </a:solidFill>
                <a:latin typeface="Verdana" pitchFamily="34" charset="0"/>
              </a:defRPr>
            </a:lvl1pPr>
            <a:lvl2pPr marL="922338" indent="-465138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tabLst>
                <a:tab pos="465138" algn="l"/>
              </a:tabLst>
              <a:defRPr sz="1600">
                <a:solidFill>
                  <a:srgbClr val="40404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tabLst>
                <a:tab pos="465138" algn="l"/>
              </a:tabLst>
              <a:defRPr sz="1400">
                <a:solidFill>
                  <a:srgbClr val="40404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tabLst>
                <a:tab pos="465138" algn="l"/>
              </a:tabLst>
              <a:defRPr sz="1200">
                <a:solidFill>
                  <a:srgbClr val="40404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tabLst>
                <a:tab pos="465138" algn="l"/>
              </a:tabLst>
              <a:defRPr sz="1200">
                <a:solidFill>
                  <a:srgbClr val="40404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tabLst>
                <a:tab pos="465138" algn="l"/>
              </a:tabLst>
              <a:defRPr sz="1200">
                <a:solidFill>
                  <a:srgbClr val="40404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tabLst>
                <a:tab pos="465138" algn="l"/>
              </a:tabLst>
              <a:defRPr sz="1200">
                <a:solidFill>
                  <a:srgbClr val="40404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tabLst>
                <a:tab pos="465138" algn="l"/>
              </a:tabLst>
              <a:defRPr sz="1200">
                <a:solidFill>
                  <a:srgbClr val="40404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tabLst>
                <a:tab pos="465138" algn="l"/>
              </a:tabLst>
              <a:defRPr sz="1200">
                <a:solidFill>
                  <a:srgbClr val="404040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ms-MY" altLang="en-US" sz="2400" b="1" dirty="0">
                <a:solidFill>
                  <a:schemeClr val="tx1"/>
                </a:solidFill>
                <a:latin typeface="Tempus Sans ITC" panose="04020404030D07020202" pitchFamily="82" charset="0"/>
                <a:cs typeface="Tahoma" pitchFamily="34" charset="0"/>
              </a:rPr>
              <a:t>The days when Government knows best is </a:t>
            </a:r>
            <a:r>
              <a:rPr lang="ms-MY" altLang="en-US" sz="2400" b="1" u="sng" dirty="0">
                <a:solidFill>
                  <a:schemeClr val="tx1"/>
                </a:solidFill>
                <a:latin typeface="Tempus Sans ITC" panose="04020404030D07020202" pitchFamily="82" charset="0"/>
                <a:cs typeface="Tahoma" pitchFamily="34" charset="0"/>
              </a:rPr>
              <a:t>OVER</a:t>
            </a:r>
          </a:p>
          <a:p>
            <a:pPr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ms-MY" altLang="en-US" sz="2400" b="1" u="sng" dirty="0">
                <a:solidFill>
                  <a:schemeClr val="tx1"/>
                </a:solidFill>
                <a:latin typeface="Tempus Sans ITC" panose="04020404030D07020202" pitchFamily="82" charset="0"/>
                <a:cs typeface="Tahoma" pitchFamily="34" charset="0"/>
              </a:rPr>
              <a:t>LISTEN</a:t>
            </a:r>
            <a:r>
              <a:rPr lang="ms-MY" altLang="en-US" sz="2400" b="1" dirty="0">
                <a:solidFill>
                  <a:schemeClr val="tx1"/>
                </a:solidFill>
                <a:latin typeface="Tempus Sans ITC" panose="04020404030D07020202" pitchFamily="82" charset="0"/>
                <a:cs typeface="Tahoma" pitchFamily="34" charset="0"/>
              </a:rPr>
              <a:t> to our customers</a:t>
            </a:r>
          </a:p>
          <a:p>
            <a:pPr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ms-MY" altLang="en-US" sz="2400" b="1" dirty="0">
                <a:solidFill>
                  <a:schemeClr val="tx1"/>
                </a:solidFill>
                <a:latin typeface="Tempus Sans ITC" panose="04020404030D07020202" pitchFamily="82" charset="0"/>
                <a:cs typeface="Tahoma" pitchFamily="34" charset="0"/>
              </a:rPr>
              <a:t>Regular </a:t>
            </a:r>
            <a:r>
              <a:rPr lang="ms-MY" altLang="en-US" sz="2400" b="1" u="sng" dirty="0">
                <a:solidFill>
                  <a:schemeClr val="tx1"/>
                </a:solidFill>
                <a:latin typeface="Tempus Sans ITC" panose="04020404030D07020202" pitchFamily="82" charset="0"/>
                <a:cs typeface="Tahoma" pitchFamily="34" charset="0"/>
              </a:rPr>
              <a:t>CONSULTATION</a:t>
            </a:r>
          </a:p>
          <a:p>
            <a:pPr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US" altLang="en-US" sz="2400" b="1" u="sng" dirty="0" smtClean="0">
                <a:solidFill>
                  <a:schemeClr val="tx1"/>
                </a:solidFill>
                <a:latin typeface="Tempus Sans ITC" panose="04020404030D07020202" pitchFamily="82" charset="0"/>
                <a:cs typeface="Tahoma" pitchFamily="34" charset="0"/>
              </a:rPr>
              <a:t>Make </a:t>
            </a:r>
            <a:r>
              <a:rPr lang="en-US" altLang="en-US" sz="2400" b="1" u="sng" dirty="0">
                <a:solidFill>
                  <a:schemeClr val="tx1"/>
                </a:solidFill>
                <a:latin typeface="Tempus Sans ITC" panose="04020404030D07020202" pitchFamily="82" charset="0"/>
                <a:cs typeface="Tahoma" pitchFamily="34" charset="0"/>
              </a:rPr>
              <a:t>it a HABIT</a:t>
            </a:r>
            <a:endParaRPr lang="ms-MY" altLang="en-US" sz="2400" b="1" dirty="0">
              <a:solidFill>
                <a:schemeClr val="tx1"/>
              </a:solidFill>
              <a:latin typeface="Tempus Sans ITC" panose="04020404030D07020202" pitchFamily="82" charset="0"/>
              <a:cs typeface="Tahoma" pitchFamily="34" charset="0"/>
            </a:endParaRPr>
          </a:p>
          <a:p>
            <a:pPr lvl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endParaRPr lang="ms-MY" altLang="en-US" sz="2400" b="1" dirty="0">
              <a:solidFill>
                <a:schemeClr val="tx1"/>
              </a:solidFill>
              <a:latin typeface="Tempus Sans ITC" panose="04020404030D07020202" pitchFamily="82" charset="0"/>
              <a:cs typeface="Tahoma" pitchFamily="34" charset="0"/>
            </a:endParaRPr>
          </a:p>
        </p:txBody>
      </p:sp>
      <p:pic>
        <p:nvPicPr>
          <p:cNvPr id="12293" name="Picture 2" descr="http://mynewshub.my/wp-content/uploads/2011/07/PM-Lakukan-Tinjauan-Mesra-Di-Jalan-TAR-Masjid-In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720" y="1224364"/>
            <a:ext cx="5004722" cy="347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http://t3.gstatic.com/images?q=tbn:ANd9GcSBvqk4Wk0r39zhgYjww057NM5nbSIU8mOGVhd8a_VKsXEwcEFI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76"/>
          <a:stretch>
            <a:fillRect/>
          </a:stretch>
        </p:blipFill>
        <p:spPr bwMode="auto">
          <a:xfrm>
            <a:off x="6360292" y="1236748"/>
            <a:ext cx="5442532" cy="345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62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01600" y="223838"/>
            <a:ext cx="1198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Tempus Sans ITC" panose="04020404030D07020202" pitchFamily="82" charset="0"/>
                <a:ea typeface="ＭＳ Ｐゴシック" pitchFamily="-110" charset="-128"/>
                <a:cs typeface="Tahoma" pitchFamily="34" charset="0"/>
              </a:rPr>
              <a:t>COMPLAINT IS A GIFT</a:t>
            </a:r>
            <a:endParaRPr lang="en-MY" altLang="en-US" sz="3200" b="1" dirty="0">
              <a:solidFill>
                <a:srgbClr val="0000FF"/>
              </a:solidFill>
              <a:latin typeface="Tempus Sans ITC" panose="04020404030D07020202" pitchFamily="82" charset="0"/>
              <a:ea typeface="ＭＳ Ｐゴシック" pitchFamily="-110" charset="-128"/>
              <a:cs typeface="Tahoma" pitchFamily="34" charset="0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836909" y="5767823"/>
            <a:ext cx="11355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6575" indent="-536575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altLang="en-US" sz="3200" b="1" dirty="0">
                <a:solidFill>
                  <a:srgbClr val="000000"/>
                </a:solidFill>
                <a:latin typeface="Tempus Sans ITC" panose="04020404030D07020202" pitchFamily="82" charset="0"/>
              </a:rPr>
              <a:t>Complaints are </a:t>
            </a:r>
            <a:r>
              <a:rPr lang="en-US" altLang="en-US" sz="3200" b="1" u="sng" dirty="0">
                <a:solidFill>
                  <a:srgbClr val="000000"/>
                </a:solidFill>
                <a:latin typeface="Tempus Sans ITC" panose="04020404030D07020202" pitchFamily="82" charset="0"/>
              </a:rPr>
              <a:t>valuable </a:t>
            </a:r>
            <a:r>
              <a:rPr lang="en-US" altLang="en-US" sz="3200" b="1" u="sng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feedbacks </a:t>
            </a:r>
            <a:r>
              <a:rPr lang="en-US" altLang="en-US" sz="3200" b="1" dirty="0" smtClean="0">
                <a:solidFill>
                  <a:srgbClr val="000000"/>
                </a:solidFill>
                <a:latin typeface="Tempus Sans ITC" panose="04020404030D07020202" pitchFamily="82" charset="0"/>
              </a:rPr>
              <a:t>for </a:t>
            </a:r>
            <a:r>
              <a:rPr lang="en-US" altLang="en-US" sz="3200" b="1" dirty="0">
                <a:solidFill>
                  <a:srgbClr val="000000"/>
                </a:solidFill>
                <a:latin typeface="Tempus Sans ITC" panose="04020404030D07020202" pitchFamily="82" charset="0"/>
              </a:rPr>
              <a:t>further improvements</a:t>
            </a:r>
          </a:p>
        </p:txBody>
      </p:sp>
      <p:pic>
        <p:nvPicPr>
          <p:cNvPr id="13317" name="Picture 11" descr="http://www.marketingdonut.co.uk/sites/default/files/Complainingpenguins_249x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725468"/>
            <a:ext cx="9980084" cy="490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http://a1.sphotos.ak.fbcdn.net/hphotos-ak-ash4/227917_1953044460947_1087721675_32271961_38514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0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813" y="1085879"/>
            <a:ext cx="928348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MY" sz="3000" b="1" dirty="0" smtClean="0">
                <a:latin typeface="Tempus Sans ITC" panose="04020404030D07020202" pitchFamily="82" charset="0"/>
              </a:rPr>
              <a:t>RMCD will continue </a:t>
            </a:r>
            <a:r>
              <a:rPr lang="en-MY" sz="3000" b="1" dirty="0">
                <a:latin typeface="Tempus Sans ITC" panose="04020404030D07020202" pitchFamily="82" charset="0"/>
              </a:rPr>
              <a:t>to implement its core function </a:t>
            </a:r>
            <a:r>
              <a:rPr lang="en-MY" sz="3000" b="1" dirty="0" smtClean="0">
                <a:latin typeface="Tempus Sans ITC" panose="04020404030D07020202" pitchFamily="82" charset="0"/>
              </a:rPr>
              <a:t>of  collecting indirect taxes </a:t>
            </a:r>
            <a:r>
              <a:rPr lang="en-MY" sz="3000" b="1" dirty="0">
                <a:latin typeface="Tempus Sans ITC" panose="04020404030D07020202" pitchFamily="82" charset="0"/>
              </a:rPr>
              <a:t>more efficiently and  </a:t>
            </a:r>
            <a:r>
              <a:rPr lang="en-MY" sz="3000" b="1" dirty="0" smtClean="0">
                <a:latin typeface="Tempus Sans ITC" panose="04020404030D07020202" pitchFamily="82" charset="0"/>
              </a:rPr>
              <a:t>effectively </a:t>
            </a:r>
            <a:endParaRPr lang="en-MY" sz="3000" b="1" dirty="0">
              <a:latin typeface="Tempus Sans ITC" panose="04020404030D07020202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en-MY" sz="3000" b="1" dirty="0" smtClean="0">
                <a:latin typeface="Tempus Sans ITC" panose="04020404030D07020202" pitchFamily="82" charset="0"/>
              </a:rPr>
              <a:t>RMCD is </a:t>
            </a:r>
            <a:r>
              <a:rPr lang="en-MY" sz="3000" b="1" dirty="0">
                <a:latin typeface="Tempus Sans ITC" panose="04020404030D07020202" pitchFamily="82" charset="0"/>
              </a:rPr>
              <a:t>committed to </a:t>
            </a:r>
            <a:r>
              <a:rPr lang="en-MY" sz="3000" b="1" dirty="0" smtClean="0">
                <a:latin typeface="Tempus Sans ITC" panose="04020404030D07020202" pitchFamily="82" charset="0"/>
              </a:rPr>
              <a:t>assist in </a:t>
            </a:r>
            <a:r>
              <a:rPr lang="en-MY" sz="3000" b="1" dirty="0">
                <a:latin typeface="Tempus Sans ITC" panose="04020404030D07020202" pitchFamily="82" charset="0"/>
              </a:rPr>
              <a:t>economic </a:t>
            </a:r>
            <a:r>
              <a:rPr lang="en-MY" sz="3000" b="1" dirty="0" smtClean="0">
                <a:latin typeface="Tempus Sans ITC" panose="04020404030D07020202" pitchFamily="82" charset="0"/>
              </a:rPr>
              <a:t>competitiveness through  trade facilitation by ensuring  efficient  customs procedures</a:t>
            </a:r>
          </a:p>
          <a:p>
            <a:pPr algn="just">
              <a:lnSpc>
                <a:spcPct val="150000"/>
              </a:lnSpc>
            </a:pPr>
            <a:r>
              <a:rPr lang="en-MY" sz="3000" b="1" dirty="0" smtClean="0">
                <a:latin typeface="Tempus Sans ITC" panose="04020404030D07020202" pitchFamily="82" charset="0"/>
              </a:rPr>
              <a:t> </a:t>
            </a:r>
            <a:r>
              <a:rPr lang="en-MY" sz="3000" b="1" dirty="0">
                <a:latin typeface="Tempus Sans ITC" panose="04020404030D07020202" pitchFamily="82" charset="0"/>
              </a:rPr>
              <a:t>RMCD  is determined </a:t>
            </a:r>
            <a:r>
              <a:rPr lang="en-MY" sz="3000" b="1" dirty="0" smtClean="0">
                <a:latin typeface="Tempus Sans ITC" panose="04020404030D07020202" pitchFamily="82" charset="0"/>
              </a:rPr>
              <a:t>to  preserve </a:t>
            </a:r>
            <a:r>
              <a:rPr lang="en-MY" sz="3000" b="1" dirty="0">
                <a:latin typeface="Tempus Sans ITC" panose="04020404030D07020202" pitchFamily="82" charset="0"/>
              </a:rPr>
              <a:t>safety and security of society by detecting and preventing smuggling </a:t>
            </a:r>
            <a:r>
              <a:rPr lang="en-MY" sz="3000" b="1" dirty="0" smtClean="0">
                <a:latin typeface="Tempus Sans ITC" panose="04020404030D07020202" pitchFamily="82" charset="0"/>
              </a:rPr>
              <a:t>activities</a:t>
            </a:r>
            <a:endParaRPr lang="en-MY" sz="3000" b="1" dirty="0">
              <a:latin typeface="Tempus Sans ITC" panose="04020404030D070202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166" y="356470"/>
            <a:ext cx="312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empus Sans ITC" panose="04020404030D07020202" pitchFamily="82" charset="0"/>
              </a:rPr>
              <a:t>CONCLUSION</a:t>
            </a:r>
            <a:endParaRPr lang="en-MY" sz="36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8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egalbytes.com/uploads/image/2013_12_24_3%20ThankYou-Multilingual%20-%20Cop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233" y="1123950"/>
            <a:ext cx="45148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0284" y="1211386"/>
            <a:ext cx="3967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empus Sans ITC" panose="04020404030D07020202" pitchFamily="82" charset="0"/>
              </a:rPr>
              <a:t>Thank You For Your Attention</a:t>
            </a:r>
            <a:endParaRPr lang="en-MY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6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58" y="586532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MY" sz="48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PRESENTATION OUTLINE</a:t>
            </a:r>
            <a:r>
              <a:rPr lang="en-MY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/>
            </a:r>
            <a:br>
              <a:rPr lang="en-MY" sz="4800" b="1" dirty="0">
                <a:solidFill>
                  <a:srgbClr val="FF0000"/>
                </a:solidFill>
                <a:latin typeface="Tempus Sans ITC" panose="04020404030D07020202" pitchFamily="82" charset="0"/>
              </a:rPr>
            </a:br>
            <a:endParaRPr lang="en-MY" sz="4800" b="1" dirty="0"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160" y="1807923"/>
            <a:ext cx="8915400" cy="3777622"/>
          </a:xfrm>
        </p:spPr>
        <p:txBody>
          <a:bodyPr>
            <a:normAutofit/>
          </a:bodyPr>
          <a:lstStyle/>
          <a:p>
            <a:r>
              <a:rPr lang="en-MY" sz="3600" b="1" dirty="0" smtClean="0">
                <a:latin typeface="Tempus Sans ITC" panose="04020404030D07020202" pitchFamily="82" charset="0"/>
              </a:rPr>
              <a:t>Overview </a:t>
            </a:r>
            <a:endParaRPr lang="en-MY" sz="3600" b="1" dirty="0">
              <a:latin typeface="Tempus Sans ITC" panose="04020404030D07020202" pitchFamily="82" charset="0"/>
            </a:endParaRPr>
          </a:p>
          <a:p>
            <a:r>
              <a:rPr lang="en-MY" sz="3600" b="1" dirty="0" smtClean="0">
                <a:latin typeface="Tempus Sans ITC" panose="04020404030D07020202" pitchFamily="82" charset="0"/>
              </a:rPr>
              <a:t>Revenue Collection Statistics</a:t>
            </a:r>
          </a:p>
          <a:p>
            <a:r>
              <a:rPr lang="en-MY" sz="3600" b="1" dirty="0" smtClean="0">
                <a:latin typeface="Tempus Sans ITC" panose="04020404030D07020202" pitchFamily="82" charset="0"/>
              </a:rPr>
              <a:t>Challenges In Revenue Collection</a:t>
            </a:r>
            <a:endParaRPr lang="en-MY" sz="3600" b="1" dirty="0">
              <a:latin typeface="Tempus Sans ITC" panose="04020404030D07020202" pitchFamily="82" charset="0"/>
            </a:endParaRPr>
          </a:p>
          <a:p>
            <a:r>
              <a:rPr lang="en-MY" sz="3600" b="1" dirty="0" smtClean="0">
                <a:latin typeface="Tempus Sans ITC" panose="04020404030D07020202" pitchFamily="82" charset="0"/>
              </a:rPr>
              <a:t>Strategies To Increase Revenue Collection </a:t>
            </a:r>
          </a:p>
          <a:p>
            <a:r>
              <a:rPr lang="en-MY" sz="3600" b="1" dirty="0" smtClean="0">
                <a:latin typeface="Tempus Sans ITC" panose="04020404030D07020202" pitchFamily="82" charset="0"/>
              </a:rPr>
              <a:t>Conclusion</a:t>
            </a:r>
            <a:endParaRPr lang="en-MY" sz="3600" b="1" dirty="0">
              <a:latin typeface="Tempus Sans ITC" panose="04020404030D07020202" pitchFamily="82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3413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y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66800"/>
            <a:ext cx="1127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malaysiafla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1" y="155575"/>
            <a:ext cx="13546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870" y="114300"/>
            <a:ext cx="6904506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4"/>
          <p:cNvSpPr/>
          <p:nvPr/>
        </p:nvSpPr>
        <p:spPr>
          <a:xfrm>
            <a:off x="1938868" y="171450"/>
            <a:ext cx="9745133" cy="895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68984" tIns="0" rIns="168984" bIns="0" spcCol="1270" anchor="ctr"/>
          <a:lstStyle/>
          <a:p>
            <a:pPr defTabSz="10668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altLang="zh-CN" sz="2400" b="1" dirty="0">
                <a:solidFill>
                  <a:srgbClr val="434342">
                    <a:lumMod val="75000"/>
                  </a:srgbClr>
                </a:solidFill>
                <a:latin typeface="Arial" pitchFamily="34" charset="0"/>
                <a:ea typeface="宋体" charset="-122"/>
                <a:cs typeface="Arial" pitchFamily="34" charset="0"/>
              </a:rPr>
              <a:t>  </a:t>
            </a:r>
            <a:r>
              <a:rPr lang="en-US" altLang="zh-CN" sz="2400" b="1" dirty="0">
                <a:solidFill>
                  <a:srgbClr val="434342">
                    <a:lumMod val="75000"/>
                  </a:srgbClr>
                </a:solidFill>
                <a:latin typeface="Tempus Sans ITC" panose="04020404030D07020202" pitchFamily="82" charset="0"/>
                <a:ea typeface="宋体" charset="-122"/>
                <a:cs typeface="Arial" pitchFamily="34" charset="0"/>
              </a:rPr>
              <a:t>MALAYSIA </a:t>
            </a:r>
            <a:r>
              <a:rPr lang="en-US" altLang="zh-CN" sz="2400" b="1" dirty="0" smtClean="0">
                <a:solidFill>
                  <a:srgbClr val="434342">
                    <a:lumMod val="75000"/>
                  </a:srgbClr>
                </a:solidFill>
                <a:latin typeface="Tempus Sans ITC" panose="04020404030D07020202" pitchFamily="82" charset="0"/>
                <a:ea typeface="宋体" charset="-122"/>
                <a:cs typeface="Arial" pitchFamily="34" charset="0"/>
              </a:rPr>
              <a:t>– GENERAL  </a:t>
            </a:r>
            <a:r>
              <a:rPr lang="en-US" altLang="zh-CN" sz="2400" b="1" dirty="0">
                <a:solidFill>
                  <a:srgbClr val="434342">
                    <a:lumMod val="75000"/>
                  </a:srgbClr>
                </a:solidFill>
                <a:latin typeface="Tempus Sans ITC" panose="04020404030D07020202" pitchFamily="82" charset="0"/>
                <a:ea typeface="宋体" charset="-122"/>
                <a:cs typeface="Arial" pitchFamily="34" charset="0"/>
              </a:rPr>
              <a:t>INFORMATION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97227" y="155575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empus Sans ITC" panose="04020404030D07020202" pitchFamily="82" charset="0"/>
              </a:rPr>
              <a:t>Overview</a:t>
            </a:r>
            <a:endParaRPr lang="en-MY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100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919" y="599058"/>
            <a:ext cx="6350659" cy="1280890"/>
          </a:xfrm>
        </p:spPr>
        <p:txBody>
          <a:bodyPr/>
          <a:lstStyle/>
          <a:p>
            <a:r>
              <a:rPr lang="en-US" dirty="0" smtClean="0"/>
              <a:t>RMC ‘s Mission Statement</a:t>
            </a:r>
            <a:endParaRPr lang="en-MY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095" y="2083496"/>
            <a:ext cx="3338146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3249" y="1979112"/>
            <a:ext cx="601249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empus Sans ITC" panose="04020404030D07020202" pitchFamily="82" charset="0"/>
              </a:rPr>
              <a:t>TO SPUR ECONOMIC GROWTH , PRESERVE  NATIONAL  SECURITY AND SOCIETY’S WELL BEING THROUGH REVENUE COLLECTION, TRADE AND INDUSTRIAL FACILITATIONSAND TO ENSURE EFFECTIVE AND EFFICIENT LEGISLATIVE COMPLIANCE</a:t>
            </a:r>
            <a:endParaRPr lang="en-MY" sz="2400" b="1" dirty="0">
              <a:latin typeface="Tempus Sans ITC" panose="04020404030D070202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4285" y="22546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empus Sans ITC" panose="04020404030D07020202" pitchFamily="82" charset="0"/>
              </a:rPr>
              <a:t>Overview</a:t>
            </a:r>
            <a:endParaRPr lang="en-MY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5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26" y="656767"/>
            <a:ext cx="9543229" cy="858882"/>
          </a:xfrm>
        </p:spPr>
        <p:txBody>
          <a:bodyPr>
            <a:normAutofit fontScale="90000"/>
          </a:bodyPr>
          <a:lstStyle/>
          <a:p>
            <a:r>
              <a:rPr lang="en-MY" b="1" dirty="0" smtClean="0">
                <a:latin typeface="Tempus Sans ITC" panose="04020404030D07020202" pitchFamily="82" charset="0"/>
              </a:rPr>
              <a:t>FEDERAL  GOVERNMENT  REVENUE  STATISTICS</a:t>
            </a:r>
            <a:br>
              <a:rPr lang="en-MY" b="1" dirty="0" smtClean="0">
                <a:latin typeface="Tempus Sans ITC" panose="04020404030D07020202" pitchFamily="82" charset="0"/>
              </a:rPr>
            </a:br>
            <a:r>
              <a:rPr lang="en-MY" b="1" dirty="0" smtClean="0">
                <a:latin typeface="Tempus Sans ITC" panose="04020404030D07020202" pitchFamily="82" charset="0"/>
              </a:rPr>
              <a:t/>
            </a:r>
            <a:br>
              <a:rPr lang="en-MY" b="1" dirty="0" smtClean="0">
                <a:latin typeface="Tempus Sans ITC" panose="04020404030D07020202" pitchFamily="82" charset="0"/>
              </a:rPr>
            </a:br>
            <a:r>
              <a:rPr lang="en-MY" b="1" dirty="0" smtClean="0">
                <a:latin typeface="Tempus Sans ITC" panose="04020404030D07020202" pitchFamily="82" charset="0"/>
              </a:rPr>
              <a:t> - INDIRECT  TAX</a:t>
            </a:r>
            <a:br>
              <a:rPr lang="en-MY" b="1" dirty="0" smtClean="0">
                <a:latin typeface="Tempus Sans ITC" panose="04020404030D07020202" pitchFamily="82" charset="0"/>
              </a:rPr>
            </a:br>
            <a:endParaRPr lang="en-MY" b="1" dirty="0">
              <a:latin typeface="Tempus Sans ITC" panose="04020404030D070202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6682894"/>
              </p:ext>
            </p:extLst>
          </p:nvPr>
        </p:nvGraphicFramePr>
        <p:xfrm>
          <a:off x="3022169" y="2894495"/>
          <a:ext cx="7067228" cy="154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911"/>
                <a:gridCol w="2958374"/>
                <a:gridCol w="1880943"/>
              </a:tblGrid>
              <a:tr h="528956">
                <a:tc>
                  <a:txBody>
                    <a:bodyPr/>
                    <a:lstStyle/>
                    <a:p>
                      <a:pPr algn="ctr"/>
                      <a:r>
                        <a:rPr lang="en-MY" sz="2000" b="1" baseline="0" dirty="0" smtClean="0">
                          <a:latin typeface="Tempus Sans ITC" panose="04020404030D07020202" pitchFamily="82" charset="0"/>
                        </a:rPr>
                        <a:t>2011</a:t>
                      </a:r>
                      <a:endParaRPr lang="en-MY" sz="2000" b="1" baseline="0" dirty="0">
                        <a:latin typeface="Tempus Sans ITC" panose="04020404030D070202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Tempus Sans ITC" panose="04020404030D07020202" pitchFamily="82" charset="0"/>
                        </a:rPr>
                        <a:t>2012</a:t>
                      </a:r>
                      <a:endParaRPr lang="en-MY" sz="2000" b="1" baseline="0" dirty="0">
                        <a:latin typeface="Tempus Sans ITC" panose="04020404030D070202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Tempus Sans ITC" panose="04020404030D07020202" pitchFamily="82" charset="0"/>
                        </a:rPr>
                        <a:t>2013</a:t>
                      </a:r>
                      <a:endParaRPr lang="en-MY" sz="2000" b="1" baseline="0" dirty="0">
                        <a:latin typeface="Tempus Sans ITC" panose="04020404030D07020202" pitchFamily="82" charset="0"/>
                      </a:endParaRPr>
                    </a:p>
                  </a:txBody>
                  <a:tcPr/>
                </a:tc>
              </a:tr>
              <a:tr h="395513">
                <a:tc>
                  <a:txBody>
                    <a:bodyPr/>
                    <a:lstStyle/>
                    <a:p>
                      <a:pPr algn="ctr"/>
                      <a:r>
                        <a:rPr lang="en-MY" sz="2000" b="1" baseline="0" dirty="0" smtClean="0">
                          <a:latin typeface="Tempus Sans ITC" panose="04020404030D07020202" pitchFamily="82" charset="0"/>
                        </a:rPr>
                        <a:t>MYR</a:t>
                      </a:r>
                      <a:endParaRPr lang="en-MY" sz="2000" b="1" baseline="0" dirty="0">
                        <a:latin typeface="Tempus Sans ITC" panose="04020404030D070202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baseline="0" dirty="0" smtClean="0">
                          <a:latin typeface="Tempus Sans ITC" panose="04020404030D07020202" pitchFamily="82" charset="0"/>
                        </a:rPr>
                        <a:t>MYR</a:t>
                      </a:r>
                      <a:endParaRPr lang="en-MY" sz="2000" b="1" baseline="0" dirty="0">
                        <a:latin typeface="Tempus Sans ITC" panose="04020404030D070202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Tempus Sans ITC" panose="04020404030D07020202" pitchFamily="82" charset="0"/>
                        </a:rPr>
                        <a:t>MYR</a:t>
                      </a:r>
                      <a:endParaRPr lang="en-MY" sz="2000" b="1" baseline="0" dirty="0">
                        <a:latin typeface="Tempus Sans ITC" panose="04020404030D07020202" pitchFamily="82" charset="0"/>
                      </a:endParaRPr>
                    </a:p>
                  </a:txBody>
                  <a:tcPr/>
                </a:tc>
              </a:tr>
              <a:tr h="615860">
                <a:tc>
                  <a:txBody>
                    <a:bodyPr/>
                    <a:lstStyle/>
                    <a:p>
                      <a:pPr algn="ctr"/>
                      <a:r>
                        <a:rPr lang="en-MY" sz="2000" b="1" baseline="0" dirty="0" smtClean="0">
                          <a:latin typeface="Tempus Sans ITC" panose="04020404030D07020202" pitchFamily="82" charset="0"/>
                        </a:rPr>
                        <a:t>30.38 billion</a:t>
                      </a:r>
                      <a:endParaRPr lang="en-MY" sz="2000" b="1" baseline="0" dirty="0">
                        <a:latin typeface="Tempus Sans ITC" panose="04020404030D070202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baseline="0" dirty="0" smtClean="0">
                          <a:latin typeface="Tempus Sans ITC" panose="04020404030D07020202" pitchFamily="82" charset="0"/>
                        </a:rPr>
                        <a:t>32.318 billion</a:t>
                      </a:r>
                      <a:endParaRPr lang="en-MY" sz="2000" b="1" baseline="0" dirty="0">
                        <a:latin typeface="Tempus Sans ITC" panose="04020404030D070202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baseline="0" dirty="0" smtClean="0">
                          <a:latin typeface="Tempus Sans ITC" panose="04020404030D07020202" pitchFamily="82" charset="0"/>
                        </a:rPr>
                        <a:t>33.126 billion</a:t>
                      </a:r>
                      <a:endParaRPr lang="en-MY" sz="2000" b="1" baseline="0" dirty="0">
                        <a:latin typeface="Tempus Sans ITC" panose="04020404030D07020202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5824" y="33625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empus Sans ITC" panose="04020404030D07020202" pitchFamily="82" charset="0"/>
              </a:rPr>
              <a:t>STATISTICS</a:t>
            </a:r>
            <a:endParaRPr lang="en-MY" sz="14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46050"/>
            <a:ext cx="10099675" cy="656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5824" y="33625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empus Sans ITC" panose="04020404030D07020202" pitchFamily="82" charset="0"/>
              </a:rPr>
              <a:t>STATISTICS</a:t>
            </a:r>
            <a:endParaRPr lang="en-MY" sz="14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1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332" y="547448"/>
            <a:ext cx="10538848" cy="1280890"/>
          </a:xfrm>
        </p:spPr>
        <p:txBody>
          <a:bodyPr>
            <a:noAutofit/>
          </a:bodyPr>
          <a:lstStyle/>
          <a:p>
            <a:pPr algn="ctr"/>
            <a:r>
              <a:rPr lang="en-MY" sz="4400" b="1" dirty="0" smtClean="0">
                <a:latin typeface="Tempus Sans ITC" panose="04020404030D07020202" pitchFamily="82" charset="0"/>
              </a:rPr>
              <a:t>CHALLENGES IN REVENUE COLLECTION</a:t>
            </a:r>
            <a:endParaRPr lang="en-MY" sz="4400" b="1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455" y="1752228"/>
            <a:ext cx="8915400" cy="377762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MY" sz="3600" b="1" dirty="0" smtClean="0">
                <a:latin typeface="Tempus Sans ITC" panose="04020404030D07020202" pitchFamily="82" charset="0"/>
              </a:rPr>
              <a:t>LOW COMPLIANCE</a:t>
            </a:r>
          </a:p>
          <a:p>
            <a:pPr>
              <a:spcAft>
                <a:spcPts val="600"/>
              </a:spcAft>
            </a:pPr>
            <a:r>
              <a:rPr lang="en-MY" sz="3600" b="1" dirty="0" smtClean="0">
                <a:latin typeface="Tempus Sans ITC" panose="04020404030D07020202" pitchFamily="82" charset="0"/>
              </a:rPr>
              <a:t>FAST-CHANGING TRADE AND BUSINESS ENVIRONMENT</a:t>
            </a:r>
          </a:p>
          <a:p>
            <a:pPr>
              <a:spcAft>
                <a:spcPts val="600"/>
              </a:spcAft>
            </a:pPr>
            <a:r>
              <a:rPr lang="en-MY" sz="3600" b="1" dirty="0" smtClean="0">
                <a:latin typeface="Tempus Sans ITC" panose="04020404030D07020202" pitchFamily="82" charset="0"/>
              </a:rPr>
              <a:t>COMMERCIAL FRAUD</a:t>
            </a:r>
            <a:endParaRPr lang="en-MY" sz="3600" b="1" dirty="0">
              <a:latin typeface="Tempus Sans ITC" panose="04020404030D07020202" pitchFamily="82" charset="0"/>
            </a:endParaRPr>
          </a:p>
          <a:p>
            <a:pPr>
              <a:spcAft>
                <a:spcPts val="600"/>
              </a:spcAft>
            </a:pPr>
            <a:r>
              <a:rPr lang="en-MY" sz="3600" b="1" dirty="0" smtClean="0">
                <a:latin typeface="Tempus Sans ITC" panose="04020404030D07020202" pitchFamily="82" charset="0"/>
              </a:rPr>
              <a:t>SMUGGLING</a:t>
            </a:r>
          </a:p>
          <a:p>
            <a:pPr>
              <a:spcAft>
                <a:spcPts val="600"/>
              </a:spcAft>
            </a:pPr>
            <a:r>
              <a:rPr lang="en-MY" sz="3600" b="1" dirty="0" smtClean="0">
                <a:latin typeface="Tempus Sans ITC" panose="04020404030D07020202" pitchFamily="82" charset="0"/>
              </a:rPr>
              <a:t>INFORMAL </a:t>
            </a:r>
            <a:r>
              <a:rPr lang="en-MY" sz="3600" b="1" dirty="0">
                <a:latin typeface="Tempus Sans ITC" panose="04020404030D07020202" pitchFamily="82" charset="0"/>
              </a:rPr>
              <a:t>TRADE</a:t>
            </a:r>
          </a:p>
          <a:p>
            <a:pPr>
              <a:spcAft>
                <a:spcPts val="600"/>
              </a:spcAft>
            </a:pPr>
            <a:endParaRPr lang="en-MY" sz="3600" b="1" dirty="0" smtClean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7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814" y="619931"/>
            <a:ext cx="996541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Tempus Sans ITC" panose="04020404030D07020202" pitchFamily="82" charset="0"/>
              </a:rPr>
              <a:t>Discussion paper by the </a:t>
            </a:r>
            <a:r>
              <a:rPr lang="en-US" sz="3800" b="1" dirty="0">
                <a:latin typeface="Tempus Sans ITC" panose="04020404030D07020202" pitchFamily="82" charset="0"/>
              </a:rPr>
              <a:t>Tax Faculty of the Institute of Chartered Accountants of England and Wales (ICAEW) </a:t>
            </a:r>
            <a:r>
              <a:rPr lang="en-US" sz="3800" b="1" dirty="0" smtClean="0">
                <a:latin typeface="Tempus Sans ITC" panose="04020404030D07020202" pitchFamily="82" charset="0"/>
              </a:rPr>
              <a:t>1999  </a:t>
            </a:r>
            <a:r>
              <a:rPr lang="en-US" sz="3800" b="1" dirty="0" err="1" smtClean="0">
                <a:latin typeface="Tempus Sans ITC" panose="04020404030D07020202" pitchFamily="82" charset="0"/>
              </a:rPr>
              <a:t>summarises</a:t>
            </a:r>
            <a:r>
              <a:rPr lang="en-US" sz="3800" b="1" dirty="0" smtClean="0">
                <a:latin typeface="Tempus Sans ITC" panose="04020404030D07020202" pitchFamily="82" charset="0"/>
              </a:rPr>
              <a:t>  10 </a:t>
            </a:r>
            <a:r>
              <a:rPr lang="en-US" sz="3800" b="1" dirty="0">
                <a:latin typeface="Tempus Sans ITC" panose="04020404030D07020202" pitchFamily="82" charset="0"/>
              </a:rPr>
              <a:t>principles required for </a:t>
            </a:r>
            <a:r>
              <a:rPr lang="en-US" sz="3800" b="1" dirty="0" smtClean="0">
                <a:latin typeface="Tempus Sans ITC" panose="04020404030D07020202" pitchFamily="82" charset="0"/>
              </a:rPr>
              <a:t>an efficient  tax system:</a:t>
            </a:r>
          </a:p>
          <a:p>
            <a:endParaRPr lang="en-MY" sz="2000" b="1" dirty="0">
              <a:latin typeface="Tempus Sans ITC" panose="04020404030D07020202" pitchFamily="8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800" b="1" dirty="0">
                <a:latin typeface="Tempus Sans ITC" panose="04020404030D07020202" pitchFamily="82" charset="0"/>
              </a:rPr>
              <a:t>• Statutory – </a:t>
            </a:r>
            <a:endParaRPr lang="en-MY" sz="3800" b="1" dirty="0">
              <a:latin typeface="Tempus Sans ITC" panose="04020404030D07020202" pitchFamily="8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800" b="1" dirty="0">
                <a:latin typeface="Tempus Sans ITC" panose="04020404030D07020202" pitchFamily="82" charset="0"/>
              </a:rPr>
              <a:t>• Certainty </a:t>
            </a:r>
            <a:r>
              <a:rPr lang="en-US" sz="3800" b="1" dirty="0" smtClean="0">
                <a:latin typeface="Tempus Sans ITC" panose="04020404030D07020202" pitchFamily="82" charset="0"/>
              </a:rPr>
              <a:t>–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800" b="1" dirty="0" smtClean="0">
                <a:latin typeface="Tempus Sans ITC" panose="04020404030D07020202" pitchFamily="82" charset="0"/>
              </a:rPr>
              <a:t>• </a:t>
            </a:r>
            <a:r>
              <a:rPr lang="en-US" sz="3800" b="1" dirty="0">
                <a:latin typeface="Tempus Sans ITC" panose="04020404030D07020202" pitchFamily="82" charset="0"/>
              </a:rPr>
              <a:t>Simplicity – </a:t>
            </a:r>
            <a:endParaRPr lang="en-US" sz="3800" b="1" dirty="0" smtClean="0">
              <a:latin typeface="Tempus Sans ITC" panose="04020404030D07020202" pitchFamily="8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800" b="1" dirty="0" smtClean="0">
                <a:latin typeface="Tempus Sans ITC" panose="04020404030D07020202" pitchFamily="82" charset="0"/>
              </a:rPr>
              <a:t>• </a:t>
            </a:r>
            <a:r>
              <a:rPr lang="en-US" sz="3800" b="1" dirty="0">
                <a:latin typeface="Tempus Sans ITC" panose="04020404030D07020202" pitchFamily="82" charset="0"/>
              </a:rPr>
              <a:t>Easy to collect and calculate </a:t>
            </a:r>
            <a:endParaRPr lang="en-US" sz="3800" b="1" dirty="0" smtClean="0">
              <a:latin typeface="Tempus Sans ITC" panose="04020404030D07020202" pitchFamily="82" charset="0"/>
            </a:endParaRPr>
          </a:p>
          <a:p>
            <a:endParaRPr lang="en-MY" sz="38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6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292" y="623882"/>
            <a:ext cx="7997124" cy="528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b="1" dirty="0" smtClean="0">
                <a:latin typeface="Tempus Sans ITC" panose="04020404030D07020202" pitchFamily="82" charset="0"/>
              </a:rPr>
              <a:t>Properly Targeted</a:t>
            </a:r>
            <a:endParaRPr lang="en-MY" sz="3800" b="1" dirty="0" smtClean="0">
              <a:latin typeface="Tempus Sans ITC" panose="04020404030D07020202" pitchFamily="8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MY" sz="3800" b="1" dirty="0" smtClean="0">
                <a:latin typeface="Tempus Sans ITC" panose="04020404030D07020202" pitchFamily="82" charset="0"/>
              </a:rPr>
              <a:t>Constant </a:t>
            </a:r>
            <a:r>
              <a:rPr lang="en-MY" sz="3800" b="1" dirty="0">
                <a:latin typeface="Tempus Sans ITC" panose="04020404030D07020202" pitchFamily="82" charset="0"/>
              </a:rPr>
              <a:t>– </a:t>
            </a:r>
            <a:endParaRPr lang="en-MY" sz="3800" b="1" dirty="0" smtClean="0">
              <a:latin typeface="Tempus Sans ITC" panose="04020404030D07020202" pitchFamily="8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MY" sz="3800" b="1" dirty="0" smtClean="0">
                <a:latin typeface="Tempus Sans ITC" panose="04020404030D07020202" pitchFamily="82" charset="0"/>
              </a:rPr>
              <a:t>Consultation </a:t>
            </a:r>
            <a:r>
              <a:rPr lang="en-MY" sz="3800" b="1" dirty="0">
                <a:latin typeface="Tempus Sans ITC" panose="04020404030D07020202" pitchFamily="82" charset="0"/>
              </a:rPr>
              <a:t>– </a:t>
            </a:r>
            <a:endParaRPr lang="en-MY" sz="3800" b="1" dirty="0" smtClean="0">
              <a:latin typeface="Tempus Sans ITC" panose="04020404030D07020202" pitchFamily="8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MY" sz="3800" b="1" dirty="0" smtClean="0">
                <a:latin typeface="Tempus Sans ITC" panose="04020404030D07020202" pitchFamily="82" charset="0"/>
              </a:rPr>
              <a:t>Regular </a:t>
            </a:r>
            <a:r>
              <a:rPr lang="en-MY" sz="3800" b="1" dirty="0">
                <a:latin typeface="Tempus Sans ITC" panose="04020404030D07020202" pitchFamily="82" charset="0"/>
              </a:rPr>
              <a:t>review – </a:t>
            </a:r>
            <a:endParaRPr lang="en-MY" sz="3800" b="1" dirty="0" smtClean="0">
              <a:latin typeface="Tempus Sans ITC" panose="04020404030D07020202" pitchFamily="8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MY" sz="3800" b="1" dirty="0" smtClean="0">
                <a:latin typeface="Tempus Sans ITC" panose="04020404030D07020202" pitchFamily="82" charset="0"/>
              </a:rPr>
              <a:t>Fair </a:t>
            </a:r>
            <a:r>
              <a:rPr lang="en-MY" sz="3800" b="1" dirty="0">
                <a:latin typeface="Tempus Sans ITC" panose="04020404030D07020202" pitchFamily="82" charset="0"/>
              </a:rPr>
              <a:t>and reasonable – </a:t>
            </a:r>
            <a:endParaRPr lang="en-MY" sz="3800" b="1" dirty="0" smtClean="0">
              <a:latin typeface="Tempus Sans ITC" panose="04020404030D07020202" pitchFamily="8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MY" sz="3800" b="1" dirty="0" smtClean="0">
                <a:latin typeface="Tempus Sans ITC" panose="04020404030D07020202" pitchFamily="82" charset="0"/>
              </a:rPr>
              <a:t>Competitive </a:t>
            </a:r>
            <a:r>
              <a:rPr lang="en-MY" sz="3800" b="1" dirty="0">
                <a:latin typeface="Tempus Sans ITC" panose="04020404030D07020202" pitchFamily="82" charset="0"/>
              </a:rPr>
              <a:t>– </a:t>
            </a:r>
          </a:p>
        </p:txBody>
      </p:sp>
    </p:spTree>
    <p:extLst>
      <p:ext uri="{BB962C8B-B14F-4D97-AF65-F5344CB8AC3E}">
        <p14:creationId xmlns:p14="http://schemas.microsoft.com/office/powerpoint/2010/main" xmlns="" val="4520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2433</TotalTime>
  <Words>340</Words>
  <Application>Microsoft Office PowerPoint</Application>
  <PresentationFormat>Custom</PresentationFormat>
  <Paragraphs>75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FAIR AND EFFICIENT REVENUE COLLECTION  Royal Malaysian Customs Experience</vt:lpstr>
      <vt:lpstr>PRESENTATION OUTLINE </vt:lpstr>
      <vt:lpstr>Slide 3</vt:lpstr>
      <vt:lpstr>RMC ‘s Mission Statement</vt:lpstr>
      <vt:lpstr>FEDERAL  GOVERNMENT  REVENUE  STATISTICS   - INDIRECT  TAX </vt:lpstr>
      <vt:lpstr>Slide 6</vt:lpstr>
      <vt:lpstr>CHALLENGES IN REVENUE COLLECTION</vt:lpstr>
      <vt:lpstr>Slide 8</vt:lpstr>
      <vt:lpstr>Slide 9</vt:lpstr>
      <vt:lpstr>RMCD’S  Strategies Towards  An Efficient  and Fair Revenue Collection</vt:lpstr>
      <vt:lpstr>RMCD’S Initiative Towards  An Efficient  and Fair Revenue Collection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AND EFFICIENT TAX COLLECTION</dc:title>
  <dc:creator>User048</dc:creator>
  <cp:lastModifiedBy>Rachel</cp:lastModifiedBy>
  <cp:revision>80</cp:revision>
  <dcterms:created xsi:type="dcterms:W3CDTF">2014-06-17T07:03:06Z</dcterms:created>
  <dcterms:modified xsi:type="dcterms:W3CDTF">2014-06-28T08:15:39Z</dcterms:modified>
</cp:coreProperties>
</file>