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60" r:id="rId2"/>
    <p:sldId id="282" r:id="rId3"/>
    <p:sldId id="258" r:id="rId4"/>
    <p:sldId id="261" r:id="rId5"/>
    <p:sldId id="262" r:id="rId6"/>
    <p:sldId id="263" r:id="rId7"/>
    <p:sldId id="264" r:id="rId8"/>
    <p:sldId id="265" r:id="rId9"/>
    <p:sldId id="266" r:id="rId10"/>
    <p:sldId id="267" r:id="rId11"/>
    <p:sldId id="268" r:id="rId12"/>
    <p:sldId id="283" r:id="rId13"/>
    <p:sldId id="270" r:id="rId14"/>
    <p:sldId id="271" r:id="rId15"/>
    <p:sldId id="272" r:id="rId16"/>
    <p:sldId id="273" r:id="rId17"/>
    <p:sldId id="274" r:id="rId18"/>
    <p:sldId id="275" r:id="rId19"/>
    <p:sldId id="276" r:id="rId20"/>
    <p:sldId id="277" r:id="rId21"/>
    <p:sldId id="278" r:id="rId22"/>
    <p:sldId id="279" r:id="rId23"/>
    <p:sldId id="281" r:id="rId24"/>
    <p:sldId id="285"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p:cViewPr varScale="1">
        <p:scale>
          <a:sx n="64" d="100"/>
          <a:sy n="64" d="100"/>
        </p:scale>
        <p:origin x="96" y="33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7416" y="0"/>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E59231E-6E66-4E5F-8F91-09483B5E2B6F}" type="datetimeFigureOut">
              <a:rPr lang="en-US" smtClean="0"/>
              <a:t>5/10/2016</a:t>
            </a:fld>
            <a:endParaRPr lang="en-US"/>
          </a:p>
        </p:txBody>
      </p:sp>
      <p:sp>
        <p:nvSpPr>
          <p:cNvPr id="5" name="Footer Placeholder 4"/>
          <p:cNvSpPr>
            <a:spLocks noGrp="1"/>
          </p:cNvSpPr>
          <p:nvPr>
            <p:ph type="ftr" sz="quarter" idx="11"/>
          </p:nvPr>
        </p:nvSpPr>
        <p:spPr>
          <a:xfrm>
            <a:off x="7467600" y="5715000"/>
            <a:ext cx="1524000" cy="1066800"/>
          </a:xfrm>
        </p:spPr>
        <p:txBody>
          <a:bodyPr/>
          <a:lstStyle>
            <a:lvl1pPr algn="ctr">
              <a:defRPr/>
            </a:lvl1pPr>
          </a:lstStyle>
          <a:p>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95903" y="5579012"/>
            <a:ext cx="1524000" cy="1194246"/>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59231E-6E66-4E5F-8F91-09483B5E2B6F}" type="datetimeFigureOut">
              <a:rPr lang="en-US" smtClean="0"/>
              <a:t>5/10/2016</a:t>
            </a:fld>
            <a:endParaRPr lang="en-US"/>
          </a:p>
        </p:txBody>
      </p:sp>
      <p:sp>
        <p:nvSpPr>
          <p:cNvPr id="5" name="Footer Placeholder 4"/>
          <p:cNvSpPr>
            <a:spLocks noGrp="1"/>
          </p:cNvSpPr>
          <p:nvPr>
            <p:ph type="ftr" sz="quarter" idx="11"/>
          </p:nvPr>
        </p:nvSpPr>
        <p:spPr>
          <a:xfrm>
            <a:off x="1066800" y="5486400"/>
            <a:ext cx="1524000" cy="1371600"/>
          </a:xfrm>
        </p:spPr>
        <p:txBody>
          <a:bodyPr/>
          <a:lstStyle/>
          <a:p>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4915989"/>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E59231E-6E66-4E5F-8F91-09483B5E2B6F}" type="datetimeFigureOut">
              <a:rPr lang="en-US" smtClean="0"/>
              <a:t>5/10/2016</a:t>
            </a:fld>
            <a:endParaRPr lang="en-US"/>
          </a:p>
        </p:txBody>
      </p:sp>
      <p:sp>
        <p:nvSpPr>
          <p:cNvPr id="5" name="Footer Placeholder 4"/>
          <p:cNvSpPr>
            <a:spLocks noGrp="1"/>
          </p:cNvSpPr>
          <p:nvPr>
            <p:ph type="ftr" sz="quarter" idx="3"/>
          </p:nvPr>
        </p:nvSpPr>
        <p:spPr>
          <a:xfrm>
            <a:off x="6553200" y="5410200"/>
            <a:ext cx="1600200" cy="1149242"/>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ADD3316-4A09-4891-AC4B-F154365987F1}" type="slidenum">
              <a:rPr lang="en-US" smtClean="0"/>
              <a:t>‹#›</a:t>
            </a:fld>
            <a:endParaRPr lang="en-US"/>
          </a:p>
        </p:txBody>
      </p:sp>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768737" y="5562600"/>
            <a:ext cx="1295400" cy="1015109"/>
          </a:xfrm>
          <a:prstGeom prst="rect">
            <a:avLst/>
          </a:prstGeom>
        </p:spPr>
      </p:pic>
    </p:spTree>
  </p:cSld>
  <p:clrMap bg1="lt1" tx1="dk1" bg2="lt2" tx2="dk2" accent1="accent1" accent2="accent2" accent3="accent3" accent4="accent4" accent5="accent5" accent6="accent6" hlink="hlink" folHlink="folHlink"/>
  <p:sldLayoutIdLst>
    <p:sldLayoutId id="2147483973" r:id="rId1"/>
    <p:sldLayoutId id="2147483974" r:id="rId2"/>
  </p:sldLayoutIdLst>
  <p:timing>
    <p:tnLst>
      <p:par>
        <p:cTn id="1" dur="indefinite" restart="never" nodeType="tmRoot"/>
      </p:par>
    </p:tnLst>
  </p:timing>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81000"/>
            <a:ext cx="6858000" cy="1828462"/>
          </a:xfrm>
        </p:spPr>
        <p:txBody>
          <a:bodyPr>
            <a:normAutofit/>
          </a:bodyPr>
          <a:lstStyle/>
          <a:p>
            <a:r>
              <a:rPr lang="en-US" sz="2700" dirty="0" smtClean="0"/>
              <a:t>Simple </a:t>
            </a:r>
            <a:r>
              <a:rPr lang="en-US" sz="2700" dirty="0"/>
              <a:t>Steps Towards Phenomenal Finance Income</a:t>
            </a:r>
            <a:r>
              <a:rPr lang="en-US" sz="1500" dirty="0"/>
              <a:t>.  </a:t>
            </a:r>
          </a:p>
        </p:txBody>
      </p:sp>
      <p:sp>
        <p:nvSpPr>
          <p:cNvPr id="3" name="Subtitle 2"/>
          <p:cNvSpPr>
            <a:spLocks noGrp="1"/>
          </p:cNvSpPr>
          <p:nvPr>
            <p:ph type="subTitle" idx="1"/>
          </p:nvPr>
        </p:nvSpPr>
        <p:spPr/>
        <p:txBody>
          <a:bodyPr>
            <a:normAutofit fontScale="70000" lnSpcReduction="20000"/>
          </a:bodyPr>
          <a:lstStyle/>
          <a:p>
            <a:endParaRPr lang="en-US" sz="3000" dirty="0"/>
          </a:p>
        </p:txBody>
      </p:sp>
    </p:spTree>
    <p:extLst>
      <p:ext uri="{BB962C8B-B14F-4D97-AF65-F5344CB8AC3E}">
        <p14:creationId xmlns:p14="http://schemas.microsoft.com/office/powerpoint/2010/main" val="510182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300</a:t>
            </a:r>
            <a:r>
              <a:rPr lang="en-US" dirty="0"/>
              <a:t>% Rule</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03646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300% Rule</a:t>
            </a:r>
            <a:endParaRPr lang="en-US" dirty="0"/>
          </a:p>
        </p:txBody>
      </p:sp>
      <p:sp>
        <p:nvSpPr>
          <p:cNvPr id="3" name="Content Placeholder 2"/>
          <p:cNvSpPr>
            <a:spLocks noGrp="1"/>
          </p:cNvSpPr>
          <p:nvPr>
            <p:ph idx="1"/>
          </p:nvPr>
        </p:nvSpPr>
        <p:spPr/>
        <p:txBody>
          <a:bodyPr/>
          <a:lstStyle/>
          <a:p>
            <a:r>
              <a:rPr lang="en-US" dirty="0" smtClean="0"/>
              <a:t>I’ve </a:t>
            </a:r>
            <a:r>
              <a:rPr lang="en-US" dirty="0"/>
              <a:t>got a theory that if you give 100% all of the time, somehow things will work out in the end.” –</a:t>
            </a:r>
            <a:r>
              <a:rPr lang="en-US" i="1" dirty="0"/>
              <a:t>Larry Bird</a:t>
            </a:r>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0" y="1447800"/>
            <a:ext cx="2273971" cy="3581400"/>
          </a:xfrm>
          <a:prstGeom prst="rect">
            <a:avLst/>
          </a:prstGeom>
        </p:spPr>
      </p:pic>
    </p:spTree>
    <p:extLst>
      <p:ext uri="{BB962C8B-B14F-4D97-AF65-F5344CB8AC3E}">
        <p14:creationId xmlns:p14="http://schemas.microsoft.com/office/powerpoint/2010/main" val="6039699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300% </a:t>
            </a:r>
            <a:r>
              <a:rPr lang="en-US" dirty="0" err="1" smtClean="0"/>
              <a:t>rULE</a:t>
            </a:r>
            <a:endParaRPr lang="en-US" dirty="0"/>
          </a:p>
        </p:txBody>
      </p:sp>
      <p:sp>
        <p:nvSpPr>
          <p:cNvPr id="3" name="Content Placeholder 2"/>
          <p:cNvSpPr>
            <a:spLocks noGrp="1"/>
          </p:cNvSpPr>
          <p:nvPr>
            <p:ph idx="1"/>
          </p:nvPr>
        </p:nvSpPr>
        <p:spPr>
          <a:xfrm>
            <a:off x="0" y="1100628"/>
            <a:ext cx="9144000" cy="3579849"/>
          </a:xfrm>
        </p:spPr>
        <p:txBody>
          <a:bodyPr/>
          <a:lstStyle/>
          <a:p>
            <a:r>
              <a:rPr lang="en-US" sz="2400" dirty="0"/>
              <a:t>100% of the products, to 100% of the customers, 100% of the time</a:t>
            </a:r>
          </a:p>
          <a:p>
            <a:r>
              <a:rPr lang="en-US" sz="2400" dirty="0"/>
              <a:t>Menu</a:t>
            </a:r>
          </a:p>
          <a:p>
            <a:r>
              <a:rPr lang="en-US" sz="2400" dirty="0" smtClean="0"/>
              <a:t>Signed </a:t>
            </a:r>
            <a:r>
              <a:rPr lang="en-US" sz="2400" dirty="0"/>
              <a:t>Disclaimers </a:t>
            </a:r>
          </a:p>
          <a:p>
            <a:r>
              <a:rPr lang="en-US" sz="2400" dirty="0"/>
              <a:t>            “ I give up the right”</a:t>
            </a:r>
          </a:p>
          <a:p>
            <a:endParaRPr lang="en-US" dirty="0"/>
          </a:p>
        </p:txBody>
      </p:sp>
    </p:spTree>
    <p:extLst>
      <p:ext uri="{BB962C8B-B14F-4D97-AF65-F5344CB8AC3E}">
        <p14:creationId xmlns:p14="http://schemas.microsoft.com/office/powerpoint/2010/main" val="2884466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                              Psychology</a:t>
            </a:r>
            <a:endParaRPr lang="en-US" dirty="0"/>
          </a:p>
        </p:txBody>
      </p:sp>
      <p:pic>
        <p:nvPicPr>
          <p:cNvPr id="6"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00400" y="990600"/>
            <a:ext cx="2971800" cy="3886200"/>
          </a:xfrm>
        </p:spPr>
      </p:pic>
    </p:spTree>
    <p:extLst>
      <p:ext uri="{BB962C8B-B14F-4D97-AF65-F5344CB8AC3E}">
        <p14:creationId xmlns:p14="http://schemas.microsoft.com/office/powerpoint/2010/main" val="1153685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scripts</a:t>
            </a:r>
            <a:endParaRPr lang="en-US" dirty="0"/>
          </a:p>
        </p:txBody>
      </p:sp>
      <p:sp>
        <p:nvSpPr>
          <p:cNvPr id="3" name="Content Placeholder 2"/>
          <p:cNvSpPr>
            <a:spLocks noGrp="1"/>
          </p:cNvSpPr>
          <p:nvPr>
            <p:ph idx="1"/>
          </p:nvPr>
        </p:nvSpPr>
        <p:spPr/>
        <p:txBody>
          <a:bodyPr/>
          <a:lstStyle/>
          <a:p>
            <a:r>
              <a:rPr lang="en-US" dirty="0"/>
              <a:t>Finance Presentation of Finance ,Products and Objection handling</a:t>
            </a:r>
          </a:p>
          <a:p>
            <a:pPr marL="0" indent="0"/>
            <a:r>
              <a:rPr lang="en-US" dirty="0"/>
              <a:t>      W Clement Stone</a:t>
            </a:r>
          </a:p>
          <a:p>
            <a:pPr marL="0" indent="0"/>
            <a:r>
              <a:rPr lang="en-US" dirty="0"/>
              <a:t>       Confidence #1 factor to success </a:t>
            </a:r>
          </a:p>
          <a:p>
            <a:r>
              <a:rPr lang="en-US" dirty="0"/>
              <a:t>Sales People Turn to finance, Tee up of products, payments, Interest</a:t>
            </a:r>
          </a:p>
          <a:p>
            <a:endParaRPr lang="en-US" dirty="0"/>
          </a:p>
        </p:txBody>
      </p:sp>
    </p:spTree>
    <p:extLst>
      <p:ext uri="{BB962C8B-B14F-4D97-AF65-F5344CB8AC3E}">
        <p14:creationId xmlns:p14="http://schemas.microsoft.com/office/powerpoint/2010/main" val="647325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                       Need </a:t>
            </a:r>
            <a:r>
              <a:rPr lang="en-US" dirty="0"/>
              <a:t>Awareness</a:t>
            </a:r>
          </a:p>
        </p:txBody>
      </p:sp>
      <p:sp>
        <p:nvSpPr>
          <p:cNvPr id="3" name="Content Placeholder 2"/>
          <p:cNvSpPr>
            <a:spLocks noGrp="1"/>
          </p:cNvSpPr>
          <p:nvPr>
            <p:ph idx="1"/>
          </p:nvPr>
        </p:nvSpPr>
        <p:spPr/>
        <p:txBody>
          <a:bodyPr/>
          <a:lstStyle/>
          <a:p>
            <a:r>
              <a:rPr lang="en-US" dirty="0"/>
              <a:t>Best way to handle a objection is not have one</a:t>
            </a:r>
          </a:p>
          <a:p>
            <a:r>
              <a:rPr lang="en-US" dirty="0"/>
              <a:t>Cash and Chrissy</a:t>
            </a:r>
          </a:p>
          <a:p>
            <a:r>
              <a:rPr lang="en-US" dirty="0"/>
              <a:t>Who is left holding the bag</a:t>
            </a:r>
          </a:p>
        </p:txBody>
      </p:sp>
    </p:spTree>
    <p:extLst>
      <p:ext uri="{BB962C8B-B14F-4D97-AF65-F5344CB8AC3E}">
        <p14:creationId xmlns:p14="http://schemas.microsoft.com/office/powerpoint/2010/main" val="397889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                         </a:t>
            </a:r>
            <a:r>
              <a:rPr lang="en-US" dirty="0"/>
              <a:t> </a:t>
            </a:r>
            <a:r>
              <a:rPr lang="en-US" dirty="0" smtClean="0"/>
              <a:t>   Logic </a:t>
            </a:r>
            <a:r>
              <a:rPr lang="en-US" dirty="0"/>
              <a:t>Traps</a:t>
            </a:r>
          </a:p>
        </p:txBody>
      </p:sp>
      <p:sp>
        <p:nvSpPr>
          <p:cNvPr id="3" name="Content Placeholder 2"/>
          <p:cNvSpPr>
            <a:spLocks noGrp="1"/>
          </p:cNvSpPr>
          <p:nvPr>
            <p:ph idx="1"/>
          </p:nvPr>
        </p:nvSpPr>
        <p:spPr>
          <a:xfrm>
            <a:off x="381000" y="762000"/>
            <a:ext cx="7520940" cy="4191000"/>
          </a:xfrm>
        </p:spPr>
        <p:txBody>
          <a:bodyPr>
            <a:noAutofit/>
          </a:bodyPr>
          <a:lstStyle/>
          <a:p>
            <a:r>
              <a:rPr lang="en-US" sz="2800" dirty="0"/>
              <a:t>Feel felt and Found</a:t>
            </a:r>
          </a:p>
          <a:p>
            <a:r>
              <a:rPr lang="en-US" sz="2800" dirty="0"/>
              <a:t>Sophisticated Logic traps</a:t>
            </a:r>
          </a:p>
          <a:p>
            <a:r>
              <a:rPr lang="en-US" sz="2800" dirty="0"/>
              <a:t>    Conclusion </a:t>
            </a:r>
          </a:p>
          <a:p>
            <a:r>
              <a:rPr lang="en-US" sz="2800" dirty="0"/>
              <a:t>    Testing question</a:t>
            </a:r>
          </a:p>
          <a:p>
            <a:r>
              <a:rPr lang="en-US" sz="2800" dirty="0"/>
              <a:t>    Need awareness </a:t>
            </a:r>
          </a:p>
          <a:p>
            <a:r>
              <a:rPr lang="en-US" sz="2800" dirty="0"/>
              <a:t>    Need satisfaction</a:t>
            </a:r>
          </a:p>
          <a:p>
            <a:r>
              <a:rPr lang="en-US" sz="2800" dirty="0"/>
              <a:t>    Trial close</a:t>
            </a:r>
          </a:p>
          <a:p>
            <a:r>
              <a:rPr lang="en-US" sz="2800" dirty="0"/>
              <a:t>    Close on the minor points  </a:t>
            </a:r>
          </a:p>
          <a:p>
            <a:endParaRPr lang="en-US" sz="2800" dirty="0"/>
          </a:p>
        </p:txBody>
      </p:sp>
    </p:spTree>
    <p:extLst>
      <p:ext uri="{BB962C8B-B14F-4D97-AF65-F5344CB8AC3E}">
        <p14:creationId xmlns:p14="http://schemas.microsoft.com/office/powerpoint/2010/main" val="116179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              Objection </a:t>
            </a:r>
            <a:r>
              <a:rPr lang="en-US" dirty="0"/>
              <a:t>Handling Techniques</a:t>
            </a:r>
          </a:p>
        </p:txBody>
      </p:sp>
      <p:sp>
        <p:nvSpPr>
          <p:cNvPr id="3" name="Content Placeholder 2"/>
          <p:cNvSpPr>
            <a:spLocks noGrp="1"/>
          </p:cNvSpPr>
          <p:nvPr>
            <p:ph idx="1"/>
          </p:nvPr>
        </p:nvSpPr>
        <p:spPr>
          <a:xfrm>
            <a:off x="76200" y="1066800"/>
            <a:ext cx="9067800" cy="3579849"/>
          </a:xfrm>
        </p:spPr>
        <p:txBody>
          <a:bodyPr/>
          <a:lstStyle/>
          <a:p>
            <a:r>
              <a:rPr lang="en-US" sz="2800" dirty="0"/>
              <a:t>There at most 10 objections</a:t>
            </a:r>
          </a:p>
          <a:p>
            <a:r>
              <a:rPr lang="en-US" sz="2800" dirty="0"/>
              <a:t>Write clear counters to all ten</a:t>
            </a:r>
          </a:p>
          <a:p>
            <a:r>
              <a:rPr lang="en-US" sz="2800" dirty="0"/>
              <a:t>Follow the logic Trap Path</a:t>
            </a:r>
          </a:p>
          <a:p>
            <a:r>
              <a:rPr lang="en-US" sz="2800" dirty="0"/>
              <a:t>PDR ( Practice Drill Rehearse)</a:t>
            </a:r>
          </a:p>
          <a:p>
            <a:r>
              <a:rPr lang="en-US" sz="2800" dirty="0"/>
              <a:t>Start all Objection replies with “ I am so glad you ask that”</a:t>
            </a:r>
          </a:p>
          <a:p>
            <a:endParaRPr lang="en-US" dirty="0"/>
          </a:p>
          <a:p>
            <a:endParaRPr lang="en-US" dirty="0"/>
          </a:p>
        </p:txBody>
      </p:sp>
    </p:spTree>
    <p:extLst>
      <p:ext uri="{BB962C8B-B14F-4D97-AF65-F5344CB8AC3E}">
        <p14:creationId xmlns:p14="http://schemas.microsoft.com/office/powerpoint/2010/main" val="1322074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Hidden </a:t>
            </a:r>
            <a:r>
              <a:rPr lang="en-US" dirty="0"/>
              <a:t>Psychology</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7400" y="944880"/>
            <a:ext cx="5874296" cy="3728720"/>
          </a:xfrm>
          <a:prstGeom prst="rect">
            <a:avLst/>
          </a:prstGeom>
        </p:spPr>
      </p:pic>
    </p:spTree>
    <p:extLst>
      <p:ext uri="{BB962C8B-B14F-4D97-AF65-F5344CB8AC3E}">
        <p14:creationId xmlns:p14="http://schemas.microsoft.com/office/powerpoint/2010/main" val="5620170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hidden </a:t>
            </a:r>
            <a:r>
              <a:rPr lang="en-US" dirty="0"/>
              <a:t>Psychology</a:t>
            </a:r>
          </a:p>
        </p:txBody>
      </p:sp>
      <p:sp>
        <p:nvSpPr>
          <p:cNvPr id="3" name="Content Placeholder 2"/>
          <p:cNvSpPr>
            <a:spLocks noGrp="1"/>
          </p:cNvSpPr>
          <p:nvPr>
            <p:ph idx="1"/>
          </p:nvPr>
        </p:nvSpPr>
        <p:spPr>
          <a:xfrm>
            <a:off x="381000" y="914400"/>
            <a:ext cx="7520940" cy="4461972"/>
          </a:xfrm>
        </p:spPr>
        <p:txBody>
          <a:bodyPr>
            <a:normAutofit fontScale="40000" lnSpcReduction="20000"/>
          </a:bodyPr>
          <a:lstStyle/>
          <a:p>
            <a:pPr marL="0" indent="0"/>
            <a:r>
              <a:rPr lang="en-US" sz="5000" dirty="0" smtClean="0"/>
              <a:t> </a:t>
            </a:r>
            <a:r>
              <a:rPr lang="en-US" sz="5000" dirty="0"/>
              <a:t>Plants, Water</a:t>
            </a:r>
          </a:p>
          <a:p>
            <a:pPr marL="0" indent="0"/>
            <a:r>
              <a:rPr lang="en-US" sz="5000" dirty="0"/>
              <a:t>     Office </a:t>
            </a:r>
            <a:r>
              <a:rPr lang="en-US" sz="5000" i="1" dirty="0"/>
              <a:t>Green </a:t>
            </a:r>
            <a:r>
              <a:rPr lang="en-US" sz="5000" dirty="0" smtClean="0"/>
              <a:t>wear </a:t>
            </a:r>
            <a:r>
              <a:rPr lang="en-US" sz="5000" i="1" dirty="0"/>
              <a:t>Blue</a:t>
            </a:r>
          </a:p>
          <a:p>
            <a:pPr marL="0" indent="0"/>
            <a:r>
              <a:rPr lang="en-US" sz="5000" dirty="0"/>
              <a:t> Hard Chairs = Hard Negotiators </a:t>
            </a:r>
          </a:p>
          <a:p>
            <a:pPr marL="0" indent="0"/>
            <a:r>
              <a:rPr lang="en-US" sz="5000" dirty="0"/>
              <a:t> Make them drink the coffee </a:t>
            </a:r>
          </a:p>
          <a:p>
            <a:pPr marL="0" indent="0"/>
            <a:r>
              <a:rPr lang="en-US" sz="5000" dirty="0"/>
              <a:t> Yes Agenda (Mental Consistency)</a:t>
            </a:r>
          </a:p>
          <a:p>
            <a:pPr marL="0" indent="0"/>
            <a:r>
              <a:rPr lang="en-US" sz="5000" dirty="0"/>
              <a:t>      “How are you ?”</a:t>
            </a:r>
          </a:p>
          <a:p>
            <a:pPr marL="0" indent="0"/>
            <a:r>
              <a:rPr lang="en-US" sz="5000" dirty="0"/>
              <a:t>     “May I join you ?“</a:t>
            </a:r>
          </a:p>
          <a:p>
            <a:pPr marL="0" indent="0"/>
            <a:r>
              <a:rPr lang="en-US" sz="5000" dirty="0"/>
              <a:t>     “ Can you see How?”</a:t>
            </a:r>
          </a:p>
          <a:p>
            <a:pPr marL="0" indent="0"/>
            <a:r>
              <a:rPr lang="en-US" sz="5000" dirty="0"/>
              <a:t>    Shake Hands  (Human Touch)</a:t>
            </a:r>
          </a:p>
          <a:p>
            <a:pPr marL="0" indent="0"/>
            <a:r>
              <a:rPr lang="en-US" sz="5000" dirty="0"/>
              <a:t>    Anchor numbers</a:t>
            </a:r>
          </a:p>
          <a:p>
            <a:pPr marL="0" indent="0"/>
            <a:r>
              <a:rPr lang="en-US" sz="5000" dirty="0"/>
              <a:t>    Repeat statements 3 ways for believability</a:t>
            </a:r>
          </a:p>
          <a:p>
            <a:pPr marL="0" indent="0"/>
            <a:r>
              <a:rPr lang="en-US" sz="5000" dirty="0"/>
              <a:t>    Use the secret magic word </a:t>
            </a:r>
          </a:p>
          <a:p>
            <a:pPr marL="0" indent="0"/>
            <a:r>
              <a:rPr lang="en-US" sz="4500" dirty="0"/>
              <a:t>    </a:t>
            </a:r>
          </a:p>
          <a:p>
            <a:endParaRPr lang="en-US" dirty="0"/>
          </a:p>
        </p:txBody>
      </p:sp>
    </p:spTree>
    <p:extLst>
      <p:ext uri="{BB962C8B-B14F-4D97-AF65-F5344CB8AC3E}">
        <p14:creationId xmlns:p14="http://schemas.microsoft.com/office/powerpoint/2010/main" val="3828827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630680"/>
            <a:ext cx="7520940" cy="548640"/>
          </a:xfrm>
        </p:spPr>
        <p:txBody>
          <a:bodyPr/>
          <a:lstStyle/>
          <a:p>
            <a:r>
              <a:rPr lang="en-US" sz="8000" dirty="0" smtClean="0"/>
              <a:t>            or</a:t>
            </a:r>
            <a:endParaRPr lang="en-US" sz="8000" dirty="0"/>
          </a:p>
        </p:txBody>
      </p:sp>
      <p:sp>
        <p:nvSpPr>
          <p:cNvPr id="3" name="Content Placeholder 2"/>
          <p:cNvSpPr>
            <a:spLocks noGrp="1"/>
          </p:cNvSpPr>
          <p:nvPr>
            <p:ph idx="1"/>
          </p:nvPr>
        </p:nvSpPr>
        <p:spPr>
          <a:xfrm>
            <a:off x="802640" y="2209800"/>
            <a:ext cx="7520940" cy="912849"/>
          </a:xfrm>
        </p:spPr>
        <p:txBody>
          <a:bodyPr>
            <a:normAutofit/>
          </a:bodyPr>
          <a:lstStyle/>
          <a:p>
            <a:r>
              <a:rPr lang="en-US" sz="4400" dirty="0" smtClean="0"/>
              <a:t>                                                                                                                                                                                                                   </a:t>
            </a:r>
            <a:endParaRPr lang="en-US" sz="4400" dirty="0"/>
          </a:p>
        </p:txBody>
      </p:sp>
    </p:spTree>
    <p:extLst>
      <p:ext uri="{BB962C8B-B14F-4D97-AF65-F5344CB8AC3E}">
        <p14:creationId xmlns:p14="http://schemas.microsoft.com/office/powerpoint/2010/main" val="8637264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                  Special </a:t>
            </a:r>
            <a:r>
              <a:rPr lang="en-US" dirty="0"/>
              <a:t>closing technique</a:t>
            </a:r>
          </a:p>
        </p:txBody>
      </p:sp>
      <p:sp>
        <p:nvSpPr>
          <p:cNvPr id="4" name="Content Placeholder 2"/>
          <p:cNvSpPr>
            <a:spLocks noGrp="1"/>
          </p:cNvSpPr>
          <p:nvPr>
            <p:ph idx="1"/>
          </p:nvPr>
        </p:nvSpPr>
        <p:spPr/>
        <p:txBody>
          <a:bodyPr/>
          <a:lstStyle/>
          <a:p>
            <a:pPr marL="0" indent="0">
              <a:buNone/>
            </a:pPr>
            <a:r>
              <a:rPr lang="en-US" dirty="0" smtClean="0"/>
              <a:t>  Alley going into a cave</a:t>
            </a:r>
          </a:p>
          <a:p>
            <a:pPr marL="0" indent="0">
              <a:buNone/>
            </a:pPr>
            <a:r>
              <a:rPr lang="en-US" dirty="0"/>
              <a:t> </a:t>
            </a:r>
            <a:r>
              <a:rPr lang="en-US" dirty="0" smtClean="0"/>
              <a:t>    What’s important </a:t>
            </a: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57400" y="2286000"/>
            <a:ext cx="6022117" cy="2489055"/>
          </a:xfrm>
          <a:prstGeom prst="rect">
            <a:avLst/>
          </a:prstGeom>
        </p:spPr>
      </p:pic>
    </p:spTree>
    <p:extLst>
      <p:ext uri="{BB962C8B-B14F-4D97-AF65-F5344CB8AC3E}">
        <p14:creationId xmlns:p14="http://schemas.microsoft.com/office/powerpoint/2010/main" val="380670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a:t>Goals</a:t>
            </a:r>
          </a:p>
        </p:txBody>
      </p:sp>
      <p:sp>
        <p:nvSpPr>
          <p:cNvPr id="3" name="Content Placeholder 2"/>
          <p:cNvSpPr>
            <a:spLocks noGrp="1"/>
          </p:cNvSpPr>
          <p:nvPr>
            <p:ph idx="1"/>
          </p:nvPr>
        </p:nvSpPr>
        <p:spPr>
          <a:xfrm>
            <a:off x="0" y="914400"/>
            <a:ext cx="9067800" cy="3579849"/>
          </a:xfrm>
        </p:spPr>
        <p:txBody>
          <a:bodyPr/>
          <a:lstStyle/>
          <a:p>
            <a:endParaRPr lang="en-US" dirty="0"/>
          </a:p>
          <a:p>
            <a:endParaRPr lang="en-US" dirty="0"/>
          </a:p>
          <a:p>
            <a:pPr marL="0" indent="0"/>
            <a:r>
              <a:rPr lang="en-US" sz="2600" dirty="0"/>
              <a:t>Set </a:t>
            </a:r>
            <a:r>
              <a:rPr lang="en-US" sz="2600" dirty="0" smtClean="0"/>
              <a:t>Goals </a:t>
            </a:r>
            <a:r>
              <a:rPr lang="en-US" sz="2600" dirty="0"/>
              <a:t>towards income </a:t>
            </a:r>
            <a:r>
              <a:rPr lang="en-US" sz="2600" dirty="0" smtClean="0"/>
              <a:t>desired </a:t>
            </a:r>
            <a:r>
              <a:rPr lang="en-US" sz="2600" dirty="0"/>
              <a:t>(</a:t>
            </a:r>
            <a:r>
              <a:rPr lang="en-US" sz="2600" dirty="0" smtClean="0"/>
              <a:t>Begin with the end in mind)</a:t>
            </a:r>
            <a:endParaRPr lang="en-US" sz="2600" dirty="0"/>
          </a:p>
          <a:p>
            <a:pPr marL="0" indent="0"/>
            <a:r>
              <a:rPr lang="en-US" sz="2600" dirty="0"/>
              <a:t>Goals should be </a:t>
            </a:r>
            <a:r>
              <a:rPr lang="en-US" sz="2600" dirty="0" smtClean="0"/>
              <a:t>written, tracked</a:t>
            </a:r>
            <a:r>
              <a:rPr lang="en-US" sz="2600" dirty="0"/>
              <a:t>, broadcast, and discussed</a:t>
            </a:r>
          </a:p>
          <a:p>
            <a:pPr marL="0" indent="0"/>
            <a:r>
              <a:rPr lang="en-US" sz="2600" dirty="0"/>
              <a:t>Goals should be updated and tracked on a daily basis</a:t>
            </a:r>
          </a:p>
        </p:txBody>
      </p:sp>
    </p:spTree>
    <p:extLst>
      <p:ext uri="{BB962C8B-B14F-4D97-AF65-F5344CB8AC3E}">
        <p14:creationId xmlns:p14="http://schemas.microsoft.com/office/powerpoint/2010/main" val="2137270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Pay </a:t>
            </a:r>
            <a:r>
              <a:rPr lang="en-US" dirty="0"/>
              <a:t>Plans</a:t>
            </a:r>
          </a:p>
        </p:txBody>
      </p:sp>
      <p:sp>
        <p:nvSpPr>
          <p:cNvPr id="3" name="Content Placeholder 2"/>
          <p:cNvSpPr>
            <a:spLocks noGrp="1"/>
          </p:cNvSpPr>
          <p:nvPr>
            <p:ph idx="1"/>
          </p:nvPr>
        </p:nvSpPr>
        <p:spPr/>
        <p:txBody>
          <a:bodyPr/>
          <a:lstStyle/>
          <a:p>
            <a:r>
              <a:rPr lang="en-US" sz="2800" dirty="0"/>
              <a:t>Must support goals</a:t>
            </a:r>
          </a:p>
          <a:p>
            <a:r>
              <a:rPr lang="en-US" sz="2800" dirty="0"/>
              <a:t>Significant pay for hitting goals</a:t>
            </a:r>
          </a:p>
          <a:p>
            <a:r>
              <a:rPr lang="en-US" sz="2800" dirty="0"/>
              <a:t>Significant </a:t>
            </a:r>
            <a:r>
              <a:rPr lang="en-US" sz="2800" dirty="0" err="1"/>
              <a:t>wack</a:t>
            </a:r>
            <a:r>
              <a:rPr lang="en-US" sz="2800" dirty="0"/>
              <a:t> for not</a:t>
            </a:r>
          </a:p>
          <a:p>
            <a:pPr marL="0" indent="0"/>
            <a:endParaRPr lang="en-US" dirty="0"/>
          </a:p>
          <a:p>
            <a:pPr marL="0" indent="0"/>
            <a:r>
              <a:rPr lang="en-US" dirty="0"/>
              <a:t>                                        </a:t>
            </a:r>
            <a:r>
              <a:rPr lang="en-US" sz="5400" dirty="0"/>
              <a:t>Recognition</a:t>
            </a:r>
          </a:p>
          <a:p>
            <a:endParaRPr lang="en-US" dirty="0"/>
          </a:p>
        </p:txBody>
      </p:sp>
    </p:spTree>
    <p:extLst>
      <p:ext uri="{BB962C8B-B14F-4D97-AF65-F5344CB8AC3E}">
        <p14:creationId xmlns:p14="http://schemas.microsoft.com/office/powerpoint/2010/main" val="129300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Products</a:t>
            </a:r>
            <a:endParaRPr lang="en-US" dirty="0"/>
          </a:p>
        </p:txBody>
      </p:sp>
      <p:sp>
        <p:nvSpPr>
          <p:cNvPr id="3" name="Content Placeholder 2"/>
          <p:cNvSpPr>
            <a:spLocks noGrp="1"/>
          </p:cNvSpPr>
          <p:nvPr>
            <p:ph idx="1"/>
          </p:nvPr>
        </p:nvSpPr>
        <p:spPr>
          <a:xfrm>
            <a:off x="20320" y="1066800"/>
            <a:ext cx="9123680" cy="3579849"/>
          </a:xfrm>
        </p:spPr>
        <p:txBody>
          <a:bodyPr>
            <a:normAutofit lnSpcReduction="10000"/>
          </a:bodyPr>
          <a:lstStyle/>
          <a:p>
            <a:pPr marL="0" indent="0"/>
            <a:r>
              <a:rPr lang="en-US" dirty="0"/>
              <a:t> </a:t>
            </a:r>
            <a:r>
              <a:rPr lang="en-US" dirty="0" smtClean="0"/>
              <a:t>                                    </a:t>
            </a:r>
            <a:r>
              <a:rPr lang="en-US" sz="2800" dirty="0" smtClean="0"/>
              <a:t>What </a:t>
            </a:r>
            <a:r>
              <a:rPr lang="en-US" sz="2800" dirty="0"/>
              <a:t>makes good Product?</a:t>
            </a:r>
          </a:p>
          <a:p>
            <a:pPr marL="0" indent="0"/>
            <a:r>
              <a:rPr lang="en-US" sz="2800" dirty="0"/>
              <a:t>Useful to the customer and the store</a:t>
            </a:r>
          </a:p>
          <a:p>
            <a:pPr marL="0" indent="0"/>
            <a:r>
              <a:rPr lang="en-US" sz="2800" dirty="0"/>
              <a:t>Backed by a company who will pay the claims ( means and desire)</a:t>
            </a:r>
          </a:p>
          <a:p>
            <a:pPr marL="0" indent="0"/>
            <a:r>
              <a:rPr lang="en-US" sz="2800" dirty="0"/>
              <a:t>     Who are their other client</a:t>
            </a:r>
          </a:p>
          <a:p>
            <a:pPr marL="0" indent="0"/>
            <a:r>
              <a:rPr lang="en-US" sz="2800" dirty="0"/>
              <a:t>     Financial Ratings  (AM Best)</a:t>
            </a:r>
          </a:p>
          <a:p>
            <a:pPr marL="0" indent="0"/>
            <a:r>
              <a:rPr lang="en-US" sz="2800" dirty="0"/>
              <a:t>     BBB Rating</a:t>
            </a:r>
          </a:p>
        </p:txBody>
      </p:sp>
    </p:spTree>
    <p:extLst>
      <p:ext uri="{BB962C8B-B14F-4D97-AF65-F5344CB8AC3E}">
        <p14:creationId xmlns:p14="http://schemas.microsoft.com/office/powerpoint/2010/main" val="4229975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Bonus </a:t>
            </a:r>
            <a:r>
              <a:rPr lang="en-US" dirty="0"/>
              <a:t>tip</a:t>
            </a:r>
          </a:p>
        </p:txBody>
      </p:sp>
      <p:sp>
        <p:nvSpPr>
          <p:cNvPr id="3" name="Content Placeholder 2"/>
          <p:cNvSpPr>
            <a:spLocks noGrp="1"/>
          </p:cNvSpPr>
          <p:nvPr>
            <p:ph idx="1"/>
          </p:nvPr>
        </p:nvSpPr>
        <p:spPr>
          <a:xfrm>
            <a:off x="0" y="990600"/>
            <a:ext cx="8968740" cy="3579849"/>
          </a:xfrm>
        </p:spPr>
        <p:txBody>
          <a:bodyPr>
            <a:normAutofit/>
          </a:bodyPr>
          <a:lstStyle/>
          <a:p>
            <a:r>
              <a:rPr lang="en-US" sz="3000" dirty="0" smtClean="0"/>
              <a:t>“You </a:t>
            </a:r>
            <a:r>
              <a:rPr lang="en-US" sz="3000" dirty="0"/>
              <a:t>can not coach a player that has not been trained”</a:t>
            </a:r>
          </a:p>
          <a:p>
            <a:pPr marL="0" indent="0"/>
            <a:r>
              <a:rPr lang="en-US" sz="3000" dirty="0"/>
              <a:t>                                                       </a:t>
            </a:r>
            <a:r>
              <a:rPr lang="en-US" sz="3000" dirty="0" smtClean="0"/>
              <a:t> </a:t>
            </a:r>
            <a:r>
              <a:rPr lang="en-US" sz="3000" dirty="0"/>
              <a:t>Vince Lombardi</a:t>
            </a:r>
          </a:p>
          <a:p>
            <a:pPr marL="0" indent="0"/>
            <a:endParaRPr lang="en-US" sz="3000" dirty="0"/>
          </a:p>
          <a:p>
            <a:pPr marL="0" indent="0"/>
            <a:r>
              <a:rPr lang="en-US" sz="3000" dirty="0"/>
              <a:t>               Train </a:t>
            </a:r>
            <a:r>
              <a:rPr lang="en-US" sz="3000" dirty="0" err="1"/>
              <a:t>Train</a:t>
            </a:r>
            <a:r>
              <a:rPr lang="en-US" sz="3000" dirty="0"/>
              <a:t> Train…………………………………….</a:t>
            </a:r>
          </a:p>
          <a:p>
            <a:endParaRPr lang="en-US" sz="4000" dirty="0"/>
          </a:p>
        </p:txBody>
      </p:sp>
    </p:spTree>
    <p:extLst>
      <p:ext uri="{BB962C8B-B14F-4D97-AF65-F5344CB8AC3E}">
        <p14:creationId xmlns:p14="http://schemas.microsoft.com/office/powerpoint/2010/main" val="1326795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22960" y="1100629"/>
            <a:ext cx="7520940" cy="2252172"/>
          </a:xfrm>
        </p:spPr>
        <p:txBody>
          <a:bodyPr/>
          <a:lstStyle/>
          <a:p>
            <a:endParaRPr lang="en-US" dirty="0"/>
          </a:p>
        </p:txBody>
      </p:sp>
      <p:sp>
        <p:nvSpPr>
          <p:cNvPr id="4" name="Rectangle 3"/>
          <p:cNvSpPr/>
          <p:nvPr/>
        </p:nvSpPr>
        <p:spPr>
          <a:xfrm>
            <a:off x="1447800" y="1728895"/>
            <a:ext cx="8103110" cy="523220"/>
          </a:xfrm>
          <a:prstGeom prst="rect">
            <a:avLst/>
          </a:prstGeom>
        </p:spPr>
        <p:txBody>
          <a:bodyPr wrap="square">
            <a:spAutoFit/>
          </a:bodyPr>
          <a:lstStyle/>
          <a:p>
            <a:r>
              <a:rPr lang="en-US" sz="2800" b="1" i="1" dirty="0"/>
              <a:t>How do I get these guys to do these </a:t>
            </a:r>
            <a:r>
              <a:rPr lang="en-US" sz="2800" b="1" i="1" dirty="0" smtClean="0"/>
              <a:t>things</a:t>
            </a:r>
            <a:r>
              <a:rPr lang="en-US" sz="2800" dirty="0"/>
              <a:t>?</a:t>
            </a:r>
            <a:r>
              <a:rPr lang="en-US" sz="2800" dirty="0" smtClean="0"/>
              <a:t> </a:t>
            </a:r>
            <a:endParaRPr lang="en-US" sz="2800" dirty="0"/>
          </a:p>
        </p:txBody>
      </p:sp>
    </p:spTree>
    <p:extLst>
      <p:ext uri="{BB962C8B-B14F-4D97-AF65-F5344CB8AC3E}">
        <p14:creationId xmlns:p14="http://schemas.microsoft.com/office/powerpoint/2010/main" val="1999131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                                     </a:t>
            </a:r>
            <a:r>
              <a:rPr lang="en-US" dirty="0" smtClean="0"/>
              <a:t>5 P’s</a:t>
            </a:r>
            <a:endParaRPr lang="en-US" dirty="0"/>
          </a:p>
        </p:txBody>
      </p:sp>
      <p:sp>
        <p:nvSpPr>
          <p:cNvPr id="3" name="Content Placeholder 2"/>
          <p:cNvSpPr>
            <a:spLocks noGrp="1"/>
          </p:cNvSpPr>
          <p:nvPr>
            <p:ph idx="1"/>
          </p:nvPr>
        </p:nvSpPr>
        <p:spPr/>
        <p:txBody>
          <a:bodyPr>
            <a:normAutofit/>
          </a:bodyPr>
          <a:lstStyle/>
          <a:p>
            <a:r>
              <a:rPr lang="en-US" sz="2800" dirty="0"/>
              <a:t>Policy</a:t>
            </a:r>
          </a:p>
          <a:p>
            <a:r>
              <a:rPr lang="en-US" sz="2800" dirty="0" smtClean="0"/>
              <a:t>Procedure</a:t>
            </a:r>
          </a:p>
          <a:p>
            <a:r>
              <a:rPr lang="en-US" sz="2800" dirty="0" smtClean="0"/>
              <a:t>Psychology</a:t>
            </a:r>
          </a:p>
          <a:p>
            <a:r>
              <a:rPr lang="en-US" sz="2800" dirty="0" smtClean="0"/>
              <a:t>Products</a:t>
            </a:r>
          </a:p>
          <a:p>
            <a:r>
              <a:rPr lang="en-US" sz="2800" dirty="0" smtClean="0"/>
              <a:t>People</a:t>
            </a:r>
            <a:r>
              <a:rPr lang="en-US" sz="2800" dirty="0" smtClean="0"/>
              <a:t> </a:t>
            </a:r>
            <a:endParaRPr lang="en-US" sz="2800" dirty="0"/>
          </a:p>
        </p:txBody>
      </p:sp>
      <p:sp>
        <p:nvSpPr>
          <p:cNvPr id="4" name="Rectangle 3"/>
          <p:cNvSpPr/>
          <p:nvPr/>
        </p:nvSpPr>
        <p:spPr>
          <a:xfrm>
            <a:off x="2387459" y="3244334"/>
            <a:ext cx="219932" cy="261610"/>
          </a:xfrm>
          <a:prstGeom prst="rect">
            <a:avLst/>
          </a:prstGeom>
        </p:spPr>
        <p:txBody>
          <a:bodyPr wrap="none">
            <a:spAutoFit/>
          </a:bodyPr>
          <a:lstStyle/>
          <a:p>
            <a:r>
              <a:rPr lang="en-US" sz="1100" dirty="0" smtClean="0"/>
              <a:t> </a:t>
            </a:r>
            <a:endParaRPr lang="en-US" dirty="0"/>
          </a:p>
        </p:txBody>
      </p:sp>
    </p:spTree>
    <p:extLst>
      <p:ext uri="{BB962C8B-B14F-4D97-AF65-F5344CB8AC3E}">
        <p14:creationId xmlns:p14="http://schemas.microsoft.com/office/powerpoint/2010/main" val="272069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                                     </a:t>
            </a:r>
            <a:endParaRPr lang="en-US" dirty="0"/>
          </a:p>
        </p:txBody>
      </p:sp>
      <p:sp>
        <p:nvSpPr>
          <p:cNvPr id="3" name="Content Placeholder 2"/>
          <p:cNvSpPr>
            <a:spLocks noGrp="1"/>
          </p:cNvSpPr>
          <p:nvPr>
            <p:ph idx="1"/>
          </p:nvPr>
        </p:nvSpPr>
        <p:spPr>
          <a:xfrm>
            <a:off x="990600" y="1219200"/>
            <a:ext cx="7520940" cy="3579849"/>
          </a:xfrm>
        </p:spPr>
        <p:txBody>
          <a:bodyPr>
            <a:normAutofit/>
          </a:bodyPr>
          <a:lstStyle/>
          <a:p>
            <a:r>
              <a:rPr lang="en-US" sz="3600" dirty="0" smtClean="0"/>
              <a:t>             </a:t>
            </a:r>
            <a:r>
              <a:rPr lang="en-US" sz="3600" i="1" dirty="0" smtClean="0"/>
              <a:t>Written Finance Policy</a:t>
            </a:r>
            <a:r>
              <a:rPr lang="en-US" sz="3600" dirty="0" smtClean="0"/>
              <a:t>                     </a:t>
            </a:r>
            <a:endParaRPr lang="en-US" sz="3600" dirty="0"/>
          </a:p>
        </p:txBody>
      </p:sp>
      <p:sp>
        <p:nvSpPr>
          <p:cNvPr id="4" name="Rectangle 3"/>
          <p:cNvSpPr/>
          <p:nvPr/>
        </p:nvSpPr>
        <p:spPr>
          <a:xfrm>
            <a:off x="2387459" y="3244334"/>
            <a:ext cx="219932" cy="261610"/>
          </a:xfrm>
          <a:prstGeom prst="rect">
            <a:avLst/>
          </a:prstGeom>
        </p:spPr>
        <p:txBody>
          <a:bodyPr wrap="none">
            <a:spAutoFit/>
          </a:bodyPr>
          <a:lstStyle/>
          <a:p>
            <a:r>
              <a:rPr lang="en-US" sz="1100" dirty="0" smtClean="0"/>
              <a:t> </a:t>
            </a:r>
            <a:endParaRPr lang="en-US" dirty="0"/>
          </a:p>
        </p:txBody>
      </p:sp>
    </p:spTree>
    <p:extLst>
      <p:ext uri="{BB962C8B-B14F-4D97-AF65-F5344CB8AC3E}">
        <p14:creationId xmlns:p14="http://schemas.microsoft.com/office/powerpoint/2010/main" val="3353259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                                     </a:t>
            </a:r>
            <a:endParaRPr lang="en-US" dirty="0"/>
          </a:p>
        </p:txBody>
      </p:sp>
      <p:sp>
        <p:nvSpPr>
          <p:cNvPr id="3" name="Content Placeholder 2"/>
          <p:cNvSpPr>
            <a:spLocks noGrp="1"/>
          </p:cNvSpPr>
          <p:nvPr>
            <p:ph idx="1"/>
          </p:nvPr>
        </p:nvSpPr>
        <p:spPr>
          <a:xfrm>
            <a:off x="163830" y="1219473"/>
            <a:ext cx="8839200" cy="3579849"/>
          </a:xfrm>
        </p:spPr>
        <p:txBody>
          <a:bodyPr>
            <a:normAutofit/>
          </a:bodyPr>
          <a:lstStyle/>
          <a:p>
            <a:r>
              <a:rPr lang="en-US" sz="2800" dirty="0"/>
              <a:t>Dealership wide policy in writing addressing </a:t>
            </a:r>
            <a:r>
              <a:rPr lang="en-US" sz="2800" dirty="0" smtClean="0"/>
              <a:t>how, when, </a:t>
            </a:r>
            <a:r>
              <a:rPr lang="en-US" sz="2800" dirty="0"/>
              <a:t>and by whom all products will be introduced to customers. Including when brochures are shown and displayed, what salespeople will say and when they will say </a:t>
            </a:r>
            <a:r>
              <a:rPr lang="en-US" sz="2800" dirty="0" smtClean="0"/>
              <a:t>it, </a:t>
            </a:r>
            <a:r>
              <a:rPr lang="en-US" sz="2800" dirty="0"/>
              <a:t>while teeing up product and financing </a:t>
            </a:r>
          </a:p>
          <a:p>
            <a:endParaRPr lang="en-US" sz="2800" dirty="0"/>
          </a:p>
        </p:txBody>
      </p:sp>
      <p:sp>
        <p:nvSpPr>
          <p:cNvPr id="4" name="Rectangle 3"/>
          <p:cNvSpPr/>
          <p:nvPr/>
        </p:nvSpPr>
        <p:spPr>
          <a:xfrm>
            <a:off x="2387459" y="3244334"/>
            <a:ext cx="219932" cy="261610"/>
          </a:xfrm>
          <a:prstGeom prst="rect">
            <a:avLst/>
          </a:prstGeom>
        </p:spPr>
        <p:txBody>
          <a:bodyPr wrap="none">
            <a:spAutoFit/>
          </a:bodyPr>
          <a:lstStyle/>
          <a:p>
            <a:r>
              <a:rPr lang="en-US" sz="1100" dirty="0" smtClean="0"/>
              <a:t> </a:t>
            </a:r>
            <a:endParaRPr lang="en-US" dirty="0"/>
          </a:p>
        </p:txBody>
      </p:sp>
      <p:sp>
        <p:nvSpPr>
          <p:cNvPr id="5" name="Rectangle 4"/>
          <p:cNvSpPr/>
          <p:nvPr/>
        </p:nvSpPr>
        <p:spPr>
          <a:xfrm>
            <a:off x="2607392" y="545068"/>
            <a:ext cx="5049870" cy="646331"/>
          </a:xfrm>
          <a:prstGeom prst="rect">
            <a:avLst/>
          </a:prstGeom>
        </p:spPr>
        <p:txBody>
          <a:bodyPr wrap="square">
            <a:spAutoFit/>
          </a:bodyPr>
          <a:lstStyle/>
          <a:p>
            <a:r>
              <a:rPr lang="en-US" sz="3600" b="1" i="1" dirty="0"/>
              <a:t>Written Finance Policy</a:t>
            </a:r>
          </a:p>
        </p:txBody>
      </p:sp>
    </p:spTree>
    <p:extLst>
      <p:ext uri="{BB962C8B-B14F-4D97-AF65-F5344CB8AC3E}">
        <p14:creationId xmlns:p14="http://schemas.microsoft.com/office/powerpoint/2010/main" val="4262087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t> </a:t>
            </a:r>
            <a:r>
              <a:rPr lang="en-US" sz="3600" b="1" i="1" dirty="0" smtClean="0"/>
              <a:t>Written </a:t>
            </a:r>
            <a:r>
              <a:rPr lang="en-US" sz="3600" b="1" i="1" dirty="0"/>
              <a:t>Finance Policy</a:t>
            </a:r>
          </a:p>
        </p:txBody>
      </p:sp>
      <p:sp>
        <p:nvSpPr>
          <p:cNvPr id="3" name="Content Placeholder 2"/>
          <p:cNvSpPr>
            <a:spLocks noGrp="1"/>
          </p:cNvSpPr>
          <p:nvPr>
            <p:ph idx="1"/>
          </p:nvPr>
        </p:nvSpPr>
        <p:spPr>
          <a:xfrm>
            <a:off x="228600" y="1219200"/>
            <a:ext cx="8991600" cy="3579849"/>
          </a:xfrm>
        </p:spPr>
        <p:txBody>
          <a:bodyPr/>
          <a:lstStyle/>
          <a:p>
            <a:r>
              <a:rPr lang="en-US" sz="1400" dirty="0"/>
              <a:t>Dealership wide policy in writing addressing </a:t>
            </a:r>
            <a:r>
              <a:rPr lang="en-US" sz="1400" dirty="0" smtClean="0"/>
              <a:t>how, when, </a:t>
            </a:r>
            <a:r>
              <a:rPr lang="en-US" sz="1400" dirty="0"/>
              <a:t>and by whom all products will be introduced to customers. Including when brochures are shown and displayed, what salespeople will say and when they will say </a:t>
            </a:r>
            <a:r>
              <a:rPr lang="en-US" sz="1400" dirty="0" smtClean="0"/>
              <a:t>it, </a:t>
            </a:r>
            <a:r>
              <a:rPr lang="en-US" sz="1400" dirty="0"/>
              <a:t>while teeing up product and financing.</a:t>
            </a:r>
          </a:p>
          <a:p>
            <a:r>
              <a:rPr lang="en-US" sz="2800" dirty="0" smtClean="0"/>
              <a:t>A policy on h</a:t>
            </a:r>
            <a:r>
              <a:rPr lang="en-US" sz="2800" dirty="0" smtClean="0"/>
              <a:t>ow </a:t>
            </a:r>
            <a:r>
              <a:rPr lang="en-US" sz="2800" dirty="0"/>
              <a:t>customers will be contacted who will not be visiting the store until delivery. How will finance and product sales be accomplished.</a:t>
            </a:r>
          </a:p>
          <a:p>
            <a:pPr marL="0" indent="0"/>
            <a:endParaRPr lang="en-US" dirty="0"/>
          </a:p>
          <a:p>
            <a:endParaRPr lang="en-US" dirty="0"/>
          </a:p>
        </p:txBody>
      </p:sp>
      <p:sp>
        <p:nvSpPr>
          <p:cNvPr id="4" name="Rectangle 3"/>
          <p:cNvSpPr/>
          <p:nvPr/>
        </p:nvSpPr>
        <p:spPr>
          <a:xfrm>
            <a:off x="2387459" y="3244334"/>
            <a:ext cx="219932" cy="261610"/>
          </a:xfrm>
          <a:prstGeom prst="rect">
            <a:avLst/>
          </a:prstGeom>
        </p:spPr>
        <p:txBody>
          <a:bodyPr wrap="none">
            <a:spAutoFit/>
          </a:bodyPr>
          <a:lstStyle/>
          <a:p>
            <a:r>
              <a:rPr lang="en-US" sz="1100" dirty="0" smtClean="0"/>
              <a:t> </a:t>
            </a:r>
            <a:endParaRPr lang="en-US" dirty="0"/>
          </a:p>
        </p:txBody>
      </p:sp>
    </p:spTree>
    <p:extLst>
      <p:ext uri="{BB962C8B-B14F-4D97-AF65-F5344CB8AC3E}">
        <p14:creationId xmlns:p14="http://schemas.microsoft.com/office/powerpoint/2010/main" val="1397551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                                     </a:t>
            </a:r>
            <a:endParaRPr lang="en-US" dirty="0"/>
          </a:p>
        </p:txBody>
      </p:sp>
      <p:sp>
        <p:nvSpPr>
          <p:cNvPr id="3" name="Content Placeholder 2"/>
          <p:cNvSpPr>
            <a:spLocks noGrp="1"/>
          </p:cNvSpPr>
          <p:nvPr>
            <p:ph idx="1"/>
          </p:nvPr>
        </p:nvSpPr>
        <p:spPr>
          <a:xfrm>
            <a:off x="-4011" y="1219198"/>
            <a:ext cx="8915400" cy="3579849"/>
          </a:xfrm>
        </p:spPr>
        <p:txBody>
          <a:bodyPr/>
          <a:lstStyle/>
          <a:p>
            <a:endParaRPr lang="en-US" dirty="0"/>
          </a:p>
        </p:txBody>
      </p:sp>
      <p:sp>
        <p:nvSpPr>
          <p:cNvPr id="4" name="Rectangle 3"/>
          <p:cNvSpPr/>
          <p:nvPr/>
        </p:nvSpPr>
        <p:spPr>
          <a:xfrm>
            <a:off x="2387459" y="3244334"/>
            <a:ext cx="219932" cy="261610"/>
          </a:xfrm>
          <a:prstGeom prst="rect">
            <a:avLst/>
          </a:prstGeom>
        </p:spPr>
        <p:txBody>
          <a:bodyPr wrap="none">
            <a:spAutoFit/>
          </a:bodyPr>
          <a:lstStyle/>
          <a:p>
            <a:r>
              <a:rPr lang="en-US" sz="1100" dirty="0" smtClean="0"/>
              <a:t> </a:t>
            </a:r>
            <a:endParaRPr lang="en-US" dirty="0"/>
          </a:p>
        </p:txBody>
      </p:sp>
      <p:sp>
        <p:nvSpPr>
          <p:cNvPr id="5" name="Rectangle 4"/>
          <p:cNvSpPr/>
          <p:nvPr/>
        </p:nvSpPr>
        <p:spPr>
          <a:xfrm>
            <a:off x="990600" y="1577962"/>
            <a:ext cx="7520940" cy="2862322"/>
          </a:xfrm>
          <a:prstGeom prst="rect">
            <a:avLst/>
          </a:prstGeom>
        </p:spPr>
        <p:txBody>
          <a:bodyPr wrap="square">
            <a:spAutoFit/>
          </a:bodyPr>
          <a:lstStyle/>
          <a:p>
            <a:r>
              <a:rPr lang="en-US" dirty="0"/>
              <a:t>Dealership wide policy in writing, addressing </a:t>
            </a:r>
            <a:r>
              <a:rPr lang="en-US" dirty="0" smtClean="0"/>
              <a:t>how, </a:t>
            </a:r>
            <a:r>
              <a:rPr lang="en-US" dirty="0" err="1" smtClean="0"/>
              <a:t>whe</a:t>
            </a:r>
            <a:r>
              <a:rPr lang="en-US" dirty="0" smtClean="0"/>
              <a:t>, </a:t>
            </a:r>
            <a:r>
              <a:rPr lang="en-US" dirty="0"/>
              <a:t>and by whom all products will be introduced to customers. Including when brochures are shown and displayed, what salespeople will say when teeing up product and financing.</a:t>
            </a:r>
          </a:p>
          <a:p>
            <a:r>
              <a:rPr lang="en-US" dirty="0"/>
              <a:t>How customers will be contacted  and finance and product sales attempted who will not be visiting the store until delivery.</a:t>
            </a:r>
          </a:p>
          <a:p>
            <a:r>
              <a:rPr lang="en-US" sz="2400" b="1" dirty="0"/>
              <a:t>Guide Lines for the managers who desk deals on payment quoting and the inclusion of products.</a:t>
            </a:r>
          </a:p>
          <a:p>
            <a:r>
              <a:rPr lang="en-US" sz="2400" dirty="0"/>
              <a:t> </a:t>
            </a:r>
          </a:p>
        </p:txBody>
      </p:sp>
      <p:sp>
        <p:nvSpPr>
          <p:cNvPr id="7" name="Rectangle 6"/>
          <p:cNvSpPr/>
          <p:nvPr/>
        </p:nvSpPr>
        <p:spPr>
          <a:xfrm rot="10800000" flipV="1">
            <a:off x="2387459" y="321826"/>
            <a:ext cx="4973561" cy="523220"/>
          </a:xfrm>
          <a:prstGeom prst="rect">
            <a:avLst/>
          </a:prstGeom>
        </p:spPr>
        <p:txBody>
          <a:bodyPr wrap="square">
            <a:spAutoFit/>
          </a:bodyPr>
          <a:lstStyle/>
          <a:p>
            <a:r>
              <a:rPr lang="en-US" dirty="0"/>
              <a:t> </a:t>
            </a:r>
            <a:r>
              <a:rPr lang="en-US" dirty="0" smtClean="0"/>
              <a:t>            </a:t>
            </a:r>
            <a:r>
              <a:rPr lang="en-US" sz="2800" b="1" dirty="0" smtClean="0"/>
              <a:t>Written </a:t>
            </a:r>
            <a:r>
              <a:rPr lang="en-US" sz="2800" b="1" dirty="0"/>
              <a:t>Finance Policy</a:t>
            </a:r>
          </a:p>
        </p:txBody>
      </p:sp>
    </p:spTree>
    <p:extLst>
      <p:ext uri="{BB962C8B-B14F-4D97-AF65-F5344CB8AC3E}">
        <p14:creationId xmlns:p14="http://schemas.microsoft.com/office/powerpoint/2010/main" val="982771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                                     </a:t>
            </a:r>
            <a:endParaRPr lang="en-US" dirty="0"/>
          </a:p>
        </p:txBody>
      </p:sp>
      <p:sp>
        <p:nvSpPr>
          <p:cNvPr id="3" name="Content Placeholder 2"/>
          <p:cNvSpPr>
            <a:spLocks noGrp="1"/>
          </p:cNvSpPr>
          <p:nvPr>
            <p:ph idx="1"/>
          </p:nvPr>
        </p:nvSpPr>
        <p:spPr>
          <a:xfrm>
            <a:off x="0" y="1219200"/>
            <a:ext cx="9067800" cy="3579849"/>
          </a:xfrm>
        </p:spPr>
        <p:txBody>
          <a:bodyPr/>
          <a:lstStyle/>
          <a:p>
            <a:endParaRPr lang="en-US" dirty="0"/>
          </a:p>
        </p:txBody>
      </p:sp>
      <p:sp>
        <p:nvSpPr>
          <p:cNvPr id="4" name="Rectangle 3"/>
          <p:cNvSpPr/>
          <p:nvPr/>
        </p:nvSpPr>
        <p:spPr>
          <a:xfrm>
            <a:off x="2387459" y="3244334"/>
            <a:ext cx="219932" cy="261610"/>
          </a:xfrm>
          <a:prstGeom prst="rect">
            <a:avLst/>
          </a:prstGeom>
        </p:spPr>
        <p:txBody>
          <a:bodyPr wrap="none">
            <a:spAutoFit/>
          </a:bodyPr>
          <a:lstStyle/>
          <a:p>
            <a:r>
              <a:rPr lang="en-US" sz="1100" dirty="0" smtClean="0"/>
              <a:t> </a:t>
            </a:r>
            <a:endParaRPr lang="en-US" dirty="0"/>
          </a:p>
        </p:txBody>
      </p:sp>
      <p:sp>
        <p:nvSpPr>
          <p:cNvPr id="5" name="Rectangle 4"/>
          <p:cNvSpPr/>
          <p:nvPr/>
        </p:nvSpPr>
        <p:spPr>
          <a:xfrm>
            <a:off x="1043940" y="1716462"/>
            <a:ext cx="7467600" cy="2185214"/>
          </a:xfrm>
          <a:prstGeom prst="rect">
            <a:avLst/>
          </a:prstGeom>
        </p:spPr>
        <p:txBody>
          <a:bodyPr wrap="square">
            <a:spAutoFit/>
          </a:bodyPr>
          <a:lstStyle/>
          <a:p>
            <a:r>
              <a:rPr lang="en-US" sz="1600" dirty="0"/>
              <a:t>Dealership wide policy in writing addressing how when and by whom all products will be introduced to customers. Including when brochures are shown and displayed, what salespeople will say and when teeing up product and financing.</a:t>
            </a:r>
          </a:p>
          <a:p>
            <a:r>
              <a:rPr lang="en-US" sz="1600" dirty="0"/>
              <a:t>How customers will be contacted  and finance and product sales attempted who will not be visiting the store until delivery.</a:t>
            </a:r>
          </a:p>
          <a:p>
            <a:r>
              <a:rPr lang="en-US" sz="1600" dirty="0"/>
              <a:t>Guide Lines for the managers who desk deals on payment quoting and the inclusion of products.</a:t>
            </a:r>
          </a:p>
          <a:p>
            <a:r>
              <a:rPr lang="en-US" dirty="0"/>
              <a:t> </a:t>
            </a:r>
            <a:r>
              <a:rPr lang="en-US" sz="2400" b="1" dirty="0"/>
              <a:t>Logging all deals and Tracking of everyone involved. </a:t>
            </a:r>
          </a:p>
        </p:txBody>
      </p:sp>
      <p:sp>
        <p:nvSpPr>
          <p:cNvPr id="6" name="Rectangle 5"/>
          <p:cNvSpPr/>
          <p:nvPr/>
        </p:nvSpPr>
        <p:spPr>
          <a:xfrm rot="10800000" flipV="1">
            <a:off x="2387459" y="260271"/>
            <a:ext cx="4973561" cy="646331"/>
          </a:xfrm>
          <a:prstGeom prst="rect">
            <a:avLst/>
          </a:prstGeom>
        </p:spPr>
        <p:txBody>
          <a:bodyPr wrap="square">
            <a:spAutoFit/>
          </a:bodyPr>
          <a:lstStyle/>
          <a:p>
            <a:r>
              <a:rPr lang="en-US" dirty="0"/>
              <a:t> </a:t>
            </a:r>
            <a:r>
              <a:rPr lang="en-US" dirty="0" smtClean="0"/>
              <a:t>     </a:t>
            </a:r>
            <a:r>
              <a:rPr lang="en-US" sz="3600" b="1" i="1" dirty="0" smtClean="0"/>
              <a:t>Written </a:t>
            </a:r>
            <a:r>
              <a:rPr lang="en-US" sz="3600" b="1" i="1" dirty="0"/>
              <a:t>Finance Policy</a:t>
            </a:r>
          </a:p>
        </p:txBody>
      </p:sp>
    </p:spTree>
    <p:extLst>
      <p:ext uri="{BB962C8B-B14F-4D97-AF65-F5344CB8AC3E}">
        <p14:creationId xmlns:p14="http://schemas.microsoft.com/office/powerpoint/2010/main" val="21449707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Custom 15">
      <a:dk1>
        <a:sysClr val="windowText" lastClr="000000"/>
      </a:dk1>
      <a:lt1>
        <a:sysClr val="window" lastClr="FFFFFF"/>
      </a:lt1>
      <a:dk2>
        <a:srgbClr val="212745"/>
      </a:dk2>
      <a:lt2>
        <a:srgbClr val="B4DCFA"/>
      </a:lt2>
      <a:accent1>
        <a:srgbClr val="4E67C8"/>
      </a:accent1>
      <a:accent2>
        <a:srgbClr val="10A8DE"/>
      </a:accent2>
      <a:accent3>
        <a:srgbClr val="1BB10F"/>
      </a:accent3>
      <a:accent4>
        <a:srgbClr val="5DCEAF"/>
      </a:accent4>
      <a:accent5>
        <a:srgbClr val="FF8021"/>
      </a:accent5>
      <a:accent6>
        <a:srgbClr val="F14124"/>
      </a:accent6>
      <a:hlink>
        <a:srgbClr val="56C7AA"/>
      </a:hlink>
      <a:folHlink>
        <a:srgbClr val="59A8D1"/>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378</TotalTime>
  <Words>756</Words>
  <Application>Microsoft Office PowerPoint</Application>
  <PresentationFormat>On-screen Show (4:3)</PresentationFormat>
  <Paragraphs>111</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Franklin Gothic Book</vt:lpstr>
      <vt:lpstr>Franklin Gothic Medium</vt:lpstr>
      <vt:lpstr>Tunga</vt:lpstr>
      <vt:lpstr>Wingdings</vt:lpstr>
      <vt:lpstr>Angles</vt:lpstr>
      <vt:lpstr>Simple Steps Towards Phenomenal Finance Income.  </vt:lpstr>
      <vt:lpstr>            or</vt:lpstr>
      <vt:lpstr>PowerPoint Presentation</vt:lpstr>
      <vt:lpstr>                                      5 P’s</vt:lpstr>
      <vt:lpstr>                                      </vt:lpstr>
      <vt:lpstr>                                      </vt:lpstr>
      <vt:lpstr>            Written Finance Policy</vt:lpstr>
      <vt:lpstr>                                      </vt:lpstr>
      <vt:lpstr>                                      </vt:lpstr>
      <vt:lpstr>                                300% Rule</vt:lpstr>
      <vt:lpstr>                              300% Rule</vt:lpstr>
      <vt:lpstr>                               300% rULE</vt:lpstr>
      <vt:lpstr>                               Psychology</vt:lpstr>
      <vt:lpstr>                                  scripts</vt:lpstr>
      <vt:lpstr>                        Need Awareness</vt:lpstr>
      <vt:lpstr>                              Logic Traps</vt:lpstr>
      <vt:lpstr>               Objection Handling Techniques</vt:lpstr>
      <vt:lpstr>                       Hidden Psychology</vt:lpstr>
      <vt:lpstr>                          hidden Psychology</vt:lpstr>
      <vt:lpstr>                   Special closing technique</vt:lpstr>
      <vt:lpstr>                                    Goals</vt:lpstr>
      <vt:lpstr>                               Pay Plans</vt:lpstr>
      <vt:lpstr>                                Products</vt:lpstr>
      <vt:lpstr>                                Bonus tip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GBrown</dc:creator>
  <cp:lastModifiedBy>William Carr</cp:lastModifiedBy>
  <cp:revision>31</cp:revision>
  <cp:lastPrinted>2016-05-10T15:09:50Z</cp:lastPrinted>
  <dcterms:created xsi:type="dcterms:W3CDTF">2016-04-10T20:12:33Z</dcterms:created>
  <dcterms:modified xsi:type="dcterms:W3CDTF">2016-05-10T15:17:24Z</dcterms:modified>
</cp:coreProperties>
</file>