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71" r:id="rId4"/>
    <p:sldId id="261" r:id="rId5"/>
    <p:sldId id="274" r:id="rId6"/>
    <p:sldId id="273" r:id="rId7"/>
    <p:sldId id="275" r:id="rId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06CACB78-C8AB-4A2B-8395-88F9C6C1F198}">
          <p14:sldIdLst>
            <p14:sldId id="257"/>
            <p14:sldId id="258"/>
            <p14:sldId id="271"/>
            <p14:sldId id="261"/>
            <p14:sldId id="274"/>
            <p14:sldId id="273"/>
            <p14:sldId id="2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Валовый приток ПИИ</c:v>
                </c:pt>
              </c:strCache>
            </c:strRef>
          </c:tx>
          <c:spPr>
            <a:solidFill>
              <a:schemeClr val="tx2"/>
            </a:solidFill>
          </c:spPr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1st half of 2014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7.9</c:v>
                </c:pt>
                <c:pt idx="1">
                  <c:v>12.1</c:v>
                </c:pt>
                <c:pt idx="2">
                  <c:v>19.399999999999999</c:v>
                </c:pt>
                <c:pt idx="3">
                  <c:v>21.3</c:v>
                </c:pt>
                <c:pt idx="4">
                  <c:v>21.4</c:v>
                </c:pt>
                <c:pt idx="5">
                  <c:v>22.2</c:v>
                </c:pt>
                <c:pt idx="6">
                  <c:v>23.5</c:v>
                </c:pt>
                <c:pt idx="7">
                  <c:v>27</c:v>
                </c:pt>
                <c:pt idx="8">
                  <c:v>24.1</c:v>
                </c:pt>
                <c:pt idx="9">
                  <c:v>12.4</c:v>
                </c:pt>
              </c:numCache>
            </c:numRef>
          </c:val>
        </c:ser>
        <c:dLbls/>
        <c:gapWidth val="75"/>
        <c:overlap val="-25"/>
        <c:axId val="80729600"/>
        <c:axId val="80731136"/>
      </c:barChart>
      <c:catAx>
        <c:axId val="80729600"/>
        <c:scaling>
          <c:orientation val="minMax"/>
        </c:scaling>
        <c:axPos val="b"/>
        <c:numFmt formatCode="General" sourceLinked="1"/>
        <c:majorTickMark val="none"/>
        <c:tickLblPos val="nextTo"/>
        <c:crossAx val="80731136"/>
        <c:crosses val="autoZero"/>
        <c:auto val="1"/>
        <c:lblAlgn val="ctr"/>
        <c:lblOffset val="100"/>
      </c:catAx>
      <c:valAx>
        <c:axId val="80731136"/>
        <c:scaling>
          <c:orientation val="minMax"/>
        </c:scaling>
        <c:axPos val="l"/>
        <c:numFmt formatCode="General" sourceLinked="1"/>
        <c:majorTickMark val="none"/>
        <c:tickLblPos val="nextTo"/>
        <c:spPr>
          <a:ln w="9525">
            <a:noFill/>
          </a:ln>
        </c:spPr>
        <c:crossAx val="8072960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90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autoTitleDeleted val="1"/>
    <c:plotArea>
      <c:layout>
        <c:manualLayout>
          <c:layoutTarget val="inner"/>
          <c:xMode val="edge"/>
          <c:yMode val="edge"/>
          <c:x val="5.9751293374951941E-2"/>
          <c:y val="0.17836849630778018"/>
          <c:w val="0.51347061552610884"/>
          <c:h val="0.7876719008371135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"/>
          <c:dPt>
            <c:idx val="0"/>
            <c:explosion val="7"/>
            <c:spPr>
              <a:solidFill>
                <a:srgbClr val="92D050"/>
              </a:solidFill>
            </c:spPr>
          </c:dPt>
          <c:dPt>
            <c:idx val="1"/>
            <c:explosion val="7"/>
            <c:spPr>
              <a:solidFill>
                <a:srgbClr val="FFC000"/>
              </a:solidFill>
            </c:spPr>
          </c:dPt>
          <c:dPt>
            <c:idx val="2"/>
            <c:explosion val="5"/>
            <c:spPr>
              <a:solidFill>
                <a:srgbClr val="0070C0"/>
              </a:solidFill>
            </c:spPr>
          </c:dPt>
          <c:dPt>
            <c:idx val="3"/>
            <c:explosion val="6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-6.0986295542750035E-2"/>
                  <c:y val="0.1331784212013303"/>
                </c:manualLayout>
              </c:layout>
              <c:showVal val="1"/>
            </c:dLbl>
            <c:dLbl>
              <c:idx val="2"/>
              <c:layout>
                <c:manualLayout>
                  <c:x val="-7.2926363813782064E-2"/>
                  <c:y val="-0.20743334428068044"/>
                </c:manualLayout>
              </c:layout>
              <c:showVal val="1"/>
            </c:dLbl>
            <c:dLbl>
              <c:idx val="3"/>
              <c:layout>
                <c:manualLayout>
                  <c:x val="0.11949662676593745"/>
                  <c:y val="3.17908091045596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Wholesale and retail trade</c:v>
                </c:pt>
                <c:pt idx="1">
                  <c:v>Processing industry</c:v>
                </c:pt>
                <c:pt idx="2">
                  <c:v>Mining and quarrying</c:v>
                </c:pt>
                <c:pt idx="3">
                  <c:v>Professional, scientific and technical activities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16.5</c:v>
                </c:pt>
                <c:pt idx="1">
                  <c:v>21.4</c:v>
                </c:pt>
                <c:pt idx="2">
                  <c:v>52</c:v>
                </c:pt>
                <c:pt idx="3">
                  <c:v>73.7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4279676827025745"/>
          <c:y val="0.14247530034692099"/>
          <c:w val="0.34024939932927795"/>
          <c:h val="0.85620563993936427"/>
        </c:manualLayout>
      </c:layout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autoTitleDeleted val="1"/>
    <c:plotArea>
      <c:layout>
        <c:manualLayout>
          <c:layoutTarget val="inner"/>
          <c:xMode val="edge"/>
          <c:yMode val="edge"/>
          <c:x val="6.240606395477117E-2"/>
          <c:y val="5.3706863716005179E-2"/>
          <c:w val="0.90466328229749893"/>
          <c:h val="0.73121619562733287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Валовый приток прямых инвестиций в обрабатывающую промышленность</c:v>
                </c:pt>
              </c:strCache>
            </c:strRef>
          </c:tx>
          <c:spPr>
            <a:solidFill>
              <a:schemeClr val="tx2"/>
            </a:solidFill>
          </c:spPr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1st half of 2014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0.35000000000000003</c:v>
                </c:pt>
                <c:pt idx="1">
                  <c:v>0.68</c:v>
                </c:pt>
                <c:pt idx="2">
                  <c:v>1.1000000000000001</c:v>
                </c:pt>
                <c:pt idx="3">
                  <c:v>2.1</c:v>
                </c:pt>
                <c:pt idx="4">
                  <c:v>1.8</c:v>
                </c:pt>
                <c:pt idx="5">
                  <c:v>2.2000000000000002</c:v>
                </c:pt>
                <c:pt idx="6">
                  <c:v>5.7</c:v>
                </c:pt>
                <c:pt idx="7">
                  <c:v>3.5</c:v>
                </c:pt>
                <c:pt idx="8">
                  <c:v>2.5</c:v>
                </c:pt>
                <c:pt idx="9">
                  <c:v>1.5</c:v>
                </c:pt>
              </c:numCache>
            </c:numRef>
          </c:val>
        </c:ser>
        <c:dLbls/>
        <c:axId val="80716544"/>
        <c:axId val="80718080"/>
      </c:barChart>
      <c:catAx>
        <c:axId val="80716544"/>
        <c:scaling>
          <c:orientation val="minMax"/>
        </c:scaling>
        <c:axPos val="b"/>
        <c:numFmt formatCode="General" sourceLinked="1"/>
        <c:tickLblPos val="nextTo"/>
        <c:crossAx val="80718080"/>
        <c:crosses val="autoZero"/>
        <c:auto val="1"/>
        <c:lblAlgn val="ctr"/>
        <c:lblOffset val="100"/>
      </c:catAx>
      <c:valAx>
        <c:axId val="80718080"/>
        <c:scaling>
          <c:orientation val="minMax"/>
        </c:scaling>
        <c:axPos val="l"/>
        <c:numFmt formatCode="General" sourceLinked="1"/>
        <c:tickLblPos val="nextTo"/>
        <c:crossAx val="80716544"/>
        <c:crosses val="autoZero"/>
        <c:crossBetween val="between"/>
      </c:valAx>
      <c:spPr>
        <a:noFill/>
        <a:ln w="25412">
          <a:noFill/>
        </a:ln>
      </c:spPr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Валовый приток ПИИ по странам за период, млрд. $ 
</c:v>
                </c:pt>
              </c:strCache>
            </c:strRef>
          </c:tx>
          <c:spPr>
            <a:noFill/>
          </c:spPr>
          <c:explosion val="2"/>
          <c:dPt>
            <c:idx val="0"/>
            <c:explosion val="16"/>
            <c:spPr>
              <a:solidFill>
                <a:srgbClr val="92D050"/>
              </a:solidFill>
            </c:spPr>
          </c:dPt>
          <c:dPt>
            <c:idx val="1"/>
            <c:explosion val="14"/>
            <c:spPr>
              <a:solidFill>
                <a:srgbClr val="FFC000"/>
              </a:solidFill>
            </c:spPr>
          </c:dPt>
          <c:dPt>
            <c:idx val="2"/>
            <c:explosion val="12"/>
            <c:spPr>
              <a:solidFill>
                <a:srgbClr val="0070C0"/>
              </a:solidFill>
            </c:spPr>
          </c:dPt>
          <c:dPt>
            <c:idx val="3"/>
            <c:explosion val="13"/>
            <c:spPr>
              <a:solidFill>
                <a:srgbClr val="00B050"/>
              </a:solidFill>
            </c:spPr>
          </c:dPt>
          <c:dPt>
            <c:idx val="4"/>
            <c:explosion val="22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dLbl>
              <c:idx val="1"/>
              <c:layout>
                <c:manualLayout>
                  <c:x val="-8.2375466762801566E-2"/>
                  <c:y val="0.10825956985939579"/>
                </c:manualLayout>
              </c:layout>
              <c:showVal val="1"/>
            </c:dLbl>
            <c:dLbl>
              <c:idx val="4"/>
              <c:layout>
                <c:manualLayout>
                  <c:x val="0.13925149988836621"/>
                  <c:y val="-2.5634782941331639E-2"/>
                </c:manualLayout>
              </c:layout>
              <c:showVal val="1"/>
            </c:dLbl>
            <c:spPr>
              <a:effectLst>
                <a:glow rad="63500">
                  <a:srgbClr val="0070C0">
                    <a:alpha val="40000"/>
                  </a:srgbClr>
                </a:glow>
              </a:effectLst>
            </c:spPr>
            <c:showVal val="1"/>
            <c:showLeaderLines val="1"/>
          </c:dLbls>
          <c:cat>
            <c:strRef>
              <c:f>Лист1!$A$2:$A$9</c:f>
              <c:strCache>
                <c:ptCount val="5"/>
                <c:pt idx="0">
                  <c:v>Франция</c:v>
                </c:pt>
                <c:pt idx="1">
                  <c:v>Швейцария</c:v>
                </c:pt>
                <c:pt idx="2">
                  <c:v>Китай</c:v>
                </c:pt>
                <c:pt idx="3">
                  <c:v>США</c:v>
                </c:pt>
                <c:pt idx="4">
                  <c:v>Нидерланды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10.8</c:v>
                </c:pt>
                <c:pt idx="1">
                  <c:v>11.6</c:v>
                </c:pt>
                <c:pt idx="2">
                  <c:v>11.8</c:v>
                </c:pt>
                <c:pt idx="3">
                  <c:v>19.2</c:v>
                </c:pt>
                <c:pt idx="4">
                  <c:v>54.9</c:v>
                </c:pt>
              </c:numCache>
            </c:numRef>
          </c:val>
        </c:ser>
        <c:dLbls/>
        <c:firstSliceAng val="0"/>
      </c:pieChart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5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5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8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8</a:t>
                    </a:r>
                    <a:endParaRPr lang="en-US" dirty="0"/>
                  </a:p>
                </c:rich>
              </c:tx>
              <c:showVal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mtClean="0"/>
                      <a:t>10</a:t>
                    </a:r>
                    <a:endParaRPr lang="en-US" dirty="0"/>
                  </a:p>
                </c:rich>
              </c:tx>
              <c:showVal val="1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mtClean="0"/>
                      <a:t>11</a:t>
                    </a:r>
                    <a:endParaRPr lang="en-US" dirty="0"/>
                  </a:p>
                </c:rich>
              </c:tx>
              <c:showVal val="1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mtClean="0"/>
                      <a:t>11</a:t>
                    </a:r>
                    <a:endParaRPr lang="en-US" dirty="0"/>
                  </a:p>
                </c:rich>
              </c:tx>
              <c:showVal val="1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smtClean="0"/>
                      <a:t>12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tx2">
                        <a:lumMod val="60000"/>
                        <a:lumOff val="40000"/>
                      </a:schemeClr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Лист1!$A$2:$A$13</c:f>
              <c:strCache>
                <c:ptCount val="12"/>
                <c:pt idx="0">
                  <c:v>Chrome</c:v>
                </c:pt>
                <c:pt idx="1">
                  <c:v>Uranium</c:v>
                </c:pt>
                <c:pt idx="2">
                  <c:v>Zinc</c:v>
                </c:pt>
                <c:pt idx="3">
                  <c:v>Copper</c:v>
                </c:pt>
                <c:pt idx="4">
                  <c:v>Silver</c:v>
                </c:pt>
                <c:pt idx="5">
                  <c:v>Iron ore</c:v>
                </c:pt>
                <c:pt idx="6">
                  <c:v>Molybdenum</c:v>
                </c:pt>
                <c:pt idx="7">
                  <c:v>Coal</c:v>
                </c:pt>
                <c:pt idx="8">
                  <c:v>Gold</c:v>
                </c:pt>
                <c:pt idx="9">
                  <c:v>Lead</c:v>
                </c:pt>
                <c:pt idx="10">
                  <c:v>Oil</c:v>
                </c:pt>
                <c:pt idx="11">
                  <c:v>Bauxite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12</c:v>
                </c:pt>
                <c:pt idx="1">
                  <c:v>11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6</c:v>
                </c:pt>
                <c:pt idx="7">
                  <c:v>6</c:v>
                </c:pt>
                <c:pt idx="8">
                  <c:v>5</c:v>
                </c:pt>
                <c:pt idx="9">
                  <c:v>4</c:v>
                </c:pt>
                <c:pt idx="10">
                  <c:v>4</c:v>
                </c:pt>
                <c:pt idx="11">
                  <c:v>3</c:v>
                </c:pt>
              </c:numCache>
            </c:numRef>
          </c:val>
        </c:ser>
        <c:dLbls/>
        <c:axId val="86465920"/>
        <c:axId val="81183872"/>
      </c:barChart>
      <c:catAx>
        <c:axId val="864659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00">
                <a:latin typeface="Franklin Gothic Medium Cond" pitchFamily="34" charset="0"/>
              </a:defRPr>
            </a:pPr>
            <a:endParaRPr lang="en-US"/>
          </a:p>
        </c:txPr>
        <c:crossAx val="81183872"/>
        <c:crosses val="autoZero"/>
        <c:auto val="1"/>
        <c:lblAlgn val="ctr"/>
        <c:lblOffset val="100"/>
      </c:catAx>
      <c:valAx>
        <c:axId val="81183872"/>
        <c:scaling>
          <c:orientation val="minMax"/>
        </c:scaling>
        <c:delete val="1"/>
        <c:axPos val="l"/>
        <c:numFmt formatCode="General" sourceLinked="1"/>
        <c:tickLblPos val="none"/>
        <c:crossAx val="8646592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9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10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10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10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mtClean="0"/>
                      <a:t>11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11</a:t>
                    </a:r>
                    <a:endParaRPr lang="en-US" dirty="0"/>
                  </a:p>
                </c:rich>
              </c:tx>
              <c:showVal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mtClean="0"/>
                      <a:t>12</a:t>
                    </a:r>
                    <a:endParaRPr lang="en-US" dirty="0"/>
                  </a:p>
                </c:rich>
              </c:tx>
              <c:showVal val="1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mtClean="0"/>
                      <a:t>12</a:t>
                    </a:r>
                    <a:endParaRPr lang="en-US" dirty="0"/>
                  </a:p>
                </c:rich>
              </c:tx>
              <c:showVal val="1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mtClean="0"/>
                      <a:t>19</a:t>
                    </a:r>
                    <a:endParaRPr lang="en-US" dirty="0"/>
                  </a:p>
                </c:rich>
              </c:tx>
              <c:showVal val="1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smtClean="0"/>
                      <a:t>21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tx2">
                        <a:lumMod val="60000"/>
                        <a:lumOff val="40000"/>
                      </a:schemeClr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Лист1!$A$2:$A$13</c:f>
              <c:strCache>
                <c:ptCount val="12"/>
                <c:pt idx="0">
                  <c:v>Uranium</c:v>
                </c:pt>
                <c:pt idx="1">
                  <c:v>Chrome</c:v>
                </c:pt>
                <c:pt idx="2">
                  <c:v>Zinc</c:v>
                </c:pt>
                <c:pt idx="3">
                  <c:v>Silver</c:v>
                </c:pt>
                <c:pt idx="4">
                  <c:v>Coal</c:v>
                </c:pt>
                <c:pt idx="5">
                  <c:v>Lead</c:v>
                </c:pt>
                <c:pt idx="6">
                  <c:v>Copper</c:v>
                </c:pt>
                <c:pt idx="7">
                  <c:v>Bauxite</c:v>
                </c:pt>
                <c:pt idx="8">
                  <c:v>Iron ore</c:v>
                </c:pt>
                <c:pt idx="9">
                  <c:v>Molybdenum</c:v>
                </c:pt>
                <c:pt idx="10">
                  <c:v>Oil</c:v>
                </c:pt>
                <c:pt idx="11">
                  <c:v>Gold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21</c:v>
                </c:pt>
                <c:pt idx="1">
                  <c:v>19</c:v>
                </c:pt>
                <c:pt idx="2">
                  <c:v>12</c:v>
                </c:pt>
                <c:pt idx="3">
                  <c:v>11</c:v>
                </c:pt>
                <c:pt idx="4">
                  <c:v>11</c:v>
                </c:pt>
                <c:pt idx="5">
                  <c:v>11</c:v>
                </c:pt>
                <c:pt idx="6">
                  <c:v>10</c:v>
                </c:pt>
                <c:pt idx="7">
                  <c:v>10</c:v>
                </c:pt>
                <c:pt idx="8">
                  <c:v>9</c:v>
                </c:pt>
                <c:pt idx="9">
                  <c:v>9</c:v>
                </c:pt>
                <c:pt idx="10">
                  <c:v>3</c:v>
                </c:pt>
                <c:pt idx="11">
                  <c:v>1</c:v>
                </c:pt>
              </c:numCache>
            </c:numRef>
          </c:val>
        </c:ser>
        <c:dLbls/>
        <c:axId val="81125760"/>
        <c:axId val="81127296"/>
      </c:barChart>
      <c:catAx>
        <c:axId val="811257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00">
                <a:latin typeface="Franklin Gothic Medium Cond" pitchFamily="34" charset="0"/>
              </a:defRPr>
            </a:pPr>
            <a:endParaRPr lang="en-US"/>
          </a:p>
        </c:txPr>
        <c:crossAx val="81127296"/>
        <c:crosses val="autoZero"/>
        <c:auto val="1"/>
        <c:lblAlgn val="ctr"/>
        <c:lblOffset val="100"/>
      </c:catAx>
      <c:valAx>
        <c:axId val="81127296"/>
        <c:scaling>
          <c:orientation val="minMax"/>
        </c:scaling>
        <c:delete val="1"/>
        <c:axPos val="l"/>
        <c:numFmt formatCode="General" sourceLinked="1"/>
        <c:tickLblPos val="none"/>
        <c:crossAx val="8112576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0965" tIns="45482" rIns="90965" bIns="4548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0965" tIns="45482" rIns="90965" bIns="45482" rtlCol="0"/>
          <a:lstStyle>
            <a:lvl1pPr algn="r">
              <a:defRPr sz="1200"/>
            </a:lvl1pPr>
          </a:lstStyle>
          <a:p>
            <a:fld id="{5AE6E649-9F0D-4F9D-8BFE-80CD261A54A3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65" tIns="45482" rIns="90965" bIns="4548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0965" tIns="45482" rIns="90965" bIns="4548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0965" tIns="45482" rIns="90965" bIns="4548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0965" tIns="45482" rIns="90965" bIns="45482" rtlCol="0" anchor="b"/>
          <a:lstStyle>
            <a:lvl1pPr algn="r">
              <a:defRPr sz="1200"/>
            </a:lvl1pPr>
          </a:lstStyle>
          <a:p>
            <a:fld id="{1196F4C5-B17C-49A8-877F-6A21498867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302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584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53983">
              <a:defRPr/>
            </a:pPr>
            <a:fld id="{F2B98E59-C212-44A1-9D0A-264E8C0101AB}" type="slidenum">
              <a:rPr lang="ru-RU"/>
              <a:pPr defTabSz="953983"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63AF-CF99-4FFA-970A-FC2081CD30CB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1F75-43A9-4DD4-8749-67E424BDC0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050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63AF-CF99-4FFA-970A-FC2081CD30CB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1F75-43A9-4DD4-8749-67E424BDC0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5848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63AF-CF99-4FFA-970A-FC2081CD30CB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1F75-43A9-4DD4-8749-67E424BDC0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3317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63AF-CF99-4FFA-970A-FC2081CD30CB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1F75-43A9-4DD4-8749-67E424BDC0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5652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63AF-CF99-4FFA-970A-FC2081CD30CB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1F75-43A9-4DD4-8749-67E424BDC0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6704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63AF-CF99-4FFA-970A-FC2081CD30CB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1F75-43A9-4DD4-8749-67E424BDC0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449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63AF-CF99-4FFA-970A-FC2081CD30CB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1F75-43A9-4DD4-8749-67E424BDC0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4856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63AF-CF99-4FFA-970A-FC2081CD30CB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1F75-43A9-4DD4-8749-67E424BDC0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6111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63AF-CF99-4FFA-970A-FC2081CD30CB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1F75-43A9-4DD4-8749-67E424BDC0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6767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63AF-CF99-4FFA-970A-FC2081CD30CB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1F75-43A9-4DD4-8749-67E424BDC0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2123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63AF-CF99-4FFA-970A-FC2081CD30CB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B1F75-43A9-4DD4-8749-67E424BDC0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7628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A63AF-CF99-4FFA-970A-FC2081CD30CB}" type="datetimeFigureOut">
              <a:rPr lang="ru-RU" smtClean="0"/>
              <a:pPr/>
              <a:t>07.11.2014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B1F75-43A9-4DD4-8749-67E424BDC0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7372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5.png"/><Relationship Id="rId18" Type="http://schemas.openxmlformats.org/officeDocument/2006/relationships/image" Target="../media/image30.jpeg"/><Relationship Id="rId26" Type="http://schemas.openxmlformats.org/officeDocument/2006/relationships/image" Target="../media/image38.png"/><Relationship Id="rId39" Type="http://schemas.openxmlformats.org/officeDocument/2006/relationships/image" Target="../media/image51.jpeg"/><Relationship Id="rId3" Type="http://schemas.openxmlformats.org/officeDocument/2006/relationships/image" Target="../media/image15.png"/><Relationship Id="rId21" Type="http://schemas.openxmlformats.org/officeDocument/2006/relationships/image" Target="../media/image33.jpeg"/><Relationship Id="rId34" Type="http://schemas.openxmlformats.org/officeDocument/2006/relationships/image" Target="../media/image46.png"/><Relationship Id="rId42" Type="http://schemas.openxmlformats.org/officeDocument/2006/relationships/image" Target="../media/image54.jpeg"/><Relationship Id="rId47" Type="http://schemas.openxmlformats.org/officeDocument/2006/relationships/image" Target="../media/image58.jpeg"/><Relationship Id="rId50" Type="http://schemas.openxmlformats.org/officeDocument/2006/relationships/image" Target="../media/image61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17" Type="http://schemas.openxmlformats.org/officeDocument/2006/relationships/image" Target="../media/image29.png"/><Relationship Id="rId25" Type="http://schemas.openxmlformats.org/officeDocument/2006/relationships/image" Target="../media/image37.jpeg"/><Relationship Id="rId33" Type="http://schemas.openxmlformats.org/officeDocument/2006/relationships/image" Target="../media/image45.png"/><Relationship Id="rId38" Type="http://schemas.openxmlformats.org/officeDocument/2006/relationships/image" Target="../media/image50.png"/><Relationship Id="rId46" Type="http://schemas.openxmlformats.org/officeDocument/2006/relationships/image" Target="../media/image57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8.png"/><Relationship Id="rId20" Type="http://schemas.openxmlformats.org/officeDocument/2006/relationships/image" Target="../media/image32.jpeg"/><Relationship Id="rId29" Type="http://schemas.openxmlformats.org/officeDocument/2006/relationships/image" Target="../media/image41.jpeg"/><Relationship Id="rId41" Type="http://schemas.openxmlformats.org/officeDocument/2006/relationships/image" Target="../media/image5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jpeg"/><Relationship Id="rId11" Type="http://schemas.openxmlformats.org/officeDocument/2006/relationships/image" Target="../media/image23.jpeg"/><Relationship Id="rId24" Type="http://schemas.openxmlformats.org/officeDocument/2006/relationships/image" Target="../media/image36.jpeg"/><Relationship Id="rId32" Type="http://schemas.openxmlformats.org/officeDocument/2006/relationships/image" Target="../media/image44.png"/><Relationship Id="rId37" Type="http://schemas.openxmlformats.org/officeDocument/2006/relationships/image" Target="../media/image49.jpeg"/><Relationship Id="rId40" Type="http://schemas.openxmlformats.org/officeDocument/2006/relationships/image" Target="../media/image52.png"/><Relationship Id="rId45" Type="http://schemas.openxmlformats.org/officeDocument/2006/relationships/image" Target="../media/image56.jpeg"/><Relationship Id="rId5" Type="http://schemas.openxmlformats.org/officeDocument/2006/relationships/image" Target="../media/image17.png"/><Relationship Id="rId15" Type="http://schemas.openxmlformats.org/officeDocument/2006/relationships/image" Target="../media/image27.jpeg"/><Relationship Id="rId23" Type="http://schemas.openxmlformats.org/officeDocument/2006/relationships/image" Target="../media/image35.jpeg"/><Relationship Id="rId28" Type="http://schemas.openxmlformats.org/officeDocument/2006/relationships/image" Target="../media/image40.jpeg"/><Relationship Id="rId36" Type="http://schemas.openxmlformats.org/officeDocument/2006/relationships/image" Target="../media/image48.png"/><Relationship Id="rId49" Type="http://schemas.openxmlformats.org/officeDocument/2006/relationships/image" Target="../media/image60.png"/><Relationship Id="rId10" Type="http://schemas.openxmlformats.org/officeDocument/2006/relationships/image" Target="../media/image22.png"/><Relationship Id="rId19" Type="http://schemas.openxmlformats.org/officeDocument/2006/relationships/image" Target="../media/image31.jpeg"/><Relationship Id="rId31" Type="http://schemas.openxmlformats.org/officeDocument/2006/relationships/image" Target="../media/image43.jpeg"/><Relationship Id="rId44" Type="http://schemas.openxmlformats.org/officeDocument/2006/relationships/image" Target="../media/image55.jpeg"/><Relationship Id="rId4" Type="http://schemas.openxmlformats.org/officeDocument/2006/relationships/image" Target="../media/image16.jpeg"/><Relationship Id="rId9" Type="http://schemas.openxmlformats.org/officeDocument/2006/relationships/image" Target="../media/image21.png"/><Relationship Id="rId14" Type="http://schemas.openxmlformats.org/officeDocument/2006/relationships/image" Target="../media/image26.png"/><Relationship Id="rId22" Type="http://schemas.openxmlformats.org/officeDocument/2006/relationships/image" Target="../media/image34.jpeg"/><Relationship Id="rId27" Type="http://schemas.openxmlformats.org/officeDocument/2006/relationships/image" Target="../media/image39.jpeg"/><Relationship Id="rId30" Type="http://schemas.openxmlformats.org/officeDocument/2006/relationships/image" Target="../media/image42.png"/><Relationship Id="rId35" Type="http://schemas.openxmlformats.org/officeDocument/2006/relationships/image" Target="../media/image47.jpeg"/><Relationship Id="rId43" Type="http://schemas.openxmlformats.org/officeDocument/2006/relationships/image" Target="../media/image1.png"/><Relationship Id="rId48" Type="http://schemas.openxmlformats.org/officeDocument/2006/relationships/image" Target="../media/image59.png"/><Relationship Id="rId8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008" y="1988840"/>
            <a:ext cx="8892480" cy="14700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800" kern="12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 Cond" pitchFamily="34" charset="0"/>
                <a:ea typeface="+mn-ea"/>
                <a:cs typeface="+mn-cs"/>
              </a:rPr>
              <a:t>Kazakhstan</a:t>
            </a:r>
            <a:r>
              <a:rPr lang="en-US" sz="48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 Cond" pitchFamily="34" charset="0"/>
                <a:ea typeface="+mn-ea"/>
                <a:cs typeface="+mn-cs"/>
              </a:rPr>
              <a:t>’s</a:t>
            </a:r>
            <a:r>
              <a:rPr lang="en-US" sz="4800" kern="12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 Cond" pitchFamily="34" charset="0"/>
                <a:ea typeface="+mn-ea"/>
                <a:cs typeface="+mn-cs"/>
              </a:rPr>
              <a:t> </a:t>
            </a:r>
            <a:r>
              <a:rPr lang="en-US" sz="48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 Cond" pitchFamily="34" charset="0"/>
                <a:ea typeface="+mn-ea"/>
                <a:cs typeface="+mn-cs"/>
              </a:rPr>
              <a:t>I</a:t>
            </a:r>
            <a:r>
              <a:rPr lang="en-US" sz="4800" kern="1200" dirty="0" smtClean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anklin Gothic Medium Cond" pitchFamily="34" charset="0"/>
                <a:ea typeface="+mn-ea"/>
                <a:cs typeface="+mn-cs"/>
              </a:rPr>
              <a:t>nvestment Climate</a:t>
            </a:r>
          </a:p>
        </p:txBody>
      </p:sp>
      <p:pic>
        <p:nvPicPr>
          <p:cNvPr id="13" name="Picture 2" descr="http://www.freeflagicons.com/download/?series=glossy_round_icon&amp;country=kazakhstan&amp;size=6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461" y="258792"/>
            <a:ext cx="1123431" cy="8425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26126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1"/>
          <p:cNvSpPr txBox="1">
            <a:spLocks noChangeArrowheads="1"/>
          </p:cNvSpPr>
          <p:nvPr/>
        </p:nvSpPr>
        <p:spPr bwMode="auto">
          <a:xfrm>
            <a:off x="5330230" y="3645024"/>
            <a:ext cx="33462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1200" b="1" dirty="0"/>
              <a:t>Gross FDI inflows by sector </a:t>
            </a:r>
            <a:br>
              <a:rPr lang="en-US" sz="1200" b="1" dirty="0"/>
            </a:br>
            <a:r>
              <a:rPr lang="en-US" sz="1200" b="1" dirty="0"/>
              <a:t>for the period from 2005 to 1-half 2014 billion. $</a:t>
            </a:r>
            <a:endParaRPr lang="ru-RU" sz="1200" b="1" u="sng" dirty="0">
              <a:solidFill>
                <a:srgbClr val="0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001000" y="928688"/>
            <a:ext cx="71438" cy="71437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10463" y="638175"/>
            <a:ext cx="71437" cy="460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886825" y="1971675"/>
            <a:ext cx="71438" cy="714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TextBox 38"/>
          <p:cNvSpPr txBox="1">
            <a:spLocks noChangeArrowheads="1"/>
          </p:cNvSpPr>
          <p:nvPr/>
        </p:nvSpPr>
        <p:spPr bwMode="auto">
          <a:xfrm>
            <a:off x="1291412" y="567730"/>
            <a:ext cx="313657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11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Gross FDI inflows in the economy of Kazakhstan</a:t>
            </a:r>
          </a:p>
          <a:p>
            <a:pPr algn="ctr" eaLnBrk="1" hangingPunct="1"/>
            <a:r>
              <a:rPr lang="en-US" sz="11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from 2005 to 1-half 2014: $ 196.2 billion.</a:t>
            </a:r>
            <a:endParaRPr lang="ru-RU" sz="1100" dirty="0">
              <a:latin typeface="+mn-lt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1882950713"/>
              </p:ext>
            </p:extLst>
          </p:nvPr>
        </p:nvGraphicFramePr>
        <p:xfrm>
          <a:off x="115640" y="782191"/>
          <a:ext cx="4464617" cy="2862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942525111"/>
              </p:ext>
            </p:extLst>
          </p:nvPr>
        </p:nvGraphicFramePr>
        <p:xfrm>
          <a:off x="4679728" y="3829035"/>
          <a:ext cx="4278535" cy="2789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01119645"/>
              </p:ext>
            </p:extLst>
          </p:nvPr>
        </p:nvGraphicFramePr>
        <p:xfrm>
          <a:off x="4486450" y="1049649"/>
          <a:ext cx="4720716" cy="2726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4568676" y="625922"/>
            <a:ext cx="457250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00000"/>
                </a:solidFill>
                <a:cs typeface="Times New Roman" pitchFamily="18" charset="0"/>
              </a:rPr>
              <a:t>Gross FDI inflows in processing industry</a:t>
            </a:r>
          </a:p>
          <a:p>
            <a:pPr algn="ctr"/>
            <a:r>
              <a:rPr lang="en-US" sz="1100" b="1" dirty="0" smtClean="0">
                <a:solidFill>
                  <a:srgbClr val="000000"/>
                </a:solidFill>
                <a:cs typeface="Times New Roman" pitchFamily="18" charset="0"/>
              </a:rPr>
              <a:t>2005 and 1 half square. 2014: $ 21.4 billion.</a:t>
            </a:r>
            <a:endParaRPr lang="ru-RU" sz="1100" dirty="0"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0" y="3589885"/>
            <a:ext cx="91440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502212" y="476672"/>
            <a:ext cx="36004" cy="634551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41"/>
          <p:cNvSpPr txBox="1">
            <a:spLocks noChangeArrowheads="1"/>
          </p:cNvSpPr>
          <p:nvPr/>
        </p:nvSpPr>
        <p:spPr bwMode="auto">
          <a:xfrm>
            <a:off x="251520" y="3645024"/>
            <a:ext cx="41764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1200" b="1" dirty="0">
                <a:solidFill>
                  <a:srgbClr val="000000"/>
                </a:solidFill>
              </a:rPr>
              <a:t>Gross FDI inflows by country for the period 2005 to 1st half of 2014 billion. </a:t>
            </a:r>
            <a:r>
              <a:rPr lang="en-US" sz="1200" b="1" dirty="0" smtClean="0">
                <a:solidFill>
                  <a:srgbClr val="000000"/>
                </a:solidFill>
              </a:rPr>
              <a:t>$</a:t>
            </a:r>
            <a:endParaRPr lang="ru-RU" sz="1200" dirty="0"/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xmlns="" val="357838053"/>
              </p:ext>
            </p:extLst>
          </p:nvPr>
        </p:nvGraphicFramePr>
        <p:xfrm>
          <a:off x="-108531" y="4073231"/>
          <a:ext cx="5026046" cy="2657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-11112" y="5223589"/>
            <a:ext cx="1207239" cy="306467"/>
          </a:xfrm>
          <a:prstGeom prst="round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u="sng" dirty="0" smtClean="0"/>
              <a:t>Netherlands</a:t>
            </a:r>
            <a:endParaRPr lang="ru-RU" sz="1200" u="sng" dirty="0"/>
          </a:p>
        </p:txBody>
      </p:sp>
      <p:sp>
        <p:nvSpPr>
          <p:cNvPr id="17" name="TextBox 16"/>
          <p:cNvSpPr txBox="1"/>
          <p:nvPr/>
        </p:nvSpPr>
        <p:spPr>
          <a:xfrm>
            <a:off x="2997428" y="4155215"/>
            <a:ext cx="998508" cy="306467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smtClean="0"/>
              <a:t>France</a:t>
            </a:r>
            <a:endParaRPr lang="ru-RU" sz="1200" u="sng" dirty="0"/>
          </a:p>
        </p:txBody>
      </p:sp>
      <p:sp>
        <p:nvSpPr>
          <p:cNvPr id="18" name="TextBox 17"/>
          <p:cNvSpPr txBox="1"/>
          <p:nvPr/>
        </p:nvSpPr>
        <p:spPr>
          <a:xfrm>
            <a:off x="3404046" y="4633505"/>
            <a:ext cx="1167954" cy="306467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smtClean="0"/>
              <a:t>Switzerland</a:t>
            </a:r>
            <a:endParaRPr lang="ru-RU" sz="1200" u="sng" dirty="0"/>
          </a:p>
        </p:txBody>
      </p:sp>
      <p:sp>
        <p:nvSpPr>
          <p:cNvPr id="19" name="TextBox 18"/>
          <p:cNvSpPr txBox="1"/>
          <p:nvPr/>
        </p:nvSpPr>
        <p:spPr>
          <a:xfrm>
            <a:off x="3519607" y="5402223"/>
            <a:ext cx="636428" cy="306467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smtClean="0"/>
              <a:t>China</a:t>
            </a:r>
            <a:endParaRPr lang="ru-RU" sz="1200" u="sng" dirty="0"/>
          </a:p>
        </p:txBody>
      </p:sp>
      <p:sp>
        <p:nvSpPr>
          <p:cNvPr id="20" name="TextBox 19"/>
          <p:cNvSpPr txBox="1"/>
          <p:nvPr/>
        </p:nvSpPr>
        <p:spPr>
          <a:xfrm>
            <a:off x="3179347" y="6237312"/>
            <a:ext cx="808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smtClean="0"/>
              <a:t>USA</a:t>
            </a:r>
            <a:endParaRPr lang="ru-RU" sz="1200" u="sng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149756" y="217668"/>
            <a:ext cx="1838068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Franklin Gothic Medium Cond" pitchFamily="34" charset="0"/>
              </a:rPr>
              <a:t>FDI statistics </a:t>
            </a:r>
            <a:endParaRPr lang="ru-RU" sz="2600" b="1" dirty="0">
              <a:solidFill>
                <a:schemeClr val="tx2">
                  <a:lumMod val="60000"/>
                  <a:lumOff val="40000"/>
                </a:schemeClr>
              </a:solidFill>
              <a:latin typeface="Franklin Gothic Medium Cond" pitchFamily="34" charset="0"/>
            </a:endParaRPr>
          </a:p>
        </p:txBody>
      </p:sp>
      <p:pic>
        <p:nvPicPr>
          <p:cNvPr id="23" name="Picture 2" descr="http://www.freeflagicons.com/download/?series=glossy_round_icon&amp;country=kazakhstan&amp;size=64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6975" y="145098"/>
            <a:ext cx="1123431" cy="8425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75001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2"/>
          <p:cNvSpPr txBox="1">
            <a:spLocks noChangeArrowheads="1"/>
          </p:cNvSpPr>
          <p:nvPr/>
        </p:nvSpPr>
        <p:spPr bwMode="auto">
          <a:xfrm>
            <a:off x="2645431" y="1028380"/>
            <a:ext cx="4135776" cy="369320"/>
          </a:xfrm>
          <a:prstGeom prst="rect">
            <a:avLst/>
          </a:prstGeom>
          <a:noFill/>
          <a:ln>
            <a:headEnd/>
            <a:tailEnd/>
          </a:ln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91428" tIns="45714" rIns="91428" bIns="45714">
            <a:spAutoFit/>
          </a:bodyPr>
          <a:lstStyle/>
          <a:p>
            <a:pPr algn="ctr" defTabSz="91418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Franklin Gothic Medium Cond" pitchFamily="34" charset="0"/>
                <a:cs typeface="Arial" pitchFamily="34" charset="0"/>
              </a:rPr>
              <a:t>Kazakhstan in the world ranking for reserves</a:t>
            </a:r>
            <a:endParaRPr lang="ru-RU" dirty="0">
              <a:solidFill>
                <a:schemeClr val="tx1"/>
              </a:solidFill>
              <a:latin typeface="Franklin Gothic Medium Cond" pitchFamily="34" charset="0"/>
              <a:cs typeface="Arial" pitchFamily="34" charset="0"/>
            </a:endParaRPr>
          </a:p>
        </p:txBody>
      </p:sp>
      <p:pic>
        <p:nvPicPr>
          <p:cNvPr id="4" name="Picture 2" descr="http://www.freeflagicons.com/download/?series=glossy_round_icon&amp;country=kazakhstan&amp;size=6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461" y="258792"/>
            <a:ext cx="1123431" cy="842573"/>
          </a:xfrm>
          <a:prstGeom prst="rect">
            <a:avLst/>
          </a:prstGeom>
          <a:noFill/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260475" y="401638"/>
            <a:ext cx="73437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>
              <a:defRPr/>
            </a:pPr>
            <a:r>
              <a:rPr lang="en-US" altLang="cs-CZ" sz="2400" kern="0" dirty="0" smtClean="0">
                <a:solidFill>
                  <a:srgbClr val="0066CC"/>
                </a:solidFill>
                <a:latin typeface="Franklin Gothic Medium Cond" pitchFamily="34" charset="0"/>
              </a:rPr>
              <a:t>Substantial natural resources</a:t>
            </a:r>
          </a:p>
        </p:txBody>
      </p:sp>
      <p:sp>
        <p:nvSpPr>
          <p:cNvPr id="6" name="TextBox 62"/>
          <p:cNvSpPr txBox="1">
            <a:spLocks noChangeArrowheads="1"/>
          </p:cNvSpPr>
          <p:nvPr/>
        </p:nvSpPr>
        <p:spPr bwMode="auto">
          <a:xfrm>
            <a:off x="2708223" y="3692676"/>
            <a:ext cx="4024017" cy="369320"/>
          </a:xfrm>
          <a:prstGeom prst="rect">
            <a:avLst/>
          </a:prstGeom>
          <a:noFill/>
          <a:ln>
            <a:headEnd/>
            <a:tailEnd/>
          </a:ln>
          <a:effec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lIns="91428" tIns="45714" rIns="91428" bIns="45714">
            <a:spAutoFit/>
          </a:bodyPr>
          <a:lstStyle/>
          <a:p>
            <a:pPr algn="ctr" defTabSz="91418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Franklin Gothic Medium Cond" pitchFamily="34" charset="0"/>
                <a:cs typeface="Arial" pitchFamily="34" charset="0"/>
              </a:rPr>
              <a:t>Kazakhstan in the world ranking for mining</a:t>
            </a:r>
            <a:endParaRPr lang="ru-RU" dirty="0">
              <a:solidFill>
                <a:schemeClr val="tx1"/>
              </a:solidFill>
              <a:latin typeface="Franklin Gothic Medium Cond" pitchFamily="34" charset="0"/>
              <a:cs typeface="Arial" pitchFamily="34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744262562"/>
              </p:ext>
            </p:extLst>
          </p:nvPr>
        </p:nvGraphicFramePr>
        <p:xfrm>
          <a:off x="683568" y="974932"/>
          <a:ext cx="8064896" cy="2553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3238181701"/>
              </p:ext>
            </p:extLst>
          </p:nvPr>
        </p:nvGraphicFramePr>
        <p:xfrm>
          <a:off x="649167" y="3692676"/>
          <a:ext cx="8128304" cy="2553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4120050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Администратор\Downloads\weforum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1888" y="2085688"/>
            <a:ext cx="1682198" cy="1121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3563322" y="4262224"/>
            <a:ext cx="24058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China – 28</a:t>
            </a:r>
            <a:endParaRPr lang="ru-RU" dirty="0" smtClean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r>
              <a:rPr lang="en-US" b="1" dirty="0" smtClean="0">
                <a:solidFill>
                  <a:srgbClr val="0066CC"/>
                </a:solidFill>
                <a:latin typeface="Franklin Gothic Book" pitchFamily="34" charset="0"/>
              </a:rPr>
              <a:t>Kazakhstan </a:t>
            </a:r>
            <a:r>
              <a:rPr lang="ru-RU" b="1" dirty="0" smtClean="0">
                <a:solidFill>
                  <a:srgbClr val="0066CC"/>
                </a:solidFill>
                <a:latin typeface="Franklin Gothic Book" pitchFamily="34" charset="0"/>
              </a:rPr>
              <a:t>– 50 </a:t>
            </a:r>
            <a:r>
              <a:rPr lang="en-US" b="1" dirty="0" smtClean="0">
                <a:solidFill>
                  <a:srgbClr val="0066CC"/>
                </a:solidFill>
                <a:latin typeface="Franklin Gothic Book" pitchFamily="34" charset="0"/>
              </a:rPr>
              <a:t>rank</a:t>
            </a:r>
            <a:endParaRPr lang="ru-RU" b="1" dirty="0" smtClean="0">
              <a:solidFill>
                <a:srgbClr val="0066CC"/>
              </a:solidFill>
              <a:latin typeface="Franklin Gothic Book" pitchFamily="34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Russia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–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53</a:t>
            </a:r>
          </a:p>
        </p:txBody>
      </p:sp>
      <p:pic>
        <p:nvPicPr>
          <p:cNvPr id="23" name="Picture 2" descr="http://www.freeflagicons.com/download/?series=glossy_round_icon&amp;country=kazakhstan&amp;size=6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2461" y="258792"/>
            <a:ext cx="1123431" cy="842573"/>
          </a:xfrm>
          <a:prstGeom prst="rect">
            <a:avLst/>
          </a:prstGeom>
          <a:noFill/>
        </p:spPr>
      </p:pic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1260475" y="401638"/>
            <a:ext cx="73437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/>
            <a:r>
              <a:rPr lang="en-US" altLang="cs-CZ" sz="2400" kern="0" dirty="0" smtClean="0">
                <a:solidFill>
                  <a:srgbClr val="0066CC"/>
                </a:solidFill>
                <a:latin typeface="Franklin Gothic Medium Cond" pitchFamily="34" charset="0"/>
                <a:ea typeface="+mj-ea"/>
                <a:cs typeface="Times New Roman" pitchFamily="18" charset="0"/>
              </a:rPr>
              <a:t>Political stability and good investment climate</a:t>
            </a:r>
          </a:p>
        </p:txBody>
      </p:sp>
      <p:pic>
        <p:nvPicPr>
          <p:cNvPr id="20" name="Picture 3" descr="C:\Users\Администратор\Desktop\images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042779"/>
            <a:ext cx="1746562" cy="1164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000628" y="4291252"/>
            <a:ext cx="26041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66CC"/>
                </a:solidFill>
                <a:latin typeface="Franklin Gothic Book" pitchFamily="34" charset="0"/>
              </a:rPr>
              <a:t>Kazakhstan</a:t>
            </a:r>
            <a:r>
              <a:rPr lang="ru-RU" b="1" dirty="0" smtClean="0">
                <a:solidFill>
                  <a:srgbClr val="0066CC"/>
                </a:solidFill>
                <a:latin typeface="Franklin Gothic Book" pitchFamily="34" charset="0"/>
              </a:rPr>
              <a:t>– 32</a:t>
            </a:r>
            <a:r>
              <a:rPr lang="en-US" b="1" dirty="0" smtClean="0">
                <a:solidFill>
                  <a:srgbClr val="0066CC"/>
                </a:solidFill>
                <a:latin typeface="Franklin Gothic Book" pitchFamily="34" charset="0"/>
              </a:rPr>
              <a:t> rank</a:t>
            </a:r>
            <a:endParaRPr lang="ru-RU" b="1" dirty="0">
              <a:solidFill>
                <a:srgbClr val="0066CC"/>
              </a:solidFill>
              <a:latin typeface="Franklin Gothic Book" pitchFamily="34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Russia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–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38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China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– 63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542681" y="4005064"/>
            <a:ext cx="2016224" cy="136815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753721" y="4005064"/>
            <a:ext cx="2016224" cy="136815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552493" y="4005064"/>
            <a:ext cx="2016224" cy="136815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6300192" y="4262224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Russia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– 1</a:t>
            </a:r>
          </a:p>
          <a:p>
            <a:r>
              <a:rPr lang="en-US" b="1" dirty="0" smtClean="0">
                <a:solidFill>
                  <a:srgbClr val="0066CC"/>
                </a:solidFill>
                <a:latin typeface="Franklin Gothic Book" pitchFamily="34" charset="0"/>
              </a:rPr>
              <a:t>Kazakhstan</a:t>
            </a:r>
            <a:r>
              <a:rPr lang="ru-RU" b="1" dirty="0" smtClean="0">
                <a:solidFill>
                  <a:srgbClr val="0066CC"/>
                </a:solidFill>
                <a:latin typeface="Franklin Gothic Book" pitchFamily="34" charset="0"/>
              </a:rPr>
              <a:t>– </a:t>
            </a:r>
            <a:r>
              <a:rPr lang="ru-RU" b="1" dirty="0">
                <a:solidFill>
                  <a:srgbClr val="0066CC"/>
                </a:solidFill>
                <a:latin typeface="Franklin Gothic Book" pitchFamily="34" charset="0"/>
              </a:rPr>
              <a:t>2 </a:t>
            </a:r>
            <a:r>
              <a:rPr lang="en-US" b="1" dirty="0" smtClean="0">
                <a:solidFill>
                  <a:srgbClr val="0066CC"/>
                </a:solidFill>
                <a:latin typeface="Franklin Gothic Book" pitchFamily="34" charset="0"/>
              </a:rPr>
              <a:t>rank</a:t>
            </a:r>
            <a:endParaRPr lang="en-US" b="1" dirty="0">
              <a:solidFill>
                <a:srgbClr val="0066CC"/>
              </a:solidFill>
              <a:latin typeface="Franklin Gothic Book" pitchFamily="34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Belarus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–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5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Администратор\Desktop\IMD_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75220" y="1885960"/>
            <a:ext cx="1668587" cy="1555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43608" y="3470136"/>
            <a:ext cx="16335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Franklin Gothic Medium Cond" pitchFamily="34" charset="0"/>
              </a:rPr>
              <a:t>Competitiveness </a:t>
            </a:r>
          </a:p>
          <a:p>
            <a:pPr algn="ctr"/>
            <a:r>
              <a:rPr lang="en-US" dirty="0" smtClean="0">
                <a:latin typeface="Franklin Gothic Medium Cond" pitchFamily="34" charset="0"/>
              </a:rPr>
              <a:t>Index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07518" y="3470136"/>
            <a:ext cx="20903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Franklin Gothic Medium Cond" pitchFamily="34" charset="0"/>
              </a:rPr>
              <a:t>The Global </a:t>
            </a:r>
          </a:p>
          <a:p>
            <a:pPr algn="ctr"/>
            <a:r>
              <a:rPr lang="en-US" dirty="0" smtClean="0">
                <a:latin typeface="Franklin Gothic Medium Cond" pitchFamily="34" charset="0"/>
              </a:rPr>
              <a:t>Competitiveness Index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02226" y="3441670"/>
            <a:ext cx="25022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Franklin Gothic Medium Cond" pitchFamily="34" charset="0"/>
              </a:rPr>
              <a:t>Attractiveness </a:t>
            </a:r>
            <a:endParaRPr lang="en-US" dirty="0" smtClean="0">
              <a:latin typeface="Franklin Gothic Medium Cond" pitchFamily="34" charset="0"/>
            </a:endParaRPr>
          </a:p>
          <a:p>
            <a:pPr algn="ctr"/>
            <a:r>
              <a:rPr lang="en-US" dirty="0" smtClean="0">
                <a:latin typeface="Franklin Gothic Medium Cond" pitchFamily="34" charset="0"/>
              </a:rPr>
              <a:t>among </a:t>
            </a:r>
            <a:r>
              <a:rPr lang="en-US" dirty="0">
                <a:latin typeface="Franklin Gothic Medium Cond" pitchFamily="34" charset="0"/>
              </a:rPr>
              <a:t>the CIS countries</a:t>
            </a:r>
          </a:p>
        </p:txBody>
      </p:sp>
    </p:spTree>
    <p:extLst>
      <p:ext uri="{BB962C8B-B14F-4D97-AF65-F5344CB8AC3E}">
        <p14:creationId xmlns:p14="http://schemas.microsoft.com/office/powerpoint/2010/main" xmlns="" val="272362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Прямоугольник 127"/>
          <p:cNvSpPr/>
          <p:nvPr/>
        </p:nvSpPr>
        <p:spPr>
          <a:xfrm>
            <a:off x="265610" y="3107484"/>
            <a:ext cx="1741874" cy="114263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 smtClean="0">
                <a:solidFill>
                  <a:schemeClr val="bg1"/>
                </a:solidFill>
                <a:latin typeface="Franklin Gothic Book" pitchFamily="34" charset="0"/>
              </a:rPr>
              <a:t>Customs privileges</a:t>
            </a:r>
            <a:endParaRPr lang="ru-RU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2123728" y="3169996"/>
            <a:ext cx="2300031" cy="108011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200" b="1" dirty="0" smtClean="0"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rPr>
              <a:t>Customs duties </a:t>
            </a:r>
            <a:r>
              <a:rPr lang="ru-RU" sz="1200" b="1" dirty="0" smtClean="0"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rPr>
              <a:t>0% </a:t>
            </a:r>
            <a:r>
              <a:rPr lang="en-US" sz="1200" dirty="0" smtClean="0"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rPr>
              <a:t>on the import of</a:t>
            </a:r>
            <a:r>
              <a:rPr lang="ru-RU" sz="1200" dirty="0" smtClean="0"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rPr>
              <a:t>:</a:t>
            </a:r>
            <a:endParaRPr lang="ru-RU" sz="1200" dirty="0">
              <a:solidFill>
                <a:schemeClr val="tx1"/>
              </a:solidFill>
              <a:latin typeface="Franklin Gothic Book" pitchFamily="34" charset="0"/>
              <a:cs typeface="Arial" pitchFamily="34" charset="0"/>
            </a:endParaRPr>
          </a:p>
          <a:p>
            <a:pPr marL="88900" indent="-88900" algn="l">
              <a:buFont typeface="Arial" pitchFamily="34" charset="0"/>
              <a:buChar char="•"/>
            </a:pPr>
            <a:r>
              <a:rPr lang="en-US" sz="1200" dirty="0" smtClean="0">
                <a:latin typeface="Franklin Gothic Book" pitchFamily="34" charset="0"/>
              </a:rPr>
              <a:t>equipment and its components</a:t>
            </a:r>
            <a:r>
              <a:rPr lang="ru-RU" sz="1200" dirty="0" smtClean="0">
                <a:latin typeface="Franklin Gothic Book" pitchFamily="34" charset="0"/>
              </a:rPr>
              <a:t>;</a:t>
            </a:r>
            <a:endParaRPr lang="en-US" sz="1200" dirty="0" smtClean="0">
              <a:latin typeface="Franklin Gothic Book" pitchFamily="34" charset="0"/>
            </a:endParaRPr>
          </a:p>
          <a:p>
            <a:pPr marL="88900" indent="-88900" algn="just">
              <a:buFont typeface="Arial" pitchFamily="34" charset="0"/>
              <a:buChar char="•"/>
            </a:pPr>
            <a:r>
              <a:rPr lang="en-US" sz="1200" dirty="0" smtClean="0">
                <a:latin typeface="Franklin Gothic Book" pitchFamily="34" charset="0"/>
              </a:rPr>
              <a:t>spare parts</a:t>
            </a:r>
            <a:r>
              <a:rPr lang="ru-RU" sz="1200" dirty="0">
                <a:latin typeface="Franklin Gothic Book" pitchFamily="34" charset="0"/>
              </a:rPr>
              <a:t>;</a:t>
            </a:r>
            <a:endParaRPr lang="en-US" sz="1200" dirty="0" smtClean="0">
              <a:latin typeface="Franklin Gothic Book" pitchFamily="34" charset="0"/>
            </a:endParaRPr>
          </a:p>
          <a:p>
            <a:pPr marL="88900" indent="-88900" algn="just">
              <a:buFont typeface="Arial" pitchFamily="34" charset="0"/>
              <a:buChar char="•"/>
            </a:pPr>
            <a:r>
              <a:rPr lang="en-US" sz="1200" dirty="0" smtClean="0">
                <a:latin typeface="Franklin Gothic Book" pitchFamily="34" charset="0"/>
              </a:rPr>
              <a:t>raw materials and supplies.</a:t>
            </a:r>
            <a:endParaRPr lang="ru-RU" sz="1200" dirty="0">
              <a:solidFill>
                <a:schemeClr val="tx1"/>
              </a:solidFill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4833379" y="3169996"/>
            <a:ext cx="1741875" cy="10801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 smtClean="0">
                <a:solidFill>
                  <a:schemeClr val="bg1"/>
                </a:solidFill>
                <a:latin typeface="Franklin Gothic Book" pitchFamily="34" charset="0"/>
              </a:rPr>
              <a:t>State in-kind grants</a:t>
            </a:r>
            <a:endParaRPr lang="ru-RU" b="1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6688118" y="3186984"/>
            <a:ext cx="2300031" cy="1063131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endParaRPr lang="ru-RU" sz="1200" dirty="0" smtClean="0">
              <a:latin typeface="Franklin Gothic Book" pitchFamily="34" charset="0"/>
            </a:endParaRPr>
          </a:p>
          <a:p>
            <a:pPr algn="l"/>
            <a:r>
              <a:rPr lang="en-US" sz="1200" b="1" dirty="0" smtClean="0">
                <a:latin typeface="Franklin Gothic Book" pitchFamily="34" charset="0"/>
              </a:rPr>
              <a:t>Land plots</a:t>
            </a:r>
            <a:r>
              <a:rPr lang="en-US" sz="1200" dirty="0" smtClean="0">
                <a:latin typeface="Franklin Gothic Book" pitchFamily="34" charset="0"/>
              </a:rPr>
              <a:t>, buildings, machinery and equipment in property.</a:t>
            </a:r>
            <a:endParaRPr lang="en-US" sz="1200" dirty="0" smtClean="0">
              <a:solidFill>
                <a:schemeClr val="tx1"/>
              </a:solidFill>
              <a:latin typeface="Franklin Gothic Book" pitchFamily="34" charset="0"/>
              <a:cs typeface="Arial" pitchFamily="34" charset="0"/>
            </a:endParaRPr>
          </a:p>
          <a:p>
            <a:pPr algn="just"/>
            <a:endParaRPr lang="ru-RU" sz="900" dirty="0">
              <a:solidFill>
                <a:schemeClr val="tx1"/>
              </a:solidFill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265610" y="1480862"/>
            <a:ext cx="1741874" cy="111307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 smtClean="0">
                <a:solidFill>
                  <a:schemeClr val="bg1"/>
                </a:solidFill>
                <a:latin typeface="Franklin Gothic Book" pitchFamily="34" charset="0"/>
              </a:rPr>
              <a:t>Tax benefits</a:t>
            </a:r>
            <a:endParaRPr lang="ru-RU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sp>
        <p:nvSpPr>
          <p:cNvPr id="135" name="Прямоугольник 134"/>
          <p:cNvSpPr/>
          <p:nvPr/>
        </p:nvSpPr>
        <p:spPr>
          <a:xfrm>
            <a:off x="2123728" y="1480862"/>
            <a:ext cx="2300031" cy="111307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57150" lvl="1" indent="-57150" algn="l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200" dirty="0" smtClean="0">
                <a:solidFill>
                  <a:schemeClr val="tx1"/>
                </a:solidFill>
                <a:latin typeface="Franklin Gothic Book" pitchFamily="34" charset="0"/>
              </a:rPr>
              <a:t>CIT</a:t>
            </a:r>
            <a:r>
              <a:rPr lang="ru-RU" sz="1200" dirty="0" smtClean="0">
                <a:solidFill>
                  <a:schemeClr val="tx1"/>
                </a:solidFill>
                <a:latin typeface="Franklin Gothic Book" pitchFamily="34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Franklin Gothic Book" pitchFamily="34" charset="0"/>
              </a:rPr>
              <a:t>– </a:t>
            </a:r>
            <a:r>
              <a:rPr lang="ru-RU" sz="1200" b="1" dirty="0">
                <a:solidFill>
                  <a:schemeClr val="tx1"/>
                </a:solidFill>
                <a:latin typeface="Franklin Gothic Book" pitchFamily="34" charset="0"/>
              </a:rPr>
              <a:t>0 % </a:t>
            </a:r>
            <a:r>
              <a:rPr lang="en-US" sz="1200" b="1" dirty="0" smtClean="0">
                <a:solidFill>
                  <a:schemeClr val="tx1"/>
                </a:solidFill>
                <a:latin typeface="Franklin Gothic Book" pitchFamily="34" charset="0"/>
              </a:rPr>
              <a:t>10 years</a:t>
            </a:r>
            <a:endParaRPr lang="ru-RU" sz="1200" dirty="0">
              <a:solidFill>
                <a:schemeClr val="tx1"/>
              </a:solidFill>
              <a:latin typeface="Franklin Gothic Book" pitchFamily="34" charset="0"/>
            </a:endParaRPr>
          </a:p>
          <a:p>
            <a:pPr marL="57150" lvl="1" indent="-57150" algn="l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1200" dirty="0" smtClean="0">
                <a:solidFill>
                  <a:schemeClr val="tx1"/>
                </a:solidFill>
                <a:latin typeface="Franklin Gothic Book" pitchFamily="34" charset="0"/>
              </a:rPr>
              <a:t>Land tax </a:t>
            </a:r>
            <a:r>
              <a:rPr lang="ru-RU" sz="1200" dirty="0" smtClean="0">
                <a:solidFill>
                  <a:schemeClr val="tx1"/>
                </a:solidFill>
                <a:latin typeface="Franklin Gothic Book" pitchFamily="34" charset="0"/>
              </a:rPr>
              <a:t>– </a:t>
            </a:r>
            <a:r>
              <a:rPr lang="ru-RU" sz="1200" b="1" dirty="0">
                <a:solidFill>
                  <a:schemeClr val="tx1"/>
                </a:solidFill>
                <a:latin typeface="Franklin Gothic Book" pitchFamily="34" charset="0"/>
              </a:rPr>
              <a:t>0% </a:t>
            </a:r>
            <a:r>
              <a:rPr lang="en-US" sz="1200" b="1" dirty="0" smtClean="0">
                <a:solidFill>
                  <a:schemeClr val="tx1"/>
                </a:solidFill>
                <a:latin typeface="Franklin Gothic Book" pitchFamily="34" charset="0"/>
              </a:rPr>
              <a:t>10 years</a:t>
            </a:r>
            <a:endParaRPr lang="ru-RU" sz="1200" b="1" dirty="0">
              <a:solidFill>
                <a:schemeClr val="tx1"/>
              </a:solidFill>
              <a:latin typeface="Franklin Gothic Book" pitchFamily="34" charset="0"/>
            </a:endParaRPr>
          </a:p>
          <a:p>
            <a:pPr marL="57150" lvl="1" indent="-57150" algn="l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Tx/>
              <a:buChar char="••"/>
            </a:pPr>
            <a:r>
              <a:rPr lang="en-US" sz="1200" dirty="0" smtClean="0">
                <a:solidFill>
                  <a:schemeClr val="tx1"/>
                </a:solidFill>
                <a:latin typeface="Franklin Gothic Book" pitchFamily="34" charset="0"/>
              </a:rPr>
              <a:t>Property tax</a:t>
            </a:r>
            <a:r>
              <a:rPr lang="ru-RU" sz="1200" dirty="0" smtClean="0">
                <a:solidFill>
                  <a:schemeClr val="tx1"/>
                </a:solidFill>
                <a:latin typeface="Franklin Gothic Book" pitchFamily="34" charset="0"/>
              </a:rPr>
              <a:t>– </a:t>
            </a:r>
            <a:r>
              <a:rPr lang="ru-RU" sz="1200" b="1" dirty="0">
                <a:solidFill>
                  <a:schemeClr val="tx1"/>
                </a:solidFill>
                <a:latin typeface="Franklin Gothic Book" pitchFamily="34" charset="0"/>
              </a:rPr>
              <a:t>0% </a:t>
            </a:r>
            <a:r>
              <a:rPr lang="en-US" sz="1200" b="1" dirty="0" smtClean="0">
                <a:solidFill>
                  <a:schemeClr val="tx1"/>
                </a:solidFill>
                <a:latin typeface="Franklin Gothic Book" pitchFamily="34" charset="0"/>
              </a:rPr>
              <a:t>8 years</a:t>
            </a:r>
            <a:endParaRPr lang="ru-RU" sz="1200" b="1" dirty="0" smtClean="0">
              <a:solidFill>
                <a:schemeClr val="tx1"/>
              </a:solidFill>
              <a:latin typeface="Franklin Gothic Book" pitchFamily="34" charset="0"/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4833380" y="1487382"/>
            <a:ext cx="1741874" cy="11065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 smtClean="0">
                <a:solidFill>
                  <a:schemeClr val="bg1"/>
                </a:solidFill>
                <a:latin typeface="Franklin Gothic Book" pitchFamily="34" charset="0"/>
              </a:rPr>
              <a:t>Investment reimbursement</a:t>
            </a:r>
            <a:endParaRPr lang="ru-RU" b="1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6688118" y="1501895"/>
            <a:ext cx="2300031" cy="1092037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l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ru-RU" sz="1200" dirty="0" smtClean="0">
              <a:latin typeface="Franklin Gothic Book" pitchFamily="34" charset="0"/>
            </a:endParaRPr>
          </a:p>
          <a:p>
            <a:pPr marL="0" lvl="1" algn="l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200" dirty="0" smtClean="0">
                <a:latin typeface="Franklin Gothic Book" pitchFamily="34" charset="0"/>
              </a:rPr>
              <a:t>Up to </a:t>
            </a:r>
            <a:r>
              <a:rPr lang="en-US" sz="1200" b="1" dirty="0" smtClean="0">
                <a:latin typeface="Franklin Gothic Book" pitchFamily="34" charset="0"/>
              </a:rPr>
              <a:t>30% </a:t>
            </a:r>
            <a:r>
              <a:rPr lang="en-US" sz="1200" dirty="0" smtClean="0">
                <a:latin typeface="Franklin Gothic Book" pitchFamily="34" charset="0"/>
              </a:rPr>
              <a:t>of construction and installation works and equipment</a:t>
            </a:r>
            <a:endParaRPr lang="en-US" sz="1200" dirty="0" smtClean="0">
              <a:solidFill>
                <a:schemeClr val="tx1"/>
              </a:solidFill>
              <a:latin typeface="Franklin Gothic Book" pitchFamily="34" charset="0"/>
            </a:endParaRPr>
          </a:p>
          <a:p>
            <a:pPr marL="0" lvl="1" algn="just" defTabSz="4000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ru-RU" sz="1200" dirty="0">
              <a:solidFill>
                <a:schemeClr val="tx1"/>
              </a:solidFill>
              <a:latin typeface="Franklin Gothic Book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1979712" y="4915041"/>
            <a:ext cx="1741874" cy="114263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 smtClean="0">
                <a:solidFill>
                  <a:schemeClr val="bg1"/>
                </a:solidFill>
                <a:latin typeface="Franklin Gothic Book" pitchFamily="34" charset="0"/>
              </a:rPr>
              <a:t>Migration </a:t>
            </a:r>
            <a:r>
              <a:rPr lang="en-US" b="1" dirty="0">
                <a:solidFill>
                  <a:schemeClr val="bg1"/>
                </a:solidFill>
                <a:latin typeface="Franklin Gothic Book" pitchFamily="34" charset="0"/>
              </a:rPr>
              <a:t>benefits</a:t>
            </a:r>
            <a:endParaRPr lang="ru-RU" b="1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875318" y="4915041"/>
            <a:ext cx="2943444" cy="112521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l"/>
            <a:r>
              <a:rPr lang="en-US" sz="1200" dirty="0"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rPr>
              <a:t>The right to </a:t>
            </a:r>
            <a:r>
              <a:rPr lang="en-US" sz="1200" b="1" dirty="0"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rPr>
              <a:t>employ foreign labor </a:t>
            </a:r>
            <a:r>
              <a:rPr lang="en-US" sz="1200" dirty="0"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rPr>
              <a:t>without quotas and </a:t>
            </a:r>
            <a:r>
              <a:rPr lang="en-US" sz="1200" dirty="0" smtClean="0"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rPr>
              <a:t>permits</a:t>
            </a:r>
            <a:endParaRPr lang="ru-RU" sz="1200" dirty="0" smtClean="0">
              <a:solidFill>
                <a:schemeClr val="tx1"/>
              </a:solidFill>
              <a:latin typeface="Franklin Gothic Book" pitchFamily="34" charset="0"/>
              <a:cs typeface="Arial" pitchFamily="34" charset="0"/>
            </a:endParaRPr>
          </a:p>
          <a:p>
            <a:pPr algn="l"/>
            <a:endParaRPr lang="ru-RU" sz="200" dirty="0" smtClean="0">
              <a:solidFill>
                <a:schemeClr val="tx1"/>
              </a:solidFill>
              <a:latin typeface="Franklin Gothic Book" pitchFamily="34" charset="0"/>
              <a:cs typeface="Arial" pitchFamily="34" charset="0"/>
            </a:endParaRPr>
          </a:p>
          <a:p>
            <a:pPr algn="l"/>
            <a:endParaRPr lang="en-US" sz="200" dirty="0">
              <a:solidFill>
                <a:schemeClr val="tx1"/>
              </a:solidFill>
              <a:latin typeface="Franklin Gothic Book" pitchFamily="34" charset="0"/>
              <a:cs typeface="Arial" pitchFamily="34" charset="0"/>
            </a:endParaRPr>
          </a:p>
          <a:p>
            <a:pPr algn="l"/>
            <a:r>
              <a:rPr lang="en-US" sz="1200" dirty="0" smtClean="0"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rPr>
              <a:t>Visa-free </a:t>
            </a:r>
            <a:r>
              <a:rPr lang="en-US" sz="1200" dirty="0">
                <a:solidFill>
                  <a:schemeClr val="tx1"/>
                </a:solidFill>
                <a:latin typeface="Franklin Gothic Book" pitchFamily="34" charset="0"/>
                <a:cs typeface="Arial" pitchFamily="34" charset="0"/>
              </a:rPr>
              <a:t>travel for citizens of 10 countries</a:t>
            </a:r>
            <a:endParaRPr lang="ru-RU" sz="1200" dirty="0" smtClean="0">
              <a:solidFill>
                <a:schemeClr val="tx1"/>
              </a:solidFill>
              <a:latin typeface="Franklin Gothic Book" pitchFamily="34" charset="0"/>
              <a:cs typeface="Arial" pitchFamily="34" charset="0"/>
            </a:endParaRPr>
          </a:p>
          <a:p>
            <a:pPr algn="just"/>
            <a:endParaRPr lang="ru-RU" sz="900" dirty="0" smtClean="0">
              <a:solidFill>
                <a:schemeClr val="tx1"/>
              </a:solidFill>
              <a:latin typeface="Franklin Gothic Book" pitchFamily="34" charset="0"/>
              <a:cs typeface="Arial" pitchFamily="34" charset="0"/>
            </a:endParaRPr>
          </a:p>
        </p:txBody>
      </p:sp>
      <p:grpSp>
        <p:nvGrpSpPr>
          <p:cNvPr id="85" name="Группа 84"/>
          <p:cNvGrpSpPr/>
          <p:nvPr/>
        </p:nvGrpSpPr>
        <p:grpSpPr>
          <a:xfrm>
            <a:off x="4004792" y="5721423"/>
            <a:ext cx="2606774" cy="258544"/>
            <a:chOff x="2089876" y="6391474"/>
            <a:chExt cx="1675101" cy="128198"/>
          </a:xfrm>
        </p:grpSpPr>
        <p:pic>
          <p:nvPicPr>
            <p:cNvPr id="66" name="Picture 12" descr="http://img.freeflagicons.com/thumb/glossy_round_icon/luxembourg/luxembourg_640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089876" y="6391474"/>
              <a:ext cx="170687" cy="128016"/>
            </a:xfrm>
            <a:prstGeom prst="rect">
              <a:avLst/>
            </a:prstGeom>
            <a:noFill/>
          </p:spPr>
        </p:pic>
        <p:pic>
          <p:nvPicPr>
            <p:cNvPr id="67" name="Picture 8" descr="http://mybestcamp.ru/Uploads/Data/flags/us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76614" y="6391656"/>
              <a:ext cx="128016" cy="128016"/>
            </a:xfrm>
            <a:prstGeom prst="rect">
              <a:avLst/>
            </a:prstGeom>
            <a:noFill/>
          </p:spPr>
        </p:pic>
        <p:pic>
          <p:nvPicPr>
            <p:cNvPr id="68" name="Picture 24" descr="http://www.student-crm.co.uk/wp-content/uploads/2014/03/british_flag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50130" y="6391656"/>
              <a:ext cx="128016" cy="128016"/>
            </a:xfrm>
            <a:prstGeom prst="rect">
              <a:avLst/>
            </a:prstGeom>
            <a:noFill/>
          </p:spPr>
        </p:pic>
        <p:pic>
          <p:nvPicPr>
            <p:cNvPr id="70" name="Picture 18" descr="http://img.freeflagicons.com/thumb/round_icon/france/france_640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583101" y="6391656"/>
              <a:ext cx="170688" cy="128016"/>
            </a:xfrm>
            <a:prstGeom prst="rect">
              <a:avLst/>
            </a:prstGeom>
            <a:noFill/>
          </p:spPr>
        </p:pic>
        <p:pic>
          <p:nvPicPr>
            <p:cNvPr id="71" name="Picture 4" descr="http://www.edutravel.kz/web/images/germanyicon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757329" y="6391654"/>
              <a:ext cx="170687" cy="128016"/>
            </a:xfrm>
            <a:prstGeom prst="rect">
              <a:avLst/>
            </a:prstGeom>
            <a:noFill/>
          </p:spPr>
        </p:pic>
        <p:pic>
          <p:nvPicPr>
            <p:cNvPr id="73" name="Picture 26" descr="http://img.freeflagicons.com/thumb/round_icon/italy/italy_640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928807" y="6391656"/>
              <a:ext cx="170688" cy="128016"/>
            </a:xfrm>
            <a:prstGeom prst="rect">
              <a:avLst/>
            </a:prstGeom>
            <a:noFill/>
          </p:spPr>
        </p:pic>
        <p:pic>
          <p:nvPicPr>
            <p:cNvPr id="75" name="Picture 18" descr="http://luxetour-rostov.ru/wp-content/uploads/2012/04/malaysia_round_icon_256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107288" y="6391656"/>
              <a:ext cx="170688" cy="128016"/>
            </a:xfrm>
            <a:prstGeom prst="rect">
              <a:avLst/>
            </a:prstGeom>
            <a:noFill/>
          </p:spPr>
        </p:pic>
        <p:pic>
          <p:nvPicPr>
            <p:cNvPr id="76" name="Picture 28" descr="http://www.staff.science.uu.nl/~stapp101/United-Arab-Emirates.pn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310014" y="6391656"/>
              <a:ext cx="128016" cy="128016"/>
            </a:xfrm>
            <a:prstGeom prst="rect">
              <a:avLst/>
            </a:prstGeom>
            <a:noFill/>
          </p:spPr>
        </p:pic>
        <p:pic>
          <p:nvPicPr>
            <p:cNvPr id="77" name="Picture 40" descr="http://abali.ru/wp-content/uploads/2011/01/South-Korea.png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3482319" y="6391656"/>
              <a:ext cx="128016" cy="128016"/>
            </a:xfrm>
            <a:prstGeom prst="rect">
              <a:avLst/>
            </a:prstGeom>
            <a:noFill/>
          </p:spPr>
        </p:pic>
        <p:pic>
          <p:nvPicPr>
            <p:cNvPr id="78" name="Picture 38" descr="http://unilogist.com/images/countries/Flagi/japanico.png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636961" y="6391656"/>
              <a:ext cx="128016" cy="128016"/>
            </a:xfrm>
            <a:prstGeom prst="rect">
              <a:avLst/>
            </a:prstGeom>
            <a:noFill/>
          </p:spPr>
        </p:pic>
      </p:grpSp>
      <p:sp>
        <p:nvSpPr>
          <p:cNvPr id="81" name="Rectangle 3"/>
          <p:cNvSpPr txBox="1">
            <a:spLocks noChangeArrowheads="1"/>
          </p:cNvSpPr>
          <p:nvPr/>
        </p:nvSpPr>
        <p:spPr bwMode="auto">
          <a:xfrm>
            <a:off x="5319036" y="438992"/>
            <a:ext cx="3285214" cy="482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04800" lvl="0" indent="-304800" algn="l" eaLnBrk="0" hangingPunct="0">
              <a:spcBef>
                <a:spcPts val="0"/>
              </a:spcBef>
            </a:pPr>
            <a:r>
              <a:rPr lang="en-US" altLang="ja-JP" sz="2200" kern="0" dirty="0" smtClean="0">
                <a:solidFill>
                  <a:srgbClr val="0066CC"/>
                </a:solidFill>
                <a:latin typeface="Franklin Gothic Medium Cond" pitchFamily="34" charset="0"/>
              </a:rPr>
              <a:t>INVESTMENT PREFERENCES</a:t>
            </a:r>
          </a:p>
        </p:txBody>
      </p:sp>
      <p:pic>
        <p:nvPicPr>
          <p:cNvPr id="82" name="Picture 2" descr="http://www.freeflagicons.com/download/?series=glossy_round_icon&amp;country=kazakhstan&amp;size=640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02461" y="258792"/>
            <a:ext cx="1123431" cy="842573"/>
          </a:xfrm>
          <a:prstGeom prst="rect">
            <a:avLst/>
          </a:prstGeom>
          <a:noFill/>
        </p:spPr>
      </p:pic>
      <p:sp>
        <p:nvSpPr>
          <p:cNvPr id="83" name="Rectangle 2"/>
          <p:cNvSpPr txBox="1">
            <a:spLocks noChangeArrowheads="1"/>
          </p:cNvSpPr>
          <p:nvPr/>
        </p:nvSpPr>
        <p:spPr bwMode="auto">
          <a:xfrm>
            <a:off x="1260475" y="391964"/>
            <a:ext cx="683991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>
              <a:defRPr/>
            </a:pPr>
            <a:r>
              <a:rPr lang="en-US" altLang="cs-CZ" sz="2400" kern="0" dirty="0" smtClean="0">
                <a:solidFill>
                  <a:srgbClr val="0066CC"/>
                </a:solidFill>
                <a:latin typeface="Franklin Gothic Medium Cond" pitchFamily="34" charset="0"/>
              </a:rPr>
              <a:t>Support for investors</a:t>
            </a:r>
          </a:p>
        </p:txBody>
      </p:sp>
    </p:spTree>
    <p:extLst>
      <p:ext uri="{BB962C8B-B14F-4D97-AF65-F5344CB8AC3E}">
        <p14:creationId xmlns:p14="http://schemas.microsoft.com/office/powerpoint/2010/main" xmlns="" val="243421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Picture 22" descr="http://www.sanofi.ua/l/Wskins/mcl2012/images/prehome/prehome_logo_u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19784" y="5794060"/>
            <a:ext cx="488341" cy="237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9" name="Picture 2" descr="http://www.feeleco.com/deploy/img/fck/Image/fosf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43161" y="5103562"/>
            <a:ext cx="701133" cy="468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7" name="Прямая соединительная линия 76"/>
          <p:cNvCxnSpPr/>
          <p:nvPr/>
        </p:nvCxnSpPr>
        <p:spPr>
          <a:xfrm>
            <a:off x="5795971" y="876300"/>
            <a:ext cx="1" cy="585021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2519348" y="857250"/>
            <a:ext cx="0" cy="586926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18" name="TextBox 45"/>
          <p:cNvSpPr txBox="1">
            <a:spLocks noChangeArrowheads="1"/>
          </p:cNvSpPr>
          <p:nvPr/>
        </p:nvSpPr>
        <p:spPr bwMode="auto">
          <a:xfrm>
            <a:off x="2557653" y="1181082"/>
            <a:ext cx="3071812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8" tIns="45710" rIns="91418" bIns="45710">
            <a:spAutoFit/>
          </a:bodyPr>
          <a:lstStyle/>
          <a:p>
            <a:pPr algn="l">
              <a:buFont typeface="Arial" charset="0"/>
              <a:buChar char="•"/>
            </a:pPr>
            <a:r>
              <a:rPr lang="en-US" sz="900" dirty="0">
                <a:solidFill>
                  <a:schemeClr val="tx2"/>
                </a:solidFill>
                <a:latin typeface="Franklin Gothic Book" pitchFamily="34" charset="0"/>
              </a:rPr>
              <a:t>SKD assembly of motor vehicles</a:t>
            </a:r>
            <a:endParaRPr lang="ru-RU" sz="900" dirty="0">
              <a:solidFill>
                <a:schemeClr val="tx2"/>
              </a:solidFill>
              <a:latin typeface="Franklin Gothic Book" pitchFamily="34" charset="0"/>
            </a:endParaRPr>
          </a:p>
        </p:txBody>
      </p:sp>
      <p:sp>
        <p:nvSpPr>
          <p:cNvPr id="38920" name="TextBox 45"/>
          <p:cNvSpPr txBox="1">
            <a:spLocks noChangeArrowheads="1"/>
          </p:cNvSpPr>
          <p:nvPr/>
        </p:nvSpPr>
        <p:spPr bwMode="auto">
          <a:xfrm>
            <a:off x="2557653" y="1824019"/>
            <a:ext cx="28575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8" tIns="45710" rIns="91418" bIns="45710">
            <a:spAutoFit/>
          </a:bodyPr>
          <a:lstStyle/>
          <a:p>
            <a:pPr algn="l">
              <a:buFont typeface="Arial" charset="0"/>
              <a:buChar char="•"/>
            </a:pPr>
            <a:r>
              <a:rPr lang="en-US" sz="900" dirty="0">
                <a:solidFill>
                  <a:schemeClr val="tx2"/>
                </a:solidFill>
                <a:latin typeface="Franklin Gothic Book" pitchFamily="34" charset="0"/>
              </a:rPr>
              <a:t>CKD assembly of motor vehicles</a:t>
            </a:r>
            <a:endParaRPr lang="ru-RU" sz="900" dirty="0">
              <a:solidFill>
                <a:schemeClr val="tx2"/>
              </a:solidFill>
              <a:latin typeface="Franklin Gothic Book" pitchFamily="34" charset="0"/>
            </a:endParaRPr>
          </a:p>
        </p:txBody>
      </p:sp>
      <p:sp>
        <p:nvSpPr>
          <p:cNvPr id="38921" name="TextBox 45"/>
          <p:cNvSpPr txBox="1">
            <a:spLocks noChangeArrowheads="1"/>
          </p:cNvSpPr>
          <p:nvPr/>
        </p:nvSpPr>
        <p:spPr bwMode="auto">
          <a:xfrm>
            <a:off x="5792197" y="1181082"/>
            <a:ext cx="22860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8" tIns="45710" rIns="91418" bIns="45710">
            <a:spAutoFit/>
          </a:bodyPr>
          <a:lstStyle/>
          <a:p>
            <a:pPr algn="l"/>
            <a:r>
              <a:rPr lang="en-US" sz="900" dirty="0">
                <a:solidFill>
                  <a:schemeClr val="tx2"/>
                </a:solidFill>
                <a:latin typeface="Franklin Gothic Book" pitchFamily="34" charset="0"/>
              </a:rPr>
              <a:t>Production of car parts and accessories </a:t>
            </a:r>
            <a:r>
              <a:rPr lang="ru-RU" sz="900" dirty="0">
                <a:solidFill>
                  <a:schemeClr val="tx2"/>
                </a:solidFill>
                <a:latin typeface="Franklin Gothic Book" pitchFamily="34" charset="0"/>
              </a:rPr>
              <a:t>:</a:t>
            </a:r>
          </a:p>
        </p:txBody>
      </p:sp>
      <p:pic>
        <p:nvPicPr>
          <p:cNvPr id="3892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67557" y="1519219"/>
            <a:ext cx="3651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3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96182" y="1447782"/>
            <a:ext cx="3349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4" name="Picture 2" descr="C:\Users\User\Desktop\Denso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59035" y="1493821"/>
            <a:ext cx="1071562" cy="2206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38925" name="AutoShape 2" descr="data:image/jpeg;base64,/9j/4AAQSkZJRgABAQAAAQABAAD/2wCEAAkGBxQHBhUUEhQUFBUUFxgVGRgUFhQVFRYZGR0XGBcdFx0YIiggGR4nHhcWITUlJTUrLjAuGB8zODMsNygtLisBCgoKDg0OFw8PFDclHyU3Ljc3Ljg3NzcxLC81NzU4MDc3LDEsNyw3KzcrNzc3Kys3Kyw3KzgxKy4rLCsrKzgrLP/AABEIAKsBJwMBIgACEQEDEQH/xAAcAAEAAgMBAQEAAAAAAAAAAAAABgcDBAUBCAL/xABIEAACAQICBQgGBgULBQAAAAAAAQIDEQQFBhITITEHIkFRYXGBoRQycoKRkhYjQlJj0hUXorHRCCQzVHODk7LBwsMlNUNEU//EABgBAQADAQAAAAAAAAAAAAAAAAADBQYC/8QAHREBAQABBAMAAAAAAAAAAAAAAAECAwQFoREhYf/aAAwDAQACEQMRAD8AvEAAAAAAAAAAAAAAAAAAAAAAAAAAAAAAAAAAAAAAAAAAAAAAAAAAAAAAAAAAAAAAAAAAAAAAAAAAAAAAAAAAAAAAAAAAAAAAAAAAAAAAAAAAAAAAAAAAAAAAAAAAAAAAAAAAAAAAAAAAAAAAAAAAAAAAAAAAAAAAAAHlzHHEwnVcVOLkuKUk2u9A8MoPE7noAAAAAAAAAAAAAAAAAAAAAAAAAAAAAAAAAAAAAAAAAAAACM6bab4bQyjTeJ2j2rkoxpqMpc1JybUmtyul4oDFyl5hUy7RScqTcZSlGDktzipOzafQ+i/aUXQrSw1dThJxnF3Uou0k+u5a+W8puW6Y42OC1K/84vD62EYwe5yteM20927tsRTSKOT6HaS7HEPGVnFRqOEVSlTWtdqM3eMm7JO3VJb3dkOphcrLGh4nktvttHPDVx93v4uHR7FSx+R0Ks1adSnCcl2tJs6RD9COUDCaYYidPDKrF0oqTVSMY3i3bm6snw3fFEwJlBlZcrZAAj+daXUMmx2yqRqOSSlzFFrfe3GSDlIARTD6fYavXjFRrLWko3cYWV3bfzuBKZzVOm23ZJNt9i4gfoEQ/WHhfuV/lh+Y6uQaTUs9rSjSU04JN66itz3brNgdoAjGYacYfAY2dOUasnB6rcYxcbrja8l3AScETpcoGGqVUtWsrtK7jBJXdrvncCWIADFiK8cNRcpyjGK3tyaSXe2RjGaf4ahO0FUq9sYpR+Mmn5ASwEOw/KJh6k7Tp1YdtoyXk7+RJctzSlmlHWo1IzXTbiu9PevEDcBxM+0mpZFWjGrGo3NOS1FFrc7b7tHNhyg4WdRLVrK7Su4xsr9LtLguIEtB4ndEVxGn2Gw+IlBwrXhJxdowteLadud2ASsHH0f0ipZ9r7JTWz1b66ivWva1m/us2c7zaGTYF1al9W6jaKTk2+q7Xa+5MDfBEP1h4X7lf5YfmOzkGkFLPac3T1lqNJqaSe/g9ze7j8AOsAAAAAAAAAAAAAFCcvepnNGGJoyclha1TBVVxUZ2jNPs+0r9iLm0pziOQaPV8RLhSpykl1y4QXjJpeJ848nOIekHp2Aqy1pY6lKrBy/rNK9SL8edfuAg+AxcsBjqdWm7TpzjUi+qUWpR80iX8rdHb6SRxkG3Sx9GliYX+zeKjODfXFx4dF0iFSjqSs1Zrc0+KfSTnD/9f5KZw41csrbSNlv9HxDtNLuqc5voQGhyXZ99HdNsPVbtCUtlU9ipzW32J6svdPrZHw9befXfJrn30j0Mw9Zu89XZ1PbhzZfGyl7wEnKa0yr+k6T131S1PkSi/NMuRuyKGxVf0nFTn9+Up/M3L/UDHwLTz7OdbQXap761OMPGe6XlrfArOthnSw1OfRU1re7LVf8AobeJzN1sgo0L/wBHUqS8HZx85VAOaSnk3xGy0k1fv05R8VaX+1kdWFbwDq/ZU40+9uMpP4KK+Y3tFcR6NpHQl+Io/NzP9wFvZrjVl+W1Kr4Qi5d7XBeLsijqlR1ajlJ3cm231t72WPym5hscthRT31Zaz9mH8ZNfAr7LsN6bmFOn9+cY+DaTA12i5dE8x/SeQU5t85LUl7Udzv37n4lZaX4X0PSStHoctdd00pfvbXgdPQrNXhsDiqV+NGdWHtRi1Lys/dA0tLs/lnWYtJ/VQbUIrg7btZ9bfkvE4uHw8sVWUYRlOT4KKbb+BiW5Fj8l2Eisvq1bLXc9nfpUVGMrfGXkgIJmGV1stSdanOmnwclufit1+w6WjeWYyWMjUw0JRt9qXNg10p39ZdiuZ8ZpjipVpRcoNKTsnTg+DduKPPpxjP8A6R/w4fwA6PKc28bQ1kk9m7pO6Tur26yFnZ0gzGpmuEoVKrTk1UV0ktykkuHic3A4SWOxSpw9aV7Lrai5Jd7tbxAsjk8zv07L9jN8+ila/GVPgvhw+BXWbf8Adq39rU/zyP1lGYSyrMYVYcYPeutcJRfehnNSNbNqsoO8ZzlNd0ud8d4Ez5Kv/Y/uv+QwcqGYbTF0qCe6C2ku+V1H4JS+YzclktVYlvcvq/8AkIdneP8A0nm1Wr0Tk2vZW6P7KQGkSTk/zD0LSCMW+bWWzffxh5q3vGPLss2+h2JrW3xqU7d0PW8qnkcGnUdKopR3OLUk+pregL8BqZVjVmOW06q4Tipdz6V4O68DbAAAAAAAAAAACnP5RmfbDKaGDi99aW1nb7kN0U+xyd/7so7IszlkucUq8PWo1I1EuF9V3afY1deJcnKLyaZlpZpZVxEXQVPdCmpVGmoRVle0d13rS94jP6jsz68N/iy/KBweVLLI4HSydSlvo4uMcXSfQ41uc7e9reR5yW5lDBaWQp1f6HFxlg6q641lqru5+o79Vyxs25LcdmuhOFoT2PpOEqVIRltHqyw8+ck3q8YyskurpIzHkQzOLunh01v3VZflAr/O8tlk+b1aE/WozlTe619VtX7nx8S2v5OOfbLH18HJ7qi28PajaM13uLi/cZt6fclWN0kzSniaewVSpRprEJzaW2itWUotR3ppR+BoaJclOaaO6SUMTH0d7KabSqy3wfNmvV6YuSAu/SDEeiZHXnezjSm132dvOxSC3IujSnA1MyyOdKlq609Vc52VlJN+SID9AMX+F87/ACgZ8xy3acnmHqJb6cpSfs1JST89Qh5c9DKL6LrDTtfY7N23rW1bXXjvIJh9AMS68dfZ6t1rWm29W/Otu42uBnzTLPQ+Tqlu3yqxrS99SUfJxXgQ6lUdKqpLjFqS707ouPSrK5ZpkE6NNR1m4at3ZLVlF+G5Mgf0Bxf4Xzv8oGjplmazTPpyi7wilCPcuP7TkcnC4iWExCnB6so701a6fDp7ySfQHF/hfO/yki0V0NWDpT9Lp0qkm1q/bSSW/ilZtvyQFeY7HVMxr69WbnKyjd2vZXtw72frK8V6FmEJvgnaXbCXNmvlbLK0j0Qp4vLGsNSpU6qlFp21U1wabS6m/FIin0Axf4Xzv8oEfzHBSy7Gypy4xe5/ei98ZLsaszq6KaSyyCtJOOvTnZyjezTX2o9vZ07uom30V/SWRUqeJSjWpR1FUpu7svVvf1la25kXxmgGJoz5jp1F1qWq/FS3ebA5ed47C4qP83w8qbbvKc6k3LtSjrOPiciEXOSSTbbskt7bfBIk2H0DxdWdpKnBdcpp/wCW5MtG9D6WTTU5Pa1eiTVlH2V0d/7gITpblzyrC4Sk/WjSk5e1KWtLzdvA52jLtpFh/wC1h+9E7030brZ3jKcqWpaEWnrSa3t36mcfJtCsTg82pVJbPVhOMnabbsmm7bgMHKFkfoGP28F9XVfOtwjU4v5t777kRLyzXL45pl86U1umrdqfFNdqdmVu9AMWn/4vnf8AADUyPMP0fo7jLO0qmypR97aa37OscAlX0Dxmpb6q17213a/y9rPaegGKdRX2Vrq9pu9um3NA4NDN62HwLoxqNU5XTjaNnrcb3V95pF0LRnCf1el8qIbnOglarmk5UFSVJu8U5NW3K6tbdvuB0uTHMdrl86Le+nLWj7M+Pwkn8xNiA6K6LYrJs6jUls9SzjO023qvq3dai/AnwAAAAAAAAAAAAAAAAAAAAAAAAAAAAAAAAAAAAAAAAAAAAAAAAAAAAAAAAAAAAAAAAAAAAAAAAAAAAAAAAAAAAAAAAAAAAAAAAAAAAAAAAAAAAAAAAAAAAAAAAAAAAAAAAAAAAAAAAAAAAAAAAAAAAAAAAAAAAAAAAAAAAAAAAAAAAAAAAAAAAAAAAAAAAAAAAAAAAAAAAAAAAAAAA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26" name="AutoShape 4" descr="data:image/jpeg;base64,/9j/4AAQSkZJRgABAQAAAQABAAD/2wCEAAkGBxQHBhUUEhQUFBUUFxgVGRgUFhQVFRYZGR0XGBcdFx0YIiggGR4nHhcWITUlJTUrLjAuGB8zODMsNygtLisBCgoKDg0OFw8PFDclHyU3Ljc3Ljg3NzcxLC81NzU4MDc3LDEsNyw3KzcrNzc3Kys3Kyw3KzgxKy4rLCsrKzgrLP/AABEIAKsBJwMBIgACEQEDEQH/xAAcAAEAAgMBAQEAAAAAAAAAAAAABgcDBAUBCAL/xABIEAACAQICBQgGBgULBQAAAAAAAQIDEQQFBhITITEHIkFRYXGBoRQycoKRkhYjQlJj0hUXorHRCCQzVHODk7LBwsMlNUNEU//EABgBAQADAQAAAAAAAAAAAAAAAAADBQYC/8QAHREBAQABBAMAAAAAAAAAAAAAAAECAwQFoREhYf/aAAwDAQACEQMRAD8AvEAAAAAAAAAAAAAAAAAAAAAAAAAAAAAAAAAAAAAAAAAAAAAAAAAAAAAAAAAAAAAAAAAAAAAAAAAAAAAAAAAAAAAAAAAAAAAAAAAAAAAAAAAAAAAAAAAAAAAAAAAAAAAAAAAAAAAAAAAAAAAAAAAAAAAAAAAAAAAAAAHlzHHEwnVcVOLkuKUk2u9A8MoPE7noAAAAAAAAAAAAAAAAAAAAAAAAAAAAAAAAAAAAAAAAAAAACM6bab4bQyjTeJ2j2rkoxpqMpc1JybUmtyul4oDFyl5hUy7RScqTcZSlGDktzipOzafQ+i/aUXQrSw1dThJxnF3Uou0k+u5a+W8puW6Y42OC1K/84vD62EYwe5yteM20927tsRTSKOT6HaS7HEPGVnFRqOEVSlTWtdqM3eMm7JO3VJb3dkOphcrLGh4nktvttHPDVx93v4uHR7FSx+R0Ks1adSnCcl2tJs6RD9COUDCaYYidPDKrF0oqTVSMY3i3bm6snw3fFEwJlBlZcrZAAj+daXUMmx2yqRqOSSlzFFrfe3GSDlIARTD6fYavXjFRrLWko3cYWV3bfzuBKZzVOm23ZJNt9i4gfoEQ/WHhfuV/lh+Y6uQaTUs9rSjSU04JN66itz3brNgdoAjGYacYfAY2dOUasnB6rcYxcbrja8l3AScETpcoGGqVUtWsrtK7jBJXdrvncCWIADFiK8cNRcpyjGK3tyaSXe2RjGaf4ahO0FUq9sYpR+Mmn5ASwEOw/KJh6k7Tp1YdtoyXk7+RJctzSlmlHWo1IzXTbiu9PevEDcBxM+0mpZFWjGrGo3NOS1FFrc7b7tHNhyg4WdRLVrK7Su4xsr9LtLguIEtB4ndEVxGn2Gw+IlBwrXhJxdowteLadud2ASsHH0f0ipZ9r7JTWz1b66ivWva1m/us2c7zaGTYF1al9W6jaKTk2+q7Xa+5MDfBEP1h4X7lf5YfmOzkGkFLPac3T1lqNJqaSe/g9ze7j8AOsAAAAAAAAAAAAAFCcvepnNGGJoyclha1TBVVxUZ2jNPs+0r9iLm0pziOQaPV8RLhSpykl1y4QXjJpeJ848nOIekHp2Aqy1pY6lKrBy/rNK9SL8edfuAg+AxcsBjqdWm7TpzjUi+qUWpR80iX8rdHb6SRxkG3Sx9GliYX+zeKjODfXFx4dF0iFSjqSs1Zrc0+KfSTnD/9f5KZw41csrbSNlv9HxDtNLuqc5voQGhyXZ99HdNsPVbtCUtlU9ipzW32J6svdPrZHw9befXfJrn30j0Mw9Zu89XZ1PbhzZfGyl7wEnKa0yr+k6T131S1PkSi/NMuRuyKGxVf0nFTn9+Up/M3L/UDHwLTz7OdbQXap761OMPGe6XlrfArOthnSw1OfRU1re7LVf8AobeJzN1sgo0L/wBHUqS8HZx85VAOaSnk3xGy0k1fv05R8VaX+1kdWFbwDq/ZU40+9uMpP4KK+Y3tFcR6NpHQl+Io/NzP9wFvZrjVl+W1Kr4Qi5d7XBeLsijqlR1ajlJ3cm231t72WPym5hscthRT31Zaz9mH8ZNfAr7LsN6bmFOn9+cY+DaTA12i5dE8x/SeQU5t85LUl7Udzv37n4lZaX4X0PSStHoctdd00pfvbXgdPQrNXhsDiqV+NGdWHtRi1Lys/dA0tLs/lnWYtJ/VQbUIrg7btZ9bfkvE4uHw8sVWUYRlOT4KKbb+BiW5Fj8l2Eisvq1bLXc9nfpUVGMrfGXkgIJmGV1stSdanOmnwclufit1+w6WjeWYyWMjUw0JRt9qXNg10p39ZdiuZ8ZpjipVpRcoNKTsnTg+DduKPPpxjP8A6R/w4fwA6PKc28bQ1kk9m7pO6Tur26yFnZ0gzGpmuEoVKrTk1UV0ktykkuHic3A4SWOxSpw9aV7Lrai5Jd7tbxAsjk8zv07L9jN8+ila/GVPgvhw+BXWbf8Adq39rU/zyP1lGYSyrMYVYcYPeutcJRfehnNSNbNqsoO8ZzlNd0ud8d4Ez5Kv/Y/uv+QwcqGYbTF0qCe6C2ku+V1H4JS+YzclktVYlvcvq/8AkIdneP8A0nm1Wr0Tk2vZW6P7KQGkSTk/zD0LSCMW+bWWzffxh5q3vGPLss2+h2JrW3xqU7d0PW8qnkcGnUdKopR3OLUk+pregL8BqZVjVmOW06q4Tipdz6V4O68DbAAAAAAAAAAACnP5RmfbDKaGDi99aW1nb7kN0U+xyd/7so7IszlkucUq8PWo1I1EuF9V3afY1deJcnKLyaZlpZpZVxEXQVPdCmpVGmoRVle0d13rS94jP6jsz68N/iy/KBweVLLI4HSydSlvo4uMcXSfQ41uc7e9reR5yW5lDBaWQp1f6HFxlg6q641lqru5+o79Vyxs25LcdmuhOFoT2PpOEqVIRltHqyw8+ck3q8YyskurpIzHkQzOLunh01v3VZflAr/O8tlk+b1aE/WozlTe619VtX7nx8S2v5OOfbLH18HJ7qi28PajaM13uLi/cZt6fclWN0kzSniaewVSpRprEJzaW2itWUotR3ppR+BoaJclOaaO6SUMTH0d7KabSqy3wfNmvV6YuSAu/SDEeiZHXnezjSm132dvOxSC3IujSnA1MyyOdKlq609Vc52VlJN+SID9AMX+F87/ACgZ8xy3acnmHqJb6cpSfs1JST89Qh5c9DKL6LrDTtfY7N23rW1bXXjvIJh9AMS68dfZ6t1rWm29W/Otu42uBnzTLPQ+Tqlu3yqxrS99SUfJxXgQ6lUdKqpLjFqS707ouPSrK5ZpkE6NNR1m4at3ZLVlF+G5Mgf0Bxf4Xzv8oGjplmazTPpyi7wilCPcuP7TkcnC4iWExCnB6so701a6fDp7ySfQHF/hfO/yki0V0NWDpT9Lp0qkm1q/bSSW/ilZtvyQFeY7HVMxr69WbnKyjd2vZXtw72frK8V6FmEJvgnaXbCXNmvlbLK0j0Qp4vLGsNSpU6qlFp21U1wabS6m/FIin0Axf4Xzv8oEfzHBSy7Gypy4xe5/ei98ZLsaszq6KaSyyCtJOOvTnZyjezTX2o9vZ07uom30V/SWRUqeJSjWpR1FUpu7svVvf1la25kXxmgGJoz5jp1F1qWq/FS3ebA5ed47C4qP83w8qbbvKc6k3LtSjrOPiciEXOSSTbbskt7bfBIk2H0DxdWdpKnBdcpp/wCW5MtG9D6WTTU5Pa1eiTVlH2V0d/7gITpblzyrC4Sk/WjSk5e1KWtLzdvA52jLtpFh/wC1h+9E7030brZ3jKcqWpaEWnrSa3t36mcfJtCsTg82pVJbPVhOMnabbsmm7bgMHKFkfoGP28F9XVfOtwjU4v5t777kRLyzXL45pl86U1umrdqfFNdqdmVu9AMWn/4vnf8AADUyPMP0fo7jLO0qmypR97aa37OscAlX0Dxmpb6q17213a/y9rPaegGKdRX2Vrq9pu9um3NA4NDN62HwLoxqNU5XTjaNnrcb3V95pF0LRnCf1el8qIbnOglarmk5UFSVJu8U5NW3K6tbdvuB0uTHMdrl86Le+nLWj7M+Pwkn8xNiA6K6LYrJs6jUls9SzjO023qvq3dai/AnwAAAAAAAAAAAAAAAAAAAAAAAAAAAAAAAAAAAAAAAAAAAAAAAAAAAAAAAAAAAAAAAAAAAAAAAAAAAAAAAAAAAAAAAAAAAAAAAAAAAAAAAAAAAAAAAAAAAAAAAAAAAAAAAAAAAAAAAAAAAAAAAAAAAAAAAAAAAAAAAAAAAAAAAAAAAAAAAAAAAAAAAAAAAAAAAAAAAAAAAAAAAAAAAA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8927" name="Picture 6" descr="magna log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16035" y="1466834"/>
            <a:ext cx="106203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8" name="Рисунок 2053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119857" y="2739881"/>
            <a:ext cx="7524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9" name="Picture 2" descr="http://upload.wikimedia.org/wikipedia/commons/thumb/d/d1/Talgo_logo.svg/320px-Talgo_logo.sv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048544" y="2739881"/>
            <a:ext cx="360363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30" name="Рисунок 18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619794" y="2668444"/>
            <a:ext cx="360363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31" name="Рисунок 18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794544" y="2047857"/>
            <a:ext cx="415925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32" name="Рисунок 2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624557" y="1447782"/>
            <a:ext cx="102552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33" name="Picture 8" descr="http://genstar.ua/wp-content/uploads/2012/11/hyundai_logo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624807" y="1447782"/>
            <a:ext cx="4286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34" name="Picture 28" descr="http://www.theautochannel.com/news/2009/10/01/479946.1-lg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124869" y="1447782"/>
            <a:ext cx="571500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35" name="Рисунок 2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632494" y="2078019"/>
            <a:ext cx="102552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36" name="TextBox 45"/>
          <p:cNvSpPr txBox="1">
            <a:spLocks noChangeArrowheads="1"/>
          </p:cNvSpPr>
          <p:nvPr/>
        </p:nvSpPr>
        <p:spPr bwMode="auto">
          <a:xfrm>
            <a:off x="5792197" y="2462204"/>
            <a:ext cx="2942228" cy="23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8" tIns="45710" rIns="91418" bIns="45710">
            <a:spAutoFit/>
          </a:bodyPr>
          <a:lstStyle/>
          <a:p>
            <a:pPr algn="l"/>
            <a:r>
              <a:rPr lang="en-US" sz="900" dirty="0">
                <a:solidFill>
                  <a:schemeClr val="tx2"/>
                </a:solidFill>
                <a:latin typeface="Franklin Gothic Book" pitchFamily="34" charset="0"/>
              </a:rPr>
              <a:t>Manufacture of electric motors, increasing </a:t>
            </a:r>
            <a:r>
              <a:rPr lang="en-US" sz="900" dirty="0" smtClean="0">
                <a:solidFill>
                  <a:schemeClr val="tx2"/>
                </a:solidFill>
                <a:latin typeface="Franklin Gothic Book" pitchFamily="34" charset="0"/>
              </a:rPr>
              <a:t>localization:</a:t>
            </a:r>
            <a:endParaRPr lang="ru-RU" sz="900" dirty="0">
              <a:solidFill>
                <a:schemeClr val="tx2"/>
              </a:solidFill>
              <a:latin typeface="Franklin Gothic Book" pitchFamily="34" charset="0"/>
            </a:endParaRPr>
          </a:p>
        </p:txBody>
      </p:sp>
      <p:pic>
        <p:nvPicPr>
          <p:cNvPr id="38937" name="Picture 88" descr="http://ww1.prweb.com/prfiles/2012/12/04/10203795/WeirMinerals_RGB_Pos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01202" y="3405144"/>
            <a:ext cx="453589" cy="20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38" name="Рисунок 48" descr="http://www.mining-journal.com/__data/assets/company_logo/0020/318242/Dando-logo.gif"/>
          <p:cNvPicPr>
            <a:picLocks noChangeAspect="1" noChangeArrowheads="1"/>
          </p:cNvPicPr>
          <p:nvPr/>
        </p:nvPicPr>
        <p:blipFill>
          <a:blip r:embed="rId17" cstate="print"/>
          <a:srcRect t="29614" b="37070"/>
          <a:stretch>
            <a:fillRect/>
          </a:stretch>
        </p:blipFill>
        <p:spPr bwMode="auto">
          <a:xfrm>
            <a:off x="2519782" y="3307536"/>
            <a:ext cx="1500187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39" name="Рисунок 49" descr="C:\Users\User\AppData\Local\Microsoft\Windows\Temporary Internet Files\Content.Outlook\57CL6T9E\Thyssen_Schachtbau_Logo.jpe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382888" y="3280442"/>
            <a:ext cx="717827" cy="167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40" name="Рисунок 51" descr="C:\Users\User\AppData\Local\Microsoft\Windows\Temporary Internet Files\Content.Outlook\57CL6T9E\ThyssenKrupp.jpg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332248" y="3464982"/>
            <a:ext cx="799316" cy="209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41" name="Picture 3" descr="C:\Users\Admine\Downloads\images (8).jpg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6016035" y="4010026"/>
            <a:ext cx="87947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42" name="Рисунок 58" descr="http://findlogo.net/images/C/claas%20logo.jpg"/>
          <p:cNvPicPr>
            <a:picLocks noChangeAspect="1" noChangeArrowheads="1"/>
          </p:cNvPicPr>
          <p:nvPr/>
        </p:nvPicPr>
        <p:blipFill>
          <a:blip r:embed="rId21" cstate="print"/>
          <a:srcRect t="30540" b="31285"/>
          <a:stretch>
            <a:fillRect/>
          </a:stretch>
        </p:blipFill>
        <p:spPr bwMode="auto">
          <a:xfrm>
            <a:off x="6944722" y="4010026"/>
            <a:ext cx="8572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43" name="Рисунок 59" descr="http://africanbrains.net/wp-content/uploads/2012/12/agco.jpg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801972" y="3948115"/>
            <a:ext cx="469900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44" name="Picture 8" descr="http://helicopaviation.files.wordpress.com/2011/08/eurocopter_logo.jpg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2653132" y="3971926"/>
            <a:ext cx="12858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45" name="TextBox 45"/>
          <p:cNvSpPr txBox="1">
            <a:spLocks noChangeArrowheads="1"/>
          </p:cNvSpPr>
          <p:nvPr/>
        </p:nvSpPr>
        <p:spPr bwMode="auto">
          <a:xfrm>
            <a:off x="2476919" y="2462204"/>
            <a:ext cx="2147888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8" tIns="45710" rIns="91418" bIns="45710">
            <a:spAutoFit/>
          </a:bodyPr>
          <a:lstStyle/>
          <a:p>
            <a:r>
              <a:rPr lang="en-US" sz="900" dirty="0">
                <a:solidFill>
                  <a:schemeClr val="tx2"/>
                </a:solidFill>
                <a:latin typeface="Franklin Gothic Book" pitchFamily="34" charset="0"/>
              </a:rPr>
              <a:t>Production of locomotives and wagons</a:t>
            </a:r>
            <a:r>
              <a:rPr lang="ru-RU" sz="900" dirty="0">
                <a:solidFill>
                  <a:schemeClr val="tx2"/>
                </a:solidFill>
                <a:latin typeface="Franklin Gothic Book" pitchFamily="34" charset="0"/>
              </a:rPr>
              <a:t>:</a:t>
            </a:r>
          </a:p>
        </p:txBody>
      </p:sp>
      <p:sp>
        <p:nvSpPr>
          <p:cNvPr id="38946" name="TextBox 45"/>
          <p:cNvSpPr txBox="1">
            <a:spLocks noChangeArrowheads="1"/>
          </p:cNvSpPr>
          <p:nvPr/>
        </p:nvSpPr>
        <p:spPr bwMode="auto">
          <a:xfrm>
            <a:off x="2553119" y="3124973"/>
            <a:ext cx="314325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8" tIns="45710" rIns="91418" bIns="45710">
            <a:spAutoFit/>
          </a:bodyPr>
          <a:lstStyle/>
          <a:p>
            <a:pPr algn="l"/>
            <a:r>
              <a:rPr lang="en-US" sz="900" dirty="0">
                <a:solidFill>
                  <a:schemeClr val="tx2"/>
                </a:solidFill>
                <a:latin typeface="Franklin Gothic Book" pitchFamily="34" charset="0"/>
              </a:rPr>
              <a:t>Production of equipment</a:t>
            </a:r>
            <a:r>
              <a:rPr lang="ru-RU" sz="900" dirty="0">
                <a:solidFill>
                  <a:schemeClr val="tx2"/>
                </a:solidFill>
                <a:latin typeface="Franklin Gothic Book" pitchFamily="34" charset="0"/>
              </a:rPr>
              <a:t>:</a:t>
            </a:r>
          </a:p>
        </p:txBody>
      </p:sp>
      <p:sp>
        <p:nvSpPr>
          <p:cNvPr id="38947" name="TextBox 45"/>
          <p:cNvSpPr txBox="1">
            <a:spLocks noChangeArrowheads="1"/>
          </p:cNvSpPr>
          <p:nvPr/>
        </p:nvSpPr>
        <p:spPr bwMode="auto">
          <a:xfrm>
            <a:off x="2553119" y="3733801"/>
            <a:ext cx="2786063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8" tIns="45710" rIns="91418" bIns="45710">
            <a:spAutoFit/>
          </a:bodyPr>
          <a:lstStyle/>
          <a:p>
            <a:pPr algn="l"/>
            <a:r>
              <a:rPr lang="en-US" sz="900" dirty="0">
                <a:solidFill>
                  <a:schemeClr val="tx2"/>
                </a:solidFill>
                <a:latin typeface="Franklin Gothic Book" pitchFamily="34" charset="0"/>
              </a:rPr>
              <a:t>Production of helicopters</a:t>
            </a:r>
            <a:r>
              <a:rPr lang="ru-RU" sz="900" dirty="0">
                <a:solidFill>
                  <a:schemeClr val="tx2"/>
                </a:solidFill>
                <a:latin typeface="Franklin Gothic Book" pitchFamily="34" charset="0"/>
              </a:rPr>
              <a:t>:</a:t>
            </a:r>
          </a:p>
        </p:txBody>
      </p:sp>
      <p:sp>
        <p:nvSpPr>
          <p:cNvPr id="38948" name="TextBox 45"/>
          <p:cNvSpPr txBox="1">
            <a:spLocks noChangeArrowheads="1"/>
          </p:cNvSpPr>
          <p:nvPr/>
        </p:nvSpPr>
        <p:spPr bwMode="auto">
          <a:xfrm>
            <a:off x="5849347" y="3733801"/>
            <a:ext cx="21431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8" tIns="45710" rIns="91418" bIns="45710">
            <a:spAutoFit/>
          </a:bodyPr>
          <a:lstStyle/>
          <a:p>
            <a:pPr algn="l"/>
            <a:r>
              <a:rPr lang="en-US" sz="900" dirty="0">
                <a:solidFill>
                  <a:schemeClr val="tx2"/>
                </a:solidFill>
                <a:latin typeface="Franklin Gothic Book" pitchFamily="34" charset="0"/>
              </a:rPr>
              <a:t>Production of combines and tractors</a:t>
            </a:r>
            <a:r>
              <a:rPr lang="ru-RU" sz="900" dirty="0">
                <a:solidFill>
                  <a:schemeClr val="tx2"/>
                </a:solidFill>
                <a:latin typeface="Franklin Gothic Book" pitchFamily="34" charset="0"/>
              </a:rPr>
              <a:t>:</a:t>
            </a:r>
          </a:p>
        </p:txBody>
      </p:sp>
      <p:sp>
        <p:nvSpPr>
          <p:cNvPr id="38949" name="TextBox 45"/>
          <p:cNvSpPr txBox="1">
            <a:spLocks noChangeArrowheads="1"/>
          </p:cNvSpPr>
          <p:nvPr/>
        </p:nvSpPr>
        <p:spPr bwMode="auto">
          <a:xfrm>
            <a:off x="5792197" y="3127248"/>
            <a:ext cx="2071688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8" tIns="45710" rIns="91418" bIns="45710">
            <a:spAutoFit/>
          </a:bodyPr>
          <a:lstStyle/>
          <a:p>
            <a:pPr algn="l"/>
            <a:r>
              <a:rPr lang="en-US" sz="900" dirty="0">
                <a:solidFill>
                  <a:schemeClr val="tx2"/>
                </a:solidFill>
                <a:latin typeface="Franklin Gothic Book" pitchFamily="34" charset="0"/>
              </a:rPr>
              <a:t>Production of equipment</a:t>
            </a:r>
            <a:r>
              <a:rPr lang="ru-RU" sz="900" dirty="0">
                <a:solidFill>
                  <a:schemeClr val="tx2"/>
                </a:solidFill>
                <a:latin typeface="Franklin Gothic Book" pitchFamily="34" charset="0"/>
              </a:rPr>
              <a:t>:</a:t>
            </a:r>
          </a:p>
        </p:txBody>
      </p:sp>
      <p:pic>
        <p:nvPicPr>
          <p:cNvPr id="38950" name="Рисунок 2053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49372" y="2743200"/>
            <a:ext cx="7524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51" name="Picture 2" descr="http://new.tlt.ru/uploads/2012/07/e36e6ca7d623eb323bea825216b232cc_x1024.jpg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6087472" y="1695434"/>
            <a:ext cx="763588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7" name="Прямая соединительная линия 138"/>
          <p:cNvCxnSpPr/>
          <p:nvPr/>
        </p:nvCxnSpPr>
        <p:spPr>
          <a:xfrm>
            <a:off x="179388" y="3082774"/>
            <a:ext cx="8786812" cy="158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138"/>
          <p:cNvCxnSpPr/>
          <p:nvPr/>
        </p:nvCxnSpPr>
        <p:spPr>
          <a:xfrm>
            <a:off x="179388" y="3709988"/>
            <a:ext cx="8786812" cy="158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954" name="Picture 6" descr="http://bosch.servy.ru/upload/iblock/ddc/ddc5c489bd19f18a6484fdeb1b94b0a9.jpg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7087597" y="1885934"/>
            <a:ext cx="1143000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8" name="TextBox 45"/>
          <p:cNvSpPr txBox="1">
            <a:spLocks noChangeArrowheads="1"/>
          </p:cNvSpPr>
          <p:nvPr/>
        </p:nvSpPr>
        <p:spPr bwMode="auto">
          <a:xfrm>
            <a:off x="214282" y="2432041"/>
            <a:ext cx="2286016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8" tIns="45710" rIns="91418" bIns="45710">
            <a:spAutoFit/>
          </a:bodyPr>
          <a:lstStyle/>
          <a:p>
            <a:pPr algn="ctr">
              <a:defRPr/>
            </a:pPr>
            <a:r>
              <a:rPr lang="en-US" sz="1200" dirty="0">
                <a:latin typeface="Franklin Gothic Medium Cond" pitchFamily="34" charset="0"/>
              </a:rPr>
              <a:t>Railway machinery engineering</a:t>
            </a:r>
            <a:endParaRPr lang="ru-RU" sz="1200" dirty="0">
              <a:latin typeface="Franklin Gothic Medium Cond" pitchFamily="34" charset="0"/>
            </a:endParaRPr>
          </a:p>
        </p:txBody>
      </p:sp>
      <p:cxnSp>
        <p:nvCxnSpPr>
          <p:cNvPr id="64" name="Прямая соединительная линия 138"/>
          <p:cNvCxnSpPr/>
          <p:nvPr/>
        </p:nvCxnSpPr>
        <p:spPr>
          <a:xfrm>
            <a:off x="192350" y="2444318"/>
            <a:ext cx="878909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45"/>
          <p:cNvSpPr txBox="1">
            <a:spLocks noChangeArrowheads="1"/>
          </p:cNvSpPr>
          <p:nvPr/>
        </p:nvSpPr>
        <p:spPr bwMode="auto">
          <a:xfrm>
            <a:off x="214282" y="1474774"/>
            <a:ext cx="221878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8" tIns="45710" rIns="91418" bIns="45710">
            <a:spAutoFit/>
          </a:bodyPr>
          <a:lstStyle/>
          <a:p>
            <a:pPr algn="ctr">
              <a:defRPr/>
            </a:pPr>
            <a:r>
              <a:rPr lang="en-US" sz="1200" dirty="0">
                <a:latin typeface="Franklin Gothic Medium Cond" pitchFamily="34" charset="0"/>
              </a:rPr>
              <a:t>Automobile production</a:t>
            </a:r>
            <a:endParaRPr lang="ru-RU" sz="1200" dirty="0">
              <a:latin typeface="Franklin Gothic Medium Cond" pitchFamily="34" charset="0"/>
            </a:endParaRPr>
          </a:p>
        </p:txBody>
      </p:sp>
      <p:sp>
        <p:nvSpPr>
          <p:cNvPr id="78" name="TextBox 45"/>
          <p:cNvSpPr txBox="1">
            <a:spLocks noChangeArrowheads="1"/>
          </p:cNvSpPr>
          <p:nvPr/>
        </p:nvSpPr>
        <p:spPr bwMode="auto">
          <a:xfrm>
            <a:off x="214282" y="3105025"/>
            <a:ext cx="2286016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8" tIns="45710" rIns="91418" bIns="45710">
            <a:spAutoFit/>
          </a:bodyPr>
          <a:lstStyle/>
          <a:p>
            <a:pPr algn="ctr">
              <a:defRPr/>
            </a:pPr>
            <a:r>
              <a:rPr lang="en-US" sz="1200" dirty="0" smtClean="0">
                <a:latin typeface="Franklin Gothic Medium Cond" pitchFamily="34" charset="0"/>
              </a:rPr>
              <a:t>Machinery for mining, quarrying</a:t>
            </a:r>
            <a:endParaRPr lang="ru-RU" sz="1200" dirty="0">
              <a:latin typeface="Franklin Gothic Medium Cond" pitchFamily="34" charset="0"/>
            </a:endParaRPr>
          </a:p>
        </p:txBody>
      </p:sp>
      <p:sp>
        <p:nvSpPr>
          <p:cNvPr id="81" name="TextBox 45"/>
          <p:cNvSpPr txBox="1">
            <a:spLocks noChangeArrowheads="1"/>
          </p:cNvSpPr>
          <p:nvPr/>
        </p:nvSpPr>
        <p:spPr bwMode="auto">
          <a:xfrm>
            <a:off x="214282" y="3717927"/>
            <a:ext cx="2286016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8" tIns="45710" rIns="91418" bIns="45710">
            <a:spAutoFit/>
          </a:bodyPr>
          <a:lstStyle/>
          <a:p>
            <a:pPr algn="ctr">
              <a:defRPr/>
            </a:pPr>
            <a:r>
              <a:rPr lang="en-US" sz="1200" dirty="0" smtClean="0">
                <a:latin typeface="Franklin Gothic Medium Cond" pitchFamily="34" charset="0"/>
              </a:rPr>
              <a:t>Other industrial machinery</a:t>
            </a:r>
            <a:endParaRPr lang="ru-RU" sz="1200" dirty="0">
              <a:latin typeface="Franklin Gothic Medium Cond" pitchFamily="34" charset="0"/>
            </a:endParaRPr>
          </a:p>
        </p:txBody>
      </p:sp>
      <p:sp>
        <p:nvSpPr>
          <p:cNvPr id="84" name="TextBox 45"/>
          <p:cNvSpPr txBox="1">
            <a:spLocks noChangeArrowheads="1"/>
          </p:cNvSpPr>
          <p:nvPr/>
        </p:nvSpPr>
        <p:spPr bwMode="auto">
          <a:xfrm>
            <a:off x="214282" y="1150922"/>
            <a:ext cx="221878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8" tIns="45710" rIns="91418" bIns="45710">
            <a:spAutoFit/>
          </a:bodyPr>
          <a:lstStyle/>
          <a:p>
            <a:pPr algn="ctr">
              <a:defRPr/>
            </a:pPr>
            <a:r>
              <a:rPr lang="en-US" sz="1200" dirty="0" smtClean="0">
                <a:latin typeface="Franklin Gothic Medium Cond" pitchFamily="34" charset="0"/>
              </a:rPr>
              <a:t>Machinery</a:t>
            </a:r>
            <a:endParaRPr lang="ru-RU" sz="1200" dirty="0">
              <a:latin typeface="Franklin Gothic Medium Cond" pitchFamily="34" charset="0"/>
            </a:endParaRPr>
          </a:p>
        </p:txBody>
      </p:sp>
      <p:sp>
        <p:nvSpPr>
          <p:cNvPr id="85" name="Скругленный прямоугольник 84"/>
          <p:cNvSpPr/>
          <p:nvPr/>
        </p:nvSpPr>
        <p:spPr>
          <a:xfrm>
            <a:off x="214282" y="4338644"/>
            <a:ext cx="2251505" cy="23812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180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6" name="TextBox 45"/>
          <p:cNvSpPr txBox="1">
            <a:spLocks noChangeArrowheads="1"/>
          </p:cNvSpPr>
          <p:nvPr/>
        </p:nvSpPr>
        <p:spPr bwMode="auto">
          <a:xfrm>
            <a:off x="214282" y="4394209"/>
            <a:ext cx="221878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8" tIns="45710" rIns="91418" bIns="45710">
            <a:spAutoFit/>
          </a:bodyPr>
          <a:lstStyle/>
          <a:p>
            <a:pPr algn="ctr">
              <a:defRPr/>
            </a:pPr>
            <a:r>
              <a:rPr lang="en-US" sz="1200" dirty="0" smtClean="0">
                <a:latin typeface="Franklin Gothic Medium Cond" pitchFamily="34" charset="0"/>
              </a:rPr>
              <a:t>Chemical industry</a:t>
            </a:r>
            <a:endParaRPr lang="ru-RU" sz="1200" dirty="0">
              <a:latin typeface="Franklin Gothic Medium Cond" pitchFamily="34" charset="0"/>
            </a:endParaRPr>
          </a:p>
        </p:txBody>
      </p:sp>
      <p:pic>
        <p:nvPicPr>
          <p:cNvPr id="87" name="Рисунок 2047"/>
          <p:cNvPicPr>
            <a:picLocks noChangeAspect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2617796" y="4847961"/>
            <a:ext cx="727591" cy="357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" name="Picture 2" descr="C:\Users\Admine\Downloads\загруженное (11).jpg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5924444" y="4905111"/>
            <a:ext cx="532528" cy="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" name="Picture 3" descr="C:\Users\Admine\Downloads\загруженное (12).jpg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6468839" y="4905111"/>
            <a:ext cx="416761" cy="217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" name="Picture 2" descr="http://file.kbb.com/kbb/images/content/communityserver/LG-Chem-Logo_320x240.jpg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3376604" y="4847961"/>
            <a:ext cx="476241" cy="357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" name="Picture 4" descr="http://jakroo.ru/media/cms_page_media/103/KOLON.png"/>
          <p:cNvPicPr>
            <a:picLocks noChangeAspect="1" noChangeArrowheads="1"/>
          </p:cNvPicPr>
          <p:nvPr/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3910008" y="4814897"/>
            <a:ext cx="416712" cy="390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" name="Picture 6" descr="http://business.inquirer.net/files/2012/03/marubeni.jpg"/>
          <p:cNvPicPr>
            <a:picLocks noChangeAspect="1" noChangeArrowheads="1"/>
          </p:cNvPicPr>
          <p:nvPr/>
        </p:nvPicPr>
        <p:blipFill>
          <a:blip r:embed="rId31" cstate="print"/>
          <a:srcRect t="11111" b="22221"/>
          <a:stretch>
            <a:fillRect/>
          </a:stretch>
        </p:blipFill>
        <p:spPr bwMode="auto">
          <a:xfrm>
            <a:off x="4391024" y="4847961"/>
            <a:ext cx="714362" cy="357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" name="Picture 8" descr="http://www.voxy.co.nz/files/imagecache/news_item_image/files/Lanzatech_2.gif"/>
          <p:cNvPicPr>
            <a:picLocks noChangeAspect="1" noChangeArrowheads="1"/>
          </p:cNvPicPr>
          <p:nvPr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6957038" y="4905111"/>
            <a:ext cx="781427" cy="244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" name="Picture 10" descr="http://www.finpetersburg.ru/sites/default/files/files/images/nap_materials/mitsui.gif"/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5864090" y="5222794"/>
            <a:ext cx="1236886" cy="182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" name="Picture 12" descr="http://www.perusa-partners.de/media/image/beteiligungen/logo_grv-luthe.jpg"/>
          <p:cNvPicPr>
            <a:picLocks noChangeAspect="1" noChangeArrowheads="1"/>
          </p:cNvPicPr>
          <p:nvPr/>
        </p:nvPicPr>
        <p:blipFill>
          <a:blip r:embed="rId34" cstate="print"/>
          <a:srcRect/>
          <a:stretch>
            <a:fillRect/>
          </a:stretch>
        </p:blipFill>
        <p:spPr bwMode="auto">
          <a:xfrm>
            <a:off x="7742856" y="4976549"/>
            <a:ext cx="639202" cy="14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" name="Picture 14" descr="http://www.elkcountyfoundation.com/files/9413/4089/1472/SGL_Carbon_Group_Logo_high_res.jpg"/>
          <p:cNvPicPr>
            <a:picLocks noChangeAspect="1"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7129767" y="5219438"/>
            <a:ext cx="711957" cy="195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" name="Picture 4" descr="http://admin.csrwire.com/system/profile_logos/14246/original/BASF_logo_gif.gif"/>
          <p:cNvPicPr>
            <a:picLocks noChangeAspect="1" noChangeArrowheads="1"/>
          </p:cNvPicPr>
          <p:nvPr/>
        </p:nvPicPr>
        <p:blipFill>
          <a:blip r:embed="rId36" cstate="print"/>
          <a:srcRect/>
          <a:stretch>
            <a:fillRect/>
          </a:stretch>
        </p:blipFill>
        <p:spPr bwMode="auto">
          <a:xfrm>
            <a:off x="5076829" y="4862249"/>
            <a:ext cx="642926" cy="32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1" name="Прямая соединительная линия 100"/>
          <p:cNvCxnSpPr/>
          <p:nvPr/>
        </p:nvCxnSpPr>
        <p:spPr>
          <a:xfrm>
            <a:off x="182880" y="4370393"/>
            <a:ext cx="8786813" cy="1588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>
            <a:off x="182880" y="5474970"/>
            <a:ext cx="8786813" cy="1588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" name="Picture 3" descr="C:\Users\Admine\Downloads\images (11).jpg"/>
          <p:cNvPicPr>
            <a:picLocks noChangeAspect="1" noChangeArrowheads="1"/>
          </p:cNvPicPr>
          <p:nvPr/>
        </p:nvPicPr>
        <p:blipFill>
          <a:blip r:embed="rId37" cstate="print"/>
          <a:srcRect/>
          <a:stretch>
            <a:fillRect/>
          </a:stretch>
        </p:blipFill>
        <p:spPr bwMode="auto">
          <a:xfrm>
            <a:off x="6934102" y="5838514"/>
            <a:ext cx="534974" cy="197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" name="Picture 16" descr="http://upload.wikimedia.org/wikipedia/commons/thumb/b/b4/Polpharma_logo.svg/800px-Polpharma_logo.svg.png"/>
          <p:cNvPicPr>
            <a:picLocks noChangeAspect="1" noChangeArrowheads="1"/>
          </p:cNvPicPr>
          <p:nvPr/>
        </p:nvPicPr>
        <p:blipFill>
          <a:blip r:embed="rId38" cstate="print"/>
          <a:srcRect/>
          <a:stretch>
            <a:fillRect/>
          </a:stretch>
        </p:blipFill>
        <p:spPr bwMode="auto">
          <a:xfrm>
            <a:off x="4443412" y="5865498"/>
            <a:ext cx="858237" cy="160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" name="Picture 18" descr="http://www.sagliginsesi.com/d/news/1552.jpg"/>
          <p:cNvPicPr>
            <a:picLocks noChangeAspect="1" noChangeArrowheads="1"/>
          </p:cNvPicPr>
          <p:nvPr/>
        </p:nvPicPr>
        <p:blipFill>
          <a:blip r:embed="rId39" cstate="print"/>
          <a:srcRect/>
          <a:stretch>
            <a:fillRect/>
          </a:stretch>
        </p:blipFill>
        <p:spPr bwMode="auto">
          <a:xfrm>
            <a:off x="3081328" y="5803593"/>
            <a:ext cx="1262113" cy="290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6" name="Picture 20" descr="http://duende.kz/cms/uploads/images/image006.gif"/>
          <p:cNvPicPr>
            <a:picLocks noChangeAspect="1" noChangeArrowheads="1"/>
          </p:cNvPicPr>
          <p:nvPr/>
        </p:nvPicPr>
        <p:blipFill>
          <a:blip r:embed="rId40" cstate="print"/>
          <a:srcRect/>
          <a:stretch>
            <a:fillRect/>
          </a:stretch>
        </p:blipFill>
        <p:spPr bwMode="auto">
          <a:xfrm>
            <a:off x="2624124" y="5760722"/>
            <a:ext cx="454360" cy="45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" name="Picture 24" descr="http://www.underconsideration.com/brandnew/archives/pfizer_logo_detail.gif"/>
          <p:cNvPicPr>
            <a:picLocks noChangeAspect="1" noChangeArrowheads="1"/>
          </p:cNvPicPr>
          <p:nvPr/>
        </p:nvPicPr>
        <p:blipFill>
          <a:blip r:embed="rId41" cstate="print"/>
          <a:srcRect/>
          <a:stretch>
            <a:fillRect/>
          </a:stretch>
        </p:blipFill>
        <p:spPr bwMode="auto">
          <a:xfrm>
            <a:off x="6372123" y="5794060"/>
            <a:ext cx="395952" cy="24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9" name="Picture 26" descr="http://www.icis.com/assets/getAsset.aspx?ItemID=21136"/>
          <p:cNvPicPr>
            <a:picLocks noChangeAspect="1" noChangeArrowheads="1"/>
          </p:cNvPicPr>
          <p:nvPr/>
        </p:nvPicPr>
        <p:blipFill>
          <a:blip r:embed="rId42" cstate="print"/>
          <a:srcRect/>
          <a:stretch>
            <a:fillRect/>
          </a:stretch>
        </p:blipFill>
        <p:spPr bwMode="auto">
          <a:xfrm>
            <a:off x="6885214" y="6090052"/>
            <a:ext cx="644735" cy="257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" name="TextBox 45"/>
          <p:cNvSpPr txBox="1">
            <a:spLocks noChangeArrowheads="1"/>
          </p:cNvSpPr>
          <p:nvPr/>
        </p:nvSpPr>
        <p:spPr bwMode="auto">
          <a:xfrm>
            <a:off x="2557653" y="4371982"/>
            <a:ext cx="3281377" cy="507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8" tIns="45710" rIns="91418" bIns="45710">
            <a:spAutoFit/>
          </a:bodyPr>
          <a:lstStyle/>
          <a:p>
            <a:pPr algn="l">
              <a:defRPr/>
            </a:pPr>
            <a:r>
              <a:rPr lang="en-US" sz="900" dirty="0">
                <a:solidFill>
                  <a:schemeClr val="tx2"/>
                </a:solidFill>
                <a:latin typeface="Franklin Gothic Book" pitchFamily="34" charset="0"/>
              </a:rPr>
              <a:t>The production of chemical additives, sodium </a:t>
            </a:r>
            <a:r>
              <a:rPr lang="en-US" sz="900" dirty="0" err="1" smtClean="0">
                <a:solidFill>
                  <a:schemeClr val="tx2"/>
                </a:solidFill>
                <a:latin typeface="Franklin Gothic Book" pitchFamily="34" charset="0"/>
              </a:rPr>
              <a:t>hexametaphosphate</a:t>
            </a:r>
            <a:r>
              <a:rPr lang="en-US" sz="900" dirty="0" smtClean="0">
                <a:solidFill>
                  <a:schemeClr val="tx2"/>
                </a:solidFill>
                <a:latin typeface="Franklin Gothic Book" pitchFamily="34" charset="0"/>
              </a:rPr>
              <a:t>  </a:t>
            </a:r>
            <a:r>
              <a:rPr lang="en-US" sz="900" dirty="0">
                <a:solidFill>
                  <a:schemeClr val="tx2"/>
                </a:solidFill>
                <a:latin typeface="Franklin Gothic Book" pitchFamily="34" charset="0"/>
              </a:rPr>
              <a:t>industrial gases, </a:t>
            </a:r>
            <a:r>
              <a:rPr lang="en-US" sz="900" dirty="0" err="1">
                <a:solidFill>
                  <a:schemeClr val="tx2"/>
                </a:solidFill>
                <a:latin typeface="Franklin Gothic Book" pitchFamily="34" charset="0"/>
              </a:rPr>
              <a:t>sulphuric</a:t>
            </a:r>
            <a:r>
              <a:rPr lang="en-US" sz="900" dirty="0">
                <a:solidFill>
                  <a:schemeClr val="tx2"/>
                </a:solidFill>
                <a:latin typeface="Franklin Gothic Book" pitchFamily="34" charset="0"/>
              </a:rPr>
              <a:t> acid, ammonia and ammonium </a:t>
            </a:r>
            <a:r>
              <a:rPr lang="en-US" sz="900" dirty="0" smtClean="0">
                <a:solidFill>
                  <a:schemeClr val="tx2"/>
                </a:solidFill>
                <a:latin typeface="Franklin Gothic Book" pitchFamily="34" charset="0"/>
              </a:rPr>
              <a:t>nitrate:</a:t>
            </a:r>
            <a:endParaRPr lang="ru-RU" sz="900" dirty="0">
              <a:solidFill>
                <a:schemeClr val="tx2"/>
              </a:solidFill>
              <a:latin typeface="Franklin Gothic Book" pitchFamily="34" charset="0"/>
            </a:endParaRPr>
          </a:p>
        </p:txBody>
      </p:sp>
      <p:sp>
        <p:nvSpPr>
          <p:cNvPr id="111" name="TextBox 45"/>
          <p:cNvSpPr txBox="1">
            <a:spLocks noChangeArrowheads="1"/>
          </p:cNvSpPr>
          <p:nvPr/>
        </p:nvSpPr>
        <p:spPr bwMode="auto">
          <a:xfrm>
            <a:off x="5796534" y="4371981"/>
            <a:ext cx="3262419" cy="507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8" tIns="45710" rIns="91418" bIns="45710">
            <a:spAutoFit/>
          </a:bodyPr>
          <a:lstStyle/>
          <a:p>
            <a:pPr algn="l">
              <a:defRPr/>
            </a:pPr>
            <a:r>
              <a:rPr lang="en-US" sz="900" dirty="0">
                <a:solidFill>
                  <a:schemeClr val="tx2"/>
                </a:solidFill>
                <a:latin typeface="Franklin Gothic Book" pitchFamily="34" charset="0"/>
              </a:rPr>
              <a:t>The production of ethanol based on the processing of </a:t>
            </a:r>
            <a:r>
              <a:rPr lang="en-US" sz="900" dirty="0" smtClean="0">
                <a:solidFill>
                  <a:schemeClr val="tx2"/>
                </a:solidFill>
                <a:latin typeface="Franklin Gothic Book" pitchFamily="34" charset="0"/>
              </a:rPr>
              <a:t>the industrial </a:t>
            </a:r>
            <a:r>
              <a:rPr lang="en-US" sz="900" dirty="0">
                <a:solidFill>
                  <a:schemeClr val="tx2"/>
                </a:solidFill>
                <a:latin typeface="Franklin Gothic Book" pitchFamily="34" charset="0"/>
              </a:rPr>
              <a:t>gases</a:t>
            </a:r>
            <a:r>
              <a:rPr lang="en-US" sz="900" dirty="0" smtClean="0">
                <a:solidFill>
                  <a:schemeClr val="tx2"/>
                </a:solidFill>
                <a:latin typeface="Franklin Gothic Book" pitchFamily="34" charset="0"/>
              </a:rPr>
              <a:t>, the </a:t>
            </a:r>
            <a:r>
              <a:rPr lang="en-US" sz="900" dirty="0">
                <a:solidFill>
                  <a:schemeClr val="tx2"/>
                </a:solidFill>
                <a:latin typeface="Franklin Gothic Book" pitchFamily="34" charset="0"/>
              </a:rPr>
              <a:t>production of </a:t>
            </a:r>
            <a:r>
              <a:rPr lang="en-US" sz="900" dirty="0" err="1">
                <a:solidFill>
                  <a:schemeClr val="tx2"/>
                </a:solidFill>
                <a:latin typeface="Franklin Gothic Book" pitchFamily="34" charset="0"/>
              </a:rPr>
              <a:t>bioethanol</a:t>
            </a:r>
            <a:r>
              <a:rPr lang="en-US" sz="900" dirty="0">
                <a:solidFill>
                  <a:schemeClr val="tx2"/>
                </a:solidFill>
                <a:latin typeface="Franklin Gothic Book" pitchFamily="34" charset="0"/>
              </a:rPr>
              <a:t> from </a:t>
            </a:r>
            <a:r>
              <a:rPr lang="en-US" sz="900" dirty="0" smtClean="0">
                <a:solidFill>
                  <a:schemeClr val="tx2"/>
                </a:solidFill>
                <a:latin typeface="Franklin Gothic Book" pitchFamily="34" charset="0"/>
              </a:rPr>
              <a:t>spent </a:t>
            </a:r>
            <a:r>
              <a:rPr lang="en-US" sz="900" dirty="0">
                <a:solidFill>
                  <a:schemeClr val="tx2"/>
                </a:solidFill>
                <a:latin typeface="Franklin Gothic Book" pitchFamily="34" charset="0"/>
              </a:rPr>
              <a:t>grain, </a:t>
            </a:r>
            <a:r>
              <a:rPr lang="en-US" sz="900" dirty="0" smtClean="0">
                <a:solidFill>
                  <a:schemeClr val="tx2"/>
                </a:solidFill>
                <a:latin typeface="Franklin Gothic Book" pitchFamily="34" charset="0"/>
              </a:rPr>
              <a:t>mixing </a:t>
            </a:r>
            <a:r>
              <a:rPr lang="en-US" sz="900" dirty="0">
                <a:solidFill>
                  <a:schemeClr val="tx2"/>
                </a:solidFill>
                <a:latin typeface="Franklin Gothic Book" pitchFamily="34" charset="0"/>
              </a:rPr>
              <a:t>special chemicals for oil  extraction and </a:t>
            </a:r>
            <a:r>
              <a:rPr lang="en-US" sz="900" dirty="0" smtClean="0">
                <a:solidFill>
                  <a:schemeClr val="tx2"/>
                </a:solidFill>
                <a:latin typeface="Franklin Gothic Book" pitchFamily="34" charset="0"/>
              </a:rPr>
              <a:t>refining:</a:t>
            </a:r>
            <a:endParaRPr lang="ru-RU" sz="900" dirty="0">
              <a:solidFill>
                <a:schemeClr val="tx2"/>
              </a:solidFill>
              <a:latin typeface="Franklin Gothic Book" pitchFamily="34" charset="0"/>
            </a:endParaRPr>
          </a:p>
        </p:txBody>
      </p:sp>
      <p:sp>
        <p:nvSpPr>
          <p:cNvPr id="112" name="TextBox 45"/>
          <p:cNvSpPr txBox="1">
            <a:spLocks noChangeArrowheads="1"/>
          </p:cNvSpPr>
          <p:nvPr/>
        </p:nvSpPr>
        <p:spPr bwMode="auto">
          <a:xfrm>
            <a:off x="2557653" y="5474970"/>
            <a:ext cx="3357563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8" tIns="45710" rIns="91418" bIns="45710">
            <a:spAutoFit/>
          </a:bodyPr>
          <a:lstStyle/>
          <a:p>
            <a:pPr algn="l"/>
            <a:r>
              <a:rPr lang="en-US" sz="900" dirty="0">
                <a:solidFill>
                  <a:schemeClr val="tx2"/>
                </a:solidFill>
                <a:latin typeface="Franklin Gothic Book" pitchFamily="34" charset="0"/>
              </a:rPr>
              <a:t>Professional training</a:t>
            </a:r>
            <a:r>
              <a:rPr lang="ru-RU" sz="900" dirty="0">
                <a:solidFill>
                  <a:schemeClr val="tx2"/>
                </a:solidFill>
                <a:latin typeface="Franklin Gothic Book" pitchFamily="34" charset="0"/>
              </a:rPr>
              <a:t>, </a:t>
            </a:r>
            <a:r>
              <a:rPr lang="en-US" sz="900" dirty="0">
                <a:solidFill>
                  <a:schemeClr val="tx2"/>
                </a:solidFill>
                <a:latin typeface="Franklin Gothic Book" pitchFamily="34" charset="0"/>
              </a:rPr>
              <a:t>production of generic products</a:t>
            </a:r>
            <a:r>
              <a:rPr lang="ru-RU" sz="900" dirty="0">
                <a:solidFill>
                  <a:schemeClr val="tx2"/>
                </a:solidFill>
                <a:latin typeface="Franklin Gothic Book" pitchFamily="34" charset="0"/>
              </a:rPr>
              <a:t>:</a:t>
            </a:r>
          </a:p>
        </p:txBody>
      </p:sp>
      <p:sp>
        <p:nvSpPr>
          <p:cNvPr id="113" name="TextBox 45"/>
          <p:cNvSpPr txBox="1">
            <a:spLocks noChangeArrowheads="1"/>
          </p:cNvSpPr>
          <p:nvPr/>
        </p:nvSpPr>
        <p:spPr bwMode="auto">
          <a:xfrm>
            <a:off x="5800344" y="5474970"/>
            <a:ext cx="2928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8" tIns="45710" rIns="91418" bIns="45710">
            <a:spAutoFit/>
          </a:bodyPr>
          <a:lstStyle/>
          <a:p>
            <a:pPr algn="l"/>
            <a:r>
              <a:rPr lang="en-US" sz="900" dirty="0">
                <a:solidFill>
                  <a:schemeClr val="tx2"/>
                </a:solidFill>
                <a:latin typeface="Franklin Gothic Book" pitchFamily="34" charset="0"/>
              </a:rPr>
              <a:t>Professional training, production of generics and original medicines:</a:t>
            </a:r>
            <a:endParaRPr lang="ru-RU" sz="900" dirty="0">
              <a:solidFill>
                <a:schemeClr val="tx2"/>
              </a:solidFill>
              <a:latin typeface="Franklin Gothic Book" pitchFamily="34" charset="0"/>
            </a:endParaRPr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214282" y="5521337"/>
            <a:ext cx="2251505" cy="23812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180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5" name="TextBox 45"/>
          <p:cNvSpPr txBox="1">
            <a:spLocks noChangeArrowheads="1"/>
          </p:cNvSpPr>
          <p:nvPr/>
        </p:nvSpPr>
        <p:spPr bwMode="auto">
          <a:xfrm>
            <a:off x="214282" y="5491177"/>
            <a:ext cx="221878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8" tIns="45710" rIns="91418" bIns="45710">
            <a:spAutoFit/>
          </a:bodyPr>
          <a:lstStyle/>
          <a:p>
            <a:pPr algn="ctr">
              <a:defRPr/>
            </a:pPr>
            <a:r>
              <a:rPr lang="en-US" sz="1200" dirty="0" smtClean="0">
                <a:latin typeface="Franklin Gothic Medium Cond" pitchFamily="34" charset="0"/>
              </a:rPr>
              <a:t>Pharmaceutical industry</a:t>
            </a:r>
            <a:endParaRPr lang="ru-RU" sz="1200" dirty="0">
              <a:latin typeface="Franklin Gothic Medium Cond" pitchFamily="34" charset="0"/>
            </a:endParaRPr>
          </a:p>
        </p:txBody>
      </p:sp>
      <p:pic>
        <p:nvPicPr>
          <p:cNvPr id="119" name="Picture 2" descr="http://www.freeflagicons.com/download/?series=glossy_round_icon&amp;country=kazakhstan&amp;size=640"/>
          <p:cNvPicPr>
            <a:picLocks noChangeAspect="1" noChangeArrowheads="1"/>
          </p:cNvPicPr>
          <p:nvPr/>
        </p:nvPicPr>
        <p:blipFill>
          <a:blip r:embed="rId43" cstate="print"/>
          <a:srcRect/>
          <a:stretch>
            <a:fillRect/>
          </a:stretch>
        </p:blipFill>
        <p:spPr bwMode="auto">
          <a:xfrm>
            <a:off x="202461" y="258792"/>
            <a:ext cx="1123431" cy="842573"/>
          </a:xfrm>
          <a:prstGeom prst="rect">
            <a:avLst/>
          </a:prstGeom>
          <a:noFill/>
        </p:spPr>
      </p:pic>
      <p:sp>
        <p:nvSpPr>
          <p:cNvPr id="120" name="Rectangle 2"/>
          <p:cNvSpPr txBox="1">
            <a:spLocks noChangeArrowheads="1"/>
          </p:cNvSpPr>
          <p:nvPr/>
        </p:nvSpPr>
        <p:spPr bwMode="auto">
          <a:xfrm>
            <a:off x="1260475" y="401638"/>
            <a:ext cx="73437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/>
            <a:r>
              <a:rPr lang="en-US" altLang="cs-CZ" sz="2400" kern="0" dirty="0" smtClean="0">
                <a:solidFill>
                  <a:srgbClr val="0066CC"/>
                </a:solidFill>
                <a:latin typeface="Franklin Gothic Medium Cond" pitchFamily="34" charset="0"/>
                <a:ea typeface="+mj-ea"/>
                <a:cs typeface="Times New Roman" pitchFamily="18" charset="0"/>
              </a:rPr>
              <a:t>Industries</a:t>
            </a:r>
          </a:p>
        </p:txBody>
      </p:sp>
      <p:cxnSp>
        <p:nvCxnSpPr>
          <p:cNvPr id="139" name="Прямая соединительная линия 138"/>
          <p:cNvCxnSpPr/>
          <p:nvPr/>
        </p:nvCxnSpPr>
        <p:spPr>
          <a:xfrm>
            <a:off x="182880" y="1106344"/>
            <a:ext cx="8786813" cy="1588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Прямоугольник 120"/>
          <p:cNvSpPr/>
          <p:nvPr/>
        </p:nvSpPr>
        <p:spPr>
          <a:xfrm>
            <a:off x="3661726" y="767834"/>
            <a:ext cx="9404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400" dirty="0" smtClean="0">
                <a:solidFill>
                  <a:srgbClr val="0066CC"/>
                </a:solidFill>
                <a:latin typeface="Franklin Gothic Medium Cond" pitchFamily="34" charset="0"/>
              </a:rPr>
              <a:t>2010-2014</a:t>
            </a:r>
            <a:endParaRPr lang="en-US" sz="1400" dirty="0" smtClean="0">
              <a:solidFill>
                <a:srgbClr val="0066CC"/>
              </a:solidFill>
              <a:latin typeface="Franklin Gothic Medium Cond" pitchFamily="34" charset="0"/>
            </a:endParaRPr>
          </a:p>
        </p:txBody>
      </p:sp>
      <p:sp>
        <p:nvSpPr>
          <p:cNvPr id="122" name="Прямоугольник 121"/>
          <p:cNvSpPr/>
          <p:nvPr/>
        </p:nvSpPr>
        <p:spPr>
          <a:xfrm>
            <a:off x="6761788" y="768096"/>
            <a:ext cx="10128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400" dirty="0" smtClean="0">
                <a:solidFill>
                  <a:srgbClr val="0066CC"/>
                </a:solidFill>
                <a:latin typeface="Franklin Gothic Medium Cond" pitchFamily="34" charset="0"/>
              </a:rPr>
              <a:t>2015-2019 </a:t>
            </a:r>
            <a:endParaRPr lang="en-US" sz="1400" dirty="0" smtClean="0">
              <a:solidFill>
                <a:srgbClr val="0066CC"/>
              </a:solidFill>
              <a:latin typeface="Franklin Gothic Medium Cond" pitchFamily="34" charset="0"/>
            </a:endParaRPr>
          </a:p>
        </p:txBody>
      </p:sp>
      <p:pic>
        <p:nvPicPr>
          <p:cNvPr id="1026" name="Picture 2" descr="C:\Documents and Settings\utenova\Рабочий стол\Mitsubishi_Heavy_Industries_Logo.jpg"/>
          <p:cNvPicPr>
            <a:picLocks noChangeAspect="1" noChangeArrowheads="1"/>
          </p:cNvPicPr>
          <p:nvPr/>
        </p:nvPicPr>
        <p:blipFill>
          <a:blip r:embed="rId44" cstate="print"/>
          <a:srcRect/>
          <a:stretch>
            <a:fillRect/>
          </a:stretch>
        </p:blipFill>
        <p:spPr bwMode="auto">
          <a:xfrm>
            <a:off x="6257397" y="3379304"/>
            <a:ext cx="1051346" cy="274820"/>
          </a:xfrm>
          <a:prstGeom prst="rect">
            <a:avLst/>
          </a:prstGeom>
          <a:noFill/>
        </p:spPr>
      </p:pic>
      <p:pic>
        <p:nvPicPr>
          <p:cNvPr id="1027" name="Picture 3" descr="C:\Documents and Settings\utenova\Рабочий стол\Sany-Heavy-Industry-Qatar.jpg"/>
          <p:cNvPicPr>
            <a:picLocks noChangeAspect="1" noChangeArrowheads="1"/>
          </p:cNvPicPr>
          <p:nvPr/>
        </p:nvPicPr>
        <p:blipFill>
          <a:blip r:embed="rId45" cstate="print"/>
          <a:srcRect/>
          <a:stretch>
            <a:fillRect/>
          </a:stretch>
        </p:blipFill>
        <p:spPr bwMode="auto">
          <a:xfrm>
            <a:off x="5952119" y="3320827"/>
            <a:ext cx="287067" cy="353648"/>
          </a:xfrm>
          <a:prstGeom prst="rect">
            <a:avLst/>
          </a:prstGeom>
          <a:noFill/>
        </p:spPr>
      </p:pic>
      <p:pic>
        <p:nvPicPr>
          <p:cNvPr id="1028" name="Picture 4" descr="C:\Documents and Settings\utenova\Рабочий стол\dongfang-electric_200x200.jpg"/>
          <p:cNvPicPr>
            <a:picLocks noChangeAspect="1" noChangeArrowheads="1"/>
          </p:cNvPicPr>
          <p:nvPr/>
        </p:nvPicPr>
        <p:blipFill>
          <a:blip r:embed="rId46" cstate="print"/>
          <a:srcRect l="7964" t="7964" r="13406" b="13406"/>
          <a:stretch>
            <a:fillRect/>
          </a:stretch>
        </p:blipFill>
        <p:spPr bwMode="auto">
          <a:xfrm>
            <a:off x="8354045" y="3867267"/>
            <a:ext cx="466664" cy="466664"/>
          </a:xfrm>
          <a:prstGeom prst="rect">
            <a:avLst/>
          </a:prstGeom>
          <a:noFill/>
        </p:spPr>
      </p:pic>
      <p:pic>
        <p:nvPicPr>
          <p:cNvPr id="1029" name="Picture 5" descr="C:\Documents and Settings\utenova\Рабочий стол\copyright_logo.jpg"/>
          <p:cNvPicPr>
            <a:picLocks noChangeAspect="1" noChangeArrowheads="1"/>
          </p:cNvPicPr>
          <p:nvPr/>
        </p:nvPicPr>
        <p:blipFill>
          <a:blip r:embed="rId47" cstate="print"/>
          <a:srcRect/>
          <a:stretch>
            <a:fillRect/>
          </a:stretch>
        </p:blipFill>
        <p:spPr bwMode="auto">
          <a:xfrm>
            <a:off x="5908644" y="6156179"/>
            <a:ext cx="756438" cy="206301"/>
          </a:xfrm>
          <a:prstGeom prst="rect">
            <a:avLst/>
          </a:prstGeom>
          <a:noFill/>
        </p:spPr>
      </p:pic>
      <p:pic>
        <p:nvPicPr>
          <p:cNvPr id="1030" name="Picture 6" descr="C:\Documents and Settings\utenova\Рабочий стол\logo-grp3.png"/>
          <p:cNvPicPr>
            <a:picLocks noChangeAspect="1" noChangeArrowheads="1"/>
          </p:cNvPicPr>
          <p:nvPr/>
        </p:nvPicPr>
        <p:blipFill>
          <a:blip r:embed="rId48" cstate="print"/>
          <a:srcRect/>
          <a:stretch>
            <a:fillRect/>
          </a:stretch>
        </p:blipFill>
        <p:spPr bwMode="auto">
          <a:xfrm>
            <a:off x="7627125" y="5852247"/>
            <a:ext cx="1156633" cy="173278"/>
          </a:xfrm>
          <a:prstGeom prst="rect">
            <a:avLst/>
          </a:prstGeom>
          <a:noFill/>
        </p:spPr>
      </p:pic>
      <p:pic>
        <p:nvPicPr>
          <p:cNvPr id="1031" name="Picture 7" descr="C:\Documents and Settings\utenova\Рабочий стол\global-homepage-bp-logo-image.png"/>
          <p:cNvPicPr>
            <a:picLocks noChangeAspect="1" noChangeArrowheads="1"/>
          </p:cNvPicPr>
          <p:nvPr/>
        </p:nvPicPr>
        <p:blipFill>
          <a:blip r:embed="rId49" cstate="print"/>
          <a:srcRect/>
          <a:stretch>
            <a:fillRect/>
          </a:stretch>
        </p:blipFill>
        <p:spPr bwMode="auto">
          <a:xfrm>
            <a:off x="8486221" y="4831637"/>
            <a:ext cx="273669" cy="355770"/>
          </a:xfrm>
          <a:prstGeom prst="rect">
            <a:avLst/>
          </a:prstGeom>
          <a:noFill/>
        </p:spPr>
      </p:pic>
      <p:pic>
        <p:nvPicPr>
          <p:cNvPr id="2050" name="Picture 2" descr="C:\Documents and Settings\utenova\Рабочий стол\potash.gif"/>
          <p:cNvPicPr>
            <a:picLocks noChangeAspect="1" noChangeArrowheads="1"/>
          </p:cNvPicPr>
          <p:nvPr/>
        </p:nvPicPr>
        <p:blipFill>
          <a:blip r:embed="rId50" cstate="print"/>
          <a:srcRect/>
          <a:stretch>
            <a:fillRect/>
          </a:stretch>
        </p:blipFill>
        <p:spPr bwMode="auto">
          <a:xfrm>
            <a:off x="7860087" y="5206274"/>
            <a:ext cx="1072006" cy="2237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547893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Скругленный прямоугольник 247"/>
          <p:cNvSpPr/>
          <p:nvPr/>
        </p:nvSpPr>
        <p:spPr>
          <a:xfrm>
            <a:off x="6156176" y="3789040"/>
            <a:ext cx="2664296" cy="127814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7" name="Скругленный прямоугольник 246"/>
          <p:cNvSpPr/>
          <p:nvPr/>
        </p:nvSpPr>
        <p:spPr>
          <a:xfrm>
            <a:off x="3275856" y="3789040"/>
            <a:ext cx="2664296" cy="127814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5" name="Скругленный прямоугольник 244"/>
          <p:cNvSpPr/>
          <p:nvPr/>
        </p:nvSpPr>
        <p:spPr>
          <a:xfrm>
            <a:off x="3275856" y="2222867"/>
            <a:ext cx="2664296" cy="127814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6" name="Скругленный прямоугольник 245"/>
          <p:cNvSpPr/>
          <p:nvPr/>
        </p:nvSpPr>
        <p:spPr>
          <a:xfrm>
            <a:off x="6156176" y="2222867"/>
            <a:ext cx="2664296" cy="127814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4" name="Скругленный прямоугольник 243"/>
          <p:cNvSpPr/>
          <p:nvPr/>
        </p:nvSpPr>
        <p:spPr>
          <a:xfrm>
            <a:off x="395536" y="3789040"/>
            <a:ext cx="2664296" cy="127814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9" name="Скругленный прямоугольник 228"/>
          <p:cNvSpPr/>
          <p:nvPr/>
        </p:nvSpPr>
        <p:spPr>
          <a:xfrm>
            <a:off x="395536" y="2222867"/>
            <a:ext cx="2664296" cy="127814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393" name="Picture 2" descr="http://www.freeflagicons.com/download/?series=glossy_round_icon&amp;country=kazakhstan&amp;size=6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200" y="258763"/>
            <a:ext cx="1122363" cy="8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" name="Rectangle 2"/>
          <p:cNvSpPr txBox="1">
            <a:spLocks noChangeArrowheads="1"/>
          </p:cNvSpPr>
          <p:nvPr/>
        </p:nvSpPr>
        <p:spPr bwMode="auto">
          <a:xfrm>
            <a:off x="1303338" y="404664"/>
            <a:ext cx="76501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altLang="cs-CZ" kern="0" dirty="0" smtClean="0">
                <a:solidFill>
                  <a:srgbClr val="0070C0"/>
                </a:solidFill>
                <a:latin typeface="Franklin Gothic Medium Cond" pitchFamily="34" charset="0"/>
                <a:ea typeface="+mj-ea"/>
                <a:cs typeface="+mj-cs"/>
              </a:rPr>
              <a:t>KAZNEX INVEST</a:t>
            </a:r>
            <a:r>
              <a:rPr lang="en-US" altLang="cs-CZ" kern="0" dirty="0" smtClean="0">
                <a:solidFill>
                  <a:srgbClr val="0070C0"/>
                </a:solidFill>
                <a:latin typeface="Franklin Gothic Medium Cond" pitchFamily="34" charset="0"/>
              </a:rPr>
              <a:t>  </a:t>
            </a:r>
            <a:endParaRPr lang="en-US" altLang="cs-CZ" kern="0" dirty="0">
              <a:solidFill>
                <a:srgbClr val="0070C0"/>
              </a:solidFill>
              <a:latin typeface="Franklin Gothic Medium Cond" pitchFamily="34" charset="0"/>
              <a:ea typeface="+mj-ea"/>
              <a:cs typeface="+mj-cs"/>
            </a:endParaRPr>
          </a:p>
        </p:txBody>
      </p:sp>
      <p:sp>
        <p:nvSpPr>
          <p:cNvPr id="165" name="Скругленный прямоугольник 164"/>
          <p:cNvSpPr/>
          <p:nvPr/>
        </p:nvSpPr>
        <p:spPr>
          <a:xfrm>
            <a:off x="0" y="1124744"/>
            <a:ext cx="9144000" cy="576064"/>
          </a:xfrm>
          <a:prstGeom prst="roundRect">
            <a:avLst/>
          </a:prstGeom>
          <a:noFill/>
          <a:ln w="19050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Franklin Gothic Medium Cond" pitchFamily="34" charset="0"/>
              </a:rPr>
              <a:t>Comprehensive assistance foreign investors</a:t>
            </a:r>
            <a:endParaRPr lang="ru-RU" dirty="0">
              <a:solidFill>
                <a:srgbClr val="0070C0"/>
              </a:solidFill>
              <a:latin typeface="Franklin Gothic Medium Cond" pitchFamily="34" charset="0"/>
            </a:endParaRPr>
          </a:p>
        </p:txBody>
      </p:sp>
      <p:cxnSp>
        <p:nvCxnSpPr>
          <p:cNvPr id="173" name="Прямая соединительная линия 172"/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Прямоугольник 205"/>
          <p:cNvSpPr/>
          <p:nvPr/>
        </p:nvSpPr>
        <p:spPr>
          <a:xfrm>
            <a:off x="6300192" y="2636912"/>
            <a:ext cx="2520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70C0"/>
                </a:solidFill>
                <a:latin typeface="Franklin Gothic Medium Cond" pitchFamily="34" charset="0"/>
              </a:rPr>
              <a:t>Conducting business forums</a:t>
            </a:r>
          </a:p>
          <a:p>
            <a:pPr algn="ctr"/>
            <a:r>
              <a:rPr lang="en-US" sz="1400" dirty="0" smtClean="0">
                <a:solidFill>
                  <a:srgbClr val="0070C0"/>
                </a:solidFill>
                <a:latin typeface="Franklin Gothic Medium Cond" pitchFamily="34" charset="0"/>
              </a:rPr>
              <a:t>  (road show)</a:t>
            </a:r>
            <a:endParaRPr lang="ru-RU" sz="1400" dirty="0" smtClean="0">
              <a:solidFill>
                <a:srgbClr val="0070C0"/>
              </a:solidFill>
              <a:latin typeface="Franklin Gothic Medium Cond" pitchFamily="34" charset="0"/>
            </a:endParaRPr>
          </a:p>
        </p:txBody>
      </p:sp>
      <p:sp>
        <p:nvSpPr>
          <p:cNvPr id="221" name="Прямоугольник 220"/>
          <p:cNvSpPr/>
          <p:nvPr/>
        </p:nvSpPr>
        <p:spPr>
          <a:xfrm>
            <a:off x="683568" y="2474312"/>
            <a:ext cx="23042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70C0"/>
                </a:solidFill>
                <a:latin typeface="Franklin Gothic Medium Cond" pitchFamily="34" charset="0"/>
              </a:rPr>
              <a:t>Provide information about the business / invest projects and analytical information</a:t>
            </a:r>
            <a:endParaRPr lang="ru-RU" sz="1400" dirty="0" smtClean="0">
              <a:solidFill>
                <a:srgbClr val="0070C0"/>
              </a:solidFill>
              <a:latin typeface="Franklin Gothic Medium Cond" pitchFamily="34" charset="0"/>
            </a:endParaRPr>
          </a:p>
        </p:txBody>
      </p:sp>
      <p:sp>
        <p:nvSpPr>
          <p:cNvPr id="222" name="Овал 221"/>
          <p:cNvSpPr/>
          <p:nvPr/>
        </p:nvSpPr>
        <p:spPr>
          <a:xfrm>
            <a:off x="467544" y="2381295"/>
            <a:ext cx="198438" cy="201612"/>
          </a:xfrm>
          <a:prstGeom prst="ellipse">
            <a:avLst/>
          </a:prstGeom>
          <a:noFill/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anchor="ctr"/>
          <a:lstStyle/>
          <a:p>
            <a:pPr algn="ctr" defTabSz="91418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itchFamily="34" charset="0"/>
              </a:rPr>
              <a:t>1</a:t>
            </a:r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204" name="Прямоугольник 203"/>
          <p:cNvSpPr/>
          <p:nvPr/>
        </p:nvSpPr>
        <p:spPr>
          <a:xfrm>
            <a:off x="467544" y="4149080"/>
            <a:ext cx="26642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70C0"/>
                </a:solidFill>
                <a:latin typeface="Franklin Gothic Medium Cond" pitchFamily="34" charset="0"/>
              </a:rPr>
              <a:t>Maintenance of foreign investors in the region</a:t>
            </a:r>
            <a:endParaRPr lang="ru-RU" sz="1400" dirty="0" smtClean="0">
              <a:solidFill>
                <a:srgbClr val="0070C0"/>
              </a:solidFill>
              <a:latin typeface="Franklin Gothic Medium Cond" pitchFamily="34" charset="0"/>
            </a:endParaRPr>
          </a:p>
        </p:txBody>
      </p:sp>
      <p:sp>
        <p:nvSpPr>
          <p:cNvPr id="241" name="Прямоугольник 240"/>
          <p:cNvSpPr/>
          <p:nvPr/>
        </p:nvSpPr>
        <p:spPr>
          <a:xfrm>
            <a:off x="3419872" y="3987061"/>
            <a:ext cx="25202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70C0"/>
                </a:solidFill>
                <a:latin typeface="Franklin Gothic Medium Cond" pitchFamily="34" charset="0"/>
              </a:rPr>
              <a:t>Accompanied by the National Investment interactive online resource</a:t>
            </a:r>
          </a:p>
          <a:p>
            <a:pPr algn="ctr"/>
            <a:r>
              <a:rPr lang="en-US" sz="1400" dirty="0" smtClean="0">
                <a:solidFill>
                  <a:srgbClr val="0070C0"/>
                </a:solidFill>
                <a:latin typeface="Franklin Gothic Medium Cond" pitchFamily="34" charset="0"/>
              </a:rPr>
              <a:t>www.invest.gov.kz</a:t>
            </a:r>
            <a:endParaRPr lang="ru-RU" sz="1400" dirty="0" smtClean="0">
              <a:solidFill>
                <a:srgbClr val="0070C0"/>
              </a:solidFill>
              <a:latin typeface="Franklin Gothic Medium Cond" pitchFamily="34" charset="0"/>
            </a:endParaRPr>
          </a:p>
        </p:txBody>
      </p:sp>
      <p:sp>
        <p:nvSpPr>
          <p:cNvPr id="243" name="Прямоугольник 242"/>
          <p:cNvSpPr/>
          <p:nvPr/>
        </p:nvSpPr>
        <p:spPr>
          <a:xfrm>
            <a:off x="6444208" y="4077072"/>
            <a:ext cx="228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1400" dirty="0" smtClean="0">
                <a:solidFill>
                  <a:srgbClr val="0070C0"/>
                </a:solidFill>
                <a:latin typeface="Franklin Gothic Medium Cond" pitchFamily="34" charset="0"/>
              </a:rPr>
              <a:t>Accompanying the database of investment projects www.baseinvest.kz</a:t>
            </a:r>
            <a:endParaRPr lang="ru-RU" sz="1400" dirty="0" smtClean="0">
              <a:solidFill>
                <a:srgbClr val="0070C0"/>
              </a:solidFill>
              <a:latin typeface="Franklin Gothic Medium Cond" pitchFamily="34" charset="0"/>
            </a:endParaRPr>
          </a:p>
        </p:txBody>
      </p:sp>
      <p:sp>
        <p:nvSpPr>
          <p:cNvPr id="231" name="Прямоугольник 230"/>
          <p:cNvSpPr/>
          <p:nvPr/>
        </p:nvSpPr>
        <p:spPr>
          <a:xfrm>
            <a:off x="3491880" y="2492896"/>
            <a:ext cx="244827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70C0"/>
                </a:solidFill>
                <a:latin typeface="Franklin Gothic Medium Cond" pitchFamily="34" charset="0"/>
              </a:rPr>
              <a:t>Assistance in obtaining government support measures investors</a:t>
            </a:r>
            <a:endParaRPr lang="ru-RU" sz="1400" dirty="0" smtClean="0">
              <a:solidFill>
                <a:srgbClr val="0070C0"/>
              </a:solidFill>
              <a:latin typeface="Franklin Gothic Medium Cond" pitchFamily="34" charset="0"/>
            </a:endParaRPr>
          </a:p>
        </p:txBody>
      </p:sp>
      <p:sp>
        <p:nvSpPr>
          <p:cNvPr id="249" name="Овал 248"/>
          <p:cNvSpPr/>
          <p:nvPr/>
        </p:nvSpPr>
        <p:spPr>
          <a:xfrm>
            <a:off x="3347864" y="2420888"/>
            <a:ext cx="198438" cy="201612"/>
          </a:xfrm>
          <a:prstGeom prst="ellipse">
            <a:avLst/>
          </a:prstGeom>
          <a:noFill/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anchor="ctr"/>
          <a:lstStyle/>
          <a:p>
            <a:pPr algn="ctr" defTabSz="91418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itchFamily="34" charset="0"/>
              </a:rPr>
              <a:t>2</a:t>
            </a:r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250" name="Овал 249"/>
          <p:cNvSpPr/>
          <p:nvPr/>
        </p:nvSpPr>
        <p:spPr>
          <a:xfrm>
            <a:off x="6228184" y="2420888"/>
            <a:ext cx="198438" cy="201612"/>
          </a:xfrm>
          <a:prstGeom prst="ellipse">
            <a:avLst/>
          </a:prstGeom>
          <a:noFill/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anchor="ctr"/>
          <a:lstStyle/>
          <a:p>
            <a:pPr algn="ctr" defTabSz="91418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itchFamily="34" charset="0"/>
              </a:rPr>
              <a:t>3</a:t>
            </a:r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251" name="Овал 250"/>
          <p:cNvSpPr/>
          <p:nvPr/>
        </p:nvSpPr>
        <p:spPr>
          <a:xfrm>
            <a:off x="467544" y="4005064"/>
            <a:ext cx="198438" cy="201612"/>
          </a:xfrm>
          <a:prstGeom prst="ellipse">
            <a:avLst/>
          </a:prstGeom>
          <a:noFill/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anchor="ctr"/>
          <a:lstStyle/>
          <a:p>
            <a:pPr algn="ctr" defTabSz="91418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itchFamily="34" charset="0"/>
              </a:rPr>
              <a:t>4</a:t>
            </a:r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252" name="Овал 251"/>
          <p:cNvSpPr/>
          <p:nvPr/>
        </p:nvSpPr>
        <p:spPr>
          <a:xfrm>
            <a:off x="3347864" y="4005064"/>
            <a:ext cx="198438" cy="201612"/>
          </a:xfrm>
          <a:prstGeom prst="ellipse">
            <a:avLst/>
          </a:prstGeom>
          <a:noFill/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anchor="ctr"/>
          <a:lstStyle/>
          <a:p>
            <a:pPr algn="ctr" defTabSz="91418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itchFamily="34" charset="0"/>
              </a:rPr>
              <a:t>5</a:t>
            </a:r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253" name="Овал 252"/>
          <p:cNvSpPr/>
          <p:nvPr/>
        </p:nvSpPr>
        <p:spPr>
          <a:xfrm>
            <a:off x="6228184" y="4005064"/>
            <a:ext cx="198438" cy="201612"/>
          </a:xfrm>
          <a:prstGeom prst="ellipse">
            <a:avLst/>
          </a:prstGeom>
          <a:noFill/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8" tIns="45710" rIns="91418" bIns="45710" anchor="ctr"/>
          <a:lstStyle/>
          <a:p>
            <a:pPr algn="ctr" defTabSz="91418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itchFamily="34" charset="0"/>
              </a:rPr>
              <a:t>6</a:t>
            </a:r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6136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1179</TotalTime>
  <Words>450</Words>
  <Application>Microsoft Office PowerPoint</Application>
  <PresentationFormat>On-screen Show (4:3)</PresentationFormat>
  <Paragraphs>123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Тема Office</vt:lpstr>
      <vt:lpstr>Kazakhstan’s Investment Climate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Kazakhstan is attractive for foreign investors?</dc:title>
  <dc:creator>Пользователь Windows</dc:creator>
  <cp:lastModifiedBy>Jess Gaze</cp:lastModifiedBy>
  <cp:revision>53</cp:revision>
  <cp:lastPrinted>2014-11-06T15:36:58Z</cp:lastPrinted>
  <dcterms:created xsi:type="dcterms:W3CDTF">2014-10-31T04:35:42Z</dcterms:created>
  <dcterms:modified xsi:type="dcterms:W3CDTF">2014-11-07T07:14:54Z</dcterms:modified>
</cp:coreProperties>
</file>