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64" r:id="rId6"/>
    <p:sldId id="266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5" r:id="rId1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Ebrima" panose="02000000000000000000" pitchFamily="2" charset="0"/>
      <p:regular r:id="rId21"/>
      <p:bold r:id="rId22"/>
    </p:embeddedFont>
    <p:embeddedFont>
      <p:font typeface="Papyrus" panose="03070502060502030205" pitchFamily="66" charset="0"/>
      <p:regular r:id="rId23"/>
    </p:embeddedFont>
    <p:embeddedFont>
      <p:font typeface="Brush Script MT" panose="03060802040406070304" pitchFamily="66" charset="0"/>
      <p:italic r:id="rId24"/>
    </p:embeddedFont>
    <p:embeddedFont>
      <p:font typeface="Curlz MT" panose="04040404050702020202" pitchFamily="82" charset="0"/>
      <p:regular r:id="rId25"/>
    </p:embeddedFont>
    <p:embeddedFont>
      <p:font typeface="Microsoft Sans Serif" panose="020B0604020202020204" pitchFamily="34" charset="0"/>
      <p:regular r:id="rId26"/>
    </p:embeddedFont>
    <p:embeddedFont>
      <p:font typeface="Chiller" panose="04020404031007020602" pitchFamily="82" charset="0"/>
      <p:regular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ontserrat ExtraBold" panose="020B0604020202020204" charset="0"/>
      <p:bold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Jokerman" panose="04090605060D06020702" pitchFamily="82" charset="0"/>
      <p:regular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6E"/>
    <a:srgbClr val="5170FF"/>
    <a:srgbClr val="FF62B1"/>
    <a:srgbClr val="36B729"/>
    <a:srgbClr val="FFBC49"/>
    <a:srgbClr val="6CD0CE"/>
    <a:srgbClr val="D3D4CF"/>
    <a:srgbClr val="D1C5AF"/>
    <a:srgbClr val="001C54"/>
    <a:srgbClr val="E54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40" autoAdjust="0"/>
  </p:normalViewPr>
  <p:slideViewPr>
    <p:cSldViewPr snapToGrid="0">
      <p:cViewPr varScale="1">
        <p:scale>
          <a:sx n="105" d="100"/>
          <a:sy n="105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Silberhorn" userId="9a42c7fd-a937-4b1f-ae42-f6ca1b61fc4c" providerId="ADAL" clId="{FE71FB44-9956-4D69-A3A2-EC20F60D5567}"/>
    <pc:docChg chg="modSld">
      <pc:chgData name="Angie Silberhorn" userId="9a42c7fd-a937-4b1f-ae42-f6ca1b61fc4c" providerId="ADAL" clId="{FE71FB44-9956-4D69-A3A2-EC20F60D5567}" dt="2019-01-18T23:18:07.277" v="67" actId="255"/>
      <pc:docMkLst>
        <pc:docMk/>
      </pc:docMkLst>
      <pc:sldChg chg="modSp">
        <pc:chgData name="Angie Silberhorn" userId="9a42c7fd-a937-4b1f-ae42-f6ca1b61fc4c" providerId="ADAL" clId="{FE71FB44-9956-4D69-A3A2-EC20F60D5567}" dt="2019-01-18T23:18:07.277" v="67" actId="255"/>
        <pc:sldMkLst>
          <pc:docMk/>
          <pc:sldMk cId="236742124" sldId="266"/>
        </pc:sldMkLst>
        <pc:spChg chg="mod">
          <ac:chgData name="Angie Silberhorn" userId="9a42c7fd-a937-4b1f-ae42-f6ca1b61fc4c" providerId="ADAL" clId="{FE71FB44-9956-4D69-A3A2-EC20F60D5567}" dt="2019-01-18T23:18:07.277" v="67" actId="255"/>
          <ac:spMkLst>
            <pc:docMk/>
            <pc:sldMk cId="236742124" sldId="266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4401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13360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13360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28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59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c13360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c13360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57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72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02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03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9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9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4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3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13360f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13360f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58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1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8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Century Gothic" panose="020B0502020202020204" pitchFamily="34" charset="0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Century Gothic" panose="020B0502020202020204" pitchFamily="34" charset="0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Century Gothic" panose="020B0502020202020204" pitchFamily="34" charset="0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Century Gothic" panose="020B0502020202020204" pitchFamily="34" charset="0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Century Gothic" panose="020B0502020202020204" pitchFamily="34" charset="0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4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6FE6-0A0B-4619-89A4-B9E2EF4BC33A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00EC-8D83-4FC5-A005-829346A1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 Extra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927200" y="410050"/>
            <a:ext cx="6300900" cy="267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Session Title</a:t>
            </a:r>
            <a:br>
              <a:rPr lang="en-GB" sz="48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GB" sz="32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Speaker Names, Companies</a:t>
            </a:r>
            <a:endParaRPr sz="32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7. Use Images </a:t>
            </a:r>
            <a:r>
              <a:rPr lang="en-US" sz="1000" dirty="0">
                <a:solidFill>
                  <a:srgbClr val="07496E"/>
                </a:solidFill>
                <a:latin typeface="Montserrat ExtraBold" panose="020B0604020202020204" charset="0"/>
              </a:rPr>
              <a:t>(That are Relevant)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7" y="1278689"/>
            <a:ext cx="2601480" cy="14310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11" y="2600090"/>
            <a:ext cx="3074495" cy="174159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367464" y="2600090"/>
            <a:ext cx="3429587" cy="1631961"/>
            <a:chOff x="380566" y="2126060"/>
            <a:chExt cx="3816363" cy="2025917"/>
          </a:xfrm>
        </p:grpSpPr>
        <p:pic>
          <p:nvPicPr>
            <p:cNvPr id="38" name="Picture 2" descr="Image result for pictur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" y="2126060"/>
              <a:ext cx="1108670" cy="1108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137565" y="2212646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Century Gothic" panose="020B0502020202020204" pitchFamily="34" charset="0"/>
                </a:rPr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0566" y="3142061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45163" y="2339705"/>
              <a:ext cx="1181724" cy="80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entury Gothic" panose="020B0502020202020204" pitchFamily="34" charset="0"/>
                </a:rPr>
                <a:t>minimal text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0410" y="3273207"/>
              <a:ext cx="3216519" cy="87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54121"/>
                  </a:solidFill>
                </a:rPr>
                <a:t>AWESOME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70931" y="266700"/>
            <a:ext cx="3653837" cy="1992380"/>
            <a:chOff x="5059817" y="126757"/>
            <a:chExt cx="3914151" cy="212280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/>
            <a:srcRect l="-777" t="-186" r="51936" b="36727"/>
            <a:stretch/>
          </p:blipFill>
          <p:spPr>
            <a:xfrm>
              <a:off x="5059817" y="591272"/>
              <a:ext cx="2136321" cy="148712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5587831" y="126757"/>
              <a:ext cx="3386137" cy="2122805"/>
              <a:chOff x="3330853" y="3732087"/>
              <a:chExt cx="3386137" cy="212280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330853" y="3732087"/>
                <a:ext cx="3386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Century Gothic" panose="020B0502020202020204" pitchFamily="34" charset="0"/>
                  </a:rPr>
                  <a:t>Relevance is key: 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/>
              <a:srcRect l="52608" t="2440" r="-1" b="37813"/>
              <a:stretch/>
            </p:blipFill>
            <p:spPr>
              <a:xfrm>
                <a:off x="4636088" y="4454716"/>
                <a:ext cx="2072942" cy="14001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201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927200" y="410050"/>
            <a:ext cx="6300900" cy="267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br>
              <a:rPr lang="en-GB" sz="48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32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6746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7100" y="497024"/>
            <a:ext cx="8520600" cy="3884475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presenting at the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sz="3800" b="1" dirty="0">
                <a:solidFill>
                  <a:srgbClr val="07496E"/>
                </a:solidFill>
              </a:rPr>
              <a:t>WERC 2019 Annual Conference!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use the next slide as the template for your own slides. 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n-US" sz="600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E54121"/>
                </a:solidFill>
              </a:rPr>
              <a:t>Included in this template are seven research-backed design principles.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sz="600" dirty="0">
                <a:solidFill>
                  <a:srgbClr val="E54121"/>
                </a:solidFill>
              </a:rPr>
              <a:t> </a:t>
            </a:r>
          </a:p>
          <a:p>
            <a:pPr marL="596900" lvl="1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Studies show good design is important to learning and credibility.</a:t>
            </a:r>
          </a:p>
          <a:p>
            <a:pPr marL="596900" lvl="1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Aesthetics can evoke positive emotion.</a:t>
            </a:r>
          </a:p>
          <a:p>
            <a:pPr marL="596900" lvl="1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design can enhance your presentation by avoiding negative emotions!</a:t>
            </a:r>
          </a:p>
          <a:p>
            <a:pPr marL="5969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1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</a:rPr>
              <a:t>Template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Enter Text Here</a:t>
            </a:r>
          </a:p>
          <a:p>
            <a:pPr marL="1143000" lvl="1" indent="-457200"/>
            <a:r>
              <a:rPr lang="en-US" sz="1800" dirty="0"/>
              <a:t>To be effective in the large conference meeting rooms, all text must be greater than 18 point.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7496E"/>
                </a:solidFill>
                <a:latin typeface="Montserrat ExtraBold" panose="020B0604020202020204" charset="0"/>
              </a:rPr>
              <a:t>1. Less is More!</a:t>
            </a:r>
            <a:endParaRPr lang="en-US" dirty="0">
              <a:solidFill>
                <a:srgbClr val="07496E"/>
              </a:solidFill>
              <a:latin typeface="Montserrat ExtraBold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4111" y="1142950"/>
            <a:ext cx="5272088" cy="34164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endParaRPr lang="en-US" sz="400"/>
          </a:p>
          <a:p>
            <a:pPr marL="114300" indent="0" algn="ctr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One Thought Per Slide</a:t>
            </a:r>
          </a:p>
          <a:p>
            <a:pPr marL="114300" indent="0" algn="ctr">
              <a:buNone/>
            </a:pPr>
            <a:r>
              <a:rPr lang="en-US" sz="2400">
                <a:solidFill>
                  <a:srgbClr val="07496E"/>
                </a:solidFill>
                <a:latin typeface="Century Gothic" panose="020B0502020202020204" pitchFamily="34" charset="0"/>
              </a:rPr>
              <a:t>&amp;</a:t>
            </a:r>
          </a:p>
          <a:p>
            <a:pPr marL="114300" indent="0" algn="ctr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Less Than 15 Words Per Slide</a:t>
            </a:r>
          </a:p>
          <a:p>
            <a:pPr marL="114300" indent="0" algn="ctr">
              <a:buNone/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14300" indent="0" algn="ctr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Communicates a Message FAST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sz="1600">
                <a:solidFill>
                  <a:srgbClr val="07496E"/>
                </a:solidFill>
                <a:latin typeface="Century Gothic" panose="020B0502020202020204" pitchFamily="34" charset="0"/>
              </a:rPr>
              <a:t>Catches the Eye of an Often Distracted Audience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Becomes Memorable</a:t>
            </a:r>
          </a:p>
          <a:p>
            <a:pPr marL="114300" indent="0" algn="ctr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708" y="490464"/>
            <a:ext cx="2409276" cy="182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033" y="2221694"/>
            <a:ext cx="3203117" cy="18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2. Limit Color </a:t>
            </a:r>
            <a:r>
              <a:rPr lang="en-US" sz="1000" dirty="0">
                <a:solidFill>
                  <a:srgbClr val="07496E"/>
                </a:solidFill>
                <a:latin typeface="Montserrat ExtraBold" panose="020B0604020202020204" charset="0"/>
              </a:rPr>
              <a:t>2-4 Colors (at Most)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84" y="502175"/>
            <a:ext cx="2752287" cy="154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346" y="1891625"/>
            <a:ext cx="3541329" cy="19869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8474" y="1512814"/>
            <a:ext cx="4358053" cy="2089576"/>
            <a:chOff x="4914535" y="1273246"/>
            <a:chExt cx="3690939" cy="1678910"/>
          </a:xfrm>
        </p:grpSpPr>
        <p:sp>
          <p:nvSpPr>
            <p:cNvPr id="13" name="TextBox 12"/>
            <p:cNvSpPr txBox="1"/>
            <p:nvPr/>
          </p:nvSpPr>
          <p:spPr>
            <a:xfrm>
              <a:off x="6401384" y="2028826"/>
              <a:ext cx="599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atin typeface="Century Gothic" panose="020B0502020202020204" pitchFamily="34" charset="0"/>
                </a:rPr>
                <a:t>+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4535" y="1273246"/>
              <a:ext cx="1433516" cy="59349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Choose </a:t>
              </a:r>
              <a:r>
                <a:rPr lang="en-US" b="1" dirty="0">
                  <a:solidFill>
                    <a:srgbClr val="07496E"/>
                  </a:solidFill>
                  <a:latin typeface="Century Gothic" panose="020B0502020202020204" pitchFamily="34" charset="0"/>
                </a:rPr>
                <a:t>Two</a:t>
              </a:r>
              <a:r>
                <a:rPr lang="en-US" dirty="0">
                  <a:latin typeface="Century Gothic" panose="020B0502020202020204" pitchFamily="34" charset="0"/>
                </a:rPr>
                <a:t> Contrasting Neutral Colors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57013" y="1273246"/>
              <a:ext cx="1648461" cy="59349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Choose </a:t>
              </a:r>
              <a:r>
                <a:rPr lang="en-US" b="1" dirty="0">
                  <a:solidFill>
                    <a:srgbClr val="07496E"/>
                  </a:solidFill>
                  <a:latin typeface="Century Gothic" panose="020B0502020202020204" pitchFamily="34" charset="0"/>
                </a:rPr>
                <a:t>One</a:t>
              </a:r>
              <a:r>
                <a:rPr lang="en-US" dirty="0">
                  <a:latin typeface="Century Gothic" panose="020B0502020202020204" pitchFamily="34" charset="0"/>
                </a:rPr>
                <a:t> Complementary Accent Color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5043488" y="2109788"/>
              <a:ext cx="295275" cy="295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5473731" y="2109788"/>
              <a:ext cx="295275" cy="295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5903974" y="2109788"/>
              <a:ext cx="295275" cy="295275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5043488" y="2575526"/>
              <a:ext cx="295275" cy="2952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473731" y="2575526"/>
              <a:ext cx="295275" cy="295275"/>
            </a:xfrm>
            <a:prstGeom prst="rect">
              <a:avLst/>
            </a:prstGeom>
            <a:solidFill>
              <a:srgbClr val="D1C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5903974" y="2575526"/>
              <a:ext cx="295275" cy="295275"/>
            </a:xfrm>
            <a:prstGeom prst="rect">
              <a:avLst/>
            </a:prstGeom>
            <a:solidFill>
              <a:srgbClr val="D3D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203364" y="2109788"/>
              <a:ext cx="295275" cy="295275"/>
            </a:xfrm>
            <a:prstGeom prst="rect">
              <a:avLst/>
            </a:prstGeom>
            <a:solidFill>
              <a:srgbClr val="6CD0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633607" y="2109788"/>
              <a:ext cx="295275" cy="295275"/>
            </a:xfrm>
            <a:prstGeom prst="rect">
              <a:avLst/>
            </a:prstGeom>
            <a:solidFill>
              <a:srgbClr val="FF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8063850" y="2109788"/>
              <a:ext cx="295275" cy="295275"/>
            </a:xfrm>
            <a:prstGeom prst="rect">
              <a:avLst/>
            </a:prstGeom>
            <a:solidFill>
              <a:srgbClr val="36B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7203364" y="2575526"/>
              <a:ext cx="295275" cy="2952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7633607" y="2575526"/>
              <a:ext cx="295275" cy="295275"/>
            </a:xfrm>
            <a:prstGeom prst="rect">
              <a:avLst/>
            </a:prstGeom>
            <a:solidFill>
              <a:srgbClr val="FF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8063850" y="2575526"/>
              <a:ext cx="295275" cy="295275"/>
            </a:xfrm>
            <a:prstGeom prst="rect">
              <a:avLst/>
            </a:prstGeom>
            <a:solidFill>
              <a:srgbClr val="517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00" y="442949"/>
            <a:ext cx="8520600" cy="572700"/>
          </a:xfrm>
        </p:spPr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3. Choose Fonts </a:t>
            </a:r>
            <a:r>
              <a:rPr lang="en-US" sz="1000" dirty="0">
                <a:solidFill>
                  <a:srgbClr val="07496E"/>
                </a:solidFill>
                <a:latin typeface="Montserrat ExtraBold" panose="020B0604020202020204" charset="0"/>
              </a:rPr>
              <a:t>(1-2 Fonts) </a:t>
            </a:r>
            <a:endParaRPr lang="en-US" dirty="0">
              <a:solidFill>
                <a:srgbClr val="07496E"/>
              </a:solidFill>
              <a:latin typeface="Montserrat ExtraBold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0050" y="1118324"/>
            <a:ext cx="4076700" cy="1500460"/>
          </a:xfrm>
          <a:ln>
            <a:solidFill>
              <a:srgbClr val="E54121"/>
            </a:solidFill>
          </a:ln>
        </p:spPr>
        <p:txBody>
          <a:bodyPr anchor="b" anchorCtr="0"/>
          <a:lstStyle/>
          <a:p>
            <a:pPr marL="114300" indent="0" algn="r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WERC template uses: </a:t>
            </a:r>
          </a:p>
          <a:p>
            <a:pPr marL="114300" indent="0" algn="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20B0604020202020204" charset="0"/>
              </a:rPr>
              <a:t>Montserrat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20B0604020202020204" charset="0"/>
              </a:rPr>
              <a:t>ExtraBold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anose="020B0604020202020204" charset="0"/>
            </a:endParaRPr>
          </a:p>
          <a:p>
            <a:pPr marL="114300" indent="0" algn="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Century Gothic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35" y="1194354"/>
            <a:ext cx="2288065" cy="1348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297" y="2369948"/>
            <a:ext cx="3139795" cy="17271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65712" y="506202"/>
            <a:ext cx="41433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7496E"/>
                </a:solidFill>
                <a:latin typeface="Century Gothic" panose="020B0502020202020204" pitchFamily="34" charset="0"/>
              </a:rPr>
              <a:t>Some GREAT PowerPoint Fonts:</a:t>
            </a:r>
          </a:p>
          <a:p>
            <a:pPr algn="ctr"/>
            <a:endParaRPr lang="en-US" sz="700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Century Gothic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Corbel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Ebrima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Franklin Gothic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Microsoft Sans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Trebuchet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232" y="2772259"/>
            <a:ext cx="4614862" cy="1661993"/>
            <a:chOff x="-42862" y="2348866"/>
            <a:chExt cx="4614862" cy="1661993"/>
          </a:xfrm>
        </p:grpSpPr>
        <p:sp>
          <p:nvSpPr>
            <p:cNvPr id="12" name="Rectangle 11"/>
            <p:cNvSpPr/>
            <p:nvPr/>
          </p:nvSpPr>
          <p:spPr>
            <a:xfrm>
              <a:off x="-42862" y="2348866"/>
              <a:ext cx="461486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7496E"/>
                  </a:solidFill>
                  <a:latin typeface="Century Gothic" panose="020B0502020202020204" pitchFamily="34" charset="0"/>
                </a:rPr>
                <a:t>Avoid “Decorative” Fonts…</a:t>
              </a:r>
            </a:p>
            <a:p>
              <a:pPr algn="ctr"/>
              <a:endParaRPr lang="en-US" sz="7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600" dirty="0">
                <a:latin typeface="Comic Sans MS" panose="030F0702030302020204" pitchFamily="66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endPara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  <a:p>
              <a:pPr algn="ctr"/>
              <a:r>
                <a:rPr lang="en-US" sz="2000" dirty="0">
                  <a:solidFill>
                    <a:srgbClr val="07496E"/>
                  </a:solidFill>
                  <a:latin typeface="Century Gothic" panose="020B0502020202020204" pitchFamily="34" charset="0"/>
                </a:rPr>
                <a:t>…That Don’t Convey Credibility!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46364" y="2795529"/>
              <a:ext cx="2836410" cy="1107996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Comic Sans        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pyrus" panose="03070502060502030205" pitchFamily="66" charset="0"/>
                </a:rPr>
                <a:t>Papyrus</a:t>
              </a:r>
            </a:p>
            <a:p>
              <a:pPr algn="ctr"/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urlz MT" panose="04040404050702020202" pitchFamily="82" charset="0"/>
                </a:rPr>
                <a:t>Curlz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urlz MT" panose="04040404050702020202" pitchFamily="82" charset="0"/>
              </a:endParaRPr>
            </a:p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urlz MT" panose="04040404050702020202" pitchFamily="82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Jokerman" panose="04090605060D06020702" pitchFamily="82" charset="0"/>
                </a:rPr>
                <a:t>Jokerman</a:t>
              </a:r>
            </a:p>
            <a:p>
              <a:pPr algn="ct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ush Script MT" panose="03060802040406070304" pitchFamily="66" charset="0"/>
                </a:rPr>
                <a:t>Brush Script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hiller" panose="04020404031007020602" pitchFamily="82" charset="0"/>
                </a:rPr>
                <a:t>Chiller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iller" panose="04020404031007020602" pitchFamily="8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6364" y="335615"/>
            <a:ext cx="894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7496E"/>
                </a:solidFill>
                <a:latin typeface="Montserrat ExtraBold" panose="020B0604020202020204" charset="0"/>
              </a:rPr>
              <a:t>(carefully)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601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4. Composition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133712"/>
            <a:ext cx="3997240" cy="2236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14863" y="3218480"/>
            <a:ext cx="41818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E54121"/>
                </a:solidFill>
                <a:latin typeface="Century Gothic" panose="020B0502020202020204" pitchFamily="34" charset="0"/>
              </a:rPr>
              <a:t>rule of thirds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says that what is most pleasing to our eye is a composition that breaks down the image </a:t>
            </a:r>
            <a:r>
              <a:rPr lang="en-US" dirty="0">
                <a:solidFill>
                  <a:srgbClr val="07496E"/>
                </a:solidFill>
                <a:latin typeface="Century Gothic" panose="020B0502020202020204" pitchFamily="34" charset="0"/>
              </a:rPr>
              <a:t>vertically and horizontally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in thirds, placing the subject of that image on one of the </a:t>
            </a:r>
            <a:r>
              <a:rPr lang="en-US" dirty="0">
                <a:solidFill>
                  <a:srgbClr val="07496E"/>
                </a:solidFill>
                <a:latin typeface="Century Gothic" panose="020B0502020202020204" pitchFamily="34" charset="0"/>
              </a:rPr>
              <a:t>intersecting points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00" y="1027769"/>
            <a:ext cx="3931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White space in a design improves readability and increases comprehension. It helps avoid </a:t>
            </a:r>
            <a:r>
              <a:rPr lang="en-US" dirty="0">
                <a:solidFill>
                  <a:srgbClr val="07496E"/>
                </a:solidFill>
                <a:latin typeface="Century Gothic" panose="020B0502020202020204" pitchFamily="34" charset="0"/>
              </a:rPr>
              <a:t>cognitive overload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processes the message faster.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36" y="1065586"/>
            <a:ext cx="3798337" cy="2105033"/>
          </a:xfrm>
          <a:prstGeom prst="rect">
            <a:avLst/>
          </a:prstGeom>
          <a:ln>
            <a:solidFill>
              <a:srgbClr val="E5412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52962" y="190724"/>
            <a:ext cx="4055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Vary your slide compositions. Content in different places </a:t>
            </a:r>
            <a:r>
              <a:rPr lang="en-US" dirty="0">
                <a:solidFill>
                  <a:srgbClr val="07496E"/>
                </a:solidFill>
                <a:latin typeface="Century Gothic" panose="020B0502020202020204" pitchFamily="34" charset="0"/>
              </a:rPr>
              <a:t>keeps eyes guessing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keep minds engaged.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5. Emphasize!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273" y="1252931"/>
            <a:ext cx="232948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Emphasize with</a:t>
            </a:r>
          </a:p>
          <a:p>
            <a:r>
              <a:rPr lang="en-US" sz="9600" dirty="0">
                <a:latin typeface="Century Gothic" panose="020B0502020202020204" pitchFamily="34" charset="0"/>
              </a:rPr>
              <a:t>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7546" y="1252931"/>
            <a:ext cx="260520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Emphasize with</a:t>
            </a:r>
          </a:p>
          <a:p>
            <a:pPr algn="r"/>
            <a:r>
              <a:rPr lang="en-US" sz="7200" dirty="0">
                <a:solidFill>
                  <a:srgbClr val="E54121"/>
                </a:solidFill>
                <a:latin typeface="Century Gothic" panose="020B0502020202020204" pitchFamily="34" charset="0"/>
              </a:rPr>
              <a:t>Color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6236" y="2911687"/>
            <a:ext cx="2236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Emphasize with</a:t>
            </a:r>
          </a:p>
          <a:p>
            <a:pPr algn="r"/>
            <a:r>
              <a:rPr lang="en-US" sz="7200" i="1" dirty="0">
                <a:latin typeface="Century Gothic" panose="020B0502020202020204" pitchFamily="34" charset="0"/>
              </a:rPr>
              <a:t>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3002" y="3096352"/>
            <a:ext cx="2784094" cy="1200329"/>
            <a:chOff x="172852" y="3096352"/>
            <a:chExt cx="2784094" cy="1200329"/>
          </a:xfrm>
        </p:grpSpPr>
        <p:sp>
          <p:nvSpPr>
            <p:cNvPr id="15" name="TextBox 14"/>
            <p:cNvSpPr txBox="1"/>
            <p:nvPr/>
          </p:nvSpPr>
          <p:spPr>
            <a:xfrm>
              <a:off x="172852" y="3096352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Emphasize with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123" y="3465684"/>
              <a:ext cx="2723823" cy="830997"/>
            </a:xfrm>
            <a:prstGeom prst="rect">
              <a:avLst/>
            </a:prstGeom>
            <a:solidFill>
              <a:srgbClr val="E54121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Contrast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24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496E"/>
                </a:solidFill>
                <a:latin typeface="Montserrat ExtraBold" panose="020B0604020202020204" charset="0"/>
              </a:rPr>
              <a:t>6. Create Relationships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700" y="1208849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Repetition: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1700" y="1647430"/>
            <a:ext cx="4903131" cy="709718"/>
            <a:chOff x="339098" y="2922671"/>
            <a:chExt cx="6183904" cy="8378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98" y="2965533"/>
              <a:ext cx="2097492" cy="7949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1768" y="2965533"/>
              <a:ext cx="2178564" cy="6508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707" y="2922671"/>
              <a:ext cx="2203295" cy="69370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1700" y="2578718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Alignment: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29105" y="3222918"/>
            <a:ext cx="1870795" cy="0"/>
          </a:xfrm>
          <a:prstGeom prst="line">
            <a:avLst/>
          </a:prstGeom>
          <a:ln w="127000" cap="rnd">
            <a:solidFill>
              <a:srgbClr val="E54121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9104" y="3481618"/>
            <a:ext cx="1750004" cy="7813"/>
          </a:xfrm>
          <a:prstGeom prst="line">
            <a:avLst/>
          </a:prstGeom>
          <a:ln w="127000" cap="rnd">
            <a:solidFill>
              <a:srgbClr val="E54121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9104" y="3748130"/>
            <a:ext cx="1930979" cy="7814"/>
          </a:xfrm>
          <a:prstGeom prst="line">
            <a:avLst/>
          </a:prstGeom>
          <a:ln w="127000" cap="rnd">
            <a:solidFill>
              <a:srgbClr val="E54121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29104" y="4014642"/>
            <a:ext cx="1750004" cy="7813"/>
          </a:xfrm>
          <a:prstGeom prst="line">
            <a:avLst/>
          </a:prstGeom>
          <a:ln w="127000" cap="rnd">
            <a:solidFill>
              <a:srgbClr val="E54121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9104" y="4281153"/>
            <a:ext cx="1556329" cy="1"/>
          </a:xfrm>
          <a:prstGeom prst="line">
            <a:avLst/>
          </a:prstGeom>
          <a:ln w="127000" cap="rnd">
            <a:solidFill>
              <a:srgbClr val="E54121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45456" y="257238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Proximity: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5456" y="3038252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(I’m Related!)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3558" y="4281153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(I’m all alone.)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663" y="706621"/>
            <a:ext cx="2320637" cy="14740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419" y="2061506"/>
            <a:ext cx="2458673" cy="14898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8226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7EDE819CD3445BC8934A8C8833BD1" ma:contentTypeVersion="12" ma:contentTypeDescription="Create a new document." ma:contentTypeScope="" ma:versionID="10e649f8c7d20df6d0a590a858d77e30">
  <xsd:schema xmlns:xsd="http://www.w3.org/2001/XMLSchema" xmlns:xs="http://www.w3.org/2001/XMLSchema" xmlns:p="http://schemas.microsoft.com/office/2006/metadata/properties" xmlns:ns1="http://schemas.microsoft.com/sharepoint/v3" xmlns:ns2="e07e492c-3ce1-4b9a-a564-ce928d780d9c" xmlns:ns3="23d82120-c5cc-4227-bd5c-075290e481c3" targetNamespace="http://schemas.microsoft.com/office/2006/metadata/properties" ma:root="true" ma:fieldsID="dceffe118b79553002f72ff7bc8ce0fe" ns1:_="" ns2:_="" ns3:_="">
    <xsd:import namespace="http://schemas.microsoft.com/sharepoint/v3"/>
    <xsd:import namespace="e07e492c-3ce1-4b9a-a564-ce928d780d9c"/>
    <xsd:import namespace="23d82120-c5cc-4227-bd5c-075290e481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e492c-3ce1-4b9a-a564-ce928d78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82120-c5cc-4227-bd5c-075290e48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519DE4-8922-4A3C-B84A-B8B0EE81EC9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3d82120-c5cc-4227-bd5c-075290e481c3"/>
    <ds:schemaRef ds:uri="e07e492c-3ce1-4b9a-a564-ce928d780d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CFAB37-4EA9-4C12-95EF-B5B507088A5F}"/>
</file>

<file path=customXml/itemProps3.xml><?xml version="1.0" encoding="utf-8"?>
<ds:datastoreItem xmlns:ds="http://schemas.openxmlformats.org/officeDocument/2006/customXml" ds:itemID="{E2B056B7-7262-44CE-8164-B956B3E2C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323</Words>
  <Application>Microsoft Office PowerPoint</Application>
  <PresentationFormat>On-screen Show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Corbel</vt:lpstr>
      <vt:lpstr>Ebrima</vt:lpstr>
      <vt:lpstr>Papyrus</vt:lpstr>
      <vt:lpstr>Brush Script MT</vt:lpstr>
      <vt:lpstr>Curlz MT</vt:lpstr>
      <vt:lpstr>Microsoft Sans Serif</vt:lpstr>
      <vt:lpstr>Chiller</vt:lpstr>
      <vt:lpstr>Franklin Gothic Book</vt:lpstr>
      <vt:lpstr>Arial</vt:lpstr>
      <vt:lpstr>Century Gothic</vt:lpstr>
      <vt:lpstr>Montserrat ExtraBold</vt:lpstr>
      <vt:lpstr>Calibri</vt:lpstr>
      <vt:lpstr>Trebuchet MS</vt:lpstr>
      <vt:lpstr>Jokerman</vt:lpstr>
      <vt:lpstr>Comic Sans MS</vt:lpstr>
      <vt:lpstr>Custom Design</vt:lpstr>
      <vt:lpstr>Session Title Speaker Names, Companies</vt:lpstr>
      <vt:lpstr>PowerPoint Presentation</vt:lpstr>
      <vt:lpstr>Template</vt:lpstr>
      <vt:lpstr>1. Less is More!</vt:lpstr>
      <vt:lpstr>2. Limit Color 2-4 Colors (at Most) </vt:lpstr>
      <vt:lpstr>3. Choose Fonts (1-2 Fonts) </vt:lpstr>
      <vt:lpstr>4. Composition</vt:lpstr>
      <vt:lpstr>5. Emphasize!</vt:lpstr>
      <vt:lpstr>6. Create Relationships</vt:lpstr>
      <vt:lpstr>7. Use Images (That are Relevant)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this section.</dc:title>
  <dc:creator>Angie Silberhorn</dc:creator>
  <cp:lastModifiedBy>Angie Silberhorn</cp:lastModifiedBy>
  <cp:revision>30</cp:revision>
  <dcterms:modified xsi:type="dcterms:W3CDTF">2019-01-18T23:18:18Z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0x0101004B77EDE819CD3445BC8934A8C8833BD1</vt:lpwstr>
  </property>
  <property fmtid="{D5CDD505-2E9C-101B-9397-08002B2CF9AE}" pid="3" name="AuthorIds_UIVersion_512">
    <vt:lpwstr>12</vt:lpwstr>
  </property>
</Properties>
</file>