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27"/>
  </p:notesMasterIdLst>
  <p:handoutMasterIdLst>
    <p:handoutMasterId r:id="rId28"/>
  </p:handoutMasterIdLst>
  <p:sldIdLst>
    <p:sldId id="432" r:id="rId2"/>
    <p:sldId id="382" r:id="rId3"/>
    <p:sldId id="447" r:id="rId4"/>
    <p:sldId id="437" r:id="rId5"/>
    <p:sldId id="450" r:id="rId6"/>
    <p:sldId id="448" r:id="rId7"/>
    <p:sldId id="449" r:id="rId8"/>
    <p:sldId id="431" r:id="rId9"/>
    <p:sldId id="387" r:id="rId10"/>
    <p:sldId id="412" r:id="rId11"/>
    <p:sldId id="457" r:id="rId12"/>
    <p:sldId id="458" r:id="rId13"/>
    <p:sldId id="436" r:id="rId14"/>
    <p:sldId id="440" r:id="rId15"/>
    <p:sldId id="441" r:id="rId16"/>
    <p:sldId id="442" r:id="rId17"/>
    <p:sldId id="443" r:id="rId18"/>
    <p:sldId id="444" r:id="rId19"/>
    <p:sldId id="451" r:id="rId20"/>
    <p:sldId id="455" r:id="rId21"/>
    <p:sldId id="430" r:id="rId22"/>
    <p:sldId id="453" r:id="rId23"/>
    <p:sldId id="452" r:id="rId24"/>
    <p:sldId id="456" r:id="rId25"/>
    <p:sldId id="454" r:id="rId2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l"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6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096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096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Arial" charset="0"/>
                <a:cs typeface="Arial" charset="0"/>
              </a:defRPr>
            </a:lvl1pPr>
          </a:lstStyle>
          <a:p>
            <a:pPr>
              <a:defRPr/>
            </a:pPr>
            <a:fld id="{26C96AA8-53CF-4821-A6ED-67D6731E5C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577" tIns="45789" rIns="91577" bIns="45789" rtlCol="0"/>
          <a:lstStyle>
            <a:lvl1pPr algn="l">
              <a:defRPr sz="1200">
                <a:latin typeface="Arial" pitchFamily="34" charset="0"/>
                <a:cs typeface="Arial" pitchFamily="34" charset="0"/>
              </a:defRPr>
            </a:lvl1pPr>
          </a:lstStyle>
          <a:p>
            <a:pPr>
              <a:defRPr/>
            </a:pPr>
            <a:endParaRPr lang="it-IT"/>
          </a:p>
        </p:txBody>
      </p:sp>
      <p:sp>
        <p:nvSpPr>
          <p:cNvPr id="3" name="Date Placeholder 2"/>
          <p:cNvSpPr>
            <a:spLocks noGrp="1"/>
          </p:cNvSpPr>
          <p:nvPr>
            <p:ph type="dt" idx="1"/>
          </p:nvPr>
        </p:nvSpPr>
        <p:spPr>
          <a:xfrm>
            <a:off x="3849688" y="0"/>
            <a:ext cx="2946400" cy="496888"/>
          </a:xfrm>
          <a:prstGeom prst="rect">
            <a:avLst/>
          </a:prstGeom>
        </p:spPr>
        <p:txBody>
          <a:bodyPr vert="horz" lIns="91577" tIns="45789" rIns="91577" bIns="45789" rtlCol="0"/>
          <a:lstStyle>
            <a:lvl1pPr algn="r">
              <a:defRPr sz="1200">
                <a:latin typeface="Arial" pitchFamily="34" charset="0"/>
                <a:cs typeface="Arial" pitchFamily="34" charset="0"/>
              </a:defRPr>
            </a:lvl1pPr>
          </a:lstStyle>
          <a:p>
            <a:pPr>
              <a:defRPr/>
            </a:pPr>
            <a:fld id="{F055A964-295B-4933-B670-81A88791794C}" type="datetimeFigureOut">
              <a:rPr lang="it-IT"/>
              <a:pPr>
                <a:defRPr/>
              </a:pPr>
              <a:t>03/07/2014</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pPr lvl="0"/>
            <a:endParaRPr lang="it-IT"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577" tIns="45789" rIns="91577" bIns="457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t-IT"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577" tIns="45789" rIns="91577" bIns="45789" rtlCol="0" anchor="b"/>
          <a:lstStyle>
            <a:lvl1pPr algn="l">
              <a:defRPr sz="1200">
                <a:latin typeface="Arial" pitchFamily="34" charset="0"/>
                <a:cs typeface="Arial" pitchFamily="34" charset="0"/>
              </a:defRPr>
            </a:lvl1pPr>
          </a:lstStyle>
          <a:p>
            <a:pPr>
              <a:defRPr/>
            </a:pPr>
            <a:endParaRPr lang="it-IT"/>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577" tIns="45789" rIns="91577" bIns="45789" rtlCol="0" anchor="b"/>
          <a:lstStyle>
            <a:lvl1pPr algn="r">
              <a:defRPr sz="1200">
                <a:latin typeface="Arial" pitchFamily="34" charset="0"/>
                <a:cs typeface="Arial" pitchFamily="34" charset="0"/>
              </a:defRPr>
            </a:lvl1pPr>
          </a:lstStyle>
          <a:p>
            <a:pPr>
              <a:defRPr/>
            </a:pPr>
            <a:fld id="{A09BCD63-DA4D-4921-934B-167EFEFD1F96}"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9BCD63-DA4D-4921-934B-167EFEFD1F96}" type="slidenum">
              <a:rPr lang="it-IT" smtClean="0"/>
              <a:pPr>
                <a:defRPr/>
              </a:pPr>
              <a:t>14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9BCD63-DA4D-4921-934B-167EFEFD1F96}" type="slidenum">
              <a:rPr lang="it-IT" smtClean="0"/>
              <a:pPr>
                <a:defRPr/>
              </a:pPr>
              <a:t>17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BF872E-145E-4563-8202-179094861328}"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BF872E-145E-4563-8202-179094861328}"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BF872E-145E-4563-8202-179094861328}"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BF872E-145E-4563-8202-179094861328}"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0CCBBB-87B8-43D6-9B3B-2BD994BD801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FEEBEF1-39DD-4030-9A70-EA3A94A706F4}" type="slidenum">
              <a:rPr lang="en-US"/>
              <a:pPr>
                <a:defRPr/>
              </a:pPr>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58EC184-955C-440D-B80D-3537EB0A0128}" type="slidenum">
              <a:rPr lang="en-US"/>
              <a:pPr>
                <a:defRPr/>
              </a:pPr>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034E9A4-F550-4381-B420-E200C25063A9}" type="slidenum">
              <a:rPr lang="en-US"/>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738582-BD8B-40A3-89EA-AC24485F74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52F3423-23E8-4029-B86D-E952A272856E}" type="slidenum">
              <a:rPr lang="en-US"/>
              <a:pPr>
                <a:defRPr/>
              </a:pPr>
              <a:t>‹#›</a:t>
            </a:fld>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C5AAE5A-54D1-47AC-93A1-7927AD9163A0}" type="slidenum">
              <a:rPr lang="en-US"/>
              <a:pPr>
                <a:defRPr/>
              </a:pPr>
              <a:t>‹#›</a:t>
            </a:fld>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B52D59C-13ED-4888-89DB-7D2341B90A82}" type="slidenum">
              <a:rPr lang="en-US"/>
              <a:pPr>
                <a:defRPr/>
              </a:pPr>
              <a:t>‹#›</a:t>
            </a:fld>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0A76210-C022-4C6D-8BFC-81B8DD4533BC}" type="slidenum">
              <a:rPr lang="en-US"/>
              <a:pPr>
                <a:defRPr/>
              </a:pPr>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C91F813-F275-4137-AA7E-088D35496CC8}" type="slidenum">
              <a:rPr lang="en-US"/>
              <a:pPr>
                <a:defRPr/>
              </a:pPr>
              <a:t>‹#›</a:t>
            </a:fld>
            <a:endParaRPr 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E391AF9-B3FD-4A97-8B83-CEC904944A90}" type="slidenum">
              <a:rPr lang="en-US"/>
              <a:pPr>
                <a:defRPr/>
              </a:pPr>
              <a:t>‹#›</a:t>
            </a:fld>
            <a:endParaRPr 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FB9539A-C43C-4393-84BF-391A671626D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spd="slow">
    <p:wipe dir="d"/>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google.it/url?sa=i&amp;rct=j&amp;q=&amp;esrc=s&amp;frm=1&amp;source=images&amp;cd=&amp;cad=rja&amp;docid=gp3mQhIcVWAioM&amp;tbnid=YbxZ7BBUrOaF4M:&amp;ved=0CAUQjRw&amp;url=http://www.significato.eu/tatuaggi/Grifone&amp;ei=068cUsjMOYvKtAa74oGIBw&amp;bvm=bv.51156542,d.Yms&amp;psig=AFQjCNFT1a-IxiQAIGbpOz4idpR7wpY6RA&amp;ust=1377698094742324"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gp3mQhIcVWAioM&amp;tbnid=YbxZ7BBUrOaF4M:&amp;ved=0CAUQjRw&amp;url=http://www.significato.eu/tatuaggi/Grifone&amp;ei=068cUsjMOYvKtAa74oGIBw&amp;bvm=bv.51156542,d.Yms&amp;psig=AFQjCNFT1a-IxiQAIGbpOz4idpR7wpY6RA&amp;ust=137769809474232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gp3mQhIcVWAioM&amp;tbnid=YbxZ7BBUrOaF4M:&amp;ved=0CAUQjRw&amp;url=http://www.significato.eu/tatuaggi/Grifone&amp;ei=068cUsjMOYvKtAa74oGIBw&amp;bvm=bv.51156542,d.Yms&amp;psig=AFQjCNFT1a-IxiQAIGbpOz4idpR7wpY6RA&amp;ust=1377698094742324"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pic>
        <p:nvPicPr>
          <p:cNvPr id="14341" name="Picture 1" descr="C:\Users\magi\Desktop\GdiF\foto gdf\731a6dc4318cf751dad3c115902032ed_XL.jpg"/>
          <p:cNvPicPr>
            <a:picLocks noGrp="1" noChangeAspect="1" noChangeArrowheads="1"/>
          </p:cNvPicPr>
          <p:nvPr>
            <p:ph idx="1"/>
          </p:nvPr>
        </p:nvPicPr>
        <p:blipFill>
          <a:blip r:embed="rId3" cstate="print"/>
          <a:srcRect/>
          <a:stretch>
            <a:fillRect/>
          </a:stretch>
        </p:blipFill>
        <p:spPr>
          <a:xfrm>
            <a:off x="2362200" y="2362200"/>
            <a:ext cx="3657600" cy="1981200"/>
          </a:xfrm>
          <a:noFill/>
        </p:spPr>
      </p:pic>
      <p:sp>
        <p:nvSpPr>
          <p:cNvPr id="14342" name="Rectangle 6"/>
          <p:cNvSpPr>
            <a:spLocks noChangeArrowheads="1"/>
          </p:cNvSpPr>
          <p:nvPr/>
        </p:nvSpPr>
        <p:spPr bwMode="auto">
          <a:xfrm>
            <a:off x="914400" y="1447800"/>
            <a:ext cx="7391400" cy="584775"/>
          </a:xfrm>
          <a:prstGeom prst="rect">
            <a:avLst/>
          </a:prstGeom>
          <a:noFill/>
          <a:ln w="9525">
            <a:noFill/>
            <a:miter lim="800000"/>
            <a:headEnd/>
            <a:tailEnd/>
          </a:ln>
        </p:spPr>
        <p:txBody>
          <a:bodyPr wrap="square">
            <a:spAutoFit/>
          </a:bodyPr>
          <a:lstStyle/>
          <a:p>
            <a:pPr>
              <a:buFont typeface="Wingdings 2" pitchFamily="18" charset="2"/>
              <a:buNone/>
            </a:pPr>
            <a:r>
              <a:rPr lang="en-US" sz="2800" b="1" dirty="0">
                <a:solidFill>
                  <a:schemeClr val="tx2"/>
                </a:solidFill>
              </a:rPr>
              <a:t>      </a:t>
            </a:r>
            <a:r>
              <a:rPr lang="en-US" sz="2800" b="1" dirty="0" smtClean="0">
                <a:solidFill>
                  <a:schemeClr val="tx2"/>
                </a:solidFill>
              </a:rPr>
              <a:t>    </a:t>
            </a:r>
            <a:r>
              <a:rPr lang="en-US" sz="3200" b="1" dirty="0" smtClean="0">
                <a:solidFill>
                  <a:schemeClr val="accent1"/>
                </a:solidFill>
              </a:rPr>
              <a:t>OPERATION </a:t>
            </a:r>
            <a:r>
              <a:rPr lang="en-US" sz="3200" b="1" dirty="0">
                <a:solidFill>
                  <a:schemeClr val="accent1"/>
                </a:solidFill>
              </a:rPr>
              <a:t>GRYPHON</a:t>
            </a:r>
          </a:p>
        </p:txBody>
      </p:sp>
      <p:pic>
        <p:nvPicPr>
          <p:cNvPr id="6" name="irc_mi" descr="http://www.significato.eu/images/tatoo/Grifone-Perfezione-e-potenza.-Vigilanza..jpg">
            <a:hlinkClick r:id="rId4"/>
          </p:cNvPr>
          <p:cNvPicPr/>
          <p:nvPr/>
        </p:nvPicPr>
        <p:blipFill>
          <a:blip r:embed="rId5" cstate="print"/>
          <a:srcRect/>
          <a:stretch>
            <a:fillRect/>
          </a:stretch>
        </p:blipFill>
        <p:spPr bwMode="auto">
          <a:xfrm>
            <a:off x="7543800" y="0"/>
            <a:ext cx="1600200" cy="1447800"/>
          </a:xfrm>
          <a:prstGeom prst="rect">
            <a:avLst/>
          </a:prstGeom>
          <a:noFill/>
          <a:ln w="9525">
            <a:noFill/>
            <a:miter lim="800000"/>
            <a:headEnd/>
            <a:tailEnd/>
          </a:ln>
        </p:spPr>
      </p:pic>
      <p:grpSp>
        <p:nvGrpSpPr>
          <p:cNvPr id="8" name="Group 7"/>
          <p:cNvGrpSpPr/>
          <p:nvPr/>
        </p:nvGrpSpPr>
        <p:grpSpPr>
          <a:xfrm>
            <a:off x="0" y="5229225"/>
            <a:ext cx="9144000" cy="1628775"/>
            <a:chOff x="0" y="5229225"/>
            <a:chExt cx="9144000" cy="1628775"/>
          </a:xfrm>
        </p:grpSpPr>
        <p:pic>
          <p:nvPicPr>
            <p:cNvPr id="9" name="Picture 3" descr="C:\Users\Guph\Desktop\Tobacco\Bonded Warehouse.png"/>
            <p:cNvPicPr>
              <a:picLocks noChangeAspect="1" noChangeArrowheads="1"/>
            </p:cNvPicPr>
            <p:nvPr/>
          </p:nvPicPr>
          <p:blipFill>
            <a:blip r:embed="rId6" cstate="print"/>
            <a:srcRect/>
            <a:stretch>
              <a:fillRect/>
            </a:stretch>
          </p:blipFill>
          <p:spPr bwMode="auto">
            <a:xfrm>
              <a:off x="2133600" y="5257800"/>
              <a:ext cx="2286000" cy="1600200"/>
            </a:xfrm>
            <a:prstGeom prst="rect">
              <a:avLst/>
            </a:prstGeom>
            <a:noFill/>
          </p:spPr>
        </p:pic>
        <p:pic>
          <p:nvPicPr>
            <p:cNvPr id="10" name="Picture 4" descr="C:\Users\Guph\Desktop\Tobacco\Duty Free-2.png"/>
            <p:cNvPicPr>
              <a:picLocks noChangeAspect="1" noChangeArrowheads="1"/>
            </p:cNvPicPr>
            <p:nvPr/>
          </p:nvPicPr>
          <p:blipFill>
            <a:blip r:embed="rId7" cstate="print"/>
            <a:srcRect/>
            <a:stretch>
              <a:fillRect/>
            </a:stretch>
          </p:blipFill>
          <p:spPr bwMode="auto">
            <a:xfrm>
              <a:off x="6781801" y="5257800"/>
              <a:ext cx="2362199" cy="1600200"/>
            </a:xfrm>
            <a:prstGeom prst="rect">
              <a:avLst/>
            </a:prstGeom>
            <a:noFill/>
          </p:spPr>
        </p:pic>
        <p:pic>
          <p:nvPicPr>
            <p:cNvPr id="11" name="Picture 6" descr="http://t0.gstatic.com/images?q=tbn:ANd9GcRrkrzv1kDeJDZ-ST1WOLpbiX6zr8w-TJsVMVuzyZlHoEFub0WDwg"/>
            <p:cNvPicPr>
              <a:picLocks noChangeAspect="1" noChangeArrowheads="1"/>
            </p:cNvPicPr>
            <p:nvPr/>
          </p:nvPicPr>
          <p:blipFill>
            <a:blip r:embed="rId8" cstate="print"/>
            <a:srcRect/>
            <a:stretch>
              <a:fillRect/>
            </a:stretch>
          </p:blipFill>
          <p:spPr bwMode="auto">
            <a:xfrm>
              <a:off x="4343400" y="5257800"/>
              <a:ext cx="2438400" cy="1600200"/>
            </a:xfrm>
            <a:prstGeom prst="rect">
              <a:avLst/>
            </a:prstGeom>
            <a:noFill/>
          </p:spPr>
        </p:pic>
        <p:pic>
          <p:nvPicPr>
            <p:cNvPr id="12" name="Picture 15" descr="C:\Users\Guph\Desktop\Tobacco\port.png"/>
            <p:cNvPicPr>
              <a:picLocks noChangeAspect="1" noChangeArrowheads="1"/>
            </p:cNvPicPr>
            <p:nvPr/>
          </p:nvPicPr>
          <p:blipFill>
            <a:blip r:embed="rId9" cstate="print"/>
            <a:srcRect/>
            <a:stretch>
              <a:fillRect/>
            </a:stretch>
          </p:blipFill>
          <p:spPr bwMode="auto">
            <a:xfrm>
              <a:off x="0" y="5229225"/>
              <a:ext cx="2209800" cy="1628775"/>
            </a:xfrm>
            <a:prstGeom prst="rect">
              <a:avLst/>
            </a:prstGeom>
            <a:noFill/>
          </p:spPr>
        </p:pic>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457200"/>
            <a:ext cx="8229600" cy="762000"/>
          </a:xfrm>
        </p:spPr>
        <p:txBody>
          <a:bodyPr/>
          <a:lstStyle/>
          <a:p>
            <a:pPr algn="ctr"/>
            <a:r>
              <a:rPr lang="en-US" sz="5400" dirty="0" smtClean="0"/>
              <a:t/>
            </a:r>
            <a:br>
              <a:rPr lang="en-US" sz="5400" dirty="0" smtClean="0"/>
            </a:br>
            <a:r>
              <a:rPr lang="en-US" sz="5400" dirty="0" smtClean="0"/>
              <a:t>     </a:t>
            </a:r>
            <a:r>
              <a:rPr lang="en-US" sz="2800" b="1" dirty="0" smtClean="0">
                <a:solidFill>
                  <a:schemeClr val="accent1"/>
                </a:solidFill>
                <a:latin typeface="Arial" charset="0"/>
                <a:ea typeface="+mn-ea"/>
                <a:cs typeface="Arial" charset="0"/>
              </a:rPr>
              <a:t>Participating Member States</a:t>
            </a:r>
            <a:endParaRPr lang="fr-FR" sz="2800" b="1" dirty="0" smtClean="0">
              <a:solidFill>
                <a:schemeClr val="accent1"/>
              </a:solidFill>
              <a:latin typeface="Arial" charset="0"/>
              <a:ea typeface="+mn-ea"/>
              <a:cs typeface="Arial" charset="0"/>
            </a:endParaRPr>
          </a:p>
        </p:txBody>
      </p:sp>
      <p:pic>
        <p:nvPicPr>
          <p:cNvPr id="28676"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sp>
        <p:nvSpPr>
          <p:cNvPr id="9" name="Content Placeholder 8"/>
          <p:cNvSpPr>
            <a:spLocks noGrp="1"/>
          </p:cNvSpPr>
          <p:nvPr>
            <p:ph idx="1"/>
          </p:nvPr>
        </p:nvSpPr>
        <p:spPr/>
        <p:txBody>
          <a:bodyPr/>
          <a:lstStyle/>
          <a:p>
            <a:pPr algn="ctr">
              <a:buNone/>
            </a:pPr>
            <a:r>
              <a:rPr lang="en-US" dirty="0" smtClean="0">
                <a:latin typeface="+mj-lt"/>
              </a:rPr>
              <a:t>93 participants</a:t>
            </a:r>
          </a:p>
          <a:p>
            <a:pPr algn="ctr">
              <a:buNone/>
            </a:pPr>
            <a:endParaRPr lang="en-US" dirty="0">
              <a:latin typeface="+mj-lt"/>
            </a:endParaRPr>
          </a:p>
        </p:txBody>
      </p:sp>
      <p:pic>
        <p:nvPicPr>
          <p:cNvPr id="1026" name="Picture 2" descr="T:\ENFSD\Tobacco\TOBACCO_Revenue Programme\GRYPHON\Newsletter\newsletter  January\Capture.PNG"/>
          <p:cNvPicPr>
            <a:picLocks noChangeAspect="1" noChangeArrowheads="1"/>
          </p:cNvPicPr>
          <p:nvPr/>
        </p:nvPicPr>
        <p:blipFill>
          <a:blip r:embed="rId3" cstate="print"/>
          <a:srcRect/>
          <a:stretch>
            <a:fillRect/>
          </a:stretch>
        </p:blipFill>
        <p:spPr bwMode="auto">
          <a:xfrm>
            <a:off x="0" y="1905000"/>
            <a:ext cx="9144000" cy="4385702"/>
          </a:xfrm>
          <a:prstGeom prst="rect">
            <a:avLst/>
          </a:prstGeom>
          <a:noFill/>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pPr algn="ctr"/>
            <a:r>
              <a:rPr lang="en-US" sz="3200" b="1" dirty="0" smtClean="0">
                <a:solidFill>
                  <a:schemeClr val="accent1"/>
                </a:solidFill>
                <a:latin typeface="Arial" charset="0"/>
                <a:ea typeface="+mn-ea"/>
                <a:cs typeface="Arial" charset="0"/>
              </a:rPr>
              <a:t>Results </a:t>
            </a:r>
          </a:p>
        </p:txBody>
      </p:sp>
      <p:sp>
        <p:nvSpPr>
          <p:cNvPr id="3" name="Content Placeholder 2"/>
          <p:cNvSpPr>
            <a:spLocks noGrp="1"/>
          </p:cNvSpPr>
          <p:nvPr>
            <p:ph idx="1"/>
          </p:nvPr>
        </p:nvSpPr>
        <p:spPr>
          <a:xfrm>
            <a:off x="457200" y="1935163"/>
            <a:ext cx="8229600" cy="4389437"/>
          </a:xfrm>
        </p:spPr>
        <p:txBody>
          <a:bodyPr/>
          <a:lstStyle/>
          <a:p>
            <a:pPr>
              <a:buNone/>
            </a:pPr>
            <a:r>
              <a:rPr lang="en-US" sz="2800" u="sng" dirty="0" smtClean="0">
                <a:latin typeface="Arial" pitchFamily="34" charset="0"/>
                <a:cs typeface="Arial" pitchFamily="34" charset="0"/>
              </a:rPr>
              <a:t>Warning messages:</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125</a:t>
            </a:r>
          </a:p>
          <a:p>
            <a:pPr>
              <a:buNone/>
            </a:pPr>
            <a:endParaRPr lang="en-US" u="sng" dirty="0" smtClean="0">
              <a:latin typeface="Arial" pitchFamily="34" charset="0"/>
              <a:cs typeface="Arial" pitchFamily="34" charset="0"/>
            </a:endParaRPr>
          </a:p>
          <a:p>
            <a:pPr>
              <a:buNone/>
            </a:pPr>
            <a:endParaRPr lang="en-US" u="sng" dirty="0" smtClean="0">
              <a:latin typeface="Arial" pitchFamily="34" charset="0"/>
              <a:cs typeface="Arial" pitchFamily="34" charset="0"/>
            </a:endParaRPr>
          </a:p>
          <a:p>
            <a:pPr>
              <a:buNone/>
            </a:pPr>
            <a:r>
              <a:rPr lang="en-US" u="sng" dirty="0" smtClean="0">
                <a:latin typeface="Arial" pitchFamily="34" charset="0"/>
                <a:cs typeface="Arial" pitchFamily="34" charset="0"/>
              </a:rPr>
              <a:t>Feedback messages</a:t>
            </a:r>
            <a:r>
              <a:rPr lang="en-US" dirty="0" smtClean="0">
                <a:latin typeface="Arial" pitchFamily="34" charset="0"/>
                <a:cs typeface="Arial" pitchFamily="34" charset="0"/>
              </a:rPr>
              <a:t>:     </a:t>
            </a:r>
            <a:r>
              <a:rPr lang="en-US" b="1" dirty="0" smtClean="0">
                <a:latin typeface="Arial" pitchFamily="34" charset="0"/>
                <a:cs typeface="Arial" pitchFamily="34" charset="0"/>
              </a:rPr>
              <a:t>61</a:t>
            </a:r>
          </a:p>
          <a:p>
            <a:pPr>
              <a:buNone/>
            </a:pPr>
            <a:endParaRPr lang="en-US" u="sng" dirty="0" smtClean="0">
              <a:latin typeface="Arial" pitchFamily="34" charset="0"/>
              <a:cs typeface="Arial" pitchFamily="34" charset="0"/>
            </a:endParaRPr>
          </a:p>
          <a:p>
            <a:pPr>
              <a:buNone/>
            </a:pPr>
            <a:endParaRPr lang="en-US" u="sng" dirty="0" smtClean="0">
              <a:latin typeface="Arial" pitchFamily="34" charset="0"/>
              <a:cs typeface="Arial" pitchFamily="34" charset="0"/>
            </a:endParaRPr>
          </a:p>
          <a:p>
            <a:pPr>
              <a:buNone/>
            </a:pPr>
            <a:r>
              <a:rPr lang="en-US" u="sng" dirty="0" smtClean="0">
                <a:latin typeface="Arial" pitchFamily="34" charset="0"/>
                <a:cs typeface="Arial" pitchFamily="34" charset="0"/>
              </a:rPr>
              <a:t>Seizure messages</a:t>
            </a:r>
            <a:r>
              <a:rPr lang="en-US" dirty="0" smtClean="0">
                <a:latin typeface="Arial" pitchFamily="34" charset="0"/>
                <a:cs typeface="Arial" pitchFamily="34" charset="0"/>
              </a:rPr>
              <a:t>:     </a:t>
            </a:r>
            <a:r>
              <a:rPr lang="en-US" b="1" dirty="0" smtClean="0">
                <a:latin typeface="Arial" pitchFamily="34" charset="0"/>
                <a:cs typeface="Arial" pitchFamily="34" charset="0"/>
              </a:rPr>
              <a:t>1967</a:t>
            </a:r>
            <a:r>
              <a:rPr lang="en-US" u="sng" dirty="0" smtClean="0">
                <a:latin typeface="Arial" pitchFamily="34" charset="0"/>
                <a:cs typeface="Arial" pitchFamily="34" charset="0"/>
              </a:rPr>
              <a:t> </a:t>
            </a:r>
          </a:p>
        </p:txBody>
      </p:sp>
      <p:pic>
        <p:nvPicPr>
          <p:cNvPr id="4"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pic>
        <p:nvPicPr>
          <p:cNvPr id="5" name="irc_mi" descr="http://www.significato.eu/images/tatoo/Grifone-Perfezione-e-potenza.-Vigilanza..jpg">
            <a:hlinkClick r:id="rId3"/>
          </p:cNvPr>
          <p:cNvPicPr/>
          <p:nvPr/>
        </p:nvPicPr>
        <p:blipFill>
          <a:blip r:embed="rId4" cstate="print"/>
          <a:srcRect/>
          <a:stretch>
            <a:fillRect/>
          </a:stretch>
        </p:blipFill>
        <p:spPr bwMode="auto">
          <a:xfrm>
            <a:off x="7848600" y="0"/>
            <a:ext cx="1295400" cy="11430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sz="2000" b="1" dirty="0" smtClean="0">
                <a:solidFill>
                  <a:schemeClr val="accent1"/>
                </a:solidFill>
                <a:latin typeface="Arial" charset="0"/>
                <a:cs typeface="Arial" charset="0"/>
              </a:rPr>
              <a:t>Results (seizures) </a:t>
            </a:r>
            <a:endParaRPr lang="en-US" sz="2000" dirty="0"/>
          </a:p>
        </p:txBody>
      </p:sp>
      <p:sp>
        <p:nvSpPr>
          <p:cNvPr id="3" name="Content Placeholder 2"/>
          <p:cNvSpPr>
            <a:spLocks noGrp="1"/>
          </p:cNvSpPr>
          <p:nvPr>
            <p:ph sz="half" idx="1"/>
          </p:nvPr>
        </p:nvSpPr>
        <p:spPr>
          <a:xfrm>
            <a:off x="457200" y="1447800"/>
            <a:ext cx="3733800" cy="4907125"/>
          </a:xfrm>
        </p:spPr>
        <p:txBody>
          <a:bodyPr/>
          <a:lstStyle/>
          <a:p>
            <a:pPr>
              <a:buNone/>
            </a:pPr>
            <a:r>
              <a:rPr lang="en-US" dirty="0" smtClean="0">
                <a:latin typeface="Arial" pitchFamily="34" charset="0"/>
                <a:cs typeface="Arial" pitchFamily="34" charset="0"/>
              </a:rPr>
              <a:t>                                  </a:t>
            </a:r>
            <a:r>
              <a:rPr lang="en-US" sz="2400" dirty="0" smtClean="0">
                <a:latin typeface="Arial" pitchFamily="34" charset="0"/>
                <a:cs typeface="Arial" pitchFamily="34" charset="0"/>
              </a:rPr>
              <a:t> </a:t>
            </a:r>
            <a:endParaRPr lang="en-US" sz="1600" dirty="0" smtClean="0">
              <a:latin typeface="Arial" pitchFamily="34" charset="0"/>
              <a:cs typeface="Arial" pitchFamily="34" charset="0"/>
            </a:endParaRPr>
          </a:p>
          <a:p>
            <a:pPr algn="ctr">
              <a:buNone/>
            </a:pPr>
            <a:endParaRPr lang="en-US" dirty="0" smtClean="0">
              <a:latin typeface="Arial" pitchFamily="34" charset="0"/>
              <a:cs typeface="Arial" pitchFamily="34" charset="0"/>
            </a:endParaRPr>
          </a:p>
          <a:p>
            <a:pPr algn="ctr">
              <a:buNone/>
            </a:pPr>
            <a:endParaRPr lang="en-US" dirty="0">
              <a:latin typeface="Arial" pitchFamily="34" charset="0"/>
              <a:cs typeface="Arial" pitchFamily="34" charset="0"/>
            </a:endParaRPr>
          </a:p>
        </p:txBody>
      </p:sp>
      <p:sp>
        <p:nvSpPr>
          <p:cNvPr id="5" name="Content Placeholder 4"/>
          <p:cNvSpPr>
            <a:spLocks noGrp="1"/>
          </p:cNvSpPr>
          <p:nvPr>
            <p:ph sz="half" idx="2"/>
          </p:nvPr>
        </p:nvSpPr>
        <p:spPr/>
        <p:txBody>
          <a:bodyPr/>
          <a:lstStyle/>
          <a:p>
            <a:pPr>
              <a:buNone/>
            </a:pPr>
            <a:endParaRPr lang="en-US" dirty="0" smtClean="0"/>
          </a:p>
          <a:p>
            <a:pPr>
              <a:buNone/>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sz="1800" dirty="0" smtClean="0">
              <a:latin typeface="Arial" pitchFamily="34" charset="0"/>
              <a:cs typeface="Arial" pitchFamily="34" charset="0"/>
            </a:endParaRPr>
          </a:p>
          <a:p>
            <a:pPr>
              <a:buNone/>
            </a:pPr>
            <a:endParaRPr lang="en-US" dirty="0"/>
          </a:p>
        </p:txBody>
      </p:sp>
      <p:pic>
        <p:nvPicPr>
          <p:cNvPr id="4"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graphicFrame>
        <p:nvGraphicFramePr>
          <p:cNvPr id="9" name="Table 8"/>
          <p:cNvGraphicFramePr>
            <a:graphicFrameLocks noGrp="1"/>
          </p:cNvGraphicFramePr>
          <p:nvPr/>
        </p:nvGraphicFramePr>
        <p:xfrm>
          <a:off x="457200" y="1676400"/>
          <a:ext cx="2895600" cy="4551045"/>
        </p:xfrm>
        <a:graphic>
          <a:graphicData uri="http://schemas.openxmlformats.org/drawingml/2006/table">
            <a:tbl>
              <a:tblPr/>
              <a:tblGrid>
                <a:gridCol w="2895600"/>
              </a:tblGrid>
              <a:tr h="228600">
                <a:tc>
                  <a:txBody>
                    <a:bodyPr/>
                    <a:lstStyle/>
                    <a:p>
                      <a:pPr algn="l" fontAlgn="b"/>
                      <a:r>
                        <a:rPr lang="en-US" sz="1400" b="0" i="0" u="none" strike="noStrike" dirty="0">
                          <a:solidFill>
                            <a:srgbClr val="000000"/>
                          </a:solidFill>
                          <a:latin typeface="Calibri"/>
                        </a:rPr>
                        <a:t>Algeria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rgbClr val="000000"/>
                          </a:solidFill>
                          <a:latin typeface="Calibri"/>
                        </a:rPr>
                        <a:t>Argentina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Bulgaria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rgbClr val="000000"/>
                          </a:solidFill>
                          <a:latin typeface="Calibri"/>
                        </a:rPr>
                        <a:t>Brazil</a:t>
                      </a:r>
                    </a:p>
                  </a:txBody>
                  <a:tcPr marL="9525" marR="9525" marT="9525" marB="0" anchor="b">
                    <a:lnL>
                      <a:noFill/>
                    </a:lnL>
                    <a:lnR>
                      <a:noFill/>
                    </a:lnR>
                    <a:lnT>
                      <a:noFill/>
                    </a:lnT>
                    <a:lnB>
                      <a:noFill/>
                    </a:lnB>
                  </a:tcPr>
                </a:tc>
              </a:tr>
              <a:tr h="228600">
                <a:tc>
                  <a:txBody>
                    <a:bodyPr/>
                    <a:lstStyle/>
                    <a:p>
                      <a:pPr algn="l" fontAlgn="b"/>
                      <a:r>
                        <a:rPr lang="en-US" sz="1400" b="0" i="0" u="none" strike="noStrike" dirty="0" smtClean="0">
                          <a:solidFill>
                            <a:srgbClr val="000000"/>
                          </a:solidFill>
                          <a:latin typeface="Calibri"/>
                        </a:rPr>
                        <a:t>Botswana</a:t>
                      </a:r>
                    </a:p>
                    <a:p>
                      <a:pPr algn="l" fontAlgn="b"/>
                      <a:r>
                        <a:rPr lang="en-US" sz="1400" b="0" i="0" u="none" strike="noStrike" dirty="0" smtClean="0">
                          <a:solidFill>
                            <a:srgbClr val="000000"/>
                          </a:solidFill>
                          <a:latin typeface="Calibri"/>
                        </a:rPr>
                        <a:t>Chad</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rgbClr val="000000"/>
                          </a:solidFill>
                          <a:latin typeface="Calibri"/>
                        </a:rPr>
                        <a:t>China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rgbClr val="000000"/>
                          </a:solidFill>
                          <a:latin typeface="Calibri"/>
                        </a:rPr>
                        <a:t>Canada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Czech Republic</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Democratic Republic of the Congo</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Estonia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Finland</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France</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Georgia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Hungary</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Ireland</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Italy</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Jamaica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Jordan</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Lithuania</a:t>
                      </a: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4419600" y="1524000"/>
          <a:ext cx="2667000" cy="4572000"/>
        </p:xfrm>
        <a:graphic>
          <a:graphicData uri="http://schemas.openxmlformats.org/drawingml/2006/table">
            <a:tbl>
              <a:tblPr/>
              <a:tblGrid>
                <a:gridCol w="2667000"/>
              </a:tblGrid>
              <a:tr h="228600">
                <a:tc>
                  <a:txBody>
                    <a:bodyPr/>
                    <a:lstStyle/>
                    <a:p>
                      <a:pPr algn="l" fontAlgn="b"/>
                      <a:r>
                        <a:rPr lang="en-US" sz="1400" b="0" i="0" u="none" strike="noStrike" dirty="0">
                          <a:solidFill>
                            <a:schemeClr val="tx1"/>
                          </a:solidFill>
                          <a:latin typeface="Calibri"/>
                        </a:rPr>
                        <a:t>Latvia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Mali</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Malta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Mauritius</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Moldova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Montenegro</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Morocco</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Mozambique</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Nicaragua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New Zealand</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Panama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Serbia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Slovenia</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Spain</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Sweden</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Switzerland</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United Kingdom</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chemeClr val="tx1"/>
                          </a:solidFill>
                          <a:latin typeface="Calibri"/>
                        </a:rPr>
                        <a:t>Uruguay</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rgbClr val="000000"/>
                          </a:solidFill>
                          <a:latin typeface="Calibri"/>
                        </a:rPr>
                        <a:t>Uzbekistan</a:t>
                      </a:r>
                    </a:p>
                  </a:txBody>
                  <a:tcPr marL="9525" marR="9525" marT="9525" marB="0" anchor="b">
                    <a:lnL>
                      <a:noFill/>
                    </a:lnL>
                    <a:lnR>
                      <a:noFill/>
                    </a:lnR>
                    <a:lnT>
                      <a:noFill/>
                    </a:lnT>
                    <a:lnB>
                      <a:noFill/>
                    </a:lnB>
                  </a:tcPr>
                </a:tc>
              </a:tr>
              <a:tr h="228600">
                <a:tc>
                  <a:txBody>
                    <a:bodyPr/>
                    <a:lstStyle/>
                    <a:p>
                      <a:pPr algn="l" fontAlgn="b"/>
                      <a:r>
                        <a:rPr lang="en-US" sz="1400" b="0" i="0" u="none" strike="noStrike" dirty="0">
                          <a:solidFill>
                            <a:srgbClr val="000000"/>
                          </a:solidFill>
                          <a:latin typeface="Calibri"/>
                        </a:rPr>
                        <a:t>Zimbabwe</a:t>
                      </a:r>
                    </a:p>
                  </a:txBody>
                  <a:tcPr marL="9525" marR="9525" marT="9525" marB="0" anchor="b">
                    <a:lnL>
                      <a:noFill/>
                    </a:lnL>
                    <a:lnR>
                      <a:noFill/>
                    </a:lnR>
                    <a:lnT>
                      <a:noFill/>
                    </a:lnT>
                    <a:lnB>
                      <a:noFill/>
                    </a:lnB>
                  </a:tcPr>
                </a:tc>
              </a:tr>
            </a:tbl>
          </a:graphicData>
        </a:graphic>
      </p:graphicFrame>
      <p:pic>
        <p:nvPicPr>
          <p:cNvPr id="8" name="irc_mi" descr="http://www.significato.eu/images/tatoo/Grifone-Perfezione-e-potenza.-Vigilanza..jpg">
            <a:hlinkClick r:id="rId3"/>
          </p:cNvPr>
          <p:cNvPicPr/>
          <p:nvPr/>
        </p:nvPicPr>
        <p:blipFill>
          <a:blip r:embed="rId4" cstate="print"/>
          <a:srcRect/>
          <a:stretch>
            <a:fillRect/>
          </a:stretch>
        </p:blipFill>
        <p:spPr bwMode="auto">
          <a:xfrm>
            <a:off x="7848600" y="0"/>
            <a:ext cx="1295400" cy="114300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19150"/>
          </a:xfrm>
        </p:spPr>
        <p:txBody>
          <a:bodyPr/>
          <a:lstStyle/>
          <a:p>
            <a:pPr algn="ctr"/>
            <a:r>
              <a:rPr lang="en-US" sz="3200" b="1" dirty="0" smtClean="0">
                <a:solidFill>
                  <a:schemeClr val="accent1"/>
                </a:solidFill>
                <a:latin typeface="Arial" charset="0"/>
                <a:cs typeface="Arial" charset="0"/>
              </a:rPr>
              <a:t>Results </a:t>
            </a:r>
            <a:endParaRPr lang="en-US" sz="3200" dirty="0"/>
          </a:p>
        </p:txBody>
      </p:sp>
      <p:sp>
        <p:nvSpPr>
          <p:cNvPr id="3" name="Content Placeholder 2"/>
          <p:cNvSpPr>
            <a:spLocks noGrp="1"/>
          </p:cNvSpPr>
          <p:nvPr>
            <p:ph idx="1"/>
          </p:nvPr>
        </p:nvSpPr>
        <p:spPr/>
        <p:txBody>
          <a:bodyPr/>
          <a:lstStyle/>
          <a:p>
            <a:pPr lvl="0" algn="just">
              <a:buNone/>
            </a:pPr>
            <a:r>
              <a:rPr lang="en-US" sz="2000" dirty="0" smtClean="0">
                <a:latin typeface="Arial" pitchFamily="34" charset="0"/>
                <a:cs typeface="Arial" pitchFamily="34" charset="0"/>
              </a:rPr>
              <a:t>    </a:t>
            </a:r>
          </a:p>
          <a:p>
            <a:pPr lvl="0" algn="just">
              <a:buNone/>
            </a:pPr>
            <a:endParaRPr lang="en-US" sz="2000" dirty="0" smtClean="0">
              <a:latin typeface="Arial" pitchFamily="34" charset="0"/>
              <a:cs typeface="Arial" pitchFamily="34" charset="0"/>
            </a:endParaRPr>
          </a:p>
          <a:p>
            <a:pPr lvl="0" algn="just">
              <a:buNone/>
            </a:pPr>
            <a:r>
              <a:rPr lang="en-US" sz="2000" dirty="0" smtClean="0">
                <a:latin typeface="Arial" pitchFamily="34" charset="0"/>
                <a:cs typeface="Arial" pitchFamily="34" charset="0"/>
              </a:rPr>
              <a:t>    </a:t>
            </a:r>
            <a:r>
              <a:rPr lang="en-US" sz="2800" dirty="0" smtClean="0">
                <a:solidFill>
                  <a:srgbClr val="000000"/>
                </a:solidFill>
                <a:latin typeface="Arial" charset="0"/>
                <a:ea typeface="Times New Roman" pitchFamily="18" charset="0"/>
                <a:cs typeface="Arial" charset="0"/>
              </a:rPr>
              <a:t>Very significant seizures have taken place particularly in Zimbabwe, Spain, Chile, Uruguay, Jordan, Belgium (not part of the operation), Mozambique, Thailand (under the project Crocodile) and South Africa.</a:t>
            </a:r>
          </a:p>
          <a:p>
            <a:endParaRPr lang="en-US" sz="2000" dirty="0" smtClean="0">
              <a:latin typeface="Arial" pitchFamily="34" charset="0"/>
              <a:cs typeface="Arial" pitchFamily="34" charset="0"/>
            </a:endParaRPr>
          </a:p>
          <a:p>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sz="3200" b="1" dirty="0" smtClean="0">
                <a:solidFill>
                  <a:schemeClr val="accent1"/>
                </a:solidFill>
                <a:latin typeface="Arial" charset="0"/>
                <a:cs typeface="Arial" charset="0"/>
              </a:rPr>
              <a:t>Results </a:t>
            </a:r>
            <a:endParaRPr lang="en-US" sz="3200" b="1" dirty="0">
              <a:solidFill>
                <a:schemeClr val="accent1"/>
              </a:solidFill>
              <a:latin typeface="Arial" charset="0"/>
              <a:cs typeface="Arial" charset="0"/>
            </a:endParaRPr>
          </a:p>
        </p:txBody>
      </p:sp>
      <p:sp>
        <p:nvSpPr>
          <p:cNvPr id="3" name="Content Placeholder 2"/>
          <p:cNvSpPr>
            <a:spLocks noGrp="1"/>
          </p:cNvSpPr>
          <p:nvPr>
            <p:ph idx="1"/>
          </p:nvPr>
        </p:nvSpPr>
        <p:spPr>
          <a:xfrm>
            <a:off x="457200" y="1600201"/>
            <a:ext cx="8229600" cy="4724400"/>
          </a:xfrm>
        </p:spPr>
        <p:txBody>
          <a:bodyPr/>
          <a:lstStyle/>
          <a:p>
            <a:pPr algn="just"/>
            <a:r>
              <a:rPr lang="en-US" sz="2200" dirty="0" smtClean="0">
                <a:latin typeface="Arial" pitchFamily="34" charset="0"/>
                <a:cs typeface="Arial" pitchFamily="34" charset="0"/>
              </a:rPr>
              <a:t>Trans-regional diversion has been identified as a method of smuggling tobacco products. This information was determined in large part by the significant seizures made by Belgium Customs pursuant to information passed on by RILO AP; </a:t>
            </a:r>
          </a:p>
          <a:p>
            <a:pPr lvl="0" algn="just"/>
            <a:endParaRPr lang="en-US" sz="2200" dirty="0" smtClean="0">
              <a:latin typeface="Arial" pitchFamily="34" charset="0"/>
              <a:cs typeface="Arial" pitchFamily="34" charset="0"/>
            </a:endParaRPr>
          </a:p>
          <a:p>
            <a:pPr lvl="0" algn="just"/>
            <a:r>
              <a:rPr lang="en-US" sz="2200" dirty="0" smtClean="0">
                <a:latin typeface="Arial" pitchFamily="34" charset="0"/>
                <a:cs typeface="Arial" pitchFamily="34" charset="0"/>
              </a:rPr>
              <a:t>Misclassification of tobacco products has also been reported in addition to trans-regional diversion; </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For the aforementioned practices of misclassification and trans-regional diversion, the primary region of origin was Asia. Particularly Singapore was identified as the port of departure in many of the reported cases.</a:t>
            </a:r>
          </a:p>
          <a:p>
            <a:endParaRPr lang="en-US" sz="2000" dirty="0" smtClean="0"/>
          </a:p>
          <a:p>
            <a:endParaRPr lang="en-US" sz="2000" dirty="0" smtClean="0"/>
          </a:p>
          <a:p>
            <a:pPr lvl="0"/>
            <a:endParaRPr lang="en-US" sz="2000" dirty="0" smtClean="0">
              <a:latin typeface="Arial" pitchFamily="34" charset="0"/>
              <a:cs typeface="Arial" pitchFamily="34" charset="0"/>
            </a:endParaRPr>
          </a:p>
          <a:p>
            <a:endParaRPr lang="en-US" dirty="0"/>
          </a:p>
        </p:txBody>
      </p:sp>
      <p:pic>
        <p:nvPicPr>
          <p:cNvPr id="5" name="Picture 7" descr="C:\Users\v841490\Desktop\logowco.png"/>
          <p:cNvPicPr>
            <a:picLocks noChangeAspect="1" noChangeArrowheads="1"/>
          </p:cNvPicPr>
          <p:nvPr/>
        </p:nvPicPr>
        <p:blipFill>
          <a:blip r:embed="rId3"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sz="3200" b="1" dirty="0" smtClean="0">
                <a:solidFill>
                  <a:schemeClr val="accent1"/>
                </a:solidFill>
                <a:latin typeface="Arial" charset="0"/>
                <a:cs typeface="Arial" charset="0"/>
              </a:rPr>
              <a:t>Results </a:t>
            </a:r>
            <a:endParaRPr lang="en-US" sz="3200" b="1" dirty="0" smtClean="0">
              <a:solidFill>
                <a:schemeClr val="accent1"/>
              </a:solidFill>
              <a:latin typeface="Arial" charset="0"/>
              <a:cs typeface="Arial" charset="0"/>
            </a:endParaRPr>
          </a:p>
        </p:txBody>
      </p:sp>
      <p:sp>
        <p:nvSpPr>
          <p:cNvPr id="3" name="Content Placeholder 2"/>
          <p:cNvSpPr>
            <a:spLocks noGrp="1"/>
          </p:cNvSpPr>
          <p:nvPr>
            <p:ph idx="1"/>
          </p:nvPr>
        </p:nvSpPr>
        <p:spPr>
          <a:xfrm>
            <a:off x="457200" y="1447801"/>
            <a:ext cx="8229600" cy="4876800"/>
          </a:xfrm>
        </p:spPr>
        <p:txBody>
          <a:bodyPr/>
          <a:lstStyle/>
          <a:p>
            <a:pPr lvl="0"/>
            <a:endParaRPr lang="en-US" sz="2000" dirty="0" smtClean="0"/>
          </a:p>
          <a:p>
            <a:pPr lvl="0"/>
            <a:endParaRPr lang="en-US" sz="2000" dirty="0" smtClean="0"/>
          </a:p>
          <a:p>
            <a:pPr algn="just">
              <a:buNone/>
            </a:pPr>
            <a:r>
              <a:rPr lang="en-US" sz="2000" dirty="0" smtClean="0"/>
              <a:t>    </a:t>
            </a:r>
            <a:r>
              <a:rPr lang="en-US" sz="3200" dirty="0" smtClean="0">
                <a:latin typeface="Arial" pitchFamily="34" charset="0"/>
                <a:cs typeface="Arial" pitchFamily="34" charset="0"/>
              </a:rPr>
              <a:t>The operation has resulted in many seizures of relatively small quantities of tobacco products smuggled using schemes of minimal complexity (bootlegging) mostly from the Eastern European region with the intended destination of Western Europe. </a:t>
            </a:r>
          </a:p>
          <a:p>
            <a:pPr>
              <a:buNone/>
            </a:pPr>
            <a:endParaRPr lang="en-US" sz="3200"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pPr algn="ctr"/>
            <a:r>
              <a:rPr lang="en-US" sz="3200" b="1" dirty="0" smtClean="0">
                <a:solidFill>
                  <a:schemeClr val="accent1"/>
                </a:solidFill>
                <a:latin typeface="Arial" charset="0"/>
                <a:cs typeface="Arial" charset="0"/>
              </a:rPr>
              <a:t>Results </a:t>
            </a:r>
            <a:endParaRPr lang="en-US" sz="3200" dirty="0"/>
          </a:p>
        </p:txBody>
      </p:sp>
      <p:sp>
        <p:nvSpPr>
          <p:cNvPr id="3" name="Content Placeholder 2"/>
          <p:cNvSpPr>
            <a:spLocks noGrp="1"/>
          </p:cNvSpPr>
          <p:nvPr>
            <p:ph idx="1"/>
          </p:nvPr>
        </p:nvSpPr>
        <p:spPr/>
        <p:txBody>
          <a:bodyPr/>
          <a:lstStyle/>
          <a:p>
            <a:pPr lvl="0">
              <a:buNone/>
            </a:pPr>
            <a:r>
              <a:rPr lang="en-US" sz="2800" dirty="0" smtClean="0">
                <a:latin typeface="Arial" pitchFamily="34" charset="0"/>
                <a:cs typeface="Arial" pitchFamily="34" charset="0"/>
              </a:rPr>
              <a:t>The operation pointed out some </a:t>
            </a:r>
            <a:r>
              <a:rPr lang="en-US" sz="2800" u="sng" dirty="0" smtClean="0">
                <a:latin typeface="Arial" pitchFamily="34" charset="0"/>
                <a:cs typeface="Arial" pitchFamily="34" charset="0"/>
              </a:rPr>
              <a:t>sensitive and atypical routing</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Shipments of cigarettes from Asia to Ivory Coast, then transshipped to Malaysia;</a:t>
            </a:r>
          </a:p>
          <a:p>
            <a:r>
              <a:rPr lang="en-US" sz="2800" dirty="0" smtClean="0">
                <a:latin typeface="Arial" pitchFamily="34" charset="0"/>
                <a:cs typeface="Arial" pitchFamily="34" charset="0"/>
              </a:rPr>
              <a:t>Cigarettes exported from China and re-integrated into China via Vietnam;</a:t>
            </a:r>
          </a:p>
          <a:p>
            <a:r>
              <a:rPr lang="en-US" sz="2800" dirty="0" smtClean="0">
                <a:latin typeface="Arial" pitchFamily="34" charset="0"/>
                <a:cs typeface="Arial" pitchFamily="34" charset="0"/>
              </a:rPr>
              <a:t>Shipments of cigarettes to conflict areas (Syria). </a:t>
            </a:r>
          </a:p>
          <a:p>
            <a:pPr>
              <a:buNone/>
            </a:pPr>
            <a:r>
              <a:rPr lang="en-US" sz="2800" b="1" dirty="0" smtClean="0">
                <a:latin typeface="Arial" pitchFamily="34" charset="0"/>
                <a:cs typeface="Arial" pitchFamily="34" charset="0"/>
              </a:rPr>
              <a:t> </a:t>
            </a:r>
            <a:endParaRPr lang="en-US" sz="2800" dirty="0" smtClean="0">
              <a:latin typeface="Arial" pitchFamily="34" charset="0"/>
              <a:cs typeface="Arial" pitchFamily="34" charset="0"/>
            </a:endParaRPr>
          </a:p>
          <a:p>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pPr algn="ctr"/>
            <a:r>
              <a:rPr lang="en-US" sz="3200" b="1" dirty="0" smtClean="0">
                <a:solidFill>
                  <a:schemeClr val="accent1"/>
                </a:solidFill>
                <a:latin typeface="Arial" charset="0"/>
                <a:cs typeface="Arial" charset="0"/>
              </a:rPr>
              <a:t>Results </a:t>
            </a:r>
            <a:endParaRPr lang="en-US" sz="3200" dirty="0"/>
          </a:p>
        </p:txBody>
      </p:sp>
      <p:sp>
        <p:nvSpPr>
          <p:cNvPr id="3" name="Content Placeholder 2"/>
          <p:cNvSpPr>
            <a:spLocks noGrp="1"/>
          </p:cNvSpPr>
          <p:nvPr>
            <p:ph idx="1"/>
          </p:nvPr>
        </p:nvSpPr>
        <p:spPr>
          <a:xfrm>
            <a:off x="381000" y="1676400"/>
            <a:ext cx="8229600" cy="4389437"/>
          </a:xfrm>
        </p:spPr>
        <p:txBody>
          <a:bodyPr/>
          <a:lstStyle/>
          <a:p>
            <a:pPr>
              <a:buNone/>
            </a:pPr>
            <a:r>
              <a:rPr lang="en-US" sz="2000" dirty="0" smtClean="0">
                <a:latin typeface="Arial" pitchFamily="34" charset="0"/>
                <a:cs typeface="Arial" pitchFamily="34" charset="0"/>
              </a:rPr>
              <a:t>Area I: </a:t>
            </a:r>
          </a:p>
          <a:p>
            <a:pPr algn="just"/>
            <a:r>
              <a:rPr lang="en-US" sz="2000" dirty="0" smtClean="0">
                <a:latin typeface="Arial" pitchFamily="34" charset="0"/>
                <a:cs typeface="Arial" pitchFamily="34" charset="0"/>
              </a:rPr>
              <a:t>Warning messages concerning machinery parts, raw tobacco, and tobacco flavor were sent by Cyprus, Slovenia and Ireland. Information regarding their follow-up investigations is not yet available; </a:t>
            </a:r>
          </a:p>
          <a:p>
            <a:pPr algn="just">
              <a:buNone/>
            </a:pPr>
            <a:r>
              <a:rPr lang="en-US" sz="2000" dirty="0" smtClean="0">
                <a:latin typeface="Arial" pitchFamily="34" charset="0"/>
                <a:cs typeface="Arial" pitchFamily="34" charset="0"/>
              </a:rPr>
              <a:t>Area II: </a:t>
            </a:r>
          </a:p>
          <a:p>
            <a:pPr lvl="0" algn="just"/>
            <a:r>
              <a:rPr lang="en-US" sz="2000" dirty="0" smtClean="0">
                <a:latin typeface="Arial" pitchFamily="34" charset="0"/>
                <a:cs typeface="Arial" pitchFamily="34" charset="0"/>
              </a:rPr>
              <a:t>Free Zone Subic Bay (Philippines) was identified as a suspect area for transshipments in furtherance of illicit trade in tobacco. Other Free Zones (such as Colon in Panama) are also suspected of being exploited for illegal trade in tobacco products;</a:t>
            </a:r>
          </a:p>
          <a:p>
            <a:pPr>
              <a:buNone/>
            </a:pPr>
            <a:r>
              <a:rPr lang="en-US" sz="2000" dirty="0" smtClean="0">
                <a:latin typeface="Arial" pitchFamily="34" charset="0"/>
                <a:cs typeface="Arial" pitchFamily="34" charset="0"/>
              </a:rPr>
              <a:t>Area III: </a:t>
            </a:r>
          </a:p>
          <a:p>
            <a:pPr algn="just"/>
            <a:r>
              <a:rPr lang="en-US" sz="2000" dirty="0" smtClean="0">
                <a:latin typeface="Arial" pitchFamily="34" charset="0"/>
                <a:cs typeface="Arial" pitchFamily="34" charset="0"/>
              </a:rPr>
              <a:t>The Operation thus far has shown that smuggling via postal and express carrier channels is common. Canada has reported a large number of cases in this domain.</a:t>
            </a:r>
          </a:p>
          <a:p>
            <a:pPr>
              <a:buNone/>
            </a:pPr>
            <a:endParaRPr lang="en-US" dirty="0" smtClean="0"/>
          </a:p>
          <a:p>
            <a:endParaRPr lang="en-US" dirty="0"/>
          </a:p>
        </p:txBody>
      </p:sp>
      <p:pic>
        <p:nvPicPr>
          <p:cNvPr id="5" name="Picture 7" descr="C:\Users\v841490\Desktop\logowco.png"/>
          <p:cNvPicPr>
            <a:picLocks noChangeAspect="1" noChangeArrowheads="1"/>
          </p:cNvPicPr>
          <p:nvPr/>
        </p:nvPicPr>
        <p:blipFill>
          <a:blip r:embed="rId3"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pPr algn="ctr"/>
            <a:r>
              <a:rPr lang="en-US" sz="3200" b="1" dirty="0" smtClean="0">
                <a:solidFill>
                  <a:schemeClr val="accent1"/>
                </a:solidFill>
                <a:latin typeface="Arial" charset="0"/>
                <a:cs typeface="Arial" charset="0"/>
              </a:rPr>
              <a:t>Preliminary conclusions</a:t>
            </a:r>
          </a:p>
        </p:txBody>
      </p:sp>
      <p:sp>
        <p:nvSpPr>
          <p:cNvPr id="3" name="Content Placeholder 2"/>
          <p:cNvSpPr>
            <a:spLocks noGrp="1"/>
          </p:cNvSpPr>
          <p:nvPr>
            <p:ph idx="1"/>
          </p:nvPr>
        </p:nvSpPr>
        <p:spPr>
          <a:xfrm>
            <a:off x="457200" y="1676401"/>
            <a:ext cx="8229600" cy="4648200"/>
          </a:xfrm>
        </p:spPr>
        <p:txBody>
          <a:bodyPr/>
          <a:lstStyle/>
          <a:p>
            <a:pPr lvl="0" algn="just">
              <a:buNone/>
            </a:pPr>
            <a:r>
              <a:rPr lang="en-US" sz="2000" dirty="0" smtClean="0">
                <a:latin typeface="Arial" pitchFamily="34" charset="0"/>
                <a:cs typeface="Arial" pitchFamily="34" charset="0"/>
              </a:rPr>
              <a:t>    </a:t>
            </a:r>
            <a:endParaRPr lang="en-US" sz="2000" dirty="0" smtClean="0"/>
          </a:p>
          <a:p>
            <a:pPr algn="just">
              <a:buNone/>
            </a:pPr>
            <a:r>
              <a:rPr lang="en-US" sz="2000" dirty="0" smtClean="0"/>
              <a:t>    </a:t>
            </a:r>
            <a:r>
              <a:rPr lang="en-US" sz="3200" dirty="0" smtClean="0">
                <a:latin typeface="Arial" pitchFamily="34" charset="0"/>
                <a:cs typeface="Arial" pitchFamily="34" charset="0"/>
              </a:rPr>
              <a:t>Operation GRYPHON has highlighted the global threat of illicit trade in tobacco to overall supply chain security, public health &amp; safety, and revenue collection and has exposed the leadership role Customs administrations around the world take in combating the illicit trade in tobacco and tobacco products. </a:t>
            </a:r>
          </a:p>
          <a:p>
            <a:pPr algn="just">
              <a:buNone/>
            </a:pPr>
            <a:endParaRPr lang="en-US" sz="2800" dirty="0" smtClean="0"/>
          </a:p>
          <a:p>
            <a:pPr lvl="0" algn="just">
              <a:buNone/>
            </a:pPr>
            <a:endParaRPr lang="en-US" sz="2000" dirty="0" smtClean="0"/>
          </a:p>
          <a:p>
            <a:pPr lvl="0" algn="just">
              <a:buNone/>
            </a:pP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sz="3200" b="1" dirty="0" smtClean="0">
                <a:solidFill>
                  <a:schemeClr val="accent1"/>
                </a:solidFill>
                <a:latin typeface="Arial" charset="0"/>
                <a:cs typeface="Arial" charset="0"/>
              </a:rPr>
              <a:t>       Preliminary conclusions (cont)</a:t>
            </a:r>
          </a:p>
        </p:txBody>
      </p:sp>
      <p:sp>
        <p:nvSpPr>
          <p:cNvPr id="3" name="Content Placeholder 2"/>
          <p:cNvSpPr>
            <a:spLocks noGrp="1"/>
          </p:cNvSpPr>
          <p:nvPr>
            <p:ph idx="1"/>
          </p:nvPr>
        </p:nvSpPr>
        <p:spPr/>
        <p:txBody>
          <a:bodyPr/>
          <a:lstStyle/>
          <a:p>
            <a:pPr algn="just"/>
            <a:endParaRPr lang="en-US" sz="2000" dirty="0" smtClean="0">
              <a:latin typeface="Arial" pitchFamily="34" charset="0"/>
              <a:cs typeface="Arial" pitchFamily="34" charset="0"/>
            </a:endParaRPr>
          </a:p>
          <a:p>
            <a:pPr lvl="0" algn="just">
              <a:buNone/>
            </a:pPr>
            <a:r>
              <a:rPr lang="en-US" sz="2000" dirty="0" smtClean="0">
                <a:latin typeface="Arial" pitchFamily="34" charset="0"/>
                <a:cs typeface="Arial" pitchFamily="34" charset="0"/>
              </a:rPr>
              <a:t>    </a:t>
            </a:r>
            <a:r>
              <a:rPr lang="en-US" sz="2800" dirty="0" smtClean="0">
                <a:latin typeface="Arial" pitchFamily="34" charset="0"/>
                <a:cs typeface="Arial" pitchFamily="34" charset="0"/>
              </a:rPr>
              <a:t>Operation GRYPHON has achieved many of its objectives; current results are encouraging when considering this is the first iteration of an organized global tobacco operation.</a:t>
            </a:r>
          </a:p>
          <a:p>
            <a:pPr algn="just">
              <a:buNone/>
            </a:pPr>
            <a:endParaRPr lang="en-US" sz="2800" dirty="0" smtClean="0">
              <a:latin typeface="Arial" pitchFamily="34" charset="0"/>
              <a:cs typeface="Arial" pitchFamily="34" charset="0"/>
            </a:endParaRPr>
          </a:p>
          <a:p>
            <a:pPr lvl="0" algn="just">
              <a:buNone/>
            </a:pPr>
            <a:r>
              <a:rPr lang="en-US" sz="2800" dirty="0" smtClean="0">
                <a:latin typeface="Arial" pitchFamily="34" charset="0"/>
                <a:cs typeface="Arial" pitchFamily="34" charset="0"/>
              </a:rPr>
              <a:t>	It serves as a prime example of international Customs cooperation and national level cooperation with other competent authorities.</a:t>
            </a:r>
          </a:p>
          <a:p>
            <a:pPr lvl="0" algn="just">
              <a:buNone/>
            </a:pPr>
            <a:endParaRPr lang="en-US" sz="2000" dirty="0" smtClean="0"/>
          </a:p>
          <a:p>
            <a:pPr lvl="0" algn="just">
              <a:buNone/>
            </a:pP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381000"/>
            <a:ext cx="8610600" cy="1143000"/>
          </a:xfrm>
        </p:spPr>
        <p:txBody>
          <a:bodyPr/>
          <a:lstStyle/>
          <a:p>
            <a:pPr eaLnBrk="1" hangingPunct="1"/>
            <a:r>
              <a:rPr lang="en-US" sz="2400" dirty="0" smtClean="0"/>
              <a:t>                                                                  </a:t>
            </a:r>
            <a:endParaRPr lang="en-GB" sz="2800" b="1" dirty="0" smtClean="0"/>
          </a:p>
        </p:txBody>
      </p:sp>
      <p:sp>
        <p:nvSpPr>
          <p:cNvPr id="2052" name="CasellaDiTesto 2"/>
          <p:cNvSpPr txBox="1">
            <a:spLocks noChangeArrowheads="1"/>
          </p:cNvSpPr>
          <p:nvPr/>
        </p:nvSpPr>
        <p:spPr bwMode="auto">
          <a:xfrm>
            <a:off x="762000" y="1905000"/>
            <a:ext cx="7772400" cy="4185761"/>
          </a:xfrm>
          <a:prstGeom prst="rect">
            <a:avLst/>
          </a:prstGeom>
          <a:noFill/>
          <a:ln w="9525">
            <a:noFill/>
            <a:miter lim="800000"/>
            <a:headEnd/>
            <a:tailEnd/>
          </a:ln>
        </p:spPr>
        <p:txBody>
          <a:bodyPr>
            <a:spAutoFit/>
          </a:bodyPr>
          <a:lstStyle/>
          <a:p>
            <a:pPr algn="ctr">
              <a:defRPr/>
            </a:pPr>
            <a:endParaRPr lang="en-US" sz="1400" i="1" dirty="0">
              <a:latin typeface="+mn-lt"/>
            </a:endParaRPr>
          </a:p>
          <a:p>
            <a:pPr algn="ctr">
              <a:defRPr/>
            </a:pPr>
            <a:endParaRPr lang="en-US" sz="3600" b="1" dirty="0" smtClean="0">
              <a:latin typeface="+mj-lt"/>
            </a:endParaRPr>
          </a:p>
          <a:p>
            <a:pPr algn="ctr">
              <a:defRPr/>
            </a:pPr>
            <a:r>
              <a:rPr lang="en-US" sz="3600" b="1" dirty="0" smtClean="0">
                <a:solidFill>
                  <a:schemeClr val="accent1"/>
                </a:solidFill>
                <a:latin typeface="Arial" pitchFamily="34" charset="0"/>
                <a:cs typeface="Arial" pitchFamily="34" charset="0"/>
              </a:rPr>
              <a:t>First Global Customs Operation to Combat </a:t>
            </a:r>
            <a:endParaRPr lang="en-US" sz="3600" b="1" dirty="0">
              <a:solidFill>
                <a:schemeClr val="accent1"/>
              </a:solidFill>
              <a:latin typeface="Arial" pitchFamily="34" charset="0"/>
              <a:cs typeface="Arial" pitchFamily="34" charset="0"/>
            </a:endParaRPr>
          </a:p>
          <a:p>
            <a:pPr algn="ctr">
              <a:defRPr/>
            </a:pPr>
            <a:r>
              <a:rPr lang="en-US" sz="3600" b="1" dirty="0">
                <a:solidFill>
                  <a:schemeClr val="accent1"/>
                </a:solidFill>
                <a:latin typeface="Arial" pitchFamily="34" charset="0"/>
                <a:cs typeface="Arial" pitchFamily="34" charset="0"/>
              </a:rPr>
              <a:t>  Illicit trade in Tobacco </a:t>
            </a:r>
          </a:p>
          <a:p>
            <a:pPr algn="ctr">
              <a:defRPr/>
            </a:pPr>
            <a:endParaRPr lang="en-US" sz="3600" i="1" dirty="0">
              <a:latin typeface="+mn-lt"/>
            </a:endParaRPr>
          </a:p>
          <a:p>
            <a:pPr algn="ctr">
              <a:defRPr/>
            </a:pPr>
            <a:endParaRPr lang="en-US" sz="3600" i="1" dirty="0">
              <a:latin typeface="+mn-lt"/>
            </a:endParaRPr>
          </a:p>
          <a:p>
            <a:pPr algn="ctr">
              <a:defRPr/>
            </a:pPr>
            <a:endParaRPr lang="it-IT" sz="3600" dirty="0">
              <a:latin typeface="+mn-lt"/>
            </a:endParaRPr>
          </a:p>
        </p:txBody>
      </p:sp>
      <p:pic>
        <p:nvPicPr>
          <p:cNvPr id="13317" name="Picture 7" descr="C:\Users\v841490\Desktop\logowco.png"/>
          <p:cNvPicPr>
            <a:picLocks noChangeAspect="1" noChangeArrowheads="1"/>
          </p:cNvPicPr>
          <p:nvPr/>
        </p:nvPicPr>
        <p:blipFill>
          <a:blip r:embed="rId2" cstate="print"/>
          <a:srcRect/>
          <a:stretch>
            <a:fillRect/>
          </a:stretch>
        </p:blipFill>
        <p:spPr bwMode="auto">
          <a:xfrm>
            <a:off x="0" y="457200"/>
            <a:ext cx="1858963" cy="14811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chemeClr val="accent1"/>
                </a:solidFill>
                <a:latin typeface="Arial" charset="0"/>
                <a:cs typeface="Arial" charset="0"/>
              </a:rPr>
              <a:t>Preliminary conclusions (cont)</a:t>
            </a:r>
          </a:p>
        </p:txBody>
      </p:sp>
      <p:sp>
        <p:nvSpPr>
          <p:cNvPr id="3" name="Content Placeholder 2"/>
          <p:cNvSpPr>
            <a:spLocks noGrp="1"/>
          </p:cNvSpPr>
          <p:nvPr>
            <p:ph idx="1"/>
          </p:nvPr>
        </p:nvSpPr>
        <p:spPr/>
        <p:txBody>
          <a:bodyPr/>
          <a:lstStyle/>
          <a:p>
            <a:pPr algn="just"/>
            <a:endParaRPr lang="en-US" sz="2000" dirty="0" smtClean="0">
              <a:latin typeface="Arial" pitchFamily="34" charset="0"/>
              <a:cs typeface="Arial" pitchFamily="34" charset="0"/>
            </a:endParaRPr>
          </a:p>
          <a:p>
            <a:pPr lvl="0">
              <a:buNone/>
            </a:pPr>
            <a:r>
              <a:rPr lang="en-US" sz="2800" dirty="0" smtClean="0"/>
              <a:t>	</a:t>
            </a:r>
            <a:r>
              <a:rPr lang="en-US" sz="2800" dirty="0" smtClean="0">
                <a:latin typeface="Arial" pitchFamily="34" charset="0"/>
                <a:cs typeface="Arial" pitchFamily="34" charset="0"/>
              </a:rPr>
              <a:t>Operation GRYPHON also displays the important role of the RILOs as: </a:t>
            </a:r>
          </a:p>
          <a:p>
            <a:pPr lvl="1"/>
            <a:r>
              <a:rPr lang="en-US" dirty="0" smtClean="0">
                <a:latin typeface="Arial" pitchFamily="34" charset="0"/>
                <a:cs typeface="Arial" pitchFamily="34" charset="0"/>
              </a:rPr>
              <a:t> </a:t>
            </a:r>
            <a:r>
              <a:rPr lang="en-US" sz="2800" dirty="0" smtClean="0">
                <a:latin typeface="Arial" pitchFamily="34" charset="0"/>
                <a:cs typeface="Arial" pitchFamily="34" charset="0"/>
              </a:rPr>
              <a:t>the regional focal point for collecting and sharing of information and intelligence;</a:t>
            </a:r>
          </a:p>
          <a:p>
            <a:pPr lvl="1"/>
            <a:r>
              <a:rPr lang="en-US" sz="2800" dirty="0" smtClean="0">
                <a:latin typeface="Arial" pitchFamily="34" charset="0"/>
                <a:cs typeface="Arial" pitchFamily="34" charset="0"/>
              </a:rPr>
              <a:t> a functioning “hub” for initiating Customs cooperation across continents;</a:t>
            </a:r>
          </a:p>
          <a:p>
            <a:pPr lvl="1"/>
            <a:r>
              <a:rPr lang="en-US" sz="2800" dirty="0" smtClean="0">
                <a:latin typeface="Arial" pitchFamily="34" charset="0"/>
                <a:cs typeface="Arial" pitchFamily="34" charset="0"/>
              </a:rPr>
              <a:t> an essential component in Customs’ connectivity.</a:t>
            </a:r>
          </a:p>
          <a:p>
            <a:pPr lvl="0" algn="just">
              <a:buNone/>
            </a:pPr>
            <a:endParaRPr lang="en-US" sz="2800" dirty="0" smtClean="0">
              <a:latin typeface="Arial" pitchFamily="34" charset="0"/>
              <a:cs typeface="Arial" pitchFamily="34" charset="0"/>
            </a:endParaRPr>
          </a:p>
          <a:p>
            <a:pPr lvl="0" algn="just">
              <a:buNone/>
            </a:pP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15240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pPr algn="ctr"/>
            <a:r>
              <a:rPr lang="en-US" sz="2800" b="1" dirty="0" smtClean="0">
                <a:solidFill>
                  <a:schemeClr val="accent1"/>
                </a:solidFill>
                <a:latin typeface="Arial" charset="0"/>
                <a:cs typeface="Arial" charset="0"/>
              </a:rPr>
              <a:t>Seizures </a:t>
            </a:r>
            <a:endParaRPr lang="en-US" sz="2800" b="1" dirty="0">
              <a:solidFill>
                <a:schemeClr val="accent1"/>
              </a:solidFill>
              <a:latin typeface="Arial" charset="0"/>
              <a:cs typeface="Arial" charset="0"/>
            </a:endParaRPr>
          </a:p>
        </p:txBody>
      </p:sp>
      <p:sp>
        <p:nvSpPr>
          <p:cNvPr id="3" name="Content Placeholder 2"/>
          <p:cNvSpPr>
            <a:spLocks noGrp="1"/>
          </p:cNvSpPr>
          <p:nvPr>
            <p:ph idx="1"/>
          </p:nvPr>
        </p:nvSpPr>
        <p:spPr/>
        <p:txBody>
          <a:bodyPr>
            <a:normAutofit/>
          </a:bodyPr>
          <a:lstStyle/>
          <a:p>
            <a:pPr>
              <a:buNone/>
            </a:pPr>
            <a:r>
              <a:rPr lang="en-US" sz="2000" dirty="0" smtClean="0">
                <a:latin typeface="Arial" pitchFamily="34" charset="0"/>
                <a:cs typeface="Arial" pitchFamily="34" charset="0"/>
              </a:rPr>
              <a:t>ZIMBABWE</a:t>
            </a:r>
          </a:p>
          <a:p>
            <a:pPr>
              <a:buNone/>
            </a:pPr>
            <a:r>
              <a:rPr lang="en-US" sz="2000" i="1" dirty="0" smtClean="0">
                <a:latin typeface="Arial" pitchFamily="34" charset="0"/>
                <a:cs typeface="Arial" pitchFamily="34" charset="0"/>
              </a:rPr>
              <a:t>Seizure of: 15 930 000 Cigarettes (4 Train wagons full)</a:t>
            </a:r>
          </a:p>
          <a:p>
            <a:pPr>
              <a:buNone/>
            </a:pPr>
            <a:r>
              <a:rPr lang="en-US" sz="2000" i="1" dirty="0" err="1" smtClean="0">
                <a:latin typeface="Arial" pitchFamily="34" charset="0"/>
                <a:cs typeface="Arial" pitchFamily="34" charset="0"/>
              </a:rPr>
              <a:t>Coverload</a:t>
            </a:r>
            <a:r>
              <a:rPr lang="en-US" sz="2000" i="1" dirty="0" smtClean="0">
                <a:latin typeface="Arial" pitchFamily="34" charset="0"/>
                <a:cs typeface="Arial" pitchFamily="34" charset="0"/>
              </a:rPr>
              <a:t>: Timber,  Eucalyptus Gum Poles  </a:t>
            </a:r>
          </a:p>
          <a:p>
            <a:pPr>
              <a:buNone/>
            </a:pPr>
            <a:endParaRPr lang="en-US" sz="2000"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r>
              <a:rPr lang="en-US" sz="2000" b="1" u="sng" dirty="0" smtClean="0">
                <a:latin typeface="Arial" pitchFamily="34" charset="0"/>
                <a:cs typeface="Arial" pitchFamily="34" charset="0"/>
              </a:rPr>
              <a:t> </a:t>
            </a:r>
            <a:endParaRPr lang="en-US" sz="2000" b="1" u="sng" dirty="0">
              <a:latin typeface="Arial" pitchFamily="34" charset="0"/>
              <a:cs typeface="Arial" pitchFamily="34" charset="0"/>
            </a:endParaRPr>
          </a:p>
        </p:txBody>
      </p:sp>
      <p:sp>
        <p:nvSpPr>
          <p:cNvPr id="5" name="Subtitle 4"/>
          <p:cNvSpPr txBox="1">
            <a:spLocks/>
          </p:cNvSpPr>
          <p:nvPr/>
        </p:nvSpPr>
        <p:spPr>
          <a:xfrm>
            <a:off x="1295400" y="4572000"/>
            <a:ext cx="6400800" cy="1752600"/>
          </a:xfrm>
          <a:prstGeom prst="rect">
            <a:avLst/>
          </a:prstGeom>
        </p:spPr>
        <p:txBody>
          <a:bodyPr vert="horz" lIns="91440" tIns="45720" rIns="91440" bIns="45720" rtlCol="0">
            <a:normAutofit/>
          </a:bodyPr>
          <a:lstStyle/>
          <a:p>
            <a:pPr marL="342900" lvl="0" indent="-342900" algn="ctr">
              <a:lnSpc>
                <a:spcPct val="80000"/>
              </a:lnSpc>
              <a:spcBef>
                <a:spcPts val="300"/>
              </a:spcBef>
              <a:defRPr/>
            </a:pPr>
            <a:r>
              <a:rPr lang="en-GB" sz="2400" b="1" i="1" dirty="0" smtClean="0">
                <a:solidFill>
                  <a:schemeClr val="accent2">
                    <a:lumMod val="75000"/>
                  </a:schemeClr>
                </a:solidFill>
                <a:latin typeface="Arial" pitchFamily="34" charset="0"/>
                <a:cs typeface="Arial" pitchFamily="34" charset="0"/>
              </a:rPr>
              <a:t> </a:t>
            </a:r>
            <a:endParaRPr lang="en-GB" sz="2400" b="1" dirty="0" smtClean="0">
              <a:solidFill>
                <a:schemeClr val="tx2">
                  <a:lumMod val="75000"/>
                </a:schemeClr>
              </a:solidFill>
            </a:endParaRPr>
          </a:p>
          <a:p>
            <a:pPr marL="342900" marR="0" lvl="0" indent="-342900" algn="ctr" defTabSz="914400" rtl="0" eaLnBrk="1" fontAlgn="auto" latinLnBrk="0" hangingPunct="1">
              <a:lnSpc>
                <a:spcPct val="80000"/>
              </a:lnSpc>
              <a:spcBef>
                <a:spcPts val="300"/>
              </a:spcBef>
              <a:spcAft>
                <a:spcPts val="0"/>
              </a:spcAft>
              <a:buClrTx/>
              <a:buSzTx/>
              <a:tabLst/>
              <a:defRPr/>
            </a:pPr>
            <a:endParaRPr lang="en-GB" sz="2000" b="1" dirty="0" smtClean="0">
              <a:latin typeface="Arial" pitchFamily="34" charset="0"/>
              <a:cs typeface="Arial" pitchFamily="34" charset="0"/>
            </a:endParaRPr>
          </a:p>
          <a:p>
            <a:pPr marL="342900" marR="0" lvl="0" indent="-342900" algn="ctr" defTabSz="914400" rtl="0" eaLnBrk="1" fontAlgn="auto" latinLnBrk="0" hangingPunct="1">
              <a:lnSpc>
                <a:spcPct val="80000"/>
              </a:lnSpc>
              <a:spcBef>
                <a:spcPts val="300"/>
              </a:spcBef>
              <a:spcAft>
                <a:spcPts val="0"/>
              </a:spcAft>
              <a:buClrTx/>
              <a:buSzTx/>
              <a:tabLst/>
              <a:defRPr/>
            </a:pPr>
            <a:r>
              <a:rPr kumimoji="0" lang="en-GB"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3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descr="C:\Users\v841490\Desktop\logowco.png"/>
          <p:cNvPicPr>
            <a:picLocks noChangeAspect="1" noChangeArrowheads="1"/>
          </p:cNvPicPr>
          <p:nvPr/>
        </p:nvPicPr>
        <p:blipFill>
          <a:blip r:embed="rId3" cstate="print"/>
          <a:srcRect/>
          <a:stretch>
            <a:fillRect/>
          </a:stretch>
        </p:blipFill>
        <p:spPr bwMode="auto">
          <a:xfrm>
            <a:off x="0" y="0"/>
            <a:ext cx="1858963" cy="1481138"/>
          </a:xfrm>
          <a:prstGeom prst="rect">
            <a:avLst/>
          </a:prstGeom>
          <a:noFill/>
          <a:ln w="9525">
            <a:noFill/>
            <a:miter lim="800000"/>
            <a:headEnd/>
            <a:tailEnd/>
          </a:ln>
        </p:spPr>
      </p:pic>
      <p:pic>
        <p:nvPicPr>
          <p:cNvPr id="11" name="Picture 10" descr="T:\ENFSD\Tobacco\TOBACCO_Revenue Programme\GRYPHON\Newsletter\zimbabwe\2013-10-11-083.jpg"/>
          <p:cNvPicPr/>
          <p:nvPr/>
        </p:nvPicPr>
        <p:blipFill>
          <a:blip r:embed="rId4" cstate="print"/>
          <a:srcRect/>
          <a:stretch>
            <a:fillRect/>
          </a:stretch>
        </p:blipFill>
        <p:spPr bwMode="auto">
          <a:xfrm>
            <a:off x="1371600" y="3429000"/>
            <a:ext cx="2590799" cy="2362200"/>
          </a:xfrm>
          <a:prstGeom prst="rect">
            <a:avLst/>
          </a:prstGeom>
          <a:noFill/>
          <a:ln w="9525">
            <a:noFill/>
            <a:miter lim="800000"/>
            <a:headEnd/>
            <a:tailEnd/>
          </a:ln>
        </p:spPr>
      </p:pic>
      <p:pic>
        <p:nvPicPr>
          <p:cNvPr id="12" name="Picture 11" descr="T:\ENFSD\Tobacco\TOBACCO_Revenue Programme\GRYPHON\Newsletter\zimbabwe\2013-10-11-115.jpg"/>
          <p:cNvPicPr/>
          <p:nvPr/>
        </p:nvPicPr>
        <p:blipFill>
          <a:blip r:embed="rId5" cstate="print"/>
          <a:srcRect/>
          <a:stretch>
            <a:fillRect/>
          </a:stretch>
        </p:blipFill>
        <p:spPr bwMode="auto">
          <a:xfrm>
            <a:off x="4876800" y="3429000"/>
            <a:ext cx="2209799" cy="23622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438150"/>
          </a:xfrm>
        </p:spPr>
        <p:txBody>
          <a:bodyPr/>
          <a:lstStyle/>
          <a:p>
            <a:pPr algn="ctr"/>
            <a:r>
              <a:rPr lang="en-US" sz="3200" b="1" dirty="0" smtClean="0">
                <a:solidFill>
                  <a:schemeClr val="accent1"/>
                </a:solidFill>
                <a:latin typeface="Arial" charset="0"/>
                <a:cs typeface="Arial" charset="0"/>
              </a:rPr>
              <a:t>Seizures</a:t>
            </a:r>
            <a:r>
              <a:rPr lang="en-US" sz="5400" b="1" dirty="0" smtClean="0">
                <a:solidFill>
                  <a:schemeClr val="accent1"/>
                </a:solidFill>
                <a:latin typeface="Arial" charset="0"/>
                <a:cs typeface="Arial" charset="0"/>
              </a:rPr>
              <a:t> </a:t>
            </a:r>
            <a:endParaRPr lang="en-US" dirty="0"/>
          </a:p>
        </p:txBody>
      </p:sp>
      <p:sp>
        <p:nvSpPr>
          <p:cNvPr id="3" name="Content Placeholder 2"/>
          <p:cNvSpPr>
            <a:spLocks noGrp="1"/>
          </p:cNvSpPr>
          <p:nvPr>
            <p:ph idx="1"/>
          </p:nvPr>
        </p:nvSpPr>
        <p:spPr>
          <a:xfrm>
            <a:off x="457200" y="1295401"/>
            <a:ext cx="8229600" cy="5029200"/>
          </a:xfrm>
        </p:spPr>
        <p:txBody>
          <a:bodyPr>
            <a:normAutofit/>
          </a:bodyPr>
          <a:lstStyle/>
          <a:p>
            <a:pPr>
              <a:buNone/>
            </a:pPr>
            <a:endParaRPr lang="en-US" sz="2000" dirty="0" smtClean="0"/>
          </a:p>
          <a:p>
            <a:endParaRPr lang="en-US" sz="2800" b="1" dirty="0" smtClean="0">
              <a:solidFill>
                <a:schemeClr val="accent1"/>
              </a:solidFill>
              <a:latin typeface="Arial" charset="0"/>
              <a:ea typeface="+mj-ea"/>
              <a:cs typeface="Arial" charset="0"/>
            </a:endParaRP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p:txBody>
      </p:sp>
      <p:sp>
        <p:nvSpPr>
          <p:cNvPr id="5" name="Subtitle 4"/>
          <p:cNvSpPr txBox="1">
            <a:spLocks/>
          </p:cNvSpPr>
          <p:nvPr/>
        </p:nvSpPr>
        <p:spPr>
          <a:xfrm>
            <a:off x="1295400" y="4572000"/>
            <a:ext cx="6400800" cy="1752600"/>
          </a:xfrm>
          <a:prstGeom prst="rect">
            <a:avLst/>
          </a:prstGeom>
        </p:spPr>
        <p:txBody>
          <a:bodyPr vert="horz" lIns="91440" tIns="45720" rIns="91440" bIns="45720" rtlCol="0">
            <a:normAutofit/>
          </a:bodyPr>
          <a:lstStyle/>
          <a:p>
            <a:pPr marL="342900" lvl="0" indent="-342900" algn="ctr">
              <a:lnSpc>
                <a:spcPct val="80000"/>
              </a:lnSpc>
              <a:spcBef>
                <a:spcPts val="300"/>
              </a:spcBef>
              <a:defRPr/>
            </a:pPr>
            <a:r>
              <a:rPr lang="en-GB" sz="2400" b="1" i="1" dirty="0" smtClean="0">
                <a:solidFill>
                  <a:schemeClr val="accent2">
                    <a:lumMod val="75000"/>
                  </a:schemeClr>
                </a:solidFill>
                <a:latin typeface="Arial" pitchFamily="34" charset="0"/>
                <a:cs typeface="Arial" pitchFamily="34" charset="0"/>
              </a:rPr>
              <a:t> </a:t>
            </a:r>
            <a:endParaRPr lang="en-GB" sz="2400" b="1" dirty="0" smtClean="0">
              <a:solidFill>
                <a:schemeClr val="tx2">
                  <a:lumMod val="75000"/>
                </a:schemeClr>
              </a:solidFill>
            </a:endParaRPr>
          </a:p>
          <a:p>
            <a:pPr marL="342900" marR="0" lvl="0" indent="-342900" algn="ctr" defTabSz="914400" rtl="0" eaLnBrk="1" fontAlgn="auto" latinLnBrk="0" hangingPunct="1">
              <a:lnSpc>
                <a:spcPct val="80000"/>
              </a:lnSpc>
              <a:spcBef>
                <a:spcPts val="300"/>
              </a:spcBef>
              <a:spcAft>
                <a:spcPts val="0"/>
              </a:spcAft>
              <a:buClrTx/>
              <a:buSzTx/>
              <a:tabLst/>
              <a:defRPr/>
            </a:pPr>
            <a:endParaRPr lang="en-GB" sz="2000" b="1" dirty="0" smtClean="0">
              <a:latin typeface="Arial" pitchFamily="34" charset="0"/>
              <a:cs typeface="Arial" pitchFamily="34" charset="0"/>
            </a:endParaRPr>
          </a:p>
          <a:p>
            <a:pPr marL="342900" marR="0" lvl="0" indent="-342900" algn="ctr" defTabSz="914400" rtl="0" eaLnBrk="1" fontAlgn="auto" latinLnBrk="0" hangingPunct="1">
              <a:lnSpc>
                <a:spcPct val="80000"/>
              </a:lnSpc>
              <a:spcBef>
                <a:spcPts val="300"/>
              </a:spcBef>
              <a:spcAft>
                <a:spcPts val="0"/>
              </a:spcAft>
              <a:buClrTx/>
              <a:buSzTx/>
              <a:tabLst/>
              <a:defRPr/>
            </a:pPr>
            <a:r>
              <a:rPr kumimoji="0" lang="en-GB"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3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descr="C:\Users\v841490\Desktop\logowco.png"/>
          <p:cNvPicPr>
            <a:picLocks noChangeAspect="1" noChangeArrowheads="1"/>
          </p:cNvPicPr>
          <p:nvPr/>
        </p:nvPicPr>
        <p:blipFill>
          <a:blip r:embed="rId3" cstate="print"/>
          <a:srcRect/>
          <a:stretch>
            <a:fillRect/>
          </a:stretch>
        </p:blipFill>
        <p:spPr bwMode="auto">
          <a:xfrm>
            <a:off x="0" y="0"/>
            <a:ext cx="1858963" cy="1481138"/>
          </a:xfrm>
          <a:prstGeom prst="rect">
            <a:avLst/>
          </a:prstGeom>
          <a:noFill/>
          <a:ln w="9525">
            <a:noFill/>
            <a:miter lim="800000"/>
            <a:headEnd/>
            <a:tailEnd/>
          </a:ln>
        </p:spPr>
      </p:pic>
      <p:pic>
        <p:nvPicPr>
          <p:cNvPr id="9" name="Picture 8" descr="C:\Users\magi\AppData\Local\Microsoft\Windows\Temporary Internet Files\Content.IE5\MP9KNV2P\1[2].JPG"/>
          <p:cNvPicPr/>
          <p:nvPr/>
        </p:nvPicPr>
        <p:blipFill>
          <a:blip r:embed="rId4" cstate="print"/>
          <a:srcRect/>
          <a:stretch>
            <a:fillRect/>
          </a:stretch>
        </p:blipFill>
        <p:spPr bwMode="auto">
          <a:xfrm>
            <a:off x="990600" y="3352800"/>
            <a:ext cx="2209800" cy="1676400"/>
          </a:xfrm>
          <a:prstGeom prst="rect">
            <a:avLst/>
          </a:prstGeom>
          <a:noFill/>
          <a:ln w="9525">
            <a:noFill/>
            <a:miter lim="800000"/>
            <a:headEnd/>
            <a:tailEnd/>
          </a:ln>
        </p:spPr>
      </p:pic>
      <p:pic>
        <p:nvPicPr>
          <p:cNvPr id="10" name="Picture 9" descr="C:\Users\magi\AppData\Local\Microsoft\Windows\Temporary Internet Files\Content.IE5\LOL6ARX7\3[1].JPG"/>
          <p:cNvPicPr/>
          <p:nvPr/>
        </p:nvPicPr>
        <p:blipFill>
          <a:blip r:embed="rId5" cstate="print"/>
          <a:srcRect/>
          <a:stretch>
            <a:fillRect/>
          </a:stretch>
        </p:blipFill>
        <p:spPr bwMode="auto">
          <a:xfrm>
            <a:off x="990600" y="5105400"/>
            <a:ext cx="2209800" cy="1474228"/>
          </a:xfrm>
          <a:prstGeom prst="rect">
            <a:avLst/>
          </a:prstGeom>
          <a:noFill/>
          <a:ln w="9525">
            <a:noFill/>
            <a:miter lim="800000"/>
            <a:headEnd/>
            <a:tailEnd/>
          </a:ln>
        </p:spPr>
      </p:pic>
      <p:pic>
        <p:nvPicPr>
          <p:cNvPr id="11" name="Picture 10" descr="C:\Users\magi\AppData\Local\Microsoft\Windows\Temporary Internet Files\Content.IE5\9ELGPZU8\5[1].JPG"/>
          <p:cNvPicPr/>
          <p:nvPr/>
        </p:nvPicPr>
        <p:blipFill>
          <a:blip r:embed="rId6" cstate="print"/>
          <a:srcRect/>
          <a:stretch>
            <a:fillRect/>
          </a:stretch>
        </p:blipFill>
        <p:spPr bwMode="auto">
          <a:xfrm>
            <a:off x="5181600" y="3200400"/>
            <a:ext cx="2514600" cy="1684769"/>
          </a:xfrm>
          <a:prstGeom prst="rect">
            <a:avLst/>
          </a:prstGeom>
          <a:noFill/>
          <a:ln w="9525">
            <a:noFill/>
            <a:miter lim="800000"/>
            <a:headEnd/>
            <a:tailEnd/>
          </a:ln>
        </p:spPr>
      </p:pic>
      <p:pic>
        <p:nvPicPr>
          <p:cNvPr id="12" name="Picture 11" descr="C:\Users\magi\AppData\Local\Microsoft\Windows\Temporary Internet Files\Content.IE5\P98S2FKQ\6[1].JPG"/>
          <p:cNvPicPr/>
          <p:nvPr/>
        </p:nvPicPr>
        <p:blipFill>
          <a:blip r:embed="rId7" cstate="print"/>
          <a:srcRect/>
          <a:stretch>
            <a:fillRect/>
          </a:stretch>
        </p:blipFill>
        <p:spPr bwMode="auto">
          <a:xfrm>
            <a:off x="5181600" y="5029200"/>
            <a:ext cx="2514600" cy="1524000"/>
          </a:xfrm>
          <a:prstGeom prst="rect">
            <a:avLst/>
          </a:prstGeom>
          <a:noFill/>
          <a:ln w="9525">
            <a:noFill/>
            <a:miter lim="800000"/>
            <a:headEnd/>
            <a:tailEnd/>
          </a:ln>
        </p:spPr>
      </p:pic>
      <p:sp>
        <p:nvSpPr>
          <p:cNvPr id="1026" name="AutoShape 2"/>
          <p:cNvSpPr>
            <a:spLocks noChangeArrowheads="1"/>
          </p:cNvSpPr>
          <p:nvPr/>
        </p:nvSpPr>
        <p:spPr bwMode="auto">
          <a:xfrm flipV="1">
            <a:off x="2362200" y="3810000"/>
            <a:ext cx="609600" cy="250825"/>
          </a:xfrm>
          <a:prstGeom prst="leftArrow">
            <a:avLst>
              <a:gd name="adj1" fmla="val 50000"/>
              <a:gd name="adj2" fmla="val 66990"/>
            </a:avLst>
          </a:prstGeom>
          <a:solidFill>
            <a:srgbClr val="FF0000"/>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AutoShape 2"/>
          <p:cNvSpPr>
            <a:spLocks noChangeArrowheads="1"/>
          </p:cNvSpPr>
          <p:nvPr/>
        </p:nvSpPr>
        <p:spPr bwMode="auto">
          <a:xfrm flipV="1">
            <a:off x="7086600" y="3429000"/>
            <a:ext cx="609600" cy="152402"/>
          </a:xfrm>
          <a:prstGeom prst="leftArrow">
            <a:avLst>
              <a:gd name="adj1" fmla="val 85741"/>
              <a:gd name="adj2" fmla="val 66990"/>
            </a:avLst>
          </a:prstGeom>
          <a:solidFill>
            <a:srgbClr val="FF0000"/>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33400" y="1752600"/>
            <a:ext cx="7696200" cy="1631216"/>
          </a:xfrm>
          <a:prstGeom prst="rect">
            <a:avLst/>
          </a:prstGeom>
        </p:spPr>
        <p:txBody>
          <a:bodyPr wrap="square">
            <a:spAutoFit/>
          </a:bodyPr>
          <a:lstStyle/>
          <a:p>
            <a:r>
              <a:rPr lang="en-US" sz="2000" dirty="0" smtClean="0">
                <a:latin typeface="Arial" pitchFamily="34" charset="0"/>
                <a:cs typeface="Arial" pitchFamily="34" charset="0"/>
              </a:rPr>
              <a:t>SPAIN</a:t>
            </a:r>
          </a:p>
          <a:p>
            <a:r>
              <a:rPr lang="en-US" sz="2000" i="1" dirty="0" smtClean="0"/>
              <a:t>Seizure of: 9.180.000 Cigarettes</a:t>
            </a:r>
            <a:endParaRPr lang="en-US" sz="2000" dirty="0" smtClean="0"/>
          </a:p>
          <a:p>
            <a:r>
              <a:rPr lang="en-US" sz="2000" i="1" dirty="0" smtClean="0"/>
              <a:t>The container number was duplicated (using stickers). One container was filled with stones; the other container was packed with cigarettes</a:t>
            </a:r>
            <a:endParaRPr lang="en-US" sz="2000" dirty="0"/>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pPr algn="ctr"/>
            <a:r>
              <a:rPr lang="en-US" sz="3200" b="1" dirty="0" smtClean="0">
                <a:solidFill>
                  <a:schemeClr val="accent1"/>
                </a:solidFill>
                <a:latin typeface="Arial" charset="0"/>
                <a:cs typeface="Arial" charset="0"/>
              </a:rPr>
              <a:t>Seizures</a:t>
            </a:r>
            <a:r>
              <a:rPr lang="en-US" sz="5400" b="1" dirty="0" smtClean="0">
                <a:solidFill>
                  <a:schemeClr val="accent1"/>
                </a:solidFill>
                <a:latin typeface="Arial" charset="0"/>
                <a:cs typeface="Arial" charset="0"/>
              </a:rPr>
              <a:t> </a:t>
            </a:r>
            <a:endParaRPr lang="en-US" dirty="0"/>
          </a:p>
        </p:txBody>
      </p:sp>
      <p:sp>
        <p:nvSpPr>
          <p:cNvPr id="3" name="Content Placeholder 2"/>
          <p:cNvSpPr>
            <a:spLocks noGrp="1"/>
          </p:cNvSpPr>
          <p:nvPr>
            <p:ph idx="1"/>
          </p:nvPr>
        </p:nvSpPr>
        <p:spPr>
          <a:xfrm>
            <a:off x="457200" y="1600201"/>
            <a:ext cx="8229600" cy="4724400"/>
          </a:xfrm>
        </p:spPr>
        <p:txBody>
          <a:bodyPr>
            <a:normAutofit/>
          </a:bodyPr>
          <a:lstStyle/>
          <a:p>
            <a:pPr>
              <a:buNone/>
            </a:pPr>
            <a:r>
              <a:rPr lang="en-US" sz="2000" dirty="0" smtClean="0">
                <a:latin typeface="Arial" pitchFamily="34" charset="0"/>
                <a:cs typeface="Arial" pitchFamily="34" charset="0"/>
              </a:rPr>
              <a:t>  SPAIN</a:t>
            </a:r>
          </a:p>
          <a:p>
            <a:pPr>
              <a:buNone/>
            </a:pPr>
            <a:r>
              <a:rPr lang="en-US" sz="2000" i="1" dirty="0" smtClean="0"/>
              <a:t>  </a:t>
            </a:r>
            <a:r>
              <a:rPr lang="en-US" sz="2000" i="1" dirty="0" smtClean="0">
                <a:latin typeface="Arial" pitchFamily="34" charset="0"/>
                <a:cs typeface="Arial" pitchFamily="34" charset="0"/>
              </a:rPr>
              <a:t>Seizure of: 2.517.480 Cigarettes;</a:t>
            </a:r>
          </a:p>
          <a:p>
            <a:pPr>
              <a:buNone/>
            </a:pPr>
            <a:r>
              <a:rPr lang="en-US" sz="2000" i="1" dirty="0" smtClean="0">
                <a:latin typeface="Arial" pitchFamily="34" charset="0"/>
                <a:cs typeface="Arial" pitchFamily="34" charset="0"/>
              </a:rPr>
              <a:t> The cigarettes were concealed inside machineries full of oil;  </a:t>
            </a: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p:txBody>
      </p:sp>
      <p:sp>
        <p:nvSpPr>
          <p:cNvPr id="5" name="Subtitle 4"/>
          <p:cNvSpPr txBox="1">
            <a:spLocks/>
          </p:cNvSpPr>
          <p:nvPr/>
        </p:nvSpPr>
        <p:spPr>
          <a:xfrm>
            <a:off x="1295400" y="4572000"/>
            <a:ext cx="6400800" cy="1752600"/>
          </a:xfrm>
          <a:prstGeom prst="rect">
            <a:avLst/>
          </a:prstGeom>
        </p:spPr>
        <p:txBody>
          <a:bodyPr vert="horz" lIns="91440" tIns="45720" rIns="91440" bIns="45720" rtlCol="0">
            <a:normAutofit/>
          </a:bodyPr>
          <a:lstStyle/>
          <a:p>
            <a:pPr marL="342900" lvl="0" indent="-342900" algn="ctr">
              <a:lnSpc>
                <a:spcPct val="80000"/>
              </a:lnSpc>
              <a:spcBef>
                <a:spcPts val="300"/>
              </a:spcBef>
              <a:defRPr/>
            </a:pPr>
            <a:r>
              <a:rPr lang="en-GB" sz="2400" b="1" i="1" dirty="0" smtClean="0">
                <a:solidFill>
                  <a:schemeClr val="accent2">
                    <a:lumMod val="75000"/>
                  </a:schemeClr>
                </a:solidFill>
                <a:latin typeface="Arial" pitchFamily="34" charset="0"/>
                <a:cs typeface="Arial" pitchFamily="34" charset="0"/>
              </a:rPr>
              <a:t> </a:t>
            </a:r>
            <a:endParaRPr lang="en-GB" sz="2400" b="1" dirty="0" smtClean="0">
              <a:solidFill>
                <a:schemeClr val="tx2">
                  <a:lumMod val="75000"/>
                </a:schemeClr>
              </a:solidFill>
            </a:endParaRPr>
          </a:p>
          <a:p>
            <a:pPr marL="342900" marR="0" lvl="0" indent="-342900" algn="ctr" defTabSz="914400" rtl="0" eaLnBrk="1" fontAlgn="auto" latinLnBrk="0" hangingPunct="1">
              <a:lnSpc>
                <a:spcPct val="80000"/>
              </a:lnSpc>
              <a:spcBef>
                <a:spcPts val="300"/>
              </a:spcBef>
              <a:spcAft>
                <a:spcPts val="0"/>
              </a:spcAft>
              <a:buClrTx/>
              <a:buSzTx/>
              <a:tabLst/>
              <a:defRPr/>
            </a:pPr>
            <a:endParaRPr lang="en-GB" sz="2000" b="1" dirty="0" smtClean="0">
              <a:latin typeface="Arial" pitchFamily="34" charset="0"/>
              <a:cs typeface="Arial" pitchFamily="34" charset="0"/>
            </a:endParaRPr>
          </a:p>
          <a:p>
            <a:pPr marL="342900" marR="0" lvl="0" indent="-342900" algn="ctr" defTabSz="914400" rtl="0" eaLnBrk="1" fontAlgn="auto" latinLnBrk="0" hangingPunct="1">
              <a:lnSpc>
                <a:spcPct val="80000"/>
              </a:lnSpc>
              <a:spcBef>
                <a:spcPts val="300"/>
              </a:spcBef>
              <a:spcAft>
                <a:spcPts val="0"/>
              </a:spcAft>
              <a:buClrTx/>
              <a:buSzTx/>
              <a:tabLst/>
              <a:defRPr/>
            </a:pPr>
            <a:r>
              <a:rPr kumimoji="0" lang="en-GB"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3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descr="C:\Users\v841490\Desktop\logowco.png"/>
          <p:cNvPicPr>
            <a:picLocks noChangeAspect="1" noChangeArrowheads="1"/>
          </p:cNvPicPr>
          <p:nvPr/>
        </p:nvPicPr>
        <p:blipFill>
          <a:blip r:embed="rId3" cstate="print"/>
          <a:srcRect/>
          <a:stretch>
            <a:fillRect/>
          </a:stretch>
        </p:blipFill>
        <p:spPr bwMode="auto">
          <a:xfrm>
            <a:off x="0" y="0"/>
            <a:ext cx="1858963" cy="1481138"/>
          </a:xfrm>
          <a:prstGeom prst="rect">
            <a:avLst/>
          </a:prstGeom>
          <a:noFill/>
          <a:ln w="9525">
            <a:noFill/>
            <a:miter lim="800000"/>
            <a:headEnd/>
            <a:tailEnd/>
          </a:ln>
        </p:spPr>
      </p:pic>
      <p:pic>
        <p:nvPicPr>
          <p:cNvPr id="9" name="Picture 8" descr="C:\Users\magi\AppData\Local\Microsoft\Windows\Temporary Internet Files\Content.IE5\P98S2FKQ\Op._Kaveas_vista_general[1].jpg"/>
          <p:cNvPicPr/>
          <p:nvPr/>
        </p:nvPicPr>
        <p:blipFill>
          <a:blip r:embed="rId4" cstate="print"/>
          <a:srcRect/>
          <a:stretch>
            <a:fillRect/>
          </a:stretch>
        </p:blipFill>
        <p:spPr bwMode="auto">
          <a:xfrm>
            <a:off x="914400" y="3886200"/>
            <a:ext cx="2133600" cy="1754802"/>
          </a:xfrm>
          <a:prstGeom prst="rect">
            <a:avLst/>
          </a:prstGeom>
          <a:noFill/>
          <a:ln w="9525">
            <a:noFill/>
            <a:miter lim="800000"/>
            <a:headEnd/>
            <a:tailEnd/>
          </a:ln>
        </p:spPr>
      </p:pic>
      <p:pic>
        <p:nvPicPr>
          <p:cNvPr id="10" name="Picture 9" descr="C:\Users\magi\AppData\Local\Microsoft\Windows\Temporary Internet Files\Content.IE5\4WKU750C\Nueva imagen (1).jpg"/>
          <p:cNvPicPr/>
          <p:nvPr/>
        </p:nvPicPr>
        <p:blipFill>
          <a:blip r:embed="rId5" cstate="print"/>
          <a:srcRect/>
          <a:stretch>
            <a:fillRect/>
          </a:stretch>
        </p:blipFill>
        <p:spPr bwMode="auto">
          <a:xfrm>
            <a:off x="3124200" y="3886200"/>
            <a:ext cx="2667000" cy="1752600"/>
          </a:xfrm>
          <a:prstGeom prst="rect">
            <a:avLst/>
          </a:prstGeom>
          <a:noFill/>
          <a:ln w="9525">
            <a:noFill/>
            <a:miter lim="800000"/>
            <a:headEnd/>
            <a:tailEnd/>
          </a:ln>
        </p:spPr>
      </p:pic>
      <p:pic>
        <p:nvPicPr>
          <p:cNvPr id="11" name="Picture 10" descr="C:\Users\magi\AppData\Local\Microsoft\Windows\Temporary Internet Files\Content.IE5\2A5DFGSP\Nueva imagen (2).jpg"/>
          <p:cNvPicPr/>
          <p:nvPr/>
        </p:nvPicPr>
        <p:blipFill>
          <a:blip r:embed="rId6" cstate="print"/>
          <a:srcRect/>
          <a:stretch>
            <a:fillRect/>
          </a:stretch>
        </p:blipFill>
        <p:spPr bwMode="auto">
          <a:xfrm>
            <a:off x="5867400" y="3886200"/>
            <a:ext cx="2796243" cy="180369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lstStyle/>
          <a:p>
            <a:pPr algn="ctr"/>
            <a:r>
              <a:rPr lang="en-US" sz="3200" b="1" dirty="0" smtClean="0">
                <a:solidFill>
                  <a:schemeClr val="accent1"/>
                </a:solidFill>
                <a:latin typeface="Arial" charset="0"/>
                <a:cs typeface="Arial" charset="0"/>
              </a:rPr>
              <a:t>Seizures </a:t>
            </a:r>
            <a:endParaRPr lang="en-US" sz="3200" dirty="0"/>
          </a:p>
        </p:txBody>
      </p:sp>
      <p:pic>
        <p:nvPicPr>
          <p:cNvPr id="5" name="Content Placeholder 4" descr="C:\Users\magi\AppData\Local\Microsoft\Windows\Temporary Internet Files\Content.IE5\FNRXUQF2\Case 2(3).jpg"/>
          <p:cNvPicPr>
            <a:picLocks noGrp="1"/>
          </p:cNvPicPr>
          <p:nvPr>
            <p:ph idx="1"/>
          </p:nvPr>
        </p:nvPicPr>
        <p:blipFill>
          <a:blip r:embed="rId2" cstate="print"/>
          <a:srcRect/>
          <a:stretch>
            <a:fillRect/>
          </a:stretch>
        </p:blipFill>
        <p:spPr bwMode="auto">
          <a:xfrm>
            <a:off x="838200" y="3200400"/>
            <a:ext cx="6858000" cy="3048000"/>
          </a:xfrm>
          <a:prstGeom prst="rect">
            <a:avLst/>
          </a:prstGeom>
          <a:solidFill>
            <a:srgbClr val="FF0000"/>
          </a:solidFill>
          <a:ln w="9525">
            <a:noFill/>
            <a:miter lim="800000"/>
            <a:headEnd/>
            <a:tailEnd/>
          </a:ln>
        </p:spPr>
      </p:pic>
      <p:sp>
        <p:nvSpPr>
          <p:cNvPr id="8" name="Left Arrow 7"/>
          <p:cNvSpPr/>
          <p:nvPr/>
        </p:nvSpPr>
        <p:spPr>
          <a:xfrm>
            <a:off x="4572000" y="4876800"/>
            <a:ext cx="762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p:cNvSpPr txBox="1"/>
          <p:nvPr/>
        </p:nvSpPr>
        <p:spPr>
          <a:xfrm>
            <a:off x="5410200" y="4724400"/>
            <a:ext cx="1981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Arial" pitchFamily="34" charset="0"/>
                <a:cs typeface="Arial" pitchFamily="34" charset="0"/>
              </a:rPr>
              <a:t>Hidden compartment</a:t>
            </a:r>
            <a:endParaRPr lang="en-US" dirty="0">
              <a:latin typeface="Arial" pitchFamily="34" charset="0"/>
              <a:cs typeface="Arial" pitchFamily="34" charset="0"/>
            </a:endParaRPr>
          </a:p>
        </p:txBody>
      </p:sp>
      <p:sp>
        <p:nvSpPr>
          <p:cNvPr id="12" name="Rectangle 11"/>
          <p:cNvSpPr/>
          <p:nvPr/>
        </p:nvSpPr>
        <p:spPr>
          <a:xfrm>
            <a:off x="457200" y="1828800"/>
            <a:ext cx="7010400" cy="1323439"/>
          </a:xfrm>
          <a:prstGeom prst="rect">
            <a:avLst/>
          </a:prstGeom>
        </p:spPr>
        <p:txBody>
          <a:bodyPr wrap="square">
            <a:spAutoFit/>
          </a:bodyPr>
          <a:lstStyle/>
          <a:p>
            <a:pPr marL="273050" lvl="0" indent="-273050" eaLnBrk="0" hangingPunct="0">
              <a:spcBef>
                <a:spcPct val="20000"/>
              </a:spcBef>
              <a:buClr>
                <a:srgbClr val="0BD0D9"/>
              </a:buClr>
              <a:buSzPct val="95000"/>
            </a:pPr>
            <a:r>
              <a:rPr lang="en-US" sz="2000" dirty="0" smtClean="0">
                <a:latin typeface="Arial" pitchFamily="34" charset="0"/>
                <a:cs typeface="Arial" pitchFamily="34" charset="0"/>
              </a:rPr>
              <a:t>SOUTH AFRICA</a:t>
            </a:r>
          </a:p>
          <a:p>
            <a:pPr marL="273050" lvl="0" indent="-273050" eaLnBrk="0" hangingPunct="0">
              <a:buClr>
                <a:srgbClr val="0BD0D9"/>
              </a:buClr>
              <a:buSzPct val="95000"/>
            </a:pPr>
            <a:r>
              <a:rPr lang="en-US" sz="2000" i="1" dirty="0" smtClean="0"/>
              <a:t>Seizure of: 3.700.000 Cigarettes; </a:t>
            </a:r>
          </a:p>
          <a:p>
            <a:pPr marL="273050" lvl="0" indent="-273050" eaLnBrk="0" hangingPunct="0">
              <a:buClr>
                <a:srgbClr val="0BD0D9"/>
              </a:buClr>
              <a:buSzPct val="95000"/>
            </a:pPr>
            <a:r>
              <a:rPr lang="en-US" sz="2000" i="1" dirty="0" smtClean="0"/>
              <a:t>The cigarettes have been found in a compartment hidden in a consignment of maize;</a:t>
            </a:r>
          </a:p>
        </p:txBody>
      </p:sp>
      <p:pic>
        <p:nvPicPr>
          <p:cNvPr id="13" name="Picture 7" descr="C:\Users\v841490\Desktop\logowco.png"/>
          <p:cNvPicPr>
            <a:picLocks noChangeAspect="1" noChangeArrowheads="1"/>
          </p:cNvPicPr>
          <p:nvPr/>
        </p:nvPicPr>
        <p:blipFill>
          <a:blip r:embed="rId3" cstate="print"/>
          <a:srcRect/>
          <a:stretch>
            <a:fillRect/>
          </a:stretch>
        </p:blipFill>
        <p:spPr bwMode="auto">
          <a:xfrm>
            <a:off x="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sp>
        <p:nvSpPr>
          <p:cNvPr id="3" name="Content Placeholder 2"/>
          <p:cNvSpPr>
            <a:spLocks noGrp="1"/>
          </p:cNvSpPr>
          <p:nvPr>
            <p:ph idx="1"/>
          </p:nvPr>
        </p:nvSpPr>
        <p:spPr/>
        <p:txBody>
          <a:bodyPr>
            <a:normAutofit/>
          </a:bodyPr>
          <a:lstStyle/>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endParaRPr lang="en-US" sz="2000" b="1" u="sng" dirty="0" smtClean="0">
              <a:latin typeface="Arial" pitchFamily="34" charset="0"/>
              <a:cs typeface="Arial" pitchFamily="34" charset="0"/>
            </a:endParaRPr>
          </a:p>
          <a:p>
            <a:pPr algn="ctr">
              <a:buNone/>
            </a:pPr>
            <a:r>
              <a:rPr lang="en-US" sz="4000" b="1" dirty="0" smtClean="0">
                <a:solidFill>
                  <a:schemeClr val="accent1"/>
                </a:solidFill>
                <a:latin typeface="Arial" charset="0"/>
                <a:ea typeface="+mj-ea"/>
                <a:cs typeface="Arial" charset="0"/>
              </a:rPr>
              <a:t>Thank you for your attention! </a:t>
            </a:r>
            <a:endParaRPr lang="en-US" sz="4000" b="1" dirty="0">
              <a:solidFill>
                <a:schemeClr val="accent1"/>
              </a:solidFill>
              <a:latin typeface="Arial" charset="0"/>
              <a:ea typeface="+mj-ea"/>
              <a:cs typeface="Arial" charset="0"/>
            </a:endParaRPr>
          </a:p>
        </p:txBody>
      </p:sp>
      <p:sp>
        <p:nvSpPr>
          <p:cNvPr id="5" name="Subtitle 4"/>
          <p:cNvSpPr txBox="1">
            <a:spLocks/>
          </p:cNvSpPr>
          <p:nvPr/>
        </p:nvSpPr>
        <p:spPr>
          <a:xfrm>
            <a:off x="1295400" y="4572000"/>
            <a:ext cx="6400800" cy="1752600"/>
          </a:xfrm>
          <a:prstGeom prst="rect">
            <a:avLst/>
          </a:prstGeom>
        </p:spPr>
        <p:txBody>
          <a:bodyPr vert="horz" lIns="91440" tIns="45720" rIns="91440" bIns="45720" rtlCol="0">
            <a:normAutofit/>
          </a:bodyPr>
          <a:lstStyle/>
          <a:p>
            <a:pPr marL="342900" lvl="0" indent="-342900" algn="ctr">
              <a:lnSpc>
                <a:spcPct val="80000"/>
              </a:lnSpc>
              <a:spcBef>
                <a:spcPts val="300"/>
              </a:spcBef>
              <a:defRPr/>
            </a:pPr>
            <a:r>
              <a:rPr lang="en-GB" sz="2400" b="1" i="1" dirty="0" smtClean="0">
                <a:solidFill>
                  <a:schemeClr val="accent2">
                    <a:lumMod val="75000"/>
                  </a:schemeClr>
                </a:solidFill>
                <a:latin typeface="Arial" pitchFamily="34" charset="0"/>
                <a:cs typeface="Arial" pitchFamily="34" charset="0"/>
              </a:rPr>
              <a:t> </a:t>
            </a:r>
            <a:endParaRPr lang="en-GB" sz="2400" b="1" dirty="0" smtClean="0">
              <a:solidFill>
                <a:schemeClr val="tx2">
                  <a:lumMod val="75000"/>
                </a:schemeClr>
              </a:solidFill>
            </a:endParaRPr>
          </a:p>
          <a:p>
            <a:pPr marL="342900" marR="0" lvl="0" indent="-342900" algn="ctr" defTabSz="914400" rtl="0" eaLnBrk="1" fontAlgn="auto" latinLnBrk="0" hangingPunct="1">
              <a:lnSpc>
                <a:spcPct val="80000"/>
              </a:lnSpc>
              <a:spcBef>
                <a:spcPts val="300"/>
              </a:spcBef>
              <a:spcAft>
                <a:spcPts val="0"/>
              </a:spcAft>
              <a:buClrTx/>
              <a:buSzTx/>
              <a:tabLst/>
              <a:defRPr/>
            </a:pPr>
            <a:endParaRPr lang="en-GB" sz="2000" b="1" dirty="0" smtClean="0">
              <a:latin typeface="Arial" pitchFamily="34" charset="0"/>
              <a:cs typeface="Arial" pitchFamily="34" charset="0"/>
            </a:endParaRPr>
          </a:p>
          <a:p>
            <a:pPr marL="342900" marR="0" lvl="0" indent="-342900" algn="ctr" defTabSz="914400" rtl="0" eaLnBrk="1" fontAlgn="auto" latinLnBrk="0" hangingPunct="1">
              <a:lnSpc>
                <a:spcPct val="80000"/>
              </a:lnSpc>
              <a:spcBef>
                <a:spcPts val="300"/>
              </a:spcBef>
              <a:spcAft>
                <a:spcPts val="0"/>
              </a:spcAft>
              <a:buClrTx/>
              <a:buSzTx/>
              <a:tabLst/>
              <a:defRPr/>
            </a:pPr>
            <a:r>
              <a:rPr kumimoji="0" lang="en-GB"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3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descr="C:\Users\v841490\Desktop\logowco.png"/>
          <p:cNvPicPr>
            <a:picLocks noChangeAspect="1" noChangeArrowheads="1"/>
          </p:cNvPicPr>
          <p:nvPr/>
        </p:nvPicPr>
        <p:blipFill>
          <a:blip r:embed="rId3" cstate="print"/>
          <a:srcRect/>
          <a:stretch>
            <a:fillRect/>
          </a:stretch>
        </p:blipFill>
        <p:spPr bwMode="auto">
          <a:xfrm>
            <a:off x="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381000"/>
            <a:ext cx="8610600" cy="1143000"/>
          </a:xfrm>
        </p:spPr>
        <p:txBody>
          <a:bodyPr/>
          <a:lstStyle/>
          <a:p>
            <a:pPr algn="just" eaLnBrk="1" hangingPunct="1"/>
            <a:r>
              <a:rPr lang="en-US" sz="2400" dirty="0" smtClean="0">
                <a:latin typeface="Arial" pitchFamily="34" charset="0"/>
                <a:cs typeface="Arial" pitchFamily="34" charset="0"/>
              </a:rPr>
              <a:t>                                </a:t>
            </a:r>
            <a:r>
              <a:rPr lang="en-US" sz="3200" b="1" dirty="0" smtClean="0">
                <a:solidFill>
                  <a:schemeClr val="accent1"/>
                </a:solidFill>
                <a:latin typeface="Arial" charset="0"/>
                <a:ea typeface="+mn-ea"/>
                <a:cs typeface="Arial" charset="0"/>
              </a:rPr>
              <a:t>The Threat          </a:t>
            </a:r>
            <a:endParaRPr lang="en-GB" sz="3200" b="1" dirty="0" smtClean="0">
              <a:solidFill>
                <a:schemeClr val="accent1"/>
              </a:solidFill>
              <a:latin typeface="Arial" charset="0"/>
              <a:ea typeface="+mn-ea"/>
              <a:cs typeface="Arial" charset="0"/>
            </a:endParaRPr>
          </a:p>
        </p:txBody>
      </p:sp>
      <p:sp>
        <p:nvSpPr>
          <p:cNvPr id="2052" name="CasellaDiTesto 2"/>
          <p:cNvSpPr txBox="1">
            <a:spLocks noChangeArrowheads="1"/>
          </p:cNvSpPr>
          <p:nvPr/>
        </p:nvSpPr>
        <p:spPr bwMode="auto">
          <a:xfrm>
            <a:off x="762000" y="1905000"/>
            <a:ext cx="7772400" cy="3077766"/>
          </a:xfrm>
          <a:prstGeom prst="rect">
            <a:avLst/>
          </a:prstGeom>
          <a:noFill/>
          <a:ln w="9525">
            <a:noFill/>
            <a:miter lim="800000"/>
            <a:headEnd/>
            <a:tailEnd/>
          </a:ln>
        </p:spPr>
        <p:txBody>
          <a:bodyPr>
            <a:spAutoFit/>
          </a:bodyPr>
          <a:lstStyle/>
          <a:p>
            <a:pPr algn="ctr">
              <a:defRPr/>
            </a:pPr>
            <a:endParaRPr lang="en-US" sz="1400" i="1" dirty="0">
              <a:latin typeface="+mn-lt"/>
            </a:endParaRPr>
          </a:p>
          <a:p>
            <a:pPr algn="ctr">
              <a:defRPr/>
            </a:pPr>
            <a:endParaRPr lang="en-US" sz="3600" b="1" dirty="0" smtClean="0">
              <a:latin typeface="+mj-lt"/>
            </a:endParaRPr>
          </a:p>
          <a:p>
            <a:pPr algn="ctr">
              <a:defRPr/>
            </a:pPr>
            <a:r>
              <a:rPr lang="en-US" sz="3600" b="1" dirty="0" smtClean="0">
                <a:solidFill>
                  <a:schemeClr val="accent1"/>
                </a:solidFill>
                <a:latin typeface="Arial" pitchFamily="34" charset="0"/>
                <a:cs typeface="Arial" pitchFamily="34" charset="0"/>
              </a:rPr>
              <a:t> </a:t>
            </a:r>
            <a:endParaRPr lang="en-US" sz="3600" b="1" dirty="0">
              <a:solidFill>
                <a:schemeClr val="accent1"/>
              </a:solidFill>
              <a:latin typeface="Arial" pitchFamily="34" charset="0"/>
              <a:cs typeface="Arial" pitchFamily="34" charset="0"/>
            </a:endParaRPr>
          </a:p>
          <a:p>
            <a:pPr algn="ctr">
              <a:defRPr/>
            </a:pPr>
            <a:endParaRPr lang="en-US" sz="3600" i="1" dirty="0">
              <a:latin typeface="+mn-lt"/>
            </a:endParaRPr>
          </a:p>
          <a:p>
            <a:pPr algn="ctr">
              <a:defRPr/>
            </a:pPr>
            <a:endParaRPr lang="en-US" sz="3600" i="1" dirty="0">
              <a:latin typeface="+mn-lt"/>
            </a:endParaRPr>
          </a:p>
          <a:p>
            <a:pPr algn="ctr">
              <a:defRPr/>
            </a:pPr>
            <a:endParaRPr lang="it-IT" sz="3600" dirty="0">
              <a:latin typeface="+mn-lt"/>
            </a:endParaRPr>
          </a:p>
        </p:txBody>
      </p:sp>
      <p:pic>
        <p:nvPicPr>
          <p:cNvPr id="13317" name="Picture 7" descr="C:\Users\v841490\Desktop\logowco.png"/>
          <p:cNvPicPr>
            <a:picLocks noChangeAspect="1" noChangeArrowheads="1"/>
          </p:cNvPicPr>
          <p:nvPr/>
        </p:nvPicPr>
        <p:blipFill>
          <a:blip r:embed="rId2" cstate="print"/>
          <a:srcRect/>
          <a:stretch>
            <a:fillRect/>
          </a:stretch>
        </p:blipFill>
        <p:spPr bwMode="auto">
          <a:xfrm>
            <a:off x="0" y="457200"/>
            <a:ext cx="1858963" cy="1481138"/>
          </a:xfrm>
          <a:prstGeom prst="rect">
            <a:avLst/>
          </a:prstGeom>
          <a:noFill/>
          <a:ln w="9525">
            <a:noFill/>
            <a:miter lim="800000"/>
            <a:headEnd/>
            <a:tailEnd/>
          </a:ln>
        </p:spPr>
      </p:pic>
      <p:sp>
        <p:nvSpPr>
          <p:cNvPr id="9" name="Rectangle 8"/>
          <p:cNvSpPr/>
          <p:nvPr/>
        </p:nvSpPr>
        <p:spPr>
          <a:xfrm>
            <a:off x="838200" y="2133600"/>
            <a:ext cx="7162800" cy="5755422"/>
          </a:xfrm>
          <a:prstGeom prst="rect">
            <a:avLst/>
          </a:prstGeom>
        </p:spPr>
        <p:txBody>
          <a:bodyPr wrap="square">
            <a:spAutoFit/>
          </a:bodyPr>
          <a:lstStyle/>
          <a:p>
            <a:pPr algn="just"/>
            <a:r>
              <a:rPr lang="en-US" sz="3200" dirty="0" smtClean="0">
                <a:solidFill>
                  <a:srgbClr val="000000"/>
                </a:solidFill>
                <a:ea typeface="Times New Roman" pitchFamily="18" charset="0"/>
              </a:rPr>
              <a:t>The illicit tobacco trade is a global phenomenon that contributes to the growth of transnational organized crime, adversely impacts fair and efficient revenue collection and undermines public health and safety objectives.</a:t>
            </a:r>
          </a:p>
          <a:p>
            <a:endParaRPr lang="en-US" dirty="0" smtClean="0">
              <a:solidFill>
                <a:srgbClr val="000000"/>
              </a:solidFill>
              <a:ea typeface="Times New Roman" pitchFamily="18" charset="0"/>
            </a:endParaRPr>
          </a:p>
          <a:p>
            <a:endParaRPr lang="en-US" dirty="0" smtClean="0">
              <a:solidFill>
                <a:srgbClr val="000000"/>
              </a:solidFill>
              <a:ea typeface="Times New Roman" pitchFamily="18" charset="0"/>
            </a:endParaRPr>
          </a:p>
          <a:p>
            <a:endParaRPr lang="en-US" dirty="0" smtClean="0">
              <a:solidFill>
                <a:srgbClr val="000000"/>
              </a:solidFill>
              <a:ea typeface="Times New Roman" pitchFamily="18" charset="0"/>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a:r>
              <a:rPr lang="en-US" sz="3200" b="1" dirty="0" smtClean="0">
                <a:solidFill>
                  <a:schemeClr val="accent1"/>
                </a:solidFill>
                <a:latin typeface="Arial" charset="0"/>
                <a:ea typeface="+mn-ea"/>
                <a:cs typeface="Arial" charset="0"/>
              </a:rPr>
              <a:t>The Approach</a:t>
            </a:r>
          </a:p>
        </p:txBody>
      </p:sp>
      <p:sp>
        <p:nvSpPr>
          <p:cNvPr id="3" name="Content Placeholder 2"/>
          <p:cNvSpPr>
            <a:spLocks noGrp="1"/>
          </p:cNvSpPr>
          <p:nvPr>
            <p:ph idx="1"/>
          </p:nvPr>
        </p:nvSpPr>
        <p:spPr>
          <a:xfrm>
            <a:off x="457200" y="1676401"/>
            <a:ext cx="8229600" cy="4648200"/>
          </a:xfrm>
        </p:spPr>
        <p:txBody>
          <a:bodyPr/>
          <a:lstStyle/>
          <a:p>
            <a:pPr marL="0" indent="0">
              <a:buNone/>
            </a:pPr>
            <a:endParaRPr lang="en-US" sz="2800" dirty="0" smtClean="0">
              <a:solidFill>
                <a:srgbClr val="000000"/>
              </a:solidFill>
              <a:latin typeface="Arial" charset="0"/>
              <a:ea typeface="Times New Roman" pitchFamily="18" charset="0"/>
              <a:cs typeface="Arial" charset="0"/>
            </a:endParaRPr>
          </a:p>
          <a:p>
            <a:pPr marL="0" lvl="0" indent="0" algn="just">
              <a:spcBef>
                <a:spcPct val="0"/>
              </a:spcBef>
              <a:buNone/>
            </a:pPr>
            <a:r>
              <a:rPr lang="en-US" sz="2400" dirty="0" smtClean="0">
                <a:solidFill>
                  <a:srgbClr val="000000"/>
                </a:solidFill>
                <a:latin typeface="Arial" charset="0"/>
                <a:ea typeface="Times New Roman" pitchFamily="18" charset="0"/>
                <a:cs typeface="Arial" charset="0"/>
              </a:rPr>
              <a:t>To address this threat and to highlight the role of Customs in end to end supply chain security, the delegates of the 32nd Session of the WCO Enforcement Committee endorsed Operation GRYPHON, the first global Customs-centric operation tackling illicit trade in tobacco.</a:t>
            </a:r>
          </a:p>
          <a:p>
            <a:pPr marL="0" lvl="0" indent="0" algn="just">
              <a:spcBef>
                <a:spcPct val="0"/>
              </a:spcBef>
              <a:buNone/>
            </a:pPr>
            <a:endParaRPr lang="en-US" sz="2400" dirty="0" smtClean="0">
              <a:solidFill>
                <a:srgbClr val="000000"/>
              </a:solidFill>
              <a:latin typeface="Arial" charset="0"/>
              <a:ea typeface="Times New Roman" pitchFamily="18" charset="0"/>
              <a:cs typeface="Arial" charset="0"/>
            </a:endParaRPr>
          </a:p>
          <a:p>
            <a:pPr marL="0" lvl="0" indent="0" algn="just">
              <a:spcBef>
                <a:spcPct val="0"/>
              </a:spcBef>
              <a:buNone/>
            </a:pPr>
            <a:r>
              <a:rPr lang="en-US" sz="2400" dirty="0" smtClean="0">
                <a:solidFill>
                  <a:srgbClr val="000000"/>
                </a:solidFill>
                <a:latin typeface="Arial" charset="0"/>
                <a:ea typeface="Times New Roman" pitchFamily="18" charset="0"/>
                <a:cs typeface="Arial" charset="0"/>
              </a:rPr>
              <a:t>The methodology of Operation GRYPHON was highly influenced by Project CROCODILE, a long running, highly successful regional tobacco operation developed and led by the Regional Intelligence Liaison Office (RILO) Asia Pacific </a:t>
            </a:r>
          </a:p>
          <a:p>
            <a:pPr marL="0" indent="0">
              <a:buNone/>
            </a:pPr>
            <a:endParaRPr lang="en-US" sz="2800" u="sng" dirty="0" smtClean="0">
              <a:solidFill>
                <a:srgbClr val="000000"/>
              </a:solidFill>
              <a:latin typeface="Arial" charset="0"/>
              <a:ea typeface="Times New Roman" pitchFamily="18" charset="0"/>
              <a:cs typeface="Arial" charset="0"/>
            </a:endParaRPr>
          </a:p>
          <a:p>
            <a:pPr algn="ctr">
              <a:buNone/>
            </a:pPr>
            <a:endParaRPr lang="en-US" sz="2800" b="1" dirty="0" smtClean="0">
              <a:solidFill>
                <a:schemeClr val="accent1"/>
              </a:solidFill>
              <a:latin typeface="Arial" charset="0"/>
              <a:cs typeface="Arial" charset="0"/>
            </a:endParaRPr>
          </a:p>
          <a:p>
            <a:pPr algn="ctr">
              <a:buNone/>
            </a:pP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a:r>
              <a:rPr lang="en-US" sz="3200" b="1" dirty="0" smtClean="0">
                <a:solidFill>
                  <a:schemeClr val="accent1"/>
                </a:solidFill>
                <a:latin typeface="Arial" charset="0"/>
                <a:ea typeface="+mn-ea"/>
                <a:cs typeface="Arial" charset="0"/>
              </a:rPr>
              <a:t>Timely Initiatives</a:t>
            </a:r>
          </a:p>
        </p:txBody>
      </p:sp>
      <p:sp>
        <p:nvSpPr>
          <p:cNvPr id="3" name="Content Placeholder 2"/>
          <p:cNvSpPr>
            <a:spLocks noGrp="1"/>
          </p:cNvSpPr>
          <p:nvPr>
            <p:ph idx="1"/>
          </p:nvPr>
        </p:nvSpPr>
        <p:spPr>
          <a:xfrm>
            <a:off x="457200" y="1676401"/>
            <a:ext cx="8229600" cy="4648200"/>
          </a:xfrm>
        </p:spPr>
        <p:txBody>
          <a:bodyPr/>
          <a:lstStyle/>
          <a:p>
            <a:pPr marL="0" indent="0">
              <a:buNone/>
            </a:pPr>
            <a:endParaRPr lang="en-US" sz="2800" dirty="0" smtClean="0">
              <a:solidFill>
                <a:srgbClr val="000000"/>
              </a:solidFill>
              <a:latin typeface="Arial" charset="0"/>
              <a:ea typeface="Times New Roman" pitchFamily="18" charset="0"/>
              <a:cs typeface="Arial" charset="0"/>
            </a:endParaRPr>
          </a:p>
          <a:p>
            <a:pPr marL="0" indent="0" algn="just">
              <a:spcBef>
                <a:spcPct val="0"/>
              </a:spcBef>
              <a:buNone/>
            </a:pPr>
            <a:r>
              <a:rPr lang="en-US" sz="2800" dirty="0" smtClean="0">
                <a:solidFill>
                  <a:srgbClr val="000000"/>
                </a:solidFill>
                <a:latin typeface="Arial" charset="0"/>
                <a:ea typeface="Times New Roman" pitchFamily="18" charset="0"/>
                <a:cs typeface="Arial" charset="0"/>
              </a:rPr>
              <a:t>The Protocol to Eliminate the Illicit Trade in Tobacco products  of the World Health Organization (Framework Convention on Tobacco Control) emphasizes that effective actions to prevent and combat tobacco smuggling require a comprehensive international approach and close cooperation among Countries.</a:t>
            </a:r>
          </a:p>
          <a:p>
            <a:pPr algn="ctr">
              <a:buNone/>
            </a:pPr>
            <a:endParaRPr lang="en-US" sz="2800" b="1" dirty="0" smtClean="0">
              <a:solidFill>
                <a:schemeClr val="accent1"/>
              </a:solidFill>
              <a:latin typeface="Arial" charset="0"/>
              <a:cs typeface="Arial" charset="0"/>
            </a:endParaRPr>
          </a:p>
          <a:p>
            <a:pPr algn="ctr">
              <a:buNone/>
            </a:pP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a:r>
              <a:rPr lang="en-US" sz="3200" b="1" dirty="0" smtClean="0">
                <a:solidFill>
                  <a:schemeClr val="accent1"/>
                </a:solidFill>
                <a:latin typeface="Arial" charset="0"/>
                <a:ea typeface="+mn-ea"/>
                <a:cs typeface="Arial" charset="0"/>
              </a:rPr>
              <a:t>Role of Customs</a:t>
            </a:r>
          </a:p>
        </p:txBody>
      </p:sp>
      <p:sp>
        <p:nvSpPr>
          <p:cNvPr id="3" name="Content Placeholder 2"/>
          <p:cNvSpPr>
            <a:spLocks noGrp="1"/>
          </p:cNvSpPr>
          <p:nvPr>
            <p:ph idx="1"/>
          </p:nvPr>
        </p:nvSpPr>
        <p:spPr>
          <a:xfrm>
            <a:off x="457200" y="1676401"/>
            <a:ext cx="8229600" cy="4648200"/>
          </a:xfrm>
        </p:spPr>
        <p:txBody>
          <a:bodyPr/>
          <a:lstStyle/>
          <a:p>
            <a:pPr lvl="0" algn="just">
              <a:buNone/>
            </a:pPr>
            <a:r>
              <a:rPr lang="en-US" sz="2400" dirty="0" smtClean="0">
                <a:solidFill>
                  <a:srgbClr val="000000"/>
                </a:solidFill>
                <a:latin typeface="Arial" charset="0"/>
                <a:ea typeface="Times New Roman" pitchFamily="18" charset="0"/>
                <a:cs typeface="Arial" charset="0"/>
              </a:rPr>
              <a:t>   </a:t>
            </a:r>
            <a:r>
              <a:rPr lang="en-US" sz="2800" dirty="0" smtClean="0">
                <a:latin typeface="Arial" pitchFamily="34" charset="0"/>
                <a:cs typeface="Arial" pitchFamily="34" charset="0"/>
              </a:rPr>
              <a:t>Customs administrations for decades have confronted the complexity of illicit trade in tobacco as a core business, especially when considering the staggering loss to nation states of excise taxes and duties as a result of illegal trade in tobacco.  </a:t>
            </a:r>
          </a:p>
          <a:p>
            <a:pPr lvl="0" algn="just">
              <a:buNone/>
            </a:pPr>
            <a:r>
              <a:rPr lang="en-US" sz="2800" dirty="0" smtClean="0">
                <a:latin typeface="Arial" pitchFamily="34" charset="0"/>
                <a:cs typeface="Arial" pitchFamily="34" charset="0"/>
              </a:rPr>
              <a:t>	Customs will undoubtedly play a key role in the implementation of the WHO protocol.  Operation GRYPHON is a key project in support of Customs and Health objectives.</a:t>
            </a:r>
          </a:p>
          <a:p>
            <a:pPr algn="ctr">
              <a:buNone/>
            </a:pP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chemeClr val="accent1"/>
                </a:solidFill>
                <a:latin typeface="Arial" charset="0"/>
                <a:ea typeface="+mn-ea"/>
                <a:cs typeface="Arial" charset="0"/>
              </a:rPr>
              <a:t>Duration of Operation      </a:t>
            </a:r>
          </a:p>
        </p:txBody>
      </p:sp>
      <p:sp>
        <p:nvSpPr>
          <p:cNvPr id="3" name="Content Placeholder 2"/>
          <p:cNvSpPr>
            <a:spLocks noGrp="1"/>
          </p:cNvSpPr>
          <p:nvPr>
            <p:ph idx="1"/>
          </p:nvPr>
        </p:nvSpPr>
        <p:spPr/>
        <p:txBody>
          <a:bodyPr/>
          <a:lstStyle/>
          <a:p>
            <a:pPr algn="ctr">
              <a:buNone/>
            </a:pPr>
            <a:endParaRPr lang="en-US" sz="3600" b="1" dirty="0" smtClean="0">
              <a:solidFill>
                <a:schemeClr val="accent1"/>
              </a:solidFill>
              <a:latin typeface="Arial" charset="0"/>
              <a:cs typeface="Arial" charset="0"/>
            </a:endParaRPr>
          </a:p>
          <a:p>
            <a:pPr algn="ctr">
              <a:buNone/>
            </a:pPr>
            <a:endParaRPr lang="en-US" sz="2800" dirty="0" smtClean="0">
              <a:solidFill>
                <a:srgbClr val="000000"/>
              </a:solidFill>
              <a:latin typeface="Arial" charset="0"/>
              <a:cs typeface="Arial" charset="0"/>
            </a:endParaRPr>
          </a:p>
          <a:p>
            <a:pPr algn="ctr">
              <a:buNone/>
            </a:pPr>
            <a:r>
              <a:rPr lang="en-US" sz="2800" dirty="0" smtClean="0">
                <a:solidFill>
                  <a:srgbClr val="000000"/>
                </a:solidFill>
                <a:latin typeface="Arial" charset="0"/>
                <a:cs typeface="Arial" charset="0"/>
              </a:rPr>
              <a:t>The operation had a duration of 6 months</a:t>
            </a:r>
          </a:p>
          <a:p>
            <a:pPr algn="ctr">
              <a:buNone/>
            </a:pPr>
            <a:r>
              <a:rPr lang="en-US" sz="2800" dirty="0" smtClean="0">
                <a:solidFill>
                  <a:srgbClr val="000000"/>
                </a:solidFill>
                <a:latin typeface="Arial" charset="0"/>
                <a:cs typeface="Arial" charset="0"/>
              </a:rPr>
              <a:t> (from October 2013 to March 2014).</a:t>
            </a:r>
          </a:p>
          <a:p>
            <a:pPr>
              <a:buNone/>
            </a:pPr>
            <a:endParaRPr lang="en-US" dirty="0"/>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sz="2800" b="1" dirty="0" smtClean="0">
                <a:solidFill>
                  <a:schemeClr val="accent1"/>
                </a:solidFill>
                <a:latin typeface="Arial" charset="0"/>
                <a:cs typeface="Arial" charset="0"/>
              </a:rPr>
              <a:t>Objectives</a:t>
            </a:r>
            <a:endParaRPr lang="en-US" sz="2800"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5"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sp>
        <p:nvSpPr>
          <p:cNvPr id="6" name="Rounded Rectangle 5"/>
          <p:cNvSpPr/>
          <p:nvPr/>
        </p:nvSpPr>
        <p:spPr>
          <a:xfrm>
            <a:off x="533400" y="2362200"/>
            <a:ext cx="259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smtClean="0">
                <a:latin typeface="Arial" pitchFamily="34" charset="0"/>
                <a:cs typeface="Arial" pitchFamily="34" charset="0"/>
              </a:rPr>
              <a:t>Identify diversion of equipment, chemicals, papers and other stores involved with the illicit production of  tobacco products.</a:t>
            </a:r>
            <a:endParaRPr lang="en-US" sz="1200" dirty="0">
              <a:latin typeface="Arial" pitchFamily="34" charset="0"/>
              <a:cs typeface="Arial" pitchFamily="34" charset="0"/>
            </a:endParaRPr>
          </a:p>
        </p:txBody>
      </p:sp>
      <p:sp>
        <p:nvSpPr>
          <p:cNvPr id="8" name="Rounded Rectangle 7"/>
          <p:cNvSpPr/>
          <p:nvPr/>
        </p:nvSpPr>
        <p:spPr>
          <a:xfrm>
            <a:off x="3505200" y="2362200"/>
            <a:ext cx="2514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smtClean="0">
                <a:latin typeface="Arial" pitchFamily="34" charset="0"/>
                <a:cs typeface="Arial" pitchFamily="34" charset="0"/>
              </a:rPr>
              <a:t>Investigate abuses of Duty free diversion;</a:t>
            </a:r>
            <a:endParaRPr lang="en-US" sz="1200" dirty="0" smtClean="0">
              <a:latin typeface="Arial" pitchFamily="34" charset="0"/>
              <a:cs typeface="Arial" pitchFamily="34" charset="0"/>
            </a:endParaRPr>
          </a:p>
          <a:p>
            <a:pPr lvl="0"/>
            <a:r>
              <a:rPr lang="en-GB" sz="1200" dirty="0" smtClean="0">
                <a:latin typeface="Arial" pitchFamily="34" charset="0"/>
                <a:cs typeface="Arial" pitchFamily="34" charset="0"/>
              </a:rPr>
              <a:t>Controls in ships stores (e.g. ships/aircraft/trucks/private vessels); </a:t>
            </a:r>
            <a:endParaRPr lang="en-US" sz="1200" dirty="0" smtClean="0">
              <a:latin typeface="Arial" pitchFamily="34" charset="0"/>
              <a:cs typeface="Arial" pitchFamily="34" charset="0"/>
            </a:endParaRPr>
          </a:p>
          <a:p>
            <a:pPr lvl="0"/>
            <a:r>
              <a:rPr lang="en-GB" sz="1200" dirty="0" smtClean="0">
                <a:latin typeface="Arial" pitchFamily="34" charset="0"/>
                <a:cs typeface="Arial" pitchFamily="34" charset="0"/>
              </a:rPr>
              <a:t>Controls on transactions of tobacco products in free zones.</a:t>
            </a:r>
            <a:endParaRPr lang="en-US" sz="1200" dirty="0" smtClean="0">
              <a:latin typeface="Arial" pitchFamily="34" charset="0"/>
              <a:cs typeface="Arial" pitchFamily="34" charset="0"/>
            </a:endParaRPr>
          </a:p>
        </p:txBody>
      </p:sp>
      <p:sp>
        <p:nvSpPr>
          <p:cNvPr id="10" name="Rounded Rectangle 9"/>
          <p:cNvSpPr/>
          <p:nvPr/>
        </p:nvSpPr>
        <p:spPr>
          <a:xfrm>
            <a:off x="6248400" y="2362200"/>
            <a:ext cx="2286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smtClean="0">
                <a:latin typeface="Arial" pitchFamily="34" charset="0"/>
                <a:cs typeface="Arial" pitchFamily="34" charset="0"/>
              </a:rPr>
              <a:t>Identify the smuggling of tobacco products via the Internet, the mail and the express consignments.</a:t>
            </a:r>
            <a:endParaRPr lang="en-US" sz="1200" dirty="0" smtClean="0">
              <a:latin typeface="Arial" pitchFamily="34" charset="0"/>
              <a:cs typeface="Arial" pitchFamily="34" charset="0"/>
            </a:endParaRPr>
          </a:p>
        </p:txBody>
      </p:sp>
      <p:sp>
        <p:nvSpPr>
          <p:cNvPr id="11" name="Rectangle 10"/>
          <p:cNvSpPr/>
          <p:nvPr/>
        </p:nvSpPr>
        <p:spPr>
          <a:xfrm>
            <a:off x="1066800" y="1447800"/>
            <a:ext cx="16002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itchFamily="34" charset="0"/>
                <a:cs typeface="Arial" pitchFamily="34" charset="0"/>
              </a:rPr>
              <a:t>Phase I </a:t>
            </a:r>
          </a:p>
          <a:p>
            <a:pPr algn="ctr"/>
            <a:r>
              <a:rPr lang="en-US" sz="1200" dirty="0" smtClean="0">
                <a:latin typeface="Arial" pitchFamily="34" charset="0"/>
                <a:cs typeface="Arial" pitchFamily="34" charset="0"/>
              </a:rPr>
              <a:t>October/November 2013</a:t>
            </a:r>
            <a:endParaRPr lang="en-US" sz="1200" dirty="0">
              <a:latin typeface="Arial" pitchFamily="34" charset="0"/>
              <a:cs typeface="Arial" pitchFamily="34" charset="0"/>
            </a:endParaRPr>
          </a:p>
        </p:txBody>
      </p:sp>
      <p:sp>
        <p:nvSpPr>
          <p:cNvPr id="12" name="Rectangle 11"/>
          <p:cNvSpPr/>
          <p:nvPr/>
        </p:nvSpPr>
        <p:spPr>
          <a:xfrm>
            <a:off x="3886200" y="1447800"/>
            <a:ext cx="16764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itchFamily="34" charset="0"/>
                <a:cs typeface="Arial" pitchFamily="34" charset="0"/>
              </a:rPr>
              <a:t>Phase II</a:t>
            </a:r>
          </a:p>
          <a:p>
            <a:pPr algn="ctr"/>
            <a:r>
              <a:rPr lang="en-US" sz="1200" dirty="0" smtClean="0">
                <a:latin typeface="Arial" pitchFamily="34" charset="0"/>
                <a:cs typeface="Arial" pitchFamily="34" charset="0"/>
              </a:rPr>
              <a:t>December 2013/ January 2014</a:t>
            </a:r>
            <a:endParaRPr lang="en-US" sz="1200" dirty="0">
              <a:latin typeface="Arial" pitchFamily="34" charset="0"/>
              <a:cs typeface="Arial" pitchFamily="34" charset="0"/>
            </a:endParaRPr>
          </a:p>
        </p:txBody>
      </p:sp>
      <p:sp>
        <p:nvSpPr>
          <p:cNvPr id="13" name="Rectangle 12"/>
          <p:cNvSpPr/>
          <p:nvPr/>
        </p:nvSpPr>
        <p:spPr>
          <a:xfrm>
            <a:off x="6553200" y="1371600"/>
            <a:ext cx="16002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itchFamily="34" charset="0"/>
                <a:cs typeface="Arial" pitchFamily="34" charset="0"/>
              </a:rPr>
              <a:t>Phase III</a:t>
            </a:r>
          </a:p>
          <a:p>
            <a:pPr algn="ctr"/>
            <a:r>
              <a:rPr lang="en-US" sz="1200" dirty="0" smtClean="0">
                <a:latin typeface="Arial" pitchFamily="34" charset="0"/>
                <a:cs typeface="Arial" pitchFamily="34" charset="0"/>
              </a:rPr>
              <a:t>February 2014/</a:t>
            </a:r>
          </a:p>
          <a:p>
            <a:pPr algn="ctr"/>
            <a:r>
              <a:rPr lang="en-US" sz="1200" dirty="0" smtClean="0">
                <a:latin typeface="Arial" pitchFamily="34" charset="0"/>
                <a:cs typeface="Arial" pitchFamily="34" charset="0"/>
              </a:rPr>
              <a:t>March 2014</a:t>
            </a:r>
            <a:endParaRPr lang="en-US" sz="1200" dirty="0">
              <a:latin typeface="Arial" pitchFamily="34" charset="0"/>
              <a:cs typeface="Arial" pitchFamily="34" charset="0"/>
            </a:endParaRPr>
          </a:p>
        </p:txBody>
      </p:sp>
      <p:sp>
        <p:nvSpPr>
          <p:cNvPr id="14" name="Rounded Rectangle 13"/>
          <p:cNvSpPr/>
          <p:nvPr/>
        </p:nvSpPr>
        <p:spPr>
          <a:xfrm>
            <a:off x="533400" y="4191000"/>
            <a:ext cx="8153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monitoring trans-boundary shipments of tobacco products;</a:t>
            </a:r>
          </a:p>
          <a:p>
            <a:pPr lvl="0"/>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notification of exported shipments posing a high risk of being illegal or being diverted;</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feedback against information received from other parties</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Reporting all the seizures of tobacco products</a:t>
            </a:r>
          </a:p>
          <a:p>
            <a:pPr lvl="0"/>
            <a:endParaRPr lang="en-US" sz="1200"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 </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153400" cy="4572000"/>
          </a:xfrm>
        </p:spPr>
        <p:txBody>
          <a:bodyPr/>
          <a:lstStyle/>
          <a:p>
            <a:pPr algn="ctr">
              <a:buFont typeface="Wingdings 2" pitchFamily="18" charset="2"/>
              <a:buNone/>
              <a:defRPr/>
            </a:pPr>
            <a:r>
              <a:rPr lang="en-GB" sz="3200" b="1" dirty="0" smtClean="0">
                <a:solidFill>
                  <a:schemeClr val="accent1"/>
                </a:solidFill>
                <a:latin typeface="Arial" charset="0"/>
                <a:cs typeface="Arial" charset="0"/>
              </a:rPr>
              <a:t>Participants</a:t>
            </a:r>
          </a:p>
          <a:p>
            <a:pPr>
              <a:buFont typeface="Wingdings 2" pitchFamily="18" charset="2"/>
              <a:buNone/>
              <a:defRPr/>
            </a:pPr>
            <a:r>
              <a:rPr lang="en-GB" dirty="0" smtClean="0"/>
              <a:t>   </a:t>
            </a:r>
          </a:p>
          <a:p>
            <a:pPr>
              <a:buFont typeface="Wingdings 2" pitchFamily="18" charset="2"/>
              <a:buNone/>
              <a:defRPr/>
            </a:pPr>
            <a:r>
              <a:rPr lang="en-GB" dirty="0" smtClean="0"/>
              <a:t>   </a:t>
            </a:r>
            <a:r>
              <a:rPr lang="en-GB" sz="2800" dirty="0" smtClean="0">
                <a:latin typeface="Arial" pitchFamily="34" charset="0"/>
                <a:cs typeface="Arial" pitchFamily="34" charset="0"/>
              </a:rPr>
              <a:t>All WCO Member Customs administrations were invited to participate</a:t>
            </a:r>
            <a:r>
              <a:rPr lang="en-GB" sz="2800" b="1" dirty="0" smtClean="0"/>
              <a:t>.</a:t>
            </a:r>
          </a:p>
          <a:p>
            <a:pPr algn="ctr">
              <a:buNone/>
              <a:defRPr/>
            </a:pPr>
            <a:endParaRPr lang="en-GB" sz="2800" b="1" dirty="0" smtClean="0">
              <a:solidFill>
                <a:schemeClr val="accent1"/>
              </a:solidFill>
              <a:latin typeface="Arial" charset="0"/>
              <a:cs typeface="Arial" charset="0"/>
            </a:endParaRPr>
          </a:p>
          <a:p>
            <a:pPr algn="ctr">
              <a:buNone/>
              <a:defRPr/>
            </a:pPr>
            <a:r>
              <a:rPr lang="en-GB" sz="3200" b="1" dirty="0" smtClean="0">
                <a:solidFill>
                  <a:schemeClr val="accent1"/>
                </a:solidFill>
                <a:latin typeface="Arial" charset="0"/>
                <a:cs typeface="Arial" charset="0"/>
              </a:rPr>
              <a:t>Coordination</a:t>
            </a:r>
          </a:p>
          <a:p>
            <a:pPr algn="just">
              <a:buFont typeface="Wingdings 2" pitchFamily="18" charset="2"/>
              <a:buNone/>
              <a:defRPr/>
            </a:pPr>
            <a:r>
              <a:rPr lang="en-GB" sz="2400" dirty="0" smtClean="0">
                <a:latin typeface="Arial" pitchFamily="34" charset="0"/>
                <a:cs typeface="Arial" pitchFamily="34" charset="0"/>
              </a:rPr>
              <a:t>   </a:t>
            </a:r>
            <a:r>
              <a:rPr lang="en-GB" sz="3200" dirty="0" smtClean="0">
                <a:latin typeface="Arial" pitchFamily="34" charset="0"/>
                <a:cs typeface="Arial" pitchFamily="34" charset="0"/>
              </a:rPr>
              <a:t>Within their respective geographical region, the Regional Intelligence and Liaison Offices (RILOs) assumed the role of the Operation Coordination Unit (OCU).</a:t>
            </a:r>
            <a:endParaRPr lang="en-US" sz="3200" dirty="0" smtClean="0">
              <a:latin typeface="Arial" pitchFamily="34" charset="0"/>
              <a:cs typeface="Arial" pitchFamily="34" charset="0"/>
            </a:endParaRPr>
          </a:p>
          <a:p>
            <a:pPr>
              <a:buNone/>
              <a:defRPr/>
            </a:pPr>
            <a:endParaRPr lang="en-US" sz="2400" dirty="0" smtClean="0">
              <a:latin typeface="Arial" pitchFamily="34" charset="0"/>
              <a:cs typeface="Arial" pitchFamily="34" charset="0"/>
            </a:endParaRPr>
          </a:p>
          <a:p>
            <a:pPr>
              <a:buFont typeface="Wingdings 2" pitchFamily="18" charset="2"/>
              <a:buNone/>
              <a:defRPr/>
            </a:pPr>
            <a:endParaRPr lang="en-US" dirty="0"/>
          </a:p>
        </p:txBody>
      </p:sp>
      <p:pic>
        <p:nvPicPr>
          <p:cNvPr id="22532" name="Picture 7" descr="C:\Users\v841490\Desktop\logowco.png"/>
          <p:cNvPicPr>
            <a:picLocks noChangeAspect="1" noChangeArrowheads="1"/>
          </p:cNvPicPr>
          <p:nvPr/>
        </p:nvPicPr>
        <p:blipFill>
          <a:blip r:embed="rId2" cstate="print"/>
          <a:srcRect/>
          <a:stretch>
            <a:fillRect/>
          </a:stretch>
        </p:blipFill>
        <p:spPr bwMode="auto">
          <a:xfrm>
            <a:off x="0" y="0"/>
            <a:ext cx="1858963" cy="148113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3104</TotalTime>
  <Words>987</Words>
  <Application>Microsoft Office PowerPoint</Application>
  <PresentationFormat>On-screen Show (4:3)</PresentationFormat>
  <Paragraphs>216</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Slide 1</vt:lpstr>
      <vt:lpstr>                                                                  </vt:lpstr>
      <vt:lpstr>                                The Threat          </vt:lpstr>
      <vt:lpstr>The Approach</vt:lpstr>
      <vt:lpstr>Timely Initiatives</vt:lpstr>
      <vt:lpstr>Role of Customs</vt:lpstr>
      <vt:lpstr>             Duration of Operation      </vt:lpstr>
      <vt:lpstr>Objectives</vt:lpstr>
      <vt:lpstr>Slide 9</vt:lpstr>
      <vt:lpstr>      Participating Member States</vt:lpstr>
      <vt:lpstr>Results </vt:lpstr>
      <vt:lpstr>Results (seizures) </vt:lpstr>
      <vt:lpstr>Results </vt:lpstr>
      <vt:lpstr>Results </vt:lpstr>
      <vt:lpstr>Results </vt:lpstr>
      <vt:lpstr>Results </vt:lpstr>
      <vt:lpstr>Results </vt:lpstr>
      <vt:lpstr>Preliminary conclusions</vt:lpstr>
      <vt:lpstr>       Preliminary conclusions (cont)</vt:lpstr>
      <vt:lpstr>Preliminary conclusions (cont)</vt:lpstr>
      <vt:lpstr>Seizures </vt:lpstr>
      <vt:lpstr>Seizures </vt:lpstr>
      <vt:lpstr>Seizures </vt:lpstr>
      <vt:lpstr>Seizures </vt:lpstr>
      <vt:lpstr> </vt:lpstr>
    </vt:vector>
  </TitlesOfParts>
  <Company>World Customs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MAB</dc:title>
  <dc:creator>BoAn</dc:creator>
  <cp:lastModifiedBy>magi</cp:lastModifiedBy>
  <cp:revision>421</cp:revision>
  <dcterms:created xsi:type="dcterms:W3CDTF">2010-12-06T13:08:06Z</dcterms:created>
  <dcterms:modified xsi:type="dcterms:W3CDTF">2014-07-03T16:06:31Z</dcterms:modified>
</cp:coreProperties>
</file>