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643"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FA1AD66-B79B-4970-B819-A31FEDC5BD0C}" type="datetimeFigureOut">
              <a:rPr lang="en-US" smtClean="0"/>
              <a:t>8/23/2017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06810B-634F-4F77-81FB-5150798ADFE6}" type="slidenum">
              <a:rPr lang="en-US" smtClean="0"/>
              <a:t>‹#›</a:t>
            </a:fld>
            <a:endParaRPr lang="en-US"/>
          </a:p>
        </p:txBody>
      </p:sp>
    </p:spTree>
    <p:extLst>
      <p:ext uri="{BB962C8B-B14F-4D97-AF65-F5344CB8AC3E}">
        <p14:creationId xmlns:p14="http://schemas.microsoft.com/office/powerpoint/2010/main" val="3344145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FA1AD66-B79B-4970-B819-A31FEDC5BD0C}" type="datetimeFigureOut">
              <a:rPr lang="en-US" smtClean="0"/>
              <a:t>8/23/2017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06810B-634F-4F77-81FB-5150798ADFE6}" type="slidenum">
              <a:rPr lang="en-US" smtClean="0"/>
              <a:t>‹#›</a:t>
            </a:fld>
            <a:endParaRPr lang="en-US"/>
          </a:p>
        </p:txBody>
      </p:sp>
    </p:spTree>
    <p:extLst>
      <p:ext uri="{BB962C8B-B14F-4D97-AF65-F5344CB8AC3E}">
        <p14:creationId xmlns:p14="http://schemas.microsoft.com/office/powerpoint/2010/main" val="402859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FA1AD66-B79B-4970-B819-A31FEDC5BD0C}" type="datetimeFigureOut">
              <a:rPr lang="en-US" smtClean="0"/>
              <a:t>8/23/2017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06810B-634F-4F77-81FB-5150798ADFE6}" type="slidenum">
              <a:rPr lang="en-US" smtClean="0"/>
              <a:t>‹#›</a:t>
            </a:fld>
            <a:endParaRPr lang="en-US"/>
          </a:p>
        </p:txBody>
      </p:sp>
    </p:spTree>
    <p:extLst>
      <p:ext uri="{BB962C8B-B14F-4D97-AF65-F5344CB8AC3E}">
        <p14:creationId xmlns:p14="http://schemas.microsoft.com/office/powerpoint/2010/main" val="3278345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FA1AD66-B79B-4970-B819-A31FEDC5BD0C}" type="datetimeFigureOut">
              <a:rPr lang="en-US" smtClean="0"/>
              <a:t>8/23/2017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06810B-634F-4F77-81FB-5150798ADFE6}"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987985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FA1AD66-B79B-4970-B819-A31FEDC5BD0C}" type="datetimeFigureOut">
              <a:rPr lang="en-US" smtClean="0"/>
              <a:t>8/23/2017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06810B-634F-4F77-81FB-5150798ADFE6}" type="slidenum">
              <a:rPr lang="en-US" smtClean="0"/>
              <a:t>‹#›</a:t>
            </a:fld>
            <a:endParaRPr lang="en-US"/>
          </a:p>
        </p:txBody>
      </p:sp>
    </p:spTree>
    <p:extLst>
      <p:ext uri="{BB962C8B-B14F-4D97-AF65-F5344CB8AC3E}">
        <p14:creationId xmlns:p14="http://schemas.microsoft.com/office/powerpoint/2010/main" val="40307771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1FA1AD66-B79B-4970-B819-A31FEDC5BD0C}" type="datetimeFigureOut">
              <a:rPr lang="en-US" smtClean="0"/>
              <a:t>8/23/2017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06810B-634F-4F77-81FB-5150798ADFE6}" type="slidenum">
              <a:rPr lang="en-US" smtClean="0"/>
              <a:t>‹#›</a:t>
            </a:fld>
            <a:endParaRPr lang="en-US"/>
          </a:p>
        </p:txBody>
      </p:sp>
    </p:spTree>
    <p:extLst>
      <p:ext uri="{BB962C8B-B14F-4D97-AF65-F5344CB8AC3E}">
        <p14:creationId xmlns:p14="http://schemas.microsoft.com/office/powerpoint/2010/main" val="10207395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1FA1AD66-B79B-4970-B819-A31FEDC5BD0C}" type="datetimeFigureOut">
              <a:rPr lang="en-US" smtClean="0"/>
              <a:t>8/23/2017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06810B-634F-4F77-81FB-5150798ADFE6}" type="slidenum">
              <a:rPr lang="en-US" smtClean="0"/>
              <a:t>‹#›</a:t>
            </a:fld>
            <a:endParaRPr lang="en-US"/>
          </a:p>
        </p:txBody>
      </p:sp>
    </p:spTree>
    <p:extLst>
      <p:ext uri="{BB962C8B-B14F-4D97-AF65-F5344CB8AC3E}">
        <p14:creationId xmlns:p14="http://schemas.microsoft.com/office/powerpoint/2010/main" val="8151391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1AD66-B79B-4970-B819-A31FEDC5BD0C}" type="datetimeFigureOut">
              <a:rPr lang="en-US" smtClean="0"/>
              <a:t>8/23/2017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06810B-634F-4F77-81FB-5150798ADFE6}" type="slidenum">
              <a:rPr lang="en-US" smtClean="0"/>
              <a:t>‹#›</a:t>
            </a:fld>
            <a:endParaRPr lang="en-US"/>
          </a:p>
        </p:txBody>
      </p:sp>
    </p:spTree>
    <p:extLst>
      <p:ext uri="{BB962C8B-B14F-4D97-AF65-F5344CB8AC3E}">
        <p14:creationId xmlns:p14="http://schemas.microsoft.com/office/powerpoint/2010/main" val="26833082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1AD66-B79B-4970-B819-A31FEDC5BD0C}" type="datetimeFigureOut">
              <a:rPr lang="en-US" smtClean="0"/>
              <a:t>8/23/2017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06810B-634F-4F77-81FB-5150798ADFE6}" type="slidenum">
              <a:rPr lang="en-US" smtClean="0"/>
              <a:t>‹#›</a:t>
            </a:fld>
            <a:endParaRPr lang="en-US"/>
          </a:p>
        </p:txBody>
      </p:sp>
    </p:spTree>
    <p:extLst>
      <p:ext uri="{BB962C8B-B14F-4D97-AF65-F5344CB8AC3E}">
        <p14:creationId xmlns:p14="http://schemas.microsoft.com/office/powerpoint/2010/main" val="1787981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1AD66-B79B-4970-B819-A31FEDC5BD0C}" type="datetimeFigureOut">
              <a:rPr lang="en-US" smtClean="0"/>
              <a:t>8/23/2017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06810B-634F-4F77-81FB-5150798ADFE6}" type="slidenum">
              <a:rPr lang="en-US" smtClean="0"/>
              <a:t>‹#›</a:t>
            </a:fld>
            <a:endParaRPr lang="en-US"/>
          </a:p>
        </p:txBody>
      </p:sp>
    </p:spTree>
    <p:extLst>
      <p:ext uri="{BB962C8B-B14F-4D97-AF65-F5344CB8AC3E}">
        <p14:creationId xmlns:p14="http://schemas.microsoft.com/office/powerpoint/2010/main" val="3534566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FA1AD66-B79B-4970-B819-A31FEDC5BD0C}" type="datetimeFigureOut">
              <a:rPr lang="en-US" smtClean="0"/>
              <a:t>8/23/2017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06810B-634F-4F77-81FB-5150798ADFE6}" type="slidenum">
              <a:rPr lang="en-US" smtClean="0"/>
              <a:t>‹#›</a:t>
            </a:fld>
            <a:endParaRPr lang="en-US"/>
          </a:p>
        </p:txBody>
      </p:sp>
    </p:spTree>
    <p:extLst>
      <p:ext uri="{BB962C8B-B14F-4D97-AF65-F5344CB8AC3E}">
        <p14:creationId xmlns:p14="http://schemas.microsoft.com/office/powerpoint/2010/main" val="2913991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FA1AD66-B79B-4970-B819-A31FEDC5BD0C}" type="datetimeFigureOut">
              <a:rPr lang="en-US" smtClean="0"/>
              <a:t>8/23/2017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06810B-634F-4F77-81FB-5150798ADFE6}" type="slidenum">
              <a:rPr lang="en-US" smtClean="0"/>
              <a:t>‹#›</a:t>
            </a:fld>
            <a:endParaRPr lang="en-US"/>
          </a:p>
        </p:txBody>
      </p:sp>
    </p:spTree>
    <p:extLst>
      <p:ext uri="{BB962C8B-B14F-4D97-AF65-F5344CB8AC3E}">
        <p14:creationId xmlns:p14="http://schemas.microsoft.com/office/powerpoint/2010/main" val="3515937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FA1AD66-B79B-4970-B819-A31FEDC5BD0C}" type="datetimeFigureOut">
              <a:rPr lang="en-US" smtClean="0"/>
              <a:t>8/23/2017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06810B-634F-4F77-81FB-5150798ADFE6}" type="slidenum">
              <a:rPr lang="en-US" smtClean="0"/>
              <a:t>‹#›</a:t>
            </a:fld>
            <a:endParaRPr lang="en-US"/>
          </a:p>
        </p:txBody>
      </p:sp>
    </p:spTree>
    <p:extLst>
      <p:ext uri="{BB962C8B-B14F-4D97-AF65-F5344CB8AC3E}">
        <p14:creationId xmlns:p14="http://schemas.microsoft.com/office/powerpoint/2010/main" val="2485075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1AD66-B79B-4970-B819-A31FEDC5BD0C}" type="datetimeFigureOut">
              <a:rPr lang="en-US" smtClean="0"/>
              <a:t>8/23/2017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06810B-634F-4F77-81FB-5150798ADFE6}" type="slidenum">
              <a:rPr lang="en-US" smtClean="0"/>
              <a:t>‹#›</a:t>
            </a:fld>
            <a:endParaRPr lang="en-US"/>
          </a:p>
        </p:txBody>
      </p:sp>
    </p:spTree>
    <p:extLst>
      <p:ext uri="{BB962C8B-B14F-4D97-AF65-F5344CB8AC3E}">
        <p14:creationId xmlns:p14="http://schemas.microsoft.com/office/powerpoint/2010/main" val="3270624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A1AD66-B79B-4970-B819-A31FEDC5BD0C}" type="datetimeFigureOut">
              <a:rPr lang="en-US" smtClean="0"/>
              <a:t>8/23/2017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06810B-634F-4F77-81FB-5150798ADFE6}" type="slidenum">
              <a:rPr lang="en-US" smtClean="0"/>
              <a:t>‹#›</a:t>
            </a:fld>
            <a:endParaRPr lang="en-US"/>
          </a:p>
        </p:txBody>
      </p:sp>
    </p:spTree>
    <p:extLst>
      <p:ext uri="{BB962C8B-B14F-4D97-AF65-F5344CB8AC3E}">
        <p14:creationId xmlns:p14="http://schemas.microsoft.com/office/powerpoint/2010/main" val="3225277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FA1AD66-B79B-4970-B819-A31FEDC5BD0C}" type="datetimeFigureOut">
              <a:rPr lang="en-US" smtClean="0"/>
              <a:t>8/23/2017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06810B-634F-4F77-81FB-5150798ADFE6}" type="slidenum">
              <a:rPr lang="en-US" smtClean="0"/>
              <a:t>‹#›</a:t>
            </a:fld>
            <a:endParaRPr lang="en-US"/>
          </a:p>
        </p:txBody>
      </p:sp>
    </p:spTree>
    <p:extLst>
      <p:ext uri="{BB962C8B-B14F-4D97-AF65-F5344CB8AC3E}">
        <p14:creationId xmlns:p14="http://schemas.microsoft.com/office/powerpoint/2010/main" val="3564379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FA1AD66-B79B-4970-B819-A31FEDC5BD0C}" type="datetimeFigureOut">
              <a:rPr lang="en-US" smtClean="0"/>
              <a:t>8/23/2017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06810B-634F-4F77-81FB-5150798ADFE6}" type="slidenum">
              <a:rPr lang="en-US" smtClean="0"/>
              <a:t>‹#›</a:t>
            </a:fld>
            <a:endParaRPr lang="en-US"/>
          </a:p>
        </p:txBody>
      </p:sp>
    </p:spTree>
    <p:extLst>
      <p:ext uri="{BB962C8B-B14F-4D97-AF65-F5344CB8AC3E}">
        <p14:creationId xmlns:p14="http://schemas.microsoft.com/office/powerpoint/2010/main" val="2100796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1FA1AD66-B79B-4970-B819-A31FEDC5BD0C}" type="datetimeFigureOut">
              <a:rPr lang="en-US" smtClean="0"/>
              <a:t>8/23/2017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806810B-634F-4F77-81FB-5150798ADFE6}" type="slidenum">
              <a:rPr lang="en-US" smtClean="0"/>
              <a:t>‹#›</a:t>
            </a:fld>
            <a:endParaRPr lang="en-US"/>
          </a:p>
        </p:txBody>
      </p:sp>
    </p:spTree>
    <p:extLst>
      <p:ext uri="{BB962C8B-B14F-4D97-AF65-F5344CB8AC3E}">
        <p14:creationId xmlns:p14="http://schemas.microsoft.com/office/powerpoint/2010/main" val="197878043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8085" y="4826885"/>
            <a:ext cx="9144000" cy="1641490"/>
          </a:xfrm>
        </p:spPr>
        <p:txBody>
          <a:bodyPr>
            <a:normAutofit fontScale="90000"/>
          </a:bodyPr>
          <a:lstStyle/>
          <a:p>
            <a:pPr algn="l"/>
            <a:r>
              <a:rPr lang="en-US" sz="3200" b="1" dirty="0">
                <a:latin typeface="Arial Black" panose="020B0A04020102020204" pitchFamily="34" charset="0"/>
              </a:rPr>
              <a:t>Alison Jares &amp; David Wiest – </a:t>
            </a:r>
            <a:r>
              <a:rPr lang="en-US" sz="2400" i="1" dirty="0">
                <a:effectLst/>
                <a:latin typeface="Arial Black" panose="020B0A04020102020204" pitchFamily="34" charset="0"/>
              </a:rPr>
              <a:t>South Dakota Revenue</a:t>
            </a:r>
            <a:br>
              <a:rPr lang="en-US" sz="2400" i="1" dirty="0">
                <a:effectLst/>
                <a:latin typeface="Arial Black" panose="020B0A04020102020204" pitchFamily="34" charset="0"/>
              </a:rPr>
            </a:br>
            <a:r>
              <a:rPr lang="en-US" sz="3200" b="1" dirty="0">
                <a:effectLst>
                  <a:outerShdw blurRad="38100" dist="38100" dir="2700000" algn="tl">
                    <a:srgbClr val="000000">
                      <a:alpha val="43137"/>
                    </a:srgbClr>
                  </a:outerShdw>
                </a:effectLst>
                <a:latin typeface="Arial Black" panose="020B0A04020102020204" pitchFamily="34" charset="0"/>
              </a:rPr>
              <a:t>Amber Ying – </a:t>
            </a:r>
            <a:r>
              <a:rPr lang="en-US" sz="2400" i="1" dirty="0">
                <a:effectLst/>
                <a:latin typeface="Arial Black" panose="020B0A04020102020204" pitchFamily="34" charset="0"/>
              </a:rPr>
              <a:t>Indiana Revenue</a:t>
            </a:r>
            <a:br>
              <a:rPr lang="en-US" sz="2400" i="1" dirty="0">
                <a:effectLst/>
                <a:latin typeface="Arial Black" panose="020B0A04020102020204" pitchFamily="34" charset="0"/>
              </a:rPr>
            </a:br>
            <a:r>
              <a:rPr lang="en-US" sz="3600" b="1" dirty="0">
                <a:effectLst>
                  <a:outerShdw blurRad="38100" dist="38100" dir="2700000" algn="tl">
                    <a:srgbClr val="000000">
                      <a:alpha val="43137"/>
                    </a:srgbClr>
                  </a:outerShdw>
                </a:effectLst>
                <a:latin typeface="Arial Black" panose="020B0A04020102020204" pitchFamily="34" charset="0"/>
              </a:rPr>
              <a:t>Steve Matteson – </a:t>
            </a:r>
            <a:r>
              <a:rPr lang="en-US" sz="2400" i="1" dirty="0">
                <a:effectLst/>
                <a:latin typeface="Arial Black" panose="020B0A04020102020204" pitchFamily="34" charset="0"/>
              </a:rPr>
              <a:t>IRS Safeguards</a:t>
            </a:r>
            <a:br>
              <a:rPr lang="en-US" sz="2400" b="1" dirty="0">
                <a:effectLst/>
                <a:latin typeface="Arial Black" panose="020B0A04020102020204" pitchFamily="34" charset="0"/>
              </a:rPr>
            </a:br>
            <a:endParaRPr lang="en-US" sz="3200" b="1" dirty="0">
              <a:latin typeface="Arial Black" panose="020B0A04020102020204" pitchFamily="34" charset="0"/>
            </a:endParaRPr>
          </a:p>
        </p:txBody>
      </p:sp>
      <p:sp>
        <p:nvSpPr>
          <p:cNvPr id="3" name="Subtitle 2"/>
          <p:cNvSpPr>
            <a:spLocks noGrp="1"/>
          </p:cNvSpPr>
          <p:nvPr>
            <p:ph type="subTitle" idx="1"/>
          </p:nvPr>
        </p:nvSpPr>
        <p:spPr>
          <a:xfrm>
            <a:off x="2006409" y="2216402"/>
            <a:ext cx="9144000" cy="1661657"/>
          </a:xfrm>
        </p:spPr>
        <p:txBody>
          <a:bodyPr>
            <a:normAutofit/>
          </a:bodyPr>
          <a:lstStyle/>
          <a:p>
            <a:r>
              <a:rPr lang="en-US" sz="4800" b="1" i="1" dirty="0"/>
              <a:t>Fingerprinting and Background Checks for IRS FTI Compliance</a:t>
            </a:r>
            <a:endParaRPr lang="en-US" sz="4800" dirty="0"/>
          </a:p>
        </p:txBody>
      </p:sp>
      <p:sp>
        <p:nvSpPr>
          <p:cNvPr id="4" name="TextBox 3"/>
          <p:cNvSpPr txBox="1"/>
          <p:nvPr/>
        </p:nvSpPr>
        <p:spPr>
          <a:xfrm>
            <a:off x="333829" y="449943"/>
            <a:ext cx="4020457" cy="1451428"/>
          </a:xfrm>
          <a:prstGeom prst="rect">
            <a:avLst/>
          </a:prstGeom>
          <a:noFill/>
        </p:spPr>
        <p:txBody>
          <a:bodyPr wrap="square" rtlCol="0">
            <a:spAutoFit/>
          </a:bodyPr>
          <a:lstStyle/>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327" y="134912"/>
            <a:ext cx="3632164" cy="1766460"/>
          </a:xfrm>
          <a:prstGeom prst="rect">
            <a:avLst/>
          </a:prstGeom>
        </p:spPr>
      </p:pic>
    </p:spTree>
    <p:extLst>
      <p:ext uri="{BB962C8B-B14F-4D97-AF65-F5344CB8AC3E}">
        <p14:creationId xmlns:p14="http://schemas.microsoft.com/office/powerpoint/2010/main" val="1549855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normAutofit/>
          </a:bodyPr>
          <a:lstStyle/>
          <a:p>
            <a:r>
              <a:rPr lang="en-US" sz="4400" b="1" dirty="0"/>
              <a:t>Background Investigation Requirements</a:t>
            </a:r>
          </a:p>
        </p:txBody>
      </p:sp>
      <p:sp>
        <p:nvSpPr>
          <p:cNvPr id="3" name="Content Placeholder 2"/>
          <p:cNvSpPr>
            <a:spLocks noGrp="1"/>
          </p:cNvSpPr>
          <p:nvPr>
            <p:ph idx="1"/>
          </p:nvPr>
        </p:nvSpPr>
        <p:spPr>
          <a:xfrm>
            <a:off x="1120000" y="1325563"/>
            <a:ext cx="10233800" cy="4851400"/>
          </a:xfrm>
        </p:spPr>
        <p:txBody>
          <a:bodyPr>
            <a:normAutofit lnSpcReduction="10000"/>
          </a:bodyPr>
          <a:lstStyle/>
          <a:p>
            <a:r>
              <a:rPr lang="en-US" dirty="0"/>
              <a:t> Agencies must develop a written policy requiring that employees, contractors and sub-contractors (if authorized), with access to FTI must complete a background investigation that is favorably adjudicated. The policy will identify the process, steps, timeframes and favorability standards that the agency has adopted. The agency may adopt the favorability standards set by the FIS or one that is currently used by another state agency, or the Agency may develop its own standards specific to FTI access. </a:t>
            </a:r>
          </a:p>
          <a:p>
            <a:endParaRPr lang="en-US" dirty="0"/>
          </a:p>
          <a:p>
            <a:r>
              <a:rPr lang="en-US" dirty="0"/>
              <a:t> The written background investigation policy must establish a result criterion for each required element which defines what would result in preventing or removing an employee’s or contractor’s access to FTI. </a:t>
            </a:r>
          </a:p>
          <a:p>
            <a:endParaRPr lang="en-US" dirty="0"/>
          </a:p>
          <a:p>
            <a:endParaRPr lang="en-US" dirty="0"/>
          </a:p>
        </p:txBody>
      </p:sp>
    </p:spTree>
    <p:extLst>
      <p:ext uri="{BB962C8B-B14F-4D97-AF65-F5344CB8AC3E}">
        <p14:creationId xmlns:p14="http://schemas.microsoft.com/office/powerpoint/2010/main" val="3773924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0343" y="1746477"/>
            <a:ext cx="10233800" cy="4851400"/>
          </a:xfrm>
        </p:spPr>
        <p:txBody>
          <a:bodyPr/>
          <a:lstStyle/>
          <a:p>
            <a:r>
              <a:rPr lang="en-US" dirty="0"/>
              <a:t> Agencies must initiate a background investigation for all employees and contractors prior to permitting access to FTI. </a:t>
            </a:r>
          </a:p>
          <a:p>
            <a:pPr marL="0" indent="0">
              <a:buNone/>
            </a:pPr>
            <a:endParaRPr lang="en-US" dirty="0"/>
          </a:p>
          <a:p>
            <a:r>
              <a:rPr lang="en-US" dirty="0"/>
              <a:t>State agencies must ensure a reinvestigation is conducted within 10 years from the date of the previous background investigation for each employee and contractor requiring access to FTI. </a:t>
            </a:r>
          </a:p>
          <a:p>
            <a:pPr marL="0" indent="0">
              <a:buNone/>
            </a:pPr>
            <a:endParaRPr lang="en-US" dirty="0"/>
          </a:p>
          <a:p>
            <a:r>
              <a:rPr lang="en-US" dirty="0"/>
              <a:t> Agencies must make written background investigation policies and procedures as well as a sample of completed employee and contractor background investigations available for inspection upon request. </a:t>
            </a:r>
          </a:p>
          <a:p>
            <a:endParaRPr lang="en-US" dirty="0"/>
          </a:p>
        </p:txBody>
      </p:sp>
      <p:sp>
        <p:nvSpPr>
          <p:cNvPr id="4" name="Title 1"/>
          <p:cNvSpPr>
            <a:spLocks noGrp="1"/>
          </p:cNvSpPr>
          <p:nvPr>
            <p:ph type="title"/>
          </p:nvPr>
        </p:nvSpPr>
        <p:spPr>
          <a:xfrm>
            <a:off x="0" y="0"/>
            <a:ext cx="10515600" cy="1325563"/>
          </a:xfrm>
        </p:spPr>
        <p:txBody>
          <a:bodyPr>
            <a:normAutofit/>
          </a:bodyPr>
          <a:lstStyle/>
          <a:p>
            <a:r>
              <a:rPr lang="en-US" sz="4400" b="1" dirty="0"/>
              <a:t>Background Investigation Requirements</a:t>
            </a:r>
          </a:p>
        </p:txBody>
      </p:sp>
    </p:spTree>
    <p:extLst>
      <p:ext uri="{BB962C8B-B14F-4D97-AF65-F5344CB8AC3E}">
        <p14:creationId xmlns:p14="http://schemas.microsoft.com/office/powerpoint/2010/main" val="3270754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531031"/>
          </a:xfrm>
        </p:spPr>
        <p:txBody>
          <a:bodyPr>
            <a:noAutofit/>
          </a:bodyPr>
          <a:lstStyle/>
          <a:p>
            <a:r>
              <a:rPr lang="en-US" sz="3600" dirty="0"/>
              <a:t>Background investigations for any individual granted access to FTI must include, at a minimum: </a:t>
            </a:r>
            <a:br>
              <a:rPr lang="en-US" sz="3600" dirty="0"/>
            </a:br>
            <a:endParaRPr lang="en-US" sz="3600" dirty="0"/>
          </a:p>
        </p:txBody>
      </p:sp>
      <p:sp>
        <p:nvSpPr>
          <p:cNvPr id="3" name="Content Placeholder 2"/>
          <p:cNvSpPr>
            <a:spLocks noGrp="1"/>
          </p:cNvSpPr>
          <p:nvPr>
            <p:ph idx="1"/>
          </p:nvPr>
        </p:nvSpPr>
        <p:spPr/>
        <p:txBody>
          <a:bodyPr>
            <a:normAutofit fontScale="92500"/>
          </a:bodyPr>
          <a:lstStyle/>
          <a:p>
            <a:pPr marL="0" indent="0">
              <a:buNone/>
            </a:pPr>
            <a:r>
              <a:rPr lang="en-US" dirty="0"/>
              <a:t>a) FBI fingerprinting (FD-258) - review of Federal Bureau of Investigation (FBI) fingerprint results conducted to identify possible suitability issues. (Contact the appropriate state identification bureau for the correct procedures to follow.) A listing of state identification bureaus can be found at: https://www.fbi.gov/about-us/cjis/identity-history-summary-checks/state-identification-bureau-listing </a:t>
            </a:r>
          </a:p>
          <a:p>
            <a:pPr marL="0" indent="0">
              <a:buNone/>
            </a:pPr>
            <a:endParaRPr lang="en-US" dirty="0"/>
          </a:p>
          <a:p>
            <a:r>
              <a:rPr lang="en-US" dirty="0"/>
              <a:t>This national agency check is the key to evaluating the history of a prospective candidate for access to FTI. It allows the Agency to check the applicant’s criminal history in all 50 states, not only current or known past residences. </a:t>
            </a:r>
          </a:p>
          <a:p>
            <a:endParaRPr lang="en-US" dirty="0"/>
          </a:p>
        </p:txBody>
      </p:sp>
    </p:spTree>
    <p:extLst>
      <p:ext uri="{BB962C8B-B14F-4D97-AF65-F5344CB8AC3E}">
        <p14:creationId xmlns:p14="http://schemas.microsoft.com/office/powerpoint/2010/main" val="3015011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b) Check of local law enforcement agencies where the subject has lived, worked, and/or attended school within the last 5 years, and if applicable, of the appropriate agency for any identified arrests. </a:t>
            </a:r>
          </a:p>
          <a:p>
            <a:pPr marL="0" indent="0">
              <a:buNone/>
            </a:pPr>
            <a:endParaRPr lang="en-US" dirty="0"/>
          </a:p>
          <a:p>
            <a:r>
              <a:rPr lang="en-US" dirty="0"/>
              <a:t>The local law enforcement check will assist agencies in identifying trends of misbehavior that may not rise to the criteria for reporting to the FBI database but is a good source of information regarding an applicant. </a:t>
            </a:r>
          </a:p>
          <a:p>
            <a:pPr marL="0" indent="0">
              <a:buNone/>
            </a:pPr>
            <a:endParaRPr lang="en-US" dirty="0"/>
          </a:p>
        </p:txBody>
      </p:sp>
      <p:sp>
        <p:nvSpPr>
          <p:cNvPr id="4" name="Title 1"/>
          <p:cNvSpPr>
            <a:spLocks noGrp="1"/>
          </p:cNvSpPr>
          <p:nvPr>
            <p:ph type="title"/>
          </p:nvPr>
        </p:nvSpPr>
        <p:spPr>
          <a:xfrm>
            <a:off x="0" y="176439"/>
            <a:ext cx="10515600" cy="1325563"/>
          </a:xfrm>
        </p:spPr>
        <p:txBody>
          <a:bodyPr>
            <a:noAutofit/>
          </a:bodyPr>
          <a:lstStyle/>
          <a:p>
            <a:r>
              <a:rPr lang="en-US" sz="3600" dirty="0"/>
              <a:t>Background investigations for any individual granted access to FTI must include, at a minimum: </a:t>
            </a:r>
            <a:br>
              <a:rPr lang="en-US" sz="3600" dirty="0"/>
            </a:br>
            <a:endParaRPr lang="en-US" sz="3600" dirty="0"/>
          </a:p>
        </p:txBody>
      </p:sp>
    </p:spTree>
    <p:extLst>
      <p:ext uri="{BB962C8B-B14F-4D97-AF65-F5344CB8AC3E}">
        <p14:creationId xmlns:p14="http://schemas.microsoft.com/office/powerpoint/2010/main" val="2114911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0000" y="1825625"/>
            <a:ext cx="10233800" cy="4836432"/>
          </a:xfrm>
        </p:spPr>
        <p:txBody>
          <a:bodyPr>
            <a:normAutofit fontScale="92500" lnSpcReduction="10000"/>
          </a:bodyPr>
          <a:lstStyle/>
          <a:p>
            <a:r>
              <a:rPr lang="en-US" dirty="0"/>
              <a:t>c) Citizenship/residency – Validate the subject’s eligibility to legally work in the United States (e.g., a United States citizen or foreign citizen with the necessary authorization).</a:t>
            </a:r>
          </a:p>
          <a:p>
            <a:pPr marL="0" indent="0">
              <a:buNone/>
            </a:pPr>
            <a:endParaRPr lang="en-US" dirty="0"/>
          </a:p>
          <a:p>
            <a:r>
              <a:rPr lang="en-US" dirty="0"/>
              <a:t>Employers must complete USCIS Form I-9 to document verification of the identity and employment authorization of each new employee hired after November 16, 1986, to work in the United States. Within 3 days of completion, any new employee must also be processed through E-Verify to assist with verification of his/her status and the documents provided with the Form I-9. The E-Verify system is free of charge and can be located at www.uscis.gov/e-verify. This verification process may only be completed on new employees. Any employee with expiring employment eligibility must be documented and monitored for continued compliance. </a:t>
            </a:r>
          </a:p>
          <a:p>
            <a:endParaRPr lang="en-US" dirty="0"/>
          </a:p>
          <a:p>
            <a:endParaRPr lang="en-US" dirty="0"/>
          </a:p>
        </p:txBody>
      </p:sp>
      <p:sp>
        <p:nvSpPr>
          <p:cNvPr id="4" name="Title 1"/>
          <p:cNvSpPr>
            <a:spLocks noGrp="1"/>
          </p:cNvSpPr>
          <p:nvPr>
            <p:ph type="title"/>
          </p:nvPr>
        </p:nvSpPr>
        <p:spPr>
          <a:xfrm>
            <a:off x="0" y="118382"/>
            <a:ext cx="10515600" cy="1325563"/>
          </a:xfrm>
        </p:spPr>
        <p:txBody>
          <a:bodyPr>
            <a:noAutofit/>
          </a:bodyPr>
          <a:lstStyle/>
          <a:p>
            <a:r>
              <a:rPr lang="en-US" sz="3600" dirty="0"/>
              <a:t>Background investigations for any individual granted access to FTI must include, at a minimum: </a:t>
            </a:r>
            <a:br>
              <a:rPr lang="en-US" sz="3600" dirty="0"/>
            </a:br>
            <a:endParaRPr lang="en-US" sz="3600" dirty="0"/>
          </a:p>
        </p:txBody>
      </p:sp>
    </p:spTree>
    <p:extLst>
      <p:ext uri="{BB962C8B-B14F-4D97-AF65-F5344CB8AC3E}">
        <p14:creationId xmlns:p14="http://schemas.microsoft.com/office/powerpoint/2010/main" val="2885818387"/>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TM04033923[[fn=Depth]]</Template>
  <TotalTime>20</TotalTime>
  <Words>571</Words>
  <Application>Microsoft Office PowerPoint</Application>
  <PresentationFormat>Widescreen</PresentationFormat>
  <Paragraphs>24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 Black</vt:lpstr>
      <vt:lpstr>Corbel</vt:lpstr>
      <vt:lpstr>Depth</vt:lpstr>
      <vt:lpstr>Alison Jares &amp; David Wiest – South Dakota Revenue Amber Ying – Indiana Revenue Steve Matteson – IRS Safeguards </vt:lpstr>
      <vt:lpstr>Background Investigation Requirements</vt:lpstr>
      <vt:lpstr>Background Investigation Requirements</vt:lpstr>
      <vt:lpstr>Background investigations for any individual granted access to FTI must include, at a minimum:  </vt:lpstr>
      <vt:lpstr>Background investigations for any individual granted access to FTI must include, at a minimum:  </vt:lpstr>
      <vt:lpstr>Background investigations for any individual granted access to FTI must include, at a minimum: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Alison Jares &amp; David Wiest – South Dakota Revenue Amber Ying – Indiana Revenue Steve Matteson – IRS Safeguards</dc:title>
  <dc:creator>Matteson Steven M</dc:creator>
  <cp:lastModifiedBy>Tammy Faust</cp:lastModifiedBy>
  <cp:revision>3</cp:revision>
  <dcterms:created xsi:type="dcterms:W3CDTF">2017-08-23T02:19:11Z</dcterms:created>
  <dcterms:modified xsi:type="dcterms:W3CDTF">2017-08-23T11:10:56Z</dcterms:modified>
</cp:coreProperties>
</file>