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m" ContentType="application/vnd.ms-excel.sheet.macroEnabled.12"/>
  <Default Extension="xls" ContentType="application/vnd.ms-excel"/>
  <Default Extension="png" ContentType="image/png"/>
  <Default Extension="bin" ContentType="application/vnd.openxmlformats-officedocument.oleObjec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1.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54.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55.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7.xml" ContentType="application/vnd.openxmlformats-officedocument.drawingml.chart+xml"/>
  <Override PartName="/ppt/theme/themeOverride11.xml" ContentType="application/vnd.openxmlformats-officedocument.themeOverride+xml"/>
  <Override PartName="/ppt/notesSlides/notesSlide68.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notesSlides/notesSlide69.xml" ContentType="application/vnd.openxmlformats-officedocument.presentationml.notesSlide+xml"/>
  <Override PartName="/ppt/charts/chart19.xml" ContentType="application/vnd.openxmlformats-officedocument.drawingml.chart+xml"/>
  <Override PartName="/ppt/theme/themeOverride13.xml" ContentType="application/vnd.openxmlformats-officedocument.themeOverr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75"/>
  </p:notesMasterIdLst>
  <p:handoutMasterIdLst>
    <p:handoutMasterId r:id="rId76"/>
  </p:handoutMasterIdLst>
  <p:sldIdLst>
    <p:sldId id="344" r:id="rId5"/>
    <p:sldId id="372" r:id="rId6"/>
    <p:sldId id="368" r:id="rId7"/>
    <p:sldId id="369" r:id="rId8"/>
    <p:sldId id="370" r:id="rId9"/>
    <p:sldId id="371" r:id="rId10"/>
    <p:sldId id="268" r:id="rId11"/>
    <p:sldId id="269" r:id="rId12"/>
    <p:sldId id="338" r:id="rId13"/>
    <p:sldId id="337" r:id="rId14"/>
    <p:sldId id="273" r:id="rId15"/>
    <p:sldId id="274" r:id="rId16"/>
    <p:sldId id="342" r:id="rId17"/>
    <p:sldId id="282" r:id="rId18"/>
    <p:sldId id="283" r:id="rId19"/>
    <p:sldId id="285" r:id="rId20"/>
    <p:sldId id="287" r:id="rId21"/>
    <p:sldId id="339" r:id="rId22"/>
    <p:sldId id="373" r:id="rId23"/>
    <p:sldId id="374" r:id="rId24"/>
    <p:sldId id="375" r:id="rId25"/>
    <p:sldId id="340" r:id="rId26"/>
    <p:sldId id="343" r:id="rId27"/>
    <p:sldId id="297" r:id="rId28"/>
    <p:sldId id="298" r:id="rId29"/>
    <p:sldId id="303" r:id="rId30"/>
    <p:sldId id="304" r:id="rId31"/>
    <p:sldId id="305" r:id="rId32"/>
    <p:sldId id="309" r:id="rId33"/>
    <p:sldId id="310" r:id="rId34"/>
    <p:sldId id="311" r:id="rId35"/>
    <p:sldId id="312" r:id="rId36"/>
    <p:sldId id="313" r:id="rId37"/>
    <p:sldId id="314" r:id="rId38"/>
    <p:sldId id="315" r:id="rId39"/>
    <p:sldId id="317" r:id="rId40"/>
    <p:sldId id="318" r:id="rId41"/>
    <p:sldId id="332" r:id="rId42"/>
    <p:sldId id="333" r:id="rId43"/>
    <p:sldId id="335" r:id="rId44"/>
    <p:sldId id="324" r:id="rId45"/>
    <p:sldId id="325" r:id="rId46"/>
    <p:sldId id="326" r:id="rId47"/>
    <p:sldId id="328" r:id="rId48"/>
    <p:sldId id="345" r:id="rId49"/>
    <p:sldId id="346" r:id="rId50"/>
    <p:sldId id="347" r:id="rId51"/>
    <p:sldId id="348" r:id="rId52"/>
    <p:sldId id="349" r:id="rId53"/>
    <p:sldId id="350" r:id="rId54"/>
    <p:sldId id="351" r:id="rId55"/>
    <p:sldId id="352" r:id="rId56"/>
    <p:sldId id="353" r:id="rId57"/>
    <p:sldId id="376" r:id="rId58"/>
    <p:sldId id="377" r:id="rId59"/>
    <p:sldId id="354" r:id="rId60"/>
    <p:sldId id="378" r:id="rId61"/>
    <p:sldId id="355" r:id="rId62"/>
    <p:sldId id="379" r:id="rId63"/>
    <p:sldId id="356" r:id="rId64"/>
    <p:sldId id="358" r:id="rId65"/>
    <p:sldId id="359" r:id="rId66"/>
    <p:sldId id="360" r:id="rId67"/>
    <p:sldId id="361" r:id="rId68"/>
    <p:sldId id="362" r:id="rId69"/>
    <p:sldId id="363" r:id="rId70"/>
    <p:sldId id="364" r:id="rId71"/>
    <p:sldId id="365" r:id="rId72"/>
    <p:sldId id="366" r:id="rId73"/>
    <p:sldId id="367" r:id="rId74"/>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p15:clr>
            <a:srgbClr val="A4A3A4"/>
          </p15:clr>
        </p15:guide>
        <p15:guide id="2" orient="horz" pos="773">
          <p15:clr>
            <a:srgbClr val="A4A3A4"/>
          </p15:clr>
        </p15:guide>
        <p15:guide id="3" orient="horz" pos="3731">
          <p15:clr>
            <a:srgbClr val="A4A3A4"/>
          </p15:clr>
        </p15:guide>
        <p15:guide id="4" orient="horz" pos="4006">
          <p15:clr>
            <a:srgbClr val="A4A3A4"/>
          </p15:clr>
        </p15:guide>
        <p15:guide id="5" orient="horz" pos="3446">
          <p15:clr>
            <a:srgbClr val="A4A3A4"/>
          </p15:clr>
        </p15:guide>
        <p15:guide id="6" pos="2879">
          <p15:clr>
            <a:srgbClr val="A4A3A4"/>
          </p15:clr>
        </p15:guide>
        <p15:guide id="7" pos="450">
          <p15:clr>
            <a:srgbClr val="A4A3A4"/>
          </p15:clr>
        </p15:guide>
        <p15:guide id="8" pos="5300">
          <p15:clr>
            <a:srgbClr val="A4A3A4"/>
          </p15:clr>
        </p15:guide>
        <p15:guide id="9" pos="2924">
          <p15:clr>
            <a:srgbClr val="A4A3A4"/>
          </p15:clr>
        </p15:guide>
        <p15:guide id="10" pos="2837">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970"/>
    <a:srgbClr val="000000"/>
    <a:srgbClr val="F21EA6"/>
    <a:srgbClr val="CCFF99"/>
    <a:srgbClr val="99FF66"/>
    <a:srgbClr val="660066"/>
    <a:srgbClr val="00A8C1"/>
    <a:srgbClr val="FF99CC"/>
    <a:srgbClr val="CC9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6" autoAdjust="0"/>
    <p:restoredTop sz="95673" autoAdjust="0"/>
  </p:normalViewPr>
  <p:slideViewPr>
    <p:cSldViewPr snapToGrid="0" snapToObjects="1">
      <p:cViewPr>
        <p:scale>
          <a:sx n="90" d="100"/>
          <a:sy n="90" d="100"/>
        </p:scale>
        <p:origin x="1944" y="464"/>
      </p:cViewPr>
      <p:guideLst>
        <p:guide orient="horz" pos="2164"/>
        <p:guide orient="horz" pos="773"/>
        <p:guide orient="horz" pos="3731"/>
        <p:guide orient="horz" pos="4006"/>
        <p:guide orient="horz" pos="3446"/>
        <p:guide pos="2879"/>
        <p:guide pos="450"/>
        <p:guide pos="5300"/>
        <p:guide pos="2924"/>
        <p:guide pos="2837"/>
      </p:guideLst>
    </p:cSldViewPr>
  </p:slideViewPr>
  <p:notesTextViewPr>
    <p:cViewPr>
      <p:scale>
        <a:sx n="100" d="100"/>
        <a:sy n="100" d="100"/>
      </p:scale>
      <p:origin x="0" y="0"/>
    </p:cViewPr>
  </p:notesTextViewPr>
  <p:sorterViewPr>
    <p:cViewPr>
      <p:scale>
        <a:sx n="100" d="100"/>
        <a:sy n="100" d="100"/>
      </p:scale>
      <p:origin x="0" y="7776"/>
    </p:cViewPr>
  </p:sorterViewPr>
  <p:notesViewPr>
    <p:cSldViewPr snapToGrid="0" snapToObjects="1">
      <p:cViewPr varScale="1">
        <p:scale>
          <a:sx n="66" d="100"/>
          <a:sy n="66" d="100"/>
        </p:scale>
        <p:origin x="-3434" y="-74"/>
      </p:cViewPr>
      <p:guideLst>
        <p:guide orient="horz" pos="3126"/>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Macro-Enabled_Worksheet19.xlsm"/></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0561353746271492"/>
          <c:y val="0.0448658763179085"/>
          <c:w val="0.923526748065807"/>
          <c:h val="0.910268247364183"/>
        </c:manualLayout>
      </c:layout>
      <c:barChart>
        <c:barDir val="col"/>
        <c:grouping val="clustered"/>
        <c:varyColors val="0"/>
        <c:ser>
          <c:idx val="0"/>
          <c:order val="0"/>
          <c:tx>
            <c:strRef>
              <c:f>Sheet1!$B$1</c:f>
              <c:strCache>
                <c:ptCount val="1"/>
                <c:pt idx="0">
                  <c:v>Placebo+MTX</c:v>
                </c:pt>
              </c:strCache>
            </c:strRef>
          </c:tx>
          <c:spPr>
            <a:solidFill>
              <a:schemeClr val="accent6">
                <a:lumMod val="75000"/>
              </a:schemeClr>
            </a:solidFill>
            <a:ln>
              <a:solidFill>
                <a:schemeClr val="accent3"/>
              </a:solidFill>
            </a:ln>
            <a:scene3d>
              <a:camera prst="orthographicFront"/>
              <a:lightRig rig="threePt" dir="t">
                <a:rot lat="0" lon="0" rev="1200000"/>
              </a:lightRig>
            </a:scene3d>
            <a:sp3d/>
          </c:spPr>
          <c:invertIfNegative val="0"/>
          <c:dLbls>
            <c:spPr>
              <a:noFill/>
              <a:ln>
                <a:noFill/>
              </a:ln>
              <a:effectLst/>
            </c:spPr>
            <c:txPr>
              <a:bodyPr/>
              <a:lstStyle/>
              <a:p>
                <a:pPr>
                  <a:defRPr sz="1200" b="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Etanercept</c:v>
                </c:pt>
                <c:pt idx="1">
                  <c:v>Infliximab</c:v>
                </c:pt>
                <c:pt idx="2">
                  <c:v>Adalimumab</c:v>
                </c:pt>
                <c:pt idx="3">
                  <c:v>Certolizumab</c:v>
                </c:pt>
                <c:pt idx="4">
                  <c:v>Golimumab</c:v>
                </c:pt>
                <c:pt idx="5">
                  <c:v>Anakinra</c:v>
                </c:pt>
                <c:pt idx="6">
                  <c:v>Rituximab</c:v>
                </c:pt>
                <c:pt idx="7">
                  <c:v>Abatacept</c:v>
                </c:pt>
                <c:pt idx="8">
                  <c:v>Tocilizumumab</c:v>
                </c:pt>
              </c:strCache>
            </c:strRef>
          </c:cat>
          <c:val>
            <c:numRef>
              <c:f>Sheet1!$B$2:$B$10</c:f>
              <c:numCache>
                <c:formatCode>General</c:formatCode>
                <c:ptCount val="9"/>
                <c:pt idx="0">
                  <c:v>3.0</c:v>
                </c:pt>
                <c:pt idx="1">
                  <c:v>5.0</c:v>
                </c:pt>
                <c:pt idx="2">
                  <c:v>9.5</c:v>
                </c:pt>
                <c:pt idx="3">
                  <c:v>7.6</c:v>
                </c:pt>
                <c:pt idx="4">
                  <c:v>13.5</c:v>
                </c:pt>
                <c:pt idx="5">
                  <c:v>8.0</c:v>
                </c:pt>
                <c:pt idx="6">
                  <c:v>13.0</c:v>
                </c:pt>
                <c:pt idx="7">
                  <c:v>16.8</c:v>
                </c:pt>
                <c:pt idx="8">
                  <c:v>11.0</c:v>
                </c:pt>
              </c:numCache>
            </c:numRef>
          </c:val>
        </c:ser>
        <c:ser>
          <c:idx val="1"/>
          <c:order val="1"/>
          <c:tx>
            <c:strRef>
              <c:f>Sheet1!$C$1</c:f>
              <c:strCache>
                <c:ptCount val="1"/>
                <c:pt idx="0">
                  <c:v>Agent+MTX</c:v>
                </c:pt>
              </c:strCache>
            </c:strRef>
          </c:tx>
          <c:spPr>
            <a:ln>
              <a:solidFill>
                <a:schemeClr val="accent3"/>
              </a:solidFill>
            </a:ln>
            <a:effectLst/>
            <a:scene3d>
              <a:camera prst="orthographicFront"/>
              <a:lightRig rig="threePt" dir="t">
                <a:rot lat="0" lon="0" rev="1200000"/>
              </a:lightRig>
            </a:scene3d>
            <a:sp3d/>
          </c:spPr>
          <c:invertIfNegative val="0"/>
          <c:dPt>
            <c:idx val="0"/>
            <c:invertIfNegative val="0"/>
            <c:bubble3D val="0"/>
            <c:spPr>
              <a:solidFill>
                <a:srgbClr val="FF66FF"/>
              </a:solidFill>
              <a:ln>
                <a:solidFill>
                  <a:schemeClr val="accent3"/>
                </a:solidFill>
              </a:ln>
              <a:effectLst/>
              <a:scene3d>
                <a:camera prst="orthographicFront"/>
                <a:lightRig rig="threePt" dir="t">
                  <a:rot lat="0" lon="0" rev="1200000"/>
                </a:lightRig>
              </a:scene3d>
              <a:sp3d/>
            </c:spPr>
          </c:dPt>
          <c:dPt>
            <c:idx val="1"/>
            <c:invertIfNegative val="0"/>
            <c:bubble3D val="0"/>
            <c:spPr>
              <a:solidFill>
                <a:srgbClr val="FF66FF"/>
              </a:solidFill>
              <a:ln>
                <a:solidFill>
                  <a:schemeClr val="accent3"/>
                </a:solidFill>
              </a:ln>
              <a:effectLst/>
              <a:scene3d>
                <a:camera prst="orthographicFront"/>
                <a:lightRig rig="threePt" dir="t">
                  <a:rot lat="0" lon="0" rev="1200000"/>
                </a:lightRig>
              </a:scene3d>
              <a:sp3d/>
            </c:spPr>
          </c:dPt>
          <c:dPt>
            <c:idx val="2"/>
            <c:invertIfNegative val="0"/>
            <c:bubble3D val="0"/>
            <c:spPr>
              <a:solidFill>
                <a:srgbClr val="FF66FF"/>
              </a:solidFill>
              <a:ln>
                <a:solidFill>
                  <a:schemeClr val="accent3"/>
                </a:solidFill>
              </a:ln>
              <a:effectLst/>
              <a:scene3d>
                <a:camera prst="orthographicFront"/>
                <a:lightRig rig="threePt" dir="t">
                  <a:rot lat="0" lon="0" rev="1200000"/>
                </a:lightRig>
              </a:scene3d>
              <a:sp3d/>
            </c:spPr>
          </c:dPt>
          <c:dPt>
            <c:idx val="3"/>
            <c:invertIfNegative val="0"/>
            <c:bubble3D val="0"/>
            <c:spPr>
              <a:solidFill>
                <a:srgbClr val="FF66FF"/>
              </a:solidFill>
              <a:ln>
                <a:solidFill>
                  <a:schemeClr val="accent3"/>
                </a:solidFill>
              </a:ln>
              <a:effectLst/>
              <a:scene3d>
                <a:camera prst="orthographicFront"/>
                <a:lightRig rig="threePt" dir="t">
                  <a:rot lat="0" lon="0" rev="1200000"/>
                </a:lightRig>
              </a:scene3d>
              <a:sp3d/>
            </c:spPr>
          </c:dPt>
          <c:dPt>
            <c:idx val="4"/>
            <c:invertIfNegative val="0"/>
            <c:bubble3D val="0"/>
            <c:spPr>
              <a:solidFill>
                <a:srgbClr val="FF66FF"/>
              </a:solidFill>
              <a:ln>
                <a:solidFill>
                  <a:schemeClr val="accent3"/>
                </a:solidFill>
              </a:ln>
              <a:effectLst/>
              <a:scene3d>
                <a:camera prst="orthographicFront"/>
                <a:lightRig rig="threePt" dir="t">
                  <a:rot lat="0" lon="0" rev="1200000"/>
                </a:lightRig>
              </a:scene3d>
              <a:sp3d/>
            </c:spPr>
          </c:dPt>
          <c:dPt>
            <c:idx val="5"/>
            <c:invertIfNegative val="0"/>
            <c:bubble3D val="0"/>
            <c:spPr>
              <a:solidFill>
                <a:schemeClr val="bg2">
                  <a:lumMod val="50000"/>
                </a:schemeClr>
              </a:solidFill>
              <a:ln>
                <a:solidFill>
                  <a:schemeClr val="accent3"/>
                </a:solidFill>
              </a:ln>
              <a:effectLst/>
              <a:scene3d>
                <a:camera prst="orthographicFront"/>
                <a:lightRig rig="threePt" dir="t">
                  <a:rot lat="0" lon="0" rev="1200000"/>
                </a:lightRig>
              </a:scene3d>
              <a:sp3d/>
            </c:spPr>
          </c:dPt>
          <c:dPt>
            <c:idx val="6"/>
            <c:invertIfNegative val="0"/>
            <c:bubble3D val="0"/>
            <c:spPr>
              <a:solidFill>
                <a:schemeClr val="bg2">
                  <a:lumMod val="50000"/>
                </a:schemeClr>
              </a:solidFill>
              <a:ln>
                <a:solidFill>
                  <a:schemeClr val="accent3"/>
                </a:solidFill>
              </a:ln>
              <a:effectLst/>
              <a:scene3d>
                <a:camera prst="orthographicFront"/>
                <a:lightRig rig="threePt" dir="t">
                  <a:rot lat="0" lon="0" rev="1200000"/>
                </a:lightRig>
              </a:scene3d>
              <a:sp3d/>
            </c:spPr>
          </c:dPt>
          <c:dPt>
            <c:idx val="7"/>
            <c:invertIfNegative val="0"/>
            <c:bubble3D val="0"/>
            <c:spPr>
              <a:solidFill>
                <a:schemeClr val="bg2">
                  <a:lumMod val="50000"/>
                </a:schemeClr>
              </a:solidFill>
              <a:ln>
                <a:solidFill>
                  <a:schemeClr val="accent3"/>
                </a:solidFill>
              </a:ln>
              <a:effectLst/>
              <a:scene3d>
                <a:camera prst="orthographicFront"/>
                <a:lightRig rig="threePt" dir="t">
                  <a:rot lat="0" lon="0" rev="1200000"/>
                </a:lightRig>
              </a:scene3d>
              <a:sp3d/>
            </c:spPr>
          </c:dPt>
          <c:dPt>
            <c:idx val="8"/>
            <c:invertIfNegative val="0"/>
            <c:bubble3D val="0"/>
            <c:spPr>
              <a:solidFill>
                <a:schemeClr val="bg2">
                  <a:lumMod val="50000"/>
                </a:schemeClr>
              </a:solidFill>
              <a:ln>
                <a:solidFill>
                  <a:schemeClr val="accent3"/>
                </a:solidFill>
              </a:ln>
              <a:effectLst/>
              <a:scene3d>
                <a:camera prst="orthographicFront"/>
                <a:lightRig rig="threePt" dir="t">
                  <a:rot lat="0" lon="0" rev="1200000"/>
                </a:lightRig>
              </a:scene3d>
              <a:sp3d/>
            </c:spPr>
          </c:dPt>
          <c:dLbls>
            <c:dLbl>
              <c:idx val="0"/>
              <c:layout/>
              <c:tx>
                <c:rich>
                  <a:bodyPr/>
                  <a:lstStyle/>
                  <a:p>
                    <a:r>
                      <a:rPr lang="en-US" b="0" dirty="0" smtClean="0">
                        <a:solidFill>
                          <a:schemeClr val="accent3"/>
                        </a:solidFill>
                      </a:rPr>
                      <a:t>*</a:t>
                    </a:r>
                    <a:br>
                      <a:rPr lang="en-US" b="0" dirty="0" smtClean="0">
                        <a:solidFill>
                          <a:schemeClr val="accent3"/>
                        </a:solidFill>
                      </a:rPr>
                    </a:br>
                    <a:r>
                      <a:rPr lang="en-US" b="0" dirty="0" smtClean="0">
                        <a:solidFill>
                          <a:schemeClr val="accent3"/>
                        </a:solidFill>
                      </a:rPr>
                      <a:t>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
                  <c:y val="0.0104137113319219"/>
                </c:manualLayout>
              </c:layout>
              <c:tx>
                <c:rich>
                  <a:bodyPr/>
                  <a:lstStyle/>
                  <a:p>
                    <a:r>
                      <a:rPr lang="en-US" sz="1200" b="0" i="0" u="none" strike="noStrike" baseline="0" dirty="0" smtClean="0">
                        <a:solidFill>
                          <a:schemeClr val="accent3"/>
                        </a:solidFill>
                        <a:effectLst/>
                      </a:rPr>
                      <a:t>*</a:t>
                    </a:r>
                  </a:p>
                  <a:p>
                    <a:r>
                      <a:rPr lang="en-US" b="0" dirty="0" smtClean="0">
                        <a:solidFill>
                          <a:schemeClr val="accent3"/>
                        </a:solidFill>
                      </a:rPr>
                      <a:t>27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200" b="0" i="0" baseline="0" dirty="0" smtClean="0">
                        <a:solidFill>
                          <a:schemeClr val="accent3"/>
                        </a:solidFill>
                        <a:effectLst/>
                      </a:rPr>
                      <a:t>*</a:t>
                    </a:r>
                    <a:endParaRPr lang="en-US" sz="1200" b="0" dirty="0" smtClean="0">
                      <a:solidFill>
                        <a:schemeClr val="accent3"/>
                      </a:solidFill>
                    </a:endParaRPr>
                  </a:p>
                  <a:p>
                    <a:r>
                      <a:rPr lang="en-US" b="0" dirty="0" smtClean="0">
                        <a:solidFill>
                          <a:schemeClr val="accent3"/>
                        </a:solidFill>
                      </a:rPr>
                      <a:t>39.1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200" b="0" i="0" u="none" strike="noStrike" baseline="0" dirty="0" smtClean="0">
                        <a:solidFill>
                          <a:schemeClr val="accent3"/>
                        </a:solidFill>
                        <a:effectLst/>
                      </a:rPr>
                      <a:t>*</a:t>
                    </a:r>
                    <a:r>
                      <a:rPr lang="en-US" b="0" dirty="0" smtClean="0">
                        <a:solidFill>
                          <a:schemeClr val="accent3"/>
                        </a:solidFill>
                      </a:rPr>
                      <a:t/>
                    </a:r>
                    <a:br>
                      <a:rPr lang="en-US" b="0" dirty="0" smtClean="0">
                        <a:solidFill>
                          <a:schemeClr val="accent3"/>
                        </a:solidFill>
                      </a:rPr>
                    </a:br>
                    <a:r>
                      <a:rPr lang="en-US" b="0" dirty="0" smtClean="0">
                        <a:solidFill>
                          <a:schemeClr val="accent3"/>
                        </a:solidFill>
                      </a:rPr>
                      <a:t>37.1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200" b="0" i="0" u="none" strike="noStrike" baseline="0" dirty="0" smtClean="0">
                        <a:solidFill>
                          <a:schemeClr val="accent3"/>
                        </a:solidFill>
                        <a:effectLst/>
                      </a:rPr>
                      <a:t>*</a:t>
                    </a:r>
                    <a:r>
                      <a:rPr lang="en-US" b="0" dirty="0" smtClean="0">
                        <a:solidFill>
                          <a:schemeClr val="accent3"/>
                        </a:solidFill>
                      </a:rPr>
                      <a:t/>
                    </a:r>
                    <a:br>
                      <a:rPr lang="en-US" b="0" dirty="0" smtClean="0">
                        <a:solidFill>
                          <a:schemeClr val="accent3"/>
                        </a:solidFill>
                      </a:rPr>
                    </a:br>
                    <a:r>
                      <a:rPr lang="en-US" b="0" dirty="0" smtClean="0">
                        <a:solidFill>
                          <a:schemeClr val="accent3"/>
                        </a:solidFill>
                      </a:rPr>
                      <a:t>37.1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pPr algn="ctr" rtl="0">
                      <a:defRPr lang="en-US" sz="1200" b="0" i="0" u="none" strike="noStrike" kern="1200" baseline="0" dirty="0">
                        <a:solidFill>
                          <a:schemeClr val="accent3"/>
                        </a:solidFill>
                        <a:effectLst/>
                        <a:latin typeface="+mn-lt"/>
                        <a:ea typeface="+mn-ea"/>
                        <a:cs typeface="+mn-cs"/>
                      </a:defRPr>
                    </a:pPr>
                    <a:r>
                      <a:rPr lang="en-US" sz="1050" b="0" i="0" u="none" strike="noStrike" kern="1200" baseline="0" dirty="0" smtClean="0">
                        <a:solidFill>
                          <a:schemeClr val="accent3"/>
                        </a:solidFill>
                        <a:effectLst/>
                        <a:latin typeface="+mn-lt"/>
                        <a:ea typeface="+mn-ea"/>
                        <a:cs typeface="+mn-cs"/>
                      </a:rPr>
                      <a:t>†</a:t>
                    </a:r>
                    <a:r>
                      <a:rPr lang="en-US" sz="1200" b="0" i="0" u="none" strike="noStrike" kern="1200" baseline="0" dirty="0" smtClean="0">
                        <a:solidFill>
                          <a:schemeClr val="accent3"/>
                        </a:solidFill>
                        <a:effectLst/>
                        <a:latin typeface="+mn-lt"/>
                        <a:ea typeface="+mn-ea"/>
                        <a:cs typeface="+mn-cs"/>
                      </a:rPr>
                      <a:t/>
                    </a:r>
                    <a:br>
                      <a:rPr lang="en-US" sz="1200" b="0" i="0" u="none" strike="noStrike" kern="1200" baseline="0" dirty="0" smtClean="0">
                        <a:solidFill>
                          <a:schemeClr val="accent3"/>
                        </a:solidFill>
                        <a:effectLst/>
                        <a:latin typeface="+mn-lt"/>
                        <a:ea typeface="+mn-ea"/>
                        <a:cs typeface="+mn-cs"/>
                      </a:rPr>
                    </a:br>
                    <a:r>
                      <a:rPr lang="en-US" sz="1200" b="0" i="0" u="none" strike="noStrike" kern="1200" baseline="0" dirty="0" smtClean="0">
                        <a:solidFill>
                          <a:schemeClr val="accent3"/>
                        </a:solidFill>
                        <a:effectLst/>
                        <a:latin typeface="+mn-lt"/>
                        <a:ea typeface="+mn-ea"/>
                        <a:cs typeface="+mn-cs"/>
                      </a:rPr>
                      <a:t>17</a:t>
                    </a:r>
                    <a:endParaRPr lang="en-US" sz="1200" b="1" i="0" u="none" strike="noStrike" kern="1200" baseline="0" dirty="0">
                      <a:solidFill>
                        <a:prstClr val="black"/>
                      </a:solidFill>
                      <a:effectLst/>
                      <a:latin typeface="+mn-lt"/>
                      <a:ea typeface="+mn-ea"/>
                      <a:cs typeface="+mn-cs"/>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b="0" baseline="30000" dirty="0" smtClean="0">
                        <a:solidFill>
                          <a:schemeClr val="accent3"/>
                        </a:solidFill>
                        <a:latin typeface="Arial"/>
                        <a:cs typeface="Arial"/>
                      </a:rPr>
                      <a:t>‡</a:t>
                    </a:r>
                    <a:r>
                      <a:rPr lang="en-US" b="0" dirty="0" smtClean="0">
                        <a:solidFill>
                          <a:schemeClr val="accent3"/>
                        </a:solidFill>
                        <a:latin typeface="Arial"/>
                        <a:cs typeface="Arial"/>
                      </a:rPr>
                      <a:t/>
                    </a:r>
                    <a:br>
                      <a:rPr lang="en-US" b="0" dirty="0" smtClean="0">
                        <a:solidFill>
                          <a:schemeClr val="accent3"/>
                        </a:solidFill>
                        <a:latin typeface="Arial"/>
                        <a:cs typeface="Arial"/>
                      </a:rPr>
                    </a:br>
                    <a:r>
                      <a:rPr lang="en-US" b="0" dirty="0" smtClean="0">
                        <a:solidFill>
                          <a:schemeClr val="accent3"/>
                        </a:solidFill>
                      </a:rPr>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z="1200" b="0" i="0" u="none" strike="noStrike" baseline="0" dirty="0" smtClean="0">
                        <a:solidFill>
                          <a:schemeClr val="accent3"/>
                        </a:solidFill>
                        <a:effectLst/>
                      </a:rPr>
                      <a:t>*</a:t>
                    </a:r>
                    <a:r>
                      <a:rPr lang="en-US" b="0" dirty="0" smtClean="0">
                        <a:solidFill>
                          <a:schemeClr val="accent3"/>
                        </a:solidFill>
                      </a:rPr>
                      <a:t/>
                    </a:r>
                    <a:br>
                      <a:rPr lang="en-US" b="0" dirty="0" smtClean="0">
                        <a:solidFill>
                          <a:schemeClr val="accent3"/>
                        </a:solidFill>
                      </a:rPr>
                    </a:br>
                    <a:r>
                      <a:rPr lang="en-US" b="0" dirty="0" smtClean="0">
                        <a:solidFill>
                          <a:schemeClr val="accent3"/>
                        </a:solidFill>
                      </a:rPr>
                      <a:t>39.9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pPr algn="ctr" rtl="0">
                      <a:defRPr lang="en-US" sz="1200" b="0" i="0" u="none" strike="noStrike" kern="1200" baseline="30000" dirty="0">
                        <a:solidFill>
                          <a:schemeClr val="accent3"/>
                        </a:solidFill>
                        <a:latin typeface="+mn-lt"/>
                        <a:ea typeface="+mn-ea"/>
                        <a:cs typeface="Arial"/>
                      </a:defRPr>
                    </a:pPr>
                    <a:r>
                      <a:rPr lang="en-US" sz="1200" b="0" i="0" u="none" strike="noStrike" kern="1200" baseline="30000" dirty="0" smtClean="0">
                        <a:solidFill>
                          <a:schemeClr val="accent3"/>
                        </a:solidFill>
                        <a:latin typeface="+mn-lt"/>
                        <a:ea typeface="+mn-ea"/>
                        <a:cs typeface="Arial"/>
                      </a:rPr>
                      <a:t>§</a:t>
                    </a:r>
                  </a:p>
                  <a:p>
                    <a:pPr algn="ctr" rtl="0">
                      <a:defRPr lang="en-US" sz="1200" b="0" i="0" u="none" strike="noStrike" kern="1200" baseline="30000" dirty="0">
                        <a:solidFill>
                          <a:schemeClr val="accent3"/>
                        </a:solidFill>
                        <a:latin typeface="+mn-lt"/>
                        <a:ea typeface="+mn-ea"/>
                        <a:cs typeface="Arial"/>
                      </a:defRPr>
                    </a:pPr>
                    <a:r>
                      <a:rPr lang="en-US" sz="1800" b="0" i="0" u="none" strike="noStrike" kern="1200" baseline="30000" dirty="0" smtClean="0">
                        <a:solidFill>
                          <a:schemeClr val="accent3"/>
                        </a:solidFill>
                        <a:latin typeface="+mn-lt"/>
                        <a:ea typeface="+mn-ea"/>
                        <a:cs typeface="Arial"/>
                      </a:rPr>
                      <a:t>44</a:t>
                    </a:r>
                    <a:endParaRPr lang="en-US" sz="1800" b="1" i="0" u="none" strike="noStrike" kern="1200" baseline="30000" dirty="0">
                      <a:solidFill>
                        <a:prstClr val="black"/>
                      </a:solidFill>
                      <a:latin typeface="+mn-lt"/>
                      <a:ea typeface="+mn-ea"/>
                      <a:cs typeface="Aria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Etanercept</c:v>
                </c:pt>
                <c:pt idx="1">
                  <c:v>Infliximab</c:v>
                </c:pt>
                <c:pt idx="2">
                  <c:v>Adalimumab</c:v>
                </c:pt>
                <c:pt idx="3">
                  <c:v>Certolizumab</c:v>
                </c:pt>
                <c:pt idx="4">
                  <c:v>Golimumab</c:v>
                </c:pt>
                <c:pt idx="5">
                  <c:v>Anakinra</c:v>
                </c:pt>
                <c:pt idx="6">
                  <c:v>Rituximab</c:v>
                </c:pt>
                <c:pt idx="7">
                  <c:v>Abatacept</c:v>
                </c:pt>
                <c:pt idx="8">
                  <c:v>Tocilizumumab</c:v>
                </c:pt>
              </c:strCache>
            </c:strRef>
          </c:cat>
          <c:val>
            <c:numRef>
              <c:f>Sheet1!$C$2:$C$10</c:f>
              <c:numCache>
                <c:formatCode>General</c:formatCode>
                <c:ptCount val="9"/>
                <c:pt idx="0">
                  <c:v>39.0</c:v>
                </c:pt>
                <c:pt idx="1">
                  <c:v>27.0</c:v>
                </c:pt>
                <c:pt idx="2">
                  <c:v>39.1</c:v>
                </c:pt>
                <c:pt idx="3">
                  <c:v>37.1</c:v>
                </c:pt>
                <c:pt idx="4">
                  <c:v>37.1</c:v>
                </c:pt>
                <c:pt idx="5">
                  <c:v>17.0</c:v>
                </c:pt>
                <c:pt idx="6">
                  <c:v>43.0</c:v>
                </c:pt>
                <c:pt idx="7">
                  <c:v>39.9</c:v>
                </c:pt>
                <c:pt idx="8">
                  <c:v>44.0</c:v>
                </c:pt>
              </c:numCache>
            </c:numRef>
          </c:val>
        </c:ser>
        <c:dLbls>
          <c:showLegendKey val="0"/>
          <c:showVal val="0"/>
          <c:showCatName val="0"/>
          <c:showSerName val="0"/>
          <c:showPercent val="0"/>
          <c:showBubbleSize val="0"/>
        </c:dLbls>
        <c:gapWidth val="60"/>
        <c:axId val="-2099420064"/>
        <c:axId val="-2101306288"/>
      </c:barChart>
      <c:catAx>
        <c:axId val="-2099420064"/>
        <c:scaling>
          <c:orientation val="minMax"/>
        </c:scaling>
        <c:delete val="0"/>
        <c:axPos val="b"/>
        <c:numFmt formatCode="General" sourceLinked="0"/>
        <c:majorTickMark val="out"/>
        <c:minorTickMark val="none"/>
        <c:tickLblPos val="none"/>
        <c:spPr>
          <a:ln>
            <a:solidFill>
              <a:schemeClr val="accent3"/>
            </a:solidFill>
          </a:ln>
        </c:spPr>
        <c:crossAx val="-2101306288"/>
        <c:crosses val="autoZero"/>
        <c:auto val="1"/>
        <c:lblAlgn val="ctr"/>
        <c:lblOffset val="100"/>
        <c:noMultiLvlLbl val="0"/>
      </c:catAx>
      <c:valAx>
        <c:axId val="-2101306288"/>
        <c:scaling>
          <c:orientation val="minMax"/>
          <c:max val="100.0"/>
        </c:scaling>
        <c:delete val="0"/>
        <c:axPos val="l"/>
        <c:numFmt formatCode="General" sourceLinked="1"/>
        <c:majorTickMark val="out"/>
        <c:minorTickMark val="none"/>
        <c:tickLblPos val="nextTo"/>
        <c:spPr>
          <a:ln>
            <a:solidFill>
              <a:schemeClr val="accent3"/>
            </a:solidFill>
          </a:ln>
        </c:spPr>
        <c:txPr>
          <a:bodyPr/>
          <a:lstStyle/>
          <a:p>
            <a:pPr>
              <a:defRPr sz="1400">
                <a:solidFill>
                  <a:schemeClr val="accent3"/>
                </a:solidFill>
              </a:defRPr>
            </a:pPr>
            <a:endParaRPr lang="en-US"/>
          </a:p>
        </c:txPr>
        <c:crossAx val="-2099420064"/>
        <c:crosses val="autoZero"/>
        <c:crossBetween val="between"/>
        <c:majorUnit val="20.0"/>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1122010749769"/>
          <c:y val="0.0370238459529052"/>
          <c:w val="0.859962787940833"/>
          <c:h val="0.664967734554182"/>
        </c:manualLayout>
      </c:layout>
      <c:barChart>
        <c:barDir val="col"/>
        <c:grouping val="clustered"/>
        <c:varyColors val="0"/>
        <c:ser>
          <c:idx val="0"/>
          <c:order val="0"/>
          <c:tx>
            <c:strRef>
              <c:f>Sheet1!$B$1</c:f>
              <c:strCache>
                <c:ptCount val="1"/>
                <c:pt idx="0">
                  <c:v>PBO + MTX</c:v>
                </c:pt>
              </c:strCache>
            </c:strRef>
          </c:tx>
          <c:spPr>
            <a:solidFill>
              <a:schemeClr val="tx1"/>
            </a:solidFill>
            <a:ln>
              <a:noFill/>
            </a:ln>
            <a:scene3d>
              <a:camera prst="orthographicFront"/>
              <a:lightRig rig="threePt" dir="t">
                <a:rot lat="0" lon="0" rev="1200000"/>
              </a:lightRig>
            </a:scene3d>
            <a:sp3d/>
          </c:spPr>
          <c:invertIfNegative val="0"/>
          <c:dLbls>
            <c:spPr>
              <a:noFill/>
              <a:ln>
                <a:noFill/>
              </a:ln>
              <a:effectLst/>
            </c:spPr>
            <c:txPr>
              <a:bodyPr/>
              <a:lstStyle/>
              <a:p>
                <a:pPr>
                  <a:defRPr>
                    <a:solidFill>
                      <a:srgbClr val="50505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ACR20</c:v>
                </c:pt>
                <c:pt idx="1">
                  <c:v>ACR50</c:v>
                </c:pt>
                <c:pt idx="2">
                  <c:v>ACR70</c:v>
                </c:pt>
              </c:strCache>
            </c:strRef>
          </c:cat>
          <c:val>
            <c:numRef>
              <c:f>Sheet1!$B$2:$B$4</c:f>
              <c:numCache>
                <c:formatCode>0.0</c:formatCode>
                <c:ptCount val="3"/>
                <c:pt idx="0">
                  <c:v>40.0</c:v>
                </c:pt>
                <c:pt idx="1">
                  <c:v>12.0</c:v>
                </c:pt>
                <c:pt idx="2">
                  <c:v>4.0</c:v>
                </c:pt>
              </c:numCache>
            </c:numRef>
          </c:val>
        </c:ser>
        <c:ser>
          <c:idx val="1"/>
          <c:order val="1"/>
          <c:tx>
            <c:strRef>
              <c:f>Sheet1!$C$1</c:f>
              <c:strCache>
                <c:ptCount val="1"/>
                <c:pt idx="0">
                  <c:v>MAV 10mg</c:v>
                </c:pt>
              </c:strCache>
            </c:strRef>
          </c:tx>
          <c:spPr>
            <a:solidFill>
              <a:srgbClr val="FFC000"/>
            </a:solidFill>
            <a:ln>
              <a:noFill/>
            </a:ln>
            <a:scene3d>
              <a:camera prst="orthographicFront"/>
              <a:lightRig rig="threePt" dir="t">
                <a:rot lat="0" lon="0" rev="1200000"/>
              </a:lightRig>
            </a:scene3d>
            <a:sp3d/>
          </c:spPr>
          <c:invertIfNegative val="0"/>
          <c:dLbls>
            <c:spPr>
              <a:noFill/>
              <a:ln>
                <a:noFill/>
              </a:ln>
              <a:effectLst/>
            </c:spPr>
            <c:txPr>
              <a:bodyPr/>
              <a:lstStyle/>
              <a:p>
                <a:pPr>
                  <a:defRPr>
                    <a:solidFill>
                      <a:srgbClr val="50505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ACR20</c:v>
                </c:pt>
                <c:pt idx="1">
                  <c:v>ACR50</c:v>
                </c:pt>
                <c:pt idx="2">
                  <c:v>ACR70</c:v>
                </c:pt>
              </c:strCache>
            </c:strRef>
          </c:cat>
          <c:val>
            <c:numRef>
              <c:f>Sheet1!$C$2:$C$4</c:f>
              <c:numCache>
                <c:formatCode>0.0</c:formatCode>
                <c:ptCount val="3"/>
                <c:pt idx="0">
                  <c:v>41.0</c:v>
                </c:pt>
                <c:pt idx="1">
                  <c:v>23.1</c:v>
                </c:pt>
                <c:pt idx="2">
                  <c:v>5.1</c:v>
                </c:pt>
              </c:numCache>
            </c:numRef>
          </c:val>
        </c:ser>
        <c:ser>
          <c:idx val="2"/>
          <c:order val="2"/>
          <c:tx>
            <c:strRef>
              <c:f>Sheet1!$D$1</c:f>
              <c:strCache>
                <c:ptCount val="1"/>
                <c:pt idx="0">
                  <c:v>MAV 30 mg</c:v>
                </c:pt>
              </c:strCache>
            </c:strRef>
          </c:tx>
          <c:spPr>
            <a:solidFill>
              <a:srgbClr val="00B050"/>
            </a:solidFill>
            <a:ln>
              <a:noFill/>
            </a:ln>
            <a:scene3d>
              <a:camera prst="orthographicFront"/>
              <a:lightRig rig="threePt" dir="t">
                <a:rot lat="0" lon="0" rev="1200000"/>
              </a:lightRig>
            </a:scene3d>
            <a:sp3d/>
          </c:spPr>
          <c:invertIfNegative val="0"/>
          <c:dLbls>
            <c:spPr>
              <a:noFill/>
              <a:ln>
                <a:noFill/>
              </a:ln>
              <a:effectLst/>
            </c:spPr>
            <c:txPr>
              <a:bodyPr/>
              <a:lstStyle/>
              <a:p>
                <a:pPr>
                  <a:defRPr>
                    <a:solidFill>
                      <a:srgbClr val="50505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ACR20</c:v>
                </c:pt>
                <c:pt idx="1">
                  <c:v>ACR50</c:v>
                </c:pt>
                <c:pt idx="2">
                  <c:v>ACR70</c:v>
                </c:pt>
              </c:strCache>
            </c:strRef>
          </c:cat>
          <c:val>
            <c:numRef>
              <c:f>Sheet1!$D$2:$D$4</c:f>
              <c:numCache>
                <c:formatCode>0.0</c:formatCode>
                <c:ptCount val="3"/>
                <c:pt idx="0">
                  <c:v>56.1</c:v>
                </c:pt>
                <c:pt idx="1">
                  <c:v>29.3</c:v>
                </c:pt>
                <c:pt idx="2">
                  <c:v>9.8</c:v>
                </c:pt>
              </c:numCache>
            </c:numRef>
          </c:val>
        </c:ser>
        <c:ser>
          <c:idx val="3"/>
          <c:order val="3"/>
          <c:tx>
            <c:strRef>
              <c:f>Sheet1!$E$1</c:f>
              <c:strCache>
                <c:ptCount val="1"/>
                <c:pt idx="0">
                  <c:v>MAV 50mg</c:v>
                </c:pt>
              </c:strCache>
            </c:strRef>
          </c:tx>
          <c:spPr>
            <a:solidFill>
              <a:schemeClr val="accent1">
                <a:lumMod val="50000"/>
              </a:schemeClr>
            </a:solidFill>
            <a:ln>
              <a:noFill/>
            </a:ln>
            <a:scene3d>
              <a:camera prst="orthographicFront"/>
              <a:lightRig rig="threePt" dir="t">
                <a:rot lat="0" lon="0" rev="1200000"/>
              </a:lightRig>
            </a:scene3d>
            <a:sp3d/>
          </c:spPr>
          <c:invertIfNegative val="0"/>
          <c:dLbls>
            <c:spPr>
              <a:noFill/>
              <a:ln>
                <a:noFill/>
              </a:ln>
              <a:effectLst/>
            </c:spPr>
            <c:txPr>
              <a:bodyPr/>
              <a:lstStyle/>
              <a:p>
                <a:pPr>
                  <a:defRPr>
                    <a:solidFill>
                      <a:srgbClr val="50505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ACR20</c:v>
                </c:pt>
                <c:pt idx="1">
                  <c:v>ACR50</c:v>
                </c:pt>
                <c:pt idx="2">
                  <c:v>ACR70</c:v>
                </c:pt>
              </c:strCache>
            </c:strRef>
          </c:cat>
          <c:val>
            <c:numRef>
              <c:f>Sheet1!$E$2:$E$4</c:f>
              <c:numCache>
                <c:formatCode>0.0</c:formatCode>
                <c:ptCount val="3"/>
                <c:pt idx="0">
                  <c:v>41.0</c:v>
                </c:pt>
                <c:pt idx="1">
                  <c:v>20.5</c:v>
                </c:pt>
                <c:pt idx="2">
                  <c:v>7.7</c:v>
                </c:pt>
              </c:numCache>
            </c:numRef>
          </c:val>
        </c:ser>
        <c:ser>
          <c:idx val="4"/>
          <c:order val="4"/>
          <c:tx>
            <c:strRef>
              <c:f>Sheet1!$F$1</c:f>
              <c:strCache>
                <c:ptCount val="1"/>
                <c:pt idx="0">
                  <c:v>MAV 100mg</c:v>
                </c:pt>
              </c:strCache>
            </c:strRef>
          </c:tx>
          <c:spPr>
            <a:solidFill>
              <a:srgbClr val="FF0000"/>
            </a:solidFill>
            <a:ln>
              <a:noFill/>
            </a:ln>
            <a:scene3d>
              <a:camera prst="orthographicFront"/>
              <a:lightRig rig="threePt" dir="t">
                <a:rot lat="0" lon="0" rev="1200000"/>
              </a:lightRig>
            </a:scene3d>
            <a:sp3d/>
          </c:spPr>
          <c:invertIfNegative val="0"/>
          <c:dLbls>
            <c:spPr>
              <a:noFill/>
              <a:ln>
                <a:noFill/>
              </a:ln>
              <a:effectLst/>
            </c:spPr>
            <c:txPr>
              <a:bodyPr/>
              <a:lstStyle/>
              <a:p>
                <a:pPr>
                  <a:defRPr>
                    <a:solidFill>
                      <a:srgbClr val="50505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ACR20</c:v>
                </c:pt>
                <c:pt idx="1">
                  <c:v>ACR50</c:v>
                </c:pt>
                <c:pt idx="2">
                  <c:v>ACR70</c:v>
                </c:pt>
              </c:strCache>
            </c:strRef>
          </c:cat>
          <c:val>
            <c:numRef>
              <c:f>Sheet1!$F$2:$F$4</c:f>
              <c:numCache>
                <c:formatCode>0.0</c:formatCode>
                <c:ptCount val="3"/>
                <c:pt idx="0">
                  <c:v>69.2</c:v>
                </c:pt>
                <c:pt idx="1">
                  <c:v>30.8</c:v>
                </c:pt>
                <c:pt idx="2">
                  <c:v>17.9</c:v>
                </c:pt>
              </c:numCache>
            </c:numRef>
          </c:val>
        </c:ser>
        <c:dLbls>
          <c:dLblPos val="outEnd"/>
          <c:showLegendKey val="0"/>
          <c:showVal val="1"/>
          <c:showCatName val="0"/>
          <c:showSerName val="0"/>
          <c:showPercent val="0"/>
          <c:showBubbleSize val="0"/>
        </c:dLbls>
        <c:gapWidth val="75"/>
        <c:axId val="-2081995680"/>
        <c:axId val="-2081988384"/>
      </c:barChart>
      <c:catAx>
        <c:axId val="-2081995680"/>
        <c:scaling>
          <c:orientation val="minMax"/>
        </c:scaling>
        <c:delete val="0"/>
        <c:axPos val="b"/>
        <c:numFmt formatCode="General" sourceLinked="1"/>
        <c:majorTickMark val="none"/>
        <c:minorTickMark val="none"/>
        <c:tickLblPos val="nextTo"/>
        <c:txPr>
          <a:bodyPr/>
          <a:lstStyle/>
          <a:p>
            <a:pPr>
              <a:defRPr sz="1600">
                <a:solidFill>
                  <a:srgbClr val="505050"/>
                </a:solidFill>
              </a:defRPr>
            </a:pPr>
            <a:endParaRPr lang="en-US"/>
          </a:p>
        </c:txPr>
        <c:crossAx val="-2081988384"/>
        <c:crosses val="autoZero"/>
        <c:auto val="1"/>
        <c:lblAlgn val="ctr"/>
        <c:lblOffset val="100"/>
        <c:noMultiLvlLbl val="0"/>
      </c:catAx>
      <c:valAx>
        <c:axId val="-2081988384"/>
        <c:scaling>
          <c:orientation val="minMax"/>
          <c:max val="100.0"/>
        </c:scaling>
        <c:delete val="0"/>
        <c:axPos val="l"/>
        <c:title>
          <c:tx>
            <c:rich>
              <a:bodyPr/>
              <a:lstStyle/>
              <a:p>
                <a:pPr>
                  <a:defRPr>
                    <a:solidFill>
                      <a:srgbClr val="505050"/>
                    </a:solidFill>
                  </a:defRPr>
                </a:pPr>
                <a:r>
                  <a:rPr lang="en-US" dirty="0" smtClean="0">
                    <a:solidFill>
                      <a:srgbClr val="505050"/>
                    </a:solidFill>
                  </a:rPr>
                  <a:t>Percent of Patients</a:t>
                </a:r>
                <a:endParaRPr lang="en-US" dirty="0">
                  <a:solidFill>
                    <a:srgbClr val="505050"/>
                  </a:solidFill>
                </a:endParaRPr>
              </a:p>
            </c:rich>
          </c:tx>
          <c:layout/>
          <c:overlay val="0"/>
        </c:title>
        <c:numFmt formatCode="0" sourceLinked="0"/>
        <c:majorTickMark val="out"/>
        <c:minorTickMark val="none"/>
        <c:tickLblPos val="nextTo"/>
        <c:txPr>
          <a:bodyPr/>
          <a:lstStyle/>
          <a:p>
            <a:pPr>
              <a:defRPr sz="1600">
                <a:solidFill>
                  <a:srgbClr val="505050"/>
                </a:solidFill>
              </a:defRPr>
            </a:pPr>
            <a:endParaRPr lang="en-US"/>
          </a:p>
        </c:txPr>
        <c:crossAx val="-2081995680"/>
        <c:crosses val="autoZero"/>
        <c:crossBetween val="between"/>
        <c:majorUnit val="20.0"/>
      </c:valAx>
      <c:spPr>
        <a:solidFill>
          <a:schemeClr val="bg1">
            <a:lumMod val="95000"/>
          </a:schemeClr>
        </a:solidFill>
        <a:ln w="25386">
          <a:noFill/>
        </a:ln>
      </c:spPr>
    </c:plotArea>
    <c:legend>
      <c:legendPos val="b"/>
      <c:layout>
        <c:manualLayout>
          <c:xMode val="edge"/>
          <c:yMode val="edge"/>
          <c:x val="0.0"/>
          <c:y val="0.836202043520538"/>
          <c:w val="0.961423337099548"/>
          <c:h val="0.0769504048960705"/>
        </c:manualLayout>
      </c:layout>
      <c:overlay val="0"/>
      <c:txPr>
        <a:bodyPr/>
        <a:lstStyle/>
        <a:p>
          <a:pPr>
            <a:defRPr sz="1100">
              <a:solidFill>
                <a:srgbClr val="505050"/>
              </a:solidFill>
            </a:defRPr>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FFC000"/>
              </a:solidFill>
            </c:spPr>
          </c:dPt>
          <c:dPt>
            <c:idx val="1"/>
            <c:invertIfNegative val="0"/>
            <c:bubble3D val="0"/>
            <c:spPr>
              <a:solidFill>
                <a:schemeClr val="bg2">
                  <a:lumMod val="50000"/>
                </a:schemeClr>
              </a:solidFill>
            </c:spPr>
          </c:dPt>
          <c:dLbls>
            <c:spPr>
              <a:noFill/>
              <a:ln>
                <a:noFill/>
              </a:ln>
              <a:effectLst/>
            </c:spPr>
            <c:txPr>
              <a:bodyPr/>
              <a:lstStyle/>
              <a:p>
                <a:pPr>
                  <a:defRPr b="1">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Anti-TNF antibodies</c:v>
                </c:pt>
                <c:pt idx="1">
                  <c:v>No anti-TNF antibodies</c:v>
                </c:pt>
              </c:strCache>
            </c:strRef>
          </c:cat>
          <c:val>
            <c:numRef>
              <c:f>Sheet1!$B$2:$B$3</c:f>
              <c:numCache>
                <c:formatCode>0</c:formatCode>
                <c:ptCount val="2"/>
                <c:pt idx="0">
                  <c:v>80.95238095238081</c:v>
                </c:pt>
                <c:pt idx="1">
                  <c:v>19.04761904761903</c:v>
                </c:pt>
              </c:numCache>
            </c:numRef>
          </c:val>
        </c:ser>
        <c:dLbls>
          <c:showLegendKey val="0"/>
          <c:showVal val="0"/>
          <c:showCatName val="0"/>
          <c:showSerName val="0"/>
          <c:showPercent val="0"/>
          <c:showBubbleSize val="0"/>
        </c:dLbls>
        <c:gapWidth val="150"/>
        <c:axId val="-2081757744"/>
        <c:axId val="-2081754896"/>
      </c:barChart>
      <c:catAx>
        <c:axId val="-2081757744"/>
        <c:scaling>
          <c:orientation val="minMax"/>
        </c:scaling>
        <c:delete val="0"/>
        <c:axPos val="b"/>
        <c:numFmt formatCode="General" sourceLinked="0"/>
        <c:majorTickMark val="out"/>
        <c:minorTickMark val="none"/>
        <c:tickLblPos val="nextTo"/>
        <c:spPr>
          <a:ln>
            <a:solidFill>
              <a:schemeClr val="accent3"/>
            </a:solidFill>
          </a:ln>
        </c:spPr>
        <c:txPr>
          <a:bodyPr/>
          <a:lstStyle/>
          <a:p>
            <a:pPr>
              <a:defRPr sz="1600" b="1">
                <a:solidFill>
                  <a:schemeClr val="accent3"/>
                </a:solidFill>
              </a:defRPr>
            </a:pPr>
            <a:endParaRPr lang="en-US"/>
          </a:p>
        </c:txPr>
        <c:crossAx val="-2081754896"/>
        <c:crosses val="autoZero"/>
        <c:auto val="1"/>
        <c:lblAlgn val="ctr"/>
        <c:lblOffset val="100"/>
        <c:noMultiLvlLbl val="0"/>
      </c:catAx>
      <c:valAx>
        <c:axId val="-2081754896"/>
        <c:scaling>
          <c:orientation val="minMax"/>
          <c:max val="100.0"/>
        </c:scaling>
        <c:delete val="0"/>
        <c:axPos val="l"/>
        <c:numFmt formatCode="0" sourceLinked="1"/>
        <c:majorTickMark val="out"/>
        <c:minorTickMark val="none"/>
        <c:tickLblPos val="nextTo"/>
        <c:spPr>
          <a:ln>
            <a:solidFill>
              <a:schemeClr val="accent3"/>
            </a:solidFill>
          </a:ln>
        </c:spPr>
        <c:txPr>
          <a:bodyPr/>
          <a:lstStyle/>
          <a:p>
            <a:pPr>
              <a:defRPr sz="1600" b="1">
                <a:solidFill>
                  <a:schemeClr val="accent3"/>
                </a:solidFill>
              </a:defRPr>
            </a:pPr>
            <a:endParaRPr lang="en-US"/>
          </a:p>
        </c:txPr>
        <c:crossAx val="-208175774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53817504655493"/>
          <c:y val="0.0373983739837398"/>
          <c:w val="0.873200069846216"/>
          <c:h val="0.741545431821022"/>
        </c:manualLayout>
      </c:layout>
      <c:lineChart>
        <c:grouping val="standard"/>
        <c:varyColors val="0"/>
        <c:ser>
          <c:idx val="0"/>
          <c:order val="0"/>
          <c:tx>
            <c:strRef>
              <c:f>Tabelle1!$A$2</c:f>
              <c:strCache>
                <c:ptCount val="1"/>
                <c:pt idx="0">
                  <c:v>BASDAI</c:v>
                </c:pt>
              </c:strCache>
            </c:strRef>
          </c:tx>
          <c:spPr>
            <a:ln w="38079">
              <a:solidFill>
                <a:srgbClr val="FF6600"/>
              </a:solidFill>
              <a:prstDash val="solid"/>
            </a:ln>
          </c:spPr>
          <c:marker>
            <c:symbol val="square"/>
            <c:size val="2"/>
            <c:spPr>
              <a:solidFill>
                <a:srgbClr val="FF6600"/>
              </a:solidFill>
              <a:ln>
                <a:solidFill>
                  <a:srgbClr val="FF6600"/>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Tabelle1!$B$2:$J$2</c:f>
              <c:numCache>
                <c:formatCode>General</c:formatCode>
                <c:ptCount val="9"/>
                <c:pt idx="0">
                  <c:v>6.4</c:v>
                </c:pt>
                <c:pt idx="1">
                  <c:v>6.4</c:v>
                </c:pt>
                <c:pt idx="2">
                  <c:v>2.87</c:v>
                </c:pt>
                <c:pt idx="3">
                  <c:v>2.47</c:v>
                </c:pt>
                <c:pt idx="4">
                  <c:v>2.56</c:v>
                </c:pt>
                <c:pt idx="5">
                  <c:v>2.69</c:v>
                </c:pt>
                <c:pt idx="6">
                  <c:v>6.0</c:v>
                </c:pt>
                <c:pt idx="7">
                  <c:v>2.7</c:v>
                </c:pt>
                <c:pt idx="8">
                  <c:v>2.6</c:v>
                </c:pt>
              </c:numCache>
            </c:numRef>
          </c:val>
          <c:smooth val="0"/>
        </c:ser>
        <c:ser>
          <c:idx val="1"/>
          <c:order val="1"/>
          <c:tx>
            <c:strRef>
              <c:f>Tabelle1!$A$3</c:f>
              <c:strCache>
                <c:ptCount val="1"/>
                <c:pt idx="0">
                  <c:v>BASFI</c:v>
                </c:pt>
              </c:strCache>
            </c:strRef>
          </c:tx>
          <c:spPr>
            <a:ln w="38079">
              <a:solidFill>
                <a:srgbClr val="DD0806"/>
              </a:solidFill>
              <a:prstDash val="solid"/>
            </a:ln>
          </c:spPr>
          <c:marker>
            <c:symbol val="square"/>
            <c:size val="2"/>
            <c:spPr>
              <a:solidFill>
                <a:srgbClr val="DD0806"/>
              </a:solidFill>
              <a:ln>
                <a:solidFill>
                  <a:srgbClr val="DD0806"/>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Tabelle1!$B$3:$J$3</c:f>
              <c:numCache>
                <c:formatCode>General</c:formatCode>
                <c:ptCount val="9"/>
                <c:pt idx="0">
                  <c:v>5.189999999999999</c:v>
                </c:pt>
                <c:pt idx="1">
                  <c:v>4.21</c:v>
                </c:pt>
                <c:pt idx="2">
                  <c:v>3.05</c:v>
                </c:pt>
                <c:pt idx="3">
                  <c:v>3.07</c:v>
                </c:pt>
                <c:pt idx="4">
                  <c:v>3.05</c:v>
                </c:pt>
                <c:pt idx="5">
                  <c:v>3.02</c:v>
                </c:pt>
                <c:pt idx="6">
                  <c:v>5.8</c:v>
                </c:pt>
                <c:pt idx="7">
                  <c:v>3.2</c:v>
                </c:pt>
                <c:pt idx="8">
                  <c:v>3.2</c:v>
                </c:pt>
              </c:numCache>
            </c:numRef>
          </c:val>
          <c:smooth val="0"/>
        </c:ser>
        <c:ser>
          <c:idx val="2"/>
          <c:order val="2"/>
          <c:tx>
            <c:strRef>
              <c:f>Tabelle1!$A$4</c:f>
              <c:strCache>
                <c:ptCount val="1"/>
                <c:pt idx="0">
                  <c:v>BASMI</c:v>
                </c:pt>
              </c:strCache>
            </c:strRef>
          </c:tx>
          <c:spPr>
            <a:ln w="38079">
              <a:solidFill>
                <a:srgbClr val="33CC33"/>
              </a:solidFill>
              <a:prstDash val="solid"/>
            </a:ln>
          </c:spPr>
          <c:marker>
            <c:symbol val="triangle"/>
            <c:size val="2"/>
            <c:spPr>
              <a:solidFill>
                <a:schemeClr val="accent5">
                  <a:lumMod val="75000"/>
                </a:schemeClr>
              </a:solidFill>
              <a:ln>
                <a:solidFill>
                  <a:srgbClr val="33CC33"/>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Tabelle1!$B$4:$J$4</c:f>
              <c:numCache>
                <c:formatCode>General</c:formatCode>
                <c:ptCount val="9"/>
                <c:pt idx="0">
                  <c:v>3.7</c:v>
                </c:pt>
                <c:pt idx="1">
                  <c:v>3.41</c:v>
                </c:pt>
                <c:pt idx="2">
                  <c:v>2.85</c:v>
                </c:pt>
                <c:pt idx="3">
                  <c:v>2.37</c:v>
                </c:pt>
                <c:pt idx="4">
                  <c:v>2.7</c:v>
                </c:pt>
                <c:pt idx="5">
                  <c:v>2.8</c:v>
                </c:pt>
                <c:pt idx="6">
                  <c:v>3.2</c:v>
                </c:pt>
                <c:pt idx="7">
                  <c:v>3.0</c:v>
                </c:pt>
                <c:pt idx="8">
                  <c:v>2.7</c:v>
                </c:pt>
              </c:numCache>
            </c:numRef>
          </c:val>
          <c:smooth val="0"/>
        </c:ser>
        <c:dLbls>
          <c:showLegendKey val="0"/>
          <c:showVal val="0"/>
          <c:showCatName val="0"/>
          <c:showSerName val="0"/>
          <c:showPercent val="0"/>
          <c:showBubbleSize val="0"/>
        </c:dLbls>
        <c:marker val="1"/>
        <c:smooth val="0"/>
        <c:axId val="-2081489632"/>
        <c:axId val="-2081486480"/>
      </c:lineChart>
      <c:catAx>
        <c:axId val="-2081489632"/>
        <c:scaling>
          <c:orientation val="minMax"/>
        </c:scaling>
        <c:delete val="0"/>
        <c:axPos val="b"/>
        <c:numFmt formatCode="General" sourceLinked="1"/>
        <c:majorTickMark val="none"/>
        <c:minorTickMark val="out"/>
        <c:tickLblPos val="nextTo"/>
        <c:spPr>
          <a:ln w="1235">
            <a:solidFill>
              <a:srgbClr val="000000"/>
            </a:solidFill>
            <a:prstDash val="solid"/>
          </a:ln>
        </c:spPr>
        <c:txPr>
          <a:bodyPr rot="0" vert="horz"/>
          <a:lstStyle/>
          <a:p>
            <a:pPr>
              <a:defRPr lang="en-US" sz="1200" b="0" i="0" u="none" strike="noStrike" baseline="0">
                <a:solidFill>
                  <a:srgbClr val="000000"/>
                </a:solidFill>
                <a:latin typeface="Arial" panose="020B0604020202020204" pitchFamily="34" charset="0"/>
                <a:ea typeface="Microsoft Sans Serif"/>
                <a:cs typeface="Arial" panose="020B0604020202020204" pitchFamily="34" charset="0"/>
              </a:defRPr>
            </a:pPr>
            <a:endParaRPr lang="en-US"/>
          </a:p>
        </c:txPr>
        <c:crossAx val="-2081486480"/>
        <c:crosses val="autoZero"/>
        <c:auto val="1"/>
        <c:lblAlgn val="ctr"/>
        <c:lblOffset val="100"/>
        <c:tickLblSkip val="1"/>
        <c:tickMarkSkip val="1"/>
        <c:noMultiLvlLbl val="0"/>
      </c:catAx>
      <c:valAx>
        <c:axId val="-2081486480"/>
        <c:scaling>
          <c:orientation val="minMax"/>
        </c:scaling>
        <c:delete val="0"/>
        <c:axPos val="l"/>
        <c:numFmt formatCode="General" sourceLinked="1"/>
        <c:majorTickMark val="out"/>
        <c:minorTickMark val="none"/>
        <c:tickLblPos val="nextTo"/>
        <c:spPr>
          <a:ln w="1235">
            <a:solidFill>
              <a:srgbClr val="000000"/>
            </a:solidFill>
            <a:prstDash val="solid"/>
          </a:ln>
        </c:spPr>
        <c:txPr>
          <a:bodyPr rot="0" vert="horz"/>
          <a:lstStyle/>
          <a:p>
            <a:pPr>
              <a:defRPr lang="en-US" sz="1199" b="1" i="0" u="none" strike="noStrike" baseline="0">
                <a:solidFill>
                  <a:srgbClr val="000000"/>
                </a:solidFill>
                <a:latin typeface="Microsoft Sans Serif"/>
                <a:ea typeface="Microsoft Sans Serif"/>
                <a:cs typeface="Microsoft Sans Serif"/>
              </a:defRPr>
            </a:pPr>
            <a:endParaRPr lang="en-US"/>
          </a:p>
        </c:txPr>
        <c:crossAx val="-2081489632"/>
        <c:crosses val="autoZero"/>
        <c:crossBetween val="between"/>
      </c:valAx>
      <c:spPr>
        <a:noFill/>
        <a:ln w="25386">
          <a:noFill/>
        </a:ln>
      </c:spPr>
    </c:plotArea>
    <c:legend>
      <c:legendPos val="b"/>
      <c:layout>
        <c:manualLayout>
          <c:xMode val="edge"/>
          <c:yMode val="edge"/>
          <c:x val="0.247709645669291"/>
          <c:y val="0.903560544796765"/>
          <c:w val="0.591969324146982"/>
          <c:h val="0.0455284103000643"/>
        </c:manualLayout>
      </c:layout>
      <c:overlay val="0"/>
      <c:spPr>
        <a:solidFill>
          <a:srgbClr val="FFFFFF"/>
        </a:solidFill>
        <a:ln w="1235">
          <a:noFill/>
          <a:prstDash val="solid"/>
        </a:ln>
      </c:spPr>
      <c:txPr>
        <a:bodyPr/>
        <a:lstStyle/>
        <a:p>
          <a:pPr>
            <a:defRPr lang="en-US" sz="1199" b="1" i="0" u="none" strike="noStrike" baseline="0">
              <a:solidFill>
                <a:srgbClr val="000000"/>
              </a:solidFill>
              <a:latin typeface="Microsoft Sans Serif"/>
              <a:ea typeface="Microsoft Sans Serif"/>
              <a:cs typeface="Microsoft Sans Serif"/>
            </a:defRPr>
          </a:pPr>
          <a:endParaRPr lang="en-US"/>
        </a:p>
      </c:txPr>
    </c:legend>
    <c:plotVisOnly val="1"/>
    <c:dispBlanksAs val="gap"/>
    <c:showDLblsOverMax val="0"/>
  </c:chart>
  <c:spPr>
    <a:noFill/>
    <a:ln>
      <a:noFill/>
    </a:ln>
  </c:spPr>
  <c:txPr>
    <a:bodyPr/>
    <a:lstStyle/>
    <a:p>
      <a:pPr>
        <a:defRPr sz="650" b="1" i="0" u="none" strike="noStrike" baseline="0">
          <a:solidFill>
            <a:srgbClr val="000000"/>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53817504655493"/>
          <c:y val="0.0373983739837398"/>
          <c:w val="0.873200069846216"/>
          <c:h val="0.741545431821022"/>
        </c:manualLayout>
      </c:layout>
      <c:lineChart>
        <c:grouping val="standard"/>
        <c:varyColors val="0"/>
        <c:ser>
          <c:idx val="0"/>
          <c:order val="0"/>
          <c:tx>
            <c:strRef>
              <c:f>Tabelle1!$A$2</c:f>
              <c:strCache>
                <c:ptCount val="1"/>
                <c:pt idx="0">
                  <c:v>BASDAI</c:v>
                </c:pt>
              </c:strCache>
            </c:strRef>
          </c:tx>
          <c:spPr>
            <a:ln w="38079">
              <a:solidFill>
                <a:srgbClr val="FF6600"/>
              </a:solidFill>
              <a:prstDash val="solid"/>
            </a:ln>
          </c:spPr>
          <c:marker>
            <c:symbol val="square"/>
            <c:size val="2"/>
            <c:spPr>
              <a:solidFill>
                <a:srgbClr val="FF6600"/>
              </a:solidFill>
              <a:ln>
                <a:solidFill>
                  <a:srgbClr val="FF6600"/>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Tabelle1!$B$2:$J$2</c:f>
              <c:numCache>
                <c:formatCode>General</c:formatCode>
                <c:ptCount val="9"/>
                <c:pt idx="0">
                  <c:v>6.4</c:v>
                </c:pt>
                <c:pt idx="1">
                  <c:v>6.4</c:v>
                </c:pt>
                <c:pt idx="2">
                  <c:v>2.87</c:v>
                </c:pt>
                <c:pt idx="3">
                  <c:v>2.47</c:v>
                </c:pt>
                <c:pt idx="4">
                  <c:v>2.56</c:v>
                </c:pt>
                <c:pt idx="5">
                  <c:v>2.69</c:v>
                </c:pt>
                <c:pt idx="6">
                  <c:v>6.0</c:v>
                </c:pt>
                <c:pt idx="7">
                  <c:v>2.7</c:v>
                </c:pt>
                <c:pt idx="8">
                  <c:v>2.6</c:v>
                </c:pt>
              </c:numCache>
            </c:numRef>
          </c:val>
          <c:smooth val="0"/>
        </c:ser>
        <c:ser>
          <c:idx val="1"/>
          <c:order val="1"/>
          <c:tx>
            <c:strRef>
              <c:f>Tabelle1!$A$3</c:f>
              <c:strCache>
                <c:ptCount val="1"/>
                <c:pt idx="0">
                  <c:v>BASFI</c:v>
                </c:pt>
              </c:strCache>
            </c:strRef>
          </c:tx>
          <c:spPr>
            <a:ln w="38079">
              <a:solidFill>
                <a:srgbClr val="DD0806"/>
              </a:solidFill>
              <a:prstDash val="solid"/>
            </a:ln>
          </c:spPr>
          <c:marker>
            <c:symbol val="square"/>
            <c:size val="2"/>
            <c:spPr>
              <a:solidFill>
                <a:srgbClr val="DD0806"/>
              </a:solidFill>
              <a:ln>
                <a:solidFill>
                  <a:srgbClr val="DD0806"/>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Tabelle1!$B$3:$J$3</c:f>
              <c:numCache>
                <c:formatCode>General</c:formatCode>
                <c:ptCount val="9"/>
                <c:pt idx="0">
                  <c:v>5.189999999999999</c:v>
                </c:pt>
                <c:pt idx="1">
                  <c:v>4.21</c:v>
                </c:pt>
                <c:pt idx="2">
                  <c:v>3.05</c:v>
                </c:pt>
                <c:pt idx="3">
                  <c:v>3.07</c:v>
                </c:pt>
                <c:pt idx="4">
                  <c:v>3.05</c:v>
                </c:pt>
                <c:pt idx="5">
                  <c:v>3.02</c:v>
                </c:pt>
                <c:pt idx="6">
                  <c:v>5.8</c:v>
                </c:pt>
                <c:pt idx="7">
                  <c:v>3.2</c:v>
                </c:pt>
                <c:pt idx="8">
                  <c:v>3.2</c:v>
                </c:pt>
              </c:numCache>
            </c:numRef>
          </c:val>
          <c:smooth val="0"/>
        </c:ser>
        <c:ser>
          <c:idx val="2"/>
          <c:order val="2"/>
          <c:tx>
            <c:strRef>
              <c:f>Tabelle1!$A$4</c:f>
              <c:strCache>
                <c:ptCount val="1"/>
                <c:pt idx="0">
                  <c:v>BASMI</c:v>
                </c:pt>
              </c:strCache>
            </c:strRef>
          </c:tx>
          <c:spPr>
            <a:ln w="38079">
              <a:solidFill>
                <a:srgbClr val="33CC33"/>
              </a:solidFill>
              <a:prstDash val="solid"/>
            </a:ln>
          </c:spPr>
          <c:marker>
            <c:symbol val="triangle"/>
            <c:size val="2"/>
            <c:spPr>
              <a:solidFill>
                <a:schemeClr val="accent5">
                  <a:lumMod val="75000"/>
                </a:schemeClr>
              </a:solidFill>
              <a:ln>
                <a:solidFill>
                  <a:srgbClr val="33CC33"/>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Tabelle1!$B$4:$J$4</c:f>
              <c:numCache>
                <c:formatCode>General</c:formatCode>
                <c:ptCount val="9"/>
                <c:pt idx="0">
                  <c:v>3.7</c:v>
                </c:pt>
                <c:pt idx="1">
                  <c:v>3.41</c:v>
                </c:pt>
                <c:pt idx="2">
                  <c:v>2.85</c:v>
                </c:pt>
                <c:pt idx="3">
                  <c:v>2.37</c:v>
                </c:pt>
                <c:pt idx="4">
                  <c:v>2.7</c:v>
                </c:pt>
                <c:pt idx="5">
                  <c:v>2.8</c:v>
                </c:pt>
                <c:pt idx="6">
                  <c:v>3.2</c:v>
                </c:pt>
                <c:pt idx="7">
                  <c:v>3.0</c:v>
                </c:pt>
                <c:pt idx="8">
                  <c:v>2.7</c:v>
                </c:pt>
              </c:numCache>
            </c:numRef>
          </c:val>
          <c:smooth val="0"/>
        </c:ser>
        <c:dLbls>
          <c:showLegendKey val="0"/>
          <c:showVal val="0"/>
          <c:showCatName val="0"/>
          <c:showSerName val="0"/>
          <c:showPercent val="0"/>
          <c:showBubbleSize val="0"/>
        </c:dLbls>
        <c:marker val="1"/>
        <c:smooth val="0"/>
        <c:axId val="-2112311888"/>
        <c:axId val="-2113462112"/>
      </c:lineChart>
      <c:catAx>
        <c:axId val="-2112311888"/>
        <c:scaling>
          <c:orientation val="minMax"/>
        </c:scaling>
        <c:delete val="0"/>
        <c:axPos val="b"/>
        <c:numFmt formatCode="General" sourceLinked="1"/>
        <c:majorTickMark val="none"/>
        <c:minorTickMark val="out"/>
        <c:tickLblPos val="nextTo"/>
        <c:spPr>
          <a:ln w="1235">
            <a:solidFill>
              <a:srgbClr val="000000"/>
            </a:solidFill>
            <a:prstDash val="solid"/>
          </a:ln>
        </c:spPr>
        <c:txPr>
          <a:bodyPr rot="0" vert="horz"/>
          <a:lstStyle/>
          <a:p>
            <a:pPr>
              <a:defRPr lang="en-US" sz="1200" b="0" i="0" u="none" strike="noStrike" baseline="0">
                <a:solidFill>
                  <a:srgbClr val="000000"/>
                </a:solidFill>
                <a:latin typeface="Arial" panose="020B0604020202020204" pitchFamily="34" charset="0"/>
                <a:ea typeface="Microsoft Sans Serif"/>
                <a:cs typeface="Arial" panose="020B0604020202020204" pitchFamily="34" charset="0"/>
              </a:defRPr>
            </a:pPr>
            <a:endParaRPr lang="en-US"/>
          </a:p>
        </c:txPr>
        <c:crossAx val="-2113462112"/>
        <c:crosses val="autoZero"/>
        <c:auto val="1"/>
        <c:lblAlgn val="ctr"/>
        <c:lblOffset val="100"/>
        <c:tickLblSkip val="1"/>
        <c:tickMarkSkip val="1"/>
        <c:noMultiLvlLbl val="0"/>
      </c:catAx>
      <c:valAx>
        <c:axId val="-2113462112"/>
        <c:scaling>
          <c:orientation val="minMax"/>
        </c:scaling>
        <c:delete val="0"/>
        <c:axPos val="l"/>
        <c:numFmt formatCode="General" sourceLinked="1"/>
        <c:majorTickMark val="out"/>
        <c:minorTickMark val="none"/>
        <c:tickLblPos val="nextTo"/>
        <c:spPr>
          <a:ln w="1235">
            <a:solidFill>
              <a:srgbClr val="000000"/>
            </a:solidFill>
            <a:prstDash val="solid"/>
          </a:ln>
        </c:spPr>
        <c:txPr>
          <a:bodyPr rot="0" vert="horz"/>
          <a:lstStyle/>
          <a:p>
            <a:pPr>
              <a:defRPr lang="en-US" sz="1199" b="1" i="0" u="none" strike="noStrike" baseline="0">
                <a:solidFill>
                  <a:srgbClr val="000000"/>
                </a:solidFill>
                <a:latin typeface="Microsoft Sans Serif"/>
                <a:ea typeface="Microsoft Sans Serif"/>
                <a:cs typeface="Microsoft Sans Serif"/>
              </a:defRPr>
            </a:pPr>
            <a:endParaRPr lang="en-US"/>
          </a:p>
        </c:txPr>
        <c:crossAx val="-2112311888"/>
        <c:crosses val="autoZero"/>
        <c:crossBetween val="between"/>
      </c:valAx>
      <c:spPr>
        <a:noFill/>
        <a:ln w="25386">
          <a:noFill/>
        </a:ln>
      </c:spPr>
    </c:plotArea>
    <c:legend>
      <c:legendPos val="b"/>
      <c:layout>
        <c:manualLayout>
          <c:xMode val="edge"/>
          <c:yMode val="edge"/>
          <c:x val="0.247709645669291"/>
          <c:y val="0.903560544796765"/>
          <c:w val="0.591969324146982"/>
          <c:h val="0.0455284103000643"/>
        </c:manualLayout>
      </c:layout>
      <c:overlay val="0"/>
      <c:spPr>
        <a:solidFill>
          <a:srgbClr val="FFFFFF"/>
        </a:solidFill>
        <a:ln w="1235">
          <a:noFill/>
          <a:prstDash val="solid"/>
        </a:ln>
      </c:spPr>
      <c:txPr>
        <a:bodyPr/>
        <a:lstStyle/>
        <a:p>
          <a:pPr>
            <a:defRPr lang="en-US" sz="1199" b="1" i="0" u="none" strike="noStrike" baseline="0">
              <a:solidFill>
                <a:srgbClr val="000000"/>
              </a:solidFill>
              <a:latin typeface="Microsoft Sans Serif"/>
              <a:ea typeface="Microsoft Sans Serif"/>
              <a:cs typeface="Microsoft Sans Serif"/>
            </a:defRPr>
          </a:pPr>
          <a:endParaRPr lang="en-US"/>
        </a:p>
      </c:txPr>
    </c:legend>
    <c:plotVisOnly val="1"/>
    <c:dispBlanksAs val="gap"/>
    <c:showDLblsOverMax val="0"/>
  </c:chart>
  <c:spPr>
    <a:noFill/>
    <a:ln>
      <a:noFill/>
    </a:ln>
  </c:spPr>
  <c:txPr>
    <a:bodyPr/>
    <a:lstStyle/>
    <a:p>
      <a:pPr>
        <a:defRPr sz="650" b="1" i="0" u="none" strike="noStrike" baseline="0">
          <a:solidFill>
            <a:srgbClr val="000000"/>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53817504655493"/>
          <c:y val="0.0373983739837398"/>
          <c:w val="0.873200069846216"/>
          <c:h val="0.741545431821022"/>
        </c:manualLayout>
      </c:layout>
      <c:lineChart>
        <c:grouping val="standard"/>
        <c:varyColors val="0"/>
        <c:ser>
          <c:idx val="0"/>
          <c:order val="0"/>
          <c:tx>
            <c:strRef>
              <c:f>Tabelle1!$A$2</c:f>
              <c:strCache>
                <c:ptCount val="1"/>
                <c:pt idx="0">
                  <c:v>BASDAI</c:v>
                </c:pt>
              </c:strCache>
            </c:strRef>
          </c:tx>
          <c:spPr>
            <a:ln w="38079">
              <a:solidFill>
                <a:srgbClr val="FF6600"/>
              </a:solidFill>
              <a:prstDash val="solid"/>
            </a:ln>
          </c:spPr>
          <c:marker>
            <c:symbol val="square"/>
            <c:size val="2"/>
            <c:spPr>
              <a:solidFill>
                <a:srgbClr val="FF6600"/>
              </a:solidFill>
              <a:ln>
                <a:solidFill>
                  <a:srgbClr val="FF6600"/>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Tabelle1!$B$2:$J$2</c:f>
              <c:numCache>
                <c:formatCode>General</c:formatCode>
                <c:ptCount val="9"/>
                <c:pt idx="0">
                  <c:v>6.4</c:v>
                </c:pt>
                <c:pt idx="1">
                  <c:v>6.4</c:v>
                </c:pt>
                <c:pt idx="2">
                  <c:v>2.87</c:v>
                </c:pt>
                <c:pt idx="3">
                  <c:v>2.47</c:v>
                </c:pt>
                <c:pt idx="4">
                  <c:v>2.56</c:v>
                </c:pt>
                <c:pt idx="5">
                  <c:v>2.69</c:v>
                </c:pt>
                <c:pt idx="6">
                  <c:v>6.0</c:v>
                </c:pt>
                <c:pt idx="7">
                  <c:v>2.7</c:v>
                </c:pt>
                <c:pt idx="8">
                  <c:v>2.6</c:v>
                </c:pt>
              </c:numCache>
            </c:numRef>
          </c:val>
          <c:smooth val="0"/>
        </c:ser>
        <c:ser>
          <c:idx val="1"/>
          <c:order val="1"/>
          <c:tx>
            <c:strRef>
              <c:f>Tabelle1!$A$3</c:f>
              <c:strCache>
                <c:ptCount val="1"/>
                <c:pt idx="0">
                  <c:v>BASFI</c:v>
                </c:pt>
              </c:strCache>
            </c:strRef>
          </c:tx>
          <c:spPr>
            <a:ln w="38079">
              <a:solidFill>
                <a:srgbClr val="DD0806"/>
              </a:solidFill>
              <a:prstDash val="solid"/>
            </a:ln>
          </c:spPr>
          <c:marker>
            <c:symbol val="square"/>
            <c:size val="2"/>
            <c:spPr>
              <a:solidFill>
                <a:srgbClr val="DD0806"/>
              </a:solidFill>
              <a:ln>
                <a:solidFill>
                  <a:srgbClr val="DD0806"/>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Tabelle1!$B$3:$J$3</c:f>
              <c:numCache>
                <c:formatCode>General</c:formatCode>
                <c:ptCount val="9"/>
                <c:pt idx="0">
                  <c:v>5.189999999999999</c:v>
                </c:pt>
                <c:pt idx="1">
                  <c:v>4.21</c:v>
                </c:pt>
                <c:pt idx="2">
                  <c:v>3.05</c:v>
                </c:pt>
                <c:pt idx="3">
                  <c:v>3.07</c:v>
                </c:pt>
                <c:pt idx="4">
                  <c:v>3.05</c:v>
                </c:pt>
                <c:pt idx="5">
                  <c:v>3.02</c:v>
                </c:pt>
                <c:pt idx="6">
                  <c:v>5.8</c:v>
                </c:pt>
                <c:pt idx="7">
                  <c:v>3.2</c:v>
                </c:pt>
                <c:pt idx="8">
                  <c:v>3.2</c:v>
                </c:pt>
              </c:numCache>
            </c:numRef>
          </c:val>
          <c:smooth val="0"/>
        </c:ser>
        <c:ser>
          <c:idx val="2"/>
          <c:order val="2"/>
          <c:tx>
            <c:strRef>
              <c:f>Tabelle1!$A$4</c:f>
              <c:strCache>
                <c:ptCount val="1"/>
                <c:pt idx="0">
                  <c:v>BASMI</c:v>
                </c:pt>
              </c:strCache>
            </c:strRef>
          </c:tx>
          <c:spPr>
            <a:ln w="38079">
              <a:solidFill>
                <a:srgbClr val="33CC33"/>
              </a:solidFill>
              <a:prstDash val="solid"/>
            </a:ln>
          </c:spPr>
          <c:marker>
            <c:symbol val="triangle"/>
            <c:size val="2"/>
            <c:spPr>
              <a:solidFill>
                <a:schemeClr val="accent5">
                  <a:lumMod val="75000"/>
                </a:schemeClr>
              </a:solidFill>
              <a:ln>
                <a:solidFill>
                  <a:srgbClr val="33CC33"/>
                </a:solidFill>
                <a:prstDash val="solid"/>
              </a:ln>
            </c:spPr>
          </c:marker>
          <c:cat>
            <c:strRef>
              <c:f>Tabelle1!$B$1:$J$1</c:f>
              <c:strCache>
                <c:ptCount val="9"/>
                <c:pt idx="0">
                  <c:v>Baseline</c:v>
                </c:pt>
                <c:pt idx="1">
                  <c:v>week 6</c:v>
                </c:pt>
                <c:pt idx="2">
                  <c:v>week 24</c:v>
                </c:pt>
                <c:pt idx="3">
                  <c:v>week 54</c:v>
                </c:pt>
                <c:pt idx="4">
                  <c:v>week 102</c:v>
                </c:pt>
                <c:pt idx="5">
                  <c:v>week 156</c:v>
                </c:pt>
                <c:pt idx="6">
                  <c:v>Relapse</c:v>
                </c:pt>
                <c:pt idx="7">
                  <c:v>24 weeks</c:v>
                </c:pt>
                <c:pt idx="8">
                  <c:v>48 weeks</c:v>
                </c:pt>
              </c:strCache>
            </c:strRef>
          </c:cat>
          <c:val>
            <c:numRef>
              <c:f>Tabelle1!$B$4:$J$4</c:f>
              <c:numCache>
                <c:formatCode>General</c:formatCode>
                <c:ptCount val="9"/>
                <c:pt idx="0">
                  <c:v>3.7</c:v>
                </c:pt>
                <c:pt idx="1">
                  <c:v>3.41</c:v>
                </c:pt>
                <c:pt idx="2">
                  <c:v>2.85</c:v>
                </c:pt>
                <c:pt idx="3">
                  <c:v>2.37</c:v>
                </c:pt>
                <c:pt idx="4">
                  <c:v>2.7</c:v>
                </c:pt>
                <c:pt idx="5">
                  <c:v>2.8</c:v>
                </c:pt>
                <c:pt idx="6">
                  <c:v>3.2</c:v>
                </c:pt>
                <c:pt idx="7">
                  <c:v>3.0</c:v>
                </c:pt>
                <c:pt idx="8">
                  <c:v>2.7</c:v>
                </c:pt>
              </c:numCache>
            </c:numRef>
          </c:val>
          <c:smooth val="0"/>
        </c:ser>
        <c:dLbls>
          <c:showLegendKey val="0"/>
          <c:showVal val="0"/>
          <c:showCatName val="0"/>
          <c:showSerName val="0"/>
          <c:showPercent val="0"/>
          <c:showBubbleSize val="0"/>
        </c:dLbls>
        <c:marker val="1"/>
        <c:smooth val="0"/>
        <c:axId val="-2098638352"/>
        <c:axId val="-2098650128"/>
      </c:lineChart>
      <c:catAx>
        <c:axId val="-2098638352"/>
        <c:scaling>
          <c:orientation val="minMax"/>
        </c:scaling>
        <c:delete val="0"/>
        <c:axPos val="b"/>
        <c:numFmt formatCode="General" sourceLinked="1"/>
        <c:majorTickMark val="none"/>
        <c:minorTickMark val="out"/>
        <c:tickLblPos val="nextTo"/>
        <c:spPr>
          <a:ln w="1235">
            <a:solidFill>
              <a:srgbClr val="000000"/>
            </a:solidFill>
            <a:prstDash val="solid"/>
          </a:ln>
        </c:spPr>
        <c:txPr>
          <a:bodyPr rot="0" vert="horz"/>
          <a:lstStyle/>
          <a:p>
            <a:pPr>
              <a:defRPr lang="en-US" sz="1200" b="0" i="0" u="none" strike="noStrike" baseline="0">
                <a:solidFill>
                  <a:srgbClr val="000000"/>
                </a:solidFill>
                <a:latin typeface="Arial" panose="020B0604020202020204" pitchFamily="34" charset="0"/>
                <a:ea typeface="Microsoft Sans Serif"/>
                <a:cs typeface="Arial" panose="020B0604020202020204" pitchFamily="34" charset="0"/>
              </a:defRPr>
            </a:pPr>
            <a:endParaRPr lang="en-US"/>
          </a:p>
        </c:txPr>
        <c:crossAx val="-2098650128"/>
        <c:crosses val="autoZero"/>
        <c:auto val="1"/>
        <c:lblAlgn val="ctr"/>
        <c:lblOffset val="100"/>
        <c:tickLblSkip val="1"/>
        <c:tickMarkSkip val="1"/>
        <c:noMultiLvlLbl val="0"/>
      </c:catAx>
      <c:valAx>
        <c:axId val="-2098650128"/>
        <c:scaling>
          <c:orientation val="minMax"/>
        </c:scaling>
        <c:delete val="0"/>
        <c:axPos val="l"/>
        <c:numFmt formatCode="General" sourceLinked="1"/>
        <c:majorTickMark val="out"/>
        <c:minorTickMark val="none"/>
        <c:tickLblPos val="nextTo"/>
        <c:spPr>
          <a:ln w="1235">
            <a:solidFill>
              <a:srgbClr val="000000"/>
            </a:solidFill>
            <a:prstDash val="solid"/>
          </a:ln>
        </c:spPr>
        <c:txPr>
          <a:bodyPr rot="0" vert="horz"/>
          <a:lstStyle/>
          <a:p>
            <a:pPr>
              <a:defRPr lang="en-US" sz="1199" b="1" i="0" u="none" strike="noStrike" baseline="0">
                <a:solidFill>
                  <a:srgbClr val="000000"/>
                </a:solidFill>
                <a:latin typeface="Microsoft Sans Serif"/>
                <a:ea typeface="Microsoft Sans Serif"/>
                <a:cs typeface="Microsoft Sans Serif"/>
              </a:defRPr>
            </a:pPr>
            <a:endParaRPr lang="en-US"/>
          </a:p>
        </c:txPr>
        <c:crossAx val="-2098638352"/>
        <c:crosses val="autoZero"/>
        <c:crossBetween val="between"/>
      </c:valAx>
      <c:spPr>
        <a:noFill/>
        <a:ln w="25386">
          <a:noFill/>
        </a:ln>
      </c:spPr>
    </c:plotArea>
    <c:legend>
      <c:legendPos val="b"/>
      <c:layout>
        <c:manualLayout>
          <c:xMode val="edge"/>
          <c:yMode val="edge"/>
          <c:x val="0.247709645669291"/>
          <c:y val="0.903560544796765"/>
          <c:w val="0.591969324146982"/>
          <c:h val="0.0455284103000643"/>
        </c:manualLayout>
      </c:layout>
      <c:overlay val="0"/>
      <c:spPr>
        <a:solidFill>
          <a:srgbClr val="FFFFFF"/>
        </a:solidFill>
        <a:ln w="1235">
          <a:noFill/>
          <a:prstDash val="solid"/>
        </a:ln>
      </c:spPr>
      <c:txPr>
        <a:bodyPr/>
        <a:lstStyle/>
        <a:p>
          <a:pPr>
            <a:defRPr lang="en-US" sz="1199" b="1" i="0" u="none" strike="noStrike" baseline="0">
              <a:solidFill>
                <a:srgbClr val="000000"/>
              </a:solidFill>
              <a:latin typeface="Microsoft Sans Serif"/>
              <a:ea typeface="Microsoft Sans Serif"/>
              <a:cs typeface="Microsoft Sans Serif"/>
            </a:defRPr>
          </a:pPr>
          <a:endParaRPr lang="en-US"/>
        </a:p>
      </c:txPr>
    </c:legend>
    <c:plotVisOnly val="1"/>
    <c:dispBlanksAs val="gap"/>
    <c:showDLblsOverMax val="0"/>
  </c:chart>
  <c:spPr>
    <a:noFill/>
    <a:ln>
      <a:noFill/>
    </a:ln>
  </c:spPr>
  <c:txPr>
    <a:bodyPr/>
    <a:lstStyle/>
    <a:p>
      <a:pPr>
        <a:defRPr sz="650" b="1"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ETN 50 QW</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Remission %</c:v>
                </c:pt>
              </c:strCache>
            </c:strRef>
          </c:cat>
          <c:val>
            <c:numRef>
              <c:f>Sheet1!$B$2</c:f>
              <c:numCache>
                <c:formatCode>General</c:formatCode>
                <c:ptCount val="1"/>
                <c:pt idx="0">
                  <c:v>90.0</c:v>
                </c:pt>
              </c:numCache>
            </c:numRef>
          </c:val>
        </c:ser>
        <c:ser>
          <c:idx val="1"/>
          <c:order val="1"/>
          <c:tx>
            <c:strRef>
              <c:f>Sheet1!$C$1</c:f>
              <c:strCache>
                <c:ptCount val="1"/>
                <c:pt idx="0">
                  <c:v>ETN 50 QOW</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Remission %</c:v>
                </c:pt>
              </c:strCache>
            </c:strRef>
          </c:cat>
          <c:val>
            <c:numRef>
              <c:f>Sheet1!$C$2</c:f>
              <c:numCache>
                <c:formatCode>General</c:formatCode>
                <c:ptCount val="1"/>
                <c:pt idx="0">
                  <c:v>86.0</c:v>
                </c:pt>
              </c:numCache>
            </c:numRef>
          </c:val>
        </c:ser>
        <c:dLbls>
          <c:showLegendKey val="0"/>
          <c:showVal val="0"/>
          <c:showCatName val="0"/>
          <c:showSerName val="0"/>
          <c:showPercent val="0"/>
          <c:showBubbleSize val="0"/>
        </c:dLbls>
        <c:gapWidth val="150"/>
        <c:axId val="-2080946608"/>
        <c:axId val="-2080944160"/>
      </c:barChart>
      <c:catAx>
        <c:axId val="-2080946608"/>
        <c:scaling>
          <c:orientation val="minMax"/>
        </c:scaling>
        <c:delete val="0"/>
        <c:axPos val="b"/>
        <c:numFmt formatCode="General" sourceLinked="0"/>
        <c:majorTickMark val="out"/>
        <c:minorTickMark val="none"/>
        <c:tickLblPos val="nextTo"/>
        <c:crossAx val="-2080944160"/>
        <c:crosses val="autoZero"/>
        <c:auto val="1"/>
        <c:lblAlgn val="ctr"/>
        <c:lblOffset val="100"/>
        <c:noMultiLvlLbl val="0"/>
      </c:catAx>
      <c:valAx>
        <c:axId val="-2080944160"/>
        <c:scaling>
          <c:orientation val="minMax"/>
          <c:min val="0.0"/>
        </c:scaling>
        <c:delete val="0"/>
        <c:axPos val="l"/>
        <c:majorGridlines/>
        <c:numFmt formatCode="General" sourceLinked="1"/>
        <c:majorTickMark val="out"/>
        <c:minorTickMark val="none"/>
        <c:tickLblPos val="nextTo"/>
        <c:crossAx val="-20809466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Tocilizumab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 of patients with ASAS20 @ Wk 12</c:v>
                </c:pt>
              </c:strCache>
            </c:strRef>
          </c:cat>
          <c:val>
            <c:numRef>
              <c:f>Sheet1!$B$2</c:f>
              <c:numCache>
                <c:formatCode>General</c:formatCode>
                <c:ptCount val="1"/>
                <c:pt idx="0">
                  <c:v>37.0</c:v>
                </c:pt>
              </c:numCache>
            </c:numRef>
          </c:val>
        </c:ser>
        <c:ser>
          <c:idx val="1"/>
          <c:order val="1"/>
          <c:tx>
            <c:strRef>
              <c:f>Sheet1!$C$1</c:f>
              <c:strCache>
                <c:ptCount val="1"/>
                <c:pt idx="0">
                  <c:v>Placebo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 of patients with ASAS20 @ Wk 12</c:v>
                </c:pt>
              </c:strCache>
            </c:strRef>
          </c:cat>
          <c:val>
            <c:numRef>
              <c:f>Sheet1!$C$2</c:f>
              <c:numCache>
                <c:formatCode>General</c:formatCode>
                <c:ptCount val="1"/>
                <c:pt idx="0">
                  <c:v>27.0</c:v>
                </c:pt>
              </c:numCache>
            </c:numRef>
          </c:val>
        </c:ser>
        <c:dLbls>
          <c:showLegendKey val="0"/>
          <c:showVal val="0"/>
          <c:showCatName val="0"/>
          <c:showSerName val="0"/>
          <c:showPercent val="0"/>
          <c:showBubbleSize val="0"/>
        </c:dLbls>
        <c:gapWidth val="150"/>
        <c:axId val="-2083325248"/>
        <c:axId val="-2083327712"/>
      </c:barChart>
      <c:catAx>
        <c:axId val="-2083325248"/>
        <c:scaling>
          <c:orientation val="minMax"/>
        </c:scaling>
        <c:delete val="0"/>
        <c:axPos val="b"/>
        <c:numFmt formatCode="General" sourceLinked="0"/>
        <c:majorTickMark val="out"/>
        <c:minorTickMark val="none"/>
        <c:tickLblPos val="nextTo"/>
        <c:crossAx val="-2083327712"/>
        <c:crosses val="autoZero"/>
        <c:auto val="1"/>
        <c:lblAlgn val="ctr"/>
        <c:lblOffset val="100"/>
        <c:noMultiLvlLbl val="0"/>
      </c:catAx>
      <c:valAx>
        <c:axId val="-2083327712"/>
        <c:scaling>
          <c:orientation val="minMax"/>
        </c:scaling>
        <c:delete val="0"/>
        <c:axPos val="l"/>
        <c:majorGridlines/>
        <c:numFmt formatCode="General" sourceLinked="1"/>
        <c:majorTickMark val="out"/>
        <c:minorTickMark val="none"/>
        <c:tickLblPos val="nextTo"/>
        <c:crossAx val="-2083325248"/>
        <c:crosses val="autoZero"/>
        <c:crossBetween val="between"/>
      </c:valAx>
    </c:plotArea>
    <c:legend>
      <c:legendPos val="r"/>
      <c:layout>
        <c:manualLayout>
          <c:xMode val="edge"/>
          <c:yMode val="edge"/>
          <c:x val="0.598728272173526"/>
          <c:y val="0.355515279289733"/>
          <c:w val="0.376114495122072"/>
          <c:h val="0.28896922047307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3583535109"/>
          <c:y val="0.0617283950617284"/>
          <c:w val="0.86159969318785"/>
          <c:h val="0.711934156378601"/>
        </c:manualLayout>
      </c:layout>
      <c:barChart>
        <c:barDir val="col"/>
        <c:grouping val="clustered"/>
        <c:varyColors val="0"/>
        <c:ser>
          <c:idx val="0"/>
          <c:order val="0"/>
          <c:tx>
            <c:strRef>
              <c:f>Sheet1!$A$2</c:f>
              <c:strCache>
                <c:ptCount val="1"/>
              </c:strCache>
            </c:strRef>
          </c:tx>
          <c:spPr>
            <a:solidFill>
              <a:schemeClr val="accent1"/>
            </a:solidFill>
            <a:ln w="13687">
              <a:solidFill>
                <a:schemeClr val="tx1"/>
              </a:solidFill>
              <a:prstDash val="solid"/>
            </a:ln>
          </c:spPr>
          <c:invertIfNegative val="0"/>
          <c:dPt>
            <c:idx val="0"/>
            <c:invertIfNegative val="0"/>
            <c:bubble3D val="0"/>
            <c:spPr>
              <a:solidFill>
                <a:srgbClr val="0000FF"/>
              </a:solidFill>
              <a:ln w="13687">
                <a:noFill/>
                <a:prstDash val="solid"/>
              </a:ln>
            </c:spPr>
          </c:dPt>
          <c:dPt>
            <c:idx val="1"/>
            <c:invertIfNegative val="0"/>
            <c:bubble3D val="0"/>
            <c:spPr>
              <a:solidFill>
                <a:srgbClr val="0000FF"/>
              </a:solidFill>
              <a:ln w="13687">
                <a:noFill/>
                <a:prstDash val="solid"/>
              </a:ln>
            </c:spPr>
          </c:dPt>
          <c:dPt>
            <c:idx val="2"/>
            <c:invertIfNegative val="0"/>
            <c:bubble3D val="0"/>
            <c:spPr>
              <a:solidFill>
                <a:srgbClr val="0000FF"/>
              </a:solidFill>
              <a:ln w="13687">
                <a:noFill/>
                <a:prstDash val="solid"/>
              </a:ln>
            </c:spPr>
          </c:dPt>
          <c:dPt>
            <c:idx val="3"/>
            <c:invertIfNegative val="0"/>
            <c:bubble3D val="0"/>
            <c:spPr>
              <a:solidFill>
                <a:srgbClr val="FF9900"/>
              </a:solidFill>
              <a:ln w="13687">
                <a:noFill/>
                <a:prstDash val="solid"/>
              </a:ln>
            </c:spPr>
          </c:dPt>
          <c:dPt>
            <c:idx val="4"/>
            <c:invertIfNegative val="0"/>
            <c:bubble3D val="0"/>
            <c:spPr>
              <a:solidFill>
                <a:srgbClr val="00B050"/>
              </a:solidFill>
              <a:ln w="13687">
                <a:noFill/>
                <a:prstDash val="solid"/>
              </a:ln>
            </c:spPr>
          </c:dPt>
          <c:dPt>
            <c:idx val="5"/>
            <c:invertIfNegative val="0"/>
            <c:bubble3D val="0"/>
            <c:spPr>
              <a:solidFill>
                <a:srgbClr val="00B050"/>
              </a:solidFill>
              <a:ln w="13687">
                <a:noFill/>
                <a:prstDash val="solid"/>
              </a:ln>
            </c:spPr>
          </c:dPt>
          <c:dPt>
            <c:idx val="6"/>
            <c:invertIfNegative val="0"/>
            <c:bubble3D val="0"/>
            <c:spPr>
              <a:solidFill>
                <a:srgbClr val="00B050"/>
              </a:solidFill>
              <a:ln w="13687">
                <a:noFill/>
                <a:prstDash val="solid"/>
              </a:ln>
            </c:spPr>
          </c:dPt>
          <c:dPt>
            <c:idx val="7"/>
            <c:invertIfNegative val="0"/>
            <c:bubble3D val="0"/>
            <c:spPr>
              <a:solidFill>
                <a:srgbClr val="00B0F0"/>
              </a:solidFill>
              <a:ln w="13687">
                <a:noFill/>
                <a:prstDash val="solid"/>
              </a:ln>
            </c:spPr>
          </c:dPt>
          <c:dPt>
            <c:idx val="8"/>
            <c:invertIfNegative val="0"/>
            <c:bubble3D val="0"/>
            <c:spPr>
              <a:solidFill>
                <a:srgbClr val="00B0F0"/>
              </a:solidFill>
              <a:ln w="13687">
                <a:noFill/>
                <a:prstDash val="solid"/>
              </a:ln>
            </c:spPr>
          </c:dPt>
          <c:dLbls>
            <c:spPr>
              <a:noFill/>
              <a:ln w="27374">
                <a:noFill/>
              </a:ln>
            </c:spPr>
            <c:txPr>
              <a:bodyPr wrap="square" lIns="38100" tIns="19050" rIns="38100" bIns="19050" anchor="ctr">
                <a:spAutoFit/>
              </a:bodyPr>
              <a:lstStyle/>
              <a:p>
                <a:pPr>
                  <a:defRPr sz="172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ASAS 40</c:v>
                </c:pt>
                <c:pt idx="1">
                  <c:v>ASAS 20</c:v>
                </c:pt>
                <c:pt idx="2">
                  <c:v>ASAS PR</c:v>
                </c:pt>
                <c:pt idx="3">
                  <c:v>BASDAI 50</c:v>
                </c:pt>
                <c:pt idx="4">
                  <c:v>ASDAS CII (&gt;=1.1)</c:v>
                </c:pt>
                <c:pt idx="5">
                  <c:v>ASDAS MI (&gt;=2)</c:v>
                </c:pt>
                <c:pt idx="6">
                  <c:v>ASDAS inactive disease (&lt;1.3)</c:v>
                </c:pt>
                <c:pt idx="7">
                  <c:v>PASS</c:v>
                </c:pt>
                <c:pt idx="8">
                  <c:v>PhASS</c:v>
                </c:pt>
              </c:strCache>
            </c:strRef>
          </c:cat>
          <c:val>
            <c:numRef>
              <c:f>Sheet1!$B$2:$J$2</c:f>
              <c:numCache>
                <c:formatCode>General</c:formatCode>
                <c:ptCount val="9"/>
                <c:pt idx="0">
                  <c:v>65.0</c:v>
                </c:pt>
                <c:pt idx="1">
                  <c:v>75.0</c:v>
                </c:pt>
                <c:pt idx="2">
                  <c:v>30.0</c:v>
                </c:pt>
                <c:pt idx="3">
                  <c:v>55.0</c:v>
                </c:pt>
                <c:pt idx="4">
                  <c:v>50.0</c:v>
                </c:pt>
                <c:pt idx="5">
                  <c:v>20.0</c:v>
                </c:pt>
                <c:pt idx="6">
                  <c:v>35.0</c:v>
                </c:pt>
                <c:pt idx="7">
                  <c:v>75.0</c:v>
                </c:pt>
                <c:pt idx="8">
                  <c:v>75.0</c:v>
                </c:pt>
              </c:numCache>
            </c:numRef>
          </c:val>
        </c:ser>
        <c:dLbls>
          <c:showLegendKey val="0"/>
          <c:showVal val="1"/>
          <c:showCatName val="0"/>
          <c:showSerName val="0"/>
          <c:showPercent val="0"/>
          <c:showBubbleSize val="0"/>
        </c:dLbls>
        <c:gapWidth val="150"/>
        <c:axId val="-2083423920"/>
        <c:axId val="-2083427008"/>
      </c:barChart>
      <c:catAx>
        <c:axId val="-2083423920"/>
        <c:scaling>
          <c:orientation val="minMax"/>
        </c:scaling>
        <c:delete val="0"/>
        <c:axPos val="b"/>
        <c:numFmt formatCode="General" sourceLinked="1"/>
        <c:majorTickMark val="out"/>
        <c:minorTickMark val="none"/>
        <c:tickLblPos val="nextTo"/>
        <c:spPr>
          <a:ln w="342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2083427008"/>
        <c:crosses val="autoZero"/>
        <c:auto val="1"/>
        <c:lblAlgn val="ctr"/>
        <c:lblOffset val="100"/>
        <c:tickLblSkip val="1"/>
        <c:tickMarkSkip val="1"/>
        <c:noMultiLvlLbl val="0"/>
      </c:catAx>
      <c:valAx>
        <c:axId val="-2083427008"/>
        <c:scaling>
          <c:orientation val="minMax"/>
          <c:max val="100.0"/>
        </c:scaling>
        <c:delete val="0"/>
        <c:axPos val="l"/>
        <c:title>
          <c:tx>
            <c:rich>
              <a:bodyPr/>
              <a:lstStyle/>
              <a:p>
                <a:pPr>
                  <a:defRPr sz="1600" b="1" i="0" u="none" strike="noStrike" baseline="0">
                    <a:solidFill>
                      <a:schemeClr val="tx1"/>
                    </a:solidFill>
                    <a:latin typeface="Arial"/>
                    <a:ea typeface="Arial"/>
                    <a:cs typeface="Arial"/>
                  </a:defRPr>
                </a:pPr>
                <a:r>
                  <a:rPr lang="en-GB" sz="1600"/>
                  <a:t>% of patients</a:t>
                </a:r>
              </a:p>
            </c:rich>
          </c:tx>
          <c:layout>
            <c:manualLayout>
              <c:xMode val="edge"/>
              <c:yMode val="edge"/>
              <c:x val="0.0326876513317191"/>
              <c:y val="0.288065843621399"/>
            </c:manualLayout>
          </c:layout>
          <c:overlay val="0"/>
          <c:spPr>
            <a:noFill/>
            <a:ln w="27374">
              <a:noFill/>
            </a:ln>
          </c:spPr>
        </c:title>
        <c:numFmt formatCode="General" sourceLinked="1"/>
        <c:majorTickMark val="out"/>
        <c:minorTickMark val="none"/>
        <c:tickLblPos val="nextTo"/>
        <c:spPr>
          <a:ln w="3422">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2083423920"/>
        <c:crosses val="autoZero"/>
        <c:crossBetween val="between"/>
        <c:majorUnit val="20.0"/>
      </c:valAx>
      <c:spPr>
        <a:noFill/>
        <a:ln w="13687">
          <a:noFill/>
          <a:prstDash val="solid"/>
        </a:ln>
      </c:spPr>
    </c:plotArea>
    <c:plotVisOnly val="1"/>
    <c:dispBlanksAs val="gap"/>
    <c:showDLblsOverMax val="0"/>
  </c:chart>
  <c:spPr>
    <a:noFill/>
    <a:ln>
      <a:noFill/>
    </a:ln>
  </c:spPr>
  <c:txPr>
    <a:bodyPr/>
    <a:lstStyle/>
    <a:p>
      <a:pPr>
        <a:defRPr sz="2452" b="1" i="0" u="none" strike="noStrike" baseline="0">
          <a:solidFill>
            <a:schemeClr val="tx1"/>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0936507936507937"/>
          <c:y val="0.0575539568345324"/>
          <c:w val="0.896939889259205"/>
          <c:h val="0.642685851318945"/>
        </c:manualLayout>
      </c:layout>
      <c:barChart>
        <c:barDir val="col"/>
        <c:grouping val="clustered"/>
        <c:varyColors val="0"/>
        <c:ser>
          <c:idx val="0"/>
          <c:order val="0"/>
          <c:tx>
            <c:strRef>
              <c:f>Sheet1!$A$2</c:f>
              <c:strCache>
                <c:ptCount val="1"/>
              </c:strCache>
            </c:strRef>
          </c:tx>
          <c:spPr>
            <a:solidFill>
              <a:schemeClr val="accent1"/>
            </a:solidFill>
            <a:ln w="15887">
              <a:solidFill>
                <a:schemeClr val="tx1"/>
              </a:solidFill>
              <a:prstDash val="solid"/>
            </a:ln>
          </c:spPr>
          <c:invertIfNegative val="0"/>
          <c:dLbls>
            <c:dLbl>
              <c:idx val="1"/>
              <c:layout>
                <c:manualLayout>
                  <c:x val="-0.00108531942348898"/>
                  <c:y val="0.0062990364878888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0242356088288287"/>
                  <c:y val="0.0051121779807915"/>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0461245622252426"/>
                  <c:y val="0.00928263673661962"/>
                </c:manualLayout>
              </c:layout>
              <c:numFmt formatCode="0%" sourceLinked="0"/>
              <c:spPr>
                <a:noFill/>
                <a:ln w="31773">
                  <a:noFill/>
                </a:ln>
              </c:spPr>
              <c:txPr>
                <a:bodyPr/>
                <a:lstStyle/>
                <a:p>
                  <a:pPr>
                    <a:defRPr sz="1799"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31773">
                <a:noFill/>
              </a:ln>
            </c:spPr>
            <c:txPr>
              <a:bodyPr/>
              <a:lstStyle/>
              <a:p>
                <a:pPr>
                  <a:defRPr sz="175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Anakinra (anti-IL1), n=20, TNF-naiv (100mg s.c.)</c:v>
                </c:pt>
                <c:pt idx="1">
                  <c:v>Rituximab (anti-CD20), n=20, auch TNF-Versager (2 Infusionen á 1000mg)</c:v>
                </c:pt>
                <c:pt idx="2">
                  <c:v>Abatacept (T-Zell-Modulator), n=30, auch TNF-Versager (10mg/kg)</c:v>
                </c:pt>
                <c:pt idx="3">
                  <c:v>Tocilizumab (anti-IL6), n=51, TNF-naiv (8mg/kg)</c:v>
                </c:pt>
                <c:pt idx="4">
                  <c:v>Secukinumab (anti-IL17), n=24 TNF-naiv (10mg/kg)</c:v>
                </c:pt>
                <c:pt idx="5">
                  <c:v>Apremilast (n= 17) (30mg BID p.o.)</c:v>
                </c:pt>
                <c:pt idx="6">
                  <c:v>Ustekinumab</c:v>
                </c:pt>
              </c:strCache>
            </c:strRef>
          </c:cat>
          <c:val>
            <c:numRef>
              <c:f>Sheet1!$B$2:$H$2</c:f>
              <c:numCache>
                <c:formatCode>General</c:formatCode>
                <c:ptCount val="7"/>
              </c:numCache>
            </c:numRef>
          </c:val>
        </c:ser>
        <c:dLbls>
          <c:showLegendKey val="0"/>
          <c:showVal val="0"/>
          <c:showCatName val="0"/>
          <c:showSerName val="0"/>
          <c:showPercent val="0"/>
          <c:showBubbleSize val="0"/>
        </c:dLbls>
        <c:gapWidth val="150"/>
        <c:axId val="-2080671984"/>
        <c:axId val="-2080669216"/>
      </c:barChart>
      <c:catAx>
        <c:axId val="-2080671984"/>
        <c:scaling>
          <c:orientation val="minMax"/>
        </c:scaling>
        <c:delete val="0"/>
        <c:axPos val="b"/>
        <c:numFmt formatCode="General" sourceLinked="1"/>
        <c:majorTickMark val="out"/>
        <c:minorTickMark val="none"/>
        <c:tickLblPos val="nextTo"/>
        <c:spPr>
          <a:ln w="3971">
            <a:solidFill>
              <a:schemeClr val="tx1"/>
            </a:solidFill>
            <a:prstDash val="solid"/>
          </a:ln>
        </c:spPr>
        <c:txPr>
          <a:bodyPr rot="0" vert="horz"/>
          <a:lstStyle/>
          <a:p>
            <a:pPr>
              <a:defRPr sz="999" b="0" i="0" u="none" strike="noStrike" baseline="0">
                <a:solidFill>
                  <a:schemeClr val="tx1"/>
                </a:solidFill>
                <a:latin typeface="Arial"/>
                <a:ea typeface="Arial"/>
                <a:cs typeface="Arial"/>
              </a:defRPr>
            </a:pPr>
            <a:endParaRPr lang="en-US"/>
          </a:p>
        </c:txPr>
        <c:crossAx val="-2080669216"/>
        <c:crosses val="autoZero"/>
        <c:auto val="1"/>
        <c:lblAlgn val="ctr"/>
        <c:lblOffset val="100"/>
        <c:tickLblSkip val="1"/>
        <c:tickMarkSkip val="1"/>
        <c:noMultiLvlLbl val="0"/>
      </c:catAx>
      <c:valAx>
        <c:axId val="-2080669216"/>
        <c:scaling>
          <c:orientation val="minMax"/>
          <c:max val="0.7"/>
          <c:min val="0.0"/>
        </c:scaling>
        <c:delete val="0"/>
        <c:axPos val="l"/>
        <c:numFmt formatCode="0%" sourceLinked="0"/>
        <c:majorTickMark val="out"/>
        <c:minorTickMark val="none"/>
        <c:tickLblPos val="nextTo"/>
        <c:spPr>
          <a:ln w="3971">
            <a:solidFill>
              <a:schemeClr val="tx1"/>
            </a:solidFill>
            <a:prstDash val="solid"/>
          </a:ln>
        </c:spPr>
        <c:txPr>
          <a:bodyPr rot="0" vert="horz"/>
          <a:lstStyle/>
          <a:p>
            <a:pPr>
              <a:defRPr sz="1501" b="0" i="0" u="none" strike="noStrike" baseline="0">
                <a:solidFill>
                  <a:schemeClr val="tx1"/>
                </a:solidFill>
                <a:latin typeface="Arial"/>
                <a:ea typeface="Arial"/>
                <a:cs typeface="Arial"/>
              </a:defRPr>
            </a:pPr>
            <a:endParaRPr lang="en-US"/>
          </a:p>
        </c:txPr>
        <c:crossAx val="-2080671984"/>
        <c:crosses val="autoZero"/>
        <c:crossBetween val="between"/>
        <c:majorUnit val="0.1"/>
        <c:minorUnit val="0.1"/>
      </c:valAx>
      <c:spPr>
        <a:noFill/>
        <a:ln w="15887">
          <a:solidFill>
            <a:schemeClr val="tx1"/>
          </a:solidFill>
          <a:prstDash val="solid"/>
        </a:ln>
      </c:spPr>
    </c:plotArea>
    <c:plotVisOnly val="1"/>
    <c:dispBlanksAs val="gap"/>
    <c:showDLblsOverMax val="0"/>
  </c:chart>
  <c:spPr>
    <a:noFill/>
    <a:ln>
      <a:noFill/>
    </a:ln>
  </c:spPr>
  <c:txPr>
    <a:bodyPr/>
    <a:lstStyle/>
    <a:p>
      <a:pPr>
        <a:defRPr sz="2252" b="1" i="0" u="none" strike="noStrike" baseline="0">
          <a:solidFill>
            <a:schemeClr val="tx1"/>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0936507936507937"/>
          <c:y val="0.0575539568345324"/>
          <c:w val="0.896939889259205"/>
          <c:h val="0.642685851318945"/>
        </c:manualLayout>
      </c:layout>
      <c:barChart>
        <c:barDir val="col"/>
        <c:grouping val="clustered"/>
        <c:varyColors val="0"/>
        <c:ser>
          <c:idx val="0"/>
          <c:order val="0"/>
          <c:tx>
            <c:strRef>
              <c:f>Sheet1!$A$2</c:f>
              <c:strCache>
                <c:ptCount val="1"/>
              </c:strCache>
            </c:strRef>
          </c:tx>
          <c:spPr>
            <a:solidFill>
              <a:schemeClr val="accent1"/>
            </a:solidFill>
            <a:ln w="15887">
              <a:solidFill>
                <a:schemeClr val="tx1"/>
              </a:solidFill>
              <a:prstDash val="solid"/>
            </a:ln>
          </c:spPr>
          <c:invertIfNegative val="0"/>
          <c:dLbls>
            <c:dLbl>
              <c:idx val="1"/>
              <c:layout>
                <c:manualLayout>
                  <c:x val="-0.00108531942348898"/>
                  <c:y val="0.0062990364878888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242356088288287"/>
                  <c:y val="0.005112177980791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461245622252426"/>
                  <c:y val="0.00928263673661962"/>
                </c:manualLayout>
              </c:layout>
              <c:numFmt formatCode="0%" sourceLinked="0"/>
              <c:spPr>
                <a:noFill/>
                <a:ln w="31773">
                  <a:noFill/>
                </a:ln>
              </c:spPr>
              <c:txPr>
                <a:bodyPr/>
                <a:lstStyle/>
                <a:p>
                  <a:pPr>
                    <a:defRPr sz="1799"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w="31773">
                <a:noFill/>
              </a:ln>
            </c:spPr>
            <c:txPr>
              <a:bodyPr/>
              <a:lstStyle/>
              <a:p>
                <a:pPr>
                  <a:defRPr sz="175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Anakinra (anti-IL1), n=20, TNF-naiv (100mg s.c.)</c:v>
                </c:pt>
                <c:pt idx="1">
                  <c:v>Rituximab (anti-CD20), n=20, auch TNF-Versager (2 Infusionen á 1000mg)</c:v>
                </c:pt>
                <c:pt idx="2">
                  <c:v>Abatacept (T-Zell-Modulator), n=30, auch TNF-Versager (10mg/kg)</c:v>
                </c:pt>
                <c:pt idx="3">
                  <c:v>Tocilizumab (anti-IL6), n=51, TNF-naiv (8mg/kg)</c:v>
                </c:pt>
                <c:pt idx="4">
                  <c:v>Secukinumab (anti-IL17), n=24 TNF-naiv (10mg/kg)</c:v>
                </c:pt>
                <c:pt idx="5">
                  <c:v>Apremilast (n= 17) (30mg BID p.o.)</c:v>
                </c:pt>
                <c:pt idx="6">
                  <c:v>Ustekinumab</c:v>
                </c:pt>
              </c:strCache>
            </c:strRef>
          </c:cat>
          <c:val>
            <c:numRef>
              <c:f>Sheet1!$B$2:$H$2</c:f>
              <c:numCache>
                <c:formatCode>General</c:formatCode>
                <c:ptCount val="7"/>
                <c:pt idx="0">
                  <c:v>0.21</c:v>
                </c:pt>
                <c:pt idx="1">
                  <c:v>0.25</c:v>
                </c:pt>
                <c:pt idx="2">
                  <c:v>0.066</c:v>
                </c:pt>
                <c:pt idx="3">
                  <c:v>0.118</c:v>
                </c:pt>
                <c:pt idx="4">
                  <c:v>0.3</c:v>
                </c:pt>
                <c:pt idx="5">
                  <c:v>0.235</c:v>
                </c:pt>
                <c:pt idx="6">
                  <c:v>0.65</c:v>
                </c:pt>
              </c:numCache>
            </c:numRef>
          </c:val>
        </c:ser>
        <c:dLbls>
          <c:showLegendKey val="0"/>
          <c:showVal val="0"/>
          <c:showCatName val="0"/>
          <c:showSerName val="0"/>
          <c:showPercent val="0"/>
          <c:showBubbleSize val="0"/>
        </c:dLbls>
        <c:gapWidth val="150"/>
        <c:axId val="-2080544928"/>
        <c:axId val="-2080542160"/>
      </c:barChart>
      <c:catAx>
        <c:axId val="-2080544928"/>
        <c:scaling>
          <c:orientation val="minMax"/>
        </c:scaling>
        <c:delete val="0"/>
        <c:axPos val="b"/>
        <c:numFmt formatCode="General" sourceLinked="1"/>
        <c:majorTickMark val="out"/>
        <c:minorTickMark val="none"/>
        <c:tickLblPos val="nextTo"/>
        <c:spPr>
          <a:ln w="3971">
            <a:solidFill>
              <a:schemeClr val="tx1"/>
            </a:solidFill>
            <a:prstDash val="solid"/>
          </a:ln>
        </c:spPr>
        <c:txPr>
          <a:bodyPr rot="0" vert="horz"/>
          <a:lstStyle/>
          <a:p>
            <a:pPr>
              <a:defRPr sz="999" b="0" i="0" u="none" strike="noStrike" baseline="0">
                <a:solidFill>
                  <a:schemeClr val="tx1"/>
                </a:solidFill>
                <a:latin typeface="Arial"/>
                <a:ea typeface="Arial"/>
                <a:cs typeface="Arial"/>
              </a:defRPr>
            </a:pPr>
            <a:endParaRPr lang="en-US"/>
          </a:p>
        </c:txPr>
        <c:crossAx val="-2080542160"/>
        <c:crosses val="autoZero"/>
        <c:auto val="1"/>
        <c:lblAlgn val="ctr"/>
        <c:lblOffset val="100"/>
        <c:tickLblSkip val="1"/>
        <c:tickMarkSkip val="1"/>
        <c:noMultiLvlLbl val="0"/>
      </c:catAx>
      <c:valAx>
        <c:axId val="-2080542160"/>
        <c:scaling>
          <c:orientation val="minMax"/>
          <c:max val="0.7"/>
          <c:min val="0.0"/>
        </c:scaling>
        <c:delete val="0"/>
        <c:axPos val="l"/>
        <c:numFmt formatCode="0%" sourceLinked="0"/>
        <c:majorTickMark val="out"/>
        <c:minorTickMark val="none"/>
        <c:tickLblPos val="nextTo"/>
        <c:spPr>
          <a:ln w="3971">
            <a:solidFill>
              <a:schemeClr val="tx1"/>
            </a:solidFill>
            <a:prstDash val="solid"/>
          </a:ln>
        </c:spPr>
        <c:txPr>
          <a:bodyPr rot="0" vert="horz"/>
          <a:lstStyle/>
          <a:p>
            <a:pPr>
              <a:defRPr sz="1501" b="0" i="0" u="none" strike="noStrike" baseline="0">
                <a:solidFill>
                  <a:schemeClr val="tx1"/>
                </a:solidFill>
                <a:latin typeface="Arial"/>
                <a:ea typeface="Arial"/>
                <a:cs typeface="Arial"/>
              </a:defRPr>
            </a:pPr>
            <a:endParaRPr lang="en-US"/>
          </a:p>
        </c:txPr>
        <c:crossAx val="-2080544928"/>
        <c:crosses val="autoZero"/>
        <c:crossBetween val="between"/>
        <c:majorUnit val="0.1"/>
        <c:minorUnit val="0.1"/>
      </c:valAx>
      <c:spPr>
        <a:noFill/>
        <a:ln w="15887">
          <a:solidFill>
            <a:schemeClr val="tx1"/>
          </a:solidFill>
          <a:prstDash val="solid"/>
        </a:ln>
      </c:spPr>
    </c:plotArea>
    <c:plotVisOnly val="1"/>
    <c:dispBlanksAs val="gap"/>
    <c:showDLblsOverMax val="0"/>
  </c:chart>
  <c:spPr>
    <a:noFill/>
    <a:ln>
      <a:noFill/>
    </a:ln>
  </c:spPr>
  <c:txPr>
    <a:bodyPr/>
    <a:lstStyle/>
    <a:p>
      <a:pPr>
        <a:defRPr sz="2252" b="1"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Placebo+MTX</c:v>
                </c:pt>
              </c:strCache>
            </c:strRef>
          </c:tx>
          <c:spPr>
            <a:solidFill>
              <a:srgbClr val="FFFF99"/>
            </a:solidFill>
            <a:ln>
              <a:solidFill>
                <a:schemeClr val="bg2"/>
              </a:solidFill>
            </a:ln>
          </c:spPr>
          <c:invertIfNegative val="0"/>
          <c:dLbls>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GO-before</c:v>
                </c:pt>
                <c:pt idx="1">
                  <c:v>ERA</c:v>
                </c:pt>
                <c:pt idx="2">
                  <c:v>TEMPO</c:v>
                </c:pt>
                <c:pt idx="3">
                  <c:v>ASPIRE</c:v>
                </c:pt>
                <c:pt idx="4">
                  <c:v>PREMIER</c:v>
                </c:pt>
              </c:strCache>
            </c:strRef>
          </c:cat>
          <c:val>
            <c:numRef>
              <c:f>Sheet1!$B$2:$B$6</c:f>
              <c:numCache>
                <c:formatCode>General</c:formatCode>
                <c:ptCount val="5"/>
                <c:pt idx="0">
                  <c:v>29.0</c:v>
                </c:pt>
                <c:pt idx="1">
                  <c:v>32.0</c:v>
                </c:pt>
                <c:pt idx="2">
                  <c:v>43.0</c:v>
                </c:pt>
                <c:pt idx="3">
                  <c:v>32.0</c:v>
                </c:pt>
                <c:pt idx="4">
                  <c:v>54.0</c:v>
                </c:pt>
              </c:numCache>
            </c:numRef>
          </c:val>
        </c:ser>
        <c:ser>
          <c:idx val="1"/>
          <c:order val="1"/>
          <c:tx>
            <c:strRef>
              <c:f>Sheet1!$C$1</c:f>
              <c:strCache>
                <c:ptCount val="1"/>
                <c:pt idx="0">
                  <c:v>Agent+MTX</c:v>
                </c:pt>
              </c:strCache>
            </c:strRef>
          </c:tx>
          <c:spPr>
            <a:solidFill>
              <a:srgbClr val="FF66FF"/>
            </a:solidFill>
            <a:ln>
              <a:solidFill>
                <a:schemeClr val="bg2"/>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dLbl>
              <c:idx val="0"/>
              <c:layout/>
              <c:tx>
                <c:rich>
                  <a:bodyPr/>
                  <a:lstStyle/>
                  <a:p>
                    <a:r>
                      <a:rPr lang="en-US" dirty="0" smtClean="0">
                        <a:solidFill>
                          <a:schemeClr val="bg2"/>
                        </a:solidFill>
                      </a:rPr>
                      <a:t>40</a:t>
                    </a:r>
                    <a:r>
                      <a:rPr lang="en-US" sz="1400" b="0" dirty="0" smtClean="0">
                        <a:solidFill>
                          <a:schemeClr val="bg2"/>
                        </a:solidFill>
                      </a:rPr>
                      <a:t>*</a:t>
                    </a:r>
                    <a:endParaRPr lang="en-US" b="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solidFill>
                          <a:schemeClr val="bg2"/>
                        </a:solidFill>
                      </a:rPr>
                      <a:t>40</a:t>
                    </a:r>
                    <a:endParaRPr lang="en-US" baseline="30000"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solidFill>
                          <a:schemeClr val="bg2"/>
                        </a:solidFill>
                      </a:rPr>
                      <a:t>69</a:t>
                    </a:r>
                    <a:r>
                      <a:rPr lang="en-US" baseline="30000" dirty="0" smtClean="0">
                        <a:solidFill>
                          <a:schemeClr val="bg2"/>
                        </a:solidFill>
                      </a:rPr>
                      <a:t>c,</a:t>
                    </a:r>
                    <a:r>
                      <a:rPr lang="en-US" sz="1200" b="1" i="0" u="none" strike="noStrike" baseline="30000" dirty="0" smtClean="0">
                        <a:solidFill>
                          <a:schemeClr val="bg2"/>
                        </a:solidFill>
                        <a:effectLst/>
                      </a:rPr>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solidFill>
                          <a:schemeClr val="bg2"/>
                        </a:solidFill>
                      </a:rPr>
                      <a:t>46</a:t>
                    </a:r>
                    <a:r>
                      <a:rPr lang="en-US" sz="1200" b="1" i="0" u="none" strike="noStrike" baseline="30000" dirty="0" smtClean="0">
                        <a:solidFill>
                          <a:schemeClr val="bg2"/>
                        </a:solidFill>
                        <a:effectLst/>
                      </a:rPr>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solidFill>
                          <a:schemeClr val="bg2"/>
                        </a:solidFill>
                      </a:rPr>
                      <a:t>67</a:t>
                    </a:r>
                    <a:r>
                      <a:rPr lang="en-US" sz="1200" b="1" i="0" u="none" strike="noStrike" baseline="30000" dirty="0" smtClean="0">
                        <a:solidFill>
                          <a:schemeClr val="bg2"/>
                        </a:solidFill>
                        <a:effectLst/>
                        <a:latin typeface="Arial"/>
                        <a:cs typeface="Arial"/>
                      </a:rPr>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tx>
                <c:rich>
                  <a:bodyPr/>
                  <a:lstStyle/>
                  <a:p>
                    <a:r>
                      <a:rPr lang="en-US" dirty="0" smtClean="0">
                        <a:solidFill>
                          <a:schemeClr val="bg2"/>
                        </a:solidFill>
                      </a:rPr>
                      <a:t>*</a:t>
                    </a:r>
                    <a:br>
                      <a:rPr lang="en-US" dirty="0" smtClean="0">
                        <a:solidFill>
                          <a:schemeClr val="bg2"/>
                        </a:solidFill>
                      </a:rPr>
                    </a:br>
                    <a:r>
                      <a:rPr lang="en-US" dirty="0" smtClean="0">
                        <a:solidFill>
                          <a:schemeClr val="bg2"/>
                        </a:solidFill>
                      </a:rPr>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solidFill>
                          <a:schemeClr val="bg2"/>
                        </a:solidFill>
                        <a:latin typeface="Arial"/>
                        <a:cs typeface="Arial"/>
                      </a:rPr>
                      <a:t>†</a:t>
                    </a:r>
                    <a:br>
                      <a:rPr lang="en-US" dirty="0" smtClean="0">
                        <a:solidFill>
                          <a:schemeClr val="bg2"/>
                        </a:solidFill>
                        <a:latin typeface="Arial"/>
                        <a:cs typeface="Arial"/>
                      </a:rPr>
                    </a:br>
                    <a:r>
                      <a:rPr lang="en-US" dirty="0" smtClean="0">
                        <a:solidFill>
                          <a:schemeClr val="bg2"/>
                        </a:solidFill>
                      </a:rPr>
                      <a:t>43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solidFill>
                          <a:schemeClr val="bg2"/>
                        </a:solidFill>
                      </a:rPr>
                      <a:t>**</a:t>
                    </a:r>
                    <a:br>
                      <a:rPr lang="en-US" dirty="0" smtClean="0">
                        <a:solidFill>
                          <a:schemeClr val="bg2"/>
                        </a:solidFill>
                      </a:rPr>
                    </a:br>
                    <a:r>
                      <a:rPr lang="en-US" dirty="0" smtClean="0">
                        <a:solidFill>
                          <a:schemeClr val="bg2"/>
                        </a:solidFill>
                      </a:rPr>
                      <a:t>39.9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dirty="0" smtClean="0">
                        <a:solidFill>
                          <a:schemeClr val="bg2"/>
                        </a:solidFill>
                      </a:rPr>
                      <a:t>***</a:t>
                    </a:r>
                    <a:br>
                      <a:rPr lang="en-US" dirty="0" smtClean="0">
                        <a:solidFill>
                          <a:schemeClr val="bg2"/>
                        </a:solidFill>
                      </a:rPr>
                    </a:br>
                    <a:r>
                      <a:rPr lang="en-US" dirty="0" smtClean="0">
                        <a:solidFill>
                          <a:schemeClr val="bg2"/>
                        </a:solidFill>
                      </a:rPr>
                      <a:t>44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GO-before</c:v>
                </c:pt>
                <c:pt idx="1">
                  <c:v>ERA</c:v>
                </c:pt>
                <c:pt idx="2">
                  <c:v>TEMPO</c:v>
                </c:pt>
                <c:pt idx="3">
                  <c:v>ASPIRE</c:v>
                </c:pt>
                <c:pt idx="4">
                  <c:v>PREMIER</c:v>
                </c:pt>
              </c:strCache>
            </c:strRef>
          </c:cat>
          <c:val>
            <c:numRef>
              <c:f>Sheet1!$C$2:$C$6</c:f>
              <c:numCache>
                <c:formatCode>General</c:formatCode>
                <c:ptCount val="5"/>
                <c:pt idx="0">
                  <c:v>40.0</c:v>
                </c:pt>
                <c:pt idx="1">
                  <c:v>40.0</c:v>
                </c:pt>
                <c:pt idx="2">
                  <c:v>69.0</c:v>
                </c:pt>
                <c:pt idx="3">
                  <c:v>46.0</c:v>
                </c:pt>
                <c:pt idx="4">
                  <c:v>67.0</c:v>
                </c:pt>
              </c:numCache>
            </c:numRef>
          </c:val>
        </c:ser>
        <c:dLbls>
          <c:showLegendKey val="0"/>
          <c:showVal val="0"/>
          <c:showCatName val="0"/>
          <c:showSerName val="0"/>
          <c:showPercent val="0"/>
          <c:showBubbleSize val="0"/>
        </c:dLbls>
        <c:gapWidth val="60"/>
        <c:axId val="-2099519552"/>
        <c:axId val="-2099516720"/>
      </c:barChart>
      <c:catAx>
        <c:axId val="-2099519552"/>
        <c:scaling>
          <c:orientation val="minMax"/>
        </c:scaling>
        <c:delete val="0"/>
        <c:axPos val="b"/>
        <c:numFmt formatCode="General" sourceLinked="0"/>
        <c:majorTickMark val="out"/>
        <c:minorTickMark val="none"/>
        <c:tickLblPos val="none"/>
        <c:spPr>
          <a:ln>
            <a:solidFill>
              <a:schemeClr val="bg2"/>
            </a:solidFill>
          </a:ln>
        </c:spPr>
        <c:crossAx val="-2099516720"/>
        <c:crosses val="autoZero"/>
        <c:auto val="1"/>
        <c:lblAlgn val="ctr"/>
        <c:lblOffset val="100"/>
        <c:noMultiLvlLbl val="0"/>
      </c:catAx>
      <c:valAx>
        <c:axId val="-2099516720"/>
        <c:scaling>
          <c:orientation val="minMax"/>
          <c:max val="100.0"/>
        </c:scaling>
        <c:delete val="0"/>
        <c:axPos val="l"/>
        <c:numFmt formatCode="General" sourceLinked="1"/>
        <c:majorTickMark val="out"/>
        <c:minorTickMark val="none"/>
        <c:tickLblPos val="nextTo"/>
        <c:spPr>
          <a:ln>
            <a:solidFill>
              <a:schemeClr val="bg2"/>
            </a:solidFill>
          </a:ln>
        </c:spPr>
        <c:txPr>
          <a:bodyPr/>
          <a:lstStyle/>
          <a:p>
            <a:pPr>
              <a:defRPr sz="1400">
                <a:solidFill>
                  <a:schemeClr val="bg2"/>
                </a:solidFill>
              </a:defRPr>
            </a:pPr>
            <a:endParaRPr lang="en-US"/>
          </a:p>
        </c:txPr>
        <c:crossAx val="-2099519552"/>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058649752114319"/>
          <c:y val="0.0388382262189395"/>
          <c:w val="0.924374939243706"/>
          <c:h val="0.825379457156032"/>
        </c:manualLayout>
      </c:layout>
      <c:barChart>
        <c:barDir val="col"/>
        <c:grouping val="clustered"/>
        <c:varyColors val="0"/>
        <c:ser>
          <c:idx val="0"/>
          <c:order val="0"/>
          <c:tx>
            <c:strRef>
              <c:f>Sheet1!$B$1</c:f>
              <c:strCache>
                <c:ptCount val="1"/>
                <c:pt idx="0">
                  <c:v>Placebo + MTX</c:v>
                </c:pt>
              </c:strCache>
            </c:strRef>
          </c:tx>
          <c:spPr>
            <a:solidFill>
              <a:schemeClr val="accent6">
                <a:lumMod val="75000"/>
              </a:schemeClr>
            </a:solidFill>
            <a:ln>
              <a:solidFill>
                <a:schemeClr val="accent3"/>
              </a:solidFill>
            </a:ln>
            <a:effectLst/>
            <a:scene3d>
              <a:camera prst="orthographicFront"/>
              <a:lightRig rig="threePt" dir="t">
                <a:rot lat="0" lon="0" rev="1200000"/>
              </a:lightRig>
            </a:scene3d>
            <a:sp3d/>
          </c:spPr>
          <c:invertIfNegative val="0"/>
          <c:dLbls>
            <c:spPr>
              <a:noFill/>
              <a:ln>
                <a:noFill/>
              </a:ln>
              <a:effectLst/>
            </c:spPr>
            <c:txPr>
              <a:bodyPr/>
              <a:lstStyle/>
              <a:p>
                <a:pPr>
                  <a:defRPr sz="1200" b="1">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Etanercept</c:v>
                </c:pt>
                <c:pt idx="1">
                  <c:v>infliximab</c:v>
                </c:pt>
                <c:pt idx="2">
                  <c:v>adalimumab</c:v>
                </c:pt>
                <c:pt idx="3">
                  <c:v>certolizumab</c:v>
                </c:pt>
                <c:pt idx="4">
                  <c:v>golimumab</c:v>
                </c:pt>
                <c:pt idx="5">
                  <c:v>anakinra</c:v>
                </c:pt>
                <c:pt idx="6">
                  <c:v>abtacept</c:v>
                </c:pt>
                <c:pt idx="7">
                  <c:v>tocilizumab</c:v>
                </c:pt>
              </c:strCache>
            </c:strRef>
          </c:cat>
          <c:val>
            <c:numRef>
              <c:f>Sheet1!$B$2:$B$9</c:f>
              <c:numCache>
                <c:formatCode>General</c:formatCode>
                <c:ptCount val="8"/>
                <c:pt idx="0">
                  <c:v>2.8</c:v>
                </c:pt>
                <c:pt idx="1">
                  <c:v>6.9</c:v>
                </c:pt>
                <c:pt idx="2">
                  <c:v>2.7</c:v>
                </c:pt>
                <c:pt idx="3">
                  <c:v>2.8</c:v>
                </c:pt>
                <c:pt idx="4">
                  <c:v>1.1</c:v>
                </c:pt>
                <c:pt idx="5">
                  <c:v>2.6</c:v>
                </c:pt>
                <c:pt idx="6">
                  <c:v>0.53</c:v>
                </c:pt>
                <c:pt idx="7">
                  <c:v>0.8</c:v>
                </c:pt>
              </c:numCache>
            </c:numRef>
          </c:val>
        </c:ser>
        <c:ser>
          <c:idx val="1"/>
          <c:order val="1"/>
          <c:tx>
            <c:strRef>
              <c:f>Sheet1!$C$1</c:f>
              <c:strCache>
                <c:ptCount val="1"/>
                <c:pt idx="0">
                  <c:v>Agent + MTX</c:v>
                </c:pt>
              </c:strCache>
            </c:strRef>
          </c:tx>
          <c:spPr>
            <a:ln>
              <a:solidFill>
                <a:schemeClr val="accent3"/>
              </a:solidFill>
            </a:ln>
            <a:scene3d>
              <a:camera prst="orthographicFront"/>
              <a:lightRig rig="threePt" dir="t">
                <a:rot lat="0" lon="0" rev="1200000"/>
              </a:lightRig>
            </a:scene3d>
            <a:sp3d/>
          </c:spPr>
          <c:invertIfNegative val="0"/>
          <c:dPt>
            <c:idx val="0"/>
            <c:invertIfNegative val="0"/>
            <c:bubble3D val="0"/>
            <c:spPr>
              <a:solidFill>
                <a:srgbClr val="FF66FF"/>
              </a:solidFill>
              <a:ln>
                <a:solidFill>
                  <a:schemeClr val="accent3"/>
                </a:solidFill>
              </a:ln>
              <a:scene3d>
                <a:camera prst="orthographicFront"/>
                <a:lightRig rig="threePt" dir="t">
                  <a:rot lat="0" lon="0" rev="1200000"/>
                </a:lightRig>
              </a:scene3d>
              <a:sp3d/>
            </c:spPr>
          </c:dPt>
          <c:dPt>
            <c:idx val="1"/>
            <c:invertIfNegative val="0"/>
            <c:bubble3D val="0"/>
            <c:spPr>
              <a:solidFill>
                <a:srgbClr val="FF66FF"/>
              </a:solidFill>
              <a:ln>
                <a:solidFill>
                  <a:schemeClr val="accent3"/>
                </a:solidFill>
              </a:ln>
              <a:scene3d>
                <a:camera prst="orthographicFront"/>
                <a:lightRig rig="threePt" dir="t">
                  <a:rot lat="0" lon="0" rev="1200000"/>
                </a:lightRig>
              </a:scene3d>
              <a:sp3d/>
            </c:spPr>
          </c:dPt>
          <c:dPt>
            <c:idx val="2"/>
            <c:invertIfNegative val="0"/>
            <c:bubble3D val="0"/>
            <c:spPr>
              <a:solidFill>
                <a:srgbClr val="FF66FF"/>
              </a:solidFill>
              <a:ln>
                <a:solidFill>
                  <a:schemeClr val="accent3"/>
                </a:solidFill>
              </a:ln>
              <a:scene3d>
                <a:camera prst="orthographicFront"/>
                <a:lightRig rig="threePt" dir="t">
                  <a:rot lat="0" lon="0" rev="1200000"/>
                </a:lightRig>
              </a:scene3d>
              <a:sp3d/>
            </c:spPr>
          </c:dPt>
          <c:dPt>
            <c:idx val="3"/>
            <c:invertIfNegative val="0"/>
            <c:bubble3D val="0"/>
            <c:spPr>
              <a:solidFill>
                <a:srgbClr val="FF66FF"/>
              </a:solidFill>
              <a:ln>
                <a:solidFill>
                  <a:schemeClr val="accent3"/>
                </a:solidFill>
              </a:ln>
              <a:scene3d>
                <a:camera prst="orthographicFront"/>
                <a:lightRig rig="threePt" dir="t">
                  <a:rot lat="0" lon="0" rev="1200000"/>
                </a:lightRig>
              </a:scene3d>
              <a:sp3d/>
            </c:spPr>
          </c:dPt>
          <c:dPt>
            <c:idx val="4"/>
            <c:invertIfNegative val="0"/>
            <c:bubble3D val="0"/>
            <c:spPr>
              <a:solidFill>
                <a:srgbClr val="FF66FF"/>
              </a:solidFill>
              <a:ln>
                <a:solidFill>
                  <a:schemeClr val="accent3"/>
                </a:solidFill>
              </a:ln>
              <a:scene3d>
                <a:camera prst="orthographicFront"/>
                <a:lightRig rig="threePt" dir="t">
                  <a:rot lat="0" lon="0" rev="1200000"/>
                </a:lightRig>
              </a:scene3d>
              <a:sp3d/>
            </c:spPr>
          </c:dPt>
          <c:dPt>
            <c:idx val="5"/>
            <c:invertIfNegative val="0"/>
            <c:bubble3D val="0"/>
            <c:spPr>
              <a:solidFill>
                <a:srgbClr val="00B050"/>
              </a:solidFill>
              <a:ln>
                <a:solidFill>
                  <a:schemeClr val="accent3"/>
                </a:solidFill>
              </a:ln>
              <a:scene3d>
                <a:camera prst="orthographicFront"/>
                <a:lightRig rig="threePt" dir="t">
                  <a:rot lat="0" lon="0" rev="1200000"/>
                </a:lightRig>
              </a:scene3d>
              <a:sp3d/>
            </c:spPr>
          </c:dPt>
          <c:dPt>
            <c:idx val="6"/>
            <c:invertIfNegative val="0"/>
            <c:bubble3D val="0"/>
            <c:spPr>
              <a:solidFill>
                <a:srgbClr val="00B050"/>
              </a:solidFill>
              <a:ln>
                <a:solidFill>
                  <a:schemeClr val="accent3"/>
                </a:solidFill>
              </a:ln>
              <a:scene3d>
                <a:camera prst="orthographicFront"/>
                <a:lightRig rig="threePt" dir="t">
                  <a:rot lat="0" lon="0" rev="1200000"/>
                </a:lightRig>
              </a:scene3d>
              <a:sp3d/>
            </c:spPr>
          </c:dPt>
          <c:dPt>
            <c:idx val="7"/>
            <c:invertIfNegative val="0"/>
            <c:bubble3D val="0"/>
            <c:spPr>
              <a:solidFill>
                <a:srgbClr val="00B050"/>
              </a:solidFill>
              <a:ln>
                <a:solidFill>
                  <a:schemeClr val="accent3"/>
                </a:solidFill>
              </a:ln>
              <a:scene3d>
                <a:camera prst="orthographicFront"/>
                <a:lightRig rig="threePt" dir="t">
                  <a:rot lat="0" lon="0" rev="1200000"/>
                </a:lightRig>
              </a:scene3d>
              <a:sp3d/>
            </c:spPr>
          </c:dPt>
          <c:dLbls>
            <c:dLbl>
              <c:idx val="0"/>
              <c:layout/>
              <c:tx>
                <c:rich>
                  <a:bodyPr/>
                  <a:lstStyle/>
                  <a:p>
                    <a:r>
                      <a:rPr lang="en-US" sz="1200" b="0" dirty="0" smtClean="0">
                        <a:solidFill>
                          <a:schemeClr val="accent2"/>
                        </a:solidFill>
                      </a:rPr>
                      <a:t>*</a:t>
                    </a:r>
                  </a:p>
                  <a:p>
                    <a:r>
                      <a:rPr lang="en-US" sz="1200" dirty="0" smtClean="0">
                        <a:solidFill>
                          <a:schemeClr val="accent2"/>
                        </a:solidFill>
                      </a:rPr>
                      <a:t>-0.54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b="0" baseline="0" dirty="0" smtClean="0">
                        <a:solidFill>
                          <a:schemeClr val="accent2"/>
                        </a:solidFill>
                        <a:latin typeface="Arial"/>
                        <a:cs typeface="Arial"/>
                      </a:rPr>
                      <a:t>†</a:t>
                    </a:r>
                    <a:endParaRPr lang="en-US" sz="1200" b="0" baseline="0" dirty="0" smtClean="0">
                      <a:solidFill>
                        <a:schemeClr val="accent2"/>
                      </a:solidFill>
                    </a:endParaRPr>
                  </a:p>
                  <a:p>
                    <a:r>
                      <a:rPr lang="en-US" sz="1200" dirty="0" smtClean="0">
                        <a:solidFill>
                          <a:schemeClr val="accent2"/>
                        </a:solidFill>
                      </a:rPr>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100" b="0" dirty="0" smtClean="0">
                        <a:solidFill>
                          <a:schemeClr val="accent2"/>
                        </a:solidFill>
                        <a:latin typeface="Arial"/>
                        <a:cs typeface="Arial"/>
                      </a:rPr>
                      <a:t>†</a:t>
                    </a:r>
                    <a:endParaRPr lang="en-US" sz="1200" b="0" dirty="0" smtClean="0">
                      <a:solidFill>
                        <a:schemeClr val="accent2"/>
                      </a:solidFill>
                    </a:endParaRPr>
                  </a:p>
                  <a:p>
                    <a:r>
                      <a:rPr lang="en-US" sz="1200" dirty="0" smtClean="0">
                        <a:solidFill>
                          <a:schemeClr val="accent2"/>
                        </a:solidFill>
                      </a:rPr>
                      <a:t>0.1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100" b="0" dirty="0" smtClean="0">
                        <a:solidFill>
                          <a:schemeClr val="accent2"/>
                        </a:solidFill>
                        <a:latin typeface="Arial"/>
                        <a:cs typeface="Arial"/>
                      </a:rPr>
                      <a:t>†</a:t>
                    </a:r>
                    <a:endParaRPr lang="en-US" sz="1200" b="0" dirty="0" smtClean="0">
                      <a:solidFill>
                        <a:schemeClr val="accent2"/>
                      </a:solidFill>
                    </a:endParaRPr>
                  </a:p>
                  <a:p>
                    <a:r>
                      <a:rPr lang="en-US" sz="1200" dirty="0" smtClean="0">
                        <a:solidFill>
                          <a:schemeClr val="accent2"/>
                        </a:solidFill>
                      </a:rPr>
                      <a:t>0.4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100" b="0" dirty="0" smtClean="0">
                        <a:solidFill>
                          <a:schemeClr val="accent2"/>
                        </a:solidFill>
                        <a:latin typeface="Arial"/>
                        <a:cs typeface="Arial"/>
                      </a:rPr>
                      <a:t>†</a:t>
                    </a:r>
                    <a:endParaRPr lang="en-US" sz="1200" b="0" dirty="0" smtClean="0">
                      <a:solidFill>
                        <a:schemeClr val="accent2"/>
                      </a:solidFill>
                    </a:endParaRPr>
                  </a:p>
                  <a:p>
                    <a:r>
                      <a:rPr lang="en-US" sz="1200" dirty="0" smtClean="0">
                        <a:solidFill>
                          <a:schemeClr val="accent2"/>
                        </a:solidFill>
                      </a:rPr>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z="1200" baseline="30000" dirty="0" smtClean="0">
                        <a:solidFill>
                          <a:schemeClr val="accent2"/>
                        </a:solidFill>
                        <a:latin typeface="Arial"/>
                        <a:cs typeface="Arial"/>
                      </a:rPr>
                      <a:t>‡</a:t>
                    </a:r>
                    <a:endParaRPr lang="en-US" sz="1200" baseline="30000" dirty="0" smtClean="0">
                      <a:solidFill>
                        <a:schemeClr val="accent2"/>
                      </a:solidFill>
                    </a:endParaRPr>
                  </a:p>
                  <a:p>
                    <a:r>
                      <a:rPr lang="en-US" sz="1200" dirty="0" smtClean="0">
                        <a:solidFill>
                          <a:schemeClr val="accent2"/>
                        </a:solidFill>
                      </a:rPr>
                      <a:t>0.25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z="1200" baseline="30000" dirty="0" smtClean="0">
                        <a:solidFill>
                          <a:schemeClr val="accent2"/>
                        </a:solidFill>
                      </a:rPr>
                      <a:t>*</a:t>
                    </a:r>
                  </a:p>
                  <a:p>
                    <a:r>
                      <a:rPr lang="en-US" sz="1200" dirty="0" smtClean="0">
                        <a:solidFill>
                          <a:schemeClr val="accent2"/>
                        </a:solidFill>
                      </a:rPr>
                      <a:t>0.2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Etanercept</c:v>
                </c:pt>
                <c:pt idx="1">
                  <c:v>infliximab</c:v>
                </c:pt>
                <c:pt idx="2">
                  <c:v>adalimumab</c:v>
                </c:pt>
                <c:pt idx="3">
                  <c:v>certolizumab</c:v>
                </c:pt>
                <c:pt idx="4">
                  <c:v>golimumab</c:v>
                </c:pt>
                <c:pt idx="5">
                  <c:v>anakinra</c:v>
                </c:pt>
                <c:pt idx="6">
                  <c:v>abtacept</c:v>
                </c:pt>
                <c:pt idx="7">
                  <c:v>tocilizumab</c:v>
                </c:pt>
              </c:strCache>
            </c:strRef>
          </c:cat>
          <c:val>
            <c:numRef>
              <c:f>Sheet1!$C$2:$C$9</c:f>
              <c:numCache>
                <c:formatCode>General</c:formatCode>
                <c:ptCount val="8"/>
                <c:pt idx="0">
                  <c:v>-0.54</c:v>
                </c:pt>
                <c:pt idx="1">
                  <c:v>1.3</c:v>
                </c:pt>
                <c:pt idx="2">
                  <c:v>0.1</c:v>
                </c:pt>
                <c:pt idx="3">
                  <c:v>0.4</c:v>
                </c:pt>
                <c:pt idx="4">
                  <c:v>0.93</c:v>
                </c:pt>
                <c:pt idx="5">
                  <c:v>1.7</c:v>
                </c:pt>
                <c:pt idx="6">
                  <c:v>0.25</c:v>
                </c:pt>
                <c:pt idx="7">
                  <c:v>0.2</c:v>
                </c:pt>
              </c:numCache>
            </c:numRef>
          </c:val>
        </c:ser>
        <c:dLbls>
          <c:showLegendKey val="0"/>
          <c:showVal val="0"/>
          <c:showCatName val="0"/>
          <c:showSerName val="0"/>
          <c:showPercent val="0"/>
          <c:showBubbleSize val="0"/>
        </c:dLbls>
        <c:gapWidth val="62"/>
        <c:axId val="-2088383424"/>
        <c:axId val="-2088380640"/>
      </c:barChart>
      <c:catAx>
        <c:axId val="-2088383424"/>
        <c:scaling>
          <c:orientation val="minMax"/>
        </c:scaling>
        <c:delete val="0"/>
        <c:axPos val="b"/>
        <c:numFmt formatCode="General" sourceLinked="0"/>
        <c:majorTickMark val="out"/>
        <c:minorTickMark val="none"/>
        <c:tickLblPos val="none"/>
        <c:spPr>
          <a:ln>
            <a:solidFill>
              <a:schemeClr val="accent3"/>
            </a:solidFill>
          </a:ln>
        </c:spPr>
        <c:crossAx val="-2088380640"/>
        <c:crosses val="autoZero"/>
        <c:auto val="1"/>
        <c:lblAlgn val="ctr"/>
        <c:lblOffset val="100"/>
        <c:noMultiLvlLbl val="0"/>
      </c:catAx>
      <c:valAx>
        <c:axId val="-2088380640"/>
        <c:scaling>
          <c:orientation val="minMax"/>
        </c:scaling>
        <c:delete val="0"/>
        <c:axPos val="l"/>
        <c:numFmt formatCode="#,##0.0" sourceLinked="0"/>
        <c:majorTickMark val="out"/>
        <c:minorTickMark val="none"/>
        <c:tickLblPos val="nextTo"/>
        <c:spPr>
          <a:ln>
            <a:solidFill>
              <a:schemeClr val="accent3"/>
            </a:solidFill>
          </a:ln>
        </c:spPr>
        <c:txPr>
          <a:bodyPr/>
          <a:lstStyle/>
          <a:p>
            <a:pPr>
              <a:defRPr sz="1400">
                <a:solidFill>
                  <a:schemeClr val="accent2"/>
                </a:solidFill>
              </a:defRPr>
            </a:pPr>
            <a:endParaRPr lang="en-US"/>
          </a:p>
        </c:txPr>
        <c:crossAx val="-2088383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88888536194391"/>
          <c:y val="0.0596296178731468"/>
          <c:w val="0.921111146380561"/>
          <c:h val="0.809983414541241"/>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FFC000"/>
              </a:solidFill>
            </c:spPr>
          </c:dPt>
          <c:dPt>
            <c:idx val="1"/>
            <c:invertIfNegative val="0"/>
            <c:bubble3D val="0"/>
            <c:spPr>
              <a:solidFill>
                <a:schemeClr val="bg2">
                  <a:lumMod val="50000"/>
                </a:schemeClr>
              </a:solidFill>
            </c:spPr>
          </c:dPt>
          <c:dPt>
            <c:idx val="2"/>
            <c:invertIfNegative val="0"/>
            <c:bubble3D val="0"/>
            <c:spPr>
              <a:solidFill>
                <a:schemeClr val="bg1">
                  <a:lumMod val="75000"/>
                </a:schemeClr>
              </a:solidFill>
            </c:spPr>
          </c:dPt>
          <c:dPt>
            <c:idx val="3"/>
            <c:invertIfNegative val="0"/>
            <c:bubble3D val="0"/>
            <c:spPr>
              <a:solidFill>
                <a:schemeClr val="accent5">
                  <a:lumMod val="20000"/>
                  <a:lumOff val="80000"/>
                </a:schemeClr>
              </a:solidFill>
            </c:spPr>
          </c:dPt>
          <c:dPt>
            <c:idx val="4"/>
            <c:invertIfNegative val="0"/>
            <c:bubble3D val="0"/>
            <c:spPr>
              <a:solidFill>
                <a:schemeClr val="accent5">
                  <a:lumMod val="60000"/>
                  <a:lumOff val="40000"/>
                </a:schemeClr>
              </a:solidFill>
            </c:spPr>
          </c:dPt>
          <c:dPt>
            <c:idx val="5"/>
            <c:invertIfNegative val="0"/>
            <c:bubble3D val="0"/>
            <c:spPr>
              <a:solidFill>
                <a:srgbClr val="00B0F0"/>
              </a:solidFill>
            </c:spPr>
          </c:dPt>
          <c:dLbls>
            <c:spPr>
              <a:noFill/>
              <a:ln>
                <a:noFill/>
              </a:ln>
              <a:effectLst/>
            </c:spPr>
            <c:txPr>
              <a:bodyPr/>
              <a:lstStyle/>
              <a:p>
                <a:pPr>
                  <a:defRPr sz="1400" b="1" baseline="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Placebo</c:v>
                </c:pt>
                <c:pt idx="1">
                  <c:v>100 mg Q2W</c:v>
                </c:pt>
                <c:pt idx="2">
                  <c:v>50 mg Q4W</c:v>
                </c:pt>
                <c:pt idx="3">
                  <c:v>100 mg Q4W</c:v>
                </c:pt>
                <c:pt idx="4">
                  <c:v>25 mg Q4W</c:v>
                </c:pt>
                <c:pt idx="5">
                  <c:v>SIR Combined</c:v>
                </c:pt>
              </c:strCache>
            </c:strRef>
          </c:cat>
          <c:val>
            <c:numRef>
              <c:f>Sheet1!$B$2:$B$7</c:f>
              <c:numCache>
                <c:formatCode>General</c:formatCode>
                <c:ptCount val="6"/>
                <c:pt idx="0">
                  <c:v>3.0</c:v>
                </c:pt>
                <c:pt idx="1">
                  <c:v>27.0</c:v>
                </c:pt>
                <c:pt idx="2">
                  <c:v>27.0</c:v>
                </c:pt>
                <c:pt idx="3">
                  <c:v>23.0</c:v>
                </c:pt>
                <c:pt idx="4">
                  <c:v>19.0</c:v>
                </c:pt>
                <c:pt idx="5">
                  <c:v>24.0</c:v>
                </c:pt>
              </c:numCache>
            </c:numRef>
          </c:val>
        </c:ser>
        <c:dLbls>
          <c:showLegendKey val="0"/>
          <c:showVal val="0"/>
          <c:showCatName val="0"/>
          <c:showSerName val="0"/>
          <c:showPercent val="0"/>
          <c:showBubbleSize val="0"/>
        </c:dLbls>
        <c:gapWidth val="150"/>
        <c:axId val="-2086841056"/>
        <c:axId val="-2086826944"/>
      </c:barChart>
      <c:catAx>
        <c:axId val="-2086841056"/>
        <c:scaling>
          <c:orientation val="minMax"/>
        </c:scaling>
        <c:delete val="0"/>
        <c:axPos val="b"/>
        <c:numFmt formatCode="General" sourceLinked="1"/>
        <c:majorTickMark val="out"/>
        <c:minorTickMark val="none"/>
        <c:tickLblPos val="nextTo"/>
        <c:spPr>
          <a:ln>
            <a:solidFill>
              <a:schemeClr val="accent3"/>
            </a:solidFill>
          </a:ln>
        </c:spPr>
        <c:txPr>
          <a:bodyPr/>
          <a:lstStyle/>
          <a:p>
            <a:pPr>
              <a:defRPr sz="1400" b="1">
                <a:solidFill>
                  <a:schemeClr val="accent3"/>
                </a:solidFill>
              </a:defRPr>
            </a:pPr>
            <a:endParaRPr lang="en-US"/>
          </a:p>
        </c:txPr>
        <c:crossAx val="-2086826944"/>
        <c:crosses val="autoZero"/>
        <c:auto val="1"/>
        <c:lblAlgn val="ctr"/>
        <c:lblOffset val="100"/>
        <c:noMultiLvlLbl val="0"/>
      </c:catAx>
      <c:valAx>
        <c:axId val="-2086826944"/>
        <c:scaling>
          <c:orientation val="minMax"/>
          <c:max val="100.0"/>
        </c:scaling>
        <c:delete val="0"/>
        <c:axPos val="l"/>
        <c:numFmt formatCode="General" sourceLinked="1"/>
        <c:majorTickMark val="out"/>
        <c:minorTickMark val="none"/>
        <c:tickLblPos val="nextTo"/>
        <c:spPr>
          <a:ln>
            <a:solidFill>
              <a:schemeClr val="accent3"/>
            </a:solidFill>
          </a:ln>
        </c:spPr>
        <c:txPr>
          <a:bodyPr/>
          <a:lstStyle/>
          <a:p>
            <a:pPr>
              <a:defRPr sz="1600" b="1">
                <a:solidFill>
                  <a:schemeClr val="accent3"/>
                </a:solidFill>
              </a:defRPr>
            </a:pPr>
            <a:endParaRPr lang="en-US"/>
          </a:p>
        </c:txPr>
        <c:crossAx val="-2086841056"/>
        <c:crosses val="autoZero"/>
        <c:crossBetween val="between"/>
      </c:valAx>
      <c:spPr>
        <a:noFill/>
        <a:ln w="25400">
          <a:noFill/>
        </a:ln>
      </c:spPr>
    </c:plotArea>
    <c:plotVisOnly val="1"/>
    <c:dispBlanksAs val="gap"/>
    <c:showDLblsOverMax val="0"/>
  </c:chart>
  <c:txPr>
    <a:bodyPr/>
    <a:lstStyle/>
    <a:p>
      <a:pPr>
        <a:defRPr sz="1800">
          <a:solidFill>
            <a:schemeClr val="accent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88888536194391"/>
          <c:y val="0.0596296178731467"/>
          <c:w val="0.921111146380561"/>
          <c:h val="0.809983414541241"/>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FFC000"/>
              </a:solidFill>
            </c:spPr>
          </c:dPt>
          <c:dPt>
            <c:idx val="1"/>
            <c:invertIfNegative val="0"/>
            <c:bubble3D val="0"/>
            <c:spPr>
              <a:solidFill>
                <a:schemeClr val="bg2">
                  <a:lumMod val="50000"/>
                </a:schemeClr>
              </a:solidFill>
            </c:spPr>
          </c:dPt>
          <c:dPt>
            <c:idx val="2"/>
            <c:invertIfNegative val="0"/>
            <c:bubble3D val="0"/>
            <c:spPr>
              <a:solidFill>
                <a:schemeClr val="bg1">
                  <a:lumMod val="75000"/>
                </a:schemeClr>
              </a:solidFill>
            </c:spPr>
          </c:dPt>
          <c:dPt>
            <c:idx val="3"/>
            <c:invertIfNegative val="0"/>
            <c:bubble3D val="0"/>
            <c:spPr>
              <a:solidFill>
                <a:schemeClr val="accent5">
                  <a:lumMod val="20000"/>
                  <a:lumOff val="80000"/>
                </a:schemeClr>
              </a:solidFill>
            </c:spPr>
          </c:dPt>
          <c:dPt>
            <c:idx val="4"/>
            <c:invertIfNegative val="0"/>
            <c:bubble3D val="0"/>
            <c:spPr>
              <a:solidFill>
                <a:schemeClr val="accent5">
                  <a:lumMod val="60000"/>
                  <a:lumOff val="40000"/>
                </a:schemeClr>
              </a:solidFill>
            </c:spPr>
          </c:dPt>
          <c:dPt>
            <c:idx val="5"/>
            <c:invertIfNegative val="0"/>
            <c:bubble3D val="0"/>
            <c:spPr>
              <a:solidFill>
                <a:srgbClr val="00B0F0"/>
              </a:solidFill>
            </c:spPr>
          </c:dPt>
          <c:dLbls>
            <c:spPr>
              <a:noFill/>
              <a:ln>
                <a:noFill/>
              </a:ln>
              <a:effectLst/>
            </c:spPr>
            <c:txPr>
              <a:bodyPr/>
              <a:lstStyle/>
              <a:p>
                <a:pPr>
                  <a:defRPr sz="1400" b="1">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Placebo</c:v>
                </c:pt>
                <c:pt idx="1">
                  <c:v>100 mg Q2W</c:v>
                </c:pt>
                <c:pt idx="2">
                  <c:v>150 mg Q2W</c:v>
                </c:pt>
                <c:pt idx="3">
                  <c:v>100 mg QW</c:v>
                </c:pt>
                <c:pt idx="4">
                  <c:v>200 mg Q2W</c:v>
                </c:pt>
                <c:pt idx="5">
                  <c:v>150 mg QW</c:v>
                </c:pt>
              </c:strCache>
            </c:strRef>
          </c:cat>
          <c:val>
            <c:numRef>
              <c:f>Sheet1!$B$2:$B$7</c:f>
              <c:numCache>
                <c:formatCode>General</c:formatCode>
                <c:ptCount val="6"/>
                <c:pt idx="0">
                  <c:v>46.0</c:v>
                </c:pt>
                <c:pt idx="1">
                  <c:v>49.0</c:v>
                </c:pt>
                <c:pt idx="2">
                  <c:v>67.0</c:v>
                </c:pt>
                <c:pt idx="3">
                  <c:v>62.0</c:v>
                </c:pt>
                <c:pt idx="4">
                  <c:v>65.0</c:v>
                </c:pt>
                <c:pt idx="5">
                  <c:v>72.0</c:v>
                </c:pt>
              </c:numCache>
            </c:numRef>
          </c:val>
        </c:ser>
        <c:dLbls>
          <c:showLegendKey val="0"/>
          <c:showVal val="0"/>
          <c:showCatName val="0"/>
          <c:showSerName val="0"/>
          <c:showPercent val="0"/>
          <c:showBubbleSize val="0"/>
        </c:dLbls>
        <c:gapWidth val="150"/>
        <c:axId val="-2086748976"/>
        <c:axId val="-2086746176"/>
      </c:barChart>
      <c:catAx>
        <c:axId val="-2086748976"/>
        <c:scaling>
          <c:orientation val="minMax"/>
        </c:scaling>
        <c:delete val="0"/>
        <c:axPos val="b"/>
        <c:numFmt formatCode="General" sourceLinked="1"/>
        <c:majorTickMark val="out"/>
        <c:minorTickMark val="none"/>
        <c:tickLblPos val="nextTo"/>
        <c:spPr>
          <a:ln>
            <a:solidFill>
              <a:schemeClr val="accent3"/>
            </a:solidFill>
          </a:ln>
        </c:spPr>
        <c:txPr>
          <a:bodyPr/>
          <a:lstStyle/>
          <a:p>
            <a:pPr>
              <a:defRPr sz="1400" b="1">
                <a:solidFill>
                  <a:schemeClr val="accent3"/>
                </a:solidFill>
              </a:defRPr>
            </a:pPr>
            <a:endParaRPr lang="en-US"/>
          </a:p>
        </c:txPr>
        <c:crossAx val="-2086746176"/>
        <c:crosses val="autoZero"/>
        <c:auto val="1"/>
        <c:lblAlgn val="ctr"/>
        <c:lblOffset val="100"/>
        <c:noMultiLvlLbl val="0"/>
      </c:catAx>
      <c:valAx>
        <c:axId val="-2086746176"/>
        <c:scaling>
          <c:orientation val="minMax"/>
          <c:max val="100.0"/>
        </c:scaling>
        <c:delete val="0"/>
        <c:axPos val="l"/>
        <c:numFmt formatCode="General" sourceLinked="1"/>
        <c:majorTickMark val="out"/>
        <c:minorTickMark val="none"/>
        <c:tickLblPos val="nextTo"/>
        <c:spPr>
          <a:ln>
            <a:solidFill>
              <a:schemeClr val="accent3"/>
            </a:solidFill>
          </a:ln>
        </c:spPr>
        <c:txPr>
          <a:bodyPr/>
          <a:lstStyle/>
          <a:p>
            <a:pPr>
              <a:defRPr sz="1600" b="1">
                <a:solidFill>
                  <a:schemeClr val="accent3"/>
                </a:solidFill>
              </a:defRPr>
            </a:pPr>
            <a:endParaRPr lang="en-US"/>
          </a:p>
        </c:txPr>
        <c:crossAx val="-2086748976"/>
        <c:crosses val="autoZero"/>
        <c:crossBetween val="between"/>
      </c:valAx>
    </c:plotArea>
    <c:plotVisOnly val="1"/>
    <c:dispBlanksAs val="gap"/>
    <c:showDLblsOverMax val="0"/>
  </c:chart>
  <c:txPr>
    <a:bodyPr/>
    <a:lstStyle/>
    <a:p>
      <a:pPr>
        <a:defRPr sz="1800">
          <a:solidFill>
            <a:schemeClr val="accent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39198745990085"/>
          <c:y val="0.0812154636852327"/>
          <c:w val="0.909104816759017"/>
          <c:h val="0.758836706640868"/>
        </c:manualLayout>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dLbl>
              <c:idx val="0"/>
              <c:layout>
                <c:manualLayout>
                  <c:x val="0.0"/>
                  <c:y val="0.00302816792264104"/>
                </c:manualLayout>
              </c:layout>
              <c:tx>
                <c:rich>
                  <a:bodyPr/>
                  <a:lstStyle/>
                  <a:p>
                    <a:r>
                      <a:rPr lang="en-US" sz="1000" dirty="0" smtClean="0"/>
                      <a:t>*</a:t>
                    </a:r>
                  </a:p>
                  <a:p>
                    <a:r>
                      <a:rPr lang="en-US" sz="1000" dirty="0" smtClean="0"/>
                      <a:t>26.5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aseline="30000" dirty="0" smtClean="0"/>
                      <a:t>†</a:t>
                    </a:r>
                  </a:p>
                  <a:p>
                    <a:r>
                      <a:rPr lang="en-US" sz="1000" dirty="0" smtClean="0"/>
                      <a:t>33.3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000" b="0" i="0" baseline="30000" dirty="0" smtClean="0">
                        <a:effectLst/>
                      </a:rPr>
                      <a:t>†</a:t>
                    </a:r>
                    <a:endParaRPr lang="en-US" sz="1000" baseline="30000" dirty="0" smtClean="0"/>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000" dirty="0" smtClean="0"/>
                      <a:t>36.7</a:t>
                    </a:r>
                    <a:endParaRPr lang="en-US" sz="1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000" dirty="0" smtClean="0"/>
                      <a:t>*</a:t>
                    </a:r>
                  </a:p>
                  <a:p>
                    <a:r>
                      <a:rPr lang="en-US" sz="1000" dirty="0" smtClean="0"/>
                      <a:t>32.4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800" b="0" i="0" baseline="0" dirty="0" smtClean="0">
                        <a:effectLst/>
                      </a:rPr>
                      <a:t>§</a:t>
                    </a:r>
                    <a:endParaRPr lang="en-US" sz="800" dirty="0" smtClean="0">
                      <a:effectLst/>
                    </a:endParaRPr>
                  </a:p>
                  <a:p>
                    <a:r>
                      <a:rPr lang="en-US" sz="1000" dirty="0" smtClean="0"/>
                      <a:t>31.1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000" b="1" i="0" baseline="30000" dirty="0" smtClean="0">
                        <a:effectLst/>
                      </a:rPr>
                      <a:t>*</a:t>
                    </a:r>
                    <a:endParaRPr lang="en-US" sz="1000" baseline="30000" dirty="0" smtClean="0">
                      <a:effectLst/>
                    </a:endParaRPr>
                  </a:p>
                  <a:p>
                    <a:r>
                      <a:rPr lang="en-US" dirty="0" smtClean="0"/>
                      <a:t>46.6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step</c:v>
                </c:pt>
                <c:pt idx="1">
                  <c:v>sync</c:v>
                </c:pt>
                <c:pt idx="2">
                  <c:v>standard</c:v>
                </c:pt>
                <c:pt idx="3">
                  <c:v>scan</c:v>
                </c:pt>
                <c:pt idx="4">
                  <c:v>solo</c:v>
                </c:pt>
                <c:pt idx="5">
                  <c:v>start</c:v>
                </c:pt>
              </c:strCache>
            </c:strRef>
          </c:cat>
          <c:val>
            <c:numRef>
              <c:f>Sheet1!$B$2:$B$7</c:f>
              <c:numCache>
                <c:formatCode>General</c:formatCode>
                <c:ptCount val="6"/>
                <c:pt idx="0">
                  <c:v>26.5</c:v>
                </c:pt>
                <c:pt idx="1">
                  <c:v>33.3</c:v>
                </c:pt>
                <c:pt idx="2">
                  <c:v>36.7</c:v>
                </c:pt>
                <c:pt idx="3">
                  <c:v>32.4</c:v>
                </c:pt>
                <c:pt idx="4">
                  <c:v>31.1</c:v>
                </c:pt>
                <c:pt idx="5">
                  <c:v>46.6</c:v>
                </c:pt>
              </c:numCache>
            </c:numRef>
          </c:val>
        </c:ser>
        <c:ser>
          <c:idx val="1"/>
          <c:order val="1"/>
          <c:tx>
            <c:strRef>
              <c:f>Sheet1!$C$1</c:f>
              <c:strCache>
                <c:ptCount val="1"/>
                <c:pt idx="0">
                  <c:v>Series 2</c:v>
                </c:pt>
              </c:strCache>
            </c:strRef>
          </c:tx>
          <c:spPr>
            <a:solidFill>
              <a:schemeClr val="accent1"/>
            </a:solidFill>
          </c:spPr>
          <c:invertIfNegative val="0"/>
          <c:dLbls>
            <c:dLbl>
              <c:idx val="0"/>
              <c:layout/>
              <c:tx>
                <c:rich>
                  <a:bodyPr/>
                  <a:lstStyle/>
                  <a:p>
                    <a:r>
                      <a:rPr lang="en-US" sz="1000" dirty="0" smtClean="0"/>
                      <a:t>*</a:t>
                    </a:r>
                  </a:p>
                  <a:p>
                    <a:r>
                      <a:rPr lang="en-US" sz="1000" dirty="0" smtClean="0"/>
                      <a:t>27.8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i="0" baseline="30000" dirty="0" smtClean="0">
                        <a:effectLst/>
                      </a:rPr>
                      <a:t>†</a:t>
                    </a:r>
                    <a:endParaRPr lang="en-US" sz="1000" baseline="30000" dirty="0" smtClean="0">
                      <a:effectLst/>
                    </a:endParaRPr>
                  </a:p>
                  <a:p>
                    <a:r>
                      <a:rPr lang="en-US" sz="1000" dirty="0" smtClean="0"/>
                      <a:t>35.5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000" b="0" i="0" baseline="30000" dirty="0" smtClean="0">
                        <a:effectLst/>
                      </a:rPr>
                      <a:t>†</a:t>
                    </a:r>
                    <a:endParaRPr lang="en-US" sz="1000" b="0" baseline="300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000" dirty="0" smtClean="0"/>
                      <a:t>34.7</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000" dirty="0" smtClean="0"/>
                      <a:t>*</a:t>
                    </a:r>
                  </a:p>
                  <a:p>
                    <a:r>
                      <a:rPr lang="en-US" sz="1000" dirty="0" smtClean="0"/>
                      <a:t>43.7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800" b="0" dirty="0" smtClean="0"/>
                      <a:t>§</a:t>
                    </a:r>
                  </a:p>
                  <a:p>
                    <a:r>
                      <a:rPr lang="en-US" sz="1000" dirty="0" smtClean="0"/>
                      <a:t>36.8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000" b="1" i="0" baseline="30000" dirty="0" smtClean="0">
                        <a:effectLst/>
                      </a:rPr>
                      <a:t>*</a:t>
                    </a:r>
                    <a:endParaRPr lang="en-US" sz="1000" baseline="30000" dirty="0" smtClean="0">
                      <a:effectLst/>
                    </a:endParaRPr>
                  </a:p>
                  <a:p>
                    <a:r>
                      <a:rPr lang="en-US" dirty="0" smtClean="0"/>
                      <a:t>56.2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step</c:v>
                </c:pt>
                <c:pt idx="1">
                  <c:v>sync</c:v>
                </c:pt>
                <c:pt idx="2">
                  <c:v>standard</c:v>
                </c:pt>
                <c:pt idx="3">
                  <c:v>scan</c:v>
                </c:pt>
                <c:pt idx="4">
                  <c:v>solo</c:v>
                </c:pt>
                <c:pt idx="5">
                  <c:v>start</c:v>
                </c:pt>
              </c:strCache>
            </c:strRef>
          </c:cat>
          <c:val>
            <c:numRef>
              <c:f>Sheet1!$C$2:$C$7</c:f>
              <c:numCache>
                <c:formatCode>General</c:formatCode>
                <c:ptCount val="6"/>
                <c:pt idx="0">
                  <c:v>27.8</c:v>
                </c:pt>
                <c:pt idx="1">
                  <c:v>35.5</c:v>
                </c:pt>
                <c:pt idx="2">
                  <c:v>34.7</c:v>
                </c:pt>
                <c:pt idx="3">
                  <c:v>43.7</c:v>
                </c:pt>
                <c:pt idx="4">
                  <c:v>36.8</c:v>
                </c:pt>
                <c:pt idx="5">
                  <c:v>56.2</c:v>
                </c:pt>
              </c:numCache>
            </c:numRef>
          </c:val>
        </c:ser>
        <c:ser>
          <c:idx val="2"/>
          <c:order val="2"/>
          <c:tx>
            <c:strRef>
              <c:f>Sheet1!$D$1</c:f>
              <c:strCache>
                <c:ptCount val="1"/>
                <c:pt idx="0">
                  <c:v>Series 3</c:v>
                </c:pt>
              </c:strCache>
            </c:strRef>
          </c:tx>
          <c:spPr>
            <a:solidFill>
              <a:schemeClr val="tx1"/>
            </a:solidFill>
          </c:spPr>
          <c:invertIfNegative val="0"/>
          <c:dLbls>
            <c:dLbl>
              <c:idx val="1"/>
              <c:layout/>
              <c:tx>
                <c:rich>
                  <a:bodyPr/>
                  <a:lstStyle/>
                  <a:p>
                    <a:r>
                      <a:rPr lang="en-US" dirty="0" smtClean="0"/>
                      <a:t>*</a:t>
                    </a:r>
                    <a:r>
                      <a:rPr lang="en-US" baseline="30000" dirty="0" smtClean="0"/>
                      <a:t>,a</a:t>
                    </a:r>
                  </a:p>
                  <a:p>
                    <a:r>
                      <a:rPr lang="en-US" dirty="0" smtClean="0"/>
                      <a:t>12.6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27.2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step</c:v>
                </c:pt>
                <c:pt idx="1">
                  <c:v>sync</c:v>
                </c:pt>
                <c:pt idx="2">
                  <c:v>standard</c:v>
                </c:pt>
                <c:pt idx="3">
                  <c:v>scan</c:v>
                </c:pt>
                <c:pt idx="4">
                  <c:v>solo</c:v>
                </c:pt>
                <c:pt idx="5">
                  <c:v>start</c:v>
                </c:pt>
              </c:strCache>
            </c:strRef>
          </c:cat>
          <c:val>
            <c:numRef>
              <c:f>Sheet1!$D$2:$D$7</c:f>
              <c:numCache>
                <c:formatCode>General</c:formatCode>
                <c:ptCount val="6"/>
                <c:pt idx="0">
                  <c:v>8.4</c:v>
                </c:pt>
                <c:pt idx="1">
                  <c:v>12.6</c:v>
                </c:pt>
                <c:pt idx="2">
                  <c:v>12.3</c:v>
                </c:pt>
                <c:pt idx="3">
                  <c:v>8.4</c:v>
                </c:pt>
                <c:pt idx="4">
                  <c:v>12.5</c:v>
                </c:pt>
                <c:pt idx="5">
                  <c:v>27.2</c:v>
                </c:pt>
              </c:numCache>
            </c:numRef>
          </c:val>
        </c:ser>
        <c:ser>
          <c:idx val="3"/>
          <c:order val="3"/>
          <c:tx>
            <c:strRef>
              <c:f>Sheet1!$E$1</c:f>
              <c:strCache>
                <c:ptCount val="1"/>
                <c:pt idx="0">
                  <c:v>Series 4</c:v>
                </c:pt>
              </c:strCache>
            </c:strRef>
          </c:tx>
          <c:spPr>
            <a:solidFill>
              <a:schemeClr val="accent3"/>
            </a:solidFill>
          </c:spPr>
          <c:invertIfNegative val="0"/>
          <c:dLbls>
            <c:dLbl>
              <c:idx val="2"/>
              <c:layout/>
              <c:tx>
                <c:rich>
                  <a:bodyPr/>
                  <a:lstStyle/>
                  <a:p>
                    <a:r>
                      <a:rPr lang="en-US" sz="1000" b="1" i="0" baseline="30000" dirty="0" smtClean="0">
                        <a:effectLst/>
                      </a:rPr>
                      <a:t>†</a:t>
                    </a:r>
                    <a:endParaRPr lang="en-US" sz="1000" baseline="30000" dirty="0" smtClean="0">
                      <a:effectLst/>
                    </a:endParaRPr>
                  </a:p>
                  <a:p>
                    <a:r>
                      <a:rPr lang="en-US" sz="1000" dirty="0" smtClean="0"/>
                      <a:t>27.6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step</c:v>
                </c:pt>
                <c:pt idx="1">
                  <c:v>sync</c:v>
                </c:pt>
                <c:pt idx="2">
                  <c:v>standard</c:v>
                </c:pt>
                <c:pt idx="3">
                  <c:v>scan</c:v>
                </c:pt>
                <c:pt idx="4">
                  <c:v>solo</c:v>
                </c:pt>
                <c:pt idx="5">
                  <c:v>start</c:v>
                </c:pt>
              </c:strCache>
            </c:strRef>
          </c:cat>
          <c:val>
            <c:numRef>
              <c:f>Sheet1!$E$2:$E$7</c:f>
              <c:numCache>
                <c:formatCode>General</c:formatCode>
                <c:ptCount val="6"/>
                <c:pt idx="2">
                  <c:v>27.6</c:v>
                </c:pt>
              </c:numCache>
            </c:numRef>
          </c:val>
        </c:ser>
        <c:dLbls>
          <c:showLegendKey val="0"/>
          <c:showVal val="0"/>
          <c:showCatName val="0"/>
          <c:showSerName val="0"/>
          <c:showPercent val="0"/>
          <c:showBubbleSize val="0"/>
        </c:dLbls>
        <c:gapWidth val="76"/>
        <c:axId val="-2084370256"/>
        <c:axId val="-2084372880"/>
      </c:barChart>
      <c:catAx>
        <c:axId val="-2084370256"/>
        <c:scaling>
          <c:orientation val="minMax"/>
        </c:scaling>
        <c:delete val="0"/>
        <c:axPos val="b"/>
        <c:numFmt formatCode="General" sourceLinked="0"/>
        <c:majorTickMark val="out"/>
        <c:minorTickMark val="none"/>
        <c:tickLblPos val="none"/>
        <c:crossAx val="-2084372880"/>
        <c:crosses val="autoZero"/>
        <c:auto val="1"/>
        <c:lblAlgn val="ctr"/>
        <c:lblOffset val="100"/>
        <c:noMultiLvlLbl val="0"/>
      </c:catAx>
      <c:valAx>
        <c:axId val="-2084372880"/>
        <c:scaling>
          <c:orientation val="minMax"/>
          <c:max val="100.0"/>
        </c:scaling>
        <c:delete val="0"/>
        <c:axPos val="l"/>
        <c:numFmt formatCode="General" sourceLinked="1"/>
        <c:majorTickMark val="out"/>
        <c:minorTickMark val="none"/>
        <c:tickLblPos val="nextTo"/>
        <c:txPr>
          <a:bodyPr/>
          <a:lstStyle/>
          <a:p>
            <a:pPr>
              <a:defRPr sz="1400"/>
            </a:pPr>
            <a:endParaRPr lang="en-US"/>
          </a:p>
        </c:txPr>
        <c:crossAx val="-2084370256"/>
        <c:crosses val="autoZero"/>
        <c:crossBetween val="between"/>
        <c:majorUnit val="20.0"/>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05554407636267"/>
          <c:y val="0.029262557992109"/>
          <c:w val="0.912353111833738"/>
          <c:h val="0.776993990122717"/>
        </c:manualLayout>
      </c:layout>
      <c:barChart>
        <c:barDir val="col"/>
        <c:grouping val="clustered"/>
        <c:varyColors val="0"/>
        <c:ser>
          <c:idx val="0"/>
          <c:order val="0"/>
          <c:tx>
            <c:strRef>
              <c:f>Sheet1!$B$1</c:f>
              <c:strCache>
                <c:ptCount val="1"/>
                <c:pt idx="0">
                  <c:v>tofa 5</c:v>
                </c:pt>
              </c:strCache>
            </c:strRef>
          </c:tx>
          <c:spPr>
            <a:solidFill>
              <a:schemeClr val="accent2"/>
            </a:solidFill>
          </c:spPr>
          <c:invertIfNegative val="0"/>
          <c:dLbls>
            <c:dLbl>
              <c:idx val="0"/>
              <c:layout>
                <c:manualLayout>
                  <c:x val="-0.00150142233165923"/>
                  <c:y val="-0.0030919765642784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b="1" i="0" baseline="0" dirty="0" smtClean="0">
                        <a:effectLst/>
                      </a:rPr>
                      <a:t>*</a:t>
                    </a: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dirty="0" smtClean="0"/>
                      <a:t>14.3</a:t>
                    </a:r>
                    <a:endParaRPr lang="en-US"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b="0" i="0" baseline="30000" dirty="0" smtClean="0">
                        <a:effectLst/>
                      </a:rPr>
                      <a:t>‡</a:t>
                    </a:r>
                    <a:endParaRPr lang="en-US" sz="1100" baseline="30000" dirty="0" smtClean="0"/>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dirty="0" smtClean="0"/>
                      <a:t>17</a:t>
                    </a:r>
                    <a:endParaRPr lang="en-US"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b="1" i="0" baseline="30000" dirty="0" smtClean="0">
                        <a:effectLst/>
                      </a:rPr>
                      <a:t>†</a:t>
                    </a:r>
                    <a:endParaRPr lang="en-US" sz="1100" b="0" i="0" u="none" strike="noStrike"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dirty="0" smtClean="0"/>
                      <a:t>14.3</a:t>
                    </a:r>
                    <a:endParaRPr lang="en-US"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000" b="0" i="0" u="none" strike="noStrike" baseline="0" dirty="0" smtClean="0">
                        <a:effectLst/>
                      </a:rPr>
                      <a:t>§</a:t>
                    </a:r>
                  </a:p>
                  <a:p>
                    <a:r>
                      <a:rPr lang="en-US" sz="1100" dirty="0" smtClean="0"/>
                      <a:t>12.5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600568932663691"/>
                  <c:y val="0.0"/>
                </c:manualLayout>
              </c:layout>
              <c:tx>
                <c:rich>
                  <a:bodyPr/>
                  <a:lstStyle/>
                  <a:p>
                    <a:r>
                      <a:rPr lang="en-US" sz="1200" b="0" i="0" baseline="30000" dirty="0" smtClean="0">
                        <a:effectLst/>
                      </a:rPr>
                      <a:t>‖</a:t>
                    </a:r>
                    <a:endParaRPr lang="en-US" sz="1200" dirty="0" smtClean="0">
                      <a:effectLst/>
                    </a:endParaRPr>
                  </a:p>
                  <a:p>
                    <a:r>
                      <a:rPr lang="en-US" sz="1100" dirty="0" smtClean="0"/>
                      <a:t>27.8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step</c:v>
                </c:pt>
                <c:pt idx="1">
                  <c:v>standard</c:v>
                </c:pt>
                <c:pt idx="2">
                  <c:v>scan</c:v>
                </c:pt>
                <c:pt idx="3">
                  <c:v>solo</c:v>
                </c:pt>
                <c:pt idx="4">
                  <c:v>start</c:v>
                </c:pt>
              </c:strCache>
            </c:strRef>
          </c:cat>
          <c:val>
            <c:numRef>
              <c:f>Sheet1!$B$2:$B$6</c:f>
              <c:numCache>
                <c:formatCode>General</c:formatCode>
                <c:ptCount val="5"/>
                <c:pt idx="0">
                  <c:v>14.3</c:v>
                </c:pt>
                <c:pt idx="1">
                  <c:v>17.0</c:v>
                </c:pt>
                <c:pt idx="2">
                  <c:v>14.3</c:v>
                </c:pt>
                <c:pt idx="3">
                  <c:v>12.5</c:v>
                </c:pt>
                <c:pt idx="4">
                  <c:v>27.8</c:v>
                </c:pt>
              </c:numCache>
            </c:numRef>
          </c:val>
        </c:ser>
        <c:ser>
          <c:idx val="1"/>
          <c:order val="1"/>
          <c:tx>
            <c:strRef>
              <c:f>Sheet1!$C$1</c:f>
              <c:strCache>
                <c:ptCount val="1"/>
                <c:pt idx="0">
                  <c:v>tofa 10</c:v>
                </c:pt>
              </c:strCache>
            </c:strRef>
          </c:tx>
          <c:spPr>
            <a:solidFill>
              <a:schemeClr val="accent1"/>
            </a:solidFill>
          </c:spPr>
          <c:invertIfNegative val="0"/>
          <c:dLbls>
            <c:dLbl>
              <c:idx val="0"/>
              <c:layout/>
              <c:tx>
                <c:rich>
                  <a:bodyPr/>
                  <a:lstStyle/>
                  <a:p>
                    <a:r>
                      <a:rPr lang="en-US" sz="1100" b="1" i="0" u="none" strike="noStrike" baseline="30000" dirty="0" smtClean="0">
                        <a:effectLst/>
                      </a:rPr>
                      <a:t>†</a:t>
                    </a:r>
                    <a:endParaRPr lang="en-US" sz="1100" baseline="30000" dirty="0" smtClean="0"/>
                  </a:p>
                  <a:p>
                    <a:r>
                      <a:rPr lang="en-US" sz="1100" dirty="0" smtClean="0"/>
                      <a:t>20.8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b="1" i="0" u="none" strike="noStrike" baseline="30000" dirty="0" smtClean="0">
                        <a:effectLst/>
                      </a:rPr>
                      <a:t>†</a:t>
                    </a:r>
                    <a:endParaRPr lang="en-US" sz="1100" baseline="30000" dirty="0" smtClean="0"/>
                  </a:p>
                  <a:p>
                    <a:r>
                      <a:rPr lang="en-US" sz="1100" dirty="0" smtClean="0"/>
                      <a:t>19.3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b="1" i="0" baseline="30000" dirty="0" smtClean="0">
                        <a:effectLst/>
                      </a:rPr>
                      <a:t>†</a:t>
                    </a:r>
                    <a:endParaRPr lang="en-US" sz="1100" baseline="300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mn-lt"/>
                        <a:ea typeface="+mn-ea"/>
                        <a:cs typeface="+mn-cs"/>
                      </a:defRPr>
                    </a:pPr>
                    <a:r>
                      <a:rPr lang="en-US" sz="1100" dirty="0" smtClean="0"/>
                      <a:t>28.4</a:t>
                    </a:r>
                    <a:endParaRPr lang="en-US"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200" b="0" i="0" baseline="30000" dirty="0" smtClean="0">
                        <a:effectLst/>
                      </a:rPr>
                      <a:t>‖</a:t>
                    </a:r>
                  </a:p>
                  <a:p>
                    <a:r>
                      <a:rPr lang="en-US" sz="1100" dirty="0" smtClean="0"/>
                      <a:t>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200" b="0" i="0" u="none" strike="noStrike" baseline="30000" dirty="0" smtClean="0">
                        <a:effectLst/>
                        <a:latin typeface="Arial"/>
                        <a:cs typeface="Arial"/>
                      </a:rPr>
                      <a:t>‖</a:t>
                    </a:r>
                  </a:p>
                  <a:p>
                    <a:r>
                      <a:rPr lang="en-US" sz="1100" dirty="0" smtClean="0"/>
                      <a:t>38.2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step</c:v>
                </c:pt>
                <c:pt idx="1">
                  <c:v>standard</c:v>
                </c:pt>
                <c:pt idx="2">
                  <c:v>scan</c:v>
                </c:pt>
                <c:pt idx="3">
                  <c:v>solo</c:v>
                </c:pt>
                <c:pt idx="4">
                  <c:v>start</c:v>
                </c:pt>
              </c:strCache>
            </c:strRef>
          </c:cat>
          <c:val>
            <c:numRef>
              <c:f>Sheet1!$C$2:$C$6</c:f>
              <c:numCache>
                <c:formatCode>General</c:formatCode>
                <c:ptCount val="5"/>
                <c:pt idx="0">
                  <c:v>20.8</c:v>
                </c:pt>
                <c:pt idx="1">
                  <c:v>19.3</c:v>
                </c:pt>
                <c:pt idx="2">
                  <c:v>28.4</c:v>
                </c:pt>
                <c:pt idx="3">
                  <c:v>17.0</c:v>
                </c:pt>
                <c:pt idx="4">
                  <c:v>38.2</c:v>
                </c:pt>
              </c:numCache>
            </c:numRef>
          </c:val>
        </c:ser>
        <c:ser>
          <c:idx val="2"/>
          <c:order val="2"/>
          <c:tx>
            <c:strRef>
              <c:f>Sheet1!$D$1</c:f>
              <c:strCache>
                <c:ptCount val="1"/>
                <c:pt idx="0">
                  <c:v>placebo</c:v>
                </c:pt>
              </c:strCache>
            </c:strRef>
          </c:tx>
          <c:spPr>
            <a:solidFill>
              <a:schemeClr val="tx1"/>
            </a:solidFill>
          </c:spPr>
          <c:invertIfNegative val="0"/>
          <c:dPt>
            <c:idx val="4"/>
            <c:invertIfNegative val="0"/>
            <c:bubble3D val="0"/>
            <c:spPr>
              <a:solidFill>
                <a:schemeClr val="bg1">
                  <a:lumMod val="50000"/>
                </a:schemeClr>
              </a:solidFill>
            </c:spPr>
          </c:dPt>
          <c:dPt>
            <c:idx val="5"/>
            <c:invertIfNegative val="0"/>
            <c:bubble3D val="0"/>
            <c:spPr>
              <a:solidFill>
                <a:schemeClr val="tx2"/>
              </a:solidFill>
            </c:spPr>
          </c:dPt>
          <c:dLbls>
            <c:dLbl>
              <c:idx val="1"/>
              <c:layout/>
              <c:tx>
                <c:rich>
                  <a:bodyPr/>
                  <a:lstStyle/>
                  <a:p>
                    <a:r>
                      <a:rPr lang="en-US" smtClean="0"/>
                      <a:t>4.4</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step</c:v>
                </c:pt>
                <c:pt idx="1">
                  <c:v>standard</c:v>
                </c:pt>
                <c:pt idx="2">
                  <c:v>scan</c:v>
                </c:pt>
                <c:pt idx="3">
                  <c:v>solo</c:v>
                </c:pt>
                <c:pt idx="4">
                  <c:v>start</c:v>
                </c:pt>
              </c:strCache>
            </c:strRef>
          </c:cat>
          <c:val>
            <c:numRef>
              <c:f>Sheet1!$D$2:$D$6</c:f>
              <c:numCache>
                <c:formatCode>General</c:formatCode>
                <c:ptCount val="5"/>
                <c:pt idx="0">
                  <c:v>5.0</c:v>
                </c:pt>
                <c:pt idx="1">
                  <c:v>4.0</c:v>
                </c:pt>
                <c:pt idx="2">
                  <c:v>3.0</c:v>
                </c:pt>
                <c:pt idx="3">
                  <c:v>5.3</c:v>
                </c:pt>
                <c:pt idx="4">
                  <c:v>14.0</c:v>
                </c:pt>
              </c:numCache>
            </c:numRef>
          </c:val>
        </c:ser>
        <c:ser>
          <c:idx val="3"/>
          <c:order val="3"/>
          <c:tx>
            <c:strRef>
              <c:f>Sheet1!$E$1</c:f>
              <c:strCache>
                <c:ptCount val="1"/>
                <c:pt idx="0">
                  <c:v>adalimumab</c:v>
                </c:pt>
              </c:strCache>
            </c:strRef>
          </c:tx>
          <c:spPr>
            <a:solidFill>
              <a:schemeClr val="accent3"/>
            </a:solidFill>
          </c:spPr>
          <c:invertIfNegative val="0"/>
          <c:dLbls>
            <c:dLbl>
              <c:idx val="1"/>
              <c:layout/>
              <c:tx>
                <c:rich>
                  <a:bodyPr/>
                  <a:lstStyle/>
                  <a:p>
                    <a:r>
                      <a:rPr lang="en-US" sz="1200" b="0" i="0" u="none" strike="noStrike" baseline="30000" dirty="0" smtClean="0">
                        <a:effectLst/>
                      </a:rPr>
                      <a:t>‡</a:t>
                    </a:r>
                    <a:endParaRPr lang="en-US" dirty="0" smtClean="0"/>
                  </a:p>
                  <a:p>
                    <a:r>
                      <a:rPr lang="en-US" dirty="0" smtClean="0"/>
                      <a:t>15.7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step</c:v>
                </c:pt>
                <c:pt idx="1">
                  <c:v>standard</c:v>
                </c:pt>
                <c:pt idx="2">
                  <c:v>scan</c:v>
                </c:pt>
                <c:pt idx="3">
                  <c:v>solo</c:v>
                </c:pt>
                <c:pt idx="4">
                  <c:v>start</c:v>
                </c:pt>
              </c:strCache>
            </c:strRef>
          </c:cat>
          <c:val>
            <c:numRef>
              <c:f>Sheet1!$E$2:$E$6</c:f>
              <c:numCache>
                <c:formatCode>General</c:formatCode>
                <c:ptCount val="5"/>
                <c:pt idx="1">
                  <c:v>16.0</c:v>
                </c:pt>
              </c:numCache>
            </c:numRef>
          </c:val>
        </c:ser>
        <c:dLbls>
          <c:showLegendKey val="0"/>
          <c:showVal val="1"/>
          <c:showCatName val="0"/>
          <c:showSerName val="0"/>
          <c:showPercent val="0"/>
          <c:showBubbleSize val="0"/>
        </c:dLbls>
        <c:gapWidth val="42"/>
        <c:axId val="-2084567280"/>
        <c:axId val="-2082251008"/>
      </c:barChart>
      <c:catAx>
        <c:axId val="-2084567280"/>
        <c:scaling>
          <c:orientation val="minMax"/>
        </c:scaling>
        <c:delete val="0"/>
        <c:axPos val="b"/>
        <c:numFmt formatCode="General" sourceLinked="0"/>
        <c:majorTickMark val="out"/>
        <c:minorTickMark val="none"/>
        <c:tickLblPos val="none"/>
        <c:crossAx val="-2082251008"/>
        <c:crosses val="autoZero"/>
        <c:auto val="1"/>
        <c:lblAlgn val="ctr"/>
        <c:lblOffset val="100"/>
        <c:noMultiLvlLbl val="0"/>
      </c:catAx>
      <c:valAx>
        <c:axId val="-2082251008"/>
        <c:scaling>
          <c:orientation val="minMax"/>
          <c:max val="100.0"/>
        </c:scaling>
        <c:delete val="0"/>
        <c:axPos val="l"/>
        <c:numFmt formatCode="General" sourceLinked="1"/>
        <c:majorTickMark val="out"/>
        <c:minorTickMark val="none"/>
        <c:tickLblPos val="nextTo"/>
        <c:txPr>
          <a:bodyPr/>
          <a:lstStyle/>
          <a:p>
            <a:pPr>
              <a:defRPr sz="1400"/>
            </a:pPr>
            <a:endParaRPr lang="en-US"/>
          </a:p>
        </c:txPr>
        <c:crossAx val="-2084567280"/>
        <c:crosses val="autoZero"/>
        <c:crossBetween val="between"/>
        <c:majorUnit val="20.0"/>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012711647847"/>
          <c:y val="0.0383360176761347"/>
          <c:w val="0.806149308089603"/>
          <c:h val="0.831468099233492"/>
        </c:manualLayout>
      </c:layout>
      <c:barChart>
        <c:barDir val="col"/>
        <c:grouping val="clustered"/>
        <c:varyColors val="0"/>
        <c:ser>
          <c:idx val="0"/>
          <c:order val="0"/>
          <c:tx>
            <c:strRef>
              <c:f>Sheet1!$B$1</c:f>
              <c:strCache>
                <c:ptCount val="1"/>
                <c:pt idx="0">
                  <c:v>ACR20</c:v>
                </c:pt>
              </c:strCache>
            </c:strRef>
          </c:tx>
          <c:spPr>
            <a:solidFill>
              <a:schemeClr val="accent5">
                <a:lumMod val="50000"/>
              </a:schemeClr>
            </a:solidFill>
          </c:spPr>
          <c:invertIfNegative val="0"/>
          <c:dLbls>
            <c:dLbl>
              <c:idx val="1"/>
              <c:layout/>
              <c:tx>
                <c:rich>
                  <a:bodyPr/>
                  <a:lstStyle/>
                  <a:p>
                    <a:r>
                      <a:rPr lang="en-US" dirty="0" smtClean="0"/>
                      <a:t>*</a:t>
                    </a:r>
                  </a:p>
                  <a:p>
                    <a:r>
                      <a:rPr lang="en-US" dirty="0" smtClean="0"/>
                      <a:t>57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a:t>
                    </a:r>
                  </a:p>
                  <a:p>
                    <a:r>
                      <a:rPr lang="en-US" dirty="0" smtClean="0"/>
                      <a:t>54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a:t>
                    </a:r>
                  </a:p>
                  <a:p>
                    <a:r>
                      <a:rPr lang="en-US" dirty="0"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a:t>
                    </a:r>
                  </a:p>
                  <a:p>
                    <a:r>
                      <a:rPr lang="en-US" dirty="0" smtClean="0"/>
                      <a:t>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PBO</c:v>
                </c:pt>
                <c:pt idx="1">
                  <c:v>1 mg</c:v>
                </c:pt>
                <c:pt idx="2">
                  <c:v>2 mg</c:v>
                </c:pt>
                <c:pt idx="3">
                  <c:v>4 mg</c:v>
                </c:pt>
                <c:pt idx="4">
                  <c:v>8 mg</c:v>
                </c:pt>
              </c:strCache>
            </c:strRef>
          </c:cat>
          <c:val>
            <c:numRef>
              <c:f>Sheet1!$B$2:$B$6</c:f>
              <c:numCache>
                <c:formatCode>General</c:formatCode>
                <c:ptCount val="5"/>
                <c:pt idx="0">
                  <c:v>41.0</c:v>
                </c:pt>
                <c:pt idx="1">
                  <c:v>57.0</c:v>
                </c:pt>
                <c:pt idx="2">
                  <c:v>54.0</c:v>
                </c:pt>
                <c:pt idx="3">
                  <c:v>75.0</c:v>
                </c:pt>
                <c:pt idx="4">
                  <c:v>78.0</c:v>
                </c:pt>
              </c:numCache>
            </c:numRef>
          </c:val>
        </c:ser>
        <c:ser>
          <c:idx val="1"/>
          <c:order val="1"/>
          <c:tx>
            <c:strRef>
              <c:f>Sheet1!$C$1</c:f>
              <c:strCache>
                <c:ptCount val="1"/>
                <c:pt idx="0">
                  <c:v>ACR50</c:v>
                </c:pt>
              </c:strCache>
            </c:strRef>
          </c:tx>
          <c:spPr>
            <a:solidFill>
              <a:schemeClr val="accent5"/>
            </a:solidFill>
          </c:spPr>
          <c:invertIfNegative val="0"/>
          <c:dLbls>
            <c:dLbl>
              <c:idx val="1"/>
              <c:layout/>
              <c:tx>
                <c:rich>
                  <a:bodyPr/>
                  <a:lstStyle/>
                  <a:p>
                    <a:r>
                      <a:rPr lang="en-US" dirty="0" smtClean="0"/>
                      <a:t>*</a:t>
                    </a:r>
                  </a:p>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a:t>
                    </a:r>
                  </a:p>
                  <a:p>
                    <a:r>
                      <a:rPr lang="en-US"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a:t>
                    </a:r>
                  </a:p>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PBO</c:v>
                </c:pt>
                <c:pt idx="1">
                  <c:v>1 mg</c:v>
                </c:pt>
                <c:pt idx="2">
                  <c:v>2 mg</c:v>
                </c:pt>
                <c:pt idx="3">
                  <c:v>4 mg</c:v>
                </c:pt>
                <c:pt idx="4">
                  <c:v>8 mg</c:v>
                </c:pt>
              </c:strCache>
            </c:strRef>
          </c:cat>
          <c:val>
            <c:numRef>
              <c:f>Sheet1!$C$2:$C$6</c:f>
              <c:numCache>
                <c:formatCode>General</c:formatCode>
                <c:ptCount val="5"/>
                <c:pt idx="0">
                  <c:v>10.0</c:v>
                </c:pt>
                <c:pt idx="1">
                  <c:v>31.0</c:v>
                </c:pt>
                <c:pt idx="2">
                  <c:v>17.0</c:v>
                </c:pt>
                <c:pt idx="3">
                  <c:v>35.0</c:v>
                </c:pt>
                <c:pt idx="4">
                  <c:v>40.0</c:v>
                </c:pt>
              </c:numCache>
            </c:numRef>
          </c:val>
        </c:ser>
        <c:ser>
          <c:idx val="2"/>
          <c:order val="2"/>
          <c:tx>
            <c:strRef>
              <c:f>Sheet1!$D$1</c:f>
              <c:strCache>
                <c:ptCount val="1"/>
                <c:pt idx="0">
                  <c:v>ACR70</c:v>
                </c:pt>
              </c:strCache>
            </c:strRef>
          </c:tx>
          <c:spPr>
            <a:solidFill>
              <a:schemeClr val="accent5">
                <a:lumMod val="40000"/>
                <a:lumOff val="60000"/>
              </a:schemeClr>
            </a:solidFill>
          </c:spPr>
          <c:invertIfNegative val="0"/>
          <c:dLbls>
            <c:dLbl>
              <c:idx val="1"/>
              <c:layout/>
              <c:tx>
                <c:rich>
                  <a:bodyPr/>
                  <a:lstStyle/>
                  <a:p>
                    <a:r>
                      <a:rPr lang="en-US" dirty="0" smtClean="0"/>
                      <a:t>*</a:t>
                    </a:r>
                  </a:p>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a:t>
                    </a:r>
                  </a:p>
                  <a:p>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a:t>
                    </a:r>
                  </a:p>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PBO</c:v>
                </c:pt>
                <c:pt idx="1">
                  <c:v>1 mg</c:v>
                </c:pt>
                <c:pt idx="2">
                  <c:v>2 mg</c:v>
                </c:pt>
                <c:pt idx="3">
                  <c:v>4 mg</c:v>
                </c:pt>
                <c:pt idx="4">
                  <c:v>8 mg</c:v>
                </c:pt>
              </c:strCache>
            </c:strRef>
          </c:cat>
          <c:val>
            <c:numRef>
              <c:f>Sheet1!$D$2:$D$6</c:f>
              <c:numCache>
                <c:formatCode>General</c:formatCode>
                <c:ptCount val="5"/>
                <c:pt idx="0">
                  <c:v>2.0</c:v>
                </c:pt>
                <c:pt idx="1">
                  <c:v>12.0</c:v>
                </c:pt>
                <c:pt idx="2">
                  <c:v>8.0</c:v>
                </c:pt>
                <c:pt idx="3">
                  <c:v>23.0</c:v>
                </c:pt>
                <c:pt idx="4">
                  <c:v>20.0</c:v>
                </c:pt>
              </c:numCache>
            </c:numRef>
          </c:val>
        </c:ser>
        <c:dLbls>
          <c:showLegendKey val="0"/>
          <c:showVal val="0"/>
          <c:showCatName val="0"/>
          <c:showSerName val="0"/>
          <c:showPercent val="0"/>
          <c:showBubbleSize val="0"/>
        </c:dLbls>
        <c:gapWidth val="150"/>
        <c:overlap val="-10"/>
        <c:axId val="-2082705008"/>
        <c:axId val="-2082702432"/>
      </c:barChart>
      <c:catAx>
        <c:axId val="-2082705008"/>
        <c:scaling>
          <c:orientation val="minMax"/>
        </c:scaling>
        <c:delete val="0"/>
        <c:axPos val="b"/>
        <c:numFmt formatCode="General" sourceLinked="0"/>
        <c:majorTickMark val="none"/>
        <c:minorTickMark val="none"/>
        <c:tickLblPos val="none"/>
        <c:crossAx val="-2082702432"/>
        <c:crosses val="autoZero"/>
        <c:auto val="1"/>
        <c:lblAlgn val="ctr"/>
        <c:lblOffset val="100"/>
        <c:noMultiLvlLbl val="0"/>
      </c:catAx>
      <c:valAx>
        <c:axId val="-2082702432"/>
        <c:scaling>
          <c:orientation val="minMax"/>
          <c:max val="100.0"/>
        </c:scaling>
        <c:delete val="0"/>
        <c:axPos val="l"/>
        <c:numFmt formatCode="General" sourceLinked="1"/>
        <c:majorTickMark val="out"/>
        <c:minorTickMark val="none"/>
        <c:tickLblPos val="nextTo"/>
        <c:crossAx val="-2082705008"/>
        <c:crosses val="autoZero"/>
        <c:crossBetween val="between"/>
        <c:majorUnit val="20.0"/>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7884811349"/>
          <c:y val="0.0567701727235747"/>
          <c:w val="0.849292611814905"/>
          <c:h val="0.775612157746293"/>
        </c:manualLayout>
      </c:layout>
      <c:barChart>
        <c:barDir val="col"/>
        <c:grouping val="clustered"/>
        <c:varyColors val="0"/>
        <c:ser>
          <c:idx val="0"/>
          <c:order val="0"/>
          <c:tx>
            <c:strRef>
              <c:f>Sheet1!$B$1</c:f>
              <c:strCache>
                <c:ptCount val="1"/>
                <c:pt idx="0">
                  <c:v>ACR20</c:v>
                </c:pt>
              </c:strCache>
            </c:strRef>
          </c:tx>
          <c:spPr>
            <a:solidFill>
              <a:srgbClr val="7030A0"/>
            </a:solidFill>
          </c:spPr>
          <c:invertIfNegative val="0"/>
          <c:dPt>
            <c:idx val="0"/>
            <c:invertIfNegative val="0"/>
            <c:bubble3D val="0"/>
            <c:spPr>
              <a:solidFill>
                <a:srgbClr val="9E73D7"/>
              </a:solidFill>
            </c:spPr>
          </c:dPt>
          <c:dPt>
            <c:idx val="1"/>
            <c:invertIfNegative val="0"/>
            <c:bubble3D val="0"/>
            <c:spPr>
              <a:solidFill>
                <a:srgbClr val="9E73D7"/>
              </a:solidFill>
            </c:spPr>
          </c:dPt>
          <c:dPt>
            <c:idx val="2"/>
            <c:invertIfNegative val="0"/>
            <c:bubble3D val="0"/>
            <c:spPr>
              <a:solidFill>
                <a:srgbClr val="9E73D7"/>
              </a:solidFill>
            </c:spPr>
          </c:dPt>
          <c:dPt>
            <c:idx val="3"/>
            <c:invertIfNegative val="0"/>
            <c:bubble3D val="0"/>
            <c:spPr>
              <a:solidFill>
                <a:srgbClr val="9E73D7"/>
              </a:solidFill>
            </c:spPr>
          </c:dPt>
          <c:dPt>
            <c:idx val="4"/>
            <c:invertIfNegative val="0"/>
            <c:bubble3D val="0"/>
            <c:spPr>
              <a:solidFill>
                <a:srgbClr val="9E73D7"/>
              </a:solidFill>
            </c:spPr>
          </c:dPt>
          <c:dLbls>
            <c:dLbl>
              <c:idx val="1"/>
              <c:layout/>
              <c:tx>
                <c:rich>
                  <a:bodyPr/>
                  <a:lstStyle/>
                  <a:p>
                    <a:r>
                      <a:rPr lang="en-US" dirty="0" smtClean="0"/>
                      <a:t>*</a:t>
                    </a:r>
                  </a:p>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a:t>
                    </a:r>
                  </a:p>
                  <a:p>
                    <a:r>
                      <a:rPr lang="en-US" dirty="0" smtClean="0"/>
                      <a:t>15</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a:t>
                    </a:r>
                  </a:p>
                  <a:p>
                    <a:r>
                      <a:rPr lang="en-US" dirty="0" smtClean="0"/>
                      <a:t>37</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a:t>
                    </a:r>
                  </a:p>
                  <a:p>
                    <a:r>
                      <a:rPr lang="en-US" dirty="0" smtClean="0"/>
                      <a:t>22</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PBO</c:v>
                </c:pt>
                <c:pt idx="1">
                  <c:v>1 mg</c:v>
                </c:pt>
                <c:pt idx="2">
                  <c:v>2 mg</c:v>
                </c:pt>
                <c:pt idx="3">
                  <c:v>4 mg</c:v>
                </c:pt>
                <c:pt idx="4">
                  <c:v>8 mg</c:v>
                </c:pt>
              </c:strCache>
            </c:strRef>
          </c:cat>
          <c:val>
            <c:numRef>
              <c:f>Sheet1!$B$2:$B$6</c:f>
              <c:numCache>
                <c:formatCode>General</c:formatCode>
                <c:ptCount val="5"/>
                <c:pt idx="0">
                  <c:v>4.0</c:v>
                </c:pt>
                <c:pt idx="1">
                  <c:v>14.0</c:v>
                </c:pt>
                <c:pt idx="2">
                  <c:v>15.0</c:v>
                </c:pt>
                <c:pt idx="3">
                  <c:v>37.0</c:v>
                </c:pt>
                <c:pt idx="4">
                  <c:v>22.0</c:v>
                </c:pt>
              </c:numCache>
            </c:numRef>
          </c:val>
        </c:ser>
        <c:dLbls>
          <c:showLegendKey val="0"/>
          <c:showVal val="0"/>
          <c:showCatName val="0"/>
          <c:showSerName val="0"/>
          <c:showPercent val="0"/>
          <c:showBubbleSize val="0"/>
        </c:dLbls>
        <c:gapWidth val="150"/>
        <c:axId val="-2082191136"/>
        <c:axId val="-2082765984"/>
      </c:barChart>
      <c:catAx>
        <c:axId val="-2082191136"/>
        <c:scaling>
          <c:orientation val="minMax"/>
        </c:scaling>
        <c:delete val="0"/>
        <c:axPos val="b"/>
        <c:numFmt formatCode="General" sourceLinked="0"/>
        <c:majorTickMark val="none"/>
        <c:minorTickMark val="none"/>
        <c:tickLblPos val="none"/>
        <c:crossAx val="-2082765984"/>
        <c:crosses val="autoZero"/>
        <c:auto val="1"/>
        <c:lblAlgn val="ctr"/>
        <c:lblOffset val="100"/>
        <c:noMultiLvlLbl val="0"/>
      </c:catAx>
      <c:valAx>
        <c:axId val="-2082765984"/>
        <c:scaling>
          <c:orientation val="minMax"/>
          <c:max val="40.0"/>
          <c:min val="0.0"/>
        </c:scaling>
        <c:delete val="0"/>
        <c:axPos val="l"/>
        <c:numFmt formatCode="General" sourceLinked="1"/>
        <c:majorTickMark val="out"/>
        <c:minorTickMark val="none"/>
        <c:tickLblPos val="nextTo"/>
        <c:txPr>
          <a:bodyPr/>
          <a:lstStyle/>
          <a:p>
            <a:pPr>
              <a:defRPr sz="1400"/>
            </a:pPr>
            <a:endParaRPr lang="en-US"/>
          </a:p>
        </c:txPr>
        <c:crossAx val="-2082191136"/>
        <c:crosses val="autoZero"/>
        <c:crossBetween val="between"/>
        <c:majorUnit val="10.0"/>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1DA46-F883-4AC3-B312-5331627A5389}" type="doc">
      <dgm:prSet loTypeId="urn:microsoft.com/office/officeart/2005/8/layout/hProcess9" loCatId="process" qsTypeId="urn:microsoft.com/office/officeart/2005/8/quickstyle/simple5" qsCatId="simple" csTypeId="urn:microsoft.com/office/officeart/2005/8/colors/accent1_3" csCatId="accent1" phldr="1"/>
      <dgm:spPr/>
    </dgm:pt>
    <dgm:pt modelId="{E9149301-936B-4C09-B1EF-43ED474CC028}">
      <dgm:prSet phldrT="[Text]" custT="1"/>
      <dgm:spPr>
        <a:solidFill>
          <a:srgbClr val="002060"/>
        </a:solidFill>
      </dgm:spPr>
      <dgm:t>
        <a:bodyPr/>
        <a:lstStyle/>
        <a:p>
          <a:r>
            <a:rPr lang="en-US" sz="1400" dirty="0" smtClean="0"/>
            <a:t>Diagnosis early</a:t>
          </a:r>
          <a:endParaRPr lang="en-US" sz="1400" dirty="0"/>
        </a:p>
      </dgm:t>
    </dgm:pt>
    <dgm:pt modelId="{AEC1A322-5ED1-4DE2-B261-16F7E0733449}" type="parTrans" cxnId="{1F89C9BA-D088-4285-BB81-9295CBD9C6B7}">
      <dgm:prSet/>
      <dgm:spPr/>
      <dgm:t>
        <a:bodyPr/>
        <a:lstStyle/>
        <a:p>
          <a:endParaRPr lang="en-US"/>
        </a:p>
      </dgm:t>
    </dgm:pt>
    <dgm:pt modelId="{54D27353-80CA-4F4A-B58E-DAF7EC537B93}" type="sibTrans" cxnId="{1F89C9BA-D088-4285-BB81-9295CBD9C6B7}">
      <dgm:prSet/>
      <dgm:spPr/>
      <dgm:t>
        <a:bodyPr/>
        <a:lstStyle/>
        <a:p>
          <a:endParaRPr lang="en-US"/>
        </a:p>
      </dgm:t>
    </dgm:pt>
    <dgm:pt modelId="{A8DDB555-E5F4-432A-A460-56D1F696C99D}">
      <dgm:prSet phldrT="[Text]" custT="1"/>
      <dgm:spPr>
        <a:solidFill>
          <a:schemeClr val="accent4">
            <a:lumMod val="75000"/>
          </a:schemeClr>
        </a:solidFill>
      </dgm:spPr>
      <dgm:t>
        <a:bodyPr/>
        <a:lstStyle/>
        <a:p>
          <a:r>
            <a:rPr lang="en-US" sz="1400" dirty="0" smtClean="0"/>
            <a:t>Use synthetic DMARDs early</a:t>
          </a:r>
        </a:p>
        <a:p>
          <a:r>
            <a:rPr lang="en-US" sz="1400" dirty="0" smtClean="0"/>
            <a:t>(MTX)</a:t>
          </a:r>
          <a:endParaRPr lang="en-US" sz="1400" dirty="0"/>
        </a:p>
      </dgm:t>
    </dgm:pt>
    <dgm:pt modelId="{7D084C66-0597-460C-8021-3B5384098629}" type="parTrans" cxnId="{25FD6A2D-3768-472B-9674-6BE8C4B7918F}">
      <dgm:prSet/>
      <dgm:spPr/>
      <dgm:t>
        <a:bodyPr/>
        <a:lstStyle/>
        <a:p>
          <a:endParaRPr lang="en-US"/>
        </a:p>
      </dgm:t>
    </dgm:pt>
    <dgm:pt modelId="{28C9C606-92AC-40C0-A3B4-811FB884C535}" type="sibTrans" cxnId="{25FD6A2D-3768-472B-9674-6BE8C4B7918F}">
      <dgm:prSet/>
      <dgm:spPr/>
      <dgm:t>
        <a:bodyPr/>
        <a:lstStyle/>
        <a:p>
          <a:endParaRPr lang="en-US"/>
        </a:p>
      </dgm:t>
    </dgm:pt>
    <dgm:pt modelId="{02A1EC31-82B1-41ED-9EAB-A9474447667B}">
      <dgm:prSet phldrT="[Text]" custT="1"/>
      <dgm:spPr>
        <a:solidFill>
          <a:srgbClr val="660066"/>
        </a:solidFill>
      </dgm:spPr>
      <dgm:t>
        <a:bodyPr/>
        <a:lstStyle/>
        <a:p>
          <a:r>
            <a:rPr lang="en-US" sz="1400" dirty="0" smtClean="0">
              <a:solidFill>
                <a:schemeClr val="bg1"/>
              </a:solidFill>
            </a:rPr>
            <a:t>Identify a treatment target</a:t>
          </a:r>
        </a:p>
        <a:p>
          <a:r>
            <a:rPr lang="en-US" sz="1400" dirty="0" smtClean="0">
              <a:solidFill>
                <a:schemeClr val="bg1"/>
              </a:solidFill>
            </a:rPr>
            <a:t>(remission)</a:t>
          </a:r>
          <a:endParaRPr lang="en-US" sz="1400" dirty="0">
            <a:solidFill>
              <a:schemeClr val="bg1"/>
            </a:solidFill>
          </a:endParaRPr>
        </a:p>
      </dgm:t>
    </dgm:pt>
    <dgm:pt modelId="{5558485E-B68A-4CD5-8554-8F4CD3FA99A0}" type="parTrans" cxnId="{F7CF4A21-6AE8-4011-BA29-FFB5B7975380}">
      <dgm:prSet/>
      <dgm:spPr/>
      <dgm:t>
        <a:bodyPr/>
        <a:lstStyle/>
        <a:p>
          <a:endParaRPr lang="en-US"/>
        </a:p>
      </dgm:t>
    </dgm:pt>
    <dgm:pt modelId="{130838A4-26A9-4D94-8AA1-7782D574C1AE}" type="sibTrans" cxnId="{F7CF4A21-6AE8-4011-BA29-FFB5B7975380}">
      <dgm:prSet/>
      <dgm:spPr/>
      <dgm:t>
        <a:bodyPr/>
        <a:lstStyle/>
        <a:p>
          <a:endParaRPr lang="en-US"/>
        </a:p>
      </dgm:t>
    </dgm:pt>
    <dgm:pt modelId="{AB2ED713-E1B8-4BD1-9F7D-78F1924A0BB2}">
      <dgm:prSet custT="1"/>
      <dgm:spPr>
        <a:solidFill>
          <a:schemeClr val="accent4">
            <a:lumMod val="50000"/>
          </a:schemeClr>
        </a:solidFill>
      </dgm:spPr>
      <dgm:t>
        <a:bodyPr/>
        <a:lstStyle/>
        <a:p>
          <a:r>
            <a:rPr lang="en-US" sz="1400" dirty="0" smtClean="0"/>
            <a:t>Monitor (tight control) and adjust DMARD therapy according to the target</a:t>
          </a:r>
          <a:endParaRPr lang="en-US" sz="1400" dirty="0"/>
        </a:p>
      </dgm:t>
    </dgm:pt>
    <dgm:pt modelId="{39AE3A2C-C84B-417A-AA8E-C96E138EBC12}" type="parTrans" cxnId="{51C64AAC-581E-4AD4-881A-BC5E856A937B}">
      <dgm:prSet/>
      <dgm:spPr/>
      <dgm:t>
        <a:bodyPr/>
        <a:lstStyle/>
        <a:p>
          <a:endParaRPr lang="en-US"/>
        </a:p>
      </dgm:t>
    </dgm:pt>
    <dgm:pt modelId="{4ED0073B-43FC-4BF6-AD42-069B17A953CE}" type="sibTrans" cxnId="{51C64AAC-581E-4AD4-881A-BC5E856A937B}">
      <dgm:prSet/>
      <dgm:spPr/>
      <dgm:t>
        <a:bodyPr/>
        <a:lstStyle/>
        <a:p>
          <a:endParaRPr lang="en-US"/>
        </a:p>
      </dgm:t>
    </dgm:pt>
    <dgm:pt modelId="{4C64A2ED-78D3-4C1D-ABCC-54B88C660D97}">
      <dgm:prSet/>
      <dgm:spPr>
        <a:solidFill>
          <a:srgbClr val="C00000"/>
        </a:solidFill>
      </dgm:spPr>
      <dgm:t>
        <a:bodyPr/>
        <a:lstStyle/>
        <a:p>
          <a:r>
            <a:rPr lang="en-US" dirty="0" smtClean="0">
              <a:solidFill>
                <a:schemeClr val="bg1"/>
              </a:solidFill>
            </a:rPr>
            <a:t>Add biological DMARD if target is not achieved</a:t>
          </a:r>
          <a:endParaRPr lang="en-US" dirty="0">
            <a:solidFill>
              <a:schemeClr val="bg1"/>
            </a:solidFill>
          </a:endParaRPr>
        </a:p>
      </dgm:t>
    </dgm:pt>
    <dgm:pt modelId="{5B85885E-4323-4A58-B28D-FEBA5F958771}" type="parTrans" cxnId="{0E55E04A-0A90-4BA4-8639-D48380F5A9A8}">
      <dgm:prSet/>
      <dgm:spPr/>
      <dgm:t>
        <a:bodyPr/>
        <a:lstStyle/>
        <a:p>
          <a:endParaRPr lang="en-US"/>
        </a:p>
      </dgm:t>
    </dgm:pt>
    <dgm:pt modelId="{F523504A-9A59-43BB-B155-D920AE9CF202}" type="sibTrans" cxnId="{0E55E04A-0A90-4BA4-8639-D48380F5A9A8}">
      <dgm:prSet/>
      <dgm:spPr/>
      <dgm:t>
        <a:bodyPr/>
        <a:lstStyle/>
        <a:p>
          <a:endParaRPr lang="en-US"/>
        </a:p>
      </dgm:t>
    </dgm:pt>
    <dgm:pt modelId="{8CC608AC-3062-439C-B9F1-EBB69CF0A4F9}">
      <dgm:prSet/>
      <dgm:spPr>
        <a:solidFill>
          <a:srgbClr val="00B050"/>
        </a:solidFill>
      </dgm:spPr>
      <dgm:t>
        <a:bodyPr/>
        <a:lstStyle/>
        <a:p>
          <a:r>
            <a:rPr lang="en-US" dirty="0" smtClean="0"/>
            <a:t>Continue to monitor and adjust therapy as long as the target is not achieved</a:t>
          </a:r>
          <a:endParaRPr lang="en-US" dirty="0"/>
        </a:p>
      </dgm:t>
    </dgm:pt>
    <dgm:pt modelId="{FD4AA83A-FF81-4E34-A1CD-81A79713F47A}" type="parTrans" cxnId="{83E33FB5-F6CD-4623-B9E2-FD0ABDFD027E}">
      <dgm:prSet/>
      <dgm:spPr/>
      <dgm:t>
        <a:bodyPr/>
        <a:lstStyle/>
        <a:p>
          <a:endParaRPr lang="en-US"/>
        </a:p>
      </dgm:t>
    </dgm:pt>
    <dgm:pt modelId="{D9D4E263-87FE-4657-BD0A-BCF5CAAC8FB9}" type="sibTrans" cxnId="{83E33FB5-F6CD-4623-B9E2-FD0ABDFD027E}">
      <dgm:prSet/>
      <dgm:spPr/>
      <dgm:t>
        <a:bodyPr/>
        <a:lstStyle/>
        <a:p>
          <a:endParaRPr lang="en-US"/>
        </a:p>
      </dgm:t>
    </dgm:pt>
    <dgm:pt modelId="{53106952-D28C-45EB-AFA0-15943740C3B1}" type="pres">
      <dgm:prSet presAssocID="{BE81DA46-F883-4AC3-B312-5331627A5389}" presName="CompostProcess" presStyleCnt="0">
        <dgm:presLayoutVars>
          <dgm:dir/>
          <dgm:resizeHandles val="exact"/>
        </dgm:presLayoutVars>
      </dgm:prSet>
      <dgm:spPr/>
    </dgm:pt>
    <dgm:pt modelId="{49120F69-7303-45EE-A193-4D1D358285BC}" type="pres">
      <dgm:prSet presAssocID="{BE81DA46-F883-4AC3-B312-5331627A5389}" presName="arrow" presStyleLbl="bgShp" presStyleIdx="0" presStyleCnt="1"/>
      <dgm:spPr>
        <a:solidFill>
          <a:schemeClr val="bg1">
            <a:lumMod val="95000"/>
          </a:schemeClr>
        </a:solidFill>
      </dgm:spPr>
    </dgm:pt>
    <dgm:pt modelId="{664E72F7-E711-45FF-B679-B4B89842C427}" type="pres">
      <dgm:prSet presAssocID="{BE81DA46-F883-4AC3-B312-5331627A5389}" presName="linearProcess" presStyleCnt="0"/>
      <dgm:spPr/>
    </dgm:pt>
    <dgm:pt modelId="{B590B98E-2927-4A18-A01B-F3C54F1FBAEB}" type="pres">
      <dgm:prSet presAssocID="{E9149301-936B-4C09-B1EF-43ED474CC028}" presName="textNode" presStyleLbl="node1" presStyleIdx="0" presStyleCnt="6">
        <dgm:presLayoutVars>
          <dgm:bulletEnabled val="1"/>
        </dgm:presLayoutVars>
      </dgm:prSet>
      <dgm:spPr/>
      <dgm:t>
        <a:bodyPr/>
        <a:lstStyle/>
        <a:p>
          <a:endParaRPr lang="en-US"/>
        </a:p>
      </dgm:t>
    </dgm:pt>
    <dgm:pt modelId="{8E5F0554-A088-401C-8366-6D8AAB93DC94}" type="pres">
      <dgm:prSet presAssocID="{54D27353-80CA-4F4A-B58E-DAF7EC537B93}" presName="sibTrans" presStyleCnt="0"/>
      <dgm:spPr/>
    </dgm:pt>
    <dgm:pt modelId="{6C0A7204-9BEA-45A8-966C-FD1ECAE27F31}" type="pres">
      <dgm:prSet presAssocID="{A8DDB555-E5F4-432A-A460-56D1F696C99D}" presName="textNode" presStyleLbl="node1" presStyleIdx="1" presStyleCnt="6">
        <dgm:presLayoutVars>
          <dgm:bulletEnabled val="1"/>
        </dgm:presLayoutVars>
      </dgm:prSet>
      <dgm:spPr/>
      <dgm:t>
        <a:bodyPr/>
        <a:lstStyle/>
        <a:p>
          <a:endParaRPr lang="en-US"/>
        </a:p>
      </dgm:t>
    </dgm:pt>
    <dgm:pt modelId="{388F1B50-37C2-4E6C-A656-CC14B07B53B6}" type="pres">
      <dgm:prSet presAssocID="{28C9C606-92AC-40C0-A3B4-811FB884C535}" presName="sibTrans" presStyleCnt="0"/>
      <dgm:spPr/>
    </dgm:pt>
    <dgm:pt modelId="{2DE55F84-072D-4623-ACBA-9C10225E7890}" type="pres">
      <dgm:prSet presAssocID="{02A1EC31-82B1-41ED-9EAB-A9474447667B}" presName="textNode" presStyleLbl="node1" presStyleIdx="2" presStyleCnt="6">
        <dgm:presLayoutVars>
          <dgm:bulletEnabled val="1"/>
        </dgm:presLayoutVars>
      </dgm:prSet>
      <dgm:spPr/>
      <dgm:t>
        <a:bodyPr/>
        <a:lstStyle/>
        <a:p>
          <a:endParaRPr lang="en-US"/>
        </a:p>
      </dgm:t>
    </dgm:pt>
    <dgm:pt modelId="{C9B97FBD-80DB-4D0E-997A-4E1307B69247}" type="pres">
      <dgm:prSet presAssocID="{130838A4-26A9-4D94-8AA1-7782D574C1AE}" presName="sibTrans" presStyleCnt="0"/>
      <dgm:spPr/>
    </dgm:pt>
    <dgm:pt modelId="{13BD8C0E-61A5-4693-91B6-59583F44304A}" type="pres">
      <dgm:prSet presAssocID="{AB2ED713-E1B8-4BD1-9F7D-78F1924A0BB2}" presName="textNode" presStyleLbl="node1" presStyleIdx="3" presStyleCnt="6">
        <dgm:presLayoutVars>
          <dgm:bulletEnabled val="1"/>
        </dgm:presLayoutVars>
      </dgm:prSet>
      <dgm:spPr/>
      <dgm:t>
        <a:bodyPr/>
        <a:lstStyle/>
        <a:p>
          <a:endParaRPr lang="en-US"/>
        </a:p>
      </dgm:t>
    </dgm:pt>
    <dgm:pt modelId="{026E2FFD-32AE-46B2-AD90-D789D3F64A46}" type="pres">
      <dgm:prSet presAssocID="{4ED0073B-43FC-4BF6-AD42-069B17A953CE}" presName="sibTrans" presStyleCnt="0"/>
      <dgm:spPr/>
    </dgm:pt>
    <dgm:pt modelId="{E8DBD23F-EDF5-4C22-9007-8A23B8B81777}" type="pres">
      <dgm:prSet presAssocID="{4C64A2ED-78D3-4C1D-ABCC-54B88C660D97}" presName="textNode" presStyleLbl="node1" presStyleIdx="4" presStyleCnt="6">
        <dgm:presLayoutVars>
          <dgm:bulletEnabled val="1"/>
        </dgm:presLayoutVars>
      </dgm:prSet>
      <dgm:spPr/>
      <dgm:t>
        <a:bodyPr/>
        <a:lstStyle/>
        <a:p>
          <a:endParaRPr lang="en-US"/>
        </a:p>
      </dgm:t>
    </dgm:pt>
    <dgm:pt modelId="{CD91213E-6D5C-4472-9D09-C3D1C2780DE5}" type="pres">
      <dgm:prSet presAssocID="{F523504A-9A59-43BB-B155-D920AE9CF202}" presName="sibTrans" presStyleCnt="0"/>
      <dgm:spPr/>
    </dgm:pt>
    <dgm:pt modelId="{C81459B7-B192-4149-89ED-BC899B43AE41}" type="pres">
      <dgm:prSet presAssocID="{8CC608AC-3062-439C-B9F1-EBB69CF0A4F9}" presName="textNode" presStyleLbl="node1" presStyleIdx="5" presStyleCnt="6">
        <dgm:presLayoutVars>
          <dgm:bulletEnabled val="1"/>
        </dgm:presLayoutVars>
      </dgm:prSet>
      <dgm:spPr/>
      <dgm:t>
        <a:bodyPr/>
        <a:lstStyle/>
        <a:p>
          <a:endParaRPr lang="en-US"/>
        </a:p>
      </dgm:t>
    </dgm:pt>
  </dgm:ptLst>
  <dgm:cxnLst>
    <dgm:cxn modelId="{83E33FB5-F6CD-4623-B9E2-FD0ABDFD027E}" srcId="{BE81DA46-F883-4AC3-B312-5331627A5389}" destId="{8CC608AC-3062-439C-B9F1-EBB69CF0A4F9}" srcOrd="5" destOrd="0" parTransId="{FD4AA83A-FF81-4E34-A1CD-81A79713F47A}" sibTransId="{D9D4E263-87FE-4657-BD0A-BCF5CAAC8FB9}"/>
    <dgm:cxn modelId="{C9926ED6-04AF-4CF2-8727-519245180BDB}" type="presOf" srcId="{4C64A2ED-78D3-4C1D-ABCC-54B88C660D97}" destId="{E8DBD23F-EDF5-4C22-9007-8A23B8B81777}" srcOrd="0" destOrd="0" presId="urn:microsoft.com/office/officeart/2005/8/layout/hProcess9"/>
    <dgm:cxn modelId="{B8F1B334-ED45-4CD6-835B-7BB49AF17050}" type="presOf" srcId="{02A1EC31-82B1-41ED-9EAB-A9474447667B}" destId="{2DE55F84-072D-4623-ACBA-9C10225E7890}" srcOrd="0" destOrd="0" presId="urn:microsoft.com/office/officeart/2005/8/layout/hProcess9"/>
    <dgm:cxn modelId="{C64DD06A-2F24-4677-91A2-AA66784788CA}" type="presOf" srcId="{8CC608AC-3062-439C-B9F1-EBB69CF0A4F9}" destId="{C81459B7-B192-4149-89ED-BC899B43AE41}" srcOrd="0" destOrd="0" presId="urn:microsoft.com/office/officeart/2005/8/layout/hProcess9"/>
    <dgm:cxn modelId="{8CE28034-4EE8-44FB-A4C8-8F74C9AC33ED}" type="presOf" srcId="{BE81DA46-F883-4AC3-B312-5331627A5389}" destId="{53106952-D28C-45EB-AFA0-15943740C3B1}" srcOrd="0" destOrd="0" presId="urn:microsoft.com/office/officeart/2005/8/layout/hProcess9"/>
    <dgm:cxn modelId="{FFFD4AF0-2891-4C48-B940-7FA46FF22365}" type="presOf" srcId="{A8DDB555-E5F4-432A-A460-56D1F696C99D}" destId="{6C0A7204-9BEA-45A8-966C-FD1ECAE27F31}" srcOrd="0" destOrd="0" presId="urn:microsoft.com/office/officeart/2005/8/layout/hProcess9"/>
    <dgm:cxn modelId="{39BD6AB8-4311-4BC0-9AC5-FB780DFCCB12}" type="presOf" srcId="{E9149301-936B-4C09-B1EF-43ED474CC028}" destId="{B590B98E-2927-4A18-A01B-F3C54F1FBAEB}" srcOrd="0" destOrd="0" presId="urn:microsoft.com/office/officeart/2005/8/layout/hProcess9"/>
    <dgm:cxn modelId="{8D24D054-8EA4-400E-BD0D-A84561FC772A}" type="presOf" srcId="{AB2ED713-E1B8-4BD1-9F7D-78F1924A0BB2}" destId="{13BD8C0E-61A5-4693-91B6-59583F44304A}" srcOrd="0" destOrd="0" presId="urn:microsoft.com/office/officeart/2005/8/layout/hProcess9"/>
    <dgm:cxn modelId="{0E55E04A-0A90-4BA4-8639-D48380F5A9A8}" srcId="{BE81DA46-F883-4AC3-B312-5331627A5389}" destId="{4C64A2ED-78D3-4C1D-ABCC-54B88C660D97}" srcOrd="4" destOrd="0" parTransId="{5B85885E-4323-4A58-B28D-FEBA5F958771}" sibTransId="{F523504A-9A59-43BB-B155-D920AE9CF202}"/>
    <dgm:cxn modelId="{F7CF4A21-6AE8-4011-BA29-FFB5B7975380}" srcId="{BE81DA46-F883-4AC3-B312-5331627A5389}" destId="{02A1EC31-82B1-41ED-9EAB-A9474447667B}" srcOrd="2" destOrd="0" parTransId="{5558485E-B68A-4CD5-8554-8F4CD3FA99A0}" sibTransId="{130838A4-26A9-4D94-8AA1-7782D574C1AE}"/>
    <dgm:cxn modelId="{25FD6A2D-3768-472B-9674-6BE8C4B7918F}" srcId="{BE81DA46-F883-4AC3-B312-5331627A5389}" destId="{A8DDB555-E5F4-432A-A460-56D1F696C99D}" srcOrd="1" destOrd="0" parTransId="{7D084C66-0597-460C-8021-3B5384098629}" sibTransId="{28C9C606-92AC-40C0-A3B4-811FB884C535}"/>
    <dgm:cxn modelId="{51C64AAC-581E-4AD4-881A-BC5E856A937B}" srcId="{BE81DA46-F883-4AC3-B312-5331627A5389}" destId="{AB2ED713-E1B8-4BD1-9F7D-78F1924A0BB2}" srcOrd="3" destOrd="0" parTransId="{39AE3A2C-C84B-417A-AA8E-C96E138EBC12}" sibTransId="{4ED0073B-43FC-4BF6-AD42-069B17A953CE}"/>
    <dgm:cxn modelId="{1F89C9BA-D088-4285-BB81-9295CBD9C6B7}" srcId="{BE81DA46-F883-4AC3-B312-5331627A5389}" destId="{E9149301-936B-4C09-B1EF-43ED474CC028}" srcOrd="0" destOrd="0" parTransId="{AEC1A322-5ED1-4DE2-B261-16F7E0733449}" sibTransId="{54D27353-80CA-4F4A-B58E-DAF7EC537B93}"/>
    <dgm:cxn modelId="{F33F8DE0-F75B-4C8B-8943-D6C4824F5340}" type="presParOf" srcId="{53106952-D28C-45EB-AFA0-15943740C3B1}" destId="{49120F69-7303-45EE-A193-4D1D358285BC}" srcOrd="0" destOrd="0" presId="urn:microsoft.com/office/officeart/2005/8/layout/hProcess9"/>
    <dgm:cxn modelId="{8DD3F503-779A-41FE-BC4D-D162881E1175}" type="presParOf" srcId="{53106952-D28C-45EB-AFA0-15943740C3B1}" destId="{664E72F7-E711-45FF-B679-B4B89842C427}" srcOrd="1" destOrd="0" presId="urn:microsoft.com/office/officeart/2005/8/layout/hProcess9"/>
    <dgm:cxn modelId="{CD78BD4C-A534-4B6D-8776-66A8077003E2}" type="presParOf" srcId="{664E72F7-E711-45FF-B679-B4B89842C427}" destId="{B590B98E-2927-4A18-A01B-F3C54F1FBAEB}" srcOrd="0" destOrd="0" presId="urn:microsoft.com/office/officeart/2005/8/layout/hProcess9"/>
    <dgm:cxn modelId="{EF20C3AF-FCAF-4598-A940-2F266B57AF2D}" type="presParOf" srcId="{664E72F7-E711-45FF-B679-B4B89842C427}" destId="{8E5F0554-A088-401C-8366-6D8AAB93DC94}" srcOrd="1" destOrd="0" presId="urn:microsoft.com/office/officeart/2005/8/layout/hProcess9"/>
    <dgm:cxn modelId="{72595E1D-568A-4643-8D7A-03C5A9C1E207}" type="presParOf" srcId="{664E72F7-E711-45FF-B679-B4B89842C427}" destId="{6C0A7204-9BEA-45A8-966C-FD1ECAE27F31}" srcOrd="2" destOrd="0" presId="urn:microsoft.com/office/officeart/2005/8/layout/hProcess9"/>
    <dgm:cxn modelId="{F64687E0-9BF3-4FBF-9E74-5C71E8DC200E}" type="presParOf" srcId="{664E72F7-E711-45FF-B679-B4B89842C427}" destId="{388F1B50-37C2-4E6C-A656-CC14B07B53B6}" srcOrd="3" destOrd="0" presId="urn:microsoft.com/office/officeart/2005/8/layout/hProcess9"/>
    <dgm:cxn modelId="{013E91E8-81E3-4FB4-8B1D-3EC9E6239D5B}" type="presParOf" srcId="{664E72F7-E711-45FF-B679-B4B89842C427}" destId="{2DE55F84-072D-4623-ACBA-9C10225E7890}" srcOrd="4" destOrd="0" presId="urn:microsoft.com/office/officeart/2005/8/layout/hProcess9"/>
    <dgm:cxn modelId="{69F62F29-3A0D-4D9F-B1B5-3BC106CFC1FE}" type="presParOf" srcId="{664E72F7-E711-45FF-B679-B4B89842C427}" destId="{C9B97FBD-80DB-4D0E-997A-4E1307B69247}" srcOrd="5" destOrd="0" presId="urn:microsoft.com/office/officeart/2005/8/layout/hProcess9"/>
    <dgm:cxn modelId="{F6DCCF4A-770E-4039-9365-5C55A5607529}" type="presParOf" srcId="{664E72F7-E711-45FF-B679-B4B89842C427}" destId="{13BD8C0E-61A5-4693-91B6-59583F44304A}" srcOrd="6" destOrd="0" presId="urn:microsoft.com/office/officeart/2005/8/layout/hProcess9"/>
    <dgm:cxn modelId="{408A4531-E7A6-420D-ABA6-962CD249B264}" type="presParOf" srcId="{664E72F7-E711-45FF-B679-B4B89842C427}" destId="{026E2FFD-32AE-46B2-AD90-D789D3F64A46}" srcOrd="7" destOrd="0" presId="urn:microsoft.com/office/officeart/2005/8/layout/hProcess9"/>
    <dgm:cxn modelId="{5029346E-7AF3-4156-A696-BECB70EC7945}" type="presParOf" srcId="{664E72F7-E711-45FF-B679-B4B89842C427}" destId="{E8DBD23F-EDF5-4C22-9007-8A23B8B81777}" srcOrd="8" destOrd="0" presId="urn:microsoft.com/office/officeart/2005/8/layout/hProcess9"/>
    <dgm:cxn modelId="{09734CAE-3653-4F70-90ED-6073285A11ED}" type="presParOf" srcId="{664E72F7-E711-45FF-B679-B4B89842C427}" destId="{CD91213E-6D5C-4472-9D09-C3D1C2780DE5}" srcOrd="9" destOrd="0" presId="urn:microsoft.com/office/officeart/2005/8/layout/hProcess9"/>
    <dgm:cxn modelId="{2143E0EB-8D07-45CC-BE9E-9796552E12A2}" type="presParOf" srcId="{664E72F7-E711-45FF-B679-B4B89842C427}" destId="{C81459B7-B192-4149-89ED-BC899B43AE4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20F69-7303-45EE-A193-4D1D358285BC}">
      <dsp:nvSpPr>
        <dsp:cNvPr id="0" name=""/>
        <dsp:cNvSpPr/>
      </dsp:nvSpPr>
      <dsp:spPr>
        <a:xfrm>
          <a:off x="577453" y="0"/>
          <a:ext cx="6544468" cy="4243387"/>
        </a:xfrm>
        <a:prstGeom prst="rightArrow">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590B98E-2927-4A18-A01B-F3C54F1FBAEB}">
      <dsp:nvSpPr>
        <dsp:cNvPr id="0" name=""/>
        <dsp:cNvSpPr/>
      </dsp:nvSpPr>
      <dsp:spPr>
        <a:xfrm>
          <a:off x="2114" y="1273016"/>
          <a:ext cx="1231223" cy="1697354"/>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Diagnosis early</a:t>
          </a:r>
          <a:endParaRPr lang="en-US" sz="1400" kern="1200" dirty="0"/>
        </a:p>
      </dsp:txBody>
      <dsp:txXfrm>
        <a:off x="62217" y="1333119"/>
        <a:ext cx="1111017" cy="1577148"/>
      </dsp:txXfrm>
    </dsp:sp>
    <dsp:sp modelId="{6C0A7204-9BEA-45A8-966C-FD1ECAE27F31}">
      <dsp:nvSpPr>
        <dsp:cNvPr id="0" name=""/>
        <dsp:cNvSpPr/>
      </dsp:nvSpPr>
      <dsp:spPr>
        <a:xfrm>
          <a:off x="1294899" y="1273016"/>
          <a:ext cx="1231223" cy="1697354"/>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Use synthetic DMARDs early</a:t>
          </a:r>
        </a:p>
        <a:p>
          <a:pPr lvl="0" algn="ctr" defTabSz="622300">
            <a:lnSpc>
              <a:spcPct val="90000"/>
            </a:lnSpc>
            <a:spcBef>
              <a:spcPct val="0"/>
            </a:spcBef>
            <a:spcAft>
              <a:spcPct val="35000"/>
            </a:spcAft>
          </a:pPr>
          <a:r>
            <a:rPr lang="en-US" sz="1400" kern="1200" dirty="0" smtClean="0"/>
            <a:t>(MTX)</a:t>
          </a:r>
          <a:endParaRPr lang="en-US" sz="1400" kern="1200" dirty="0"/>
        </a:p>
      </dsp:txBody>
      <dsp:txXfrm>
        <a:off x="1355002" y="1333119"/>
        <a:ext cx="1111017" cy="1577148"/>
      </dsp:txXfrm>
    </dsp:sp>
    <dsp:sp modelId="{2DE55F84-072D-4623-ACBA-9C10225E7890}">
      <dsp:nvSpPr>
        <dsp:cNvPr id="0" name=""/>
        <dsp:cNvSpPr/>
      </dsp:nvSpPr>
      <dsp:spPr>
        <a:xfrm>
          <a:off x="2587683" y="1273016"/>
          <a:ext cx="1231223" cy="1697354"/>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Identify a treatment target</a:t>
          </a:r>
        </a:p>
        <a:p>
          <a:pPr lvl="0" algn="ctr" defTabSz="622300">
            <a:lnSpc>
              <a:spcPct val="90000"/>
            </a:lnSpc>
            <a:spcBef>
              <a:spcPct val="0"/>
            </a:spcBef>
            <a:spcAft>
              <a:spcPct val="35000"/>
            </a:spcAft>
          </a:pPr>
          <a:r>
            <a:rPr lang="en-US" sz="1400" kern="1200" dirty="0" smtClean="0">
              <a:solidFill>
                <a:schemeClr val="bg1"/>
              </a:solidFill>
            </a:rPr>
            <a:t>(remission)</a:t>
          </a:r>
          <a:endParaRPr lang="en-US" sz="1400" kern="1200" dirty="0">
            <a:solidFill>
              <a:schemeClr val="bg1"/>
            </a:solidFill>
          </a:endParaRPr>
        </a:p>
      </dsp:txBody>
      <dsp:txXfrm>
        <a:off x="2647786" y="1333119"/>
        <a:ext cx="1111017" cy="1577148"/>
      </dsp:txXfrm>
    </dsp:sp>
    <dsp:sp modelId="{13BD8C0E-61A5-4693-91B6-59583F44304A}">
      <dsp:nvSpPr>
        <dsp:cNvPr id="0" name=""/>
        <dsp:cNvSpPr/>
      </dsp:nvSpPr>
      <dsp:spPr>
        <a:xfrm>
          <a:off x="3880468" y="1273016"/>
          <a:ext cx="1231223" cy="1697354"/>
        </a:xfrm>
        <a:prstGeom prst="round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Monitor (tight control) and adjust DMARD therapy according to the target</a:t>
          </a:r>
          <a:endParaRPr lang="en-US" sz="1400" kern="1200" dirty="0"/>
        </a:p>
      </dsp:txBody>
      <dsp:txXfrm>
        <a:off x="3940571" y="1333119"/>
        <a:ext cx="1111017" cy="1577148"/>
      </dsp:txXfrm>
    </dsp:sp>
    <dsp:sp modelId="{E8DBD23F-EDF5-4C22-9007-8A23B8B81777}">
      <dsp:nvSpPr>
        <dsp:cNvPr id="0" name=""/>
        <dsp:cNvSpPr/>
      </dsp:nvSpPr>
      <dsp:spPr>
        <a:xfrm>
          <a:off x="5173252" y="1273016"/>
          <a:ext cx="1231223" cy="1697354"/>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Add biological DMARD if target is not achieved</a:t>
          </a:r>
          <a:endParaRPr lang="en-US" sz="1500" kern="1200" dirty="0">
            <a:solidFill>
              <a:schemeClr val="bg1"/>
            </a:solidFill>
          </a:endParaRPr>
        </a:p>
      </dsp:txBody>
      <dsp:txXfrm>
        <a:off x="5233355" y="1333119"/>
        <a:ext cx="1111017" cy="1577148"/>
      </dsp:txXfrm>
    </dsp:sp>
    <dsp:sp modelId="{C81459B7-B192-4149-89ED-BC899B43AE41}">
      <dsp:nvSpPr>
        <dsp:cNvPr id="0" name=""/>
        <dsp:cNvSpPr/>
      </dsp:nvSpPr>
      <dsp:spPr>
        <a:xfrm>
          <a:off x="6466037" y="1273016"/>
          <a:ext cx="1231223" cy="169735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Continue to monitor and adjust therapy as long as the target is not achieved</a:t>
          </a:r>
          <a:endParaRPr lang="en-US" sz="1500" kern="1200" dirty="0"/>
        </a:p>
      </dsp:txBody>
      <dsp:txXfrm>
        <a:off x="6526140" y="1333119"/>
        <a:ext cx="1111017" cy="15771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0665"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2"/>
            <a:ext cx="2890665" cy="496412"/>
          </a:xfrm>
          <a:prstGeom prst="rect">
            <a:avLst/>
          </a:prstGeom>
        </p:spPr>
        <p:txBody>
          <a:bodyPr vert="horz" lIns="91440" tIns="45720" rIns="91440" bIns="45720" rtlCol="0"/>
          <a:lstStyle>
            <a:lvl1pPr algn="r">
              <a:defRPr sz="1200"/>
            </a:lvl1pPr>
          </a:lstStyle>
          <a:p>
            <a:fld id="{D71BBB1F-FFE3-44A4-A343-93C49D310BBC}" type="datetimeFigureOut">
              <a:rPr lang="en-GB" smtClean="0"/>
              <a:t>14/10/2015</a:t>
            </a:fld>
            <a:endParaRPr lang="en-GB"/>
          </a:p>
        </p:txBody>
      </p:sp>
      <p:sp>
        <p:nvSpPr>
          <p:cNvPr id="4" name="Footer Placeholder 3"/>
          <p:cNvSpPr>
            <a:spLocks noGrp="1"/>
          </p:cNvSpPr>
          <p:nvPr>
            <p:ph type="ftr" sz="quarter" idx="2"/>
          </p:nvPr>
        </p:nvSpPr>
        <p:spPr>
          <a:xfrm>
            <a:off x="1" y="9428630"/>
            <a:ext cx="2890665"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CB69B17C-D5AC-416F-B841-88F0908B7615}" type="slidenum">
              <a:rPr lang="en-GB" smtClean="0"/>
              <a:t>‹#›</a:t>
            </a:fld>
            <a:endParaRPr lang="en-GB"/>
          </a:p>
        </p:txBody>
      </p:sp>
    </p:spTree>
    <p:extLst>
      <p:ext uri="{BB962C8B-B14F-4D97-AF65-F5344CB8AC3E}">
        <p14:creationId xmlns:p14="http://schemas.microsoft.com/office/powerpoint/2010/main" val="356134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0665"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2"/>
            <a:ext cx="2890665" cy="496412"/>
          </a:xfrm>
          <a:prstGeom prst="rect">
            <a:avLst/>
          </a:prstGeom>
        </p:spPr>
        <p:txBody>
          <a:bodyPr vert="horz" lIns="91440" tIns="45720" rIns="91440" bIns="45720" rtlCol="0"/>
          <a:lstStyle>
            <a:lvl1pPr algn="r">
              <a:defRPr sz="1200"/>
            </a:lvl1pPr>
          </a:lstStyle>
          <a:p>
            <a:fld id="{D9D14D30-3A87-4288-B275-7A992108F7CB}" type="datetimeFigureOut">
              <a:rPr lang="en-GB" smtClean="0"/>
              <a:t>14/10/2015</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9" y="4715113"/>
            <a:ext cx="5335893" cy="44677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630"/>
            <a:ext cx="2890665"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28630"/>
            <a:ext cx="2890665" cy="496411"/>
          </a:xfrm>
          <a:prstGeom prst="rect">
            <a:avLst/>
          </a:prstGeom>
        </p:spPr>
        <p:txBody>
          <a:bodyPr vert="horz" lIns="91440" tIns="45720" rIns="91440" bIns="45720" rtlCol="0" anchor="b"/>
          <a:lstStyle>
            <a:lvl1pPr algn="r">
              <a:defRPr sz="1200"/>
            </a:lvl1pPr>
          </a:lstStyle>
          <a:p>
            <a:fld id="{3D714105-AF93-48E0-9B49-A5A2A6ACA7FF}" type="slidenum">
              <a:rPr lang="en-GB" smtClean="0"/>
              <a:t>‹#›</a:t>
            </a:fld>
            <a:endParaRPr lang="en-GB"/>
          </a:p>
        </p:txBody>
      </p:sp>
    </p:spTree>
    <p:extLst>
      <p:ext uri="{BB962C8B-B14F-4D97-AF65-F5344CB8AC3E}">
        <p14:creationId xmlns:p14="http://schemas.microsoft.com/office/powerpoint/2010/main" val="370825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714105-AF93-48E0-9B49-A5A2A6ACA7FF}" type="slidenum">
              <a:rPr lang="en-GB" smtClean="0"/>
              <a:t>1</a:t>
            </a:fld>
            <a:endParaRPr lang="en-GB"/>
          </a:p>
        </p:txBody>
      </p:sp>
    </p:spTree>
    <p:extLst>
      <p:ext uri="{BB962C8B-B14F-4D97-AF65-F5344CB8AC3E}">
        <p14:creationId xmlns:p14="http://schemas.microsoft.com/office/powerpoint/2010/main" val="386886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prstClr val="black"/>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24BD2A2-3DC7-4DA8-8FCA-22792B3D1286}" type="slidenum">
              <a:rPr lang="en-US">
                <a:solidFill>
                  <a:prstClr val="black"/>
                </a:solidFill>
              </a:rPr>
              <a:pPr/>
              <a:t>10</a:t>
            </a:fld>
            <a:endParaRPr lang="en-US" dirty="0">
              <a:solidFill>
                <a:prstClr val="black"/>
              </a:solidFill>
            </a:endParaRPr>
          </a:p>
        </p:txBody>
      </p:sp>
      <p:sp>
        <p:nvSpPr>
          <p:cNvPr id="5" name="TextBox 4"/>
          <p:cNvSpPr txBox="1"/>
          <p:nvPr/>
        </p:nvSpPr>
        <p:spPr>
          <a:xfrm>
            <a:off x="148201" y="744504"/>
            <a:ext cx="889212" cy="648937"/>
          </a:xfrm>
          <a:prstGeom prst="rect">
            <a:avLst/>
          </a:prstGeom>
          <a:noFill/>
        </p:spPr>
        <p:txBody>
          <a:bodyPr wrap="square" lIns="90527" tIns="45263" rIns="90527" bIns="45263" rtlCol="0">
            <a:spAutoFit/>
          </a:bodyPr>
          <a:lstStyle/>
          <a:p>
            <a:r>
              <a:rPr lang="en-US" sz="900" b="1" dirty="0">
                <a:solidFill>
                  <a:prstClr val="black"/>
                </a:solidFill>
              </a:rPr>
              <a:t>GO-BEFORE:</a:t>
            </a:r>
          </a:p>
          <a:p>
            <a:r>
              <a:rPr lang="en-US" sz="900" dirty="0">
                <a:solidFill>
                  <a:prstClr val="black"/>
                </a:solidFill>
              </a:rPr>
              <a:t>1/Emery/Arth Rheum/2009/p2278/Table2</a:t>
            </a:r>
          </a:p>
        </p:txBody>
      </p:sp>
      <p:sp>
        <p:nvSpPr>
          <p:cNvPr id="6" name="TextBox 5"/>
          <p:cNvSpPr txBox="1"/>
          <p:nvPr/>
        </p:nvSpPr>
        <p:spPr>
          <a:xfrm>
            <a:off x="148201" y="1446138"/>
            <a:ext cx="889212" cy="788193"/>
          </a:xfrm>
          <a:prstGeom prst="rect">
            <a:avLst/>
          </a:prstGeom>
          <a:noFill/>
        </p:spPr>
        <p:txBody>
          <a:bodyPr wrap="square" lIns="90527" tIns="45263" rIns="90527" bIns="45263" rtlCol="0">
            <a:spAutoFit/>
          </a:bodyPr>
          <a:lstStyle/>
          <a:p>
            <a:r>
              <a:rPr lang="en-US" sz="900" b="1" dirty="0">
                <a:solidFill>
                  <a:prstClr val="black"/>
                </a:solidFill>
              </a:rPr>
              <a:t>ERA:</a:t>
            </a:r>
          </a:p>
          <a:p>
            <a:r>
              <a:rPr lang="en-US" sz="900" dirty="0">
                <a:solidFill>
                  <a:prstClr val="black"/>
                </a:solidFill>
              </a:rPr>
              <a:t>2/Enbrel_PI/p19/para6/ln1-9/p19/Table6 (study III)</a:t>
            </a:r>
          </a:p>
        </p:txBody>
      </p:sp>
      <p:sp>
        <p:nvSpPr>
          <p:cNvPr id="7" name="TextBox 6"/>
          <p:cNvSpPr txBox="1"/>
          <p:nvPr/>
        </p:nvSpPr>
        <p:spPr>
          <a:xfrm>
            <a:off x="5631677" y="1546357"/>
            <a:ext cx="889212" cy="648937"/>
          </a:xfrm>
          <a:prstGeom prst="rect">
            <a:avLst/>
          </a:prstGeom>
          <a:noFill/>
        </p:spPr>
        <p:txBody>
          <a:bodyPr wrap="square" lIns="90527" tIns="45263" rIns="90527" bIns="45263" rtlCol="0">
            <a:spAutoFit/>
          </a:bodyPr>
          <a:lstStyle/>
          <a:p>
            <a:r>
              <a:rPr lang="en-US" sz="900" b="1" dirty="0">
                <a:solidFill>
                  <a:prstClr val="black"/>
                </a:solidFill>
              </a:rPr>
              <a:t>PREMIER:</a:t>
            </a:r>
            <a:endParaRPr lang="en-US" sz="900" dirty="0">
              <a:solidFill>
                <a:prstClr val="black"/>
              </a:solidFill>
            </a:endParaRPr>
          </a:p>
          <a:p>
            <a:r>
              <a:rPr lang="en-US" sz="900" dirty="0">
                <a:solidFill>
                  <a:prstClr val="black"/>
                </a:solidFill>
              </a:rPr>
              <a:t>5/Keystone/2014/p237/Figure 1A</a:t>
            </a:r>
          </a:p>
        </p:txBody>
      </p:sp>
      <p:sp>
        <p:nvSpPr>
          <p:cNvPr id="8" name="TextBox 7"/>
          <p:cNvSpPr txBox="1"/>
          <p:nvPr/>
        </p:nvSpPr>
        <p:spPr>
          <a:xfrm>
            <a:off x="148201" y="2376016"/>
            <a:ext cx="889212" cy="927450"/>
          </a:xfrm>
          <a:prstGeom prst="rect">
            <a:avLst/>
          </a:prstGeom>
          <a:noFill/>
        </p:spPr>
        <p:txBody>
          <a:bodyPr wrap="square" lIns="90527" tIns="45263" rIns="90527" bIns="45263" rtlCol="0">
            <a:spAutoFit/>
          </a:bodyPr>
          <a:lstStyle/>
          <a:p>
            <a:r>
              <a:rPr lang="en-US" sz="900" b="1" dirty="0">
                <a:solidFill>
                  <a:prstClr val="black"/>
                </a:solidFill>
              </a:rPr>
              <a:t>TEMPO:</a:t>
            </a:r>
          </a:p>
          <a:p>
            <a:r>
              <a:rPr lang="en-US" sz="900" dirty="0">
                <a:solidFill>
                  <a:prstClr val="black"/>
                </a:solidFill>
              </a:rPr>
              <a:t>3/ENBREL_PI_PhysicianPackageInsert/2003/p4/Table1 (study II)</a:t>
            </a:r>
          </a:p>
        </p:txBody>
      </p:sp>
      <p:sp>
        <p:nvSpPr>
          <p:cNvPr id="9" name="TextBox 8"/>
          <p:cNvSpPr txBox="1"/>
          <p:nvPr/>
        </p:nvSpPr>
        <p:spPr>
          <a:xfrm>
            <a:off x="5631677" y="827226"/>
            <a:ext cx="889212" cy="648937"/>
          </a:xfrm>
          <a:prstGeom prst="rect">
            <a:avLst/>
          </a:prstGeom>
          <a:noFill/>
        </p:spPr>
        <p:txBody>
          <a:bodyPr wrap="square" lIns="90527" tIns="45263" rIns="90527" bIns="45263" rtlCol="0">
            <a:spAutoFit/>
          </a:bodyPr>
          <a:lstStyle/>
          <a:p>
            <a:r>
              <a:rPr lang="en-US" sz="900" b="1" dirty="0">
                <a:solidFill>
                  <a:prstClr val="black"/>
                </a:solidFill>
              </a:rPr>
              <a:t>ASPIRE:</a:t>
            </a:r>
          </a:p>
          <a:p>
            <a:r>
              <a:rPr lang="en-US" sz="900" dirty="0">
                <a:solidFill>
                  <a:prstClr val="black"/>
                </a:solidFill>
              </a:rPr>
              <a:t>4/REMICADE USPI/2013/p12/Col2/Table7</a:t>
            </a:r>
          </a:p>
        </p:txBody>
      </p:sp>
    </p:spTree>
    <p:extLst>
      <p:ext uri="{BB962C8B-B14F-4D97-AF65-F5344CB8AC3E}">
        <p14:creationId xmlns:p14="http://schemas.microsoft.com/office/powerpoint/2010/main" val="316100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BD2A2-3DC7-4DA8-8FCA-22792B3D1286}" type="slidenum">
              <a:rPr lang="en-US" smtClean="0">
                <a:solidFill>
                  <a:prstClr val="black"/>
                </a:solidFill>
              </a:rPr>
              <a:pPr/>
              <a:t>11</a:t>
            </a:fld>
            <a:endParaRPr lang="en-US" dirty="0">
              <a:solidFill>
                <a:prstClr val="black"/>
              </a:solidFill>
            </a:endParaRPr>
          </a:p>
        </p:txBody>
      </p:sp>
      <p:sp>
        <p:nvSpPr>
          <p:cNvPr id="6" name="TextBox 5"/>
          <p:cNvSpPr txBox="1"/>
          <p:nvPr/>
        </p:nvSpPr>
        <p:spPr>
          <a:xfrm>
            <a:off x="42346" y="1444848"/>
            <a:ext cx="741011" cy="526060"/>
          </a:xfrm>
          <a:prstGeom prst="rect">
            <a:avLst/>
          </a:prstGeom>
          <a:noFill/>
        </p:spPr>
        <p:txBody>
          <a:bodyPr wrap="square" lIns="91419" tIns="45710" rIns="91419" bIns="45710" rtlCol="0">
            <a:spAutoFit/>
          </a:bodyPr>
          <a:lstStyle/>
          <a:p>
            <a:r>
              <a:rPr lang="en-US" sz="700" dirty="0">
                <a:solidFill>
                  <a:prstClr val="black"/>
                </a:solidFill>
              </a:rPr>
              <a:t>Greenberg/Ann Rheum Dis/2012/p1140/Table5</a:t>
            </a:r>
          </a:p>
        </p:txBody>
      </p:sp>
    </p:spTree>
    <p:extLst>
      <p:ext uri="{BB962C8B-B14F-4D97-AF65-F5344CB8AC3E}">
        <p14:creationId xmlns:p14="http://schemas.microsoft.com/office/powerpoint/2010/main" val="178199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BD2A2-3DC7-4DA8-8FCA-22792B3D1286}" type="slidenum">
              <a:rPr lang="en-US" smtClean="0">
                <a:solidFill>
                  <a:prstClr val="black"/>
                </a:solidFill>
              </a:rPr>
              <a:pPr/>
              <a:t>12</a:t>
            </a:fld>
            <a:endParaRPr lang="en-US" dirty="0">
              <a:solidFill>
                <a:prstClr val="black"/>
              </a:solidFill>
            </a:endParaRPr>
          </a:p>
        </p:txBody>
      </p:sp>
      <p:sp>
        <p:nvSpPr>
          <p:cNvPr id="5" name="TextBox 4"/>
          <p:cNvSpPr txBox="1"/>
          <p:nvPr/>
        </p:nvSpPr>
        <p:spPr>
          <a:xfrm>
            <a:off x="5" y="165446"/>
            <a:ext cx="1037413" cy="4524295"/>
          </a:xfrm>
          <a:prstGeom prst="rect">
            <a:avLst/>
          </a:prstGeom>
          <a:noFill/>
        </p:spPr>
        <p:txBody>
          <a:bodyPr wrap="square" lIns="91419" tIns="45710" rIns="91419" bIns="45710" rtlCol="0">
            <a:spAutoFit/>
          </a:bodyPr>
          <a:lstStyle/>
          <a:p>
            <a:r>
              <a:rPr lang="en-US" sz="900" dirty="0">
                <a:solidFill>
                  <a:prstClr val="black"/>
                </a:solidFill>
              </a:rPr>
              <a:t>1/Klareskog,</a:t>
            </a:r>
            <a:r>
              <a:rPr lang="en-US" sz="900" dirty="0">
                <a:solidFill>
                  <a:srgbClr val="FF0000"/>
                </a:solidFill>
                <a:latin typeface="Calibri"/>
              </a:rPr>
              <a:t> </a:t>
            </a:r>
            <a:r>
              <a:rPr lang="en-US" sz="900" dirty="0">
                <a:solidFill>
                  <a:srgbClr val="002060"/>
                </a:solidFill>
                <a:latin typeface="Calibri"/>
              </a:rPr>
              <a:t>Klareskog/p677/Table2/p678/Figure3</a:t>
            </a:r>
          </a:p>
          <a:p>
            <a:r>
              <a:rPr lang="en-US" sz="900" dirty="0">
                <a:solidFill>
                  <a:prstClr val="black"/>
                </a:solidFill>
              </a:rPr>
              <a:t>2/Infliximab:</a:t>
            </a:r>
          </a:p>
          <a:p>
            <a:r>
              <a:rPr lang="en-US" sz="900" dirty="0">
                <a:solidFill>
                  <a:prstClr val="black"/>
                </a:solidFill>
              </a:rPr>
              <a:t>Remicade PI/2013/p13/Table9;</a:t>
            </a:r>
          </a:p>
          <a:p>
            <a:r>
              <a:rPr lang="en-US" sz="900" dirty="0">
                <a:solidFill>
                  <a:prstClr val="black"/>
                </a:solidFill>
              </a:rPr>
              <a:t>3/Adalimumab:</a:t>
            </a:r>
          </a:p>
          <a:p>
            <a:r>
              <a:rPr lang="en-US" sz="900" dirty="0">
                <a:solidFill>
                  <a:prstClr val="black"/>
                </a:solidFill>
              </a:rPr>
              <a:t>Adalimumab PI/p32/Table5;</a:t>
            </a:r>
          </a:p>
          <a:p>
            <a:r>
              <a:rPr lang="en-US" sz="900" dirty="0">
                <a:solidFill>
                  <a:prstClr val="black"/>
                </a:solidFill>
              </a:rPr>
              <a:t>4/Certolizumab:</a:t>
            </a:r>
          </a:p>
          <a:p>
            <a:r>
              <a:rPr lang="en-US" sz="900" dirty="0">
                <a:solidFill>
                  <a:prstClr val="black"/>
                </a:solidFill>
              </a:rPr>
              <a:t>Keystone/Arth&amp;Rheum/2008/p3320;Figure2A; </a:t>
            </a:r>
          </a:p>
          <a:p>
            <a:r>
              <a:rPr lang="en-US" sz="900" dirty="0">
                <a:solidFill>
                  <a:prstClr val="black"/>
                </a:solidFill>
              </a:rPr>
              <a:t>5/Golimumab:</a:t>
            </a:r>
          </a:p>
          <a:p>
            <a:r>
              <a:rPr lang="en-US" sz="900" dirty="0">
                <a:solidFill>
                  <a:prstClr val="black"/>
                </a:solidFill>
              </a:rPr>
              <a:t>Emery/Arth&amp;Rheum/2011/p1204/</a:t>
            </a:r>
            <a:br>
              <a:rPr lang="en-US" sz="900" dirty="0">
                <a:solidFill>
                  <a:prstClr val="black"/>
                </a:solidFill>
              </a:rPr>
            </a:br>
            <a:r>
              <a:rPr lang="en-US" sz="900" dirty="0">
                <a:solidFill>
                  <a:prstClr val="black"/>
                </a:solidFill>
              </a:rPr>
              <a:t>Table2</a:t>
            </a:r>
          </a:p>
          <a:p>
            <a:r>
              <a:rPr lang="en-US" sz="900" dirty="0">
                <a:solidFill>
                  <a:prstClr val="black"/>
                </a:solidFill>
              </a:rPr>
              <a:t>6/Anakinra:</a:t>
            </a:r>
          </a:p>
          <a:p>
            <a:r>
              <a:rPr lang="en-US" sz="900" dirty="0">
                <a:solidFill>
                  <a:prstClr val="black"/>
                </a:solidFill>
              </a:rPr>
              <a:t>Anakinra PI/2012/p7/Table5;</a:t>
            </a:r>
          </a:p>
          <a:p>
            <a:r>
              <a:rPr lang="en-US" sz="900" dirty="0">
                <a:solidFill>
                  <a:prstClr val="black"/>
                </a:solidFill>
              </a:rPr>
              <a:t>7/Abatacept:</a:t>
            </a:r>
          </a:p>
          <a:p>
            <a:r>
              <a:rPr lang="en-US" sz="900" dirty="0">
                <a:solidFill>
                  <a:prstClr val="black"/>
                </a:solidFill>
              </a:rPr>
              <a:t>Kremer/Ann Int Med/2006/p872/col1/para1/ln17-20</a:t>
            </a:r>
          </a:p>
          <a:p>
            <a:r>
              <a:rPr lang="en-US" sz="900" dirty="0">
                <a:solidFill>
                  <a:prstClr val="black"/>
                </a:solidFill>
              </a:rPr>
              <a:t>8/Tociluzumab:</a:t>
            </a:r>
          </a:p>
          <a:p>
            <a:r>
              <a:rPr lang="en-US" sz="900" dirty="0">
                <a:solidFill>
                  <a:prstClr val="black"/>
                </a:solidFill>
              </a:rPr>
              <a:t>Kremer/Arth&amp;Rheum/2011/p613/</a:t>
            </a:r>
            <a:br>
              <a:rPr lang="en-US" sz="900" dirty="0">
                <a:solidFill>
                  <a:prstClr val="black"/>
                </a:solidFill>
              </a:rPr>
            </a:br>
            <a:r>
              <a:rPr lang="en-US" sz="900" dirty="0">
                <a:solidFill>
                  <a:prstClr val="black"/>
                </a:solidFill>
              </a:rPr>
              <a:t>Figure1C</a:t>
            </a:r>
          </a:p>
        </p:txBody>
      </p:sp>
    </p:spTree>
    <p:extLst>
      <p:ext uri="{BB962C8B-B14F-4D97-AF65-F5344CB8AC3E}">
        <p14:creationId xmlns:p14="http://schemas.microsoft.com/office/powerpoint/2010/main" val="27586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BD2A2-3DC7-4DA8-8FCA-22792B3D128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2528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35" indent="-285744" eaLnBrk="0" hangingPunct="0">
              <a:defRPr>
                <a:solidFill>
                  <a:schemeClr val="tx1"/>
                </a:solidFill>
                <a:latin typeface="Calibri" pitchFamily="34" charset="0"/>
                <a:cs typeface="Arial" charset="0"/>
              </a:defRPr>
            </a:lvl2pPr>
            <a:lvl3pPr marL="1142977" indent="-228596" eaLnBrk="0" hangingPunct="0">
              <a:defRPr>
                <a:solidFill>
                  <a:schemeClr val="tx1"/>
                </a:solidFill>
                <a:latin typeface="Calibri" pitchFamily="34" charset="0"/>
                <a:cs typeface="Arial" charset="0"/>
              </a:defRPr>
            </a:lvl3pPr>
            <a:lvl4pPr marL="1600168" indent="-228596" eaLnBrk="0" hangingPunct="0">
              <a:defRPr>
                <a:solidFill>
                  <a:schemeClr val="tx1"/>
                </a:solidFill>
                <a:latin typeface="Calibri" pitchFamily="34" charset="0"/>
                <a:cs typeface="Arial" charset="0"/>
              </a:defRPr>
            </a:lvl4pPr>
            <a:lvl5pPr marL="2057359" indent="-228596" eaLnBrk="0" hangingPunct="0">
              <a:defRPr>
                <a:solidFill>
                  <a:schemeClr val="tx1"/>
                </a:solidFill>
                <a:latin typeface="Calibri" pitchFamily="34" charset="0"/>
                <a:cs typeface="Arial" charset="0"/>
              </a:defRPr>
            </a:lvl5pPr>
            <a:lvl6pPr marL="2514550" indent="-228596" eaLnBrk="0" fontAlgn="base" hangingPunct="0">
              <a:spcBef>
                <a:spcPct val="0"/>
              </a:spcBef>
              <a:spcAft>
                <a:spcPct val="0"/>
              </a:spcAft>
              <a:defRPr>
                <a:solidFill>
                  <a:schemeClr val="tx1"/>
                </a:solidFill>
                <a:latin typeface="Calibri" pitchFamily="34" charset="0"/>
                <a:cs typeface="Arial" charset="0"/>
              </a:defRPr>
            </a:lvl6pPr>
            <a:lvl7pPr marL="2971741" indent="-228596" eaLnBrk="0" fontAlgn="base" hangingPunct="0">
              <a:spcBef>
                <a:spcPct val="0"/>
              </a:spcBef>
              <a:spcAft>
                <a:spcPct val="0"/>
              </a:spcAft>
              <a:defRPr>
                <a:solidFill>
                  <a:schemeClr val="tx1"/>
                </a:solidFill>
                <a:latin typeface="Calibri" pitchFamily="34" charset="0"/>
                <a:cs typeface="Arial" charset="0"/>
              </a:defRPr>
            </a:lvl7pPr>
            <a:lvl8pPr marL="3428932" indent="-228596" eaLnBrk="0" fontAlgn="base" hangingPunct="0">
              <a:spcBef>
                <a:spcPct val="0"/>
              </a:spcBef>
              <a:spcAft>
                <a:spcPct val="0"/>
              </a:spcAft>
              <a:defRPr>
                <a:solidFill>
                  <a:schemeClr val="tx1"/>
                </a:solidFill>
                <a:latin typeface="Calibri" pitchFamily="34" charset="0"/>
                <a:cs typeface="Arial" charset="0"/>
              </a:defRPr>
            </a:lvl8pPr>
            <a:lvl9pPr marL="3886122" indent="-228596"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E21F3F6-DF89-4634-8954-626E83FE2F92}" type="slidenum">
              <a:rPr lang="en-GB" altLang="en-US"/>
              <a:pPr eaLnBrk="1" hangingPunct="1"/>
              <a:t>14</a:t>
            </a:fld>
            <a:endParaRPr lang="en-GB" altLang="en-US"/>
          </a:p>
        </p:txBody>
      </p:sp>
    </p:spTree>
    <p:extLst>
      <p:ext uri="{BB962C8B-B14F-4D97-AF65-F5344CB8AC3E}">
        <p14:creationId xmlns:p14="http://schemas.microsoft.com/office/powerpoint/2010/main" val="34276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15</a:t>
            </a:fld>
            <a:endParaRPr lang="en-GB"/>
          </a:p>
        </p:txBody>
      </p:sp>
    </p:spTree>
    <p:extLst>
      <p:ext uri="{BB962C8B-B14F-4D97-AF65-F5344CB8AC3E}">
        <p14:creationId xmlns:p14="http://schemas.microsoft.com/office/powerpoint/2010/main" val="21326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E161C-4B67-4C09-87FA-2894B26A392E}" type="slidenum">
              <a:rPr lang="en-GB">
                <a:solidFill>
                  <a:prstClr val="black"/>
                </a:solidFill>
              </a:rPr>
              <a:pPr/>
              <a:t>16</a:t>
            </a:fld>
            <a:endParaRPr lang="en-GB">
              <a:solidFill>
                <a:prstClr val="black"/>
              </a:solidFill>
            </a:endParaRPr>
          </a:p>
        </p:txBody>
      </p:sp>
      <p:sp>
        <p:nvSpPr>
          <p:cNvPr id="71373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713731" name="Rectangle 3"/>
          <p:cNvSpPr>
            <a:spLocks noGrp="1"/>
          </p:cNvSpPr>
          <p:nvPr>
            <p:ph type="body" idx="1"/>
          </p:nvPr>
        </p:nvSpPr>
        <p:spPr/>
        <p:txBody>
          <a:bodyPr lIns="92985" tIns="46493" rIns="92985" bIns="46493"/>
          <a:lstStyle/>
          <a:p>
            <a:endParaRPr lang="en-US"/>
          </a:p>
        </p:txBody>
      </p:sp>
    </p:spTree>
    <p:extLst>
      <p:ext uri="{BB962C8B-B14F-4D97-AF65-F5344CB8AC3E}">
        <p14:creationId xmlns:p14="http://schemas.microsoft.com/office/powerpoint/2010/main" val="187724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Key message: Any protein molecule has a complex structure and is subject to many post-translational modifications (i.e. many variations are possible).</a:t>
            </a:r>
          </a:p>
          <a:p>
            <a:pPr lvl="1" eaLnBrk="1" hangingPunct="1"/>
            <a:r>
              <a:rPr lang="en-GB" altLang="en-US" smtClean="0"/>
              <a:t>Biosimilars </a:t>
            </a:r>
            <a:r>
              <a:rPr lang="en-GB" altLang="en-US" smtClean="0">
                <a:solidFill>
                  <a:schemeClr val="accent2"/>
                </a:solidFill>
              </a:rPr>
              <a:t>must have the same amino acid sequence</a:t>
            </a:r>
            <a:r>
              <a:rPr lang="en-GB" altLang="en-US" smtClean="0"/>
              <a:t> as the reference product</a:t>
            </a:r>
          </a:p>
          <a:p>
            <a:pPr lvl="1" eaLnBrk="1" hangingPunct="1"/>
            <a:r>
              <a:rPr lang="en-GB" altLang="en-US" smtClean="0"/>
              <a:t>The </a:t>
            </a:r>
            <a:r>
              <a:rPr lang="en-GB" altLang="en-US" smtClean="0">
                <a:solidFill>
                  <a:schemeClr val="accent2"/>
                </a:solidFill>
              </a:rPr>
              <a:t>relevance</a:t>
            </a:r>
            <a:r>
              <a:rPr lang="en-GB" altLang="en-US" smtClean="0"/>
              <a:t> of major variants (e.g. basic/acidic variants, presence or absence of C-terminal Lys residues) </a:t>
            </a:r>
            <a:r>
              <a:rPr lang="en-GB" altLang="en-US" smtClean="0">
                <a:solidFill>
                  <a:schemeClr val="accent2"/>
                </a:solidFill>
              </a:rPr>
              <a:t>on clinical efficacy and/or safety</a:t>
            </a:r>
            <a:r>
              <a:rPr lang="en-GB" altLang="en-US" smtClean="0"/>
              <a:t> has to be established and reflected in the control strategy of the product</a:t>
            </a:r>
          </a:p>
          <a:p>
            <a:pPr lvl="1" eaLnBrk="1" hangingPunct="1"/>
            <a:r>
              <a:rPr lang="en-GB" altLang="en-US" smtClean="0"/>
              <a:t>Monoclonal antibodies (reference and biosimilar) will always be </a:t>
            </a:r>
            <a:r>
              <a:rPr lang="en-GB" altLang="en-US" smtClean="0">
                <a:solidFill>
                  <a:schemeClr val="accent2"/>
                </a:solidFill>
              </a:rPr>
              <a:t>micro-heterogeneous mixtures</a:t>
            </a:r>
            <a:r>
              <a:rPr lang="en-GB" altLang="en-US" smtClean="0"/>
              <a:t> of a large number of post-translationally modified molecular species</a:t>
            </a:r>
          </a:p>
          <a:p>
            <a:pPr lvl="1" eaLnBrk="1" hangingPunct="1"/>
            <a:r>
              <a:rPr lang="en-GB" altLang="en-US" smtClean="0"/>
              <a:t>The composition of this mixture </a:t>
            </a:r>
            <a:r>
              <a:rPr lang="en-GB" altLang="en-US" smtClean="0">
                <a:solidFill>
                  <a:schemeClr val="accent2"/>
                </a:solidFill>
              </a:rPr>
              <a:t>cannot be reproduced</a:t>
            </a:r>
            <a:r>
              <a:rPr lang="en-GB" altLang="en-US" smtClean="0"/>
              <a:t> if a completely different manufacturing process is used; therefore, </a:t>
            </a:r>
            <a:r>
              <a:rPr lang="en-GB" altLang="en-US" smtClean="0">
                <a:solidFill>
                  <a:schemeClr val="accent2"/>
                </a:solidFill>
              </a:rPr>
              <a:t>comparative non-clinical and clinical data</a:t>
            </a:r>
            <a:r>
              <a:rPr lang="en-GB" altLang="en-US" smtClean="0"/>
              <a:t> will always be necessary for biosimilar monoclonal antibodies</a:t>
            </a:r>
          </a:p>
          <a:p>
            <a:pPr eaLnBrk="1" hangingPunct="1"/>
            <a:endParaRPr lang="en-GB" altLang="en-US" smtClean="0"/>
          </a:p>
        </p:txBody>
      </p:sp>
    </p:spTree>
    <p:extLst>
      <p:ext uri="{BB962C8B-B14F-4D97-AF65-F5344CB8AC3E}">
        <p14:creationId xmlns:p14="http://schemas.microsoft.com/office/powerpoint/2010/main" val="211778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absence or presence of one single </a:t>
            </a:r>
            <a:r>
              <a:rPr lang="en-GB" altLang="en-US" dirty="0" err="1" smtClean="0"/>
              <a:t>fucose</a:t>
            </a:r>
            <a:r>
              <a:rPr lang="en-GB" altLang="en-US" dirty="0" smtClean="0"/>
              <a:t> molecule in the carbohydrate chain leads to a change in the overall structure of the carbohydrate, which interferes with binding of the antibody to the Fc receptors activating cytotoxicity.</a:t>
            </a:r>
          </a:p>
        </p:txBody>
      </p:sp>
    </p:spTree>
    <p:extLst>
      <p:ext uri="{BB962C8B-B14F-4D97-AF65-F5344CB8AC3E}">
        <p14:creationId xmlns:p14="http://schemas.microsoft.com/office/powerpoint/2010/main" val="1196999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absence or presence of one single </a:t>
            </a:r>
            <a:r>
              <a:rPr lang="en-GB" altLang="en-US" dirty="0" err="1" smtClean="0"/>
              <a:t>fucose</a:t>
            </a:r>
            <a:r>
              <a:rPr lang="en-GB" altLang="en-US" dirty="0" smtClean="0"/>
              <a:t> molecule in the carbohydrate chain leads to a change in the overall structure of the carbohydrate, which interferes with binding of the antibody to the Fc receptors activating cytotoxicity.</a:t>
            </a:r>
          </a:p>
        </p:txBody>
      </p:sp>
    </p:spTree>
    <p:extLst>
      <p:ext uri="{BB962C8B-B14F-4D97-AF65-F5344CB8AC3E}">
        <p14:creationId xmlns:p14="http://schemas.microsoft.com/office/powerpoint/2010/main" val="14344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E8A00F-9724-4DFB-A9A1-C1441C25C9EE}" type="slidenum">
              <a:rPr lang="en-GB" smtClean="0"/>
              <a:t>2</a:t>
            </a:fld>
            <a:endParaRPr lang="en-GB"/>
          </a:p>
        </p:txBody>
      </p:sp>
    </p:spTree>
    <p:extLst>
      <p:ext uri="{BB962C8B-B14F-4D97-AF65-F5344CB8AC3E}">
        <p14:creationId xmlns:p14="http://schemas.microsoft.com/office/powerpoint/2010/main" val="1996873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absence or presence of one single </a:t>
            </a:r>
            <a:r>
              <a:rPr lang="en-GB" altLang="en-US" dirty="0" err="1" smtClean="0"/>
              <a:t>fucose</a:t>
            </a:r>
            <a:r>
              <a:rPr lang="en-GB" altLang="en-US" dirty="0" smtClean="0"/>
              <a:t> molecule in the carbohydrate chain leads to a change in the overall structure of the carbohydrate, which interferes with binding of the antibody to the Fc receptors activating cytotoxicity.</a:t>
            </a:r>
          </a:p>
        </p:txBody>
      </p:sp>
    </p:spTree>
    <p:extLst>
      <p:ext uri="{BB962C8B-B14F-4D97-AF65-F5344CB8AC3E}">
        <p14:creationId xmlns:p14="http://schemas.microsoft.com/office/powerpoint/2010/main" val="179511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absence or presence of one single </a:t>
            </a:r>
            <a:r>
              <a:rPr lang="en-GB" altLang="en-US" dirty="0" err="1" smtClean="0"/>
              <a:t>fucose</a:t>
            </a:r>
            <a:r>
              <a:rPr lang="en-GB" altLang="en-US" dirty="0" smtClean="0"/>
              <a:t> molecule in the carbohydrate chain leads to a change in the overall structure of the carbohydrate, which interferes with binding of the antibody to the Fc receptors activating cytotoxicity.</a:t>
            </a:r>
          </a:p>
        </p:txBody>
      </p:sp>
    </p:spTree>
    <p:extLst>
      <p:ext uri="{BB962C8B-B14F-4D97-AF65-F5344CB8AC3E}">
        <p14:creationId xmlns:p14="http://schemas.microsoft.com/office/powerpoint/2010/main" val="816381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A006A1-89DB-4AF9-BD0E-5A26E045863A}"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637762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BD2A2-3DC7-4DA8-8FCA-22792B3D128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2528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24</a:t>
            </a:fld>
            <a:endParaRPr lang="en-GB"/>
          </a:p>
        </p:txBody>
      </p:sp>
    </p:spTree>
    <p:extLst>
      <p:ext uri="{BB962C8B-B14F-4D97-AF65-F5344CB8AC3E}">
        <p14:creationId xmlns:p14="http://schemas.microsoft.com/office/powerpoint/2010/main" val="2052715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9BD745D-F568-42E9-BC7D-22F296DE5F22}" type="slidenum">
              <a:rPr lang="en-GB" smtClean="0"/>
              <a:pPr/>
              <a:t>25</a:t>
            </a:fld>
            <a:endParaRPr lang="en-GB"/>
          </a:p>
        </p:txBody>
      </p:sp>
    </p:spTree>
    <p:extLst>
      <p:ext uri="{BB962C8B-B14F-4D97-AF65-F5344CB8AC3E}">
        <p14:creationId xmlns:p14="http://schemas.microsoft.com/office/powerpoint/2010/main" val="876387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26</a:t>
            </a:fld>
            <a:endParaRPr lang="en-GB"/>
          </a:p>
        </p:txBody>
      </p:sp>
    </p:spTree>
    <p:extLst>
      <p:ext uri="{BB962C8B-B14F-4D97-AF65-F5344CB8AC3E}">
        <p14:creationId xmlns:p14="http://schemas.microsoft.com/office/powerpoint/2010/main" val="4235758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9BD745D-F568-42E9-BC7D-22F296DE5F22}" type="slidenum">
              <a:rPr lang="en-GB" smtClean="0"/>
              <a:pPr/>
              <a:t>27</a:t>
            </a:fld>
            <a:endParaRPr lang="en-GB"/>
          </a:p>
        </p:txBody>
      </p:sp>
    </p:spTree>
    <p:extLst>
      <p:ext uri="{BB962C8B-B14F-4D97-AF65-F5344CB8AC3E}">
        <p14:creationId xmlns:p14="http://schemas.microsoft.com/office/powerpoint/2010/main" val="613411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28</a:t>
            </a:fld>
            <a:endParaRPr lang="en-GB"/>
          </a:p>
        </p:txBody>
      </p:sp>
    </p:spTree>
    <p:extLst>
      <p:ext uri="{BB962C8B-B14F-4D97-AF65-F5344CB8AC3E}">
        <p14:creationId xmlns:p14="http://schemas.microsoft.com/office/powerpoint/2010/main" val="756165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29</a:t>
            </a:fld>
            <a:endParaRPr lang="en-GB"/>
          </a:p>
        </p:txBody>
      </p:sp>
    </p:spTree>
    <p:extLst>
      <p:ext uri="{BB962C8B-B14F-4D97-AF65-F5344CB8AC3E}">
        <p14:creationId xmlns:p14="http://schemas.microsoft.com/office/powerpoint/2010/main" val="51087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State of the art for arthritis late 1880’s</a:t>
            </a:r>
          </a:p>
        </p:txBody>
      </p:sp>
      <p:sp>
        <p:nvSpPr>
          <p:cNvPr id="4" name="Slide Number Placeholder 3"/>
          <p:cNvSpPr>
            <a:spLocks noGrp="1"/>
          </p:cNvSpPr>
          <p:nvPr>
            <p:ph type="sldNum" sz="quarter" idx="5"/>
          </p:nvPr>
        </p:nvSpPr>
        <p:spPr/>
        <p:txBody>
          <a:bodyPr/>
          <a:lstStyle/>
          <a:p>
            <a:pPr>
              <a:defRPr/>
            </a:pPr>
            <a:fld id="{1B1F81CD-3AD1-441D-AA31-18ADC19F5AA5}"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556876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9BD745D-F568-42E9-BC7D-22F296DE5F22}" type="slidenum">
              <a:rPr lang="en-GB" smtClean="0"/>
              <a:pPr/>
              <a:t>30</a:t>
            </a:fld>
            <a:endParaRPr lang="en-GB"/>
          </a:p>
        </p:txBody>
      </p:sp>
    </p:spTree>
    <p:extLst>
      <p:ext uri="{BB962C8B-B14F-4D97-AF65-F5344CB8AC3E}">
        <p14:creationId xmlns:p14="http://schemas.microsoft.com/office/powerpoint/2010/main" val="619432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31</a:t>
            </a:fld>
            <a:endParaRPr lang="en-GB"/>
          </a:p>
        </p:txBody>
      </p:sp>
    </p:spTree>
    <p:extLst>
      <p:ext uri="{BB962C8B-B14F-4D97-AF65-F5344CB8AC3E}">
        <p14:creationId xmlns:p14="http://schemas.microsoft.com/office/powerpoint/2010/main" val="1561163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32</a:t>
            </a:fld>
            <a:endParaRPr lang="en-GB"/>
          </a:p>
        </p:txBody>
      </p:sp>
    </p:spTree>
    <p:extLst>
      <p:ext uri="{BB962C8B-B14F-4D97-AF65-F5344CB8AC3E}">
        <p14:creationId xmlns:p14="http://schemas.microsoft.com/office/powerpoint/2010/main" val="1642237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56149E-6F94-4565-9624-4738B49B8209}" type="slidenum">
              <a:rPr lang="en-GB" smtClean="0"/>
              <a:pPr/>
              <a:t>33</a:t>
            </a:fld>
            <a:endParaRPr lang="en-GB"/>
          </a:p>
        </p:txBody>
      </p:sp>
    </p:spTree>
    <p:extLst>
      <p:ext uri="{BB962C8B-B14F-4D97-AF65-F5344CB8AC3E}">
        <p14:creationId xmlns:p14="http://schemas.microsoft.com/office/powerpoint/2010/main" val="727274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34</a:t>
            </a:fld>
            <a:endParaRPr lang="en-GB"/>
          </a:p>
        </p:txBody>
      </p:sp>
    </p:spTree>
    <p:extLst>
      <p:ext uri="{BB962C8B-B14F-4D97-AF65-F5344CB8AC3E}">
        <p14:creationId xmlns:p14="http://schemas.microsoft.com/office/powerpoint/2010/main" val="592229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35</a:t>
            </a:fld>
            <a:endParaRPr lang="en-GB"/>
          </a:p>
        </p:txBody>
      </p:sp>
    </p:spTree>
    <p:extLst>
      <p:ext uri="{BB962C8B-B14F-4D97-AF65-F5344CB8AC3E}">
        <p14:creationId xmlns:p14="http://schemas.microsoft.com/office/powerpoint/2010/main" val="3189301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36</a:t>
            </a:fld>
            <a:endParaRPr lang="en-GB"/>
          </a:p>
        </p:txBody>
      </p:sp>
    </p:spTree>
    <p:extLst>
      <p:ext uri="{BB962C8B-B14F-4D97-AF65-F5344CB8AC3E}">
        <p14:creationId xmlns:p14="http://schemas.microsoft.com/office/powerpoint/2010/main" val="3975122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37</a:t>
            </a:fld>
            <a:endParaRPr lang="en-GB"/>
          </a:p>
        </p:txBody>
      </p:sp>
    </p:spTree>
    <p:extLst>
      <p:ext uri="{BB962C8B-B14F-4D97-AF65-F5344CB8AC3E}">
        <p14:creationId xmlns:p14="http://schemas.microsoft.com/office/powerpoint/2010/main" val="2478394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714105-AF93-48E0-9B49-A5A2A6ACA7FF}" type="slidenum">
              <a:rPr lang="en-GB" smtClean="0"/>
              <a:t>38</a:t>
            </a:fld>
            <a:endParaRPr lang="en-GB"/>
          </a:p>
        </p:txBody>
      </p:sp>
    </p:spTree>
    <p:extLst>
      <p:ext uri="{BB962C8B-B14F-4D97-AF65-F5344CB8AC3E}">
        <p14:creationId xmlns:p14="http://schemas.microsoft.com/office/powerpoint/2010/main" val="107650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39</a:t>
            </a:fld>
            <a:endParaRPr lang="en-GB"/>
          </a:p>
        </p:txBody>
      </p:sp>
    </p:spTree>
    <p:extLst>
      <p:ext uri="{BB962C8B-B14F-4D97-AF65-F5344CB8AC3E}">
        <p14:creationId xmlns:p14="http://schemas.microsoft.com/office/powerpoint/2010/main" val="127806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State of the art for arthritis late 1880’s</a:t>
            </a:r>
          </a:p>
        </p:txBody>
      </p:sp>
      <p:sp>
        <p:nvSpPr>
          <p:cNvPr id="4" name="Slide Number Placeholder 3"/>
          <p:cNvSpPr>
            <a:spLocks noGrp="1"/>
          </p:cNvSpPr>
          <p:nvPr>
            <p:ph type="sldNum" sz="quarter" idx="5"/>
          </p:nvPr>
        </p:nvSpPr>
        <p:spPr/>
        <p:txBody>
          <a:bodyPr/>
          <a:lstStyle/>
          <a:p>
            <a:pPr>
              <a:defRPr/>
            </a:pPr>
            <a:fld id="{1B1F81CD-3AD1-441D-AA31-18ADC19F5AA5}"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482361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40</a:t>
            </a:fld>
            <a:endParaRPr lang="en-GB"/>
          </a:p>
        </p:txBody>
      </p:sp>
    </p:spTree>
    <p:extLst>
      <p:ext uri="{BB962C8B-B14F-4D97-AF65-F5344CB8AC3E}">
        <p14:creationId xmlns:p14="http://schemas.microsoft.com/office/powerpoint/2010/main" val="1278061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9BD745D-F568-42E9-BC7D-22F296DE5F22}" type="slidenum">
              <a:rPr lang="en-GB" smtClean="0"/>
              <a:pPr/>
              <a:t>41</a:t>
            </a:fld>
            <a:endParaRPr lang="en-GB"/>
          </a:p>
        </p:txBody>
      </p:sp>
    </p:spTree>
    <p:extLst>
      <p:ext uri="{BB962C8B-B14F-4D97-AF65-F5344CB8AC3E}">
        <p14:creationId xmlns:p14="http://schemas.microsoft.com/office/powerpoint/2010/main" val="1326271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D745D-F568-42E9-BC7D-22F296DE5F22}" type="slidenum">
              <a:rPr lang="en-GB" smtClean="0"/>
              <a:pPr/>
              <a:t>42</a:t>
            </a:fld>
            <a:endParaRPr lang="en-GB"/>
          </a:p>
        </p:txBody>
      </p:sp>
    </p:spTree>
    <p:extLst>
      <p:ext uri="{BB962C8B-B14F-4D97-AF65-F5344CB8AC3E}">
        <p14:creationId xmlns:p14="http://schemas.microsoft.com/office/powerpoint/2010/main" val="3091392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5393D3B-EC9E-4969-ACD1-19BF08186622}" type="slidenum">
              <a:rPr lang="sv-SE" smtClean="0"/>
              <a:pPr>
                <a:defRPr/>
              </a:pPr>
              <a:t>43</a:t>
            </a:fld>
            <a:endParaRPr lang="sv-SE"/>
          </a:p>
        </p:txBody>
      </p:sp>
      <p:sp>
        <p:nvSpPr>
          <p:cNvPr id="5" name="Rectangle 4"/>
          <p:cNvSpPr/>
          <p:nvPr/>
        </p:nvSpPr>
        <p:spPr>
          <a:xfrm>
            <a:off x="681226" y="4795465"/>
            <a:ext cx="6401331" cy="959323"/>
          </a:xfrm>
          <a:prstGeom prst="rect">
            <a:avLst/>
          </a:prstGeom>
        </p:spPr>
        <p:txBody>
          <a:bodyPr wrap="square">
            <a:spAutoFit/>
          </a:bodyPr>
          <a:lstStyle/>
          <a:p>
            <a:pPr>
              <a:spcBef>
                <a:spcPts val="1200"/>
              </a:spcBef>
              <a:spcAft>
                <a:spcPts val="0"/>
              </a:spcAft>
            </a:pPr>
            <a:r>
              <a:rPr lang="en-GB" sz="1200" dirty="0" smtClean="0"/>
              <a:t>OSKIRA-1 </a:t>
            </a:r>
            <a:r>
              <a:rPr lang="en-GB" sz="1000" dirty="0" smtClean="0"/>
              <a:t>(MTX add-on in MTX-IR)</a:t>
            </a:r>
            <a:endParaRPr lang="en-GB" sz="1000" baseline="30000" dirty="0" smtClean="0"/>
          </a:p>
          <a:p>
            <a:pPr>
              <a:spcBef>
                <a:spcPts val="1200"/>
              </a:spcBef>
              <a:spcAft>
                <a:spcPts val="0"/>
              </a:spcAft>
            </a:pPr>
            <a:r>
              <a:rPr lang="en-GB" sz="1200" dirty="0" smtClean="0"/>
              <a:t>OSKIRA-2 </a:t>
            </a:r>
            <a:r>
              <a:rPr lang="en-GB" sz="1000" dirty="0" smtClean="0"/>
              <a:t>(DMARD add-on in DMARD-IR)</a:t>
            </a:r>
          </a:p>
          <a:p>
            <a:pPr>
              <a:spcBef>
                <a:spcPts val="1200"/>
              </a:spcBef>
              <a:spcAft>
                <a:spcPts val="0"/>
              </a:spcAft>
            </a:pPr>
            <a:r>
              <a:rPr lang="en-GB" sz="1200" dirty="0" smtClean="0"/>
              <a:t>OSKIRA-3 </a:t>
            </a:r>
            <a:r>
              <a:rPr lang="en-GB" sz="1000" dirty="0" smtClean="0"/>
              <a:t>(MTX add-on in TNF-</a:t>
            </a:r>
            <a:r>
              <a:rPr lang="el-GR" sz="1000" dirty="0" smtClean="0"/>
              <a:t>α</a:t>
            </a:r>
            <a:r>
              <a:rPr lang="en-GB" sz="1000" dirty="0" smtClean="0"/>
              <a:t> antagonist-IR)</a:t>
            </a:r>
            <a:r>
              <a:rPr lang="en-GB" sz="1000" baseline="30000" dirty="0" smtClean="0"/>
              <a:t>*</a:t>
            </a:r>
          </a:p>
        </p:txBody>
      </p:sp>
      <p:sp>
        <p:nvSpPr>
          <p:cNvPr id="6" name="Notes Placeholder 5"/>
          <p:cNvSpPr>
            <a:spLocks noGrp="1"/>
          </p:cNvSpPr>
          <p:nvPr>
            <p:ph type="body" sz="quarter" idx="11"/>
          </p:nvPr>
        </p:nvSpPr>
        <p:spPr/>
        <p:txBody>
          <a:bodyPr>
            <a:normAutofit/>
          </a:bodyPr>
          <a:lstStyle/>
          <a:p>
            <a:endParaRPr lang="en-GB" dirty="0"/>
          </a:p>
        </p:txBody>
      </p:sp>
    </p:spTree>
    <p:extLst>
      <p:ext uri="{BB962C8B-B14F-4D97-AF65-F5344CB8AC3E}">
        <p14:creationId xmlns:p14="http://schemas.microsoft.com/office/powerpoint/2010/main" val="789891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Crohn’s</a:t>
            </a:r>
            <a:r>
              <a:rPr lang="en-GB" dirty="0" smtClean="0"/>
              <a:t>: The study's primary objective was to assess TNF-</a:t>
            </a:r>
            <a:r>
              <a:rPr lang="en-GB" dirty="0" err="1" smtClean="0"/>
              <a:t>Kinoid's</a:t>
            </a:r>
            <a:r>
              <a:rPr lang="en-GB" dirty="0" smtClean="0"/>
              <a:t> safety and its ability to induce an immune response</a:t>
            </a:r>
          </a:p>
          <a:p>
            <a:r>
              <a:rPr lang="en-GB" dirty="0" smtClean="0"/>
              <a:t>to </a:t>
            </a:r>
            <a:r>
              <a:rPr lang="en-GB" dirty="0" err="1" smtClean="0"/>
              <a:t>tumor</a:t>
            </a:r>
            <a:r>
              <a:rPr lang="en-GB" dirty="0" smtClean="0"/>
              <a:t> necrosis factor (TNF)</a:t>
            </a:r>
            <a:endParaRPr lang="en-GB" dirty="0"/>
          </a:p>
        </p:txBody>
      </p:sp>
      <p:sp>
        <p:nvSpPr>
          <p:cNvPr id="4" name="Slide Number Placeholder 3"/>
          <p:cNvSpPr>
            <a:spLocks noGrp="1"/>
          </p:cNvSpPr>
          <p:nvPr>
            <p:ph type="sldNum" sz="quarter" idx="10"/>
          </p:nvPr>
        </p:nvSpPr>
        <p:spPr/>
        <p:txBody>
          <a:bodyPr/>
          <a:lstStyle/>
          <a:p>
            <a:fld id="{79BD745D-F568-42E9-BC7D-22F296DE5F22}" type="slidenum">
              <a:rPr lang="en-GB" smtClean="0"/>
              <a:pPr/>
              <a:t>44</a:t>
            </a:fld>
            <a:endParaRPr lang="en-GB"/>
          </a:p>
        </p:txBody>
      </p:sp>
    </p:spTree>
    <p:extLst>
      <p:ext uri="{BB962C8B-B14F-4D97-AF65-F5344CB8AC3E}">
        <p14:creationId xmlns:p14="http://schemas.microsoft.com/office/powerpoint/2010/main" val="210477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FAB2E71-EFF8-4733-BA9D-64018A918094}" type="slidenum">
              <a:rPr lang="en-US" smtClean="0"/>
              <a:pPr>
                <a:defRPr/>
              </a:pPr>
              <a:t>45</a:t>
            </a:fld>
            <a:endParaRPr lang="en-US" dirty="0"/>
          </a:p>
        </p:txBody>
      </p:sp>
    </p:spTree>
    <p:extLst>
      <p:ext uri="{BB962C8B-B14F-4D97-AF65-F5344CB8AC3E}">
        <p14:creationId xmlns:p14="http://schemas.microsoft.com/office/powerpoint/2010/main" val="6377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35385-4E5B-49DB-ACF8-80931EE64CF9}" type="slidenum">
              <a:rPr lang="en-CA" smtClean="0"/>
              <a:pPr/>
              <a:t>46</a:t>
            </a:fld>
            <a:endParaRPr lang="en-CA" dirty="0"/>
          </a:p>
        </p:txBody>
      </p:sp>
      <p:sp>
        <p:nvSpPr>
          <p:cNvPr id="6" name="TextBox 5"/>
          <p:cNvSpPr txBox="1"/>
          <p:nvPr/>
        </p:nvSpPr>
        <p:spPr>
          <a:xfrm>
            <a:off x="90612" y="864513"/>
            <a:ext cx="1175074" cy="429160"/>
          </a:xfrm>
          <a:prstGeom prst="rect">
            <a:avLst/>
          </a:prstGeom>
          <a:noFill/>
        </p:spPr>
        <p:txBody>
          <a:bodyPr wrap="none" lIns="89730" tIns="44865" rIns="89730" bIns="44865" rtlCol="0">
            <a:spAutoFit/>
          </a:bodyPr>
          <a:lstStyle/>
          <a:p>
            <a:r>
              <a:rPr lang="en-US" sz="1100" dirty="0">
                <a:solidFill>
                  <a:srgbClr val="FF0000"/>
                </a:solidFill>
              </a:rPr>
              <a:t>This slide will  be </a:t>
            </a:r>
          </a:p>
          <a:p>
            <a:r>
              <a:rPr lang="en-US" sz="1100" dirty="0">
                <a:solidFill>
                  <a:srgbClr val="FF0000"/>
                </a:solidFill>
              </a:rPr>
              <a:t>presented</a:t>
            </a:r>
            <a:endParaRPr lang="en-US" sz="1000" dirty="0">
              <a:solidFill>
                <a:srgbClr val="FF0000"/>
              </a:solidFill>
            </a:endParaRPr>
          </a:p>
        </p:txBody>
      </p:sp>
    </p:spTree>
    <p:extLst>
      <p:ext uri="{BB962C8B-B14F-4D97-AF65-F5344CB8AC3E}">
        <p14:creationId xmlns:p14="http://schemas.microsoft.com/office/powerpoint/2010/main" val="1511600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GB" dirty="0" smtClean="0">
                <a:latin typeface="Arial" panose="020B0604020202020204" pitchFamily="34" charset="0"/>
                <a:cs typeface="Arial" panose="020B0604020202020204" pitchFamily="34" charset="0"/>
              </a:rPr>
              <a:t>This slide shows that there is a longitudinal relationship between disease activity and damage progression. </a:t>
            </a:r>
            <a:endParaRPr lang="pt-PT" u="sng" dirty="0">
              <a:solidFill>
                <a:srgbClr val="FF0000"/>
              </a:solidFill>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A4F08B-339E-7F42-A93D-D8FD654CE0E4}" type="slidenum">
              <a:rPr lang="pt-PT" sz="1200">
                <a:solidFill>
                  <a:prstClr val="black"/>
                </a:solidFill>
                <a:latin typeface="Calibri" charset="0"/>
              </a:rPr>
              <a:pPr eaLnBrk="1" hangingPunct="1"/>
              <a:t>47</a:t>
            </a:fld>
            <a:endParaRPr lang="pt-PT" sz="1200">
              <a:solidFill>
                <a:prstClr val="black"/>
              </a:solidFill>
              <a:latin typeface="Calibri" charset="0"/>
            </a:endParaRPr>
          </a:p>
        </p:txBody>
      </p:sp>
    </p:spTree>
    <p:extLst>
      <p:ext uri="{BB962C8B-B14F-4D97-AF65-F5344CB8AC3E}">
        <p14:creationId xmlns:p14="http://schemas.microsoft.com/office/powerpoint/2010/main" val="785920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48</a:t>
            </a:fld>
            <a:endParaRPr lang="en-GB"/>
          </a:p>
        </p:txBody>
      </p:sp>
    </p:spTree>
    <p:extLst>
      <p:ext uri="{BB962C8B-B14F-4D97-AF65-F5344CB8AC3E}">
        <p14:creationId xmlns:p14="http://schemas.microsoft.com/office/powerpoint/2010/main" val="3741475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49</a:t>
            </a:fld>
            <a:endParaRPr lang="en-GB"/>
          </a:p>
        </p:txBody>
      </p:sp>
    </p:spTree>
    <p:extLst>
      <p:ext uri="{BB962C8B-B14F-4D97-AF65-F5344CB8AC3E}">
        <p14:creationId xmlns:p14="http://schemas.microsoft.com/office/powerpoint/2010/main" val="348897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413C098-8D1F-4963-B783-BE5B1D1DA801}" type="slidenum">
              <a:rPr lang="en-US">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55912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7584CF-1933-490D-B0C7-A56EE52634DE}" type="slidenum">
              <a:rPr lang="en-GB" smtClean="0"/>
              <a:t>50</a:t>
            </a:fld>
            <a:endParaRPr lang="en-GB"/>
          </a:p>
        </p:txBody>
      </p:sp>
    </p:spTree>
    <p:extLst>
      <p:ext uri="{BB962C8B-B14F-4D97-AF65-F5344CB8AC3E}">
        <p14:creationId xmlns:p14="http://schemas.microsoft.com/office/powerpoint/2010/main" val="1998595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35385-4E5B-49DB-ACF8-80931EE64CF9}" type="slidenum">
              <a:rPr lang="en-CA" smtClean="0"/>
              <a:pPr/>
              <a:t>51</a:t>
            </a:fld>
            <a:endParaRPr lang="en-CA" dirty="0"/>
          </a:p>
        </p:txBody>
      </p:sp>
    </p:spTree>
    <p:extLst>
      <p:ext uri="{BB962C8B-B14F-4D97-AF65-F5344CB8AC3E}">
        <p14:creationId xmlns:p14="http://schemas.microsoft.com/office/powerpoint/2010/main" val="81116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invalidUrl="http://www.ncbi.nlm.nih.gov/pubmed?term=&quot;Rheumatology+(Oxford,+England)&quot;[Jour]+AND+2013[pdat]+AND+Viapiana+O[first+author]&amp;cmd=detailssearch" tooltip="Rheumatology (Oxford, England)."/>
              </a:rPr>
              <a:t>Rheumatology (Oxford).</a:t>
            </a:r>
            <a:r>
              <a:rPr lang="en-US" dirty="0" smtClean="0"/>
              <a:t> 2014 Jan;53(1):90-4. </a:t>
            </a:r>
            <a:r>
              <a:rPr lang="en-US" dirty="0" err="1" smtClean="0"/>
              <a:t>doi</a:t>
            </a:r>
            <a:r>
              <a:rPr lang="en-US" dirty="0" smtClean="0"/>
              <a:t>: 10.1093/rheumatology/ket321. </a:t>
            </a:r>
            <a:r>
              <a:rPr lang="en-US" dirty="0" err="1" smtClean="0"/>
              <a:t>Epub</a:t>
            </a:r>
            <a:r>
              <a:rPr lang="en-US" dirty="0" smtClean="0"/>
              <a:t> 2013 Sep 24.</a:t>
            </a:r>
          </a:p>
          <a:p>
            <a:r>
              <a:rPr lang="en-US" b="1" dirty="0" smtClean="0"/>
              <a:t>Bisphosphonates </a:t>
            </a:r>
            <a:r>
              <a:rPr lang="en-US" b="1" dirty="0" err="1" smtClean="0"/>
              <a:t>vs</a:t>
            </a:r>
            <a:r>
              <a:rPr lang="en-US" b="1" dirty="0" smtClean="0"/>
              <a:t> infliximab in ankylosing spondylitis treatment.</a:t>
            </a:r>
          </a:p>
          <a:p>
            <a:r>
              <a:rPr lang="en-US" dirty="0" smtClean="0">
                <a:hlinkClick r:id="rId4" invalidUrl="http://www.ncbi.nlm.nih.gov/pubmed?term=Viapiana O[Author]&amp;cauthor=true&amp;cauthor_uid=24067888"/>
              </a:rPr>
              <a:t>Viapiana O</a:t>
            </a:r>
            <a:r>
              <a:rPr lang="en-US" baseline="30000" dirty="0" smtClean="0"/>
              <a:t>1</a:t>
            </a:r>
            <a:r>
              <a:rPr lang="en-US" dirty="0" smtClean="0"/>
              <a:t>, </a:t>
            </a:r>
            <a:r>
              <a:rPr lang="en-US" dirty="0" smtClean="0">
                <a:hlinkClick r:id="rId5" invalidUrl="http://www.ncbi.nlm.nih.gov/pubmed?term=Gatti D[Author]&amp;cauthor=true&amp;cauthor_uid=24067888"/>
              </a:rPr>
              <a:t>Gatti D</a:t>
            </a:r>
            <a:r>
              <a:rPr lang="en-US" dirty="0" smtClean="0"/>
              <a:t>, </a:t>
            </a:r>
            <a:r>
              <a:rPr lang="en-US" dirty="0" smtClean="0">
                <a:hlinkClick r:id="rId6" invalidUrl="http://www.ncbi.nlm.nih.gov/pubmed?term=Idolazzi L[Author]&amp;cauthor=true&amp;cauthor_uid=24067888"/>
              </a:rPr>
              <a:t>Idolazzi L</a:t>
            </a:r>
            <a:r>
              <a:rPr lang="en-US" dirty="0" smtClean="0"/>
              <a:t>, </a:t>
            </a:r>
            <a:r>
              <a:rPr lang="en-US" dirty="0" smtClean="0">
                <a:hlinkClick r:id="rId7" invalidUrl="http://www.ncbi.nlm.nih.gov/pubmed?term=Fracassi E[Author]&amp;cauthor=true&amp;cauthor_uid=24067888"/>
              </a:rPr>
              <a:t>Fracassi E</a:t>
            </a:r>
            <a:r>
              <a:rPr lang="en-US" dirty="0" smtClean="0"/>
              <a:t>, </a:t>
            </a:r>
            <a:r>
              <a:rPr lang="en-US" dirty="0" smtClean="0">
                <a:hlinkClick r:id="rId8" invalidUrl="http://www.ncbi.nlm.nih.gov/pubmed?term=Adami S[Author]&amp;cauthor=true&amp;cauthor_uid=24067888"/>
              </a:rPr>
              <a:t>Adami S</a:t>
            </a:r>
            <a:r>
              <a:rPr lang="en-US" dirty="0" smtClean="0"/>
              <a:t>, </a:t>
            </a:r>
            <a:r>
              <a:rPr lang="en-US" dirty="0" smtClean="0">
                <a:hlinkClick r:id="rId9" invalidUrl="http://www.ncbi.nlm.nih.gov/pubmed?term=Troplini S[Author]&amp;cauthor=true&amp;cauthor_uid=24067888"/>
              </a:rPr>
              <a:t>Troplini S</a:t>
            </a:r>
            <a:r>
              <a:rPr lang="en-US" dirty="0" smtClean="0"/>
              <a:t>, </a:t>
            </a:r>
            <a:r>
              <a:rPr lang="en-US" dirty="0" smtClean="0">
                <a:hlinkClick r:id="rId10" invalidUrl="http://www.ncbi.nlm.nih.gov/pubmed?term=Povino MR[Author]&amp;cauthor=true&amp;cauthor_uid=24067888"/>
              </a:rPr>
              <a:t>Povino MR</a:t>
            </a:r>
            <a:r>
              <a:rPr lang="en-US" dirty="0" smtClean="0"/>
              <a:t>, </a:t>
            </a:r>
            <a:r>
              <a:rPr lang="en-US" dirty="0" smtClean="0">
                <a:hlinkClick r:id="rId11" invalidUrl="http://www.ncbi.nlm.nih.gov/pubmed?term=Rossini M[Author]&amp;cauthor=true&amp;cauthor_uid=24067888"/>
              </a:rPr>
              <a:t>Rossini M</a:t>
            </a:r>
            <a:r>
              <a:rPr lang="en-US" dirty="0" smtClean="0"/>
              <a:t>.</a:t>
            </a:r>
          </a:p>
          <a:p>
            <a:r>
              <a:rPr lang="en-US" b="1" dirty="0" smtClean="0">
                <a:hlinkClick r:id="rId12" invalidUrl="http://www.ncbi.nlm.nih.gov/pubmed?term=&quot;Rheumatology+(Oxford,+England)&quot;[Jour]+AND+2013[pdat]+AND+Viapiana+O[first+author]&amp;cmd=detailssearch" tooltip="Open/close author information list"/>
              </a:rPr>
              <a:t>Author information </a:t>
            </a:r>
            <a:endParaRPr lang="en-US" b="1" dirty="0" smtClean="0"/>
          </a:p>
          <a:p>
            <a:r>
              <a:rPr lang="en-US" b="1" dirty="0" smtClean="0"/>
              <a:t>Abstract</a:t>
            </a:r>
          </a:p>
          <a:p>
            <a:r>
              <a:rPr lang="en-US" b="1" dirty="0" smtClean="0"/>
              <a:t>OBJECTIVE: </a:t>
            </a:r>
          </a:p>
          <a:p>
            <a:r>
              <a:rPr lang="en-US" dirty="0" smtClean="0"/>
              <a:t>The objective of this study was to evaluate if the anti-inflammatory properties of bisphosphonates and their effect on bone turnover could be useful in the treatment of AS.</a:t>
            </a:r>
          </a:p>
          <a:p>
            <a:r>
              <a:rPr lang="en-US" b="1" dirty="0" smtClean="0"/>
              <a:t>METHODS: </a:t>
            </a:r>
          </a:p>
          <a:p>
            <a:r>
              <a:rPr lang="en-US" dirty="0" smtClean="0"/>
              <a:t>Sixty patients were consecutively assigned in a 1:1 ratio in a 6-month open-label, single-</a:t>
            </a:r>
            <a:r>
              <a:rPr lang="en-US" dirty="0" err="1" smtClean="0"/>
              <a:t>centre</a:t>
            </a:r>
            <a:r>
              <a:rPr lang="en-US" dirty="0" smtClean="0"/>
              <a:t> study on active AS to receive monthly </a:t>
            </a:r>
            <a:r>
              <a:rPr lang="en-US" dirty="0" err="1" smtClean="0"/>
              <a:t>i.v.</a:t>
            </a:r>
            <a:r>
              <a:rPr lang="en-US" dirty="0" smtClean="0"/>
              <a:t> </a:t>
            </a:r>
            <a:r>
              <a:rPr lang="en-US" dirty="0" err="1" smtClean="0"/>
              <a:t>neridronate</a:t>
            </a:r>
            <a:r>
              <a:rPr lang="en-US" dirty="0" smtClean="0"/>
              <a:t> (100 mg) or standard infliximab (5 mg/kg) therapy.</a:t>
            </a:r>
          </a:p>
          <a:p>
            <a:r>
              <a:rPr lang="en-US" b="1" dirty="0" smtClean="0"/>
              <a:t>RESULTS: </a:t>
            </a:r>
          </a:p>
          <a:p>
            <a:r>
              <a:rPr lang="en-US" dirty="0" smtClean="0"/>
              <a:t>A significant reduction in the mean BASDAI was observed over 6 months of either </a:t>
            </a:r>
            <a:r>
              <a:rPr lang="en-US" dirty="0" err="1" smtClean="0"/>
              <a:t>neridronate</a:t>
            </a:r>
            <a:r>
              <a:rPr lang="en-US" dirty="0" smtClean="0"/>
              <a:t> (-1.72) or infliximab (-1.62) administration. The BASFI decreased significantly at 3 and 6 months in the </a:t>
            </a:r>
            <a:r>
              <a:rPr lang="en-US" dirty="0" err="1" smtClean="0"/>
              <a:t>neridronate</a:t>
            </a:r>
            <a:r>
              <a:rPr lang="en-US" dirty="0" smtClean="0"/>
              <a:t> arm, while in the infliximab group a significant reduction at 3 months but not 6 months was observed. The 10-cm visual analogue scale for axial pain decreased significantly and comparably at 3 and 6 months in both groups. No significant differences between treatment arms for all these changes were observed at both 3 months and the final assessment. The BASMI was not significantly modified in the </a:t>
            </a:r>
            <a:r>
              <a:rPr lang="en-US" dirty="0" err="1" smtClean="0"/>
              <a:t>neridronate</a:t>
            </a:r>
            <a:r>
              <a:rPr lang="en-US" dirty="0" smtClean="0"/>
              <a:t> or infliximab group. No significant variations of BMD were observed in the infliximab group, while in patients treated with </a:t>
            </a:r>
            <a:r>
              <a:rPr lang="en-US" dirty="0" err="1" smtClean="0"/>
              <a:t>neridronate</a:t>
            </a:r>
            <a:r>
              <a:rPr lang="en-US" dirty="0" smtClean="0"/>
              <a:t> a significant increase was observed at the lumbar spine.</a:t>
            </a:r>
          </a:p>
          <a:p>
            <a:r>
              <a:rPr lang="en-US" b="1" dirty="0" smtClean="0"/>
              <a:t>CONCLUSION: </a:t>
            </a:r>
          </a:p>
          <a:p>
            <a:r>
              <a:rPr lang="en-US" dirty="0" smtClean="0"/>
              <a:t>High </a:t>
            </a:r>
            <a:r>
              <a:rPr lang="en-US" dirty="0" err="1" smtClean="0"/>
              <a:t>i.v.</a:t>
            </a:r>
            <a:r>
              <a:rPr lang="en-US" dirty="0" smtClean="0"/>
              <a:t> doses of the amino-bisphosphonate </a:t>
            </a:r>
            <a:r>
              <a:rPr lang="en-US" dirty="0" err="1" smtClean="0"/>
              <a:t>neridronate</a:t>
            </a:r>
            <a:r>
              <a:rPr lang="en-US" dirty="0" smtClean="0"/>
              <a:t> are as effective as infliximab therapy in reducing disease activity in AS patients, with additional benefits on BMD changes. Further studies to confirm these results over a longer time frame are warranted together with the possibility to explore the long-term efficacy of a combination of lower anti-TNF doses with bisphosphonates.</a:t>
            </a:r>
          </a:p>
          <a:p>
            <a:endParaRPr lang="en-US" dirty="0"/>
          </a:p>
        </p:txBody>
      </p:sp>
      <p:sp>
        <p:nvSpPr>
          <p:cNvPr id="4" name="Slide Number Placeholder 3"/>
          <p:cNvSpPr>
            <a:spLocks noGrp="1"/>
          </p:cNvSpPr>
          <p:nvPr>
            <p:ph type="sldNum" sz="quarter" idx="10"/>
          </p:nvPr>
        </p:nvSpPr>
        <p:spPr/>
        <p:txBody>
          <a:bodyPr/>
          <a:lstStyle/>
          <a:p>
            <a:fld id="{5F07192A-8E40-3445-A978-54565F3E07A1}" type="slidenum">
              <a:rPr lang="en-US" smtClean="0"/>
              <a:t>52</a:t>
            </a:fld>
            <a:endParaRPr lang="en-US"/>
          </a:p>
        </p:txBody>
      </p:sp>
    </p:spTree>
    <p:extLst>
      <p:ext uri="{BB962C8B-B14F-4D97-AF65-F5344CB8AC3E}">
        <p14:creationId xmlns:p14="http://schemas.microsoft.com/office/powerpoint/2010/main" val="668279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53</a:t>
            </a:fld>
            <a:endParaRPr lang="en-GB"/>
          </a:p>
        </p:txBody>
      </p:sp>
    </p:spTree>
    <p:extLst>
      <p:ext uri="{BB962C8B-B14F-4D97-AF65-F5344CB8AC3E}">
        <p14:creationId xmlns:p14="http://schemas.microsoft.com/office/powerpoint/2010/main" val="1097137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54</a:t>
            </a:fld>
            <a:endParaRPr lang="en-GB"/>
          </a:p>
        </p:txBody>
      </p:sp>
    </p:spTree>
    <p:extLst>
      <p:ext uri="{BB962C8B-B14F-4D97-AF65-F5344CB8AC3E}">
        <p14:creationId xmlns:p14="http://schemas.microsoft.com/office/powerpoint/2010/main" val="1802700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55</a:t>
            </a:fld>
            <a:endParaRPr lang="en-GB"/>
          </a:p>
        </p:txBody>
      </p:sp>
    </p:spTree>
    <p:extLst>
      <p:ext uri="{BB962C8B-B14F-4D97-AF65-F5344CB8AC3E}">
        <p14:creationId xmlns:p14="http://schemas.microsoft.com/office/powerpoint/2010/main" val="87417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56</a:t>
            </a:fld>
            <a:endParaRPr lang="en-GB"/>
          </a:p>
        </p:txBody>
      </p:sp>
    </p:spTree>
    <p:extLst>
      <p:ext uri="{BB962C8B-B14F-4D97-AF65-F5344CB8AC3E}">
        <p14:creationId xmlns:p14="http://schemas.microsoft.com/office/powerpoint/2010/main" val="137264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57</a:t>
            </a:fld>
            <a:endParaRPr lang="en-GB"/>
          </a:p>
        </p:txBody>
      </p:sp>
    </p:spTree>
    <p:extLst>
      <p:ext uri="{BB962C8B-B14F-4D97-AF65-F5344CB8AC3E}">
        <p14:creationId xmlns:p14="http://schemas.microsoft.com/office/powerpoint/2010/main" val="996702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58</a:t>
            </a:fld>
            <a:endParaRPr lang="en-GB"/>
          </a:p>
        </p:txBody>
      </p:sp>
    </p:spTree>
    <p:extLst>
      <p:ext uri="{BB962C8B-B14F-4D97-AF65-F5344CB8AC3E}">
        <p14:creationId xmlns:p14="http://schemas.microsoft.com/office/powerpoint/2010/main" val="1850404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59</a:t>
            </a:fld>
            <a:endParaRPr lang="en-GB"/>
          </a:p>
        </p:txBody>
      </p:sp>
    </p:spTree>
    <p:extLst>
      <p:ext uri="{BB962C8B-B14F-4D97-AF65-F5344CB8AC3E}">
        <p14:creationId xmlns:p14="http://schemas.microsoft.com/office/powerpoint/2010/main" val="19771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change from 1892. The seventh edition was the last one Osler wrote completely himself.</a:t>
            </a:r>
          </a:p>
        </p:txBody>
      </p:sp>
      <p:sp>
        <p:nvSpPr>
          <p:cNvPr id="4" name="Slide Number Placeholder 3"/>
          <p:cNvSpPr>
            <a:spLocks noGrp="1"/>
          </p:cNvSpPr>
          <p:nvPr>
            <p:ph type="sldNum" sz="quarter" idx="5"/>
          </p:nvPr>
        </p:nvSpPr>
        <p:spPr/>
        <p:txBody>
          <a:bodyPr/>
          <a:lstStyle/>
          <a:p>
            <a:pPr>
              <a:defRPr/>
            </a:pPr>
            <a:fld id="{D120F27C-49D2-4C66-8DDE-104738630AAB}"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240185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60</a:t>
            </a:fld>
            <a:endParaRPr lang="en-GB"/>
          </a:p>
        </p:txBody>
      </p:sp>
    </p:spTree>
    <p:extLst>
      <p:ext uri="{BB962C8B-B14F-4D97-AF65-F5344CB8AC3E}">
        <p14:creationId xmlns:p14="http://schemas.microsoft.com/office/powerpoint/2010/main" val="40240168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invalidUrl="http://www.ncbi.nlm.nih.gov/pubmed?term=&quot;Biologics+:+targets+&amp;+therapy&quot;[Jour]+AND+2013[pdat]+AND+Cantini+F[first+author]&amp;cmd=detailssearch" tooltip="Biologics : targets &amp; therapy."/>
              </a:rPr>
              <a:t>Biologics.</a:t>
            </a:r>
            <a:r>
              <a:rPr lang="en-US" dirty="0" smtClean="0"/>
              <a:t> 2013;7:1-6. </a:t>
            </a:r>
            <a:r>
              <a:rPr lang="en-US" dirty="0" err="1" smtClean="0"/>
              <a:t>doi</a:t>
            </a:r>
            <a:r>
              <a:rPr lang="en-US" dirty="0" smtClean="0"/>
              <a:t>: 10.2147/BTT.S31474. </a:t>
            </a:r>
            <a:r>
              <a:rPr lang="en-US" dirty="0" err="1" smtClean="0"/>
              <a:t>Epub</a:t>
            </a:r>
            <a:r>
              <a:rPr lang="en-US" dirty="0" smtClean="0"/>
              <a:t> 2013 Jan 4.</a:t>
            </a:r>
          </a:p>
          <a:p>
            <a:r>
              <a:rPr lang="en-US" b="1" dirty="0" smtClean="0"/>
              <a:t>Duration of remission after halving of the etanercept dose in patients with ankylosing spondylitis: a randomized, prospective, long-term, follow-up study.</a:t>
            </a:r>
          </a:p>
          <a:p>
            <a:r>
              <a:rPr lang="en-US" dirty="0" smtClean="0">
                <a:hlinkClick r:id="rId4" invalidUrl="http://www.ncbi.nlm.nih.gov/pubmed?term=Cantini F[Author]&amp;cauthor=true&amp;cauthor_uid=23319853"/>
              </a:rPr>
              <a:t>Cantini F</a:t>
            </a:r>
            <a:r>
              <a:rPr lang="en-US" baseline="30000" dirty="0" smtClean="0"/>
              <a:t>1</a:t>
            </a:r>
            <a:r>
              <a:rPr lang="en-US" dirty="0" smtClean="0"/>
              <a:t>, </a:t>
            </a:r>
            <a:r>
              <a:rPr lang="en-US" dirty="0" smtClean="0">
                <a:hlinkClick r:id="rId5" invalidUrl="http://www.ncbi.nlm.nih.gov/pubmed?term=Niccoli L[Author]&amp;cauthor=true&amp;cauthor_uid=23319853"/>
              </a:rPr>
              <a:t>Niccoli L</a:t>
            </a:r>
            <a:r>
              <a:rPr lang="en-US" dirty="0" smtClean="0"/>
              <a:t>, </a:t>
            </a:r>
            <a:r>
              <a:rPr lang="en-US" dirty="0" smtClean="0">
                <a:hlinkClick r:id="rId6" invalidUrl="http://www.ncbi.nlm.nih.gov/pubmed?term=Cassar%C3%A0 E[Author]&amp;cauthor=true&amp;cauthor_uid=23319853"/>
              </a:rPr>
              <a:t>Cassarà E</a:t>
            </a:r>
            <a:r>
              <a:rPr lang="en-US" dirty="0" smtClean="0"/>
              <a:t>, </a:t>
            </a:r>
            <a:r>
              <a:rPr lang="en-US" dirty="0" smtClean="0">
                <a:hlinkClick r:id="rId7" invalidUrl="http://www.ncbi.nlm.nih.gov/pubmed?term=Kaloudi O[Author]&amp;cauthor=true&amp;cauthor_uid=23319853"/>
              </a:rPr>
              <a:t>Kaloudi O</a:t>
            </a:r>
            <a:r>
              <a:rPr lang="en-US" dirty="0" smtClean="0"/>
              <a:t>, </a:t>
            </a:r>
            <a:r>
              <a:rPr lang="en-US" dirty="0" smtClean="0">
                <a:hlinkClick r:id="rId8" invalidUrl="http://www.ncbi.nlm.nih.gov/pubmed?term=Nannini C[Author]&amp;cauthor=true&amp;cauthor_uid=23319853"/>
              </a:rPr>
              <a:t>Nannini C</a:t>
            </a:r>
            <a:r>
              <a:rPr lang="en-US" dirty="0" smtClean="0"/>
              <a:t>.</a:t>
            </a:r>
          </a:p>
          <a:p>
            <a:r>
              <a:rPr lang="en-US" b="1" dirty="0" smtClean="0">
                <a:hlinkClick r:id="rId9" invalidUrl="http://www.ncbi.nlm.nih.gov/pubmed?term=&quot;Biologics+:+targets+&amp;+therapy&quot;[Jour]+AND+2013[pdat]+AND+Cantini+F[first+author]&amp;cmd=detailssearch" tooltip="Open/close author information list"/>
              </a:rPr>
              <a:t>Author information </a:t>
            </a:r>
            <a:endParaRPr lang="en-US" b="1" dirty="0" smtClean="0"/>
          </a:p>
          <a:p>
            <a:r>
              <a:rPr lang="en-US" b="1" dirty="0" smtClean="0"/>
              <a:t>Abstract</a:t>
            </a:r>
          </a:p>
          <a:p>
            <a:r>
              <a:rPr lang="en-US" b="1" dirty="0" smtClean="0"/>
              <a:t>BACKGROUND: </a:t>
            </a:r>
          </a:p>
          <a:p>
            <a:r>
              <a:rPr lang="en-US" dirty="0" smtClean="0"/>
              <a:t>The aim of this study was to evaluate the proportion of patients with ankylosing spondylitis maintaining clinical remission after reduction of their subcutaneous etanercept dose to 50 mg every other week compared with that in patients receiving etanercept 50 mg weekly.</a:t>
            </a:r>
          </a:p>
          <a:p>
            <a:r>
              <a:rPr lang="en-US" b="1" dirty="0" smtClean="0"/>
              <a:t>METHODS: </a:t>
            </a:r>
          </a:p>
          <a:p>
            <a:r>
              <a:rPr lang="en-US" dirty="0" smtClean="0"/>
              <a:t>In the first phase of this randomized, prospective, follow-up study, all biologic-naïve patients identified between January 2005 and December 2009 as satisfying the modified New York clinical criteria for ankylosing spondylitis treated with etanercept 50 mg weekly were evaluated for disease remission in January 2010. In the second phase, patients meeting the criteria for remission were randomized to receive subcutaneous etanercept as either 50 mg weekly or 50 mg every other week. The randomization allocation was 1:1. Remission was defined as Bath Ankylosing Spondylitis Disease Activity Index &lt; 4, no extra-axial manifestations of peripheral arthritis, dactylitis, tenosynovitis, or </a:t>
            </a:r>
            <a:r>
              <a:rPr lang="en-US" dirty="0" err="1" smtClean="0"/>
              <a:t>iridocyclitis</a:t>
            </a:r>
            <a:r>
              <a:rPr lang="en-US" dirty="0" smtClean="0"/>
              <a:t>, and normal acute-phase reactants. The patients were assessed at baseline, at weeks 4 and 12, and every 12 weeks thereafter. The last visit constituted the end of the follow-up.</a:t>
            </a:r>
          </a:p>
          <a:p>
            <a:r>
              <a:rPr lang="en-US" b="1" dirty="0" smtClean="0"/>
              <a:t>RESULTS: </a:t>
            </a:r>
          </a:p>
          <a:p>
            <a:r>
              <a:rPr lang="en-US" dirty="0" smtClean="0"/>
              <a:t>During the first phase, 78 patients with ankylosing spondylitis (57 males and 21 females, median age 38 years, median disease duration 12 years) were recruited. In January 2010, after a mean follow-up of 25 ± 11 months, 43 (55.1%) patients achieving clinical remission were randomized to one of the two treatment arms. Twenty-two patients received etanercept 50 mg every other week (group 1) and 21 received etanercept 50 mg weekly (group 2). At the end of follow-up, 19 of 22 (86.3%) subjects in group 1 and 19 of 21 (90.4%) in group 2 were still in remission, with no significant difference between the two groups. The mean follow-up duration in group 1 and group 2 was 22 ± 1 months and 21 ± 1.6 months, respectively.</a:t>
            </a:r>
          </a:p>
          <a:p>
            <a:r>
              <a:rPr lang="en-US" b="1" dirty="0" smtClean="0"/>
              <a:t>CONCLUSION: </a:t>
            </a:r>
          </a:p>
          <a:p>
            <a:r>
              <a:rPr lang="en-US" dirty="0" smtClean="0"/>
              <a:t>Remission of ankylosing spondylitis is possible in at least 50% of patients treated with etanercept 50 mg weekly. After halving of the etanercept dose, remission is maintained in a high percentage of patients during long-term follow-up, with important economic implications.</a:t>
            </a:r>
          </a:p>
          <a:p>
            <a:endParaRPr lang="en-US" dirty="0"/>
          </a:p>
        </p:txBody>
      </p:sp>
      <p:sp>
        <p:nvSpPr>
          <p:cNvPr id="4" name="Slide Number Placeholder 3"/>
          <p:cNvSpPr>
            <a:spLocks noGrp="1"/>
          </p:cNvSpPr>
          <p:nvPr>
            <p:ph type="sldNum" sz="quarter" idx="10"/>
          </p:nvPr>
        </p:nvSpPr>
        <p:spPr/>
        <p:txBody>
          <a:bodyPr/>
          <a:lstStyle/>
          <a:p>
            <a:fld id="{5F07192A-8E40-3445-A978-54565F3E07A1}" type="slidenum">
              <a:rPr lang="en-US" smtClean="0"/>
              <a:t>61</a:t>
            </a:fld>
            <a:endParaRPr lang="en-US"/>
          </a:p>
        </p:txBody>
      </p:sp>
    </p:spTree>
    <p:extLst>
      <p:ext uri="{BB962C8B-B14F-4D97-AF65-F5344CB8AC3E}">
        <p14:creationId xmlns:p14="http://schemas.microsoft.com/office/powerpoint/2010/main" val="528278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7584CF-1933-490D-B0C7-A56EE52634DE}" type="slidenum">
              <a:rPr lang="en-GB" smtClean="0"/>
              <a:t>62</a:t>
            </a:fld>
            <a:endParaRPr lang="en-GB"/>
          </a:p>
        </p:txBody>
      </p:sp>
    </p:spTree>
    <p:extLst>
      <p:ext uri="{BB962C8B-B14F-4D97-AF65-F5344CB8AC3E}">
        <p14:creationId xmlns:p14="http://schemas.microsoft.com/office/powerpoint/2010/main" val="2665551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Sieper</a:t>
            </a:r>
            <a:r>
              <a:rPr lang="en-US" sz="1200" kern="1200" dirty="0" smtClean="0">
                <a:solidFill>
                  <a:schemeClr val="tx1"/>
                </a:solidFill>
                <a:effectLst/>
                <a:latin typeface="+mn-lt"/>
                <a:ea typeface="+mn-ea"/>
                <a:cs typeface="+mn-cs"/>
              </a:rPr>
              <a:t> J, Porter-Brown B, Thompson L, et al. </a:t>
            </a:r>
            <a:r>
              <a:rPr lang="en-US" sz="1200" b="1" kern="1200" dirty="0" smtClean="0">
                <a:solidFill>
                  <a:schemeClr val="tx1"/>
                </a:solidFill>
                <a:effectLst/>
                <a:latin typeface="+mn-lt"/>
                <a:ea typeface="+mn-ea"/>
                <a:cs typeface="+mn-cs"/>
              </a:rPr>
              <a:t>Assessment of short-term symptomatic efficacy of tocilizumab in ankylosing spondylitis: results of </a:t>
            </a:r>
            <a:r>
              <a:rPr lang="en-US" sz="1200" b="1" kern="1200" dirty="0" err="1" smtClean="0">
                <a:solidFill>
                  <a:schemeClr val="tx1"/>
                </a:solidFill>
                <a:effectLst/>
                <a:latin typeface="+mn-lt"/>
                <a:ea typeface="+mn-ea"/>
                <a:cs typeface="+mn-cs"/>
              </a:rPr>
              <a:t>randomised</a:t>
            </a:r>
            <a:r>
              <a:rPr lang="en-US" sz="1200" b="1" kern="1200" dirty="0" smtClean="0">
                <a:solidFill>
                  <a:schemeClr val="tx1"/>
                </a:solidFill>
                <a:effectLst/>
                <a:latin typeface="+mn-lt"/>
                <a:ea typeface="+mn-ea"/>
                <a:cs typeface="+mn-cs"/>
              </a:rPr>
              <a:t>, placebo-controlled trials.</a:t>
            </a:r>
            <a:r>
              <a:rPr lang="en-US" sz="1200" kern="1200" dirty="0" smtClean="0">
                <a:solidFill>
                  <a:schemeClr val="tx1"/>
                </a:solidFill>
                <a:effectLst/>
                <a:latin typeface="+mn-lt"/>
                <a:ea typeface="+mn-ea"/>
                <a:cs typeface="+mn-cs"/>
              </a:rPr>
              <a:t> Ann Rheum Dis. 2013 Jun 13. (Original)</a:t>
            </a:r>
          </a:p>
          <a:p>
            <a:r>
              <a:rPr lang="en-US" sz="1200" kern="1200" dirty="0" smtClean="0">
                <a:solidFill>
                  <a:schemeClr val="tx1"/>
                </a:solidFill>
                <a:effectLst/>
                <a:latin typeface="+mn-lt"/>
                <a:ea typeface="+mn-ea"/>
                <a:cs typeface="+mn-cs"/>
              </a:rPr>
              <a:t>Placebo-controlled RCT: Tocilizumab did not improve disease activity in patients with ankylosing spondylitis naive to </a:t>
            </a:r>
            <a:r>
              <a:rPr lang="en-US" sz="1200" kern="1200" dirty="0" err="1" smtClean="0">
                <a:solidFill>
                  <a:schemeClr val="tx1"/>
                </a:solidFill>
                <a:effectLst/>
                <a:latin typeface="+mn-lt"/>
                <a:ea typeface="+mn-ea"/>
                <a:cs typeface="+mn-cs"/>
              </a:rPr>
              <a:t>antitumour</a:t>
            </a:r>
            <a:r>
              <a:rPr lang="en-US" sz="1200" kern="1200" dirty="0" smtClean="0">
                <a:solidFill>
                  <a:schemeClr val="tx1"/>
                </a:solidFill>
                <a:effectLst/>
                <a:latin typeface="+mn-lt"/>
                <a:ea typeface="+mn-ea"/>
                <a:cs typeface="+mn-cs"/>
              </a:rPr>
              <a:t> necrosis factor treatment.</a:t>
            </a:r>
          </a:p>
          <a:p>
            <a:r>
              <a:rPr lang="en-US" sz="1200" u="sng" kern="1200" dirty="0" smtClean="0">
                <a:solidFill>
                  <a:schemeClr val="tx1"/>
                </a:solidFill>
                <a:effectLst/>
                <a:latin typeface="+mn-lt"/>
                <a:ea typeface="+mn-ea"/>
                <a:cs typeface="+mn-cs"/>
              </a:rPr>
              <a:t>PMID: 23765873</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Free Full Text Available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OBJECTIVES: BUILDER-1 and BUILDER-2 aimed to assess the efficacy and safety of tocilizumab (TCZ) in patients with ankylosing spondylitis (AS).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METHODS: BUILDER-1 was a two part, phase II-III parallel-group trial in patients with AS naive to </a:t>
            </a:r>
            <a:r>
              <a:rPr lang="en-US" sz="1200" kern="1200" dirty="0" err="1" smtClean="0">
                <a:solidFill>
                  <a:schemeClr val="tx1"/>
                </a:solidFill>
                <a:effectLst/>
                <a:latin typeface="+mn-lt"/>
                <a:ea typeface="+mn-ea"/>
                <a:cs typeface="+mn-cs"/>
              </a:rPr>
              <a:t>antitumour</a:t>
            </a:r>
            <a:r>
              <a:rPr lang="en-US" sz="1200" kern="1200" dirty="0" smtClean="0">
                <a:solidFill>
                  <a:schemeClr val="tx1"/>
                </a:solidFill>
                <a:effectLst/>
                <a:latin typeface="+mn-lt"/>
                <a:ea typeface="+mn-ea"/>
                <a:cs typeface="+mn-cs"/>
              </a:rPr>
              <a:t> necrosis factor (</a:t>
            </a:r>
            <a:r>
              <a:rPr lang="en-US" sz="1200" kern="1200" dirty="0" err="1" smtClean="0">
                <a:solidFill>
                  <a:schemeClr val="tx1"/>
                </a:solidFill>
                <a:effectLst/>
                <a:latin typeface="+mn-lt"/>
                <a:ea typeface="+mn-ea"/>
                <a:cs typeface="+mn-cs"/>
              </a:rPr>
              <a:t>aTNF</a:t>
            </a:r>
            <a:r>
              <a:rPr lang="en-US" sz="1200" kern="1200" dirty="0" smtClean="0">
                <a:solidFill>
                  <a:schemeClr val="tx1"/>
                </a:solidFill>
                <a:effectLst/>
                <a:latin typeface="+mn-lt"/>
                <a:ea typeface="+mn-ea"/>
                <a:cs typeface="+mn-cs"/>
              </a:rPr>
              <a:t>) treatment. Patients in part 1 received TCZ 8 mg/kg or placebo for 12 weeks. In part 2 (beginning after part 1 enrolment ended), newly enrolled patients received TCZ 4 or 8 mg/kg or placebo for 24 weeks. The same treatment arms were used in BUILDER-2, a phase III study in </a:t>
            </a:r>
            <a:r>
              <a:rPr lang="en-US" sz="1200" kern="1200" dirty="0" err="1" smtClean="0">
                <a:solidFill>
                  <a:schemeClr val="tx1"/>
                </a:solidFill>
                <a:effectLst/>
                <a:latin typeface="+mn-lt"/>
                <a:ea typeface="+mn-ea"/>
                <a:cs typeface="+mn-cs"/>
              </a:rPr>
              <a:t>aTNF</a:t>
            </a:r>
            <a:r>
              <a:rPr lang="en-US" sz="1200" kern="1200" dirty="0" smtClean="0">
                <a:solidFill>
                  <a:schemeClr val="tx1"/>
                </a:solidFill>
                <a:effectLst/>
                <a:latin typeface="+mn-lt"/>
                <a:ea typeface="+mn-ea"/>
                <a:cs typeface="+mn-cs"/>
              </a:rPr>
              <a:t>-inadequate responders. The primary endpoint for both studies was the proportion of patients achieving 20% improvement in the Assessments in Axial </a:t>
            </a:r>
            <a:r>
              <a:rPr lang="en-US" sz="1200" kern="1200" dirty="0" err="1" smtClean="0">
                <a:solidFill>
                  <a:schemeClr val="tx1"/>
                </a:solidFill>
                <a:effectLst/>
                <a:latin typeface="+mn-lt"/>
                <a:ea typeface="+mn-ea"/>
                <a:cs typeface="+mn-cs"/>
              </a:rPr>
              <a:t>SpondyloArthritis</a:t>
            </a:r>
            <a:r>
              <a:rPr lang="en-US" sz="1200" kern="1200" dirty="0" smtClean="0">
                <a:solidFill>
                  <a:schemeClr val="tx1"/>
                </a:solidFill>
                <a:effectLst/>
                <a:latin typeface="+mn-lt"/>
                <a:ea typeface="+mn-ea"/>
                <a:cs typeface="+mn-cs"/>
              </a:rPr>
              <a:t> international Society (ASAS). Secondary and exploratory endpoints included ASAS40 response rates, Bath Ankylosing Spondylitis Disease Activity Index improvement, changes in joint counts, enthesitis score and C reactive protein (CRP).</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RESULTS: 102 patients were </a:t>
            </a:r>
            <a:r>
              <a:rPr lang="en-US" sz="1200" kern="1200" dirty="0" err="1" smtClean="0">
                <a:solidFill>
                  <a:schemeClr val="tx1"/>
                </a:solidFill>
                <a:effectLst/>
                <a:latin typeface="+mn-lt"/>
                <a:ea typeface="+mn-ea"/>
                <a:cs typeface="+mn-cs"/>
              </a:rPr>
              <a:t>randomised</a:t>
            </a:r>
            <a:r>
              <a:rPr lang="en-US" sz="1200" kern="1200" dirty="0" smtClean="0">
                <a:solidFill>
                  <a:schemeClr val="tx1"/>
                </a:solidFill>
                <a:effectLst/>
                <a:latin typeface="+mn-lt"/>
                <a:ea typeface="+mn-ea"/>
                <a:cs typeface="+mn-cs"/>
              </a:rPr>
              <a:t> in BUILDER-1 part 1; 99 (48 TCZ, 51 placebo) completed 12 weeks. Week 12 ASAS20 response rates were 37.3% and 27.5% in the TCZ and placebo arms, respectively (p=0.2823). Secondary and exploratory endpoints did not differ between treatment arms. CRP levels declined with TCZ treatment, suggesting adequate IL-6 receptor blockade. As a result, BUILDER-1 part 2 and BUILDER-2 were terminated. TCZ safety results were consistent with previous observations in rheumatoid arthritis, except for a cluster of anaphylactic and hypersensitivity events at Bulgarian study sites. No apparent explanation for this clustering could be found.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CONCLUSIONS: BUILDER-1 failed to demonstrate TCZ efficacy in treating </a:t>
            </a:r>
            <a:r>
              <a:rPr lang="en-US" sz="1200" kern="1200" dirty="0" err="1" smtClean="0">
                <a:solidFill>
                  <a:schemeClr val="tx1"/>
                </a:solidFill>
                <a:effectLst/>
                <a:latin typeface="+mn-lt"/>
                <a:ea typeface="+mn-ea"/>
                <a:cs typeface="+mn-cs"/>
              </a:rPr>
              <a:t>aTNF</a:t>
            </a:r>
            <a:r>
              <a:rPr lang="en-US" sz="1200" kern="1200" dirty="0" smtClean="0">
                <a:solidFill>
                  <a:schemeClr val="tx1"/>
                </a:solidFill>
                <a:effectLst/>
                <a:latin typeface="+mn-lt"/>
                <a:ea typeface="+mn-ea"/>
                <a:cs typeface="+mn-cs"/>
              </a:rPr>
              <a:t>-naive patients with AS. CLINICAL TRIAL REGISTRATION NUMBERS:: NCT01209702 and NCT01209689 (</a:t>
            </a:r>
            <a:r>
              <a:rPr lang="en-US" sz="1200" kern="1200" dirty="0" err="1" smtClean="0">
                <a:solidFill>
                  <a:schemeClr val="tx1"/>
                </a:solidFill>
                <a:effectLst/>
                <a:latin typeface="+mn-lt"/>
                <a:ea typeface="+mn-ea"/>
                <a:cs typeface="+mn-cs"/>
              </a:rPr>
              <a:t>www.clinicaltrials.gov</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F07192A-8E40-3445-A978-54565F3E07A1}" type="slidenum">
              <a:rPr lang="en-US" smtClean="0"/>
              <a:t>63</a:t>
            </a:fld>
            <a:endParaRPr lang="en-US"/>
          </a:p>
        </p:txBody>
      </p:sp>
    </p:spTree>
    <p:extLst>
      <p:ext uri="{BB962C8B-B14F-4D97-AF65-F5344CB8AC3E}">
        <p14:creationId xmlns:p14="http://schemas.microsoft.com/office/powerpoint/2010/main" val="2184563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00088"/>
            <a:ext cx="4960938"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6CB060-6340-41F2-8110-4C2968429975}" type="slidenum">
              <a:rPr lang="en-US">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8118778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65</a:t>
            </a:fld>
            <a:endParaRPr lang="en-GB"/>
          </a:p>
        </p:txBody>
      </p:sp>
    </p:spTree>
    <p:extLst>
      <p:ext uri="{BB962C8B-B14F-4D97-AF65-F5344CB8AC3E}">
        <p14:creationId xmlns:p14="http://schemas.microsoft.com/office/powerpoint/2010/main" val="3314640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7584CF-1933-490D-B0C7-A56EE52634DE}" type="slidenum">
              <a:rPr lang="en-GB" smtClean="0"/>
              <a:t>66</a:t>
            </a:fld>
            <a:endParaRPr lang="en-GB"/>
          </a:p>
        </p:txBody>
      </p:sp>
    </p:spTree>
    <p:extLst>
      <p:ext uri="{BB962C8B-B14F-4D97-AF65-F5344CB8AC3E}">
        <p14:creationId xmlns:p14="http://schemas.microsoft.com/office/powerpoint/2010/main" val="17896256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67</a:t>
            </a:fld>
            <a:endParaRPr lang="en-GB"/>
          </a:p>
        </p:txBody>
      </p:sp>
    </p:spTree>
    <p:extLst>
      <p:ext uri="{BB962C8B-B14F-4D97-AF65-F5344CB8AC3E}">
        <p14:creationId xmlns:p14="http://schemas.microsoft.com/office/powerpoint/2010/main" val="2608104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F66627-F814-441D-BECB-A6C4873C761A}" type="slidenum">
              <a:rPr lang="en-GB" smtClean="0"/>
              <a:t>68</a:t>
            </a:fld>
            <a:endParaRPr lang="en-GB"/>
          </a:p>
        </p:txBody>
      </p:sp>
    </p:spTree>
    <p:extLst>
      <p:ext uri="{BB962C8B-B14F-4D97-AF65-F5344CB8AC3E}">
        <p14:creationId xmlns:p14="http://schemas.microsoft.com/office/powerpoint/2010/main" val="18607970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F66627-F814-441D-BECB-A6C4873C761A}" type="slidenum">
              <a:rPr lang="en-GB" smtClean="0"/>
              <a:t>69</a:t>
            </a:fld>
            <a:endParaRPr lang="en-GB"/>
          </a:p>
        </p:txBody>
      </p:sp>
    </p:spTree>
    <p:extLst>
      <p:ext uri="{BB962C8B-B14F-4D97-AF65-F5344CB8AC3E}">
        <p14:creationId xmlns:p14="http://schemas.microsoft.com/office/powerpoint/2010/main" val="300154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4A942D-B1E1-4210-BA28-2FE803D1641F}" type="slidenum">
              <a:rPr lang="en-US" smtClean="0"/>
              <a:t>7</a:t>
            </a:fld>
            <a:endParaRPr lang="en-US" dirty="0"/>
          </a:p>
        </p:txBody>
      </p:sp>
    </p:spTree>
    <p:extLst>
      <p:ext uri="{BB962C8B-B14F-4D97-AF65-F5344CB8AC3E}">
        <p14:creationId xmlns:p14="http://schemas.microsoft.com/office/powerpoint/2010/main" val="572750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E8A00F-9724-4DFB-A9A1-C1441C25C9EE}" type="slidenum">
              <a:rPr lang="en-GB" smtClean="0"/>
              <a:t>70</a:t>
            </a:fld>
            <a:endParaRPr lang="en-GB"/>
          </a:p>
        </p:txBody>
      </p:sp>
    </p:spTree>
    <p:extLst>
      <p:ext uri="{BB962C8B-B14F-4D97-AF65-F5344CB8AC3E}">
        <p14:creationId xmlns:p14="http://schemas.microsoft.com/office/powerpoint/2010/main" val="367780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BD2A2-3DC7-4DA8-8FCA-22792B3D128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2528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Certolizumab</a:t>
            </a:r>
            <a:r>
              <a:rPr lang="en-US" dirty="0" smtClean="0"/>
              <a:t> data changed to 37.1% because</a:t>
            </a:r>
            <a:r>
              <a:rPr lang="en-US" baseline="0" dirty="0" smtClean="0"/>
              <a:t> the licensed maintenance dose for RA is 200mg every 2 weeks not 400mg every 2 weeks (39.9% is for 400mg dose)</a:t>
            </a:r>
            <a:endParaRPr lang="en-US" dirty="0"/>
          </a:p>
        </p:txBody>
      </p:sp>
      <p:sp>
        <p:nvSpPr>
          <p:cNvPr id="4" name="Slide Number Placeholder 3"/>
          <p:cNvSpPr>
            <a:spLocks noGrp="1"/>
          </p:cNvSpPr>
          <p:nvPr>
            <p:ph type="sldNum" sz="quarter" idx="10"/>
          </p:nvPr>
        </p:nvSpPr>
        <p:spPr/>
        <p:txBody>
          <a:bodyPr/>
          <a:lstStyle/>
          <a:p>
            <a:fld id="{E24BD2A2-3DC7-4DA8-8FCA-22792B3D1286}" type="slidenum">
              <a:rPr lang="en-US" smtClean="0">
                <a:solidFill>
                  <a:prstClr val="black"/>
                </a:solidFill>
              </a:rPr>
              <a:pPr/>
              <a:t>9</a:t>
            </a:fld>
            <a:endParaRPr lang="en-US" dirty="0">
              <a:solidFill>
                <a:prstClr val="black"/>
              </a:solidFill>
            </a:endParaRPr>
          </a:p>
        </p:txBody>
      </p:sp>
      <p:sp>
        <p:nvSpPr>
          <p:cNvPr id="5" name="TextBox 4"/>
          <p:cNvSpPr txBox="1"/>
          <p:nvPr/>
        </p:nvSpPr>
        <p:spPr>
          <a:xfrm>
            <a:off x="148201" y="165448"/>
            <a:ext cx="889212" cy="5663083"/>
          </a:xfrm>
          <a:prstGeom prst="rect">
            <a:avLst/>
          </a:prstGeom>
          <a:noFill/>
        </p:spPr>
        <p:txBody>
          <a:bodyPr wrap="square" lIns="91419" tIns="45710" rIns="91419" bIns="45710" rtlCol="0">
            <a:spAutoFit/>
          </a:bodyPr>
          <a:lstStyle/>
          <a:p>
            <a:pPr defTabSz="457200"/>
            <a:r>
              <a:rPr lang="en-US" sz="900" dirty="0">
                <a:solidFill>
                  <a:prstClr val="black"/>
                </a:solidFill>
              </a:rPr>
              <a:t>2/Weinblatt/</a:t>
            </a:r>
            <a:br>
              <a:rPr lang="en-US" sz="900" dirty="0">
                <a:solidFill>
                  <a:prstClr val="black"/>
                </a:solidFill>
              </a:rPr>
            </a:br>
            <a:r>
              <a:rPr lang="en-US" sz="900" dirty="0">
                <a:solidFill>
                  <a:prstClr val="black"/>
                </a:solidFill>
              </a:rPr>
              <a:t>NJEM/1999/p255/Table2;</a:t>
            </a:r>
          </a:p>
          <a:p>
            <a:pPr defTabSz="457200"/>
            <a:r>
              <a:rPr lang="en-US" sz="900" dirty="0">
                <a:solidFill>
                  <a:prstClr val="black"/>
                </a:solidFill>
              </a:rPr>
              <a:t>3/Maini/Lancet/1999/p1937/</a:t>
            </a:r>
            <a:br>
              <a:rPr lang="en-US" sz="900" dirty="0">
                <a:solidFill>
                  <a:prstClr val="black"/>
                </a:solidFill>
              </a:rPr>
            </a:br>
            <a:r>
              <a:rPr lang="en-US" sz="900" dirty="0">
                <a:solidFill>
                  <a:prstClr val="black"/>
                </a:solidFill>
              </a:rPr>
              <a:t>Table3;</a:t>
            </a:r>
          </a:p>
          <a:p>
            <a:pPr defTabSz="457200"/>
            <a:r>
              <a:rPr lang="en-US" sz="900" dirty="0">
                <a:solidFill>
                  <a:prstClr val="black"/>
                </a:solidFill>
              </a:rPr>
              <a:t>4/Keystone/Arthritis&amp; Rheumatism/</a:t>
            </a:r>
            <a:br>
              <a:rPr lang="en-US" sz="900" dirty="0">
                <a:solidFill>
                  <a:prstClr val="black"/>
                </a:solidFill>
              </a:rPr>
            </a:br>
            <a:r>
              <a:rPr lang="en-US" sz="900" dirty="0">
                <a:solidFill>
                  <a:prstClr val="black"/>
                </a:solidFill>
              </a:rPr>
              <a:t>2004/p1406/</a:t>
            </a:r>
            <a:br>
              <a:rPr lang="en-US" sz="900" dirty="0">
                <a:solidFill>
                  <a:prstClr val="black"/>
                </a:solidFill>
              </a:rPr>
            </a:br>
            <a:r>
              <a:rPr lang="en-US" sz="900" dirty="0">
                <a:solidFill>
                  <a:prstClr val="black"/>
                </a:solidFill>
              </a:rPr>
              <a:t>Table2;</a:t>
            </a:r>
          </a:p>
          <a:p>
            <a:pPr defTabSz="457200"/>
            <a:r>
              <a:rPr lang="en-US" sz="900" dirty="0">
                <a:solidFill>
                  <a:prstClr val="black"/>
                </a:solidFill>
              </a:rPr>
              <a:t>5/Keystone/Arthritis&amp; Rheumatism/</a:t>
            </a:r>
            <a:br>
              <a:rPr lang="en-US" sz="900" dirty="0">
                <a:solidFill>
                  <a:prstClr val="black"/>
                </a:solidFill>
              </a:rPr>
            </a:br>
            <a:r>
              <a:rPr lang="en-US" sz="900" dirty="0">
                <a:solidFill>
                  <a:prstClr val="black"/>
                </a:solidFill>
              </a:rPr>
              <a:t>2008/p3323/</a:t>
            </a:r>
            <a:br>
              <a:rPr lang="en-US" sz="900" dirty="0">
                <a:solidFill>
                  <a:prstClr val="black"/>
                </a:solidFill>
              </a:rPr>
            </a:br>
            <a:r>
              <a:rPr lang="en-US" sz="900" dirty="0">
                <a:solidFill>
                  <a:prstClr val="black"/>
                </a:solidFill>
              </a:rPr>
              <a:t>Figure1A</a:t>
            </a:r>
          </a:p>
          <a:p>
            <a:pPr defTabSz="457200"/>
            <a:r>
              <a:rPr lang="en-US" sz="900" dirty="0">
                <a:solidFill>
                  <a:prstClr val="black"/>
                </a:solidFill>
              </a:rPr>
              <a:t>6/Keystone/</a:t>
            </a:r>
            <a:br>
              <a:rPr lang="en-US" sz="900" dirty="0">
                <a:solidFill>
                  <a:prstClr val="black"/>
                </a:solidFill>
              </a:rPr>
            </a:br>
            <a:r>
              <a:rPr lang="en-US" sz="900" dirty="0">
                <a:solidFill>
                  <a:prstClr val="black"/>
                </a:solidFill>
              </a:rPr>
              <a:t>Ann Rheum Dis/2009/p792/Table2</a:t>
            </a:r>
          </a:p>
          <a:p>
            <a:pPr defTabSz="457200"/>
            <a:r>
              <a:rPr lang="en-US" sz="900" dirty="0">
                <a:solidFill>
                  <a:prstClr val="black"/>
                </a:solidFill>
              </a:rPr>
              <a:t>7/Cohen/Ann Rheum Dis/2004/p1063/col2/para3/</a:t>
            </a:r>
            <a:br>
              <a:rPr lang="en-US" sz="900" dirty="0">
                <a:solidFill>
                  <a:prstClr val="black"/>
                </a:solidFill>
              </a:rPr>
            </a:br>
            <a:r>
              <a:rPr lang="en-US" sz="900" dirty="0">
                <a:solidFill>
                  <a:prstClr val="black"/>
                </a:solidFill>
              </a:rPr>
              <a:t>ln4-6/p1064/</a:t>
            </a:r>
            <a:br>
              <a:rPr lang="en-US" sz="900" dirty="0">
                <a:solidFill>
                  <a:prstClr val="black"/>
                </a:solidFill>
              </a:rPr>
            </a:br>
            <a:r>
              <a:rPr lang="en-US" sz="900" dirty="0">
                <a:solidFill>
                  <a:prstClr val="black"/>
                </a:solidFill>
              </a:rPr>
              <a:t>Figure1A;</a:t>
            </a:r>
          </a:p>
          <a:p>
            <a:pPr defTabSz="457200"/>
            <a:r>
              <a:rPr lang="en-US" sz="900" dirty="0">
                <a:solidFill>
                  <a:prstClr val="black"/>
                </a:solidFill>
              </a:rPr>
              <a:t>8/Edwards/NEJM/2004/p2577/Figure2A-B;</a:t>
            </a:r>
          </a:p>
          <a:p>
            <a:pPr defTabSz="457200"/>
            <a:r>
              <a:rPr lang="en-US" sz="900" dirty="0">
                <a:solidFill>
                  <a:prstClr val="black"/>
                </a:solidFill>
              </a:rPr>
              <a:t>9/Kremer/Ann Intern Med/2006/</a:t>
            </a:r>
            <a:br>
              <a:rPr lang="en-US" sz="900" dirty="0">
                <a:solidFill>
                  <a:prstClr val="black"/>
                </a:solidFill>
              </a:rPr>
            </a:br>
            <a:r>
              <a:rPr lang="en-US" sz="900" dirty="0">
                <a:solidFill>
                  <a:prstClr val="black"/>
                </a:solidFill>
              </a:rPr>
              <a:t>p869/col2/para3/ln5/p870/</a:t>
            </a:r>
            <a:br>
              <a:rPr lang="en-US" sz="900" dirty="0">
                <a:solidFill>
                  <a:prstClr val="black"/>
                </a:solidFill>
              </a:rPr>
            </a:br>
            <a:r>
              <a:rPr lang="en-US" sz="900" dirty="0">
                <a:solidFill>
                  <a:prstClr val="black"/>
                </a:solidFill>
              </a:rPr>
              <a:t>col1/para1/ln1-2;</a:t>
            </a:r>
          </a:p>
          <a:p>
            <a:pPr defTabSz="457200"/>
            <a:r>
              <a:rPr lang="en-US" sz="900" dirty="0">
                <a:solidFill>
                  <a:prstClr val="black"/>
                </a:solidFill>
              </a:rPr>
              <a:t>10/Smolen/Lancet/2008/p990/</a:t>
            </a:r>
            <a:br>
              <a:rPr lang="en-US" sz="900" dirty="0">
                <a:solidFill>
                  <a:prstClr val="black"/>
                </a:solidFill>
              </a:rPr>
            </a:br>
            <a:r>
              <a:rPr lang="en-US" sz="900" dirty="0">
                <a:solidFill>
                  <a:prstClr val="black"/>
                </a:solidFill>
              </a:rPr>
              <a:t>Table2</a:t>
            </a:r>
          </a:p>
        </p:txBody>
      </p:sp>
      <p:sp>
        <p:nvSpPr>
          <p:cNvPr id="6" name="TextBox 5"/>
          <p:cNvSpPr txBox="1"/>
          <p:nvPr/>
        </p:nvSpPr>
        <p:spPr>
          <a:xfrm>
            <a:off x="5676441" y="877587"/>
            <a:ext cx="889212" cy="649831"/>
          </a:xfrm>
          <a:prstGeom prst="rect">
            <a:avLst/>
          </a:prstGeom>
          <a:noFill/>
        </p:spPr>
        <p:txBody>
          <a:bodyPr wrap="square" lIns="91407" tIns="45704" rIns="91407" bIns="45704" rtlCol="0">
            <a:spAutoFit/>
          </a:bodyPr>
          <a:lstStyle/>
          <a:p>
            <a:pPr defTabSz="457200"/>
            <a:r>
              <a:rPr lang="en-US" sz="900" dirty="0">
                <a:solidFill>
                  <a:prstClr val="black"/>
                </a:solidFill>
              </a:rPr>
              <a:t>1/Burmester/</a:t>
            </a:r>
            <a:br>
              <a:rPr lang="en-US" sz="900" dirty="0">
                <a:solidFill>
                  <a:prstClr val="black"/>
                </a:solidFill>
              </a:rPr>
            </a:br>
            <a:r>
              <a:rPr lang="en-US" sz="900" dirty="0">
                <a:solidFill>
                  <a:prstClr val="black"/>
                </a:solidFill>
              </a:rPr>
              <a:t>Rheumatology/2013/p78/col1/para2/ln6-11</a:t>
            </a:r>
          </a:p>
        </p:txBody>
      </p:sp>
    </p:spTree>
    <p:extLst>
      <p:ext uri="{BB962C8B-B14F-4D97-AF65-F5344CB8AC3E}">
        <p14:creationId xmlns:p14="http://schemas.microsoft.com/office/powerpoint/2010/main" val="74196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626" y="828375"/>
            <a:ext cx="7705124" cy="723000"/>
          </a:xfrm>
        </p:spPr>
        <p:txBody>
          <a:bodyPr anchor="b">
            <a:noAutofit/>
          </a:bodyPr>
          <a:lstStyle>
            <a:lvl1pPr algn="l">
              <a:lnSpc>
                <a:spcPts val="4900"/>
              </a:lnSpc>
              <a:defRPr sz="4400">
                <a:solidFill>
                  <a:srgbClr val="1D3970"/>
                </a:solidFill>
              </a:defRPr>
            </a:lvl1pPr>
          </a:lstStyle>
          <a:p>
            <a:r>
              <a:rPr lang="en-US" dirty="0" smtClean="0"/>
              <a:t>Click to edit Master title</a:t>
            </a:r>
            <a:endParaRPr lang="en-US" dirty="0"/>
          </a:p>
        </p:txBody>
      </p:sp>
      <p:sp>
        <p:nvSpPr>
          <p:cNvPr id="10" name="Text Placeholder 9"/>
          <p:cNvSpPr>
            <a:spLocks noGrp="1"/>
          </p:cNvSpPr>
          <p:nvPr>
            <p:ph type="body" sz="quarter" idx="13"/>
          </p:nvPr>
        </p:nvSpPr>
        <p:spPr>
          <a:xfrm>
            <a:off x="708626" y="1572641"/>
            <a:ext cx="7705124" cy="757400"/>
          </a:xfrm>
        </p:spPr>
        <p:txBody>
          <a:bodyPr>
            <a:normAutofit/>
          </a:bodyPr>
          <a:lstStyle>
            <a:lvl1pPr marL="0" marR="0" indent="0" algn="l" defTabSz="457200" rtl="0" eaLnBrk="1" fontAlgn="auto" latinLnBrk="0" hangingPunct="1">
              <a:lnSpc>
                <a:spcPts val="2500"/>
              </a:lnSpc>
              <a:spcBef>
                <a:spcPts val="0"/>
              </a:spcBef>
              <a:spcAft>
                <a:spcPts val="0"/>
              </a:spcAft>
              <a:buClrTx/>
              <a:buSzTx/>
              <a:buFont typeface="Arial"/>
              <a:buNone/>
              <a:tabLst/>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styles</a:t>
            </a:r>
          </a:p>
        </p:txBody>
      </p:sp>
      <p:sp>
        <p:nvSpPr>
          <p:cNvPr id="12" name="TextBox 11"/>
          <p:cNvSpPr txBox="1"/>
          <p:nvPr userDrawn="1"/>
        </p:nvSpPr>
        <p:spPr>
          <a:xfrm>
            <a:off x="2992876" y="6662814"/>
            <a:ext cx="3155154" cy="123111"/>
          </a:xfrm>
          <a:prstGeom prst="rect">
            <a:avLst/>
          </a:prstGeom>
          <a:noFill/>
        </p:spPr>
        <p:txBody>
          <a:bodyPr wrap="square" lIns="0" tIns="0" rIns="0" bIns="0" rtlCol="0">
            <a:spAutoFit/>
          </a:bodyPr>
          <a:lstStyle/>
          <a:p>
            <a:pPr algn="ctr"/>
            <a:r>
              <a:rPr lang="en-US" sz="800" dirty="0" smtClean="0">
                <a:solidFill>
                  <a:schemeClr val="bg1"/>
                </a:solidFill>
              </a:rPr>
              <a:t>This meeting</a:t>
            </a:r>
            <a:r>
              <a:rPr lang="en-US" sz="800" baseline="0" dirty="0" smtClean="0">
                <a:solidFill>
                  <a:schemeClr val="bg1"/>
                </a:solidFill>
              </a:rPr>
              <a:t> is organised and funded by AbbVie Ltd</a:t>
            </a:r>
            <a:endParaRPr lang="en-US" sz="800" dirty="0">
              <a:solidFill>
                <a:schemeClr val="bg1"/>
              </a:solidFill>
            </a:endParaRPr>
          </a:p>
        </p:txBody>
      </p:sp>
      <p:cxnSp>
        <p:nvCxnSpPr>
          <p:cNvPr id="17" name="Straight Connector 16"/>
          <p:cNvCxnSpPr/>
          <p:nvPr userDrawn="1"/>
        </p:nvCxnSpPr>
        <p:spPr>
          <a:xfrm>
            <a:off x="708625" y="1551374"/>
            <a:ext cx="7705125"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userDrawn="1">
            <p:ph type="body" sz="quarter" idx="14" hasCustomPrompt="1"/>
          </p:nvPr>
        </p:nvSpPr>
        <p:spPr>
          <a:xfrm>
            <a:off x="714376" y="6614807"/>
            <a:ext cx="1967864" cy="222250"/>
          </a:xfrm>
        </p:spPr>
        <p:txBody>
          <a:bodyPr anchor="ctr">
            <a:noAutofit/>
          </a:bodyPr>
          <a:lstStyle>
            <a:lvl1pPr marL="0" indent="0">
              <a:buNone/>
              <a:defRPr sz="800" baseline="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Type Here</a:t>
            </a: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064" y="6632523"/>
            <a:ext cx="741443" cy="15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197" y="2359770"/>
            <a:ext cx="7705470" cy="371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714375" y="1228300"/>
            <a:ext cx="7699373" cy="4694663"/>
          </a:xfrm>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8"/>
          <p:cNvSpPr>
            <a:spLocks noGrp="1"/>
          </p:cNvSpPr>
          <p:nvPr>
            <p:ph type="body" sz="quarter" idx="13"/>
          </p:nvPr>
        </p:nvSpPr>
        <p:spPr>
          <a:xfrm>
            <a:off x="714375" y="5922963"/>
            <a:ext cx="7699373" cy="508317"/>
          </a:xfrm>
        </p:spPr>
        <p:txBody>
          <a:bodyPr anchor="b">
            <a:noAutofit/>
          </a:bodyPr>
          <a:lstStyle>
            <a:lvl1pPr marL="0" indent="0">
              <a:lnSpc>
                <a:spcPts val="800"/>
              </a:lnSpc>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Click to edit Master text styles</a:t>
            </a:r>
          </a:p>
        </p:txBody>
      </p:sp>
      <p:sp>
        <p:nvSpPr>
          <p:cNvPr id="9" name="Slide Number Placeholder 5"/>
          <p:cNvSpPr txBox="1">
            <a:spLocks/>
          </p:cNvSpPr>
          <p:nvPr userDrawn="1"/>
        </p:nvSpPr>
        <p:spPr>
          <a:xfrm>
            <a:off x="7244080" y="6492430"/>
            <a:ext cx="1169667" cy="365125"/>
          </a:xfrm>
          <a:prstGeom prst="rect">
            <a:avLst/>
          </a:prstGeom>
        </p:spPr>
        <p:txBody>
          <a:bodyPr lIns="0" tIns="0" rIns="0" bIns="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solidFill>
                  <a:schemeClr val="bg1"/>
                </a:solidFill>
              </a:rPr>
              <a:pPr/>
              <a:t>‹#›</a:t>
            </a:fld>
            <a:endParaRPr lang="en-US" dirty="0">
              <a:solidFill>
                <a:schemeClr val="bg1"/>
              </a:solidFill>
            </a:endParaRPr>
          </a:p>
        </p:txBody>
      </p:sp>
      <p:cxnSp>
        <p:nvCxnSpPr>
          <p:cNvPr id="10" name="Straight Connector 9"/>
          <p:cNvCxnSpPr/>
          <p:nvPr userDrawn="1"/>
        </p:nvCxnSpPr>
        <p:spPr>
          <a:xfrm>
            <a:off x="714375" y="1021513"/>
            <a:ext cx="7699374"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557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D707730-23D7-40D2-B6A8-8B943F8DF05E}" type="datetime1">
              <a:rPr lang="en-GB">
                <a:solidFill>
                  <a:srgbClr val="FFFFFF"/>
                </a:solidFill>
              </a:rPr>
              <a:pPr/>
              <a:t>14/10/2015</a:t>
            </a:fld>
            <a:endParaRPr lang="en-GB">
              <a:solidFill>
                <a:srgbClr val="FFFFFF"/>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srgbClr val="FFFFFF"/>
              </a:solidFill>
            </a:endParaRPr>
          </a:p>
        </p:txBody>
      </p:sp>
      <p:sp>
        <p:nvSpPr>
          <p:cNvPr id="5" name="Slide Number Placeholder 4"/>
          <p:cNvSpPr>
            <a:spLocks noGrp="1"/>
          </p:cNvSpPr>
          <p:nvPr>
            <p:ph type="sldNum" sz="quarter" idx="12"/>
          </p:nvPr>
        </p:nvSpPr>
        <p:spPr>
          <a:xfrm>
            <a:off x="7086600" y="0"/>
            <a:ext cx="2057400" cy="365125"/>
          </a:xfrm>
          <a:prstGeom prst="rect">
            <a:avLst/>
          </a:prstGeom>
        </p:spPr>
        <p:txBody>
          <a:bodyPr/>
          <a:lstStyle/>
          <a:p>
            <a:fld id="{F1BB7041-4BE1-411B-8D45-5B62720BCB5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7821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C37DDF6-94B5-4AB9-8808-682124317FF8}" type="datetimeFigureOut">
              <a:rPr lang="en-GB" smtClean="0"/>
              <a:t>14/10/2015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E46FC1-DA6B-4C9C-BFFB-27CC19916EA0}" type="slidenum">
              <a:rPr lang="en-GB" smtClean="0"/>
              <a:t>‹#›</a:t>
            </a:fld>
            <a:endParaRPr lang="en-GB"/>
          </a:p>
        </p:txBody>
      </p:sp>
    </p:spTree>
    <p:extLst>
      <p:ext uri="{BB962C8B-B14F-4D97-AF65-F5344CB8AC3E}">
        <p14:creationId xmlns:p14="http://schemas.microsoft.com/office/powerpoint/2010/main" val="319066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37DDF6-94B5-4AB9-8808-682124317FF8}" type="datetimeFigureOut">
              <a:rPr lang="en-GB" smtClean="0"/>
              <a:t>14/10/2015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E46FC1-DA6B-4C9C-BFFB-27CC19916EA0}" type="slidenum">
              <a:rPr lang="en-GB" smtClean="0"/>
              <a:t>‹#›</a:t>
            </a:fld>
            <a:endParaRPr lang="en-GB"/>
          </a:p>
        </p:txBody>
      </p:sp>
    </p:spTree>
    <p:extLst>
      <p:ext uri="{BB962C8B-B14F-4D97-AF65-F5344CB8AC3E}">
        <p14:creationId xmlns:p14="http://schemas.microsoft.com/office/powerpoint/2010/main" val="110959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375" y="1581733"/>
            <a:ext cx="6707150" cy="1362075"/>
          </a:xfrm>
        </p:spPr>
        <p:txBody>
          <a:bodyPr anchor="b">
            <a:noAutofit/>
          </a:bodyPr>
          <a:lstStyle>
            <a:lvl1pPr algn="l">
              <a:defRPr sz="4000" b="0" cap="none">
                <a:solidFill>
                  <a:schemeClr val="tx2"/>
                </a:solidFill>
              </a:defRPr>
            </a:lvl1pPr>
          </a:lstStyle>
          <a:p>
            <a:r>
              <a:rPr lang="en-US" dirty="0" smtClean="0"/>
              <a:t>Click EDIT</a:t>
            </a:r>
            <a:endParaRPr lang="en-US" dirty="0"/>
          </a:p>
        </p:txBody>
      </p:sp>
      <p:sp>
        <p:nvSpPr>
          <p:cNvPr id="3" name="Text Placeholder 2"/>
          <p:cNvSpPr>
            <a:spLocks noGrp="1"/>
          </p:cNvSpPr>
          <p:nvPr>
            <p:ph type="body" idx="1"/>
          </p:nvPr>
        </p:nvSpPr>
        <p:spPr>
          <a:xfrm>
            <a:off x="714375" y="3024928"/>
            <a:ext cx="6707150" cy="512573"/>
          </a:xfrm>
        </p:spPr>
        <p:txBody>
          <a:bodyPr anchor="t">
            <a:noAutofit/>
          </a:bodyPr>
          <a:lstStyle>
            <a:lvl1pPr marL="0" indent="0">
              <a:buNone/>
              <a:defRPr sz="24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5" name="Text Placeholder 14"/>
          <p:cNvSpPr>
            <a:spLocks noGrp="1"/>
          </p:cNvSpPr>
          <p:nvPr>
            <p:ph type="body" sz="quarter" idx="13"/>
          </p:nvPr>
        </p:nvSpPr>
        <p:spPr>
          <a:xfrm>
            <a:off x="714376" y="4386081"/>
            <a:ext cx="3789362" cy="752475"/>
          </a:xfrm>
        </p:spPr>
        <p:txBody>
          <a:bodyPr>
            <a:noAutofit/>
          </a:bodyPr>
          <a:lstStyle>
            <a:lvl1pPr marL="0" indent="0">
              <a:buNone/>
              <a:defRPr sz="12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smtClean="0"/>
              <a:t>Click to edit Master text styles</a:t>
            </a:r>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1766" y="13648"/>
            <a:ext cx="1272858" cy="654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75" y="330548"/>
            <a:ext cx="7699374" cy="671189"/>
          </a:xfrm>
        </p:spPr>
        <p:txBody>
          <a:bodyPr/>
          <a:lstStyle>
            <a:lvl1pPr>
              <a:defRPr>
                <a:solidFill>
                  <a:schemeClr val="tx2"/>
                </a:solidFill>
              </a:defRPr>
            </a:lvl1pPr>
          </a:lstStyle>
          <a:p>
            <a:r>
              <a:rPr lang="en-US" dirty="0" smtClean="0"/>
              <a:t>Click to edit Master title style</a:t>
            </a:r>
            <a:endParaRPr lang="en-US" dirty="0"/>
          </a:p>
        </p:txBody>
      </p:sp>
      <p:cxnSp>
        <p:nvCxnSpPr>
          <p:cNvPr id="5" name="Straight Connector 4"/>
          <p:cNvCxnSpPr/>
          <p:nvPr userDrawn="1"/>
        </p:nvCxnSpPr>
        <p:spPr>
          <a:xfrm>
            <a:off x="714375" y="1021513"/>
            <a:ext cx="7699374"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3"/>
          </p:nvPr>
        </p:nvSpPr>
        <p:spPr>
          <a:xfrm>
            <a:off x="714375" y="5922963"/>
            <a:ext cx="7699374" cy="508317"/>
          </a:xfrm>
        </p:spPr>
        <p:txBody>
          <a:bodyPr anchor="b">
            <a:noAutofit/>
          </a:bodyPr>
          <a:lstStyle>
            <a:lvl1pPr marL="0" indent="0">
              <a:lnSpc>
                <a:spcPts val="800"/>
              </a:lnSpc>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Click to edit Master text styles</a:t>
            </a:r>
          </a:p>
        </p:txBody>
      </p:sp>
      <p:sp>
        <p:nvSpPr>
          <p:cNvPr id="11" name="Slide Number Placeholder 5"/>
          <p:cNvSpPr txBox="1">
            <a:spLocks/>
          </p:cNvSpPr>
          <p:nvPr userDrawn="1"/>
        </p:nvSpPr>
        <p:spPr>
          <a:xfrm>
            <a:off x="7244080" y="6492430"/>
            <a:ext cx="1169669" cy="365125"/>
          </a:xfrm>
          <a:prstGeom prst="rect">
            <a:avLst/>
          </a:prstGeom>
        </p:spPr>
        <p:txBody>
          <a:bodyPr lIns="0" tIns="0" rIns="0" bIns="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solidFill>
                  <a:schemeClr val="bg1"/>
                </a:solidFill>
              </a:rPr>
              <a:pPr/>
              <a:t>‹#›</a:t>
            </a:fld>
            <a:endParaRPr lang="en-US" dirty="0">
              <a:solidFill>
                <a:schemeClr val="bg1"/>
              </a:solidFill>
            </a:endParaRPr>
          </a:p>
        </p:txBody>
      </p:sp>
      <p:sp>
        <p:nvSpPr>
          <p:cNvPr id="14" name="Content Placeholder 13"/>
          <p:cNvSpPr>
            <a:spLocks noGrp="1"/>
          </p:cNvSpPr>
          <p:nvPr>
            <p:ph sz="quarter" idx="14"/>
          </p:nvPr>
        </p:nvSpPr>
        <p:spPr>
          <a:xfrm>
            <a:off x="714375" y="1227138"/>
            <a:ext cx="7699375" cy="4243387"/>
          </a:xfrm>
        </p:spPr>
        <p:txBody>
          <a:bodyPr>
            <a:normAutofit/>
          </a:bodyPr>
          <a:lstStyle>
            <a:lvl1pPr>
              <a:defRPr sz="2400"/>
            </a:lvl1pPr>
            <a:lvl2pPr>
              <a:defRPr sz="2000"/>
            </a:lvl2pPr>
            <a:lvl3pPr>
              <a:defRPr sz="18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GB"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75" y="367782"/>
            <a:ext cx="7699374" cy="633411"/>
          </a:xfrm>
        </p:spPr>
        <p:txBody>
          <a:bodyPr/>
          <a:lstStyle>
            <a:lvl1pPr>
              <a:defRPr>
                <a:solidFill>
                  <a:schemeClr val="tx2"/>
                </a:solidFill>
              </a:defRPr>
            </a:lvl1pPr>
          </a:lstStyle>
          <a:p>
            <a:r>
              <a:rPr lang="en-US" dirty="0" smtClean="0"/>
              <a:t>Click to edit Master title style</a:t>
            </a:r>
            <a:endParaRPr lang="en-US" dirty="0"/>
          </a:p>
        </p:txBody>
      </p:sp>
      <p:sp>
        <p:nvSpPr>
          <p:cNvPr id="10" name="Text Placeholder 8"/>
          <p:cNvSpPr>
            <a:spLocks noGrp="1"/>
          </p:cNvSpPr>
          <p:nvPr>
            <p:ph type="body" sz="quarter" idx="13"/>
          </p:nvPr>
        </p:nvSpPr>
        <p:spPr>
          <a:xfrm>
            <a:off x="714375" y="5922963"/>
            <a:ext cx="7699374" cy="508317"/>
          </a:xfrm>
        </p:spPr>
        <p:txBody>
          <a:bodyPr anchor="b">
            <a:noAutofit/>
          </a:bodyPr>
          <a:lstStyle>
            <a:lvl1pPr marL="0" indent="0">
              <a:lnSpc>
                <a:spcPts val="800"/>
              </a:lnSpc>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Click to edit Master text styles</a:t>
            </a:r>
          </a:p>
        </p:txBody>
      </p:sp>
      <p:sp>
        <p:nvSpPr>
          <p:cNvPr id="11" name="Slide Number Placeholder 5"/>
          <p:cNvSpPr txBox="1">
            <a:spLocks/>
          </p:cNvSpPr>
          <p:nvPr userDrawn="1"/>
        </p:nvSpPr>
        <p:spPr>
          <a:xfrm>
            <a:off x="7244080" y="6492430"/>
            <a:ext cx="1169669" cy="365125"/>
          </a:xfrm>
          <a:prstGeom prst="rect">
            <a:avLst/>
          </a:prstGeom>
        </p:spPr>
        <p:txBody>
          <a:bodyPr lIns="0" tIns="0" rIns="0" bIns="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solidFill>
                  <a:schemeClr val="bg1"/>
                </a:solidFill>
              </a:rPr>
              <a:pPr/>
              <a:t>‹#›</a:t>
            </a:fld>
            <a:endParaRPr lang="en-US" dirty="0">
              <a:solidFill>
                <a:schemeClr val="bg1"/>
              </a:solidFill>
            </a:endParaRPr>
          </a:p>
        </p:txBody>
      </p:sp>
      <p:cxnSp>
        <p:nvCxnSpPr>
          <p:cNvPr id="12" name="Straight Connector 11"/>
          <p:cNvCxnSpPr/>
          <p:nvPr userDrawn="1"/>
        </p:nvCxnSpPr>
        <p:spPr>
          <a:xfrm>
            <a:off x="714375" y="1021513"/>
            <a:ext cx="7699374"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4"/>
          </p:nvPr>
        </p:nvSpPr>
        <p:spPr>
          <a:xfrm>
            <a:off x="714375" y="1227138"/>
            <a:ext cx="3789363" cy="4243387"/>
          </a:xfrm>
        </p:spPr>
        <p:txBody>
          <a:bodyPr/>
          <a:lstStyle>
            <a:lvl1pPr>
              <a:defRPr sz="2400"/>
            </a:lvl1pPr>
            <a:lvl2pPr>
              <a:defRPr sz="2000"/>
            </a:lvl2pPr>
            <a:lvl3pPr>
              <a:defRPr sz="1800"/>
            </a:lvl3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4" name="Content Placeholder 4"/>
          <p:cNvSpPr>
            <a:spLocks noGrp="1"/>
          </p:cNvSpPr>
          <p:nvPr>
            <p:ph sz="quarter" idx="15"/>
          </p:nvPr>
        </p:nvSpPr>
        <p:spPr>
          <a:xfrm>
            <a:off x="4624386" y="1227138"/>
            <a:ext cx="3789363" cy="4243387"/>
          </a:xfrm>
        </p:spPr>
        <p:txBody>
          <a:bodyPr/>
          <a:lstStyle>
            <a:lvl1pPr>
              <a:defRPr sz="2400"/>
            </a:lvl1pPr>
            <a:lvl2pPr>
              <a:defRPr sz="2000"/>
            </a:lvl2pPr>
            <a:lvl3pPr>
              <a:defRPr sz="1800"/>
            </a:lvl3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GB"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4375" y="327500"/>
            <a:ext cx="7699374" cy="671189"/>
          </a:xfrm>
        </p:spPr>
        <p:txBody>
          <a:bodyPr/>
          <a:lstStyle>
            <a:lvl1pPr>
              <a:defRPr>
                <a:solidFill>
                  <a:schemeClr val="tx2"/>
                </a:solidFill>
              </a:defRPr>
            </a:lvl1pPr>
          </a:lstStyle>
          <a:p>
            <a:r>
              <a:rPr lang="en-US" dirty="0" smtClean="0"/>
              <a:t>Click to edit Master title style</a:t>
            </a:r>
            <a:endParaRPr lang="en-US" dirty="0"/>
          </a:p>
        </p:txBody>
      </p:sp>
      <p:sp>
        <p:nvSpPr>
          <p:cNvPr id="7" name="Text Placeholder 8"/>
          <p:cNvSpPr>
            <a:spLocks noGrp="1"/>
          </p:cNvSpPr>
          <p:nvPr>
            <p:ph type="body" sz="quarter" idx="13"/>
          </p:nvPr>
        </p:nvSpPr>
        <p:spPr>
          <a:xfrm>
            <a:off x="714375" y="5922963"/>
            <a:ext cx="7699375" cy="508317"/>
          </a:xfrm>
        </p:spPr>
        <p:txBody>
          <a:bodyPr anchor="b">
            <a:noAutofit/>
          </a:bodyPr>
          <a:lstStyle>
            <a:lvl1pPr marL="0" indent="0">
              <a:lnSpc>
                <a:spcPts val="800"/>
              </a:lnSpc>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Click to edit Master text styles</a:t>
            </a:r>
          </a:p>
        </p:txBody>
      </p:sp>
      <p:sp>
        <p:nvSpPr>
          <p:cNvPr id="10" name="Slide Number Placeholder 5"/>
          <p:cNvSpPr txBox="1">
            <a:spLocks/>
          </p:cNvSpPr>
          <p:nvPr userDrawn="1"/>
        </p:nvSpPr>
        <p:spPr>
          <a:xfrm>
            <a:off x="7244080" y="6492430"/>
            <a:ext cx="1169669" cy="365125"/>
          </a:xfrm>
          <a:prstGeom prst="rect">
            <a:avLst/>
          </a:prstGeom>
        </p:spPr>
        <p:txBody>
          <a:bodyPr lIns="0" tIns="0" rIns="0" bIns="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solidFill>
                  <a:schemeClr val="bg1"/>
                </a:solidFill>
              </a:rPr>
              <a:pPr/>
              <a:t>‹#›</a:t>
            </a:fld>
            <a:endParaRPr lang="en-US" dirty="0">
              <a:solidFill>
                <a:schemeClr val="bg1"/>
              </a:solidFill>
            </a:endParaRPr>
          </a:p>
        </p:txBody>
      </p:sp>
      <p:cxnSp>
        <p:nvCxnSpPr>
          <p:cNvPr id="11" name="Straight Connector 10"/>
          <p:cNvCxnSpPr/>
          <p:nvPr userDrawn="1"/>
        </p:nvCxnSpPr>
        <p:spPr>
          <a:xfrm>
            <a:off x="714375" y="1021513"/>
            <a:ext cx="7699374"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041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bwMode="white">
          <a:xfrm>
            <a:off x="0" y="3861048"/>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srgbClr val="FFFFFF"/>
              </a:solidFill>
            </a:endParaRPr>
          </a:p>
        </p:txBody>
      </p:sp>
      <p:sp>
        <p:nvSpPr>
          <p:cNvPr id="10" name="Rectangle 9"/>
          <p:cNvSpPr/>
          <p:nvPr/>
        </p:nvSpPr>
        <p:spPr>
          <a:xfrm>
            <a:off x="-9144" y="3943344"/>
            <a:ext cx="2249424" cy="713232"/>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srgbClr val="FFFFFF"/>
              </a:solidFill>
            </a:endParaRPr>
          </a:p>
        </p:txBody>
      </p:sp>
      <p:sp>
        <p:nvSpPr>
          <p:cNvPr id="11" name="Rectangle 10"/>
          <p:cNvSpPr/>
          <p:nvPr/>
        </p:nvSpPr>
        <p:spPr>
          <a:xfrm>
            <a:off x="2359152" y="3934200"/>
            <a:ext cx="6784848" cy="713232"/>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srgbClr val="FFFFFF"/>
              </a:solidFill>
            </a:endParaRPr>
          </a:p>
        </p:txBody>
      </p:sp>
      <p:sp>
        <p:nvSpPr>
          <p:cNvPr id="8" name="Title 7"/>
          <p:cNvSpPr>
            <a:spLocks noGrp="1"/>
          </p:cNvSpPr>
          <p:nvPr>
            <p:ph type="ctrTitle"/>
          </p:nvPr>
        </p:nvSpPr>
        <p:spPr>
          <a:xfrm>
            <a:off x="2362200" y="2060848"/>
            <a:ext cx="6477000" cy="1828800"/>
          </a:xfrm>
        </p:spPr>
        <p:txBody>
          <a:bodyPr anchor="b">
            <a:normAutofit/>
          </a:bodyPr>
          <a:lstStyle>
            <a:lvl1pPr>
              <a:defRPr sz="3600" cap="all" baseline="0"/>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2383970" y="3940055"/>
            <a:ext cx="6705600" cy="685800"/>
          </a:xfrm>
          <a:prstGeom prst="rect">
            <a:avLst/>
          </a:prstGeom>
          <a:solidFill>
            <a:schemeClr val="tx1">
              <a:lumMod val="50000"/>
            </a:schemeClr>
          </a:solid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Box 12"/>
          <p:cNvSpPr txBox="1"/>
          <p:nvPr/>
        </p:nvSpPr>
        <p:spPr>
          <a:xfrm rot="16200000">
            <a:off x="-734545" y="5591022"/>
            <a:ext cx="1684529" cy="215444"/>
          </a:xfrm>
          <a:prstGeom prst="rect">
            <a:avLst/>
          </a:prstGeom>
          <a:noFill/>
        </p:spPr>
        <p:txBody>
          <a:bodyPr wrap="square" rtlCol="0">
            <a:spAutoFit/>
          </a:bodyPr>
          <a:lstStyle/>
          <a:p>
            <a:pPr fontAlgn="auto">
              <a:spcBef>
                <a:spcPts val="0"/>
              </a:spcBef>
              <a:spcAft>
                <a:spcPts val="0"/>
              </a:spcAft>
            </a:pPr>
            <a:r>
              <a:rPr lang="en-GB" sz="800" dirty="0" smtClean="0">
                <a:solidFill>
                  <a:srgbClr val="000000"/>
                </a:solidFill>
                <a:latin typeface="Arial"/>
                <a:cs typeface="+mn-cs"/>
              </a:rPr>
              <a:t>CZP-SCT-</a:t>
            </a:r>
            <a:endParaRPr lang="en-GB" sz="800" dirty="0">
              <a:solidFill>
                <a:srgbClr val="000000"/>
              </a:solidFill>
              <a:latin typeface="Arial"/>
              <a:cs typeface="+mn-cs"/>
            </a:endParaRPr>
          </a:p>
        </p:txBody>
      </p:sp>
      <p:sp>
        <p:nvSpPr>
          <p:cNvPr id="14" name="Rectangle 13"/>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000000"/>
              </a:solidFill>
            </a:endParaRPr>
          </a:p>
        </p:txBody>
      </p:sp>
    </p:spTree>
    <p:extLst>
      <p:ext uri="{BB962C8B-B14F-4D97-AF65-F5344CB8AC3E}">
        <p14:creationId xmlns:p14="http://schemas.microsoft.com/office/powerpoint/2010/main" val="2115847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4548"/>
            <a:ext cx="7772400" cy="1362075"/>
          </a:xfrm>
        </p:spPr>
        <p:txBody>
          <a:bodyPr anchor="t"/>
          <a:lstStyle>
            <a:lvl1pPr algn="l">
              <a:defRPr sz="4000" b="1" cap="all"/>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2FB09F-7834-4121-931C-74B549F1AB3F}" type="datetimeFigureOut">
              <a:rPr lang="en-US" smtClean="0"/>
              <a:t>10/14/15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073CE0-83C0-4758-A7D2-12D711D483C5}" type="slidenum">
              <a:rPr lang="en-US" smtClean="0"/>
              <a:t>‹#›</a:t>
            </a:fld>
            <a:endParaRPr lang="en-US"/>
          </a:p>
        </p:txBody>
      </p:sp>
    </p:spTree>
    <p:extLst>
      <p:ext uri="{BB962C8B-B14F-4D97-AF65-F5344CB8AC3E}">
        <p14:creationId xmlns:p14="http://schemas.microsoft.com/office/powerpoint/2010/main" val="5863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571B0B3-75A5-4B80-A11F-AA17B73ACB15}" type="datetime1">
              <a:rPr lang="en-GB" smtClean="0"/>
              <a:pPr/>
              <a:t>14/10/2015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86600" y="0"/>
            <a:ext cx="2057400" cy="365125"/>
          </a:xfrm>
          <a:prstGeom prst="rect">
            <a:avLst/>
          </a:prstGeom>
        </p:spPr>
        <p:txBody>
          <a:bodyPr/>
          <a:lstStyle/>
          <a:p>
            <a:fld id="{F1BB7041-4BE1-411B-8D45-5B62720BCB5F}" type="slidenum">
              <a:rPr lang="en-GB" smtClean="0"/>
              <a:pPr/>
              <a:t>‹#›</a:t>
            </a:fld>
            <a:endParaRPr lang="en-GB"/>
          </a:p>
        </p:txBody>
      </p:sp>
    </p:spTree>
    <p:extLst>
      <p:ext uri="{BB962C8B-B14F-4D97-AF65-F5344CB8AC3E}">
        <p14:creationId xmlns:p14="http://schemas.microsoft.com/office/powerpoint/2010/main" val="154383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599" y="1760400"/>
            <a:ext cx="8439113"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xfrm>
            <a:off x="107950" y="6354763"/>
            <a:ext cx="466725" cy="358775"/>
          </a:xfrm>
          <a:prstGeom prst="rect">
            <a:avLst/>
          </a:prstGeom>
        </p:spPr>
        <p:txBody>
          <a:bodyPr/>
          <a:lstStyle>
            <a:lvl1pPr>
              <a:defRPr smtClean="0"/>
            </a:lvl1pPr>
          </a:lstStyle>
          <a:p>
            <a:pPr>
              <a:defRPr/>
            </a:pPr>
            <a:fld id="{7457DF89-4C6C-40E6-B54C-48F618944BE4}" type="slidenum">
              <a:rPr lang="en-GB"/>
              <a:pPr>
                <a:defRPr/>
              </a:pPr>
              <a:t>‹#›</a:t>
            </a:fld>
            <a:endParaRPr lang="en-GB" dirty="0"/>
          </a:p>
        </p:txBody>
      </p:sp>
      <p:sp>
        <p:nvSpPr>
          <p:cNvPr id="6" name="Date Placeholder 7"/>
          <p:cNvSpPr>
            <a:spLocks noGrp="1"/>
          </p:cNvSpPr>
          <p:nvPr>
            <p:ph type="dt" sz="half" idx="16"/>
          </p:nvPr>
        </p:nvSpPr>
        <p:spPr>
          <a:xfrm>
            <a:off x="612775" y="6354763"/>
            <a:ext cx="3311525" cy="244475"/>
          </a:xfrm>
          <a:prstGeom prst="rect">
            <a:avLst/>
          </a:prstGeom>
        </p:spPr>
        <p:txBody>
          <a:bodyPr/>
          <a:lstStyle>
            <a:lvl1pPr>
              <a:defRPr smtClean="0"/>
            </a:lvl1pPr>
          </a:lstStyle>
          <a:p>
            <a:pPr>
              <a:defRPr/>
            </a:pPr>
            <a:r>
              <a:rPr lang="en-US" dirty="0"/>
              <a:t>Author | 00 Month Year</a:t>
            </a:r>
            <a:endParaRPr lang="sv-SE"/>
          </a:p>
        </p:txBody>
      </p:sp>
      <p:sp>
        <p:nvSpPr>
          <p:cNvPr id="9" name="Footer Placeholder 10"/>
          <p:cNvSpPr>
            <a:spLocks noGrp="1"/>
          </p:cNvSpPr>
          <p:nvPr>
            <p:ph type="ftr" sz="quarter" idx="17"/>
          </p:nvPr>
        </p:nvSpPr>
        <p:spPr>
          <a:xfrm>
            <a:off x="3924300" y="6354763"/>
            <a:ext cx="4319588" cy="24447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r>
              <a:rPr lang="en-GB" dirty="0"/>
              <a:t>Set area descriptor | Sub level 1</a:t>
            </a:r>
            <a:endParaRPr lang="sv-SE"/>
          </a:p>
        </p:txBody>
      </p:sp>
    </p:spTree>
    <p:extLst>
      <p:ext uri="{BB962C8B-B14F-4D97-AF65-F5344CB8AC3E}">
        <p14:creationId xmlns:p14="http://schemas.microsoft.com/office/powerpoint/2010/main" val="2940503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4376" y="119447"/>
            <a:ext cx="7699373" cy="882329"/>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14374" y="1228300"/>
            <a:ext cx="7699375" cy="4966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rotWithShape="1">
          <a:blip r:embed="rId15">
            <a:extLst>
              <a:ext uri="{28A0092B-C50C-407E-A947-70E740481C1C}">
                <a14:useLocalDpi xmlns:a14="http://schemas.microsoft.com/office/drawing/2010/main" val="0"/>
              </a:ext>
            </a:extLst>
          </a:blip>
          <a:srcRect l="36128" t="91749"/>
          <a:stretch/>
        </p:blipFill>
        <p:spPr>
          <a:xfrm>
            <a:off x="-12288" y="6578221"/>
            <a:ext cx="9177554" cy="329491"/>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57" r:id="rId3"/>
    <p:sldLayoutId id="2147493459" r:id="rId4"/>
    <p:sldLayoutId id="2147493464" r:id="rId5"/>
    <p:sldLayoutId id="2147493465" r:id="rId6"/>
    <p:sldLayoutId id="2147493467" r:id="rId7"/>
    <p:sldLayoutId id="2147493470" r:id="rId8"/>
    <p:sldLayoutId id="2147493472" r:id="rId9"/>
    <p:sldLayoutId id="2147493473" r:id="rId10"/>
    <p:sldLayoutId id="2147493474" r:id="rId11"/>
    <p:sldLayoutId id="2147493475" r:id="rId12"/>
    <p:sldLayoutId id="2147493476" r:id="rId13"/>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2"/>
          </a:solidFill>
          <a:latin typeface="+mj-lt"/>
          <a:ea typeface="+mj-ea"/>
          <a:cs typeface="+mj-cs"/>
        </a:defRPr>
      </a:lvl1pPr>
    </p:titleStyle>
    <p:bodyStyle>
      <a:lvl1pPr marL="177800" indent="-177800" algn="l" defTabSz="457200" rtl="0" eaLnBrk="1" latinLnBrk="0" hangingPunct="1">
        <a:spcBef>
          <a:spcPct val="20000"/>
        </a:spcBef>
        <a:buClr>
          <a:srgbClr val="1D3970"/>
        </a:buClr>
        <a:buFont typeface="Arial"/>
        <a:buChar char="•"/>
        <a:defRPr sz="1800" kern="1200">
          <a:solidFill>
            <a:schemeClr val="accent3">
              <a:lumMod val="65000"/>
              <a:lumOff val="35000"/>
            </a:schemeClr>
          </a:solidFill>
          <a:latin typeface="+mn-lt"/>
          <a:ea typeface="+mn-ea"/>
          <a:cs typeface="+mn-cs"/>
        </a:defRPr>
      </a:lvl1pPr>
      <a:lvl2pPr marL="539750" indent="-285750" algn="l" defTabSz="457200" rtl="0" eaLnBrk="1" latinLnBrk="0" hangingPunct="1">
        <a:spcBef>
          <a:spcPct val="20000"/>
        </a:spcBef>
        <a:buClr>
          <a:srgbClr val="1D3970"/>
        </a:buClr>
        <a:buFont typeface="Arial"/>
        <a:buChar char="–"/>
        <a:defRPr sz="1600" kern="1200">
          <a:solidFill>
            <a:schemeClr val="accent3">
              <a:lumMod val="65000"/>
              <a:lumOff val="35000"/>
            </a:schemeClr>
          </a:solidFill>
          <a:latin typeface="+mn-lt"/>
          <a:ea typeface="+mn-ea"/>
          <a:cs typeface="+mn-cs"/>
        </a:defRPr>
      </a:lvl2pPr>
      <a:lvl3pPr marL="984250" indent="-228600" algn="l" defTabSz="457200" rtl="0" eaLnBrk="1" latinLnBrk="0" hangingPunct="1">
        <a:spcBef>
          <a:spcPct val="20000"/>
        </a:spcBef>
        <a:buClr>
          <a:srgbClr val="1D3970"/>
        </a:buClr>
        <a:buFont typeface="Arial"/>
        <a:buChar char="•"/>
        <a:defRPr sz="1400" kern="1200">
          <a:solidFill>
            <a:schemeClr val="accent3">
              <a:lumMod val="65000"/>
              <a:lumOff val="35000"/>
            </a:schemeClr>
          </a:solidFill>
          <a:latin typeface="+mn-lt"/>
          <a:ea typeface="+mn-ea"/>
          <a:cs typeface="+mn-cs"/>
        </a:defRPr>
      </a:lvl3pPr>
      <a:lvl4pPr marL="1438275" indent="-228600" algn="l" defTabSz="457200" rtl="0" eaLnBrk="1" latinLnBrk="0" hangingPunct="1">
        <a:spcBef>
          <a:spcPct val="20000"/>
        </a:spcBef>
        <a:buClr>
          <a:srgbClr val="1D3970"/>
        </a:buClr>
        <a:buFont typeface="Arial"/>
        <a:buChar char="–"/>
        <a:defRPr sz="1200" kern="1200" baseline="30000">
          <a:solidFill>
            <a:schemeClr val="accent3">
              <a:lumMod val="65000"/>
              <a:lumOff val="35000"/>
            </a:schemeClr>
          </a:solidFill>
          <a:latin typeface="+mn-lt"/>
          <a:ea typeface="+mn-ea"/>
          <a:cs typeface="+mn-cs"/>
        </a:defRPr>
      </a:lvl4pPr>
      <a:lvl5pPr marL="1884363" indent="-228600" algn="l" defTabSz="457200" rtl="0" eaLnBrk="1" latinLnBrk="0" hangingPunct="1">
        <a:spcBef>
          <a:spcPct val="20000"/>
        </a:spcBef>
        <a:buClr>
          <a:srgbClr val="1D3970"/>
        </a:buClr>
        <a:buFont typeface="Arial"/>
        <a:buChar char="»"/>
        <a:defRPr sz="1200" kern="1200">
          <a:solidFill>
            <a:schemeClr val="accent3">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NULL" TargetMode="External"/><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webmedia.unmc.edu/maf/molecpix.gif&amp;imgrefurl=http://www.unmc.edu/maf/&amp;usg=__Zlp2XVDsEpLQhDUHBS9ving9aMA=&amp;h=265&amp;w=305&amp;sz=17&amp;hl=en&amp;start=1&amp;itbs=1&amp;tbnid=7TOrraCuNUbSdM:&amp;tbnh=101&amp;tbnw=116&amp;prev=/images?q=monoclonal+antibody&amp;tbnid=7TOrraCuNUbSdM:&amp;tbnh=0&amp;tbnw=0&amp;hl=en&amp;sa=X&amp;gbv=2&amp;ndsp=20&amp;imgtype=i_similar&amp;tbs=isch:1" TargetMode="External"/><Relationship Id="rId4" Type="http://schemas.openxmlformats.org/officeDocument/2006/relationships/image" Target="../media/image16.jpeg"/><Relationship Id="rId5" Type="http://schemas.openxmlformats.org/officeDocument/2006/relationships/hyperlink" Target="http://www.google.com/imgres?imgurl=http://www.kaifalhal.net/images/article/2007/11/01/630.gif&amp;imgrefurl=http://www.kaifalhal.net/search3042-1.html&amp;usg=__OphweaVjWXBWpTPyXgCxLHEOVvY=&amp;h=298&amp;w=411&amp;sz=17&amp;hl=en&amp;start=3&amp;itbs=1&amp;tbnid=LcUFa0rA7saNqM:&amp;tbnh=91&amp;tbnw=125&amp;prev=/images?q=monoclonal+antibody&amp;tbnid=7TOrraCuNUbSdM:&amp;tbnh=0&amp;tbnw=0&amp;hl=en&amp;sa=X&amp;gbv=2&amp;ndsp=20&amp;imgtype=i_similar&amp;tbs=isch:1" TargetMode="External"/><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em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chart" Target="../charts/chart7.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7.emf"/><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chart" Target="../charts/char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chart" Target="../charts/char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38.emf"/><Relationship Id="rId7" Type="http://schemas.openxmlformats.org/officeDocument/2006/relationships/image" Target="../media/image39.png"/><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chart" Target="../charts/char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chart" Target="../charts/char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chart" Target="../charts/char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43.png"/><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4.bin"/><Relationship Id="rId5" Type="http://schemas.openxmlformats.org/officeDocument/2006/relationships/oleObject" Target="../embeddings/Microsoft_Excel_97_-_2004_Worksheet4.xls"/><Relationship Id="rId6" Type="http://schemas.openxmlformats.org/officeDocument/2006/relationships/image" Target="../media/image43.png"/><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chart" Target="../charts/char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chart" Target="../charts/char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oleObject5.bin"/><Relationship Id="rId5" Type="http://schemas.openxmlformats.org/officeDocument/2006/relationships/oleObject" Target="../embeddings/Microsoft_Excel_97_-_2004_Worksheet5.xls"/><Relationship Id="rId6" Type="http://schemas.openxmlformats.org/officeDocument/2006/relationships/image" Target="../media/image44.png"/><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chart" Target="../charts/char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chart" Target="../charts/char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chart" Target="../charts/char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14374" y="1581733"/>
            <a:ext cx="7800233" cy="1362075"/>
          </a:xfrm>
        </p:spPr>
        <p:txBody>
          <a:bodyPr>
            <a:noAutofit/>
          </a:bodyPr>
          <a:lstStyle/>
          <a:p>
            <a:r>
              <a:rPr lang="en-GB" sz="4400" b="1" dirty="0"/>
              <a:t>State of the Art in Rheumatology</a:t>
            </a:r>
            <a:r>
              <a:rPr lang="en-GB" sz="4400" b="1" dirty="0" smtClean="0"/>
              <a:t>:</a:t>
            </a:r>
            <a:r>
              <a:rPr lang="en-GB" sz="4400" b="1" dirty="0" smtClean="0">
                <a:solidFill>
                  <a:srgbClr val="000000"/>
                </a:solidFill>
              </a:rPr>
              <a:t> </a:t>
            </a:r>
            <a:r>
              <a:rPr lang="en-GB" sz="4400" dirty="0">
                <a:solidFill>
                  <a:srgbClr val="000000"/>
                </a:solidFill>
              </a:rPr>
              <a:t>What’s </a:t>
            </a:r>
            <a:r>
              <a:rPr lang="en-GB" sz="4400" dirty="0" smtClean="0">
                <a:solidFill>
                  <a:srgbClr val="000000"/>
                </a:solidFill>
              </a:rPr>
              <a:t>next in RA and AS?</a:t>
            </a:r>
            <a:endParaRPr lang="en-GB" sz="4400" dirty="0">
              <a:solidFill>
                <a:srgbClr val="000000"/>
              </a:solidFill>
            </a:endParaRPr>
          </a:p>
        </p:txBody>
      </p:sp>
      <p:sp>
        <p:nvSpPr>
          <p:cNvPr id="6" name="Text Placeholder 9"/>
          <p:cNvSpPr>
            <a:spLocks noGrp="1"/>
          </p:cNvSpPr>
          <p:nvPr>
            <p:ph type="body" idx="4294967295"/>
          </p:nvPr>
        </p:nvSpPr>
        <p:spPr>
          <a:xfrm>
            <a:off x="631250" y="3488053"/>
            <a:ext cx="6707150" cy="512573"/>
          </a:xfrm>
          <a:prstGeom prst="rect">
            <a:avLst/>
          </a:prstGeom>
        </p:spPr>
        <p:txBody>
          <a:bodyPr/>
          <a:lstStyle/>
          <a:p>
            <a:pPr marL="0" indent="0">
              <a:lnSpc>
                <a:spcPts val="2500"/>
              </a:lnSpc>
              <a:buNone/>
            </a:pPr>
            <a:r>
              <a:rPr lang="en-GB" sz="2000" b="1" dirty="0">
                <a:solidFill>
                  <a:schemeClr val="accent4">
                    <a:lumMod val="75000"/>
                  </a:schemeClr>
                </a:solidFill>
              </a:rPr>
              <a:t>Professor Peter C. </a:t>
            </a:r>
            <a:r>
              <a:rPr lang="en-GB" sz="2000" b="1" dirty="0" smtClean="0">
                <a:solidFill>
                  <a:schemeClr val="accent4">
                    <a:lumMod val="75000"/>
                  </a:schemeClr>
                </a:solidFill>
              </a:rPr>
              <a:t>Taylor MA, PhD, FRCP</a:t>
            </a:r>
            <a:endParaRPr lang="en-GB" sz="2000" b="1" dirty="0">
              <a:solidFill>
                <a:schemeClr val="accent4">
                  <a:lumMod val="75000"/>
                </a:schemeClr>
              </a:solidFill>
            </a:endParaRPr>
          </a:p>
        </p:txBody>
      </p:sp>
      <p:sp>
        <p:nvSpPr>
          <p:cNvPr id="7" name="Text Placeholder 3"/>
          <p:cNvSpPr>
            <a:spLocks noGrp="1"/>
          </p:cNvSpPr>
          <p:nvPr>
            <p:ph type="body" sz="quarter" idx="13"/>
          </p:nvPr>
        </p:nvSpPr>
        <p:spPr>
          <a:xfrm>
            <a:off x="714375" y="4386081"/>
            <a:ext cx="4570143" cy="752475"/>
          </a:xfrm>
        </p:spPr>
        <p:txBody>
          <a:bodyPr>
            <a:normAutofit fontScale="32500" lnSpcReduction="20000"/>
          </a:bodyPr>
          <a:lstStyle/>
          <a:p>
            <a:pPr>
              <a:lnSpc>
                <a:spcPct val="100000"/>
              </a:lnSpc>
            </a:pPr>
            <a:r>
              <a:rPr lang="en-GB" dirty="0" smtClean="0"/>
              <a:t>Norman </a:t>
            </a:r>
            <a:r>
              <a:rPr lang="en-GB" dirty="0" err="1" smtClean="0"/>
              <a:t>Collisson</a:t>
            </a:r>
            <a:r>
              <a:rPr lang="en-GB" dirty="0" smtClean="0"/>
              <a:t> Professor of Musculoskeletal Sciences </a:t>
            </a:r>
          </a:p>
          <a:p>
            <a:pPr>
              <a:lnSpc>
                <a:spcPct val="100000"/>
              </a:lnSpc>
            </a:pPr>
            <a:r>
              <a:rPr lang="en-GB" dirty="0" smtClean="0"/>
              <a:t>Director of clinical Sciences, </a:t>
            </a:r>
            <a:r>
              <a:rPr lang="en-GB" dirty="0" err="1" smtClean="0"/>
              <a:t>Botnar</a:t>
            </a:r>
            <a:r>
              <a:rPr lang="en-GB" dirty="0" smtClean="0"/>
              <a:t> Research Centre and </a:t>
            </a:r>
          </a:p>
          <a:p>
            <a:pPr>
              <a:lnSpc>
                <a:spcPct val="100000"/>
              </a:lnSpc>
            </a:pPr>
            <a:r>
              <a:rPr lang="en-GB" dirty="0" smtClean="0"/>
              <a:t>Kennedy Institute of Rheumatology, Nuffield Department of Orthopaedics, Rheumatology and Musculoskeletal Sciences, University of Oxford</a:t>
            </a:r>
          </a:p>
          <a:p>
            <a:pPr>
              <a:lnSpc>
                <a:spcPct val="100000"/>
              </a:lnSpc>
            </a:pPr>
            <a:r>
              <a:rPr lang="en-GB" dirty="0" smtClean="0"/>
              <a:t>Fellow of St. Peter’s College ,Oxford</a:t>
            </a:r>
          </a:p>
          <a:p>
            <a:endParaRPr lang="en-GB" dirty="0"/>
          </a:p>
        </p:txBody>
      </p:sp>
      <p:sp>
        <p:nvSpPr>
          <p:cNvPr id="8" name="TextBox 7"/>
          <p:cNvSpPr txBox="1"/>
          <p:nvPr/>
        </p:nvSpPr>
        <p:spPr>
          <a:xfrm>
            <a:off x="2665549" y="4096434"/>
            <a:ext cx="3812903" cy="400110"/>
          </a:xfrm>
          <a:prstGeom prst="rect">
            <a:avLst/>
          </a:prstGeom>
          <a:noFill/>
        </p:spPr>
        <p:txBody>
          <a:bodyPr wrap="none" rtlCol="0">
            <a:spAutoFit/>
          </a:bodyPr>
          <a:lstStyle/>
          <a:p>
            <a:r>
              <a:rPr lang="en-GB" sz="2000" dirty="0">
                <a:solidFill>
                  <a:schemeClr val="bg1"/>
                </a:solidFill>
                <a:latin typeface="Arial" pitchFamily="34" charset="0"/>
                <a:cs typeface="Arial" pitchFamily="34" charset="0"/>
              </a:rPr>
              <a:t>Peter C. Taylor MA. PhD, </a:t>
            </a:r>
            <a:r>
              <a:rPr lang="en-GB" sz="2000" dirty="0" smtClean="0">
                <a:solidFill>
                  <a:schemeClr val="bg1"/>
                </a:solidFill>
                <a:latin typeface="Arial" pitchFamily="34" charset="0"/>
                <a:cs typeface="Arial" pitchFamily="34" charset="0"/>
              </a:rPr>
              <a:t>FRCP</a:t>
            </a:r>
            <a:endParaRPr lang="en-GB" dirty="0">
              <a:solidFill>
                <a:schemeClr val="bg1"/>
              </a:solidFill>
              <a:latin typeface="Arial" pitchFamily="34" charset="0"/>
              <a:cs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549" y="5535290"/>
            <a:ext cx="746391" cy="831422"/>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5685210"/>
            <a:ext cx="1778024" cy="56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03826" y="5646680"/>
            <a:ext cx="5019540" cy="646331"/>
          </a:xfrm>
          <a:prstGeom prst="rect">
            <a:avLst/>
          </a:prstGeom>
        </p:spPr>
        <p:txBody>
          <a:bodyPr wrap="square">
            <a:spAutoFit/>
          </a:bodyPr>
          <a:lstStyle/>
          <a:p>
            <a:r>
              <a:rPr lang="en-GB" dirty="0"/>
              <a:t>British Society for Rheumatology Autumn Conference</a:t>
            </a:r>
          </a:p>
          <a:p>
            <a:r>
              <a:rPr lang="en-GB" dirty="0"/>
              <a:t>15-16 October 2015</a:t>
            </a:r>
          </a:p>
        </p:txBody>
      </p:sp>
    </p:spTree>
    <p:extLst>
      <p:ext uri="{BB962C8B-B14F-4D97-AF65-F5344CB8AC3E}">
        <p14:creationId xmlns:p14="http://schemas.microsoft.com/office/powerpoint/2010/main" val="2944568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0" dirty="0" smtClean="0"/>
              <a:t>ACR50 response at wk 24 for anti-TNFs + MTX in </a:t>
            </a:r>
            <a:br>
              <a:rPr lang="en-GB" b="0" dirty="0" smtClean="0"/>
            </a:br>
            <a:r>
              <a:rPr lang="en-GB" b="0" dirty="0" smtClean="0"/>
              <a:t>MTX-naïve patients </a:t>
            </a:r>
            <a:endParaRPr lang="en-GB" b="0" dirty="0"/>
          </a:p>
        </p:txBody>
      </p:sp>
      <p:sp>
        <p:nvSpPr>
          <p:cNvPr id="4" name="TextBox 3"/>
          <p:cNvSpPr txBox="1"/>
          <p:nvPr/>
        </p:nvSpPr>
        <p:spPr>
          <a:xfrm>
            <a:off x="545922" y="5451840"/>
            <a:ext cx="8171966" cy="823302"/>
          </a:xfrm>
          <a:prstGeom prst="rect">
            <a:avLst/>
          </a:prstGeom>
          <a:noFill/>
        </p:spPr>
        <p:txBody>
          <a:bodyPr wrap="square" lIns="182880" bIns="274320" rtlCol="0" anchor="b" anchorCtr="0">
            <a:spAutoFit/>
          </a:bodyPr>
          <a:lstStyle/>
          <a:p>
            <a:r>
              <a:rPr lang="en-GB" sz="1050" baseline="30000" dirty="0" err="1" smtClean="0">
                <a:solidFill>
                  <a:prstClr val="black"/>
                </a:solidFill>
                <a:ea typeface="Verdana" pitchFamily="34" charset="0"/>
                <a:cs typeface="Arial" panose="020B0604020202020204" pitchFamily="34" charset="0"/>
              </a:rPr>
              <a:t>a</a:t>
            </a:r>
            <a:r>
              <a:rPr lang="en-GB" sz="1050" dirty="0" err="1" smtClean="0">
                <a:solidFill>
                  <a:prstClr val="black"/>
                </a:solidFill>
                <a:ea typeface="Verdana" pitchFamily="34" charset="0"/>
                <a:cs typeface="Arial" panose="020B0604020202020204" pitchFamily="34" charset="0"/>
              </a:rPr>
              <a:t>Etanercept</a:t>
            </a:r>
            <a:r>
              <a:rPr lang="en-GB" sz="1050" dirty="0" smtClean="0">
                <a:solidFill>
                  <a:prstClr val="black"/>
                </a:solidFill>
                <a:ea typeface="Verdana" pitchFamily="34" charset="0"/>
                <a:cs typeface="Arial" panose="020B0604020202020204" pitchFamily="34" charset="0"/>
              </a:rPr>
              <a:t> was taken in combination with PBO; </a:t>
            </a:r>
            <a:r>
              <a:rPr lang="en-GB" sz="1100" baseline="30000" dirty="0" err="1" smtClean="0">
                <a:solidFill>
                  <a:prstClr val="black"/>
                </a:solidFill>
                <a:ea typeface="Verdana" pitchFamily="34" charset="0"/>
                <a:cs typeface="Arial" panose="020B0604020202020204" pitchFamily="34" charset="0"/>
              </a:rPr>
              <a:t>b</a:t>
            </a:r>
            <a:r>
              <a:rPr lang="en-GB" sz="1050" dirty="0" err="1" smtClean="0">
                <a:solidFill>
                  <a:prstClr val="black"/>
                </a:solidFill>
                <a:ea typeface="Verdana" pitchFamily="34" charset="0"/>
                <a:cs typeface="Arial" panose="020B0604020202020204" pitchFamily="34" charset="0"/>
              </a:rPr>
              <a:t>The</a:t>
            </a:r>
            <a:r>
              <a:rPr lang="en-GB" sz="1050" dirty="0" smtClean="0">
                <a:solidFill>
                  <a:prstClr val="black"/>
                </a:solidFill>
                <a:ea typeface="Verdana" pitchFamily="34" charset="0"/>
                <a:cs typeface="Arial" panose="020B0604020202020204" pitchFamily="34" charset="0"/>
              </a:rPr>
              <a:t> TEMPO study investigated combination therapy with </a:t>
            </a:r>
            <a:r>
              <a:rPr lang="en-GB" sz="1050" dirty="0" err="1" smtClean="0">
                <a:solidFill>
                  <a:prstClr val="black"/>
                </a:solidFill>
                <a:ea typeface="Verdana" pitchFamily="34" charset="0"/>
                <a:cs typeface="Arial" panose="020B0604020202020204" pitchFamily="34" charset="0"/>
              </a:rPr>
              <a:t>MTX+etanercept</a:t>
            </a:r>
            <a:r>
              <a:rPr lang="en-GB" sz="1050" dirty="0" smtClean="0">
                <a:solidFill>
                  <a:prstClr val="black"/>
                </a:solidFill>
                <a:ea typeface="Verdana" pitchFamily="34" charset="0"/>
                <a:cs typeface="Arial" panose="020B0604020202020204" pitchFamily="34" charset="0"/>
              </a:rPr>
              <a:t> vs </a:t>
            </a:r>
            <a:r>
              <a:rPr lang="en-GB" sz="1050" dirty="0" err="1" smtClean="0">
                <a:solidFill>
                  <a:prstClr val="black"/>
                </a:solidFill>
                <a:ea typeface="Verdana" pitchFamily="34" charset="0"/>
                <a:cs typeface="Arial" panose="020B0604020202020204" pitchFamily="34" charset="0"/>
              </a:rPr>
              <a:t>MTX+placebo</a:t>
            </a:r>
            <a:r>
              <a:rPr lang="en-GB" sz="1050" dirty="0" smtClean="0">
                <a:solidFill>
                  <a:prstClr val="black"/>
                </a:solidFill>
                <a:ea typeface="Verdana" pitchFamily="34" charset="0"/>
                <a:cs typeface="Arial" panose="020B0604020202020204" pitchFamily="34" charset="0"/>
              </a:rPr>
              <a:t> in patients who were not MTX-naïve.</a:t>
            </a:r>
            <a:r>
              <a:rPr lang="en-GB" sz="1050" baseline="30000" dirty="0" smtClean="0">
                <a:solidFill>
                  <a:prstClr val="black"/>
                </a:solidFill>
                <a:ea typeface="Verdana" pitchFamily="34" charset="0"/>
                <a:cs typeface="Arial" panose="020B0604020202020204" pitchFamily="34" charset="0"/>
              </a:rPr>
              <a:t>c</a:t>
            </a:r>
            <a:r>
              <a:rPr lang="en-GB" sz="1050" dirty="0" smtClean="0">
                <a:solidFill>
                  <a:prstClr val="black"/>
                </a:solidFill>
                <a:ea typeface="Verdana" pitchFamily="34" charset="0"/>
                <a:cs typeface="Arial" panose="020B0604020202020204" pitchFamily="34" charset="0"/>
              </a:rPr>
              <a:t>Week;54 </a:t>
            </a:r>
            <a:r>
              <a:rPr lang="en-GB" sz="1050" baseline="30000" dirty="0" err="1" smtClean="0">
                <a:solidFill>
                  <a:prstClr val="black"/>
                </a:solidFill>
                <a:ea typeface="Verdana" pitchFamily="34" charset="0"/>
                <a:cs typeface="Arial" panose="020B0604020202020204" pitchFamily="34" charset="0"/>
              </a:rPr>
              <a:t>d</a:t>
            </a:r>
            <a:r>
              <a:rPr lang="en-GB" sz="1100" dirty="0" err="1" smtClean="0">
                <a:solidFill>
                  <a:prstClr val="black"/>
                </a:solidFill>
                <a:ea typeface="Verdana" pitchFamily="34" charset="0"/>
                <a:cs typeface="Arial" panose="020B0604020202020204" pitchFamily="34" charset="0"/>
              </a:rPr>
              <a:t>Week</a:t>
            </a:r>
            <a:r>
              <a:rPr lang="en-GB" sz="1100" dirty="0" smtClean="0">
                <a:solidFill>
                  <a:prstClr val="black"/>
                </a:solidFill>
                <a:ea typeface="Verdana" pitchFamily="34" charset="0"/>
                <a:cs typeface="Arial" panose="020B0604020202020204" pitchFamily="34" charset="0"/>
              </a:rPr>
              <a:t> 52</a:t>
            </a:r>
            <a:endParaRPr lang="en-GB" sz="1100" baseline="30000" dirty="0" smtClean="0">
              <a:solidFill>
                <a:prstClr val="black"/>
              </a:solidFill>
              <a:ea typeface="Verdana" pitchFamily="34" charset="0"/>
              <a:cs typeface="Arial" panose="020B0604020202020204" pitchFamily="34" charset="0"/>
            </a:endParaRPr>
          </a:p>
          <a:p>
            <a:r>
              <a:rPr lang="en-GB" sz="1100" dirty="0" smtClean="0">
                <a:solidFill>
                  <a:prstClr val="black"/>
                </a:solidFill>
                <a:ea typeface="Verdana" pitchFamily="34" charset="0"/>
                <a:cs typeface="Arial" panose="020B0604020202020204" pitchFamily="34" charset="0"/>
              </a:rPr>
              <a:t>*</a:t>
            </a:r>
            <a:r>
              <a:rPr lang="en-GB" sz="1100" i="1" dirty="0" smtClean="0">
                <a:solidFill>
                  <a:prstClr val="black"/>
                </a:solidFill>
                <a:ea typeface="Verdana" pitchFamily="34" charset="0"/>
                <a:cs typeface="Arial" panose="020B0604020202020204" pitchFamily="34" charset="0"/>
              </a:rPr>
              <a:t>p</a:t>
            </a:r>
            <a:r>
              <a:rPr lang="en-GB" sz="1100" dirty="0" smtClean="0">
                <a:solidFill>
                  <a:prstClr val="black"/>
                </a:solidFill>
                <a:ea typeface="Verdana" pitchFamily="34" charset="0"/>
                <a:cs typeface="Arial" panose="020B0604020202020204" pitchFamily="34" charset="0"/>
              </a:rPr>
              <a:t>=0.042; </a:t>
            </a:r>
            <a:r>
              <a:rPr lang="en-GB" sz="1100" b="1" baseline="30000" dirty="0" smtClean="0">
                <a:solidFill>
                  <a:prstClr val="black"/>
                </a:solidFill>
              </a:rPr>
              <a:t>†</a:t>
            </a:r>
            <a:r>
              <a:rPr lang="en-GB" sz="1100" i="1" dirty="0" smtClean="0">
                <a:solidFill>
                  <a:prstClr val="black"/>
                </a:solidFill>
                <a:ea typeface="Verdana" pitchFamily="34" charset="0"/>
                <a:cs typeface="Arial" panose="020B0604020202020204" pitchFamily="34" charset="0"/>
              </a:rPr>
              <a:t>p</a:t>
            </a:r>
            <a:r>
              <a:rPr lang="en-GB" sz="1100" dirty="0" smtClean="0">
                <a:solidFill>
                  <a:prstClr val="black"/>
                </a:solidFill>
                <a:ea typeface="Verdana" pitchFamily="34" charset="0"/>
                <a:cs typeface="Arial" panose="020B0604020202020204" pitchFamily="34" charset="0"/>
              </a:rPr>
              <a:t>&lt;0.01; </a:t>
            </a:r>
            <a:r>
              <a:rPr lang="en-GB" sz="1100" baseline="30000" dirty="0" smtClean="0">
                <a:solidFill>
                  <a:prstClr val="black"/>
                </a:solidFill>
                <a:cs typeface="Arial"/>
              </a:rPr>
              <a:t>‡</a:t>
            </a:r>
            <a:r>
              <a:rPr lang="en-GB" sz="1100" i="1" dirty="0" smtClean="0">
                <a:solidFill>
                  <a:prstClr val="black"/>
                </a:solidFill>
                <a:cs typeface="Arial"/>
              </a:rPr>
              <a:t>p</a:t>
            </a:r>
            <a:r>
              <a:rPr lang="en-GB" sz="1100" dirty="0" smtClean="0">
                <a:solidFill>
                  <a:prstClr val="black"/>
                </a:solidFill>
                <a:ea typeface="Verdana" pitchFamily="34" charset="0"/>
                <a:cs typeface="Arial" panose="020B0604020202020204" pitchFamily="34" charset="0"/>
              </a:rPr>
              <a:t>≤0.001.</a:t>
            </a:r>
            <a:endParaRPr lang="en-GB" sz="1100" dirty="0">
              <a:solidFill>
                <a:prstClr val="black"/>
              </a:solidFill>
              <a:ea typeface="Verdana" pitchFamily="34" charset="0"/>
              <a:cs typeface="Arial" panose="020B0604020202020204" pitchFamily="34" charset="0"/>
            </a:endParaRPr>
          </a:p>
        </p:txBody>
      </p:sp>
      <p:sp>
        <p:nvSpPr>
          <p:cNvPr id="19" name="TextBox 18"/>
          <p:cNvSpPr txBox="1"/>
          <p:nvPr/>
        </p:nvSpPr>
        <p:spPr>
          <a:xfrm>
            <a:off x="599368" y="1031544"/>
            <a:ext cx="3527012" cy="430887"/>
          </a:xfrm>
          <a:prstGeom prst="rect">
            <a:avLst/>
          </a:prstGeom>
          <a:noFill/>
        </p:spPr>
        <p:txBody>
          <a:bodyPr wrap="square" rtlCol="0">
            <a:spAutoFit/>
          </a:bodyPr>
          <a:lstStyle/>
          <a:p>
            <a:r>
              <a:rPr lang="en-GB" sz="2200" b="1" dirty="0" smtClean="0">
                <a:solidFill>
                  <a:srgbClr val="0070C0"/>
                </a:solidFill>
              </a:rPr>
              <a:t>NOT HEAD TO HEAD</a:t>
            </a:r>
            <a:endParaRPr lang="en-GB" dirty="0">
              <a:solidFill>
                <a:srgbClr val="0070C0"/>
              </a:solidFill>
            </a:endParaRPr>
          </a:p>
        </p:txBody>
      </p:sp>
      <p:sp>
        <p:nvSpPr>
          <p:cNvPr id="14" name="Text Placeholder 13"/>
          <p:cNvSpPr>
            <a:spLocks noGrp="1"/>
          </p:cNvSpPr>
          <p:nvPr>
            <p:ph type="body" sz="quarter" idx="13"/>
          </p:nvPr>
        </p:nvSpPr>
        <p:spPr/>
        <p:txBody>
          <a:bodyPr/>
          <a:lstStyle/>
          <a:p>
            <a:pPr lvl="0"/>
            <a:r>
              <a:rPr lang="en-GB" dirty="0" smtClean="0"/>
              <a:t>1. Emery P et al. </a:t>
            </a:r>
            <a:r>
              <a:rPr lang="en-GB" i="1" dirty="0" smtClean="0"/>
              <a:t>Arthritis Rheum</a:t>
            </a:r>
            <a:r>
              <a:rPr lang="en-GB" dirty="0" smtClean="0"/>
              <a:t>. 2009;</a:t>
            </a:r>
            <a:r>
              <a:rPr lang="en-GB" b="1" dirty="0" smtClean="0"/>
              <a:t>60(8)</a:t>
            </a:r>
            <a:r>
              <a:rPr lang="en-GB" dirty="0" smtClean="0"/>
              <a:t>:2272-2283. 2. </a:t>
            </a:r>
            <a:r>
              <a:rPr lang="en-GB" dirty="0" err="1" smtClean="0"/>
              <a:t>Bathon</a:t>
            </a:r>
            <a:r>
              <a:rPr lang="en-GB" dirty="0" smtClean="0"/>
              <a:t> JM et al</a:t>
            </a:r>
            <a:r>
              <a:rPr lang="en-GB" i="1" dirty="0" smtClean="0"/>
              <a:t>. N </a:t>
            </a:r>
            <a:r>
              <a:rPr lang="en-GB" i="1" dirty="0" err="1" smtClean="0"/>
              <a:t>Eng</a:t>
            </a:r>
            <a:r>
              <a:rPr lang="en-GB" i="1" dirty="0" smtClean="0"/>
              <a:t> J Med</a:t>
            </a:r>
            <a:r>
              <a:rPr lang="en-GB" dirty="0" smtClean="0"/>
              <a:t>. 2000;</a:t>
            </a:r>
            <a:r>
              <a:rPr lang="en-GB" b="1" dirty="0" smtClean="0"/>
              <a:t>343(22):</a:t>
            </a:r>
            <a:r>
              <a:rPr lang="en-GB" dirty="0" smtClean="0"/>
              <a:t>1586-1593. 3. Enbrel US Prescribing Information. New York, NY: Pfizer </a:t>
            </a:r>
            <a:r>
              <a:rPr lang="en-GB" dirty="0" err="1" smtClean="0"/>
              <a:t>Inc</a:t>
            </a:r>
            <a:r>
              <a:rPr lang="en-GB" dirty="0" smtClean="0"/>
              <a:t>; 2013. 4. Remicade US Prescribing Information. Horsham, PA: Janssen Biotech, </a:t>
            </a:r>
            <a:r>
              <a:rPr lang="en-GB" dirty="0" err="1" smtClean="0"/>
              <a:t>Inc</a:t>
            </a:r>
            <a:r>
              <a:rPr lang="en-GB" dirty="0" smtClean="0"/>
              <a:t>; 2013. 5. Keystone EC et al. </a:t>
            </a:r>
            <a:r>
              <a:rPr lang="en-GB" i="1" dirty="0" smtClean="0"/>
              <a:t>J Rheumatol</a:t>
            </a:r>
            <a:r>
              <a:rPr lang="en-GB" dirty="0" smtClean="0"/>
              <a:t>. 2014;</a:t>
            </a:r>
            <a:r>
              <a:rPr lang="en-GB" b="1" dirty="0" smtClean="0"/>
              <a:t>41(2):</a:t>
            </a:r>
            <a:r>
              <a:rPr lang="en-GB" dirty="0" smtClean="0"/>
              <a:t>235-243</a:t>
            </a:r>
            <a:r>
              <a:rPr lang="en-GB" b="1" dirty="0" smtClean="0"/>
              <a:t>.</a:t>
            </a:r>
            <a:endParaRPr lang="en-GB" b="1" dirty="0"/>
          </a:p>
        </p:txBody>
      </p:sp>
      <p:graphicFrame>
        <p:nvGraphicFramePr>
          <p:cNvPr id="29" name="Chart 28"/>
          <p:cNvGraphicFramePr/>
          <p:nvPr>
            <p:extLst>
              <p:ext uri="{D42A27DB-BD31-4B8C-83A1-F6EECF244321}">
                <p14:modId xmlns:p14="http://schemas.microsoft.com/office/powerpoint/2010/main" val="1688914534"/>
              </p:ext>
            </p:extLst>
          </p:nvPr>
        </p:nvGraphicFramePr>
        <p:xfrm>
          <a:off x="518141" y="1541444"/>
          <a:ext cx="8117858" cy="36586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1367729" y="5055463"/>
            <a:ext cx="948039" cy="369332"/>
          </a:xfrm>
          <a:prstGeom prst="rect">
            <a:avLst/>
          </a:prstGeom>
          <a:noFill/>
        </p:spPr>
        <p:txBody>
          <a:bodyPr wrap="square" rtlCol="0">
            <a:spAutoFit/>
          </a:bodyPr>
          <a:lstStyle/>
          <a:p>
            <a:pPr algn="ctr" defTabSz="914400"/>
            <a:r>
              <a:rPr lang="en-US" sz="900" b="1" dirty="0">
                <a:solidFill>
                  <a:prstClr val="black"/>
                </a:solidFill>
                <a:latin typeface="Arial"/>
              </a:rPr>
              <a:t>GO-BEFORE</a:t>
            </a:r>
            <a:r>
              <a:rPr lang="en-US" sz="900" b="1" baseline="30000" dirty="0">
                <a:solidFill>
                  <a:prstClr val="black"/>
                </a:solidFill>
                <a:latin typeface="Arial"/>
              </a:rPr>
              <a:t>1</a:t>
            </a:r>
          </a:p>
          <a:p>
            <a:pPr algn="ctr" defTabSz="914400"/>
            <a:r>
              <a:rPr lang="en-US" sz="900" b="1" dirty="0">
                <a:solidFill>
                  <a:prstClr val="black"/>
                </a:solidFill>
                <a:latin typeface="Arial"/>
              </a:rPr>
              <a:t>(Golimumab)</a:t>
            </a:r>
          </a:p>
        </p:txBody>
      </p:sp>
      <p:sp>
        <p:nvSpPr>
          <p:cNvPr id="31" name="TextBox 30"/>
          <p:cNvSpPr txBox="1"/>
          <p:nvPr/>
        </p:nvSpPr>
        <p:spPr>
          <a:xfrm>
            <a:off x="2825054" y="5055463"/>
            <a:ext cx="948039" cy="369332"/>
          </a:xfrm>
          <a:prstGeom prst="rect">
            <a:avLst/>
          </a:prstGeom>
          <a:noFill/>
        </p:spPr>
        <p:txBody>
          <a:bodyPr wrap="square" rtlCol="0">
            <a:spAutoFit/>
          </a:bodyPr>
          <a:lstStyle/>
          <a:p>
            <a:pPr algn="ctr" defTabSz="914400"/>
            <a:r>
              <a:rPr lang="en-US" sz="900" b="1" dirty="0" smtClean="0">
                <a:solidFill>
                  <a:prstClr val="black"/>
                </a:solidFill>
                <a:latin typeface="Arial"/>
              </a:rPr>
              <a:t>ERA</a:t>
            </a:r>
            <a:r>
              <a:rPr lang="en-US" sz="900" b="1" baseline="30000" dirty="0" smtClean="0">
                <a:solidFill>
                  <a:prstClr val="black"/>
                </a:solidFill>
                <a:latin typeface="Arial"/>
              </a:rPr>
              <a:t>2a</a:t>
            </a:r>
            <a:endParaRPr lang="en-US" sz="900" b="1" dirty="0">
              <a:solidFill>
                <a:prstClr val="black"/>
              </a:solidFill>
              <a:latin typeface="Arial"/>
            </a:endParaRPr>
          </a:p>
          <a:p>
            <a:pPr algn="ctr" defTabSz="914400"/>
            <a:r>
              <a:rPr lang="en-US" sz="900" b="1" dirty="0">
                <a:solidFill>
                  <a:prstClr val="black"/>
                </a:solidFill>
                <a:latin typeface="Arial"/>
              </a:rPr>
              <a:t>(Etanercept)</a:t>
            </a:r>
            <a:endParaRPr lang="en-US" sz="900" b="1" baseline="30000" dirty="0">
              <a:solidFill>
                <a:prstClr val="black"/>
              </a:solidFill>
              <a:latin typeface="Arial"/>
            </a:endParaRPr>
          </a:p>
        </p:txBody>
      </p:sp>
      <p:sp>
        <p:nvSpPr>
          <p:cNvPr id="32" name="TextBox 31"/>
          <p:cNvSpPr txBox="1"/>
          <p:nvPr/>
        </p:nvSpPr>
        <p:spPr>
          <a:xfrm>
            <a:off x="4310954" y="5055463"/>
            <a:ext cx="948039" cy="369332"/>
          </a:xfrm>
          <a:prstGeom prst="rect">
            <a:avLst/>
          </a:prstGeom>
          <a:noFill/>
        </p:spPr>
        <p:txBody>
          <a:bodyPr wrap="square" rtlCol="0">
            <a:spAutoFit/>
          </a:bodyPr>
          <a:lstStyle/>
          <a:p>
            <a:pPr algn="ctr" defTabSz="914400"/>
            <a:r>
              <a:rPr lang="en-US" sz="900" b="1" dirty="0" smtClean="0">
                <a:solidFill>
                  <a:prstClr val="black"/>
                </a:solidFill>
                <a:latin typeface="Arial"/>
              </a:rPr>
              <a:t>TEMPO</a:t>
            </a:r>
            <a:r>
              <a:rPr lang="en-US" sz="900" b="1" baseline="30000" dirty="0" smtClean="0">
                <a:solidFill>
                  <a:prstClr val="black"/>
                </a:solidFill>
                <a:latin typeface="Arial"/>
              </a:rPr>
              <a:t>3b</a:t>
            </a:r>
            <a:endParaRPr lang="en-US" sz="900" b="1" dirty="0">
              <a:solidFill>
                <a:prstClr val="black"/>
              </a:solidFill>
              <a:latin typeface="Arial"/>
            </a:endParaRPr>
          </a:p>
          <a:p>
            <a:pPr algn="ctr" defTabSz="914400"/>
            <a:r>
              <a:rPr lang="en-US" sz="900" b="1" dirty="0">
                <a:solidFill>
                  <a:prstClr val="black"/>
                </a:solidFill>
                <a:latin typeface="Arial"/>
              </a:rPr>
              <a:t>(Etanercept)</a:t>
            </a:r>
            <a:endParaRPr lang="en-US" sz="900" b="1" baseline="30000" dirty="0">
              <a:solidFill>
                <a:prstClr val="black"/>
              </a:solidFill>
              <a:latin typeface="Arial"/>
            </a:endParaRPr>
          </a:p>
        </p:txBody>
      </p:sp>
      <p:sp>
        <p:nvSpPr>
          <p:cNvPr id="33" name="TextBox 32"/>
          <p:cNvSpPr txBox="1"/>
          <p:nvPr/>
        </p:nvSpPr>
        <p:spPr>
          <a:xfrm>
            <a:off x="5777804" y="5055463"/>
            <a:ext cx="948039" cy="369332"/>
          </a:xfrm>
          <a:prstGeom prst="rect">
            <a:avLst/>
          </a:prstGeom>
          <a:noFill/>
        </p:spPr>
        <p:txBody>
          <a:bodyPr wrap="square" rtlCol="0">
            <a:spAutoFit/>
          </a:bodyPr>
          <a:lstStyle/>
          <a:p>
            <a:pPr algn="ctr" defTabSz="914400"/>
            <a:r>
              <a:rPr lang="en-US" sz="900" b="1" dirty="0" smtClean="0">
                <a:solidFill>
                  <a:prstClr val="black"/>
                </a:solidFill>
                <a:latin typeface="Arial"/>
              </a:rPr>
              <a:t>ASPIRE</a:t>
            </a:r>
            <a:r>
              <a:rPr lang="en-US" sz="900" b="1" baseline="30000" dirty="0" smtClean="0">
                <a:solidFill>
                  <a:prstClr val="black"/>
                </a:solidFill>
                <a:latin typeface="Arial"/>
              </a:rPr>
              <a:t>4,c</a:t>
            </a:r>
            <a:endParaRPr lang="en-US" sz="900" b="1" dirty="0">
              <a:solidFill>
                <a:prstClr val="black"/>
              </a:solidFill>
              <a:latin typeface="Arial"/>
            </a:endParaRPr>
          </a:p>
          <a:p>
            <a:pPr algn="ctr" defTabSz="914400"/>
            <a:r>
              <a:rPr lang="en-US" sz="900" b="1" dirty="0">
                <a:solidFill>
                  <a:prstClr val="black"/>
                </a:solidFill>
                <a:latin typeface="Arial"/>
              </a:rPr>
              <a:t>(Infliximab)</a:t>
            </a:r>
          </a:p>
        </p:txBody>
      </p:sp>
      <p:sp>
        <p:nvSpPr>
          <p:cNvPr id="34" name="TextBox 33"/>
          <p:cNvSpPr txBox="1"/>
          <p:nvPr/>
        </p:nvSpPr>
        <p:spPr>
          <a:xfrm>
            <a:off x="7254179" y="5055463"/>
            <a:ext cx="948039" cy="369332"/>
          </a:xfrm>
          <a:prstGeom prst="rect">
            <a:avLst/>
          </a:prstGeom>
          <a:noFill/>
        </p:spPr>
        <p:txBody>
          <a:bodyPr wrap="square" rtlCol="0">
            <a:spAutoFit/>
          </a:bodyPr>
          <a:lstStyle/>
          <a:p>
            <a:pPr algn="ctr" defTabSz="914400"/>
            <a:r>
              <a:rPr lang="en-US" sz="900" b="1" dirty="0" smtClean="0">
                <a:solidFill>
                  <a:prstClr val="black"/>
                </a:solidFill>
                <a:latin typeface="Arial"/>
              </a:rPr>
              <a:t>PREMIER</a:t>
            </a:r>
            <a:r>
              <a:rPr lang="en-US" sz="900" b="1" baseline="30000" dirty="0" smtClean="0">
                <a:solidFill>
                  <a:prstClr val="black"/>
                </a:solidFill>
                <a:latin typeface="Arial"/>
              </a:rPr>
              <a:t>5,d</a:t>
            </a:r>
            <a:endParaRPr lang="en-US" sz="900" b="1" dirty="0">
              <a:solidFill>
                <a:prstClr val="black"/>
              </a:solidFill>
              <a:latin typeface="Arial"/>
            </a:endParaRPr>
          </a:p>
          <a:p>
            <a:pPr algn="ctr" defTabSz="914400"/>
            <a:r>
              <a:rPr lang="en-US" sz="900" b="1" dirty="0">
                <a:solidFill>
                  <a:prstClr val="black"/>
                </a:solidFill>
                <a:latin typeface="Arial"/>
              </a:rPr>
              <a:t>(Adalimumab)</a:t>
            </a:r>
          </a:p>
        </p:txBody>
      </p:sp>
      <p:sp>
        <p:nvSpPr>
          <p:cNvPr id="35" name="Rectangle 34"/>
          <p:cNvSpPr/>
          <p:nvPr/>
        </p:nvSpPr>
        <p:spPr>
          <a:xfrm>
            <a:off x="6828638" y="1505097"/>
            <a:ext cx="162521" cy="160002"/>
          </a:xfrm>
          <a:prstGeom prst="rect">
            <a:avLst/>
          </a:prstGeom>
          <a:solidFill>
            <a:srgbClr val="FFFF99"/>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36" name="TextBox 35"/>
          <p:cNvSpPr txBox="1"/>
          <p:nvPr/>
        </p:nvSpPr>
        <p:spPr>
          <a:xfrm>
            <a:off x="6975565" y="1440579"/>
            <a:ext cx="1134242" cy="276999"/>
          </a:xfrm>
          <a:prstGeom prst="rect">
            <a:avLst/>
          </a:prstGeom>
          <a:noFill/>
        </p:spPr>
        <p:txBody>
          <a:bodyPr wrap="square" rtlCol="0">
            <a:spAutoFit/>
          </a:bodyPr>
          <a:lstStyle/>
          <a:p>
            <a:pPr defTabSz="914400"/>
            <a:r>
              <a:rPr lang="en-US" sz="1200" dirty="0">
                <a:solidFill>
                  <a:prstClr val="black"/>
                </a:solidFill>
                <a:latin typeface="Arial"/>
              </a:rPr>
              <a:t>PBO + MTX</a:t>
            </a:r>
          </a:p>
        </p:txBody>
      </p:sp>
      <p:sp>
        <p:nvSpPr>
          <p:cNvPr id="37" name="Rectangle 36"/>
          <p:cNvSpPr/>
          <p:nvPr/>
        </p:nvSpPr>
        <p:spPr>
          <a:xfrm>
            <a:off x="6828638" y="1720143"/>
            <a:ext cx="162521" cy="160002"/>
          </a:xfrm>
          <a:prstGeom prst="rect">
            <a:avLst/>
          </a:prstGeom>
          <a:solidFill>
            <a:srgbClr val="FF66FF"/>
          </a:solidFill>
          <a:ln w="63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38" name="TextBox 37"/>
          <p:cNvSpPr txBox="1"/>
          <p:nvPr/>
        </p:nvSpPr>
        <p:spPr>
          <a:xfrm>
            <a:off x="6975565" y="1647236"/>
            <a:ext cx="1134242" cy="276999"/>
          </a:xfrm>
          <a:prstGeom prst="rect">
            <a:avLst/>
          </a:prstGeom>
          <a:noFill/>
        </p:spPr>
        <p:txBody>
          <a:bodyPr wrap="square" rtlCol="0">
            <a:spAutoFit/>
          </a:bodyPr>
          <a:lstStyle/>
          <a:p>
            <a:pPr defTabSz="914400"/>
            <a:r>
              <a:rPr lang="en-US" sz="1200" dirty="0">
                <a:solidFill>
                  <a:prstClr val="black"/>
                </a:solidFill>
                <a:latin typeface="Arial"/>
              </a:rPr>
              <a:t>TNFi + MTX</a:t>
            </a:r>
          </a:p>
        </p:txBody>
      </p:sp>
      <p:sp>
        <p:nvSpPr>
          <p:cNvPr id="39" name="TextBox 38"/>
          <p:cNvSpPr txBox="1"/>
          <p:nvPr/>
        </p:nvSpPr>
        <p:spPr>
          <a:xfrm rot="16200000">
            <a:off x="-393108" y="3052889"/>
            <a:ext cx="1678393" cy="307777"/>
          </a:xfrm>
          <a:prstGeom prst="rect">
            <a:avLst/>
          </a:prstGeom>
          <a:noFill/>
        </p:spPr>
        <p:txBody>
          <a:bodyPr wrap="square" rtlCol="0">
            <a:spAutoFit/>
          </a:bodyPr>
          <a:lstStyle/>
          <a:p>
            <a:pPr algn="ctr" defTabSz="914400"/>
            <a:r>
              <a:rPr lang="en-US" sz="1400" b="1" dirty="0">
                <a:solidFill>
                  <a:prstClr val="black"/>
                </a:solidFill>
                <a:latin typeface="Arial"/>
              </a:rPr>
              <a:t>Patients (%)</a:t>
            </a:r>
          </a:p>
        </p:txBody>
      </p:sp>
    </p:spTree>
    <p:extLst>
      <p:ext uri="{BB962C8B-B14F-4D97-AF65-F5344CB8AC3E}">
        <p14:creationId xmlns:p14="http://schemas.microsoft.com/office/powerpoint/2010/main" val="115302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Limited persistence, even on TNF inhibitors</a:t>
            </a:r>
            <a:endParaRPr lang="en-GB" b="0" dirty="0"/>
          </a:p>
        </p:txBody>
      </p:sp>
      <p:sp>
        <p:nvSpPr>
          <p:cNvPr id="4" name="Text Placeholder 3"/>
          <p:cNvSpPr>
            <a:spLocks noGrp="1"/>
          </p:cNvSpPr>
          <p:nvPr>
            <p:ph type="body" sz="quarter" idx="13"/>
          </p:nvPr>
        </p:nvSpPr>
        <p:spPr/>
        <p:txBody>
          <a:bodyPr/>
          <a:lstStyle/>
          <a:p>
            <a:r>
              <a:rPr lang="en-GB" dirty="0" smtClean="0"/>
              <a:t>Greenberg JD et al. </a:t>
            </a:r>
            <a:r>
              <a:rPr lang="en-GB" i="1" dirty="0" smtClean="0"/>
              <a:t>Ann Rheum Dis. </a:t>
            </a:r>
            <a:r>
              <a:rPr lang="en-GB" dirty="0" smtClean="0"/>
              <a:t>2012;</a:t>
            </a:r>
            <a:r>
              <a:rPr lang="en-GB" b="1" dirty="0" smtClean="0"/>
              <a:t>71(7):</a:t>
            </a:r>
            <a:r>
              <a:rPr lang="en-GB" dirty="0" smtClean="0"/>
              <a:t>1134-1142</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642441009"/>
              </p:ext>
            </p:extLst>
          </p:nvPr>
        </p:nvGraphicFramePr>
        <p:xfrm>
          <a:off x="714375" y="1968498"/>
          <a:ext cx="7699374" cy="2784142"/>
        </p:xfrm>
        <a:graphic>
          <a:graphicData uri="http://schemas.openxmlformats.org/drawingml/2006/table">
            <a:tbl>
              <a:tblPr firstRow="1" bandRow="1">
                <a:tableStyleId>{073A0DAA-6AF3-43AB-8588-CEC1D06C72B9}</a:tableStyleId>
              </a:tblPr>
              <a:tblGrid>
                <a:gridCol w="2172823"/>
                <a:gridCol w="2675402"/>
                <a:gridCol w="2851149"/>
              </a:tblGrid>
              <a:tr h="42786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rPr>
                        <a:t>TNFi switching status</a:t>
                      </a:r>
                      <a:endParaRPr lang="en-US" sz="1400" b="1" kern="1200" dirty="0">
                        <a:solidFill>
                          <a:schemeClr val="bg1"/>
                        </a:solidFill>
                        <a:latin typeface="+mn-lt"/>
                        <a:ea typeface="+mn-ea"/>
                        <a:cs typeface="+mn-cs"/>
                      </a:endParaRPr>
                    </a:p>
                  </a:txBody>
                  <a:tcPr>
                    <a:lnR w="12700" cap="flat" cmpd="sng" algn="ctr">
                      <a:solidFill>
                        <a:schemeClr val="bg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Persistence Rate</a:t>
                      </a:r>
                    </a:p>
                  </a:txBody>
                  <a:tcPr>
                    <a:lnL w="12700" cap="flat" cmpd="sng" algn="ctr">
                      <a:solidFill>
                        <a:schemeClr val="bg1"/>
                      </a:solidFill>
                      <a:prstDash val="solid"/>
                      <a:round/>
                      <a:headEnd type="none" w="med" len="med"/>
                      <a:tailEnd type="none" w="med" len="med"/>
                    </a:lnL>
                  </a:tcPr>
                </a:tc>
                <a:tc hMerge="1">
                  <a:txBody>
                    <a:bodyPr/>
                    <a:lstStyle/>
                    <a:p>
                      <a:endParaRPr lang="en-US" dirty="0"/>
                    </a:p>
                  </a:txBody>
                  <a:tcPr/>
                </a:tc>
              </a:tr>
              <a:tr h="40583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bg1"/>
                        </a:solidFill>
                        <a:latin typeface="+mn-lt"/>
                        <a:ea typeface="+mn-ea"/>
                        <a:cs typeface="+mn-cs"/>
                      </a:endParaRPr>
                    </a:p>
                  </a:txBody>
                  <a:tcPr anchor="ctr">
                    <a:lnR w="12700" cap="flat" cmpd="sng" algn="ctr">
                      <a:solidFill>
                        <a:schemeClr val="tx1"/>
                      </a:solidFill>
                      <a:prstDash val="solid"/>
                      <a:round/>
                      <a:headEnd type="none" w="med" len="med"/>
                      <a:tailEnd type="none" w="med" len="med"/>
                    </a:ln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rPr>
                        <a:t>12 months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rPr>
                        <a:t>(95%CI)</a:t>
                      </a:r>
                      <a:endParaRPr lang="en-US" sz="1400" b="1"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rPr>
                        <a:t>24 months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rPr>
                        <a:t>(95%CI)</a:t>
                      </a:r>
                      <a:endParaRPr lang="en-US" sz="1400" b="1" kern="1200" dirty="0" smtClean="0">
                        <a:solidFill>
                          <a:schemeClr val="bg1"/>
                        </a:solidFill>
                        <a:latin typeface="+mn-lt"/>
                        <a:ea typeface="+mn-ea"/>
                        <a:cs typeface="+mn-cs"/>
                      </a:endParaRPr>
                    </a:p>
                  </a:txBody>
                  <a:tcPr anchor="ctr">
                    <a:solidFill>
                      <a:schemeClr val="tx1"/>
                    </a:solidFill>
                  </a:tcPr>
                </a:tc>
              </a:tr>
              <a:tr h="612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First TNFi</a:t>
                      </a:r>
                      <a:endParaRPr lang="en-US" sz="1400" kern="1200" dirty="0">
                        <a:solidFill>
                          <a:schemeClr val="tx2"/>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72%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(70%-75%)</a:t>
                      </a:r>
                      <a:endParaRPr lang="en-US" sz="1400" kern="1200" dirty="0">
                        <a:solidFill>
                          <a:schemeClr val="tx2"/>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(54%-60%)</a:t>
                      </a:r>
                      <a:endParaRPr lang="en-US" sz="1400" kern="1200" dirty="0" smtClean="0">
                        <a:solidFill>
                          <a:schemeClr val="tx2"/>
                        </a:solidFill>
                        <a:latin typeface="+mn-lt"/>
                        <a:ea typeface="+mn-ea"/>
                        <a:cs typeface="+mn-cs"/>
                      </a:endParaRPr>
                    </a:p>
                  </a:txBody>
                  <a:tcPr anchor="ctr">
                    <a:solidFill>
                      <a:schemeClr val="bg2">
                        <a:lumMod val="20000"/>
                        <a:lumOff val="80000"/>
                      </a:schemeClr>
                    </a:solidFill>
                  </a:tcPr>
                </a:tc>
              </a:tr>
              <a:tr h="612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Second TNFi</a:t>
                      </a:r>
                      <a:endParaRPr lang="en-US" sz="1400" kern="1200" dirty="0" smtClean="0">
                        <a:solidFill>
                          <a:schemeClr val="tx2"/>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60%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(55%-64%)</a:t>
                      </a:r>
                      <a:endParaRPr lang="en-US" sz="1400" kern="1200" dirty="0">
                        <a:solidFill>
                          <a:schemeClr val="tx2"/>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42%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(37%-47%)</a:t>
                      </a:r>
                      <a:endParaRPr lang="en-US" sz="1400" kern="1200" dirty="0" smtClean="0">
                        <a:solidFill>
                          <a:schemeClr val="tx2"/>
                        </a:solidFill>
                        <a:latin typeface="+mn-lt"/>
                        <a:ea typeface="+mn-ea"/>
                        <a:cs typeface="+mn-cs"/>
                      </a:endParaRPr>
                    </a:p>
                  </a:txBody>
                  <a:tcPr anchor="ctr">
                    <a:solidFill>
                      <a:schemeClr val="bg2">
                        <a:lumMod val="60000"/>
                        <a:lumOff val="40000"/>
                      </a:schemeClr>
                    </a:solidFill>
                  </a:tcPr>
                </a:tc>
              </a:tr>
              <a:tr h="612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Third TNFi</a:t>
                      </a:r>
                      <a:endParaRPr lang="en-US" sz="1400" kern="1200" dirty="0" smtClean="0">
                        <a:solidFill>
                          <a:schemeClr val="tx2"/>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63%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(54%-70%)</a:t>
                      </a:r>
                      <a:endParaRPr lang="en-US" sz="1400" kern="1200" dirty="0">
                        <a:solidFill>
                          <a:schemeClr val="tx2"/>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42%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(33%-51%)</a:t>
                      </a:r>
                      <a:endParaRPr lang="en-US" sz="1400" kern="1200" dirty="0" smtClean="0">
                        <a:solidFill>
                          <a:schemeClr val="tx2"/>
                        </a:solidFill>
                        <a:latin typeface="+mn-lt"/>
                        <a:ea typeface="+mn-ea"/>
                        <a:cs typeface="+mn-cs"/>
                      </a:endParaRPr>
                    </a:p>
                  </a:txBody>
                  <a:tcPr anchor="ctr">
                    <a:solidFill>
                      <a:schemeClr val="bg2">
                        <a:lumMod val="20000"/>
                        <a:lumOff val="80000"/>
                      </a:schemeClr>
                    </a:solidFill>
                  </a:tcPr>
                </a:tc>
              </a:tr>
            </a:tbl>
          </a:graphicData>
        </a:graphic>
      </p:graphicFrame>
    </p:spTree>
    <p:extLst>
      <p:ext uri="{BB962C8B-B14F-4D97-AF65-F5344CB8AC3E}">
        <p14:creationId xmlns:p14="http://schemas.microsoft.com/office/powerpoint/2010/main" val="363035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ontent Placeholder 3"/>
          <p:cNvGraphicFramePr>
            <a:graphicFrameLocks noGrp="1"/>
          </p:cNvGraphicFramePr>
          <p:nvPr>
            <p:ph sz="quarter" idx="14"/>
            <p:extLst>
              <p:ext uri="{D42A27DB-BD31-4B8C-83A1-F6EECF244321}">
                <p14:modId xmlns:p14="http://schemas.microsoft.com/office/powerpoint/2010/main" val="2000430139"/>
              </p:ext>
            </p:extLst>
          </p:nvPr>
        </p:nvGraphicFramePr>
        <p:xfrm>
          <a:off x="714375" y="1528876"/>
          <a:ext cx="7699375" cy="42433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14375" y="330548"/>
            <a:ext cx="8272676" cy="671189"/>
          </a:xfrm>
        </p:spPr>
        <p:txBody>
          <a:bodyPr>
            <a:noAutofit/>
          </a:bodyPr>
          <a:lstStyle/>
          <a:p>
            <a:r>
              <a:rPr lang="en-GB" sz="2800" b="0" dirty="0" smtClean="0"/>
              <a:t>Radiographic progression (mTSS) at wk 52/54 with biologics and MTX in MTX-IR and DMARD-IR patients with RA</a:t>
            </a:r>
            <a:endParaRPr lang="en-GB" sz="2800" b="0" dirty="0"/>
          </a:p>
        </p:txBody>
      </p:sp>
      <p:sp>
        <p:nvSpPr>
          <p:cNvPr id="3" name="Text Placeholder 2"/>
          <p:cNvSpPr>
            <a:spLocks noGrp="1"/>
          </p:cNvSpPr>
          <p:nvPr>
            <p:ph type="body" sz="quarter" idx="13"/>
          </p:nvPr>
        </p:nvSpPr>
        <p:spPr/>
        <p:txBody>
          <a:bodyPr/>
          <a:lstStyle/>
          <a:p>
            <a:r>
              <a:rPr lang="en-GB" dirty="0" smtClean="0"/>
              <a:t>1. </a:t>
            </a:r>
            <a:r>
              <a:rPr lang="en-GB" dirty="0" err="1" smtClean="0"/>
              <a:t>Klareskog</a:t>
            </a:r>
            <a:r>
              <a:rPr lang="en-GB" dirty="0" smtClean="0"/>
              <a:t> L et al. </a:t>
            </a:r>
            <a:r>
              <a:rPr lang="en-GB" i="1" dirty="0" smtClean="0"/>
              <a:t>Lancet</a:t>
            </a:r>
            <a:r>
              <a:rPr lang="en-GB" dirty="0" smtClean="0"/>
              <a:t>. 2004; </a:t>
            </a:r>
            <a:r>
              <a:rPr lang="en-GB" b="1" dirty="0" smtClean="0"/>
              <a:t>263(9410):</a:t>
            </a:r>
            <a:r>
              <a:rPr lang="en-GB" dirty="0" smtClean="0"/>
              <a:t>675-681. 2. Remicade Prescribing Information. Horsham, PA: Janssen Biotech; 2013. 3. Humira Prescribing Information. North Chicago, IL: AbbVie; 2013. 4. Keystone E et al. </a:t>
            </a:r>
            <a:r>
              <a:rPr lang="en-GB" i="1" dirty="0" smtClean="0"/>
              <a:t>Arthritis Rheum</a:t>
            </a:r>
            <a:r>
              <a:rPr lang="en-GB" dirty="0" smtClean="0"/>
              <a:t>. 2008;</a:t>
            </a:r>
            <a:r>
              <a:rPr lang="en-GB" b="1" dirty="0" smtClean="0"/>
              <a:t>58(11</a:t>
            </a:r>
            <a:r>
              <a:rPr lang="en-GB" dirty="0" smtClean="0"/>
              <a:t>):3319-3329. 5. Emery P et al. </a:t>
            </a:r>
            <a:r>
              <a:rPr lang="en-GB" i="1" dirty="0" smtClean="0"/>
              <a:t>Arthritis Rheum. </a:t>
            </a:r>
            <a:r>
              <a:rPr lang="en-GB" dirty="0" smtClean="0"/>
              <a:t>2011;</a:t>
            </a:r>
            <a:r>
              <a:rPr lang="en-GB" b="1" dirty="0" smtClean="0"/>
              <a:t>63(5):</a:t>
            </a:r>
            <a:r>
              <a:rPr lang="en-GB" dirty="0" smtClean="0"/>
              <a:t>1200-1210. 6. Kineret Prescribing Information. Stockholm, Sweden: Swedish Orphan </a:t>
            </a:r>
            <a:r>
              <a:rPr lang="en-GB" dirty="0" err="1" smtClean="0"/>
              <a:t>Biovitrum</a:t>
            </a:r>
            <a:r>
              <a:rPr lang="en-GB" dirty="0" smtClean="0"/>
              <a:t> AB; 2012. 7. Kremer JM et al. </a:t>
            </a:r>
            <a:r>
              <a:rPr lang="en-GB" i="1" dirty="0" smtClean="0"/>
              <a:t>Ann Intern Med. </a:t>
            </a:r>
            <a:r>
              <a:rPr lang="en-GB" dirty="0" smtClean="0"/>
              <a:t>2006;</a:t>
            </a:r>
            <a:r>
              <a:rPr lang="en-GB" b="1" dirty="0" smtClean="0"/>
              <a:t>144(5</a:t>
            </a:r>
            <a:r>
              <a:rPr lang="en-GB" dirty="0" smtClean="0"/>
              <a:t>):865-876. 8. Kremer JM et al. </a:t>
            </a:r>
            <a:r>
              <a:rPr lang="en-GB" i="1" dirty="0" smtClean="0"/>
              <a:t>Arthritis Rheum</a:t>
            </a:r>
            <a:r>
              <a:rPr lang="en-GB" dirty="0" smtClean="0"/>
              <a:t>. 2011;</a:t>
            </a:r>
            <a:r>
              <a:rPr lang="en-GB" b="1" dirty="0" smtClean="0"/>
              <a:t>63(3):</a:t>
            </a:r>
            <a:r>
              <a:rPr lang="en-GB" dirty="0" smtClean="0"/>
              <a:t>609-621</a:t>
            </a:r>
            <a:endParaRPr lang="en-GB" dirty="0"/>
          </a:p>
        </p:txBody>
      </p:sp>
      <p:sp>
        <p:nvSpPr>
          <p:cNvPr id="46" name="TextBox 45"/>
          <p:cNvSpPr txBox="1"/>
          <p:nvPr/>
        </p:nvSpPr>
        <p:spPr>
          <a:xfrm rot="16200000">
            <a:off x="-1433210" y="3160657"/>
            <a:ext cx="3540560" cy="276999"/>
          </a:xfrm>
          <a:prstGeom prst="rect">
            <a:avLst/>
          </a:prstGeom>
          <a:noFill/>
        </p:spPr>
        <p:txBody>
          <a:bodyPr wrap="square" rtlCol="0">
            <a:spAutoFit/>
          </a:bodyPr>
          <a:lstStyle/>
          <a:p>
            <a:pPr algn="ctr"/>
            <a:r>
              <a:rPr lang="en-GB" sz="1200" b="1" dirty="0" smtClean="0">
                <a:solidFill>
                  <a:prstClr val="black"/>
                </a:solidFill>
              </a:rPr>
              <a:t>Mean Change From Baseline</a:t>
            </a:r>
            <a:endParaRPr lang="en-GB" sz="1200" b="1" dirty="0">
              <a:solidFill>
                <a:prstClr val="black"/>
              </a:solidFill>
            </a:endParaRPr>
          </a:p>
        </p:txBody>
      </p:sp>
      <p:sp>
        <p:nvSpPr>
          <p:cNvPr id="47" name="TextBox 46"/>
          <p:cNvSpPr txBox="1"/>
          <p:nvPr/>
        </p:nvSpPr>
        <p:spPr>
          <a:xfrm>
            <a:off x="987226" y="5446620"/>
            <a:ext cx="987552" cy="415498"/>
          </a:xfrm>
          <a:prstGeom prst="rect">
            <a:avLst/>
          </a:prstGeom>
          <a:noFill/>
        </p:spPr>
        <p:txBody>
          <a:bodyPr wrap="square" lIns="45720" rIns="45720" rtlCol="0">
            <a:spAutoFit/>
          </a:bodyPr>
          <a:lstStyle/>
          <a:p>
            <a:pPr algn="ctr"/>
            <a:r>
              <a:rPr lang="en-GB" sz="1050" b="1" dirty="0" smtClean="0">
                <a:solidFill>
                  <a:prstClr val="black"/>
                </a:solidFill>
              </a:rPr>
              <a:t>Etanercept</a:t>
            </a:r>
            <a:r>
              <a:rPr lang="en-GB" sz="1050" b="1" baseline="30000" dirty="0" smtClean="0">
                <a:solidFill>
                  <a:prstClr val="black"/>
                </a:solidFill>
              </a:rPr>
              <a:t>1,a,b</a:t>
            </a:r>
          </a:p>
          <a:p>
            <a:pPr algn="ctr"/>
            <a:r>
              <a:rPr lang="en-GB" sz="1050" b="1" dirty="0" smtClean="0">
                <a:solidFill>
                  <a:prstClr val="black"/>
                </a:solidFill>
              </a:rPr>
              <a:t>Week 52</a:t>
            </a:r>
            <a:endParaRPr lang="en-GB" sz="1050" b="1" dirty="0">
              <a:solidFill>
                <a:prstClr val="black"/>
              </a:solidFill>
            </a:endParaRPr>
          </a:p>
        </p:txBody>
      </p:sp>
      <p:sp>
        <p:nvSpPr>
          <p:cNvPr id="50" name="TextBox 49"/>
          <p:cNvSpPr txBox="1"/>
          <p:nvPr/>
        </p:nvSpPr>
        <p:spPr>
          <a:xfrm>
            <a:off x="1938365" y="5446620"/>
            <a:ext cx="987552" cy="430887"/>
          </a:xfrm>
          <a:prstGeom prst="rect">
            <a:avLst/>
          </a:prstGeom>
          <a:noFill/>
        </p:spPr>
        <p:txBody>
          <a:bodyPr wrap="square" lIns="45720" rIns="45720" rtlCol="0">
            <a:spAutoFit/>
          </a:bodyPr>
          <a:lstStyle/>
          <a:p>
            <a:pPr algn="ctr"/>
            <a:r>
              <a:rPr lang="en-GB" sz="1050" b="1" dirty="0" smtClean="0">
                <a:solidFill>
                  <a:prstClr val="black"/>
                </a:solidFill>
              </a:rPr>
              <a:t>Infliximab</a:t>
            </a:r>
            <a:r>
              <a:rPr lang="en-GB" sz="1050" b="1" baseline="30000" dirty="0" smtClean="0">
                <a:solidFill>
                  <a:prstClr val="black"/>
                </a:solidFill>
              </a:rPr>
              <a:t>2</a:t>
            </a:r>
            <a:endParaRPr lang="en-GB" sz="1050" b="1" dirty="0" smtClean="0">
              <a:solidFill>
                <a:prstClr val="black"/>
              </a:solidFill>
            </a:endParaRPr>
          </a:p>
          <a:p>
            <a:pPr algn="ctr"/>
            <a:r>
              <a:rPr lang="en-GB" sz="1050" b="1" dirty="0" smtClean="0">
                <a:solidFill>
                  <a:prstClr val="black"/>
                </a:solidFill>
              </a:rPr>
              <a:t>Week 54</a:t>
            </a:r>
            <a:endParaRPr lang="en-GB" sz="1050" b="1" dirty="0">
              <a:solidFill>
                <a:prstClr val="black"/>
              </a:solidFill>
            </a:endParaRPr>
          </a:p>
        </p:txBody>
      </p:sp>
      <p:sp>
        <p:nvSpPr>
          <p:cNvPr id="51" name="TextBox 50"/>
          <p:cNvSpPr txBox="1"/>
          <p:nvPr/>
        </p:nvSpPr>
        <p:spPr>
          <a:xfrm>
            <a:off x="5706508" y="5446620"/>
            <a:ext cx="987552" cy="430887"/>
          </a:xfrm>
          <a:prstGeom prst="rect">
            <a:avLst/>
          </a:prstGeom>
          <a:noFill/>
        </p:spPr>
        <p:txBody>
          <a:bodyPr wrap="square" lIns="45720" rIns="45720" rtlCol="0">
            <a:spAutoFit/>
          </a:bodyPr>
          <a:lstStyle/>
          <a:p>
            <a:pPr algn="ctr"/>
            <a:r>
              <a:rPr lang="en-GB" sz="1050" b="1" dirty="0" smtClean="0">
                <a:solidFill>
                  <a:prstClr val="black"/>
                </a:solidFill>
              </a:rPr>
              <a:t>Anakinra</a:t>
            </a:r>
            <a:r>
              <a:rPr lang="en-GB" sz="1050" b="1" baseline="30000" dirty="0" smtClean="0">
                <a:solidFill>
                  <a:prstClr val="black"/>
                </a:solidFill>
              </a:rPr>
              <a:t>6</a:t>
            </a:r>
            <a:endParaRPr lang="en-GB" sz="1050" b="1" dirty="0" smtClean="0">
              <a:solidFill>
                <a:prstClr val="black"/>
              </a:solidFill>
            </a:endParaRPr>
          </a:p>
          <a:p>
            <a:pPr algn="ctr"/>
            <a:r>
              <a:rPr lang="en-GB" sz="1050" b="1" dirty="0" smtClean="0">
                <a:solidFill>
                  <a:prstClr val="black"/>
                </a:solidFill>
              </a:rPr>
              <a:t>Week 52</a:t>
            </a:r>
            <a:endParaRPr lang="en-GB" sz="1050" b="1" dirty="0">
              <a:solidFill>
                <a:prstClr val="black"/>
              </a:solidFill>
            </a:endParaRPr>
          </a:p>
        </p:txBody>
      </p:sp>
      <p:sp>
        <p:nvSpPr>
          <p:cNvPr id="52" name="TextBox 51"/>
          <p:cNvSpPr txBox="1"/>
          <p:nvPr/>
        </p:nvSpPr>
        <p:spPr>
          <a:xfrm>
            <a:off x="2889504" y="5446620"/>
            <a:ext cx="987552" cy="430887"/>
          </a:xfrm>
          <a:prstGeom prst="rect">
            <a:avLst/>
          </a:prstGeom>
          <a:noFill/>
        </p:spPr>
        <p:txBody>
          <a:bodyPr wrap="square" lIns="45720" rIns="45720" rtlCol="0">
            <a:spAutoFit/>
          </a:bodyPr>
          <a:lstStyle/>
          <a:p>
            <a:pPr algn="ctr"/>
            <a:r>
              <a:rPr lang="en-GB" sz="1050" b="1" dirty="0" smtClean="0">
                <a:solidFill>
                  <a:prstClr val="black"/>
                </a:solidFill>
              </a:rPr>
              <a:t>Adalimumab</a:t>
            </a:r>
            <a:r>
              <a:rPr lang="en-GB" sz="1050" b="1" baseline="30000" dirty="0" smtClean="0">
                <a:solidFill>
                  <a:prstClr val="black"/>
                </a:solidFill>
              </a:rPr>
              <a:t>3</a:t>
            </a:r>
          </a:p>
          <a:p>
            <a:pPr algn="ctr"/>
            <a:r>
              <a:rPr lang="en-GB" sz="1050" b="1" dirty="0" smtClean="0">
                <a:solidFill>
                  <a:prstClr val="black"/>
                </a:solidFill>
              </a:rPr>
              <a:t>Week 52</a:t>
            </a:r>
            <a:endParaRPr lang="en-GB" sz="1050" b="1" dirty="0">
              <a:solidFill>
                <a:prstClr val="black"/>
              </a:solidFill>
            </a:endParaRPr>
          </a:p>
        </p:txBody>
      </p:sp>
      <p:sp>
        <p:nvSpPr>
          <p:cNvPr id="53" name="TextBox 52"/>
          <p:cNvSpPr txBox="1"/>
          <p:nvPr/>
        </p:nvSpPr>
        <p:spPr>
          <a:xfrm>
            <a:off x="6657647" y="5446620"/>
            <a:ext cx="987552" cy="430887"/>
          </a:xfrm>
          <a:prstGeom prst="rect">
            <a:avLst/>
          </a:prstGeom>
          <a:noFill/>
        </p:spPr>
        <p:txBody>
          <a:bodyPr wrap="square" lIns="45720" rIns="45720" rtlCol="0">
            <a:spAutoFit/>
          </a:bodyPr>
          <a:lstStyle/>
          <a:p>
            <a:pPr algn="ctr"/>
            <a:r>
              <a:rPr lang="en-GB" sz="1050" b="1" dirty="0" smtClean="0">
                <a:solidFill>
                  <a:prstClr val="black"/>
                </a:solidFill>
              </a:rPr>
              <a:t>Abatacept</a:t>
            </a:r>
            <a:r>
              <a:rPr lang="en-GB" sz="1050" b="1" baseline="30000" dirty="0" smtClean="0">
                <a:solidFill>
                  <a:prstClr val="black"/>
                </a:solidFill>
              </a:rPr>
              <a:t>7</a:t>
            </a:r>
          </a:p>
          <a:p>
            <a:pPr algn="ctr"/>
            <a:r>
              <a:rPr lang="en-GB" sz="1050" b="1" dirty="0" smtClean="0">
                <a:solidFill>
                  <a:prstClr val="black"/>
                </a:solidFill>
              </a:rPr>
              <a:t>Week 52</a:t>
            </a:r>
            <a:endParaRPr lang="en-GB" sz="1050" b="1" dirty="0">
              <a:solidFill>
                <a:prstClr val="black"/>
              </a:solidFill>
            </a:endParaRPr>
          </a:p>
        </p:txBody>
      </p:sp>
      <p:sp>
        <p:nvSpPr>
          <p:cNvPr id="54" name="TextBox 53"/>
          <p:cNvSpPr txBox="1"/>
          <p:nvPr/>
        </p:nvSpPr>
        <p:spPr>
          <a:xfrm>
            <a:off x="7572374" y="5446620"/>
            <a:ext cx="1036747" cy="415498"/>
          </a:xfrm>
          <a:prstGeom prst="rect">
            <a:avLst/>
          </a:prstGeom>
          <a:noFill/>
        </p:spPr>
        <p:txBody>
          <a:bodyPr wrap="square" lIns="45720" rIns="45720" rtlCol="0">
            <a:spAutoFit/>
          </a:bodyPr>
          <a:lstStyle/>
          <a:p>
            <a:pPr algn="ctr"/>
            <a:r>
              <a:rPr lang="en-GB" sz="1050" b="1" dirty="0" smtClean="0">
                <a:solidFill>
                  <a:prstClr val="black"/>
                </a:solidFill>
              </a:rPr>
              <a:t>Tocilizumab</a:t>
            </a:r>
            <a:r>
              <a:rPr lang="en-GB" sz="1050" b="1" baseline="30000" dirty="0" smtClean="0">
                <a:solidFill>
                  <a:prstClr val="black"/>
                </a:solidFill>
              </a:rPr>
              <a:t>8,c</a:t>
            </a:r>
          </a:p>
          <a:p>
            <a:pPr algn="ctr"/>
            <a:r>
              <a:rPr lang="en-GB" sz="1050" b="1" dirty="0" smtClean="0">
                <a:solidFill>
                  <a:prstClr val="black"/>
                </a:solidFill>
              </a:rPr>
              <a:t>Week 52</a:t>
            </a:r>
            <a:endParaRPr lang="en-GB" sz="1050" b="1" dirty="0">
              <a:solidFill>
                <a:prstClr val="black"/>
              </a:solidFill>
            </a:endParaRPr>
          </a:p>
        </p:txBody>
      </p:sp>
      <p:sp>
        <p:nvSpPr>
          <p:cNvPr id="55" name="TextBox 54"/>
          <p:cNvSpPr txBox="1"/>
          <p:nvPr/>
        </p:nvSpPr>
        <p:spPr>
          <a:xfrm>
            <a:off x="3840643" y="5446620"/>
            <a:ext cx="987552" cy="415498"/>
          </a:xfrm>
          <a:prstGeom prst="rect">
            <a:avLst/>
          </a:prstGeom>
          <a:noFill/>
        </p:spPr>
        <p:txBody>
          <a:bodyPr wrap="square" lIns="45720" rIns="45720" rtlCol="0">
            <a:spAutoFit/>
          </a:bodyPr>
          <a:lstStyle/>
          <a:p>
            <a:pPr algn="ctr"/>
            <a:r>
              <a:rPr lang="en-GB" sz="1050" b="1" dirty="0" smtClean="0">
                <a:solidFill>
                  <a:prstClr val="black"/>
                </a:solidFill>
              </a:rPr>
              <a:t>Certolizumab</a:t>
            </a:r>
            <a:r>
              <a:rPr lang="en-GB" sz="1050" b="1" baseline="30000" dirty="0" smtClean="0">
                <a:solidFill>
                  <a:prstClr val="black"/>
                </a:solidFill>
              </a:rPr>
              <a:t>4</a:t>
            </a:r>
          </a:p>
          <a:p>
            <a:pPr algn="ctr"/>
            <a:r>
              <a:rPr lang="en-GB" sz="1050" b="1" dirty="0" smtClean="0">
                <a:solidFill>
                  <a:prstClr val="black"/>
                </a:solidFill>
              </a:rPr>
              <a:t>Week 52</a:t>
            </a:r>
            <a:endParaRPr lang="en-GB" sz="1050" b="1" dirty="0">
              <a:solidFill>
                <a:prstClr val="black"/>
              </a:solidFill>
            </a:endParaRPr>
          </a:p>
        </p:txBody>
      </p:sp>
      <p:sp>
        <p:nvSpPr>
          <p:cNvPr id="56" name="TextBox 55"/>
          <p:cNvSpPr txBox="1"/>
          <p:nvPr/>
        </p:nvSpPr>
        <p:spPr>
          <a:xfrm>
            <a:off x="4755369" y="5446620"/>
            <a:ext cx="987552" cy="430887"/>
          </a:xfrm>
          <a:prstGeom prst="rect">
            <a:avLst/>
          </a:prstGeom>
          <a:noFill/>
        </p:spPr>
        <p:txBody>
          <a:bodyPr wrap="square" lIns="45720" rIns="45720" rtlCol="0">
            <a:spAutoFit/>
          </a:bodyPr>
          <a:lstStyle/>
          <a:p>
            <a:pPr algn="ctr"/>
            <a:r>
              <a:rPr lang="en-GB" sz="1050" b="1" dirty="0" smtClean="0">
                <a:solidFill>
                  <a:prstClr val="black"/>
                </a:solidFill>
              </a:rPr>
              <a:t>Golimumab</a:t>
            </a:r>
            <a:r>
              <a:rPr lang="en-GB" sz="1050" b="1" baseline="30000" dirty="0" smtClean="0">
                <a:solidFill>
                  <a:prstClr val="black"/>
                </a:solidFill>
              </a:rPr>
              <a:t>5</a:t>
            </a:r>
          </a:p>
          <a:p>
            <a:pPr algn="ctr"/>
            <a:r>
              <a:rPr lang="en-GB" sz="1050" b="1" dirty="0" smtClean="0">
                <a:solidFill>
                  <a:prstClr val="black"/>
                </a:solidFill>
              </a:rPr>
              <a:t>Week 52</a:t>
            </a:r>
            <a:endParaRPr lang="en-GB" sz="1050" b="1" dirty="0">
              <a:solidFill>
                <a:prstClr val="black"/>
              </a:solidFill>
            </a:endParaRPr>
          </a:p>
        </p:txBody>
      </p:sp>
      <p:sp>
        <p:nvSpPr>
          <p:cNvPr id="79" name="TextBox 78"/>
          <p:cNvSpPr txBox="1"/>
          <p:nvPr/>
        </p:nvSpPr>
        <p:spPr>
          <a:xfrm>
            <a:off x="6657646" y="1105976"/>
            <a:ext cx="2486353" cy="507831"/>
          </a:xfrm>
          <a:prstGeom prst="rect">
            <a:avLst/>
          </a:prstGeom>
          <a:noFill/>
        </p:spPr>
        <p:txBody>
          <a:bodyPr wrap="square" rtlCol="0">
            <a:spAutoFit/>
          </a:bodyPr>
          <a:lstStyle/>
          <a:p>
            <a:r>
              <a:rPr lang="en-GB" sz="900" baseline="30000" dirty="0" err="1" smtClean="0">
                <a:solidFill>
                  <a:prstClr val="black"/>
                </a:solidFill>
              </a:rPr>
              <a:t>a</a:t>
            </a:r>
            <a:r>
              <a:rPr lang="en-GB" sz="900" dirty="0" err="1" smtClean="0">
                <a:solidFill>
                  <a:prstClr val="black"/>
                </a:solidFill>
              </a:rPr>
              <a:t>Modified</a:t>
            </a:r>
            <a:r>
              <a:rPr lang="en-GB" sz="900" dirty="0" smtClean="0">
                <a:solidFill>
                  <a:prstClr val="black"/>
                </a:solidFill>
              </a:rPr>
              <a:t> Total Sharp/van der Heijde score. </a:t>
            </a:r>
          </a:p>
          <a:p>
            <a:r>
              <a:rPr lang="en-GB" sz="900" baseline="30000" dirty="0" err="1" smtClean="0">
                <a:solidFill>
                  <a:prstClr val="black"/>
                </a:solidFill>
              </a:rPr>
              <a:t>b</a:t>
            </a:r>
            <a:r>
              <a:rPr lang="en-GB" sz="900" dirty="0" err="1" smtClean="0">
                <a:solidFill>
                  <a:prstClr val="black"/>
                </a:solidFill>
              </a:rPr>
              <a:t>DMARD</a:t>
            </a:r>
            <a:r>
              <a:rPr lang="en-GB" sz="900" dirty="0" smtClean="0">
                <a:solidFill>
                  <a:prstClr val="black"/>
                </a:solidFill>
              </a:rPr>
              <a:t>-IR patients.</a:t>
            </a:r>
          </a:p>
          <a:p>
            <a:r>
              <a:rPr lang="en-GB" sz="900" baseline="30000" dirty="0" err="1" smtClean="0">
                <a:solidFill>
                  <a:prstClr val="black"/>
                </a:solidFill>
              </a:rPr>
              <a:t>c</a:t>
            </a:r>
            <a:r>
              <a:rPr lang="en-GB" sz="900" dirty="0" err="1" smtClean="0">
                <a:solidFill>
                  <a:prstClr val="black"/>
                </a:solidFill>
              </a:rPr>
              <a:t>Genant</a:t>
            </a:r>
            <a:r>
              <a:rPr lang="en-GB" sz="900" dirty="0" smtClean="0">
                <a:solidFill>
                  <a:prstClr val="black"/>
                </a:solidFill>
              </a:rPr>
              <a:t>-modified Sharp Score.</a:t>
            </a:r>
            <a:endParaRPr lang="en-GB" sz="900" dirty="0">
              <a:solidFill>
                <a:prstClr val="black"/>
              </a:solidFill>
            </a:endParaRPr>
          </a:p>
        </p:txBody>
      </p:sp>
      <p:sp>
        <p:nvSpPr>
          <p:cNvPr id="80" name="TextBox 79"/>
          <p:cNvSpPr txBox="1"/>
          <p:nvPr/>
        </p:nvSpPr>
        <p:spPr>
          <a:xfrm>
            <a:off x="4464133" y="2637436"/>
            <a:ext cx="3815744" cy="661720"/>
          </a:xfrm>
          <a:prstGeom prst="rect">
            <a:avLst/>
          </a:prstGeom>
          <a:noFill/>
        </p:spPr>
        <p:txBody>
          <a:bodyPr wrap="square" lIns="182880" bIns="274320" rtlCol="0" anchor="b" anchorCtr="0">
            <a:spAutoFit/>
          </a:bodyPr>
          <a:lstStyle/>
          <a:p>
            <a:r>
              <a:rPr lang="en-GB" sz="1100" dirty="0" smtClean="0">
                <a:solidFill>
                  <a:prstClr val="black"/>
                </a:solidFill>
              </a:rPr>
              <a:t>mTSS/SHS, modified Total Sharp/van der Heijde score.</a:t>
            </a:r>
          </a:p>
          <a:p>
            <a:r>
              <a:rPr lang="en-GB" sz="1100" dirty="0" smtClean="0">
                <a:solidFill>
                  <a:prstClr val="black"/>
                </a:solidFill>
              </a:rPr>
              <a:t>*</a:t>
            </a:r>
            <a:r>
              <a:rPr lang="en-GB" sz="1100" i="1" dirty="0" smtClean="0">
                <a:solidFill>
                  <a:prstClr val="black"/>
                </a:solidFill>
              </a:rPr>
              <a:t>p</a:t>
            </a:r>
            <a:r>
              <a:rPr lang="en-GB" sz="1100" dirty="0" smtClean="0">
                <a:solidFill>
                  <a:prstClr val="black"/>
                </a:solidFill>
              </a:rPr>
              <a:t>&lt;0.0001; </a:t>
            </a:r>
            <a:r>
              <a:rPr lang="en-GB" sz="1100" baseline="30000" dirty="0" smtClean="0">
                <a:solidFill>
                  <a:prstClr val="black"/>
                </a:solidFill>
              </a:rPr>
              <a:t>† </a:t>
            </a:r>
            <a:r>
              <a:rPr lang="en-GB" sz="1100" i="1" dirty="0" smtClean="0">
                <a:solidFill>
                  <a:prstClr val="black"/>
                </a:solidFill>
              </a:rPr>
              <a:t>p</a:t>
            </a:r>
            <a:r>
              <a:rPr lang="en-GB" sz="1100" dirty="0" smtClean="0">
                <a:solidFill>
                  <a:prstClr val="black"/>
                </a:solidFill>
              </a:rPr>
              <a:t>&lt;0.001; </a:t>
            </a:r>
            <a:r>
              <a:rPr lang="en-GB" sz="1100" baseline="30000" dirty="0" smtClean="0">
                <a:solidFill>
                  <a:prstClr val="black"/>
                </a:solidFill>
              </a:rPr>
              <a:t>‡</a:t>
            </a:r>
            <a:r>
              <a:rPr lang="en-GB" sz="1100" i="1" dirty="0" smtClean="0">
                <a:solidFill>
                  <a:prstClr val="black"/>
                </a:solidFill>
              </a:rPr>
              <a:t>p</a:t>
            </a:r>
            <a:r>
              <a:rPr lang="en-GB" sz="1100" dirty="0" smtClean="0">
                <a:solidFill>
                  <a:prstClr val="black"/>
                </a:solidFill>
              </a:rPr>
              <a:t>=0.01.</a:t>
            </a:r>
            <a:endParaRPr lang="en-GB" sz="1600" dirty="0">
              <a:solidFill>
                <a:prstClr val="black"/>
              </a:solidFill>
            </a:endParaRPr>
          </a:p>
        </p:txBody>
      </p:sp>
      <p:sp>
        <p:nvSpPr>
          <p:cNvPr id="43" name="Rectangle 42"/>
          <p:cNvSpPr/>
          <p:nvPr/>
        </p:nvSpPr>
        <p:spPr>
          <a:xfrm>
            <a:off x="6825463" y="1724172"/>
            <a:ext cx="91440" cy="9144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4" name="TextBox 43"/>
          <p:cNvSpPr txBox="1"/>
          <p:nvPr/>
        </p:nvSpPr>
        <p:spPr>
          <a:xfrm>
            <a:off x="6886576" y="1622715"/>
            <a:ext cx="1244061" cy="276999"/>
          </a:xfrm>
          <a:prstGeom prst="rect">
            <a:avLst/>
          </a:prstGeom>
          <a:noFill/>
        </p:spPr>
        <p:txBody>
          <a:bodyPr wrap="square" rtlCol="0">
            <a:spAutoFit/>
          </a:bodyPr>
          <a:lstStyle/>
          <a:p>
            <a:r>
              <a:rPr lang="en-GB" sz="1200" dirty="0" smtClean="0">
                <a:solidFill>
                  <a:prstClr val="black"/>
                </a:solidFill>
              </a:rPr>
              <a:t>PBO + MTX</a:t>
            </a:r>
            <a:endParaRPr lang="en-GB" sz="1200" dirty="0">
              <a:solidFill>
                <a:prstClr val="black"/>
              </a:solidFill>
            </a:endParaRPr>
          </a:p>
        </p:txBody>
      </p:sp>
      <p:sp>
        <p:nvSpPr>
          <p:cNvPr id="48" name="Rectangle 47"/>
          <p:cNvSpPr/>
          <p:nvPr/>
        </p:nvSpPr>
        <p:spPr>
          <a:xfrm>
            <a:off x="6825463" y="1914434"/>
            <a:ext cx="91440" cy="91440"/>
          </a:xfrm>
          <a:prstGeom prst="rect">
            <a:avLst/>
          </a:prstGeom>
          <a:solidFill>
            <a:srgbClr val="FF66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9" name="TextBox 48"/>
          <p:cNvSpPr txBox="1"/>
          <p:nvPr/>
        </p:nvSpPr>
        <p:spPr>
          <a:xfrm>
            <a:off x="6886576" y="1814829"/>
            <a:ext cx="1244061" cy="276999"/>
          </a:xfrm>
          <a:prstGeom prst="rect">
            <a:avLst/>
          </a:prstGeom>
          <a:noFill/>
        </p:spPr>
        <p:txBody>
          <a:bodyPr wrap="square" rtlCol="0">
            <a:spAutoFit/>
          </a:bodyPr>
          <a:lstStyle/>
          <a:p>
            <a:r>
              <a:rPr lang="en-GB" sz="1200" dirty="0" smtClean="0">
                <a:solidFill>
                  <a:prstClr val="black"/>
                </a:solidFill>
              </a:rPr>
              <a:t>TNFi + MTX</a:t>
            </a:r>
            <a:endParaRPr lang="en-GB" sz="1200" dirty="0">
              <a:solidFill>
                <a:prstClr val="black"/>
              </a:solidFill>
            </a:endParaRPr>
          </a:p>
        </p:txBody>
      </p:sp>
      <p:sp>
        <p:nvSpPr>
          <p:cNvPr id="84" name="Rectangle 83"/>
          <p:cNvSpPr/>
          <p:nvPr/>
        </p:nvSpPr>
        <p:spPr>
          <a:xfrm>
            <a:off x="6825463" y="2104695"/>
            <a:ext cx="91440" cy="91440"/>
          </a:xfrm>
          <a:prstGeom prst="rect">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5" name="TextBox 84"/>
          <p:cNvSpPr txBox="1"/>
          <p:nvPr/>
        </p:nvSpPr>
        <p:spPr>
          <a:xfrm>
            <a:off x="6886576" y="2006942"/>
            <a:ext cx="1722546" cy="276999"/>
          </a:xfrm>
          <a:prstGeom prst="rect">
            <a:avLst/>
          </a:prstGeom>
          <a:noFill/>
        </p:spPr>
        <p:txBody>
          <a:bodyPr wrap="square" rtlCol="0">
            <a:spAutoFit/>
          </a:bodyPr>
          <a:lstStyle/>
          <a:p>
            <a:r>
              <a:rPr lang="en-GB" sz="1200" dirty="0" smtClean="0">
                <a:solidFill>
                  <a:prstClr val="black"/>
                </a:solidFill>
              </a:rPr>
              <a:t>Non-TNFi + MTX</a:t>
            </a:r>
            <a:endParaRPr lang="en-GB" sz="1200" dirty="0">
              <a:solidFill>
                <a:prstClr val="black"/>
              </a:solidFill>
            </a:endParaRPr>
          </a:p>
        </p:txBody>
      </p:sp>
      <p:sp>
        <p:nvSpPr>
          <p:cNvPr id="24" name="TextBox 23"/>
          <p:cNvSpPr txBox="1"/>
          <p:nvPr/>
        </p:nvSpPr>
        <p:spPr>
          <a:xfrm>
            <a:off x="599368" y="1031544"/>
            <a:ext cx="3527012" cy="430887"/>
          </a:xfrm>
          <a:prstGeom prst="rect">
            <a:avLst/>
          </a:prstGeom>
          <a:noFill/>
        </p:spPr>
        <p:txBody>
          <a:bodyPr wrap="square" rtlCol="0">
            <a:spAutoFit/>
          </a:bodyPr>
          <a:lstStyle/>
          <a:p>
            <a:r>
              <a:rPr lang="en-GB" sz="2200" b="1" dirty="0" smtClean="0">
                <a:solidFill>
                  <a:srgbClr val="0070C0"/>
                </a:solidFill>
              </a:rPr>
              <a:t>NOT HEAD TO HEAD</a:t>
            </a:r>
            <a:endParaRPr lang="en-GB" dirty="0">
              <a:solidFill>
                <a:srgbClr val="0070C0"/>
              </a:solidFill>
            </a:endParaRPr>
          </a:p>
        </p:txBody>
      </p:sp>
    </p:spTree>
    <p:extLst>
      <p:ext uri="{BB962C8B-B14F-4D97-AF65-F5344CB8AC3E}">
        <p14:creationId xmlns:p14="http://schemas.microsoft.com/office/powerpoint/2010/main" val="667222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44196"/>
            <a:ext cx="7699374" cy="671189"/>
          </a:xfrm>
        </p:spPr>
        <p:txBody>
          <a:bodyPr>
            <a:normAutofit fontScale="90000"/>
          </a:bodyPr>
          <a:lstStyle/>
          <a:p>
            <a:r>
              <a:rPr lang="en-US" dirty="0"/>
              <a:t>Access to innovative biologic treatments for </a:t>
            </a:r>
            <a:r>
              <a:rPr lang="en-US" dirty="0" smtClean="0"/>
              <a:t>RA in </a:t>
            </a:r>
            <a:r>
              <a:rPr lang="en-US" dirty="0"/>
              <a:t>Europe: </a:t>
            </a:r>
            <a:r>
              <a:rPr lang="en-US" dirty="0" smtClean="0"/>
              <a:t>1998-2008 LIMITED BY COST!</a:t>
            </a:r>
            <a:endParaRPr lang="en-GB" dirty="0"/>
          </a:p>
        </p:txBody>
      </p:sp>
      <p:sp>
        <p:nvSpPr>
          <p:cNvPr id="4" name="Shape 956"/>
          <p:cNvSpPr/>
          <p:nvPr/>
        </p:nvSpPr>
        <p:spPr>
          <a:xfrm>
            <a:off x="-1" y="6400062"/>
            <a:ext cx="9179719" cy="457938"/>
          </a:xfrm>
          <a:prstGeom prst="rect">
            <a:avLst/>
          </a:prstGeom>
          <a:ln w="12700">
            <a:miter lim="400000"/>
          </a:ln>
          <a:extLst>
            <a:ext uri="{C572A759-6A51-4108-AA02-DFA0A04FC94B}">
              <ma14:wrappingTextBoxFlag xmlns:ma14="http://schemas.microsoft.com/office/mac/drawingml/2011/main" val="1"/>
            </a:ext>
          </a:extLst>
        </p:spPr>
        <p:txBody>
          <a:bodyPr lIns="182880" tIns="26789" rIns="26789" bIns="274320" anchor="b" anchorCtr="0">
            <a:spAutoFit/>
          </a:bodyPr>
          <a:lstStyle/>
          <a:p>
            <a:pPr defTabSz="1295400">
              <a:buClr>
                <a:srgbClr val="000000"/>
              </a:buClr>
              <a:buFont typeface="Arial"/>
              <a:buNone/>
            </a:pPr>
            <a:endParaRPr lang="en-GB" sz="1000">
              <a:solidFill>
                <a:srgbClr val="000000"/>
              </a:solidFill>
              <a:uFill>
                <a:solidFill/>
              </a:uFill>
              <a:ea typeface="Arial"/>
              <a:cs typeface="Arial"/>
              <a:sym typeface="Arial"/>
            </a:endParaRPr>
          </a:p>
        </p:txBody>
      </p:sp>
      <p:pic>
        <p:nvPicPr>
          <p:cNvPr id="8" name="Content Placeholder 5" descr="Screen shot 2013-05-06 at 21.39.13.png"/>
          <p:cNvPicPr>
            <a:picLocks noGrp="1" noChangeAspect="1"/>
          </p:cNvPicPr>
          <p:nvPr>
            <p:ph idx="4294967295"/>
          </p:nvPr>
        </p:nvPicPr>
        <p:blipFill>
          <a:blip r:embed="rId3"/>
          <a:srcRect t="-6615" b="-6615"/>
          <a:stretch>
            <a:fillRect/>
          </a:stretch>
        </p:blipFill>
        <p:spPr>
          <a:xfrm>
            <a:off x="2399470" y="1427163"/>
            <a:ext cx="6582595" cy="5097462"/>
          </a:xfrm>
          <a:prstGeom prst="rect">
            <a:avLst/>
          </a:prstGeom>
        </p:spPr>
      </p:pic>
      <p:sp>
        <p:nvSpPr>
          <p:cNvPr id="9" name="Rectangle 8"/>
          <p:cNvSpPr/>
          <p:nvPr/>
        </p:nvSpPr>
        <p:spPr>
          <a:xfrm>
            <a:off x="126747" y="6560250"/>
            <a:ext cx="6354631" cy="338554"/>
          </a:xfrm>
          <a:prstGeom prst="rect">
            <a:avLst/>
          </a:prstGeom>
        </p:spPr>
        <p:txBody>
          <a:bodyPr wrap="square">
            <a:spAutoFit/>
          </a:bodyPr>
          <a:lstStyle/>
          <a:p>
            <a:r>
              <a:rPr lang="en-US" sz="800" dirty="0" smtClean="0">
                <a:solidFill>
                  <a:srgbClr val="FFFFFF"/>
                </a:solidFill>
                <a:latin typeface="Arial"/>
                <a:cs typeface="Arial"/>
              </a:rPr>
              <a:t>1. </a:t>
            </a:r>
            <a:r>
              <a:rPr lang="en-US" sz="800" dirty="0" err="1" smtClean="0">
                <a:solidFill>
                  <a:srgbClr val="FFFFFF"/>
                </a:solidFill>
                <a:latin typeface="Arial"/>
                <a:cs typeface="Arial"/>
              </a:rPr>
              <a:t>Kobelt</a:t>
            </a:r>
            <a:r>
              <a:rPr lang="en-US" sz="800" dirty="0" smtClean="0">
                <a:solidFill>
                  <a:srgbClr val="FFFFFF"/>
                </a:solidFill>
                <a:latin typeface="Arial"/>
                <a:cs typeface="Arial"/>
              </a:rPr>
              <a:t> G, </a:t>
            </a:r>
            <a:r>
              <a:rPr lang="en-US" sz="800" dirty="0" err="1" smtClean="0">
                <a:solidFill>
                  <a:srgbClr val="FFFFFF"/>
                </a:solidFill>
                <a:latin typeface="Arial"/>
                <a:cs typeface="Arial"/>
              </a:rPr>
              <a:t>Kasteng</a:t>
            </a:r>
            <a:r>
              <a:rPr lang="en-US" sz="800" dirty="0" smtClean="0">
                <a:solidFill>
                  <a:srgbClr val="FFFFFF"/>
                </a:solidFill>
                <a:latin typeface="Arial"/>
                <a:cs typeface="Arial"/>
              </a:rPr>
              <a:t> F. </a:t>
            </a:r>
            <a:r>
              <a:rPr lang="en-US" sz="800" dirty="0" smtClean="0">
                <a:solidFill>
                  <a:srgbClr val="FFFFFF"/>
                </a:solidFill>
                <a:latin typeface="Arial"/>
                <a:cs typeface="Arial"/>
                <a:hlinkClick r:id="rId4" invalidUrl="http://www.efpia.eu/sites/www.efpia.eu/files/ACCESS TO RA TREATMENTS - Rheumatoid Arthritis in Europe October 2009.pdf"/>
              </a:rPr>
              <a:t>http://www.efpia.eu/../ACCESS TO RA TREATMENTS - Rheumatoid Arthritis in Europe October 2009.pdf</a:t>
            </a:r>
            <a:endParaRPr lang="en-US" sz="800" dirty="0" smtClean="0">
              <a:solidFill>
                <a:srgbClr val="FFFFFF"/>
              </a:solidFill>
              <a:latin typeface="Arial"/>
              <a:cs typeface="Arial"/>
            </a:endParaRPr>
          </a:p>
          <a:p>
            <a:r>
              <a:rPr lang="en-US" sz="800" dirty="0" smtClean="0">
                <a:solidFill>
                  <a:srgbClr val="FFFFFF"/>
                </a:solidFill>
                <a:latin typeface="Arial"/>
                <a:cs typeface="Arial"/>
              </a:rPr>
              <a:t>[Accessed June 2015]</a:t>
            </a:r>
            <a:endParaRPr lang="en-US" sz="800" dirty="0">
              <a:solidFill>
                <a:srgbClr val="FFFFFF"/>
              </a:solidFill>
              <a:latin typeface="Arial"/>
              <a:cs typeface="Arial"/>
            </a:endParaRPr>
          </a:p>
        </p:txBody>
      </p:sp>
      <p:pic>
        <p:nvPicPr>
          <p:cNvPr id="10" name="Picture 9" descr="Screen shot 2013-05-06 at 21.46.04.png"/>
          <p:cNvPicPr>
            <a:picLocks noChangeAspect="1"/>
          </p:cNvPicPr>
          <p:nvPr/>
        </p:nvPicPr>
        <p:blipFill>
          <a:blip r:embed="rId5"/>
          <a:stretch>
            <a:fillRect/>
          </a:stretch>
        </p:blipFill>
        <p:spPr>
          <a:xfrm>
            <a:off x="433678" y="1916960"/>
            <a:ext cx="1889592" cy="2480090"/>
          </a:xfrm>
          <a:prstGeom prst="rect">
            <a:avLst/>
          </a:prstGeom>
        </p:spPr>
      </p:pic>
      <p:sp>
        <p:nvSpPr>
          <p:cNvPr id="11" name="Rounded Rectangular Callout 10"/>
          <p:cNvSpPr/>
          <p:nvPr/>
        </p:nvSpPr>
        <p:spPr>
          <a:xfrm>
            <a:off x="3128670" y="2245985"/>
            <a:ext cx="2245826" cy="1394060"/>
          </a:xfrm>
          <a:prstGeom prst="wedgeRoundRectCallout">
            <a:avLst>
              <a:gd name="adj1" fmla="val 152706"/>
              <a:gd name="adj2" fmla="val 1125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Arial"/>
                <a:cs typeface="Arial"/>
              </a:rPr>
              <a:t>Only 11% of EU patients could access biologics by 2008</a:t>
            </a:r>
            <a:endParaRPr lang="en-US" b="1" dirty="0">
              <a:solidFill>
                <a:srgbClr val="000000"/>
              </a:solidFill>
              <a:latin typeface="Arial"/>
              <a:cs typeface="Arial"/>
            </a:endParaRPr>
          </a:p>
        </p:txBody>
      </p:sp>
      <p:sp>
        <p:nvSpPr>
          <p:cNvPr id="12" name="Rounded Rectangle 11"/>
          <p:cNvSpPr/>
          <p:nvPr/>
        </p:nvSpPr>
        <p:spPr>
          <a:xfrm>
            <a:off x="457200" y="4397050"/>
            <a:ext cx="1866069" cy="1813250"/>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err="1" smtClean="0">
                <a:solidFill>
                  <a:srgbClr val="000000"/>
                </a:solidFill>
                <a:latin typeface="Arial"/>
                <a:cs typeface="Arial"/>
              </a:rPr>
              <a:t>Etanercept</a:t>
            </a:r>
            <a:r>
              <a:rPr lang="en-US" b="1" dirty="0" smtClean="0">
                <a:solidFill>
                  <a:srgbClr val="000000"/>
                </a:solidFill>
                <a:latin typeface="Arial"/>
                <a:cs typeface="Arial"/>
              </a:rPr>
              <a:t> </a:t>
            </a:r>
            <a:r>
              <a:rPr lang="en-US" b="1" dirty="0" err="1" smtClean="0">
                <a:solidFill>
                  <a:srgbClr val="000000"/>
                </a:solidFill>
                <a:latin typeface="Arial"/>
                <a:cs typeface="Arial"/>
              </a:rPr>
              <a:t>Infliximab</a:t>
            </a:r>
            <a:r>
              <a:rPr lang="en-US" b="1" dirty="0" smtClean="0">
                <a:solidFill>
                  <a:srgbClr val="000000"/>
                </a:solidFill>
                <a:latin typeface="Arial"/>
                <a:cs typeface="Arial"/>
              </a:rPr>
              <a:t> </a:t>
            </a:r>
            <a:r>
              <a:rPr lang="en-US" b="1" dirty="0" err="1" smtClean="0">
                <a:solidFill>
                  <a:srgbClr val="000000"/>
                </a:solidFill>
                <a:latin typeface="Arial"/>
                <a:cs typeface="Arial"/>
              </a:rPr>
              <a:t>Adalimumab</a:t>
            </a:r>
            <a:r>
              <a:rPr lang="en-US" b="1" dirty="0" smtClean="0">
                <a:solidFill>
                  <a:srgbClr val="000000"/>
                </a:solidFill>
                <a:latin typeface="Arial"/>
                <a:cs typeface="Arial"/>
              </a:rPr>
              <a:t> </a:t>
            </a:r>
            <a:r>
              <a:rPr lang="en-US" b="1" dirty="0" err="1" smtClean="0">
                <a:solidFill>
                  <a:srgbClr val="000000"/>
                </a:solidFill>
                <a:latin typeface="Arial"/>
                <a:cs typeface="Arial"/>
              </a:rPr>
              <a:t>Anakinra</a:t>
            </a:r>
            <a:r>
              <a:rPr lang="en-US" b="1" dirty="0" smtClean="0">
                <a:solidFill>
                  <a:srgbClr val="000000"/>
                </a:solidFill>
                <a:latin typeface="Arial"/>
                <a:cs typeface="Arial"/>
              </a:rPr>
              <a:t> </a:t>
            </a:r>
            <a:r>
              <a:rPr lang="en-US" b="1" dirty="0" err="1" smtClean="0">
                <a:solidFill>
                  <a:srgbClr val="000000"/>
                </a:solidFill>
                <a:latin typeface="Arial"/>
                <a:cs typeface="Arial"/>
              </a:rPr>
              <a:t>Rituximab</a:t>
            </a:r>
            <a:r>
              <a:rPr lang="en-US" b="1" dirty="0" smtClean="0">
                <a:solidFill>
                  <a:srgbClr val="000000"/>
                </a:solidFill>
                <a:latin typeface="Arial"/>
                <a:cs typeface="Arial"/>
              </a:rPr>
              <a:t> </a:t>
            </a:r>
            <a:r>
              <a:rPr lang="en-US" b="1" dirty="0" err="1" smtClean="0">
                <a:solidFill>
                  <a:srgbClr val="000000"/>
                </a:solidFill>
                <a:latin typeface="Arial"/>
                <a:cs typeface="Arial"/>
              </a:rPr>
              <a:t>Abatacept</a:t>
            </a:r>
            <a:endParaRPr lang="en-US" b="1" dirty="0">
              <a:solidFill>
                <a:srgbClr val="000000"/>
              </a:solidFill>
              <a:latin typeface="Arial"/>
              <a:cs typeface="Arial"/>
            </a:endParaRPr>
          </a:p>
        </p:txBody>
      </p:sp>
      <p:sp>
        <p:nvSpPr>
          <p:cNvPr id="13" name="Rounded Rectangular Callout 12"/>
          <p:cNvSpPr/>
          <p:nvPr/>
        </p:nvSpPr>
        <p:spPr>
          <a:xfrm>
            <a:off x="3128670" y="1427163"/>
            <a:ext cx="2245826" cy="715089"/>
          </a:xfrm>
          <a:prstGeom prst="wedgeRoundRectCallout">
            <a:avLst>
              <a:gd name="adj1" fmla="val -9020"/>
              <a:gd name="adj2" fmla="val 721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smtClean="0">
                <a:solidFill>
                  <a:srgbClr val="000000"/>
                </a:solidFill>
                <a:latin typeface="Arial"/>
                <a:cs typeface="Arial"/>
              </a:rPr>
              <a:t>A decade after their introduction</a:t>
            </a:r>
            <a:endParaRPr lang="en-US" b="1" dirty="0">
              <a:solidFill>
                <a:srgbClr val="000000"/>
              </a:solidFill>
              <a:latin typeface="Arial"/>
              <a:cs typeface="Arial"/>
            </a:endParaRPr>
          </a:p>
        </p:txBody>
      </p:sp>
    </p:spTree>
    <p:extLst>
      <p:ext uri="{BB962C8B-B14F-4D97-AF65-F5344CB8AC3E}">
        <p14:creationId xmlns:p14="http://schemas.microsoft.com/office/powerpoint/2010/main" val="24912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GB" altLang="en-US" dirty="0" err="1" smtClean="0"/>
              <a:t>Biosimilars</a:t>
            </a:r>
            <a:r>
              <a:rPr lang="en-GB" altLang="en-US" dirty="0" smtClean="0"/>
              <a:t>: The solution? But they are </a:t>
            </a:r>
            <a:r>
              <a:rPr lang="en-GB" altLang="en-US" b="1" u="sng" dirty="0"/>
              <a:t>n</a:t>
            </a:r>
            <a:r>
              <a:rPr lang="en-GB" altLang="en-US" b="1" u="sng" dirty="0" smtClean="0"/>
              <a:t>ot</a:t>
            </a:r>
            <a:r>
              <a:rPr lang="en-GB" altLang="en-US" dirty="0" smtClean="0"/>
              <a:t> </a:t>
            </a:r>
            <a:r>
              <a:rPr lang="en-GB" altLang="en-US" dirty="0"/>
              <a:t>g</a:t>
            </a:r>
            <a:r>
              <a:rPr lang="en-GB" altLang="en-US" dirty="0" smtClean="0"/>
              <a:t>enerics</a:t>
            </a:r>
          </a:p>
        </p:txBody>
      </p:sp>
      <p:sp>
        <p:nvSpPr>
          <p:cNvPr id="2" name="Text Placeholder 1"/>
          <p:cNvSpPr>
            <a:spLocks noGrp="1"/>
          </p:cNvSpPr>
          <p:nvPr>
            <p:ph type="body" sz="quarter" idx="13"/>
          </p:nvPr>
        </p:nvSpPr>
        <p:spPr/>
        <p:txBody>
          <a:bodyPr/>
          <a:lstStyle/>
          <a:p>
            <a:r>
              <a:rPr lang="en-GB" dirty="0" smtClean="0"/>
              <a:t>Figure 1. Clark (2003) Antibody engineering IgG effector mechanisms. </a:t>
            </a:r>
            <a:r>
              <a:rPr lang="en-GB" dirty="0"/>
              <a:t>Available at: http://www.path.cam.ac.uk/~</a:t>
            </a:r>
            <a:r>
              <a:rPr lang="en-GB" dirty="0" smtClean="0"/>
              <a:t>mrc7/igs/mikeimages.html. Accessed November 2014</a:t>
            </a:r>
            <a:endParaRPr lang="en-GB" dirty="0"/>
          </a:p>
        </p:txBody>
      </p:sp>
      <p:sp>
        <p:nvSpPr>
          <p:cNvPr id="3" name="Content Placeholder 2"/>
          <p:cNvSpPr>
            <a:spLocks noGrp="1"/>
          </p:cNvSpPr>
          <p:nvPr>
            <p:ph sz="quarter" idx="14"/>
          </p:nvPr>
        </p:nvSpPr>
        <p:spPr>
          <a:xfrm>
            <a:off x="714376" y="1367844"/>
            <a:ext cx="4021397" cy="4503596"/>
          </a:xfrm>
        </p:spPr>
        <p:txBody>
          <a:bodyPr>
            <a:normAutofit fontScale="92500" lnSpcReduction="20000"/>
          </a:bodyPr>
          <a:lstStyle/>
          <a:p>
            <a:pPr eaLnBrk="1" hangingPunct="1">
              <a:lnSpc>
                <a:spcPct val="110000"/>
              </a:lnSpc>
            </a:pPr>
            <a:r>
              <a:rPr lang="en-GB" altLang="en-US" sz="2200" dirty="0" smtClean="0"/>
              <a:t>Follow-on products of traditional chemical pharmaceuticals are exact chemical copies</a:t>
            </a:r>
          </a:p>
          <a:p>
            <a:pPr lvl="1" eaLnBrk="1" hangingPunct="1">
              <a:lnSpc>
                <a:spcPct val="80000"/>
              </a:lnSpc>
            </a:pPr>
            <a:r>
              <a:rPr lang="en-GB" altLang="en-US" sz="2200" dirty="0" smtClean="0"/>
              <a:t>These are true generics</a:t>
            </a:r>
          </a:p>
          <a:p>
            <a:pPr lvl="1" eaLnBrk="1" hangingPunct="1">
              <a:lnSpc>
                <a:spcPct val="80000"/>
              </a:lnSpc>
            </a:pPr>
            <a:endParaRPr lang="en-GB" altLang="en-US" sz="2200" dirty="0" smtClean="0"/>
          </a:p>
          <a:p>
            <a:pPr lvl="1" eaLnBrk="1" hangingPunct="1">
              <a:lnSpc>
                <a:spcPct val="80000"/>
              </a:lnSpc>
            </a:pPr>
            <a:endParaRPr lang="en-GB" altLang="en-US" sz="2200" dirty="0" smtClean="0"/>
          </a:p>
          <a:p>
            <a:pPr lvl="1" eaLnBrk="1" hangingPunct="1">
              <a:lnSpc>
                <a:spcPct val="80000"/>
              </a:lnSpc>
            </a:pPr>
            <a:endParaRPr lang="en-GB" altLang="en-US" sz="2200" dirty="0" smtClean="0"/>
          </a:p>
          <a:p>
            <a:pPr lvl="1" eaLnBrk="1" hangingPunct="1">
              <a:lnSpc>
                <a:spcPct val="80000"/>
              </a:lnSpc>
            </a:pPr>
            <a:endParaRPr lang="en-GB" altLang="en-US" sz="2200" dirty="0" smtClean="0"/>
          </a:p>
          <a:p>
            <a:pPr lvl="1" eaLnBrk="1" hangingPunct="1">
              <a:lnSpc>
                <a:spcPct val="80000"/>
              </a:lnSpc>
            </a:pPr>
            <a:endParaRPr lang="en-GB" altLang="en-US" sz="2200" dirty="0" smtClean="0"/>
          </a:p>
          <a:p>
            <a:pPr lvl="1" eaLnBrk="1" hangingPunct="1">
              <a:lnSpc>
                <a:spcPct val="80000"/>
              </a:lnSpc>
            </a:pPr>
            <a:endParaRPr lang="en-GB" altLang="en-US" sz="2200" dirty="0"/>
          </a:p>
          <a:p>
            <a:pPr lvl="1" eaLnBrk="1" hangingPunct="1">
              <a:lnSpc>
                <a:spcPct val="110000"/>
              </a:lnSpc>
            </a:pPr>
            <a:endParaRPr lang="en-GB" altLang="en-US" sz="2200" dirty="0" smtClean="0"/>
          </a:p>
          <a:p>
            <a:pPr eaLnBrk="1" hangingPunct="1">
              <a:lnSpc>
                <a:spcPct val="110000"/>
              </a:lnSpc>
              <a:spcBef>
                <a:spcPts val="480"/>
              </a:spcBef>
            </a:pPr>
            <a:r>
              <a:rPr lang="en-GB" altLang="en-US" sz="2200" dirty="0" smtClean="0"/>
              <a:t>Follow-on products of innovator biological pharmaceuticals are only similar ‘copies’</a:t>
            </a:r>
          </a:p>
          <a:p>
            <a:pPr lvl="1" eaLnBrk="1" hangingPunct="1">
              <a:lnSpc>
                <a:spcPct val="110000"/>
              </a:lnSpc>
              <a:spcBef>
                <a:spcPts val="480"/>
              </a:spcBef>
            </a:pPr>
            <a:r>
              <a:rPr lang="en-GB" altLang="en-US" sz="2200" dirty="0" smtClean="0"/>
              <a:t>There are no ‘</a:t>
            </a:r>
            <a:r>
              <a:rPr lang="en-GB" altLang="en-US" sz="2200" dirty="0" err="1" smtClean="0"/>
              <a:t>biogenerics</a:t>
            </a:r>
            <a:r>
              <a:rPr lang="en-GB" altLang="en-US" sz="2200" dirty="0" smtClean="0"/>
              <a:t>’</a:t>
            </a:r>
          </a:p>
          <a:p>
            <a:pPr lvl="1" eaLnBrk="1" hangingPunct="1">
              <a:lnSpc>
                <a:spcPct val="110000"/>
              </a:lnSpc>
              <a:spcBef>
                <a:spcPts val="480"/>
              </a:spcBef>
            </a:pPr>
            <a:r>
              <a:rPr lang="en-GB" altLang="en-US" sz="2200" dirty="0" smtClean="0"/>
              <a:t>There are only similar products, </a:t>
            </a:r>
            <a:br>
              <a:rPr lang="en-GB" altLang="en-US" sz="2200" dirty="0" smtClean="0"/>
            </a:br>
            <a:r>
              <a:rPr lang="en-GB" altLang="en-US" sz="2200" dirty="0" smtClean="0"/>
              <a:t>i.e. ‘biosimilars’</a:t>
            </a:r>
          </a:p>
          <a:p>
            <a:pPr eaLnBrk="1" hangingPunct="1">
              <a:lnSpc>
                <a:spcPct val="80000"/>
              </a:lnSpc>
            </a:pPr>
            <a:endParaRPr lang="en-GB" altLang="en-US" sz="2000" dirty="0" smtClean="0"/>
          </a:p>
        </p:txBody>
      </p:sp>
      <p:pic>
        <p:nvPicPr>
          <p:cNvPr id="3077" name="Picture 5" descr="molecpi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806" y="4010144"/>
            <a:ext cx="17875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63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331" y="4005381"/>
            <a:ext cx="17732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cleo.halliday\Downloads\iStock_000000204166Lar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4573" y="1367844"/>
            <a:ext cx="3119176" cy="2339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0998" y="5717551"/>
            <a:ext cx="1460665" cy="307777"/>
          </a:xfrm>
          <a:prstGeom prst="rect">
            <a:avLst/>
          </a:prstGeom>
          <a:noFill/>
        </p:spPr>
        <p:txBody>
          <a:bodyPr wrap="square" rtlCol="0">
            <a:spAutoFit/>
          </a:bodyPr>
          <a:lstStyle/>
          <a:p>
            <a:pPr algn="ctr"/>
            <a:r>
              <a:rPr lang="en-GB" sz="1400" b="1" dirty="0" smtClean="0">
                <a:solidFill>
                  <a:schemeClr val="accent1">
                    <a:lumMod val="75000"/>
                  </a:schemeClr>
                </a:solidFill>
              </a:rPr>
              <a:t>Figure 1</a:t>
            </a:r>
            <a:endParaRPr lang="en-GB" sz="1400" b="1" dirty="0">
              <a:solidFill>
                <a:schemeClr val="accent1">
                  <a:lumMod val="75000"/>
                </a:schemeClr>
              </a:solidFill>
            </a:endParaRPr>
          </a:p>
        </p:txBody>
      </p:sp>
    </p:spTree>
    <p:extLst>
      <p:ext uri="{BB962C8B-B14F-4D97-AF65-F5344CB8AC3E}">
        <p14:creationId xmlns:p14="http://schemas.microsoft.com/office/powerpoint/2010/main" val="351779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70"/>
          <p:cNvGrpSpPr>
            <a:grpSpLocks/>
          </p:cNvGrpSpPr>
          <p:nvPr/>
        </p:nvGrpSpPr>
        <p:grpSpPr bwMode="auto">
          <a:xfrm>
            <a:off x="457200" y="1236663"/>
            <a:ext cx="8229600" cy="4090987"/>
            <a:chOff x="457200" y="1271588"/>
            <a:chExt cx="8229600" cy="5243512"/>
          </a:xfrm>
        </p:grpSpPr>
        <p:grpSp>
          <p:nvGrpSpPr>
            <p:cNvPr id="5" name="Group 472"/>
            <p:cNvGrpSpPr>
              <a:grpSpLocks/>
            </p:cNvGrpSpPr>
            <p:nvPr/>
          </p:nvGrpSpPr>
          <p:grpSpPr bwMode="auto">
            <a:xfrm>
              <a:off x="457200" y="1271588"/>
              <a:ext cx="8229600" cy="5243512"/>
              <a:chOff x="457200" y="1271588"/>
              <a:chExt cx="8229600" cy="5243512"/>
            </a:xfrm>
          </p:grpSpPr>
          <p:sp>
            <p:nvSpPr>
              <p:cNvPr id="7" name="Flowchart: Alternate Process 6"/>
              <p:cNvSpPr/>
              <p:nvPr/>
            </p:nvSpPr>
            <p:spPr>
              <a:xfrm>
                <a:off x="457200" y="1271588"/>
                <a:ext cx="8229600" cy="5243512"/>
              </a:xfrm>
              <a:prstGeom prst="flowChartAlternateProcess">
                <a:avLst/>
              </a:prstGeom>
              <a:solidFill>
                <a:srgbClr val="F3FF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FFFF"/>
                  </a:solidFill>
                </a:endParaRPr>
              </a:p>
            </p:txBody>
          </p:sp>
          <p:sp>
            <p:nvSpPr>
              <p:cNvPr id="8" name="Text Box 22"/>
              <p:cNvSpPr txBox="1">
                <a:spLocks noChangeArrowheads="1"/>
              </p:cNvSpPr>
              <p:nvPr/>
            </p:nvSpPr>
            <p:spPr bwMode="auto">
              <a:xfrm>
                <a:off x="3021124" y="1435984"/>
                <a:ext cx="365806" cy="3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100" b="1" dirty="0" smtClean="0">
                    <a:solidFill>
                      <a:srgbClr val="37424A"/>
                    </a:solidFill>
                    <a:latin typeface="Arial" charset="0"/>
                  </a:rPr>
                  <a:t>VL</a:t>
                </a:r>
                <a:endParaRPr lang="en-GB" altLang="en-US" sz="1100" b="1" dirty="0">
                  <a:solidFill>
                    <a:srgbClr val="37424A"/>
                  </a:solidFill>
                  <a:latin typeface="Arial" charset="0"/>
                </a:endParaRPr>
              </a:p>
            </p:txBody>
          </p:sp>
          <p:sp>
            <p:nvSpPr>
              <p:cNvPr id="9" name="Text Box 23"/>
              <p:cNvSpPr txBox="1">
                <a:spLocks noChangeArrowheads="1"/>
              </p:cNvSpPr>
              <p:nvPr/>
            </p:nvSpPr>
            <p:spPr bwMode="auto">
              <a:xfrm>
                <a:off x="4107513" y="1421332"/>
                <a:ext cx="381836" cy="3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100" b="1" dirty="0" smtClean="0">
                    <a:solidFill>
                      <a:srgbClr val="37424A"/>
                    </a:solidFill>
                    <a:latin typeface="Arial" charset="0"/>
                  </a:rPr>
                  <a:t>VH</a:t>
                </a:r>
                <a:endParaRPr lang="en-GB" altLang="en-US" sz="1100" b="1" dirty="0">
                  <a:solidFill>
                    <a:srgbClr val="37424A"/>
                  </a:solidFill>
                  <a:latin typeface="Arial" charset="0"/>
                </a:endParaRPr>
              </a:p>
            </p:txBody>
          </p:sp>
          <p:sp>
            <p:nvSpPr>
              <p:cNvPr id="10" name="Text Box 35"/>
              <p:cNvSpPr txBox="1">
                <a:spLocks noChangeArrowheads="1"/>
              </p:cNvSpPr>
              <p:nvPr/>
            </p:nvSpPr>
            <p:spPr bwMode="auto">
              <a:xfrm>
                <a:off x="3257310" y="1615053"/>
                <a:ext cx="365805" cy="3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100" b="1" dirty="0" err="1" smtClean="0">
                    <a:solidFill>
                      <a:srgbClr val="37424A"/>
                    </a:solidFill>
                    <a:latin typeface="Arial" charset="0"/>
                  </a:rPr>
                  <a:t>Ck</a:t>
                </a:r>
                <a:endParaRPr lang="en-GB" altLang="en-US" sz="1100" b="1" dirty="0">
                  <a:solidFill>
                    <a:srgbClr val="37424A"/>
                  </a:solidFill>
                  <a:latin typeface="Arial" charset="0"/>
                </a:endParaRPr>
              </a:p>
            </p:txBody>
          </p:sp>
          <p:sp>
            <p:nvSpPr>
              <p:cNvPr id="11" name="Text Box 36"/>
              <p:cNvSpPr txBox="1">
                <a:spLocks noChangeArrowheads="1"/>
              </p:cNvSpPr>
              <p:nvPr/>
            </p:nvSpPr>
            <p:spPr bwMode="auto">
              <a:xfrm>
                <a:off x="4096275" y="1947643"/>
                <a:ext cx="468398" cy="3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100" b="1" dirty="0" smtClean="0">
                    <a:solidFill>
                      <a:srgbClr val="37424A"/>
                    </a:solidFill>
                    <a:latin typeface="Arial" charset="0"/>
                  </a:rPr>
                  <a:t>CH3</a:t>
                </a:r>
                <a:endParaRPr lang="en-GB" altLang="en-US" sz="1100" b="1" dirty="0">
                  <a:solidFill>
                    <a:srgbClr val="37424A"/>
                  </a:solidFill>
                  <a:latin typeface="Arial" charset="0"/>
                </a:endParaRPr>
              </a:p>
            </p:txBody>
          </p:sp>
          <p:sp>
            <p:nvSpPr>
              <p:cNvPr id="12" name="Text Box 37"/>
              <p:cNvSpPr txBox="1">
                <a:spLocks noChangeArrowheads="1"/>
              </p:cNvSpPr>
              <p:nvPr/>
            </p:nvSpPr>
            <p:spPr bwMode="auto">
              <a:xfrm>
                <a:off x="4174910" y="1584320"/>
                <a:ext cx="468398" cy="3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100" b="1" dirty="0" smtClean="0">
                    <a:solidFill>
                      <a:srgbClr val="37424A"/>
                    </a:solidFill>
                    <a:latin typeface="Arial" charset="0"/>
                  </a:rPr>
                  <a:t>CH1</a:t>
                </a:r>
                <a:endParaRPr lang="en-GB" altLang="en-US" sz="1100" b="1" dirty="0">
                  <a:solidFill>
                    <a:srgbClr val="37424A"/>
                  </a:solidFill>
                  <a:latin typeface="Arial" charset="0"/>
                </a:endParaRPr>
              </a:p>
            </p:txBody>
          </p:sp>
          <p:sp>
            <p:nvSpPr>
              <p:cNvPr id="13" name="Text Box 38"/>
              <p:cNvSpPr txBox="1">
                <a:spLocks noChangeArrowheads="1"/>
              </p:cNvSpPr>
              <p:nvPr/>
            </p:nvSpPr>
            <p:spPr bwMode="auto">
              <a:xfrm>
                <a:off x="4221646" y="1775825"/>
                <a:ext cx="468398" cy="3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100" b="1" dirty="0" smtClean="0">
                    <a:solidFill>
                      <a:srgbClr val="37424A"/>
                    </a:solidFill>
                    <a:latin typeface="Arial" charset="0"/>
                  </a:rPr>
                  <a:t>CH2</a:t>
                </a:r>
                <a:endParaRPr lang="en-GB" altLang="en-US" sz="1100" b="1" dirty="0">
                  <a:solidFill>
                    <a:srgbClr val="37424A"/>
                  </a:solidFill>
                  <a:latin typeface="Arial" charset="0"/>
                </a:endParaRPr>
              </a:p>
            </p:txBody>
          </p:sp>
          <p:sp>
            <p:nvSpPr>
              <p:cNvPr id="14" name="Oval 481"/>
              <p:cNvSpPr>
                <a:spLocks noChangeArrowheads="1"/>
              </p:cNvSpPr>
              <p:nvPr/>
            </p:nvSpPr>
            <p:spPr bwMode="auto">
              <a:xfrm>
                <a:off x="1438781" y="3922890"/>
                <a:ext cx="239542" cy="268119"/>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15" name="TextBox 482"/>
              <p:cNvSpPr txBox="1">
                <a:spLocks noChangeArrowheads="1"/>
              </p:cNvSpPr>
              <p:nvPr/>
            </p:nvSpPr>
            <p:spPr bwMode="auto">
              <a:xfrm>
                <a:off x="1469504" y="3886126"/>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9</a:t>
                </a:r>
                <a:endParaRPr lang="en-GB" altLang="en-US" sz="1100" b="1" dirty="0">
                  <a:solidFill>
                    <a:srgbClr val="37424A"/>
                  </a:solidFill>
                  <a:latin typeface="Arial" charset="0"/>
                </a:endParaRPr>
              </a:p>
            </p:txBody>
          </p:sp>
          <p:sp>
            <p:nvSpPr>
              <p:cNvPr id="16" name="Oval 24"/>
              <p:cNvSpPr>
                <a:spLocks noChangeArrowheads="1"/>
              </p:cNvSpPr>
              <p:nvPr/>
            </p:nvSpPr>
            <p:spPr bwMode="auto">
              <a:xfrm>
                <a:off x="2808028" y="1421392"/>
                <a:ext cx="790448" cy="83921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7" name="Oval 25"/>
              <p:cNvSpPr>
                <a:spLocks noChangeArrowheads="1"/>
              </p:cNvSpPr>
              <p:nvPr/>
            </p:nvSpPr>
            <p:spPr bwMode="auto">
              <a:xfrm>
                <a:off x="3877876" y="1421392"/>
                <a:ext cx="790448" cy="83921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8" name="Rectangle 26"/>
              <p:cNvSpPr>
                <a:spLocks noChangeArrowheads="1"/>
              </p:cNvSpPr>
              <p:nvPr/>
            </p:nvSpPr>
            <p:spPr bwMode="auto">
              <a:xfrm>
                <a:off x="3087428" y="1371608"/>
                <a:ext cx="185927" cy="98553"/>
              </a:xfrm>
              <a:prstGeom prst="rect">
                <a:avLst/>
              </a:prstGeom>
              <a:gradFill rotWithShape="0">
                <a:gsLst>
                  <a:gs pos="0">
                    <a:srgbClr val="762F00"/>
                  </a:gs>
                  <a:gs pos="50000">
                    <a:srgbClr val="FF6600"/>
                  </a:gs>
                  <a:gs pos="100000">
                    <a:srgbClr val="762F00"/>
                  </a:gs>
                </a:gsLst>
                <a:lin ang="5400000" scaled="1"/>
              </a:gradFill>
              <a:ln w="9525">
                <a:solidFill>
                  <a:srgbClr val="000000"/>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9" name="Rectangle 27"/>
              <p:cNvSpPr>
                <a:spLocks noChangeArrowheads="1"/>
              </p:cNvSpPr>
              <p:nvPr/>
            </p:nvSpPr>
            <p:spPr bwMode="auto">
              <a:xfrm>
                <a:off x="4202996" y="1371608"/>
                <a:ext cx="186944" cy="98553"/>
              </a:xfrm>
              <a:prstGeom prst="rect">
                <a:avLst/>
              </a:prstGeom>
              <a:gradFill rotWithShape="0">
                <a:gsLst>
                  <a:gs pos="0">
                    <a:srgbClr val="762F00"/>
                  </a:gs>
                  <a:gs pos="50000">
                    <a:srgbClr val="FF6600"/>
                  </a:gs>
                  <a:gs pos="100000">
                    <a:srgbClr val="762F00"/>
                  </a:gs>
                </a:gsLst>
                <a:lin ang="5400000" scaled="1"/>
              </a:gradFill>
              <a:ln w="9525">
                <a:solidFill>
                  <a:srgbClr val="000000"/>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0" name="Rectangle 28"/>
              <p:cNvSpPr>
                <a:spLocks noChangeArrowheads="1"/>
              </p:cNvSpPr>
              <p:nvPr/>
            </p:nvSpPr>
            <p:spPr bwMode="auto">
              <a:xfrm rot="-2436077">
                <a:off x="4435660" y="2112273"/>
                <a:ext cx="185928" cy="98552"/>
              </a:xfrm>
              <a:prstGeom prst="rect">
                <a:avLst/>
              </a:prstGeom>
              <a:gradFill rotWithShape="0">
                <a:gsLst>
                  <a:gs pos="0">
                    <a:srgbClr val="764700"/>
                  </a:gs>
                  <a:gs pos="50000">
                    <a:srgbClr val="FF9900"/>
                  </a:gs>
                  <a:gs pos="100000">
                    <a:srgbClr val="764700"/>
                  </a:gs>
                </a:gsLst>
                <a:lin ang="5400000" scaled="1"/>
              </a:gradFill>
              <a:ln w="9525">
                <a:solidFill>
                  <a:srgbClr val="000000"/>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1" name="Rectangle 29"/>
              <p:cNvSpPr>
                <a:spLocks noChangeArrowheads="1"/>
              </p:cNvSpPr>
              <p:nvPr/>
            </p:nvSpPr>
            <p:spPr bwMode="auto">
              <a:xfrm rot="5135687">
                <a:off x="4569772" y="1868433"/>
                <a:ext cx="197104" cy="93472"/>
              </a:xfrm>
              <a:prstGeom prst="rect">
                <a:avLst/>
              </a:prstGeom>
              <a:gradFill rotWithShape="0">
                <a:gsLst>
                  <a:gs pos="0">
                    <a:srgbClr val="764700"/>
                  </a:gs>
                  <a:gs pos="50000">
                    <a:srgbClr val="FF9900"/>
                  </a:gs>
                  <a:gs pos="100000">
                    <a:srgbClr val="764700"/>
                  </a:gs>
                </a:gsLst>
                <a:lin ang="5400000" scaled="1"/>
              </a:gradFill>
              <a:ln w="9525">
                <a:solidFill>
                  <a:srgbClr val="000000"/>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2" name="Rectangle 30"/>
              <p:cNvSpPr>
                <a:spLocks noChangeArrowheads="1"/>
              </p:cNvSpPr>
              <p:nvPr/>
            </p:nvSpPr>
            <p:spPr bwMode="auto">
              <a:xfrm rot="3402055">
                <a:off x="4476808" y="1572268"/>
                <a:ext cx="197104" cy="92456"/>
              </a:xfrm>
              <a:prstGeom prst="rect">
                <a:avLst/>
              </a:prstGeom>
              <a:gradFill rotWithShape="0">
                <a:gsLst>
                  <a:gs pos="0">
                    <a:srgbClr val="764700"/>
                  </a:gs>
                  <a:gs pos="50000">
                    <a:srgbClr val="FF9900"/>
                  </a:gs>
                  <a:gs pos="100000">
                    <a:srgbClr val="764700"/>
                  </a:gs>
                </a:gsLst>
                <a:lin ang="5400000" scaled="1"/>
              </a:gradFill>
              <a:ln w="9525">
                <a:solidFill>
                  <a:srgbClr val="000000"/>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3" name="Rectangle 31"/>
              <p:cNvSpPr>
                <a:spLocks noChangeArrowheads="1"/>
              </p:cNvSpPr>
              <p:nvPr/>
            </p:nvSpPr>
            <p:spPr bwMode="auto">
              <a:xfrm rot="5135687">
                <a:off x="3499923" y="1720097"/>
                <a:ext cx="197104" cy="93472"/>
              </a:xfrm>
              <a:prstGeom prst="rect">
                <a:avLst/>
              </a:prstGeom>
              <a:gradFill rotWithShape="0">
                <a:gsLst>
                  <a:gs pos="0">
                    <a:srgbClr val="764700"/>
                  </a:gs>
                  <a:gs pos="50000">
                    <a:srgbClr val="FF9900"/>
                  </a:gs>
                  <a:gs pos="100000">
                    <a:srgbClr val="764700"/>
                  </a:gs>
                </a:gsLst>
                <a:lin ang="5400000" scaled="1"/>
              </a:gradFill>
              <a:ln w="9525">
                <a:solidFill>
                  <a:srgbClr val="000000"/>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4" name="Text Box 64"/>
              <p:cNvSpPr txBox="1">
                <a:spLocks noChangeArrowheads="1"/>
              </p:cNvSpPr>
              <p:nvPr/>
            </p:nvSpPr>
            <p:spPr bwMode="auto">
              <a:xfrm>
                <a:off x="2827391" y="2323338"/>
                <a:ext cx="1935011" cy="3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Anti-TNF genes/DNA</a:t>
                </a:r>
                <a:endParaRPr lang="en-GB" altLang="en-US" sz="1400" b="1" dirty="0">
                  <a:solidFill>
                    <a:srgbClr val="37424A"/>
                  </a:solidFill>
                  <a:latin typeface="Arial" charset="0"/>
                </a:endParaRPr>
              </a:p>
            </p:txBody>
          </p:sp>
          <p:sp>
            <p:nvSpPr>
              <p:cNvPr id="25" name="Oval 492"/>
              <p:cNvSpPr>
                <a:spLocks noChangeArrowheads="1"/>
              </p:cNvSpPr>
              <p:nvPr/>
            </p:nvSpPr>
            <p:spPr bwMode="auto">
              <a:xfrm>
                <a:off x="5250244" y="1557529"/>
                <a:ext cx="240024" cy="270986"/>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26" name="TextBox 493"/>
              <p:cNvSpPr txBox="1">
                <a:spLocks noChangeArrowheads="1"/>
              </p:cNvSpPr>
              <p:nvPr/>
            </p:nvSpPr>
            <p:spPr bwMode="auto">
              <a:xfrm>
                <a:off x="5280967" y="1535418"/>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2</a:t>
                </a:r>
                <a:endParaRPr lang="en-GB" altLang="en-US" sz="1100" b="1" dirty="0">
                  <a:solidFill>
                    <a:srgbClr val="37424A"/>
                  </a:solidFill>
                  <a:latin typeface="Arial" charset="0"/>
                </a:endParaRPr>
              </a:p>
            </p:txBody>
          </p:sp>
          <p:sp>
            <p:nvSpPr>
              <p:cNvPr id="27" name="Oval 4"/>
              <p:cNvSpPr>
                <a:spLocks noChangeArrowheads="1"/>
              </p:cNvSpPr>
              <p:nvPr/>
            </p:nvSpPr>
            <p:spPr bwMode="auto">
              <a:xfrm>
                <a:off x="1129751" y="2145655"/>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8" name="Oval 5"/>
              <p:cNvSpPr>
                <a:spLocks noChangeArrowheads="1"/>
              </p:cNvSpPr>
              <p:nvPr/>
            </p:nvSpPr>
            <p:spPr bwMode="auto">
              <a:xfrm>
                <a:off x="1174513" y="2187558"/>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9" name="Oval 7"/>
              <p:cNvSpPr>
                <a:spLocks noChangeArrowheads="1"/>
              </p:cNvSpPr>
              <p:nvPr/>
            </p:nvSpPr>
            <p:spPr bwMode="auto">
              <a:xfrm>
                <a:off x="1084037" y="2374218"/>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0" name="Oval 8"/>
              <p:cNvSpPr>
                <a:spLocks noChangeArrowheads="1"/>
              </p:cNvSpPr>
              <p:nvPr/>
            </p:nvSpPr>
            <p:spPr bwMode="auto">
              <a:xfrm>
                <a:off x="1128799" y="2416121"/>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1" name="Oval 10"/>
              <p:cNvSpPr>
                <a:spLocks noChangeArrowheads="1"/>
              </p:cNvSpPr>
              <p:nvPr/>
            </p:nvSpPr>
            <p:spPr bwMode="auto">
              <a:xfrm>
                <a:off x="1449750" y="2419931"/>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2" name="Oval 11"/>
              <p:cNvSpPr>
                <a:spLocks noChangeArrowheads="1"/>
              </p:cNvSpPr>
              <p:nvPr/>
            </p:nvSpPr>
            <p:spPr bwMode="auto">
              <a:xfrm>
                <a:off x="1494512" y="2461834"/>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3" name="Oval 13"/>
              <p:cNvSpPr>
                <a:spLocks noChangeArrowheads="1"/>
              </p:cNvSpPr>
              <p:nvPr/>
            </p:nvSpPr>
            <p:spPr bwMode="auto">
              <a:xfrm>
                <a:off x="1404037" y="2191367"/>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4" name="Oval 14"/>
              <p:cNvSpPr>
                <a:spLocks noChangeArrowheads="1"/>
              </p:cNvSpPr>
              <p:nvPr/>
            </p:nvSpPr>
            <p:spPr bwMode="auto">
              <a:xfrm>
                <a:off x="1448799" y="2233270"/>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5" name="Oval 16"/>
              <p:cNvSpPr>
                <a:spLocks noChangeArrowheads="1"/>
              </p:cNvSpPr>
              <p:nvPr/>
            </p:nvSpPr>
            <p:spPr bwMode="auto">
              <a:xfrm>
                <a:off x="1312608" y="2008517"/>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6" name="Oval 17"/>
              <p:cNvSpPr>
                <a:spLocks noChangeArrowheads="1"/>
              </p:cNvSpPr>
              <p:nvPr/>
            </p:nvSpPr>
            <p:spPr bwMode="auto">
              <a:xfrm>
                <a:off x="1357370" y="2050420"/>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7" name="Oval 19"/>
              <p:cNvSpPr>
                <a:spLocks noChangeArrowheads="1"/>
              </p:cNvSpPr>
              <p:nvPr/>
            </p:nvSpPr>
            <p:spPr bwMode="auto">
              <a:xfrm>
                <a:off x="1175466" y="2557069"/>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8" name="Oval 20"/>
              <p:cNvSpPr>
                <a:spLocks noChangeArrowheads="1"/>
              </p:cNvSpPr>
              <p:nvPr/>
            </p:nvSpPr>
            <p:spPr bwMode="auto">
              <a:xfrm>
                <a:off x="1220228" y="2598972"/>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39" name="Oval 25"/>
              <p:cNvSpPr>
                <a:spLocks noChangeArrowheads="1"/>
              </p:cNvSpPr>
              <p:nvPr/>
            </p:nvSpPr>
            <p:spPr bwMode="auto">
              <a:xfrm>
                <a:off x="1678322" y="2237080"/>
                <a:ext cx="209524" cy="171422"/>
              </a:xfrm>
              <a:prstGeom prst="ellipse">
                <a:avLst/>
              </a:prstGeom>
              <a:gradFill rotWithShape="0">
                <a:gsLst>
                  <a:gs pos="0">
                    <a:srgbClr val="FFFF99"/>
                  </a:gs>
                  <a:gs pos="100000">
                    <a:srgbClr val="767647"/>
                  </a:gs>
                </a:gsLst>
                <a:path path="shape">
                  <a:fillToRect l="50000" t="50000" r="50000" b="50000"/>
                </a:path>
              </a:gradFill>
              <a:ln w="9525">
                <a:solidFill>
                  <a:schemeClr val="bg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0" name="Oval 26"/>
              <p:cNvSpPr>
                <a:spLocks noChangeArrowheads="1"/>
              </p:cNvSpPr>
              <p:nvPr/>
            </p:nvSpPr>
            <p:spPr bwMode="auto">
              <a:xfrm>
                <a:off x="1723084" y="2278983"/>
                <a:ext cx="62857" cy="8475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1" name="Text Box 64"/>
              <p:cNvSpPr txBox="1">
                <a:spLocks noChangeArrowheads="1"/>
              </p:cNvSpPr>
              <p:nvPr/>
            </p:nvSpPr>
            <p:spPr bwMode="auto">
              <a:xfrm>
                <a:off x="702762" y="2722762"/>
                <a:ext cx="1345223"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Production</a:t>
                </a:r>
              </a:p>
              <a:p>
                <a:pPr algn="ctr" eaLnBrk="0" hangingPunct="0">
                  <a:lnSpc>
                    <a:spcPct val="90000"/>
                  </a:lnSpc>
                </a:pPr>
                <a:r>
                  <a:rPr lang="en-GB" altLang="en-US" sz="1400" b="1" dirty="0" smtClean="0">
                    <a:solidFill>
                      <a:srgbClr val="37424A"/>
                    </a:solidFill>
                    <a:latin typeface="Arial" charset="0"/>
                  </a:rPr>
                  <a:t>cell line</a:t>
                </a:r>
                <a:endParaRPr lang="en-GB" altLang="en-US" sz="1400" b="1" dirty="0">
                  <a:solidFill>
                    <a:srgbClr val="37424A"/>
                  </a:solidFill>
                  <a:latin typeface="Arial" charset="0"/>
                </a:endParaRPr>
              </a:p>
            </p:txBody>
          </p:sp>
          <p:sp>
            <p:nvSpPr>
              <p:cNvPr id="42" name="Oval 531"/>
              <p:cNvSpPr>
                <a:spLocks noChangeArrowheads="1"/>
              </p:cNvSpPr>
              <p:nvPr/>
            </p:nvSpPr>
            <p:spPr bwMode="auto">
              <a:xfrm>
                <a:off x="1267471" y="1711367"/>
                <a:ext cx="258469" cy="273408"/>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43" name="TextBox 532"/>
              <p:cNvSpPr txBox="1">
                <a:spLocks noChangeArrowheads="1"/>
              </p:cNvSpPr>
              <p:nvPr/>
            </p:nvSpPr>
            <p:spPr bwMode="auto">
              <a:xfrm>
                <a:off x="1309625" y="1703908"/>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3</a:t>
                </a:r>
                <a:endParaRPr lang="en-GB" altLang="en-US" sz="1100" b="1" dirty="0">
                  <a:solidFill>
                    <a:srgbClr val="37424A"/>
                  </a:solidFill>
                  <a:latin typeface="Arial" charset="0"/>
                </a:endParaRPr>
              </a:p>
            </p:txBody>
          </p:sp>
          <p:grpSp>
            <p:nvGrpSpPr>
              <p:cNvPr id="44" name="Group 563"/>
              <p:cNvGrpSpPr>
                <a:grpSpLocks/>
              </p:cNvGrpSpPr>
              <p:nvPr/>
            </p:nvGrpSpPr>
            <p:grpSpPr bwMode="auto">
              <a:xfrm>
                <a:off x="1765300" y="2915654"/>
                <a:ext cx="3820218" cy="1722949"/>
                <a:chOff x="1689100" y="2676341"/>
                <a:chExt cx="3820218" cy="1722949"/>
              </a:xfrm>
            </p:grpSpPr>
            <p:sp>
              <p:nvSpPr>
                <p:cNvPr id="142" name="Line 76"/>
                <p:cNvSpPr>
                  <a:spLocks noChangeShapeType="1"/>
                </p:cNvSpPr>
                <p:nvPr/>
              </p:nvSpPr>
              <p:spPr bwMode="auto">
                <a:xfrm flipV="1">
                  <a:off x="4627938" y="2784565"/>
                  <a:ext cx="826770" cy="66421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43" name="Text Box 64"/>
                <p:cNvSpPr txBox="1">
                  <a:spLocks noChangeArrowheads="1"/>
                </p:cNvSpPr>
                <p:nvPr/>
              </p:nvSpPr>
              <p:spPr bwMode="auto">
                <a:xfrm>
                  <a:off x="4574598" y="3313599"/>
                  <a:ext cx="934720" cy="3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Protein</a:t>
                  </a:r>
                  <a:endParaRPr lang="en-GB" altLang="en-US" sz="1400" b="1" dirty="0">
                    <a:solidFill>
                      <a:srgbClr val="37424A"/>
                    </a:solidFill>
                    <a:latin typeface="Arial" charset="0"/>
                  </a:endParaRPr>
                </a:p>
              </p:txBody>
            </p:sp>
            <p:sp>
              <p:nvSpPr>
                <p:cNvPr id="144" name="Rectangle 105"/>
                <p:cNvSpPr>
                  <a:spLocks noChangeArrowheads="1"/>
                </p:cNvSpPr>
                <p:nvPr/>
              </p:nvSpPr>
              <p:spPr bwMode="auto">
                <a:xfrm>
                  <a:off x="2679758" y="3499575"/>
                  <a:ext cx="284480" cy="4064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45" name="Freeform 47"/>
                <p:cNvSpPr>
                  <a:spLocks/>
                </p:cNvSpPr>
                <p:nvPr/>
              </p:nvSpPr>
              <p:spPr bwMode="auto">
                <a:xfrm>
                  <a:off x="2661978" y="3507195"/>
                  <a:ext cx="313690" cy="13970"/>
                </a:xfrm>
                <a:custGeom>
                  <a:avLst/>
                  <a:gdLst>
                    <a:gd name="T0" fmla="*/ 0 w 484"/>
                    <a:gd name="T1" fmla="*/ 0 h 13"/>
                    <a:gd name="T2" fmla="*/ 0 w 484"/>
                    <a:gd name="T3" fmla="*/ 0 h 13"/>
                    <a:gd name="T4" fmla="*/ 484 w 484"/>
                    <a:gd name="T5" fmla="*/ 0 h 13"/>
                    <a:gd name="T6" fmla="*/ 484 w 484"/>
                    <a:gd name="T7" fmla="*/ 0 h 13"/>
                    <a:gd name="T8" fmla="*/ 484 w 484"/>
                    <a:gd name="T9" fmla="*/ 13 h 13"/>
                    <a:gd name="T10" fmla="*/ 484 w 484"/>
                    <a:gd name="T11" fmla="*/ 13 h 13"/>
                    <a:gd name="T12" fmla="*/ 0 w 484"/>
                    <a:gd name="T13" fmla="*/ 13 h 13"/>
                    <a:gd name="T14" fmla="*/ 0 w 484"/>
                    <a:gd name="T15" fmla="*/ 13 h 13"/>
                    <a:gd name="T16" fmla="*/ 0 w 484"/>
                    <a:gd name="T17" fmla="*/ 0 h 13"/>
                    <a:gd name="T18" fmla="*/ 0 w 484"/>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13"/>
                    <a:gd name="T32" fmla="*/ 484 w 48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13">
                      <a:moveTo>
                        <a:pt x="0" y="0"/>
                      </a:moveTo>
                      <a:lnTo>
                        <a:pt x="0" y="0"/>
                      </a:lnTo>
                      <a:lnTo>
                        <a:pt x="484" y="0"/>
                      </a:lnTo>
                      <a:lnTo>
                        <a:pt x="484" y="13"/>
                      </a:lnTo>
                      <a:lnTo>
                        <a:pt x="0" y="13"/>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6" name="Oval 145"/>
                <p:cNvSpPr/>
                <p:nvPr/>
              </p:nvSpPr>
              <p:spPr bwMode="auto">
                <a:xfrm>
                  <a:off x="2176463" y="2676341"/>
                  <a:ext cx="3236912" cy="1692900"/>
                </a:xfrm>
                <a:prstGeom prst="ellipse">
                  <a:avLst/>
                </a:pr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auto" hangingPunct="0">
                    <a:spcBef>
                      <a:spcPts val="0"/>
                    </a:spcBef>
                    <a:spcAft>
                      <a:spcPts val="0"/>
                    </a:spcAft>
                    <a:defRPr/>
                  </a:pPr>
                  <a:endParaRPr lang="en-GB" b="1" dirty="0">
                    <a:solidFill>
                      <a:srgbClr val="37424A"/>
                    </a:solidFill>
                  </a:endParaRPr>
                </a:p>
              </p:txBody>
            </p:sp>
            <p:sp>
              <p:nvSpPr>
                <p:cNvPr id="147" name="Line 76"/>
                <p:cNvSpPr>
                  <a:spLocks noChangeShapeType="1"/>
                </p:cNvSpPr>
                <p:nvPr/>
              </p:nvSpPr>
              <p:spPr bwMode="auto">
                <a:xfrm flipV="1">
                  <a:off x="3016308" y="3516085"/>
                  <a:ext cx="284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cxnSp>
              <p:nvCxnSpPr>
                <p:cNvPr id="148" name="Curved Connector 147"/>
                <p:cNvCxnSpPr/>
                <p:nvPr/>
              </p:nvCxnSpPr>
              <p:spPr bwMode="auto">
                <a:xfrm rot="16200000" flipH="1">
                  <a:off x="2813416" y="3380473"/>
                  <a:ext cx="1108931" cy="217487"/>
                </a:xfrm>
                <a:prstGeom prst="curvedConnector3">
                  <a:avLst>
                    <a:gd name="adj1"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AutoShape 13"/>
                <p:cNvSpPr>
                  <a:spLocks noChangeAspect="1" noChangeArrowheads="1" noTextEdit="1"/>
                </p:cNvSpPr>
                <p:nvPr/>
              </p:nvSpPr>
              <p:spPr bwMode="auto">
                <a:xfrm>
                  <a:off x="2621338" y="3014434"/>
                  <a:ext cx="394970" cy="98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50" name="Rectangle 17"/>
                <p:cNvSpPr>
                  <a:spLocks noChangeArrowheads="1"/>
                </p:cNvSpPr>
                <p:nvPr/>
              </p:nvSpPr>
              <p:spPr bwMode="auto">
                <a:xfrm>
                  <a:off x="2755958" y="3739605"/>
                  <a:ext cx="158750" cy="3937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51" name="Freeform 18"/>
                <p:cNvSpPr>
                  <a:spLocks/>
                </p:cNvSpPr>
                <p:nvPr/>
              </p:nvSpPr>
              <p:spPr bwMode="auto">
                <a:xfrm>
                  <a:off x="2755958" y="3739605"/>
                  <a:ext cx="158750" cy="36829"/>
                </a:xfrm>
                <a:custGeom>
                  <a:avLst/>
                  <a:gdLst>
                    <a:gd name="T0" fmla="*/ 0 w 244"/>
                    <a:gd name="T1" fmla="*/ 0 h 36"/>
                    <a:gd name="T2" fmla="*/ 0 w 244"/>
                    <a:gd name="T3" fmla="*/ 0 h 36"/>
                    <a:gd name="T4" fmla="*/ 244 w 244"/>
                    <a:gd name="T5" fmla="*/ 0 h 36"/>
                    <a:gd name="T6" fmla="*/ 244 w 244"/>
                    <a:gd name="T7" fmla="*/ 0 h 36"/>
                    <a:gd name="T8" fmla="*/ 244 w 244"/>
                    <a:gd name="T9" fmla="*/ 36 h 36"/>
                    <a:gd name="T10" fmla="*/ 244 w 244"/>
                    <a:gd name="T11" fmla="*/ 36 h 36"/>
                    <a:gd name="T12" fmla="*/ 0 w 244"/>
                    <a:gd name="T13" fmla="*/ 36 h 36"/>
                    <a:gd name="T14" fmla="*/ 0 w 244"/>
                    <a:gd name="T15" fmla="*/ 36 h 36"/>
                    <a:gd name="T16" fmla="*/ 0 w 244"/>
                    <a:gd name="T17" fmla="*/ 0 h 36"/>
                    <a:gd name="T18" fmla="*/ 0 w 24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36"/>
                    <a:gd name="T32" fmla="*/ 244 w 24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36">
                      <a:moveTo>
                        <a:pt x="0" y="0"/>
                      </a:moveTo>
                      <a:lnTo>
                        <a:pt x="0" y="0"/>
                      </a:lnTo>
                      <a:lnTo>
                        <a:pt x="244" y="0"/>
                      </a:lnTo>
                      <a:lnTo>
                        <a:pt x="244" y="36"/>
                      </a:lnTo>
                      <a:lnTo>
                        <a:pt x="0" y="36"/>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2" name="Freeform 19"/>
                <p:cNvSpPr>
                  <a:spLocks/>
                </p:cNvSpPr>
                <p:nvPr/>
              </p:nvSpPr>
              <p:spPr bwMode="auto">
                <a:xfrm>
                  <a:off x="2755958" y="3739605"/>
                  <a:ext cx="158750" cy="34290"/>
                </a:xfrm>
                <a:custGeom>
                  <a:avLst/>
                  <a:gdLst>
                    <a:gd name="T0" fmla="*/ 0 w 244"/>
                    <a:gd name="T1" fmla="*/ 0 h 34"/>
                    <a:gd name="T2" fmla="*/ 0 w 244"/>
                    <a:gd name="T3" fmla="*/ 0 h 34"/>
                    <a:gd name="T4" fmla="*/ 244 w 244"/>
                    <a:gd name="T5" fmla="*/ 0 h 34"/>
                    <a:gd name="T6" fmla="*/ 244 w 244"/>
                    <a:gd name="T7" fmla="*/ 0 h 34"/>
                    <a:gd name="T8" fmla="*/ 244 w 244"/>
                    <a:gd name="T9" fmla="*/ 34 h 34"/>
                    <a:gd name="T10" fmla="*/ 244 w 244"/>
                    <a:gd name="T11" fmla="*/ 34 h 34"/>
                    <a:gd name="T12" fmla="*/ 0 w 244"/>
                    <a:gd name="T13" fmla="*/ 34 h 34"/>
                    <a:gd name="T14" fmla="*/ 0 w 244"/>
                    <a:gd name="T15" fmla="*/ 34 h 34"/>
                    <a:gd name="T16" fmla="*/ 0 w 244"/>
                    <a:gd name="T17" fmla="*/ 0 h 34"/>
                    <a:gd name="T18" fmla="*/ 0 w 244"/>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34"/>
                    <a:gd name="T32" fmla="*/ 244 w 2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34">
                      <a:moveTo>
                        <a:pt x="0" y="0"/>
                      </a:moveTo>
                      <a:lnTo>
                        <a:pt x="0" y="0"/>
                      </a:lnTo>
                      <a:lnTo>
                        <a:pt x="244" y="0"/>
                      </a:lnTo>
                      <a:lnTo>
                        <a:pt x="244" y="34"/>
                      </a:lnTo>
                      <a:lnTo>
                        <a:pt x="0" y="34"/>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3" name="Freeform 20"/>
                <p:cNvSpPr>
                  <a:spLocks/>
                </p:cNvSpPr>
                <p:nvPr/>
              </p:nvSpPr>
              <p:spPr bwMode="auto">
                <a:xfrm>
                  <a:off x="2755958" y="3740875"/>
                  <a:ext cx="158750" cy="30480"/>
                </a:xfrm>
                <a:custGeom>
                  <a:avLst/>
                  <a:gdLst>
                    <a:gd name="T0" fmla="*/ 0 w 244"/>
                    <a:gd name="T1" fmla="*/ 0 h 29"/>
                    <a:gd name="T2" fmla="*/ 0 w 244"/>
                    <a:gd name="T3" fmla="*/ 0 h 29"/>
                    <a:gd name="T4" fmla="*/ 244 w 244"/>
                    <a:gd name="T5" fmla="*/ 0 h 29"/>
                    <a:gd name="T6" fmla="*/ 244 w 244"/>
                    <a:gd name="T7" fmla="*/ 0 h 29"/>
                    <a:gd name="T8" fmla="*/ 244 w 244"/>
                    <a:gd name="T9" fmla="*/ 29 h 29"/>
                    <a:gd name="T10" fmla="*/ 244 w 244"/>
                    <a:gd name="T11" fmla="*/ 29 h 29"/>
                    <a:gd name="T12" fmla="*/ 0 w 244"/>
                    <a:gd name="T13" fmla="*/ 29 h 29"/>
                    <a:gd name="T14" fmla="*/ 0 w 244"/>
                    <a:gd name="T15" fmla="*/ 29 h 29"/>
                    <a:gd name="T16" fmla="*/ 0 w 244"/>
                    <a:gd name="T17" fmla="*/ 0 h 29"/>
                    <a:gd name="T18" fmla="*/ 0 w 244"/>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29"/>
                    <a:gd name="T32" fmla="*/ 244 w 24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29">
                      <a:moveTo>
                        <a:pt x="0" y="0"/>
                      </a:moveTo>
                      <a:lnTo>
                        <a:pt x="0" y="0"/>
                      </a:lnTo>
                      <a:lnTo>
                        <a:pt x="244" y="0"/>
                      </a:lnTo>
                      <a:lnTo>
                        <a:pt x="244" y="29"/>
                      </a:lnTo>
                      <a:lnTo>
                        <a:pt x="0" y="29"/>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4" name="Freeform 21"/>
                <p:cNvSpPr>
                  <a:spLocks/>
                </p:cNvSpPr>
                <p:nvPr/>
              </p:nvSpPr>
              <p:spPr bwMode="auto">
                <a:xfrm>
                  <a:off x="2755958" y="3740875"/>
                  <a:ext cx="158750" cy="26670"/>
                </a:xfrm>
                <a:custGeom>
                  <a:avLst/>
                  <a:gdLst>
                    <a:gd name="T0" fmla="*/ 0 w 244"/>
                    <a:gd name="T1" fmla="*/ 0 h 26"/>
                    <a:gd name="T2" fmla="*/ 0 w 244"/>
                    <a:gd name="T3" fmla="*/ 0 h 26"/>
                    <a:gd name="T4" fmla="*/ 244 w 244"/>
                    <a:gd name="T5" fmla="*/ 0 h 26"/>
                    <a:gd name="T6" fmla="*/ 244 w 244"/>
                    <a:gd name="T7" fmla="*/ 0 h 26"/>
                    <a:gd name="T8" fmla="*/ 244 w 244"/>
                    <a:gd name="T9" fmla="*/ 26 h 26"/>
                    <a:gd name="T10" fmla="*/ 244 w 244"/>
                    <a:gd name="T11" fmla="*/ 26 h 26"/>
                    <a:gd name="T12" fmla="*/ 0 w 244"/>
                    <a:gd name="T13" fmla="*/ 26 h 26"/>
                    <a:gd name="T14" fmla="*/ 0 w 244"/>
                    <a:gd name="T15" fmla="*/ 26 h 26"/>
                    <a:gd name="T16" fmla="*/ 0 w 244"/>
                    <a:gd name="T17" fmla="*/ 0 h 26"/>
                    <a:gd name="T18" fmla="*/ 0 w 24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26"/>
                    <a:gd name="T32" fmla="*/ 244 w 24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26">
                      <a:moveTo>
                        <a:pt x="0" y="0"/>
                      </a:moveTo>
                      <a:lnTo>
                        <a:pt x="0" y="0"/>
                      </a:lnTo>
                      <a:lnTo>
                        <a:pt x="244" y="0"/>
                      </a:lnTo>
                      <a:lnTo>
                        <a:pt x="244" y="26"/>
                      </a:lnTo>
                      <a:lnTo>
                        <a:pt x="0" y="26"/>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5" name="Freeform 22"/>
                <p:cNvSpPr>
                  <a:spLocks/>
                </p:cNvSpPr>
                <p:nvPr/>
              </p:nvSpPr>
              <p:spPr bwMode="auto">
                <a:xfrm>
                  <a:off x="2755958" y="3740875"/>
                  <a:ext cx="158750" cy="25400"/>
                </a:xfrm>
                <a:custGeom>
                  <a:avLst/>
                  <a:gdLst>
                    <a:gd name="T0" fmla="*/ 0 w 244"/>
                    <a:gd name="T1" fmla="*/ 0 h 24"/>
                    <a:gd name="T2" fmla="*/ 0 w 244"/>
                    <a:gd name="T3" fmla="*/ 0 h 24"/>
                    <a:gd name="T4" fmla="*/ 244 w 244"/>
                    <a:gd name="T5" fmla="*/ 0 h 24"/>
                    <a:gd name="T6" fmla="*/ 244 w 244"/>
                    <a:gd name="T7" fmla="*/ 0 h 24"/>
                    <a:gd name="T8" fmla="*/ 244 w 244"/>
                    <a:gd name="T9" fmla="*/ 24 h 24"/>
                    <a:gd name="T10" fmla="*/ 244 w 244"/>
                    <a:gd name="T11" fmla="*/ 24 h 24"/>
                    <a:gd name="T12" fmla="*/ 0 w 244"/>
                    <a:gd name="T13" fmla="*/ 24 h 24"/>
                    <a:gd name="T14" fmla="*/ 0 w 244"/>
                    <a:gd name="T15" fmla="*/ 24 h 24"/>
                    <a:gd name="T16" fmla="*/ 0 w 244"/>
                    <a:gd name="T17" fmla="*/ 0 h 24"/>
                    <a:gd name="T18" fmla="*/ 0 w 24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24"/>
                    <a:gd name="T32" fmla="*/ 244 w 24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24">
                      <a:moveTo>
                        <a:pt x="0" y="0"/>
                      </a:moveTo>
                      <a:lnTo>
                        <a:pt x="0" y="0"/>
                      </a:lnTo>
                      <a:lnTo>
                        <a:pt x="244" y="0"/>
                      </a:lnTo>
                      <a:lnTo>
                        <a:pt x="244" y="24"/>
                      </a:lnTo>
                      <a:lnTo>
                        <a:pt x="0" y="24"/>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6" name="Freeform 23"/>
                <p:cNvSpPr>
                  <a:spLocks/>
                </p:cNvSpPr>
                <p:nvPr/>
              </p:nvSpPr>
              <p:spPr bwMode="auto">
                <a:xfrm>
                  <a:off x="2755958" y="3742145"/>
                  <a:ext cx="158750" cy="20320"/>
                </a:xfrm>
                <a:custGeom>
                  <a:avLst/>
                  <a:gdLst>
                    <a:gd name="T0" fmla="*/ 0 w 244"/>
                    <a:gd name="T1" fmla="*/ 0 h 20"/>
                    <a:gd name="T2" fmla="*/ 0 w 244"/>
                    <a:gd name="T3" fmla="*/ 0 h 20"/>
                    <a:gd name="T4" fmla="*/ 244 w 244"/>
                    <a:gd name="T5" fmla="*/ 0 h 20"/>
                    <a:gd name="T6" fmla="*/ 244 w 244"/>
                    <a:gd name="T7" fmla="*/ 0 h 20"/>
                    <a:gd name="T8" fmla="*/ 244 w 244"/>
                    <a:gd name="T9" fmla="*/ 20 h 20"/>
                    <a:gd name="T10" fmla="*/ 244 w 244"/>
                    <a:gd name="T11" fmla="*/ 20 h 20"/>
                    <a:gd name="T12" fmla="*/ 0 w 244"/>
                    <a:gd name="T13" fmla="*/ 20 h 20"/>
                    <a:gd name="T14" fmla="*/ 0 w 244"/>
                    <a:gd name="T15" fmla="*/ 20 h 20"/>
                    <a:gd name="T16" fmla="*/ 0 w 244"/>
                    <a:gd name="T17" fmla="*/ 0 h 20"/>
                    <a:gd name="T18" fmla="*/ 0 w 244"/>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20"/>
                    <a:gd name="T32" fmla="*/ 244 w 24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20">
                      <a:moveTo>
                        <a:pt x="0" y="0"/>
                      </a:moveTo>
                      <a:lnTo>
                        <a:pt x="0" y="0"/>
                      </a:lnTo>
                      <a:lnTo>
                        <a:pt x="244" y="0"/>
                      </a:lnTo>
                      <a:lnTo>
                        <a:pt x="244" y="20"/>
                      </a:lnTo>
                      <a:lnTo>
                        <a:pt x="0" y="20"/>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7" name="Freeform 24"/>
                <p:cNvSpPr>
                  <a:spLocks/>
                </p:cNvSpPr>
                <p:nvPr/>
              </p:nvSpPr>
              <p:spPr bwMode="auto">
                <a:xfrm>
                  <a:off x="2755958" y="3742145"/>
                  <a:ext cx="158750" cy="17780"/>
                </a:xfrm>
                <a:custGeom>
                  <a:avLst/>
                  <a:gdLst>
                    <a:gd name="T0" fmla="*/ 0 w 244"/>
                    <a:gd name="T1" fmla="*/ 0 h 17"/>
                    <a:gd name="T2" fmla="*/ 0 w 244"/>
                    <a:gd name="T3" fmla="*/ 0 h 17"/>
                    <a:gd name="T4" fmla="*/ 244 w 244"/>
                    <a:gd name="T5" fmla="*/ 0 h 17"/>
                    <a:gd name="T6" fmla="*/ 244 w 244"/>
                    <a:gd name="T7" fmla="*/ 0 h 17"/>
                    <a:gd name="T8" fmla="*/ 244 w 244"/>
                    <a:gd name="T9" fmla="*/ 17 h 17"/>
                    <a:gd name="T10" fmla="*/ 244 w 244"/>
                    <a:gd name="T11" fmla="*/ 17 h 17"/>
                    <a:gd name="T12" fmla="*/ 0 w 244"/>
                    <a:gd name="T13" fmla="*/ 17 h 17"/>
                    <a:gd name="T14" fmla="*/ 0 w 244"/>
                    <a:gd name="T15" fmla="*/ 17 h 17"/>
                    <a:gd name="T16" fmla="*/ 0 w 244"/>
                    <a:gd name="T17" fmla="*/ 0 h 17"/>
                    <a:gd name="T18" fmla="*/ 0 w 24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
                    <a:gd name="T32" fmla="*/ 244 w 24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
                      <a:moveTo>
                        <a:pt x="0" y="0"/>
                      </a:moveTo>
                      <a:lnTo>
                        <a:pt x="0" y="0"/>
                      </a:lnTo>
                      <a:lnTo>
                        <a:pt x="244" y="0"/>
                      </a:lnTo>
                      <a:lnTo>
                        <a:pt x="244" y="17"/>
                      </a:lnTo>
                      <a:lnTo>
                        <a:pt x="0" y="17"/>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8" name="Freeform 25"/>
                <p:cNvSpPr>
                  <a:spLocks/>
                </p:cNvSpPr>
                <p:nvPr/>
              </p:nvSpPr>
              <p:spPr bwMode="auto">
                <a:xfrm>
                  <a:off x="2755958" y="3742145"/>
                  <a:ext cx="158750" cy="15240"/>
                </a:xfrm>
                <a:custGeom>
                  <a:avLst/>
                  <a:gdLst>
                    <a:gd name="T0" fmla="*/ 0 w 244"/>
                    <a:gd name="T1" fmla="*/ 0 h 15"/>
                    <a:gd name="T2" fmla="*/ 0 w 244"/>
                    <a:gd name="T3" fmla="*/ 0 h 15"/>
                    <a:gd name="T4" fmla="*/ 244 w 244"/>
                    <a:gd name="T5" fmla="*/ 0 h 15"/>
                    <a:gd name="T6" fmla="*/ 244 w 244"/>
                    <a:gd name="T7" fmla="*/ 0 h 15"/>
                    <a:gd name="T8" fmla="*/ 244 w 244"/>
                    <a:gd name="T9" fmla="*/ 15 h 15"/>
                    <a:gd name="T10" fmla="*/ 244 w 244"/>
                    <a:gd name="T11" fmla="*/ 15 h 15"/>
                    <a:gd name="T12" fmla="*/ 0 w 244"/>
                    <a:gd name="T13" fmla="*/ 15 h 15"/>
                    <a:gd name="T14" fmla="*/ 0 w 244"/>
                    <a:gd name="T15" fmla="*/ 15 h 15"/>
                    <a:gd name="T16" fmla="*/ 0 w 244"/>
                    <a:gd name="T17" fmla="*/ 0 h 15"/>
                    <a:gd name="T18" fmla="*/ 0 w 24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5"/>
                    <a:gd name="T32" fmla="*/ 244 w 24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5">
                      <a:moveTo>
                        <a:pt x="0" y="0"/>
                      </a:moveTo>
                      <a:lnTo>
                        <a:pt x="0" y="0"/>
                      </a:lnTo>
                      <a:lnTo>
                        <a:pt x="244" y="0"/>
                      </a:lnTo>
                      <a:lnTo>
                        <a:pt x="244" y="15"/>
                      </a:lnTo>
                      <a:lnTo>
                        <a:pt x="0" y="15"/>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9" name="Freeform 26"/>
                <p:cNvSpPr>
                  <a:spLocks/>
                </p:cNvSpPr>
                <p:nvPr/>
              </p:nvSpPr>
              <p:spPr bwMode="auto">
                <a:xfrm>
                  <a:off x="2755958" y="3742145"/>
                  <a:ext cx="158750" cy="12700"/>
                </a:xfrm>
                <a:custGeom>
                  <a:avLst/>
                  <a:gdLst>
                    <a:gd name="T0" fmla="*/ 0 w 244"/>
                    <a:gd name="T1" fmla="*/ 0 h 12"/>
                    <a:gd name="T2" fmla="*/ 0 w 244"/>
                    <a:gd name="T3" fmla="*/ 0 h 12"/>
                    <a:gd name="T4" fmla="*/ 244 w 244"/>
                    <a:gd name="T5" fmla="*/ 0 h 12"/>
                    <a:gd name="T6" fmla="*/ 244 w 244"/>
                    <a:gd name="T7" fmla="*/ 0 h 12"/>
                    <a:gd name="T8" fmla="*/ 244 w 244"/>
                    <a:gd name="T9" fmla="*/ 12 h 12"/>
                    <a:gd name="T10" fmla="*/ 244 w 244"/>
                    <a:gd name="T11" fmla="*/ 12 h 12"/>
                    <a:gd name="T12" fmla="*/ 0 w 244"/>
                    <a:gd name="T13" fmla="*/ 12 h 12"/>
                    <a:gd name="T14" fmla="*/ 0 w 244"/>
                    <a:gd name="T15" fmla="*/ 12 h 12"/>
                    <a:gd name="T16" fmla="*/ 0 w 244"/>
                    <a:gd name="T17" fmla="*/ 0 h 12"/>
                    <a:gd name="T18" fmla="*/ 0 w 244"/>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2"/>
                    <a:gd name="T32" fmla="*/ 244 w 24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2">
                      <a:moveTo>
                        <a:pt x="0" y="0"/>
                      </a:moveTo>
                      <a:lnTo>
                        <a:pt x="0" y="0"/>
                      </a:lnTo>
                      <a:lnTo>
                        <a:pt x="244" y="0"/>
                      </a:lnTo>
                      <a:lnTo>
                        <a:pt x="244" y="12"/>
                      </a:lnTo>
                      <a:lnTo>
                        <a:pt x="0" y="12"/>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0" name="Rectangle 27"/>
                <p:cNvSpPr>
                  <a:spLocks noChangeArrowheads="1"/>
                </p:cNvSpPr>
                <p:nvPr/>
              </p:nvSpPr>
              <p:spPr bwMode="auto">
                <a:xfrm>
                  <a:off x="2755958" y="3744685"/>
                  <a:ext cx="158750" cy="5080"/>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61" name="Rectangle 28"/>
                <p:cNvSpPr>
                  <a:spLocks noChangeArrowheads="1"/>
                </p:cNvSpPr>
                <p:nvPr/>
              </p:nvSpPr>
              <p:spPr bwMode="auto">
                <a:xfrm>
                  <a:off x="2697538" y="3813265"/>
                  <a:ext cx="266700" cy="4064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62" name="Freeform 29"/>
                <p:cNvSpPr>
                  <a:spLocks/>
                </p:cNvSpPr>
                <p:nvPr/>
              </p:nvSpPr>
              <p:spPr bwMode="auto">
                <a:xfrm>
                  <a:off x="2697538" y="3813265"/>
                  <a:ext cx="266700" cy="35560"/>
                </a:xfrm>
                <a:custGeom>
                  <a:avLst/>
                  <a:gdLst>
                    <a:gd name="T0" fmla="*/ 0 w 413"/>
                    <a:gd name="T1" fmla="*/ 0 h 35"/>
                    <a:gd name="T2" fmla="*/ 0 w 413"/>
                    <a:gd name="T3" fmla="*/ 0 h 35"/>
                    <a:gd name="T4" fmla="*/ 413 w 413"/>
                    <a:gd name="T5" fmla="*/ 0 h 35"/>
                    <a:gd name="T6" fmla="*/ 413 w 413"/>
                    <a:gd name="T7" fmla="*/ 0 h 35"/>
                    <a:gd name="T8" fmla="*/ 413 w 413"/>
                    <a:gd name="T9" fmla="*/ 35 h 35"/>
                    <a:gd name="T10" fmla="*/ 413 w 413"/>
                    <a:gd name="T11" fmla="*/ 35 h 35"/>
                    <a:gd name="T12" fmla="*/ 0 w 413"/>
                    <a:gd name="T13" fmla="*/ 35 h 35"/>
                    <a:gd name="T14" fmla="*/ 0 w 413"/>
                    <a:gd name="T15" fmla="*/ 35 h 35"/>
                    <a:gd name="T16" fmla="*/ 0 w 413"/>
                    <a:gd name="T17" fmla="*/ 0 h 35"/>
                    <a:gd name="T18" fmla="*/ 0 w 413"/>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5"/>
                    <a:gd name="T32" fmla="*/ 413 w 41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5">
                      <a:moveTo>
                        <a:pt x="0" y="0"/>
                      </a:moveTo>
                      <a:lnTo>
                        <a:pt x="0" y="0"/>
                      </a:lnTo>
                      <a:lnTo>
                        <a:pt x="413" y="0"/>
                      </a:lnTo>
                      <a:lnTo>
                        <a:pt x="413" y="35"/>
                      </a:lnTo>
                      <a:lnTo>
                        <a:pt x="0" y="35"/>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3" name="Freeform 30"/>
                <p:cNvSpPr>
                  <a:spLocks/>
                </p:cNvSpPr>
                <p:nvPr/>
              </p:nvSpPr>
              <p:spPr bwMode="auto">
                <a:xfrm>
                  <a:off x="2697538" y="3813265"/>
                  <a:ext cx="266700" cy="35560"/>
                </a:xfrm>
                <a:custGeom>
                  <a:avLst/>
                  <a:gdLst>
                    <a:gd name="T0" fmla="*/ 0 w 413"/>
                    <a:gd name="T1" fmla="*/ 0 h 34"/>
                    <a:gd name="T2" fmla="*/ 0 w 413"/>
                    <a:gd name="T3" fmla="*/ 0 h 34"/>
                    <a:gd name="T4" fmla="*/ 413 w 413"/>
                    <a:gd name="T5" fmla="*/ 0 h 34"/>
                    <a:gd name="T6" fmla="*/ 413 w 413"/>
                    <a:gd name="T7" fmla="*/ 0 h 34"/>
                    <a:gd name="T8" fmla="*/ 413 w 413"/>
                    <a:gd name="T9" fmla="*/ 34 h 34"/>
                    <a:gd name="T10" fmla="*/ 413 w 413"/>
                    <a:gd name="T11" fmla="*/ 34 h 34"/>
                    <a:gd name="T12" fmla="*/ 0 w 413"/>
                    <a:gd name="T13" fmla="*/ 34 h 34"/>
                    <a:gd name="T14" fmla="*/ 0 w 413"/>
                    <a:gd name="T15" fmla="*/ 34 h 34"/>
                    <a:gd name="T16" fmla="*/ 0 w 413"/>
                    <a:gd name="T17" fmla="*/ 0 h 34"/>
                    <a:gd name="T18" fmla="*/ 0 w 413"/>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4"/>
                    <a:gd name="T32" fmla="*/ 413 w 413"/>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4">
                      <a:moveTo>
                        <a:pt x="0" y="0"/>
                      </a:moveTo>
                      <a:lnTo>
                        <a:pt x="0" y="0"/>
                      </a:lnTo>
                      <a:lnTo>
                        <a:pt x="413" y="0"/>
                      </a:lnTo>
                      <a:lnTo>
                        <a:pt x="413" y="34"/>
                      </a:lnTo>
                      <a:lnTo>
                        <a:pt x="0" y="34"/>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4" name="Freeform 31"/>
                <p:cNvSpPr>
                  <a:spLocks/>
                </p:cNvSpPr>
                <p:nvPr/>
              </p:nvSpPr>
              <p:spPr bwMode="auto">
                <a:xfrm>
                  <a:off x="2697538" y="3814535"/>
                  <a:ext cx="266700" cy="30480"/>
                </a:xfrm>
                <a:custGeom>
                  <a:avLst/>
                  <a:gdLst>
                    <a:gd name="T0" fmla="*/ 0 w 413"/>
                    <a:gd name="T1" fmla="*/ 0 h 30"/>
                    <a:gd name="T2" fmla="*/ 0 w 413"/>
                    <a:gd name="T3" fmla="*/ 0 h 30"/>
                    <a:gd name="T4" fmla="*/ 413 w 413"/>
                    <a:gd name="T5" fmla="*/ 0 h 30"/>
                    <a:gd name="T6" fmla="*/ 413 w 413"/>
                    <a:gd name="T7" fmla="*/ 0 h 30"/>
                    <a:gd name="T8" fmla="*/ 413 w 413"/>
                    <a:gd name="T9" fmla="*/ 30 h 30"/>
                    <a:gd name="T10" fmla="*/ 413 w 413"/>
                    <a:gd name="T11" fmla="*/ 30 h 30"/>
                    <a:gd name="T12" fmla="*/ 0 w 413"/>
                    <a:gd name="T13" fmla="*/ 30 h 30"/>
                    <a:gd name="T14" fmla="*/ 0 w 413"/>
                    <a:gd name="T15" fmla="*/ 30 h 30"/>
                    <a:gd name="T16" fmla="*/ 0 w 413"/>
                    <a:gd name="T17" fmla="*/ 0 h 30"/>
                    <a:gd name="T18" fmla="*/ 0 w 41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30"/>
                    <a:gd name="T32" fmla="*/ 413 w 41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30">
                      <a:moveTo>
                        <a:pt x="0" y="0"/>
                      </a:moveTo>
                      <a:lnTo>
                        <a:pt x="0" y="0"/>
                      </a:lnTo>
                      <a:lnTo>
                        <a:pt x="413" y="0"/>
                      </a:lnTo>
                      <a:lnTo>
                        <a:pt x="413" y="30"/>
                      </a:lnTo>
                      <a:lnTo>
                        <a:pt x="0" y="30"/>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5" name="Freeform 32"/>
                <p:cNvSpPr>
                  <a:spLocks/>
                </p:cNvSpPr>
                <p:nvPr/>
              </p:nvSpPr>
              <p:spPr bwMode="auto">
                <a:xfrm>
                  <a:off x="2697538" y="3814535"/>
                  <a:ext cx="266700" cy="26670"/>
                </a:xfrm>
                <a:custGeom>
                  <a:avLst/>
                  <a:gdLst>
                    <a:gd name="T0" fmla="*/ 0 w 413"/>
                    <a:gd name="T1" fmla="*/ 0 h 26"/>
                    <a:gd name="T2" fmla="*/ 0 w 413"/>
                    <a:gd name="T3" fmla="*/ 0 h 26"/>
                    <a:gd name="T4" fmla="*/ 413 w 413"/>
                    <a:gd name="T5" fmla="*/ 0 h 26"/>
                    <a:gd name="T6" fmla="*/ 413 w 413"/>
                    <a:gd name="T7" fmla="*/ 0 h 26"/>
                    <a:gd name="T8" fmla="*/ 413 w 413"/>
                    <a:gd name="T9" fmla="*/ 26 h 26"/>
                    <a:gd name="T10" fmla="*/ 413 w 413"/>
                    <a:gd name="T11" fmla="*/ 26 h 26"/>
                    <a:gd name="T12" fmla="*/ 0 w 413"/>
                    <a:gd name="T13" fmla="*/ 26 h 26"/>
                    <a:gd name="T14" fmla="*/ 0 w 413"/>
                    <a:gd name="T15" fmla="*/ 26 h 26"/>
                    <a:gd name="T16" fmla="*/ 0 w 413"/>
                    <a:gd name="T17" fmla="*/ 0 h 26"/>
                    <a:gd name="T18" fmla="*/ 0 w 413"/>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26"/>
                    <a:gd name="T32" fmla="*/ 413 w 41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26">
                      <a:moveTo>
                        <a:pt x="0" y="0"/>
                      </a:moveTo>
                      <a:lnTo>
                        <a:pt x="0" y="0"/>
                      </a:lnTo>
                      <a:lnTo>
                        <a:pt x="413" y="0"/>
                      </a:lnTo>
                      <a:lnTo>
                        <a:pt x="413" y="26"/>
                      </a:lnTo>
                      <a:lnTo>
                        <a:pt x="0" y="26"/>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6" name="Freeform 33"/>
                <p:cNvSpPr>
                  <a:spLocks/>
                </p:cNvSpPr>
                <p:nvPr/>
              </p:nvSpPr>
              <p:spPr bwMode="auto">
                <a:xfrm>
                  <a:off x="2697538" y="3814535"/>
                  <a:ext cx="266700" cy="25400"/>
                </a:xfrm>
                <a:custGeom>
                  <a:avLst/>
                  <a:gdLst>
                    <a:gd name="T0" fmla="*/ 0 w 413"/>
                    <a:gd name="T1" fmla="*/ 0 h 25"/>
                    <a:gd name="T2" fmla="*/ 0 w 413"/>
                    <a:gd name="T3" fmla="*/ 0 h 25"/>
                    <a:gd name="T4" fmla="*/ 413 w 413"/>
                    <a:gd name="T5" fmla="*/ 0 h 25"/>
                    <a:gd name="T6" fmla="*/ 413 w 413"/>
                    <a:gd name="T7" fmla="*/ 0 h 25"/>
                    <a:gd name="T8" fmla="*/ 413 w 413"/>
                    <a:gd name="T9" fmla="*/ 25 h 25"/>
                    <a:gd name="T10" fmla="*/ 413 w 413"/>
                    <a:gd name="T11" fmla="*/ 25 h 25"/>
                    <a:gd name="T12" fmla="*/ 0 w 413"/>
                    <a:gd name="T13" fmla="*/ 25 h 25"/>
                    <a:gd name="T14" fmla="*/ 0 w 413"/>
                    <a:gd name="T15" fmla="*/ 25 h 25"/>
                    <a:gd name="T16" fmla="*/ 0 w 413"/>
                    <a:gd name="T17" fmla="*/ 0 h 25"/>
                    <a:gd name="T18" fmla="*/ 0 w 413"/>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25"/>
                    <a:gd name="T32" fmla="*/ 413 w 41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25">
                      <a:moveTo>
                        <a:pt x="0" y="0"/>
                      </a:moveTo>
                      <a:lnTo>
                        <a:pt x="0" y="0"/>
                      </a:lnTo>
                      <a:lnTo>
                        <a:pt x="413" y="0"/>
                      </a:lnTo>
                      <a:lnTo>
                        <a:pt x="413" y="25"/>
                      </a:lnTo>
                      <a:lnTo>
                        <a:pt x="0" y="25"/>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7" name="Freeform 34"/>
                <p:cNvSpPr>
                  <a:spLocks/>
                </p:cNvSpPr>
                <p:nvPr/>
              </p:nvSpPr>
              <p:spPr bwMode="auto">
                <a:xfrm>
                  <a:off x="2697538" y="3815805"/>
                  <a:ext cx="266700" cy="20320"/>
                </a:xfrm>
                <a:custGeom>
                  <a:avLst/>
                  <a:gdLst>
                    <a:gd name="T0" fmla="*/ 0 w 413"/>
                    <a:gd name="T1" fmla="*/ 0 h 19"/>
                    <a:gd name="T2" fmla="*/ 0 w 413"/>
                    <a:gd name="T3" fmla="*/ 0 h 19"/>
                    <a:gd name="T4" fmla="*/ 413 w 413"/>
                    <a:gd name="T5" fmla="*/ 0 h 19"/>
                    <a:gd name="T6" fmla="*/ 413 w 413"/>
                    <a:gd name="T7" fmla="*/ 0 h 19"/>
                    <a:gd name="T8" fmla="*/ 413 w 413"/>
                    <a:gd name="T9" fmla="*/ 19 h 19"/>
                    <a:gd name="T10" fmla="*/ 413 w 413"/>
                    <a:gd name="T11" fmla="*/ 19 h 19"/>
                    <a:gd name="T12" fmla="*/ 0 w 413"/>
                    <a:gd name="T13" fmla="*/ 19 h 19"/>
                    <a:gd name="T14" fmla="*/ 0 w 413"/>
                    <a:gd name="T15" fmla="*/ 19 h 19"/>
                    <a:gd name="T16" fmla="*/ 0 w 413"/>
                    <a:gd name="T17" fmla="*/ 0 h 19"/>
                    <a:gd name="T18" fmla="*/ 0 w 41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19"/>
                    <a:gd name="T32" fmla="*/ 413 w 41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19">
                      <a:moveTo>
                        <a:pt x="0" y="0"/>
                      </a:moveTo>
                      <a:lnTo>
                        <a:pt x="0" y="0"/>
                      </a:lnTo>
                      <a:lnTo>
                        <a:pt x="413" y="0"/>
                      </a:lnTo>
                      <a:lnTo>
                        <a:pt x="413" y="19"/>
                      </a:lnTo>
                      <a:lnTo>
                        <a:pt x="0" y="19"/>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8" name="Freeform 35"/>
                <p:cNvSpPr>
                  <a:spLocks/>
                </p:cNvSpPr>
                <p:nvPr/>
              </p:nvSpPr>
              <p:spPr bwMode="auto">
                <a:xfrm>
                  <a:off x="2697538" y="3815805"/>
                  <a:ext cx="266700" cy="19050"/>
                </a:xfrm>
                <a:custGeom>
                  <a:avLst/>
                  <a:gdLst>
                    <a:gd name="T0" fmla="*/ 0 w 413"/>
                    <a:gd name="T1" fmla="*/ 0 h 18"/>
                    <a:gd name="T2" fmla="*/ 0 w 413"/>
                    <a:gd name="T3" fmla="*/ 0 h 18"/>
                    <a:gd name="T4" fmla="*/ 413 w 413"/>
                    <a:gd name="T5" fmla="*/ 0 h 18"/>
                    <a:gd name="T6" fmla="*/ 413 w 413"/>
                    <a:gd name="T7" fmla="*/ 0 h 18"/>
                    <a:gd name="T8" fmla="*/ 413 w 413"/>
                    <a:gd name="T9" fmla="*/ 18 h 18"/>
                    <a:gd name="T10" fmla="*/ 413 w 413"/>
                    <a:gd name="T11" fmla="*/ 18 h 18"/>
                    <a:gd name="T12" fmla="*/ 0 w 413"/>
                    <a:gd name="T13" fmla="*/ 18 h 18"/>
                    <a:gd name="T14" fmla="*/ 0 w 413"/>
                    <a:gd name="T15" fmla="*/ 18 h 18"/>
                    <a:gd name="T16" fmla="*/ 0 w 413"/>
                    <a:gd name="T17" fmla="*/ 0 h 18"/>
                    <a:gd name="T18" fmla="*/ 0 w 413"/>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18"/>
                    <a:gd name="T32" fmla="*/ 413 w 41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18">
                      <a:moveTo>
                        <a:pt x="0" y="0"/>
                      </a:moveTo>
                      <a:lnTo>
                        <a:pt x="0" y="0"/>
                      </a:lnTo>
                      <a:lnTo>
                        <a:pt x="413" y="0"/>
                      </a:lnTo>
                      <a:lnTo>
                        <a:pt x="413" y="18"/>
                      </a:lnTo>
                      <a:lnTo>
                        <a:pt x="0" y="18"/>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9" name="Freeform 36"/>
                <p:cNvSpPr>
                  <a:spLocks/>
                </p:cNvSpPr>
                <p:nvPr/>
              </p:nvSpPr>
              <p:spPr bwMode="auto">
                <a:xfrm>
                  <a:off x="2697538" y="3818345"/>
                  <a:ext cx="266700" cy="13969"/>
                </a:xfrm>
                <a:custGeom>
                  <a:avLst/>
                  <a:gdLst>
                    <a:gd name="T0" fmla="*/ 0 w 413"/>
                    <a:gd name="T1" fmla="*/ 0 h 13"/>
                    <a:gd name="T2" fmla="*/ 0 w 413"/>
                    <a:gd name="T3" fmla="*/ 0 h 13"/>
                    <a:gd name="T4" fmla="*/ 413 w 413"/>
                    <a:gd name="T5" fmla="*/ 0 h 13"/>
                    <a:gd name="T6" fmla="*/ 413 w 413"/>
                    <a:gd name="T7" fmla="*/ 0 h 13"/>
                    <a:gd name="T8" fmla="*/ 413 w 413"/>
                    <a:gd name="T9" fmla="*/ 13 h 13"/>
                    <a:gd name="T10" fmla="*/ 413 w 413"/>
                    <a:gd name="T11" fmla="*/ 13 h 13"/>
                    <a:gd name="T12" fmla="*/ 0 w 413"/>
                    <a:gd name="T13" fmla="*/ 13 h 13"/>
                    <a:gd name="T14" fmla="*/ 0 w 413"/>
                    <a:gd name="T15" fmla="*/ 13 h 13"/>
                    <a:gd name="T16" fmla="*/ 0 w 413"/>
                    <a:gd name="T17" fmla="*/ 0 h 13"/>
                    <a:gd name="T18" fmla="*/ 0 w 413"/>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13"/>
                    <a:gd name="T32" fmla="*/ 413 w 413"/>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13">
                      <a:moveTo>
                        <a:pt x="0" y="0"/>
                      </a:moveTo>
                      <a:lnTo>
                        <a:pt x="0" y="0"/>
                      </a:lnTo>
                      <a:lnTo>
                        <a:pt x="413" y="0"/>
                      </a:lnTo>
                      <a:lnTo>
                        <a:pt x="413" y="13"/>
                      </a:lnTo>
                      <a:lnTo>
                        <a:pt x="0" y="13"/>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0" name="Freeform 37"/>
                <p:cNvSpPr>
                  <a:spLocks/>
                </p:cNvSpPr>
                <p:nvPr/>
              </p:nvSpPr>
              <p:spPr bwMode="auto">
                <a:xfrm>
                  <a:off x="2697538" y="3818345"/>
                  <a:ext cx="266700" cy="8890"/>
                </a:xfrm>
                <a:custGeom>
                  <a:avLst/>
                  <a:gdLst>
                    <a:gd name="T0" fmla="*/ 0 w 413"/>
                    <a:gd name="T1" fmla="*/ 0 h 9"/>
                    <a:gd name="T2" fmla="*/ 0 w 413"/>
                    <a:gd name="T3" fmla="*/ 0 h 9"/>
                    <a:gd name="T4" fmla="*/ 413 w 413"/>
                    <a:gd name="T5" fmla="*/ 0 h 9"/>
                    <a:gd name="T6" fmla="*/ 413 w 413"/>
                    <a:gd name="T7" fmla="*/ 0 h 9"/>
                    <a:gd name="T8" fmla="*/ 413 w 413"/>
                    <a:gd name="T9" fmla="*/ 9 h 9"/>
                    <a:gd name="T10" fmla="*/ 413 w 413"/>
                    <a:gd name="T11" fmla="*/ 9 h 9"/>
                    <a:gd name="T12" fmla="*/ 0 w 413"/>
                    <a:gd name="T13" fmla="*/ 9 h 9"/>
                    <a:gd name="T14" fmla="*/ 0 w 413"/>
                    <a:gd name="T15" fmla="*/ 9 h 9"/>
                    <a:gd name="T16" fmla="*/ 0 w 413"/>
                    <a:gd name="T17" fmla="*/ 0 h 9"/>
                    <a:gd name="T18" fmla="*/ 0 w 41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
                    <a:gd name="T31" fmla="*/ 0 h 9"/>
                    <a:gd name="T32" fmla="*/ 413 w 41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 h="9">
                      <a:moveTo>
                        <a:pt x="0" y="0"/>
                      </a:moveTo>
                      <a:lnTo>
                        <a:pt x="0" y="0"/>
                      </a:lnTo>
                      <a:lnTo>
                        <a:pt x="413" y="0"/>
                      </a:lnTo>
                      <a:lnTo>
                        <a:pt x="413" y="9"/>
                      </a:lnTo>
                      <a:lnTo>
                        <a:pt x="0" y="9"/>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1" name="Rectangle 38"/>
                <p:cNvSpPr>
                  <a:spLocks noChangeArrowheads="1"/>
                </p:cNvSpPr>
                <p:nvPr/>
              </p:nvSpPr>
              <p:spPr bwMode="auto">
                <a:xfrm>
                  <a:off x="2697538" y="3818345"/>
                  <a:ext cx="266700" cy="6349"/>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72" name="Rectangle 39"/>
                <p:cNvSpPr>
                  <a:spLocks noChangeArrowheads="1"/>
                </p:cNvSpPr>
                <p:nvPr/>
              </p:nvSpPr>
              <p:spPr bwMode="auto">
                <a:xfrm>
                  <a:off x="2661978" y="3885654"/>
                  <a:ext cx="313690" cy="39371"/>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73" name="Freeform 40"/>
                <p:cNvSpPr>
                  <a:spLocks/>
                </p:cNvSpPr>
                <p:nvPr/>
              </p:nvSpPr>
              <p:spPr bwMode="auto">
                <a:xfrm>
                  <a:off x="2661978" y="3885654"/>
                  <a:ext cx="313690" cy="35560"/>
                </a:xfrm>
                <a:custGeom>
                  <a:avLst/>
                  <a:gdLst>
                    <a:gd name="T0" fmla="*/ 0 w 484"/>
                    <a:gd name="T1" fmla="*/ 0 h 35"/>
                    <a:gd name="T2" fmla="*/ 0 w 484"/>
                    <a:gd name="T3" fmla="*/ 0 h 35"/>
                    <a:gd name="T4" fmla="*/ 484 w 484"/>
                    <a:gd name="T5" fmla="*/ 0 h 35"/>
                    <a:gd name="T6" fmla="*/ 484 w 484"/>
                    <a:gd name="T7" fmla="*/ 0 h 35"/>
                    <a:gd name="T8" fmla="*/ 484 w 484"/>
                    <a:gd name="T9" fmla="*/ 35 h 35"/>
                    <a:gd name="T10" fmla="*/ 484 w 484"/>
                    <a:gd name="T11" fmla="*/ 35 h 35"/>
                    <a:gd name="T12" fmla="*/ 0 w 484"/>
                    <a:gd name="T13" fmla="*/ 35 h 35"/>
                    <a:gd name="T14" fmla="*/ 0 w 484"/>
                    <a:gd name="T15" fmla="*/ 35 h 35"/>
                    <a:gd name="T16" fmla="*/ 0 w 484"/>
                    <a:gd name="T17" fmla="*/ 0 h 35"/>
                    <a:gd name="T18" fmla="*/ 0 w 48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35"/>
                    <a:gd name="T32" fmla="*/ 484 w 48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35">
                      <a:moveTo>
                        <a:pt x="0" y="0"/>
                      </a:moveTo>
                      <a:lnTo>
                        <a:pt x="0" y="0"/>
                      </a:lnTo>
                      <a:lnTo>
                        <a:pt x="484" y="0"/>
                      </a:lnTo>
                      <a:lnTo>
                        <a:pt x="484" y="35"/>
                      </a:lnTo>
                      <a:lnTo>
                        <a:pt x="0" y="35"/>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4" name="Freeform 41"/>
                <p:cNvSpPr>
                  <a:spLocks/>
                </p:cNvSpPr>
                <p:nvPr/>
              </p:nvSpPr>
              <p:spPr bwMode="auto">
                <a:xfrm>
                  <a:off x="2661978" y="3885654"/>
                  <a:ext cx="313690" cy="34290"/>
                </a:xfrm>
                <a:custGeom>
                  <a:avLst/>
                  <a:gdLst>
                    <a:gd name="T0" fmla="*/ 0 w 484"/>
                    <a:gd name="T1" fmla="*/ 0 h 34"/>
                    <a:gd name="T2" fmla="*/ 0 w 484"/>
                    <a:gd name="T3" fmla="*/ 0 h 34"/>
                    <a:gd name="T4" fmla="*/ 484 w 484"/>
                    <a:gd name="T5" fmla="*/ 0 h 34"/>
                    <a:gd name="T6" fmla="*/ 484 w 484"/>
                    <a:gd name="T7" fmla="*/ 0 h 34"/>
                    <a:gd name="T8" fmla="*/ 484 w 484"/>
                    <a:gd name="T9" fmla="*/ 34 h 34"/>
                    <a:gd name="T10" fmla="*/ 484 w 484"/>
                    <a:gd name="T11" fmla="*/ 34 h 34"/>
                    <a:gd name="T12" fmla="*/ 0 w 484"/>
                    <a:gd name="T13" fmla="*/ 34 h 34"/>
                    <a:gd name="T14" fmla="*/ 0 w 484"/>
                    <a:gd name="T15" fmla="*/ 34 h 34"/>
                    <a:gd name="T16" fmla="*/ 0 w 484"/>
                    <a:gd name="T17" fmla="*/ 0 h 34"/>
                    <a:gd name="T18" fmla="*/ 0 w 484"/>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34"/>
                    <a:gd name="T32" fmla="*/ 484 w 48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34">
                      <a:moveTo>
                        <a:pt x="0" y="0"/>
                      </a:moveTo>
                      <a:lnTo>
                        <a:pt x="0" y="0"/>
                      </a:lnTo>
                      <a:lnTo>
                        <a:pt x="484" y="0"/>
                      </a:lnTo>
                      <a:lnTo>
                        <a:pt x="484" y="34"/>
                      </a:lnTo>
                      <a:lnTo>
                        <a:pt x="0" y="34"/>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5" name="Freeform 42"/>
                <p:cNvSpPr>
                  <a:spLocks/>
                </p:cNvSpPr>
                <p:nvPr/>
              </p:nvSpPr>
              <p:spPr bwMode="auto">
                <a:xfrm>
                  <a:off x="2661978" y="3886925"/>
                  <a:ext cx="313690" cy="29209"/>
                </a:xfrm>
                <a:custGeom>
                  <a:avLst/>
                  <a:gdLst>
                    <a:gd name="T0" fmla="*/ 0 w 484"/>
                    <a:gd name="T1" fmla="*/ 0 h 29"/>
                    <a:gd name="T2" fmla="*/ 0 w 484"/>
                    <a:gd name="T3" fmla="*/ 0 h 29"/>
                    <a:gd name="T4" fmla="*/ 484 w 484"/>
                    <a:gd name="T5" fmla="*/ 0 h 29"/>
                    <a:gd name="T6" fmla="*/ 484 w 484"/>
                    <a:gd name="T7" fmla="*/ 0 h 29"/>
                    <a:gd name="T8" fmla="*/ 484 w 484"/>
                    <a:gd name="T9" fmla="*/ 29 h 29"/>
                    <a:gd name="T10" fmla="*/ 484 w 484"/>
                    <a:gd name="T11" fmla="*/ 29 h 29"/>
                    <a:gd name="T12" fmla="*/ 0 w 484"/>
                    <a:gd name="T13" fmla="*/ 29 h 29"/>
                    <a:gd name="T14" fmla="*/ 0 w 484"/>
                    <a:gd name="T15" fmla="*/ 29 h 29"/>
                    <a:gd name="T16" fmla="*/ 0 w 484"/>
                    <a:gd name="T17" fmla="*/ 0 h 29"/>
                    <a:gd name="T18" fmla="*/ 0 w 484"/>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29"/>
                    <a:gd name="T32" fmla="*/ 484 w 48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29">
                      <a:moveTo>
                        <a:pt x="0" y="0"/>
                      </a:moveTo>
                      <a:lnTo>
                        <a:pt x="0" y="0"/>
                      </a:lnTo>
                      <a:lnTo>
                        <a:pt x="484" y="0"/>
                      </a:lnTo>
                      <a:lnTo>
                        <a:pt x="484" y="29"/>
                      </a:lnTo>
                      <a:lnTo>
                        <a:pt x="0" y="29"/>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6" name="Freeform 43"/>
                <p:cNvSpPr>
                  <a:spLocks/>
                </p:cNvSpPr>
                <p:nvPr/>
              </p:nvSpPr>
              <p:spPr bwMode="auto">
                <a:xfrm>
                  <a:off x="2661978" y="3886925"/>
                  <a:ext cx="313690" cy="26670"/>
                </a:xfrm>
                <a:custGeom>
                  <a:avLst/>
                  <a:gdLst>
                    <a:gd name="T0" fmla="*/ 0 w 484"/>
                    <a:gd name="T1" fmla="*/ 0 h 26"/>
                    <a:gd name="T2" fmla="*/ 0 w 484"/>
                    <a:gd name="T3" fmla="*/ 0 h 26"/>
                    <a:gd name="T4" fmla="*/ 484 w 484"/>
                    <a:gd name="T5" fmla="*/ 0 h 26"/>
                    <a:gd name="T6" fmla="*/ 484 w 484"/>
                    <a:gd name="T7" fmla="*/ 0 h 26"/>
                    <a:gd name="T8" fmla="*/ 484 w 484"/>
                    <a:gd name="T9" fmla="*/ 26 h 26"/>
                    <a:gd name="T10" fmla="*/ 484 w 484"/>
                    <a:gd name="T11" fmla="*/ 26 h 26"/>
                    <a:gd name="T12" fmla="*/ 0 w 484"/>
                    <a:gd name="T13" fmla="*/ 26 h 26"/>
                    <a:gd name="T14" fmla="*/ 0 w 484"/>
                    <a:gd name="T15" fmla="*/ 26 h 26"/>
                    <a:gd name="T16" fmla="*/ 0 w 484"/>
                    <a:gd name="T17" fmla="*/ 0 h 26"/>
                    <a:gd name="T18" fmla="*/ 0 w 48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26"/>
                    <a:gd name="T32" fmla="*/ 484 w 48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26">
                      <a:moveTo>
                        <a:pt x="0" y="0"/>
                      </a:moveTo>
                      <a:lnTo>
                        <a:pt x="0" y="0"/>
                      </a:lnTo>
                      <a:lnTo>
                        <a:pt x="484" y="0"/>
                      </a:lnTo>
                      <a:lnTo>
                        <a:pt x="484" y="26"/>
                      </a:lnTo>
                      <a:lnTo>
                        <a:pt x="0" y="26"/>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7" name="Freeform 44"/>
                <p:cNvSpPr>
                  <a:spLocks/>
                </p:cNvSpPr>
                <p:nvPr/>
              </p:nvSpPr>
              <p:spPr bwMode="auto">
                <a:xfrm>
                  <a:off x="2661978" y="3886925"/>
                  <a:ext cx="313690" cy="25400"/>
                </a:xfrm>
                <a:custGeom>
                  <a:avLst/>
                  <a:gdLst>
                    <a:gd name="T0" fmla="*/ 0 w 484"/>
                    <a:gd name="T1" fmla="*/ 0 h 25"/>
                    <a:gd name="T2" fmla="*/ 0 w 484"/>
                    <a:gd name="T3" fmla="*/ 0 h 25"/>
                    <a:gd name="T4" fmla="*/ 484 w 484"/>
                    <a:gd name="T5" fmla="*/ 0 h 25"/>
                    <a:gd name="T6" fmla="*/ 484 w 484"/>
                    <a:gd name="T7" fmla="*/ 0 h 25"/>
                    <a:gd name="T8" fmla="*/ 484 w 484"/>
                    <a:gd name="T9" fmla="*/ 25 h 25"/>
                    <a:gd name="T10" fmla="*/ 484 w 484"/>
                    <a:gd name="T11" fmla="*/ 25 h 25"/>
                    <a:gd name="T12" fmla="*/ 0 w 484"/>
                    <a:gd name="T13" fmla="*/ 25 h 25"/>
                    <a:gd name="T14" fmla="*/ 0 w 484"/>
                    <a:gd name="T15" fmla="*/ 25 h 25"/>
                    <a:gd name="T16" fmla="*/ 0 w 484"/>
                    <a:gd name="T17" fmla="*/ 0 h 25"/>
                    <a:gd name="T18" fmla="*/ 0 w 484"/>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25"/>
                    <a:gd name="T32" fmla="*/ 484 w 48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25">
                      <a:moveTo>
                        <a:pt x="0" y="0"/>
                      </a:moveTo>
                      <a:lnTo>
                        <a:pt x="0" y="0"/>
                      </a:lnTo>
                      <a:lnTo>
                        <a:pt x="484" y="0"/>
                      </a:lnTo>
                      <a:lnTo>
                        <a:pt x="484" y="25"/>
                      </a:lnTo>
                      <a:lnTo>
                        <a:pt x="0" y="25"/>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8" name="Freeform 45"/>
                <p:cNvSpPr>
                  <a:spLocks/>
                </p:cNvSpPr>
                <p:nvPr/>
              </p:nvSpPr>
              <p:spPr bwMode="auto">
                <a:xfrm>
                  <a:off x="2661978" y="3888194"/>
                  <a:ext cx="313690" cy="20320"/>
                </a:xfrm>
                <a:custGeom>
                  <a:avLst/>
                  <a:gdLst>
                    <a:gd name="T0" fmla="*/ 0 w 484"/>
                    <a:gd name="T1" fmla="*/ 0 h 19"/>
                    <a:gd name="T2" fmla="*/ 0 w 484"/>
                    <a:gd name="T3" fmla="*/ 0 h 19"/>
                    <a:gd name="T4" fmla="*/ 484 w 484"/>
                    <a:gd name="T5" fmla="*/ 0 h 19"/>
                    <a:gd name="T6" fmla="*/ 484 w 484"/>
                    <a:gd name="T7" fmla="*/ 0 h 19"/>
                    <a:gd name="T8" fmla="*/ 484 w 484"/>
                    <a:gd name="T9" fmla="*/ 19 h 19"/>
                    <a:gd name="T10" fmla="*/ 484 w 484"/>
                    <a:gd name="T11" fmla="*/ 19 h 19"/>
                    <a:gd name="T12" fmla="*/ 0 w 484"/>
                    <a:gd name="T13" fmla="*/ 19 h 19"/>
                    <a:gd name="T14" fmla="*/ 0 w 484"/>
                    <a:gd name="T15" fmla="*/ 19 h 19"/>
                    <a:gd name="T16" fmla="*/ 0 w 484"/>
                    <a:gd name="T17" fmla="*/ 0 h 19"/>
                    <a:gd name="T18" fmla="*/ 0 w 484"/>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19"/>
                    <a:gd name="T32" fmla="*/ 484 w 48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19">
                      <a:moveTo>
                        <a:pt x="0" y="0"/>
                      </a:moveTo>
                      <a:lnTo>
                        <a:pt x="0" y="0"/>
                      </a:lnTo>
                      <a:lnTo>
                        <a:pt x="484" y="0"/>
                      </a:lnTo>
                      <a:lnTo>
                        <a:pt x="484" y="19"/>
                      </a:lnTo>
                      <a:lnTo>
                        <a:pt x="0" y="19"/>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9" name="Freeform 46"/>
                <p:cNvSpPr>
                  <a:spLocks/>
                </p:cNvSpPr>
                <p:nvPr/>
              </p:nvSpPr>
              <p:spPr bwMode="auto">
                <a:xfrm>
                  <a:off x="2661978" y="3888194"/>
                  <a:ext cx="313690" cy="16511"/>
                </a:xfrm>
                <a:custGeom>
                  <a:avLst/>
                  <a:gdLst>
                    <a:gd name="T0" fmla="*/ 0 w 484"/>
                    <a:gd name="T1" fmla="*/ 0 h 16"/>
                    <a:gd name="T2" fmla="*/ 0 w 484"/>
                    <a:gd name="T3" fmla="*/ 0 h 16"/>
                    <a:gd name="T4" fmla="*/ 484 w 484"/>
                    <a:gd name="T5" fmla="*/ 0 h 16"/>
                    <a:gd name="T6" fmla="*/ 484 w 484"/>
                    <a:gd name="T7" fmla="*/ 0 h 16"/>
                    <a:gd name="T8" fmla="*/ 484 w 484"/>
                    <a:gd name="T9" fmla="*/ 16 h 16"/>
                    <a:gd name="T10" fmla="*/ 484 w 484"/>
                    <a:gd name="T11" fmla="*/ 16 h 16"/>
                    <a:gd name="T12" fmla="*/ 0 w 484"/>
                    <a:gd name="T13" fmla="*/ 16 h 16"/>
                    <a:gd name="T14" fmla="*/ 0 w 484"/>
                    <a:gd name="T15" fmla="*/ 16 h 16"/>
                    <a:gd name="T16" fmla="*/ 0 w 484"/>
                    <a:gd name="T17" fmla="*/ 0 h 16"/>
                    <a:gd name="T18" fmla="*/ 0 w 484"/>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16"/>
                    <a:gd name="T32" fmla="*/ 484 w 48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16">
                      <a:moveTo>
                        <a:pt x="0" y="0"/>
                      </a:moveTo>
                      <a:lnTo>
                        <a:pt x="0" y="0"/>
                      </a:lnTo>
                      <a:lnTo>
                        <a:pt x="484" y="0"/>
                      </a:lnTo>
                      <a:lnTo>
                        <a:pt x="484" y="16"/>
                      </a:lnTo>
                      <a:lnTo>
                        <a:pt x="0" y="16"/>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0" name="Freeform 47"/>
                <p:cNvSpPr>
                  <a:spLocks/>
                </p:cNvSpPr>
                <p:nvPr/>
              </p:nvSpPr>
              <p:spPr bwMode="auto">
                <a:xfrm>
                  <a:off x="2661978" y="3888194"/>
                  <a:ext cx="313690" cy="13970"/>
                </a:xfrm>
                <a:custGeom>
                  <a:avLst/>
                  <a:gdLst>
                    <a:gd name="T0" fmla="*/ 0 w 484"/>
                    <a:gd name="T1" fmla="*/ 0 h 13"/>
                    <a:gd name="T2" fmla="*/ 0 w 484"/>
                    <a:gd name="T3" fmla="*/ 0 h 13"/>
                    <a:gd name="T4" fmla="*/ 484 w 484"/>
                    <a:gd name="T5" fmla="*/ 0 h 13"/>
                    <a:gd name="T6" fmla="*/ 484 w 484"/>
                    <a:gd name="T7" fmla="*/ 0 h 13"/>
                    <a:gd name="T8" fmla="*/ 484 w 484"/>
                    <a:gd name="T9" fmla="*/ 13 h 13"/>
                    <a:gd name="T10" fmla="*/ 484 w 484"/>
                    <a:gd name="T11" fmla="*/ 13 h 13"/>
                    <a:gd name="T12" fmla="*/ 0 w 484"/>
                    <a:gd name="T13" fmla="*/ 13 h 13"/>
                    <a:gd name="T14" fmla="*/ 0 w 484"/>
                    <a:gd name="T15" fmla="*/ 13 h 13"/>
                    <a:gd name="T16" fmla="*/ 0 w 484"/>
                    <a:gd name="T17" fmla="*/ 0 h 13"/>
                    <a:gd name="T18" fmla="*/ 0 w 484"/>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13"/>
                    <a:gd name="T32" fmla="*/ 484 w 48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13">
                      <a:moveTo>
                        <a:pt x="0" y="0"/>
                      </a:moveTo>
                      <a:lnTo>
                        <a:pt x="0" y="0"/>
                      </a:lnTo>
                      <a:lnTo>
                        <a:pt x="484" y="0"/>
                      </a:lnTo>
                      <a:lnTo>
                        <a:pt x="484" y="13"/>
                      </a:lnTo>
                      <a:lnTo>
                        <a:pt x="0" y="13"/>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1" name="Freeform 48"/>
                <p:cNvSpPr>
                  <a:spLocks/>
                </p:cNvSpPr>
                <p:nvPr/>
              </p:nvSpPr>
              <p:spPr bwMode="auto">
                <a:xfrm>
                  <a:off x="2661978" y="3888194"/>
                  <a:ext cx="313690" cy="11430"/>
                </a:xfrm>
                <a:custGeom>
                  <a:avLst/>
                  <a:gdLst>
                    <a:gd name="T0" fmla="*/ 0 w 484"/>
                    <a:gd name="T1" fmla="*/ 0 h 11"/>
                    <a:gd name="T2" fmla="*/ 0 w 484"/>
                    <a:gd name="T3" fmla="*/ 0 h 11"/>
                    <a:gd name="T4" fmla="*/ 484 w 484"/>
                    <a:gd name="T5" fmla="*/ 0 h 11"/>
                    <a:gd name="T6" fmla="*/ 484 w 484"/>
                    <a:gd name="T7" fmla="*/ 0 h 11"/>
                    <a:gd name="T8" fmla="*/ 484 w 484"/>
                    <a:gd name="T9" fmla="*/ 11 h 11"/>
                    <a:gd name="T10" fmla="*/ 484 w 484"/>
                    <a:gd name="T11" fmla="*/ 11 h 11"/>
                    <a:gd name="T12" fmla="*/ 0 w 484"/>
                    <a:gd name="T13" fmla="*/ 11 h 11"/>
                    <a:gd name="T14" fmla="*/ 0 w 484"/>
                    <a:gd name="T15" fmla="*/ 11 h 11"/>
                    <a:gd name="T16" fmla="*/ 0 w 484"/>
                    <a:gd name="T17" fmla="*/ 0 h 11"/>
                    <a:gd name="T18" fmla="*/ 0 w 484"/>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11"/>
                    <a:gd name="T32" fmla="*/ 484 w 48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11">
                      <a:moveTo>
                        <a:pt x="0" y="0"/>
                      </a:moveTo>
                      <a:lnTo>
                        <a:pt x="0" y="0"/>
                      </a:lnTo>
                      <a:lnTo>
                        <a:pt x="484" y="0"/>
                      </a:lnTo>
                      <a:lnTo>
                        <a:pt x="484" y="11"/>
                      </a:lnTo>
                      <a:lnTo>
                        <a:pt x="0" y="11"/>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2" name="Rectangle 49"/>
                <p:cNvSpPr>
                  <a:spLocks noChangeArrowheads="1"/>
                </p:cNvSpPr>
                <p:nvPr/>
              </p:nvSpPr>
              <p:spPr bwMode="auto">
                <a:xfrm>
                  <a:off x="2661978" y="3889465"/>
                  <a:ext cx="313690" cy="7620"/>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83" name="Rectangle 50"/>
                <p:cNvSpPr>
                  <a:spLocks noChangeArrowheads="1"/>
                </p:cNvSpPr>
                <p:nvPr/>
              </p:nvSpPr>
              <p:spPr bwMode="auto">
                <a:xfrm>
                  <a:off x="2708968" y="3961854"/>
                  <a:ext cx="152400" cy="4191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84" name="Freeform 51"/>
                <p:cNvSpPr>
                  <a:spLocks/>
                </p:cNvSpPr>
                <p:nvPr/>
              </p:nvSpPr>
              <p:spPr bwMode="auto">
                <a:xfrm>
                  <a:off x="2708968" y="3963125"/>
                  <a:ext cx="152400" cy="38100"/>
                </a:xfrm>
                <a:custGeom>
                  <a:avLst/>
                  <a:gdLst>
                    <a:gd name="T0" fmla="*/ 0 w 236"/>
                    <a:gd name="T1" fmla="*/ 0 h 36"/>
                    <a:gd name="T2" fmla="*/ 0 w 236"/>
                    <a:gd name="T3" fmla="*/ 0 h 36"/>
                    <a:gd name="T4" fmla="*/ 236 w 236"/>
                    <a:gd name="T5" fmla="*/ 0 h 36"/>
                    <a:gd name="T6" fmla="*/ 236 w 236"/>
                    <a:gd name="T7" fmla="*/ 0 h 36"/>
                    <a:gd name="T8" fmla="*/ 236 w 236"/>
                    <a:gd name="T9" fmla="*/ 36 h 36"/>
                    <a:gd name="T10" fmla="*/ 236 w 236"/>
                    <a:gd name="T11" fmla="*/ 36 h 36"/>
                    <a:gd name="T12" fmla="*/ 0 w 236"/>
                    <a:gd name="T13" fmla="*/ 36 h 36"/>
                    <a:gd name="T14" fmla="*/ 0 w 236"/>
                    <a:gd name="T15" fmla="*/ 36 h 36"/>
                    <a:gd name="T16" fmla="*/ 0 w 236"/>
                    <a:gd name="T17" fmla="*/ 0 h 36"/>
                    <a:gd name="T18" fmla="*/ 0 w 236"/>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36"/>
                    <a:gd name="T32" fmla="*/ 236 w 2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36">
                      <a:moveTo>
                        <a:pt x="0" y="0"/>
                      </a:moveTo>
                      <a:lnTo>
                        <a:pt x="0" y="0"/>
                      </a:lnTo>
                      <a:lnTo>
                        <a:pt x="236" y="0"/>
                      </a:lnTo>
                      <a:lnTo>
                        <a:pt x="236" y="36"/>
                      </a:lnTo>
                      <a:lnTo>
                        <a:pt x="0" y="36"/>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5" name="Freeform 52"/>
                <p:cNvSpPr>
                  <a:spLocks/>
                </p:cNvSpPr>
                <p:nvPr/>
              </p:nvSpPr>
              <p:spPr bwMode="auto">
                <a:xfrm>
                  <a:off x="2708968" y="3963125"/>
                  <a:ext cx="152400" cy="33020"/>
                </a:xfrm>
                <a:custGeom>
                  <a:avLst/>
                  <a:gdLst>
                    <a:gd name="T0" fmla="*/ 0 w 236"/>
                    <a:gd name="T1" fmla="*/ 0 h 32"/>
                    <a:gd name="T2" fmla="*/ 0 w 236"/>
                    <a:gd name="T3" fmla="*/ 0 h 32"/>
                    <a:gd name="T4" fmla="*/ 236 w 236"/>
                    <a:gd name="T5" fmla="*/ 0 h 32"/>
                    <a:gd name="T6" fmla="*/ 236 w 236"/>
                    <a:gd name="T7" fmla="*/ 0 h 32"/>
                    <a:gd name="T8" fmla="*/ 236 w 236"/>
                    <a:gd name="T9" fmla="*/ 32 h 32"/>
                    <a:gd name="T10" fmla="*/ 236 w 236"/>
                    <a:gd name="T11" fmla="*/ 32 h 32"/>
                    <a:gd name="T12" fmla="*/ 0 w 236"/>
                    <a:gd name="T13" fmla="*/ 32 h 32"/>
                    <a:gd name="T14" fmla="*/ 0 w 236"/>
                    <a:gd name="T15" fmla="*/ 32 h 32"/>
                    <a:gd name="T16" fmla="*/ 0 w 236"/>
                    <a:gd name="T17" fmla="*/ 0 h 32"/>
                    <a:gd name="T18" fmla="*/ 0 w 23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32"/>
                    <a:gd name="T32" fmla="*/ 236 w 23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32">
                      <a:moveTo>
                        <a:pt x="0" y="0"/>
                      </a:moveTo>
                      <a:lnTo>
                        <a:pt x="0" y="0"/>
                      </a:lnTo>
                      <a:lnTo>
                        <a:pt x="236" y="0"/>
                      </a:lnTo>
                      <a:lnTo>
                        <a:pt x="236" y="32"/>
                      </a:lnTo>
                      <a:lnTo>
                        <a:pt x="0" y="32"/>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6" name="Freeform 53"/>
                <p:cNvSpPr>
                  <a:spLocks/>
                </p:cNvSpPr>
                <p:nvPr/>
              </p:nvSpPr>
              <p:spPr bwMode="auto">
                <a:xfrm>
                  <a:off x="2708968" y="3963125"/>
                  <a:ext cx="152400" cy="30480"/>
                </a:xfrm>
                <a:custGeom>
                  <a:avLst/>
                  <a:gdLst>
                    <a:gd name="T0" fmla="*/ 0 w 236"/>
                    <a:gd name="T1" fmla="*/ 0 h 29"/>
                    <a:gd name="T2" fmla="*/ 0 w 236"/>
                    <a:gd name="T3" fmla="*/ 0 h 29"/>
                    <a:gd name="T4" fmla="*/ 236 w 236"/>
                    <a:gd name="T5" fmla="*/ 0 h 29"/>
                    <a:gd name="T6" fmla="*/ 236 w 236"/>
                    <a:gd name="T7" fmla="*/ 0 h 29"/>
                    <a:gd name="T8" fmla="*/ 236 w 236"/>
                    <a:gd name="T9" fmla="*/ 29 h 29"/>
                    <a:gd name="T10" fmla="*/ 236 w 236"/>
                    <a:gd name="T11" fmla="*/ 29 h 29"/>
                    <a:gd name="T12" fmla="*/ 0 w 236"/>
                    <a:gd name="T13" fmla="*/ 29 h 29"/>
                    <a:gd name="T14" fmla="*/ 0 w 236"/>
                    <a:gd name="T15" fmla="*/ 29 h 29"/>
                    <a:gd name="T16" fmla="*/ 0 w 236"/>
                    <a:gd name="T17" fmla="*/ 0 h 29"/>
                    <a:gd name="T18" fmla="*/ 0 w 236"/>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29"/>
                    <a:gd name="T32" fmla="*/ 236 w 23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29">
                      <a:moveTo>
                        <a:pt x="0" y="0"/>
                      </a:moveTo>
                      <a:lnTo>
                        <a:pt x="0" y="0"/>
                      </a:lnTo>
                      <a:lnTo>
                        <a:pt x="236" y="0"/>
                      </a:lnTo>
                      <a:lnTo>
                        <a:pt x="236" y="29"/>
                      </a:lnTo>
                      <a:lnTo>
                        <a:pt x="0" y="29"/>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7" name="Freeform 54"/>
                <p:cNvSpPr>
                  <a:spLocks/>
                </p:cNvSpPr>
                <p:nvPr/>
              </p:nvSpPr>
              <p:spPr bwMode="auto">
                <a:xfrm>
                  <a:off x="2708968" y="3965665"/>
                  <a:ext cx="152400" cy="26670"/>
                </a:xfrm>
                <a:custGeom>
                  <a:avLst/>
                  <a:gdLst>
                    <a:gd name="T0" fmla="*/ 0 w 236"/>
                    <a:gd name="T1" fmla="*/ 0 h 26"/>
                    <a:gd name="T2" fmla="*/ 0 w 236"/>
                    <a:gd name="T3" fmla="*/ 0 h 26"/>
                    <a:gd name="T4" fmla="*/ 236 w 236"/>
                    <a:gd name="T5" fmla="*/ 0 h 26"/>
                    <a:gd name="T6" fmla="*/ 236 w 236"/>
                    <a:gd name="T7" fmla="*/ 0 h 26"/>
                    <a:gd name="T8" fmla="*/ 236 w 236"/>
                    <a:gd name="T9" fmla="*/ 26 h 26"/>
                    <a:gd name="T10" fmla="*/ 236 w 236"/>
                    <a:gd name="T11" fmla="*/ 26 h 26"/>
                    <a:gd name="T12" fmla="*/ 0 w 236"/>
                    <a:gd name="T13" fmla="*/ 26 h 26"/>
                    <a:gd name="T14" fmla="*/ 0 w 236"/>
                    <a:gd name="T15" fmla="*/ 26 h 26"/>
                    <a:gd name="T16" fmla="*/ 0 w 236"/>
                    <a:gd name="T17" fmla="*/ 0 h 26"/>
                    <a:gd name="T18" fmla="*/ 0 w 23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26"/>
                    <a:gd name="T32" fmla="*/ 236 w 23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26">
                      <a:moveTo>
                        <a:pt x="0" y="0"/>
                      </a:moveTo>
                      <a:lnTo>
                        <a:pt x="0" y="0"/>
                      </a:lnTo>
                      <a:lnTo>
                        <a:pt x="236" y="0"/>
                      </a:lnTo>
                      <a:lnTo>
                        <a:pt x="236" y="26"/>
                      </a:lnTo>
                      <a:lnTo>
                        <a:pt x="0" y="26"/>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8" name="Freeform 55"/>
                <p:cNvSpPr>
                  <a:spLocks/>
                </p:cNvSpPr>
                <p:nvPr/>
              </p:nvSpPr>
              <p:spPr bwMode="auto">
                <a:xfrm>
                  <a:off x="2708968" y="3965665"/>
                  <a:ext cx="152400" cy="22860"/>
                </a:xfrm>
                <a:custGeom>
                  <a:avLst/>
                  <a:gdLst>
                    <a:gd name="T0" fmla="*/ 0 w 236"/>
                    <a:gd name="T1" fmla="*/ 0 h 22"/>
                    <a:gd name="T2" fmla="*/ 0 w 236"/>
                    <a:gd name="T3" fmla="*/ 0 h 22"/>
                    <a:gd name="T4" fmla="*/ 236 w 236"/>
                    <a:gd name="T5" fmla="*/ 0 h 22"/>
                    <a:gd name="T6" fmla="*/ 236 w 236"/>
                    <a:gd name="T7" fmla="*/ 0 h 22"/>
                    <a:gd name="T8" fmla="*/ 236 w 236"/>
                    <a:gd name="T9" fmla="*/ 22 h 22"/>
                    <a:gd name="T10" fmla="*/ 236 w 236"/>
                    <a:gd name="T11" fmla="*/ 22 h 22"/>
                    <a:gd name="T12" fmla="*/ 0 w 236"/>
                    <a:gd name="T13" fmla="*/ 22 h 22"/>
                    <a:gd name="T14" fmla="*/ 0 w 236"/>
                    <a:gd name="T15" fmla="*/ 22 h 22"/>
                    <a:gd name="T16" fmla="*/ 0 w 236"/>
                    <a:gd name="T17" fmla="*/ 0 h 22"/>
                    <a:gd name="T18" fmla="*/ 0 w 236"/>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22"/>
                    <a:gd name="T32" fmla="*/ 236 w 23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22">
                      <a:moveTo>
                        <a:pt x="0" y="0"/>
                      </a:moveTo>
                      <a:lnTo>
                        <a:pt x="0" y="0"/>
                      </a:lnTo>
                      <a:lnTo>
                        <a:pt x="236" y="0"/>
                      </a:lnTo>
                      <a:lnTo>
                        <a:pt x="236" y="22"/>
                      </a:lnTo>
                      <a:lnTo>
                        <a:pt x="0" y="22"/>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9" name="Freeform 56"/>
                <p:cNvSpPr>
                  <a:spLocks/>
                </p:cNvSpPr>
                <p:nvPr/>
              </p:nvSpPr>
              <p:spPr bwMode="auto">
                <a:xfrm>
                  <a:off x="2708968" y="3965665"/>
                  <a:ext cx="152400" cy="21589"/>
                </a:xfrm>
                <a:custGeom>
                  <a:avLst/>
                  <a:gdLst>
                    <a:gd name="T0" fmla="*/ 0 w 236"/>
                    <a:gd name="T1" fmla="*/ 0 h 21"/>
                    <a:gd name="T2" fmla="*/ 0 w 236"/>
                    <a:gd name="T3" fmla="*/ 0 h 21"/>
                    <a:gd name="T4" fmla="*/ 236 w 236"/>
                    <a:gd name="T5" fmla="*/ 0 h 21"/>
                    <a:gd name="T6" fmla="*/ 236 w 236"/>
                    <a:gd name="T7" fmla="*/ 0 h 21"/>
                    <a:gd name="T8" fmla="*/ 236 w 236"/>
                    <a:gd name="T9" fmla="*/ 21 h 21"/>
                    <a:gd name="T10" fmla="*/ 236 w 236"/>
                    <a:gd name="T11" fmla="*/ 21 h 21"/>
                    <a:gd name="T12" fmla="*/ 0 w 236"/>
                    <a:gd name="T13" fmla="*/ 21 h 21"/>
                    <a:gd name="T14" fmla="*/ 0 w 236"/>
                    <a:gd name="T15" fmla="*/ 21 h 21"/>
                    <a:gd name="T16" fmla="*/ 0 w 236"/>
                    <a:gd name="T17" fmla="*/ 0 h 21"/>
                    <a:gd name="T18" fmla="*/ 0 w 236"/>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21"/>
                    <a:gd name="T32" fmla="*/ 236 w 2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21">
                      <a:moveTo>
                        <a:pt x="0" y="0"/>
                      </a:moveTo>
                      <a:lnTo>
                        <a:pt x="0" y="0"/>
                      </a:lnTo>
                      <a:lnTo>
                        <a:pt x="236" y="0"/>
                      </a:lnTo>
                      <a:lnTo>
                        <a:pt x="236" y="21"/>
                      </a:lnTo>
                      <a:lnTo>
                        <a:pt x="0" y="21"/>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0" name="Freeform 57"/>
                <p:cNvSpPr>
                  <a:spLocks/>
                </p:cNvSpPr>
                <p:nvPr/>
              </p:nvSpPr>
              <p:spPr bwMode="auto">
                <a:xfrm>
                  <a:off x="2708968" y="3966935"/>
                  <a:ext cx="152400" cy="16511"/>
                </a:xfrm>
                <a:custGeom>
                  <a:avLst/>
                  <a:gdLst>
                    <a:gd name="T0" fmla="*/ 0 w 236"/>
                    <a:gd name="T1" fmla="*/ 0 h 16"/>
                    <a:gd name="T2" fmla="*/ 0 w 236"/>
                    <a:gd name="T3" fmla="*/ 0 h 16"/>
                    <a:gd name="T4" fmla="*/ 236 w 236"/>
                    <a:gd name="T5" fmla="*/ 0 h 16"/>
                    <a:gd name="T6" fmla="*/ 236 w 236"/>
                    <a:gd name="T7" fmla="*/ 0 h 16"/>
                    <a:gd name="T8" fmla="*/ 236 w 236"/>
                    <a:gd name="T9" fmla="*/ 16 h 16"/>
                    <a:gd name="T10" fmla="*/ 236 w 236"/>
                    <a:gd name="T11" fmla="*/ 16 h 16"/>
                    <a:gd name="T12" fmla="*/ 0 w 236"/>
                    <a:gd name="T13" fmla="*/ 16 h 16"/>
                    <a:gd name="T14" fmla="*/ 0 w 236"/>
                    <a:gd name="T15" fmla="*/ 16 h 16"/>
                    <a:gd name="T16" fmla="*/ 0 w 236"/>
                    <a:gd name="T17" fmla="*/ 0 h 16"/>
                    <a:gd name="T18" fmla="*/ 0 w 23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6"/>
                    <a:gd name="T32" fmla="*/ 236 w 23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6">
                      <a:moveTo>
                        <a:pt x="0" y="0"/>
                      </a:moveTo>
                      <a:lnTo>
                        <a:pt x="0" y="0"/>
                      </a:lnTo>
                      <a:lnTo>
                        <a:pt x="236" y="0"/>
                      </a:lnTo>
                      <a:lnTo>
                        <a:pt x="236" y="16"/>
                      </a:lnTo>
                      <a:lnTo>
                        <a:pt x="0" y="16"/>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1" name="Freeform 58"/>
                <p:cNvSpPr>
                  <a:spLocks/>
                </p:cNvSpPr>
                <p:nvPr/>
              </p:nvSpPr>
              <p:spPr bwMode="auto">
                <a:xfrm>
                  <a:off x="2708968" y="3966935"/>
                  <a:ext cx="152400" cy="12700"/>
                </a:xfrm>
                <a:custGeom>
                  <a:avLst/>
                  <a:gdLst>
                    <a:gd name="T0" fmla="*/ 0 w 236"/>
                    <a:gd name="T1" fmla="*/ 0 h 13"/>
                    <a:gd name="T2" fmla="*/ 0 w 236"/>
                    <a:gd name="T3" fmla="*/ 0 h 13"/>
                    <a:gd name="T4" fmla="*/ 236 w 236"/>
                    <a:gd name="T5" fmla="*/ 0 h 13"/>
                    <a:gd name="T6" fmla="*/ 236 w 236"/>
                    <a:gd name="T7" fmla="*/ 0 h 13"/>
                    <a:gd name="T8" fmla="*/ 236 w 236"/>
                    <a:gd name="T9" fmla="*/ 13 h 13"/>
                    <a:gd name="T10" fmla="*/ 236 w 236"/>
                    <a:gd name="T11" fmla="*/ 13 h 13"/>
                    <a:gd name="T12" fmla="*/ 0 w 236"/>
                    <a:gd name="T13" fmla="*/ 13 h 13"/>
                    <a:gd name="T14" fmla="*/ 0 w 236"/>
                    <a:gd name="T15" fmla="*/ 13 h 13"/>
                    <a:gd name="T16" fmla="*/ 0 w 236"/>
                    <a:gd name="T17" fmla="*/ 0 h 13"/>
                    <a:gd name="T18" fmla="*/ 0 w 23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
                    <a:gd name="T32" fmla="*/ 236 w 23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
                      <a:moveTo>
                        <a:pt x="0" y="0"/>
                      </a:moveTo>
                      <a:lnTo>
                        <a:pt x="0" y="0"/>
                      </a:lnTo>
                      <a:lnTo>
                        <a:pt x="236" y="0"/>
                      </a:lnTo>
                      <a:lnTo>
                        <a:pt x="236" y="13"/>
                      </a:lnTo>
                      <a:lnTo>
                        <a:pt x="0" y="13"/>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2" name="Freeform 59"/>
                <p:cNvSpPr>
                  <a:spLocks/>
                </p:cNvSpPr>
                <p:nvPr/>
              </p:nvSpPr>
              <p:spPr bwMode="auto">
                <a:xfrm>
                  <a:off x="2708968" y="3966935"/>
                  <a:ext cx="152400" cy="11430"/>
                </a:xfrm>
                <a:custGeom>
                  <a:avLst/>
                  <a:gdLst>
                    <a:gd name="T0" fmla="*/ 0 w 236"/>
                    <a:gd name="T1" fmla="*/ 0 h 12"/>
                    <a:gd name="T2" fmla="*/ 0 w 236"/>
                    <a:gd name="T3" fmla="*/ 0 h 12"/>
                    <a:gd name="T4" fmla="*/ 236 w 236"/>
                    <a:gd name="T5" fmla="*/ 0 h 12"/>
                    <a:gd name="T6" fmla="*/ 236 w 236"/>
                    <a:gd name="T7" fmla="*/ 0 h 12"/>
                    <a:gd name="T8" fmla="*/ 236 w 236"/>
                    <a:gd name="T9" fmla="*/ 12 h 12"/>
                    <a:gd name="T10" fmla="*/ 236 w 236"/>
                    <a:gd name="T11" fmla="*/ 12 h 12"/>
                    <a:gd name="T12" fmla="*/ 0 w 236"/>
                    <a:gd name="T13" fmla="*/ 12 h 12"/>
                    <a:gd name="T14" fmla="*/ 0 w 236"/>
                    <a:gd name="T15" fmla="*/ 12 h 12"/>
                    <a:gd name="T16" fmla="*/ 0 w 236"/>
                    <a:gd name="T17" fmla="*/ 0 h 12"/>
                    <a:gd name="T18" fmla="*/ 0 w 236"/>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2"/>
                    <a:gd name="T32" fmla="*/ 236 w 23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2">
                      <a:moveTo>
                        <a:pt x="0" y="0"/>
                      </a:moveTo>
                      <a:lnTo>
                        <a:pt x="0" y="0"/>
                      </a:lnTo>
                      <a:lnTo>
                        <a:pt x="236" y="0"/>
                      </a:lnTo>
                      <a:lnTo>
                        <a:pt x="236" y="12"/>
                      </a:lnTo>
                      <a:lnTo>
                        <a:pt x="0" y="12"/>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3" name="Rectangle 60"/>
                <p:cNvSpPr>
                  <a:spLocks noChangeArrowheads="1"/>
                </p:cNvSpPr>
                <p:nvPr/>
              </p:nvSpPr>
              <p:spPr bwMode="auto">
                <a:xfrm>
                  <a:off x="2708968" y="3966935"/>
                  <a:ext cx="152400" cy="7620"/>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94" name="Rectangle 61"/>
                <p:cNvSpPr>
                  <a:spLocks noChangeArrowheads="1"/>
                </p:cNvSpPr>
                <p:nvPr/>
              </p:nvSpPr>
              <p:spPr bwMode="auto">
                <a:xfrm>
                  <a:off x="2669598" y="3211285"/>
                  <a:ext cx="262889" cy="4318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95" name="Freeform 62"/>
                <p:cNvSpPr>
                  <a:spLocks/>
                </p:cNvSpPr>
                <p:nvPr/>
              </p:nvSpPr>
              <p:spPr bwMode="auto">
                <a:xfrm>
                  <a:off x="2669598" y="3213825"/>
                  <a:ext cx="262889" cy="35560"/>
                </a:xfrm>
                <a:custGeom>
                  <a:avLst/>
                  <a:gdLst>
                    <a:gd name="T0" fmla="*/ 0 w 406"/>
                    <a:gd name="T1" fmla="*/ 0 h 35"/>
                    <a:gd name="T2" fmla="*/ 0 w 406"/>
                    <a:gd name="T3" fmla="*/ 0 h 35"/>
                    <a:gd name="T4" fmla="*/ 406 w 406"/>
                    <a:gd name="T5" fmla="*/ 0 h 35"/>
                    <a:gd name="T6" fmla="*/ 406 w 406"/>
                    <a:gd name="T7" fmla="*/ 0 h 35"/>
                    <a:gd name="T8" fmla="*/ 406 w 406"/>
                    <a:gd name="T9" fmla="*/ 35 h 35"/>
                    <a:gd name="T10" fmla="*/ 406 w 406"/>
                    <a:gd name="T11" fmla="*/ 35 h 35"/>
                    <a:gd name="T12" fmla="*/ 0 w 406"/>
                    <a:gd name="T13" fmla="*/ 35 h 35"/>
                    <a:gd name="T14" fmla="*/ 0 w 406"/>
                    <a:gd name="T15" fmla="*/ 35 h 35"/>
                    <a:gd name="T16" fmla="*/ 0 w 406"/>
                    <a:gd name="T17" fmla="*/ 0 h 35"/>
                    <a:gd name="T18" fmla="*/ 0 w 406"/>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35"/>
                    <a:gd name="T32" fmla="*/ 406 w 40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35">
                      <a:moveTo>
                        <a:pt x="0" y="0"/>
                      </a:moveTo>
                      <a:lnTo>
                        <a:pt x="0" y="0"/>
                      </a:lnTo>
                      <a:lnTo>
                        <a:pt x="406" y="0"/>
                      </a:lnTo>
                      <a:lnTo>
                        <a:pt x="406" y="35"/>
                      </a:lnTo>
                      <a:lnTo>
                        <a:pt x="0" y="35"/>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6" name="Freeform 63"/>
                <p:cNvSpPr>
                  <a:spLocks/>
                </p:cNvSpPr>
                <p:nvPr/>
              </p:nvSpPr>
              <p:spPr bwMode="auto">
                <a:xfrm>
                  <a:off x="2669598" y="3213825"/>
                  <a:ext cx="262889" cy="33020"/>
                </a:xfrm>
                <a:custGeom>
                  <a:avLst/>
                  <a:gdLst>
                    <a:gd name="T0" fmla="*/ 0 w 406"/>
                    <a:gd name="T1" fmla="*/ 0 h 32"/>
                    <a:gd name="T2" fmla="*/ 0 w 406"/>
                    <a:gd name="T3" fmla="*/ 0 h 32"/>
                    <a:gd name="T4" fmla="*/ 406 w 406"/>
                    <a:gd name="T5" fmla="*/ 0 h 32"/>
                    <a:gd name="T6" fmla="*/ 406 w 406"/>
                    <a:gd name="T7" fmla="*/ 0 h 32"/>
                    <a:gd name="T8" fmla="*/ 406 w 406"/>
                    <a:gd name="T9" fmla="*/ 32 h 32"/>
                    <a:gd name="T10" fmla="*/ 406 w 406"/>
                    <a:gd name="T11" fmla="*/ 32 h 32"/>
                    <a:gd name="T12" fmla="*/ 0 w 406"/>
                    <a:gd name="T13" fmla="*/ 32 h 32"/>
                    <a:gd name="T14" fmla="*/ 0 w 406"/>
                    <a:gd name="T15" fmla="*/ 32 h 32"/>
                    <a:gd name="T16" fmla="*/ 0 w 406"/>
                    <a:gd name="T17" fmla="*/ 0 h 32"/>
                    <a:gd name="T18" fmla="*/ 0 w 40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32"/>
                    <a:gd name="T32" fmla="*/ 406 w 40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32">
                      <a:moveTo>
                        <a:pt x="0" y="0"/>
                      </a:moveTo>
                      <a:lnTo>
                        <a:pt x="0" y="0"/>
                      </a:lnTo>
                      <a:lnTo>
                        <a:pt x="406" y="0"/>
                      </a:lnTo>
                      <a:lnTo>
                        <a:pt x="406" y="32"/>
                      </a:lnTo>
                      <a:lnTo>
                        <a:pt x="0" y="32"/>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7" name="Freeform 64"/>
                <p:cNvSpPr>
                  <a:spLocks/>
                </p:cNvSpPr>
                <p:nvPr/>
              </p:nvSpPr>
              <p:spPr bwMode="auto">
                <a:xfrm>
                  <a:off x="2669598" y="3213825"/>
                  <a:ext cx="262889" cy="30480"/>
                </a:xfrm>
                <a:custGeom>
                  <a:avLst/>
                  <a:gdLst>
                    <a:gd name="T0" fmla="*/ 0 w 406"/>
                    <a:gd name="T1" fmla="*/ 0 h 30"/>
                    <a:gd name="T2" fmla="*/ 0 w 406"/>
                    <a:gd name="T3" fmla="*/ 0 h 30"/>
                    <a:gd name="T4" fmla="*/ 406 w 406"/>
                    <a:gd name="T5" fmla="*/ 0 h 30"/>
                    <a:gd name="T6" fmla="*/ 406 w 406"/>
                    <a:gd name="T7" fmla="*/ 0 h 30"/>
                    <a:gd name="T8" fmla="*/ 406 w 406"/>
                    <a:gd name="T9" fmla="*/ 30 h 30"/>
                    <a:gd name="T10" fmla="*/ 406 w 406"/>
                    <a:gd name="T11" fmla="*/ 30 h 30"/>
                    <a:gd name="T12" fmla="*/ 0 w 406"/>
                    <a:gd name="T13" fmla="*/ 30 h 30"/>
                    <a:gd name="T14" fmla="*/ 0 w 406"/>
                    <a:gd name="T15" fmla="*/ 30 h 30"/>
                    <a:gd name="T16" fmla="*/ 0 w 406"/>
                    <a:gd name="T17" fmla="*/ 0 h 30"/>
                    <a:gd name="T18" fmla="*/ 0 w 40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30"/>
                    <a:gd name="T32" fmla="*/ 406 w 40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30">
                      <a:moveTo>
                        <a:pt x="0" y="0"/>
                      </a:moveTo>
                      <a:lnTo>
                        <a:pt x="0" y="0"/>
                      </a:lnTo>
                      <a:lnTo>
                        <a:pt x="406" y="0"/>
                      </a:lnTo>
                      <a:lnTo>
                        <a:pt x="406" y="30"/>
                      </a:lnTo>
                      <a:lnTo>
                        <a:pt x="0" y="30"/>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 name="Freeform 65"/>
                <p:cNvSpPr>
                  <a:spLocks/>
                </p:cNvSpPr>
                <p:nvPr/>
              </p:nvSpPr>
              <p:spPr bwMode="auto">
                <a:xfrm>
                  <a:off x="2669598" y="3215095"/>
                  <a:ext cx="262889" cy="26670"/>
                </a:xfrm>
                <a:custGeom>
                  <a:avLst/>
                  <a:gdLst>
                    <a:gd name="T0" fmla="*/ 0 w 406"/>
                    <a:gd name="T1" fmla="*/ 0 h 26"/>
                    <a:gd name="T2" fmla="*/ 0 w 406"/>
                    <a:gd name="T3" fmla="*/ 0 h 26"/>
                    <a:gd name="T4" fmla="*/ 406 w 406"/>
                    <a:gd name="T5" fmla="*/ 0 h 26"/>
                    <a:gd name="T6" fmla="*/ 406 w 406"/>
                    <a:gd name="T7" fmla="*/ 0 h 26"/>
                    <a:gd name="T8" fmla="*/ 406 w 406"/>
                    <a:gd name="T9" fmla="*/ 26 h 26"/>
                    <a:gd name="T10" fmla="*/ 406 w 406"/>
                    <a:gd name="T11" fmla="*/ 26 h 26"/>
                    <a:gd name="T12" fmla="*/ 0 w 406"/>
                    <a:gd name="T13" fmla="*/ 26 h 26"/>
                    <a:gd name="T14" fmla="*/ 0 w 406"/>
                    <a:gd name="T15" fmla="*/ 26 h 26"/>
                    <a:gd name="T16" fmla="*/ 0 w 406"/>
                    <a:gd name="T17" fmla="*/ 0 h 26"/>
                    <a:gd name="T18" fmla="*/ 0 w 406"/>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26"/>
                    <a:gd name="T32" fmla="*/ 406 w 40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26">
                      <a:moveTo>
                        <a:pt x="0" y="0"/>
                      </a:moveTo>
                      <a:lnTo>
                        <a:pt x="0" y="0"/>
                      </a:lnTo>
                      <a:lnTo>
                        <a:pt x="406" y="0"/>
                      </a:lnTo>
                      <a:lnTo>
                        <a:pt x="406" y="26"/>
                      </a:lnTo>
                      <a:lnTo>
                        <a:pt x="0" y="26"/>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 name="Freeform 66"/>
                <p:cNvSpPr>
                  <a:spLocks/>
                </p:cNvSpPr>
                <p:nvPr/>
              </p:nvSpPr>
              <p:spPr bwMode="auto">
                <a:xfrm>
                  <a:off x="2669598" y="3215095"/>
                  <a:ext cx="262889" cy="24131"/>
                </a:xfrm>
                <a:custGeom>
                  <a:avLst/>
                  <a:gdLst>
                    <a:gd name="T0" fmla="*/ 0 w 406"/>
                    <a:gd name="T1" fmla="*/ 0 h 23"/>
                    <a:gd name="T2" fmla="*/ 0 w 406"/>
                    <a:gd name="T3" fmla="*/ 0 h 23"/>
                    <a:gd name="T4" fmla="*/ 406 w 406"/>
                    <a:gd name="T5" fmla="*/ 0 h 23"/>
                    <a:gd name="T6" fmla="*/ 406 w 406"/>
                    <a:gd name="T7" fmla="*/ 0 h 23"/>
                    <a:gd name="T8" fmla="*/ 406 w 406"/>
                    <a:gd name="T9" fmla="*/ 23 h 23"/>
                    <a:gd name="T10" fmla="*/ 406 w 406"/>
                    <a:gd name="T11" fmla="*/ 23 h 23"/>
                    <a:gd name="T12" fmla="*/ 0 w 406"/>
                    <a:gd name="T13" fmla="*/ 23 h 23"/>
                    <a:gd name="T14" fmla="*/ 0 w 406"/>
                    <a:gd name="T15" fmla="*/ 23 h 23"/>
                    <a:gd name="T16" fmla="*/ 0 w 406"/>
                    <a:gd name="T17" fmla="*/ 0 h 23"/>
                    <a:gd name="T18" fmla="*/ 0 w 406"/>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23"/>
                    <a:gd name="T32" fmla="*/ 406 w 40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23">
                      <a:moveTo>
                        <a:pt x="0" y="0"/>
                      </a:moveTo>
                      <a:lnTo>
                        <a:pt x="0" y="0"/>
                      </a:lnTo>
                      <a:lnTo>
                        <a:pt x="406" y="0"/>
                      </a:lnTo>
                      <a:lnTo>
                        <a:pt x="406" y="23"/>
                      </a:lnTo>
                      <a:lnTo>
                        <a:pt x="0" y="23"/>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 name="Freeform 67"/>
                <p:cNvSpPr>
                  <a:spLocks/>
                </p:cNvSpPr>
                <p:nvPr/>
              </p:nvSpPr>
              <p:spPr bwMode="auto">
                <a:xfrm>
                  <a:off x="2669598" y="3215095"/>
                  <a:ext cx="262889" cy="20320"/>
                </a:xfrm>
                <a:custGeom>
                  <a:avLst/>
                  <a:gdLst>
                    <a:gd name="T0" fmla="*/ 0 w 406"/>
                    <a:gd name="T1" fmla="*/ 0 h 20"/>
                    <a:gd name="T2" fmla="*/ 0 w 406"/>
                    <a:gd name="T3" fmla="*/ 0 h 20"/>
                    <a:gd name="T4" fmla="*/ 406 w 406"/>
                    <a:gd name="T5" fmla="*/ 0 h 20"/>
                    <a:gd name="T6" fmla="*/ 406 w 406"/>
                    <a:gd name="T7" fmla="*/ 0 h 20"/>
                    <a:gd name="T8" fmla="*/ 406 w 406"/>
                    <a:gd name="T9" fmla="*/ 20 h 20"/>
                    <a:gd name="T10" fmla="*/ 406 w 406"/>
                    <a:gd name="T11" fmla="*/ 20 h 20"/>
                    <a:gd name="T12" fmla="*/ 0 w 406"/>
                    <a:gd name="T13" fmla="*/ 20 h 20"/>
                    <a:gd name="T14" fmla="*/ 0 w 406"/>
                    <a:gd name="T15" fmla="*/ 20 h 20"/>
                    <a:gd name="T16" fmla="*/ 0 w 406"/>
                    <a:gd name="T17" fmla="*/ 0 h 20"/>
                    <a:gd name="T18" fmla="*/ 0 w 406"/>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20"/>
                    <a:gd name="T32" fmla="*/ 406 w 40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20">
                      <a:moveTo>
                        <a:pt x="0" y="0"/>
                      </a:moveTo>
                      <a:lnTo>
                        <a:pt x="0" y="0"/>
                      </a:lnTo>
                      <a:lnTo>
                        <a:pt x="406" y="0"/>
                      </a:lnTo>
                      <a:lnTo>
                        <a:pt x="406" y="20"/>
                      </a:lnTo>
                      <a:lnTo>
                        <a:pt x="0" y="20"/>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1" name="Freeform 68"/>
                <p:cNvSpPr>
                  <a:spLocks/>
                </p:cNvSpPr>
                <p:nvPr/>
              </p:nvSpPr>
              <p:spPr bwMode="auto">
                <a:xfrm>
                  <a:off x="2669598" y="3215095"/>
                  <a:ext cx="262889" cy="17780"/>
                </a:xfrm>
                <a:custGeom>
                  <a:avLst/>
                  <a:gdLst>
                    <a:gd name="T0" fmla="*/ 0 w 406"/>
                    <a:gd name="T1" fmla="*/ 0 h 18"/>
                    <a:gd name="T2" fmla="*/ 0 w 406"/>
                    <a:gd name="T3" fmla="*/ 0 h 18"/>
                    <a:gd name="T4" fmla="*/ 406 w 406"/>
                    <a:gd name="T5" fmla="*/ 0 h 18"/>
                    <a:gd name="T6" fmla="*/ 406 w 406"/>
                    <a:gd name="T7" fmla="*/ 0 h 18"/>
                    <a:gd name="T8" fmla="*/ 406 w 406"/>
                    <a:gd name="T9" fmla="*/ 18 h 18"/>
                    <a:gd name="T10" fmla="*/ 406 w 406"/>
                    <a:gd name="T11" fmla="*/ 18 h 18"/>
                    <a:gd name="T12" fmla="*/ 0 w 406"/>
                    <a:gd name="T13" fmla="*/ 18 h 18"/>
                    <a:gd name="T14" fmla="*/ 0 w 406"/>
                    <a:gd name="T15" fmla="*/ 18 h 18"/>
                    <a:gd name="T16" fmla="*/ 0 w 406"/>
                    <a:gd name="T17" fmla="*/ 0 h 18"/>
                    <a:gd name="T18" fmla="*/ 0 w 40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18"/>
                    <a:gd name="T32" fmla="*/ 406 w 40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18">
                      <a:moveTo>
                        <a:pt x="0" y="0"/>
                      </a:moveTo>
                      <a:lnTo>
                        <a:pt x="0" y="0"/>
                      </a:lnTo>
                      <a:lnTo>
                        <a:pt x="406" y="0"/>
                      </a:lnTo>
                      <a:lnTo>
                        <a:pt x="406" y="18"/>
                      </a:lnTo>
                      <a:lnTo>
                        <a:pt x="0" y="18"/>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2" name="Freeform 69"/>
                <p:cNvSpPr>
                  <a:spLocks/>
                </p:cNvSpPr>
                <p:nvPr/>
              </p:nvSpPr>
              <p:spPr bwMode="auto">
                <a:xfrm>
                  <a:off x="2669598" y="3217634"/>
                  <a:ext cx="262889" cy="12700"/>
                </a:xfrm>
                <a:custGeom>
                  <a:avLst/>
                  <a:gdLst>
                    <a:gd name="T0" fmla="*/ 0 w 406"/>
                    <a:gd name="T1" fmla="*/ 0 h 13"/>
                    <a:gd name="T2" fmla="*/ 0 w 406"/>
                    <a:gd name="T3" fmla="*/ 0 h 13"/>
                    <a:gd name="T4" fmla="*/ 406 w 406"/>
                    <a:gd name="T5" fmla="*/ 0 h 13"/>
                    <a:gd name="T6" fmla="*/ 406 w 406"/>
                    <a:gd name="T7" fmla="*/ 0 h 13"/>
                    <a:gd name="T8" fmla="*/ 406 w 406"/>
                    <a:gd name="T9" fmla="*/ 13 h 13"/>
                    <a:gd name="T10" fmla="*/ 406 w 406"/>
                    <a:gd name="T11" fmla="*/ 13 h 13"/>
                    <a:gd name="T12" fmla="*/ 0 w 406"/>
                    <a:gd name="T13" fmla="*/ 13 h 13"/>
                    <a:gd name="T14" fmla="*/ 0 w 406"/>
                    <a:gd name="T15" fmla="*/ 13 h 13"/>
                    <a:gd name="T16" fmla="*/ 0 w 406"/>
                    <a:gd name="T17" fmla="*/ 0 h 13"/>
                    <a:gd name="T18" fmla="*/ 0 w 40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13"/>
                    <a:gd name="T32" fmla="*/ 406 w 40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13">
                      <a:moveTo>
                        <a:pt x="0" y="0"/>
                      </a:moveTo>
                      <a:lnTo>
                        <a:pt x="0" y="0"/>
                      </a:lnTo>
                      <a:lnTo>
                        <a:pt x="406" y="0"/>
                      </a:lnTo>
                      <a:lnTo>
                        <a:pt x="406" y="13"/>
                      </a:lnTo>
                      <a:lnTo>
                        <a:pt x="0" y="13"/>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3" name="Freeform 70"/>
                <p:cNvSpPr>
                  <a:spLocks/>
                </p:cNvSpPr>
                <p:nvPr/>
              </p:nvSpPr>
              <p:spPr bwMode="auto">
                <a:xfrm>
                  <a:off x="2669598" y="3217634"/>
                  <a:ext cx="262889" cy="10160"/>
                </a:xfrm>
                <a:custGeom>
                  <a:avLst/>
                  <a:gdLst>
                    <a:gd name="T0" fmla="*/ 0 w 406"/>
                    <a:gd name="T1" fmla="*/ 0 h 11"/>
                    <a:gd name="T2" fmla="*/ 0 w 406"/>
                    <a:gd name="T3" fmla="*/ 0 h 11"/>
                    <a:gd name="T4" fmla="*/ 406 w 406"/>
                    <a:gd name="T5" fmla="*/ 0 h 11"/>
                    <a:gd name="T6" fmla="*/ 406 w 406"/>
                    <a:gd name="T7" fmla="*/ 0 h 11"/>
                    <a:gd name="T8" fmla="*/ 406 w 406"/>
                    <a:gd name="T9" fmla="*/ 11 h 11"/>
                    <a:gd name="T10" fmla="*/ 406 w 406"/>
                    <a:gd name="T11" fmla="*/ 11 h 11"/>
                    <a:gd name="T12" fmla="*/ 0 w 406"/>
                    <a:gd name="T13" fmla="*/ 11 h 11"/>
                    <a:gd name="T14" fmla="*/ 0 w 406"/>
                    <a:gd name="T15" fmla="*/ 11 h 11"/>
                    <a:gd name="T16" fmla="*/ 0 w 406"/>
                    <a:gd name="T17" fmla="*/ 0 h 11"/>
                    <a:gd name="T18" fmla="*/ 0 w 40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11"/>
                    <a:gd name="T32" fmla="*/ 406 w 40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11">
                      <a:moveTo>
                        <a:pt x="0" y="0"/>
                      </a:moveTo>
                      <a:lnTo>
                        <a:pt x="0" y="0"/>
                      </a:lnTo>
                      <a:lnTo>
                        <a:pt x="406" y="0"/>
                      </a:lnTo>
                      <a:lnTo>
                        <a:pt x="406" y="11"/>
                      </a:lnTo>
                      <a:lnTo>
                        <a:pt x="0" y="11"/>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4" name="Rectangle 71"/>
                <p:cNvSpPr>
                  <a:spLocks noChangeArrowheads="1"/>
                </p:cNvSpPr>
                <p:nvPr/>
              </p:nvSpPr>
              <p:spPr bwMode="auto">
                <a:xfrm>
                  <a:off x="2669598" y="3217634"/>
                  <a:ext cx="262889" cy="7620"/>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05" name="Freeform 72"/>
                <p:cNvSpPr>
                  <a:spLocks/>
                </p:cNvSpPr>
                <p:nvPr/>
              </p:nvSpPr>
              <p:spPr bwMode="auto">
                <a:xfrm>
                  <a:off x="2682298" y="3128734"/>
                  <a:ext cx="209550" cy="40640"/>
                </a:xfrm>
                <a:custGeom>
                  <a:avLst/>
                  <a:gdLst>
                    <a:gd name="T0" fmla="*/ 0 w 324"/>
                    <a:gd name="T1" fmla="*/ 40 h 40"/>
                    <a:gd name="T2" fmla="*/ 324 w 324"/>
                    <a:gd name="T3" fmla="*/ 40 h 40"/>
                    <a:gd name="T4" fmla="*/ 324 w 324"/>
                    <a:gd name="T5" fmla="*/ 0 h 40"/>
                    <a:gd name="T6" fmla="*/ 25 w 324"/>
                    <a:gd name="T7" fmla="*/ 0 h 40"/>
                    <a:gd name="T8" fmla="*/ 25 w 324"/>
                    <a:gd name="T9" fmla="*/ 0 h 40"/>
                    <a:gd name="T10" fmla="*/ 12 w 324"/>
                    <a:gd name="T11" fmla="*/ 19 h 40"/>
                    <a:gd name="T12" fmla="*/ 0 w 324"/>
                    <a:gd name="T13" fmla="*/ 40 h 40"/>
                    <a:gd name="T14" fmla="*/ 0 w 324"/>
                    <a:gd name="T15" fmla="*/ 40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40"/>
                      </a:moveTo>
                      <a:lnTo>
                        <a:pt x="324" y="40"/>
                      </a:lnTo>
                      <a:lnTo>
                        <a:pt x="324" y="0"/>
                      </a:lnTo>
                      <a:lnTo>
                        <a:pt x="25" y="0"/>
                      </a:lnTo>
                      <a:lnTo>
                        <a:pt x="12" y="19"/>
                      </a:lnTo>
                      <a:lnTo>
                        <a:pt x="0" y="40"/>
                      </a:lnTo>
                      <a:close/>
                    </a:path>
                  </a:pathLst>
                </a:custGeom>
                <a:solidFill>
                  <a:srgbClr val="3153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6" name="Freeform 73"/>
                <p:cNvSpPr>
                  <a:spLocks/>
                </p:cNvSpPr>
                <p:nvPr/>
              </p:nvSpPr>
              <p:spPr bwMode="auto">
                <a:xfrm>
                  <a:off x="2682298" y="3130005"/>
                  <a:ext cx="209550" cy="36829"/>
                </a:xfrm>
                <a:custGeom>
                  <a:avLst/>
                  <a:gdLst>
                    <a:gd name="T0" fmla="*/ 25 w 324"/>
                    <a:gd name="T1" fmla="*/ 0 h 36"/>
                    <a:gd name="T2" fmla="*/ 324 w 324"/>
                    <a:gd name="T3" fmla="*/ 0 h 36"/>
                    <a:gd name="T4" fmla="*/ 324 w 324"/>
                    <a:gd name="T5" fmla="*/ 0 h 36"/>
                    <a:gd name="T6" fmla="*/ 324 w 324"/>
                    <a:gd name="T7" fmla="*/ 36 h 36"/>
                    <a:gd name="T8" fmla="*/ 0 w 324"/>
                    <a:gd name="T9" fmla="*/ 36 h 36"/>
                    <a:gd name="T10" fmla="*/ 0 w 324"/>
                    <a:gd name="T11" fmla="*/ 36 h 36"/>
                    <a:gd name="T12" fmla="*/ 12 w 324"/>
                    <a:gd name="T13" fmla="*/ 16 h 36"/>
                    <a:gd name="T14" fmla="*/ 25 w 324"/>
                    <a:gd name="T15" fmla="*/ 0 h 36"/>
                    <a:gd name="T16" fmla="*/ 25 w 324"/>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36"/>
                    <a:gd name="T29" fmla="*/ 324 w 32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36">
                      <a:moveTo>
                        <a:pt x="25" y="0"/>
                      </a:moveTo>
                      <a:lnTo>
                        <a:pt x="324" y="0"/>
                      </a:lnTo>
                      <a:lnTo>
                        <a:pt x="324" y="36"/>
                      </a:lnTo>
                      <a:lnTo>
                        <a:pt x="0" y="36"/>
                      </a:lnTo>
                      <a:lnTo>
                        <a:pt x="12" y="16"/>
                      </a:lnTo>
                      <a:lnTo>
                        <a:pt x="25"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7" name="Freeform 74"/>
                <p:cNvSpPr>
                  <a:spLocks/>
                </p:cNvSpPr>
                <p:nvPr/>
              </p:nvSpPr>
              <p:spPr bwMode="auto">
                <a:xfrm>
                  <a:off x="2684838" y="3130005"/>
                  <a:ext cx="207010" cy="33020"/>
                </a:xfrm>
                <a:custGeom>
                  <a:avLst/>
                  <a:gdLst>
                    <a:gd name="T0" fmla="*/ 19 w 320"/>
                    <a:gd name="T1" fmla="*/ 0 h 33"/>
                    <a:gd name="T2" fmla="*/ 320 w 320"/>
                    <a:gd name="T3" fmla="*/ 0 h 33"/>
                    <a:gd name="T4" fmla="*/ 320 w 320"/>
                    <a:gd name="T5" fmla="*/ 0 h 33"/>
                    <a:gd name="T6" fmla="*/ 320 w 320"/>
                    <a:gd name="T7" fmla="*/ 33 h 33"/>
                    <a:gd name="T8" fmla="*/ 0 w 320"/>
                    <a:gd name="T9" fmla="*/ 33 h 33"/>
                    <a:gd name="T10" fmla="*/ 0 w 320"/>
                    <a:gd name="T11" fmla="*/ 33 h 33"/>
                    <a:gd name="T12" fmla="*/ 9 w 320"/>
                    <a:gd name="T13" fmla="*/ 16 h 33"/>
                    <a:gd name="T14" fmla="*/ 19 w 320"/>
                    <a:gd name="T15" fmla="*/ 0 h 33"/>
                    <a:gd name="T16" fmla="*/ 19 w 320"/>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33"/>
                    <a:gd name="T29" fmla="*/ 320 w 32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33">
                      <a:moveTo>
                        <a:pt x="19" y="0"/>
                      </a:moveTo>
                      <a:lnTo>
                        <a:pt x="320" y="0"/>
                      </a:lnTo>
                      <a:lnTo>
                        <a:pt x="320" y="33"/>
                      </a:lnTo>
                      <a:lnTo>
                        <a:pt x="0" y="33"/>
                      </a:lnTo>
                      <a:lnTo>
                        <a:pt x="9" y="16"/>
                      </a:lnTo>
                      <a:lnTo>
                        <a:pt x="19"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8" name="Freeform 75"/>
                <p:cNvSpPr>
                  <a:spLocks/>
                </p:cNvSpPr>
                <p:nvPr/>
              </p:nvSpPr>
              <p:spPr bwMode="auto">
                <a:xfrm>
                  <a:off x="2684838" y="3130005"/>
                  <a:ext cx="207010" cy="31750"/>
                </a:xfrm>
                <a:custGeom>
                  <a:avLst/>
                  <a:gdLst>
                    <a:gd name="T0" fmla="*/ 19 w 320"/>
                    <a:gd name="T1" fmla="*/ 0 h 31"/>
                    <a:gd name="T2" fmla="*/ 320 w 320"/>
                    <a:gd name="T3" fmla="*/ 0 h 31"/>
                    <a:gd name="T4" fmla="*/ 320 w 320"/>
                    <a:gd name="T5" fmla="*/ 0 h 31"/>
                    <a:gd name="T6" fmla="*/ 320 w 320"/>
                    <a:gd name="T7" fmla="*/ 31 h 31"/>
                    <a:gd name="T8" fmla="*/ 0 w 320"/>
                    <a:gd name="T9" fmla="*/ 31 h 31"/>
                    <a:gd name="T10" fmla="*/ 0 w 320"/>
                    <a:gd name="T11" fmla="*/ 31 h 31"/>
                    <a:gd name="T12" fmla="*/ 9 w 320"/>
                    <a:gd name="T13" fmla="*/ 15 h 31"/>
                    <a:gd name="T14" fmla="*/ 19 w 320"/>
                    <a:gd name="T15" fmla="*/ 0 h 31"/>
                    <a:gd name="T16" fmla="*/ 19 w 32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31"/>
                    <a:gd name="T29" fmla="*/ 320 w 32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31">
                      <a:moveTo>
                        <a:pt x="19" y="0"/>
                      </a:moveTo>
                      <a:lnTo>
                        <a:pt x="320" y="0"/>
                      </a:lnTo>
                      <a:lnTo>
                        <a:pt x="320" y="31"/>
                      </a:lnTo>
                      <a:lnTo>
                        <a:pt x="0" y="31"/>
                      </a:lnTo>
                      <a:lnTo>
                        <a:pt x="9" y="15"/>
                      </a:lnTo>
                      <a:lnTo>
                        <a:pt x="19"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9" name="Freeform 76"/>
                <p:cNvSpPr>
                  <a:spLocks/>
                </p:cNvSpPr>
                <p:nvPr/>
              </p:nvSpPr>
              <p:spPr bwMode="auto">
                <a:xfrm>
                  <a:off x="2686108" y="3131275"/>
                  <a:ext cx="205740" cy="26670"/>
                </a:xfrm>
                <a:custGeom>
                  <a:avLst/>
                  <a:gdLst>
                    <a:gd name="T0" fmla="*/ 18 w 319"/>
                    <a:gd name="T1" fmla="*/ 0 h 26"/>
                    <a:gd name="T2" fmla="*/ 319 w 319"/>
                    <a:gd name="T3" fmla="*/ 0 h 26"/>
                    <a:gd name="T4" fmla="*/ 319 w 319"/>
                    <a:gd name="T5" fmla="*/ 0 h 26"/>
                    <a:gd name="T6" fmla="*/ 319 w 319"/>
                    <a:gd name="T7" fmla="*/ 26 h 26"/>
                    <a:gd name="T8" fmla="*/ 0 w 319"/>
                    <a:gd name="T9" fmla="*/ 26 h 26"/>
                    <a:gd name="T10" fmla="*/ 0 w 319"/>
                    <a:gd name="T11" fmla="*/ 26 h 26"/>
                    <a:gd name="T12" fmla="*/ 18 w 319"/>
                    <a:gd name="T13" fmla="*/ 0 h 26"/>
                    <a:gd name="T14" fmla="*/ 18 w 319"/>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319"/>
                    <a:gd name="T25" fmla="*/ 0 h 26"/>
                    <a:gd name="T26" fmla="*/ 319 w 31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9" h="26">
                      <a:moveTo>
                        <a:pt x="18" y="0"/>
                      </a:moveTo>
                      <a:lnTo>
                        <a:pt x="319" y="0"/>
                      </a:lnTo>
                      <a:lnTo>
                        <a:pt x="319" y="26"/>
                      </a:lnTo>
                      <a:lnTo>
                        <a:pt x="0" y="26"/>
                      </a:lnTo>
                      <a:lnTo>
                        <a:pt x="18"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0" name="Freeform 77"/>
                <p:cNvSpPr>
                  <a:spLocks/>
                </p:cNvSpPr>
                <p:nvPr/>
              </p:nvSpPr>
              <p:spPr bwMode="auto">
                <a:xfrm>
                  <a:off x="2687378" y="3131275"/>
                  <a:ext cx="204469" cy="24131"/>
                </a:xfrm>
                <a:custGeom>
                  <a:avLst/>
                  <a:gdLst>
                    <a:gd name="T0" fmla="*/ 16 w 317"/>
                    <a:gd name="T1" fmla="*/ 0 h 23"/>
                    <a:gd name="T2" fmla="*/ 317 w 317"/>
                    <a:gd name="T3" fmla="*/ 0 h 23"/>
                    <a:gd name="T4" fmla="*/ 317 w 317"/>
                    <a:gd name="T5" fmla="*/ 0 h 23"/>
                    <a:gd name="T6" fmla="*/ 317 w 317"/>
                    <a:gd name="T7" fmla="*/ 23 h 23"/>
                    <a:gd name="T8" fmla="*/ 0 w 317"/>
                    <a:gd name="T9" fmla="*/ 23 h 23"/>
                    <a:gd name="T10" fmla="*/ 0 w 317"/>
                    <a:gd name="T11" fmla="*/ 23 h 23"/>
                    <a:gd name="T12" fmla="*/ 16 w 317"/>
                    <a:gd name="T13" fmla="*/ 0 h 23"/>
                    <a:gd name="T14" fmla="*/ 16 w 317"/>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23"/>
                    <a:gd name="T26" fmla="*/ 317 w 317"/>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23">
                      <a:moveTo>
                        <a:pt x="16" y="0"/>
                      </a:moveTo>
                      <a:lnTo>
                        <a:pt x="317" y="0"/>
                      </a:lnTo>
                      <a:lnTo>
                        <a:pt x="317" y="23"/>
                      </a:lnTo>
                      <a:lnTo>
                        <a:pt x="0" y="23"/>
                      </a:lnTo>
                      <a:lnTo>
                        <a:pt x="16"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1" name="Freeform 78"/>
                <p:cNvSpPr>
                  <a:spLocks/>
                </p:cNvSpPr>
                <p:nvPr/>
              </p:nvSpPr>
              <p:spPr bwMode="auto">
                <a:xfrm>
                  <a:off x="2688647" y="3131275"/>
                  <a:ext cx="203200" cy="21590"/>
                </a:xfrm>
                <a:custGeom>
                  <a:avLst/>
                  <a:gdLst>
                    <a:gd name="T0" fmla="*/ 13 w 314"/>
                    <a:gd name="T1" fmla="*/ 0 h 21"/>
                    <a:gd name="T2" fmla="*/ 314 w 314"/>
                    <a:gd name="T3" fmla="*/ 0 h 21"/>
                    <a:gd name="T4" fmla="*/ 314 w 314"/>
                    <a:gd name="T5" fmla="*/ 0 h 21"/>
                    <a:gd name="T6" fmla="*/ 314 w 314"/>
                    <a:gd name="T7" fmla="*/ 21 h 21"/>
                    <a:gd name="T8" fmla="*/ 0 w 314"/>
                    <a:gd name="T9" fmla="*/ 21 h 21"/>
                    <a:gd name="T10" fmla="*/ 0 w 314"/>
                    <a:gd name="T11" fmla="*/ 21 h 21"/>
                    <a:gd name="T12" fmla="*/ 13 w 314"/>
                    <a:gd name="T13" fmla="*/ 0 h 21"/>
                    <a:gd name="T14" fmla="*/ 13 w 314"/>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21"/>
                    <a:gd name="T26" fmla="*/ 314 w 3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21">
                      <a:moveTo>
                        <a:pt x="13" y="0"/>
                      </a:moveTo>
                      <a:lnTo>
                        <a:pt x="314" y="0"/>
                      </a:lnTo>
                      <a:lnTo>
                        <a:pt x="314" y="21"/>
                      </a:lnTo>
                      <a:lnTo>
                        <a:pt x="0" y="21"/>
                      </a:lnTo>
                      <a:lnTo>
                        <a:pt x="13"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2" name="Freeform 79"/>
                <p:cNvSpPr>
                  <a:spLocks/>
                </p:cNvSpPr>
                <p:nvPr/>
              </p:nvSpPr>
              <p:spPr bwMode="auto">
                <a:xfrm>
                  <a:off x="2688647" y="3132545"/>
                  <a:ext cx="203200" cy="17780"/>
                </a:xfrm>
                <a:custGeom>
                  <a:avLst/>
                  <a:gdLst>
                    <a:gd name="T0" fmla="*/ 13 w 314"/>
                    <a:gd name="T1" fmla="*/ 0 h 17"/>
                    <a:gd name="T2" fmla="*/ 314 w 314"/>
                    <a:gd name="T3" fmla="*/ 0 h 17"/>
                    <a:gd name="T4" fmla="*/ 314 w 314"/>
                    <a:gd name="T5" fmla="*/ 0 h 17"/>
                    <a:gd name="T6" fmla="*/ 314 w 314"/>
                    <a:gd name="T7" fmla="*/ 17 h 17"/>
                    <a:gd name="T8" fmla="*/ 0 w 314"/>
                    <a:gd name="T9" fmla="*/ 17 h 17"/>
                    <a:gd name="T10" fmla="*/ 0 w 314"/>
                    <a:gd name="T11" fmla="*/ 17 h 17"/>
                    <a:gd name="T12" fmla="*/ 13 w 314"/>
                    <a:gd name="T13" fmla="*/ 0 h 17"/>
                    <a:gd name="T14" fmla="*/ 13 w 31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7"/>
                    <a:gd name="T26" fmla="*/ 314 w 31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7">
                      <a:moveTo>
                        <a:pt x="13" y="0"/>
                      </a:moveTo>
                      <a:lnTo>
                        <a:pt x="314" y="0"/>
                      </a:lnTo>
                      <a:lnTo>
                        <a:pt x="314" y="17"/>
                      </a:lnTo>
                      <a:lnTo>
                        <a:pt x="0" y="17"/>
                      </a:lnTo>
                      <a:lnTo>
                        <a:pt x="13"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3" name="Freeform 80"/>
                <p:cNvSpPr>
                  <a:spLocks/>
                </p:cNvSpPr>
                <p:nvPr/>
              </p:nvSpPr>
              <p:spPr bwMode="auto">
                <a:xfrm>
                  <a:off x="2691188" y="3132545"/>
                  <a:ext cx="200660" cy="13969"/>
                </a:xfrm>
                <a:custGeom>
                  <a:avLst/>
                  <a:gdLst>
                    <a:gd name="T0" fmla="*/ 8 w 311"/>
                    <a:gd name="T1" fmla="*/ 0 h 13"/>
                    <a:gd name="T2" fmla="*/ 311 w 311"/>
                    <a:gd name="T3" fmla="*/ 0 h 13"/>
                    <a:gd name="T4" fmla="*/ 311 w 311"/>
                    <a:gd name="T5" fmla="*/ 0 h 13"/>
                    <a:gd name="T6" fmla="*/ 311 w 311"/>
                    <a:gd name="T7" fmla="*/ 13 h 13"/>
                    <a:gd name="T8" fmla="*/ 0 w 311"/>
                    <a:gd name="T9" fmla="*/ 13 h 13"/>
                    <a:gd name="T10" fmla="*/ 0 w 311"/>
                    <a:gd name="T11" fmla="*/ 13 h 13"/>
                    <a:gd name="T12" fmla="*/ 8 w 311"/>
                    <a:gd name="T13" fmla="*/ 0 h 13"/>
                    <a:gd name="T14" fmla="*/ 8 w 31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311"/>
                    <a:gd name="T25" fmla="*/ 0 h 13"/>
                    <a:gd name="T26" fmla="*/ 311 w 3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1" h="13">
                      <a:moveTo>
                        <a:pt x="8" y="0"/>
                      </a:moveTo>
                      <a:lnTo>
                        <a:pt x="311" y="0"/>
                      </a:lnTo>
                      <a:lnTo>
                        <a:pt x="311" y="13"/>
                      </a:lnTo>
                      <a:lnTo>
                        <a:pt x="0" y="13"/>
                      </a:lnTo>
                      <a:lnTo>
                        <a:pt x="8"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4" name="Freeform 81"/>
                <p:cNvSpPr>
                  <a:spLocks/>
                </p:cNvSpPr>
                <p:nvPr/>
              </p:nvSpPr>
              <p:spPr bwMode="auto">
                <a:xfrm>
                  <a:off x="2692458" y="3132545"/>
                  <a:ext cx="199390" cy="10160"/>
                </a:xfrm>
                <a:custGeom>
                  <a:avLst/>
                  <a:gdLst>
                    <a:gd name="T0" fmla="*/ 6 w 309"/>
                    <a:gd name="T1" fmla="*/ 0 h 10"/>
                    <a:gd name="T2" fmla="*/ 309 w 309"/>
                    <a:gd name="T3" fmla="*/ 0 h 10"/>
                    <a:gd name="T4" fmla="*/ 309 w 309"/>
                    <a:gd name="T5" fmla="*/ 0 h 10"/>
                    <a:gd name="T6" fmla="*/ 309 w 309"/>
                    <a:gd name="T7" fmla="*/ 10 h 10"/>
                    <a:gd name="T8" fmla="*/ 0 w 309"/>
                    <a:gd name="T9" fmla="*/ 10 h 10"/>
                    <a:gd name="T10" fmla="*/ 0 w 309"/>
                    <a:gd name="T11" fmla="*/ 10 h 10"/>
                    <a:gd name="T12" fmla="*/ 6 w 309"/>
                    <a:gd name="T13" fmla="*/ 0 h 10"/>
                    <a:gd name="T14" fmla="*/ 6 w 309"/>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309"/>
                    <a:gd name="T25" fmla="*/ 0 h 10"/>
                    <a:gd name="T26" fmla="*/ 309 w 30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9" h="10">
                      <a:moveTo>
                        <a:pt x="6" y="0"/>
                      </a:moveTo>
                      <a:lnTo>
                        <a:pt x="309" y="0"/>
                      </a:lnTo>
                      <a:lnTo>
                        <a:pt x="309" y="10"/>
                      </a:lnTo>
                      <a:lnTo>
                        <a:pt x="0" y="10"/>
                      </a:lnTo>
                      <a:lnTo>
                        <a:pt x="6"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5" name="Freeform 82"/>
                <p:cNvSpPr>
                  <a:spLocks/>
                </p:cNvSpPr>
                <p:nvPr/>
              </p:nvSpPr>
              <p:spPr bwMode="auto">
                <a:xfrm>
                  <a:off x="2693728" y="3132545"/>
                  <a:ext cx="198120" cy="8890"/>
                </a:xfrm>
                <a:custGeom>
                  <a:avLst/>
                  <a:gdLst>
                    <a:gd name="T0" fmla="*/ 0 w 307"/>
                    <a:gd name="T1" fmla="*/ 9 h 9"/>
                    <a:gd name="T2" fmla="*/ 307 w 307"/>
                    <a:gd name="T3" fmla="*/ 9 h 9"/>
                    <a:gd name="T4" fmla="*/ 307 w 307"/>
                    <a:gd name="T5" fmla="*/ 0 h 9"/>
                    <a:gd name="T6" fmla="*/ 4 w 307"/>
                    <a:gd name="T7" fmla="*/ 0 h 9"/>
                    <a:gd name="T8" fmla="*/ 4 w 307"/>
                    <a:gd name="T9" fmla="*/ 0 h 9"/>
                    <a:gd name="T10" fmla="*/ 0 w 307"/>
                    <a:gd name="T11" fmla="*/ 9 h 9"/>
                    <a:gd name="T12" fmla="*/ 0 w 307"/>
                    <a:gd name="T13" fmla="*/ 9 h 9"/>
                    <a:gd name="T14" fmla="*/ 0 60000 65536"/>
                    <a:gd name="T15" fmla="*/ 0 60000 65536"/>
                    <a:gd name="T16" fmla="*/ 0 60000 65536"/>
                    <a:gd name="T17" fmla="*/ 0 60000 65536"/>
                    <a:gd name="T18" fmla="*/ 0 60000 65536"/>
                    <a:gd name="T19" fmla="*/ 0 60000 65536"/>
                    <a:gd name="T20" fmla="*/ 0 60000 65536"/>
                    <a:gd name="T21" fmla="*/ 0 w 307"/>
                    <a:gd name="T22" fmla="*/ 0 h 9"/>
                    <a:gd name="T23" fmla="*/ 307 w 30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9">
                      <a:moveTo>
                        <a:pt x="0" y="9"/>
                      </a:moveTo>
                      <a:lnTo>
                        <a:pt x="307" y="9"/>
                      </a:lnTo>
                      <a:lnTo>
                        <a:pt x="307" y="0"/>
                      </a:lnTo>
                      <a:lnTo>
                        <a:pt x="4" y="0"/>
                      </a:lnTo>
                      <a:lnTo>
                        <a:pt x="0" y="9"/>
                      </a:lnTo>
                      <a:close/>
                    </a:path>
                  </a:pathLst>
                </a:custGeom>
                <a:solidFill>
                  <a:srgbClr val="85B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6" name="Rectangle 83"/>
                <p:cNvSpPr>
                  <a:spLocks noChangeArrowheads="1"/>
                </p:cNvSpPr>
                <p:nvPr/>
              </p:nvSpPr>
              <p:spPr bwMode="auto">
                <a:xfrm>
                  <a:off x="2729287" y="3292565"/>
                  <a:ext cx="129540" cy="3937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17" name="Freeform 84"/>
                <p:cNvSpPr>
                  <a:spLocks/>
                </p:cNvSpPr>
                <p:nvPr/>
              </p:nvSpPr>
              <p:spPr bwMode="auto">
                <a:xfrm>
                  <a:off x="2729287" y="3292565"/>
                  <a:ext cx="129540" cy="38100"/>
                </a:xfrm>
                <a:custGeom>
                  <a:avLst/>
                  <a:gdLst>
                    <a:gd name="T0" fmla="*/ 0 w 200"/>
                    <a:gd name="T1" fmla="*/ 0 h 37"/>
                    <a:gd name="T2" fmla="*/ 0 w 200"/>
                    <a:gd name="T3" fmla="*/ 0 h 37"/>
                    <a:gd name="T4" fmla="*/ 200 w 200"/>
                    <a:gd name="T5" fmla="*/ 0 h 37"/>
                    <a:gd name="T6" fmla="*/ 200 w 200"/>
                    <a:gd name="T7" fmla="*/ 0 h 37"/>
                    <a:gd name="T8" fmla="*/ 200 w 200"/>
                    <a:gd name="T9" fmla="*/ 37 h 37"/>
                    <a:gd name="T10" fmla="*/ 200 w 200"/>
                    <a:gd name="T11" fmla="*/ 37 h 37"/>
                    <a:gd name="T12" fmla="*/ 0 w 200"/>
                    <a:gd name="T13" fmla="*/ 37 h 37"/>
                    <a:gd name="T14" fmla="*/ 0 w 200"/>
                    <a:gd name="T15" fmla="*/ 37 h 37"/>
                    <a:gd name="T16" fmla="*/ 0 w 200"/>
                    <a:gd name="T17" fmla="*/ 0 h 37"/>
                    <a:gd name="T18" fmla="*/ 0 w 200"/>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37"/>
                    <a:gd name="T32" fmla="*/ 200 w 20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37">
                      <a:moveTo>
                        <a:pt x="0" y="0"/>
                      </a:moveTo>
                      <a:lnTo>
                        <a:pt x="0" y="0"/>
                      </a:lnTo>
                      <a:lnTo>
                        <a:pt x="200" y="0"/>
                      </a:lnTo>
                      <a:lnTo>
                        <a:pt x="200" y="37"/>
                      </a:lnTo>
                      <a:lnTo>
                        <a:pt x="0" y="37"/>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8" name="Freeform 85"/>
                <p:cNvSpPr>
                  <a:spLocks/>
                </p:cNvSpPr>
                <p:nvPr/>
              </p:nvSpPr>
              <p:spPr bwMode="auto">
                <a:xfrm>
                  <a:off x="2729287" y="3293834"/>
                  <a:ext cx="129540" cy="33020"/>
                </a:xfrm>
                <a:custGeom>
                  <a:avLst/>
                  <a:gdLst>
                    <a:gd name="T0" fmla="*/ 0 w 200"/>
                    <a:gd name="T1" fmla="*/ 0 h 32"/>
                    <a:gd name="T2" fmla="*/ 0 w 200"/>
                    <a:gd name="T3" fmla="*/ 0 h 32"/>
                    <a:gd name="T4" fmla="*/ 200 w 200"/>
                    <a:gd name="T5" fmla="*/ 0 h 32"/>
                    <a:gd name="T6" fmla="*/ 200 w 200"/>
                    <a:gd name="T7" fmla="*/ 0 h 32"/>
                    <a:gd name="T8" fmla="*/ 200 w 200"/>
                    <a:gd name="T9" fmla="*/ 32 h 32"/>
                    <a:gd name="T10" fmla="*/ 200 w 200"/>
                    <a:gd name="T11" fmla="*/ 32 h 32"/>
                    <a:gd name="T12" fmla="*/ 0 w 200"/>
                    <a:gd name="T13" fmla="*/ 32 h 32"/>
                    <a:gd name="T14" fmla="*/ 0 w 200"/>
                    <a:gd name="T15" fmla="*/ 32 h 32"/>
                    <a:gd name="T16" fmla="*/ 0 w 200"/>
                    <a:gd name="T17" fmla="*/ 0 h 32"/>
                    <a:gd name="T18" fmla="*/ 0 w 20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32"/>
                    <a:gd name="T32" fmla="*/ 200 w 20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32">
                      <a:moveTo>
                        <a:pt x="0" y="0"/>
                      </a:moveTo>
                      <a:lnTo>
                        <a:pt x="0" y="0"/>
                      </a:lnTo>
                      <a:lnTo>
                        <a:pt x="200" y="0"/>
                      </a:lnTo>
                      <a:lnTo>
                        <a:pt x="200" y="32"/>
                      </a:lnTo>
                      <a:lnTo>
                        <a:pt x="0" y="32"/>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9" name="Freeform 86"/>
                <p:cNvSpPr>
                  <a:spLocks/>
                </p:cNvSpPr>
                <p:nvPr/>
              </p:nvSpPr>
              <p:spPr bwMode="auto">
                <a:xfrm>
                  <a:off x="2729287" y="3293834"/>
                  <a:ext cx="129540" cy="30480"/>
                </a:xfrm>
                <a:custGeom>
                  <a:avLst/>
                  <a:gdLst>
                    <a:gd name="T0" fmla="*/ 0 w 200"/>
                    <a:gd name="T1" fmla="*/ 0 h 29"/>
                    <a:gd name="T2" fmla="*/ 0 w 200"/>
                    <a:gd name="T3" fmla="*/ 0 h 29"/>
                    <a:gd name="T4" fmla="*/ 200 w 200"/>
                    <a:gd name="T5" fmla="*/ 0 h 29"/>
                    <a:gd name="T6" fmla="*/ 200 w 200"/>
                    <a:gd name="T7" fmla="*/ 0 h 29"/>
                    <a:gd name="T8" fmla="*/ 200 w 200"/>
                    <a:gd name="T9" fmla="*/ 29 h 29"/>
                    <a:gd name="T10" fmla="*/ 200 w 200"/>
                    <a:gd name="T11" fmla="*/ 29 h 29"/>
                    <a:gd name="T12" fmla="*/ 0 w 200"/>
                    <a:gd name="T13" fmla="*/ 29 h 29"/>
                    <a:gd name="T14" fmla="*/ 0 w 200"/>
                    <a:gd name="T15" fmla="*/ 29 h 29"/>
                    <a:gd name="T16" fmla="*/ 0 w 200"/>
                    <a:gd name="T17" fmla="*/ 0 h 29"/>
                    <a:gd name="T18" fmla="*/ 0 w 200"/>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29"/>
                    <a:gd name="T32" fmla="*/ 200 w 20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29">
                      <a:moveTo>
                        <a:pt x="0" y="0"/>
                      </a:moveTo>
                      <a:lnTo>
                        <a:pt x="0" y="0"/>
                      </a:lnTo>
                      <a:lnTo>
                        <a:pt x="200" y="0"/>
                      </a:lnTo>
                      <a:lnTo>
                        <a:pt x="200" y="29"/>
                      </a:lnTo>
                      <a:lnTo>
                        <a:pt x="0" y="29"/>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0" name="Freeform 87"/>
                <p:cNvSpPr>
                  <a:spLocks/>
                </p:cNvSpPr>
                <p:nvPr/>
              </p:nvSpPr>
              <p:spPr bwMode="auto">
                <a:xfrm>
                  <a:off x="2729287" y="3293834"/>
                  <a:ext cx="129540" cy="27940"/>
                </a:xfrm>
                <a:custGeom>
                  <a:avLst/>
                  <a:gdLst>
                    <a:gd name="T0" fmla="*/ 0 w 200"/>
                    <a:gd name="T1" fmla="*/ 0 h 27"/>
                    <a:gd name="T2" fmla="*/ 0 w 200"/>
                    <a:gd name="T3" fmla="*/ 0 h 27"/>
                    <a:gd name="T4" fmla="*/ 200 w 200"/>
                    <a:gd name="T5" fmla="*/ 0 h 27"/>
                    <a:gd name="T6" fmla="*/ 200 w 200"/>
                    <a:gd name="T7" fmla="*/ 0 h 27"/>
                    <a:gd name="T8" fmla="*/ 200 w 200"/>
                    <a:gd name="T9" fmla="*/ 27 h 27"/>
                    <a:gd name="T10" fmla="*/ 200 w 200"/>
                    <a:gd name="T11" fmla="*/ 27 h 27"/>
                    <a:gd name="T12" fmla="*/ 0 w 200"/>
                    <a:gd name="T13" fmla="*/ 27 h 27"/>
                    <a:gd name="T14" fmla="*/ 0 w 200"/>
                    <a:gd name="T15" fmla="*/ 27 h 27"/>
                    <a:gd name="T16" fmla="*/ 0 w 200"/>
                    <a:gd name="T17" fmla="*/ 0 h 27"/>
                    <a:gd name="T18" fmla="*/ 0 w 200"/>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27"/>
                    <a:gd name="T32" fmla="*/ 200 w 20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27">
                      <a:moveTo>
                        <a:pt x="0" y="0"/>
                      </a:moveTo>
                      <a:lnTo>
                        <a:pt x="0" y="0"/>
                      </a:lnTo>
                      <a:lnTo>
                        <a:pt x="200" y="0"/>
                      </a:lnTo>
                      <a:lnTo>
                        <a:pt x="200" y="27"/>
                      </a:lnTo>
                      <a:lnTo>
                        <a:pt x="0" y="27"/>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1" name="Freeform 88"/>
                <p:cNvSpPr>
                  <a:spLocks/>
                </p:cNvSpPr>
                <p:nvPr/>
              </p:nvSpPr>
              <p:spPr bwMode="auto">
                <a:xfrm>
                  <a:off x="2729287" y="3295105"/>
                  <a:ext cx="129540" cy="24130"/>
                </a:xfrm>
                <a:custGeom>
                  <a:avLst/>
                  <a:gdLst>
                    <a:gd name="T0" fmla="*/ 0 w 200"/>
                    <a:gd name="T1" fmla="*/ 0 h 23"/>
                    <a:gd name="T2" fmla="*/ 0 w 200"/>
                    <a:gd name="T3" fmla="*/ 0 h 23"/>
                    <a:gd name="T4" fmla="*/ 200 w 200"/>
                    <a:gd name="T5" fmla="*/ 0 h 23"/>
                    <a:gd name="T6" fmla="*/ 200 w 200"/>
                    <a:gd name="T7" fmla="*/ 0 h 23"/>
                    <a:gd name="T8" fmla="*/ 200 w 200"/>
                    <a:gd name="T9" fmla="*/ 23 h 23"/>
                    <a:gd name="T10" fmla="*/ 200 w 200"/>
                    <a:gd name="T11" fmla="*/ 23 h 23"/>
                    <a:gd name="T12" fmla="*/ 0 w 200"/>
                    <a:gd name="T13" fmla="*/ 23 h 23"/>
                    <a:gd name="T14" fmla="*/ 0 w 200"/>
                    <a:gd name="T15" fmla="*/ 23 h 23"/>
                    <a:gd name="T16" fmla="*/ 0 w 200"/>
                    <a:gd name="T17" fmla="*/ 0 h 23"/>
                    <a:gd name="T18" fmla="*/ 0 w 20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23"/>
                    <a:gd name="T32" fmla="*/ 200 w 20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23">
                      <a:moveTo>
                        <a:pt x="0" y="0"/>
                      </a:moveTo>
                      <a:lnTo>
                        <a:pt x="0" y="0"/>
                      </a:lnTo>
                      <a:lnTo>
                        <a:pt x="200" y="0"/>
                      </a:lnTo>
                      <a:lnTo>
                        <a:pt x="200" y="23"/>
                      </a:lnTo>
                      <a:lnTo>
                        <a:pt x="0" y="23"/>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2" name="Freeform 89"/>
                <p:cNvSpPr>
                  <a:spLocks/>
                </p:cNvSpPr>
                <p:nvPr/>
              </p:nvSpPr>
              <p:spPr bwMode="auto">
                <a:xfrm>
                  <a:off x="2729287" y="3295105"/>
                  <a:ext cx="129540" cy="20320"/>
                </a:xfrm>
                <a:custGeom>
                  <a:avLst/>
                  <a:gdLst>
                    <a:gd name="T0" fmla="*/ 0 w 200"/>
                    <a:gd name="T1" fmla="*/ 0 h 20"/>
                    <a:gd name="T2" fmla="*/ 0 w 200"/>
                    <a:gd name="T3" fmla="*/ 0 h 20"/>
                    <a:gd name="T4" fmla="*/ 200 w 200"/>
                    <a:gd name="T5" fmla="*/ 0 h 20"/>
                    <a:gd name="T6" fmla="*/ 200 w 200"/>
                    <a:gd name="T7" fmla="*/ 0 h 20"/>
                    <a:gd name="T8" fmla="*/ 200 w 200"/>
                    <a:gd name="T9" fmla="*/ 20 h 20"/>
                    <a:gd name="T10" fmla="*/ 200 w 200"/>
                    <a:gd name="T11" fmla="*/ 20 h 20"/>
                    <a:gd name="T12" fmla="*/ 0 w 200"/>
                    <a:gd name="T13" fmla="*/ 20 h 20"/>
                    <a:gd name="T14" fmla="*/ 0 w 200"/>
                    <a:gd name="T15" fmla="*/ 20 h 20"/>
                    <a:gd name="T16" fmla="*/ 0 w 200"/>
                    <a:gd name="T17" fmla="*/ 0 h 20"/>
                    <a:gd name="T18" fmla="*/ 0 w 20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20"/>
                    <a:gd name="T32" fmla="*/ 200 w 20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20">
                      <a:moveTo>
                        <a:pt x="0" y="0"/>
                      </a:moveTo>
                      <a:lnTo>
                        <a:pt x="0" y="0"/>
                      </a:lnTo>
                      <a:lnTo>
                        <a:pt x="200" y="0"/>
                      </a:lnTo>
                      <a:lnTo>
                        <a:pt x="200" y="20"/>
                      </a:lnTo>
                      <a:lnTo>
                        <a:pt x="0" y="20"/>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3" name="Freeform 90"/>
                <p:cNvSpPr>
                  <a:spLocks/>
                </p:cNvSpPr>
                <p:nvPr/>
              </p:nvSpPr>
              <p:spPr bwMode="auto">
                <a:xfrm>
                  <a:off x="2729287" y="3295105"/>
                  <a:ext cx="129540" cy="19050"/>
                </a:xfrm>
                <a:custGeom>
                  <a:avLst/>
                  <a:gdLst>
                    <a:gd name="T0" fmla="*/ 0 w 200"/>
                    <a:gd name="T1" fmla="*/ 0 h 18"/>
                    <a:gd name="T2" fmla="*/ 0 w 200"/>
                    <a:gd name="T3" fmla="*/ 0 h 18"/>
                    <a:gd name="T4" fmla="*/ 200 w 200"/>
                    <a:gd name="T5" fmla="*/ 0 h 18"/>
                    <a:gd name="T6" fmla="*/ 200 w 200"/>
                    <a:gd name="T7" fmla="*/ 0 h 18"/>
                    <a:gd name="T8" fmla="*/ 200 w 200"/>
                    <a:gd name="T9" fmla="*/ 18 h 18"/>
                    <a:gd name="T10" fmla="*/ 200 w 200"/>
                    <a:gd name="T11" fmla="*/ 18 h 18"/>
                    <a:gd name="T12" fmla="*/ 0 w 200"/>
                    <a:gd name="T13" fmla="*/ 18 h 18"/>
                    <a:gd name="T14" fmla="*/ 0 w 200"/>
                    <a:gd name="T15" fmla="*/ 18 h 18"/>
                    <a:gd name="T16" fmla="*/ 0 w 200"/>
                    <a:gd name="T17" fmla="*/ 0 h 18"/>
                    <a:gd name="T18" fmla="*/ 0 w 20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8"/>
                    <a:gd name="T32" fmla="*/ 200 w 20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8">
                      <a:moveTo>
                        <a:pt x="0" y="0"/>
                      </a:moveTo>
                      <a:lnTo>
                        <a:pt x="0" y="0"/>
                      </a:lnTo>
                      <a:lnTo>
                        <a:pt x="200" y="0"/>
                      </a:lnTo>
                      <a:lnTo>
                        <a:pt x="200" y="18"/>
                      </a:lnTo>
                      <a:lnTo>
                        <a:pt x="0" y="18"/>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4" name="Freeform 91"/>
                <p:cNvSpPr>
                  <a:spLocks/>
                </p:cNvSpPr>
                <p:nvPr/>
              </p:nvSpPr>
              <p:spPr bwMode="auto">
                <a:xfrm>
                  <a:off x="2729287" y="3295105"/>
                  <a:ext cx="129540" cy="15240"/>
                </a:xfrm>
                <a:custGeom>
                  <a:avLst/>
                  <a:gdLst>
                    <a:gd name="T0" fmla="*/ 0 w 200"/>
                    <a:gd name="T1" fmla="*/ 0 h 15"/>
                    <a:gd name="T2" fmla="*/ 0 w 200"/>
                    <a:gd name="T3" fmla="*/ 0 h 15"/>
                    <a:gd name="T4" fmla="*/ 200 w 200"/>
                    <a:gd name="T5" fmla="*/ 0 h 15"/>
                    <a:gd name="T6" fmla="*/ 200 w 200"/>
                    <a:gd name="T7" fmla="*/ 0 h 15"/>
                    <a:gd name="T8" fmla="*/ 200 w 200"/>
                    <a:gd name="T9" fmla="*/ 15 h 15"/>
                    <a:gd name="T10" fmla="*/ 200 w 200"/>
                    <a:gd name="T11" fmla="*/ 15 h 15"/>
                    <a:gd name="T12" fmla="*/ 0 w 200"/>
                    <a:gd name="T13" fmla="*/ 15 h 15"/>
                    <a:gd name="T14" fmla="*/ 0 w 200"/>
                    <a:gd name="T15" fmla="*/ 15 h 15"/>
                    <a:gd name="T16" fmla="*/ 0 w 200"/>
                    <a:gd name="T17" fmla="*/ 0 h 15"/>
                    <a:gd name="T18" fmla="*/ 0 w 20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5"/>
                    <a:gd name="T32" fmla="*/ 200 w 20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5">
                      <a:moveTo>
                        <a:pt x="0" y="0"/>
                      </a:moveTo>
                      <a:lnTo>
                        <a:pt x="0" y="0"/>
                      </a:lnTo>
                      <a:lnTo>
                        <a:pt x="200" y="0"/>
                      </a:lnTo>
                      <a:lnTo>
                        <a:pt x="200" y="15"/>
                      </a:lnTo>
                      <a:lnTo>
                        <a:pt x="0" y="15"/>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5" name="Freeform 92"/>
                <p:cNvSpPr>
                  <a:spLocks/>
                </p:cNvSpPr>
                <p:nvPr/>
              </p:nvSpPr>
              <p:spPr bwMode="auto">
                <a:xfrm>
                  <a:off x="2729287" y="3297645"/>
                  <a:ext cx="129540" cy="10160"/>
                </a:xfrm>
                <a:custGeom>
                  <a:avLst/>
                  <a:gdLst>
                    <a:gd name="T0" fmla="*/ 0 w 200"/>
                    <a:gd name="T1" fmla="*/ 0 h 10"/>
                    <a:gd name="T2" fmla="*/ 0 w 200"/>
                    <a:gd name="T3" fmla="*/ 0 h 10"/>
                    <a:gd name="T4" fmla="*/ 200 w 200"/>
                    <a:gd name="T5" fmla="*/ 0 h 10"/>
                    <a:gd name="T6" fmla="*/ 200 w 200"/>
                    <a:gd name="T7" fmla="*/ 0 h 10"/>
                    <a:gd name="T8" fmla="*/ 200 w 200"/>
                    <a:gd name="T9" fmla="*/ 10 h 10"/>
                    <a:gd name="T10" fmla="*/ 200 w 200"/>
                    <a:gd name="T11" fmla="*/ 10 h 10"/>
                    <a:gd name="T12" fmla="*/ 0 w 200"/>
                    <a:gd name="T13" fmla="*/ 10 h 10"/>
                    <a:gd name="T14" fmla="*/ 0 w 200"/>
                    <a:gd name="T15" fmla="*/ 10 h 10"/>
                    <a:gd name="T16" fmla="*/ 0 w 200"/>
                    <a:gd name="T17" fmla="*/ 0 h 10"/>
                    <a:gd name="T18" fmla="*/ 0 w 20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0"/>
                    <a:gd name="T32" fmla="*/ 200 w 20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0">
                      <a:moveTo>
                        <a:pt x="0" y="0"/>
                      </a:moveTo>
                      <a:lnTo>
                        <a:pt x="0" y="0"/>
                      </a:lnTo>
                      <a:lnTo>
                        <a:pt x="200" y="0"/>
                      </a:lnTo>
                      <a:lnTo>
                        <a:pt x="200" y="10"/>
                      </a:lnTo>
                      <a:lnTo>
                        <a:pt x="0" y="10"/>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6" name="Rectangle 93"/>
                <p:cNvSpPr>
                  <a:spLocks noChangeArrowheads="1"/>
                </p:cNvSpPr>
                <p:nvPr/>
              </p:nvSpPr>
              <p:spPr bwMode="auto">
                <a:xfrm>
                  <a:off x="2729287" y="3297645"/>
                  <a:ext cx="129540" cy="7620"/>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27" name="Rectangle 94"/>
                <p:cNvSpPr>
                  <a:spLocks noChangeArrowheads="1"/>
                </p:cNvSpPr>
                <p:nvPr/>
              </p:nvSpPr>
              <p:spPr bwMode="auto">
                <a:xfrm>
                  <a:off x="2711508" y="3423375"/>
                  <a:ext cx="199391" cy="40640"/>
                </a:xfrm>
                <a:prstGeom prst="rect">
                  <a:avLst/>
                </a:prstGeom>
                <a:solidFill>
                  <a:srgbClr val="315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28" name="Freeform 95"/>
                <p:cNvSpPr>
                  <a:spLocks/>
                </p:cNvSpPr>
                <p:nvPr/>
              </p:nvSpPr>
              <p:spPr bwMode="auto">
                <a:xfrm>
                  <a:off x="2711508" y="3423375"/>
                  <a:ext cx="199391" cy="39371"/>
                </a:xfrm>
                <a:custGeom>
                  <a:avLst/>
                  <a:gdLst>
                    <a:gd name="T0" fmla="*/ 0 w 309"/>
                    <a:gd name="T1" fmla="*/ 0 h 38"/>
                    <a:gd name="T2" fmla="*/ 0 w 309"/>
                    <a:gd name="T3" fmla="*/ 0 h 38"/>
                    <a:gd name="T4" fmla="*/ 309 w 309"/>
                    <a:gd name="T5" fmla="*/ 0 h 38"/>
                    <a:gd name="T6" fmla="*/ 309 w 309"/>
                    <a:gd name="T7" fmla="*/ 0 h 38"/>
                    <a:gd name="T8" fmla="*/ 309 w 309"/>
                    <a:gd name="T9" fmla="*/ 38 h 38"/>
                    <a:gd name="T10" fmla="*/ 309 w 309"/>
                    <a:gd name="T11" fmla="*/ 38 h 38"/>
                    <a:gd name="T12" fmla="*/ 0 w 309"/>
                    <a:gd name="T13" fmla="*/ 38 h 38"/>
                    <a:gd name="T14" fmla="*/ 0 w 309"/>
                    <a:gd name="T15" fmla="*/ 38 h 38"/>
                    <a:gd name="T16" fmla="*/ 0 w 309"/>
                    <a:gd name="T17" fmla="*/ 0 h 38"/>
                    <a:gd name="T18" fmla="*/ 0 w 3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38"/>
                    <a:gd name="T32" fmla="*/ 309 w 30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38">
                      <a:moveTo>
                        <a:pt x="0" y="0"/>
                      </a:moveTo>
                      <a:lnTo>
                        <a:pt x="0" y="0"/>
                      </a:lnTo>
                      <a:lnTo>
                        <a:pt x="309" y="0"/>
                      </a:lnTo>
                      <a:lnTo>
                        <a:pt x="309" y="38"/>
                      </a:lnTo>
                      <a:lnTo>
                        <a:pt x="0" y="38"/>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9" name="Freeform 96"/>
                <p:cNvSpPr>
                  <a:spLocks/>
                </p:cNvSpPr>
                <p:nvPr/>
              </p:nvSpPr>
              <p:spPr bwMode="auto">
                <a:xfrm>
                  <a:off x="2711508" y="3423375"/>
                  <a:ext cx="199391" cy="36830"/>
                </a:xfrm>
                <a:custGeom>
                  <a:avLst/>
                  <a:gdLst>
                    <a:gd name="T0" fmla="*/ 0 w 309"/>
                    <a:gd name="T1" fmla="*/ 0 h 35"/>
                    <a:gd name="T2" fmla="*/ 0 w 309"/>
                    <a:gd name="T3" fmla="*/ 0 h 35"/>
                    <a:gd name="T4" fmla="*/ 309 w 309"/>
                    <a:gd name="T5" fmla="*/ 0 h 35"/>
                    <a:gd name="T6" fmla="*/ 309 w 309"/>
                    <a:gd name="T7" fmla="*/ 0 h 35"/>
                    <a:gd name="T8" fmla="*/ 309 w 309"/>
                    <a:gd name="T9" fmla="*/ 35 h 35"/>
                    <a:gd name="T10" fmla="*/ 309 w 309"/>
                    <a:gd name="T11" fmla="*/ 35 h 35"/>
                    <a:gd name="T12" fmla="*/ 0 w 309"/>
                    <a:gd name="T13" fmla="*/ 35 h 35"/>
                    <a:gd name="T14" fmla="*/ 0 w 309"/>
                    <a:gd name="T15" fmla="*/ 35 h 35"/>
                    <a:gd name="T16" fmla="*/ 0 w 309"/>
                    <a:gd name="T17" fmla="*/ 0 h 35"/>
                    <a:gd name="T18" fmla="*/ 0 w 309"/>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35"/>
                    <a:gd name="T32" fmla="*/ 309 w 30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35">
                      <a:moveTo>
                        <a:pt x="0" y="0"/>
                      </a:moveTo>
                      <a:lnTo>
                        <a:pt x="0" y="0"/>
                      </a:lnTo>
                      <a:lnTo>
                        <a:pt x="309" y="0"/>
                      </a:lnTo>
                      <a:lnTo>
                        <a:pt x="309" y="35"/>
                      </a:lnTo>
                      <a:lnTo>
                        <a:pt x="0" y="35"/>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0" name="Freeform 97"/>
                <p:cNvSpPr>
                  <a:spLocks/>
                </p:cNvSpPr>
                <p:nvPr/>
              </p:nvSpPr>
              <p:spPr bwMode="auto">
                <a:xfrm>
                  <a:off x="2711508" y="3425915"/>
                  <a:ext cx="199391" cy="30480"/>
                </a:xfrm>
                <a:custGeom>
                  <a:avLst/>
                  <a:gdLst>
                    <a:gd name="T0" fmla="*/ 0 w 309"/>
                    <a:gd name="T1" fmla="*/ 0 h 29"/>
                    <a:gd name="T2" fmla="*/ 0 w 309"/>
                    <a:gd name="T3" fmla="*/ 0 h 29"/>
                    <a:gd name="T4" fmla="*/ 309 w 309"/>
                    <a:gd name="T5" fmla="*/ 0 h 29"/>
                    <a:gd name="T6" fmla="*/ 309 w 309"/>
                    <a:gd name="T7" fmla="*/ 0 h 29"/>
                    <a:gd name="T8" fmla="*/ 309 w 309"/>
                    <a:gd name="T9" fmla="*/ 29 h 29"/>
                    <a:gd name="T10" fmla="*/ 309 w 309"/>
                    <a:gd name="T11" fmla="*/ 29 h 29"/>
                    <a:gd name="T12" fmla="*/ 0 w 309"/>
                    <a:gd name="T13" fmla="*/ 29 h 29"/>
                    <a:gd name="T14" fmla="*/ 0 w 309"/>
                    <a:gd name="T15" fmla="*/ 29 h 29"/>
                    <a:gd name="T16" fmla="*/ 0 w 309"/>
                    <a:gd name="T17" fmla="*/ 0 h 29"/>
                    <a:gd name="T18" fmla="*/ 0 w 30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29"/>
                    <a:gd name="T32" fmla="*/ 309 w 30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29">
                      <a:moveTo>
                        <a:pt x="0" y="0"/>
                      </a:moveTo>
                      <a:lnTo>
                        <a:pt x="0" y="0"/>
                      </a:lnTo>
                      <a:lnTo>
                        <a:pt x="309" y="0"/>
                      </a:lnTo>
                      <a:lnTo>
                        <a:pt x="309" y="29"/>
                      </a:lnTo>
                      <a:lnTo>
                        <a:pt x="0" y="29"/>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1" name="Freeform 98"/>
                <p:cNvSpPr>
                  <a:spLocks/>
                </p:cNvSpPr>
                <p:nvPr/>
              </p:nvSpPr>
              <p:spPr bwMode="auto">
                <a:xfrm>
                  <a:off x="2711508" y="3425915"/>
                  <a:ext cx="199391" cy="26670"/>
                </a:xfrm>
                <a:custGeom>
                  <a:avLst/>
                  <a:gdLst>
                    <a:gd name="T0" fmla="*/ 0 w 309"/>
                    <a:gd name="T1" fmla="*/ 0 h 26"/>
                    <a:gd name="T2" fmla="*/ 0 w 309"/>
                    <a:gd name="T3" fmla="*/ 0 h 26"/>
                    <a:gd name="T4" fmla="*/ 309 w 309"/>
                    <a:gd name="T5" fmla="*/ 0 h 26"/>
                    <a:gd name="T6" fmla="*/ 309 w 309"/>
                    <a:gd name="T7" fmla="*/ 0 h 26"/>
                    <a:gd name="T8" fmla="*/ 309 w 309"/>
                    <a:gd name="T9" fmla="*/ 26 h 26"/>
                    <a:gd name="T10" fmla="*/ 309 w 309"/>
                    <a:gd name="T11" fmla="*/ 26 h 26"/>
                    <a:gd name="T12" fmla="*/ 0 w 309"/>
                    <a:gd name="T13" fmla="*/ 26 h 26"/>
                    <a:gd name="T14" fmla="*/ 0 w 309"/>
                    <a:gd name="T15" fmla="*/ 26 h 26"/>
                    <a:gd name="T16" fmla="*/ 0 w 309"/>
                    <a:gd name="T17" fmla="*/ 0 h 26"/>
                    <a:gd name="T18" fmla="*/ 0 w 30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26"/>
                    <a:gd name="T32" fmla="*/ 309 w 30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26">
                      <a:moveTo>
                        <a:pt x="0" y="0"/>
                      </a:moveTo>
                      <a:lnTo>
                        <a:pt x="0" y="0"/>
                      </a:lnTo>
                      <a:lnTo>
                        <a:pt x="309" y="0"/>
                      </a:lnTo>
                      <a:lnTo>
                        <a:pt x="309" y="26"/>
                      </a:lnTo>
                      <a:lnTo>
                        <a:pt x="0" y="26"/>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2" name="Freeform 99"/>
                <p:cNvSpPr>
                  <a:spLocks/>
                </p:cNvSpPr>
                <p:nvPr/>
              </p:nvSpPr>
              <p:spPr bwMode="auto">
                <a:xfrm>
                  <a:off x="2711508" y="3425915"/>
                  <a:ext cx="199391" cy="25400"/>
                </a:xfrm>
                <a:custGeom>
                  <a:avLst/>
                  <a:gdLst>
                    <a:gd name="T0" fmla="*/ 0 w 309"/>
                    <a:gd name="T1" fmla="*/ 0 h 24"/>
                    <a:gd name="T2" fmla="*/ 0 w 309"/>
                    <a:gd name="T3" fmla="*/ 0 h 24"/>
                    <a:gd name="T4" fmla="*/ 309 w 309"/>
                    <a:gd name="T5" fmla="*/ 0 h 24"/>
                    <a:gd name="T6" fmla="*/ 309 w 309"/>
                    <a:gd name="T7" fmla="*/ 0 h 24"/>
                    <a:gd name="T8" fmla="*/ 309 w 309"/>
                    <a:gd name="T9" fmla="*/ 24 h 24"/>
                    <a:gd name="T10" fmla="*/ 309 w 309"/>
                    <a:gd name="T11" fmla="*/ 24 h 24"/>
                    <a:gd name="T12" fmla="*/ 0 w 309"/>
                    <a:gd name="T13" fmla="*/ 24 h 24"/>
                    <a:gd name="T14" fmla="*/ 0 w 309"/>
                    <a:gd name="T15" fmla="*/ 24 h 24"/>
                    <a:gd name="T16" fmla="*/ 0 w 309"/>
                    <a:gd name="T17" fmla="*/ 0 h 24"/>
                    <a:gd name="T18" fmla="*/ 0 w 30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24"/>
                    <a:gd name="T32" fmla="*/ 309 w 30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24">
                      <a:moveTo>
                        <a:pt x="0" y="0"/>
                      </a:moveTo>
                      <a:lnTo>
                        <a:pt x="0" y="0"/>
                      </a:lnTo>
                      <a:lnTo>
                        <a:pt x="309" y="0"/>
                      </a:lnTo>
                      <a:lnTo>
                        <a:pt x="309" y="24"/>
                      </a:lnTo>
                      <a:lnTo>
                        <a:pt x="0" y="24"/>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3" name="Freeform 100"/>
                <p:cNvSpPr>
                  <a:spLocks/>
                </p:cNvSpPr>
                <p:nvPr/>
              </p:nvSpPr>
              <p:spPr bwMode="auto">
                <a:xfrm>
                  <a:off x="2711508" y="3428454"/>
                  <a:ext cx="199391" cy="19050"/>
                </a:xfrm>
                <a:custGeom>
                  <a:avLst/>
                  <a:gdLst>
                    <a:gd name="T0" fmla="*/ 0 w 309"/>
                    <a:gd name="T1" fmla="*/ 0 h 19"/>
                    <a:gd name="T2" fmla="*/ 0 w 309"/>
                    <a:gd name="T3" fmla="*/ 0 h 19"/>
                    <a:gd name="T4" fmla="*/ 309 w 309"/>
                    <a:gd name="T5" fmla="*/ 0 h 19"/>
                    <a:gd name="T6" fmla="*/ 309 w 309"/>
                    <a:gd name="T7" fmla="*/ 0 h 19"/>
                    <a:gd name="T8" fmla="*/ 309 w 309"/>
                    <a:gd name="T9" fmla="*/ 19 h 19"/>
                    <a:gd name="T10" fmla="*/ 309 w 309"/>
                    <a:gd name="T11" fmla="*/ 19 h 19"/>
                    <a:gd name="T12" fmla="*/ 0 w 309"/>
                    <a:gd name="T13" fmla="*/ 19 h 19"/>
                    <a:gd name="T14" fmla="*/ 0 w 309"/>
                    <a:gd name="T15" fmla="*/ 19 h 19"/>
                    <a:gd name="T16" fmla="*/ 0 w 309"/>
                    <a:gd name="T17" fmla="*/ 0 h 19"/>
                    <a:gd name="T18" fmla="*/ 0 w 309"/>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9"/>
                    <a:gd name="T32" fmla="*/ 309 w 30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9">
                      <a:moveTo>
                        <a:pt x="0" y="0"/>
                      </a:moveTo>
                      <a:lnTo>
                        <a:pt x="0" y="0"/>
                      </a:lnTo>
                      <a:lnTo>
                        <a:pt x="309" y="0"/>
                      </a:lnTo>
                      <a:lnTo>
                        <a:pt x="309" y="19"/>
                      </a:lnTo>
                      <a:lnTo>
                        <a:pt x="0" y="19"/>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4" name="Freeform 101"/>
                <p:cNvSpPr>
                  <a:spLocks/>
                </p:cNvSpPr>
                <p:nvPr/>
              </p:nvSpPr>
              <p:spPr bwMode="auto">
                <a:xfrm>
                  <a:off x="2711508" y="3428454"/>
                  <a:ext cx="199391" cy="16511"/>
                </a:xfrm>
                <a:custGeom>
                  <a:avLst/>
                  <a:gdLst>
                    <a:gd name="T0" fmla="*/ 0 w 309"/>
                    <a:gd name="T1" fmla="*/ 0 h 16"/>
                    <a:gd name="T2" fmla="*/ 0 w 309"/>
                    <a:gd name="T3" fmla="*/ 0 h 16"/>
                    <a:gd name="T4" fmla="*/ 309 w 309"/>
                    <a:gd name="T5" fmla="*/ 0 h 16"/>
                    <a:gd name="T6" fmla="*/ 309 w 309"/>
                    <a:gd name="T7" fmla="*/ 0 h 16"/>
                    <a:gd name="T8" fmla="*/ 309 w 309"/>
                    <a:gd name="T9" fmla="*/ 16 h 16"/>
                    <a:gd name="T10" fmla="*/ 309 w 309"/>
                    <a:gd name="T11" fmla="*/ 16 h 16"/>
                    <a:gd name="T12" fmla="*/ 0 w 309"/>
                    <a:gd name="T13" fmla="*/ 16 h 16"/>
                    <a:gd name="T14" fmla="*/ 0 w 309"/>
                    <a:gd name="T15" fmla="*/ 16 h 16"/>
                    <a:gd name="T16" fmla="*/ 0 w 309"/>
                    <a:gd name="T17" fmla="*/ 0 h 16"/>
                    <a:gd name="T18" fmla="*/ 0 w 309"/>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6"/>
                    <a:gd name="T32" fmla="*/ 309 w 30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6">
                      <a:moveTo>
                        <a:pt x="0" y="0"/>
                      </a:moveTo>
                      <a:lnTo>
                        <a:pt x="0" y="0"/>
                      </a:lnTo>
                      <a:lnTo>
                        <a:pt x="309" y="0"/>
                      </a:lnTo>
                      <a:lnTo>
                        <a:pt x="309" y="16"/>
                      </a:lnTo>
                      <a:lnTo>
                        <a:pt x="0" y="16"/>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5" name="Freeform 102"/>
                <p:cNvSpPr>
                  <a:spLocks/>
                </p:cNvSpPr>
                <p:nvPr/>
              </p:nvSpPr>
              <p:spPr bwMode="auto">
                <a:xfrm>
                  <a:off x="2711508" y="3428454"/>
                  <a:ext cx="199391" cy="13970"/>
                </a:xfrm>
                <a:custGeom>
                  <a:avLst/>
                  <a:gdLst>
                    <a:gd name="T0" fmla="*/ 0 w 309"/>
                    <a:gd name="T1" fmla="*/ 0 h 14"/>
                    <a:gd name="T2" fmla="*/ 0 w 309"/>
                    <a:gd name="T3" fmla="*/ 0 h 14"/>
                    <a:gd name="T4" fmla="*/ 309 w 309"/>
                    <a:gd name="T5" fmla="*/ 0 h 14"/>
                    <a:gd name="T6" fmla="*/ 309 w 309"/>
                    <a:gd name="T7" fmla="*/ 0 h 14"/>
                    <a:gd name="T8" fmla="*/ 309 w 309"/>
                    <a:gd name="T9" fmla="*/ 14 h 14"/>
                    <a:gd name="T10" fmla="*/ 309 w 309"/>
                    <a:gd name="T11" fmla="*/ 14 h 14"/>
                    <a:gd name="T12" fmla="*/ 0 w 309"/>
                    <a:gd name="T13" fmla="*/ 14 h 14"/>
                    <a:gd name="T14" fmla="*/ 0 w 309"/>
                    <a:gd name="T15" fmla="*/ 14 h 14"/>
                    <a:gd name="T16" fmla="*/ 0 w 309"/>
                    <a:gd name="T17" fmla="*/ 0 h 14"/>
                    <a:gd name="T18" fmla="*/ 0 w 30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4"/>
                    <a:gd name="T32" fmla="*/ 309 w 30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4">
                      <a:moveTo>
                        <a:pt x="0" y="0"/>
                      </a:moveTo>
                      <a:lnTo>
                        <a:pt x="0" y="0"/>
                      </a:lnTo>
                      <a:lnTo>
                        <a:pt x="309" y="0"/>
                      </a:lnTo>
                      <a:lnTo>
                        <a:pt x="309" y="14"/>
                      </a:lnTo>
                      <a:lnTo>
                        <a:pt x="0" y="14"/>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6" name="Freeform 103"/>
                <p:cNvSpPr>
                  <a:spLocks/>
                </p:cNvSpPr>
                <p:nvPr/>
              </p:nvSpPr>
              <p:spPr bwMode="auto">
                <a:xfrm>
                  <a:off x="2711508" y="3429725"/>
                  <a:ext cx="199391" cy="10160"/>
                </a:xfrm>
                <a:custGeom>
                  <a:avLst/>
                  <a:gdLst>
                    <a:gd name="T0" fmla="*/ 0 w 309"/>
                    <a:gd name="T1" fmla="*/ 0 h 10"/>
                    <a:gd name="T2" fmla="*/ 0 w 309"/>
                    <a:gd name="T3" fmla="*/ 0 h 10"/>
                    <a:gd name="T4" fmla="*/ 309 w 309"/>
                    <a:gd name="T5" fmla="*/ 0 h 10"/>
                    <a:gd name="T6" fmla="*/ 309 w 309"/>
                    <a:gd name="T7" fmla="*/ 0 h 10"/>
                    <a:gd name="T8" fmla="*/ 309 w 309"/>
                    <a:gd name="T9" fmla="*/ 10 h 10"/>
                    <a:gd name="T10" fmla="*/ 309 w 309"/>
                    <a:gd name="T11" fmla="*/ 10 h 10"/>
                    <a:gd name="T12" fmla="*/ 0 w 309"/>
                    <a:gd name="T13" fmla="*/ 10 h 10"/>
                    <a:gd name="T14" fmla="*/ 0 w 309"/>
                    <a:gd name="T15" fmla="*/ 10 h 10"/>
                    <a:gd name="T16" fmla="*/ 0 w 309"/>
                    <a:gd name="T17" fmla="*/ 0 h 10"/>
                    <a:gd name="T18" fmla="*/ 0 w 30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0"/>
                    <a:gd name="T32" fmla="*/ 309 w 30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0">
                      <a:moveTo>
                        <a:pt x="0" y="0"/>
                      </a:moveTo>
                      <a:lnTo>
                        <a:pt x="0" y="0"/>
                      </a:lnTo>
                      <a:lnTo>
                        <a:pt x="309" y="0"/>
                      </a:lnTo>
                      <a:lnTo>
                        <a:pt x="309" y="10"/>
                      </a:lnTo>
                      <a:lnTo>
                        <a:pt x="0" y="10"/>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7" name="Rectangle 104"/>
                <p:cNvSpPr>
                  <a:spLocks noChangeArrowheads="1"/>
                </p:cNvSpPr>
                <p:nvPr/>
              </p:nvSpPr>
              <p:spPr bwMode="auto">
                <a:xfrm>
                  <a:off x="2711508" y="3429725"/>
                  <a:ext cx="199391" cy="6349"/>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38" name="Freeform 116"/>
                <p:cNvSpPr>
                  <a:spLocks/>
                </p:cNvSpPr>
                <p:nvPr/>
              </p:nvSpPr>
              <p:spPr bwMode="auto">
                <a:xfrm>
                  <a:off x="2708968" y="3578314"/>
                  <a:ext cx="242570" cy="40640"/>
                </a:xfrm>
                <a:custGeom>
                  <a:avLst/>
                  <a:gdLst>
                    <a:gd name="T0" fmla="*/ 5 w 374"/>
                    <a:gd name="T1" fmla="*/ 39 h 39"/>
                    <a:gd name="T2" fmla="*/ 374 w 374"/>
                    <a:gd name="T3" fmla="*/ 39 h 39"/>
                    <a:gd name="T4" fmla="*/ 374 w 374"/>
                    <a:gd name="T5" fmla="*/ 0 h 39"/>
                    <a:gd name="T6" fmla="*/ 0 w 374"/>
                    <a:gd name="T7" fmla="*/ 0 h 39"/>
                    <a:gd name="T8" fmla="*/ 5 w 374"/>
                    <a:gd name="T9" fmla="*/ 39 h 39"/>
                    <a:gd name="T10" fmla="*/ 0 60000 65536"/>
                    <a:gd name="T11" fmla="*/ 0 60000 65536"/>
                    <a:gd name="T12" fmla="*/ 0 60000 65536"/>
                    <a:gd name="T13" fmla="*/ 0 60000 65536"/>
                    <a:gd name="T14" fmla="*/ 0 60000 65536"/>
                    <a:gd name="T15" fmla="*/ 0 w 374"/>
                    <a:gd name="T16" fmla="*/ 0 h 39"/>
                    <a:gd name="T17" fmla="*/ 374 w 374"/>
                    <a:gd name="T18" fmla="*/ 39 h 39"/>
                  </a:gdLst>
                  <a:ahLst/>
                  <a:cxnLst>
                    <a:cxn ang="T10">
                      <a:pos x="T0" y="T1"/>
                    </a:cxn>
                    <a:cxn ang="T11">
                      <a:pos x="T2" y="T3"/>
                    </a:cxn>
                    <a:cxn ang="T12">
                      <a:pos x="T4" y="T5"/>
                    </a:cxn>
                    <a:cxn ang="T13">
                      <a:pos x="T6" y="T7"/>
                    </a:cxn>
                    <a:cxn ang="T14">
                      <a:pos x="T8" y="T9"/>
                    </a:cxn>
                  </a:cxnLst>
                  <a:rect l="T15" t="T16" r="T17" b="T18"/>
                  <a:pathLst>
                    <a:path w="374" h="39">
                      <a:moveTo>
                        <a:pt x="5" y="39"/>
                      </a:moveTo>
                      <a:lnTo>
                        <a:pt x="374" y="39"/>
                      </a:lnTo>
                      <a:lnTo>
                        <a:pt x="374" y="0"/>
                      </a:lnTo>
                      <a:lnTo>
                        <a:pt x="0" y="0"/>
                      </a:lnTo>
                      <a:lnTo>
                        <a:pt x="5" y="39"/>
                      </a:lnTo>
                      <a:close/>
                    </a:path>
                  </a:pathLst>
                </a:custGeom>
                <a:solidFill>
                  <a:srgbClr val="3153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9" name="Freeform 117"/>
                <p:cNvSpPr>
                  <a:spLocks/>
                </p:cNvSpPr>
                <p:nvPr/>
              </p:nvSpPr>
              <p:spPr bwMode="auto">
                <a:xfrm>
                  <a:off x="2708968" y="3578314"/>
                  <a:ext cx="242570" cy="36830"/>
                </a:xfrm>
                <a:custGeom>
                  <a:avLst/>
                  <a:gdLst>
                    <a:gd name="T0" fmla="*/ 0 w 374"/>
                    <a:gd name="T1" fmla="*/ 0 h 36"/>
                    <a:gd name="T2" fmla="*/ 0 w 374"/>
                    <a:gd name="T3" fmla="*/ 0 h 36"/>
                    <a:gd name="T4" fmla="*/ 374 w 374"/>
                    <a:gd name="T5" fmla="*/ 0 h 36"/>
                    <a:gd name="T6" fmla="*/ 374 w 374"/>
                    <a:gd name="T7" fmla="*/ 0 h 36"/>
                    <a:gd name="T8" fmla="*/ 374 w 374"/>
                    <a:gd name="T9" fmla="*/ 36 h 36"/>
                    <a:gd name="T10" fmla="*/ 374 w 374"/>
                    <a:gd name="T11" fmla="*/ 36 h 36"/>
                    <a:gd name="T12" fmla="*/ 0 w 374"/>
                    <a:gd name="T13" fmla="*/ 36 h 36"/>
                    <a:gd name="T14" fmla="*/ 0 w 374"/>
                    <a:gd name="T15" fmla="*/ 36 h 36"/>
                    <a:gd name="T16" fmla="*/ 0 w 374"/>
                    <a:gd name="T17" fmla="*/ 0 h 36"/>
                    <a:gd name="T18" fmla="*/ 0 w 37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36"/>
                    <a:gd name="T32" fmla="*/ 374 w 37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36">
                      <a:moveTo>
                        <a:pt x="0" y="0"/>
                      </a:moveTo>
                      <a:lnTo>
                        <a:pt x="0" y="0"/>
                      </a:lnTo>
                      <a:lnTo>
                        <a:pt x="374" y="0"/>
                      </a:lnTo>
                      <a:lnTo>
                        <a:pt x="374" y="36"/>
                      </a:lnTo>
                      <a:lnTo>
                        <a:pt x="0" y="36"/>
                      </a:lnTo>
                      <a:lnTo>
                        <a:pt x="0" y="0"/>
                      </a:lnTo>
                      <a:close/>
                    </a:path>
                  </a:pathLst>
                </a:custGeom>
                <a:solidFill>
                  <a:srgbClr val="375C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0" name="Freeform 118"/>
                <p:cNvSpPr>
                  <a:spLocks/>
                </p:cNvSpPr>
                <p:nvPr/>
              </p:nvSpPr>
              <p:spPr bwMode="auto">
                <a:xfrm>
                  <a:off x="2708968" y="3580855"/>
                  <a:ext cx="242570" cy="33020"/>
                </a:xfrm>
                <a:custGeom>
                  <a:avLst/>
                  <a:gdLst>
                    <a:gd name="T0" fmla="*/ 0 w 374"/>
                    <a:gd name="T1" fmla="*/ 0 h 32"/>
                    <a:gd name="T2" fmla="*/ 0 w 374"/>
                    <a:gd name="T3" fmla="*/ 0 h 32"/>
                    <a:gd name="T4" fmla="*/ 374 w 374"/>
                    <a:gd name="T5" fmla="*/ 0 h 32"/>
                    <a:gd name="T6" fmla="*/ 374 w 374"/>
                    <a:gd name="T7" fmla="*/ 0 h 32"/>
                    <a:gd name="T8" fmla="*/ 374 w 374"/>
                    <a:gd name="T9" fmla="*/ 32 h 32"/>
                    <a:gd name="T10" fmla="*/ 374 w 374"/>
                    <a:gd name="T11" fmla="*/ 32 h 32"/>
                    <a:gd name="T12" fmla="*/ 0 w 374"/>
                    <a:gd name="T13" fmla="*/ 32 h 32"/>
                    <a:gd name="T14" fmla="*/ 0 w 374"/>
                    <a:gd name="T15" fmla="*/ 32 h 32"/>
                    <a:gd name="T16" fmla="*/ 0 w 374"/>
                    <a:gd name="T17" fmla="*/ 0 h 32"/>
                    <a:gd name="T18" fmla="*/ 0 w 37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32"/>
                    <a:gd name="T32" fmla="*/ 374 w 37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32">
                      <a:moveTo>
                        <a:pt x="0" y="0"/>
                      </a:moveTo>
                      <a:lnTo>
                        <a:pt x="0" y="0"/>
                      </a:lnTo>
                      <a:lnTo>
                        <a:pt x="374" y="0"/>
                      </a:lnTo>
                      <a:lnTo>
                        <a:pt x="374" y="32"/>
                      </a:lnTo>
                      <a:lnTo>
                        <a:pt x="0" y="32"/>
                      </a:lnTo>
                      <a:lnTo>
                        <a:pt x="0" y="0"/>
                      </a:lnTo>
                      <a:close/>
                    </a:path>
                  </a:pathLst>
                </a:custGeom>
                <a:solidFill>
                  <a:srgbClr val="42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1" name="Freeform 119"/>
                <p:cNvSpPr>
                  <a:spLocks/>
                </p:cNvSpPr>
                <p:nvPr/>
              </p:nvSpPr>
              <p:spPr bwMode="auto">
                <a:xfrm>
                  <a:off x="2708968" y="3580855"/>
                  <a:ext cx="242570" cy="29210"/>
                </a:xfrm>
                <a:custGeom>
                  <a:avLst/>
                  <a:gdLst>
                    <a:gd name="T0" fmla="*/ 0 w 374"/>
                    <a:gd name="T1" fmla="*/ 0 h 29"/>
                    <a:gd name="T2" fmla="*/ 0 w 374"/>
                    <a:gd name="T3" fmla="*/ 0 h 29"/>
                    <a:gd name="T4" fmla="*/ 374 w 374"/>
                    <a:gd name="T5" fmla="*/ 0 h 29"/>
                    <a:gd name="T6" fmla="*/ 374 w 374"/>
                    <a:gd name="T7" fmla="*/ 0 h 29"/>
                    <a:gd name="T8" fmla="*/ 374 w 374"/>
                    <a:gd name="T9" fmla="*/ 29 h 29"/>
                    <a:gd name="T10" fmla="*/ 374 w 374"/>
                    <a:gd name="T11" fmla="*/ 29 h 29"/>
                    <a:gd name="T12" fmla="*/ 0 w 374"/>
                    <a:gd name="T13" fmla="*/ 29 h 29"/>
                    <a:gd name="T14" fmla="*/ 0 w 374"/>
                    <a:gd name="T15" fmla="*/ 29 h 29"/>
                    <a:gd name="T16" fmla="*/ 0 w 374"/>
                    <a:gd name="T17" fmla="*/ 0 h 29"/>
                    <a:gd name="T18" fmla="*/ 0 w 374"/>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29"/>
                    <a:gd name="T32" fmla="*/ 374 w 37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29">
                      <a:moveTo>
                        <a:pt x="0" y="0"/>
                      </a:moveTo>
                      <a:lnTo>
                        <a:pt x="0" y="0"/>
                      </a:lnTo>
                      <a:lnTo>
                        <a:pt x="374" y="0"/>
                      </a:lnTo>
                      <a:lnTo>
                        <a:pt x="374" y="29"/>
                      </a:lnTo>
                      <a:lnTo>
                        <a:pt x="0" y="29"/>
                      </a:lnTo>
                      <a:lnTo>
                        <a:pt x="0" y="0"/>
                      </a:lnTo>
                      <a:close/>
                    </a:path>
                  </a:pathLst>
                </a:custGeom>
                <a:solidFill>
                  <a:srgbClr val="486D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2" name="Freeform 120"/>
                <p:cNvSpPr>
                  <a:spLocks/>
                </p:cNvSpPr>
                <p:nvPr/>
              </p:nvSpPr>
              <p:spPr bwMode="auto">
                <a:xfrm>
                  <a:off x="2708968" y="3580855"/>
                  <a:ext cx="242570" cy="27940"/>
                </a:xfrm>
                <a:custGeom>
                  <a:avLst/>
                  <a:gdLst>
                    <a:gd name="T0" fmla="*/ 0 w 374"/>
                    <a:gd name="T1" fmla="*/ 0 h 27"/>
                    <a:gd name="T2" fmla="*/ 0 w 374"/>
                    <a:gd name="T3" fmla="*/ 0 h 27"/>
                    <a:gd name="T4" fmla="*/ 374 w 374"/>
                    <a:gd name="T5" fmla="*/ 0 h 27"/>
                    <a:gd name="T6" fmla="*/ 374 w 374"/>
                    <a:gd name="T7" fmla="*/ 0 h 27"/>
                    <a:gd name="T8" fmla="*/ 374 w 374"/>
                    <a:gd name="T9" fmla="*/ 27 h 27"/>
                    <a:gd name="T10" fmla="*/ 374 w 374"/>
                    <a:gd name="T11" fmla="*/ 27 h 27"/>
                    <a:gd name="T12" fmla="*/ 0 w 374"/>
                    <a:gd name="T13" fmla="*/ 27 h 27"/>
                    <a:gd name="T14" fmla="*/ 0 w 374"/>
                    <a:gd name="T15" fmla="*/ 27 h 27"/>
                    <a:gd name="T16" fmla="*/ 0 w 374"/>
                    <a:gd name="T17" fmla="*/ 0 h 27"/>
                    <a:gd name="T18" fmla="*/ 0 w 374"/>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27"/>
                    <a:gd name="T32" fmla="*/ 374 w 374"/>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27">
                      <a:moveTo>
                        <a:pt x="0" y="0"/>
                      </a:moveTo>
                      <a:lnTo>
                        <a:pt x="0" y="0"/>
                      </a:lnTo>
                      <a:lnTo>
                        <a:pt x="374" y="0"/>
                      </a:lnTo>
                      <a:lnTo>
                        <a:pt x="374" y="27"/>
                      </a:lnTo>
                      <a:lnTo>
                        <a:pt x="0" y="27"/>
                      </a:lnTo>
                      <a:lnTo>
                        <a:pt x="0" y="0"/>
                      </a:lnTo>
                      <a:close/>
                    </a:path>
                  </a:pathLst>
                </a:custGeom>
                <a:solidFill>
                  <a:srgbClr val="4F7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3" name="Freeform 121"/>
                <p:cNvSpPr>
                  <a:spLocks/>
                </p:cNvSpPr>
                <p:nvPr/>
              </p:nvSpPr>
              <p:spPr bwMode="auto">
                <a:xfrm>
                  <a:off x="2708968" y="3580855"/>
                  <a:ext cx="242570" cy="24131"/>
                </a:xfrm>
                <a:custGeom>
                  <a:avLst/>
                  <a:gdLst>
                    <a:gd name="T0" fmla="*/ 0 w 374"/>
                    <a:gd name="T1" fmla="*/ 0 h 24"/>
                    <a:gd name="T2" fmla="*/ 0 w 374"/>
                    <a:gd name="T3" fmla="*/ 0 h 24"/>
                    <a:gd name="T4" fmla="*/ 374 w 374"/>
                    <a:gd name="T5" fmla="*/ 0 h 24"/>
                    <a:gd name="T6" fmla="*/ 374 w 374"/>
                    <a:gd name="T7" fmla="*/ 0 h 24"/>
                    <a:gd name="T8" fmla="*/ 374 w 374"/>
                    <a:gd name="T9" fmla="*/ 24 h 24"/>
                    <a:gd name="T10" fmla="*/ 374 w 374"/>
                    <a:gd name="T11" fmla="*/ 24 h 24"/>
                    <a:gd name="T12" fmla="*/ 0 w 374"/>
                    <a:gd name="T13" fmla="*/ 24 h 24"/>
                    <a:gd name="T14" fmla="*/ 0 w 374"/>
                    <a:gd name="T15" fmla="*/ 24 h 24"/>
                    <a:gd name="T16" fmla="*/ 0 w 374"/>
                    <a:gd name="T17" fmla="*/ 0 h 24"/>
                    <a:gd name="T18" fmla="*/ 0 w 37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24"/>
                    <a:gd name="T32" fmla="*/ 374 w 37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24">
                      <a:moveTo>
                        <a:pt x="0" y="0"/>
                      </a:moveTo>
                      <a:lnTo>
                        <a:pt x="0" y="0"/>
                      </a:lnTo>
                      <a:lnTo>
                        <a:pt x="374" y="0"/>
                      </a:lnTo>
                      <a:lnTo>
                        <a:pt x="374" y="24"/>
                      </a:lnTo>
                      <a:lnTo>
                        <a:pt x="0" y="24"/>
                      </a:lnTo>
                      <a:lnTo>
                        <a:pt x="0" y="0"/>
                      </a:lnTo>
                      <a:close/>
                    </a:path>
                  </a:pathLst>
                </a:custGeom>
                <a:solidFill>
                  <a:srgbClr val="598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4" name="Freeform 122"/>
                <p:cNvSpPr>
                  <a:spLocks/>
                </p:cNvSpPr>
                <p:nvPr/>
              </p:nvSpPr>
              <p:spPr bwMode="auto">
                <a:xfrm>
                  <a:off x="2708968" y="3582125"/>
                  <a:ext cx="242570" cy="20320"/>
                </a:xfrm>
                <a:custGeom>
                  <a:avLst/>
                  <a:gdLst>
                    <a:gd name="T0" fmla="*/ 0 w 374"/>
                    <a:gd name="T1" fmla="*/ 0 h 20"/>
                    <a:gd name="T2" fmla="*/ 0 w 374"/>
                    <a:gd name="T3" fmla="*/ 0 h 20"/>
                    <a:gd name="T4" fmla="*/ 374 w 374"/>
                    <a:gd name="T5" fmla="*/ 0 h 20"/>
                    <a:gd name="T6" fmla="*/ 374 w 374"/>
                    <a:gd name="T7" fmla="*/ 0 h 20"/>
                    <a:gd name="T8" fmla="*/ 374 w 374"/>
                    <a:gd name="T9" fmla="*/ 20 h 20"/>
                    <a:gd name="T10" fmla="*/ 374 w 374"/>
                    <a:gd name="T11" fmla="*/ 20 h 20"/>
                    <a:gd name="T12" fmla="*/ 0 w 374"/>
                    <a:gd name="T13" fmla="*/ 20 h 20"/>
                    <a:gd name="T14" fmla="*/ 0 w 374"/>
                    <a:gd name="T15" fmla="*/ 20 h 20"/>
                    <a:gd name="T16" fmla="*/ 0 w 374"/>
                    <a:gd name="T17" fmla="*/ 0 h 20"/>
                    <a:gd name="T18" fmla="*/ 0 w 374"/>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20"/>
                    <a:gd name="T32" fmla="*/ 374 w 37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20">
                      <a:moveTo>
                        <a:pt x="0" y="0"/>
                      </a:moveTo>
                      <a:lnTo>
                        <a:pt x="0" y="0"/>
                      </a:lnTo>
                      <a:lnTo>
                        <a:pt x="374" y="0"/>
                      </a:lnTo>
                      <a:lnTo>
                        <a:pt x="374" y="20"/>
                      </a:lnTo>
                      <a:lnTo>
                        <a:pt x="0" y="20"/>
                      </a:lnTo>
                      <a:lnTo>
                        <a:pt x="0" y="0"/>
                      </a:lnTo>
                      <a:close/>
                    </a:path>
                  </a:pathLst>
                </a:custGeom>
                <a:solidFill>
                  <a:srgbClr val="608B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5" name="Freeform 123"/>
                <p:cNvSpPr>
                  <a:spLocks/>
                </p:cNvSpPr>
                <p:nvPr/>
              </p:nvSpPr>
              <p:spPr bwMode="auto">
                <a:xfrm>
                  <a:off x="2708968" y="3582125"/>
                  <a:ext cx="242570" cy="17780"/>
                </a:xfrm>
                <a:custGeom>
                  <a:avLst/>
                  <a:gdLst>
                    <a:gd name="T0" fmla="*/ 0 w 374"/>
                    <a:gd name="T1" fmla="*/ 0 h 18"/>
                    <a:gd name="T2" fmla="*/ 0 w 374"/>
                    <a:gd name="T3" fmla="*/ 0 h 18"/>
                    <a:gd name="T4" fmla="*/ 374 w 374"/>
                    <a:gd name="T5" fmla="*/ 0 h 18"/>
                    <a:gd name="T6" fmla="*/ 374 w 374"/>
                    <a:gd name="T7" fmla="*/ 0 h 18"/>
                    <a:gd name="T8" fmla="*/ 374 w 374"/>
                    <a:gd name="T9" fmla="*/ 18 h 18"/>
                    <a:gd name="T10" fmla="*/ 374 w 374"/>
                    <a:gd name="T11" fmla="*/ 18 h 18"/>
                    <a:gd name="T12" fmla="*/ 0 w 374"/>
                    <a:gd name="T13" fmla="*/ 18 h 18"/>
                    <a:gd name="T14" fmla="*/ 0 w 374"/>
                    <a:gd name="T15" fmla="*/ 18 h 18"/>
                    <a:gd name="T16" fmla="*/ 0 w 374"/>
                    <a:gd name="T17" fmla="*/ 0 h 18"/>
                    <a:gd name="T18" fmla="*/ 0 w 37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18"/>
                    <a:gd name="T32" fmla="*/ 374 w 37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18">
                      <a:moveTo>
                        <a:pt x="0" y="0"/>
                      </a:moveTo>
                      <a:lnTo>
                        <a:pt x="0" y="0"/>
                      </a:lnTo>
                      <a:lnTo>
                        <a:pt x="374" y="0"/>
                      </a:lnTo>
                      <a:lnTo>
                        <a:pt x="374" y="18"/>
                      </a:lnTo>
                      <a:lnTo>
                        <a:pt x="0" y="18"/>
                      </a:lnTo>
                      <a:lnTo>
                        <a:pt x="0" y="0"/>
                      </a:lnTo>
                      <a:close/>
                    </a:path>
                  </a:pathLst>
                </a:custGeom>
                <a:solidFill>
                  <a:srgbClr val="6A98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6" name="Freeform 124"/>
                <p:cNvSpPr>
                  <a:spLocks/>
                </p:cNvSpPr>
                <p:nvPr/>
              </p:nvSpPr>
              <p:spPr bwMode="auto">
                <a:xfrm>
                  <a:off x="2708968" y="3582125"/>
                  <a:ext cx="242570" cy="15240"/>
                </a:xfrm>
                <a:custGeom>
                  <a:avLst/>
                  <a:gdLst>
                    <a:gd name="T0" fmla="*/ 0 w 374"/>
                    <a:gd name="T1" fmla="*/ 0 h 15"/>
                    <a:gd name="T2" fmla="*/ 0 w 374"/>
                    <a:gd name="T3" fmla="*/ 0 h 15"/>
                    <a:gd name="T4" fmla="*/ 374 w 374"/>
                    <a:gd name="T5" fmla="*/ 0 h 15"/>
                    <a:gd name="T6" fmla="*/ 374 w 374"/>
                    <a:gd name="T7" fmla="*/ 0 h 15"/>
                    <a:gd name="T8" fmla="*/ 374 w 374"/>
                    <a:gd name="T9" fmla="*/ 15 h 15"/>
                    <a:gd name="T10" fmla="*/ 374 w 374"/>
                    <a:gd name="T11" fmla="*/ 15 h 15"/>
                    <a:gd name="T12" fmla="*/ 0 w 374"/>
                    <a:gd name="T13" fmla="*/ 15 h 15"/>
                    <a:gd name="T14" fmla="*/ 0 w 374"/>
                    <a:gd name="T15" fmla="*/ 15 h 15"/>
                    <a:gd name="T16" fmla="*/ 0 w 374"/>
                    <a:gd name="T17" fmla="*/ 0 h 15"/>
                    <a:gd name="T18" fmla="*/ 0 w 37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15"/>
                    <a:gd name="T32" fmla="*/ 374 w 37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15">
                      <a:moveTo>
                        <a:pt x="0" y="0"/>
                      </a:moveTo>
                      <a:lnTo>
                        <a:pt x="0" y="0"/>
                      </a:lnTo>
                      <a:lnTo>
                        <a:pt x="374" y="0"/>
                      </a:lnTo>
                      <a:lnTo>
                        <a:pt x="374" y="15"/>
                      </a:lnTo>
                      <a:lnTo>
                        <a:pt x="0" y="15"/>
                      </a:lnTo>
                      <a:lnTo>
                        <a:pt x="0" y="0"/>
                      </a:lnTo>
                      <a:close/>
                    </a:path>
                  </a:pathLst>
                </a:custGeom>
                <a:solidFill>
                  <a:srgbClr val="71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7" name="Freeform 125"/>
                <p:cNvSpPr>
                  <a:spLocks/>
                </p:cNvSpPr>
                <p:nvPr/>
              </p:nvSpPr>
              <p:spPr bwMode="auto">
                <a:xfrm>
                  <a:off x="2708968" y="3583395"/>
                  <a:ext cx="242570" cy="10160"/>
                </a:xfrm>
                <a:custGeom>
                  <a:avLst/>
                  <a:gdLst>
                    <a:gd name="T0" fmla="*/ 0 w 374"/>
                    <a:gd name="T1" fmla="*/ 0 h 10"/>
                    <a:gd name="T2" fmla="*/ 0 w 374"/>
                    <a:gd name="T3" fmla="*/ 0 h 10"/>
                    <a:gd name="T4" fmla="*/ 374 w 374"/>
                    <a:gd name="T5" fmla="*/ 0 h 10"/>
                    <a:gd name="T6" fmla="*/ 374 w 374"/>
                    <a:gd name="T7" fmla="*/ 0 h 10"/>
                    <a:gd name="T8" fmla="*/ 374 w 374"/>
                    <a:gd name="T9" fmla="*/ 10 h 10"/>
                    <a:gd name="T10" fmla="*/ 374 w 374"/>
                    <a:gd name="T11" fmla="*/ 10 h 10"/>
                    <a:gd name="T12" fmla="*/ 0 w 374"/>
                    <a:gd name="T13" fmla="*/ 10 h 10"/>
                    <a:gd name="T14" fmla="*/ 0 w 374"/>
                    <a:gd name="T15" fmla="*/ 10 h 10"/>
                    <a:gd name="T16" fmla="*/ 0 w 374"/>
                    <a:gd name="T17" fmla="*/ 0 h 10"/>
                    <a:gd name="T18" fmla="*/ 0 w 37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10"/>
                    <a:gd name="T32" fmla="*/ 374 w 37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10">
                      <a:moveTo>
                        <a:pt x="0" y="0"/>
                      </a:moveTo>
                      <a:lnTo>
                        <a:pt x="0" y="0"/>
                      </a:lnTo>
                      <a:lnTo>
                        <a:pt x="374" y="0"/>
                      </a:lnTo>
                      <a:lnTo>
                        <a:pt x="374" y="10"/>
                      </a:lnTo>
                      <a:lnTo>
                        <a:pt x="0" y="10"/>
                      </a:lnTo>
                      <a:lnTo>
                        <a:pt x="0" y="0"/>
                      </a:lnTo>
                      <a:close/>
                    </a:path>
                  </a:pathLst>
                </a:custGeom>
                <a:solidFill>
                  <a:srgbClr val="78A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8" name="Rectangle 126"/>
                <p:cNvSpPr>
                  <a:spLocks noChangeArrowheads="1"/>
                </p:cNvSpPr>
                <p:nvPr/>
              </p:nvSpPr>
              <p:spPr bwMode="auto">
                <a:xfrm>
                  <a:off x="2708968" y="3583395"/>
                  <a:ext cx="242570" cy="6350"/>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249" name="Freeform 127"/>
                <p:cNvSpPr>
                  <a:spLocks/>
                </p:cNvSpPr>
                <p:nvPr/>
              </p:nvSpPr>
              <p:spPr bwMode="auto">
                <a:xfrm>
                  <a:off x="2714048" y="3757385"/>
                  <a:ext cx="281940" cy="246380"/>
                </a:xfrm>
                <a:custGeom>
                  <a:avLst/>
                  <a:gdLst>
                    <a:gd name="T0" fmla="*/ 230 w 436"/>
                    <a:gd name="T1" fmla="*/ 239 h 239"/>
                    <a:gd name="T2" fmla="*/ 230 w 436"/>
                    <a:gd name="T3" fmla="*/ 239 h 239"/>
                    <a:gd name="T4" fmla="*/ 288 w 436"/>
                    <a:gd name="T5" fmla="*/ 228 h 239"/>
                    <a:gd name="T6" fmla="*/ 317 w 436"/>
                    <a:gd name="T7" fmla="*/ 221 h 239"/>
                    <a:gd name="T8" fmla="*/ 347 w 436"/>
                    <a:gd name="T9" fmla="*/ 213 h 239"/>
                    <a:gd name="T10" fmla="*/ 347 w 436"/>
                    <a:gd name="T11" fmla="*/ 213 h 239"/>
                    <a:gd name="T12" fmla="*/ 366 w 436"/>
                    <a:gd name="T13" fmla="*/ 205 h 239"/>
                    <a:gd name="T14" fmla="*/ 384 w 436"/>
                    <a:gd name="T15" fmla="*/ 197 h 239"/>
                    <a:gd name="T16" fmla="*/ 402 w 436"/>
                    <a:gd name="T17" fmla="*/ 185 h 239"/>
                    <a:gd name="T18" fmla="*/ 420 w 436"/>
                    <a:gd name="T19" fmla="*/ 172 h 239"/>
                    <a:gd name="T20" fmla="*/ 420 w 436"/>
                    <a:gd name="T21" fmla="*/ 172 h 239"/>
                    <a:gd name="T22" fmla="*/ 428 w 436"/>
                    <a:gd name="T23" fmla="*/ 145 h 239"/>
                    <a:gd name="T24" fmla="*/ 436 w 436"/>
                    <a:gd name="T25" fmla="*/ 115 h 239"/>
                    <a:gd name="T26" fmla="*/ 436 w 436"/>
                    <a:gd name="T27" fmla="*/ 115 h 239"/>
                    <a:gd name="T28" fmla="*/ 433 w 436"/>
                    <a:gd name="T29" fmla="*/ 102 h 239"/>
                    <a:gd name="T30" fmla="*/ 426 w 436"/>
                    <a:gd name="T31" fmla="*/ 88 h 239"/>
                    <a:gd name="T32" fmla="*/ 426 w 436"/>
                    <a:gd name="T33" fmla="*/ 88 h 239"/>
                    <a:gd name="T34" fmla="*/ 412 w 436"/>
                    <a:gd name="T35" fmla="*/ 63 h 239"/>
                    <a:gd name="T36" fmla="*/ 394 w 436"/>
                    <a:gd name="T37" fmla="*/ 41 h 239"/>
                    <a:gd name="T38" fmla="*/ 374 w 436"/>
                    <a:gd name="T39" fmla="*/ 19 h 239"/>
                    <a:gd name="T40" fmla="*/ 355 w 436"/>
                    <a:gd name="T41" fmla="*/ 0 h 239"/>
                    <a:gd name="T42" fmla="*/ 277 w 436"/>
                    <a:gd name="T43" fmla="*/ 0 h 239"/>
                    <a:gd name="T44" fmla="*/ 277 w 436"/>
                    <a:gd name="T45" fmla="*/ 0 h 239"/>
                    <a:gd name="T46" fmla="*/ 314 w 436"/>
                    <a:gd name="T47" fmla="*/ 34 h 239"/>
                    <a:gd name="T48" fmla="*/ 334 w 436"/>
                    <a:gd name="T49" fmla="*/ 50 h 239"/>
                    <a:gd name="T50" fmla="*/ 350 w 436"/>
                    <a:gd name="T51" fmla="*/ 70 h 239"/>
                    <a:gd name="T52" fmla="*/ 350 w 436"/>
                    <a:gd name="T53" fmla="*/ 70 h 239"/>
                    <a:gd name="T54" fmla="*/ 361 w 436"/>
                    <a:gd name="T55" fmla="*/ 81 h 239"/>
                    <a:gd name="T56" fmla="*/ 371 w 436"/>
                    <a:gd name="T57" fmla="*/ 94 h 239"/>
                    <a:gd name="T58" fmla="*/ 379 w 436"/>
                    <a:gd name="T59" fmla="*/ 109 h 239"/>
                    <a:gd name="T60" fmla="*/ 386 w 436"/>
                    <a:gd name="T61" fmla="*/ 124 h 239"/>
                    <a:gd name="T62" fmla="*/ 386 w 436"/>
                    <a:gd name="T63" fmla="*/ 124 h 239"/>
                    <a:gd name="T64" fmla="*/ 384 w 436"/>
                    <a:gd name="T65" fmla="*/ 130 h 239"/>
                    <a:gd name="T66" fmla="*/ 381 w 436"/>
                    <a:gd name="T67" fmla="*/ 137 h 239"/>
                    <a:gd name="T68" fmla="*/ 376 w 436"/>
                    <a:gd name="T69" fmla="*/ 141 h 239"/>
                    <a:gd name="T70" fmla="*/ 371 w 436"/>
                    <a:gd name="T71" fmla="*/ 146 h 239"/>
                    <a:gd name="T72" fmla="*/ 360 w 436"/>
                    <a:gd name="T73" fmla="*/ 153 h 239"/>
                    <a:gd name="T74" fmla="*/ 350 w 436"/>
                    <a:gd name="T75" fmla="*/ 158 h 239"/>
                    <a:gd name="T76" fmla="*/ 350 w 436"/>
                    <a:gd name="T77" fmla="*/ 158 h 239"/>
                    <a:gd name="T78" fmla="*/ 319 w 436"/>
                    <a:gd name="T79" fmla="*/ 167 h 239"/>
                    <a:gd name="T80" fmla="*/ 288 w 436"/>
                    <a:gd name="T81" fmla="*/ 176 h 239"/>
                    <a:gd name="T82" fmla="*/ 256 w 436"/>
                    <a:gd name="T83" fmla="*/ 184 h 239"/>
                    <a:gd name="T84" fmla="*/ 223 w 436"/>
                    <a:gd name="T85" fmla="*/ 189 h 239"/>
                    <a:gd name="T86" fmla="*/ 223 w 436"/>
                    <a:gd name="T87" fmla="*/ 189 h 239"/>
                    <a:gd name="T88" fmla="*/ 179 w 436"/>
                    <a:gd name="T89" fmla="*/ 197 h 239"/>
                    <a:gd name="T90" fmla="*/ 135 w 436"/>
                    <a:gd name="T91" fmla="*/ 205 h 239"/>
                    <a:gd name="T92" fmla="*/ 135 w 436"/>
                    <a:gd name="T93" fmla="*/ 205 h 239"/>
                    <a:gd name="T94" fmla="*/ 96 w 436"/>
                    <a:gd name="T95" fmla="*/ 211 h 239"/>
                    <a:gd name="T96" fmla="*/ 96 w 436"/>
                    <a:gd name="T97" fmla="*/ 211 h 239"/>
                    <a:gd name="T98" fmla="*/ 96 w 436"/>
                    <a:gd name="T99" fmla="*/ 211 h 239"/>
                    <a:gd name="T100" fmla="*/ 49 w 436"/>
                    <a:gd name="T101" fmla="*/ 223 h 239"/>
                    <a:gd name="T102" fmla="*/ 26 w 436"/>
                    <a:gd name="T103" fmla="*/ 229 h 239"/>
                    <a:gd name="T104" fmla="*/ 5 w 436"/>
                    <a:gd name="T105" fmla="*/ 237 h 239"/>
                    <a:gd name="T106" fmla="*/ 0 w 436"/>
                    <a:gd name="T107" fmla="*/ 239 h 239"/>
                    <a:gd name="T108" fmla="*/ 160 w 436"/>
                    <a:gd name="T109" fmla="*/ 239 h 239"/>
                    <a:gd name="T110" fmla="*/ 230 w 436"/>
                    <a:gd name="T111" fmla="*/ 239 h 2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6"/>
                    <a:gd name="T169" fmla="*/ 0 h 239"/>
                    <a:gd name="T170" fmla="*/ 436 w 436"/>
                    <a:gd name="T171" fmla="*/ 239 h 2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6" h="239">
                      <a:moveTo>
                        <a:pt x="230" y="239"/>
                      </a:moveTo>
                      <a:lnTo>
                        <a:pt x="230" y="239"/>
                      </a:lnTo>
                      <a:lnTo>
                        <a:pt x="288" y="228"/>
                      </a:lnTo>
                      <a:lnTo>
                        <a:pt x="317" y="221"/>
                      </a:lnTo>
                      <a:lnTo>
                        <a:pt x="347" y="213"/>
                      </a:lnTo>
                      <a:lnTo>
                        <a:pt x="366" y="205"/>
                      </a:lnTo>
                      <a:lnTo>
                        <a:pt x="384" y="197"/>
                      </a:lnTo>
                      <a:lnTo>
                        <a:pt x="402" y="185"/>
                      </a:lnTo>
                      <a:lnTo>
                        <a:pt x="420" y="172"/>
                      </a:lnTo>
                      <a:lnTo>
                        <a:pt x="428" y="145"/>
                      </a:lnTo>
                      <a:lnTo>
                        <a:pt x="436" y="115"/>
                      </a:lnTo>
                      <a:lnTo>
                        <a:pt x="433" y="102"/>
                      </a:lnTo>
                      <a:lnTo>
                        <a:pt x="426" y="88"/>
                      </a:lnTo>
                      <a:lnTo>
                        <a:pt x="412" y="63"/>
                      </a:lnTo>
                      <a:lnTo>
                        <a:pt x="394" y="41"/>
                      </a:lnTo>
                      <a:lnTo>
                        <a:pt x="374" y="19"/>
                      </a:lnTo>
                      <a:lnTo>
                        <a:pt x="355" y="0"/>
                      </a:lnTo>
                      <a:lnTo>
                        <a:pt x="277" y="0"/>
                      </a:lnTo>
                      <a:lnTo>
                        <a:pt x="314" y="34"/>
                      </a:lnTo>
                      <a:lnTo>
                        <a:pt x="334" y="50"/>
                      </a:lnTo>
                      <a:lnTo>
                        <a:pt x="350" y="70"/>
                      </a:lnTo>
                      <a:lnTo>
                        <a:pt x="361" y="81"/>
                      </a:lnTo>
                      <a:lnTo>
                        <a:pt x="371" y="94"/>
                      </a:lnTo>
                      <a:lnTo>
                        <a:pt x="379" y="109"/>
                      </a:lnTo>
                      <a:lnTo>
                        <a:pt x="386" y="124"/>
                      </a:lnTo>
                      <a:lnTo>
                        <a:pt x="384" y="130"/>
                      </a:lnTo>
                      <a:lnTo>
                        <a:pt x="381" y="137"/>
                      </a:lnTo>
                      <a:lnTo>
                        <a:pt x="376" y="141"/>
                      </a:lnTo>
                      <a:lnTo>
                        <a:pt x="371" y="146"/>
                      </a:lnTo>
                      <a:lnTo>
                        <a:pt x="360" y="153"/>
                      </a:lnTo>
                      <a:lnTo>
                        <a:pt x="350" y="158"/>
                      </a:lnTo>
                      <a:lnTo>
                        <a:pt x="319" y="167"/>
                      </a:lnTo>
                      <a:lnTo>
                        <a:pt x="288" y="176"/>
                      </a:lnTo>
                      <a:lnTo>
                        <a:pt x="256" y="184"/>
                      </a:lnTo>
                      <a:lnTo>
                        <a:pt x="223" y="189"/>
                      </a:lnTo>
                      <a:lnTo>
                        <a:pt x="179" y="197"/>
                      </a:lnTo>
                      <a:lnTo>
                        <a:pt x="135" y="205"/>
                      </a:lnTo>
                      <a:lnTo>
                        <a:pt x="96" y="211"/>
                      </a:lnTo>
                      <a:lnTo>
                        <a:pt x="49" y="223"/>
                      </a:lnTo>
                      <a:lnTo>
                        <a:pt x="26" y="229"/>
                      </a:lnTo>
                      <a:lnTo>
                        <a:pt x="5" y="237"/>
                      </a:lnTo>
                      <a:lnTo>
                        <a:pt x="0" y="239"/>
                      </a:lnTo>
                      <a:lnTo>
                        <a:pt x="160" y="239"/>
                      </a:lnTo>
                      <a:lnTo>
                        <a:pt x="230" y="239"/>
                      </a:lnTo>
                      <a:close/>
                    </a:path>
                  </a:pathLst>
                </a:custGeom>
                <a:solidFill>
                  <a:srgbClr val="2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0" name="Freeform 128"/>
                <p:cNvSpPr>
                  <a:spLocks/>
                </p:cNvSpPr>
                <p:nvPr/>
              </p:nvSpPr>
              <p:spPr bwMode="auto">
                <a:xfrm>
                  <a:off x="2714048" y="3757385"/>
                  <a:ext cx="281940" cy="246380"/>
                </a:xfrm>
                <a:custGeom>
                  <a:avLst/>
                  <a:gdLst>
                    <a:gd name="T0" fmla="*/ 230 w 436"/>
                    <a:gd name="T1" fmla="*/ 239 h 239"/>
                    <a:gd name="T2" fmla="*/ 230 w 436"/>
                    <a:gd name="T3" fmla="*/ 239 h 239"/>
                    <a:gd name="T4" fmla="*/ 288 w 436"/>
                    <a:gd name="T5" fmla="*/ 228 h 239"/>
                    <a:gd name="T6" fmla="*/ 317 w 436"/>
                    <a:gd name="T7" fmla="*/ 221 h 239"/>
                    <a:gd name="T8" fmla="*/ 347 w 436"/>
                    <a:gd name="T9" fmla="*/ 213 h 239"/>
                    <a:gd name="T10" fmla="*/ 347 w 436"/>
                    <a:gd name="T11" fmla="*/ 213 h 239"/>
                    <a:gd name="T12" fmla="*/ 366 w 436"/>
                    <a:gd name="T13" fmla="*/ 205 h 239"/>
                    <a:gd name="T14" fmla="*/ 384 w 436"/>
                    <a:gd name="T15" fmla="*/ 197 h 239"/>
                    <a:gd name="T16" fmla="*/ 402 w 436"/>
                    <a:gd name="T17" fmla="*/ 185 h 239"/>
                    <a:gd name="T18" fmla="*/ 420 w 436"/>
                    <a:gd name="T19" fmla="*/ 172 h 239"/>
                    <a:gd name="T20" fmla="*/ 420 w 436"/>
                    <a:gd name="T21" fmla="*/ 172 h 239"/>
                    <a:gd name="T22" fmla="*/ 428 w 436"/>
                    <a:gd name="T23" fmla="*/ 145 h 239"/>
                    <a:gd name="T24" fmla="*/ 436 w 436"/>
                    <a:gd name="T25" fmla="*/ 115 h 239"/>
                    <a:gd name="T26" fmla="*/ 436 w 436"/>
                    <a:gd name="T27" fmla="*/ 115 h 239"/>
                    <a:gd name="T28" fmla="*/ 433 w 436"/>
                    <a:gd name="T29" fmla="*/ 102 h 239"/>
                    <a:gd name="T30" fmla="*/ 426 w 436"/>
                    <a:gd name="T31" fmla="*/ 88 h 239"/>
                    <a:gd name="T32" fmla="*/ 426 w 436"/>
                    <a:gd name="T33" fmla="*/ 88 h 239"/>
                    <a:gd name="T34" fmla="*/ 412 w 436"/>
                    <a:gd name="T35" fmla="*/ 63 h 239"/>
                    <a:gd name="T36" fmla="*/ 394 w 436"/>
                    <a:gd name="T37" fmla="*/ 41 h 239"/>
                    <a:gd name="T38" fmla="*/ 374 w 436"/>
                    <a:gd name="T39" fmla="*/ 19 h 239"/>
                    <a:gd name="T40" fmla="*/ 355 w 436"/>
                    <a:gd name="T41" fmla="*/ 0 h 239"/>
                    <a:gd name="T42" fmla="*/ 277 w 436"/>
                    <a:gd name="T43" fmla="*/ 0 h 239"/>
                    <a:gd name="T44" fmla="*/ 277 w 436"/>
                    <a:gd name="T45" fmla="*/ 0 h 239"/>
                    <a:gd name="T46" fmla="*/ 314 w 436"/>
                    <a:gd name="T47" fmla="*/ 34 h 239"/>
                    <a:gd name="T48" fmla="*/ 334 w 436"/>
                    <a:gd name="T49" fmla="*/ 50 h 239"/>
                    <a:gd name="T50" fmla="*/ 350 w 436"/>
                    <a:gd name="T51" fmla="*/ 70 h 239"/>
                    <a:gd name="T52" fmla="*/ 350 w 436"/>
                    <a:gd name="T53" fmla="*/ 70 h 239"/>
                    <a:gd name="T54" fmla="*/ 361 w 436"/>
                    <a:gd name="T55" fmla="*/ 81 h 239"/>
                    <a:gd name="T56" fmla="*/ 371 w 436"/>
                    <a:gd name="T57" fmla="*/ 94 h 239"/>
                    <a:gd name="T58" fmla="*/ 379 w 436"/>
                    <a:gd name="T59" fmla="*/ 109 h 239"/>
                    <a:gd name="T60" fmla="*/ 386 w 436"/>
                    <a:gd name="T61" fmla="*/ 124 h 239"/>
                    <a:gd name="T62" fmla="*/ 386 w 436"/>
                    <a:gd name="T63" fmla="*/ 124 h 239"/>
                    <a:gd name="T64" fmla="*/ 384 w 436"/>
                    <a:gd name="T65" fmla="*/ 130 h 239"/>
                    <a:gd name="T66" fmla="*/ 381 w 436"/>
                    <a:gd name="T67" fmla="*/ 137 h 239"/>
                    <a:gd name="T68" fmla="*/ 376 w 436"/>
                    <a:gd name="T69" fmla="*/ 141 h 239"/>
                    <a:gd name="T70" fmla="*/ 371 w 436"/>
                    <a:gd name="T71" fmla="*/ 146 h 239"/>
                    <a:gd name="T72" fmla="*/ 360 w 436"/>
                    <a:gd name="T73" fmla="*/ 153 h 239"/>
                    <a:gd name="T74" fmla="*/ 350 w 436"/>
                    <a:gd name="T75" fmla="*/ 158 h 239"/>
                    <a:gd name="T76" fmla="*/ 350 w 436"/>
                    <a:gd name="T77" fmla="*/ 158 h 239"/>
                    <a:gd name="T78" fmla="*/ 319 w 436"/>
                    <a:gd name="T79" fmla="*/ 167 h 239"/>
                    <a:gd name="T80" fmla="*/ 288 w 436"/>
                    <a:gd name="T81" fmla="*/ 176 h 239"/>
                    <a:gd name="T82" fmla="*/ 256 w 436"/>
                    <a:gd name="T83" fmla="*/ 184 h 239"/>
                    <a:gd name="T84" fmla="*/ 223 w 436"/>
                    <a:gd name="T85" fmla="*/ 189 h 239"/>
                    <a:gd name="T86" fmla="*/ 223 w 436"/>
                    <a:gd name="T87" fmla="*/ 189 h 239"/>
                    <a:gd name="T88" fmla="*/ 112 w 436"/>
                    <a:gd name="T89" fmla="*/ 208 h 239"/>
                    <a:gd name="T90" fmla="*/ 85 w 436"/>
                    <a:gd name="T91" fmla="*/ 215 h 239"/>
                    <a:gd name="T92" fmla="*/ 57 w 436"/>
                    <a:gd name="T93" fmla="*/ 219 h 239"/>
                    <a:gd name="T94" fmla="*/ 31 w 436"/>
                    <a:gd name="T95" fmla="*/ 228 h 239"/>
                    <a:gd name="T96" fmla="*/ 5 w 436"/>
                    <a:gd name="T97" fmla="*/ 237 h 239"/>
                    <a:gd name="T98" fmla="*/ 0 w 436"/>
                    <a:gd name="T99" fmla="*/ 239 h 239"/>
                    <a:gd name="T100" fmla="*/ 160 w 436"/>
                    <a:gd name="T101" fmla="*/ 239 h 239"/>
                    <a:gd name="T102" fmla="*/ 230 w 436"/>
                    <a:gd name="T103" fmla="*/ 239 h 2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6"/>
                    <a:gd name="T157" fmla="*/ 0 h 239"/>
                    <a:gd name="T158" fmla="*/ 436 w 436"/>
                    <a:gd name="T159" fmla="*/ 239 h 2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6" h="239">
                      <a:moveTo>
                        <a:pt x="230" y="239"/>
                      </a:moveTo>
                      <a:lnTo>
                        <a:pt x="230" y="239"/>
                      </a:lnTo>
                      <a:lnTo>
                        <a:pt x="288" y="228"/>
                      </a:lnTo>
                      <a:lnTo>
                        <a:pt x="317" y="221"/>
                      </a:lnTo>
                      <a:lnTo>
                        <a:pt x="347" y="213"/>
                      </a:lnTo>
                      <a:lnTo>
                        <a:pt x="366" y="205"/>
                      </a:lnTo>
                      <a:lnTo>
                        <a:pt x="384" y="197"/>
                      </a:lnTo>
                      <a:lnTo>
                        <a:pt x="402" y="185"/>
                      </a:lnTo>
                      <a:lnTo>
                        <a:pt x="420" y="172"/>
                      </a:lnTo>
                      <a:lnTo>
                        <a:pt x="428" y="145"/>
                      </a:lnTo>
                      <a:lnTo>
                        <a:pt x="436" y="115"/>
                      </a:lnTo>
                      <a:lnTo>
                        <a:pt x="433" y="102"/>
                      </a:lnTo>
                      <a:lnTo>
                        <a:pt x="426" y="88"/>
                      </a:lnTo>
                      <a:lnTo>
                        <a:pt x="412" y="63"/>
                      </a:lnTo>
                      <a:lnTo>
                        <a:pt x="394" y="41"/>
                      </a:lnTo>
                      <a:lnTo>
                        <a:pt x="374" y="19"/>
                      </a:lnTo>
                      <a:lnTo>
                        <a:pt x="355" y="0"/>
                      </a:lnTo>
                      <a:lnTo>
                        <a:pt x="277" y="0"/>
                      </a:lnTo>
                      <a:lnTo>
                        <a:pt x="314" y="34"/>
                      </a:lnTo>
                      <a:lnTo>
                        <a:pt x="334" y="50"/>
                      </a:lnTo>
                      <a:lnTo>
                        <a:pt x="350" y="70"/>
                      </a:lnTo>
                      <a:lnTo>
                        <a:pt x="361" y="81"/>
                      </a:lnTo>
                      <a:lnTo>
                        <a:pt x="371" y="94"/>
                      </a:lnTo>
                      <a:lnTo>
                        <a:pt x="379" y="109"/>
                      </a:lnTo>
                      <a:lnTo>
                        <a:pt x="386" y="124"/>
                      </a:lnTo>
                      <a:lnTo>
                        <a:pt x="384" y="130"/>
                      </a:lnTo>
                      <a:lnTo>
                        <a:pt x="381" y="137"/>
                      </a:lnTo>
                      <a:lnTo>
                        <a:pt x="376" y="141"/>
                      </a:lnTo>
                      <a:lnTo>
                        <a:pt x="371" y="146"/>
                      </a:lnTo>
                      <a:lnTo>
                        <a:pt x="360" y="153"/>
                      </a:lnTo>
                      <a:lnTo>
                        <a:pt x="350" y="158"/>
                      </a:lnTo>
                      <a:lnTo>
                        <a:pt x="319" y="167"/>
                      </a:lnTo>
                      <a:lnTo>
                        <a:pt x="288" y="176"/>
                      </a:lnTo>
                      <a:lnTo>
                        <a:pt x="256" y="184"/>
                      </a:lnTo>
                      <a:lnTo>
                        <a:pt x="223" y="189"/>
                      </a:lnTo>
                      <a:lnTo>
                        <a:pt x="112" y="208"/>
                      </a:lnTo>
                      <a:lnTo>
                        <a:pt x="85" y="215"/>
                      </a:lnTo>
                      <a:lnTo>
                        <a:pt x="57" y="219"/>
                      </a:lnTo>
                      <a:lnTo>
                        <a:pt x="31" y="228"/>
                      </a:lnTo>
                      <a:lnTo>
                        <a:pt x="5" y="237"/>
                      </a:lnTo>
                      <a:lnTo>
                        <a:pt x="0" y="239"/>
                      </a:lnTo>
                      <a:lnTo>
                        <a:pt x="160" y="239"/>
                      </a:lnTo>
                      <a:lnTo>
                        <a:pt x="230" y="239"/>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1" name="Freeform 129"/>
                <p:cNvSpPr>
                  <a:spLocks/>
                </p:cNvSpPr>
                <p:nvPr/>
              </p:nvSpPr>
              <p:spPr bwMode="auto">
                <a:xfrm>
                  <a:off x="2921058" y="3757385"/>
                  <a:ext cx="74929" cy="214630"/>
                </a:xfrm>
                <a:custGeom>
                  <a:avLst/>
                  <a:gdLst>
                    <a:gd name="T0" fmla="*/ 41 w 117"/>
                    <a:gd name="T1" fmla="*/ 208 h 208"/>
                    <a:gd name="T2" fmla="*/ 41 w 117"/>
                    <a:gd name="T3" fmla="*/ 208 h 208"/>
                    <a:gd name="T4" fmla="*/ 57 w 117"/>
                    <a:gd name="T5" fmla="*/ 202 h 208"/>
                    <a:gd name="T6" fmla="*/ 72 w 117"/>
                    <a:gd name="T7" fmla="*/ 193 h 208"/>
                    <a:gd name="T8" fmla="*/ 86 w 117"/>
                    <a:gd name="T9" fmla="*/ 184 h 208"/>
                    <a:gd name="T10" fmla="*/ 101 w 117"/>
                    <a:gd name="T11" fmla="*/ 172 h 208"/>
                    <a:gd name="T12" fmla="*/ 101 w 117"/>
                    <a:gd name="T13" fmla="*/ 172 h 208"/>
                    <a:gd name="T14" fmla="*/ 109 w 117"/>
                    <a:gd name="T15" fmla="*/ 145 h 208"/>
                    <a:gd name="T16" fmla="*/ 117 w 117"/>
                    <a:gd name="T17" fmla="*/ 115 h 208"/>
                    <a:gd name="T18" fmla="*/ 117 w 117"/>
                    <a:gd name="T19" fmla="*/ 115 h 208"/>
                    <a:gd name="T20" fmla="*/ 114 w 117"/>
                    <a:gd name="T21" fmla="*/ 102 h 208"/>
                    <a:gd name="T22" fmla="*/ 107 w 117"/>
                    <a:gd name="T23" fmla="*/ 88 h 208"/>
                    <a:gd name="T24" fmla="*/ 107 w 117"/>
                    <a:gd name="T25" fmla="*/ 88 h 208"/>
                    <a:gd name="T26" fmla="*/ 93 w 117"/>
                    <a:gd name="T27" fmla="*/ 63 h 208"/>
                    <a:gd name="T28" fmla="*/ 75 w 117"/>
                    <a:gd name="T29" fmla="*/ 41 h 208"/>
                    <a:gd name="T30" fmla="*/ 55 w 117"/>
                    <a:gd name="T31" fmla="*/ 19 h 208"/>
                    <a:gd name="T32" fmla="*/ 36 w 117"/>
                    <a:gd name="T33" fmla="*/ 0 h 208"/>
                    <a:gd name="T34" fmla="*/ 0 w 117"/>
                    <a:gd name="T35" fmla="*/ 0 h 208"/>
                    <a:gd name="T36" fmla="*/ 0 w 117"/>
                    <a:gd name="T37" fmla="*/ 0 h 208"/>
                    <a:gd name="T38" fmla="*/ 23 w 117"/>
                    <a:gd name="T39" fmla="*/ 23 h 208"/>
                    <a:gd name="T40" fmla="*/ 49 w 117"/>
                    <a:gd name="T41" fmla="*/ 49 h 208"/>
                    <a:gd name="T42" fmla="*/ 72 w 117"/>
                    <a:gd name="T43" fmla="*/ 75 h 208"/>
                    <a:gd name="T44" fmla="*/ 89 w 117"/>
                    <a:gd name="T45" fmla="*/ 101 h 208"/>
                    <a:gd name="T46" fmla="*/ 89 w 117"/>
                    <a:gd name="T47" fmla="*/ 101 h 208"/>
                    <a:gd name="T48" fmla="*/ 96 w 117"/>
                    <a:gd name="T49" fmla="*/ 112 h 208"/>
                    <a:gd name="T50" fmla="*/ 98 w 117"/>
                    <a:gd name="T51" fmla="*/ 122 h 208"/>
                    <a:gd name="T52" fmla="*/ 99 w 117"/>
                    <a:gd name="T53" fmla="*/ 132 h 208"/>
                    <a:gd name="T54" fmla="*/ 98 w 117"/>
                    <a:gd name="T55" fmla="*/ 141 h 208"/>
                    <a:gd name="T56" fmla="*/ 94 w 117"/>
                    <a:gd name="T57" fmla="*/ 151 h 208"/>
                    <a:gd name="T58" fmla="*/ 89 w 117"/>
                    <a:gd name="T59" fmla="*/ 159 h 208"/>
                    <a:gd name="T60" fmla="*/ 85 w 117"/>
                    <a:gd name="T61" fmla="*/ 167 h 208"/>
                    <a:gd name="T62" fmla="*/ 78 w 117"/>
                    <a:gd name="T63" fmla="*/ 176 h 208"/>
                    <a:gd name="T64" fmla="*/ 63 w 117"/>
                    <a:gd name="T65" fmla="*/ 189 h 208"/>
                    <a:gd name="T66" fmla="*/ 52 w 117"/>
                    <a:gd name="T67" fmla="*/ 198 h 208"/>
                    <a:gd name="T68" fmla="*/ 42 w 117"/>
                    <a:gd name="T69" fmla="*/ 205 h 208"/>
                    <a:gd name="T70" fmla="*/ 41 w 117"/>
                    <a:gd name="T71" fmla="*/ 208 h 208"/>
                    <a:gd name="T72" fmla="*/ 41 w 117"/>
                    <a:gd name="T73" fmla="*/ 20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208"/>
                    <a:gd name="T113" fmla="*/ 117 w 117"/>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208">
                      <a:moveTo>
                        <a:pt x="41" y="208"/>
                      </a:moveTo>
                      <a:lnTo>
                        <a:pt x="41" y="208"/>
                      </a:lnTo>
                      <a:lnTo>
                        <a:pt x="57" y="202"/>
                      </a:lnTo>
                      <a:lnTo>
                        <a:pt x="72" y="193"/>
                      </a:lnTo>
                      <a:lnTo>
                        <a:pt x="86" y="184"/>
                      </a:lnTo>
                      <a:lnTo>
                        <a:pt x="101" y="172"/>
                      </a:lnTo>
                      <a:lnTo>
                        <a:pt x="109" y="145"/>
                      </a:lnTo>
                      <a:lnTo>
                        <a:pt x="117" y="115"/>
                      </a:lnTo>
                      <a:lnTo>
                        <a:pt x="114" y="102"/>
                      </a:lnTo>
                      <a:lnTo>
                        <a:pt x="107" y="88"/>
                      </a:lnTo>
                      <a:lnTo>
                        <a:pt x="93" y="63"/>
                      </a:lnTo>
                      <a:lnTo>
                        <a:pt x="75" y="41"/>
                      </a:lnTo>
                      <a:lnTo>
                        <a:pt x="55" y="19"/>
                      </a:lnTo>
                      <a:lnTo>
                        <a:pt x="36" y="0"/>
                      </a:lnTo>
                      <a:lnTo>
                        <a:pt x="0" y="0"/>
                      </a:lnTo>
                      <a:lnTo>
                        <a:pt x="23" y="23"/>
                      </a:lnTo>
                      <a:lnTo>
                        <a:pt x="49" y="49"/>
                      </a:lnTo>
                      <a:lnTo>
                        <a:pt x="72" y="75"/>
                      </a:lnTo>
                      <a:lnTo>
                        <a:pt x="89" y="101"/>
                      </a:lnTo>
                      <a:lnTo>
                        <a:pt x="96" y="112"/>
                      </a:lnTo>
                      <a:lnTo>
                        <a:pt x="98" y="122"/>
                      </a:lnTo>
                      <a:lnTo>
                        <a:pt x="99" y="132"/>
                      </a:lnTo>
                      <a:lnTo>
                        <a:pt x="98" y="141"/>
                      </a:lnTo>
                      <a:lnTo>
                        <a:pt x="94" y="151"/>
                      </a:lnTo>
                      <a:lnTo>
                        <a:pt x="89" y="159"/>
                      </a:lnTo>
                      <a:lnTo>
                        <a:pt x="85" y="167"/>
                      </a:lnTo>
                      <a:lnTo>
                        <a:pt x="78" y="176"/>
                      </a:lnTo>
                      <a:lnTo>
                        <a:pt x="63" y="189"/>
                      </a:lnTo>
                      <a:lnTo>
                        <a:pt x="52" y="198"/>
                      </a:lnTo>
                      <a:lnTo>
                        <a:pt x="42" y="205"/>
                      </a:lnTo>
                      <a:lnTo>
                        <a:pt x="41" y="208"/>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2" name="Freeform 130"/>
                <p:cNvSpPr>
                  <a:spLocks/>
                </p:cNvSpPr>
                <p:nvPr/>
              </p:nvSpPr>
              <p:spPr bwMode="auto">
                <a:xfrm>
                  <a:off x="2922328" y="3757385"/>
                  <a:ext cx="73660" cy="214630"/>
                </a:xfrm>
                <a:custGeom>
                  <a:avLst/>
                  <a:gdLst>
                    <a:gd name="T0" fmla="*/ 38 w 114"/>
                    <a:gd name="T1" fmla="*/ 208 h 208"/>
                    <a:gd name="T2" fmla="*/ 38 w 114"/>
                    <a:gd name="T3" fmla="*/ 208 h 208"/>
                    <a:gd name="T4" fmla="*/ 54 w 114"/>
                    <a:gd name="T5" fmla="*/ 202 h 208"/>
                    <a:gd name="T6" fmla="*/ 69 w 114"/>
                    <a:gd name="T7" fmla="*/ 193 h 208"/>
                    <a:gd name="T8" fmla="*/ 83 w 114"/>
                    <a:gd name="T9" fmla="*/ 184 h 208"/>
                    <a:gd name="T10" fmla="*/ 98 w 114"/>
                    <a:gd name="T11" fmla="*/ 172 h 208"/>
                    <a:gd name="T12" fmla="*/ 98 w 114"/>
                    <a:gd name="T13" fmla="*/ 172 h 208"/>
                    <a:gd name="T14" fmla="*/ 106 w 114"/>
                    <a:gd name="T15" fmla="*/ 145 h 208"/>
                    <a:gd name="T16" fmla="*/ 114 w 114"/>
                    <a:gd name="T17" fmla="*/ 115 h 208"/>
                    <a:gd name="T18" fmla="*/ 114 w 114"/>
                    <a:gd name="T19" fmla="*/ 115 h 208"/>
                    <a:gd name="T20" fmla="*/ 111 w 114"/>
                    <a:gd name="T21" fmla="*/ 102 h 208"/>
                    <a:gd name="T22" fmla="*/ 104 w 114"/>
                    <a:gd name="T23" fmla="*/ 88 h 208"/>
                    <a:gd name="T24" fmla="*/ 104 w 114"/>
                    <a:gd name="T25" fmla="*/ 88 h 208"/>
                    <a:gd name="T26" fmla="*/ 90 w 114"/>
                    <a:gd name="T27" fmla="*/ 63 h 208"/>
                    <a:gd name="T28" fmla="*/ 72 w 114"/>
                    <a:gd name="T29" fmla="*/ 41 h 208"/>
                    <a:gd name="T30" fmla="*/ 52 w 114"/>
                    <a:gd name="T31" fmla="*/ 19 h 208"/>
                    <a:gd name="T32" fmla="*/ 33 w 114"/>
                    <a:gd name="T33" fmla="*/ 0 h 208"/>
                    <a:gd name="T34" fmla="*/ 0 w 114"/>
                    <a:gd name="T35" fmla="*/ 0 h 208"/>
                    <a:gd name="T36" fmla="*/ 0 w 114"/>
                    <a:gd name="T37" fmla="*/ 0 h 208"/>
                    <a:gd name="T38" fmla="*/ 23 w 114"/>
                    <a:gd name="T39" fmla="*/ 23 h 208"/>
                    <a:gd name="T40" fmla="*/ 47 w 114"/>
                    <a:gd name="T41" fmla="*/ 49 h 208"/>
                    <a:gd name="T42" fmla="*/ 70 w 114"/>
                    <a:gd name="T43" fmla="*/ 75 h 208"/>
                    <a:gd name="T44" fmla="*/ 90 w 114"/>
                    <a:gd name="T45" fmla="*/ 99 h 208"/>
                    <a:gd name="T46" fmla="*/ 90 w 114"/>
                    <a:gd name="T47" fmla="*/ 99 h 208"/>
                    <a:gd name="T48" fmla="*/ 95 w 114"/>
                    <a:gd name="T49" fmla="*/ 111 h 208"/>
                    <a:gd name="T50" fmla="*/ 98 w 114"/>
                    <a:gd name="T51" fmla="*/ 120 h 208"/>
                    <a:gd name="T52" fmla="*/ 98 w 114"/>
                    <a:gd name="T53" fmla="*/ 132 h 208"/>
                    <a:gd name="T54" fmla="*/ 96 w 114"/>
                    <a:gd name="T55" fmla="*/ 141 h 208"/>
                    <a:gd name="T56" fmla="*/ 93 w 114"/>
                    <a:gd name="T57" fmla="*/ 150 h 208"/>
                    <a:gd name="T58" fmla="*/ 88 w 114"/>
                    <a:gd name="T59" fmla="*/ 159 h 208"/>
                    <a:gd name="T60" fmla="*/ 82 w 114"/>
                    <a:gd name="T61" fmla="*/ 167 h 208"/>
                    <a:gd name="T62" fmla="*/ 75 w 114"/>
                    <a:gd name="T63" fmla="*/ 176 h 208"/>
                    <a:gd name="T64" fmla="*/ 62 w 114"/>
                    <a:gd name="T65" fmla="*/ 189 h 208"/>
                    <a:gd name="T66" fmla="*/ 49 w 114"/>
                    <a:gd name="T67" fmla="*/ 198 h 208"/>
                    <a:gd name="T68" fmla="*/ 39 w 114"/>
                    <a:gd name="T69" fmla="*/ 205 h 208"/>
                    <a:gd name="T70" fmla="*/ 38 w 114"/>
                    <a:gd name="T71" fmla="*/ 208 h 208"/>
                    <a:gd name="T72" fmla="*/ 38 w 114"/>
                    <a:gd name="T73" fmla="*/ 20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208"/>
                    <a:gd name="T113" fmla="*/ 114 w 11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208">
                      <a:moveTo>
                        <a:pt x="38" y="208"/>
                      </a:moveTo>
                      <a:lnTo>
                        <a:pt x="38" y="208"/>
                      </a:lnTo>
                      <a:lnTo>
                        <a:pt x="54" y="202"/>
                      </a:lnTo>
                      <a:lnTo>
                        <a:pt x="69" y="193"/>
                      </a:lnTo>
                      <a:lnTo>
                        <a:pt x="83" y="184"/>
                      </a:lnTo>
                      <a:lnTo>
                        <a:pt x="98" y="172"/>
                      </a:lnTo>
                      <a:lnTo>
                        <a:pt x="106" y="145"/>
                      </a:lnTo>
                      <a:lnTo>
                        <a:pt x="114" y="115"/>
                      </a:lnTo>
                      <a:lnTo>
                        <a:pt x="111" y="102"/>
                      </a:lnTo>
                      <a:lnTo>
                        <a:pt x="104" y="88"/>
                      </a:lnTo>
                      <a:lnTo>
                        <a:pt x="90" y="63"/>
                      </a:lnTo>
                      <a:lnTo>
                        <a:pt x="72" y="41"/>
                      </a:lnTo>
                      <a:lnTo>
                        <a:pt x="52" y="19"/>
                      </a:lnTo>
                      <a:lnTo>
                        <a:pt x="33" y="0"/>
                      </a:lnTo>
                      <a:lnTo>
                        <a:pt x="0" y="0"/>
                      </a:lnTo>
                      <a:lnTo>
                        <a:pt x="23" y="23"/>
                      </a:lnTo>
                      <a:lnTo>
                        <a:pt x="47" y="49"/>
                      </a:lnTo>
                      <a:lnTo>
                        <a:pt x="70" y="75"/>
                      </a:lnTo>
                      <a:lnTo>
                        <a:pt x="90" y="99"/>
                      </a:lnTo>
                      <a:lnTo>
                        <a:pt x="95" y="111"/>
                      </a:lnTo>
                      <a:lnTo>
                        <a:pt x="98" y="120"/>
                      </a:lnTo>
                      <a:lnTo>
                        <a:pt x="98" y="132"/>
                      </a:lnTo>
                      <a:lnTo>
                        <a:pt x="96" y="141"/>
                      </a:lnTo>
                      <a:lnTo>
                        <a:pt x="93" y="150"/>
                      </a:lnTo>
                      <a:lnTo>
                        <a:pt x="88" y="159"/>
                      </a:lnTo>
                      <a:lnTo>
                        <a:pt x="82" y="167"/>
                      </a:lnTo>
                      <a:lnTo>
                        <a:pt x="75" y="176"/>
                      </a:lnTo>
                      <a:lnTo>
                        <a:pt x="62" y="189"/>
                      </a:lnTo>
                      <a:lnTo>
                        <a:pt x="49" y="198"/>
                      </a:lnTo>
                      <a:lnTo>
                        <a:pt x="39" y="205"/>
                      </a:lnTo>
                      <a:lnTo>
                        <a:pt x="38" y="208"/>
                      </a:lnTo>
                      <a:close/>
                    </a:path>
                  </a:pathLst>
                </a:custGeom>
                <a:solidFill>
                  <a:srgbClr val="268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3" name="Freeform 131"/>
                <p:cNvSpPr>
                  <a:spLocks/>
                </p:cNvSpPr>
                <p:nvPr/>
              </p:nvSpPr>
              <p:spPr bwMode="auto">
                <a:xfrm>
                  <a:off x="2924868" y="3757385"/>
                  <a:ext cx="71120" cy="214630"/>
                </a:xfrm>
                <a:custGeom>
                  <a:avLst/>
                  <a:gdLst>
                    <a:gd name="T0" fmla="*/ 35 w 111"/>
                    <a:gd name="T1" fmla="*/ 208 h 208"/>
                    <a:gd name="T2" fmla="*/ 35 w 111"/>
                    <a:gd name="T3" fmla="*/ 208 h 208"/>
                    <a:gd name="T4" fmla="*/ 51 w 111"/>
                    <a:gd name="T5" fmla="*/ 202 h 208"/>
                    <a:gd name="T6" fmla="*/ 66 w 111"/>
                    <a:gd name="T7" fmla="*/ 193 h 208"/>
                    <a:gd name="T8" fmla="*/ 80 w 111"/>
                    <a:gd name="T9" fmla="*/ 184 h 208"/>
                    <a:gd name="T10" fmla="*/ 95 w 111"/>
                    <a:gd name="T11" fmla="*/ 172 h 208"/>
                    <a:gd name="T12" fmla="*/ 95 w 111"/>
                    <a:gd name="T13" fmla="*/ 172 h 208"/>
                    <a:gd name="T14" fmla="*/ 103 w 111"/>
                    <a:gd name="T15" fmla="*/ 145 h 208"/>
                    <a:gd name="T16" fmla="*/ 111 w 111"/>
                    <a:gd name="T17" fmla="*/ 115 h 208"/>
                    <a:gd name="T18" fmla="*/ 111 w 111"/>
                    <a:gd name="T19" fmla="*/ 115 h 208"/>
                    <a:gd name="T20" fmla="*/ 108 w 111"/>
                    <a:gd name="T21" fmla="*/ 102 h 208"/>
                    <a:gd name="T22" fmla="*/ 101 w 111"/>
                    <a:gd name="T23" fmla="*/ 88 h 208"/>
                    <a:gd name="T24" fmla="*/ 101 w 111"/>
                    <a:gd name="T25" fmla="*/ 88 h 208"/>
                    <a:gd name="T26" fmla="*/ 87 w 111"/>
                    <a:gd name="T27" fmla="*/ 63 h 208"/>
                    <a:gd name="T28" fmla="*/ 69 w 111"/>
                    <a:gd name="T29" fmla="*/ 41 h 208"/>
                    <a:gd name="T30" fmla="*/ 49 w 111"/>
                    <a:gd name="T31" fmla="*/ 19 h 208"/>
                    <a:gd name="T32" fmla="*/ 30 w 111"/>
                    <a:gd name="T33" fmla="*/ 0 h 208"/>
                    <a:gd name="T34" fmla="*/ 0 w 111"/>
                    <a:gd name="T35" fmla="*/ 0 h 208"/>
                    <a:gd name="T36" fmla="*/ 0 w 111"/>
                    <a:gd name="T37" fmla="*/ 0 h 208"/>
                    <a:gd name="T38" fmla="*/ 23 w 111"/>
                    <a:gd name="T39" fmla="*/ 23 h 208"/>
                    <a:gd name="T40" fmla="*/ 48 w 111"/>
                    <a:gd name="T41" fmla="*/ 47 h 208"/>
                    <a:gd name="T42" fmla="*/ 70 w 111"/>
                    <a:gd name="T43" fmla="*/ 73 h 208"/>
                    <a:gd name="T44" fmla="*/ 88 w 111"/>
                    <a:gd name="T45" fmla="*/ 99 h 208"/>
                    <a:gd name="T46" fmla="*/ 88 w 111"/>
                    <a:gd name="T47" fmla="*/ 99 h 208"/>
                    <a:gd name="T48" fmla="*/ 95 w 111"/>
                    <a:gd name="T49" fmla="*/ 111 h 208"/>
                    <a:gd name="T50" fmla="*/ 96 w 111"/>
                    <a:gd name="T51" fmla="*/ 120 h 208"/>
                    <a:gd name="T52" fmla="*/ 98 w 111"/>
                    <a:gd name="T53" fmla="*/ 130 h 208"/>
                    <a:gd name="T54" fmla="*/ 96 w 111"/>
                    <a:gd name="T55" fmla="*/ 140 h 208"/>
                    <a:gd name="T56" fmla="*/ 92 w 111"/>
                    <a:gd name="T57" fmla="*/ 150 h 208"/>
                    <a:gd name="T58" fmla="*/ 87 w 111"/>
                    <a:gd name="T59" fmla="*/ 159 h 208"/>
                    <a:gd name="T60" fmla="*/ 82 w 111"/>
                    <a:gd name="T61" fmla="*/ 167 h 208"/>
                    <a:gd name="T62" fmla="*/ 74 w 111"/>
                    <a:gd name="T63" fmla="*/ 174 h 208"/>
                    <a:gd name="T64" fmla="*/ 61 w 111"/>
                    <a:gd name="T65" fmla="*/ 189 h 208"/>
                    <a:gd name="T66" fmla="*/ 46 w 111"/>
                    <a:gd name="T67" fmla="*/ 198 h 208"/>
                    <a:gd name="T68" fmla="*/ 36 w 111"/>
                    <a:gd name="T69" fmla="*/ 205 h 208"/>
                    <a:gd name="T70" fmla="*/ 35 w 111"/>
                    <a:gd name="T71" fmla="*/ 208 h 208"/>
                    <a:gd name="T72" fmla="*/ 35 w 111"/>
                    <a:gd name="T73" fmla="*/ 20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08"/>
                    <a:gd name="T113" fmla="*/ 111 w 111"/>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08">
                      <a:moveTo>
                        <a:pt x="35" y="208"/>
                      </a:moveTo>
                      <a:lnTo>
                        <a:pt x="35" y="208"/>
                      </a:lnTo>
                      <a:lnTo>
                        <a:pt x="51" y="202"/>
                      </a:lnTo>
                      <a:lnTo>
                        <a:pt x="66" y="193"/>
                      </a:lnTo>
                      <a:lnTo>
                        <a:pt x="80" y="184"/>
                      </a:lnTo>
                      <a:lnTo>
                        <a:pt x="95" y="172"/>
                      </a:lnTo>
                      <a:lnTo>
                        <a:pt x="103" y="145"/>
                      </a:lnTo>
                      <a:lnTo>
                        <a:pt x="111" y="115"/>
                      </a:lnTo>
                      <a:lnTo>
                        <a:pt x="108" y="102"/>
                      </a:lnTo>
                      <a:lnTo>
                        <a:pt x="101" y="88"/>
                      </a:lnTo>
                      <a:lnTo>
                        <a:pt x="87" y="63"/>
                      </a:lnTo>
                      <a:lnTo>
                        <a:pt x="69" y="41"/>
                      </a:lnTo>
                      <a:lnTo>
                        <a:pt x="49" y="19"/>
                      </a:lnTo>
                      <a:lnTo>
                        <a:pt x="30" y="0"/>
                      </a:lnTo>
                      <a:lnTo>
                        <a:pt x="0" y="0"/>
                      </a:lnTo>
                      <a:lnTo>
                        <a:pt x="23" y="23"/>
                      </a:lnTo>
                      <a:lnTo>
                        <a:pt x="48" y="47"/>
                      </a:lnTo>
                      <a:lnTo>
                        <a:pt x="70" y="73"/>
                      </a:lnTo>
                      <a:lnTo>
                        <a:pt x="88" y="99"/>
                      </a:lnTo>
                      <a:lnTo>
                        <a:pt x="95" y="111"/>
                      </a:lnTo>
                      <a:lnTo>
                        <a:pt x="96" y="120"/>
                      </a:lnTo>
                      <a:lnTo>
                        <a:pt x="98" y="130"/>
                      </a:lnTo>
                      <a:lnTo>
                        <a:pt x="96" y="140"/>
                      </a:lnTo>
                      <a:lnTo>
                        <a:pt x="92" y="150"/>
                      </a:lnTo>
                      <a:lnTo>
                        <a:pt x="87" y="159"/>
                      </a:lnTo>
                      <a:lnTo>
                        <a:pt x="82" y="167"/>
                      </a:lnTo>
                      <a:lnTo>
                        <a:pt x="74" y="174"/>
                      </a:lnTo>
                      <a:lnTo>
                        <a:pt x="61" y="189"/>
                      </a:lnTo>
                      <a:lnTo>
                        <a:pt x="46" y="198"/>
                      </a:lnTo>
                      <a:lnTo>
                        <a:pt x="36" y="205"/>
                      </a:lnTo>
                      <a:lnTo>
                        <a:pt x="35" y="208"/>
                      </a:lnTo>
                      <a:close/>
                    </a:path>
                  </a:pathLst>
                </a:custGeom>
                <a:solidFill>
                  <a:srgbClr val="2A82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4" name="Freeform 132"/>
                <p:cNvSpPr>
                  <a:spLocks/>
                </p:cNvSpPr>
                <p:nvPr/>
              </p:nvSpPr>
              <p:spPr bwMode="auto">
                <a:xfrm>
                  <a:off x="2926138" y="3757385"/>
                  <a:ext cx="69850" cy="214630"/>
                </a:xfrm>
                <a:custGeom>
                  <a:avLst/>
                  <a:gdLst>
                    <a:gd name="T0" fmla="*/ 33 w 109"/>
                    <a:gd name="T1" fmla="*/ 208 h 208"/>
                    <a:gd name="T2" fmla="*/ 33 w 109"/>
                    <a:gd name="T3" fmla="*/ 208 h 208"/>
                    <a:gd name="T4" fmla="*/ 49 w 109"/>
                    <a:gd name="T5" fmla="*/ 202 h 208"/>
                    <a:gd name="T6" fmla="*/ 64 w 109"/>
                    <a:gd name="T7" fmla="*/ 193 h 208"/>
                    <a:gd name="T8" fmla="*/ 78 w 109"/>
                    <a:gd name="T9" fmla="*/ 184 h 208"/>
                    <a:gd name="T10" fmla="*/ 93 w 109"/>
                    <a:gd name="T11" fmla="*/ 172 h 208"/>
                    <a:gd name="T12" fmla="*/ 93 w 109"/>
                    <a:gd name="T13" fmla="*/ 172 h 208"/>
                    <a:gd name="T14" fmla="*/ 101 w 109"/>
                    <a:gd name="T15" fmla="*/ 145 h 208"/>
                    <a:gd name="T16" fmla="*/ 109 w 109"/>
                    <a:gd name="T17" fmla="*/ 115 h 208"/>
                    <a:gd name="T18" fmla="*/ 109 w 109"/>
                    <a:gd name="T19" fmla="*/ 115 h 208"/>
                    <a:gd name="T20" fmla="*/ 106 w 109"/>
                    <a:gd name="T21" fmla="*/ 102 h 208"/>
                    <a:gd name="T22" fmla="*/ 99 w 109"/>
                    <a:gd name="T23" fmla="*/ 88 h 208"/>
                    <a:gd name="T24" fmla="*/ 99 w 109"/>
                    <a:gd name="T25" fmla="*/ 88 h 208"/>
                    <a:gd name="T26" fmla="*/ 85 w 109"/>
                    <a:gd name="T27" fmla="*/ 63 h 208"/>
                    <a:gd name="T28" fmla="*/ 67 w 109"/>
                    <a:gd name="T29" fmla="*/ 41 h 208"/>
                    <a:gd name="T30" fmla="*/ 47 w 109"/>
                    <a:gd name="T31" fmla="*/ 19 h 208"/>
                    <a:gd name="T32" fmla="*/ 28 w 109"/>
                    <a:gd name="T33" fmla="*/ 0 h 208"/>
                    <a:gd name="T34" fmla="*/ 0 w 109"/>
                    <a:gd name="T35" fmla="*/ 0 h 208"/>
                    <a:gd name="T36" fmla="*/ 0 w 109"/>
                    <a:gd name="T37" fmla="*/ 0 h 208"/>
                    <a:gd name="T38" fmla="*/ 23 w 109"/>
                    <a:gd name="T39" fmla="*/ 23 h 208"/>
                    <a:gd name="T40" fmla="*/ 47 w 109"/>
                    <a:gd name="T41" fmla="*/ 47 h 208"/>
                    <a:gd name="T42" fmla="*/ 70 w 109"/>
                    <a:gd name="T43" fmla="*/ 73 h 208"/>
                    <a:gd name="T44" fmla="*/ 88 w 109"/>
                    <a:gd name="T45" fmla="*/ 98 h 208"/>
                    <a:gd name="T46" fmla="*/ 88 w 109"/>
                    <a:gd name="T47" fmla="*/ 98 h 208"/>
                    <a:gd name="T48" fmla="*/ 94 w 109"/>
                    <a:gd name="T49" fmla="*/ 109 h 208"/>
                    <a:gd name="T50" fmla="*/ 98 w 109"/>
                    <a:gd name="T51" fmla="*/ 120 h 208"/>
                    <a:gd name="T52" fmla="*/ 98 w 109"/>
                    <a:gd name="T53" fmla="*/ 130 h 208"/>
                    <a:gd name="T54" fmla="*/ 96 w 109"/>
                    <a:gd name="T55" fmla="*/ 140 h 208"/>
                    <a:gd name="T56" fmla="*/ 93 w 109"/>
                    <a:gd name="T57" fmla="*/ 150 h 208"/>
                    <a:gd name="T58" fmla="*/ 88 w 109"/>
                    <a:gd name="T59" fmla="*/ 159 h 208"/>
                    <a:gd name="T60" fmla="*/ 81 w 109"/>
                    <a:gd name="T61" fmla="*/ 167 h 208"/>
                    <a:gd name="T62" fmla="*/ 73 w 109"/>
                    <a:gd name="T63" fmla="*/ 174 h 208"/>
                    <a:gd name="T64" fmla="*/ 59 w 109"/>
                    <a:gd name="T65" fmla="*/ 189 h 208"/>
                    <a:gd name="T66" fmla="*/ 46 w 109"/>
                    <a:gd name="T67" fmla="*/ 198 h 208"/>
                    <a:gd name="T68" fmla="*/ 36 w 109"/>
                    <a:gd name="T69" fmla="*/ 205 h 208"/>
                    <a:gd name="T70" fmla="*/ 33 w 109"/>
                    <a:gd name="T71" fmla="*/ 208 h 208"/>
                    <a:gd name="T72" fmla="*/ 33 w 109"/>
                    <a:gd name="T73" fmla="*/ 20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
                    <a:gd name="T112" fmla="*/ 0 h 208"/>
                    <a:gd name="T113" fmla="*/ 109 w 109"/>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 h="208">
                      <a:moveTo>
                        <a:pt x="33" y="208"/>
                      </a:moveTo>
                      <a:lnTo>
                        <a:pt x="33" y="208"/>
                      </a:lnTo>
                      <a:lnTo>
                        <a:pt x="49" y="202"/>
                      </a:lnTo>
                      <a:lnTo>
                        <a:pt x="64" y="193"/>
                      </a:lnTo>
                      <a:lnTo>
                        <a:pt x="78" y="184"/>
                      </a:lnTo>
                      <a:lnTo>
                        <a:pt x="93" y="172"/>
                      </a:lnTo>
                      <a:lnTo>
                        <a:pt x="101" y="145"/>
                      </a:lnTo>
                      <a:lnTo>
                        <a:pt x="109" y="115"/>
                      </a:lnTo>
                      <a:lnTo>
                        <a:pt x="106" y="102"/>
                      </a:lnTo>
                      <a:lnTo>
                        <a:pt x="99" y="88"/>
                      </a:lnTo>
                      <a:lnTo>
                        <a:pt x="85" y="63"/>
                      </a:lnTo>
                      <a:lnTo>
                        <a:pt x="67" y="41"/>
                      </a:lnTo>
                      <a:lnTo>
                        <a:pt x="47" y="19"/>
                      </a:lnTo>
                      <a:lnTo>
                        <a:pt x="28" y="0"/>
                      </a:lnTo>
                      <a:lnTo>
                        <a:pt x="0" y="0"/>
                      </a:lnTo>
                      <a:lnTo>
                        <a:pt x="23" y="23"/>
                      </a:lnTo>
                      <a:lnTo>
                        <a:pt x="47" y="47"/>
                      </a:lnTo>
                      <a:lnTo>
                        <a:pt x="70" y="73"/>
                      </a:lnTo>
                      <a:lnTo>
                        <a:pt x="88" y="98"/>
                      </a:lnTo>
                      <a:lnTo>
                        <a:pt x="94" y="109"/>
                      </a:lnTo>
                      <a:lnTo>
                        <a:pt x="98" y="120"/>
                      </a:lnTo>
                      <a:lnTo>
                        <a:pt x="98" y="130"/>
                      </a:lnTo>
                      <a:lnTo>
                        <a:pt x="96" y="140"/>
                      </a:lnTo>
                      <a:lnTo>
                        <a:pt x="93" y="150"/>
                      </a:lnTo>
                      <a:lnTo>
                        <a:pt x="88" y="159"/>
                      </a:lnTo>
                      <a:lnTo>
                        <a:pt x="81" y="167"/>
                      </a:lnTo>
                      <a:lnTo>
                        <a:pt x="73" y="174"/>
                      </a:lnTo>
                      <a:lnTo>
                        <a:pt x="59" y="189"/>
                      </a:lnTo>
                      <a:lnTo>
                        <a:pt x="46" y="198"/>
                      </a:lnTo>
                      <a:lnTo>
                        <a:pt x="36" y="205"/>
                      </a:lnTo>
                      <a:lnTo>
                        <a:pt x="33" y="208"/>
                      </a:lnTo>
                      <a:close/>
                    </a:path>
                  </a:pathLst>
                </a:custGeom>
                <a:solidFill>
                  <a:srgbClr val="2F7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5" name="Freeform 133"/>
                <p:cNvSpPr>
                  <a:spLocks/>
                </p:cNvSpPr>
                <p:nvPr/>
              </p:nvSpPr>
              <p:spPr bwMode="auto">
                <a:xfrm>
                  <a:off x="2927408" y="3757385"/>
                  <a:ext cx="68580" cy="214630"/>
                </a:xfrm>
                <a:custGeom>
                  <a:avLst/>
                  <a:gdLst>
                    <a:gd name="T0" fmla="*/ 30 w 106"/>
                    <a:gd name="T1" fmla="*/ 208 h 208"/>
                    <a:gd name="T2" fmla="*/ 30 w 106"/>
                    <a:gd name="T3" fmla="*/ 208 h 208"/>
                    <a:gd name="T4" fmla="*/ 46 w 106"/>
                    <a:gd name="T5" fmla="*/ 202 h 208"/>
                    <a:gd name="T6" fmla="*/ 61 w 106"/>
                    <a:gd name="T7" fmla="*/ 193 h 208"/>
                    <a:gd name="T8" fmla="*/ 75 w 106"/>
                    <a:gd name="T9" fmla="*/ 184 h 208"/>
                    <a:gd name="T10" fmla="*/ 90 w 106"/>
                    <a:gd name="T11" fmla="*/ 172 h 208"/>
                    <a:gd name="T12" fmla="*/ 90 w 106"/>
                    <a:gd name="T13" fmla="*/ 172 h 208"/>
                    <a:gd name="T14" fmla="*/ 98 w 106"/>
                    <a:gd name="T15" fmla="*/ 145 h 208"/>
                    <a:gd name="T16" fmla="*/ 106 w 106"/>
                    <a:gd name="T17" fmla="*/ 115 h 208"/>
                    <a:gd name="T18" fmla="*/ 106 w 106"/>
                    <a:gd name="T19" fmla="*/ 115 h 208"/>
                    <a:gd name="T20" fmla="*/ 103 w 106"/>
                    <a:gd name="T21" fmla="*/ 102 h 208"/>
                    <a:gd name="T22" fmla="*/ 96 w 106"/>
                    <a:gd name="T23" fmla="*/ 88 h 208"/>
                    <a:gd name="T24" fmla="*/ 96 w 106"/>
                    <a:gd name="T25" fmla="*/ 88 h 208"/>
                    <a:gd name="T26" fmla="*/ 82 w 106"/>
                    <a:gd name="T27" fmla="*/ 63 h 208"/>
                    <a:gd name="T28" fmla="*/ 64 w 106"/>
                    <a:gd name="T29" fmla="*/ 41 h 208"/>
                    <a:gd name="T30" fmla="*/ 44 w 106"/>
                    <a:gd name="T31" fmla="*/ 19 h 208"/>
                    <a:gd name="T32" fmla="*/ 25 w 106"/>
                    <a:gd name="T33" fmla="*/ 0 h 208"/>
                    <a:gd name="T34" fmla="*/ 0 w 106"/>
                    <a:gd name="T35" fmla="*/ 0 h 208"/>
                    <a:gd name="T36" fmla="*/ 0 w 106"/>
                    <a:gd name="T37" fmla="*/ 0 h 208"/>
                    <a:gd name="T38" fmla="*/ 23 w 106"/>
                    <a:gd name="T39" fmla="*/ 21 h 208"/>
                    <a:gd name="T40" fmla="*/ 48 w 106"/>
                    <a:gd name="T41" fmla="*/ 45 h 208"/>
                    <a:gd name="T42" fmla="*/ 69 w 106"/>
                    <a:gd name="T43" fmla="*/ 72 h 208"/>
                    <a:gd name="T44" fmla="*/ 88 w 106"/>
                    <a:gd name="T45" fmla="*/ 98 h 208"/>
                    <a:gd name="T46" fmla="*/ 88 w 106"/>
                    <a:gd name="T47" fmla="*/ 98 h 208"/>
                    <a:gd name="T48" fmla="*/ 95 w 106"/>
                    <a:gd name="T49" fmla="*/ 109 h 208"/>
                    <a:gd name="T50" fmla="*/ 96 w 106"/>
                    <a:gd name="T51" fmla="*/ 119 h 208"/>
                    <a:gd name="T52" fmla="*/ 98 w 106"/>
                    <a:gd name="T53" fmla="*/ 130 h 208"/>
                    <a:gd name="T54" fmla="*/ 95 w 106"/>
                    <a:gd name="T55" fmla="*/ 140 h 208"/>
                    <a:gd name="T56" fmla="*/ 91 w 106"/>
                    <a:gd name="T57" fmla="*/ 150 h 208"/>
                    <a:gd name="T58" fmla="*/ 87 w 106"/>
                    <a:gd name="T59" fmla="*/ 158 h 208"/>
                    <a:gd name="T60" fmla="*/ 80 w 106"/>
                    <a:gd name="T61" fmla="*/ 167 h 208"/>
                    <a:gd name="T62" fmla="*/ 72 w 106"/>
                    <a:gd name="T63" fmla="*/ 174 h 208"/>
                    <a:gd name="T64" fmla="*/ 57 w 106"/>
                    <a:gd name="T65" fmla="*/ 189 h 208"/>
                    <a:gd name="T66" fmla="*/ 43 w 106"/>
                    <a:gd name="T67" fmla="*/ 198 h 208"/>
                    <a:gd name="T68" fmla="*/ 33 w 106"/>
                    <a:gd name="T69" fmla="*/ 205 h 208"/>
                    <a:gd name="T70" fmla="*/ 30 w 106"/>
                    <a:gd name="T71" fmla="*/ 208 h 208"/>
                    <a:gd name="T72" fmla="*/ 30 w 106"/>
                    <a:gd name="T73" fmla="*/ 20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208"/>
                    <a:gd name="T113" fmla="*/ 106 w 106"/>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208">
                      <a:moveTo>
                        <a:pt x="30" y="208"/>
                      </a:moveTo>
                      <a:lnTo>
                        <a:pt x="30" y="208"/>
                      </a:lnTo>
                      <a:lnTo>
                        <a:pt x="46" y="202"/>
                      </a:lnTo>
                      <a:lnTo>
                        <a:pt x="61" y="193"/>
                      </a:lnTo>
                      <a:lnTo>
                        <a:pt x="75" y="184"/>
                      </a:lnTo>
                      <a:lnTo>
                        <a:pt x="90" y="172"/>
                      </a:lnTo>
                      <a:lnTo>
                        <a:pt x="98" y="145"/>
                      </a:lnTo>
                      <a:lnTo>
                        <a:pt x="106" y="115"/>
                      </a:lnTo>
                      <a:lnTo>
                        <a:pt x="103" y="102"/>
                      </a:lnTo>
                      <a:lnTo>
                        <a:pt x="96" y="88"/>
                      </a:lnTo>
                      <a:lnTo>
                        <a:pt x="82" y="63"/>
                      </a:lnTo>
                      <a:lnTo>
                        <a:pt x="64" y="41"/>
                      </a:lnTo>
                      <a:lnTo>
                        <a:pt x="44" y="19"/>
                      </a:lnTo>
                      <a:lnTo>
                        <a:pt x="25" y="0"/>
                      </a:lnTo>
                      <a:lnTo>
                        <a:pt x="0" y="0"/>
                      </a:lnTo>
                      <a:lnTo>
                        <a:pt x="23" y="21"/>
                      </a:lnTo>
                      <a:lnTo>
                        <a:pt x="48" y="45"/>
                      </a:lnTo>
                      <a:lnTo>
                        <a:pt x="69" y="72"/>
                      </a:lnTo>
                      <a:lnTo>
                        <a:pt x="88" y="98"/>
                      </a:lnTo>
                      <a:lnTo>
                        <a:pt x="95" y="109"/>
                      </a:lnTo>
                      <a:lnTo>
                        <a:pt x="96" y="119"/>
                      </a:lnTo>
                      <a:lnTo>
                        <a:pt x="98" y="130"/>
                      </a:lnTo>
                      <a:lnTo>
                        <a:pt x="95" y="140"/>
                      </a:lnTo>
                      <a:lnTo>
                        <a:pt x="91" y="150"/>
                      </a:lnTo>
                      <a:lnTo>
                        <a:pt x="87" y="158"/>
                      </a:lnTo>
                      <a:lnTo>
                        <a:pt x="80" y="167"/>
                      </a:lnTo>
                      <a:lnTo>
                        <a:pt x="72" y="174"/>
                      </a:lnTo>
                      <a:lnTo>
                        <a:pt x="57" y="189"/>
                      </a:lnTo>
                      <a:lnTo>
                        <a:pt x="43" y="198"/>
                      </a:lnTo>
                      <a:lnTo>
                        <a:pt x="33" y="205"/>
                      </a:lnTo>
                      <a:lnTo>
                        <a:pt x="30" y="208"/>
                      </a:lnTo>
                      <a:close/>
                    </a:path>
                  </a:pathLst>
                </a:custGeom>
                <a:solidFill>
                  <a:srgbClr val="357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6" name="Freeform 134"/>
                <p:cNvSpPr>
                  <a:spLocks/>
                </p:cNvSpPr>
                <p:nvPr/>
              </p:nvSpPr>
              <p:spPr bwMode="auto">
                <a:xfrm>
                  <a:off x="2929948" y="3757385"/>
                  <a:ext cx="66040" cy="214630"/>
                </a:xfrm>
                <a:custGeom>
                  <a:avLst/>
                  <a:gdLst>
                    <a:gd name="T0" fmla="*/ 26 w 102"/>
                    <a:gd name="T1" fmla="*/ 208 h 208"/>
                    <a:gd name="T2" fmla="*/ 26 w 102"/>
                    <a:gd name="T3" fmla="*/ 208 h 208"/>
                    <a:gd name="T4" fmla="*/ 42 w 102"/>
                    <a:gd name="T5" fmla="*/ 202 h 208"/>
                    <a:gd name="T6" fmla="*/ 57 w 102"/>
                    <a:gd name="T7" fmla="*/ 193 h 208"/>
                    <a:gd name="T8" fmla="*/ 71 w 102"/>
                    <a:gd name="T9" fmla="*/ 184 h 208"/>
                    <a:gd name="T10" fmla="*/ 86 w 102"/>
                    <a:gd name="T11" fmla="*/ 172 h 208"/>
                    <a:gd name="T12" fmla="*/ 86 w 102"/>
                    <a:gd name="T13" fmla="*/ 172 h 208"/>
                    <a:gd name="T14" fmla="*/ 94 w 102"/>
                    <a:gd name="T15" fmla="*/ 145 h 208"/>
                    <a:gd name="T16" fmla="*/ 102 w 102"/>
                    <a:gd name="T17" fmla="*/ 115 h 208"/>
                    <a:gd name="T18" fmla="*/ 102 w 102"/>
                    <a:gd name="T19" fmla="*/ 115 h 208"/>
                    <a:gd name="T20" fmla="*/ 99 w 102"/>
                    <a:gd name="T21" fmla="*/ 102 h 208"/>
                    <a:gd name="T22" fmla="*/ 92 w 102"/>
                    <a:gd name="T23" fmla="*/ 88 h 208"/>
                    <a:gd name="T24" fmla="*/ 92 w 102"/>
                    <a:gd name="T25" fmla="*/ 88 h 208"/>
                    <a:gd name="T26" fmla="*/ 78 w 102"/>
                    <a:gd name="T27" fmla="*/ 63 h 208"/>
                    <a:gd name="T28" fmla="*/ 60 w 102"/>
                    <a:gd name="T29" fmla="*/ 41 h 208"/>
                    <a:gd name="T30" fmla="*/ 40 w 102"/>
                    <a:gd name="T31" fmla="*/ 19 h 208"/>
                    <a:gd name="T32" fmla="*/ 21 w 102"/>
                    <a:gd name="T33" fmla="*/ 0 h 208"/>
                    <a:gd name="T34" fmla="*/ 0 w 102"/>
                    <a:gd name="T35" fmla="*/ 0 h 208"/>
                    <a:gd name="T36" fmla="*/ 0 w 102"/>
                    <a:gd name="T37" fmla="*/ 0 h 208"/>
                    <a:gd name="T38" fmla="*/ 22 w 102"/>
                    <a:gd name="T39" fmla="*/ 21 h 208"/>
                    <a:gd name="T40" fmla="*/ 45 w 102"/>
                    <a:gd name="T41" fmla="*/ 45 h 208"/>
                    <a:gd name="T42" fmla="*/ 68 w 102"/>
                    <a:gd name="T43" fmla="*/ 72 h 208"/>
                    <a:gd name="T44" fmla="*/ 86 w 102"/>
                    <a:gd name="T45" fmla="*/ 96 h 208"/>
                    <a:gd name="T46" fmla="*/ 86 w 102"/>
                    <a:gd name="T47" fmla="*/ 96 h 208"/>
                    <a:gd name="T48" fmla="*/ 92 w 102"/>
                    <a:gd name="T49" fmla="*/ 107 h 208"/>
                    <a:gd name="T50" fmla="*/ 96 w 102"/>
                    <a:gd name="T51" fmla="*/ 119 h 208"/>
                    <a:gd name="T52" fmla="*/ 96 w 102"/>
                    <a:gd name="T53" fmla="*/ 128 h 208"/>
                    <a:gd name="T54" fmla="*/ 94 w 102"/>
                    <a:gd name="T55" fmla="*/ 140 h 208"/>
                    <a:gd name="T56" fmla="*/ 89 w 102"/>
                    <a:gd name="T57" fmla="*/ 150 h 208"/>
                    <a:gd name="T58" fmla="*/ 84 w 102"/>
                    <a:gd name="T59" fmla="*/ 158 h 208"/>
                    <a:gd name="T60" fmla="*/ 78 w 102"/>
                    <a:gd name="T61" fmla="*/ 166 h 208"/>
                    <a:gd name="T62" fmla="*/ 70 w 102"/>
                    <a:gd name="T63" fmla="*/ 174 h 208"/>
                    <a:gd name="T64" fmla="*/ 53 w 102"/>
                    <a:gd name="T65" fmla="*/ 189 h 208"/>
                    <a:gd name="T66" fmla="*/ 39 w 102"/>
                    <a:gd name="T67" fmla="*/ 198 h 208"/>
                    <a:gd name="T68" fmla="*/ 29 w 102"/>
                    <a:gd name="T69" fmla="*/ 205 h 208"/>
                    <a:gd name="T70" fmla="*/ 26 w 102"/>
                    <a:gd name="T71" fmla="*/ 208 h 208"/>
                    <a:gd name="T72" fmla="*/ 26 w 102"/>
                    <a:gd name="T73" fmla="*/ 208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208"/>
                    <a:gd name="T113" fmla="*/ 102 w 102"/>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208">
                      <a:moveTo>
                        <a:pt x="26" y="208"/>
                      </a:moveTo>
                      <a:lnTo>
                        <a:pt x="26" y="208"/>
                      </a:lnTo>
                      <a:lnTo>
                        <a:pt x="42" y="202"/>
                      </a:lnTo>
                      <a:lnTo>
                        <a:pt x="57" y="193"/>
                      </a:lnTo>
                      <a:lnTo>
                        <a:pt x="71" y="184"/>
                      </a:lnTo>
                      <a:lnTo>
                        <a:pt x="86" y="172"/>
                      </a:lnTo>
                      <a:lnTo>
                        <a:pt x="94" y="145"/>
                      </a:lnTo>
                      <a:lnTo>
                        <a:pt x="102" y="115"/>
                      </a:lnTo>
                      <a:lnTo>
                        <a:pt x="99" y="102"/>
                      </a:lnTo>
                      <a:lnTo>
                        <a:pt x="92" y="88"/>
                      </a:lnTo>
                      <a:lnTo>
                        <a:pt x="78" y="63"/>
                      </a:lnTo>
                      <a:lnTo>
                        <a:pt x="60" y="41"/>
                      </a:lnTo>
                      <a:lnTo>
                        <a:pt x="40" y="19"/>
                      </a:lnTo>
                      <a:lnTo>
                        <a:pt x="21" y="0"/>
                      </a:lnTo>
                      <a:lnTo>
                        <a:pt x="0" y="0"/>
                      </a:lnTo>
                      <a:lnTo>
                        <a:pt x="22" y="21"/>
                      </a:lnTo>
                      <a:lnTo>
                        <a:pt x="45" y="45"/>
                      </a:lnTo>
                      <a:lnTo>
                        <a:pt x="68" y="72"/>
                      </a:lnTo>
                      <a:lnTo>
                        <a:pt x="86" y="96"/>
                      </a:lnTo>
                      <a:lnTo>
                        <a:pt x="92" y="107"/>
                      </a:lnTo>
                      <a:lnTo>
                        <a:pt x="96" y="119"/>
                      </a:lnTo>
                      <a:lnTo>
                        <a:pt x="96" y="128"/>
                      </a:lnTo>
                      <a:lnTo>
                        <a:pt x="94" y="140"/>
                      </a:lnTo>
                      <a:lnTo>
                        <a:pt x="89" y="150"/>
                      </a:lnTo>
                      <a:lnTo>
                        <a:pt x="84" y="158"/>
                      </a:lnTo>
                      <a:lnTo>
                        <a:pt x="78" y="166"/>
                      </a:lnTo>
                      <a:lnTo>
                        <a:pt x="70" y="174"/>
                      </a:lnTo>
                      <a:lnTo>
                        <a:pt x="53" y="189"/>
                      </a:lnTo>
                      <a:lnTo>
                        <a:pt x="39" y="198"/>
                      </a:lnTo>
                      <a:lnTo>
                        <a:pt x="29" y="205"/>
                      </a:lnTo>
                      <a:lnTo>
                        <a:pt x="26" y="208"/>
                      </a:lnTo>
                      <a:close/>
                    </a:path>
                  </a:pathLst>
                </a:custGeom>
                <a:solidFill>
                  <a:srgbClr val="387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7" name="Freeform 135"/>
                <p:cNvSpPr>
                  <a:spLocks noEditPoints="1"/>
                </p:cNvSpPr>
                <p:nvPr/>
              </p:nvSpPr>
              <p:spPr bwMode="auto">
                <a:xfrm>
                  <a:off x="2932487" y="3757385"/>
                  <a:ext cx="63500" cy="214630"/>
                </a:xfrm>
                <a:custGeom>
                  <a:avLst/>
                  <a:gdLst>
                    <a:gd name="T0" fmla="*/ 23 w 99"/>
                    <a:gd name="T1" fmla="*/ 208 h 208"/>
                    <a:gd name="T2" fmla="*/ 23 w 99"/>
                    <a:gd name="T3" fmla="*/ 208 h 208"/>
                    <a:gd name="T4" fmla="*/ 39 w 99"/>
                    <a:gd name="T5" fmla="*/ 202 h 208"/>
                    <a:gd name="T6" fmla="*/ 54 w 99"/>
                    <a:gd name="T7" fmla="*/ 193 h 208"/>
                    <a:gd name="T8" fmla="*/ 68 w 99"/>
                    <a:gd name="T9" fmla="*/ 184 h 208"/>
                    <a:gd name="T10" fmla="*/ 83 w 99"/>
                    <a:gd name="T11" fmla="*/ 172 h 208"/>
                    <a:gd name="T12" fmla="*/ 83 w 99"/>
                    <a:gd name="T13" fmla="*/ 172 h 208"/>
                    <a:gd name="T14" fmla="*/ 91 w 99"/>
                    <a:gd name="T15" fmla="*/ 143 h 208"/>
                    <a:gd name="T16" fmla="*/ 91 w 99"/>
                    <a:gd name="T17" fmla="*/ 143 h 208"/>
                    <a:gd name="T18" fmla="*/ 84 w 99"/>
                    <a:gd name="T19" fmla="*/ 158 h 208"/>
                    <a:gd name="T20" fmla="*/ 73 w 99"/>
                    <a:gd name="T21" fmla="*/ 169 h 208"/>
                    <a:gd name="T22" fmla="*/ 62 w 99"/>
                    <a:gd name="T23" fmla="*/ 180 h 208"/>
                    <a:gd name="T24" fmla="*/ 50 w 99"/>
                    <a:gd name="T25" fmla="*/ 190 h 208"/>
                    <a:gd name="T26" fmla="*/ 29 w 99"/>
                    <a:gd name="T27" fmla="*/ 203 h 208"/>
                    <a:gd name="T28" fmla="*/ 23 w 99"/>
                    <a:gd name="T29" fmla="*/ 208 h 208"/>
                    <a:gd name="T30" fmla="*/ 23 w 99"/>
                    <a:gd name="T31" fmla="*/ 208 h 208"/>
                    <a:gd name="T32" fmla="*/ 23 w 99"/>
                    <a:gd name="T33" fmla="*/ 208 h 208"/>
                    <a:gd name="T34" fmla="*/ 99 w 99"/>
                    <a:gd name="T35" fmla="*/ 115 h 208"/>
                    <a:gd name="T36" fmla="*/ 99 w 99"/>
                    <a:gd name="T37" fmla="*/ 115 h 208"/>
                    <a:gd name="T38" fmla="*/ 96 w 99"/>
                    <a:gd name="T39" fmla="*/ 102 h 208"/>
                    <a:gd name="T40" fmla="*/ 89 w 99"/>
                    <a:gd name="T41" fmla="*/ 88 h 208"/>
                    <a:gd name="T42" fmla="*/ 89 w 99"/>
                    <a:gd name="T43" fmla="*/ 88 h 208"/>
                    <a:gd name="T44" fmla="*/ 75 w 99"/>
                    <a:gd name="T45" fmla="*/ 63 h 208"/>
                    <a:gd name="T46" fmla="*/ 57 w 99"/>
                    <a:gd name="T47" fmla="*/ 41 h 208"/>
                    <a:gd name="T48" fmla="*/ 37 w 99"/>
                    <a:gd name="T49" fmla="*/ 19 h 208"/>
                    <a:gd name="T50" fmla="*/ 18 w 99"/>
                    <a:gd name="T51" fmla="*/ 0 h 208"/>
                    <a:gd name="T52" fmla="*/ 0 w 99"/>
                    <a:gd name="T53" fmla="*/ 0 h 208"/>
                    <a:gd name="T54" fmla="*/ 0 w 99"/>
                    <a:gd name="T55" fmla="*/ 0 h 208"/>
                    <a:gd name="T56" fmla="*/ 23 w 99"/>
                    <a:gd name="T57" fmla="*/ 21 h 208"/>
                    <a:gd name="T58" fmla="*/ 45 w 99"/>
                    <a:gd name="T59" fmla="*/ 45 h 208"/>
                    <a:gd name="T60" fmla="*/ 67 w 99"/>
                    <a:gd name="T61" fmla="*/ 70 h 208"/>
                    <a:gd name="T62" fmla="*/ 86 w 99"/>
                    <a:gd name="T63" fmla="*/ 96 h 208"/>
                    <a:gd name="T64" fmla="*/ 86 w 99"/>
                    <a:gd name="T65" fmla="*/ 96 h 208"/>
                    <a:gd name="T66" fmla="*/ 91 w 99"/>
                    <a:gd name="T67" fmla="*/ 106 h 208"/>
                    <a:gd name="T68" fmla="*/ 94 w 99"/>
                    <a:gd name="T69" fmla="*/ 114 h 208"/>
                    <a:gd name="T70" fmla="*/ 96 w 99"/>
                    <a:gd name="T71" fmla="*/ 124 h 208"/>
                    <a:gd name="T72" fmla="*/ 94 w 99"/>
                    <a:gd name="T73" fmla="*/ 133 h 208"/>
                    <a:gd name="T74" fmla="*/ 94 w 99"/>
                    <a:gd name="T75" fmla="*/ 133 h 208"/>
                    <a:gd name="T76" fmla="*/ 99 w 99"/>
                    <a:gd name="T77" fmla="*/ 115 h 208"/>
                    <a:gd name="T78" fmla="*/ 99 w 99"/>
                    <a:gd name="T79" fmla="*/ 115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
                    <a:gd name="T121" fmla="*/ 0 h 208"/>
                    <a:gd name="T122" fmla="*/ 99 w 99"/>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 h="208">
                      <a:moveTo>
                        <a:pt x="23" y="208"/>
                      </a:moveTo>
                      <a:lnTo>
                        <a:pt x="23" y="208"/>
                      </a:lnTo>
                      <a:lnTo>
                        <a:pt x="39" y="202"/>
                      </a:lnTo>
                      <a:lnTo>
                        <a:pt x="54" y="193"/>
                      </a:lnTo>
                      <a:lnTo>
                        <a:pt x="68" y="184"/>
                      </a:lnTo>
                      <a:lnTo>
                        <a:pt x="83" y="172"/>
                      </a:lnTo>
                      <a:lnTo>
                        <a:pt x="91" y="143"/>
                      </a:lnTo>
                      <a:lnTo>
                        <a:pt x="84" y="158"/>
                      </a:lnTo>
                      <a:lnTo>
                        <a:pt x="73" y="169"/>
                      </a:lnTo>
                      <a:lnTo>
                        <a:pt x="62" y="180"/>
                      </a:lnTo>
                      <a:lnTo>
                        <a:pt x="50" y="190"/>
                      </a:lnTo>
                      <a:lnTo>
                        <a:pt x="29" y="203"/>
                      </a:lnTo>
                      <a:lnTo>
                        <a:pt x="23" y="208"/>
                      </a:lnTo>
                      <a:close/>
                      <a:moveTo>
                        <a:pt x="99" y="115"/>
                      </a:moveTo>
                      <a:lnTo>
                        <a:pt x="99" y="115"/>
                      </a:lnTo>
                      <a:lnTo>
                        <a:pt x="96" y="102"/>
                      </a:lnTo>
                      <a:lnTo>
                        <a:pt x="89" y="88"/>
                      </a:lnTo>
                      <a:lnTo>
                        <a:pt x="75" y="63"/>
                      </a:lnTo>
                      <a:lnTo>
                        <a:pt x="57" y="41"/>
                      </a:lnTo>
                      <a:lnTo>
                        <a:pt x="37" y="19"/>
                      </a:lnTo>
                      <a:lnTo>
                        <a:pt x="18" y="0"/>
                      </a:lnTo>
                      <a:lnTo>
                        <a:pt x="0" y="0"/>
                      </a:lnTo>
                      <a:lnTo>
                        <a:pt x="23" y="21"/>
                      </a:lnTo>
                      <a:lnTo>
                        <a:pt x="45" y="45"/>
                      </a:lnTo>
                      <a:lnTo>
                        <a:pt x="67" y="70"/>
                      </a:lnTo>
                      <a:lnTo>
                        <a:pt x="86" y="96"/>
                      </a:lnTo>
                      <a:lnTo>
                        <a:pt x="91" y="106"/>
                      </a:lnTo>
                      <a:lnTo>
                        <a:pt x="94" y="114"/>
                      </a:lnTo>
                      <a:lnTo>
                        <a:pt x="96" y="124"/>
                      </a:lnTo>
                      <a:lnTo>
                        <a:pt x="94" y="133"/>
                      </a:lnTo>
                      <a:lnTo>
                        <a:pt x="99" y="115"/>
                      </a:lnTo>
                      <a:close/>
                    </a:path>
                  </a:pathLst>
                </a:custGeom>
                <a:solidFill>
                  <a:srgbClr val="3B72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8" name="Freeform 136"/>
                <p:cNvSpPr>
                  <a:spLocks noEditPoints="1"/>
                </p:cNvSpPr>
                <p:nvPr/>
              </p:nvSpPr>
              <p:spPr bwMode="auto">
                <a:xfrm>
                  <a:off x="2933758" y="3757385"/>
                  <a:ext cx="62230" cy="214630"/>
                </a:xfrm>
                <a:custGeom>
                  <a:avLst/>
                  <a:gdLst>
                    <a:gd name="T0" fmla="*/ 20 w 96"/>
                    <a:gd name="T1" fmla="*/ 208 h 208"/>
                    <a:gd name="T2" fmla="*/ 20 w 96"/>
                    <a:gd name="T3" fmla="*/ 208 h 208"/>
                    <a:gd name="T4" fmla="*/ 36 w 96"/>
                    <a:gd name="T5" fmla="*/ 202 h 208"/>
                    <a:gd name="T6" fmla="*/ 51 w 96"/>
                    <a:gd name="T7" fmla="*/ 193 h 208"/>
                    <a:gd name="T8" fmla="*/ 65 w 96"/>
                    <a:gd name="T9" fmla="*/ 184 h 208"/>
                    <a:gd name="T10" fmla="*/ 80 w 96"/>
                    <a:gd name="T11" fmla="*/ 172 h 208"/>
                    <a:gd name="T12" fmla="*/ 80 w 96"/>
                    <a:gd name="T13" fmla="*/ 172 h 208"/>
                    <a:gd name="T14" fmla="*/ 86 w 96"/>
                    <a:gd name="T15" fmla="*/ 153 h 208"/>
                    <a:gd name="T16" fmla="*/ 86 w 96"/>
                    <a:gd name="T17" fmla="*/ 153 h 208"/>
                    <a:gd name="T18" fmla="*/ 77 w 96"/>
                    <a:gd name="T19" fmla="*/ 164 h 208"/>
                    <a:gd name="T20" fmla="*/ 67 w 96"/>
                    <a:gd name="T21" fmla="*/ 176 h 208"/>
                    <a:gd name="T22" fmla="*/ 55 w 96"/>
                    <a:gd name="T23" fmla="*/ 185 h 208"/>
                    <a:gd name="T24" fmla="*/ 44 w 96"/>
                    <a:gd name="T25" fmla="*/ 192 h 208"/>
                    <a:gd name="T26" fmla="*/ 26 w 96"/>
                    <a:gd name="T27" fmla="*/ 203 h 208"/>
                    <a:gd name="T28" fmla="*/ 20 w 96"/>
                    <a:gd name="T29" fmla="*/ 208 h 208"/>
                    <a:gd name="T30" fmla="*/ 20 w 96"/>
                    <a:gd name="T31" fmla="*/ 208 h 208"/>
                    <a:gd name="T32" fmla="*/ 20 w 96"/>
                    <a:gd name="T33" fmla="*/ 208 h 208"/>
                    <a:gd name="T34" fmla="*/ 96 w 96"/>
                    <a:gd name="T35" fmla="*/ 115 h 208"/>
                    <a:gd name="T36" fmla="*/ 96 w 96"/>
                    <a:gd name="T37" fmla="*/ 115 h 208"/>
                    <a:gd name="T38" fmla="*/ 93 w 96"/>
                    <a:gd name="T39" fmla="*/ 102 h 208"/>
                    <a:gd name="T40" fmla="*/ 86 w 96"/>
                    <a:gd name="T41" fmla="*/ 88 h 208"/>
                    <a:gd name="T42" fmla="*/ 86 w 96"/>
                    <a:gd name="T43" fmla="*/ 88 h 208"/>
                    <a:gd name="T44" fmla="*/ 72 w 96"/>
                    <a:gd name="T45" fmla="*/ 63 h 208"/>
                    <a:gd name="T46" fmla="*/ 54 w 96"/>
                    <a:gd name="T47" fmla="*/ 41 h 208"/>
                    <a:gd name="T48" fmla="*/ 34 w 96"/>
                    <a:gd name="T49" fmla="*/ 19 h 208"/>
                    <a:gd name="T50" fmla="*/ 15 w 96"/>
                    <a:gd name="T51" fmla="*/ 0 h 208"/>
                    <a:gd name="T52" fmla="*/ 0 w 96"/>
                    <a:gd name="T53" fmla="*/ 0 h 208"/>
                    <a:gd name="T54" fmla="*/ 0 w 96"/>
                    <a:gd name="T55" fmla="*/ 0 h 208"/>
                    <a:gd name="T56" fmla="*/ 21 w 96"/>
                    <a:gd name="T57" fmla="*/ 21 h 208"/>
                    <a:gd name="T58" fmla="*/ 44 w 96"/>
                    <a:gd name="T59" fmla="*/ 44 h 208"/>
                    <a:gd name="T60" fmla="*/ 67 w 96"/>
                    <a:gd name="T61" fmla="*/ 70 h 208"/>
                    <a:gd name="T62" fmla="*/ 85 w 96"/>
                    <a:gd name="T63" fmla="*/ 94 h 208"/>
                    <a:gd name="T64" fmla="*/ 85 w 96"/>
                    <a:gd name="T65" fmla="*/ 94 h 208"/>
                    <a:gd name="T66" fmla="*/ 90 w 96"/>
                    <a:gd name="T67" fmla="*/ 101 h 208"/>
                    <a:gd name="T68" fmla="*/ 91 w 96"/>
                    <a:gd name="T69" fmla="*/ 109 h 208"/>
                    <a:gd name="T70" fmla="*/ 94 w 96"/>
                    <a:gd name="T71" fmla="*/ 122 h 208"/>
                    <a:gd name="T72" fmla="*/ 94 w 96"/>
                    <a:gd name="T73" fmla="*/ 122 h 208"/>
                    <a:gd name="T74" fmla="*/ 96 w 96"/>
                    <a:gd name="T75" fmla="*/ 115 h 208"/>
                    <a:gd name="T76" fmla="*/ 96 w 96"/>
                    <a:gd name="T77" fmla="*/ 115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208"/>
                    <a:gd name="T119" fmla="*/ 96 w 96"/>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208">
                      <a:moveTo>
                        <a:pt x="20" y="208"/>
                      </a:moveTo>
                      <a:lnTo>
                        <a:pt x="20" y="208"/>
                      </a:lnTo>
                      <a:lnTo>
                        <a:pt x="36" y="202"/>
                      </a:lnTo>
                      <a:lnTo>
                        <a:pt x="51" y="193"/>
                      </a:lnTo>
                      <a:lnTo>
                        <a:pt x="65" y="184"/>
                      </a:lnTo>
                      <a:lnTo>
                        <a:pt x="80" y="172"/>
                      </a:lnTo>
                      <a:lnTo>
                        <a:pt x="86" y="153"/>
                      </a:lnTo>
                      <a:lnTo>
                        <a:pt x="77" y="164"/>
                      </a:lnTo>
                      <a:lnTo>
                        <a:pt x="67" y="176"/>
                      </a:lnTo>
                      <a:lnTo>
                        <a:pt x="55" y="185"/>
                      </a:lnTo>
                      <a:lnTo>
                        <a:pt x="44" y="192"/>
                      </a:lnTo>
                      <a:lnTo>
                        <a:pt x="26" y="203"/>
                      </a:lnTo>
                      <a:lnTo>
                        <a:pt x="20" y="208"/>
                      </a:lnTo>
                      <a:close/>
                      <a:moveTo>
                        <a:pt x="96" y="115"/>
                      </a:moveTo>
                      <a:lnTo>
                        <a:pt x="96" y="115"/>
                      </a:lnTo>
                      <a:lnTo>
                        <a:pt x="93" y="102"/>
                      </a:lnTo>
                      <a:lnTo>
                        <a:pt x="86" y="88"/>
                      </a:lnTo>
                      <a:lnTo>
                        <a:pt x="72" y="63"/>
                      </a:lnTo>
                      <a:lnTo>
                        <a:pt x="54" y="41"/>
                      </a:lnTo>
                      <a:lnTo>
                        <a:pt x="34" y="19"/>
                      </a:lnTo>
                      <a:lnTo>
                        <a:pt x="15" y="0"/>
                      </a:lnTo>
                      <a:lnTo>
                        <a:pt x="0" y="0"/>
                      </a:lnTo>
                      <a:lnTo>
                        <a:pt x="21" y="21"/>
                      </a:lnTo>
                      <a:lnTo>
                        <a:pt x="44" y="44"/>
                      </a:lnTo>
                      <a:lnTo>
                        <a:pt x="67" y="70"/>
                      </a:lnTo>
                      <a:lnTo>
                        <a:pt x="85" y="94"/>
                      </a:lnTo>
                      <a:lnTo>
                        <a:pt x="90" y="101"/>
                      </a:lnTo>
                      <a:lnTo>
                        <a:pt x="91" y="109"/>
                      </a:lnTo>
                      <a:lnTo>
                        <a:pt x="94" y="122"/>
                      </a:lnTo>
                      <a:lnTo>
                        <a:pt x="96" y="115"/>
                      </a:lnTo>
                      <a:close/>
                    </a:path>
                  </a:pathLst>
                </a:custGeom>
                <a:solidFill>
                  <a:srgbClr val="3E6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9" name="Freeform 137"/>
                <p:cNvSpPr>
                  <a:spLocks/>
                </p:cNvSpPr>
                <p:nvPr/>
              </p:nvSpPr>
              <p:spPr bwMode="auto">
                <a:xfrm>
                  <a:off x="2714048" y="3875495"/>
                  <a:ext cx="255271" cy="128271"/>
                </a:xfrm>
                <a:custGeom>
                  <a:avLst/>
                  <a:gdLst>
                    <a:gd name="T0" fmla="*/ 382 w 394"/>
                    <a:gd name="T1" fmla="*/ 0 h 125"/>
                    <a:gd name="T2" fmla="*/ 382 w 394"/>
                    <a:gd name="T3" fmla="*/ 0 h 125"/>
                    <a:gd name="T4" fmla="*/ 386 w 394"/>
                    <a:gd name="T5" fmla="*/ 10 h 125"/>
                    <a:gd name="T6" fmla="*/ 386 w 394"/>
                    <a:gd name="T7" fmla="*/ 10 h 125"/>
                    <a:gd name="T8" fmla="*/ 384 w 394"/>
                    <a:gd name="T9" fmla="*/ 16 h 125"/>
                    <a:gd name="T10" fmla="*/ 381 w 394"/>
                    <a:gd name="T11" fmla="*/ 23 h 125"/>
                    <a:gd name="T12" fmla="*/ 376 w 394"/>
                    <a:gd name="T13" fmla="*/ 27 h 125"/>
                    <a:gd name="T14" fmla="*/ 371 w 394"/>
                    <a:gd name="T15" fmla="*/ 32 h 125"/>
                    <a:gd name="T16" fmla="*/ 360 w 394"/>
                    <a:gd name="T17" fmla="*/ 39 h 125"/>
                    <a:gd name="T18" fmla="*/ 350 w 394"/>
                    <a:gd name="T19" fmla="*/ 44 h 125"/>
                    <a:gd name="T20" fmla="*/ 350 w 394"/>
                    <a:gd name="T21" fmla="*/ 44 h 125"/>
                    <a:gd name="T22" fmla="*/ 319 w 394"/>
                    <a:gd name="T23" fmla="*/ 53 h 125"/>
                    <a:gd name="T24" fmla="*/ 288 w 394"/>
                    <a:gd name="T25" fmla="*/ 62 h 125"/>
                    <a:gd name="T26" fmla="*/ 256 w 394"/>
                    <a:gd name="T27" fmla="*/ 70 h 125"/>
                    <a:gd name="T28" fmla="*/ 223 w 394"/>
                    <a:gd name="T29" fmla="*/ 75 h 125"/>
                    <a:gd name="T30" fmla="*/ 223 w 394"/>
                    <a:gd name="T31" fmla="*/ 75 h 125"/>
                    <a:gd name="T32" fmla="*/ 112 w 394"/>
                    <a:gd name="T33" fmla="*/ 94 h 125"/>
                    <a:gd name="T34" fmla="*/ 85 w 394"/>
                    <a:gd name="T35" fmla="*/ 101 h 125"/>
                    <a:gd name="T36" fmla="*/ 57 w 394"/>
                    <a:gd name="T37" fmla="*/ 105 h 125"/>
                    <a:gd name="T38" fmla="*/ 31 w 394"/>
                    <a:gd name="T39" fmla="*/ 114 h 125"/>
                    <a:gd name="T40" fmla="*/ 5 w 394"/>
                    <a:gd name="T41" fmla="*/ 123 h 125"/>
                    <a:gd name="T42" fmla="*/ 0 w 394"/>
                    <a:gd name="T43" fmla="*/ 125 h 125"/>
                    <a:gd name="T44" fmla="*/ 150 w 394"/>
                    <a:gd name="T45" fmla="*/ 125 h 125"/>
                    <a:gd name="T46" fmla="*/ 150 w 394"/>
                    <a:gd name="T47" fmla="*/ 125 h 125"/>
                    <a:gd name="T48" fmla="*/ 195 w 394"/>
                    <a:gd name="T49" fmla="*/ 118 h 125"/>
                    <a:gd name="T50" fmla="*/ 239 w 394"/>
                    <a:gd name="T51" fmla="*/ 109 h 125"/>
                    <a:gd name="T52" fmla="*/ 278 w 394"/>
                    <a:gd name="T53" fmla="*/ 101 h 125"/>
                    <a:gd name="T54" fmla="*/ 312 w 394"/>
                    <a:gd name="T55" fmla="*/ 89 h 125"/>
                    <a:gd name="T56" fmla="*/ 343 w 394"/>
                    <a:gd name="T57" fmla="*/ 78 h 125"/>
                    <a:gd name="T58" fmla="*/ 355 w 394"/>
                    <a:gd name="T59" fmla="*/ 71 h 125"/>
                    <a:gd name="T60" fmla="*/ 366 w 394"/>
                    <a:gd name="T61" fmla="*/ 63 h 125"/>
                    <a:gd name="T62" fmla="*/ 376 w 394"/>
                    <a:gd name="T63" fmla="*/ 57 h 125"/>
                    <a:gd name="T64" fmla="*/ 382 w 394"/>
                    <a:gd name="T65" fmla="*/ 49 h 125"/>
                    <a:gd name="T66" fmla="*/ 389 w 394"/>
                    <a:gd name="T67" fmla="*/ 42 h 125"/>
                    <a:gd name="T68" fmla="*/ 392 w 394"/>
                    <a:gd name="T69" fmla="*/ 34 h 125"/>
                    <a:gd name="T70" fmla="*/ 392 w 394"/>
                    <a:gd name="T71" fmla="*/ 34 h 125"/>
                    <a:gd name="T72" fmla="*/ 394 w 394"/>
                    <a:gd name="T73" fmla="*/ 21 h 125"/>
                    <a:gd name="T74" fmla="*/ 392 w 394"/>
                    <a:gd name="T75" fmla="*/ 11 h 125"/>
                    <a:gd name="T76" fmla="*/ 387 w 394"/>
                    <a:gd name="T77" fmla="*/ 5 h 125"/>
                    <a:gd name="T78" fmla="*/ 382 w 394"/>
                    <a:gd name="T79" fmla="*/ 0 h 125"/>
                    <a:gd name="T80" fmla="*/ 382 w 394"/>
                    <a:gd name="T81" fmla="*/ 0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4"/>
                    <a:gd name="T124" fmla="*/ 0 h 125"/>
                    <a:gd name="T125" fmla="*/ 394 w 394"/>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4"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150" y="125"/>
                      </a:lnTo>
                      <a:lnTo>
                        <a:pt x="195" y="118"/>
                      </a:lnTo>
                      <a:lnTo>
                        <a:pt x="239" y="109"/>
                      </a:lnTo>
                      <a:lnTo>
                        <a:pt x="278" y="101"/>
                      </a:lnTo>
                      <a:lnTo>
                        <a:pt x="312" y="89"/>
                      </a:lnTo>
                      <a:lnTo>
                        <a:pt x="343" y="78"/>
                      </a:lnTo>
                      <a:lnTo>
                        <a:pt x="355" y="71"/>
                      </a:lnTo>
                      <a:lnTo>
                        <a:pt x="366" y="63"/>
                      </a:lnTo>
                      <a:lnTo>
                        <a:pt x="376" y="57"/>
                      </a:lnTo>
                      <a:lnTo>
                        <a:pt x="382" y="49"/>
                      </a:lnTo>
                      <a:lnTo>
                        <a:pt x="389" y="42"/>
                      </a:lnTo>
                      <a:lnTo>
                        <a:pt x="392" y="34"/>
                      </a:lnTo>
                      <a:lnTo>
                        <a:pt x="394" y="21"/>
                      </a:lnTo>
                      <a:lnTo>
                        <a:pt x="392" y="11"/>
                      </a:lnTo>
                      <a:lnTo>
                        <a:pt x="387" y="5"/>
                      </a:lnTo>
                      <a:lnTo>
                        <a:pt x="382"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0" name="Freeform 138"/>
                <p:cNvSpPr>
                  <a:spLocks/>
                </p:cNvSpPr>
                <p:nvPr/>
              </p:nvSpPr>
              <p:spPr bwMode="auto">
                <a:xfrm>
                  <a:off x="2714048" y="3875495"/>
                  <a:ext cx="254000" cy="128271"/>
                </a:xfrm>
                <a:custGeom>
                  <a:avLst/>
                  <a:gdLst>
                    <a:gd name="T0" fmla="*/ 382 w 392"/>
                    <a:gd name="T1" fmla="*/ 0 h 125"/>
                    <a:gd name="T2" fmla="*/ 382 w 392"/>
                    <a:gd name="T3" fmla="*/ 0 h 125"/>
                    <a:gd name="T4" fmla="*/ 386 w 392"/>
                    <a:gd name="T5" fmla="*/ 10 h 125"/>
                    <a:gd name="T6" fmla="*/ 386 w 392"/>
                    <a:gd name="T7" fmla="*/ 10 h 125"/>
                    <a:gd name="T8" fmla="*/ 384 w 392"/>
                    <a:gd name="T9" fmla="*/ 16 h 125"/>
                    <a:gd name="T10" fmla="*/ 381 w 392"/>
                    <a:gd name="T11" fmla="*/ 23 h 125"/>
                    <a:gd name="T12" fmla="*/ 376 w 392"/>
                    <a:gd name="T13" fmla="*/ 27 h 125"/>
                    <a:gd name="T14" fmla="*/ 371 w 392"/>
                    <a:gd name="T15" fmla="*/ 32 h 125"/>
                    <a:gd name="T16" fmla="*/ 360 w 392"/>
                    <a:gd name="T17" fmla="*/ 39 h 125"/>
                    <a:gd name="T18" fmla="*/ 350 w 392"/>
                    <a:gd name="T19" fmla="*/ 44 h 125"/>
                    <a:gd name="T20" fmla="*/ 350 w 392"/>
                    <a:gd name="T21" fmla="*/ 44 h 125"/>
                    <a:gd name="T22" fmla="*/ 319 w 392"/>
                    <a:gd name="T23" fmla="*/ 53 h 125"/>
                    <a:gd name="T24" fmla="*/ 288 w 392"/>
                    <a:gd name="T25" fmla="*/ 62 h 125"/>
                    <a:gd name="T26" fmla="*/ 256 w 392"/>
                    <a:gd name="T27" fmla="*/ 70 h 125"/>
                    <a:gd name="T28" fmla="*/ 223 w 392"/>
                    <a:gd name="T29" fmla="*/ 75 h 125"/>
                    <a:gd name="T30" fmla="*/ 223 w 392"/>
                    <a:gd name="T31" fmla="*/ 75 h 125"/>
                    <a:gd name="T32" fmla="*/ 112 w 392"/>
                    <a:gd name="T33" fmla="*/ 94 h 125"/>
                    <a:gd name="T34" fmla="*/ 85 w 392"/>
                    <a:gd name="T35" fmla="*/ 101 h 125"/>
                    <a:gd name="T36" fmla="*/ 57 w 392"/>
                    <a:gd name="T37" fmla="*/ 105 h 125"/>
                    <a:gd name="T38" fmla="*/ 31 w 392"/>
                    <a:gd name="T39" fmla="*/ 114 h 125"/>
                    <a:gd name="T40" fmla="*/ 5 w 392"/>
                    <a:gd name="T41" fmla="*/ 123 h 125"/>
                    <a:gd name="T42" fmla="*/ 0 w 392"/>
                    <a:gd name="T43" fmla="*/ 125 h 125"/>
                    <a:gd name="T44" fmla="*/ 130 w 392"/>
                    <a:gd name="T45" fmla="*/ 125 h 125"/>
                    <a:gd name="T46" fmla="*/ 130 w 392"/>
                    <a:gd name="T47" fmla="*/ 125 h 125"/>
                    <a:gd name="T48" fmla="*/ 179 w 392"/>
                    <a:gd name="T49" fmla="*/ 118 h 125"/>
                    <a:gd name="T50" fmla="*/ 226 w 392"/>
                    <a:gd name="T51" fmla="*/ 110 h 125"/>
                    <a:gd name="T52" fmla="*/ 269 w 392"/>
                    <a:gd name="T53" fmla="*/ 101 h 125"/>
                    <a:gd name="T54" fmla="*/ 306 w 392"/>
                    <a:gd name="T55" fmla="*/ 89 h 125"/>
                    <a:gd name="T56" fmla="*/ 338 w 392"/>
                    <a:gd name="T57" fmla="*/ 78 h 125"/>
                    <a:gd name="T58" fmla="*/ 352 w 392"/>
                    <a:gd name="T59" fmla="*/ 70 h 125"/>
                    <a:gd name="T60" fmla="*/ 363 w 392"/>
                    <a:gd name="T61" fmla="*/ 63 h 125"/>
                    <a:gd name="T62" fmla="*/ 374 w 392"/>
                    <a:gd name="T63" fmla="*/ 57 h 125"/>
                    <a:gd name="T64" fmla="*/ 381 w 392"/>
                    <a:gd name="T65" fmla="*/ 49 h 125"/>
                    <a:gd name="T66" fmla="*/ 387 w 392"/>
                    <a:gd name="T67" fmla="*/ 40 h 125"/>
                    <a:gd name="T68" fmla="*/ 391 w 392"/>
                    <a:gd name="T69" fmla="*/ 32 h 125"/>
                    <a:gd name="T70" fmla="*/ 391 w 392"/>
                    <a:gd name="T71" fmla="*/ 32 h 125"/>
                    <a:gd name="T72" fmla="*/ 392 w 392"/>
                    <a:gd name="T73" fmla="*/ 19 h 125"/>
                    <a:gd name="T74" fmla="*/ 391 w 392"/>
                    <a:gd name="T75" fmla="*/ 11 h 125"/>
                    <a:gd name="T76" fmla="*/ 387 w 392"/>
                    <a:gd name="T77" fmla="*/ 5 h 125"/>
                    <a:gd name="T78" fmla="*/ 382 w 392"/>
                    <a:gd name="T79" fmla="*/ 0 h 125"/>
                    <a:gd name="T80" fmla="*/ 382 w 392"/>
                    <a:gd name="T81" fmla="*/ 0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125"/>
                    <a:gd name="T125" fmla="*/ 392 w 392"/>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130" y="125"/>
                      </a:lnTo>
                      <a:lnTo>
                        <a:pt x="179" y="118"/>
                      </a:lnTo>
                      <a:lnTo>
                        <a:pt x="226" y="110"/>
                      </a:lnTo>
                      <a:lnTo>
                        <a:pt x="269" y="101"/>
                      </a:lnTo>
                      <a:lnTo>
                        <a:pt x="306" y="89"/>
                      </a:lnTo>
                      <a:lnTo>
                        <a:pt x="338" y="78"/>
                      </a:lnTo>
                      <a:lnTo>
                        <a:pt x="352" y="70"/>
                      </a:lnTo>
                      <a:lnTo>
                        <a:pt x="363" y="63"/>
                      </a:lnTo>
                      <a:lnTo>
                        <a:pt x="374" y="57"/>
                      </a:lnTo>
                      <a:lnTo>
                        <a:pt x="381" y="49"/>
                      </a:lnTo>
                      <a:lnTo>
                        <a:pt x="387" y="40"/>
                      </a:lnTo>
                      <a:lnTo>
                        <a:pt x="391" y="32"/>
                      </a:lnTo>
                      <a:lnTo>
                        <a:pt x="392" y="19"/>
                      </a:lnTo>
                      <a:lnTo>
                        <a:pt x="391" y="11"/>
                      </a:lnTo>
                      <a:lnTo>
                        <a:pt x="387" y="5"/>
                      </a:lnTo>
                      <a:lnTo>
                        <a:pt x="382" y="0"/>
                      </a:lnTo>
                      <a:close/>
                    </a:path>
                  </a:pathLst>
                </a:custGeom>
                <a:solidFill>
                  <a:srgbClr val="248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1" name="Freeform 139"/>
                <p:cNvSpPr>
                  <a:spLocks/>
                </p:cNvSpPr>
                <p:nvPr/>
              </p:nvSpPr>
              <p:spPr bwMode="auto">
                <a:xfrm>
                  <a:off x="2714048" y="3875495"/>
                  <a:ext cx="254000" cy="128271"/>
                </a:xfrm>
                <a:custGeom>
                  <a:avLst/>
                  <a:gdLst>
                    <a:gd name="T0" fmla="*/ 382 w 392"/>
                    <a:gd name="T1" fmla="*/ 0 h 125"/>
                    <a:gd name="T2" fmla="*/ 382 w 392"/>
                    <a:gd name="T3" fmla="*/ 0 h 125"/>
                    <a:gd name="T4" fmla="*/ 386 w 392"/>
                    <a:gd name="T5" fmla="*/ 10 h 125"/>
                    <a:gd name="T6" fmla="*/ 386 w 392"/>
                    <a:gd name="T7" fmla="*/ 10 h 125"/>
                    <a:gd name="T8" fmla="*/ 384 w 392"/>
                    <a:gd name="T9" fmla="*/ 16 h 125"/>
                    <a:gd name="T10" fmla="*/ 381 w 392"/>
                    <a:gd name="T11" fmla="*/ 23 h 125"/>
                    <a:gd name="T12" fmla="*/ 376 w 392"/>
                    <a:gd name="T13" fmla="*/ 27 h 125"/>
                    <a:gd name="T14" fmla="*/ 371 w 392"/>
                    <a:gd name="T15" fmla="*/ 32 h 125"/>
                    <a:gd name="T16" fmla="*/ 360 w 392"/>
                    <a:gd name="T17" fmla="*/ 39 h 125"/>
                    <a:gd name="T18" fmla="*/ 350 w 392"/>
                    <a:gd name="T19" fmla="*/ 44 h 125"/>
                    <a:gd name="T20" fmla="*/ 350 w 392"/>
                    <a:gd name="T21" fmla="*/ 44 h 125"/>
                    <a:gd name="T22" fmla="*/ 319 w 392"/>
                    <a:gd name="T23" fmla="*/ 53 h 125"/>
                    <a:gd name="T24" fmla="*/ 288 w 392"/>
                    <a:gd name="T25" fmla="*/ 62 h 125"/>
                    <a:gd name="T26" fmla="*/ 256 w 392"/>
                    <a:gd name="T27" fmla="*/ 70 h 125"/>
                    <a:gd name="T28" fmla="*/ 223 w 392"/>
                    <a:gd name="T29" fmla="*/ 75 h 125"/>
                    <a:gd name="T30" fmla="*/ 223 w 392"/>
                    <a:gd name="T31" fmla="*/ 75 h 125"/>
                    <a:gd name="T32" fmla="*/ 112 w 392"/>
                    <a:gd name="T33" fmla="*/ 94 h 125"/>
                    <a:gd name="T34" fmla="*/ 85 w 392"/>
                    <a:gd name="T35" fmla="*/ 101 h 125"/>
                    <a:gd name="T36" fmla="*/ 57 w 392"/>
                    <a:gd name="T37" fmla="*/ 105 h 125"/>
                    <a:gd name="T38" fmla="*/ 31 w 392"/>
                    <a:gd name="T39" fmla="*/ 114 h 125"/>
                    <a:gd name="T40" fmla="*/ 5 w 392"/>
                    <a:gd name="T41" fmla="*/ 123 h 125"/>
                    <a:gd name="T42" fmla="*/ 0 w 392"/>
                    <a:gd name="T43" fmla="*/ 125 h 125"/>
                    <a:gd name="T44" fmla="*/ 109 w 392"/>
                    <a:gd name="T45" fmla="*/ 125 h 125"/>
                    <a:gd name="T46" fmla="*/ 109 w 392"/>
                    <a:gd name="T47" fmla="*/ 125 h 125"/>
                    <a:gd name="T48" fmla="*/ 161 w 392"/>
                    <a:gd name="T49" fmla="*/ 118 h 125"/>
                    <a:gd name="T50" fmla="*/ 212 w 392"/>
                    <a:gd name="T51" fmla="*/ 110 h 125"/>
                    <a:gd name="T52" fmla="*/ 257 w 392"/>
                    <a:gd name="T53" fmla="*/ 101 h 125"/>
                    <a:gd name="T54" fmla="*/ 298 w 392"/>
                    <a:gd name="T55" fmla="*/ 89 h 125"/>
                    <a:gd name="T56" fmla="*/ 334 w 392"/>
                    <a:gd name="T57" fmla="*/ 78 h 125"/>
                    <a:gd name="T58" fmla="*/ 348 w 392"/>
                    <a:gd name="T59" fmla="*/ 70 h 125"/>
                    <a:gd name="T60" fmla="*/ 361 w 392"/>
                    <a:gd name="T61" fmla="*/ 63 h 125"/>
                    <a:gd name="T62" fmla="*/ 371 w 392"/>
                    <a:gd name="T63" fmla="*/ 55 h 125"/>
                    <a:gd name="T64" fmla="*/ 379 w 392"/>
                    <a:gd name="T65" fmla="*/ 47 h 125"/>
                    <a:gd name="T66" fmla="*/ 386 w 392"/>
                    <a:gd name="T67" fmla="*/ 39 h 125"/>
                    <a:gd name="T68" fmla="*/ 389 w 392"/>
                    <a:gd name="T69" fmla="*/ 31 h 125"/>
                    <a:gd name="T70" fmla="*/ 389 w 392"/>
                    <a:gd name="T71" fmla="*/ 31 h 125"/>
                    <a:gd name="T72" fmla="*/ 392 w 392"/>
                    <a:gd name="T73" fmla="*/ 18 h 125"/>
                    <a:gd name="T74" fmla="*/ 391 w 392"/>
                    <a:gd name="T75" fmla="*/ 10 h 125"/>
                    <a:gd name="T76" fmla="*/ 387 w 392"/>
                    <a:gd name="T77" fmla="*/ 3 h 125"/>
                    <a:gd name="T78" fmla="*/ 382 w 392"/>
                    <a:gd name="T79" fmla="*/ 0 h 125"/>
                    <a:gd name="T80" fmla="*/ 382 w 392"/>
                    <a:gd name="T81" fmla="*/ 0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125"/>
                    <a:gd name="T125" fmla="*/ 392 w 392"/>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109" y="125"/>
                      </a:lnTo>
                      <a:lnTo>
                        <a:pt x="161" y="118"/>
                      </a:lnTo>
                      <a:lnTo>
                        <a:pt x="212" y="110"/>
                      </a:lnTo>
                      <a:lnTo>
                        <a:pt x="257" y="101"/>
                      </a:lnTo>
                      <a:lnTo>
                        <a:pt x="298" y="89"/>
                      </a:lnTo>
                      <a:lnTo>
                        <a:pt x="334" y="78"/>
                      </a:lnTo>
                      <a:lnTo>
                        <a:pt x="348" y="70"/>
                      </a:lnTo>
                      <a:lnTo>
                        <a:pt x="361" y="63"/>
                      </a:lnTo>
                      <a:lnTo>
                        <a:pt x="371" y="55"/>
                      </a:lnTo>
                      <a:lnTo>
                        <a:pt x="379" y="47"/>
                      </a:lnTo>
                      <a:lnTo>
                        <a:pt x="386" y="39"/>
                      </a:lnTo>
                      <a:lnTo>
                        <a:pt x="389" y="31"/>
                      </a:lnTo>
                      <a:lnTo>
                        <a:pt x="392" y="18"/>
                      </a:lnTo>
                      <a:lnTo>
                        <a:pt x="391" y="10"/>
                      </a:lnTo>
                      <a:lnTo>
                        <a:pt x="387" y="3"/>
                      </a:lnTo>
                      <a:lnTo>
                        <a:pt x="382" y="0"/>
                      </a:lnTo>
                      <a:close/>
                    </a:path>
                  </a:pathLst>
                </a:custGeom>
                <a:solidFill>
                  <a:srgbClr val="288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2" name="Freeform 140"/>
                <p:cNvSpPr>
                  <a:spLocks/>
                </p:cNvSpPr>
                <p:nvPr/>
              </p:nvSpPr>
              <p:spPr bwMode="auto">
                <a:xfrm>
                  <a:off x="2714048" y="3875495"/>
                  <a:ext cx="252730" cy="128271"/>
                </a:xfrm>
                <a:custGeom>
                  <a:avLst/>
                  <a:gdLst>
                    <a:gd name="T0" fmla="*/ 382 w 391"/>
                    <a:gd name="T1" fmla="*/ 0 h 125"/>
                    <a:gd name="T2" fmla="*/ 382 w 391"/>
                    <a:gd name="T3" fmla="*/ 0 h 125"/>
                    <a:gd name="T4" fmla="*/ 386 w 391"/>
                    <a:gd name="T5" fmla="*/ 10 h 125"/>
                    <a:gd name="T6" fmla="*/ 386 w 391"/>
                    <a:gd name="T7" fmla="*/ 10 h 125"/>
                    <a:gd name="T8" fmla="*/ 384 w 391"/>
                    <a:gd name="T9" fmla="*/ 16 h 125"/>
                    <a:gd name="T10" fmla="*/ 381 w 391"/>
                    <a:gd name="T11" fmla="*/ 23 h 125"/>
                    <a:gd name="T12" fmla="*/ 376 w 391"/>
                    <a:gd name="T13" fmla="*/ 27 h 125"/>
                    <a:gd name="T14" fmla="*/ 371 w 391"/>
                    <a:gd name="T15" fmla="*/ 32 h 125"/>
                    <a:gd name="T16" fmla="*/ 360 w 391"/>
                    <a:gd name="T17" fmla="*/ 39 h 125"/>
                    <a:gd name="T18" fmla="*/ 350 w 391"/>
                    <a:gd name="T19" fmla="*/ 44 h 125"/>
                    <a:gd name="T20" fmla="*/ 350 w 391"/>
                    <a:gd name="T21" fmla="*/ 44 h 125"/>
                    <a:gd name="T22" fmla="*/ 319 w 391"/>
                    <a:gd name="T23" fmla="*/ 53 h 125"/>
                    <a:gd name="T24" fmla="*/ 288 w 391"/>
                    <a:gd name="T25" fmla="*/ 62 h 125"/>
                    <a:gd name="T26" fmla="*/ 256 w 391"/>
                    <a:gd name="T27" fmla="*/ 70 h 125"/>
                    <a:gd name="T28" fmla="*/ 223 w 391"/>
                    <a:gd name="T29" fmla="*/ 75 h 125"/>
                    <a:gd name="T30" fmla="*/ 223 w 391"/>
                    <a:gd name="T31" fmla="*/ 75 h 125"/>
                    <a:gd name="T32" fmla="*/ 112 w 391"/>
                    <a:gd name="T33" fmla="*/ 94 h 125"/>
                    <a:gd name="T34" fmla="*/ 85 w 391"/>
                    <a:gd name="T35" fmla="*/ 101 h 125"/>
                    <a:gd name="T36" fmla="*/ 57 w 391"/>
                    <a:gd name="T37" fmla="*/ 105 h 125"/>
                    <a:gd name="T38" fmla="*/ 31 w 391"/>
                    <a:gd name="T39" fmla="*/ 114 h 125"/>
                    <a:gd name="T40" fmla="*/ 5 w 391"/>
                    <a:gd name="T41" fmla="*/ 123 h 125"/>
                    <a:gd name="T42" fmla="*/ 0 w 391"/>
                    <a:gd name="T43" fmla="*/ 125 h 125"/>
                    <a:gd name="T44" fmla="*/ 86 w 391"/>
                    <a:gd name="T45" fmla="*/ 125 h 125"/>
                    <a:gd name="T46" fmla="*/ 86 w 391"/>
                    <a:gd name="T47" fmla="*/ 125 h 125"/>
                    <a:gd name="T48" fmla="*/ 90 w 391"/>
                    <a:gd name="T49" fmla="*/ 125 h 125"/>
                    <a:gd name="T50" fmla="*/ 90 w 391"/>
                    <a:gd name="T51" fmla="*/ 125 h 125"/>
                    <a:gd name="T52" fmla="*/ 145 w 391"/>
                    <a:gd name="T53" fmla="*/ 117 h 125"/>
                    <a:gd name="T54" fmla="*/ 197 w 391"/>
                    <a:gd name="T55" fmla="*/ 110 h 125"/>
                    <a:gd name="T56" fmla="*/ 246 w 391"/>
                    <a:gd name="T57" fmla="*/ 101 h 125"/>
                    <a:gd name="T58" fmla="*/ 290 w 391"/>
                    <a:gd name="T59" fmla="*/ 89 h 125"/>
                    <a:gd name="T60" fmla="*/ 327 w 391"/>
                    <a:gd name="T61" fmla="*/ 78 h 125"/>
                    <a:gd name="T62" fmla="*/ 343 w 391"/>
                    <a:gd name="T63" fmla="*/ 70 h 125"/>
                    <a:gd name="T64" fmla="*/ 358 w 391"/>
                    <a:gd name="T65" fmla="*/ 63 h 125"/>
                    <a:gd name="T66" fmla="*/ 369 w 391"/>
                    <a:gd name="T67" fmla="*/ 55 h 125"/>
                    <a:gd name="T68" fmla="*/ 378 w 391"/>
                    <a:gd name="T69" fmla="*/ 47 h 125"/>
                    <a:gd name="T70" fmla="*/ 384 w 391"/>
                    <a:gd name="T71" fmla="*/ 39 h 125"/>
                    <a:gd name="T72" fmla="*/ 389 w 391"/>
                    <a:gd name="T73" fmla="*/ 29 h 125"/>
                    <a:gd name="T74" fmla="*/ 389 w 391"/>
                    <a:gd name="T75" fmla="*/ 29 h 125"/>
                    <a:gd name="T76" fmla="*/ 391 w 391"/>
                    <a:gd name="T77" fmla="*/ 18 h 125"/>
                    <a:gd name="T78" fmla="*/ 391 w 391"/>
                    <a:gd name="T79" fmla="*/ 10 h 125"/>
                    <a:gd name="T80" fmla="*/ 387 w 391"/>
                    <a:gd name="T81" fmla="*/ 3 h 125"/>
                    <a:gd name="T82" fmla="*/ 382 w 391"/>
                    <a:gd name="T83" fmla="*/ 0 h 125"/>
                    <a:gd name="T84" fmla="*/ 382 w 391"/>
                    <a:gd name="T85" fmla="*/ 0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1"/>
                    <a:gd name="T130" fmla="*/ 0 h 125"/>
                    <a:gd name="T131" fmla="*/ 391 w 391"/>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1"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86" y="125"/>
                      </a:lnTo>
                      <a:lnTo>
                        <a:pt x="90" y="125"/>
                      </a:lnTo>
                      <a:lnTo>
                        <a:pt x="145" y="117"/>
                      </a:lnTo>
                      <a:lnTo>
                        <a:pt x="197" y="110"/>
                      </a:lnTo>
                      <a:lnTo>
                        <a:pt x="246" y="101"/>
                      </a:lnTo>
                      <a:lnTo>
                        <a:pt x="290" y="89"/>
                      </a:lnTo>
                      <a:lnTo>
                        <a:pt x="327" y="78"/>
                      </a:lnTo>
                      <a:lnTo>
                        <a:pt x="343" y="70"/>
                      </a:lnTo>
                      <a:lnTo>
                        <a:pt x="358" y="63"/>
                      </a:lnTo>
                      <a:lnTo>
                        <a:pt x="369" y="55"/>
                      </a:lnTo>
                      <a:lnTo>
                        <a:pt x="378" y="47"/>
                      </a:lnTo>
                      <a:lnTo>
                        <a:pt x="384" y="39"/>
                      </a:lnTo>
                      <a:lnTo>
                        <a:pt x="389" y="29"/>
                      </a:lnTo>
                      <a:lnTo>
                        <a:pt x="391" y="18"/>
                      </a:lnTo>
                      <a:lnTo>
                        <a:pt x="391" y="10"/>
                      </a:lnTo>
                      <a:lnTo>
                        <a:pt x="387" y="3"/>
                      </a:lnTo>
                      <a:lnTo>
                        <a:pt x="382" y="0"/>
                      </a:lnTo>
                      <a:close/>
                    </a:path>
                  </a:pathLst>
                </a:custGeom>
                <a:solidFill>
                  <a:srgbClr val="2C8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3" name="Freeform 141"/>
                <p:cNvSpPr>
                  <a:spLocks/>
                </p:cNvSpPr>
                <p:nvPr/>
              </p:nvSpPr>
              <p:spPr bwMode="auto">
                <a:xfrm>
                  <a:off x="2714048" y="3875495"/>
                  <a:ext cx="251460" cy="128271"/>
                </a:xfrm>
                <a:custGeom>
                  <a:avLst/>
                  <a:gdLst>
                    <a:gd name="T0" fmla="*/ 382 w 389"/>
                    <a:gd name="T1" fmla="*/ 0 h 125"/>
                    <a:gd name="T2" fmla="*/ 382 w 389"/>
                    <a:gd name="T3" fmla="*/ 0 h 125"/>
                    <a:gd name="T4" fmla="*/ 386 w 389"/>
                    <a:gd name="T5" fmla="*/ 10 h 125"/>
                    <a:gd name="T6" fmla="*/ 386 w 389"/>
                    <a:gd name="T7" fmla="*/ 10 h 125"/>
                    <a:gd name="T8" fmla="*/ 384 w 389"/>
                    <a:gd name="T9" fmla="*/ 16 h 125"/>
                    <a:gd name="T10" fmla="*/ 381 w 389"/>
                    <a:gd name="T11" fmla="*/ 23 h 125"/>
                    <a:gd name="T12" fmla="*/ 376 w 389"/>
                    <a:gd name="T13" fmla="*/ 27 h 125"/>
                    <a:gd name="T14" fmla="*/ 371 w 389"/>
                    <a:gd name="T15" fmla="*/ 32 h 125"/>
                    <a:gd name="T16" fmla="*/ 360 w 389"/>
                    <a:gd name="T17" fmla="*/ 39 h 125"/>
                    <a:gd name="T18" fmla="*/ 350 w 389"/>
                    <a:gd name="T19" fmla="*/ 44 h 125"/>
                    <a:gd name="T20" fmla="*/ 350 w 389"/>
                    <a:gd name="T21" fmla="*/ 44 h 125"/>
                    <a:gd name="T22" fmla="*/ 319 w 389"/>
                    <a:gd name="T23" fmla="*/ 53 h 125"/>
                    <a:gd name="T24" fmla="*/ 288 w 389"/>
                    <a:gd name="T25" fmla="*/ 62 h 125"/>
                    <a:gd name="T26" fmla="*/ 256 w 389"/>
                    <a:gd name="T27" fmla="*/ 70 h 125"/>
                    <a:gd name="T28" fmla="*/ 223 w 389"/>
                    <a:gd name="T29" fmla="*/ 75 h 125"/>
                    <a:gd name="T30" fmla="*/ 223 w 389"/>
                    <a:gd name="T31" fmla="*/ 75 h 125"/>
                    <a:gd name="T32" fmla="*/ 112 w 389"/>
                    <a:gd name="T33" fmla="*/ 94 h 125"/>
                    <a:gd name="T34" fmla="*/ 85 w 389"/>
                    <a:gd name="T35" fmla="*/ 101 h 125"/>
                    <a:gd name="T36" fmla="*/ 57 w 389"/>
                    <a:gd name="T37" fmla="*/ 105 h 125"/>
                    <a:gd name="T38" fmla="*/ 31 w 389"/>
                    <a:gd name="T39" fmla="*/ 114 h 125"/>
                    <a:gd name="T40" fmla="*/ 5 w 389"/>
                    <a:gd name="T41" fmla="*/ 123 h 125"/>
                    <a:gd name="T42" fmla="*/ 0 w 389"/>
                    <a:gd name="T43" fmla="*/ 125 h 125"/>
                    <a:gd name="T44" fmla="*/ 68 w 389"/>
                    <a:gd name="T45" fmla="*/ 125 h 125"/>
                    <a:gd name="T46" fmla="*/ 68 w 389"/>
                    <a:gd name="T47" fmla="*/ 125 h 125"/>
                    <a:gd name="T48" fmla="*/ 88 w 389"/>
                    <a:gd name="T49" fmla="*/ 122 h 125"/>
                    <a:gd name="T50" fmla="*/ 88 w 389"/>
                    <a:gd name="T51" fmla="*/ 122 h 125"/>
                    <a:gd name="T52" fmla="*/ 143 w 389"/>
                    <a:gd name="T53" fmla="*/ 115 h 125"/>
                    <a:gd name="T54" fmla="*/ 197 w 389"/>
                    <a:gd name="T55" fmla="*/ 107 h 125"/>
                    <a:gd name="T56" fmla="*/ 246 w 389"/>
                    <a:gd name="T57" fmla="*/ 97 h 125"/>
                    <a:gd name="T58" fmla="*/ 290 w 389"/>
                    <a:gd name="T59" fmla="*/ 88 h 125"/>
                    <a:gd name="T60" fmla="*/ 327 w 389"/>
                    <a:gd name="T61" fmla="*/ 75 h 125"/>
                    <a:gd name="T62" fmla="*/ 342 w 389"/>
                    <a:gd name="T63" fmla="*/ 68 h 125"/>
                    <a:gd name="T64" fmla="*/ 356 w 389"/>
                    <a:gd name="T65" fmla="*/ 62 h 125"/>
                    <a:gd name="T66" fmla="*/ 368 w 389"/>
                    <a:gd name="T67" fmla="*/ 53 h 125"/>
                    <a:gd name="T68" fmla="*/ 378 w 389"/>
                    <a:gd name="T69" fmla="*/ 45 h 125"/>
                    <a:gd name="T70" fmla="*/ 384 w 389"/>
                    <a:gd name="T71" fmla="*/ 37 h 125"/>
                    <a:gd name="T72" fmla="*/ 387 w 389"/>
                    <a:gd name="T73" fmla="*/ 27 h 125"/>
                    <a:gd name="T74" fmla="*/ 387 w 389"/>
                    <a:gd name="T75" fmla="*/ 27 h 125"/>
                    <a:gd name="T76" fmla="*/ 389 w 389"/>
                    <a:gd name="T77" fmla="*/ 16 h 125"/>
                    <a:gd name="T78" fmla="*/ 389 w 389"/>
                    <a:gd name="T79" fmla="*/ 8 h 125"/>
                    <a:gd name="T80" fmla="*/ 387 w 389"/>
                    <a:gd name="T81" fmla="*/ 3 h 125"/>
                    <a:gd name="T82" fmla="*/ 382 w 389"/>
                    <a:gd name="T83" fmla="*/ 0 h 125"/>
                    <a:gd name="T84" fmla="*/ 382 w 389"/>
                    <a:gd name="T85" fmla="*/ 0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9"/>
                    <a:gd name="T130" fmla="*/ 0 h 125"/>
                    <a:gd name="T131" fmla="*/ 389 w 389"/>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9"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68" y="125"/>
                      </a:lnTo>
                      <a:lnTo>
                        <a:pt x="88" y="122"/>
                      </a:lnTo>
                      <a:lnTo>
                        <a:pt x="143" y="115"/>
                      </a:lnTo>
                      <a:lnTo>
                        <a:pt x="197" y="107"/>
                      </a:lnTo>
                      <a:lnTo>
                        <a:pt x="246" y="97"/>
                      </a:lnTo>
                      <a:lnTo>
                        <a:pt x="290" y="88"/>
                      </a:lnTo>
                      <a:lnTo>
                        <a:pt x="327" y="75"/>
                      </a:lnTo>
                      <a:lnTo>
                        <a:pt x="342" y="68"/>
                      </a:lnTo>
                      <a:lnTo>
                        <a:pt x="356" y="62"/>
                      </a:lnTo>
                      <a:lnTo>
                        <a:pt x="368" y="53"/>
                      </a:lnTo>
                      <a:lnTo>
                        <a:pt x="378" y="45"/>
                      </a:lnTo>
                      <a:lnTo>
                        <a:pt x="384" y="37"/>
                      </a:lnTo>
                      <a:lnTo>
                        <a:pt x="387" y="27"/>
                      </a:lnTo>
                      <a:lnTo>
                        <a:pt x="389" y="16"/>
                      </a:lnTo>
                      <a:lnTo>
                        <a:pt x="389" y="8"/>
                      </a:lnTo>
                      <a:lnTo>
                        <a:pt x="387" y="3"/>
                      </a:lnTo>
                      <a:lnTo>
                        <a:pt x="382" y="0"/>
                      </a:lnTo>
                      <a:close/>
                    </a:path>
                  </a:pathLst>
                </a:custGeom>
                <a:solidFill>
                  <a:srgbClr val="317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4" name="Freeform 142"/>
                <p:cNvSpPr>
                  <a:spLocks/>
                </p:cNvSpPr>
                <p:nvPr/>
              </p:nvSpPr>
              <p:spPr bwMode="auto">
                <a:xfrm>
                  <a:off x="2714048" y="3875495"/>
                  <a:ext cx="251460" cy="128271"/>
                </a:xfrm>
                <a:custGeom>
                  <a:avLst/>
                  <a:gdLst>
                    <a:gd name="T0" fmla="*/ 382 w 389"/>
                    <a:gd name="T1" fmla="*/ 0 h 125"/>
                    <a:gd name="T2" fmla="*/ 382 w 389"/>
                    <a:gd name="T3" fmla="*/ 0 h 125"/>
                    <a:gd name="T4" fmla="*/ 386 w 389"/>
                    <a:gd name="T5" fmla="*/ 10 h 125"/>
                    <a:gd name="T6" fmla="*/ 386 w 389"/>
                    <a:gd name="T7" fmla="*/ 10 h 125"/>
                    <a:gd name="T8" fmla="*/ 384 w 389"/>
                    <a:gd name="T9" fmla="*/ 16 h 125"/>
                    <a:gd name="T10" fmla="*/ 381 w 389"/>
                    <a:gd name="T11" fmla="*/ 23 h 125"/>
                    <a:gd name="T12" fmla="*/ 376 w 389"/>
                    <a:gd name="T13" fmla="*/ 27 h 125"/>
                    <a:gd name="T14" fmla="*/ 371 w 389"/>
                    <a:gd name="T15" fmla="*/ 32 h 125"/>
                    <a:gd name="T16" fmla="*/ 360 w 389"/>
                    <a:gd name="T17" fmla="*/ 39 h 125"/>
                    <a:gd name="T18" fmla="*/ 350 w 389"/>
                    <a:gd name="T19" fmla="*/ 44 h 125"/>
                    <a:gd name="T20" fmla="*/ 350 w 389"/>
                    <a:gd name="T21" fmla="*/ 44 h 125"/>
                    <a:gd name="T22" fmla="*/ 319 w 389"/>
                    <a:gd name="T23" fmla="*/ 53 h 125"/>
                    <a:gd name="T24" fmla="*/ 288 w 389"/>
                    <a:gd name="T25" fmla="*/ 62 h 125"/>
                    <a:gd name="T26" fmla="*/ 256 w 389"/>
                    <a:gd name="T27" fmla="*/ 70 h 125"/>
                    <a:gd name="T28" fmla="*/ 223 w 389"/>
                    <a:gd name="T29" fmla="*/ 75 h 125"/>
                    <a:gd name="T30" fmla="*/ 223 w 389"/>
                    <a:gd name="T31" fmla="*/ 75 h 125"/>
                    <a:gd name="T32" fmla="*/ 112 w 389"/>
                    <a:gd name="T33" fmla="*/ 94 h 125"/>
                    <a:gd name="T34" fmla="*/ 85 w 389"/>
                    <a:gd name="T35" fmla="*/ 101 h 125"/>
                    <a:gd name="T36" fmla="*/ 57 w 389"/>
                    <a:gd name="T37" fmla="*/ 105 h 125"/>
                    <a:gd name="T38" fmla="*/ 31 w 389"/>
                    <a:gd name="T39" fmla="*/ 114 h 125"/>
                    <a:gd name="T40" fmla="*/ 5 w 389"/>
                    <a:gd name="T41" fmla="*/ 123 h 125"/>
                    <a:gd name="T42" fmla="*/ 0 w 389"/>
                    <a:gd name="T43" fmla="*/ 125 h 125"/>
                    <a:gd name="T44" fmla="*/ 54 w 389"/>
                    <a:gd name="T45" fmla="*/ 125 h 125"/>
                    <a:gd name="T46" fmla="*/ 54 w 389"/>
                    <a:gd name="T47" fmla="*/ 125 h 125"/>
                    <a:gd name="T48" fmla="*/ 88 w 389"/>
                    <a:gd name="T49" fmla="*/ 120 h 125"/>
                    <a:gd name="T50" fmla="*/ 88 w 389"/>
                    <a:gd name="T51" fmla="*/ 120 h 125"/>
                    <a:gd name="T52" fmla="*/ 143 w 389"/>
                    <a:gd name="T53" fmla="*/ 112 h 125"/>
                    <a:gd name="T54" fmla="*/ 195 w 389"/>
                    <a:gd name="T55" fmla="*/ 105 h 125"/>
                    <a:gd name="T56" fmla="*/ 244 w 389"/>
                    <a:gd name="T57" fmla="*/ 96 h 125"/>
                    <a:gd name="T58" fmla="*/ 288 w 389"/>
                    <a:gd name="T59" fmla="*/ 86 h 125"/>
                    <a:gd name="T60" fmla="*/ 325 w 389"/>
                    <a:gd name="T61" fmla="*/ 73 h 125"/>
                    <a:gd name="T62" fmla="*/ 342 w 389"/>
                    <a:gd name="T63" fmla="*/ 66 h 125"/>
                    <a:gd name="T64" fmla="*/ 355 w 389"/>
                    <a:gd name="T65" fmla="*/ 60 h 125"/>
                    <a:gd name="T66" fmla="*/ 366 w 389"/>
                    <a:gd name="T67" fmla="*/ 52 h 125"/>
                    <a:gd name="T68" fmla="*/ 376 w 389"/>
                    <a:gd name="T69" fmla="*/ 44 h 125"/>
                    <a:gd name="T70" fmla="*/ 382 w 389"/>
                    <a:gd name="T71" fmla="*/ 36 h 125"/>
                    <a:gd name="T72" fmla="*/ 386 w 389"/>
                    <a:gd name="T73" fmla="*/ 26 h 125"/>
                    <a:gd name="T74" fmla="*/ 386 w 389"/>
                    <a:gd name="T75" fmla="*/ 26 h 125"/>
                    <a:gd name="T76" fmla="*/ 389 w 389"/>
                    <a:gd name="T77" fmla="*/ 14 h 125"/>
                    <a:gd name="T78" fmla="*/ 389 w 389"/>
                    <a:gd name="T79" fmla="*/ 8 h 125"/>
                    <a:gd name="T80" fmla="*/ 387 w 389"/>
                    <a:gd name="T81" fmla="*/ 3 h 125"/>
                    <a:gd name="T82" fmla="*/ 382 w 389"/>
                    <a:gd name="T83" fmla="*/ 0 h 125"/>
                    <a:gd name="T84" fmla="*/ 382 w 389"/>
                    <a:gd name="T85" fmla="*/ 0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9"/>
                    <a:gd name="T130" fmla="*/ 0 h 125"/>
                    <a:gd name="T131" fmla="*/ 389 w 389"/>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9"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54" y="125"/>
                      </a:lnTo>
                      <a:lnTo>
                        <a:pt x="88" y="120"/>
                      </a:lnTo>
                      <a:lnTo>
                        <a:pt x="143" y="112"/>
                      </a:lnTo>
                      <a:lnTo>
                        <a:pt x="195" y="105"/>
                      </a:lnTo>
                      <a:lnTo>
                        <a:pt x="244" y="96"/>
                      </a:lnTo>
                      <a:lnTo>
                        <a:pt x="288" y="86"/>
                      </a:lnTo>
                      <a:lnTo>
                        <a:pt x="325" y="73"/>
                      </a:lnTo>
                      <a:lnTo>
                        <a:pt x="342" y="66"/>
                      </a:lnTo>
                      <a:lnTo>
                        <a:pt x="355" y="60"/>
                      </a:lnTo>
                      <a:lnTo>
                        <a:pt x="366" y="52"/>
                      </a:lnTo>
                      <a:lnTo>
                        <a:pt x="376" y="44"/>
                      </a:lnTo>
                      <a:lnTo>
                        <a:pt x="382" y="36"/>
                      </a:lnTo>
                      <a:lnTo>
                        <a:pt x="386" y="26"/>
                      </a:lnTo>
                      <a:lnTo>
                        <a:pt x="389" y="14"/>
                      </a:lnTo>
                      <a:lnTo>
                        <a:pt x="389" y="8"/>
                      </a:lnTo>
                      <a:lnTo>
                        <a:pt x="387" y="3"/>
                      </a:lnTo>
                      <a:lnTo>
                        <a:pt x="382" y="0"/>
                      </a:lnTo>
                      <a:close/>
                    </a:path>
                  </a:pathLst>
                </a:custGeom>
                <a:solidFill>
                  <a:srgbClr val="347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5" name="Freeform 143"/>
                <p:cNvSpPr>
                  <a:spLocks/>
                </p:cNvSpPr>
                <p:nvPr/>
              </p:nvSpPr>
              <p:spPr bwMode="auto">
                <a:xfrm>
                  <a:off x="2714048" y="3875495"/>
                  <a:ext cx="251460" cy="128271"/>
                </a:xfrm>
                <a:custGeom>
                  <a:avLst/>
                  <a:gdLst>
                    <a:gd name="T0" fmla="*/ 382 w 389"/>
                    <a:gd name="T1" fmla="*/ 0 h 125"/>
                    <a:gd name="T2" fmla="*/ 382 w 389"/>
                    <a:gd name="T3" fmla="*/ 0 h 125"/>
                    <a:gd name="T4" fmla="*/ 386 w 389"/>
                    <a:gd name="T5" fmla="*/ 10 h 125"/>
                    <a:gd name="T6" fmla="*/ 386 w 389"/>
                    <a:gd name="T7" fmla="*/ 10 h 125"/>
                    <a:gd name="T8" fmla="*/ 384 w 389"/>
                    <a:gd name="T9" fmla="*/ 16 h 125"/>
                    <a:gd name="T10" fmla="*/ 381 w 389"/>
                    <a:gd name="T11" fmla="*/ 23 h 125"/>
                    <a:gd name="T12" fmla="*/ 376 w 389"/>
                    <a:gd name="T13" fmla="*/ 27 h 125"/>
                    <a:gd name="T14" fmla="*/ 371 w 389"/>
                    <a:gd name="T15" fmla="*/ 32 h 125"/>
                    <a:gd name="T16" fmla="*/ 360 w 389"/>
                    <a:gd name="T17" fmla="*/ 39 h 125"/>
                    <a:gd name="T18" fmla="*/ 350 w 389"/>
                    <a:gd name="T19" fmla="*/ 44 h 125"/>
                    <a:gd name="T20" fmla="*/ 350 w 389"/>
                    <a:gd name="T21" fmla="*/ 44 h 125"/>
                    <a:gd name="T22" fmla="*/ 319 w 389"/>
                    <a:gd name="T23" fmla="*/ 53 h 125"/>
                    <a:gd name="T24" fmla="*/ 288 w 389"/>
                    <a:gd name="T25" fmla="*/ 62 h 125"/>
                    <a:gd name="T26" fmla="*/ 256 w 389"/>
                    <a:gd name="T27" fmla="*/ 70 h 125"/>
                    <a:gd name="T28" fmla="*/ 223 w 389"/>
                    <a:gd name="T29" fmla="*/ 75 h 125"/>
                    <a:gd name="T30" fmla="*/ 223 w 389"/>
                    <a:gd name="T31" fmla="*/ 75 h 125"/>
                    <a:gd name="T32" fmla="*/ 112 w 389"/>
                    <a:gd name="T33" fmla="*/ 94 h 125"/>
                    <a:gd name="T34" fmla="*/ 85 w 389"/>
                    <a:gd name="T35" fmla="*/ 101 h 125"/>
                    <a:gd name="T36" fmla="*/ 57 w 389"/>
                    <a:gd name="T37" fmla="*/ 105 h 125"/>
                    <a:gd name="T38" fmla="*/ 31 w 389"/>
                    <a:gd name="T39" fmla="*/ 114 h 125"/>
                    <a:gd name="T40" fmla="*/ 5 w 389"/>
                    <a:gd name="T41" fmla="*/ 123 h 125"/>
                    <a:gd name="T42" fmla="*/ 0 w 389"/>
                    <a:gd name="T43" fmla="*/ 125 h 125"/>
                    <a:gd name="T44" fmla="*/ 42 w 389"/>
                    <a:gd name="T45" fmla="*/ 125 h 125"/>
                    <a:gd name="T46" fmla="*/ 42 w 389"/>
                    <a:gd name="T47" fmla="*/ 125 h 125"/>
                    <a:gd name="T48" fmla="*/ 64 w 389"/>
                    <a:gd name="T49" fmla="*/ 120 h 125"/>
                    <a:gd name="T50" fmla="*/ 86 w 389"/>
                    <a:gd name="T51" fmla="*/ 117 h 125"/>
                    <a:gd name="T52" fmla="*/ 86 w 389"/>
                    <a:gd name="T53" fmla="*/ 117 h 125"/>
                    <a:gd name="T54" fmla="*/ 142 w 389"/>
                    <a:gd name="T55" fmla="*/ 110 h 125"/>
                    <a:gd name="T56" fmla="*/ 194 w 389"/>
                    <a:gd name="T57" fmla="*/ 102 h 125"/>
                    <a:gd name="T58" fmla="*/ 243 w 389"/>
                    <a:gd name="T59" fmla="*/ 94 h 125"/>
                    <a:gd name="T60" fmla="*/ 286 w 389"/>
                    <a:gd name="T61" fmla="*/ 84 h 125"/>
                    <a:gd name="T62" fmla="*/ 324 w 389"/>
                    <a:gd name="T63" fmla="*/ 71 h 125"/>
                    <a:gd name="T64" fmla="*/ 340 w 389"/>
                    <a:gd name="T65" fmla="*/ 65 h 125"/>
                    <a:gd name="T66" fmla="*/ 355 w 389"/>
                    <a:gd name="T67" fmla="*/ 58 h 125"/>
                    <a:gd name="T68" fmla="*/ 366 w 389"/>
                    <a:gd name="T69" fmla="*/ 50 h 125"/>
                    <a:gd name="T70" fmla="*/ 374 w 389"/>
                    <a:gd name="T71" fmla="*/ 42 h 125"/>
                    <a:gd name="T72" fmla="*/ 381 w 389"/>
                    <a:gd name="T73" fmla="*/ 34 h 125"/>
                    <a:gd name="T74" fmla="*/ 386 w 389"/>
                    <a:gd name="T75" fmla="*/ 24 h 125"/>
                    <a:gd name="T76" fmla="*/ 386 w 389"/>
                    <a:gd name="T77" fmla="*/ 24 h 125"/>
                    <a:gd name="T78" fmla="*/ 387 w 389"/>
                    <a:gd name="T79" fmla="*/ 13 h 125"/>
                    <a:gd name="T80" fmla="*/ 389 w 389"/>
                    <a:gd name="T81" fmla="*/ 6 h 125"/>
                    <a:gd name="T82" fmla="*/ 387 w 389"/>
                    <a:gd name="T83" fmla="*/ 3 h 125"/>
                    <a:gd name="T84" fmla="*/ 382 w 389"/>
                    <a:gd name="T85" fmla="*/ 0 h 125"/>
                    <a:gd name="T86" fmla="*/ 382 w 389"/>
                    <a:gd name="T87" fmla="*/ 0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9"/>
                    <a:gd name="T133" fmla="*/ 0 h 125"/>
                    <a:gd name="T134" fmla="*/ 389 w 389"/>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9"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42" y="125"/>
                      </a:lnTo>
                      <a:lnTo>
                        <a:pt x="64" y="120"/>
                      </a:lnTo>
                      <a:lnTo>
                        <a:pt x="86" y="117"/>
                      </a:lnTo>
                      <a:lnTo>
                        <a:pt x="142" y="110"/>
                      </a:lnTo>
                      <a:lnTo>
                        <a:pt x="194" y="102"/>
                      </a:lnTo>
                      <a:lnTo>
                        <a:pt x="243" y="94"/>
                      </a:lnTo>
                      <a:lnTo>
                        <a:pt x="286" y="84"/>
                      </a:lnTo>
                      <a:lnTo>
                        <a:pt x="324" y="71"/>
                      </a:lnTo>
                      <a:lnTo>
                        <a:pt x="340" y="65"/>
                      </a:lnTo>
                      <a:lnTo>
                        <a:pt x="355" y="58"/>
                      </a:lnTo>
                      <a:lnTo>
                        <a:pt x="366" y="50"/>
                      </a:lnTo>
                      <a:lnTo>
                        <a:pt x="374" y="42"/>
                      </a:lnTo>
                      <a:lnTo>
                        <a:pt x="381" y="34"/>
                      </a:lnTo>
                      <a:lnTo>
                        <a:pt x="386" y="24"/>
                      </a:lnTo>
                      <a:lnTo>
                        <a:pt x="387" y="13"/>
                      </a:lnTo>
                      <a:lnTo>
                        <a:pt x="389" y="6"/>
                      </a:lnTo>
                      <a:lnTo>
                        <a:pt x="387" y="3"/>
                      </a:lnTo>
                      <a:lnTo>
                        <a:pt x="382" y="0"/>
                      </a:lnTo>
                      <a:close/>
                    </a:path>
                  </a:pathLst>
                </a:custGeom>
                <a:solidFill>
                  <a:srgbClr val="377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6" name="Freeform 144"/>
                <p:cNvSpPr>
                  <a:spLocks/>
                </p:cNvSpPr>
                <p:nvPr/>
              </p:nvSpPr>
              <p:spPr bwMode="auto">
                <a:xfrm>
                  <a:off x="2714048" y="3875495"/>
                  <a:ext cx="251460" cy="128271"/>
                </a:xfrm>
                <a:custGeom>
                  <a:avLst/>
                  <a:gdLst>
                    <a:gd name="T0" fmla="*/ 382 w 389"/>
                    <a:gd name="T1" fmla="*/ 0 h 125"/>
                    <a:gd name="T2" fmla="*/ 382 w 389"/>
                    <a:gd name="T3" fmla="*/ 0 h 125"/>
                    <a:gd name="T4" fmla="*/ 386 w 389"/>
                    <a:gd name="T5" fmla="*/ 10 h 125"/>
                    <a:gd name="T6" fmla="*/ 386 w 389"/>
                    <a:gd name="T7" fmla="*/ 10 h 125"/>
                    <a:gd name="T8" fmla="*/ 384 w 389"/>
                    <a:gd name="T9" fmla="*/ 16 h 125"/>
                    <a:gd name="T10" fmla="*/ 381 w 389"/>
                    <a:gd name="T11" fmla="*/ 23 h 125"/>
                    <a:gd name="T12" fmla="*/ 376 w 389"/>
                    <a:gd name="T13" fmla="*/ 27 h 125"/>
                    <a:gd name="T14" fmla="*/ 371 w 389"/>
                    <a:gd name="T15" fmla="*/ 32 h 125"/>
                    <a:gd name="T16" fmla="*/ 360 w 389"/>
                    <a:gd name="T17" fmla="*/ 39 h 125"/>
                    <a:gd name="T18" fmla="*/ 350 w 389"/>
                    <a:gd name="T19" fmla="*/ 44 h 125"/>
                    <a:gd name="T20" fmla="*/ 350 w 389"/>
                    <a:gd name="T21" fmla="*/ 44 h 125"/>
                    <a:gd name="T22" fmla="*/ 319 w 389"/>
                    <a:gd name="T23" fmla="*/ 53 h 125"/>
                    <a:gd name="T24" fmla="*/ 288 w 389"/>
                    <a:gd name="T25" fmla="*/ 62 h 125"/>
                    <a:gd name="T26" fmla="*/ 256 w 389"/>
                    <a:gd name="T27" fmla="*/ 70 h 125"/>
                    <a:gd name="T28" fmla="*/ 223 w 389"/>
                    <a:gd name="T29" fmla="*/ 75 h 125"/>
                    <a:gd name="T30" fmla="*/ 223 w 389"/>
                    <a:gd name="T31" fmla="*/ 75 h 125"/>
                    <a:gd name="T32" fmla="*/ 112 w 389"/>
                    <a:gd name="T33" fmla="*/ 94 h 125"/>
                    <a:gd name="T34" fmla="*/ 85 w 389"/>
                    <a:gd name="T35" fmla="*/ 101 h 125"/>
                    <a:gd name="T36" fmla="*/ 57 w 389"/>
                    <a:gd name="T37" fmla="*/ 105 h 125"/>
                    <a:gd name="T38" fmla="*/ 31 w 389"/>
                    <a:gd name="T39" fmla="*/ 114 h 125"/>
                    <a:gd name="T40" fmla="*/ 5 w 389"/>
                    <a:gd name="T41" fmla="*/ 123 h 125"/>
                    <a:gd name="T42" fmla="*/ 0 w 389"/>
                    <a:gd name="T43" fmla="*/ 125 h 125"/>
                    <a:gd name="T44" fmla="*/ 31 w 389"/>
                    <a:gd name="T45" fmla="*/ 125 h 125"/>
                    <a:gd name="T46" fmla="*/ 31 w 389"/>
                    <a:gd name="T47" fmla="*/ 125 h 125"/>
                    <a:gd name="T48" fmla="*/ 57 w 389"/>
                    <a:gd name="T49" fmla="*/ 118 h 125"/>
                    <a:gd name="T50" fmla="*/ 85 w 389"/>
                    <a:gd name="T51" fmla="*/ 115 h 125"/>
                    <a:gd name="T52" fmla="*/ 85 w 389"/>
                    <a:gd name="T53" fmla="*/ 115 h 125"/>
                    <a:gd name="T54" fmla="*/ 140 w 389"/>
                    <a:gd name="T55" fmla="*/ 109 h 125"/>
                    <a:gd name="T56" fmla="*/ 192 w 389"/>
                    <a:gd name="T57" fmla="*/ 101 h 125"/>
                    <a:gd name="T58" fmla="*/ 241 w 389"/>
                    <a:gd name="T59" fmla="*/ 91 h 125"/>
                    <a:gd name="T60" fmla="*/ 286 w 389"/>
                    <a:gd name="T61" fmla="*/ 81 h 125"/>
                    <a:gd name="T62" fmla="*/ 324 w 389"/>
                    <a:gd name="T63" fmla="*/ 70 h 125"/>
                    <a:gd name="T64" fmla="*/ 338 w 389"/>
                    <a:gd name="T65" fmla="*/ 63 h 125"/>
                    <a:gd name="T66" fmla="*/ 353 w 389"/>
                    <a:gd name="T67" fmla="*/ 57 h 125"/>
                    <a:gd name="T68" fmla="*/ 365 w 389"/>
                    <a:gd name="T69" fmla="*/ 49 h 125"/>
                    <a:gd name="T70" fmla="*/ 374 w 389"/>
                    <a:gd name="T71" fmla="*/ 40 h 125"/>
                    <a:gd name="T72" fmla="*/ 381 w 389"/>
                    <a:gd name="T73" fmla="*/ 32 h 125"/>
                    <a:gd name="T74" fmla="*/ 384 w 389"/>
                    <a:gd name="T75" fmla="*/ 23 h 125"/>
                    <a:gd name="T76" fmla="*/ 384 w 389"/>
                    <a:gd name="T77" fmla="*/ 23 h 125"/>
                    <a:gd name="T78" fmla="*/ 387 w 389"/>
                    <a:gd name="T79" fmla="*/ 13 h 125"/>
                    <a:gd name="T80" fmla="*/ 389 w 389"/>
                    <a:gd name="T81" fmla="*/ 6 h 125"/>
                    <a:gd name="T82" fmla="*/ 387 w 389"/>
                    <a:gd name="T83" fmla="*/ 3 h 125"/>
                    <a:gd name="T84" fmla="*/ 382 w 389"/>
                    <a:gd name="T85" fmla="*/ 0 h 125"/>
                    <a:gd name="T86" fmla="*/ 382 w 389"/>
                    <a:gd name="T87" fmla="*/ 0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9"/>
                    <a:gd name="T133" fmla="*/ 0 h 125"/>
                    <a:gd name="T134" fmla="*/ 389 w 389"/>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9" h="125">
                      <a:moveTo>
                        <a:pt x="382" y="0"/>
                      </a:moveTo>
                      <a:lnTo>
                        <a:pt x="382" y="0"/>
                      </a:lnTo>
                      <a:lnTo>
                        <a:pt x="386" y="10"/>
                      </a:lnTo>
                      <a:lnTo>
                        <a:pt x="384" y="16"/>
                      </a:lnTo>
                      <a:lnTo>
                        <a:pt x="381" y="23"/>
                      </a:lnTo>
                      <a:lnTo>
                        <a:pt x="376" y="27"/>
                      </a:lnTo>
                      <a:lnTo>
                        <a:pt x="371" y="32"/>
                      </a:lnTo>
                      <a:lnTo>
                        <a:pt x="360" y="39"/>
                      </a:lnTo>
                      <a:lnTo>
                        <a:pt x="350" y="44"/>
                      </a:lnTo>
                      <a:lnTo>
                        <a:pt x="319" y="53"/>
                      </a:lnTo>
                      <a:lnTo>
                        <a:pt x="288" y="62"/>
                      </a:lnTo>
                      <a:lnTo>
                        <a:pt x="256" y="70"/>
                      </a:lnTo>
                      <a:lnTo>
                        <a:pt x="223" y="75"/>
                      </a:lnTo>
                      <a:lnTo>
                        <a:pt x="112" y="94"/>
                      </a:lnTo>
                      <a:lnTo>
                        <a:pt x="85" y="101"/>
                      </a:lnTo>
                      <a:lnTo>
                        <a:pt x="57" y="105"/>
                      </a:lnTo>
                      <a:lnTo>
                        <a:pt x="31" y="114"/>
                      </a:lnTo>
                      <a:lnTo>
                        <a:pt x="5" y="123"/>
                      </a:lnTo>
                      <a:lnTo>
                        <a:pt x="0" y="125"/>
                      </a:lnTo>
                      <a:lnTo>
                        <a:pt x="31" y="125"/>
                      </a:lnTo>
                      <a:lnTo>
                        <a:pt x="57" y="118"/>
                      </a:lnTo>
                      <a:lnTo>
                        <a:pt x="85" y="115"/>
                      </a:lnTo>
                      <a:lnTo>
                        <a:pt x="140" y="109"/>
                      </a:lnTo>
                      <a:lnTo>
                        <a:pt x="192" y="101"/>
                      </a:lnTo>
                      <a:lnTo>
                        <a:pt x="241" y="91"/>
                      </a:lnTo>
                      <a:lnTo>
                        <a:pt x="286" y="81"/>
                      </a:lnTo>
                      <a:lnTo>
                        <a:pt x="324" y="70"/>
                      </a:lnTo>
                      <a:lnTo>
                        <a:pt x="338" y="63"/>
                      </a:lnTo>
                      <a:lnTo>
                        <a:pt x="353" y="57"/>
                      </a:lnTo>
                      <a:lnTo>
                        <a:pt x="365" y="49"/>
                      </a:lnTo>
                      <a:lnTo>
                        <a:pt x="374" y="40"/>
                      </a:lnTo>
                      <a:lnTo>
                        <a:pt x="381" y="32"/>
                      </a:lnTo>
                      <a:lnTo>
                        <a:pt x="384" y="23"/>
                      </a:lnTo>
                      <a:lnTo>
                        <a:pt x="387" y="13"/>
                      </a:lnTo>
                      <a:lnTo>
                        <a:pt x="389" y="6"/>
                      </a:lnTo>
                      <a:lnTo>
                        <a:pt x="387" y="3"/>
                      </a:lnTo>
                      <a:lnTo>
                        <a:pt x="382" y="0"/>
                      </a:lnTo>
                      <a:close/>
                    </a:path>
                  </a:pathLst>
                </a:custGeom>
                <a:solidFill>
                  <a:srgbClr val="335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7" name="Freeform 145"/>
                <p:cNvSpPr>
                  <a:spLocks/>
                </p:cNvSpPr>
                <p:nvPr/>
              </p:nvSpPr>
              <p:spPr bwMode="auto">
                <a:xfrm>
                  <a:off x="2792788" y="3918675"/>
                  <a:ext cx="181610" cy="85091"/>
                </a:xfrm>
                <a:custGeom>
                  <a:avLst/>
                  <a:gdLst>
                    <a:gd name="T0" fmla="*/ 280 w 280"/>
                    <a:gd name="T1" fmla="*/ 0 h 83"/>
                    <a:gd name="T2" fmla="*/ 280 w 280"/>
                    <a:gd name="T3" fmla="*/ 0 h 83"/>
                    <a:gd name="T4" fmla="*/ 275 w 280"/>
                    <a:gd name="T5" fmla="*/ 5 h 83"/>
                    <a:gd name="T6" fmla="*/ 260 w 280"/>
                    <a:gd name="T7" fmla="*/ 18 h 83"/>
                    <a:gd name="T8" fmla="*/ 247 w 280"/>
                    <a:gd name="T9" fmla="*/ 26 h 83"/>
                    <a:gd name="T10" fmla="*/ 233 w 280"/>
                    <a:gd name="T11" fmla="*/ 34 h 83"/>
                    <a:gd name="T12" fmla="*/ 215 w 280"/>
                    <a:gd name="T13" fmla="*/ 42 h 83"/>
                    <a:gd name="T14" fmla="*/ 192 w 280"/>
                    <a:gd name="T15" fmla="*/ 50 h 83"/>
                    <a:gd name="T16" fmla="*/ 192 w 280"/>
                    <a:gd name="T17" fmla="*/ 50 h 83"/>
                    <a:gd name="T18" fmla="*/ 174 w 280"/>
                    <a:gd name="T19" fmla="*/ 55 h 83"/>
                    <a:gd name="T20" fmla="*/ 153 w 280"/>
                    <a:gd name="T21" fmla="*/ 59 h 83"/>
                    <a:gd name="T22" fmla="*/ 106 w 280"/>
                    <a:gd name="T23" fmla="*/ 65 h 83"/>
                    <a:gd name="T24" fmla="*/ 54 w 280"/>
                    <a:gd name="T25" fmla="*/ 73 h 83"/>
                    <a:gd name="T26" fmla="*/ 28 w 280"/>
                    <a:gd name="T27" fmla="*/ 78 h 83"/>
                    <a:gd name="T28" fmla="*/ 0 w 280"/>
                    <a:gd name="T29" fmla="*/ 83 h 83"/>
                    <a:gd name="T30" fmla="*/ 38 w 280"/>
                    <a:gd name="T31" fmla="*/ 83 h 83"/>
                    <a:gd name="T32" fmla="*/ 90 w 280"/>
                    <a:gd name="T33" fmla="*/ 83 h 83"/>
                    <a:gd name="T34" fmla="*/ 90 w 280"/>
                    <a:gd name="T35" fmla="*/ 83 h 83"/>
                    <a:gd name="T36" fmla="*/ 140 w 280"/>
                    <a:gd name="T37" fmla="*/ 76 h 83"/>
                    <a:gd name="T38" fmla="*/ 181 w 280"/>
                    <a:gd name="T39" fmla="*/ 68 h 83"/>
                    <a:gd name="T40" fmla="*/ 197 w 280"/>
                    <a:gd name="T41" fmla="*/ 65 h 83"/>
                    <a:gd name="T42" fmla="*/ 212 w 280"/>
                    <a:gd name="T43" fmla="*/ 60 h 83"/>
                    <a:gd name="T44" fmla="*/ 225 w 280"/>
                    <a:gd name="T45" fmla="*/ 55 h 83"/>
                    <a:gd name="T46" fmla="*/ 236 w 280"/>
                    <a:gd name="T47" fmla="*/ 50 h 83"/>
                    <a:gd name="T48" fmla="*/ 236 w 280"/>
                    <a:gd name="T49" fmla="*/ 50 h 83"/>
                    <a:gd name="T50" fmla="*/ 247 w 280"/>
                    <a:gd name="T51" fmla="*/ 42 h 83"/>
                    <a:gd name="T52" fmla="*/ 257 w 280"/>
                    <a:gd name="T53" fmla="*/ 34 h 83"/>
                    <a:gd name="T54" fmla="*/ 264 w 280"/>
                    <a:gd name="T55" fmla="*/ 26 h 83"/>
                    <a:gd name="T56" fmla="*/ 270 w 280"/>
                    <a:gd name="T57" fmla="*/ 18 h 83"/>
                    <a:gd name="T58" fmla="*/ 278 w 280"/>
                    <a:gd name="T59" fmla="*/ 5 h 83"/>
                    <a:gd name="T60" fmla="*/ 280 w 280"/>
                    <a:gd name="T61" fmla="*/ 0 h 83"/>
                    <a:gd name="T62" fmla="*/ 280 w 280"/>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83"/>
                    <a:gd name="T98" fmla="*/ 280 w 280"/>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83">
                      <a:moveTo>
                        <a:pt x="280" y="0"/>
                      </a:moveTo>
                      <a:lnTo>
                        <a:pt x="280" y="0"/>
                      </a:lnTo>
                      <a:lnTo>
                        <a:pt x="275" y="5"/>
                      </a:lnTo>
                      <a:lnTo>
                        <a:pt x="260" y="18"/>
                      </a:lnTo>
                      <a:lnTo>
                        <a:pt x="247" y="26"/>
                      </a:lnTo>
                      <a:lnTo>
                        <a:pt x="233" y="34"/>
                      </a:lnTo>
                      <a:lnTo>
                        <a:pt x="215" y="42"/>
                      </a:lnTo>
                      <a:lnTo>
                        <a:pt x="192" y="50"/>
                      </a:lnTo>
                      <a:lnTo>
                        <a:pt x="174" y="55"/>
                      </a:lnTo>
                      <a:lnTo>
                        <a:pt x="153" y="59"/>
                      </a:lnTo>
                      <a:lnTo>
                        <a:pt x="106" y="65"/>
                      </a:lnTo>
                      <a:lnTo>
                        <a:pt x="54" y="73"/>
                      </a:lnTo>
                      <a:lnTo>
                        <a:pt x="28" y="78"/>
                      </a:lnTo>
                      <a:lnTo>
                        <a:pt x="0" y="83"/>
                      </a:lnTo>
                      <a:lnTo>
                        <a:pt x="38" y="83"/>
                      </a:lnTo>
                      <a:lnTo>
                        <a:pt x="90" y="83"/>
                      </a:lnTo>
                      <a:lnTo>
                        <a:pt x="140" y="76"/>
                      </a:lnTo>
                      <a:lnTo>
                        <a:pt x="181" y="68"/>
                      </a:lnTo>
                      <a:lnTo>
                        <a:pt x="197" y="65"/>
                      </a:lnTo>
                      <a:lnTo>
                        <a:pt x="212" y="60"/>
                      </a:lnTo>
                      <a:lnTo>
                        <a:pt x="225" y="55"/>
                      </a:lnTo>
                      <a:lnTo>
                        <a:pt x="236" y="50"/>
                      </a:lnTo>
                      <a:lnTo>
                        <a:pt x="247" y="42"/>
                      </a:lnTo>
                      <a:lnTo>
                        <a:pt x="257" y="34"/>
                      </a:lnTo>
                      <a:lnTo>
                        <a:pt x="264" y="26"/>
                      </a:lnTo>
                      <a:lnTo>
                        <a:pt x="270" y="18"/>
                      </a:lnTo>
                      <a:lnTo>
                        <a:pt x="278" y="5"/>
                      </a:lnTo>
                      <a:lnTo>
                        <a:pt x="280"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8" name="Freeform 146"/>
                <p:cNvSpPr>
                  <a:spLocks/>
                </p:cNvSpPr>
                <p:nvPr/>
              </p:nvSpPr>
              <p:spPr bwMode="auto">
                <a:xfrm>
                  <a:off x="2796598" y="3919945"/>
                  <a:ext cx="176530" cy="83820"/>
                </a:xfrm>
                <a:custGeom>
                  <a:avLst/>
                  <a:gdLst>
                    <a:gd name="T0" fmla="*/ 273 w 273"/>
                    <a:gd name="T1" fmla="*/ 0 h 81"/>
                    <a:gd name="T2" fmla="*/ 273 w 273"/>
                    <a:gd name="T3" fmla="*/ 0 h 81"/>
                    <a:gd name="T4" fmla="*/ 268 w 273"/>
                    <a:gd name="T5" fmla="*/ 5 h 81"/>
                    <a:gd name="T6" fmla="*/ 254 w 273"/>
                    <a:gd name="T7" fmla="*/ 18 h 81"/>
                    <a:gd name="T8" fmla="*/ 242 w 273"/>
                    <a:gd name="T9" fmla="*/ 26 h 81"/>
                    <a:gd name="T10" fmla="*/ 228 w 273"/>
                    <a:gd name="T11" fmla="*/ 34 h 81"/>
                    <a:gd name="T12" fmla="*/ 210 w 273"/>
                    <a:gd name="T13" fmla="*/ 42 h 81"/>
                    <a:gd name="T14" fmla="*/ 189 w 273"/>
                    <a:gd name="T15" fmla="*/ 48 h 81"/>
                    <a:gd name="T16" fmla="*/ 189 w 273"/>
                    <a:gd name="T17" fmla="*/ 48 h 81"/>
                    <a:gd name="T18" fmla="*/ 171 w 273"/>
                    <a:gd name="T19" fmla="*/ 53 h 81"/>
                    <a:gd name="T20" fmla="*/ 150 w 273"/>
                    <a:gd name="T21" fmla="*/ 58 h 81"/>
                    <a:gd name="T22" fmla="*/ 104 w 273"/>
                    <a:gd name="T23" fmla="*/ 65 h 81"/>
                    <a:gd name="T24" fmla="*/ 54 w 273"/>
                    <a:gd name="T25" fmla="*/ 71 h 81"/>
                    <a:gd name="T26" fmla="*/ 0 w 273"/>
                    <a:gd name="T27" fmla="*/ 81 h 81"/>
                    <a:gd name="T28" fmla="*/ 33 w 273"/>
                    <a:gd name="T29" fmla="*/ 81 h 81"/>
                    <a:gd name="T30" fmla="*/ 78 w 273"/>
                    <a:gd name="T31" fmla="*/ 81 h 81"/>
                    <a:gd name="T32" fmla="*/ 78 w 273"/>
                    <a:gd name="T33" fmla="*/ 81 h 81"/>
                    <a:gd name="T34" fmla="*/ 130 w 273"/>
                    <a:gd name="T35" fmla="*/ 73 h 81"/>
                    <a:gd name="T36" fmla="*/ 172 w 273"/>
                    <a:gd name="T37" fmla="*/ 66 h 81"/>
                    <a:gd name="T38" fmla="*/ 190 w 273"/>
                    <a:gd name="T39" fmla="*/ 61 h 81"/>
                    <a:gd name="T40" fmla="*/ 207 w 273"/>
                    <a:gd name="T41" fmla="*/ 58 h 81"/>
                    <a:gd name="T42" fmla="*/ 220 w 273"/>
                    <a:gd name="T43" fmla="*/ 53 h 81"/>
                    <a:gd name="T44" fmla="*/ 231 w 273"/>
                    <a:gd name="T45" fmla="*/ 47 h 81"/>
                    <a:gd name="T46" fmla="*/ 231 w 273"/>
                    <a:gd name="T47" fmla="*/ 47 h 81"/>
                    <a:gd name="T48" fmla="*/ 241 w 273"/>
                    <a:gd name="T49" fmla="*/ 40 h 81"/>
                    <a:gd name="T50" fmla="*/ 251 w 273"/>
                    <a:gd name="T51" fmla="*/ 32 h 81"/>
                    <a:gd name="T52" fmla="*/ 259 w 273"/>
                    <a:gd name="T53" fmla="*/ 24 h 81"/>
                    <a:gd name="T54" fmla="*/ 264 w 273"/>
                    <a:gd name="T55" fmla="*/ 18 h 81"/>
                    <a:gd name="T56" fmla="*/ 272 w 273"/>
                    <a:gd name="T57" fmla="*/ 5 h 81"/>
                    <a:gd name="T58" fmla="*/ 273 w 273"/>
                    <a:gd name="T59" fmla="*/ 0 h 81"/>
                    <a:gd name="T60" fmla="*/ 273 w 273"/>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81"/>
                    <a:gd name="T95" fmla="*/ 273 w 273"/>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81">
                      <a:moveTo>
                        <a:pt x="273" y="0"/>
                      </a:moveTo>
                      <a:lnTo>
                        <a:pt x="273" y="0"/>
                      </a:lnTo>
                      <a:lnTo>
                        <a:pt x="268" y="5"/>
                      </a:lnTo>
                      <a:lnTo>
                        <a:pt x="254" y="18"/>
                      </a:lnTo>
                      <a:lnTo>
                        <a:pt x="242" y="26"/>
                      </a:lnTo>
                      <a:lnTo>
                        <a:pt x="228" y="34"/>
                      </a:lnTo>
                      <a:lnTo>
                        <a:pt x="210" y="42"/>
                      </a:lnTo>
                      <a:lnTo>
                        <a:pt x="189" y="48"/>
                      </a:lnTo>
                      <a:lnTo>
                        <a:pt x="171" y="53"/>
                      </a:lnTo>
                      <a:lnTo>
                        <a:pt x="150" y="58"/>
                      </a:lnTo>
                      <a:lnTo>
                        <a:pt x="104" y="65"/>
                      </a:lnTo>
                      <a:lnTo>
                        <a:pt x="54" y="71"/>
                      </a:lnTo>
                      <a:lnTo>
                        <a:pt x="0" y="81"/>
                      </a:lnTo>
                      <a:lnTo>
                        <a:pt x="33" y="81"/>
                      </a:lnTo>
                      <a:lnTo>
                        <a:pt x="78" y="81"/>
                      </a:lnTo>
                      <a:lnTo>
                        <a:pt x="130" y="73"/>
                      </a:lnTo>
                      <a:lnTo>
                        <a:pt x="172" y="66"/>
                      </a:lnTo>
                      <a:lnTo>
                        <a:pt x="190" y="61"/>
                      </a:lnTo>
                      <a:lnTo>
                        <a:pt x="207" y="58"/>
                      </a:lnTo>
                      <a:lnTo>
                        <a:pt x="220" y="53"/>
                      </a:lnTo>
                      <a:lnTo>
                        <a:pt x="231" y="47"/>
                      </a:lnTo>
                      <a:lnTo>
                        <a:pt x="241" y="40"/>
                      </a:lnTo>
                      <a:lnTo>
                        <a:pt x="251" y="32"/>
                      </a:lnTo>
                      <a:lnTo>
                        <a:pt x="259" y="24"/>
                      </a:lnTo>
                      <a:lnTo>
                        <a:pt x="264" y="18"/>
                      </a:lnTo>
                      <a:lnTo>
                        <a:pt x="272" y="5"/>
                      </a:lnTo>
                      <a:lnTo>
                        <a:pt x="273" y="0"/>
                      </a:lnTo>
                      <a:close/>
                    </a:path>
                  </a:pathLst>
                </a:custGeom>
                <a:solidFill>
                  <a:srgbClr val="359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9" name="Freeform 147"/>
                <p:cNvSpPr>
                  <a:spLocks/>
                </p:cNvSpPr>
                <p:nvPr/>
              </p:nvSpPr>
              <p:spPr bwMode="auto">
                <a:xfrm>
                  <a:off x="2800408" y="3923754"/>
                  <a:ext cx="172720" cy="80010"/>
                </a:xfrm>
                <a:custGeom>
                  <a:avLst/>
                  <a:gdLst>
                    <a:gd name="T0" fmla="*/ 265 w 265"/>
                    <a:gd name="T1" fmla="*/ 0 h 78"/>
                    <a:gd name="T2" fmla="*/ 265 w 265"/>
                    <a:gd name="T3" fmla="*/ 0 h 78"/>
                    <a:gd name="T4" fmla="*/ 260 w 265"/>
                    <a:gd name="T5" fmla="*/ 5 h 78"/>
                    <a:gd name="T6" fmla="*/ 247 w 265"/>
                    <a:gd name="T7" fmla="*/ 16 h 78"/>
                    <a:gd name="T8" fmla="*/ 235 w 265"/>
                    <a:gd name="T9" fmla="*/ 24 h 78"/>
                    <a:gd name="T10" fmla="*/ 221 w 265"/>
                    <a:gd name="T11" fmla="*/ 31 h 78"/>
                    <a:gd name="T12" fmla="*/ 203 w 265"/>
                    <a:gd name="T13" fmla="*/ 39 h 78"/>
                    <a:gd name="T14" fmla="*/ 182 w 265"/>
                    <a:gd name="T15" fmla="*/ 47 h 78"/>
                    <a:gd name="T16" fmla="*/ 182 w 265"/>
                    <a:gd name="T17" fmla="*/ 47 h 78"/>
                    <a:gd name="T18" fmla="*/ 164 w 265"/>
                    <a:gd name="T19" fmla="*/ 52 h 78"/>
                    <a:gd name="T20" fmla="*/ 144 w 265"/>
                    <a:gd name="T21" fmla="*/ 55 h 78"/>
                    <a:gd name="T22" fmla="*/ 99 w 265"/>
                    <a:gd name="T23" fmla="*/ 62 h 78"/>
                    <a:gd name="T24" fmla="*/ 50 w 265"/>
                    <a:gd name="T25" fmla="*/ 68 h 78"/>
                    <a:gd name="T26" fmla="*/ 0 w 265"/>
                    <a:gd name="T27" fmla="*/ 78 h 78"/>
                    <a:gd name="T28" fmla="*/ 26 w 265"/>
                    <a:gd name="T29" fmla="*/ 78 h 78"/>
                    <a:gd name="T30" fmla="*/ 66 w 265"/>
                    <a:gd name="T31" fmla="*/ 78 h 78"/>
                    <a:gd name="T32" fmla="*/ 66 w 265"/>
                    <a:gd name="T33" fmla="*/ 78 h 78"/>
                    <a:gd name="T34" fmla="*/ 120 w 265"/>
                    <a:gd name="T35" fmla="*/ 70 h 78"/>
                    <a:gd name="T36" fmla="*/ 164 w 265"/>
                    <a:gd name="T37" fmla="*/ 63 h 78"/>
                    <a:gd name="T38" fmla="*/ 182 w 265"/>
                    <a:gd name="T39" fmla="*/ 58 h 78"/>
                    <a:gd name="T40" fmla="*/ 198 w 265"/>
                    <a:gd name="T41" fmla="*/ 55 h 78"/>
                    <a:gd name="T42" fmla="*/ 211 w 265"/>
                    <a:gd name="T43" fmla="*/ 49 h 78"/>
                    <a:gd name="T44" fmla="*/ 222 w 265"/>
                    <a:gd name="T45" fmla="*/ 44 h 78"/>
                    <a:gd name="T46" fmla="*/ 222 w 265"/>
                    <a:gd name="T47" fmla="*/ 44 h 78"/>
                    <a:gd name="T48" fmla="*/ 234 w 265"/>
                    <a:gd name="T49" fmla="*/ 36 h 78"/>
                    <a:gd name="T50" fmla="*/ 242 w 265"/>
                    <a:gd name="T51" fmla="*/ 29 h 78"/>
                    <a:gd name="T52" fmla="*/ 257 w 265"/>
                    <a:gd name="T53" fmla="*/ 15 h 78"/>
                    <a:gd name="T54" fmla="*/ 263 w 265"/>
                    <a:gd name="T55" fmla="*/ 3 h 78"/>
                    <a:gd name="T56" fmla="*/ 265 w 265"/>
                    <a:gd name="T57" fmla="*/ 0 h 78"/>
                    <a:gd name="T58" fmla="*/ 265 w 265"/>
                    <a:gd name="T59" fmla="*/ 0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5"/>
                    <a:gd name="T91" fmla="*/ 0 h 78"/>
                    <a:gd name="T92" fmla="*/ 265 w 265"/>
                    <a:gd name="T93" fmla="*/ 78 h 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5" h="78">
                      <a:moveTo>
                        <a:pt x="265" y="0"/>
                      </a:moveTo>
                      <a:lnTo>
                        <a:pt x="265" y="0"/>
                      </a:lnTo>
                      <a:lnTo>
                        <a:pt x="260" y="5"/>
                      </a:lnTo>
                      <a:lnTo>
                        <a:pt x="247" y="16"/>
                      </a:lnTo>
                      <a:lnTo>
                        <a:pt x="235" y="24"/>
                      </a:lnTo>
                      <a:lnTo>
                        <a:pt x="221" y="31"/>
                      </a:lnTo>
                      <a:lnTo>
                        <a:pt x="203" y="39"/>
                      </a:lnTo>
                      <a:lnTo>
                        <a:pt x="182" y="47"/>
                      </a:lnTo>
                      <a:lnTo>
                        <a:pt x="164" y="52"/>
                      </a:lnTo>
                      <a:lnTo>
                        <a:pt x="144" y="55"/>
                      </a:lnTo>
                      <a:lnTo>
                        <a:pt x="99" y="62"/>
                      </a:lnTo>
                      <a:lnTo>
                        <a:pt x="50" y="68"/>
                      </a:lnTo>
                      <a:lnTo>
                        <a:pt x="0" y="78"/>
                      </a:lnTo>
                      <a:lnTo>
                        <a:pt x="26" y="78"/>
                      </a:lnTo>
                      <a:lnTo>
                        <a:pt x="66" y="78"/>
                      </a:lnTo>
                      <a:lnTo>
                        <a:pt x="120" y="70"/>
                      </a:lnTo>
                      <a:lnTo>
                        <a:pt x="164" y="63"/>
                      </a:lnTo>
                      <a:lnTo>
                        <a:pt x="182" y="58"/>
                      </a:lnTo>
                      <a:lnTo>
                        <a:pt x="198" y="55"/>
                      </a:lnTo>
                      <a:lnTo>
                        <a:pt x="211" y="49"/>
                      </a:lnTo>
                      <a:lnTo>
                        <a:pt x="222" y="44"/>
                      </a:lnTo>
                      <a:lnTo>
                        <a:pt x="234" y="36"/>
                      </a:lnTo>
                      <a:lnTo>
                        <a:pt x="242" y="29"/>
                      </a:lnTo>
                      <a:lnTo>
                        <a:pt x="257" y="15"/>
                      </a:lnTo>
                      <a:lnTo>
                        <a:pt x="263" y="3"/>
                      </a:lnTo>
                      <a:lnTo>
                        <a:pt x="265" y="0"/>
                      </a:lnTo>
                      <a:close/>
                    </a:path>
                  </a:pathLst>
                </a:custGeom>
                <a:solidFill>
                  <a:srgbClr val="4C9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0" name="Freeform 148"/>
                <p:cNvSpPr>
                  <a:spLocks/>
                </p:cNvSpPr>
                <p:nvPr/>
              </p:nvSpPr>
              <p:spPr bwMode="auto">
                <a:xfrm>
                  <a:off x="2804218" y="3925025"/>
                  <a:ext cx="167640" cy="78740"/>
                </a:xfrm>
                <a:custGeom>
                  <a:avLst/>
                  <a:gdLst>
                    <a:gd name="T0" fmla="*/ 259 w 259"/>
                    <a:gd name="T1" fmla="*/ 0 h 76"/>
                    <a:gd name="T2" fmla="*/ 259 w 259"/>
                    <a:gd name="T3" fmla="*/ 0 h 76"/>
                    <a:gd name="T4" fmla="*/ 254 w 259"/>
                    <a:gd name="T5" fmla="*/ 4 h 76"/>
                    <a:gd name="T6" fmla="*/ 243 w 259"/>
                    <a:gd name="T7" fmla="*/ 16 h 76"/>
                    <a:gd name="T8" fmla="*/ 231 w 259"/>
                    <a:gd name="T9" fmla="*/ 22 h 76"/>
                    <a:gd name="T10" fmla="*/ 218 w 259"/>
                    <a:gd name="T11" fmla="*/ 30 h 76"/>
                    <a:gd name="T12" fmla="*/ 200 w 259"/>
                    <a:gd name="T13" fmla="*/ 39 h 76"/>
                    <a:gd name="T14" fmla="*/ 178 w 259"/>
                    <a:gd name="T15" fmla="*/ 47 h 76"/>
                    <a:gd name="T16" fmla="*/ 178 w 259"/>
                    <a:gd name="T17" fmla="*/ 47 h 76"/>
                    <a:gd name="T18" fmla="*/ 161 w 259"/>
                    <a:gd name="T19" fmla="*/ 50 h 76"/>
                    <a:gd name="T20" fmla="*/ 142 w 259"/>
                    <a:gd name="T21" fmla="*/ 53 h 76"/>
                    <a:gd name="T22" fmla="*/ 98 w 259"/>
                    <a:gd name="T23" fmla="*/ 60 h 76"/>
                    <a:gd name="T24" fmla="*/ 51 w 259"/>
                    <a:gd name="T25" fmla="*/ 68 h 76"/>
                    <a:gd name="T26" fmla="*/ 0 w 259"/>
                    <a:gd name="T27" fmla="*/ 76 h 76"/>
                    <a:gd name="T28" fmla="*/ 22 w 259"/>
                    <a:gd name="T29" fmla="*/ 76 h 76"/>
                    <a:gd name="T30" fmla="*/ 56 w 259"/>
                    <a:gd name="T31" fmla="*/ 76 h 76"/>
                    <a:gd name="T32" fmla="*/ 56 w 259"/>
                    <a:gd name="T33" fmla="*/ 76 h 76"/>
                    <a:gd name="T34" fmla="*/ 113 w 259"/>
                    <a:gd name="T35" fmla="*/ 68 h 76"/>
                    <a:gd name="T36" fmla="*/ 157 w 259"/>
                    <a:gd name="T37" fmla="*/ 60 h 76"/>
                    <a:gd name="T38" fmla="*/ 176 w 259"/>
                    <a:gd name="T39" fmla="*/ 56 h 76"/>
                    <a:gd name="T40" fmla="*/ 192 w 259"/>
                    <a:gd name="T41" fmla="*/ 52 h 76"/>
                    <a:gd name="T42" fmla="*/ 205 w 259"/>
                    <a:gd name="T43" fmla="*/ 47 h 76"/>
                    <a:gd name="T44" fmla="*/ 218 w 259"/>
                    <a:gd name="T45" fmla="*/ 40 h 76"/>
                    <a:gd name="T46" fmla="*/ 218 w 259"/>
                    <a:gd name="T47" fmla="*/ 40 h 76"/>
                    <a:gd name="T48" fmla="*/ 228 w 259"/>
                    <a:gd name="T49" fmla="*/ 34 h 76"/>
                    <a:gd name="T50" fmla="*/ 238 w 259"/>
                    <a:gd name="T51" fmla="*/ 27 h 76"/>
                    <a:gd name="T52" fmla="*/ 251 w 259"/>
                    <a:gd name="T53" fmla="*/ 14 h 76"/>
                    <a:gd name="T54" fmla="*/ 257 w 259"/>
                    <a:gd name="T55" fmla="*/ 4 h 76"/>
                    <a:gd name="T56" fmla="*/ 259 w 259"/>
                    <a:gd name="T57" fmla="*/ 0 h 76"/>
                    <a:gd name="T58" fmla="*/ 259 w 259"/>
                    <a:gd name="T59" fmla="*/ 0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76"/>
                    <a:gd name="T92" fmla="*/ 259 w 259"/>
                    <a:gd name="T93" fmla="*/ 76 h 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76">
                      <a:moveTo>
                        <a:pt x="259" y="0"/>
                      </a:moveTo>
                      <a:lnTo>
                        <a:pt x="259" y="0"/>
                      </a:lnTo>
                      <a:lnTo>
                        <a:pt x="254" y="4"/>
                      </a:lnTo>
                      <a:lnTo>
                        <a:pt x="243" y="16"/>
                      </a:lnTo>
                      <a:lnTo>
                        <a:pt x="231" y="22"/>
                      </a:lnTo>
                      <a:lnTo>
                        <a:pt x="218" y="30"/>
                      </a:lnTo>
                      <a:lnTo>
                        <a:pt x="200" y="39"/>
                      </a:lnTo>
                      <a:lnTo>
                        <a:pt x="178" y="47"/>
                      </a:lnTo>
                      <a:lnTo>
                        <a:pt x="161" y="50"/>
                      </a:lnTo>
                      <a:lnTo>
                        <a:pt x="142" y="53"/>
                      </a:lnTo>
                      <a:lnTo>
                        <a:pt x="98" y="60"/>
                      </a:lnTo>
                      <a:lnTo>
                        <a:pt x="51" y="68"/>
                      </a:lnTo>
                      <a:lnTo>
                        <a:pt x="0" y="76"/>
                      </a:lnTo>
                      <a:lnTo>
                        <a:pt x="22" y="76"/>
                      </a:lnTo>
                      <a:lnTo>
                        <a:pt x="56" y="76"/>
                      </a:lnTo>
                      <a:lnTo>
                        <a:pt x="113" y="68"/>
                      </a:lnTo>
                      <a:lnTo>
                        <a:pt x="157" y="60"/>
                      </a:lnTo>
                      <a:lnTo>
                        <a:pt x="176" y="56"/>
                      </a:lnTo>
                      <a:lnTo>
                        <a:pt x="192" y="52"/>
                      </a:lnTo>
                      <a:lnTo>
                        <a:pt x="205" y="47"/>
                      </a:lnTo>
                      <a:lnTo>
                        <a:pt x="218" y="40"/>
                      </a:lnTo>
                      <a:lnTo>
                        <a:pt x="228" y="34"/>
                      </a:lnTo>
                      <a:lnTo>
                        <a:pt x="238" y="27"/>
                      </a:lnTo>
                      <a:lnTo>
                        <a:pt x="251" y="14"/>
                      </a:lnTo>
                      <a:lnTo>
                        <a:pt x="257" y="4"/>
                      </a:lnTo>
                      <a:lnTo>
                        <a:pt x="259" y="0"/>
                      </a:lnTo>
                      <a:close/>
                    </a:path>
                  </a:pathLst>
                </a:custGeom>
                <a:solidFill>
                  <a:srgbClr val="5DA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1" name="Freeform 149"/>
                <p:cNvSpPr>
                  <a:spLocks/>
                </p:cNvSpPr>
                <p:nvPr/>
              </p:nvSpPr>
              <p:spPr bwMode="auto">
                <a:xfrm>
                  <a:off x="2808028" y="3928835"/>
                  <a:ext cx="162560" cy="74930"/>
                </a:xfrm>
                <a:custGeom>
                  <a:avLst/>
                  <a:gdLst>
                    <a:gd name="T0" fmla="*/ 250 w 250"/>
                    <a:gd name="T1" fmla="*/ 0 h 73"/>
                    <a:gd name="T2" fmla="*/ 250 w 250"/>
                    <a:gd name="T3" fmla="*/ 0 h 73"/>
                    <a:gd name="T4" fmla="*/ 247 w 250"/>
                    <a:gd name="T5" fmla="*/ 5 h 73"/>
                    <a:gd name="T6" fmla="*/ 234 w 250"/>
                    <a:gd name="T7" fmla="*/ 14 h 73"/>
                    <a:gd name="T8" fmla="*/ 224 w 250"/>
                    <a:gd name="T9" fmla="*/ 21 h 73"/>
                    <a:gd name="T10" fmla="*/ 211 w 250"/>
                    <a:gd name="T11" fmla="*/ 29 h 73"/>
                    <a:gd name="T12" fmla="*/ 193 w 250"/>
                    <a:gd name="T13" fmla="*/ 37 h 73"/>
                    <a:gd name="T14" fmla="*/ 172 w 250"/>
                    <a:gd name="T15" fmla="*/ 44 h 73"/>
                    <a:gd name="T16" fmla="*/ 172 w 250"/>
                    <a:gd name="T17" fmla="*/ 44 h 73"/>
                    <a:gd name="T18" fmla="*/ 154 w 250"/>
                    <a:gd name="T19" fmla="*/ 49 h 73"/>
                    <a:gd name="T20" fmla="*/ 137 w 250"/>
                    <a:gd name="T21" fmla="*/ 52 h 73"/>
                    <a:gd name="T22" fmla="*/ 94 w 250"/>
                    <a:gd name="T23" fmla="*/ 58 h 73"/>
                    <a:gd name="T24" fmla="*/ 49 w 250"/>
                    <a:gd name="T25" fmla="*/ 65 h 73"/>
                    <a:gd name="T26" fmla="*/ 0 w 250"/>
                    <a:gd name="T27" fmla="*/ 73 h 73"/>
                    <a:gd name="T28" fmla="*/ 15 w 250"/>
                    <a:gd name="T29" fmla="*/ 73 h 73"/>
                    <a:gd name="T30" fmla="*/ 44 w 250"/>
                    <a:gd name="T31" fmla="*/ 73 h 73"/>
                    <a:gd name="T32" fmla="*/ 44 w 250"/>
                    <a:gd name="T33" fmla="*/ 73 h 73"/>
                    <a:gd name="T34" fmla="*/ 102 w 250"/>
                    <a:gd name="T35" fmla="*/ 65 h 73"/>
                    <a:gd name="T36" fmla="*/ 148 w 250"/>
                    <a:gd name="T37" fmla="*/ 57 h 73"/>
                    <a:gd name="T38" fmla="*/ 167 w 250"/>
                    <a:gd name="T39" fmla="*/ 53 h 73"/>
                    <a:gd name="T40" fmla="*/ 184 w 250"/>
                    <a:gd name="T41" fmla="*/ 49 h 73"/>
                    <a:gd name="T42" fmla="*/ 198 w 250"/>
                    <a:gd name="T43" fmla="*/ 44 h 73"/>
                    <a:gd name="T44" fmla="*/ 210 w 250"/>
                    <a:gd name="T45" fmla="*/ 37 h 73"/>
                    <a:gd name="T46" fmla="*/ 210 w 250"/>
                    <a:gd name="T47" fmla="*/ 37 h 73"/>
                    <a:gd name="T48" fmla="*/ 221 w 250"/>
                    <a:gd name="T49" fmla="*/ 31 h 73"/>
                    <a:gd name="T50" fmla="*/ 229 w 250"/>
                    <a:gd name="T51" fmla="*/ 24 h 73"/>
                    <a:gd name="T52" fmla="*/ 242 w 250"/>
                    <a:gd name="T53" fmla="*/ 11 h 73"/>
                    <a:gd name="T54" fmla="*/ 249 w 250"/>
                    <a:gd name="T55" fmla="*/ 3 h 73"/>
                    <a:gd name="T56" fmla="*/ 250 w 250"/>
                    <a:gd name="T57" fmla="*/ 0 h 73"/>
                    <a:gd name="T58" fmla="*/ 250 w 250"/>
                    <a:gd name="T59" fmla="*/ 0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
                    <a:gd name="T91" fmla="*/ 0 h 73"/>
                    <a:gd name="T92" fmla="*/ 250 w 250"/>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 h="73">
                      <a:moveTo>
                        <a:pt x="250" y="0"/>
                      </a:moveTo>
                      <a:lnTo>
                        <a:pt x="250" y="0"/>
                      </a:lnTo>
                      <a:lnTo>
                        <a:pt x="247" y="5"/>
                      </a:lnTo>
                      <a:lnTo>
                        <a:pt x="234" y="14"/>
                      </a:lnTo>
                      <a:lnTo>
                        <a:pt x="224" y="21"/>
                      </a:lnTo>
                      <a:lnTo>
                        <a:pt x="211" y="29"/>
                      </a:lnTo>
                      <a:lnTo>
                        <a:pt x="193" y="37"/>
                      </a:lnTo>
                      <a:lnTo>
                        <a:pt x="172" y="44"/>
                      </a:lnTo>
                      <a:lnTo>
                        <a:pt x="154" y="49"/>
                      </a:lnTo>
                      <a:lnTo>
                        <a:pt x="137" y="52"/>
                      </a:lnTo>
                      <a:lnTo>
                        <a:pt x="94" y="58"/>
                      </a:lnTo>
                      <a:lnTo>
                        <a:pt x="49" y="65"/>
                      </a:lnTo>
                      <a:lnTo>
                        <a:pt x="0" y="73"/>
                      </a:lnTo>
                      <a:lnTo>
                        <a:pt x="15" y="73"/>
                      </a:lnTo>
                      <a:lnTo>
                        <a:pt x="44" y="73"/>
                      </a:lnTo>
                      <a:lnTo>
                        <a:pt x="102" y="65"/>
                      </a:lnTo>
                      <a:lnTo>
                        <a:pt x="148" y="57"/>
                      </a:lnTo>
                      <a:lnTo>
                        <a:pt x="167" y="53"/>
                      </a:lnTo>
                      <a:lnTo>
                        <a:pt x="184" y="49"/>
                      </a:lnTo>
                      <a:lnTo>
                        <a:pt x="198" y="44"/>
                      </a:lnTo>
                      <a:lnTo>
                        <a:pt x="210" y="37"/>
                      </a:lnTo>
                      <a:lnTo>
                        <a:pt x="221" y="31"/>
                      </a:lnTo>
                      <a:lnTo>
                        <a:pt x="229" y="24"/>
                      </a:lnTo>
                      <a:lnTo>
                        <a:pt x="242" y="11"/>
                      </a:lnTo>
                      <a:lnTo>
                        <a:pt x="249" y="3"/>
                      </a:lnTo>
                      <a:lnTo>
                        <a:pt x="250" y="0"/>
                      </a:lnTo>
                      <a:close/>
                    </a:path>
                  </a:pathLst>
                </a:custGeom>
                <a:solidFill>
                  <a:srgbClr val="6EB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2" name="Freeform 150"/>
                <p:cNvSpPr>
                  <a:spLocks/>
                </p:cNvSpPr>
                <p:nvPr/>
              </p:nvSpPr>
              <p:spPr bwMode="auto">
                <a:xfrm>
                  <a:off x="2811838" y="3930105"/>
                  <a:ext cx="157480" cy="73660"/>
                </a:xfrm>
                <a:custGeom>
                  <a:avLst/>
                  <a:gdLst>
                    <a:gd name="T0" fmla="*/ 244 w 244"/>
                    <a:gd name="T1" fmla="*/ 0 h 72"/>
                    <a:gd name="T2" fmla="*/ 244 w 244"/>
                    <a:gd name="T3" fmla="*/ 0 h 72"/>
                    <a:gd name="T4" fmla="*/ 241 w 244"/>
                    <a:gd name="T5" fmla="*/ 5 h 72"/>
                    <a:gd name="T6" fmla="*/ 229 w 244"/>
                    <a:gd name="T7" fmla="*/ 15 h 72"/>
                    <a:gd name="T8" fmla="*/ 219 w 244"/>
                    <a:gd name="T9" fmla="*/ 22 h 72"/>
                    <a:gd name="T10" fmla="*/ 206 w 244"/>
                    <a:gd name="T11" fmla="*/ 30 h 72"/>
                    <a:gd name="T12" fmla="*/ 188 w 244"/>
                    <a:gd name="T13" fmla="*/ 36 h 72"/>
                    <a:gd name="T14" fmla="*/ 167 w 244"/>
                    <a:gd name="T15" fmla="*/ 44 h 72"/>
                    <a:gd name="T16" fmla="*/ 167 w 244"/>
                    <a:gd name="T17" fmla="*/ 44 h 72"/>
                    <a:gd name="T18" fmla="*/ 151 w 244"/>
                    <a:gd name="T19" fmla="*/ 48 h 72"/>
                    <a:gd name="T20" fmla="*/ 133 w 244"/>
                    <a:gd name="T21" fmla="*/ 51 h 72"/>
                    <a:gd name="T22" fmla="*/ 93 w 244"/>
                    <a:gd name="T23" fmla="*/ 57 h 72"/>
                    <a:gd name="T24" fmla="*/ 47 w 244"/>
                    <a:gd name="T25" fmla="*/ 64 h 72"/>
                    <a:gd name="T26" fmla="*/ 0 w 244"/>
                    <a:gd name="T27" fmla="*/ 72 h 72"/>
                    <a:gd name="T28" fmla="*/ 10 w 244"/>
                    <a:gd name="T29" fmla="*/ 72 h 72"/>
                    <a:gd name="T30" fmla="*/ 32 w 244"/>
                    <a:gd name="T31" fmla="*/ 72 h 72"/>
                    <a:gd name="T32" fmla="*/ 36 w 244"/>
                    <a:gd name="T33" fmla="*/ 72 h 72"/>
                    <a:gd name="T34" fmla="*/ 36 w 244"/>
                    <a:gd name="T35" fmla="*/ 72 h 72"/>
                    <a:gd name="T36" fmla="*/ 94 w 244"/>
                    <a:gd name="T37" fmla="*/ 64 h 72"/>
                    <a:gd name="T38" fmla="*/ 141 w 244"/>
                    <a:gd name="T39" fmla="*/ 56 h 72"/>
                    <a:gd name="T40" fmla="*/ 161 w 244"/>
                    <a:gd name="T41" fmla="*/ 51 h 72"/>
                    <a:gd name="T42" fmla="*/ 177 w 244"/>
                    <a:gd name="T43" fmla="*/ 48 h 72"/>
                    <a:gd name="T44" fmla="*/ 192 w 244"/>
                    <a:gd name="T45" fmla="*/ 41 h 72"/>
                    <a:gd name="T46" fmla="*/ 203 w 244"/>
                    <a:gd name="T47" fmla="*/ 36 h 72"/>
                    <a:gd name="T48" fmla="*/ 203 w 244"/>
                    <a:gd name="T49" fmla="*/ 36 h 72"/>
                    <a:gd name="T50" fmla="*/ 223 w 244"/>
                    <a:gd name="T51" fmla="*/ 23 h 72"/>
                    <a:gd name="T52" fmla="*/ 236 w 244"/>
                    <a:gd name="T53" fmla="*/ 12 h 72"/>
                    <a:gd name="T54" fmla="*/ 242 w 244"/>
                    <a:gd name="T55" fmla="*/ 4 h 72"/>
                    <a:gd name="T56" fmla="*/ 244 w 244"/>
                    <a:gd name="T57" fmla="*/ 0 h 72"/>
                    <a:gd name="T58" fmla="*/ 244 w 244"/>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72"/>
                    <a:gd name="T92" fmla="*/ 244 w 244"/>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72">
                      <a:moveTo>
                        <a:pt x="244" y="0"/>
                      </a:moveTo>
                      <a:lnTo>
                        <a:pt x="244" y="0"/>
                      </a:lnTo>
                      <a:lnTo>
                        <a:pt x="241" y="5"/>
                      </a:lnTo>
                      <a:lnTo>
                        <a:pt x="229" y="15"/>
                      </a:lnTo>
                      <a:lnTo>
                        <a:pt x="219" y="22"/>
                      </a:lnTo>
                      <a:lnTo>
                        <a:pt x="206" y="30"/>
                      </a:lnTo>
                      <a:lnTo>
                        <a:pt x="188" y="36"/>
                      </a:lnTo>
                      <a:lnTo>
                        <a:pt x="167" y="44"/>
                      </a:lnTo>
                      <a:lnTo>
                        <a:pt x="151" y="48"/>
                      </a:lnTo>
                      <a:lnTo>
                        <a:pt x="133" y="51"/>
                      </a:lnTo>
                      <a:lnTo>
                        <a:pt x="93" y="57"/>
                      </a:lnTo>
                      <a:lnTo>
                        <a:pt x="47" y="64"/>
                      </a:lnTo>
                      <a:lnTo>
                        <a:pt x="0" y="72"/>
                      </a:lnTo>
                      <a:lnTo>
                        <a:pt x="10" y="72"/>
                      </a:lnTo>
                      <a:lnTo>
                        <a:pt x="32" y="72"/>
                      </a:lnTo>
                      <a:lnTo>
                        <a:pt x="36" y="72"/>
                      </a:lnTo>
                      <a:lnTo>
                        <a:pt x="94" y="64"/>
                      </a:lnTo>
                      <a:lnTo>
                        <a:pt x="141" y="56"/>
                      </a:lnTo>
                      <a:lnTo>
                        <a:pt x="161" y="51"/>
                      </a:lnTo>
                      <a:lnTo>
                        <a:pt x="177" y="48"/>
                      </a:lnTo>
                      <a:lnTo>
                        <a:pt x="192" y="41"/>
                      </a:lnTo>
                      <a:lnTo>
                        <a:pt x="203" y="36"/>
                      </a:lnTo>
                      <a:lnTo>
                        <a:pt x="223" y="23"/>
                      </a:lnTo>
                      <a:lnTo>
                        <a:pt x="236" y="12"/>
                      </a:lnTo>
                      <a:lnTo>
                        <a:pt x="242" y="4"/>
                      </a:lnTo>
                      <a:lnTo>
                        <a:pt x="244" y="0"/>
                      </a:lnTo>
                      <a:close/>
                    </a:path>
                  </a:pathLst>
                </a:custGeom>
                <a:solidFill>
                  <a:srgbClr val="81C3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3" name="Freeform 151"/>
                <p:cNvSpPr>
                  <a:spLocks/>
                </p:cNvSpPr>
                <p:nvPr/>
              </p:nvSpPr>
              <p:spPr bwMode="auto">
                <a:xfrm>
                  <a:off x="2815648" y="3933915"/>
                  <a:ext cx="152400" cy="69851"/>
                </a:xfrm>
                <a:custGeom>
                  <a:avLst/>
                  <a:gdLst>
                    <a:gd name="T0" fmla="*/ 236 w 236"/>
                    <a:gd name="T1" fmla="*/ 0 h 68"/>
                    <a:gd name="T2" fmla="*/ 236 w 236"/>
                    <a:gd name="T3" fmla="*/ 0 h 68"/>
                    <a:gd name="T4" fmla="*/ 233 w 236"/>
                    <a:gd name="T5" fmla="*/ 3 h 68"/>
                    <a:gd name="T6" fmla="*/ 230 w 236"/>
                    <a:gd name="T7" fmla="*/ 8 h 68"/>
                    <a:gd name="T8" fmla="*/ 223 w 236"/>
                    <a:gd name="T9" fmla="*/ 13 h 68"/>
                    <a:gd name="T10" fmla="*/ 213 w 236"/>
                    <a:gd name="T11" fmla="*/ 19 h 68"/>
                    <a:gd name="T12" fmla="*/ 200 w 236"/>
                    <a:gd name="T13" fmla="*/ 26 h 68"/>
                    <a:gd name="T14" fmla="*/ 184 w 236"/>
                    <a:gd name="T15" fmla="*/ 34 h 68"/>
                    <a:gd name="T16" fmla="*/ 161 w 236"/>
                    <a:gd name="T17" fmla="*/ 40 h 68"/>
                    <a:gd name="T18" fmla="*/ 161 w 236"/>
                    <a:gd name="T19" fmla="*/ 40 h 68"/>
                    <a:gd name="T20" fmla="*/ 145 w 236"/>
                    <a:gd name="T21" fmla="*/ 45 h 68"/>
                    <a:gd name="T22" fmla="*/ 129 w 236"/>
                    <a:gd name="T23" fmla="*/ 48 h 68"/>
                    <a:gd name="T24" fmla="*/ 90 w 236"/>
                    <a:gd name="T25" fmla="*/ 55 h 68"/>
                    <a:gd name="T26" fmla="*/ 46 w 236"/>
                    <a:gd name="T27" fmla="*/ 60 h 68"/>
                    <a:gd name="T28" fmla="*/ 0 w 236"/>
                    <a:gd name="T29" fmla="*/ 68 h 68"/>
                    <a:gd name="T30" fmla="*/ 4 w 236"/>
                    <a:gd name="T31" fmla="*/ 68 h 68"/>
                    <a:gd name="T32" fmla="*/ 21 w 236"/>
                    <a:gd name="T33" fmla="*/ 68 h 68"/>
                    <a:gd name="T34" fmla="*/ 21 w 236"/>
                    <a:gd name="T35" fmla="*/ 68 h 68"/>
                    <a:gd name="T36" fmla="*/ 28 w 236"/>
                    <a:gd name="T37" fmla="*/ 66 h 68"/>
                    <a:gd name="T38" fmla="*/ 28 w 236"/>
                    <a:gd name="T39" fmla="*/ 66 h 68"/>
                    <a:gd name="T40" fmla="*/ 88 w 236"/>
                    <a:gd name="T41" fmla="*/ 58 h 68"/>
                    <a:gd name="T42" fmla="*/ 135 w 236"/>
                    <a:gd name="T43" fmla="*/ 52 h 68"/>
                    <a:gd name="T44" fmla="*/ 153 w 236"/>
                    <a:gd name="T45" fmla="*/ 47 h 68"/>
                    <a:gd name="T46" fmla="*/ 171 w 236"/>
                    <a:gd name="T47" fmla="*/ 42 h 68"/>
                    <a:gd name="T48" fmla="*/ 186 w 236"/>
                    <a:gd name="T49" fmla="*/ 37 h 68"/>
                    <a:gd name="T50" fmla="*/ 197 w 236"/>
                    <a:gd name="T51" fmla="*/ 31 h 68"/>
                    <a:gd name="T52" fmla="*/ 197 w 236"/>
                    <a:gd name="T53" fmla="*/ 31 h 68"/>
                    <a:gd name="T54" fmla="*/ 217 w 236"/>
                    <a:gd name="T55" fmla="*/ 18 h 68"/>
                    <a:gd name="T56" fmla="*/ 228 w 236"/>
                    <a:gd name="T57" fmla="*/ 8 h 68"/>
                    <a:gd name="T58" fmla="*/ 235 w 236"/>
                    <a:gd name="T59" fmla="*/ 1 h 68"/>
                    <a:gd name="T60" fmla="*/ 236 w 236"/>
                    <a:gd name="T61" fmla="*/ 0 h 68"/>
                    <a:gd name="T62" fmla="*/ 236 w 236"/>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68"/>
                    <a:gd name="T98" fmla="*/ 236 w 236"/>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68">
                      <a:moveTo>
                        <a:pt x="236" y="0"/>
                      </a:moveTo>
                      <a:lnTo>
                        <a:pt x="236" y="0"/>
                      </a:lnTo>
                      <a:lnTo>
                        <a:pt x="233" y="3"/>
                      </a:lnTo>
                      <a:lnTo>
                        <a:pt x="230" y="8"/>
                      </a:lnTo>
                      <a:lnTo>
                        <a:pt x="223" y="13"/>
                      </a:lnTo>
                      <a:lnTo>
                        <a:pt x="213" y="19"/>
                      </a:lnTo>
                      <a:lnTo>
                        <a:pt x="200" y="26"/>
                      </a:lnTo>
                      <a:lnTo>
                        <a:pt x="184" y="34"/>
                      </a:lnTo>
                      <a:lnTo>
                        <a:pt x="161" y="40"/>
                      </a:lnTo>
                      <a:lnTo>
                        <a:pt x="145" y="45"/>
                      </a:lnTo>
                      <a:lnTo>
                        <a:pt x="129" y="48"/>
                      </a:lnTo>
                      <a:lnTo>
                        <a:pt x="90" y="55"/>
                      </a:lnTo>
                      <a:lnTo>
                        <a:pt x="46" y="60"/>
                      </a:lnTo>
                      <a:lnTo>
                        <a:pt x="0" y="68"/>
                      </a:lnTo>
                      <a:lnTo>
                        <a:pt x="4" y="68"/>
                      </a:lnTo>
                      <a:lnTo>
                        <a:pt x="21" y="68"/>
                      </a:lnTo>
                      <a:lnTo>
                        <a:pt x="28" y="66"/>
                      </a:lnTo>
                      <a:lnTo>
                        <a:pt x="88" y="58"/>
                      </a:lnTo>
                      <a:lnTo>
                        <a:pt x="135" y="52"/>
                      </a:lnTo>
                      <a:lnTo>
                        <a:pt x="153" y="47"/>
                      </a:lnTo>
                      <a:lnTo>
                        <a:pt x="171" y="42"/>
                      </a:lnTo>
                      <a:lnTo>
                        <a:pt x="186" y="37"/>
                      </a:lnTo>
                      <a:lnTo>
                        <a:pt x="197" y="31"/>
                      </a:lnTo>
                      <a:lnTo>
                        <a:pt x="217" y="18"/>
                      </a:lnTo>
                      <a:lnTo>
                        <a:pt x="228" y="8"/>
                      </a:lnTo>
                      <a:lnTo>
                        <a:pt x="235" y="1"/>
                      </a:lnTo>
                      <a:lnTo>
                        <a:pt x="236" y="0"/>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4" name="Freeform 152"/>
                <p:cNvSpPr>
                  <a:spLocks/>
                </p:cNvSpPr>
                <p:nvPr/>
              </p:nvSpPr>
              <p:spPr bwMode="auto">
                <a:xfrm>
                  <a:off x="2903278" y="3757385"/>
                  <a:ext cx="72390" cy="140969"/>
                </a:xfrm>
                <a:custGeom>
                  <a:avLst/>
                  <a:gdLst>
                    <a:gd name="T0" fmla="*/ 0 w 113"/>
                    <a:gd name="T1" fmla="*/ 0 h 137"/>
                    <a:gd name="T2" fmla="*/ 0 w 113"/>
                    <a:gd name="T3" fmla="*/ 0 h 137"/>
                    <a:gd name="T4" fmla="*/ 25 w 113"/>
                    <a:gd name="T5" fmla="*/ 23 h 137"/>
                    <a:gd name="T6" fmla="*/ 51 w 113"/>
                    <a:gd name="T7" fmla="*/ 47 h 137"/>
                    <a:gd name="T8" fmla="*/ 72 w 113"/>
                    <a:gd name="T9" fmla="*/ 70 h 137"/>
                    <a:gd name="T10" fmla="*/ 82 w 113"/>
                    <a:gd name="T11" fmla="*/ 81 h 137"/>
                    <a:gd name="T12" fmla="*/ 88 w 113"/>
                    <a:gd name="T13" fmla="*/ 91 h 137"/>
                    <a:gd name="T14" fmla="*/ 88 w 113"/>
                    <a:gd name="T15" fmla="*/ 91 h 137"/>
                    <a:gd name="T16" fmla="*/ 101 w 113"/>
                    <a:gd name="T17" fmla="*/ 115 h 137"/>
                    <a:gd name="T18" fmla="*/ 108 w 113"/>
                    <a:gd name="T19" fmla="*/ 130 h 137"/>
                    <a:gd name="T20" fmla="*/ 109 w 113"/>
                    <a:gd name="T21" fmla="*/ 137 h 137"/>
                    <a:gd name="T22" fmla="*/ 111 w 113"/>
                    <a:gd name="T23" fmla="*/ 137 h 137"/>
                    <a:gd name="T24" fmla="*/ 111 w 113"/>
                    <a:gd name="T25" fmla="*/ 137 h 137"/>
                    <a:gd name="T26" fmla="*/ 113 w 113"/>
                    <a:gd name="T27" fmla="*/ 132 h 137"/>
                    <a:gd name="T28" fmla="*/ 113 w 113"/>
                    <a:gd name="T29" fmla="*/ 125 h 137"/>
                    <a:gd name="T30" fmla="*/ 111 w 113"/>
                    <a:gd name="T31" fmla="*/ 115 h 137"/>
                    <a:gd name="T32" fmla="*/ 106 w 113"/>
                    <a:gd name="T33" fmla="*/ 102 h 137"/>
                    <a:gd name="T34" fmla="*/ 96 w 113"/>
                    <a:gd name="T35" fmla="*/ 85 h 137"/>
                    <a:gd name="T36" fmla="*/ 82 w 113"/>
                    <a:gd name="T37" fmla="*/ 65 h 137"/>
                    <a:gd name="T38" fmla="*/ 61 w 113"/>
                    <a:gd name="T39" fmla="*/ 41 h 137"/>
                    <a:gd name="T40" fmla="*/ 61 w 113"/>
                    <a:gd name="T41" fmla="*/ 41 h 137"/>
                    <a:gd name="T42" fmla="*/ 21 w 113"/>
                    <a:gd name="T43" fmla="*/ 0 h 137"/>
                    <a:gd name="T44" fmla="*/ 0 w 113"/>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137"/>
                    <a:gd name="T71" fmla="*/ 113 w 113"/>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137">
                      <a:moveTo>
                        <a:pt x="0" y="0"/>
                      </a:moveTo>
                      <a:lnTo>
                        <a:pt x="0" y="0"/>
                      </a:lnTo>
                      <a:lnTo>
                        <a:pt x="25" y="23"/>
                      </a:lnTo>
                      <a:lnTo>
                        <a:pt x="51" y="47"/>
                      </a:lnTo>
                      <a:lnTo>
                        <a:pt x="72" y="70"/>
                      </a:lnTo>
                      <a:lnTo>
                        <a:pt x="82" y="81"/>
                      </a:lnTo>
                      <a:lnTo>
                        <a:pt x="88" y="91"/>
                      </a:lnTo>
                      <a:lnTo>
                        <a:pt x="101" y="115"/>
                      </a:lnTo>
                      <a:lnTo>
                        <a:pt x="108" y="130"/>
                      </a:lnTo>
                      <a:lnTo>
                        <a:pt x="109" y="137"/>
                      </a:lnTo>
                      <a:lnTo>
                        <a:pt x="111" y="137"/>
                      </a:lnTo>
                      <a:lnTo>
                        <a:pt x="113" y="132"/>
                      </a:lnTo>
                      <a:lnTo>
                        <a:pt x="113" y="125"/>
                      </a:lnTo>
                      <a:lnTo>
                        <a:pt x="111" y="115"/>
                      </a:lnTo>
                      <a:lnTo>
                        <a:pt x="106" y="102"/>
                      </a:lnTo>
                      <a:lnTo>
                        <a:pt x="96" y="85"/>
                      </a:lnTo>
                      <a:lnTo>
                        <a:pt x="82" y="65"/>
                      </a:lnTo>
                      <a:lnTo>
                        <a:pt x="61" y="41"/>
                      </a:lnTo>
                      <a:lnTo>
                        <a:pt x="21" y="0"/>
                      </a:lnTo>
                      <a:lnTo>
                        <a:pt x="0"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5" name="Freeform 153"/>
                <p:cNvSpPr>
                  <a:spLocks/>
                </p:cNvSpPr>
                <p:nvPr/>
              </p:nvSpPr>
              <p:spPr bwMode="auto">
                <a:xfrm>
                  <a:off x="2903278" y="3757385"/>
                  <a:ext cx="72390" cy="140969"/>
                </a:xfrm>
                <a:custGeom>
                  <a:avLst/>
                  <a:gdLst>
                    <a:gd name="T0" fmla="*/ 0 w 113"/>
                    <a:gd name="T1" fmla="*/ 0 h 137"/>
                    <a:gd name="T2" fmla="*/ 0 w 113"/>
                    <a:gd name="T3" fmla="*/ 0 h 137"/>
                    <a:gd name="T4" fmla="*/ 26 w 113"/>
                    <a:gd name="T5" fmla="*/ 21 h 137"/>
                    <a:gd name="T6" fmla="*/ 51 w 113"/>
                    <a:gd name="T7" fmla="*/ 45 h 137"/>
                    <a:gd name="T8" fmla="*/ 74 w 113"/>
                    <a:gd name="T9" fmla="*/ 70 h 137"/>
                    <a:gd name="T10" fmla="*/ 82 w 113"/>
                    <a:gd name="T11" fmla="*/ 81 h 137"/>
                    <a:gd name="T12" fmla="*/ 88 w 113"/>
                    <a:gd name="T13" fmla="*/ 91 h 137"/>
                    <a:gd name="T14" fmla="*/ 88 w 113"/>
                    <a:gd name="T15" fmla="*/ 91 h 137"/>
                    <a:gd name="T16" fmla="*/ 101 w 113"/>
                    <a:gd name="T17" fmla="*/ 115 h 137"/>
                    <a:gd name="T18" fmla="*/ 108 w 113"/>
                    <a:gd name="T19" fmla="*/ 130 h 137"/>
                    <a:gd name="T20" fmla="*/ 109 w 113"/>
                    <a:gd name="T21" fmla="*/ 135 h 137"/>
                    <a:gd name="T22" fmla="*/ 111 w 113"/>
                    <a:gd name="T23" fmla="*/ 137 h 137"/>
                    <a:gd name="T24" fmla="*/ 111 w 113"/>
                    <a:gd name="T25" fmla="*/ 137 h 137"/>
                    <a:gd name="T26" fmla="*/ 113 w 113"/>
                    <a:gd name="T27" fmla="*/ 132 h 137"/>
                    <a:gd name="T28" fmla="*/ 113 w 113"/>
                    <a:gd name="T29" fmla="*/ 125 h 137"/>
                    <a:gd name="T30" fmla="*/ 111 w 113"/>
                    <a:gd name="T31" fmla="*/ 115 h 137"/>
                    <a:gd name="T32" fmla="*/ 106 w 113"/>
                    <a:gd name="T33" fmla="*/ 102 h 137"/>
                    <a:gd name="T34" fmla="*/ 96 w 113"/>
                    <a:gd name="T35" fmla="*/ 85 h 137"/>
                    <a:gd name="T36" fmla="*/ 82 w 113"/>
                    <a:gd name="T37" fmla="*/ 65 h 137"/>
                    <a:gd name="T38" fmla="*/ 61 w 113"/>
                    <a:gd name="T39" fmla="*/ 41 h 137"/>
                    <a:gd name="T40" fmla="*/ 61 w 113"/>
                    <a:gd name="T41" fmla="*/ 41 h 137"/>
                    <a:gd name="T42" fmla="*/ 20 w 113"/>
                    <a:gd name="T43" fmla="*/ 0 h 137"/>
                    <a:gd name="T44" fmla="*/ 0 w 113"/>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137"/>
                    <a:gd name="T71" fmla="*/ 113 w 113"/>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137">
                      <a:moveTo>
                        <a:pt x="0" y="0"/>
                      </a:moveTo>
                      <a:lnTo>
                        <a:pt x="0" y="0"/>
                      </a:lnTo>
                      <a:lnTo>
                        <a:pt x="26" y="21"/>
                      </a:lnTo>
                      <a:lnTo>
                        <a:pt x="51" y="45"/>
                      </a:lnTo>
                      <a:lnTo>
                        <a:pt x="74" y="70"/>
                      </a:lnTo>
                      <a:lnTo>
                        <a:pt x="82" y="81"/>
                      </a:lnTo>
                      <a:lnTo>
                        <a:pt x="88" y="91"/>
                      </a:lnTo>
                      <a:lnTo>
                        <a:pt x="101" y="115"/>
                      </a:lnTo>
                      <a:lnTo>
                        <a:pt x="108" y="130"/>
                      </a:lnTo>
                      <a:lnTo>
                        <a:pt x="109" y="135"/>
                      </a:lnTo>
                      <a:lnTo>
                        <a:pt x="111" y="137"/>
                      </a:lnTo>
                      <a:lnTo>
                        <a:pt x="113" y="132"/>
                      </a:lnTo>
                      <a:lnTo>
                        <a:pt x="113" y="125"/>
                      </a:lnTo>
                      <a:lnTo>
                        <a:pt x="111" y="115"/>
                      </a:lnTo>
                      <a:lnTo>
                        <a:pt x="106" y="102"/>
                      </a:lnTo>
                      <a:lnTo>
                        <a:pt x="96" y="85"/>
                      </a:lnTo>
                      <a:lnTo>
                        <a:pt x="82" y="65"/>
                      </a:lnTo>
                      <a:lnTo>
                        <a:pt x="61" y="41"/>
                      </a:lnTo>
                      <a:lnTo>
                        <a:pt x="20" y="0"/>
                      </a:lnTo>
                      <a:lnTo>
                        <a:pt x="0" y="0"/>
                      </a:lnTo>
                      <a:close/>
                    </a:path>
                  </a:pathLst>
                </a:custGeom>
                <a:solidFill>
                  <a:srgbClr val="329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6" name="Freeform 154"/>
                <p:cNvSpPr>
                  <a:spLocks/>
                </p:cNvSpPr>
                <p:nvPr/>
              </p:nvSpPr>
              <p:spPr bwMode="auto">
                <a:xfrm>
                  <a:off x="2905818" y="3757385"/>
                  <a:ext cx="68580" cy="140969"/>
                </a:xfrm>
                <a:custGeom>
                  <a:avLst/>
                  <a:gdLst>
                    <a:gd name="T0" fmla="*/ 0 w 107"/>
                    <a:gd name="T1" fmla="*/ 0 h 137"/>
                    <a:gd name="T2" fmla="*/ 0 w 107"/>
                    <a:gd name="T3" fmla="*/ 0 h 137"/>
                    <a:gd name="T4" fmla="*/ 24 w 107"/>
                    <a:gd name="T5" fmla="*/ 21 h 137"/>
                    <a:gd name="T6" fmla="*/ 48 w 107"/>
                    <a:gd name="T7" fmla="*/ 45 h 137"/>
                    <a:gd name="T8" fmla="*/ 71 w 107"/>
                    <a:gd name="T9" fmla="*/ 70 h 137"/>
                    <a:gd name="T10" fmla="*/ 79 w 107"/>
                    <a:gd name="T11" fmla="*/ 81 h 137"/>
                    <a:gd name="T12" fmla="*/ 86 w 107"/>
                    <a:gd name="T13" fmla="*/ 91 h 137"/>
                    <a:gd name="T14" fmla="*/ 86 w 107"/>
                    <a:gd name="T15" fmla="*/ 91 h 137"/>
                    <a:gd name="T16" fmla="*/ 99 w 107"/>
                    <a:gd name="T17" fmla="*/ 115 h 137"/>
                    <a:gd name="T18" fmla="*/ 105 w 107"/>
                    <a:gd name="T19" fmla="*/ 128 h 137"/>
                    <a:gd name="T20" fmla="*/ 107 w 107"/>
                    <a:gd name="T21" fmla="*/ 135 h 137"/>
                    <a:gd name="T22" fmla="*/ 107 w 107"/>
                    <a:gd name="T23" fmla="*/ 137 h 137"/>
                    <a:gd name="T24" fmla="*/ 107 w 107"/>
                    <a:gd name="T25" fmla="*/ 137 h 137"/>
                    <a:gd name="T26" fmla="*/ 107 w 107"/>
                    <a:gd name="T27" fmla="*/ 132 h 137"/>
                    <a:gd name="T28" fmla="*/ 107 w 107"/>
                    <a:gd name="T29" fmla="*/ 125 h 137"/>
                    <a:gd name="T30" fmla="*/ 105 w 107"/>
                    <a:gd name="T31" fmla="*/ 115 h 137"/>
                    <a:gd name="T32" fmla="*/ 100 w 107"/>
                    <a:gd name="T33" fmla="*/ 102 h 137"/>
                    <a:gd name="T34" fmla="*/ 91 w 107"/>
                    <a:gd name="T35" fmla="*/ 85 h 137"/>
                    <a:gd name="T36" fmla="*/ 76 w 107"/>
                    <a:gd name="T37" fmla="*/ 65 h 137"/>
                    <a:gd name="T38" fmla="*/ 55 w 107"/>
                    <a:gd name="T39" fmla="*/ 41 h 137"/>
                    <a:gd name="T40" fmla="*/ 55 w 107"/>
                    <a:gd name="T41" fmla="*/ 41 h 137"/>
                    <a:gd name="T42" fmla="*/ 16 w 107"/>
                    <a:gd name="T43" fmla="*/ 0 h 137"/>
                    <a:gd name="T44" fmla="*/ 0 w 107"/>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37"/>
                    <a:gd name="T71" fmla="*/ 107 w 107"/>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37">
                      <a:moveTo>
                        <a:pt x="0" y="0"/>
                      </a:moveTo>
                      <a:lnTo>
                        <a:pt x="0" y="0"/>
                      </a:lnTo>
                      <a:lnTo>
                        <a:pt x="24" y="21"/>
                      </a:lnTo>
                      <a:lnTo>
                        <a:pt x="48" y="45"/>
                      </a:lnTo>
                      <a:lnTo>
                        <a:pt x="71" y="70"/>
                      </a:lnTo>
                      <a:lnTo>
                        <a:pt x="79" y="81"/>
                      </a:lnTo>
                      <a:lnTo>
                        <a:pt x="86" y="91"/>
                      </a:lnTo>
                      <a:lnTo>
                        <a:pt x="99" y="115"/>
                      </a:lnTo>
                      <a:lnTo>
                        <a:pt x="105" y="128"/>
                      </a:lnTo>
                      <a:lnTo>
                        <a:pt x="107" y="135"/>
                      </a:lnTo>
                      <a:lnTo>
                        <a:pt x="107" y="137"/>
                      </a:lnTo>
                      <a:lnTo>
                        <a:pt x="107" y="132"/>
                      </a:lnTo>
                      <a:lnTo>
                        <a:pt x="107" y="125"/>
                      </a:lnTo>
                      <a:lnTo>
                        <a:pt x="105" y="115"/>
                      </a:lnTo>
                      <a:lnTo>
                        <a:pt x="100" y="102"/>
                      </a:lnTo>
                      <a:lnTo>
                        <a:pt x="91" y="85"/>
                      </a:lnTo>
                      <a:lnTo>
                        <a:pt x="76" y="65"/>
                      </a:lnTo>
                      <a:lnTo>
                        <a:pt x="55" y="41"/>
                      </a:lnTo>
                      <a:lnTo>
                        <a:pt x="16" y="0"/>
                      </a:lnTo>
                      <a:lnTo>
                        <a:pt x="0" y="0"/>
                      </a:lnTo>
                      <a:close/>
                    </a:path>
                  </a:pathLst>
                </a:custGeom>
                <a:solidFill>
                  <a:srgbClr val="479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7" name="Freeform 155"/>
                <p:cNvSpPr>
                  <a:spLocks/>
                </p:cNvSpPr>
                <p:nvPr/>
              </p:nvSpPr>
              <p:spPr bwMode="auto">
                <a:xfrm>
                  <a:off x="2905818" y="3757385"/>
                  <a:ext cx="68580" cy="140969"/>
                </a:xfrm>
                <a:custGeom>
                  <a:avLst/>
                  <a:gdLst>
                    <a:gd name="T0" fmla="*/ 0 w 107"/>
                    <a:gd name="T1" fmla="*/ 0 h 137"/>
                    <a:gd name="T2" fmla="*/ 0 w 107"/>
                    <a:gd name="T3" fmla="*/ 0 h 137"/>
                    <a:gd name="T4" fmla="*/ 26 w 107"/>
                    <a:gd name="T5" fmla="*/ 21 h 137"/>
                    <a:gd name="T6" fmla="*/ 50 w 107"/>
                    <a:gd name="T7" fmla="*/ 45 h 137"/>
                    <a:gd name="T8" fmla="*/ 71 w 107"/>
                    <a:gd name="T9" fmla="*/ 70 h 137"/>
                    <a:gd name="T10" fmla="*/ 81 w 107"/>
                    <a:gd name="T11" fmla="*/ 80 h 137"/>
                    <a:gd name="T12" fmla="*/ 86 w 107"/>
                    <a:gd name="T13" fmla="*/ 91 h 137"/>
                    <a:gd name="T14" fmla="*/ 86 w 107"/>
                    <a:gd name="T15" fmla="*/ 91 h 137"/>
                    <a:gd name="T16" fmla="*/ 99 w 107"/>
                    <a:gd name="T17" fmla="*/ 115 h 137"/>
                    <a:gd name="T18" fmla="*/ 105 w 107"/>
                    <a:gd name="T19" fmla="*/ 128 h 137"/>
                    <a:gd name="T20" fmla="*/ 107 w 107"/>
                    <a:gd name="T21" fmla="*/ 135 h 137"/>
                    <a:gd name="T22" fmla="*/ 107 w 107"/>
                    <a:gd name="T23" fmla="*/ 137 h 137"/>
                    <a:gd name="T24" fmla="*/ 107 w 107"/>
                    <a:gd name="T25" fmla="*/ 137 h 137"/>
                    <a:gd name="T26" fmla="*/ 107 w 107"/>
                    <a:gd name="T27" fmla="*/ 133 h 137"/>
                    <a:gd name="T28" fmla="*/ 107 w 107"/>
                    <a:gd name="T29" fmla="*/ 125 h 137"/>
                    <a:gd name="T30" fmla="*/ 105 w 107"/>
                    <a:gd name="T31" fmla="*/ 115 h 137"/>
                    <a:gd name="T32" fmla="*/ 100 w 107"/>
                    <a:gd name="T33" fmla="*/ 102 h 137"/>
                    <a:gd name="T34" fmla="*/ 91 w 107"/>
                    <a:gd name="T35" fmla="*/ 85 h 137"/>
                    <a:gd name="T36" fmla="*/ 76 w 107"/>
                    <a:gd name="T37" fmla="*/ 65 h 137"/>
                    <a:gd name="T38" fmla="*/ 55 w 107"/>
                    <a:gd name="T39" fmla="*/ 41 h 137"/>
                    <a:gd name="T40" fmla="*/ 55 w 107"/>
                    <a:gd name="T41" fmla="*/ 41 h 137"/>
                    <a:gd name="T42" fmla="*/ 14 w 107"/>
                    <a:gd name="T43" fmla="*/ 0 h 137"/>
                    <a:gd name="T44" fmla="*/ 0 w 107"/>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37"/>
                    <a:gd name="T71" fmla="*/ 107 w 107"/>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37">
                      <a:moveTo>
                        <a:pt x="0" y="0"/>
                      </a:moveTo>
                      <a:lnTo>
                        <a:pt x="0" y="0"/>
                      </a:lnTo>
                      <a:lnTo>
                        <a:pt x="26" y="21"/>
                      </a:lnTo>
                      <a:lnTo>
                        <a:pt x="50" y="45"/>
                      </a:lnTo>
                      <a:lnTo>
                        <a:pt x="71" y="70"/>
                      </a:lnTo>
                      <a:lnTo>
                        <a:pt x="81" y="80"/>
                      </a:lnTo>
                      <a:lnTo>
                        <a:pt x="86" y="91"/>
                      </a:lnTo>
                      <a:lnTo>
                        <a:pt x="99" y="115"/>
                      </a:lnTo>
                      <a:lnTo>
                        <a:pt x="105" y="128"/>
                      </a:lnTo>
                      <a:lnTo>
                        <a:pt x="107" y="135"/>
                      </a:lnTo>
                      <a:lnTo>
                        <a:pt x="107" y="137"/>
                      </a:lnTo>
                      <a:lnTo>
                        <a:pt x="107" y="133"/>
                      </a:lnTo>
                      <a:lnTo>
                        <a:pt x="107" y="125"/>
                      </a:lnTo>
                      <a:lnTo>
                        <a:pt x="105" y="115"/>
                      </a:lnTo>
                      <a:lnTo>
                        <a:pt x="100" y="102"/>
                      </a:lnTo>
                      <a:lnTo>
                        <a:pt x="91" y="85"/>
                      </a:lnTo>
                      <a:lnTo>
                        <a:pt x="76" y="65"/>
                      </a:lnTo>
                      <a:lnTo>
                        <a:pt x="55" y="41"/>
                      </a:lnTo>
                      <a:lnTo>
                        <a:pt x="14" y="0"/>
                      </a:lnTo>
                      <a:lnTo>
                        <a:pt x="0" y="0"/>
                      </a:lnTo>
                      <a:close/>
                    </a:path>
                  </a:pathLst>
                </a:custGeom>
                <a:solidFill>
                  <a:srgbClr val="55A4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8" name="Freeform 156"/>
                <p:cNvSpPr>
                  <a:spLocks/>
                </p:cNvSpPr>
                <p:nvPr/>
              </p:nvSpPr>
              <p:spPr bwMode="auto">
                <a:xfrm>
                  <a:off x="2905818" y="3757385"/>
                  <a:ext cx="68580" cy="140969"/>
                </a:xfrm>
                <a:custGeom>
                  <a:avLst/>
                  <a:gdLst>
                    <a:gd name="T0" fmla="*/ 0 w 106"/>
                    <a:gd name="T1" fmla="*/ 0 h 137"/>
                    <a:gd name="T2" fmla="*/ 0 w 106"/>
                    <a:gd name="T3" fmla="*/ 0 h 137"/>
                    <a:gd name="T4" fmla="*/ 25 w 106"/>
                    <a:gd name="T5" fmla="*/ 21 h 137"/>
                    <a:gd name="T6" fmla="*/ 51 w 106"/>
                    <a:gd name="T7" fmla="*/ 45 h 137"/>
                    <a:gd name="T8" fmla="*/ 72 w 106"/>
                    <a:gd name="T9" fmla="*/ 70 h 137"/>
                    <a:gd name="T10" fmla="*/ 80 w 106"/>
                    <a:gd name="T11" fmla="*/ 80 h 137"/>
                    <a:gd name="T12" fmla="*/ 86 w 106"/>
                    <a:gd name="T13" fmla="*/ 91 h 137"/>
                    <a:gd name="T14" fmla="*/ 86 w 106"/>
                    <a:gd name="T15" fmla="*/ 91 h 137"/>
                    <a:gd name="T16" fmla="*/ 98 w 106"/>
                    <a:gd name="T17" fmla="*/ 115 h 137"/>
                    <a:gd name="T18" fmla="*/ 104 w 106"/>
                    <a:gd name="T19" fmla="*/ 128 h 137"/>
                    <a:gd name="T20" fmla="*/ 106 w 106"/>
                    <a:gd name="T21" fmla="*/ 135 h 137"/>
                    <a:gd name="T22" fmla="*/ 106 w 106"/>
                    <a:gd name="T23" fmla="*/ 137 h 137"/>
                    <a:gd name="T24" fmla="*/ 106 w 106"/>
                    <a:gd name="T25" fmla="*/ 137 h 137"/>
                    <a:gd name="T26" fmla="*/ 106 w 106"/>
                    <a:gd name="T27" fmla="*/ 133 h 137"/>
                    <a:gd name="T28" fmla="*/ 106 w 106"/>
                    <a:gd name="T29" fmla="*/ 125 h 137"/>
                    <a:gd name="T30" fmla="*/ 104 w 106"/>
                    <a:gd name="T31" fmla="*/ 115 h 137"/>
                    <a:gd name="T32" fmla="*/ 99 w 106"/>
                    <a:gd name="T33" fmla="*/ 102 h 137"/>
                    <a:gd name="T34" fmla="*/ 90 w 106"/>
                    <a:gd name="T35" fmla="*/ 85 h 137"/>
                    <a:gd name="T36" fmla="*/ 75 w 106"/>
                    <a:gd name="T37" fmla="*/ 65 h 137"/>
                    <a:gd name="T38" fmla="*/ 52 w 106"/>
                    <a:gd name="T39" fmla="*/ 41 h 137"/>
                    <a:gd name="T40" fmla="*/ 52 w 106"/>
                    <a:gd name="T41" fmla="*/ 41 h 137"/>
                    <a:gd name="T42" fmla="*/ 13 w 106"/>
                    <a:gd name="T43" fmla="*/ 0 h 137"/>
                    <a:gd name="T44" fmla="*/ 0 w 106"/>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137"/>
                    <a:gd name="T71" fmla="*/ 106 w 106"/>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137">
                      <a:moveTo>
                        <a:pt x="0" y="0"/>
                      </a:moveTo>
                      <a:lnTo>
                        <a:pt x="0" y="0"/>
                      </a:lnTo>
                      <a:lnTo>
                        <a:pt x="25" y="21"/>
                      </a:lnTo>
                      <a:lnTo>
                        <a:pt x="51" y="45"/>
                      </a:lnTo>
                      <a:lnTo>
                        <a:pt x="72" y="70"/>
                      </a:lnTo>
                      <a:lnTo>
                        <a:pt x="80" y="80"/>
                      </a:lnTo>
                      <a:lnTo>
                        <a:pt x="86" y="91"/>
                      </a:lnTo>
                      <a:lnTo>
                        <a:pt x="98" y="115"/>
                      </a:lnTo>
                      <a:lnTo>
                        <a:pt x="104" y="128"/>
                      </a:lnTo>
                      <a:lnTo>
                        <a:pt x="106" y="135"/>
                      </a:lnTo>
                      <a:lnTo>
                        <a:pt x="106" y="137"/>
                      </a:lnTo>
                      <a:lnTo>
                        <a:pt x="106" y="133"/>
                      </a:lnTo>
                      <a:lnTo>
                        <a:pt x="106" y="125"/>
                      </a:lnTo>
                      <a:lnTo>
                        <a:pt x="104" y="115"/>
                      </a:lnTo>
                      <a:lnTo>
                        <a:pt x="99" y="102"/>
                      </a:lnTo>
                      <a:lnTo>
                        <a:pt x="90" y="85"/>
                      </a:lnTo>
                      <a:lnTo>
                        <a:pt x="75" y="65"/>
                      </a:lnTo>
                      <a:lnTo>
                        <a:pt x="52" y="41"/>
                      </a:lnTo>
                      <a:lnTo>
                        <a:pt x="13" y="0"/>
                      </a:lnTo>
                      <a:lnTo>
                        <a:pt x="0" y="0"/>
                      </a:lnTo>
                      <a:close/>
                    </a:path>
                  </a:pathLst>
                </a:custGeom>
                <a:solidFill>
                  <a:srgbClr val="64AC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9" name="Freeform 157"/>
                <p:cNvSpPr>
                  <a:spLocks/>
                </p:cNvSpPr>
                <p:nvPr/>
              </p:nvSpPr>
              <p:spPr bwMode="auto">
                <a:xfrm>
                  <a:off x="2907087" y="3757385"/>
                  <a:ext cx="67310" cy="140969"/>
                </a:xfrm>
                <a:custGeom>
                  <a:avLst/>
                  <a:gdLst>
                    <a:gd name="T0" fmla="*/ 0 w 104"/>
                    <a:gd name="T1" fmla="*/ 0 h 137"/>
                    <a:gd name="T2" fmla="*/ 0 w 104"/>
                    <a:gd name="T3" fmla="*/ 0 h 137"/>
                    <a:gd name="T4" fmla="*/ 24 w 104"/>
                    <a:gd name="T5" fmla="*/ 21 h 137"/>
                    <a:gd name="T6" fmla="*/ 50 w 104"/>
                    <a:gd name="T7" fmla="*/ 45 h 137"/>
                    <a:gd name="T8" fmla="*/ 71 w 104"/>
                    <a:gd name="T9" fmla="*/ 68 h 137"/>
                    <a:gd name="T10" fmla="*/ 80 w 104"/>
                    <a:gd name="T11" fmla="*/ 80 h 137"/>
                    <a:gd name="T12" fmla="*/ 86 w 104"/>
                    <a:gd name="T13" fmla="*/ 89 h 137"/>
                    <a:gd name="T14" fmla="*/ 86 w 104"/>
                    <a:gd name="T15" fmla="*/ 89 h 137"/>
                    <a:gd name="T16" fmla="*/ 97 w 104"/>
                    <a:gd name="T17" fmla="*/ 115 h 137"/>
                    <a:gd name="T18" fmla="*/ 102 w 104"/>
                    <a:gd name="T19" fmla="*/ 128 h 137"/>
                    <a:gd name="T20" fmla="*/ 104 w 104"/>
                    <a:gd name="T21" fmla="*/ 135 h 137"/>
                    <a:gd name="T22" fmla="*/ 104 w 104"/>
                    <a:gd name="T23" fmla="*/ 137 h 137"/>
                    <a:gd name="T24" fmla="*/ 104 w 104"/>
                    <a:gd name="T25" fmla="*/ 137 h 137"/>
                    <a:gd name="T26" fmla="*/ 104 w 104"/>
                    <a:gd name="T27" fmla="*/ 133 h 137"/>
                    <a:gd name="T28" fmla="*/ 104 w 104"/>
                    <a:gd name="T29" fmla="*/ 125 h 137"/>
                    <a:gd name="T30" fmla="*/ 102 w 104"/>
                    <a:gd name="T31" fmla="*/ 115 h 137"/>
                    <a:gd name="T32" fmla="*/ 96 w 104"/>
                    <a:gd name="T33" fmla="*/ 102 h 137"/>
                    <a:gd name="T34" fmla="*/ 86 w 104"/>
                    <a:gd name="T35" fmla="*/ 85 h 137"/>
                    <a:gd name="T36" fmla="*/ 71 w 104"/>
                    <a:gd name="T37" fmla="*/ 65 h 137"/>
                    <a:gd name="T38" fmla="*/ 50 w 104"/>
                    <a:gd name="T39" fmla="*/ 41 h 137"/>
                    <a:gd name="T40" fmla="*/ 50 w 104"/>
                    <a:gd name="T41" fmla="*/ 41 h 137"/>
                    <a:gd name="T42" fmla="*/ 10 w 104"/>
                    <a:gd name="T43" fmla="*/ 0 h 137"/>
                    <a:gd name="T44" fmla="*/ 0 w 104"/>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37"/>
                    <a:gd name="T71" fmla="*/ 104 w 104"/>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37">
                      <a:moveTo>
                        <a:pt x="0" y="0"/>
                      </a:moveTo>
                      <a:lnTo>
                        <a:pt x="0" y="0"/>
                      </a:lnTo>
                      <a:lnTo>
                        <a:pt x="24" y="21"/>
                      </a:lnTo>
                      <a:lnTo>
                        <a:pt x="50" y="45"/>
                      </a:lnTo>
                      <a:lnTo>
                        <a:pt x="71" y="68"/>
                      </a:lnTo>
                      <a:lnTo>
                        <a:pt x="80" y="80"/>
                      </a:lnTo>
                      <a:lnTo>
                        <a:pt x="86" y="89"/>
                      </a:lnTo>
                      <a:lnTo>
                        <a:pt x="97" y="115"/>
                      </a:lnTo>
                      <a:lnTo>
                        <a:pt x="102" y="128"/>
                      </a:lnTo>
                      <a:lnTo>
                        <a:pt x="104" y="135"/>
                      </a:lnTo>
                      <a:lnTo>
                        <a:pt x="104" y="137"/>
                      </a:lnTo>
                      <a:lnTo>
                        <a:pt x="104" y="133"/>
                      </a:lnTo>
                      <a:lnTo>
                        <a:pt x="104" y="125"/>
                      </a:lnTo>
                      <a:lnTo>
                        <a:pt x="102" y="115"/>
                      </a:lnTo>
                      <a:lnTo>
                        <a:pt x="96" y="102"/>
                      </a:lnTo>
                      <a:lnTo>
                        <a:pt x="86" y="85"/>
                      </a:lnTo>
                      <a:lnTo>
                        <a:pt x="71" y="65"/>
                      </a:lnTo>
                      <a:lnTo>
                        <a:pt x="50" y="41"/>
                      </a:lnTo>
                      <a:lnTo>
                        <a:pt x="10" y="0"/>
                      </a:lnTo>
                      <a:lnTo>
                        <a:pt x="0" y="0"/>
                      </a:lnTo>
                      <a:close/>
                    </a:path>
                  </a:pathLst>
                </a:custGeom>
                <a:solidFill>
                  <a:srgbClr val="73B7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0" name="Freeform 158"/>
                <p:cNvSpPr>
                  <a:spLocks/>
                </p:cNvSpPr>
                <p:nvPr/>
              </p:nvSpPr>
              <p:spPr bwMode="auto">
                <a:xfrm>
                  <a:off x="2908358" y="3757385"/>
                  <a:ext cx="66040" cy="140969"/>
                </a:xfrm>
                <a:custGeom>
                  <a:avLst/>
                  <a:gdLst>
                    <a:gd name="T0" fmla="*/ 0 w 103"/>
                    <a:gd name="T1" fmla="*/ 0 h 137"/>
                    <a:gd name="T2" fmla="*/ 0 w 103"/>
                    <a:gd name="T3" fmla="*/ 0 h 137"/>
                    <a:gd name="T4" fmla="*/ 25 w 103"/>
                    <a:gd name="T5" fmla="*/ 21 h 137"/>
                    <a:gd name="T6" fmla="*/ 49 w 103"/>
                    <a:gd name="T7" fmla="*/ 45 h 137"/>
                    <a:gd name="T8" fmla="*/ 72 w 103"/>
                    <a:gd name="T9" fmla="*/ 68 h 137"/>
                    <a:gd name="T10" fmla="*/ 80 w 103"/>
                    <a:gd name="T11" fmla="*/ 80 h 137"/>
                    <a:gd name="T12" fmla="*/ 85 w 103"/>
                    <a:gd name="T13" fmla="*/ 89 h 137"/>
                    <a:gd name="T14" fmla="*/ 85 w 103"/>
                    <a:gd name="T15" fmla="*/ 89 h 137"/>
                    <a:gd name="T16" fmla="*/ 96 w 103"/>
                    <a:gd name="T17" fmla="*/ 114 h 137"/>
                    <a:gd name="T18" fmla="*/ 101 w 103"/>
                    <a:gd name="T19" fmla="*/ 128 h 137"/>
                    <a:gd name="T20" fmla="*/ 103 w 103"/>
                    <a:gd name="T21" fmla="*/ 135 h 137"/>
                    <a:gd name="T22" fmla="*/ 103 w 103"/>
                    <a:gd name="T23" fmla="*/ 137 h 137"/>
                    <a:gd name="T24" fmla="*/ 103 w 103"/>
                    <a:gd name="T25" fmla="*/ 137 h 137"/>
                    <a:gd name="T26" fmla="*/ 103 w 103"/>
                    <a:gd name="T27" fmla="*/ 133 h 137"/>
                    <a:gd name="T28" fmla="*/ 103 w 103"/>
                    <a:gd name="T29" fmla="*/ 127 h 137"/>
                    <a:gd name="T30" fmla="*/ 100 w 103"/>
                    <a:gd name="T31" fmla="*/ 115 h 137"/>
                    <a:gd name="T32" fmla="*/ 95 w 103"/>
                    <a:gd name="T33" fmla="*/ 102 h 137"/>
                    <a:gd name="T34" fmla="*/ 85 w 103"/>
                    <a:gd name="T35" fmla="*/ 85 h 137"/>
                    <a:gd name="T36" fmla="*/ 70 w 103"/>
                    <a:gd name="T37" fmla="*/ 65 h 137"/>
                    <a:gd name="T38" fmla="*/ 49 w 103"/>
                    <a:gd name="T39" fmla="*/ 41 h 137"/>
                    <a:gd name="T40" fmla="*/ 49 w 103"/>
                    <a:gd name="T41" fmla="*/ 41 h 137"/>
                    <a:gd name="T42" fmla="*/ 9 w 103"/>
                    <a:gd name="T43" fmla="*/ 0 h 137"/>
                    <a:gd name="T44" fmla="*/ 0 w 103"/>
                    <a:gd name="T45" fmla="*/ 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37"/>
                    <a:gd name="T71" fmla="*/ 103 w 103"/>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37">
                      <a:moveTo>
                        <a:pt x="0" y="0"/>
                      </a:moveTo>
                      <a:lnTo>
                        <a:pt x="0" y="0"/>
                      </a:lnTo>
                      <a:lnTo>
                        <a:pt x="25" y="21"/>
                      </a:lnTo>
                      <a:lnTo>
                        <a:pt x="49" y="45"/>
                      </a:lnTo>
                      <a:lnTo>
                        <a:pt x="72" y="68"/>
                      </a:lnTo>
                      <a:lnTo>
                        <a:pt x="80" y="80"/>
                      </a:lnTo>
                      <a:lnTo>
                        <a:pt x="85" y="89"/>
                      </a:lnTo>
                      <a:lnTo>
                        <a:pt x="96" y="114"/>
                      </a:lnTo>
                      <a:lnTo>
                        <a:pt x="101" y="128"/>
                      </a:lnTo>
                      <a:lnTo>
                        <a:pt x="103" y="135"/>
                      </a:lnTo>
                      <a:lnTo>
                        <a:pt x="103" y="137"/>
                      </a:lnTo>
                      <a:lnTo>
                        <a:pt x="103" y="133"/>
                      </a:lnTo>
                      <a:lnTo>
                        <a:pt x="103" y="127"/>
                      </a:lnTo>
                      <a:lnTo>
                        <a:pt x="100" y="115"/>
                      </a:lnTo>
                      <a:lnTo>
                        <a:pt x="95" y="102"/>
                      </a:lnTo>
                      <a:lnTo>
                        <a:pt x="85" y="85"/>
                      </a:lnTo>
                      <a:lnTo>
                        <a:pt x="70" y="65"/>
                      </a:lnTo>
                      <a:lnTo>
                        <a:pt x="49" y="41"/>
                      </a:lnTo>
                      <a:lnTo>
                        <a:pt x="9" y="0"/>
                      </a:lnTo>
                      <a:lnTo>
                        <a:pt x="0" y="0"/>
                      </a:lnTo>
                      <a:close/>
                    </a:path>
                  </a:pathLst>
                </a:custGeom>
                <a:solidFill>
                  <a:srgbClr val="84C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1" name="Freeform 159"/>
                <p:cNvSpPr>
                  <a:spLocks/>
                </p:cNvSpPr>
                <p:nvPr/>
              </p:nvSpPr>
              <p:spPr bwMode="auto">
                <a:xfrm>
                  <a:off x="2909628" y="3757385"/>
                  <a:ext cx="64770" cy="140969"/>
                </a:xfrm>
                <a:custGeom>
                  <a:avLst/>
                  <a:gdLst>
                    <a:gd name="T0" fmla="*/ 0 w 101"/>
                    <a:gd name="T1" fmla="*/ 0 h 137"/>
                    <a:gd name="T2" fmla="*/ 0 w 101"/>
                    <a:gd name="T3" fmla="*/ 0 h 137"/>
                    <a:gd name="T4" fmla="*/ 24 w 101"/>
                    <a:gd name="T5" fmla="*/ 21 h 137"/>
                    <a:gd name="T6" fmla="*/ 49 w 101"/>
                    <a:gd name="T7" fmla="*/ 44 h 137"/>
                    <a:gd name="T8" fmla="*/ 70 w 101"/>
                    <a:gd name="T9" fmla="*/ 68 h 137"/>
                    <a:gd name="T10" fmla="*/ 78 w 101"/>
                    <a:gd name="T11" fmla="*/ 80 h 137"/>
                    <a:gd name="T12" fmla="*/ 85 w 101"/>
                    <a:gd name="T13" fmla="*/ 89 h 137"/>
                    <a:gd name="T14" fmla="*/ 85 w 101"/>
                    <a:gd name="T15" fmla="*/ 89 h 137"/>
                    <a:gd name="T16" fmla="*/ 94 w 101"/>
                    <a:gd name="T17" fmla="*/ 114 h 137"/>
                    <a:gd name="T18" fmla="*/ 99 w 101"/>
                    <a:gd name="T19" fmla="*/ 128 h 137"/>
                    <a:gd name="T20" fmla="*/ 101 w 101"/>
                    <a:gd name="T21" fmla="*/ 135 h 137"/>
                    <a:gd name="T22" fmla="*/ 101 w 101"/>
                    <a:gd name="T23" fmla="*/ 137 h 137"/>
                    <a:gd name="T24" fmla="*/ 101 w 101"/>
                    <a:gd name="T25" fmla="*/ 137 h 137"/>
                    <a:gd name="T26" fmla="*/ 101 w 101"/>
                    <a:gd name="T27" fmla="*/ 133 h 137"/>
                    <a:gd name="T28" fmla="*/ 101 w 101"/>
                    <a:gd name="T29" fmla="*/ 127 h 137"/>
                    <a:gd name="T30" fmla="*/ 98 w 101"/>
                    <a:gd name="T31" fmla="*/ 115 h 137"/>
                    <a:gd name="T32" fmla="*/ 93 w 101"/>
                    <a:gd name="T33" fmla="*/ 102 h 137"/>
                    <a:gd name="T34" fmla="*/ 83 w 101"/>
                    <a:gd name="T35" fmla="*/ 85 h 137"/>
                    <a:gd name="T36" fmla="*/ 67 w 101"/>
                    <a:gd name="T37" fmla="*/ 63 h 137"/>
                    <a:gd name="T38" fmla="*/ 46 w 101"/>
                    <a:gd name="T39" fmla="*/ 41 h 137"/>
                    <a:gd name="T40" fmla="*/ 46 w 101"/>
                    <a:gd name="T41" fmla="*/ 41 h 137"/>
                    <a:gd name="T42" fmla="*/ 23 w 101"/>
                    <a:gd name="T43" fmla="*/ 16 h 137"/>
                    <a:gd name="T44" fmla="*/ 5 w 101"/>
                    <a:gd name="T45" fmla="*/ 0 h 137"/>
                    <a:gd name="T46" fmla="*/ 0 w 101"/>
                    <a:gd name="T47" fmla="*/ 0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137"/>
                    <a:gd name="T74" fmla="*/ 101 w 101"/>
                    <a:gd name="T75" fmla="*/ 137 h 1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137">
                      <a:moveTo>
                        <a:pt x="0" y="0"/>
                      </a:moveTo>
                      <a:lnTo>
                        <a:pt x="0" y="0"/>
                      </a:lnTo>
                      <a:lnTo>
                        <a:pt x="24" y="21"/>
                      </a:lnTo>
                      <a:lnTo>
                        <a:pt x="49" y="44"/>
                      </a:lnTo>
                      <a:lnTo>
                        <a:pt x="70" y="68"/>
                      </a:lnTo>
                      <a:lnTo>
                        <a:pt x="78" y="80"/>
                      </a:lnTo>
                      <a:lnTo>
                        <a:pt x="85" y="89"/>
                      </a:lnTo>
                      <a:lnTo>
                        <a:pt x="94" y="114"/>
                      </a:lnTo>
                      <a:lnTo>
                        <a:pt x="99" y="128"/>
                      </a:lnTo>
                      <a:lnTo>
                        <a:pt x="101" y="135"/>
                      </a:lnTo>
                      <a:lnTo>
                        <a:pt x="101" y="137"/>
                      </a:lnTo>
                      <a:lnTo>
                        <a:pt x="101" y="133"/>
                      </a:lnTo>
                      <a:lnTo>
                        <a:pt x="101" y="127"/>
                      </a:lnTo>
                      <a:lnTo>
                        <a:pt x="98" y="115"/>
                      </a:lnTo>
                      <a:lnTo>
                        <a:pt x="93" y="102"/>
                      </a:lnTo>
                      <a:lnTo>
                        <a:pt x="83" y="85"/>
                      </a:lnTo>
                      <a:lnTo>
                        <a:pt x="67" y="63"/>
                      </a:lnTo>
                      <a:lnTo>
                        <a:pt x="46" y="41"/>
                      </a:lnTo>
                      <a:lnTo>
                        <a:pt x="23" y="16"/>
                      </a:lnTo>
                      <a:lnTo>
                        <a:pt x="5" y="0"/>
                      </a:lnTo>
                      <a:lnTo>
                        <a:pt x="0" y="0"/>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2" name="Freeform 160"/>
                <p:cNvSpPr>
                  <a:spLocks/>
                </p:cNvSpPr>
                <p:nvPr/>
              </p:nvSpPr>
              <p:spPr bwMode="auto">
                <a:xfrm>
                  <a:off x="2744527" y="3019515"/>
                  <a:ext cx="204470" cy="349250"/>
                </a:xfrm>
                <a:custGeom>
                  <a:avLst/>
                  <a:gdLst>
                    <a:gd name="T0" fmla="*/ 75 w 316"/>
                    <a:gd name="T1" fmla="*/ 0 h 340"/>
                    <a:gd name="T2" fmla="*/ 75 w 316"/>
                    <a:gd name="T3" fmla="*/ 0 h 340"/>
                    <a:gd name="T4" fmla="*/ 121 w 316"/>
                    <a:gd name="T5" fmla="*/ 28 h 340"/>
                    <a:gd name="T6" fmla="*/ 166 w 316"/>
                    <a:gd name="T7" fmla="*/ 54 h 340"/>
                    <a:gd name="T8" fmla="*/ 212 w 316"/>
                    <a:gd name="T9" fmla="*/ 81 h 340"/>
                    <a:gd name="T10" fmla="*/ 235 w 316"/>
                    <a:gd name="T11" fmla="*/ 96 h 340"/>
                    <a:gd name="T12" fmla="*/ 256 w 316"/>
                    <a:gd name="T13" fmla="*/ 110 h 340"/>
                    <a:gd name="T14" fmla="*/ 256 w 316"/>
                    <a:gd name="T15" fmla="*/ 110 h 340"/>
                    <a:gd name="T16" fmla="*/ 272 w 316"/>
                    <a:gd name="T17" fmla="*/ 125 h 340"/>
                    <a:gd name="T18" fmla="*/ 287 w 316"/>
                    <a:gd name="T19" fmla="*/ 140 h 340"/>
                    <a:gd name="T20" fmla="*/ 300 w 316"/>
                    <a:gd name="T21" fmla="*/ 156 h 340"/>
                    <a:gd name="T22" fmla="*/ 311 w 316"/>
                    <a:gd name="T23" fmla="*/ 174 h 340"/>
                    <a:gd name="T24" fmla="*/ 316 w 316"/>
                    <a:gd name="T25" fmla="*/ 197 h 340"/>
                    <a:gd name="T26" fmla="*/ 316 w 316"/>
                    <a:gd name="T27" fmla="*/ 210 h 340"/>
                    <a:gd name="T28" fmla="*/ 314 w 316"/>
                    <a:gd name="T29" fmla="*/ 221 h 340"/>
                    <a:gd name="T30" fmla="*/ 314 w 316"/>
                    <a:gd name="T31" fmla="*/ 221 h 340"/>
                    <a:gd name="T32" fmla="*/ 308 w 316"/>
                    <a:gd name="T33" fmla="*/ 231 h 340"/>
                    <a:gd name="T34" fmla="*/ 303 w 316"/>
                    <a:gd name="T35" fmla="*/ 241 h 340"/>
                    <a:gd name="T36" fmla="*/ 296 w 316"/>
                    <a:gd name="T37" fmla="*/ 249 h 340"/>
                    <a:gd name="T38" fmla="*/ 288 w 316"/>
                    <a:gd name="T39" fmla="*/ 257 h 340"/>
                    <a:gd name="T40" fmla="*/ 288 w 316"/>
                    <a:gd name="T41" fmla="*/ 257 h 340"/>
                    <a:gd name="T42" fmla="*/ 272 w 316"/>
                    <a:gd name="T43" fmla="*/ 270 h 340"/>
                    <a:gd name="T44" fmla="*/ 254 w 316"/>
                    <a:gd name="T45" fmla="*/ 283 h 340"/>
                    <a:gd name="T46" fmla="*/ 236 w 316"/>
                    <a:gd name="T47" fmla="*/ 293 h 340"/>
                    <a:gd name="T48" fmla="*/ 217 w 316"/>
                    <a:gd name="T49" fmla="*/ 302 h 340"/>
                    <a:gd name="T50" fmla="*/ 176 w 316"/>
                    <a:gd name="T51" fmla="*/ 320 h 340"/>
                    <a:gd name="T52" fmla="*/ 137 w 316"/>
                    <a:gd name="T53" fmla="*/ 335 h 340"/>
                    <a:gd name="T54" fmla="*/ 137 w 316"/>
                    <a:gd name="T55" fmla="*/ 335 h 340"/>
                    <a:gd name="T56" fmla="*/ 122 w 316"/>
                    <a:gd name="T57" fmla="*/ 340 h 340"/>
                    <a:gd name="T58" fmla="*/ 0 w 316"/>
                    <a:gd name="T59" fmla="*/ 323 h 340"/>
                    <a:gd name="T60" fmla="*/ 0 w 316"/>
                    <a:gd name="T61" fmla="*/ 323 h 340"/>
                    <a:gd name="T62" fmla="*/ 54 w 316"/>
                    <a:gd name="T63" fmla="*/ 307 h 340"/>
                    <a:gd name="T64" fmla="*/ 108 w 316"/>
                    <a:gd name="T65" fmla="*/ 291 h 340"/>
                    <a:gd name="T66" fmla="*/ 160 w 316"/>
                    <a:gd name="T67" fmla="*/ 271 h 340"/>
                    <a:gd name="T68" fmla="*/ 186 w 316"/>
                    <a:gd name="T69" fmla="*/ 260 h 340"/>
                    <a:gd name="T70" fmla="*/ 210 w 316"/>
                    <a:gd name="T71" fmla="*/ 247 h 340"/>
                    <a:gd name="T72" fmla="*/ 210 w 316"/>
                    <a:gd name="T73" fmla="*/ 247 h 340"/>
                    <a:gd name="T74" fmla="*/ 225 w 316"/>
                    <a:gd name="T75" fmla="*/ 241 h 340"/>
                    <a:gd name="T76" fmla="*/ 239 w 316"/>
                    <a:gd name="T77" fmla="*/ 231 h 340"/>
                    <a:gd name="T78" fmla="*/ 252 w 316"/>
                    <a:gd name="T79" fmla="*/ 221 h 340"/>
                    <a:gd name="T80" fmla="*/ 262 w 316"/>
                    <a:gd name="T81" fmla="*/ 210 h 340"/>
                    <a:gd name="T82" fmla="*/ 262 w 316"/>
                    <a:gd name="T83" fmla="*/ 210 h 340"/>
                    <a:gd name="T84" fmla="*/ 262 w 316"/>
                    <a:gd name="T85" fmla="*/ 202 h 340"/>
                    <a:gd name="T86" fmla="*/ 262 w 316"/>
                    <a:gd name="T87" fmla="*/ 195 h 340"/>
                    <a:gd name="T88" fmla="*/ 259 w 316"/>
                    <a:gd name="T89" fmla="*/ 189 h 340"/>
                    <a:gd name="T90" fmla="*/ 256 w 316"/>
                    <a:gd name="T91" fmla="*/ 182 h 340"/>
                    <a:gd name="T92" fmla="*/ 248 w 316"/>
                    <a:gd name="T93" fmla="*/ 174 h 340"/>
                    <a:gd name="T94" fmla="*/ 239 w 316"/>
                    <a:gd name="T95" fmla="*/ 166 h 340"/>
                    <a:gd name="T96" fmla="*/ 239 w 316"/>
                    <a:gd name="T97" fmla="*/ 166 h 340"/>
                    <a:gd name="T98" fmla="*/ 215 w 316"/>
                    <a:gd name="T99" fmla="*/ 145 h 340"/>
                    <a:gd name="T100" fmla="*/ 189 w 316"/>
                    <a:gd name="T101" fmla="*/ 125 h 340"/>
                    <a:gd name="T102" fmla="*/ 161 w 316"/>
                    <a:gd name="T103" fmla="*/ 109 h 340"/>
                    <a:gd name="T104" fmla="*/ 134 w 316"/>
                    <a:gd name="T105" fmla="*/ 91 h 340"/>
                    <a:gd name="T106" fmla="*/ 134 w 316"/>
                    <a:gd name="T107" fmla="*/ 91 h 340"/>
                    <a:gd name="T108" fmla="*/ 75 w 316"/>
                    <a:gd name="T109" fmla="*/ 58 h 340"/>
                    <a:gd name="T110" fmla="*/ 17 w 316"/>
                    <a:gd name="T111" fmla="*/ 24 h 340"/>
                    <a:gd name="T112" fmla="*/ 17 w 316"/>
                    <a:gd name="T113" fmla="*/ 24 h 340"/>
                    <a:gd name="T114" fmla="*/ 30 w 316"/>
                    <a:gd name="T115" fmla="*/ 16 h 340"/>
                    <a:gd name="T116" fmla="*/ 44 w 316"/>
                    <a:gd name="T117" fmla="*/ 10 h 340"/>
                    <a:gd name="T118" fmla="*/ 61 w 316"/>
                    <a:gd name="T119" fmla="*/ 3 h 340"/>
                    <a:gd name="T120" fmla="*/ 75 w 316"/>
                    <a:gd name="T121" fmla="*/ 0 h 340"/>
                    <a:gd name="T122" fmla="*/ 75 w 316"/>
                    <a:gd name="T123" fmla="*/ 0 h 3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6"/>
                    <a:gd name="T187" fmla="*/ 0 h 340"/>
                    <a:gd name="T188" fmla="*/ 316 w 316"/>
                    <a:gd name="T189" fmla="*/ 340 h 3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6" h="340">
                      <a:moveTo>
                        <a:pt x="75" y="0"/>
                      </a:moveTo>
                      <a:lnTo>
                        <a:pt x="75" y="0"/>
                      </a:lnTo>
                      <a:lnTo>
                        <a:pt x="121" y="28"/>
                      </a:lnTo>
                      <a:lnTo>
                        <a:pt x="166" y="54"/>
                      </a:lnTo>
                      <a:lnTo>
                        <a:pt x="212" y="81"/>
                      </a:lnTo>
                      <a:lnTo>
                        <a:pt x="235" y="96"/>
                      </a:lnTo>
                      <a:lnTo>
                        <a:pt x="256" y="110"/>
                      </a:lnTo>
                      <a:lnTo>
                        <a:pt x="272" y="125"/>
                      </a:lnTo>
                      <a:lnTo>
                        <a:pt x="287" y="140"/>
                      </a:lnTo>
                      <a:lnTo>
                        <a:pt x="300" y="156"/>
                      </a:lnTo>
                      <a:lnTo>
                        <a:pt x="311" y="174"/>
                      </a:lnTo>
                      <a:lnTo>
                        <a:pt x="316" y="197"/>
                      </a:lnTo>
                      <a:lnTo>
                        <a:pt x="316" y="210"/>
                      </a:lnTo>
                      <a:lnTo>
                        <a:pt x="314" y="221"/>
                      </a:lnTo>
                      <a:lnTo>
                        <a:pt x="308" y="231"/>
                      </a:lnTo>
                      <a:lnTo>
                        <a:pt x="303" y="241"/>
                      </a:lnTo>
                      <a:lnTo>
                        <a:pt x="296" y="249"/>
                      </a:lnTo>
                      <a:lnTo>
                        <a:pt x="288" y="257"/>
                      </a:lnTo>
                      <a:lnTo>
                        <a:pt x="272" y="270"/>
                      </a:lnTo>
                      <a:lnTo>
                        <a:pt x="254" y="283"/>
                      </a:lnTo>
                      <a:lnTo>
                        <a:pt x="236" y="293"/>
                      </a:lnTo>
                      <a:lnTo>
                        <a:pt x="217" y="302"/>
                      </a:lnTo>
                      <a:lnTo>
                        <a:pt x="176" y="320"/>
                      </a:lnTo>
                      <a:lnTo>
                        <a:pt x="137" y="335"/>
                      </a:lnTo>
                      <a:lnTo>
                        <a:pt x="122" y="340"/>
                      </a:lnTo>
                      <a:lnTo>
                        <a:pt x="0" y="323"/>
                      </a:lnTo>
                      <a:lnTo>
                        <a:pt x="54" y="307"/>
                      </a:lnTo>
                      <a:lnTo>
                        <a:pt x="108" y="291"/>
                      </a:lnTo>
                      <a:lnTo>
                        <a:pt x="160" y="271"/>
                      </a:lnTo>
                      <a:lnTo>
                        <a:pt x="186" y="260"/>
                      </a:lnTo>
                      <a:lnTo>
                        <a:pt x="210" y="247"/>
                      </a:lnTo>
                      <a:lnTo>
                        <a:pt x="225" y="241"/>
                      </a:lnTo>
                      <a:lnTo>
                        <a:pt x="239" y="231"/>
                      </a:lnTo>
                      <a:lnTo>
                        <a:pt x="252" y="221"/>
                      </a:lnTo>
                      <a:lnTo>
                        <a:pt x="262" y="210"/>
                      </a:lnTo>
                      <a:lnTo>
                        <a:pt x="262" y="202"/>
                      </a:lnTo>
                      <a:lnTo>
                        <a:pt x="262" y="195"/>
                      </a:lnTo>
                      <a:lnTo>
                        <a:pt x="259" y="189"/>
                      </a:lnTo>
                      <a:lnTo>
                        <a:pt x="256" y="182"/>
                      </a:lnTo>
                      <a:lnTo>
                        <a:pt x="248" y="174"/>
                      </a:lnTo>
                      <a:lnTo>
                        <a:pt x="239" y="166"/>
                      </a:lnTo>
                      <a:lnTo>
                        <a:pt x="215" y="145"/>
                      </a:lnTo>
                      <a:lnTo>
                        <a:pt x="189" y="125"/>
                      </a:lnTo>
                      <a:lnTo>
                        <a:pt x="161" y="109"/>
                      </a:lnTo>
                      <a:lnTo>
                        <a:pt x="134" y="91"/>
                      </a:lnTo>
                      <a:lnTo>
                        <a:pt x="75" y="58"/>
                      </a:lnTo>
                      <a:lnTo>
                        <a:pt x="17" y="24"/>
                      </a:lnTo>
                      <a:lnTo>
                        <a:pt x="30" y="16"/>
                      </a:lnTo>
                      <a:lnTo>
                        <a:pt x="44" y="10"/>
                      </a:lnTo>
                      <a:lnTo>
                        <a:pt x="61" y="3"/>
                      </a:lnTo>
                      <a:lnTo>
                        <a:pt x="75"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3" name="Freeform 161"/>
                <p:cNvSpPr>
                  <a:spLocks/>
                </p:cNvSpPr>
                <p:nvPr/>
              </p:nvSpPr>
              <p:spPr bwMode="auto">
                <a:xfrm>
                  <a:off x="2818187" y="3142705"/>
                  <a:ext cx="130810" cy="224789"/>
                </a:xfrm>
                <a:custGeom>
                  <a:avLst/>
                  <a:gdLst>
                    <a:gd name="T0" fmla="*/ 152 w 203"/>
                    <a:gd name="T1" fmla="*/ 0 h 218"/>
                    <a:gd name="T2" fmla="*/ 152 w 203"/>
                    <a:gd name="T3" fmla="*/ 0 h 218"/>
                    <a:gd name="T4" fmla="*/ 165 w 203"/>
                    <a:gd name="T5" fmla="*/ 12 h 218"/>
                    <a:gd name="T6" fmla="*/ 178 w 203"/>
                    <a:gd name="T7" fmla="*/ 25 h 218"/>
                    <a:gd name="T8" fmla="*/ 188 w 203"/>
                    <a:gd name="T9" fmla="*/ 39 h 218"/>
                    <a:gd name="T10" fmla="*/ 198 w 203"/>
                    <a:gd name="T11" fmla="*/ 54 h 218"/>
                    <a:gd name="T12" fmla="*/ 203 w 203"/>
                    <a:gd name="T13" fmla="*/ 77 h 218"/>
                    <a:gd name="T14" fmla="*/ 203 w 203"/>
                    <a:gd name="T15" fmla="*/ 90 h 218"/>
                    <a:gd name="T16" fmla="*/ 201 w 203"/>
                    <a:gd name="T17" fmla="*/ 101 h 218"/>
                    <a:gd name="T18" fmla="*/ 201 w 203"/>
                    <a:gd name="T19" fmla="*/ 101 h 218"/>
                    <a:gd name="T20" fmla="*/ 195 w 203"/>
                    <a:gd name="T21" fmla="*/ 111 h 218"/>
                    <a:gd name="T22" fmla="*/ 190 w 203"/>
                    <a:gd name="T23" fmla="*/ 121 h 218"/>
                    <a:gd name="T24" fmla="*/ 183 w 203"/>
                    <a:gd name="T25" fmla="*/ 129 h 218"/>
                    <a:gd name="T26" fmla="*/ 175 w 203"/>
                    <a:gd name="T27" fmla="*/ 137 h 218"/>
                    <a:gd name="T28" fmla="*/ 175 w 203"/>
                    <a:gd name="T29" fmla="*/ 137 h 218"/>
                    <a:gd name="T30" fmla="*/ 159 w 203"/>
                    <a:gd name="T31" fmla="*/ 150 h 218"/>
                    <a:gd name="T32" fmla="*/ 141 w 203"/>
                    <a:gd name="T33" fmla="*/ 163 h 218"/>
                    <a:gd name="T34" fmla="*/ 123 w 203"/>
                    <a:gd name="T35" fmla="*/ 173 h 218"/>
                    <a:gd name="T36" fmla="*/ 104 w 203"/>
                    <a:gd name="T37" fmla="*/ 182 h 218"/>
                    <a:gd name="T38" fmla="*/ 63 w 203"/>
                    <a:gd name="T39" fmla="*/ 200 h 218"/>
                    <a:gd name="T40" fmla="*/ 24 w 203"/>
                    <a:gd name="T41" fmla="*/ 215 h 218"/>
                    <a:gd name="T42" fmla="*/ 24 w 203"/>
                    <a:gd name="T43" fmla="*/ 215 h 218"/>
                    <a:gd name="T44" fmla="*/ 13 w 203"/>
                    <a:gd name="T45" fmla="*/ 218 h 218"/>
                    <a:gd name="T46" fmla="*/ 13 w 203"/>
                    <a:gd name="T47" fmla="*/ 218 h 218"/>
                    <a:gd name="T48" fmla="*/ 4 w 203"/>
                    <a:gd name="T49" fmla="*/ 210 h 218"/>
                    <a:gd name="T50" fmla="*/ 0 w 203"/>
                    <a:gd name="T51" fmla="*/ 205 h 218"/>
                    <a:gd name="T52" fmla="*/ 0 w 203"/>
                    <a:gd name="T53" fmla="*/ 205 h 218"/>
                    <a:gd name="T54" fmla="*/ 0 w 203"/>
                    <a:gd name="T55" fmla="*/ 203 h 218"/>
                    <a:gd name="T56" fmla="*/ 1 w 203"/>
                    <a:gd name="T57" fmla="*/ 202 h 218"/>
                    <a:gd name="T58" fmla="*/ 14 w 203"/>
                    <a:gd name="T59" fmla="*/ 195 h 218"/>
                    <a:gd name="T60" fmla="*/ 58 w 203"/>
                    <a:gd name="T61" fmla="*/ 176 h 218"/>
                    <a:gd name="T62" fmla="*/ 86 w 203"/>
                    <a:gd name="T63" fmla="*/ 163 h 218"/>
                    <a:gd name="T64" fmla="*/ 113 w 203"/>
                    <a:gd name="T65" fmla="*/ 148 h 218"/>
                    <a:gd name="T66" fmla="*/ 141 w 203"/>
                    <a:gd name="T67" fmla="*/ 134 h 218"/>
                    <a:gd name="T68" fmla="*/ 164 w 203"/>
                    <a:gd name="T69" fmla="*/ 117 h 218"/>
                    <a:gd name="T70" fmla="*/ 164 w 203"/>
                    <a:gd name="T71" fmla="*/ 117 h 218"/>
                    <a:gd name="T72" fmla="*/ 172 w 203"/>
                    <a:gd name="T73" fmla="*/ 111 h 218"/>
                    <a:gd name="T74" fmla="*/ 178 w 203"/>
                    <a:gd name="T75" fmla="*/ 101 h 218"/>
                    <a:gd name="T76" fmla="*/ 182 w 203"/>
                    <a:gd name="T77" fmla="*/ 93 h 218"/>
                    <a:gd name="T78" fmla="*/ 183 w 203"/>
                    <a:gd name="T79" fmla="*/ 83 h 218"/>
                    <a:gd name="T80" fmla="*/ 183 w 203"/>
                    <a:gd name="T81" fmla="*/ 73 h 218"/>
                    <a:gd name="T82" fmla="*/ 183 w 203"/>
                    <a:gd name="T83" fmla="*/ 64 h 218"/>
                    <a:gd name="T84" fmla="*/ 180 w 203"/>
                    <a:gd name="T85" fmla="*/ 54 h 218"/>
                    <a:gd name="T86" fmla="*/ 177 w 203"/>
                    <a:gd name="T87" fmla="*/ 44 h 218"/>
                    <a:gd name="T88" fmla="*/ 169 w 203"/>
                    <a:gd name="T89" fmla="*/ 28 h 218"/>
                    <a:gd name="T90" fmla="*/ 161 w 203"/>
                    <a:gd name="T91" fmla="*/ 13 h 218"/>
                    <a:gd name="T92" fmla="*/ 154 w 203"/>
                    <a:gd name="T93" fmla="*/ 3 h 218"/>
                    <a:gd name="T94" fmla="*/ 152 w 203"/>
                    <a:gd name="T95" fmla="*/ 0 h 218"/>
                    <a:gd name="T96" fmla="*/ 152 w 203"/>
                    <a:gd name="T97" fmla="*/ 0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
                    <a:gd name="T148" fmla="*/ 0 h 218"/>
                    <a:gd name="T149" fmla="*/ 203 w 203"/>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 h="218">
                      <a:moveTo>
                        <a:pt x="152" y="0"/>
                      </a:moveTo>
                      <a:lnTo>
                        <a:pt x="152" y="0"/>
                      </a:lnTo>
                      <a:lnTo>
                        <a:pt x="165" y="12"/>
                      </a:lnTo>
                      <a:lnTo>
                        <a:pt x="178" y="25"/>
                      </a:lnTo>
                      <a:lnTo>
                        <a:pt x="188" y="39"/>
                      </a:lnTo>
                      <a:lnTo>
                        <a:pt x="198" y="54"/>
                      </a:lnTo>
                      <a:lnTo>
                        <a:pt x="203" y="77"/>
                      </a:lnTo>
                      <a:lnTo>
                        <a:pt x="203" y="90"/>
                      </a:lnTo>
                      <a:lnTo>
                        <a:pt x="201" y="101"/>
                      </a:lnTo>
                      <a:lnTo>
                        <a:pt x="195" y="111"/>
                      </a:lnTo>
                      <a:lnTo>
                        <a:pt x="190" y="121"/>
                      </a:lnTo>
                      <a:lnTo>
                        <a:pt x="183" y="129"/>
                      </a:lnTo>
                      <a:lnTo>
                        <a:pt x="175" y="137"/>
                      </a:lnTo>
                      <a:lnTo>
                        <a:pt x="159" y="150"/>
                      </a:lnTo>
                      <a:lnTo>
                        <a:pt x="141" y="163"/>
                      </a:lnTo>
                      <a:lnTo>
                        <a:pt x="123" y="173"/>
                      </a:lnTo>
                      <a:lnTo>
                        <a:pt x="104" y="182"/>
                      </a:lnTo>
                      <a:lnTo>
                        <a:pt x="63" y="200"/>
                      </a:lnTo>
                      <a:lnTo>
                        <a:pt x="24" y="215"/>
                      </a:lnTo>
                      <a:lnTo>
                        <a:pt x="13" y="218"/>
                      </a:lnTo>
                      <a:lnTo>
                        <a:pt x="4" y="210"/>
                      </a:lnTo>
                      <a:lnTo>
                        <a:pt x="0" y="205"/>
                      </a:lnTo>
                      <a:lnTo>
                        <a:pt x="0" y="203"/>
                      </a:lnTo>
                      <a:lnTo>
                        <a:pt x="1" y="202"/>
                      </a:lnTo>
                      <a:lnTo>
                        <a:pt x="14" y="195"/>
                      </a:lnTo>
                      <a:lnTo>
                        <a:pt x="58" y="176"/>
                      </a:lnTo>
                      <a:lnTo>
                        <a:pt x="86" y="163"/>
                      </a:lnTo>
                      <a:lnTo>
                        <a:pt x="113" y="148"/>
                      </a:lnTo>
                      <a:lnTo>
                        <a:pt x="141" y="134"/>
                      </a:lnTo>
                      <a:lnTo>
                        <a:pt x="164" y="117"/>
                      </a:lnTo>
                      <a:lnTo>
                        <a:pt x="172" y="111"/>
                      </a:lnTo>
                      <a:lnTo>
                        <a:pt x="178" y="101"/>
                      </a:lnTo>
                      <a:lnTo>
                        <a:pt x="182" y="93"/>
                      </a:lnTo>
                      <a:lnTo>
                        <a:pt x="183" y="83"/>
                      </a:lnTo>
                      <a:lnTo>
                        <a:pt x="183" y="73"/>
                      </a:lnTo>
                      <a:lnTo>
                        <a:pt x="183" y="64"/>
                      </a:lnTo>
                      <a:lnTo>
                        <a:pt x="180" y="54"/>
                      </a:lnTo>
                      <a:lnTo>
                        <a:pt x="177" y="44"/>
                      </a:lnTo>
                      <a:lnTo>
                        <a:pt x="169" y="28"/>
                      </a:lnTo>
                      <a:lnTo>
                        <a:pt x="161" y="13"/>
                      </a:lnTo>
                      <a:lnTo>
                        <a:pt x="154" y="3"/>
                      </a:lnTo>
                      <a:lnTo>
                        <a:pt x="152"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4" name="Freeform 162"/>
                <p:cNvSpPr>
                  <a:spLocks/>
                </p:cNvSpPr>
                <p:nvPr/>
              </p:nvSpPr>
              <p:spPr bwMode="auto">
                <a:xfrm>
                  <a:off x="2818187" y="3142705"/>
                  <a:ext cx="130810" cy="224789"/>
                </a:xfrm>
                <a:custGeom>
                  <a:avLst/>
                  <a:gdLst>
                    <a:gd name="T0" fmla="*/ 151 w 202"/>
                    <a:gd name="T1" fmla="*/ 0 h 218"/>
                    <a:gd name="T2" fmla="*/ 151 w 202"/>
                    <a:gd name="T3" fmla="*/ 0 h 218"/>
                    <a:gd name="T4" fmla="*/ 164 w 202"/>
                    <a:gd name="T5" fmla="*/ 12 h 218"/>
                    <a:gd name="T6" fmla="*/ 177 w 202"/>
                    <a:gd name="T7" fmla="*/ 25 h 218"/>
                    <a:gd name="T8" fmla="*/ 187 w 202"/>
                    <a:gd name="T9" fmla="*/ 39 h 218"/>
                    <a:gd name="T10" fmla="*/ 197 w 202"/>
                    <a:gd name="T11" fmla="*/ 54 h 218"/>
                    <a:gd name="T12" fmla="*/ 197 w 202"/>
                    <a:gd name="T13" fmla="*/ 54 h 218"/>
                    <a:gd name="T14" fmla="*/ 202 w 202"/>
                    <a:gd name="T15" fmla="*/ 77 h 218"/>
                    <a:gd name="T16" fmla="*/ 202 w 202"/>
                    <a:gd name="T17" fmla="*/ 77 h 218"/>
                    <a:gd name="T18" fmla="*/ 202 w 202"/>
                    <a:gd name="T19" fmla="*/ 90 h 218"/>
                    <a:gd name="T20" fmla="*/ 202 w 202"/>
                    <a:gd name="T21" fmla="*/ 90 h 218"/>
                    <a:gd name="T22" fmla="*/ 200 w 202"/>
                    <a:gd name="T23" fmla="*/ 101 h 218"/>
                    <a:gd name="T24" fmla="*/ 200 w 202"/>
                    <a:gd name="T25" fmla="*/ 101 h 218"/>
                    <a:gd name="T26" fmla="*/ 194 w 202"/>
                    <a:gd name="T27" fmla="*/ 111 h 218"/>
                    <a:gd name="T28" fmla="*/ 189 w 202"/>
                    <a:gd name="T29" fmla="*/ 121 h 218"/>
                    <a:gd name="T30" fmla="*/ 182 w 202"/>
                    <a:gd name="T31" fmla="*/ 129 h 218"/>
                    <a:gd name="T32" fmla="*/ 174 w 202"/>
                    <a:gd name="T33" fmla="*/ 137 h 218"/>
                    <a:gd name="T34" fmla="*/ 174 w 202"/>
                    <a:gd name="T35" fmla="*/ 137 h 218"/>
                    <a:gd name="T36" fmla="*/ 158 w 202"/>
                    <a:gd name="T37" fmla="*/ 150 h 218"/>
                    <a:gd name="T38" fmla="*/ 140 w 202"/>
                    <a:gd name="T39" fmla="*/ 163 h 218"/>
                    <a:gd name="T40" fmla="*/ 122 w 202"/>
                    <a:gd name="T41" fmla="*/ 173 h 218"/>
                    <a:gd name="T42" fmla="*/ 103 w 202"/>
                    <a:gd name="T43" fmla="*/ 182 h 218"/>
                    <a:gd name="T44" fmla="*/ 62 w 202"/>
                    <a:gd name="T45" fmla="*/ 200 h 218"/>
                    <a:gd name="T46" fmla="*/ 23 w 202"/>
                    <a:gd name="T47" fmla="*/ 215 h 218"/>
                    <a:gd name="T48" fmla="*/ 23 w 202"/>
                    <a:gd name="T49" fmla="*/ 215 h 218"/>
                    <a:gd name="T50" fmla="*/ 12 w 202"/>
                    <a:gd name="T51" fmla="*/ 218 h 218"/>
                    <a:gd name="T52" fmla="*/ 12 w 202"/>
                    <a:gd name="T53" fmla="*/ 218 h 218"/>
                    <a:gd name="T54" fmla="*/ 5 w 202"/>
                    <a:gd name="T55" fmla="*/ 210 h 218"/>
                    <a:gd name="T56" fmla="*/ 0 w 202"/>
                    <a:gd name="T57" fmla="*/ 207 h 218"/>
                    <a:gd name="T58" fmla="*/ 0 w 202"/>
                    <a:gd name="T59" fmla="*/ 207 h 218"/>
                    <a:gd name="T60" fmla="*/ 0 w 202"/>
                    <a:gd name="T61" fmla="*/ 205 h 218"/>
                    <a:gd name="T62" fmla="*/ 3 w 202"/>
                    <a:gd name="T63" fmla="*/ 203 h 218"/>
                    <a:gd name="T64" fmla="*/ 15 w 202"/>
                    <a:gd name="T65" fmla="*/ 197 h 218"/>
                    <a:gd name="T66" fmla="*/ 59 w 202"/>
                    <a:gd name="T67" fmla="*/ 177 h 218"/>
                    <a:gd name="T68" fmla="*/ 86 w 202"/>
                    <a:gd name="T69" fmla="*/ 164 h 218"/>
                    <a:gd name="T70" fmla="*/ 114 w 202"/>
                    <a:gd name="T71" fmla="*/ 150 h 218"/>
                    <a:gd name="T72" fmla="*/ 142 w 202"/>
                    <a:gd name="T73" fmla="*/ 135 h 218"/>
                    <a:gd name="T74" fmla="*/ 164 w 202"/>
                    <a:gd name="T75" fmla="*/ 121 h 218"/>
                    <a:gd name="T76" fmla="*/ 164 w 202"/>
                    <a:gd name="T77" fmla="*/ 121 h 218"/>
                    <a:gd name="T78" fmla="*/ 173 w 202"/>
                    <a:gd name="T79" fmla="*/ 112 h 218"/>
                    <a:gd name="T80" fmla="*/ 179 w 202"/>
                    <a:gd name="T81" fmla="*/ 103 h 218"/>
                    <a:gd name="T82" fmla="*/ 184 w 202"/>
                    <a:gd name="T83" fmla="*/ 93 h 218"/>
                    <a:gd name="T84" fmla="*/ 186 w 202"/>
                    <a:gd name="T85" fmla="*/ 85 h 218"/>
                    <a:gd name="T86" fmla="*/ 186 w 202"/>
                    <a:gd name="T87" fmla="*/ 73 h 218"/>
                    <a:gd name="T88" fmla="*/ 184 w 202"/>
                    <a:gd name="T89" fmla="*/ 64 h 218"/>
                    <a:gd name="T90" fmla="*/ 181 w 202"/>
                    <a:gd name="T91" fmla="*/ 54 h 218"/>
                    <a:gd name="T92" fmla="*/ 177 w 202"/>
                    <a:gd name="T93" fmla="*/ 46 h 218"/>
                    <a:gd name="T94" fmla="*/ 169 w 202"/>
                    <a:gd name="T95" fmla="*/ 28 h 218"/>
                    <a:gd name="T96" fmla="*/ 160 w 202"/>
                    <a:gd name="T97" fmla="*/ 13 h 218"/>
                    <a:gd name="T98" fmla="*/ 153 w 202"/>
                    <a:gd name="T99" fmla="*/ 3 h 218"/>
                    <a:gd name="T100" fmla="*/ 151 w 202"/>
                    <a:gd name="T101" fmla="*/ 0 h 218"/>
                    <a:gd name="T102" fmla="*/ 151 w 202"/>
                    <a:gd name="T103" fmla="*/ 0 h 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2"/>
                    <a:gd name="T157" fmla="*/ 0 h 218"/>
                    <a:gd name="T158" fmla="*/ 202 w 202"/>
                    <a:gd name="T159" fmla="*/ 218 h 2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2" h="218">
                      <a:moveTo>
                        <a:pt x="151" y="0"/>
                      </a:moveTo>
                      <a:lnTo>
                        <a:pt x="151" y="0"/>
                      </a:lnTo>
                      <a:lnTo>
                        <a:pt x="164" y="12"/>
                      </a:lnTo>
                      <a:lnTo>
                        <a:pt x="177" y="25"/>
                      </a:lnTo>
                      <a:lnTo>
                        <a:pt x="187" y="39"/>
                      </a:lnTo>
                      <a:lnTo>
                        <a:pt x="197" y="54"/>
                      </a:lnTo>
                      <a:lnTo>
                        <a:pt x="202" y="77"/>
                      </a:lnTo>
                      <a:lnTo>
                        <a:pt x="202" y="90"/>
                      </a:lnTo>
                      <a:lnTo>
                        <a:pt x="200" y="101"/>
                      </a:lnTo>
                      <a:lnTo>
                        <a:pt x="194" y="111"/>
                      </a:lnTo>
                      <a:lnTo>
                        <a:pt x="189" y="121"/>
                      </a:lnTo>
                      <a:lnTo>
                        <a:pt x="182" y="129"/>
                      </a:lnTo>
                      <a:lnTo>
                        <a:pt x="174" y="137"/>
                      </a:lnTo>
                      <a:lnTo>
                        <a:pt x="158" y="150"/>
                      </a:lnTo>
                      <a:lnTo>
                        <a:pt x="140" y="163"/>
                      </a:lnTo>
                      <a:lnTo>
                        <a:pt x="122" y="173"/>
                      </a:lnTo>
                      <a:lnTo>
                        <a:pt x="103" y="182"/>
                      </a:lnTo>
                      <a:lnTo>
                        <a:pt x="62" y="200"/>
                      </a:lnTo>
                      <a:lnTo>
                        <a:pt x="23" y="215"/>
                      </a:lnTo>
                      <a:lnTo>
                        <a:pt x="12" y="218"/>
                      </a:lnTo>
                      <a:lnTo>
                        <a:pt x="5" y="210"/>
                      </a:lnTo>
                      <a:lnTo>
                        <a:pt x="0" y="207"/>
                      </a:lnTo>
                      <a:lnTo>
                        <a:pt x="0" y="205"/>
                      </a:lnTo>
                      <a:lnTo>
                        <a:pt x="3" y="203"/>
                      </a:lnTo>
                      <a:lnTo>
                        <a:pt x="15" y="197"/>
                      </a:lnTo>
                      <a:lnTo>
                        <a:pt x="59" y="177"/>
                      </a:lnTo>
                      <a:lnTo>
                        <a:pt x="86" y="164"/>
                      </a:lnTo>
                      <a:lnTo>
                        <a:pt x="114" y="150"/>
                      </a:lnTo>
                      <a:lnTo>
                        <a:pt x="142" y="135"/>
                      </a:lnTo>
                      <a:lnTo>
                        <a:pt x="164" y="121"/>
                      </a:lnTo>
                      <a:lnTo>
                        <a:pt x="173" y="112"/>
                      </a:lnTo>
                      <a:lnTo>
                        <a:pt x="179" y="103"/>
                      </a:lnTo>
                      <a:lnTo>
                        <a:pt x="184" y="93"/>
                      </a:lnTo>
                      <a:lnTo>
                        <a:pt x="186" y="85"/>
                      </a:lnTo>
                      <a:lnTo>
                        <a:pt x="186" y="73"/>
                      </a:lnTo>
                      <a:lnTo>
                        <a:pt x="184" y="64"/>
                      </a:lnTo>
                      <a:lnTo>
                        <a:pt x="181" y="54"/>
                      </a:lnTo>
                      <a:lnTo>
                        <a:pt x="177" y="46"/>
                      </a:lnTo>
                      <a:lnTo>
                        <a:pt x="169" y="28"/>
                      </a:lnTo>
                      <a:lnTo>
                        <a:pt x="160" y="13"/>
                      </a:lnTo>
                      <a:lnTo>
                        <a:pt x="153" y="3"/>
                      </a:lnTo>
                      <a:lnTo>
                        <a:pt x="151" y="0"/>
                      </a:lnTo>
                      <a:close/>
                    </a:path>
                  </a:pathLst>
                </a:custGeom>
                <a:solidFill>
                  <a:srgbClr val="268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5" name="Freeform 163"/>
                <p:cNvSpPr>
                  <a:spLocks/>
                </p:cNvSpPr>
                <p:nvPr/>
              </p:nvSpPr>
              <p:spPr bwMode="auto">
                <a:xfrm>
                  <a:off x="2819458" y="3142705"/>
                  <a:ext cx="129540" cy="224789"/>
                </a:xfrm>
                <a:custGeom>
                  <a:avLst/>
                  <a:gdLst>
                    <a:gd name="T0" fmla="*/ 149 w 200"/>
                    <a:gd name="T1" fmla="*/ 0 h 218"/>
                    <a:gd name="T2" fmla="*/ 149 w 200"/>
                    <a:gd name="T3" fmla="*/ 0 h 218"/>
                    <a:gd name="T4" fmla="*/ 162 w 200"/>
                    <a:gd name="T5" fmla="*/ 12 h 218"/>
                    <a:gd name="T6" fmla="*/ 175 w 200"/>
                    <a:gd name="T7" fmla="*/ 25 h 218"/>
                    <a:gd name="T8" fmla="*/ 185 w 200"/>
                    <a:gd name="T9" fmla="*/ 39 h 218"/>
                    <a:gd name="T10" fmla="*/ 195 w 200"/>
                    <a:gd name="T11" fmla="*/ 54 h 218"/>
                    <a:gd name="T12" fmla="*/ 195 w 200"/>
                    <a:gd name="T13" fmla="*/ 54 h 218"/>
                    <a:gd name="T14" fmla="*/ 200 w 200"/>
                    <a:gd name="T15" fmla="*/ 77 h 218"/>
                    <a:gd name="T16" fmla="*/ 200 w 200"/>
                    <a:gd name="T17" fmla="*/ 77 h 218"/>
                    <a:gd name="T18" fmla="*/ 200 w 200"/>
                    <a:gd name="T19" fmla="*/ 90 h 218"/>
                    <a:gd name="T20" fmla="*/ 200 w 200"/>
                    <a:gd name="T21" fmla="*/ 90 h 218"/>
                    <a:gd name="T22" fmla="*/ 198 w 200"/>
                    <a:gd name="T23" fmla="*/ 101 h 218"/>
                    <a:gd name="T24" fmla="*/ 198 w 200"/>
                    <a:gd name="T25" fmla="*/ 101 h 218"/>
                    <a:gd name="T26" fmla="*/ 192 w 200"/>
                    <a:gd name="T27" fmla="*/ 111 h 218"/>
                    <a:gd name="T28" fmla="*/ 187 w 200"/>
                    <a:gd name="T29" fmla="*/ 121 h 218"/>
                    <a:gd name="T30" fmla="*/ 180 w 200"/>
                    <a:gd name="T31" fmla="*/ 129 h 218"/>
                    <a:gd name="T32" fmla="*/ 172 w 200"/>
                    <a:gd name="T33" fmla="*/ 137 h 218"/>
                    <a:gd name="T34" fmla="*/ 172 w 200"/>
                    <a:gd name="T35" fmla="*/ 137 h 218"/>
                    <a:gd name="T36" fmla="*/ 156 w 200"/>
                    <a:gd name="T37" fmla="*/ 150 h 218"/>
                    <a:gd name="T38" fmla="*/ 138 w 200"/>
                    <a:gd name="T39" fmla="*/ 163 h 218"/>
                    <a:gd name="T40" fmla="*/ 120 w 200"/>
                    <a:gd name="T41" fmla="*/ 173 h 218"/>
                    <a:gd name="T42" fmla="*/ 101 w 200"/>
                    <a:gd name="T43" fmla="*/ 182 h 218"/>
                    <a:gd name="T44" fmla="*/ 60 w 200"/>
                    <a:gd name="T45" fmla="*/ 200 h 218"/>
                    <a:gd name="T46" fmla="*/ 21 w 200"/>
                    <a:gd name="T47" fmla="*/ 215 h 218"/>
                    <a:gd name="T48" fmla="*/ 21 w 200"/>
                    <a:gd name="T49" fmla="*/ 215 h 218"/>
                    <a:gd name="T50" fmla="*/ 10 w 200"/>
                    <a:gd name="T51" fmla="*/ 218 h 218"/>
                    <a:gd name="T52" fmla="*/ 10 w 200"/>
                    <a:gd name="T53" fmla="*/ 218 h 218"/>
                    <a:gd name="T54" fmla="*/ 3 w 200"/>
                    <a:gd name="T55" fmla="*/ 212 h 218"/>
                    <a:gd name="T56" fmla="*/ 1 w 200"/>
                    <a:gd name="T57" fmla="*/ 208 h 218"/>
                    <a:gd name="T58" fmla="*/ 0 w 200"/>
                    <a:gd name="T59" fmla="*/ 207 h 218"/>
                    <a:gd name="T60" fmla="*/ 0 w 200"/>
                    <a:gd name="T61" fmla="*/ 207 h 218"/>
                    <a:gd name="T62" fmla="*/ 0 w 200"/>
                    <a:gd name="T63" fmla="*/ 207 h 218"/>
                    <a:gd name="T64" fmla="*/ 3 w 200"/>
                    <a:gd name="T65" fmla="*/ 203 h 218"/>
                    <a:gd name="T66" fmla="*/ 14 w 200"/>
                    <a:gd name="T67" fmla="*/ 199 h 218"/>
                    <a:gd name="T68" fmla="*/ 58 w 200"/>
                    <a:gd name="T69" fmla="*/ 179 h 218"/>
                    <a:gd name="T70" fmla="*/ 86 w 200"/>
                    <a:gd name="T71" fmla="*/ 166 h 218"/>
                    <a:gd name="T72" fmla="*/ 114 w 200"/>
                    <a:gd name="T73" fmla="*/ 153 h 218"/>
                    <a:gd name="T74" fmla="*/ 141 w 200"/>
                    <a:gd name="T75" fmla="*/ 137 h 218"/>
                    <a:gd name="T76" fmla="*/ 164 w 200"/>
                    <a:gd name="T77" fmla="*/ 122 h 218"/>
                    <a:gd name="T78" fmla="*/ 164 w 200"/>
                    <a:gd name="T79" fmla="*/ 122 h 218"/>
                    <a:gd name="T80" fmla="*/ 174 w 200"/>
                    <a:gd name="T81" fmla="*/ 114 h 218"/>
                    <a:gd name="T82" fmla="*/ 180 w 200"/>
                    <a:gd name="T83" fmla="*/ 104 h 218"/>
                    <a:gd name="T84" fmla="*/ 184 w 200"/>
                    <a:gd name="T85" fmla="*/ 95 h 218"/>
                    <a:gd name="T86" fmla="*/ 185 w 200"/>
                    <a:gd name="T87" fmla="*/ 85 h 218"/>
                    <a:gd name="T88" fmla="*/ 185 w 200"/>
                    <a:gd name="T89" fmla="*/ 75 h 218"/>
                    <a:gd name="T90" fmla="*/ 184 w 200"/>
                    <a:gd name="T91" fmla="*/ 65 h 218"/>
                    <a:gd name="T92" fmla="*/ 180 w 200"/>
                    <a:gd name="T93" fmla="*/ 55 h 218"/>
                    <a:gd name="T94" fmla="*/ 177 w 200"/>
                    <a:gd name="T95" fmla="*/ 46 h 218"/>
                    <a:gd name="T96" fmla="*/ 167 w 200"/>
                    <a:gd name="T97" fmla="*/ 28 h 218"/>
                    <a:gd name="T98" fmla="*/ 159 w 200"/>
                    <a:gd name="T99" fmla="*/ 13 h 218"/>
                    <a:gd name="T100" fmla="*/ 153 w 200"/>
                    <a:gd name="T101" fmla="*/ 3 h 218"/>
                    <a:gd name="T102" fmla="*/ 149 w 200"/>
                    <a:gd name="T103" fmla="*/ 0 h 218"/>
                    <a:gd name="T104" fmla="*/ 149 w 200"/>
                    <a:gd name="T105" fmla="*/ 0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218"/>
                    <a:gd name="T161" fmla="*/ 200 w 200"/>
                    <a:gd name="T162" fmla="*/ 218 h 2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218">
                      <a:moveTo>
                        <a:pt x="149" y="0"/>
                      </a:moveTo>
                      <a:lnTo>
                        <a:pt x="149" y="0"/>
                      </a:lnTo>
                      <a:lnTo>
                        <a:pt x="162" y="12"/>
                      </a:lnTo>
                      <a:lnTo>
                        <a:pt x="175" y="25"/>
                      </a:lnTo>
                      <a:lnTo>
                        <a:pt x="185" y="39"/>
                      </a:lnTo>
                      <a:lnTo>
                        <a:pt x="195" y="54"/>
                      </a:lnTo>
                      <a:lnTo>
                        <a:pt x="200" y="77"/>
                      </a:lnTo>
                      <a:lnTo>
                        <a:pt x="200" y="90"/>
                      </a:lnTo>
                      <a:lnTo>
                        <a:pt x="198" y="101"/>
                      </a:lnTo>
                      <a:lnTo>
                        <a:pt x="192" y="111"/>
                      </a:lnTo>
                      <a:lnTo>
                        <a:pt x="187" y="121"/>
                      </a:lnTo>
                      <a:lnTo>
                        <a:pt x="180" y="129"/>
                      </a:lnTo>
                      <a:lnTo>
                        <a:pt x="172" y="137"/>
                      </a:lnTo>
                      <a:lnTo>
                        <a:pt x="156" y="150"/>
                      </a:lnTo>
                      <a:lnTo>
                        <a:pt x="138" y="163"/>
                      </a:lnTo>
                      <a:lnTo>
                        <a:pt x="120" y="173"/>
                      </a:lnTo>
                      <a:lnTo>
                        <a:pt x="101" y="182"/>
                      </a:lnTo>
                      <a:lnTo>
                        <a:pt x="60" y="200"/>
                      </a:lnTo>
                      <a:lnTo>
                        <a:pt x="21" y="215"/>
                      </a:lnTo>
                      <a:lnTo>
                        <a:pt x="10" y="218"/>
                      </a:lnTo>
                      <a:lnTo>
                        <a:pt x="3" y="212"/>
                      </a:lnTo>
                      <a:lnTo>
                        <a:pt x="1" y="208"/>
                      </a:lnTo>
                      <a:lnTo>
                        <a:pt x="0" y="207"/>
                      </a:lnTo>
                      <a:lnTo>
                        <a:pt x="3" y="203"/>
                      </a:lnTo>
                      <a:lnTo>
                        <a:pt x="14" y="199"/>
                      </a:lnTo>
                      <a:lnTo>
                        <a:pt x="58" y="179"/>
                      </a:lnTo>
                      <a:lnTo>
                        <a:pt x="86" y="166"/>
                      </a:lnTo>
                      <a:lnTo>
                        <a:pt x="114" y="153"/>
                      </a:lnTo>
                      <a:lnTo>
                        <a:pt x="141" y="137"/>
                      </a:lnTo>
                      <a:lnTo>
                        <a:pt x="164" y="122"/>
                      </a:lnTo>
                      <a:lnTo>
                        <a:pt x="174" y="114"/>
                      </a:lnTo>
                      <a:lnTo>
                        <a:pt x="180" y="104"/>
                      </a:lnTo>
                      <a:lnTo>
                        <a:pt x="184" y="95"/>
                      </a:lnTo>
                      <a:lnTo>
                        <a:pt x="185" y="85"/>
                      </a:lnTo>
                      <a:lnTo>
                        <a:pt x="185" y="75"/>
                      </a:lnTo>
                      <a:lnTo>
                        <a:pt x="184" y="65"/>
                      </a:lnTo>
                      <a:lnTo>
                        <a:pt x="180" y="55"/>
                      </a:lnTo>
                      <a:lnTo>
                        <a:pt x="177" y="46"/>
                      </a:lnTo>
                      <a:lnTo>
                        <a:pt x="167" y="28"/>
                      </a:lnTo>
                      <a:lnTo>
                        <a:pt x="159" y="13"/>
                      </a:lnTo>
                      <a:lnTo>
                        <a:pt x="153" y="3"/>
                      </a:lnTo>
                      <a:lnTo>
                        <a:pt x="149" y="0"/>
                      </a:lnTo>
                      <a:close/>
                    </a:path>
                  </a:pathLst>
                </a:custGeom>
                <a:solidFill>
                  <a:srgbClr val="2A82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6" name="Freeform 164"/>
                <p:cNvSpPr>
                  <a:spLocks/>
                </p:cNvSpPr>
                <p:nvPr/>
              </p:nvSpPr>
              <p:spPr bwMode="auto">
                <a:xfrm>
                  <a:off x="2820728" y="3142705"/>
                  <a:ext cx="128271" cy="224789"/>
                </a:xfrm>
                <a:custGeom>
                  <a:avLst/>
                  <a:gdLst>
                    <a:gd name="T0" fmla="*/ 148 w 199"/>
                    <a:gd name="T1" fmla="*/ 0 h 218"/>
                    <a:gd name="T2" fmla="*/ 148 w 199"/>
                    <a:gd name="T3" fmla="*/ 0 h 218"/>
                    <a:gd name="T4" fmla="*/ 161 w 199"/>
                    <a:gd name="T5" fmla="*/ 12 h 218"/>
                    <a:gd name="T6" fmla="*/ 174 w 199"/>
                    <a:gd name="T7" fmla="*/ 25 h 218"/>
                    <a:gd name="T8" fmla="*/ 184 w 199"/>
                    <a:gd name="T9" fmla="*/ 39 h 218"/>
                    <a:gd name="T10" fmla="*/ 194 w 199"/>
                    <a:gd name="T11" fmla="*/ 54 h 218"/>
                    <a:gd name="T12" fmla="*/ 194 w 199"/>
                    <a:gd name="T13" fmla="*/ 54 h 218"/>
                    <a:gd name="T14" fmla="*/ 199 w 199"/>
                    <a:gd name="T15" fmla="*/ 77 h 218"/>
                    <a:gd name="T16" fmla="*/ 199 w 199"/>
                    <a:gd name="T17" fmla="*/ 77 h 218"/>
                    <a:gd name="T18" fmla="*/ 199 w 199"/>
                    <a:gd name="T19" fmla="*/ 90 h 218"/>
                    <a:gd name="T20" fmla="*/ 199 w 199"/>
                    <a:gd name="T21" fmla="*/ 90 h 218"/>
                    <a:gd name="T22" fmla="*/ 197 w 199"/>
                    <a:gd name="T23" fmla="*/ 101 h 218"/>
                    <a:gd name="T24" fmla="*/ 197 w 199"/>
                    <a:gd name="T25" fmla="*/ 101 h 218"/>
                    <a:gd name="T26" fmla="*/ 191 w 199"/>
                    <a:gd name="T27" fmla="*/ 111 h 218"/>
                    <a:gd name="T28" fmla="*/ 186 w 199"/>
                    <a:gd name="T29" fmla="*/ 121 h 218"/>
                    <a:gd name="T30" fmla="*/ 179 w 199"/>
                    <a:gd name="T31" fmla="*/ 129 h 218"/>
                    <a:gd name="T32" fmla="*/ 171 w 199"/>
                    <a:gd name="T33" fmla="*/ 137 h 218"/>
                    <a:gd name="T34" fmla="*/ 171 w 199"/>
                    <a:gd name="T35" fmla="*/ 137 h 218"/>
                    <a:gd name="T36" fmla="*/ 155 w 199"/>
                    <a:gd name="T37" fmla="*/ 150 h 218"/>
                    <a:gd name="T38" fmla="*/ 137 w 199"/>
                    <a:gd name="T39" fmla="*/ 163 h 218"/>
                    <a:gd name="T40" fmla="*/ 119 w 199"/>
                    <a:gd name="T41" fmla="*/ 173 h 218"/>
                    <a:gd name="T42" fmla="*/ 100 w 199"/>
                    <a:gd name="T43" fmla="*/ 182 h 218"/>
                    <a:gd name="T44" fmla="*/ 59 w 199"/>
                    <a:gd name="T45" fmla="*/ 200 h 218"/>
                    <a:gd name="T46" fmla="*/ 20 w 199"/>
                    <a:gd name="T47" fmla="*/ 215 h 218"/>
                    <a:gd name="T48" fmla="*/ 20 w 199"/>
                    <a:gd name="T49" fmla="*/ 215 h 218"/>
                    <a:gd name="T50" fmla="*/ 9 w 199"/>
                    <a:gd name="T51" fmla="*/ 218 h 218"/>
                    <a:gd name="T52" fmla="*/ 9 w 199"/>
                    <a:gd name="T53" fmla="*/ 218 h 218"/>
                    <a:gd name="T54" fmla="*/ 5 w 199"/>
                    <a:gd name="T55" fmla="*/ 215 h 218"/>
                    <a:gd name="T56" fmla="*/ 4 w 199"/>
                    <a:gd name="T57" fmla="*/ 212 h 218"/>
                    <a:gd name="T58" fmla="*/ 4 w 199"/>
                    <a:gd name="T59" fmla="*/ 210 h 218"/>
                    <a:gd name="T60" fmla="*/ 0 w 199"/>
                    <a:gd name="T61" fmla="*/ 208 h 218"/>
                    <a:gd name="T62" fmla="*/ 0 w 199"/>
                    <a:gd name="T63" fmla="*/ 208 h 218"/>
                    <a:gd name="T64" fmla="*/ 0 w 199"/>
                    <a:gd name="T65" fmla="*/ 207 h 218"/>
                    <a:gd name="T66" fmla="*/ 4 w 199"/>
                    <a:gd name="T67" fmla="*/ 205 h 218"/>
                    <a:gd name="T68" fmla="*/ 15 w 199"/>
                    <a:gd name="T69" fmla="*/ 200 h 218"/>
                    <a:gd name="T70" fmla="*/ 59 w 199"/>
                    <a:gd name="T71" fmla="*/ 181 h 218"/>
                    <a:gd name="T72" fmla="*/ 87 w 199"/>
                    <a:gd name="T73" fmla="*/ 168 h 218"/>
                    <a:gd name="T74" fmla="*/ 114 w 199"/>
                    <a:gd name="T75" fmla="*/ 155 h 218"/>
                    <a:gd name="T76" fmla="*/ 142 w 199"/>
                    <a:gd name="T77" fmla="*/ 138 h 218"/>
                    <a:gd name="T78" fmla="*/ 165 w 199"/>
                    <a:gd name="T79" fmla="*/ 124 h 218"/>
                    <a:gd name="T80" fmla="*/ 165 w 199"/>
                    <a:gd name="T81" fmla="*/ 124 h 218"/>
                    <a:gd name="T82" fmla="*/ 174 w 199"/>
                    <a:gd name="T83" fmla="*/ 114 h 218"/>
                    <a:gd name="T84" fmla="*/ 181 w 199"/>
                    <a:gd name="T85" fmla="*/ 106 h 218"/>
                    <a:gd name="T86" fmla="*/ 184 w 199"/>
                    <a:gd name="T87" fmla="*/ 96 h 218"/>
                    <a:gd name="T88" fmla="*/ 186 w 199"/>
                    <a:gd name="T89" fmla="*/ 86 h 218"/>
                    <a:gd name="T90" fmla="*/ 186 w 199"/>
                    <a:gd name="T91" fmla="*/ 77 h 218"/>
                    <a:gd name="T92" fmla="*/ 184 w 199"/>
                    <a:gd name="T93" fmla="*/ 65 h 218"/>
                    <a:gd name="T94" fmla="*/ 181 w 199"/>
                    <a:gd name="T95" fmla="*/ 55 h 218"/>
                    <a:gd name="T96" fmla="*/ 178 w 199"/>
                    <a:gd name="T97" fmla="*/ 46 h 218"/>
                    <a:gd name="T98" fmla="*/ 168 w 199"/>
                    <a:gd name="T99" fmla="*/ 28 h 218"/>
                    <a:gd name="T100" fmla="*/ 158 w 199"/>
                    <a:gd name="T101" fmla="*/ 13 h 218"/>
                    <a:gd name="T102" fmla="*/ 152 w 199"/>
                    <a:gd name="T103" fmla="*/ 3 h 218"/>
                    <a:gd name="T104" fmla="*/ 148 w 199"/>
                    <a:gd name="T105" fmla="*/ 0 h 218"/>
                    <a:gd name="T106" fmla="*/ 148 w 19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9"/>
                    <a:gd name="T163" fmla="*/ 0 h 218"/>
                    <a:gd name="T164" fmla="*/ 199 w 19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9" h="218">
                      <a:moveTo>
                        <a:pt x="148" y="0"/>
                      </a:moveTo>
                      <a:lnTo>
                        <a:pt x="148" y="0"/>
                      </a:lnTo>
                      <a:lnTo>
                        <a:pt x="161" y="12"/>
                      </a:lnTo>
                      <a:lnTo>
                        <a:pt x="174" y="25"/>
                      </a:lnTo>
                      <a:lnTo>
                        <a:pt x="184" y="39"/>
                      </a:lnTo>
                      <a:lnTo>
                        <a:pt x="194" y="54"/>
                      </a:lnTo>
                      <a:lnTo>
                        <a:pt x="199" y="77"/>
                      </a:lnTo>
                      <a:lnTo>
                        <a:pt x="199" y="90"/>
                      </a:lnTo>
                      <a:lnTo>
                        <a:pt x="197" y="101"/>
                      </a:lnTo>
                      <a:lnTo>
                        <a:pt x="191" y="111"/>
                      </a:lnTo>
                      <a:lnTo>
                        <a:pt x="186" y="121"/>
                      </a:lnTo>
                      <a:lnTo>
                        <a:pt x="179" y="129"/>
                      </a:lnTo>
                      <a:lnTo>
                        <a:pt x="171" y="137"/>
                      </a:lnTo>
                      <a:lnTo>
                        <a:pt x="155" y="150"/>
                      </a:lnTo>
                      <a:lnTo>
                        <a:pt x="137" y="163"/>
                      </a:lnTo>
                      <a:lnTo>
                        <a:pt x="119" y="173"/>
                      </a:lnTo>
                      <a:lnTo>
                        <a:pt x="100" y="182"/>
                      </a:lnTo>
                      <a:lnTo>
                        <a:pt x="59" y="200"/>
                      </a:lnTo>
                      <a:lnTo>
                        <a:pt x="20" y="215"/>
                      </a:lnTo>
                      <a:lnTo>
                        <a:pt x="9" y="218"/>
                      </a:lnTo>
                      <a:lnTo>
                        <a:pt x="5" y="215"/>
                      </a:lnTo>
                      <a:lnTo>
                        <a:pt x="4" y="212"/>
                      </a:lnTo>
                      <a:lnTo>
                        <a:pt x="4" y="210"/>
                      </a:lnTo>
                      <a:lnTo>
                        <a:pt x="0" y="208"/>
                      </a:lnTo>
                      <a:lnTo>
                        <a:pt x="0" y="207"/>
                      </a:lnTo>
                      <a:lnTo>
                        <a:pt x="4" y="205"/>
                      </a:lnTo>
                      <a:lnTo>
                        <a:pt x="15" y="200"/>
                      </a:lnTo>
                      <a:lnTo>
                        <a:pt x="59" y="181"/>
                      </a:lnTo>
                      <a:lnTo>
                        <a:pt x="87" y="168"/>
                      </a:lnTo>
                      <a:lnTo>
                        <a:pt x="114" y="155"/>
                      </a:lnTo>
                      <a:lnTo>
                        <a:pt x="142" y="138"/>
                      </a:lnTo>
                      <a:lnTo>
                        <a:pt x="165" y="124"/>
                      </a:lnTo>
                      <a:lnTo>
                        <a:pt x="174" y="114"/>
                      </a:lnTo>
                      <a:lnTo>
                        <a:pt x="181" y="106"/>
                      </a:lnTo>
                      <a:lnTo>
                        <a:pt x="184" y="96"/>
                      </a:lnTo>
                      <a:lnTo>
                        <a:pt x="186" y="86"/>
                      </a:lnTo>
                      <a:lnTo>
                        <a:pt x="186" y="77"/>
                      </a:lnTo>
                      <a:lnTo>
                        <a:pt x="184" y="65"/>
                      </a:lnTo>
                      <a:lnTo>
                        <a:pt x="181" y="55"/>
                      </a:lnTo>
                      <a:lnTo>
                        <a:pt x="178" y="46"/>
                      </a:lnTo>
                      <a:lnTo>
                        <a:pt x="168" y="28"/>
                      </a:lnTo>
                      <a:lnTo>
                        <a:pt x="158" y="13"/>
                      </a:lnTo>
                      <a:lnTo>
                        <a:pt x="152" y="3"/>
                      </a:lnTo>
                      <a:lnTo>
                        <a:pt x="148" y="0"/>
                      </a:lnTo>
                      <a:close/>
                    </a:path>
                  </a:pathLst>
                </a:custGeom>
                <a:solidFill>
                  <a:srgbClr val="2F7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7" name="Freeform 165"/>
                <p:cNvSpPr>
                  <a:spLocks/>
                </p:cNvSpPr>
                <p:nvPr/>
              </p:nvSpPr>
              <p:spPr bwMode="auto">
                <a:xfrm>
                  <a:off x="2823268" y="3142705"/>
                  <a:ext cx="125731" cy="224789"/>
                </a:xfrm>
                <a:custGeom>
                  <a:avLst/>
                  <a:gdLst>
                    <a:gd name="T0" fmla="*/ 144 w 195"/>
                    <a:gd name="T1" fmla="*/ 0 h 218"/>
                    <a:gd name="T2" fmla="*/ 144 w 195"/>
                    <a:gd name="T3" fmla="*/ 0 h 218"/>
                    <a:gd name="T4" fmla="*/ 157 w 195"/>
                    <a:gd name="T5" fmla="*/ 12 h 218"/>
                    <a:gd name="T6" fmla="*/ 170 w 195"/>
                    <a:gd name="T7" fmla="*/ 25 h 218"/>
                    <a:gd name="T8" fmla="*/ 180 w 195"/>
                    <a:gd name="T9" fmla="*/ 39 h 218"/>
                    <a:gd name="T10" fmla="*/ 190 w 195"/>
                    <a:gd name="T11" fmla="*/ 54 h 218"/>
                    <a:gd name="T12" fmla="*/ 190 w 195"/>
                    <a:gd name="T13" fmla="*/ 54 h 218"/>
                    <a:gd name="T14" fmla="*/ 195 w 195"/>
                    <a:gd name="T15" fmla="*/ 77 h 218"/>
                    <a:gd name="T16" fmla="*/ 195 w 195"/>
                    <a:gd name="T17" fmla="*/ 77 h 218"/>
                    <a:gd name="T18" fmla="*/ 195 w 195"/>
                    <a:gd name="T19" fmla="*/ 90 h 218"/>
                    <a:gd name="T20" fmla="*/ 195 w 195"/>
                    <a:gd name="T21" fmla="*/ 90 h 218"/>
                    <a:gd name="T22" fmla="*/ 193 w 195"/>
                    <a:gd name="T23" fmla="*/ 101 h 218"/>
                    <a:gd name="T24" fmla="*/ 193 w 195"/>
                    <a:gd name="T25" fmla="*/ 101 h 218"/>
                    <a:gd name="T26" fmla="*/ 187 w 195"/>
                    <a:gd name="T27" fmla="*/ 111 h 218"/>
                    <a:gd name="T28" fmla="*/ 182 w 195"/>
                    <a:gd name="T29" fmla="*/ 121 h 218"/>
                    <a:gd name="T30" fmla="*/ 175 w 195"/>
                    <a:gd name="T31" fmla="*/ 129 h 218"/>
                    <a:gd name="T32" fmla="*/ 167 w 195"/>
                    <a:gd name="T33" fmla="*/ 137 h 218"/>
                    <a:gd name="T34" fmla="*/ 167 w 195"/>
                    <a:gd name="T35" fmla="*/ 137 h 218"/>
                    <a:gd name="T36" fmla="*/ 151 w 195"/>
                    <a:gd name="T37" fmla="*/ 150 h 218"/>
                    <a:gd name="T38" fmla="*/ 133 w 195"/>
                    <a:gd name="T39" fmla="*/ 163 h 218"/>
                    <a:gd name="T40" fmla="*/ 115 w 195"/>
                    <a:gd name="T41" fmla="*/ 173 h 218"/>
                    <a:gd name="T42" fmla="*/ 96 w 195"/>
                    <a:gd name="T43" fmla="*/ 182 h 218"/>
                    <a:gd name="T44" fmla="*/ 55 w 195"/>
                    <a:gd name="T45" fmla="*/ 200 h 218"/>
                    <a:gd name="T46" fmla="*/ 16 w 195"/>
                    <a:gd name="T47" fmla="*/ 215 h 218"/>
                    <a:gd name="T48" fmla="*/ 16 w 195"/>
                    <a:gd name="T49" fmla="*/ 215 h 218"/>
                    <a:gd name="T50" fmla="*/ 5 w 195"/>
                    <a:gd name="T51" fmla="*/ 218 h 218"/>
                    <a:gd name="T52" fmla="*/ 5 w 195"/>
                    <a:gd name="T53" fmla="*/ 218 h 218"/>
                    <a:gd name="T54" fmla="*/ 1 w 195"/>
                    <a:gd name="T55" fmla="*/ 215 h 218"/>
                    <a:gd name="T56" fmla="*/ 1 w 195"/>
                    <a:gd name="T57" fmla="*/ 212 h 218"/>
                    <a:gd name="T58" fmla="*/ 1 w 195"/>
                    <a:gd name="T59" fmla="*/ 210 h 218"/>
                    <a:gd name="T60" fmla="*/ 0 w 195"/>
                    <a:gd name="T61" fmla="*/ 208 h 218"/>
                    <a:gd name="T62" fmla="*/ 0 w 195"/>
                    <a:gd name="T63" fmla="*/ 208 h 218"/>
                    <a:gd name="T64" fmla="*/ 0 w 195"/>
                    <a:gd name="T65" fmla="*/ 208 h 218"/>
                    <a:gd name="T66" fmla="*/ 1 w 195"/>
                    <a:gd name="T67" fmla="*/ 207 h 218"/>
                    <a:gd name="T68" fmla="*/ 14 w 195"/>
                    <a:gd name="T69" fmla="*/ 200 h 218"/>
                    <a:gd name="T70" fmla="*/ 57 w 195"/>
                    <a:gd name="T71" fmla="*/ 182 h 218"/>
                    <a:gd name="T72" fmla="*/ 84 w 195"/>
                    <a:gd name="T73" fmla="*/ 169 h 218"/>
                    <a:gd name="T74" fmla="*/ 112 w 195"/>
                    <a:gd name="T75" fmla="*/ 156 h 218"/>
                    <a:gd name="T76" fmla="*/ 138 w 195"/>
                    <a:gd name="T77" fmla="*/ 142 h 218"/>
                    <a:gd name="T78" fmla="*/ 162 w 195"/>
                    <a:gd name="T79" fmla="*/ 125 h 218"/>
                    <a:gd name="T80" fmla="*/ 162 w 195"/>
                    <a:gd name="T81" fmla="*/ 125 h 218"/>
                    <a:gd name="T82" fmla="*/ 172 w 195"/>
                    <a:gd name="T83" fmla="*/ 117 h 218"/>
                    <a:gd name="T84" fmla="*/ 179 w 195"/>
                    <a:gd name="T85" fmla="*/ 108 h 218"/>
                    <a:gd name="T86" fmla="*/ 182 w 195"/>
                    <a:gd name="T87" fmla="*/ 98 h 218"/>
                    <a:gd name="T88" fmla="*/ 184 w 195"/>
                    <a:gd name="T89" fmla="*/ 88 h 218"/>
                    <a:gd name="T90" fmla="*/ 184 w 195"/>
                    <a:gd name="T91" fmla="*/ 77 h 218"/>
                    <a:gd name="T92" fmla="*/ 182 w 195"/>
                    <a:gd name="T93" fmla="*/ 67 h 218"/>
                    <a:gd name="T94" fmla="*/ 179 w 195"/>
                    <a:gd name="T95" fmla="*/ 57 h 218"/>
                    <a:gd name="T96" fmla="*/ 174 w 195"/>
                    <a:gd name="T97" fmla="*/ 47 h 218"/>
                    <a:gd name="T98" fmla="*/ 164 w 195"/>
                    <a:gd name="T99" fmla="*/ 29 h 218"/>
                    <a:gd name="T100" fmla="*/ 154 w 195"/>
                    <a:gd name="T101" fmla="*/ 15 h 218"/>
                    <a:gd name="T102" fmla="*/ 148 w 195"/>
                    <a:gd name="T103" fmla="*/ 3 h 218"/>
                    <a:gd name="T104" fmla="*/ 144 w 195"/>
                    <a:gd name="T105" fmla="*/ 0 h 218"/>
                    <a:gd name="T106" fmla="*/ 144 w 195"/>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
                    <a:gd name="T163" fmla="*/ 0 h 218"/>
                    <a:gd name="T164" fmla="*/ 195 w 195"/>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 h="218">
                      <a:moveTo>
                        <a:pt x="144" y="0"/>
                      </a:moveTo>
                      <a:lnTo>
                        <a:pt x="144" y="0"/>
                      </a:lnTo>
                      <a:lnTo>
                        <a:pt x="157" y="12"/>
                      </a:lnTo>
                      <a:lnTo>
                        <a:pt x="170" y="25"/>
                      </a:lnTo>
                      <a:lnTo>
                        <a:pt x="180" y="39"/>
                      </a:lnTo>
                      <a:lnTo>
                        <a:pt x="190" y="54"/>
                      </a:lnTo>
                      <a:lnTo>
                        <a:pt x="195" y="77"/>
                      </a:lnTo>
                      <a:lnTo>
                        <a:pt x="195" y="90"/>
                      </a:lnTo>
                      <a:lnTo>
                        <a:pt x="193" y="101"/>
                      </a:lnTo>
                      <a:lnTo>
                        <a:pt x="187" y="111"/>
                      </a:lnTo>
                      <a:lnTo>
                        <a:pt x="182" y="121"/>
                      </a:lnTo>
                      <a:lnTo>
                        <a:pt x="175" y="129"/>
                      </a:lnTo>
                      <a:lnTo>
                        <a:pt x="167" y="137"/>
                      </a:lnTo>
                      <a:lnTo>
                        <a:pt x="151" y="150"/>
                      </a:lnTo>
                      <a:lnTo>
                        <a:pt x="133" y="163"/>
                      </a:lnTo>
                      <a:lnTo>
                        <a:pt x="115" y="173"/>
                      </a:lnTo>
                      <a:lnTo>
                        <a:pt x="96" y="182"/>
                      </a:lnTo>
                      <a:lnTo>
                        <a:pt x="55" y="200"/>
                      </a:lnTo>
                      <a:lnTo>
                        <a:pt x="16" y="215"/>
                      </a:lnTo>
                      <a:lnTo>
                        <a:pt x="5" y="218"/>
                      </a:lnTo>
                      <a:lnTo>
                        <a:pt x="1" y="215"/>
                      </a:lnTo>
                      <a:lnTo>
                        <a:pt x="1" y="212"/>
                      </a:lnTo>
                      <a:lnTo>
                        <a:pt x="1" y="210"/>
                      </a:lnTo>
                      <a:lnTo>
                        <a:pt x="0" y="208"/>
                      </a:lnTo>
                      <a:lnTo>
                        <a:pt x="1" y="207"/>
                      </a:lnTo>
                      <a:lnTo>
                        <a:pt x="14" y="200"/>
                      </a:lnTo>
                      <a:lnTo>
                        <a:pt x="57" y="182"/>
                      </a:lnTo>
                      <a:lnTo>
                        <a:pt x="84" y="169"/>
                      </a:lnTo>
                      <a:lnTo>
                        <a:pt x="112" y="156"/>
                      </a:lnTo>
                      <a:lnTo>
                        <a:pt x="138" y="142"/>
                      </a:lnTo>
                      <a:lnTo>
                        <a:pt x="162" y="125"/>
                      </a:lnTo>
                      <a:lnTo>
                        <a:pt x="172" y="117"/>
                      </a:lnTo>
                      <a:lnTo>
                        <a:pt x="179" y="108"/>
                      </a:lnTo>
                      <a:lnTo>
                        <a:pt x="182" y="98"/>
                      </a:lnTo>
                      <a:lnTo>
                        <a:pt x="184" y="88"/>
                      </a:lnTo>
                      <a:lnTo>
                        <a:pt x="184" y="77"/>
                      </a:lnTo>
                      <a:lnTo>
                        <a:pt x="182" y="67"/>
                      </a:lnTo>
                      <a:lnTo>
                        <a:pt x="179" y="57"/>
                      </a:lnTo>
                      <a:lnTo>
                        <a:pt x="174" y="47"/>
                      </a:lnTo>
                      <a:lnTo>
                        <a:pt x="164" y="29"/>
                      </a:lnTo>
                      <a:lnTo>
                        <a:pt x="154" y="15"/>
                      </a:lnTo>
                      <a:lnTo>
                        <a:pt x="148" y="3"/>
                      </a:lnTo>
                      <a:lnTo>
                        <a:pt x="144" y="0"/>
                      </a:lnTo>
                      <a:close/>
                    </a:path>
                  </a:pathLst>
                </a:custGeom>
                <a:solidFill>
                  <a:srgbClr val="357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8" name="Freeform 166"/>
                <p:cNvSpPr>
                  <a:spLocks/>
                </p:cNvSpPr>
                <p:nvPr/>
              </p:nvSpPr>
              <p:spPr bwMode="auto">
                <a:xfrm>
                  <a:off x="2823268" y="3142705"/>
                  <a:ext cx="125731" cy="224789"/>
                </a:xfrm>
                <a:custGeom>
                  <a:avLst/>
                  <a:gdLst>
                    <a:gd name="T0" fmla="*/ 143 w 194"/>
                    <a:gd name="T1" fmla="*/ 0 h 218"/>
                    <a:gd name="T2" fmla="*/ 143 w 194"/>
                    <a:gd name="T3" fmla="*/ 0 h 218"/>
                    <a:gd name="T4" fmla="*/ 156 w 194"/>
                    <a:gd name="T5" fmla="*/ 12 h 218"/>
                    <a:gd name="T6" fmla="*/ 169 w 194"/>
                    <a:gd name="T7" fmla="*/ 25 h 218"/>
                    <a:gd name="T8" fmla="*/ 179 w 194"/>
                    <a:gd name="T9" fmla="*/ 39 h 218"/>
                    <a:gd name="T10" fmla="*/ 189 w 194"/>
                    <a:gd name="T11" fmla="*/ 54 h 218"/>
                    <a:gd name="T12" fmla="*/ 189 w 194"/>
                    <a:gd name="T13" fmla="*/ 54 h 218"/>
                    <a:gd name="T14" fmla="*/ 194 w 194"/>
                    <a:gd name="T15" fmla="*/ 77 h 218"/>
                    <a:gd name="T16" fmla="*/ 194 w 194"/>
                    <a:gd name="T17" fmla="*/ 77 h 218"/>
                    <a:gd name="T18" fmla="*/ 194 w 194"/>
                    <a:gd name="T19" fmla="*/ 90 h 218"/>
                    <a:gd name="T20" fmla="*/ 194 w 194"/>
                    <a:gd name="T21" fmla="*/ 90 h 218"/>
                    <a:gd name="T22" fmla="*/ 192 w 194"/>
                    <a:gd name="T23" fmla="*/ 101 h 218"/>
                    <a:gd name="T24" fmla="*/ 192 w 194"/>
                    <a:gd name="T25" fmla="*/ 101 h 218"/>
                    <a:gd name="T26" fmla="*/ 186 w 194"/>
                    <a:gd name="T27" fmla="*/ 111 h 218"/>
                    <a:gd name="T28" fmla="*/ 181 w 194"/>
                    <a:gd name="T29" fmla="*/ 121 h 218"/>
                    <a:gd name="T30" fmla="*/ 174 w 194"/>
                    <a:gd name="T31" fmla="*/ 129 h 218"/>
                    <a:gd name="T32" fmla="*/ 166 w 194"/>
                    <a:gd name="T33" fmla="*/ 137 h 218"/>
                    <a:gd name="T34" fmla="*/ 166 w 194"/>
                    <a:gd name="T35" fmla="*/ 137 h 218"/>
                    <a:gd name="T36" fmla="*/ 150 w 194"/>
                    <a:gd name="T37" fmla="*/ 150 h 218"/>
                    <a:gd name="T38" fmla="*/ 132 w 194"/>
                    <a:gd name="T39" fmla="*/ 163 h 218"/>
                    <a:gd name="T40" fmla="*/ 114 w 194"/>
                    <a:gd name="T41" fmla="*/ 173 h 218"/>
                    <a:gd name="T42" fmla="*/ 95 w 194"/>
                    <a:gd name="T43" fmla="*/ 182 h 218"/>
                    <a:gd name="T44" fmla="*/ 54 w 194"/>
                    <a:gd name="T45" fmla="*/ 200 h 218"/>
                    <a:gd name="T46" fmla="*/ 15 w 194"/>
                    <a:gd name="T47" fmla="*/ 215 h 218"/>
                    <a:gd name="T48" fmla="*/ 15 w 194"/>
                    <a:gd name="T49" fmla="*/ 215 h 218"/>
                    <a:gd name="T50" fmla="*/ 4 w 194"/>
                    <a:gd name="T51" fmla="*/ 218 h 218"/>
                    <a:gd name="T52" fmla="*/ 4 w 194"/>
                    <a:gd name="T53" fmla="*/ 218 h 218"/>
                    <a:gd name="T54" fmla="*/ 0 w 194"/>
                    <a:gd name="T55" fmla="*/ 215 h 218"/>
                    <a:gd name="T56" fmla="*/ 2 w 194"/>
                    <a:gd name="T57" fmla="*/ 212 h 218"/>
                    <a:gd name="T58" fmla="*/ 2 w 194"/>
                    <a:gd name="T59" fmla="*/ 212 h 218"/>
                    <a:gd name="T60" fmla="*/ 0 w 194"/>
                    <a:gd name="T61" fmla="*/ 210 h 218"/>
                    <a:gd name="T62" fmla="*/ 0 w 194"/>
                    <a:gd name="T63" fmla="*/ 210 h 218"/>
                    <a:gd name="T64" fmla="*/ 0 w 194"/>
                    <a:gd name="T65" fmla="*/ 208 h 218"/>
                    <a:gd name="T66" fmla="*/ 4 w 194"/>
                    <a:gd name="T67" fmla="*/ 207 h 218"/>
                    <a:gd name="T68" fmla="*/ 15 w 194"/>
                    <a:gd name="T69" fmla="*/ 202 h 218"/>
                    <a:gd name="T70" fmla="*/ 57 w 194"/>
                    <a:gd name="T71" fmla="*/ 184 h 218"/>
                    <a:gd name="T72" fmla="*/ 83 w 194"/>
                    <a:gd name="T73" fmla="*/ 171 h 218"/>
                    <a:gd name="T74" fmla="*/ 113 w 194"/>
                    <a:gd name="T75" fmla="*/ 158 h 218"/>
                    <a:gd name="T76" fmla="*/ 139 w 194"/>
                    <a:gd name="T77" fmla="*/ 143 h 218"/>
                    <a:gd name="T78" fmla="*/ 163 w 194"/>
                    <a:gd name="T79" fmla="*/ 127 h 218"/>
                    <a:gd name="T80" fmla="*/ 163 w 194"/>
                    <a:gd name="T81" fmla="*/ 127 h 218"/>
                    <a:gd name="T82" fmla="*/ 173 w 194"/>
                    <a:gd name="T83" fmla="*/ 117 h 218"/>
                    <a:gd name="T84" fmla="*/ 179 w 194"/>
                    <a:gd name="T85" fmla="*/ 109 h 218"/>
                    <a:gd name="T86" fmla="*/ 184 w 194"/>
                    <a:gd name="T87" fmla="*/ 99 h 218"/>
                    <a:gd name="T88" fmla="*/ 186 w 194"/>
                    <a:gd name="T89" fmla="*/ 88 h 218"/>
                    <a:gd name="T90" fmla="*/ 184 w 194"/>
                    <a:gd name="T91" fmla="*/ 78 h 218"/>
                    <a:gd name="T92" fmla="*/ 183 w 194"/>
                    <a:gd name="T93" fmla="*/ 67 h 218"/>
                    <a:gd name="T94" fmla="*/ 179 w 194"/>
                    <a:gd name="T95" fmla="*/ 57 h 218"/>
                    <a:gd name="T96" fmla="*/ 174 w 194"/>
                    <a:gd name="T97" fmla="*/ 47 h 218"/>
                    <a:gd name="T98" fmla="*/ 165 w 194"/>
                    <a:gd name="T99" fmla="*/ 29 h 218"/>
                    <a:gd name="T100" fmla="*/ 155 w 194"/>
                    <a:gd name="T101" fmla="*/ 15 h 218"/>
                    <a:gd name="T102" fmla="*/ 147 w 194"/>
                    <a:gd name="T103" fmla="*/ 3 h 218"/>
                    <a:gd name="T104" fmla="*/ 143 w 194"/>
                    <a:gd name="T105" fmla="*/ 0 h 218"/>
                    <a:gd name="T106" fmla="*/ 143 w 194"/>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218"/>
                    <a:gd name="T164" fmla="*/ 194 w 194"/>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218">
                      <a:moveTo>
                        <a:pt x="143" y="0"/>
                      </a:moveTo>
                      <a:lnTo>
                        <a:pt x="143" y="0"/>
                      </a:lnTo>
                      <a:lnTo>
                        <a:pt x="156" y="12"/>
                      </a:lnTo>
                      <a:lnTo>
                        <a:pt x="169" y="25"/>
                      </a:lnTo>
                      <a:lnTo>
                        <a:pt x="179" y="39"/>
                      </a:lnTo>
                      <a:lnTo>
                        <a:pt x="189" y="54"/>
                      </a:lnTo>
                      <a:lnTo>
                        <a:pt x="194" y="77"/>
                      </a:lnTo>
                      <a:lnTo>
                        <a:pt x="194" y="90"/>
                      </a:lnTo>
                      <a:lnTo>
                        <a:pt x="192" y="101"/>
                      </a:lnTo>
                      <a:lnTo>
                        <a:pt x="186" y="111"/>
                      </a:lnTo>
                      <a:lnTo>
                        <a:pt x="181" y="121"/>
                      </a:lnTo>
                      <a:lnTo>
                        <a:pt x="174" y="129"/>
                      </a:lnTo>
                      <a:lnTo>
                        <a:pt x="166" y="137"/>
                      </a:lnTo>
                      <a:lnTo>
                        <a:pt x="150" y="150"/>
                      </a:lnTo>
                      <a:lnTo>
                        <a:pt x="132" y="163"/>
                      </a:lnTo>
                      <a:lnTo>
                        <a:pt x="114" y="173"/>
                      </a:lnTo>
                      <a:lnTo>
                        <a:pt x="95" y="182"/>
                      </a:lnTo>
                      <a:lnTo>
                        <a:pt x="54" y="200"/>
                      </a:lnTo>
                      <a:lnTo>
                        <a:pt x="15" y="215"/>
                      </a:lnTo>
                      <a:lnTo>
                        <a:pt x="4" y="218"/>
                      </a:lnTo>
                      <a:lnTo>
                        <a:pt x="0" y="215"/>
                      </a:lnTo>
                      <a:lnTo>
                        <a:pt x="2" y="212"/>
                      </a:lnTo>
                      <a:lnTo>
                        <a:pt x="0" y="210"/>
                      </a:lnTo>
                      <a:lnTo>
                        <a:pt x="0" y="208"/>
                      </a:lnTo>
                      <a:lnTo>
                        <a:pt x="4" y="207"/>
                      </a:lnTo>
                      <a:lnTo>
                        <a:pt x="15" y="202"/>
                      </a:lnTo>
                      <a:lnTo>
                        <a:pt x="57" y="184"/>
                      </a:lnTo>
                      <a:lnTo>
                        <a:pt x="83" y="171"/>
                      </a:lnTo>
                      <a:lnTo>
                        <a:pt x="113" y="158"/>
                      </a:lnTo>
                      <a:lnTo>
                        <a:pt x="139" y="143"/>
                      </a:lnTo>
                      <a:lnTo>
                        <a:pt x="163" y="127"/>
                      </a:lnTo>
                      <a:lnTo>
                        <a:pt x="173" y="117"/>
                      </a:lnTo>
                      <a:lnTo>
                        <a:pt x="179" y="109"/>
                      </a:lnTo>
                      <a:lnTo>
                        <a:pt x="184" y="99"/>
                      </a:lnTo>
                      <a:lnTo>
                        <a:pt x="186" y="88"/>
                      </a:lnTo>
                      <a:lnTo>
                        <a:pt x="184" y="78"/>
                      </a:lnTo>
                      <a:lnTo>
                        <a:pt x="183" y="67"/>
                      </a:lnTo>
                      <a:lnTo>
                        <a:pt x="179" y="57"/>
                      </a:lnTo>
                      <a:lnTo>
                        <a:pt x="174" y="47"/>
                      </a:lnTo>
                      <a:lnTo>
                        <a:pt x="165" y="29"/>
                      </a:lnTo>
                      <a:lnTo>
                        <a:pt x="155" y="15"/>
                      </a:lnTo>
                      <a:lnTo>
                        <a:pt x="147" y="3"/>
                      </a:lnTo>
                      <a:lnTo>
                        <a:pt x="143" y="0"/>
                      </a:lnTo>
                      <a:close/>
                    </a:path>
                  </a:pathLst>
                </a:custGeom>
                <a:solidFill>
                  <a:srgbClr val="387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9" name="Freeform 167"/>
                <p:cNvSpPr>
                  <a:spLocks/>
                </p:cNvSpPr>
                <p:nvPr/>
              </p:nvSpPr>
              <p:spPr bwMode="auto">
                <a:xfrm>
                  <a:off x="2824538" y="3142705"/>
                  <a:ext cx="124460" cy="224789"/>
                </a:xfrm>
                <a:custGeom>
                  <a:avLst/>
                  <a:gdLst>
                    <a:gd name="T0" fmla="*/ 141 w 192"/>
                    <a:gd name="T1" fmla="*/ 0 h 218"/>
                    <a:gd name="T2" fmla="*/ 141 w 192"/>
                    <a:gd name="T3" fmla="*/ 0 h 218"/>
                    <a:gd name="T4" fmla="*/ 154 w 192"/>
                    <a:gd name="T5" fmla="*/ 12 h 218"/>
                    <a:gd name="T6" fmla="*/ 167 w 192"/>
                    <a:gd name="T7" fmla="*/ 25 h 218"/>
                    <a:gd name="T8" fmla="*/ 177 w 192"/>
                    <a:gd name="T9" fmla="*/ 39 h 218"/>
                    <a:gd name="T10" fmla="*/ 187 w 192"/>
                    <a:gd name="T11" fmla="*/ 54 h 218"/>
                    <a:gd name="T12" fmla="*/ 187 w 192"/>
                    <a:gd name="T13" fmla="*/ 54 h 218"/>
                    <a:gd name="T14" fmla="*/ 192 w 192"/>
                    <a:gd name="T15" fmla="*/ 77 h 218"/>
                    <a:gd name="T16" fmla="*/ 192 w 192"/>
                    <a:gd name="T17" fmla="*/ 77 h 218"/>
                    <a:gd name="T18" fmla="*/ 192 w 192"/>
                    <a:gd name="T19" fmla="*/ 90 h 218"/>
                    <a:gd name="T20" fmla="*/ 192 w 192"/>
                    <a:gd name="T21" fmla="*/ 90 h 218"/>
                    <a:gd name="T22" fmla="*/ 190 w 192"/>
                    <a:gd name="T23" fmla="*/ 101 h 218"/>
                    <a:gd name="T24" fmla="*/ 190 w 192"/>
                    <a:gd name="T25" fmla="*/ 101 h 218"/>
                    <a:gd name="T26" fmla="*/ 184 w 192"/>
                    <a:gd name="T27" fmla="*/ 111 h 218"/>
                    <a:gd name="T28" fmla="*/ 179 w 192"/>
                    <a:gd name="T29" fmla="*/ 121 h 218"/>
                    <a:gd name="T30" fmla="*/ 172 w 192"/>
                    <a:gd name="T31" fmla="*/ 129 h 218"/>
                    <a:gd name="T32" fmla="*/ 164 w 192"/>
                    <a:gd name="T33" fmla="*/ 137 h 218"/>
                    <a:gd name="T34" fmla="*/ 164 w 192"/>
                    <a:gd name="T35" fmla="*/ 137 h 218"/>
                    <a:gd name="T36" fmla="*/ 148 w 192"/>
                    <a:gd name="T37" fmla="*/ 150 h 218"/>
                    <a:gd name="T38" fmla="*/ 130 w 192"/>
                    <a:gd name="T39" fmla="*/ 163 h 218"/>
                    <a:gd name="T40" fmla="*/ 112 w 192"/>
                    <a:gd name="T41" fmla="*/ 173 h 218"/>
                    <a:gd name="T42" fmla="*/ 93 w 192"/>
                    <a:gd name="T43" fmla="*/ 182 h 218"/>
                    <a:gd name="T44" fmla="*/ 52 w 192"/>
                    <a:gd name="T45" fmla="*/ 200 h 218"/>
                    <a:gd name="T46" fmla="*/ 13 w 192"/>
                    <a:gd name="T47" fmla="*/ 215 h 218"/>
                    <a:gd name="T48" fmla="*/ 13 w 192"/>
                    <a:gd name="T49" fmla="*/ 215 h 218"/>
                    <a:gd name="T50" fmla="*/ 2 w 192"/>
                    <a:gd name="T51" fmla="*/ 218 h 218"/>
                    <a:gd name="T52" fmla="*/ 2 w 192"/>
                    <a:gd name="T53" fmla="*/ 218 h 218"/>
                    <a:gd name="T54" fmla="*/ 0 w 192"/>
                    <a:gd name="T55" fmla="*/ 215 h 218"/>
                    <a:gd name="T56" fmla="*/ 0 w 192"/>
                    <a:gd name="T57" fmla="*/ 213 h 218"/>
                    <a:gd name="T58" fmla="*/ 2 w 192"/>
                    <a:gd name="T59" fmla="*/ 212 h 218"/>
                    <a:gd name="T60" fmla="*/ 0 w 192"/>
                    <a:gd name="T61" fmla="*/ 210 h 218"/>
                    <a:gd name="T62" fmla="*/ 0 w 192"/>
                    <a:gd name="T63" fmla="*/ 210 h 218"/>
                    <a:gd name="T64" fmla="*/ 0 w 192"/>
                    <a:gd name="T65" fmla="*/ 210 h 218"/>
                    <a:gd name="T66" fmla="*/ 3 w 192"/>
                    <a:gd name="T67" fmla="*/ 208 h 218"/>
                    <a:gd name="T68" fmla="*/ 15 w 192"/>
                    <a:gd name="T69" fmla="*/ 203 h 218"/>
                    <a:gd name="T70" fmla="*/ 57 w 192"/>
                    <a:gd name="T71" fmla="*/ 186 h 218"/>
                    <a:gd name="T72" fmla="*/ 83 w 192"/>
                    <a:gd name="T73" fmla="*/ 174 h 218"/>
                    <a:gd name="T74" fmla="*/ 111 w 192"/>
                    <a:gd name="T75" fmla="*/ 160 h 218"/>
                    <a:gd name="T76" fmla="*/ 138 w 192"/>
                    <a:gd name="T77" fmla="*/ 145 h 218"/>
                    <a:gd name="T78" fmla="*/ 163 w 192"/>
                    <a:gd name="T79" fmla="*/ 129 h 218"/>
                    <a:gd name="T80" fmla="*/ 163 w 192"/>
                    <a:gd name="T81" fmla="*/ 129 h 218"/>
                    <a:gd name="T82" fmla="*/ 172 w 192"/>
                    <a:gd name="T83" fmla="*/ 119 h 218"/>
                    <a:gd name="T84" fmla="*/ 181 w 192"/>
                    <a:gd name="T85" fmla="*/ 111 h 218"/>
                    <a:gd name="T86" fmla="*/ 184 w 192"/>
                    <a:gd name="T87" fmla="*/ 99 h 218"/>
                    <a:gd name="T88" fmla="*/ 185 w 192"/>
                    <a:gd name="T89" fmla="*/ 90 h 218"/>
                    <a:gd name="T90" fmla="*/ 185 w 192"/>
                    <a:gd name="T91" fmla="*/ 78 h 218"/>
                    <a:gd name="T92" fmla="*/ 182 w 192"/>
                    <a:gd name="T93" fmla="*/ 69 h 218"/>
                    <a:gd name="T94" fmla="*/ 179 w 192"/>
                    <a:gd name="T95" fmla="*/ 59 h 218"/>
                    <a:gd name="T96" fmla="*/ 174 w 192"/>
                    <a:gd name="T97" fmla="*/ 47 h 218"/>
                    <a:gd name="T98" fmla="*/ 164 w 192"/>
                    <a:gd name="T99" fmla="*/ 29 h 218"/>
                    <a:gd name="T100" fmla="*/ 153 w 192"/>
                    <a:gd name="T101" fmla="*/ 15 h 218"/>
                    <a:gd name="T102" fmla="*/ 145 w 192"/>
                    <a:gd name="T103" fmla="*/ 3 h 218"/>
                    <a:gd name="T104" fmla="*/ 141 w 192"/>
                    <a:gd name="T105" fmla="*/ 0 h 218"/>
                    <a:gd name="T106" fmla="*/ 141 w 192"/>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2"/>
                    <a:gd name="T163" fmla="*/ 0 h 218"/>
                    <a:gd name="T164" fmla="*/ 192 w 192"/>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2" h="218">
                      <a:moveTo>
                        <a:pt x="141" y="0"/>
                      </a:moveTo>
                      <a:lnTo>
                        <a:pt x="141" y="0"/>
                      </a:lnTo>
                      <a:lnTo>
                        <a:pt x="154" y="12"/>
                      </a:lnTo>
                      <a:lnTo>
                        <a:pt x="167" y="25"/>
                      </a:lnTo>
                      <a:lnTo>
                        <a:pt x="177" y="39"/>
                      </a:lnTo>
                      <a:lnTo>
                        <a:pt x="187" y="54"/>
                      </a:lnTo>
                      <a:lnTo>
                        <a:pt x="192" y="77"/>
                      </a:lnTo>
                      <a:lnTo>
                        <a:pt x="192" y="90"/>
                      </a:lnTo>
                      <a:lnTo>
                        <a:pt x="190" y="101"/>
                      </a:lnTo>
                      <a:lnTo>
                        <a:pt x="184" y="111"/>
                      </a:lnTo>
                      <a:lnTo>
                        <a:pt x="179" y="121"/>
                      </a:lnTo>
                      <a:lnTo>
                        <a:pt x="172" y="129"/>
                      </a:lnTo>
                      <a:lnTo>
                        <a:pt x="164" y="137"/>
                      </a:lnTo>
                      <a:lnTo>
                        <a:pt x="148" y="150"/>
                      </a:lnTo>
                      <a:lnTo>
                        <a:pt x="130" y="163"/>
                      </a:lnTo>
                      <a:lnTo>
                        <a:pt x="112" y="173"/>
                      </a:lnTo>
                      <a:lnTo>
                        <a:pt x="93" y="182"/>
                      </a:lnTo>
                      <a:lnTo>
                        <a:pt x="52" y="200"/>
                      </a:lnTo>
                      <a:lnTo>
                        <a:pt x="13" y="215"/>
                      </a:lnTo>
                      <a:lnTo>
                        <a:pt x="2" y="218"/>
                      </a:lnTo>
                      <a:lnTo>
                        <a:pt x="0" y="215"/>
                      </a:lnTo>
                      <a:lnTo>
                        <a:pt x="0" y="213"/>
                      </a:lnTo>
                      <a:lnTo>
                        <a:pt x="2" y="212"/>
                      </a:lnTo>
                      <a:lnTo>
                        <a:pt x="0" y="210"/>
                      </a:lnTo>
                      <a:lnTo>
                        <a:pt x="3" y="208"/>
                      </a:lnTo>
                      <a:lnTo>
                        <a:pt x="15" y="203"/>
                      </a:lnTo>
                      <a:lnTo>
                        <a:pt x="57" y="186"/>
                      </a:lnTo>
                      <a:lnTo>
                        <a:pt x="83" y="174"/>
                      </a:lnTo>
                      <a:lnTo>
                        <a:pt x="111" y="160"/>
                      </a:lnTo>
                      <a:lnTo>
                        <a:pt x="138" y="145"/>
                      </a:lnTo>
                      <a:lnTo>
                        <a:pt x="163" y="129"/>
                      </a:lnTo>
                      <a:lnTo>
                        <a:pt x="172" y="119"/>
                      </a:lnTo>
                      <a:lnTo>
                        <a:pt x="181" y="111"/>
                      </a:lnTo>
                      <a:lnTo>
                        <a:pt x="184" y="99"/>
                      </a:lnTo>
                      <a:lnTo>
                        <a:pt x="185" y="90"/>
                      </a:lnTo>
                      <a:lnTo>
                        <a:pt x="185" y="78"/>
                      </a:lnTo>
                      <a:lnTo>
                        <a:pt x="182" y="69"/>
                      </a:lnTo>
                      <a:lnTo>
                        <a:pt x="179" y="59"/>
                      </a:lnTo>
                      <a:lnTo>
                        <a:pt x="174" y="47"/>
                      </a:lnTo>
                      <a:lnTo>
                        <a:pt x="164" y="29"/>
                      </a:lnTo>
                      <a:lnTo>
                        <a:pt x="153" y="15"/>
                      </a:lnTo>
                      <a:lnTo>
                        <a:pt x="145" y="3"/>
                      </a:lnTo>
                      <a:lnTo>
                        <a:pt x="141" y="0"/>
                      </a:lnTo>
                      <a:close/>
                    </a:path>
                  </a:pathLst>
                </a:custGeom>
                <a:solidFill>
                  <a:srgbClr val="3B72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0" name="Freeform 168"/>
                <p:cNvSpPr>
                  <a:spLocks/>
                </p:cNvSpPr>
                <p:nvPr/>
              </p:nvSpPr>
              <p:spPr bwMode="auto">
                <a:xfrm>
                  <a:off x="2824538" y="3142705"/>
                  <a:ext cx="124460" cy="224789"/>
                </a:xfrm>
                <a:custGeom>
                  <a:avLst/>
                  <a:gdLst>
                    <a:gd name="T0" fmla="*/ 141 w 192"/>
                    <a:gd name="T1" fmla="*/ 0 h 218"/>
                    <a:gd name="T2" fmla="*/ 141 w 192"/>
                    <a:gd name="T3" fmla="*/ 0 h 218"/>
                    <a:gd name="T4" fmla="*/ 154 w 192"/>
                    <a:gd name="T5" fmla="*/ 12 h 218"/>
                    <a:gd name="T6" fmla="*/ 167 w 192"/>
                    <a:gd name="T7" fmla="*/ 25 h 218"/>
                    <a:gd name="T8" fmla="*/ 177 w 192"/>
                    <a:gd name="T9" fmla="*/ 39 h 218"/>
                    <a:gd name="T10" fmla="*/ 187 w 192"/>
                    <a:gd name="T11" fmla="*/ 54 h 218"/>
                    <a:gd name="T12" fmla="*/ 192 w 192"/>
                    <a:gd name="T13" fmla="*/ 77 h 218"/>
                    <a:gd name="T14" fmla="*/ 192 w 192"/>
                    <a:gd name="T15" fmla="*/ 90 h 218"/>
                    <a:gd name="T16" fmla="*/ 190 w 192"/>
                    <a:gd name="T17" fmla="*/ 101 h 218"/>
                    <a:gd name="T18" fmla="*/ 190 w 192"/>
                    <a:gd name="T19" fmla="*/ 101 h 218"/>
                    <a:gd name="T20" fmla="*/ 184 w 192"/>
                    <a:gd name="T21" fmla="*/ 111 h 218"/>
                    <a:gd name="T22" fmla="*/ 179 w 192"/>
                    <a:gd name="T23" fmla="*/ 121 h 218"/>
                    <a:gd name="T24" fmla="*/ 172 w 192"/>
                    <a:gd name="T25" fmla="*/ 129 h 218"/>
                    <a:gd name="T26" fmla="*/ 164 w 192"/>
                    <a:gd name="T27" fmla="*/ 137 h 218"/>
                    <a:gd name="T28" fmla="*/ 164 w 192"/>
                    <a:gd name="T29" fmla="*/ 137 h 218"/>
                    <a:gd name="T30" fmla="*/ 148 w 192"/>
                    <a:gd name="T31" fmla="*/ 150 h 218"/>
                    <a:gd name="T32" fmla="*/ 130 w 192"/>
                    <a:gd name="T33" fmla="*/ 163 h 218"/>
                    <a:gd name="T34" fmla="*/ 112 w 192"/>
                    <a:gd name="T35" fmla="*/ 173 h 218"/>
                    <a:gd name="T36" fmla="*/ 93 w 192"/>
                    <a:gd name="T37" fmla="*/ 182 h 218"/>
                    <a:gd name="T38" fmla="*/ 52 w 192"/>
                    <a:gd name="T39" fmla="*/ 200 h 218"/>
                    <a:gd name="T40" fmla="*/ 13 w 192"/>
                    <a:gd name="T41" fmla="*/ 215 h 218"/>
                    <a:gd name="T42" fmla="*/ 13 w 192"/>
                    <a:gd name="T43" fmla="*/ 215 h 218"/>
                    <a:gd name="T44" fmla="*/ 2 w 192"/>
                    <a:gd name="T45" fmla="*/ 218 h 218"/>
                    <a:gd name="T46" fmla="*/ 2 w 192"/>
                    <a:gd name="T47" fmla="*/ 218 h 218"/>
                    <a:gd name="T48" fmla="*/ 0 w 192"/>
                    <a:gd name="T49" fmla="*/ 216 h 218"/>
                    <a:gd name="T50" fmla="*/ 0 w 192"/>
                    <a:gd name="T51" fmla="*/ 215 h 218"/>
                    <a:gd name="T52" fmla="*/ 2 w 192"/>
                    <a:gd name="T53" fmla="*/ 213 h 218"/>
                    <a:gd name="T54" fmla="*/ 3 w 192"/>
                    <a:gd name="T55" fmla="*/ 212 h 218"/>
                    <a:gd name="T56" fmla="*/ 3 w 192"/>
                    <a:gd name="T57" fmla="*/ 212 h 218"/>
                    <a:gd name="T58" fmla="*/ 3 w 192"/>
                    <a:gd name="T59" fmla="*/ 212 h 218"/>
                    <a:gd name="T60" fmla="*/ 5 w 192"/>
                    <a:gd name="T61" fmla="*/ 210 h 218"/>
                    <a:gd name="T62" fmla="*/ 16 w 192"/>
                    <a:gd name="T63" fmla="*/ 205 h 218"/>
                    <a:gd name="T64" fmla="*/ 59 w 192"/>
                    <a:gd name="T65" fmla="*/ 187 h 218"/>
                    <a:gd name="T66" fmla="*/ 85 w 192"/>
                    <a:gd name="T67" fmla="*/ 176 h 218"/>
                    <a:gd name="T68" fmla="*/ 112 w 192"/>
                    <a:gd name="T69" fmla="*/ 161 h 218"/>
                    <a:gd name="T70" fmla="*/ 140 w 192"/>
                    <a:gd name="T71" fmla="*/ 147 h 218"/>
                    <a:gd name="T72" fmla="*/ 166 w 192"/>
                    <a:gd name="T73" fmla="*/ 130 h 218"/>
                    <a:gd name="T74" fmla="*/ 166 w 192"/>
                    <a:gd name="T75" fmla="*/ 130 h 218"/>
                    <a:gd name="T76" fmla="*/ 176 w 192"/>
                    <a:gd name="T77" fmla="*/ 122 h 218"/>
                    <a:gd name="T78" fmla="*/ 182 w 192"/>
                    <a:gd name="T79" fmla="*/ 112 h 218"/>
                    <a:gd name="T80" fmla="*/ 185 w 192"/>
                    <a:gd name="T81" fmla="*/ 101 h 218"/>
                    <a:gd name="T82" fmla="*/ 187 w 192"/>
                    <a:gd name="T83" fmla="*/ 91 h 218"/>
                    <a:gd name="T84" fmla="*/ 187 w 192"/>
                    <a:gd name="T85" fmla="*/ 80 h 218"/>
                    <a:gd name="T86" fmla="*/ 184 w 192"/>
                    <a:gd name="T87" fmla="*/ 70 h 218"/>
                    <a:gd name="T88" fmla="*/ 181 w 192"/>
                    <a:gd name="T89" fmla="*/ 59 h 218"/>
                    <a:gd name="T90" fmla="*/ 176 w 192"/>
                    <a:gd name="T91" fmla="*/ 49 h 218"/>
                    <a:gd name="T92" fmla="*/ 164 w 192"/>
                    <a:gd name="T93" fmla="*/ 29 h 218"/>
                    <a:gd name="T94" fmla="*/ 153 w 192"/>
                    <a:gd name="T95" fmla="*/ 15 h 218"/>
                    <a:gd name="T96" fmla="*/ 141 w 192"/>
                    <a:gd name="T97" fmla="*/ 0 h 218"/>
                    <a:gd name="T98" fmla="*/ 141 w 192"/>
                    <a:gd name="T99" fmla="*/ 0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
                    <a:gd name="T151" fmla="*/ 0 h 218"/>
                    <a:gd name="T152" fmla="*/ 192 w 192"/>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 h="218">
                      <a:moveTo>
                        <a:pt x="141" y="0"/>
                      </a:moveTo>
                      <a:lnTo>
                        <a:pt x="141" y="0"/>
                      </a:lnTo>
                      <a:lnTo>
                        <a:pt x="154" y="12"/>
                      </a:lnTo>
                      <a:lnTo>
                        <a:pt x="167" y="25"/>
                      </a:lnTo>
                      <a:lnTo>
                        <a:pt x="177" y="39"/>
                      </a:lnTo>
                      <a:lnTo>
                        <a:pt x="187" y="54"/>
                      </a:lnTo>
                      <a:lnTo>
                        <a:pt x="192" y="77"/>
                      </a:lnTo>
                      <a:lnTo>
                        <a:pt x="192" y="90"/>
                      </a:lnTo>
                      <a:lnTo>
                        <a:pt x="190" y="101"/>
                      </a:lnTo>
                      <a:lnTo>
                        <a:pt x="184" y="111"/>
                      </a:lnTo>
                      <a:lnTo>
                        <a:pt x="179" y="121"/>
                      </a:lnTo>
                      <a:lnTo>
                        <a:pt x="172" y="129"/>
                      </a:lnTo>
                      <a:lnTo>
                        <a:pt x="164" y="137"/>
                      </a:lnTo>
                      <a:lnTo>
                        <a:pt x="148" y="150"/>
                      </a:lnTo>
                      <a:lnTo>
                        <a:pt x="130" y="163"/>
                      </a:lnTo>
                      <a:lnTo>
                        <a:pt x="112" y="173"/>
                      </a:lnTo>
                      <a:lnTo>
                        <a:pt x="93" y="182"/>
                      </a:lnTo>
                      <a:lnTo>
                        <a:pt x="52" y="200"/>
                      </a:lnTo>
                      <a:lnTo>
                        <a:pt x="13" y="215"/>
                      </a:lnTo>
                      <a:lnTo>
                        <a:pt x="2" y="218"/>
                      </a:lnTo>
                      <a:lnTo>
                        <a:pt x="0" y="216"/>
                      </a:lnTo>
                      <a:lnTo>
                        <a:pt x="0" y="215"/>
                      </a:lnTo>
                      <a:lnTo>
                        <a:pt x="2" y="213"/>
                      </a:lnTo>
                      <a:lnTo>
                        <a:pt x="3" y="212"/>
                      </a:lnTo>
                      <a:lnTo>
                        <a:pt x="5" y="210"/>
                      </a:lnTo>
                      <a:lnTo>
                        <a:pt x="16" y="205"/>
                      </a:lnTo>
                      <a:lnTo>
                        <a:pt x="59" y="187"/>
                      </a:lnTo>
                      <a:lnTo>
                        <a:pt x="85" y="176"/>
                      </a:lnTo>
                      <a:lnTo>
                        <a:pt x="112" y="161"/>
                      </a:lnTo>
                      <a:lnTo>
                        <a:pt x="140" y="147"/>
                      </a:lnTo>
                      <a:lnTo>
                        <a:pt x="166" y="130"/>
                      </a:lnTo>
                      <a:lnTo>
                        <a:pt x="176" y="122"/>
                      </a:lnTo>
                      <a:lnTo>
                        <a:pt x="182" y="112"/>
                      </a:lnTo>
                      <a:lnTo>
                        <a:pt x="185" y="101"/>
                      </a:lnTo>
                      <a:lnTo>
                        <a:pt x="187" y="91"/>
                      </a:lnTo>
                      <a:lnTo>
                        <a:pt x="187" y="80"/>
                      </a:lnTo>
                      <a:lnTo>
                        <a:pt x="184" y="70"/>
                      </a:lnTo>
                      <a:lnTo>
                        <a:pt x="181" y="59"/>
                      </a:lnTo>
                      <a:lnTo>
                        <a:pt x="176" y="49"/>
                      </a:lnTo>
                      <a:lnTo>
                        <a:pt x="164" y="29"/>
                      </a:lnTo>
                      <a:lnTo>
                        <a:pt x="153" y="15"/>
                      </a:lnTo>
                      <a:lnTo>
                        <a:pt x="141" y="0"/>
                      </a:lnTo>
                      <a:close/>
                    </a:path>
                  </a:pathLst>
                </a:custGeom>
                <a:solidFill>
                  <a:srgbClr val="305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1" name="Freeform 169"/>
                <p:cNvSpPr>
                  <a:spLocks/>
                </p:cNvSpPr>
                <p:nvPr/>
              </p:nvSpPr>
              <p:spPr bwMode="auto">
                <a:xfrm>
                  <a:off x="2755958" y="3025865"/>
                  <a:ext cx="166370" cy="218440"/>
                </a:xfrm>
                <a:custGeom>
                  <a:avLst/>
                  <a:gdLst>
                    <a:gd name="T0" fmla="*/ 239 w 258"/>
                    <a:gd name="T1" fmla="*/ 212 h 212"/>
                    <a:gd name="T2" fmla="*/ 239 w 258"/>
                    <a:gd name="T3" fmla="*/ 212 h 212"/>
                    <a:gd name="T4" fmla="*/ 245 w 258"/>
                    <a:gd name="T5" fmla="*/ 204 h 212"/>
                    <a:gd name="T6" fmla="*/ 245 w 258"/>
                    <a:gd name="T7" fmla="*/ 204 h 212"/>
                    <a:gd name="T8" fmla="*/ 245 w 258"/>
                    <a:gd name="T9" fmla="*/ 196 h 212"/>
                    <a:gd name="T10" fmla="*/ 245 w 258"/>
                    <a:gd name="T11" fmla="*/ 189 h 212"/>
                    <a:gd name="T12" fmla="*/ 242 w 258"/>
                    <a:gd name="T13" fmla="*/ 183 h 212"/>
                    <a:gd name="T14" fmla="*/ 239 w 258"/>
                    <a:gd name="T15" fmla="*/ 176 h 212"/>
                    <a:gd name="T16" fmla="*/ 231 w 258"/>
                    <a:gd name="T17" fmla="*/ 168 h 212"/>
                    <a:gd name="T18" fmla="*/ 222 w 258"/>
                    <a:gd name="T19" fmla="*/ 160 h 212"/>
                    <a:gd name="T20" fmla="*/ 222 w 258"/>
                    <a:gd name="T21" fmla="*/ 160 h 212"/>
                    <a:gd name="T22" fmla="*/ 198 w 258"/>
                    <a:gd name="T23" fmla="*/ 139 h 212"/>
                    <a:gd name="T24" fmla="*/ 172 w 258"/>
                    <a:gd name="T25" fmla="*/ 119 h 212"/>
                    <a:gd name="T26" fmla="*/ 144 w 258"/>
                    <a:gd name="T27" fmla="*/ 103 h 212"/>
                    <a:gd name="T28" fmla="*/ 117 w 258"/>
                    <a:gd name="T29" fmla="*/ 85 h 212"/>
                    <a:gd name="T30" fmla="*/ 117 w 258"/>
                    <a:gd name="T31" fmla="*/ 85 h 212"/>
                    <a:gd name="T32" fmla="*/ 58 w 258"/>
                    <a:gd name="T33" fmla="*/ 52 h 212"/>
                    <a:gd name="T34" fmla="*/ 0 w 258"/>
                    <a:gd name="T35" fmla="*/ 18 h 212"/>
                    <a:gd name="T36" fmla="*/ 0 w 258"/>
                    <a:gd name="T37" fmla="*/ 18 h 212"/>
                    <a:gd name="T38" fmla="*/ 17 w 258"/>
                    <a:gd name="T39" fmla="*/ 7 h 212"/>
                    <a:gd name="T40" fmla="*/ 37 w 258"/>
                    <a:gd name="T41" fmla="*/ 0 h 212"/>
                    <a:gd name="T42" fmla="*/ 37 w 258"/>
                    <a:gd name="T43" fmla="*/ 0 h 212"/>
                    <a:gd name="T44" fmla="*/ 83 w 258"/>
                    <a:gd name="T45" fmla="*/ 23 h 212"/>
                    <a:gd name="T46" fmla="*/ 125 w 258"/>
                    <a:gd name="T47" fmla="*/ 48 h 212"/>
                    <a:gd name="T48" fmla="*/ 162 w 258"/>
                    <a:gd name="T49" fmla="*/ 72 h 212"/>
                    <a:gd name="T50" fmla="*/ 196 w 258"/>
                    <a:gd name="T51" fmla="*/ 96 h 212"/>
                    <a:gd name="T52" fmla="*/ 224 w 258"/>
                    <a:gd name="T53" fmla="*/ 121 h 212"/>
                    <a:gd name="T54" fmla="*/ 235 w 258"/>
                    <a:gd name="T55" fmla="*/ 132 h 212"/>
                    <a:gd name="T56" fmla="*/ 244 w 258"/>
                    <a:gd name="T57" fmla="*/ 142 h 212"/>
                    <a:gd name="T58" fmla="*/ 252 w 258"/>
                    <a:gd name="T59" fmla="*/ 153 h 212"/>
                    <a:gd name="T60" fmla="*/ 257 w 258"/>
                    <a:gd name="T61" fmla="*/ 163 h 212"/>
                    <a:gd name="T62" fmla="*/ 258 w 258"/>
                    <a:gd name="T63" fmla="*/ 173 h 212"/>
                    <a:gd name="T64" fmla="*/ 258 w 258"/>
                    <a:gd name="T65" fmla="*/ 183 h 212"/>
                    <a:gd name="T66" fmla="*/ 258 w 258"/>
                    <a:gd name="T67" fmla="*/ 183 h 212"/>
                    <a:gd name="T68" fmla="*/ 257 w 258"/>
                    <a:gd name="T69" fmla="*/ 196 h 212"/>
                    <a:gd name="T70" fmla="*/ 252 w 258"/>
                    <a:gd name="T71" fmla="*/ 204 h 212"/>
                    <a:gd name="T72" fmla="*/ 245 w 258"/>
                    <a:gd name="T73" fmla="*/ 209 h 212"/>
                    <a:gd name="T74" fmla="*/ 239 w 258"/>
                    <a:gd name="T75" fmla="*/ 212 h 212"/>
                    <a:gd name="T76" fmla="*/ 239 w 258"/>
                    <a:gd name="T77" fmla="*/ 212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8"/>
                    <a:gd name="T118" fmla="*/ 0 h 212"/>
                    <a:gd name="T119" fmla="*/ 258 w 25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8" h="212">
                      <a:moveTo>
                        <a:pt x="239" y="212"/>
                      </a:moveTo>
                      <a:lnTo>
                        <a:pt x="239" y="212"/>
                      </a:lnTo>
                      <a:lnTo>
                        <a:pt x="245" y="204"/>
                      </a:lnTo>
                      <a:lnTo>
                        <a:pt x="245" y="196"/>
                      </a:lnTo>
                      <a:lnTo>
                        <a:pt x="245" y="189"/>
                      </a:lnTo>
                      <a:lnTo>
                        <a:pt x="242" y="183"/>
                      </a:lnTo>
                      <a:lnTo>
                        <a:pt x="239" y="176"/>
                      </a:lnTo>
                      <a:lnTo>
                        <a:pt x="231" y="168"/>
                      </a:lnTo>
                      <a:lnTo>
                        <a:pt x="222" y="160"/>
                      </a:lnTo>
                      <a:lnTo>
                        <a:pt x="198" y="139"/>
                      </a:lnTo>
                      <a:lnTo>
                        <a:pt x="172" y="119"/>
                      </a:lnTo>
                      <a:lnTo>
                        <a:pt x="144" y="103"/>
                      </a:lnTo>
                      <a:lnTo>
                        <a:pt x="117" y="85"/>
                      </a:lnTo>
                      <a:lnTo>
                        <a:pt x="58" y="52"/>
                      </a:lnTo>
                      <a:lnTo>
                        <a:pt x="0" y="18"/>
                      </a:lnTo>
                      <a:lnTo>
                        <a:pt x="17" y="7"/>
                      </a:lnTo>
                      <a:lnTo>
                        <a:pt x="37" y="0"/>
                      </a:lnTo>
                      <a:lnTo>
                        <a:pt x="83" y="23"/>
                      </a:lnTo>
                      <a:lnTo>
                        <a:pt x="125" y="48"/>
                      </a:lnTo>
                      <a:lnTo>
                        <a:pt x="162" y="72"/>
                      </a:lnTo>
                      <a:lnTo>
                        <a:pt x="196" y="96"/>
                      </a:lnTo>
                      <a:lnTo>
                        <a:pt x="224" y="121"/>
                      </a:lnTo>
                      <a:lnTo>
                        <a:pt x="235" y="132"/>
                      </a:lnTo>
                      <a:lnTo>
                        <a:pt x="244" y="142"/>
                      </a:lnTo>
                      <a:lnTo>
                        <a:pt x="252" y="153"/>
                      </a:lnTo>
                      <a:lnTo>
                        <a:pt x="257" y="163"/>
                      </a:lnTo>
                      <a:lnTo>
                        <a:pt x="258" y="173"/>
                      </a:lnTo>
                      <a:lnTo>
                        <a:pt x="258" y="183"/>
                      </a:lnTo>
                      <a:lnTo>
                        <a:pt x="257" y="196"/>
                      </a:lnTo>
                      <a:lnTo>
                        <a:pt x="252" y="204"/>
                      </a:lnTo>
                      <a:lnTo>
                        <a:pt x="245" y="209"/>
                      </a:lnTo>
                      <a:lnTo>
                        <a:pt x="239" y="212"/>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2" name="Freeform 170"/>
                <p:cNvSpPr>
                  <a:spLocks/>
                </p:cNvSpPr>
                <p:nvPr/>
              </p:nvSpPr>
              <p:spPr bwMode="auto">
                <a:xfrm>
                  <a:off x="2755958" y="3025865"/>
                  <a:ext cx="166370" cy="218440"/>
                </a:xfrm>
                <a:custGeom>
                  <a:avLst/>
                  <a:gdLst>
                    <a:gd name="T0" fmla="*/ 239 w 258"/>
                    <a:gd name="T1" fmla="*/ 212 h 212"/>
                    <a:gd name="T2" fmla="*/ 239 w 258"/>
                    <a:gd name="T3" fmla="*/ 212 h 212"/>
                    <a:gd name="T4" fmla="*/ 245 w 258"/>
                    <a:gd name="T5" fmla="*/ 204 h 212"/>
                    <a:gd name="T6" fmla="*/ 245 w 258"/>
                    <a:gd name="T7" fmla="*/ 204 h 212"/>
                    <a:gd name="T8" fmla="*/ 245 w 258"/>
                    <a:gd name="T9" fmla="*/ 196 h 212"/>
                    <a:gd name="T10" fmla="*/ 245 w 258"/>
                    <a:gd name="T11" fmla="*/ 189 h 212"/>
                    <a:gd name="T12" fmla="*/ 242 w 258"/>
                    <a:gd name="T13" fmla="*/ 183 h 212"/>
                    <a:gd name="T14" fmla="*/ 239 w 258"/>
                    <a:gd name="T15" fmla="*/ 176 h 212"/>
                    <a:gd name="T16" fmla="*/ 231 w 258"/>
                    <a:gd name="T17" fmla="*/ 168 h 212"/>
                    <a:gd name="T18" fmla="*/ 222 w 258"/>
                    <a:gd name="T19" fmla="*/ 160 h 212"/>
                    <a:gd name="T20" fmla="*/ 222 w 258"/>
                    <a:gd name="T21" fmla="*/ 160 h 212"/>
                    <a:gd name="T22" fmla="*/ 198 w 258"/>
                    <a:gd name="T23" fmla="*/ 139 h 212"/>
                    <a:gd name="T24" fmla="*/ 172 w 258"/>
                    <a:gd name="T25" fmla="*/ 119 h 212"/>
                    <a:gd name="T26" fmla="*/ 144 w 258"/>
                    <a:gd name="T27" fmla="*/ 103 h 212"/>
                    <a:gd name="T28" fmla="*/ 117 w 258"/>
                    <a:gd name="T29" fmla="*/ 85 h 212"/>
                    <a:gd name="T30" fmla="*/ 117 w 258"/>
                    <a:gd name="T31" fmla="*/ 85 h 212"/>
                    <a:gd name="T32" fmla="*/ 58 w 258"/>
                    <a:gd name="T33" fmla="*/ 52 h 212"/>
                    <a:gd name="T34" fmla="*/ 0 w 258"/>
                    <a:gd name="T35" fmla="*/ 18 h 212"/>
                    <a:gd name="T36" fmla="*/ 0 w 258"/>
                    <a:gd name="T37" fmla="*/ 18 h 212"/>
                    <a:gd name="T38" fmla="*/ 16 w 258"/>
                    <a:gd name="T39" fmla="*/ 9 h 212"/>
                    <a:gd name="T40" fmla="*/ 34 w 258"/>
                    <a:gd name="T41" fmla="*/ 0 h 212"/>
                    <a:gd name="T42" fmla="*/ 34 w 258"/>
                    <a:gd name="T43" fmla="*/ 0 h 212"/>
                    <a:gd name="T44" fmla="*/ 79 w 258"/>
                    <a:gd name="T45" fmla="*/ 25 h 212"/>
                    <a:gd name="T46" fmla="*/ 122 w 258"/>
                    <a:gd name="T47" fmla="*/ 49 h 212"/>
                    <a:gd name="T48" fmla="*/ 161 w 258"/>
                    <a:gd name="T49" fmla="*/ 74 h 212"/>
                    <a:gd name="T50" fmla="*/ 195 w 258"/>
                    <a:gd name="T51" fmla="*/ 98 h 212"/>
                    <a:gd name="T52" fmla="*/ 222 w 258"/>
                    <a:gd name="T53" fmla="*/ 121 h 212"/>
                    <a:gd name="T54" fmla="*/ 232 w 258"/>
                    <a:gd name="T55" fmla="*/ 132 h 212"/>
                    <a:gd name="T56" fmla="*/ 242 w 258"/>
                    <a:gd name="T57" fmla="*/ 143 h 212"/>
                    <a:gd name="T58" fmla="*/ 250 w 258"/>
                    <a:gd name="T59" fmla="*/ 155 h 212"/>
                    <a:gd name="T60" fmla="*/ 255 w 258"/>
                    <a:gd name="T61" fmla="*/ 165 h 212"/>
                    <a:gd name="T62" fmla="*/ 257 w 258"/>
                    <a:gd name="T63" fmla="*/ 174 h 212"/>
                    <a:gd name="T64" fmla="*/ 258 w 258"/>
                    <a:gd name="T65" fmla="*/ 184 h 212"/>
                    <a:gd name="T66" fmla="*/ 258 w 258"/>
                    <a:gd name="T67" fmla="*/ 184 h 212"/>
                    <a:gd name="T68" fmla="*/ 255 w 258"/>
                    <a:gd name="T69" fmla="*/ 196 h 212"/>
                    <a:gd name="T70" fmla="*/ 252 w 258"/>
                    <a:gd name="T71" fmla="*/ 204 h 212"/>
                    <a:gd name="T72" fmla="*/ 245 w 258"/>
                    <a:gd name="T73" fmla="*/ 209 h 212"/>
                    <a:gd name="T74" fmla="*/ 239 w 258"/>
                    <a:gd name="T75" fmla="*/ 212 h 212"/>
                    <a:gd name="T76" fmla="*/ 239 w 258"/>
                    <a:gd name="T77" fmla="*/ 212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8"/>
                    <a:gd name="T118" fmla="*/ 0 h 212"/>
                    <a:gd name="T119" fmla="*/ 258 w 25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8" h="212">
                      <a:moveTo>
                        <a:pt x="239" y="212"/>
                      </a:moveTo>
                      <a:lnTo>
                        <a:pt x="239" y="212"/>
                      </a:lnTo>
                      <a:lnTo>
                        <a:pt x="245" y="204"/>
                      </a:lnTo>
                      <a:lnTo>
                        <a:pt x="245" y="196"/>
                      </a:lnTo>
                      <a:lnTo>
                        <a:pt x="245" y="189"/>
                      </a:lnTo>
                      <a:lnTo>
                        <a:pt x="242" y="183"/>
                      </a:lnTo>
                      <a:lnTo>
                        <a:pt x="239" y="176"/>
                      </a:lnTo>
                      <a:lnTo>
                        <a:pt x="231" y="168"/>
                      </a:lnTo>
                      <a:lnTo>
                        <a:pt x="222" y="160"/>
                      </a:lnTo>
                      <a:lnTo>
                        <a:pt x="198" y="139"/>
                      </a:lnTo>
                      <a:lnTo>
                        <a:pt x="172" y="119"/>
                      </a:lnTo>
                      <a:lnTo>
                        <a:pt x="144" y="103"/>
                      </a:lnTo>
                      <a:lnTo>
                        <a:pt x="117" y="85"/>
                      </a:lnTo>
                      <a:lnTo>
                        <a:pt x="58" y="52"/>
                      </a:lnTo>
                      <a:lnTo>
                        <a:pt x="0" y="18"/>
                      </a:lnTo>
                      <a:lnTo>
                        <a:pt x="16" y="9"/>
                      </a:lnTo>
                      <a:lnTo>
                        <a:pt x="34" y="0"/>
                      </a:lnTo>
                      <a:lnTo>
                        <a:pt x="79" y="25"/>
                      </a:lnTo>
                      <a:lnTo>
                        <a:pt x="122" y="49"/>
                      </a:lnTo>
                      <a:lnTo>
                        <a:pt x="161" y="74"/>
                      </a:lnTo>
                      <a:lnTo>
                        <a:pt x="195" y="98"/>
                      </a:lnTo>
                      <a:lnTo>
                        <a:pt x="222" y="121"/>
                      </a:lnTo>
                      <a:lnTo>
                        <a:pt x="232" y="132"/>
                      </a:lnTo>
                      <a:lnTo>
                        <a:pt x="242" y="143"/>
                      </a:lnTo>
                      <a:lnTo>
                        <a:pt x="250" y="155"/>
                      </a:lnTo>
                      <a:lnTo>
                        <a:pt x="255" y="165"/>
                      </a:lnTo>
                      <a:lnTo>
                        <a:pt x="257" y="174"/>
                      </a:lnTo>
                      <a:lnTo>
                        <a:pt x="258" y="184"/>
                      </a:lnTo>
                      <a:lnTo>
                        <a:pt x="255" y="196"/>
                      </a:lnTo>
                      <a:lnTo>
                        <a:pt x="252" y="204"/>
                      </a:lnTo>
                      <a:lnTo>
                        <a:pt x="245" y="209"/>
                      </a:lnTo>
                      <a:lnTo>
                        <a:pt x="239" y="212"/>
                      </a:lnTo>
                      <a:close/>
                    </a:path>
                  </a:pathLst>
                </a:custGeom>
                <a:solidFill>
                  <a:srgbClr val="248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3" name="Freeform 171"/>
                <p:cNvSpPr>
                  <a:spLocks/>
                </p:cNvSpPr>
                <p:nvPr/>
              </p:nvSpPr>
              <p:spPr bwMode="auto">
                <a:xfrm>
                  <a:off x="2755958" y="3027135"/>
                  <a:ext cx="166370" cy="217170"/>
                </a:xfrm>
                <a:custGeom>
                  <a:avLst/>
                  <a:gdLst>
                    <a:gd name="T0" fmla="*/ 239 w 257"/>
                    <a:gd name="T1" fmla="*/ 210 h 210"/>
                    <a:gd name="T2" fmla="*/ 239 w 257"/>
                    <a:gd name="T3" fmla="*/ 210 h 210"/>
                    <a:gd name="T4" fmla="*/ 245 w 257"/>
                    <a:gd name="T5" fmla="*/ 202 h 210"/>
                    <a:gd name="T6" fmla="*/ 245 w 257"/>
                    <a:gd name="T7" fmla="*/ 202 h 210"/>
                    <a:gd name="T8" fmla="*/ 245 w 257"/>
                    <a:gd name="T9" fmla="*/ 194 h 210"/>
                    <a:gd name="T10" fmla="*/ 245 w 257"/>
                    <a:gd name="T11" fmla="*/ 187 h 210"/>
                    <a:gd name="T12" fmla="*/ 242 w 257"/>
                    <a:gd name="T13" fmla="*/ 181 h 210"/>
                    <a:gd name="T14" fmla="*/ 239 w 257"/>
                    <a:gd name="T15" fmla="*/ 174 h 210"/>
                    <a:gd name="T16" fmla="*/ 231 w 257"/>
                    <a:gd name="T17" fmla="*/ 166 h 210"/>
                    <a:gd name="T18" fmla="*/ 222 w 257"/>
                    <a:gd name="T19" fmla="*/ 158 h 210"/>
                    <a:gd name="T20" fmla="*/ 222 w 257"/>
                    <a:gd name="T21" fmla="*/ 158 h 210"/>
                    <a:gd name="T22" fmla="*/ 198 w 257"/>
                    <a:gd name="T23" fmla="*/ 137 h 210"/>
                    <a:gd name="T24" fmla="*/ 172 w 257"/>
                    <a:gd name="T25" fmla="*/ 117 h 210"/>
                    <a:gd name="T26" fmla="*/ 144 w 257"/>
                    <a:gd name="T27" fmla="*/ 101 h 210"/>
                    <a:gd name="T28" fmla="*/ 117 w 257"/>
                    <a:gd name="T29" fmla="*/ 83 h 210"/>
                    <a:gd name="T30" fmla="*/ 117 w 257"/>
                    <a:gd name="T31" fmla="*/ 83 h 210"/>
                    <a:gd name="T32" fmla="*/ 58 w 257"/>
                    <a:gd name="T33" fmla="*/ 50 h 210"/>
                    <a:gd name="T34" fmla="*/ 0 w 257"/>
                    <a:gd name="T35" fmla="*/ 16 h 210"/>
                    <a:gd name="T36" fmla="*/ 0 w 257"/>
                    <a:gd name="T37" fmla="*/ 16 h 210"/>
                    <a:gd name="T38" fmla="*/ 14 w 257"/>
                    <a:gd name="T39" fmla="*/ 7 h 210"/>
                    <a:gd name="T40" fmla="*/ 30 w 257"/>
                    <a:gd name="T41" fmla="*/ 0 h 210"/>
                    <a:gd name="T42" fmla="*/ 30 w 257"/>
                    <a:gd name="T43" fmla="*/ 0 h 210"/>
                    <a:gd name="T44" fmla="*/ 76 w 257"/>
                    <a:gd name="T45" fmla="*/ 24 h 210"/>
                    <a:gd name="T46" fmla="*/ 120 w 257"/>
                    <a:gd name="T47" fmla="*/ 49 h 210"/>
                    <a:gd name="T48" fmla="*/ 157 w 257"/>
                    <a:gd name="T49" fmla="*/ 73 h 210"/>
                    <a:gd name="T50" fmla="*/ 192 w 257"/>
                    <a:gd name="T51" fmla="*/ 98 h 210"/>
                    <a:gd name="T52" fmla="*/ 219 w 257"/>
                    <a:gd name="T53" fmla="*/ 120 h 210"/>
                    <a:gd name="T54" fmla="*/ 231 w 257"/>
                    <a:gd name="T55" fmla="*/ 132 h 210"/>
                    <a:gd name="T56" fmla="*/ 240 w 257"/>
                    <a:gd name="T57" fmla="*/ 141 h 210"/>
                    <a:gd name="T58" fmla="*/ 248 w 257"/>
                    <a:gd name="T59" fmla="*/ 153 h 210"/>
                    <a:gd name="T60" fmla="*/ 253 w 257"/>
                    <a:gd name="T61" fmla="*/ 163 h 210"/>
                    <a:gd name="T62" fmla="*/ 257 w 257"/>
                    <a:gd name="T63" fmla="*/ 174 h 210"/>
                    <a:gd name="T64" fmla="*/ 257 w 257"/>
                    <a:gd name="T65" fmla="*/ 182 h 210"/>
                    <a:gd name="T66" fmla="*/ 257 w 257"/>
                    <a:gd name="T67" fmla="*/ 182 h 210"/>
                    <a:gd name="T68" fmla="*/ 253 w 257"/>
                    <a:gd name="T69" fmla="*/ 195 h 210"/>
                    <a:gd name="T70" fmla="*/ 250 w 257"/>
                    <a:gd name="T71" fmla="*/ 203 h 210"/>
                    <a:gd name="T72" fmla="*/ 245 w 257"/>
                    <a:gd name="T73" fmla="*/ 207 h 210"/>
                    <a:gd name="T74" fmla="*/ 239 w 257"/>
                    <a:gd name="T75" fmla="*/ 210 h 210"/>
                    <a:gd name="T76" fmla="*/ 239 w 257"/>
                    <a:gd name="T77" fmla="*/ 210 h 2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7"/>
                    <a:gd name="T118" fmla="*/ 0 h 210"/>
                    <a:gd name="T119" fmla="*/ 257 w 257"/>
                    <a:gd name="T120" fmla="*/ 210 h 2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7" h="210">
                      <a:moveTo>
                        <a:pt x="239" y="210"/>
                      </a:moveTo>
                      <a:lnTo>
                        <a:pt x="239" y="210"/>
                      </a:lnTo>
                      <a:lnTo>
                        <a:pt x="245" y="202"/>
                      </a:lnTo>
                      <a:lnTo>
                        <a:pt x="245" y="194"/>
                      </a:lnTo>
                      <a:lnTo>
                        <a:pt x="245" y="187"/>
                      </a:lnTo>
                      <a:lnTo>
                        <a:pt x="242" y="181"/>
                      </a:lnTo>
                      <a:lnTo>
                        <a:pt x="239" y="174"/>
                      </a:lnTo>
                      <a:lnTo>
                        <a:pt x="231" y="166"/>
                      </a:lnTo>
                      <a:lnTo>
                        <a:pt x="222" y="158"/>
                      </a:lnTo>
                      <a:lnTo>
                        <a:pt x="198" y="137"/>
                      </a:lnTo>
                      <a:lnTo>
                        <a:pt x="172" y="117"/>
                      </a:lnTo>
                      <a:lnTo>
                        <a:pt x="144" y="101"/>
                      </a:lnTo>
                      <a:lnTo>
                        <a:pt x="117" y="83"/>
                      </a:lnTo>
                      <a:lnTo>
                        <a:pt x="58" y="50"/>
                      </a:lnTo>
                      <a:lnTo>
                        <a:pt x="0" y="16"/>
                      </a:lnTo>
                      <a:lnTo>
                        <a:pt x="14" y="7"/>
                      </a:lnTo>
                      <a:lnTo>
                        <a:pt x="30" y="0"/>
                      </a:lnTo>
                      <a:lnTo>
                        <a:pt x="76" y="24"/>
                      </a:lnTo>
                      <a:lnTo>
                        <a:pt x="120" y="49"/>
                      </a:lnTo>
                      <a:lnTo>
                        <a:pt x="157" y="73"/>
                      </a:lnTo>
                      <a:lnTo>
                        <a:pt x="192" y="98"/>
                      </a:lnTo>
                      <a:lnTo>
                        <a:pt x="219" y="120"/>
                      </a:lnTo>
                      <a:lnTo>
                        <a:pt x="231" y="132"/>
                      </a:lnTo>
                      <a:lnTo>
                        <a:pt x="240" y="141"/>
                      </a:lnTo>
                      <a:lnTo>
                        <a:pt x="248" y="153"/>
                      </a:lnTo>
                      <a:lnTo>
                        <a:pt x="253" y="163"/>
                      </a:lnTo>
                      <a:lnTo>
                        <a:pt x="257" y="174"/>
                      </a:lnTo>
                      <a:lnTo>
                        <a:pt x="257" y="182"/>
                      </a:lnTo>
                      <a:lnTo>
                        <a:pt x="253" y="195"/>
                      </a:lnTo>
                      <a:lnTo>
                        <a:pt x="250" y="203"/>
                      </a:lnTo>
                      <a:lnTo>
                        <a:pt x="245" y="207"/>
                      </a:lnTo>
                      <a:lnTo>
                        <a:pt x="239" y="210"/>
                      </a:lnTo>
                      <a:close/>
                    </a:path>
                  </a:pathLst>
                </a:custGeom>
                <a:solidFill>
                  <a:srgbClr val="288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4" name="Freeform 172"/>
                <p:cNvSpPr>
                  <a:spLocks/>
                </p:cNvSpPr>
                <p:nvPr/>
              </p:nvSpPr>
              <p:spPr bwMode="auto">
                <a:xfrm>
                  <a:off x="2755958" y="3029674"/>
                  <a:ext cx="165100" cy="214630"/>
                </a:xfrm>
                <a:custGeom>
                  <a:avLst/>
                  <a:gdLst>
                    <a:gd name="T0" fmla="*/ 239 w 255"/>
                    <a:gd name="T1" fmla="*/ 208 h 208"/>
                    <a:gd name="T2" fmla="*/ 239 w 255"/>
                    <a:gd name="T3" fmla="*/ 208 h 208"/>
                    <a:gd name="T4" fmla="*/ 245 w 255"/>
                    <a:gd name="T5" fmla="*/ 200 h 208"/>
                    <a:gd name="T6" fmla="*/ 245 w 255"/>
                    <a:gd name="T7" fmla="*/ 200 h 208"/>
                    <a:gd name="T8" fmla="*/ 245 w 255"/>
                    <a:gd name="T9" fmla="*/ 192 h 208"/>
                    <a:gd name="T10" fmla="*/ 245 w 255"/>
                    <a:gd name="T11" fmla="*/ 185 h 208"/>
                    <a:gd name="T12" fmla="*/ 242 w 255"/>
                    <a:gd name="T13" fmla="*/ 179 h 208"/>
                    <a:gd name="T14" fmla="*/ 239 w 255"/>
                    <a:gd name="T15" fmla="*/ 172 h 208"/>
                    <a:gd name="T16" fmla="*/ 231 w 255"/>
                    <a:gd name="T17" fmla="*/ 164 h 208"/>
                    <a:gd name="T18" fmla="*/ 222 w 255"/>
                    <a:gd name="T19" fmla="*/ 156 h 208"/>
                    <a:gd name="T20" fmla="*/ 222 w 255"/>
                    <a:gd name="T21" fmla="*/ 156 h 208"/>
                    <a:gd name="T22" fmla="*/ 198 w 255"/>
                    <a:gd name="T23" fmla="*/ 135 h 208"/>
                    <a:gd name="T24" fmla="*/ 172 w 255"/>
                    <a:gd name="T25" fmla="*/ 115 h 208"/>
                    <a:gd name="T26" fmla="*/ 144 w 255"/>
                    <a:gd name="T27" fmla="*/ 99 h 208"/>
                    <a:gd name="T28" fmla="*/ 117 w 255"/>
                    <a:gd name="T29" fmla="*/ 81 h 208"/>
                    <a:gd name="T30" fmla="*/ 117 w 255"/>
                    <a:gd name="T31" fmla="*/ 81 h 208"/>
                    <a:gd name="T32" fmla="*/ 58 w 255"/>
                    <a:gd name="T33" fmla="*/ 48 h 208"/>
                    <a:gd name="T34" fmla="*/ 0 w 255"/>
                    <a:gd name="T35" fmla="*/ 14 h 208"/>
                    <a:gd name="T36" fmla="*/ 0 w 255"/>
                    <a:gd name="T37" fmla="*/ 14 h 208"/>
                    <a:gd name="T38" fmla="*/ 13 w 255"/>
                    <a:gd name="T39" fmla="*/ 6 h 208"/>
                    <a:gd name="T40" fmla="*/ 27 w 255"/>
                    <a:gd name="T41" fmla="*/ 0 h 208"/>
                    <a:gd name="T42" fmla="*/ 27 w 255"/>
                    <a:gd name="T43" fmla="*/ 0 h 208"/>
                    <a:gd name="T44" fmla="*/ 73 w 255"/>
                    <a:gd name="T45" fmla="*/ 24 h 208"/>
                    <a:gd name="T46" fmla="*/ 117 w 255"/>
                    <a:gd name="T47" fmla="*/ 48 h 208"/>
                    <a:gd name="T48" fmla="*/ 156 w 255"/>
                    <a:gd name="T49" fmla="*/ 73 h 208"/>
                    <a:gd name="T50" fmla="*/ 190 w 255"/>
                    <a:gd name="T51" fmla="*/ 96 h 208"/>
                    <a:gd name="T52" fmla="*/ 218 w 255"/>
                    <a:gd name="T53" fmla="*/ 118 h 208"/>
                    <a:gd name="T54" fmla="*/ 229 w 255"/>
                    <a:gd name="T55" fmla="*/ 130 h 208"/>
                    <a:gd name="T56" fmla="*/ 239 w 255"/>
                    <a:gd name="T57" fmla="*/ 141 h 208"/>
                    <a:gd name="T58" fmla="*/ 247 w 255"/>
                    <a:gd name="T59" fmla="*/ 152 h 208"/>
                    <a:gd name="T60" fmla="*/ 252 w 255"/>
                    <a:gd name="T61" fmla="*/ 162 h 208"/>
                    <a:gd name="T62" fmla="*/ 255 w 255"/>
                    <a:gd name="T63" fmla="*/ 172 h 208"/>
                    <a:gd name="T64" fmla="*/ 255 w 255"/>
                    <a:gd name="T65" fmla="*/ 182 h 208"/>
                    <a:gd name="T66" fmla="*/ 255 w 255"/>
                    <a:gd name="T67" fmla="*/ 182 h 208"/>
                    <a:gd name="T68" fmla="*/ 253 w 255"/>
                    <a:gd name="T69" fmla="*/ 193 h 208"/>
                    <a:gd name="T70" fmla="*/ 250 w 255"/>
                    <a:gd name="T71" fmla="*/ 201 h 208"/>
                    <a:gd name="T72" fmla="*/ 245 w 255"/>
                    <a:gd name="T73" fmla="*/ 205 h 208"/>
                    <a:gd name="T74" fmla="*/ 239 w 255"/>
                    <a:gd name="T75" fmla="*/ 208 h 208"/>
                    <a:gd name="T76" fmla="*/ 239 w 255"/>
                    <a:gd name="T77" fmla="*/ 208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5"/>
                    <a:gd name="T118" fmla="*/ 0 h 208"/>
                    <a:gd name="T119" fmla="*/ 255 w 255"/>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5" h="208">
                      <a:moveTo>
                        <a:pt x="239" y="208"/>
                      </a:moveTo>
                      <a:lnTo>
                        <a:pt x="239" y="208"/>
                      </a:lnTo>
                      <a:lnTo>
                        <a:pt x="245" y="200"/>
                      </a:lnTo>
                      <a:lnTo>
                        <a:pt x="245" y="192"/>
                      </a:lnTo>
                      <a:lnTo>
                        <a:pt x="245" y="185"/>
                      </a:lnTo>
                      <a:lnTo>
                        <a:pt x="242" y="179"/>
                      </a:lnTo>
                      <a:lnTo>
                        <a:pt x="239" y="172"/>
                      </a:lnTo>
                      <a:lnTo>
                        <a:pt x="231" y="164"/>
                      </a:lnTo>
                      <a:lnTo>
                        <a:pt x="222" y="156"/>
                      </a:lnTo>
                      <a:lnTo>
                        <a:pt x="198" y="135"/>
                      </a:lnTo>
                      <a:lnTo>
                        <a:pt x="172" y="115"/>
                      </a:lnTo>
                      <a:lnTo>
                        <a:pt x="144" y="99"/>
                      </a:lnTo>
                      <a:lnTo>
                        <a:pt x="117" y="81"/>
                      </a:lnTo>
                      <a:lnTo>
                        <a:pt x="58" y="48"/>
                      </a:lnTo>
                      <a:lnTo>
                        <a:pt x="0" y="14"/>
                      </a:lnTo>
                      <a:lnTo>
                        <a:pt x="13" y="6"/>
                      </a:lnTo>
                      <a:lnTo>
                        <a:pt x="27" y="0"/>
                      </a:lnTo>
                      <a:lnTo>
                        <a:pt x="73" y="24"/>
                      </a:lnTo>
                      <a:lnTo>
                        <a:pt x="117" y="48"/>
                      </a:lnTo>
                      <a:lnTo>
                        <a:pt x="156" y="73"/>
                      </a:lnTo>
                      <a:lnTo>
                        <a:pt x="190" y="96"/>
                      </a:lnTo>
                      <a:lnTo>
                        <a:pt x="218" y="118"/>
                      </a:lnTo>
                      <a:lnTo>
                        <a:pt x="229" y="130"/>
                      </a:lnTo>
                      <a:lnTo>
                        <a:pt x="239" y="141"/>
                      </a:lnTo>
                      <a:lnTo>
                        <a:pt x="247" y="152"/>
                      </a:lnTo>
                      <a:lnTo>
                        <a:pt x="252" y="162"/>
                      </a:lnTo>
                      <a:lnTo>
                        <a:pt x="255" y="172"/>
                      </a:lnTo>
                      <a:lnTo>
                        <a:pt x="255" y="182"/>
                      </a:lnTo>
                      <a:lnTo>
                        <a:pt x="253" y="193"/>
                      </a:lnTo>
                      <a:lnTo>
                        <a:pt x="250" y="201"/>
                      </a:lnTo>
                      <a:lnTo>
                        <a:pt x="245" y="205"/>
                      </a:lnTo>
                      <a:lnTo>
                        <a:pt x="239" y="208"/>
                      </a:lnTo>
                      <a:close/>
                    </a:path>
                  </a:pathLst>
                </a:custGeom>
                <a:solidFill>
                  <a:srgbClr val="2C8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5" name="Freeform 173"/>
                <p:cNvSpPr>
                  <a:spLocks/>
                </p:cNvSpPr>
                <p:nvPr/>
              </p:nvSpPr>
              <p:spPr bwMode="auto">
                <a:xfrm>
                  <a:off x="2755958" y="3029674"/>
                  <a:ext cx="163829" cy="214630"/>
                </a:xfrm>
                <a:custGeom>
                  <a:avLst/>
                  <a:gdLst>
                    <a:gd name="T0" fmla="*/ 239 w 253"/>
                    <a:gd name="T1" fmla="*/ 208 h 208"/>
                    <a:gd name="T2" fmla="*/ 239 w 253"/>
                    <a:gd name="T3" fmla="*/ 208 h 208"/>
                    <a:gd name="T4" fmla="*/ 245 w 253"/>
                    <a:gd name="T5" fmla="*/ 200 h 208"/>
                    <a:gd name="T6" fmla="*/ 245 w 253"/>
                    <a:gd name="T7" fmla="*/ 200 h 208"/>
                    <a:gd name="T8" fmla="*/ 245 w 253"/>
                    <a:gd name="T9" fmla="*/ 192 h 208"/>
                    <a:gd name="T10" fmla="*/ 245 w 253"/>
                    <a:gd name="T11" fmla="*/ 185 h 208"/>
                    <a:gd name="T12" fmla="*/ 242 w 253"/>
                    <a:gd name="T13" fmla="*/ 179 h 208"/>
                    <a:gd name="T14" fmla="*/ 239 w 253"/>
                    <a:gd name="T15" fmla="*/ 172 h 208"/>
                    <a:gd name="T16" fmla="*/ 231 w 253"/>
                    <a:gd name="T17" fmla="*/ 164 h 208"/>
                    <a:gd name="T18" fmla="*/ 222 w 253"/>
                    <a:gd name="T19" fmla="*/ 156 h 208"/>
                    <a:gd name="T20" fmla="*/ 222 w 253"/>
                    <a:gd name="T21" fmla="*/ 156 h 208"/>
                    <a:gd name="T22" fmla="*/ 198 w 253"/>
                    <a:gd name="T23" fmla="*/ 135 h 208"/>
                    <a:gd name="T24" fmla="*/ 172 w 253"/>
                    <a:gd name="T25" fmla="*/ 115 h 208"/>
                    <a:gd name="T26" fmla="*/ 144 w 253"/>
                    <a:gd name="T27" fmla="*/ 99 h 208"/>
                    <a:gd name="T28" fmla="*/ 117 w 253"/>
                    <a:gd name="T29" fmla="*/ 81 h 208"/>
                    <a:gd name="T30" fmla="*/ 117 w 253"/>
                    <a:gd name="T31" fmla="*/ 81 h 208"/>
                    <a:gd name="T32" fmla="*/ 58 w 253"/>
                    <a:gd name="T33" fmla="*/ 48 h 208"/>
                    <a:gd name="T34" fmla="*/ 0 w 253"/>
                    <a:gd name="T35" fmla="*/ 14 h 208"/>
                    <a:gd name="T36" fmla="*/ 0 w 253"/>
                    <a:gd name="T37" fmla="*/ 14 h 208"/>
                    <a:gd name="T38" fmla="*/ 11 w 253"/>
                    <a:gd name="T39" fmla="*/ 6 h 208"/>
                    <a:gd name="T40" fmla="*/ 24 w 253"/>
                    <a:gd name="T41" fmla="*/ 0 h 208"/>
                    <a:gd name="T42" fmla="*/ 24 w 253"/>
                    <a:gd name="T43" fmla="*/ 0 h 208"/>
                    <a:gd name="T44" fmla="*/ 71 w 253"/>
                    <a:gd name="T45" fmla="*/ 24 h 208"/>
                    <a:gd name="T46" fmla="*/ 113 w 253"/>
                    <a:gd name="T47" fmla="*/ 48 h 208"/>
                    <a:gd name="T48" fmla="*/ 152 w 253"/>
                    <a:gd name="T49" fmla="*/ 73 h 208"/>
                    <a:gd name="T50" fmla="*/ 188 w 253"/>
                    <a:gd name="T51" fmla="*/ 97 h 208"/>
                    <a:gd name="T52" fmla="*/ 216 w 253"/>
                    <a:gd name="T53" fmla="*/ 120 h 208"/>
                    <a:gd name="T54" fmla="*/ 227 w 253"/>
                    <a:gd name="T55" fmla="*/ 131 h 208"/>
                    <a:gd name="T56" fmla="*/ 237 w 253"/>
                    <a:gd name="T57" fmla="*/ 143 h 208"/>
                    <a:gd name="T58" fmla="*/ 245 w 253"/>
                    <a:gd name="T59" fmla="*/ 152 h 208"/>
                    <a:gd name="T60" fmla="*/ 250 w 253"/>
                    <a:gd name="T61" fmla="*/ 164 h 208"/>
                    <a:gd name="T62" fmla="*/ 253 w 253"/>
                    <a:gd name="T63" fmla="*/ 174 h 208"/>
                    <a:gd name="T64" fmla="*/ 253 w 253"/>
                    <a:gd name="T65" fmla="*/ 183 h 208"/>
                    <a:gd name="T66" fmla="*/ 253 w 253"/>
                    <a:gd name="T67" fmla="*/ 183 h 208"/>
                    <a:gd name="T68" fmla="*/ 252 w 253"/>
                    <a:gd name="T69" fmla="*/ 195 h 208"/>
                    <a:gd name="T70" fmla="*/ 248 w 253"/>
                    <a:gd name="T71" fmla="*/ 201 h 208"/>
                    <a:gd name="T72" fmla="*/ 245 w 253"/>
                    <a:gd name="T73" fmla="*/ 206 h 208"/>
                    <a:gd name="T74" fmla="*/ 239 w 253"/>
                    <a:gd name="T75" fmla="*/ 208 h 208"/>
                    <a:gd name="T76" fmla="*/ 239 w 253"/>
                    <a:gd name="T77" fmla="*/ 208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3"/>
                    <a:gd name="T118" fmla="*/ 0 h 208"/>
                    <a:gd name="T119" fmla="*/ 253 w 253"/>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3" h="208">
                      <a:moveTo>
                        <a:pt x="239" y="208"/>
                      </a:moveTo>
                      <a:lnTo>
                        <a:pt x="239" y="208"/>
                      </a:lnTo>
                      <a:lnTo>
                        <a:pt x="245" y="200"/>
                      </a:lnTo>
                      <a:lnTo>
                        <a:pt x="245" y="192"/>
                      </a:lnTo>
                      <a:lnTo>
                        <a:pt x="245" y="185"/>
                      </a:lnTo>
                      <a:lnTo>
                        <a:pt x="242" y="179"/>
                      </a:lnTo>
                      <a:lnTo>
                        <a:pt x="239" y="172"/>
                      </a:lnTo>
                      <a:lnTo>
                        <a:pt x="231" y="164"/>
                      </a:lnTo>
                      <a:lnTo>
                        <a:pt x="222" y="156"/>
                      </a:lnTo>
                      <a:lnTo>
                        <a:pt x="198" y="135"/>
                      </a:lnTo>
                      <a:lnTo>
                        <a:pt x="172" y="115"/>
                      </a:lnTo>
                      <a:lnTo>
                        <a:pt x="144" y="99"/>
                      </a:lnTo>
                      <a:lnTo>
                        <a:pt x="117" y="81"/>
                      </a:lnTo>
                      <a:lnTo>
                        <a:pt x="58" y="48"/>
                      </a:lnTo>
                      <a:lnTo>
                        <a:pt x="0" y="14"/>
                      </a:lnTo>
                      <a:lnTo>
                        <a:pt x="11" y="6"/>
                      </a:lnTo>
                      <a:lnTo>
                        <a:pt x="24" y="0"/>
                      </a:lnTo>
                      <a:lnTo>
                        <a:pt x="71" y="24"/>
                      </a:lnTo>
                      <a:lnTo>
                        <a:pt x="113" y="48"/>
                      </a:lnTo>
                      <a:lnTo>
                        <a:pt x="152" y="73"/>
                      </a:lnTo>
                      <a:lnTo>
                        <a:pt x="188" y="97"/>
                      </a:lnTo>
                      <a:lnTo>
                        <a:pt x="216" y="120"/>
                      </a:lnTo>
                      <a:lnTo>
                        <a:pt x="227" y="131"/>
                      </a:lnTo>
                      <a:lnTo>
                        <a:pt x="237" y="143"/>
                      </a:lnTo>
                      <a:lnTo>
                        <a:pt x="245" y="152"/>
                      </a:lnTo>
                      <a:lnTo>
                        <a:pt x="250" y="164"/>
                      </a:lnTo>
                      <a:lnTo>
                        <a:pt x="253" y="174"/>
                      </a:lnTo>
                      <a:lnTo>
                        <a:pt x="253" y="183"/>
                      </a:lnTo>
                      <a:lnTo>
                        <a:pt x="252" y="195"/>
                      </a:lnTo>
                      <a:lnTo>
                        <a:pt x="248" y="201"/>
                      </a:lnTo>
                      <a:lnTo>
                        <a:pt x="245" y="206"/>
                      </a:lnTo>
                      <a:lnTo>
                        <a:pt x="239" y="208"/>
                      </a:lnTo>
                      <a:close/>
                    </a:path>
                  </a:pathLst>
                </a:custGeom>
                <a:solidFill>
                  <a:srgbClr val="317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6" name="Freeform 174"/>
                <p:cNvSpPr>
                  <a:spLocks/>
                </p:cNvSpPr>
                <p:nvPr/>
              </p:nvSpPr>
              <p:spPr bwMode="auto">
                <a:xfrm>
                  <a:off x="2755958" y="3030945"/>
                  <a:ext cx="162560" cy="213360"/>
                </a:xfrm>
                <a:custGeom>
                  <a:avLst/>
                  <a:gdLst>
                    <a:gd name="T0" fmla="*/ 239 w 252"/>
                    <a:gd name="T1" fmla="*/ 207 h 207"/>
                    <a:gd name="T2" fmla="*/ 239 w 252"/>
                    <a:gd name="T3" fmla="*/ 207 h 207"/>
                    <a:gd name="T4" fmla="*/ 245 w 252"/>
                    <a:gd name="T5" fmla="*/ 199 h 207"/>
                    <a:gd name="T6" fmla="*/ 245 w 252"/>
                    <a:gd name="T7" fmla="*/ 199 h 207"/>
                    <a:gd name="T8" fmla="*/ 245 w 252"/>
                    <a:gd name="T9" fmla="*/ 191 h 207"/>
                    <a:gd name="T10" fmla="*/ 245 w 252"/>
                    <a:gd name="T11" fmla="*/ 184 h 207"/>
                    <a:gd name="T12" fmla="*/ 242 w 252"/>
                    <a:gd name="T13" fmla="*/ 178 h 207"/>
                    <a:gd name="T14" fmla="*/ 239 w 252"/>
                    <a:gd name="T15" fmla="*/ 171 h 207"/>
                    <a:gd name="T16" fmla="*/ 231 w 252"/>
                    <a:gd name="T17" fmla="*/ 163 h 207"/>
                    <a:gd name="T18" fmla="*/ 222 w 252"/>
                    <a:gd name="T19" fmla="*/ 155 h 207"/>
                    <a:gd name="T20" fmla="*/ 222 w 252"/>
                    <a:gd name="T21" fmla="*/ 155 h 207"/>
                    <a:gd name="T22" fmla="*/ 198 w 252"/>
                    <a:gd name="T23" fmla="*/ 134 h 207"/>
                    <a:gd name="T24" fmla="*/ 172 w 252"/>
                    <a:gd name="T25" fmla="*/ 114 h 207"/>
                    <a:gd name="T26" fmla="*/ 144 w 252"/>
                    <a:gd name="T27" fmla="*/ 98 h 207"/>
                    <a:gd name="T28" fmla="*/ 117 w 252"/>
                    <a:gd name="T29" fmla="*/ 80 h 207"/>
                    <a:gd name="T30" fmla="*/ 117 w 252"/>
                    <a:gd name="T31" fmla="*/ 80 h 207"/>
                    <a:gd name="T32" fmla="*/ 58 w 252"/>
                    <a:gd name="T33" fmla="*/ 47 h 207"/>
                    <a:gd name="T34" fmla="*/ 0 w 252"/>
                    <a:gd name="T35" fmla="*/ 13 h 207"/>
                    <a:gd name="T36" fmla="*/ 0 w 252"/>
                    <a:gd name="T37" fmla="*/ 13 h 207"/>
                    <a:gd name="T38" fmla="*/ 21 w 252"/>
                    <a:gd name="T39" fmla="*/ 0 h 207"/>
                    <a:gd name="T40" fmla="*/ 21 w 252"/>
                    <a:gd name="T41" fmla="*/ 0 h 207"/>
                    <a:gd name="T42" fmla="*/ 68 w 252"/>
                    <a:gd name="T43" fmla="*/ 25 h 207"/>
                    <a:gd name="T44" fmla="*/ 112 w 252"/>
                    <a:gd name="T45" fmla="*/ 49 h 207"/>
                    <a:gd name="T46" fmla="*/ 151 w 252"/>
                    <a:gd name="T47" fmla="*/ 73 h 207"/>
                    <a:gd name="T48" fmla="*/ 185 w 252"/>
                    <a:gd name="T49" fmla="*/ 98 h 207"/>
                    <a:gd name="T50" fmla="*/ 214 w 252"/>
                    <a:gd name="T51" fmla="*/ 121 h 207"/>
                    <a:gd name="T52" fmla="*/ 226 w 252"/>
                    <a:gd name="T53" fmla="*/ 132 h 207"/>
                    <a:gd name="T54" fmla="*/ 235 w 252"/>
                    <a:gd name="T55" fmla="*/ 142 h 207"/>
                    <a:gd name="T56" fmla="*/ 244 w 252"/>
                    <a:gd name="T57" fmla="*/ 153 h 207"/>
                    <a:gd name="T58" fmla="*/ 248 w 252"/>
                    <a:gd name="T59" fmla="*/ 163 h 207"/>
                    <a:gd name="T60" fmla="*/ 252 w 252"/>
                    <a:gd name="T61" fmla="*/ 173 h 207"/>
                    <a:gd name="T62" fmla="*/ 252 w 252"/>
                    <a:gd name="T63" fmla="*/ 182 h 207"/>
                    <a:gd name="T64" fmla="*/ 252 w 252"/>
                    <a:gd name="T65" fmla="*/ 182 h 207"/>
                    <a:gd name="T66" fmla="*/ 250 w 252"/>
                    <a:gd name="T67" fmla="*/ 194 h 207"/>
                    <a:gd name="T68" fmla="*/ 248 w 252"/>
                    <a:gd name="T69" fmla="*/ 200 h 207"/>
                    <a:gd name="T70" fmla="*/ 245 w 252"/>
                    <a:gd name="T71" fmla="*/ 205 h 207"/>
                    <a:gd name="T72" fmla="*/ 239 w 252"/>
                    <a:gd name="T73" fmla="*/ 207 h 207"/>
                    <a:gd name="T74" fmla="*/ 239 w 252"/>
                    <a:gd name="T75" fmla="*/ 20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2"/>
                    <a:gd name="T115" fmla="*/ 0 h 207"/>
                    <a:gd name="T116" fmla="*/ 252 w 252"/>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2" h="207">
                      <a:moveTo>
                        <a:pt x="239" y="207"/>
                      </a:moveTo>
                      <a:lnTo>
                        <a:pt x="239" y="207"/>
                      </a:lnTo>
                      <a:lnTo>
                        <a:pt x="245" y="199"/>
                      </a:lnTo>
                      <a:lnTo>
                        <a:pt x="245" y="191"/>
                      </a:lnTo>
                      <a:lnTo>
                        <a:pt x="245" y="184"/>
                      </a:lnTo>
                      <a:lnTo>
                        <a:pt x="242" y="178"/>
                      </a:lnTo>
                      <a:lnTo>
                        <a:pt x="239" y="171"/>
                      </a:lnTo>
                      <a:lnTo>
                        <a:pt x="231" y="163"/>
                      </a:lnTo>
                      <a:lnTo>
                        <a:pt x="222" y="155"/>
                      </a:lnTo>
                      <a:lnTo>
                        <a:pt x="198" y="134"/>
                      </a:lnTo>
                      <a:lnTo>
                        <a:pt x="172" y="114"/>
                      </a:lnTo>
                      <a:lnTo>
                        <a:pt x="144" y="98"/>
                      </a:lnTo>
                      <a:lnTo>
                        <a:pt x="117" y="80"/>
                      </a:lnTo>
                      <a:lnTo>
                        <a:pt x="58" y="47"/>
                      </a:lnTo>
                      <a:lnTo>
                        <a:pt x="0" y="13"/>
                      </a:lnTo>
                      <a:lnTo>
                        <a:pt x="21" y="0"/>
                      </a:lnTo>
                      <a:lnTo>
                        <a:pt x="68" y="25"/>
                      </a:lnTo>
                      <a:lnTo>
                        <a:pt x="112" y="49"/>
                      </a:lnTo>
                      <a:lnTo>
                        <a:pt x="151" y="73"/>
                      </a:lnTo>
                      <a:lnTo>
                        <a:pt x="185" y="98"/>
                      </a:lnTo>
                      <a:lnTo>
                        <a:pt x="214" y="121"/>
                      </a:lnTo>
                      <a:lnTo>
                        <a:pt x="226" y="132"/>
                      </a:lnTo>
                      <a:lnTo>
                        <a:pt x="235" y="142"/>
                      </a:lnTo>
                      <a:lnTo>
                        <a:pt x="244" y="153"/>
                      </a:lnTo>
                      <a:lnTo>
                        <a:pt x="248" y="163"/>
                      </a:lnTo>
                      <a:lnTo>
                        <a:pt x="252" y="173"/>
                      </a:lnTo>
                      <a:lnTo>
                        <a:pt x="252" y="182"/>
                      </a:lnTo>
                      <a:lnTo>
                        <a:pt x="250" y="194"/>
                      </a:lnTo>
                      <a:lnTo>
                        <a:pt x="248" y="200"/>
                      </a:lnTo>
                      <a:lnTo>
                        <a:pt x="245" y="205"/>
                      </a:lnTo>
                      <a:lnTo>
                        <a:pt x="239" y="207"/>
                      </a:lnTo>
                      <a:close/>
                    </a:path>
                  </a:pathLst>
                </a:custGeom>
                <a:solidFill>
                  <a:srgbClr val="347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7" name="Freeform 175"/>
                <p:cNvSpPr>
                  <a:spLocks/>
                </p:cNvSpPr>
                <p:nvPr/>
              </p:nvSpPr>
              <p:spPr bwMode="auto">
                <a:xfrm>
                  <a:off x="2755958" y="3032215"/>
                  <a:ext cx="161290" cy="212091"/>
                </a:xfrm>
                <a:custGeom>
                  <a:avLst/>
                  <a:gdLst>
                    <a:gd name="T0" fmla="*/ 239 w 250"/>
                    <a:gd name="T1" fmla="*/ 205 h 205"/>
                    <a:gd name="T2" fmla="*/ 239 w 250"/>
                    <a:gd name="T3" fmla="*/ 205 h 205"/>
                    <a:gd name="T4" fmla="*/ 245 w 250"/>
                    <a:gd name="T5" fmla="*/ 197 h 205"/>
                    <a:gd name="T6" fmla="*/ 245 w 250"/>
                    <a:gd name="T7" fmla="*/ 197 h 205"/>
                    <a:gd name="T8" fmla="*/ 245 w 250"/>
                    <a:gd name="T9" fmla="*/ 189 h 205"/>
                    <a:gd name="T10" fmla="*/ 245 w 250"/>
                    <a:gd name="T11" fmla="*/ 182 h 205"/>
                    <a:gd name="T12" fmla="*/ 242 w 250"/>
                    <a:gd name="T13" fmla="*/ 176 h 205"/>
                    <a:gd name="T14" fmla="*/ 239 w 250"/>
                    <a:gd name="T15" fmla="*/ 169 h 205"/>
                    <a:gd name="T16" fmla="*/ 231 w 250"/>
                    <a:gd name="T17" fmla="*/ 161 h 205"/>
                    <a:gd name="T18" fmla="*/ 222 w 250"/>
                    <a:gd name="T19" fmla="*/ 153 h 205"/>
                    <a:gd name="T20" fmla="*/ 222 w 250"/>
                    <a:gd name="T21" fmla="*/ 153 h 205"/>
                    <a:gd name="T22" fmla="*/ 198 w 250"/>
                    <a:gd name="T23" fmla="*/ 132 h 205"/>
                    <a:gd name="T24" fmla="*/ 172 w 250"/>
                    <a:gd name="T25" fmla="*/ 112 h 205"/>
                    <a:gd name="T26" fmla="*/ 144 w 250"/>
                    <a:gd name="T27" fmla="*/ 96 h 205"/>
                    <a:gd name="T28" fmla="*/ 117 w 250"/>
                    <a:gd name="T29" fmla="*/ 78 h 205"/>
                    <a:gd name="T30" fmla="*/ 117 w 250"/>
                    <a:gd name="T31" fmla="*/ 78 h 205"/>
                    <a:gd name="T32" fmla="*/ 58 w 250"/>
                    <a:gd name="T33" fmla="*/ 45 h 205"/>
                    <a:gd name="T34" fmla="*/ 0 w 250"/>
                    <a:gd name="T35" fmla="*/ 11 h 205"/>
                    <a:gd name="T36" fmla="*/ 0 w 250"/>
                    <a:gd name="T37" fmla="*/ 11 h 205"/>
                    <a:gd name="T38" fmla="*/ 17 w 250"/>
                    <a:gd name="T39" fmla="*/ 0 h 205"/>
                    <a:gd name="T40" fmla="*/ 17 w 250"/>
                    <a:gd name="T41" fmla="*/ 0 h 205"/>
                    <a:gd name="T42" fmla="*/ 65 w 250"/>
                    <a:gd name="T43" fmla="*/ 24 h 205"/>
                    <a:gd name="T44" fmla="*/ 109 w 250"/>
                    <a:gd name="T45" fmla="*/ 49 h 205"/>
                    <a:gd name="T46" fmla="*/ 149 w 250"/>
                    <a:gd name="T47" fmla="*/ 73 h 205"/>
                    <a:gd name="T48" fmla="*/ 183 w 250"/>
                    <a:gd name="T49" fmla="*/ 96 h 205"/>
                    <a:gd name="T50" fmla="*/ 213 w 250"/>
                    <a:gd name="T51" fmla="*/ 120 h 205"/>
                    <a:gd name="T52" fmla="*/ 224 w 250"/>
                    <a:gd name="T53" fmla="*/ 130 h 205"/>
                    <a:gd name="T54" fmla="*/ 234 w 250"/>
                    <a:gd name="T55" fmla="*/ 141 h 205"/>
                    <a:gd name="T56" fmla="*/ 242 w 250"/>
                    <a:gd name="T57" fmla="*/ 153 h 205"/>
                    <a:gd name="T58" fmla="*/ 247 w 250"/>
                    <a:gd name="T59" fmla="*/ 162 h 205"/>
                    <a:gd name="T60" fmla="*/ 250 w 250"/>
                    <a:gd name="T61" fmla="*/ 172 h 205"/>
                    <a:gd name="T62" fmla="*/ 250 w 250"/>
                    <a:gd name="T63" fmla="*/ 182 h 205"/>
                    <a:gd name="T64" fmla="*/ 250 w 250"/>
                    <a:gd name="T65" fmla="*/ 182 h 205"/>
                    <a:gd name="T66" fmla="*/ 248 w 250"/>
                    <a:gd name="T67" fmla="*/ 193 h 205"/>
                    <a:gd name="T68" fmla="*/ 247 w 250"/>
                    <a:gd name="T69" fmla="*/ 200 h 205"/>
                    <a:gd name="T70" fmla="*/ 245 w 250"/>
                    <a:gd name="T71" fmla="*/ 203 h 205"/>
                    <a:gd name="T72" fmla="*/ 239 w 250"/>
                    <a:gd name="T73" fmla="*/ 205 h 205"/>
                    <a:gd name="T74" fmla="*/ 239 w 250"/>
                    <a:gd name="T75" fmla="*/ 205 h 2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0"/>
                    <a:gd name="T115" fmla="*/ 0 h 205"/>
                    <a:gd name="T116" fmla="*/ 250 w 250"/>
                    <a:gd name="T117" fmla="*/ 205 h 2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0" h="205">
                      <a:moveTo>
                        <a:pt x="239" y="205"/>
                      </a:moveTo>
                      <a:lnTo>
                        <a:pt x="239" y="205"/>
                      </a:lnTo>
                      <a:lnTo>
                        <a:pt x="245" y="197"/>
                      </a:lnTo>
                      <a:lnTo>
                        <a:pt x="245" y="189"/>
                      </a:lnTo>
                      <a:lnTo>
                        <a:pt x="245" y="182"/>
                      </a:lnTo>
                      <a:lnTo>
                        <a:pt x="242" y="176"/>
                      </a:lnTo>
                      <a:lnTo>
                        <a:pt x="239" y="169"/>
                      </a:lnTo>
                      <a:lnTo>
                        <a:pt x="231" y="161"/>
                      </a:lnTo>
                      <a:lnTo>
                        <a:pt x="222" y="153"/>
                      </a:lnTo>
                      <a:lnTo>
                        <a:pt x="198" y="132"/>
                      </a:lnTo>
                      <a:lnTo>
                        <a:pt x="172" y="112"/>
                      </a:lnTo>
                      <a:lnTo>
                        <a:pt x="144" y="96"/>
                      </a:lnTo>
                      <a:lnTo>
                        <a:pt x="117" y="78"/>
                      </a:lnTo>
                      <a:lnTo>
                        <a:pt x="58" y="45"/>
                      </a:lnTo>
                      <a:lnTo>
                        <a:pt x="0" y="11"/>
                      </a:lnTo>
                      <a:lnTo>
                        <a:pt x="17" y="0"/>
                      </a:lnTo>
                      <a:lnTo>
                        <a:pt x="65" y="24"/>
                      </a:lnTo>
                      <a:lnTo>
                        <a:pt x="109" y="49"/>
                      </a:lnTo>
                      <a:lnTo>
                        <a:pt x="149" y="73"/>
                      </a:lnTo>
                      <a:lnTo>
                        <a:pt x="183" y="96"/>
                      </a:lnTo>
                      <a:lnTo>
                        <a:pt x="213" y="120"/>
                      </a:lnTo>
                      <a:lnTo>
                        <a:pt x="224" y="130"/>
                      </a:lnTo>
                      <a:lnTo>
                        <a:pt x="234" y="141"/>
                      </a:lnTo>
                      <a:lnTo>
                        <a:pt x="242" y="153"/>
                      </a:lnTo>
                      <a:lnTo>
                        <a:pt x="247" y="162"/>
                      </a:lnTo>
                      <a:lnTo>
                        <a:pt x="250" y="172"/>
                      </a:lnTo>
                      <a:lnTo>
                        <a:pt x="250" y="182"/>
                      </a:lnTo>
                      <a:lnTo>
                        <a:pt x="248" y="193"/>
                      </a:lnTo>
                      <a:lnTo>
                        <a:pt x="247" y="200"/>
                      </a:lnTo>
                      <a:lnTo>
                        <a:pt x="245" y="203"/>
                      </a:lnTo>
                      <a:lnTo>
                        <a:pt x="239" y="205"/>
                      </a:lnTo>
                      <a:close/>
                    </a:path>
                  </a:pathLst>
                </a:custGeom>
                <a:solidFill>
                  <a:srgbClr val="377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8" name="Freeform 176"/>
                <p:cNvSpPr>
                  <a:spLocks/>
                </p:cNvSpPr>
                <p:nvPr/>
              </p:nvSpPr>
              <p:spPr bwMode="auto">
                <a:xfrm>
                  <a:off x="2755958" y="3034755"/>
                  <a:ext cx="160020" cy="209550"/>
                </a:xfrm>
                <a:custGeom>
                  <a:avLst/>
                  <a:gdLst>
                    <a:gd name="T0" fmla="*/ 239 w 248"/>
                    <a:gd name="T1" fmla="*/ 203 h 203"/>
                    <a:gd name="T2" fmla="*/ 239 w 248"/>
                    <a:gd name="T3" fmla="*/ 203 h 203"/>
                    <a:gd name="T4" fmla="*/ 245 w 248"/>
                    <a:gd name="T5" fmla="*/ 195 h 203"/>
                    <a:gd name="T6" fmla="*/ 245 w 248"/>
                    <a:gd name="T7" fmla="*/ 195 h 203"/>
                    <a:gd name="T8" fmla="*/ 245 w 248"/>
                    <a:gd name="T9" fmla="*/ 187 h 203"/>
                    <a:gd name="T10" fmla="*/ 245 w 248"/>
                    <a:gd name="T11" fmla="*/ 180 h 203"/>
                    <a:gd name="T12" fmla="*/ 242 w 248"/>
                    <a:gd name="T13" fmla="*/ 174 h 203"/>
                    <a:gd name="T14" fmla="*/ 239 w 248"/>
                    <a:gd name="T15" fmla="*/ 167 h 203"/>
                    <a:gd name="T16" fmla="*/ 231 w 248"/>
                    <a:gd name="T17" fmla="*/ 159 h 203"/>
                    <a:gd name="T18" fmla="*/ 222 w 248"/>
                    <a:gd name="T19" fmla="*/ 151 h 203"/>
                    <a:gd name="T20" fmla="*/ 222 w 248"/>
                    <a:gd name="T21" fmla="*/ 151 h 203"/>
                    <a:gd name="T22" fmla="*/ 198 w 248"/>
                    <a:gd name="T23" fmla="*/ 130 h 203"/>
                    <a:gd name="T24" fmla="*/ 172 w 248"/>
                    <a:gd name="T25" fmla="*/ 110 h 203"/>
                    <a:gd name="T26" fmla="*/ 144 w 248"/>
                    <a:gd name="T27" fmla="*/ 94 h 203"/>
                    <a:gd name="T28" fmla="*/ 117 w 248"/>
                    <a:gd name="T29" fmla="*/ 76 h 203"/>
                    <a:gd name="T30" fmla="*/ 117 w 248"/>
                    <a:gd name="T31" fmla="*/ 76 h 203"/>
                    <a:gd name="T32" fmla="*/ 58 w 248"/>
                    <a:gd name="T33" fmla="*/ 43 h 203"/>
                    <a:gd name="T34" fmla="*/ 0 w 248"/>
                    <a:gd name="T35" fmla="*/ 9 h 203"/>
                    <a:gd name="T36" fmla="*/ 0 w 248"/>
                    <a:gd name="T37" fmla="*/ 9 h 203"/>
                    <a:gd name="T38" fmla="*/ 14 w 248"/>
                    <a:gd name="T39" fmla="*/ 0 h 203"/>
                    <a:gd name="T40" fmla="*/ 14 w 248"/>
                    <a:gd name="T41" fmla="*/ 0 h 203"/>
                    <a:gd name="T42" fmla="*/ 61 w 248"/>
                    <a:gd name="T43" fmla="*/ 24 h 203"/>
                    <a:gd name="T44" fmla="*/ 105 w 248"/>
                    <a:gd name="T45" fmla="*/ 48 h 203"/>
                    <a:gd name="T46" fmla="*/ 146 w 248"/>
                    <a:gd name="T47" fmla="*/ 73 h 203"/>
                    <a:gd name="T48" fmla="*/ 182 w 248"/>
                    <a:gd name="T49" fmla="*/ 95 h 203"/>
                    <a:gd name="T50" fmla="*/ 211 w 248"/>
                    <a:gd name="T51" fmla="*/ 118 h 203"/>
                    <a:gd name="T52" fmla="*/ 222 w 248"/>
                    <a:gd name="T53" fmla="*/ 130 h 203"/>
                    <a:gd name="T54" fmla="*/ 232 w 248"/>
                    <a:gd name="T55" fmla="*/ 141 h 203"/>
                    <a:gd name="T56" fmla="*/ 240 w 248"/>
                    <a:gd name="T57" fmla="*/ 151 h 203"/>
                    <a:gd name="T58" fmla="*/ 245 w 248"/>
                    <a:gd name="T59" fmla="*/ 162 h 203"/>
                    <a:gd name="T60" fmla="*/ 248 w 248"/>
                    <a:gd name="T61" fmla="*/ 172 h 203"/>
                    <a:gd name="T62" fmla="*/ 248 w 248"/>
                    <a:gd name="T63" fmla="*/ 182 h 203"/>
                    <a:gd name="T64" fmla="*/ 248 w 248"/>
                    <a:gd name="T65" fmla="*/ 182 h 203"/>
                    <a:gd name="T66" fmla="*/ 248 w 248"/>
                    <a:gd name="T67" fmla="*/ 191 h 203"/>
                    <a:gd name="T68" fmla="*/ 247 w 248"/>
                    <a:gd name="T69" fmla="*/ 198 h 203"/>
                    <a:gd name="T70" fmla="*/ 244 w 248"/>
                    <a:gd name="T71" fmla="*/ 201 h 203"/>
                    <a:gd name="T72" fmla="*/ 239 w 248"/>
                    <a:gd name="T73" fmla="*/ 203 h 203"/>
                    <a:gd name="T74" fmla="*/ 239 w 248"/>
                    <a:gd name="T75" fmla="*/ 203 h 2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8"/>
                    <a:gd name="T115" fmla="*/ 0 h 203"/>
                    <a:gd name="T116" fmla="*/ 248 w 248"/>
                    <a:gd name="T117" fmla="*/ 203 h 2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8" h="203">
                      <a:moveTo>
                        <a:pt x="239" y="203"/>
                      </a:moveTo>
                      <a:lnTo>
                        <a:pt x="239" y="203"/>
                      </a:lnTo>
                      <a:lnTo>
                        <a:pt x="245" y="195"/>
                      </a:lnTo>
                      <a:lnTo>
                        <a:pt x="245" y="187"/>
                      </a:lnTo>
                      <a:lnTo>
                        <a:pt x="245" y="180"/>
                      </a:lnTo>
                      <a:lnTo>
                        <a:pt x="242" y="174"/>
                      </a:lnTo>
                      <a:lnTo>
                        <a:pt x="239" y="167"/>
                      </a:lnTo>
                      <a:lnTo>
                        <a:pt x="231" y="159"/>
                      </a:lnTo>
                      <a:lnTo>
                        <a:pt x="222" y="151"/>
                      </a:lnTo>
                      <a:lnTo>
                        <a:pt x="198" y="130"/>
                      </a:lnTo>
                      <a:lnTo>
                        <a:pt x="172" y="110"/>
                      </a:lnTo>
                      <a:lnTo>
                        <a:pt x="144" y="94"/>
                      </a:lnTo>
                      <a:lnTo>
                        <a:pt x="117" y="76"/>
                      </a:lnTo>
                      <a:lnTo>
                        <a:pt x="58" y="43"/>
                      </a:lnTo>
                      <a:lnTo>
                        <a:pt x="0" y="9"/>
                      </a:lnTo>
                      <a:lnTo>
                        <a:pt x="14" y="0"/>
                      </a:lnTo>
                      <a:lnTo>
                        <a:pt x="61" y="24"/>
                      </a:lnTo>
                      <a:lnTo>
                        <a:pt x="105" y="48"/>
                      </a:lnTo>
                      <a:lnTo>
                        <a:pt x="146" y="73"/>
                      </a:lnTo>
                      <a:lnTo>
                        <a:pt x="182" y="95"/>
                      </a:lnTo>
                      <a:lnTo>
                        <a:pt x="211" y="118"/>
                      </a:lnTo>
                      <a:lnTo>
                        <a:pt x="222" y="130"/>
                      </a:lnTo>
                      <a:lnTo>
                        <a:pt x="232" y="141"/>
                      </a:lnTo>
                      <a:lnTo>
                        <a:pt x="240" y="151"/>
                      </a:lnTo>
                      <a:lnTo>
                        <a:pt x="245" y="162"/>
                      </a:lnTo>
                      <a:lnTo>
                        <a:pt x="248" y="172"/>
                      </a:lnTo>
                      <a:lnTo>
                        <a:pt x="248" y="182"/>
                      </a:lnTo>
                      <a:lnTo>
                        <a:pt x="248" y="191"/>
                      </a:lnTo>
                      <a:lnTo>
                        <a:pt x="247" y="198"/>
                      </a:lnTo>
                      <a:lnTo>
                        <a:pt x="244" y="201"/>
                      </a:lnTo>
                      <a:lnTo>
                        <a:pt x="239" y="203"/>
                      </a:lnTo>
                      <a:close/>
                    </a:path>
                  </a:pathLst>
                </a:custGeom>
                <a:solidFill>
                  <a:srgbClr val="305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9" name="Freeform 177"/>
                <p:cNvSpPr>
                  <a:spLocks/>
                </p:cNvSpPr>
                <p:nvPr/>
              </p:nvSpPr>
              <p:spPr bwMode="auto">
                <a:xfrm>
                  <a:off x="2777547" y="3020785"/>
                  <a:ext cx="153670" cy="187960"/>
                </a:xfrm>
                <a:custGeom>
                  <a:avLst/>
                  <a:gdLst>
                    <a:gd name="T0" fmla="*/ 237 w 237"/>
                    <a:gd name="T1" fmla="*/ 182 h 182"/>
                    <a:gd name="T2" fmla="*/ 237 w 237"/>
                    <a:gd name="T3" fmla="*/ 182 h 182"/>
                    <a:gd name="T4" fmla="*/ 234 w 237"/>
                    <a:gd name="T5" fmla="*/ 175 h 182"/>
                    <a:gd name="T6" fmla="*/ 224 w 237"/>
                    <a:gd name="T7" fmla="*/ 159 h 182"/>
                    <a:gd name="T8" fmla="*/ 216 w 237"/>
                    <a:gd name="T9" fmla="*/ 147 h 182"/>
                    <a:gd name="T10" fmla="*/ 206 w 237"/>
                    <a:gd name="T11" fmla="*/ 134 h 182"/>
                    <a:gd name="T12" fmla="*/ 192 w 237"/>
                    <a:gd name="T13" fmla="*/ 120 h 182"/>
                    <a:gd name="T14" fmla="*/ 174 w 237"/>
                    <a:gd name="T15" fmla="*/ 105 h 182"/>
                    <a:gd name="T16" fmla="*/ 174 w 237"/>
                    <a:gd name="T17" fmla="*/ 105 h 182"/>
                    <a:gd name="T18" fmla="*/ 158 w 237"/>
                    <a:gd name="T19" fmla="*/ 94 h 182"/>
                    <a:gd name="T20" fmla="*/ 138 w 237"/>
                    <a:gd name="T21" fmla="*/ 82 h 182"/>
                    <a:gd name="T22" fmla="*/ 96 w 237"/>
                    <a:gd name="T23" fmla="*/ 60 h 182"/>
                    <a:gd name="T24" fmla="*/ 47 w 237"/>
                    <a:gd name="T25" fmla="*/ 34 h 182"/>
                    <a:gd name="T26" fmla="*/ 23 w 237"/>
                    <a:gd name="T27" fmla="*/ 21 h 182"/>
                    <a:gd name="T28" fmla="*/ 0 w 237"/>
                    <a:gd name="T29" fmla="*/ 4 h 182"/>
                    <a:gd name="T30" fmla="*/ 0 w 237"/>
                    <a:gd name="T31" fmla="*/ 4 h 182"/>
                    <a:gd name="T32" fmla="*/ 18 w 237"/>
                    <a:gd name="T33" fmla="*/ 0 h 182"/>
                    <a:gd name="T34" fmla="*/ 18 w 237"/>
                    <a:gd name="T35" fmla="*/ 0 h 182"/>
                    <a:gd name="T36" fmla="*/ 42 w 237"/>
                    <a:gd name="T37" fmla="*/ 14 h 182"/>
                    <a:gd name="T38" fmla="*/ 65 w 237"/>
                    <a:gd name="T39" fmla="*/ 26 h 182"/>
                    <a:gd name="T40" fmla="*/ 65 w 237"/>
                    <a:gd name="T41" fmla="*/ 26 h 182"/>
                    <a:gd name="T42" fmla="*/ 118 w 237"/>
                    <a:gd name="T43" fmla="*/ 55 h 182"/>
                    <a:gd name="T44" fmla="*/ 161 w 237"/>
                    <a:gd name="T45" fmla="*/ 79 h 182"/>
                    <a:gd name="T46" fmla="*/ 179 w 237"/>
                    <a:gd name="T47" fmla="*/ 89 h 182"/>
                    <a:gd name="T48" fmla="*/ 193 w 237"/>
                    <a:gd name="T49" fmla="*/ 100 h 182"/>
                    <a:gd name="T50" fmla="*/ 205 w 237"/>
                    <a:gd name="T51" fmla="*/ 110 h 182"/>
                    <a:gd name="T52" fmla="*/ 214 w 237"/>
                    <a:gd name="T53" fmla="*/ 120 h 182"/>
                    <a:gd name="T54" fmla="*/ 214 w 237"/>
                    <a:gd name="T55" fmla="*/ 120 h 182"/>
                    <a:gd name="T56" fmla="*/ 221 w 237"/>
                    <a:gd name="T57" fmla="*/ 131 h 182"/>
                    <a:gd name="T58" fmla="*/ 227 w 237"/>
                    <a:gd name="T59" fmla="*/ 143 h 182"/>
                    <a:gd name="T60" fmla="*/ 232 w 237"/>
                    <a:gd name="T61" fmla="*/ 152 h 182"/>
                    <a:gd name="T62" fmla="*/ 236 w 237"/>
                    <a:gd name="T63" fmla="*/ 162 h 182"/>
                    <a:gd name="T64" fmla="*/ 237 w 237"/>
                    <a:gd name="T65" fmla="*/ 177 h 182"/>
                    <a:gd name="T66" fmla="*/ 237 w 237"/>
                    <a:gd name="T67" fmla="*/ 182 h 182"/>
                    <a:gd name="T68" fmla="*/ 237 w 237"/>
                    <a:gd name="T69" fmla="*/ 182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182"/>
                    <a:gd name="T107" fmla="*/ 237 w 237"/>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182">
                      <a:moveTo>
                        <a:pt x="237" y="182"/>
                      </a:moveTo>
                      <a:lnTo>
                        <a:pt x="237" y="182"/>
                      </a:lnTo>
                      <a:lnTo>
                        <a:pt x="234" y="175"/>
                      </a:lnTo>
                      <a:lnTo>
                        <a:pt x="224" y="159"/>
                      </a:lnTo>
                      <a:lnTo>
                        <a:pt x="216" y="147"/>
                      </a:lnTo>
                      <a:lnTo>
                        <a:pt x="206" y="134"/>
                      </a:lnTo>
                      <a:lnTo>
                        <a:pt x="192" y="120"/>
                      </a:lnTo>
                      <a:lnTo>
                        <a:pt x="174" y="105"/>
                      </a:lnTo>
                      <a:lnTo>
                        <a:pt x="158" y="94"/>
                      </a:lnTo>
                      <a:lnTo>
                        <a:pt x="138" y="82"/>
                      </a:lnTo>
                      <a:lnTo>
                        <a:pt x="96" y="60"/>
                      </a:lnTo>
                      <a:lnTo>
                        <a:pt x="47" y="34"/>
                      </a:lnTo>
                      <a:lnTo>
                        <a:pt x="23" y="21"/>
                      </a:lnTo>
                      <a:lnTo>
                        <a:pt x="0" y="4"/>
                      </a:lnTo>
                      <a:lnTo>
                        <a:pt x="18" y="0"/>
                      </a:lnTo>
                      <a:lnTo>
                        <a:pt x="42" y="14"/>
                      </a:lnTo>
                      <a:lnTo>
                        <a:pt x="65" y="26"/>
                      </a:lnTo>
                      <a:lnTo>
                        <a:pt x="118" y="55"/>
                      </a:lnTo>
                      <a:lnTo>
                        <a:pt x="161" y="79"/>
                      </a:lnTo>
                      <a:lnTo>
                        <a:pt x="179" y="89"/>
                      </a:lnTo>
                      <a:lnTo>
                        <a:pt x="193" y="100"/>
                      </a:lnTo>
                      <a:lnTo>
                        <a:pt x="205" y="110"/>
                      </a:lnTo>
                      <a:lnTo>
                        <a:pt x="214" y="120"/>
                      </a:lnTo>
                      <a:lnTo>
                        <a:pt x="221" y="131"/>
                      </a:lnTo>
                      <a:lnTo>
                        <a:pt x="227" y="143"/>
                      </a:lnTo>
                      <a:lnTo>
                        <a:pt x="232" y="152"/>
                      </a:lnTo>
                      <a:lnTo>
                        <a:pt x="236" y="162"/>
                      </a:lnTo>
                      <a:lnTo>
                        <a:pt x="237" y="177"/>
                      </a:lnTo>
                      <a:lnTo>
                        <a:pt x="237" y="182"/>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0" name="Freeform 178"/>
                <p:cNvSpPr>
                  <a:spLocks/>
                </p:cNvSpPr>
                <p:nvPr/>
              </p:nvSpPr>
              <p:spPr bwMode="auto">
                <a:xfrm>
                  <a:off x="2778818" y="3020785"/>
                  <a:ext cx="152400" cy="184150"/>
                </a:xfrm>
                <a:custGeom>
                  <a:avLst/>
                  <a:gdLst>
                    <a:gd name="T0" fmla="*/ 236 w 236"/>
                    <a:gd name="T1" fmla="*/ 178 h 178"/>
                    <a:gd name="T2" fmla="*/ 236 w 236"/>
                    <a:gd name="T3" fmla="*/ 178 h 178"/>
                    <a:gd name="T4" fmla="*/ 233 w 236"/>
                    <a:gd name="T5" fmla="*/ 172 h 178"/>
                    <a:gd name="T6" fmla="*/ 225 w 236"/>
                    <a:gd name="T7" fmla="*/ 157 h 178"/>
                    <a:gd name="T8" fmla="*/ 217 w 236"/>
                    <a:gd name="T9" fmla="*/ 146 h 178"/>
                    <a:gd name="T10" fmla="*/ 205 w 236"/>
                    <a:gd name="T11" fmla="*/ 133 h 178"/>
                    <a:gd name="T12" fmla="*/ 191 w 236"/>
                    <a:gd name="T13" fmla="*/ 120 h 178"/>
                    <a:gd name="T14" fmla="*/ 173 w 236"/>
                    <a:gd name="T15" fmla="*/ 105 h 178"/>
                    <a:gd name="T16" fmla="*/ 173 w 236"/>
                    <a:gd name="T17" fmla="*/ 105 h 178"/>
                    <a:gd name="T18" fmla="*/ 157 w 236"/>
                    <a:gd name="T19" fmla="*/ 94 h 178"/>
                    <a:gd name="T20" fmla="*/ 139 w 236"/>
                    <a:gd name="T21" fmla="*/ 82 h 178"/>
                    <a:gd name="T22" fmla="*/ 95 w 236"/>
                    <a:gd name="T23" fmla="*/ 60 h 178"/>
                    <a:gd name="T24" fmla="*/ 48 w 236"/>
                    <a:gd name="T25" fmla="*/ 34 h 178"/>
                    <a:gd name="T26" fmla="*/ 23 w 236"/>
                    <a:gd name="T27" fmla="*/ 19 h 178"/>
                    <a:gd name="T28" fmla="*/ 0 w 236"/>
                    <a:gd name="T29" fmla="*/ 4 h 178"/>
                    <a:gd name="T30" fmla="*/ 0 w 236"/>
                    <a:gd name="T31" fmla="*/ 4 h 178"/>
                    <a:gd name="T32" fmla="*/ 15 w 236"/>
                    <a:gd name="T33" fmla="*/ 0 h 178"/>
                    <a:gd name="T34" fmla="*/ 15 w 236"/>
                    <a:gd name="T35" fmla="*/ 0 h 178"/>
                    <a:gd name="T36" fmla="*/ 39 w 236"/>
                    <a:gd name="T37" fmla="*/ 14 h 178"/>
                    <a:gd name="T38" fmla="*/ 62 w 236"/>
                    <a:gd name="T39" fmla="*/ 27 h 178"/>
                    <a:gd name="T40" fmla="*/ 62 w 236"/>
                    <a:gd name="T41" fmla="*/ 27 h 178"/>
                    <a:gd name="T42" fmla="*/ 116 w 236"/>
                    <a:gd name="T43" fmla="*/ 56 h 178"/>
                    <a:gd name="T44" fmla="*/ 160 w 236"/>
                    <a:gd name="T45" fmla="*/ 79 h 178"/>
                    <a:gd name="T46" fmla="*/ 176 w 236"/>
                    <a:gd name="T47" fmla="*/ 91 h 178"/>
                    <a:gd name="T48" fmla="*/ 191 w 236"/>
                    <a:gd name="T49" fmla="*/ 100 h 178"/>
                    <a:gd name="T50" fmla="*/ 202 w 236"/>
                    <a:gd name="T51" fmla="*/ 110 h 178"/>
                    <a:gd name="T52" fmla="*/ 212 w 236"/>
                    <a:gd name="T53" fmla="*/ 121 h 178"/>
                    <a:gd name="T54" fmla="*/ 212 w 236"/>
                    <a:gd name="T55" fmla="*/ 121 h 178"/>
                    <a:gd name="T56" fmla="*/ 220 w 236"/>
                    <a:gd name="T57" fmla="*/ 131 h 178"/>
                    <a:gd name="T58" fmla="*/ 225 w 236"/>
                    <a:gd name="T59" fmla="*/ 141 h 178"/>
                    <a:gd name="T60" fmla="*/ 230 w 236"/>
                    <a:gd name="T61" fmla="*/ 152 h 178"/>
                    <a:gd name="T62" fmla="*/ 233 w 236"/>
                    <a:gd name="T63" fmla="*/ 160 h 178"/>
                    <a:gd name="T64" fmla="*/ 236 w 236"/>
                    <a:gd name="T65" fmla="*/ 175 h 178"/>
                    <a:gd name="T66" fmla="*/ 236 w 236"/>
                    <a:gd name="T67" fmla="*/ 178 h 178"/>
                    <a:gd name="T68" fmla="*/ 236 w 236"/>
                    <a:gd name="T69" fmla="*/ 178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6"/>
                    <a:gd name="T106" fmla="*/ 0 h 178"/>
                    <a:gd name="T107" fmla="*/ 236 w 236"/>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6" h="178">
                      <a:moveTo>
                        <a:pt x="236" y="178"/>
                      </a:moveTo>
                      <a:lnTo>
                        <a:pt x="236" y="178"/>
                      </a:lnTo>
                      <a:lnTo>
                        <a:pt x="233" y="172"/>
                      </a:lnTo>
                      <a:lnTo>
                        <a:pt x="225" y="157"/>
                      </a:lnTo>
                      <a:lnTo>
                        <a:pt x="217" y="146"/>
                      </a:lnTo>
                      <a:lnTo>
                        <a:pt x="205" y="133"/>
                      </a:lnTo>
                      <a:lnTo>
                        <a:pt x="191" y="120"/>
                      </a:lnTo>
                      <a:lnTo>
                        <a:pt x="173" y="105"/>
                      </a:lnTo>
                      <a:lnTo>
                        <a:pt x="157" y="94"/>
                      </a:lnTo>
                      <a:lnTo>
                        <a:pt x="139" y="82"/>
                      </a:lnTo>
                      <a:lnTo>
                        <a:pt x="95" y="60"/>
                      </a:lnTo>
                      <a:lnTo>
                        <a:pt x="48" y="34"/>
                      </a:lnTo>
                      <a:lnTo>
                        <a:pt x="23" y="19"/>
                      </a:lnTo>
                      <a:lnTo>
                        <a:pt x="0" y="4"/>
                      </a:lnTo>
                      <a:lnTo>
                        <a:pt x="15" y="0"/>
                      </a:lnTo>
                      <a:lnTo>
                        <a:pt x="39" y="14"/>
                      </a:lnTo>
                      <a:lnTo>
                        <a:pt x="62" y="27"/>
                      </a:lnTo>
                      <a:lnTo>
                        <a:pt x="116" y="56"/>
                      </a:lnTo>
                      <a:lnTo>
                        <a:pt x="160" y="79"/>
                      </a:lnTo>
                      <a:lnTo>
                        <a:pt x="176" y="91"/>
                      </a:lnTo>
                      <a:lnTo>
                        <a:pt x="191" y="100"/>
                      </a:lnTo>
                      <a:lnTo>
                        <a:pt x="202" y="110"/>
                      </a:lnTo>
                      <a:lnTo>
                        <a:pt x="212" y="121"/>
                      </a:lnTo>
                      <a:lnTo>
                        <a:pt x="220" y="131"/>
                      </a:lnTo>
                      <a:lnTo>
                        <a:pt x="225" y="141"/>
                      </a:lnTo>
                      <a:lnTo>
                        <a:pt x="230" y="152"/>
                      </a:lnTo>
                      <a:lnTo>
                        <a:pt x="233" y="160"/>
                      </a:lnTo>
                      <a:lnTo>
                        <a:pt x="236" y="175"/>
                      </a:lnTo>
                      <a:lnTo>
                        <a:pt x="236" y="178"/>
                      </a:lnTo>
                      <a:close/>
                    </a:path>
                  </a:pathLst>
                </a:custGeom>
                <a:solidFill>
                  <a:srgbClr val="359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1" name="Freeform 179"/>
                <p:cNvSpPr>
                  <a:spLocks/>
                </p:cNvSpPr>
                <p:nvPr/>
              </p:nvSpPr>
              <p:spPr bwMode="auto">
                <a:xfrm>
                  <a:off x="2778818" y="3020785"/>
                  <a:ext cx="151130" cy="182880"/>
                </a:xfrm>
                <a:custGeom>
                  <a:avLst/>
                  <a:gdLst>
                    <a:gd name="T0" fmla="*/ 235 w 235"/>
                    <a:gd name="T1" fmla="*/ 177 h 177"/>
                    <a:gd name="T2" fmla="*/ 235 w 235"/>
                    <a:gd name="T3" fmla="*/ 177 h 177"/>
                    <a:gd name="T4" fmla="*/ 233 w 235"/>
                    <a:gd name="T5" fmla="*/ 170 h 177"/>
                    <a:gd name="T6" fmla="*/ 225 w 235"/>
                    <a:gd name="T7" fmla="*/ 154 h 177"/>
                    <a:gd name="T8" fmla="*/ 217 w 235"/>
                    <a:gd name="T9" fmla="*/ 144 h 177"/>
                    <a:gd name="T10" fmla="*/ 205 w 235"/>
                    <a:gd name="T11" fmla="*/ 131 h 177"/>
                    <a:gd name="T12" fmla="*/ 192 w 235"/>
                    <a:gd name="T13" fmla="*/ 118 h 177"/>
                    <a:gd name="T14" fmla="*/ 174 w 235"/>
                    <a:gd name="T15" fmla="*/ 104 h 177"/>
                    <a:gd name="T16" fmla="*/ 174 w 235"/>
                    <a:gd name="T17" fmla="*/ 104 h 177"/>
                    <a:gd name="T18" fmla="*/ 158 w 235"/>
                    <a:gd name="T19" fmla="*/ 92 h 177"/>
                    <a:gd name="T20" fmla="*/ 139 w 235"/>
                    <a:gd name="T21" fmla="*/ 81 h 177"/>
                    <a:gd name="T22" fmla="*/ 96 w 235"/>
                    <a:gd name="T23" fmla="*/ 58 h 177"/>
                    <a:gd name="T24" fmla="*/ 49 w 235"/>
                    <a:gd name="T25" fmla="*/ 34 h 177"/>
                    <a:gd name="T26" fmla="*/ 25 w 235"/>
                    <a:gd name="T27" fmla="*/ 19 h 177"/>
                    <a:gd name="T28" fmla="*/ 0 w 235"/>
                    <a:gd name="T29" fmla="*/ 4 h 177"/>
                    <a:gd name="T30" fmla="*/ 0 w 235"/>
                    <a:gd name="T31" fmla="*/ 4 h 177"/>
                    <a:gd name="T32" fmla="*/ 15 w 235"/>
                    <a:gd name="T33" fmla="*/ 0 h 177"/>
                    <a:gd name="T34" fmla="*/ 15 w 235"/>
                    <a:gd name="T35" fmla="*/ 0 h 177"/>
                    <a:gd name="T36" fmla="*/ 39 w 235"/>
                    <a:gd name="T37" fmla="*/ 16 h 177"/>
                    <a:gd name="T38" fmla="*/ 62 w 235"/>
                    <a:gd name="T39" fmla="*/ 27 h 177"/>
                    <a:gd name="T40" fmla="*/ 62 w 235"/>
                    <a:gd name="T41" fmla="*/ 27 h 177"/>
                    <a:gd name="T42" fmla="*/ 116 w 235"/>
                    <a:gd name="T43" fmla="*/ 56 h 177"/>
                    <a:gd name="T44" fmla="*/ 158 w 235"/>
                    <a:gd name="T45" fmla="*/ 81 h 177"/>
                    <a:gd name="T46" fmla="*/ 174 w 235"/>
                    <a:gd name="T47" fmla="*/ 91 h 177"/>
                    <a:gd name="T48" fmla="*/ 189 w 235"/>
                    <a:gd name="T49" fmla="*/ 100 h 177"/>
                    <a:gd name="T50" fmla="*/ 202 w 235"/>
                    <a:gd name="T51" fmla="*/ 110 h 177"/>
                    <a:gd name="T52" fmla="*/ 210 w 235"/>
                    <a:gd name="T53" fmla="*/ 121 h 177"/>
                    <a:gd name="T54" fmla="*/ 210 w 235"/>
                    <a:gd name="T55" fmla="*/ 121 h 177"/>
                    <a:gd name="T56" fmla="*/ 218 w 235"/>
                    <a:gd name="T57" fmla="*/ 131 h 177"/>
                    <a:gd name="T58" fmla="*/ 225 w 235"/>
                    <a:gd name="T59" fmla="*/ 141 h 177"/>
                    <a:gd name="T60" fmla="*/ 231 w 235"/>
                    <a:gd name="T61" fmla="*/ 159 h 177"/>
                    <a:gd name="T62" fmla="*/ 235 w 235"/>
                    <a:gd name="T63" fmla="*/ 172 h 177"/>
                    <a:gd name="T64" fmla="*/ 235 w 235"/>
                    <a:gd name="T65" fmla="*/ 177 h 177"/>
                    <a:gd name="T66" fmla="*/ 235 w 235"/>
                    <a:gd name="T67" fmla="*/ 177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77"/>
                    <a:gd name="T104" fmla="*/ 235 w 23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77">
                      <a:moveTo>
                        <a:pt x="235" y="177"/>
                      </a:moveTo>
                      <a:lnTo>
                        <a:pt x="235" y="177"/>
                      </a:lnTo>
                      <a:lnTo>
                        <a:pt x="233" y="170"/>
                      </a:lnTo>
                      <a:lnTo>
                        <a:pt x="225" y="154"/>
                      </a:lnTo>
                      <a:lnTo>
                        <a:pt x="217" y="144"/>
                      </a:lnTo>
                      <a:lnTo>
                        <a:pt x="205" y="131"/>
                      </a:lnTo>
                      <a:lnTo>
                        <a:pt x="192" y="118"/>
                      </a:lnTo>
                      <a:lnTo>
                        <a:pt x="174" y="104"/>
                      </a:lnTo>
                      <a:lnTo>
                        <a:pt x="158" y="92"/>
                      </a:lnTo>
                      <a:lnTo>
                        <a:pt x="139" y="81"/>
                      </a:lnTo>
                      <a:lnTo>
                        <a:pt x="96" y="58"/>
                      </a:lnTo>
                      <a:lnTo>
                        <a:pt x="49" y="34"/>
                      </a:lnTo>
                      <a:lnTo>
                        <a:pt x="25" y="19"/>
                      </a:lnTo>
                      <a:lnTo>
                        <a:pt x="0" y="4"/>
                      </a:lnTo>
                      <a:lnTo>
                        <a:pt x="15" y="0"/>
                      </a:lnTo>
                      <a:lnTo>
                        <a:pt x="39" y="16"/>
                      </a:lnTo>
                      <a:lnTo>
                        <a:pt x="62" y="27"/>
                      </a:lnTo>
                      <a:lnTo>
                        <a:pt x="116" y="56"/>
                      </a:lnTo>
                      <a:lnTo>
                        <a:pt x="158" y="81"/>
                      </a:lnTo>
                      <a:lnTo>
                        <a:pt x="174" y="91"/>
                      </a:lnTo>
                      <a:lnTo>
                        <a:pt x="189" y="100"/>
                      </a:lnTo>
                      <a:lnTo>
                        <a:pt x="202" y="110"/>
                      </a:lnTo>
                      <a:lnTo>
                        <a:pt x="210" y="121"/>
                      </a:lnTo>
                      <a:lnTo>
                        <a:pt x="218" y="131"/>
                      </a:lnTo>
                      <a:lnTo>
                        <a:pt x="225" y="141"/>
                      </a:lnTo>
                      <a:lnTo>
                        <a:pt x="231" y="159"/>
                      </a:lnTo>
                      <a:lnTo>
                        <a:pt x="235" y="172"/>
                      </a:lnTo>
                      <a:lnTo>
                        <a:pt x="235" y="177"/>
                      </a:lnTo>
                      <a:close/>
                    </a:path>
                  </a:pathLst>
                </a:custGeom>
                <a:solidFill>
                  <a:srgbClr val="4C9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2" name="Freeform 180"/>
                <p:cNvSpPr>
                  <a:spLocks/>
                </p:cNvSpPr>
                <p:nvPr/>
              </p:nvSpPr>
              <p:spPr bwMode="auto">
                <a:xfrm>
                  <a:off x="2780088" y="3020785"/>
                  <a:ext cx="149860" cy="179069"/>
                </a:xfrm>
                <a:custGeom>
                  <a:avLst/>
                  <a:gdLst>
                    <a:gd name="T0" fmla="*/ 233 w 233"/>
                    <a:gd name="T1" fmla="*/ 173 h 173"/>
                    <a:gd name="T2" fmla="*/ 233 w 233"/>
                    <a:gd name="T3" fmla="*/ 173 h 173"/>
                    <a:gd name="T4" fmla="*/ 229 w 233"/>
                    <a:gd name="T5" fmla="*/ 167 h 173"/>
                    <a:gd name="T6" fmla="*/ 223 w 233"/>
                    <a:gd name="T7" fmla="*/ 152 h 173"/>
                    <a:gd name="T8" fmla="*/ 215 w 233"/>
                    <a:gd name="T9" fmla="*/ 143 h 173"/>
                    <a:gd name="T10" fmla="*/ 205 w 233"/>
                    <a:gd name="T11" fmla="*/ 131 h 173"/>
                    <a:gd name="T12" fmla="*/ 190 w 233"/>
                    <a:gd name="T13" fmla="*/ 118 h 173"/>
                    <a:gd name="T14" fmla="*/ 172 w 233"/>
                    <a:gd name="T15" fmla="*/ 104 h 173"/>
                    <a:gd name="T16" fmla="*/ 172 w 233"/>
                    <a:gd name="T17" fmla="*/ 104 h 173"/>
                    <a:gd name="T18" fmla="*/ 156 w 233"/>
                    <a:gd name="T19" fmla="*/ 92 h 173"/>
                    <a:gd name="T20" fmla="*/ 138 w 233"/>
                    <a:gd name="T21" fmla="*/ 81 h 173"/>
                    <a:gd name="T22" fmla="*/ 94 w 233"/>
                    <a:gd name="T23" fmla="*/ 58 h 173"/>
                    <a:gd name="T24" fmla="*/ 49 w 233"/>
                    <a:gd name="T25" fmla="*/ 32 h 173"/>
                    <a:gd name="T26" fmla="*/ 24 w 233"/>
                    <a:gd name="T27" fmla="*/ 19 h 173"/>
                    <a:gd name="T28" fmla="*/ 0 w 233"/>
                    <a:gd name="T29" fmla="*/ 3 h 173"/>
                    <a:gd name="T30" fmla="*/ 0 w 233"/>
                    <a:gd name="T31" fmla="*/ 3 h 173"/>
                    <a:gd name="T32" fmla="*/ 11 w 233"/>
                    <a:gd name="T33" fmla="*/ 0 h 173"/>
                    <a:gd name="T34" fmla="*/ 11 w 233"/>
                    <a:gd name="T35" fmla="*/ 0 h 173"/>
                    <a:gd name="T36" fmla="*/ 37 w 233"/>
                    <a:gd name="T37" fmla="*/ 16 h 173"/>
                    <a:gd name="T38" fmla="*/ 60 w 233"/>
                    <a:gd name="T39" fmla="*/ 29 h 173"/>
                    <a:gd name="T40" fmla="*/ 60 w 233"/>
                    <a:gd name="T41" fmla="*/ 29 h 173"/>
                    <a:gd name="T42" fmla="*/ 114 w 233"/>
                    <a:gd name="T43" fmla="*/ 56 h 173"/>
                    <a:gd name="T44" fmla="*/ 156 w 233"/>
                    <a:gd name="T45" fmla="*/ 81 h 173"/>
                    <a:gd name="T46" fmla="*/ 172 w 233"/>
                    <a:gd name="T47" fmla="*/ 91 h 173"/>
                    <a:gd name="T48" fmla="*/ 187 w 233"/>
                    <a:gd name="T49" fmla="*/ 100 h 173"/>
                    <a:gd name="T50" fmla="*/ 198 w 233"/>
                    <a:gd name="T51" fmla="*/ 112 h 173"/>
                    <a:gd name="T52" fmla="*/ 208 w 233"/>
                    <a:gd name="T53" fmla="*/ 121 h 173"/>
                    <a:gd name="T54" fmla="*/ 208 w 233"/>
                    <a:gd name="T55" fmla="*/ 121 h 173"/>
                    <a:gd name="T56" fmla="*/ 215 w 233"/>
                    <a:gd name="T57" fmla="*/ 131 h 173"/>
                    <a:gd name="T58" fmla="*/ 221 w 233"/>
                    <a:gd name="T59" fmla="*/ 141 h 173"/>
                    <a:gd name="T60" fmla="*/ 229 w 233"/>
                    <a:gd name="T61" fmla="*/ 159 h 173"/>
                    <a:gd name="T62" fmla="*/ 233 w 233"/>
                    <a:gd name="T63" fmla="*/ 170 h 173"/>
                    <a:gd name="T64" fmla="*/ 233 w 233"/>
                    <a:gd name="T65" fmla="*/ 173 h 173"/>
                    <a:gd name="T66" fmla="*/ 233 w 233"/>
                    <a:gd name="T67" fmla="*/ 173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173"/>
                    <a:gd name="T104" fmla="*/ 233 w 233"/>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173">
                      <a:moveTo>
                        <a:pt x="233" y="173"/>
                      </a:moveTo>
                      <a:lnTo>
                        <a:pt x="233" y="173"/>
                      </a:lnTo>
                      <a:lnTo>
                        <a:pt x="229" y="167"/>
                      </a:lnTo>
                      <a:lnTo>
                        <a:pt x="223" y="152"/>
                      </a:lnTo>
                      <a:lnTo>
                        <a:pt x="215" y="143"/>
                      </a:lnTo>
                      <a:lnTo>
                        <a:pt x="205" y="131"/>
                      </a:lnTo>
                      <a:lnTo>
                        <a:pt x="190" y="118"/>
                      </a:lnTo>
                      <a:lnTo>
                        <a:pt x="172" y="104"/>
                      </a:lnTo>
                      <a:lnTo>
                        <a:pt x="156" y="92"/>
                      </a:lnTo>
                      <a:lnTo>
                        <a:pt x="138" y="81"/>
                      </a:lnTo>
                      <a:lnTo>
                        <a:pt x="94" y="58"/>
                      </a:lnTo>
                      <a:lnTo>
                        <a:pt x="49" y="32"/>
                      </a:lnTo>
                      <a:lnTo>
                        <a:pt x="24" y="19"/>
                      </a:lnTo>
                      <a:lnTo>
                        <a:pt x="0" y="3"/>
                      </a:lnTo>
                      <a:lnTo>
                        <a:pt x="11" y="0"/>
                      </a:lnTo>
                      <a:lnTo>
                        <a:pt x="37" y="16"/>
                      </a:lnTo>
                      <a:lnTo>
                        <a:pt x="60" y="29"/>
                      </a:lnTo>
                      <a:lnTo>
                        <a:pt x="114" y="56"/>
                      </a:lnTo>
                      <a:lnTo>
                        <a:pt x="156" y="81"/>
                      </a:lnTo>
                      <a:lnTo>
                        <a:pt x="172" y="91"/>
                      </a:lnTo>
                      <a:lnTo>
                        <a:pt x="187" y="100"/>
                      </a:lnTo>
                      <a:lnTo>
                        <a:pt x="198" y="112"/>
                      </a:lnTo>
                      <a:lnTo>
                        <a:pt x="208" y="121"/>
                      </a:lnTo>
                      <a:lnTo>
                        <a:pt x="215" y="131"/>
                      </a:lnTo>
                      <a:lnTo>
                        <a:pt x="221" y="141"/>
                      </a:lnTo>
                      <a:lnTo>
                        <a:pt x="229" y="159"/>
                      </a:lnTo>
                      <a:lnTo>
                        <a:pt x="233" y="170"/>
                      </a:lnTo>
                      <a:lnTo>
                        <a:pt x="233" y="173"/>
                      </a:lnTo>
                      <a:close/>
                    </a:path>
                  </a:pathLst>
                </a:custGeom>
                <a:solidFill>
                  <a:srgbClr val="5DA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3" name="Freeform 181"/>
                <p:cNvSpPr>
                  <a:spLocks/>
                </p:cNvSpPr>
                <p:nvPr/>
              </p:nvSpPr>
              <p:spPr bwMode="auto">
                <a:xfrm>
                  <a:off x="2781358" y="3022054"/>
                  <a:ext cx="148589" cy="173991"/>
                </a:xfrm>
                <a:custGeom>
                  <a:avLst/>
                  <a:gdLst>
                    <a:gd name="T0" fmla="*/ 231 w 231"/>
                    <a:gd name="T1" fmla="*/ 169 h 169"/>
                    <a:gd name="T2" fmla="*/ 231 w 231"/>
                    <a:gd name="T3" fmla="*/ 169 h 169"/>
                    <a:gd name="T4" fmla="*/ 227 w 231"/>
                    <a:gd name="T5" fmla="*/ 164 h 169"/>
                    <a:gd name="T6" fmla="*/ 221 w 231"/>
                    <a:gd name="T7" fmla="*/ 150 h 169"/>
                    <a:gd name="T8" fmla="*/ 213 w 231"/>
                    <a:gd name="T9" fmla="*/ 140 h 169"/>
                    <a:gd name="T10" fmla="*/ 203 w 231"/>
                    <a:gd name="T11" fmla="*/ 129 h 169"/>
                    <a:gd name="T12" fmla="*/ 190 w 231"/>
                    <a:gd name="T13" fmla="*/ 116 h 169"/>
                    <a:gd name="T14" fmla="*/ 172 w 231"/>
                    <a:gd name="T15" fmla="*/ 101 h 169"/>
                    <a:gd name="T16" fmla="*/ 172 w 231"/>
                    <a:gd name="T17" fmla="*/ 101 h 169"/>
                    <a:gd name="T18" fmla="*/ 156 w 231"/>
                    <a:gd name="T19" fmla="*/ 90 h 169"/>
                    <a:gd name="T20" fmla="*/ 136 w 231"/>
                    <a:gd name="T21" fmla="*/ 80 h 169"/>
                    <a:gd name="T22" fmla="*/ 94 w 231"/>
                    <a:gd name="T23" fmla="*/ 55 h 169"/>
                    <a:gd name="T24" fmla="*/ 47 w 231"/>
                    <a:gd name="T25" fmla="*/ 31 h 169"/>
                    <a:gd name="T26" fmla="*/ 24 w 231"/>
                    <a:gd name="T27" fmla="*/ 16 h 169"/>
                    <a:gd name="T28" fmla="*/ 0 w 231"/>
                    <a:gd name="T29" fmla="*/ 2 h 169"/>
                    <a:gd name="T30" fmla="*/ 0 w 231"/>
                    <a:gd name="T31" fmla="*/ 2 h 169"/>
                    <a:gd name="T32" fmla="*/ 9 w 231"/>
                    <a:gd name="T33" fmla="*/ 0 h 169"/>
                    <a:gd name="T34" fmla="*/ 9 w 231"/>
                    <a:gd name="T35" fmla="*/ 0 h 169"/>
                    <a:gd name="T36" fmla="*/ 34 w 231"/>
                    <a:gd name="T37" fmla="*/ 15 h 169"/>
                    <a:gd name="T38" fmla="*/ 58 w 231"/>
                    <a:gd name="T39" fmla="*/ 28 h 169"/>
                    <a:gd name="T40" fmla="*/ 58 w 231"/>
                    <a:gd name="T41" fmla="*/ 28 h 169"/>
                    <a:gd name="T42" fmla="*/ 112 w 231"/>
                    <a:gd name="T43" fmla="*/ 57 h 169"/>
                    <a:gd name="T44" fmla="*/ 153 w 231"/>
                    <a:gd name="T45" fmla="*/ 80 h 169"/>
                    <a:gd name="T46" fmla="*/ 169 w 231"/>
                    <a:gd name="T47" fmla="*/ 91 h 169"/>
                    <a:gd name="T48" fmla="*/ 183 w 231"/>
                    <a:gd name="T49" fmla="*/ 101 h 169"/>
                    <a:gd name="T50" fmla="*/ 195 w 231"/>
                    <a:gd name="T51" fmla="*/ 111 h 169"/>
                    <a:gd name="T52" fmla="*/ 205 w 231"/>
                    <a:gd name="T53" fmla="*/ 120 h 169"/>
                    <a:gd name="T54" fmla="*/ 205 w 231"/>
                    <a:gd name="T55" fmla="*/ 120 h 169"/>
                    <a:gd name="T56" fmla="*/ 213 w 231"/>
                    <a:gd name="T57" fmla="*/ 130 h 169"/>
                    <a:gd name="T58" fmla="*/ 219 w 231"/>
                    <a:gd name="T59" fmla="*/ 140 h 169"/>
                    <a:gd name="T60" fmla="*/ 226 w 231"/>
                    <a:gd name="T61" fmla="*/ 156 h 169"/>
                    <a:gd name="T62" fmla="*/ 229 w 231"/>
                    <a:gd name="T63" fmla="*/ 166 h 169"/>
                    <a:gd name="T64" fmla="*/ 231 w 231"/>
                    <a:gd name="T65" fmla="*/ 169 h 169"/>
                    <a:gd name="T66" fmla="*/ 231 w 231"/>
                    <a:gd name="T67" fmla="*/ 169 h 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1"/>
                    <a:gd name="T103" fmla="*/ 0 h 169"/>
                    <a:gd name="T104" fmla="*/ 231 w 231"/>
                    <a:gd name="T105" fmla="*/ 169 h 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1" h="169">
                      <a:moveTo>
                        <a:pt x="231" y="169"/>
                      </a:moveTo>
                      <a:lnTo>
                        <a:pt x="231" y="169"/>
                      </a:lnTo>
                      <a:lnTo>
                        <a:pt x="227" y="164"/>
                      </a:lnTo>
                      <a:lnTo>
                        <a:pt x="221" y="150"/>
                      </a:lnTo>
                      <a:lnTo>
                        <a:pt x="213" y="140"/>
                      </a:lnTo>
                      <a:lnTo>
                        <a:pt x="203" y="129"/>
                      </a:lnTo>
                      <a:lnTo>
                        <a:pt x="190" y="116"/>
                      </a:lnTo>
                      <a:lnTo>
                        <a:pt x="172" y="101"/>
                      </a:lnTo>
                      <a:lnTo>
                        <a:pt x="156" y="90"/>
                      </a:lnTo>
                      <a:lnTo>
                        <a:pt x="136" y="80"/>
                      </a:lnTo>
                      <a:lnTo>
                        <a:pt x="94" y="55"/>
                      </a:lnTo>
                      <a:lnTo>
                        <a:pt x="47" y="31"/>
                      </a:lnTo>
                      <a:lnTo>
                        <a:pt x="24" y="16"/>
                      </a:lnTo>
                      <a:lnTo>
                        <a:pt x="0" y="2"/>
                      </a:lnTo>
                      <a:lnTo>
                        <a:pt x="9" y="0"/>
                      </a:lnTo>
                      <a:lnTo>
                        <a:pt x="34" y="15"/>
                      </a:lnTo>
                      <a:lnTo>
                        <a:pt x="58" y="28"/>
                      </a:lnTo>
                      <a:lnTo>
                        <a:pt x="112" y="57"/>
                      </a:lnTo>
                      <a:lnTo>
                        <a:pt x="153" y="80"/>
                      </a:lnTo>
                      <a:lnTo>
                        <a:pt x="169" y="91"/>
                      </a:lnTo>
                      <a:lnTo>
                        <a:pt x="183" y="101"/>
                      </a:lnTo>
                      <a:lnTo>
                        <a:pt x="195" y="111"/>
                      </a:lnTo>
                      <a:lnTo>
                        <a:pt x="205" y="120"/>
                      </a:lnTo>
                      <a:lnTo>
                        <a:pt x="213" y="130"/>
                      </a:lnTo>
                      <a:lnTo>
                        <a:pt x="219" y="140"/>
                      </a:lnTo>
                      <a:lnTo>
                        <a:pt x="226" y="156"/>
                      </a:lnTo>
                      <a:lnTo>
                        <a:pt x="229" y="166"/>
                      </a:lnTo>
                      <a:lnTo>
                        <a:pt x="231" y="169"/>
                      </a:lnTo>
                      <a:close/>
                    </a:path>
                  </a:pathLst>
                </a:custGeom>
                <a:solidFill>
                  <a:srgbClr val="6EB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4" name="Freeform 182"/>
                <p:cNvSpPr>
                  <a:spLocks/>
                </p:cNvSpPr>
                <p:nvPr/>
              </p:nvSpPr>
              <p:spPr bwMode="auto">
                <a:xfrm>
                  <a:off x="2781358" y="3022054"/>
                  <a:ext cx="147320" cy="171450"/>
                </a:xfrm>
                <a:custGeom>
                  <a:avLst/>
                  <a:gdLst>
                    <a:gd name="T0" fmla="*/ 228 w 228"/>
                    <a:gd name="T1" fmla="*/ 166 h 166"/>
                    <a:gd name="T2" fmla="*/ 228 w 228"/>
                    <a:gd name="T3" fmla="*/ 166 h 166"/>
                    <a:gd name="T4" fmla="*/ 226 w 228"/>
                    <a:gd name="T5" fmla="*/ 161 h 166"/>
                    <a:gd name="T6" fmla="*/ 220 w 228"/>
                    <a:gd name="T7" fmla="*/ 148 h 166"/>
                    <a:gd name="T8" fmla="*/ 213 w 228"/>
                    <a:gd name="T9" fmla="*/ 138 h 166"/>
                    <a:gd name="T10" fmla="*/ 202 w 228"/>
                    <a:gd name="T11" fmla="*/ 127 h 166"/>
                    <a:gd name="T12" fmla="*/ 189 w 228"/>
                    <a:gd name="T13" fmla="*/ 114 h 166"/>
                    <a:gd name="T14" fmla="*/ 171 w 228"/>
                    <a:gd name="T15" fmla="*/ 101 h 166"/>
                    <a:gd name="T16" fmla="*/ 171 w 228"/>
                    <a:gd name="T17" fmla="*/ 101 h 166"/>
                    <a:gd name="T18" fmla="*/ 155 w 228"/>
                    <a:gd name="T19" fmla="*/ 90 h 166"/>
                    <a:gd name="T20" fmla="*/ 137 w 228"/>
                    <a:gd name="T21" fmla="*/ 78 h 166"/>
                    <a:gd name="T22" fmla="*/ 95 w 228"/>
                    <a:gd name="T23" fmla="*/ 55 h 166"/>
                    <a:gd name="T24" fmla="*/ 47 w 228"/>
                    <a:gd name="T25" fmla="*/ 31 h 166"/>
                    <a:gd name="T26" fmla="*/ 23 w 228"/>
                    <a:gd name="T27" fmla="*/ 16 h 166"/>
                    <a:gd name="T28" fmla="*/ 0 w 228"/>
                    <a:gd name="T29" fmla="*/ 2 h 166"/>
                    <a:gd name="T30" fmla="*/ 0 w 228"/>
                    <a:gd name="T31" fmla="*/ 2 h 166"/>
                    <a:gd name="T32" fmla="*/ 7 w 228"/>
                    <a:gd name="T33" fmla="*/ 0 h 166"/>
                    <a:gd name="T34" fmla="*/ 7 w 228"/>
                    <a:gd name="T35" fmla="*/ 0 h 166"/>
                    <a:gd name="T36" fmla="*/ 56 w 228"/>
                    <a:gd name="T37" fmla="*/ 29 h 166"/>
                    <a:gd name="T38" fmla="*/ 56 w 228"/>
                    <a:gd name="T39" fmla="*/ 29 h 166"/>
                    <a:gd name="T40" fmla="*/ 109 w 228"/>
                    <a:gd name="T41" fmla="*/ 57 h 166"/>
                    <a:gd name="T42" fmla="*/ 152 w 228"/>
                    <a:gd name="T43" fmla="*/ 80 h 166"/>
                    <a:gd name="T44" fmla="*/ 168 w 228"/>
                    <a:gd name="T45" fmla="*/ 91 h 166"/>
                    <a:gd name="T46" fmla="*/ 182 w 228"/>
                    <a:gd name="T47" fmla="*/ 101 h 166"/>
                    <a:gd name="T48" fmla="*/ 194 w 228"/>
                    <a:gd name="T49" fmla="*/ 111 h 166"/>
                    <a:gd name="T50" fmla="*/ 204 w 228"/>
                    <a:gd name="T51" fmla="*/ 120 h 166"/>
                    <a:gd name="T52" fmla="*/ 204 w 228"/>
                    <a:gd name="T53" fmla="*/ 120 h 166"/>
                    <a:gd name="T54" fmla="*/ 217 w 228"/>
                    <a:gd name="T55" fmla="*/ 140 h 166"/>
                    <a:gd name="T56" fmla="*/ 225 w 228"/>
                    <a:gd name="T57" fmla="*/ 155 h 166"/>
                    <a:gd name="T58" fmla="*/ 228 w 228"/>
                    <a:gd name="T59" fmla="*/ 164 h 166"/>
                    <a:gd name="T60" fmla="*/ 228 w 228"/>
                    <a:gd name="T61" fmla="*/ 166 h 166"/>
                    <a:gd name="T62" fmla="*/ 228 w 228"/>
                    <a:gd name="T63" fmla="*/ 166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166"/>
                    <a:gd name="T98" fmla="*/ 228 w 22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166">
                      <a:moveTo>
                        <a:pt x="228" y="166"/>
                      </a:moveTo>
                      <a:lnTo>
                        <a:pt x="228" y="166"/>
                      </a:lnTo>
                      <a:lnTo>
                        <a:pt x="226" y="161"/>
                      </a:lnTo>
                      <a:lnTo>
                        <a:pt x="220" y="148"/>
                      </a:lnTo>
                      <a:lnTo>
                        <a:pt x="213" y="138"/>
                      </a:lnTo>
                      <a:lnTo>
                        <a:pt x="202" y="127"/>
                      </a:lnTo>
                      <a:lnTo>
                        <a:pt x="189" y="114"/>
                      </a:lnTo>
                      <a:lnTo>
                        <a:pt x="171" y="101"/>
                      </a:lnTo>
                      <a:lnTo>
                        <a:pt x="155" y="90"/>
                      </a:lnTo>
                      <a:lnTo>
                        <a:pt x="137" y="78"/>
                      </a:lnTo>
                      <a:lnTo>
                        <a:pt x="95" y="55"/>
                      </a:lnTo>
                      <a:lnTo>
                        <a:pt x="47" y="31"/>
                      </a:lnTo>
                      <a:lnTo>
                        <a:pt x="23" y="16"/>
                      </a:lnTo>
                      <a:lnTo>
                        <a:pt x="0" y="2"/>
                      </a:lnTo>
                      <a:lnTo>
                        <a:pt x="7" y="0"/>
                      </a:lnTo>
                      <a:lnTo>
                        <a:pt x="56" y="29"/>
                      </a:lnTo>
                      <a:lnTo>
                        <a:pt x="109" y="57"/>
                      </a:lnTo>
                      <a:lnTo>
                        <a:pt x="152" y="80"/>
                      </a:lnTo>
                      <a:lnTo>
                        <a:pt x="168" y="91"/>
                      </a:lnTo>
                      <a:lnTo>
                        <a:pt x="182" y="101"/>
                      </a:lnTo>
                      <a:lnTo>
                        <a:pt x="194" y="111"/>
                      </a:lnTo>
                      <a:lnTo>
                        <a:pt x="204" y="120"/>
                      </a:lnTo>
                      <a:lnTo>
                        <a:pt x="217" y="140"/>
                      </a:lnTo>
                      <a:lnTo>
                        <a:pt x="225" y="155"/>
                      </a:lnTo>
                      <a:lnTo>
                        <a:pt x="228" y="164"/>
                      </a:lnTo>
                      <a:lnTo>
                        <a:pt x="228" y="166"/>
                      </a:lnTo>
                      <a:close/>
                    </a:path>
                  </a:pathLst>
                </a:custGeom>
                <a:solidFill>
                  <a:srgbClr val="81C3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5" name="Freeform 183"/>
                <p:cNvSpPr>
                  <a:spLocks/>
                </p:cNvSpPr>
                <p:nvPr/>
              </p:nvSpPr>
              <p:spPr bwMode="auto">
                <a:xfrm>
                  <a:off x="2782628" y="3022054"/>
                  <a:ext cx="146050" cy="168910"/>
                </a:xfrm>
                <a:custGeom>
                  <a:avLst/>
                  <a:gdLst>
                    <a:gd name="T0" fmla="*/ 226 w 226"/>
                    <a:gd name="T1" fmla="*/ 164 h 164"/>
                    <a:gd name="T2" fmla="*/ 226 w 226"/>
                    <a:gd name="T3" fmla="*/ 164 h 164"/>
                    <a:gd name="T4" fmla="*/ 224 w 226"/>
                    <a:gd name="T5" fmla="*/ 159 h 164"/>
                    <a:gd name="T6" fmla="*/ 221 w 226"/>
                    <a:gd name="T7" fmla="*/ 155 h 164"/>
                    <a:gd name="T8" fmla="*/ 218 w 226"/>
                    <a:gd name="T9" fmla="*/ 146 h 164"/>
                    <a:gd name="T10" fmla="*/ 211 w 226"/>
                    <a:gd name="T11" fmla="*/ 137 h 164"/>
                    <a:gd name="T12" fmla="*/ 202 w 226"/>
                    <a:gd name="T13" fmla="*/ 127 h 164"/>
                    <a:gd name="T14" fmla="*/ 189 w 226"/>
                    <a:gd name="T15" fmla="*/ 114 h 164"/>
                    <a:gd name="T16" fmla="*/ 171 w 226"/>
                    <a:gd name="T17" fmla="*/ 99 h 164"/>
                    <a:gd name="T18" fmla="*/ 171 w 226"/>
                    <a:gd name="T19" fmla="*/ 99 h 164"/>
                    <a:gd name="T20" fmla="*/ 154 w 226"/>
                    <a:gd name="T21" fmla="*/ 88 h 164"/>
                    <a:gd name="T22" fmla="*/ 135 w 226"/>
                    <a:gd name="T23" fmla="*/ 78 h 164"/>
                    <a:gd name="T24" fmla="*/ 94 w 226"/>
                    <a:gd name="T25" fmla="*/ 55 h 164"/>
                    <a:gd name="T26" fmla="*/ 47 w 226"/>
                    <a:gd name="T27" fmla="*/ 29 h 164"/>
                    <a:gd name="T28" fmla="*/ 24 w 226"/>
                    <a:gd name="T29" fmla="*/ 16 h 164"/>
                    <a:gd name="T30" fmla="*/ 0 w 226"/>
                    <a:gd name="T31" fmla="*/ 0 h 164"/>
                    <a:gd name="T32" fmla="*/ 0 w 226"/>
                    <a:gd name="T33" fmla="*/ 0 h 164"/>
                    <a:gd name="T34" fmla="*/ 5 w 226"/>
                    <a:gd name="T35" fmla="*/ 0 h 164"/>
                    <a:gd name="T36" fmla="*/ 5 w 226"/>
                    <a:gd name="T37" fmla="*/ 0 h 164"/>
                    <a:gd name="T38" fmla="*/ 31 w 226"/>
                    <a:gd name="T39" fmla="*/ 16 h 164"/>
                    <a:gd name="T40" fmla="*/ 54 w 226"/>
                    <a:gd name="T41" fmla="*/ 29 h 164"/>
                    <a:gd name="T42" fmla="*/ 54 w 226"/>
                    <a:gd name="T43" fmla="*/ 29 h 164"/>
                    <a:gd name="T44" fmla="*/ 107 w 226"/>
                    <a:gd name="T45" fmla="*/ 57 h 164"/>
                    <a:gd name="T46" fmla="*/ 148 w 226"/>
                    <a:gd name="T47" fmla="*/ 81 h 164"/>
                    <a:gd name="T48" fmla="*/ 164 w 226"/>
                    <a:gd name="T49" fmla="*/ 91 h 164"/>
                    <a:gd name="T50" fmla="*/ 179 w 226"/>
                    <a:gd name="T51" fmla="*/ 101 h 164"/>
                    <a:gd name="T52" fmla="*/ 190 w 226"/>
                    <a:gd name="T53" fmla="*/ 111 h 164"/>
                    <a:gd name="T54" fmla="*/ 200 w 226"/>
                    <a:gd name="T55" fmla="*/ 120 h 164"/>
                    <a:gd name="T56" fmla="*/ 200 w 226"/>
                    <a:gd name="T57" fmla="*/ 120 h 164"/>
                    <a:gd name="T58" fmla="*/ 213 w 226"/>
                    <a:gd name="T59" fmla="*/ 140 h 164"/>
                    <a:gd name="T60" fmla="*/ 221 w 226"/>
                    <a:gd name="T61" fmla="*/ 153 h 164"/>
                    <a:gd name="T62" fmla="*/ 226 w 226"/>
                    <a:gd name="T63" fmla="*/ 161 h 164"/>
                    <a:gd name="T64" fmla="*/ 226 w 226"/>
                    <a:gd name="T65" fmla="*/ 164 h 164"/>
                    <a:gd name="T66" fmla="*/ 226 w 226"/>
                    <a:gd name="T67" fmla="*/ 164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164"/>
                    <a:gd name="T104" fmla="*/ 226 w 226"/>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164">
                      <a:moveTo>
                        <a:pt x="226" y="164"/>
                      </a:moveTo>
                      <a:lnTo>
                        <a:pt x="226" y="164"/>
                      </a:lnTo>
                      <a:lnTo>
                        <a:pt x="224" y="159"/>
                      </a:lnTo>
                      <a:lnTo>
                        <a:pt x="221" y="155"/>
                      </a:lnTo>
                      <a:lnTo>
                        <a:pt x="218" y="146"/>
                      </a:lnTo>
                      <a:lnTo>
                        <a:pt x="211" y="137"/>
                      </a:lnTo>
                      <a:lnTo>
                        <a:pt x="202" y="127"/>
                      </a:lnTo>
                      <a:lnTo>
                        <a:pt x="189" y="114"/>
                      </a:lnTo>
                      <a:lnTo>
                        <a:pt x="171" y="99"/>
                      </a:lnTo>
                      <a:lnTo>
                        <a:pt x="154" y="88"/>
                      </a:lnTo>
                      <a:lnTo>
                        <a:pt x="135" y="78"/>
                      </a:lnTo>
                      <a:lnTo>
                        <a:pt x="94" y="55"/>
                      </a:lnTo>
                      <a:lnTo>
                        <a:pt x="47" y="29"/>
                      </a:lnTo>
                      <a:lnTo>
                        <a:pt x="24" y="16"/>
                      </a:lnTo>
                      <a:lnTo>
                        <a:pt x="0" y="0"/>
                      </a:lnTo>
                      <a:lnTo>
                        <a:pt x="5" y="0"/>
                      </a:lnTo>
                      <a:lnTo>
                        <a:pt x="31" y="16"/>
                      </a:lnTo>
                      <a:lnTo>
                        <a:pt x="54" y="29"/>
                      </a:lnTo>
                      <a:lnTo>
                        <a:pt x="107" y="57"/>
                      </a:lnTo>
                      <a:lnTo>
                        <a:pt x="148" y="81"/>
                      </a:lnTo>
                      <a:lnTo>
                        <a:pt x="164" y="91"/>
                      </a:lnTo>
                      <a:lnTo>
                        <a:pt x="179" y="101"/>
                      </a:lnTo>
                      <a:lnTo>
                        <a:pt x="190" y="111"/>
                      </a:lnTo>
                      <a:lnTo>
                        <a:pt x="200" y="120"/>
                      </a:lnTo>
                      <a:lnTo>
                        <a:pt x="213" y="140"/>
                      </a:lnTo>
                      <a:lnTo>
                        <a:pt x="221" y="153"/>
                      </a:lnTo>
                      <a:lnTo>
                        <a:pt x="226" y="161"/>
                      </a:lnTo>
                      <a:lnTo>
                        <a:pt x="226" y="164"/>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6" name="Freeform 184"/>
                <p:cNvSpPr>
                  <a:spLocks/>
                </p:cNvSpPr>
                <p:nvPr/>
              </p:nvSpPr>
              <p:spPr bwMode="auto">
                <a:xfrm>
                  <a:off x="2801678" y="3227795"/>
                  <a:ext cx="125730" cy="123190"/>
                </a:xfrm>
                <a:custGeom>
                  <a:avLst/>
                  <a:gdLst>
                    <a:gd name="T0" fmla="*/ 0 w 194"/>
                    <a:gd name="T1" fmla="*/ 105 h 120"/>
                    <a:gd name="T2" fmla="*/ 0 w 194"/>
                    <a:gd name="T3" fmla="*/ 105 h 120"/>
                    <a:gd name="T4" fmla="*/ 20 w 194"/>
                    <a:gd name="T5" fmla="*/ 99 h 120"/>
                    <a:gd name="T6" fmla="*/ 65 w 194"/>
                    <a:gd name="T7" fmla="*/ 81 h 120"/>
                    <a:gd name="T8" fmla="*/ 91 w 194"/>
                    <a:gd name="T9" fmla="*/ 71 h 120"/>
                    <a:gd name="T10" fmla="*/ 117 w 194"/>
                    <a:gd name="T11" fmla="*/ 58 h 120"/>
                    <a:gd name="T12" fmla="*/ 140 w 194"/>
                    <a:gd name="T13" fmla="*/ 47 h 120"/>
                    <a:gd name="T14" fmla="*/ 156 w 194"/>
                    <a:gd name="T15" fmla="*/ 35 h 120"/>
                    <a:gd name="T16" fmla="*/ 156 w 194"/>
                    <a:gd name="T17" fmla="*/ 35 h 120"/>
                    <a:gd name="T18" fmla="*/ 177 w 194"/>
                    <a:gd name="T19" fmla="*/ 16 h 120"/>
                    <a:gd name="T20" fmla="*/ 189 w 194"/>
                    <a:gd name="T21" fmla="*/ 6 h 120"/>
                    <a:gd name="T22" fmla="*/ 194 w 194"/>
                    <a:gd name="T23" fmla="*/ 1 h 120"/>
                    <a:gd name="T24" fmla="*/ 194 w 194"/>
                    <a:gd name="T25" fmla="*/ 0 h 120"/>
                    <a:gd name="T26" fmla="*/ 194 w 194"/>
                    <a:gd name="T27" fmla="*/ 0 h 120"/>
                    <a:gd name="T28" fmla="*/ 194 w 194"/>
                    <a:gd name="T29" fmla="*/ 4 h 120"/>
                    <a:gd name="T30" fmla="*/ 190 w 194"/>
                    <a:gd name="T31" fmla="*/ 11 h 120"/>
                    <a:gd name="T32" fmla="*/ 186 w 194"/>
                    <a:gd name="T33" fmla="*/ 21 h 120"/>
                    <a:gd name="T34" fmla="*/ 177 w 194"/>
                    <a:gd name="T35" fmla="*/ 30 h 120"/>
                    <a:gd name="T36" fmla="*/ 163 w 194"/>
                    <a:gd name="T37" fmla="*/ 43 h 120"/>
                    <a:gd name="T38" fmla="*/ 142 w 194"/>
                    <a:gd name="T39" fmla="*/ 58 h 120"/>
                    <a:gd name="T40" fmla="*/ 114 w 194"/>
                    <a:gd name="T41" fmla="*/ 73 h 120"/>
                    <a:gd name="T42" fmla="*/ 114 w 194"/>
                    <a:gd name="T43" fmla="*/ 73 h 120"/>
                    <a:gd name="T44" fmla="*/ 62 w 194"/>
                    <a:gd name="T45" fmla="*/ 99 h 120"/>
                    <a:gd name="T46" fmla="*/ 31 w 194"/>
                    <a:gd name="T47" fmla="*/ 112 h 120"/>
                    <a:gd name="T48" fmla="*/ 12 w 194"/>
                    <a:gd name="T49" fmla="*/ 120 h 120"/>
                    <a:gd name="T50" fmla="*/ 12 w 194"/>
                    <a:gd name="T51" fmla="*/ 120 h 120"/>
                    <a:gd name="T52" fmla="*/ 0 w 194"/>
                    <a:gd name="T53" fmla="*/ 105 h 120"/>
                    <a:gd name="T54" fmla="*/ 0 w 194"/>
                    <a:gd name="T55" fmla="*/ 105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120"/>
                    <a:gd name="T86" fmla="*/ 194 w 194"/>
                    <a:gd name="T87" fmla="*/ 120 h 1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120">
                      <a:moveTo>
                        <a:pt x="0" y="105"/>
                      </a:moveTo>
                      <a:lnTo>
                        <a:pt x="0" y="105"/>
                      </a:lnTo>
                      <a:lnTo>
                        <a:pt x="20" y="99"/>
                      </a:lnTo>
                      <a:lnTo>
                        <a:pt x="65" y="81"/>
                      </a:lnTo>
                      <a:lnTo>
                        <a:pt x="91" y="71"/>
                      </a:lnTo>
                      <a:lnTo>
                        <a:pt x="117" y="58"/>
                      </a:lnTo>
                      <a:lnTo>
                        <a:pt x="140" y="47"/>
                      </a:lnTo>
                      <a:lnTo>
                        <a:pt x="156" y="35"/>
                      </a:lnTo>
                      <a:lnTo>
                        <a:pt x="177" y="16"/>
                      </a:lnTo>
                      <a:lnTo>
                        <a:pt x="189" y="6"/>
                      </a:lnTo>
                      <a:lnTo>
                        <a:pt x="194" y="1"/>
                      </a:lnTo>
                      <a:lnTo>
                        <a:pt x="194" y="0"/>
                      </a:lnTo>
                      <a:lnTo>
                        <a:pt x="194" y="4"/>
                      </a:lnTo>
                      <a:lnTo>
                        <a:pt x="190" y="11"/>
                      </a:lnTo>
                      <a:lnTo>
                        <a:pt x="186" y="21"/>
                      </a:lnTo>
                      <a:lnTo>
                        <a:pt x="177" y="30"/>
                      </a:lnTo>
                      <a:lnTo>
                        <a:pt x="163" y="43"/>
                      </a:lnTo>
                      <a:lnTo>
                        <a:pt x="142" y="58"/>
                      </a:lnTo>
                      <a:lnTo>
                        <a:pt x="114" y="73"/>
                      </a:lnTo>
                      <a:lnTo>
                        <a:pt x="62" y="99"/>
                      </a:lnTo>
                      <a:lnTo>
                        <a:pt x="31" y="112"/>
                      </a:lnTo>
                      <a:lnTo>
                        <a:pt x="12" y="120"/>
                      </a:lnTo>
                      <a:lnTo>
                        <a:pt x="0" y="105"/>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7" name="Freeform 185"/>
                <p:cNvSpPr>
                  <a:spLocks/>
                </p:cNvSpPr>
                <p:nvPr/>
              </p:nvSpPr>
              <p:spPr bwMode="auto">
                <a:xfrm>
                  <a:off x="2802947" y="3227795"/>
                  <a:ext cx="124460" cy="120651"/>
                </a:xfrm>
                <a:custGeom>
                  <a:avLst/>
                  <a:gdLst>
                    <a:gd name="T0" fmla="*/ 0 w 192"/>
                    <a:gd name="T1" fmla="*/ 105 h 118"/>
                    <a:gd name="T2" fmla="*/ 0 w 192"/>
                    <a:gd name="T3" fmla="*/ 105 h 118"/>
                    <a:gd name="T4" fmla="*/ 21 w 192"/>
                    <a:gd name="T5" fmla="*/ 99 h 118"/>
                    <a:gd name="T6" fmla="*/ 65 w 192"/>
                    <a:gd name="T7" fmla="*/ 82 h 118"/>
                    <a:gd name="T8" fmla="*/ 91 w 192"/>
                    <a:gd name="T9" fmla="*/ 71 h 118"/>
                    <a:gd name="T10" fmla="*/ 117 w 192"/>
                    <a:gd name="T11" fmla="*/ 60 h 118"/>
                    <a:gd name="T12" fmla="*/ 138 w 192"/>
                    <a:gd name="T13" fmla="*/ 47 h 118"/>
                    <a:gd name="T14" fmla="*/ 156 w 192"/>
                    <a:gd name="T15" fmla="*/ 35 h 118"/>
                    <a:gd name="T16" fmla="*/ 156 w 192"/>
                    <a:gd name="T17" fmla="*/ 35 h 118"/>
                    <a:gd name="T18" fmla="*/ 175 w 192"/>
                    <a:gd name="T19" fmla="*/ 17 h 118"/>
                    <a:gd name="T20" fmla="*/ 187 w 192"/>
                    <a:gd name="T21" fmla="*/ 6 h 118"/>
                    <a:gd name="T22" fmla="*/ 192 w 192"/>
                    <a:gd name="T23" fmla="*/ 1 h 118"/>
                    <a:gd name="T24" fmla="*/ 192 w 192"/>
                    <a:gd name="T25" fmla="*/ 0 h 118"/>
                    <a:gd name="T26" fmla="*/ 192 w 192"/>
                    <a:gd name="T27" fmla="*/ 0 h 118"/>
                    <a:gd name="T28" fmla="*/ 192 w 192"/>
                    <a:gd name="T29" fmla="*/ 4 h 118"/>
                    <a:gd name="T30" fmla="*/ 188 w 192"/>
                    <a:gd name="T31" fmla="*/ 11 h 118"/>
                    <a:gd name="T32" fmla="*/ 184 w 192"/>
                    <a:gd name="T33" fmla="*/ 21 h 118"/>
                    <a:gd name="T34" fmla="*/ 175 w 192"/>
                    <a:gd name="T35" fmla="*/ 30 h 118"/>
                    <a:gd name="T36" fmla="*/ 161 w 192"/>
                    <a:gd name="T37" fmla="*/ 43 h 118"/>
                    <a:gd name="T38" fmla="*/ 140 w 192"/>
                    <a:gd name="T39" fmla="*/ 58 h 118"/>
                    <a:gd name="T40" fmla="*/ 110 w 192"/>
                    <a:gd name="T41" fmla="*/ 73 h 118"/>
                    <a:gd name="T42" fmla="*/ 110 w 192"/>
                    <a:gd name="T43" fmla="*/ 73 h 118"/>
                    <a:gd name="T44" fmla="*/ 58 w 192"/>
                    <a:gd name="T45" fmla="*/ 97 h 118"/>
                    <a:gd name="T46" fmla="*/ 29 w 192"/>
                    <a:gd name="T47" fmla="*/ 112 h 118"/>
                    <a:gd name="T48" fmla="*/ 11 w 192"/>
                    <a:gd name="T49" fmla="*/ 118 h 118"/>
                    <a:gd name="T50" fmla="*/ 11 w 192"/>
                    <a:gd name="T51" fmla="*/ 118 h 118"/>
                    <a:gd name="T52" fmla="*/ 0 w 192"/>
                    <a:gd name="T53" fmla="*/ 105 h 118"/>
                    <a:gd name="T54" fmla="*/ 0 w 192"/>
                    <a:gd name="T55" fmla="*/ 105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18"/>
                    <a:gd name="T86" fmla="*/ 192 w 192"/>
                    <a:gd name="T87" fmla="*/ 118 h 1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18">
                      <a:moveTo>
                        <a:pt x="0" y="105"/>
                      </a:moveTo>
                      <a:lnTo>
                        <a:pt x="0" y="105"/>
                      </a:lnTo>
                      <a:lnTo>
                        <a:pt x="21" y="99"/>
                      </a:lnTo>
                      <a:lnTo>
                        <a:pt x="65" y="82"/>
                      </a:lnTo>
                      <a:lnTo>
                        <a:pt x="91" y="71"/>
                      </a:lnTo>
                      <a:lnTo>
                        <a:pt x="117" y="60"/>
                      </a:lnTo>
                      <a:lnTo>
                        <a:pt x="138" y="47"/>
                      </a:lnTo>
                      <a:lnTo>
                        <a:pt x="156" y="35"/>
                      </a:lnTo>
                      <a:lnTo>
                        <a:pt x="175" y="17"/>
                      </a:lnTo>
                      <a:lnTo>
                        <a:pt x="187" y="6"/>
                      </a:lnTo>
                      <a:lnTo>
                        <a:pt x="192" y="1"/>
                      </a:lnTo>
                      <a:lnTo>
                        <a:pt x="192" y="0"/>
                      </a:lnTo>
                      <a:lnTo>
                        <a:pt x="192" y="4"/>
                      </a:lnTo>
                      <a:lnTo>
                        <a:pt x="188" y="11"/>
                      </a:lnTo>
                      <a:lnTo>
                        <a:pt x="184" y="21"/>
                      </a:lnTo>
                      <a:lnTo>
                        <a:pt x="175" y="30"/>
                      </a:lnTo>
                      <a:lnTo>
                        <a:pt x="161" y="43"/>
                      </a:lnTo>
                      <a:lnTo>
                        <a:pt x="140" y="58"/>
                      </a:lnTo>
                      <a:lnTo>
                        <a:pt x="110" y="73"/>
                      </a:lnTo>
                      <a:lnTo>
                        <a:pt x="58" y="97"/>
                      </a:lnTo>
                      <a:lnTo>
                        <a:pt x="29" y="112"/>
                      </a:lnTo>
                      <a:lnTo>
                        <a:pt x="11" y="118"/>
                      </a:lnTo>
                      <a:lnTo>
                        <a:pt x="0" y="105"/>
                      </a:lnTo>
                      <a:close/>
                    </a:path>
                  </a:pathLst>
                </a:custGeom>
                <a:solidFill>
                  <a:srgbClr val="329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8" name="Freeform 186"/>
                <p:cNvSpPr>
                  <a:spLocks/>
                </p:cNvSpPr>
                <p:nvPr/>
              </p:nvSpPr>
              <p:spPr bwMode="auto">
                <a:xfrm>
                  <a:off x="2805488" y="3227795"/>
                  <a:ext cx="121920" cy="119380"/>
                </a:xfrm>
                <a:custGeom>
                  <a:avLst/>
                  <a:gdLst>
                    <a:gd name="T0" fmla="*/ 0 w 189"/>
                    <a:gd name="T1" fmla="*/ 105 h 117"/>
                    <a:gd name="T2" fmla="*/ 0 w 189"/>
                    <a:gd name="T3" fmla="*/ 105 h 117"/>
                    <a:gd name="T4" fmla="*/ 20 w 189"/>
                    <a:gd name="T5" fmla="*/ 99 h 117"/>
                    <a:gd name="T6" fmla="*/ 63 w 189"/>
                    <a:gd name="T7" fmla="*/ 82 h 117"/>
                    <a:gd name="T8" fmla="*/ 90 w 189"/>
                    <a:gd name="T9" fmla="*/ 71 h 117"/>
                    <a:gd name="T10" fmla="*/ 116 w 189"/>
                    <a:gd name="T11" fmla="*/ 60 h 117"/>
                    <a:gd name="T12" fmla="*/ 137 w 189"/>
                    <a:gd name="T13" fmla="*/ 48 h 117"/>
                    <a:gd name="T14" fmla="*/ 153 w 189"/>
                    <a:gd name="T15" fmla="*/ 35 h 117"/>
                    <a:gd name="T16" fmla="*/ 153 w 189"/>
                    <a:gd name="T17" fmla="*/ 35 h 117"/>
                    <a:gd name="T18" fmla="*/ 174 w 189"/>
                    <a:gd name="T19" fmla="*/ 17 h 117"/>
                    <a:gd name="T20" fmla="*/ 184 w 189"/>
                    <a:gd name="T21" fmla="*/ 6 h 117"/>
                    <a:gd name="T22" fmla="*/ 189 w 189"/>
                    <a:gd name="T23" fmla="*/ 1 h 117"/>
                    <a:gd name="T24" fmla="*/ 189 w 189"/>
                    <a:gd name="T25" fmla="*/ 0 h 117"/>
                    <a:gd name="T26" fmla="*/ 189 w 189"/>
                    <a:gd name="T27" fmla="*/ 0 h 117"/>
                    <a:gd name="T28" fmla="*/ 189 w 189"/>
                    <a:gd name="T29" fmla="*/ 4 h 117"/>
                    <a:gd name="T30" fmla="*/ 185 w 189"/>
                    <a:gd name="T31" fmla="*/ 11 h 117"/>
                    <a:gd name="T32" fmla="*/ 181 w 189"/>
                    <a:gd name="T33" fmla="*/ 21 h 117"/>
                    <a:gd name="T34" fmla="*/ 171 w 189"/>
                    <a:gd name="T35" fmla="*/ 30 h 117"/>
                    <a:gd name="T36" fmla="*/ 158 w 189"/>
                    <a:gd name="T37" fmla="*/ 43 h 117"/>
                    <a:gd name="T38" fmla="*/ 137 w 189"/>
                    <a:gd name="T39" fmla="*/ 58 h 117"/>
                    <a:gd name="T40" fmla="*/ 107 w 189"/>
                    <a:gd name="T41" fmla="*/ 73 h 117"/>
                    <a:gd name="T42" fmla="*/ 107 w 189"/>
                    <a:gd name="T43" fmla="*/ 73 h 117"/>
                    <a:gd name="T44" fmla="*/ 55 w 189"/>
                    <a:gd name="T45" fmla="*/ 97 h 117"/>
                    <a:gd name="T46" fmla="*/ 24 w 189"/>
                    <a:gd name="T47" fmla="*/ 110 h 117"/>
                    <a:gd name="T48" fmla="*/ 8 w 189"/>
                    <a:gd name="T49" fmla="*/ 117 h 117"/>
                    <a:gd name="T50" fmla="*/ 8 w 189"/>
                    <a:gd name="T51" fmla="*/ 117 h 117"/>
                    <a:gd name="T52" fmla="*/ 0 w 189"/>
                    <a:gd name="T53" fmla="*/ 105 h 117"/>
                    <a:gd name="T54" fmla="*/ 0 w 189"/>
                    <a:gd name="T55" fmla="*/ 105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9"/>
                    <a:gd name="T85" fmla="*/ 0 h 117"/>
                    <a:gd name="T86" fmla="*/ 189 w 189"/>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9" h="117">
                      <a:moveTo>
                        <a:pt x="0" y="105"/>
                      </a:moveTo>
                      <a:lnTo>
                        <a:pt x="0" y="105"/>
                      </a:lnTo>
                      <a:lnTo>
                        <a:pt x="20" y="99"/>
                      </a:lnTo>
                      <a:lnTo>
                        <a:pt x="63" y="82"/>
                      </a:lnTo>
                      <a:lnTo>
                        <a:pt x="90" y="71"/>
                      </a:lnTo>
                      <a:lnTo>
                        <a:pt x="116" y="60"/>
                      </a:lnTo>
                      <a:lnTo>
                        <a:pt x="137" y="48"/>
                      </a:lnTo>
                      <a:lnTo>
                        <a:pt x="153" y="35"/>
                      </a:lnTo>
                      <a:lnTo>
                        <a:pt x="174" y="17"/>
                      </a:lnTo>
                      <a:lnTo>
                        <a:pt x="184" y="6"/>
                      </a:lnTo>
                      <a:lnTo>
                        <a:pt x="189" y="1"/>
                      </a:lnTo>
                      <a:lnTo>
                        <a:pt x="189" y="0"/>
                      </a:lnTo>
                      <a:lnTo>
                        <a:pt x="189" y="4"/>
                      </a:lnTo>
                      <a:lnTo>
                        <a:pt x="185" y="11"/>
                      </a:lnTo>
                      <a:lnTo>
                        <a:pt x="181" y="21"/>
                      </a:lnTo>
                      <a:lnTo>
                        <a:pt x="171" y="30"/>
                      </a:lnTo>
                      <a:lnTo>
                        <a:pt x="158" y="43"/>
                      </a:lnTo>
                      <a:lnTo>
                        <a:pt x="137" y="58"/>
                      </a:lnTo>
                      <a:lnTo>
                        <a:pt x="107" y="73"/>
                      </a:lnTo>
                      <a:lnTo>
                        <a:pt x="55" y="97"/>
                      </a:lnTo>
                      <a:lnTo>
                        <a:pt x="24" y="110"/>
                      </a:lnTo>
                      <a:lnTo>
                        <a:pt x="8" y="117"/>
                      </a:lnTo>
                      <a:lnTo>
                        <a:pt x="0" y="105"/>
                      </a:lnTo>
                      <a:close/>
                    </a:path>
                  </a:pathLst>
                </a:custGeom>
                <a:solidFill>
                  <a:srgbClr val="479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9" name="Freeform 187"/>
                <p:cNvSpPr>
                  <a:spLocks/>
                </p:cNvSpPr>
                <p:nvPr/>
              </p:nvSpPr>
              <p:spPr bwMode="auto">
                <a:xfrm>
                  <a:off x="2806758" y="3227795"/>
                  <a:ext cx="120650" cy="118110"/>
                </a:xfrm>
                <a:custGeom>
                  <a:avLst/>
                  <a:gdLst>
                    <a:gd name="T0" fmla="*/ 0 w 187"/>
                    <a:gd name="T1" fmla="*/ 105 h 115"/>
                    <a:gd name="T2" fmla="*/ 0 w 187"/>
                    <a:gd name="T3" fmla="*/ 105 h 115"/>
                    <a:gd name="T4" fmla="*/ 19 w 187"/>
                    <a:gd name="T5" fmla="*/ 100 h 115"/>
                    <a:gd name="T6" fmla="*/ 63 w 187"/>
                    <a:gd name="T7" fmla="*/ 82 h 115"/>
                    <a:gd name="T8" fmla="*/ 89 w 187"/>
                    <a:gd name="T9" fmla="*/ 73 h 115"/>
                    <a:gd name="T10" fmla="*/ 114 w 187"/>
                    <a:gd name="T11" fmla="*/ 60 h 115"/>
                    <a:gd name="T12" fmla="*/ 136 w 187"/>
                    <a:gd name="T13" fmla="*/ 48 h 115"/>
                    <a:gd name="T14" fmla="*/ 153 w 187"/>
                    <a:gd name="T15" fmla="*/ 37 h 115"/>
                    <a:gd name="T16" fmla="*/ 153 w 187"/>
                    <a:gd name="T17" fmla="*/ 37 h 115"/>
                    <a:gd name="T18" fmla="*/ 172 w 187"/>
                    <a:gd name="T19" fmla="*/ 17 h 115"/>
                    <a:gd name="T20" fmla="*/ 182 w 187"/>
                    <a:gd name="T21" fmla="*/ 6 h 115"/>
                    <a:gd name="T22" fmla="*/ 187 w 187"/>
                    <a:gd name="T23" fmla="*/ 1 h 115"/>
                    <a:gd name="T24" fmla="*/ 187 w 187"/>
                    <a:gd name="T25" fmla="*/ 0 h 115"/>
                    <a:gd name="T26" fmla="*/ 187 w 187"/>
                    <a:gd name="T27" fmla="*/ 0 h 115"/>
                    <a:gd name="T28" fmla="*/ 187 w 187"/>
                    <a:gd name="T29" fmla="*/ 4 h 115"/>
                    <a:gd name="T30" fmla="*/ 183 w 187"/>
                    <a:gd name="T31" fmla="*/ 11 h 115"/>
                    <a:gd name="T32" fmla="*/ 179 w 187"/>
                    <a:gd name="T33" fmla="*/ 19 h 115"/>
                    <a:gd name="T34" fmla="*/ 169 w 187"/>
                    <a:gd name="T35" fmla="*/ 30 h 115"/>
                    <a:gd name="T36" fmla="*/ 154 w 187"/>
                    <a:gd name="T37" fmla="*/ 43 h 115"/>
                    <a:gd name="T38" fmla="*/ 133 w 187"/>
                    <a:gd name="T39" fmla="*/ 58 h 115"/>
                    <a:gd name="T40" fmla="*/ 105 w 187"/>
                    <a:gd name="T41" fmla="*/ 73 h 115"/>
                    <a:gd name="T42" fmla="*/ 105 w 187"/>
                    <a:gd name="T43" fmla="*/ 73 h 115"/>
                    <a:gd name="T44" fmla="*/ 53 w 187"/>
                    <a:gd name="T45" fmla="*/ 97 h 115"/>
                    <a:gd name="T46" fmla="*/ 22 w 187"/>
                    <a:gd name="T47" fmla="*/ 110 h 115"/>
                    <a:gd name="T48" fmla="*/ 9 w 187"/>
                    <a:gd name="T49" fmla="*/ 115 h 115"/>
                    <a:gd name="T50" fmla="*/ 6 w 187"/>
                    <a:gd name="T51" fmla="*/ 115 h 115"/>
                    <a:gd name="T52" fmla="*/ 6 w 187"/>
                    <a:gd name="T53" fmla="*/ 115 h 115"/>
                    <a:gd name="T54" fmla="*/ 0 w 187"/>
                    <a:gd name="T55" fmla="*/ 105 h 115"/>
                    <a:gd name="T56" fmla="*/ 0 w 187"/>
                    <a:gd name="T57" fmla="*/ 10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115"/>
                    <a:gd name="T89" fmla="*/ 187 w 18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115">
                      <a:moveTo>
                        <a:pt x="0" y="105"/>
                      </a:moveTo>
                      <a:lnTo>
                        <a:pt x="0" y="105"/>
                      </a:lnTo>
                      <a:lnTo>
                        <a:pt x="19" y="100"/>
                      </a:lnTo>
                      <a:lnTo>
                        <a:pt x="63" y="82"/>
                      </a:lnTo>
                      <a:lnTo>
                        <a:pt x="89" y="73"/>
                      </a:lnTo>
                      <a:lnTo>
                        <a:pt x="114" y="60"/>
                      </a:lnTo>
                      <a:lnTo>
                        <a:pt x="136" y="48"/>
                      </a:lnTo>
                      <a:lnTo>
                        <a:pt x="153" y="37"/>
                      </a:lnTo>
                      <a:lnTo>
                        <a:pt x="172" y="17"/>
                      </a:lnTo>
                      <a:lnTo>
                        <a:pt x="182" y="6"/>
                      </a:lnTo>
                      <a:lnTo>
                        <a:pt x="187" y="1"/>
                      </a:lnTo>
                      <a:lnTo>
                        <a:pt x="187" y="0"/>
                      </a:lnTo>
                      <a:lnTo>
                        <a:pt x="187" y="4"/>
                      </a:lnTo>
                      <a:lnTo>
                        <a:pt x="183" y="11"/>
                      </a:lnTo>
                      <a:lnTo>
                        <a:pt x="179" y="19"/>
                      </a:lnTo>
                      <a:lnTo>
                        <a:pt x="169" y="30"/>
                      </a:lnTo>
                      <a:lnTo>
                        <a:pt x="154" y="43"/>
                      </a:lnTo>
                      <a:lnTo>
                        <a:pt x="133" y="58"/>
                      </a:lnTo>
                      <a:lnTo>
                        <a:pt x="105" y="73"/>
                      </a:lnTo>
                      <a:lnTo>
                        <a:pt x="53" y="97"/>
                      </a:lnTo>
                      <a:lnTo>
                        <a:pt x="22" y="110"/>
                      </a:lnTo>
                      <a:lnTo>
                        <a:pt x="9" y="115"/>
                      </a:lnTo>
                      <a:lnTo>
                        <a:pt x="6" y="115"/>
                      </a:lnTo>
                      <a:lnTo>
                        <a:pt x="0" y="105"/>
                      </a:lnTo>
                      <a:close/>
                    </a:path>
                  </a:pathLst>
                </a:custGeom>
                <a:solidFill>
                  <a:srgbClr val="55A4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0" name="Freeform 188"/>
                <p:cNvSpPr>
                  <a:spLocks/>
                </p:cNvSpPr>
                <p:nvPr/>
              </p:nvSpPr>
              <p:spPr bwMode="auto">
                <a:xfrm>
                  <a:off x="2806758" y="3227795"/>
                  <a:ext cx="120650" cy="118110"/>
                </a:xfrm>
                <a:custGeom>
                  <a:avLst/>
                  <a:gdLst>
                    <a:gd name="T0" fmla="*/ 0 w 186"/>
                    <a:gd name="T1" fmla="*/ 105 h 115"/>
                    <a:gd name="T2" fmla="*/ 0 w 186"/>
                    <a:gd name="T3" fmla="*/ 105 h 115"/>
                    <a:gd name="T4" fmla="*/ 20 w 186"/>
                    <a:gd name="T5" fmla="*/ 100 h 115"/>
                    <a:gd name="T6" fmla="*/ 64 w 186"/>
                    <a:gd name="T7" fmla="*/ 84 h 115"/>
                    <a:gd name="T8" fmla="*/ 90 w 186"/>
                    <a:gd name="T9" fmla="*/ 73 h 115"/>
                    <a:gd name="T10" fmla="*/ 114 w 186"/>
                    <a:gd name="T11" fmla="*/ 61 h 115"/>
                    <a:gd name="T12" fmla="*/ 135 w 186"/>
                    <a:gd name="T13" fmla="*/ 48 h 115"/>
                    <a:gd name="T14" fmla="*/ 152 w 186"/>
                    <a:gd name="T15" fmla="*/ 37 h 115"/>
                    <a:gd name="T16" fmla="*/ 152 w 186"/>
                    <a:gd name="T17" fmla="*/ 37 h 115"/>
                    <a:gd name="T18" fmla="*/ 171 w 186"/>
                    <a:gd name="T19" fmla="*/ 17 h 115"/>
                    <a:gd name="T20" fmla="*/ 181 w 186"/>
                    <a:gd name="T21" fmla="*/ 8 h 115"/>
                    <a:gd name="T22" fmla="*/ 186 w 186"/>
                    <a:gd name="T23" fmla="*/ 1 h 115"/>
                    <a:gd name="T24" fmla="*/ 186 w 186"/>
                    <a:gd name="T25" fmla="*/ 0 h 115"/>
                    <a:gd name="T26" fmla="*/ 186 w 186"/>
                    <a:gd name="T27" fmla="*/ 0 h 115"/>
                    <a:gd name="T28" fmla="*/ 186 w 186"/>
                    <a:gd name="T29" fmla="*/ 4 h 115"/>
                    <a:gd name="T30" fmla="*/ 182 w 186"/>
                    <a:gd name="T31" fmla="*/ 11 h 115"/>
                    <a:gd name="T32" fmla="*/ 178 w 186"/>
                    <a:gd name="T33" fmla="*/ 19 h 115"/>
                    <a:gd name="T34" fmla="*/ 168 w 186"/>
                    <a:gd name="T35" fmla="*/ 30 h 115"/>
                    <a:gd name="T36" fmla="*/ 153 w 186"/>
                    <a:gd name="T37" fmla="*/ 43 h 115"/>
                    <a:gd name="T38" fmla="*/ 132 w 186"/>
                    <a:gd name="T39" fmla="*/ 58 h 115"/>
                    <a:gd name="T40" fmla="*/ 103 w 186"/>
                    <a:gd name="T41" fmla="*/ 73 h 115"/>
                    <a:gd name="T42" fmla="*/ 103 w 186"/>
                    <a:gd name="T43" fmla="*/ 73 h 115"/>
                    <a:gd name="T44" fmla="*/ 51 w 186"/>
                    <a:gd name="T45" fmla="*/ 97 h 115"/>
                    <a:gd name="T46" fmla="*/ 21 w 186"/>
                    <a:gd name="T47" fmla="*/ 108 h 115"/>
                    <a:gd name="T48" fmla="*/ 8 w 186"/>
                    <a:gd name="T49" fmla="*/ 113 h 115"/>
                    <a:gd name="T50" fmla="*/ 5 w 186"/>
                    <a:gd name="T51" fmla="*/ 115 h 115"/>
                    <a:gd name="T52" fmla="*/ 5 w 186"/>
                    <a:gd name="T53" fmla="*/ 115 h 115"/>
                    <a:gd name="T54" fmla="*/ 2 w 186"/>
                    <a:gd name="T55" fmla="*/ 110 h 115"/>
                    <a:gd name="T56" fmla="*/ 0 w 186"/>
                    <a:gd name="T57" fmla="*/ 105 h 115"/>
                    <a:gd name="T58" fmla="*/ 0 w 186"/>
                    <a:gd name="T59" fmla="*/ 105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6"/>
                    <a:gd name="T91" fmla="*/ 0 h 115"/>
                    <a:gd name="T92" fmla="*/ 186 w 186"/>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6" h="115">
                      <a:moveTo>
                        <a:pt x="0" y="105"/>
                      </a:moveTo>
                      <a:lnTo>
                        <a:pt x="0" y="105"/>
                      </a:lnTo>
                      <a:lnTo>
                        <a:pt x="20" y="100"/>
                      </a:lnTo>
                      <a:lnTo>
                        <a:pt x="64" y="84"/>
                      </a:lnTo>
                      <a:lnTo>
                        <a:pt x="90" y="73"/>
                      </a:lnTo>
                      <a:lnTo>
                        <a:pt x="114" y="61"/>
                      </a:lnTo>
                      <a:lnTo>
                        <a:pt x="135" y="48"/>
                      </a:lnTo>
                      <a:lnTo>
                        <a:pt x="152" y="37"/>
                      </a:lnTo>
                      <a:lnTo>
                        <a:pt x="171" y="17"/>
                      </a:lnTo>
                      <a:lnTo>
                        <a:pt x="181" y="8"/>
                      </a:lnTo>
                      <a:lnTo>
                        <a:pt x="186" y="1"/>
                      </a:lnTo>
                      <a:lnTo>
                        <a:pt x="186" y="0"/>
                      </a:lnTo>
                      <a:lnTo>
                        <a:pt x="186" y="4"/>
                      </a:lnTo>
                      <a:lnTo>
                        <a:pt x="182" y="11"/>
                      </a:lnTo>
                      <a:lnTo>
                        <a:pt x="178" y="19"/>
                      </a:lnTo>
                      <a:lnTo>
                        <a:pt x="168" y="30"/>
                      </a:lnTo>
                      <a:lnTo>
                        <a:pt x="153" y="43"/>
                      </a:lnTo>
                      <a:lnTo>
                        <a:pt x="132" y="58"/>
                      </a:lnTo>
                      <a:lnTo>
                        <a:pt x="103" y="73"/>
                      </a:lnTo>
                      <a:lnTo>
                        <a:pt x="51" y="97"/>
                      </a:lnTo>
                      <a:lnTo>
                        <a:pt x="21" y="108"/>
                      </a:lnTo>
                      <a:lnTo>
                        <a:pt x="8" y="113"/>
                      </a:lnTo>
                      <a:lnTo>
                        <a:pt x="5" y="115"/>
                      </a:lnTo>
                      <a:lnTo>
                        <a:pt x="2" y="110"/>
                      </a:lnTo>
                      <a:lnTo>
                        <a:pt x="0" y="105"/>
                      </a:lnTo>
                      <a:close/>
                    </a:path>
                  </a:pathLst>
                </a:custGeom>
                <a:solidFill>
                  <a:srgbClr val="64AC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1" name="Freeform 189"/>
                <p:cNvSpPr>
                  <a:spLocks/>
                </p:cNvSpPr>
                <p:nvPr/>
              </p:nvSpPr>
              <p:spPr bwMode="auto">
                <a:xfrm>
                  <a:off x="2808028" y="3227795"/>
                  <a:ext cx="119380" cy="115571"/>
                </a:xfrm>
                <a:custGeom>
                  <a:avLst/>
                  <a:gdLst>
                    <a:gd name="T0" fmla="*/ 0 w 184"/>
                    <a:gd name="T1" fmla="*/ 105 h 113"/>
                    <a:gd name="T2" fmla="*/ 0 w 184"/>
                    <a:gd name="T3" fmla="*/ 105 h 113"/>
                    <a:gd name="T4" fmla="*/ 19 w 184"/>
                    <a:gd name="T5" fmla="*/ 100 h 113"/>
                    <a:gd name="T6" fmla="*/ 63 w 184"/>
                    <a:gd name="T7" fmla="*/ 84 h 113"/>
                    <a:gd name="T8" fmla="*/ 89 w 184"/>
                    <a:gd name="T9" fmla="*/ 73 h 113"/>
                    <a:gd name="T10" fmla="*/ 114 w 184"/>
                    <a:gd name="T11" fmla="*/ 61 h 113"/>
                    <a:gd name="T12" fmla="*/ 135 w 184"/>
                    <a:gd name="T13" fmla="*/ 50 h 113"/>
                    <a:gd name="T14" fmla="*/ 143 w 184"/>
                    <a:gd name="T15" fmla="*/ 43 h 113"/>
                    <a:gd name="T16" fmla="*/ 151 w 184"/>
                    <a:gd name="T17" fmla="*/ 37 h 113"/>
                    <a:gd name="T18" fmla="*/ 151 w 184"/>
                    <a:gd name="T19" fmla="*/ 37 h 113"/>
                    <a:gd name="T20" fmla="*/ 171 w 184"/>
                    <a:gd name="T21" fmla="*/ 19 h 113"/>
                    <a:gd name="T22" fmla="*/ 180 w 184"/>
                    <a:gd name="T23" fmla="*/ 8 h 113"/>
                    <a:gd name="T24" fmla="*/ 184 w 184"/>
                    <a:gd name="T25" fmla="*/ 1 h 113"/>
                    <a:gd name="T26" fmla="*/ 184 w 184"/>
                    <a:gd name="T27" fmla="*/ 0 h 113"/>
                    <a:gd name="T28" fmla="*/ 184 w 184"/>
                    <a:gd name="T29" fmla="*/ 0 h 113"/>
                    <a:gd name="T30" fmla="*/ 184 w 184"/>
                    <a:gd name="T31" fmla="*/ 4 h 113"/>
                    <a:gd name="T32" fmla="*/ 180 w 184"/>
                    <a:gd name="T33" fmla="*/ 11 h 113"/>
                    <a:gd name="T34" fmla="*/ 176 w 184"/>
                    <a:gd name="T35" fmla="*/ 19 h 113"/>
                    <a:gd name="T36" fmla="*/ 166 w 184"/>
                    <a:gd name="T37" fmla="*/ 30 h 113"/>
                    <a:gd name="T38" fmla="*/ 150 w 184"/>
                    <a:gd name="T39" fmla="*/ 43 h 113"/>
                    <a:gd name="T40" fmla="*/ 128 w 184"/>
                    <a:gd name="T41" fmla="*/ 56 h 113"/>
                    <a:gd name="T42" fmla="*/ 101 w 184"/>
                    <a:gd name="T43" fmla="*/ 73 h 113"/>
                    <a:gd name="T44" fmla="*/ 101 w 184"/>
                    <a:gd name="T45" fmla="*/ 73 h 113"/>
                    <a:gd name="T46" fmla="*/ 49 w 184"/>
                    <a:gd name="T47" fmla="*/ 97 h 113"/>
                    <a:gd name="T48" fmla="*/ 19 w 184"/>
                    <a:gd name="T49" fmla="*/ 108 h 113"/>
                    <a:gd name="T50" fmla="*/ 6 w 184"/>
                    <a:gd name="T51" fmla="*/ 112 h 113"/>
                    <a:gd name="T52" fmla="*/ 3 w 184"/>
                    <a:gd name="T53" fmla="*/ 113 h 113"/>
                    <a:gd name="T54" fmla="*/ 3 w 184"/>
                    <a:gd name="T55" fmla="*/ 113 h 113"/>
                    <a:gd name="T56" fmla="*/ 2 w 184"/>
                    <a:gd name="T57" fmla="*/ 108 h 113"/>
                    <a:gd name="T58" fmla="*/ 0 w 184"/>
                    <a:gd name="T59" fmla="*/ 107 h 113"/>
                    <a:gd name="T60" fmla="*/ 0 w 184"/>
                    <a:gd name="T61" fmla="*/ 105 h 113"/>
                    <a:gd name="T62" fmla="*/ 0 w 184"/>
                    <a:gd name="T63" fmla="*/ 10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13"/>
                    <a:gd name="T98" fmla="*/ 184 w 184"/>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13">
                      <a:moveTo>
                        <a:pt x="0" y="105"/>
                      </a:moveTo>
                      <a:lnTo>
                        <a:pt x="0" y="105"/>
                      </a:lnTo>
                      <a:lnTo>
                        <a:pt x="19" y="100"/>
                      </a:lnTo>
                      <a:lnTo>
                        <a:pt x="63" y="84"/>
                      </a:lnTo>
                      <a:lnTo>
                        <a:pt x="89" y="73"/>
                      </a:lnTo>
                      <a:lnTo>
                        <a:pt x="114" y="61"/>
                      </a:lnTo>
                      <a:lnTo>
                        <a:pt x="135" y="50"/>
                      </a:lnTo>
                      <a:lnTo>
                        <a:pt x="143" y="43"/>
                      </a:lnTo>
                      <a:lnTo>
                        <a:pt x="151" y="37"/>
                      </a:lnTo>
                      <a:lnTo>
                        <a:pt x="171" y="19"/>
                      </a:lnTo>
                      <a:lnTo>
                        <a:pt x="180" y="8"/>
                      </a:lnTo>
                      <a:lnTo>
                        <a:pt x="184" y="1"/>
                      </a:lnTo>
                      <a:lnTo>
                        <a:pt x="184" y="0"/>
                      </a:lnTo>
                      <a:lnTo>
                        <a:pt x="184" y="4"/>
                      </a:lnTo>
                      <a:lnTo>
                        <a:pt x="180" y="11"/>
                      </a:lnTo>
                      <a:lnTo>
                        <a:pt x="176" y="19"/>
                      </a:lnTo>
                      <a:lnTo>
                        <a:pt x="166" y="30"/>
                      </a:lnTo>
                      <a:lnTo>
                        <a:pt x="150" y="43"/>
                      </a:lnTo>
                      <a:lnTo>
                        <a:pt x="128" y="56"/>
                      </a:lnTo>
                      <a:lnTo>
                        <a:pt x="101" y="73"/>
                      </a:lnTo>
                      <a:lnTo>
                        <a:pt x="49" y="97"/>
                      </a:lnTo>
                      <a:lnTo>
                        <a:pt x="19" y="108"/>
                      </a:lnTo>
                      <a:lnTo>
                        <a:pt x="6" y="112"/>
                      </a:lnTo>
                      <a:lnTo>
                        <a:pt x="3" y="113"/>
                      </a:lnTo>
                      <a:lnTo>
                        <a:pt x="2" y="108"/>
                      </a:lnTo>
                      <a:lnTo>
                        <a:pt x="0" y="107"/>
                      </a:lnTo>
                      <a:lnTo>
                        <a:pt x="0" y="105"/>
                      </a:lnTo>
                      <a:close/>
                    </a:path>
                  </a:pathLst>
                </a:custGeom>
                <a:solidFill>
                  <a:srgbClr val="73B7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2" name="Freeform 190"/>
                <p:cNvSpPr>
                  <a:spLocks/>
                </p:cNvSpPr>
                <p:nvPr/>
              </p:nvSpPr>
              <p:spPr bwMode="auto">
                <a:xfrm>
                  <a:off x="2809298" y="3227795"/>
                  <a:ext cx="118110" cy="114300"/>
                </a:xfrm>
                <a:custGeom>
                  <a:avLst/>
                  <a:gdLst>
                    <a:gd name="T0" fmla="*/ 0 w 182"/>
                    <a:gd name="T1" fmla="*/ 105 h 112"/>
                    <a:gd name="T2" fmla="*/ 0 w 182"/>
                    <a:gd name="T3" fmla="*/ 105 h 112"/>
                    <a:gd name="T4" fmla="*/ 19 w 182"/>
                    <a:gd name="T5" fmla="*/ 100 h 112"/>
                    <a:gd name="T6" fmla="*/ 63 w 182"/>
                    <a:gd name="T7" fmla="*/ 84 h 112"/>
                    <a:gd name="T8" fmla="*/ 89 w 182"/>
                    <a:gd name="T9" fmla="*/ 74 h 112"/>
                    <a:gd name="T10" fmla="*/ 113 w 182"/>
                    <a:gd name="T11" fmla="*/ 63 h 112"/>
                    <a:gd name="T12" fmla="*/ 135 w 182"/>
                    <a:gd name="T13" fmla="*/ 50 h 112"/>
                    <a:gd name="T14" fmla="*/ 143 w 182"/>
                    <a:gd name="T15" fmla="*/ 43 h 112"/>
                    <a:gd name="T16" fmla="*/ 149 w 182"/>
                    <a:gd name="T17" fmla="*/ 39 h 112"/>
                    <a:gd name="T18" fmla="*/ 149 w 182"/>
                    <a:gd name="T19" fmla="*/ 39 h 112"/>
                    <a:gd name="T20" fmla="*/ 169 w 182"/>
                    <a:gd name="T21" fmla="*/ 19 h 112"/>
                    <a:gd name="T22" fmla="*/ 178 w 182"/>
                    <a:gd name="T23" fmla="*/ 8 h 112"/>
                    <a:gd name="T24" fmla="*/ 182 w 182"/>
                    <a:gd name="T25" fmla="*/ 3 h 112"/>
                    <a:gd name="T26" fmla="*/ 182 w 182"/>
                    <a:gd name="T27" fmla="*/ 0 h 112"/>
                    <a:gd name="T28" fmla="*/ 182 w 182"/>
                    <a:gd name="T29" fmla="*/ 0 h 112"/>
                    <a:gd name="T30" fmla="*/ 182 w 182"/>
                    <a:gd name="T31" fmla="*/ 3 h 112"/>
                    <a:gd name="T32" fmla="*/ 178 w 182"/>
                    <a:gd name="T33" fmla="*/ 9 h 112"/>
                    <a:gd name="T34" fmla="*/ 172 w 182"/>
                    <a:gd name="T35" fmla="*/ 19 h 112"/>
                    <a:gd name="T36" fmla="*/ 162 w 182"/>
                    <a:gd name="T37" fmla="*/ 30 h 112"/>
                    <a:gd name="T38" fmla="*/ 148 w 182"/>
                    <a:gd name="T39" fmla="*/ 42 h 112"/>
                    <a:gd name="T40" fmla="*/ 126 w 182"/>
                    <a:gd name="T41" fmla="*/ 56 h 112"/>
                    <a:gd name="T42" fmla="*/ 97 w 182"/>
                    <a:gd name="T43" fmla="*/ 73 h 112"/>
                    <a:gd name="T44" fmla="*/ 97 w 182"/>
                    <a:gd name="T45" fmla="*/ 73 h 112"/>
                    <a:gd name="T46" fmla="*/ 47 w 182"/>
                    <a:gd name="T47" fmla="*/ 95 h 112"/>
                    <a:gd name="T48" fmla="*/ 17 w 182"/>
                    <a:gd name="T49" fmla="*/ 108 h 112"/>
                    <a:gd name="T50" fmla="*/ 4 w 182"/>
                    <a:gd name="T51" fmla="*/ 112 h 112"/>
                    <a:gd name="T52" fmla="*/ 1 w 182"/>
                    <a:gd name="T53" fmla="*/ 112 h 112"/>
                    <a:gd name="T54" fmla="*/ 1 w 182"/>
                    <a:gd name="T55" fmla="*/ 112 h 112"/>
                    <a:gd name="T56" fmla="*/ 0 w 182"/>
                    <a:gd name="T57" fmla="*/ 108 h 112"/>
                    <a:gd name="T58" fmla="*/ 0 w 182"/>
                    <a:gd name="T59" fmla="*/ 107 h 112"/>
                    <a:gd name="T60" fmla="*/ 0 w 182"/>
                    <a:gd name="T61" fmla="*/ 105 h 112"/>
                    <a:gd name="T62" fmla="*/ 0 w 182"/>
                    <a:gd name="T63" fmla="*/ 105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12"/>
                    <a:gd name="T98" fmla="*/ 182 w 1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12">
                      <a:moveTo>
                        <a:pt x="0" y="105"/>
                      </a:moveTo>
                      <a:lnTo>
                        <a:pt x="0" y="105"/>
                      </a:lnTo>
                      <a:lnTo>
                        <a:pt x="19" y="100"/>
                      </a:lnTo>
                      <a:lnTo>
                        <a:pt x="63" y="84"/>
                      </a:lnTo>
                      <a:lnTo>
                        <a:pt x="89" y="74"/>
                      </a:lnTo>
                      <a:lnTo>
                        <a:pt x="113" y="63"/>
                      </a:lnTo>
                      <a:lnTo>
                        <a:pt x="135" y="50"/>
                      </a:lnTo>
                      <a:lnTo>
                        <a:pt x="143" y="43"/>
                      </a:lnTo>
                      <a:lnTo>
                        <a:pt x="149" y="39"/>
                      </a:lnTo>
                      <a:lnTo>
                        <a:pt x="169" y="19"/>
                      </a:lnTo>
                      <a:lnTo>
                        <a:pt x="178" y="8"/>
                      </a:lnTo>
                      <a:lnTo>
                        <a:pt x="182" y="3"/>
                      </a:lnTo>
                      <a:lnTo>
                        <a:pt x="182" y="0"/>
                      </a:lnTo>
                      <a:lnTo>
                        <a:pt x="182" y="3"/>
                      </a:lnTo>
                      <a:lnTo>
                        <a:pt x="178" y="9"/>
                      </a:lnTo>
                      <a:lnTo>
                        <a:pt x="172" y="19"/>
                      </a:lnTo>
                      <a:lnTo>
                        <a:pt x="162" y="30"/>
                      </a:lnTo>
                      <a:lnTo>
                        <a:pt x="148" y="42"/>
                      </a:lnTo>
                      <a:lnTo>
                        <a:pt x="126" y="56"/>
                      </a:lnTo>
                      <a:lnTo>
                        <a:pt x="97" y="73"/>
                      </a:lnTo>
                      <a:lnTo>
                        <a:pt x="47" y="95"/>
                      </a:lnTo>
                      <a:lnTo>
                        <a:pt x="17" y="108"/>
                      </a:lnTo>
                      <a:lnTo>
                        <a:pt x="4" y="112"/>
                      </a:lnTo>
                      <a:lnTo>
                        <a:pt x="1" y="112"/>
                      </a:lnTo>
                      <a:lnTo>
                        <a:pt x="0" y="108"/>
                      </a:lnTo>
                      <a:lnTo>
                        <a:pt x="0" y="107"/>
                      </a:lnTo>
                      <a:lnTo>
                        <a:pt x="0" y="105"/>
                      </a:lnTo>
                      <a:close/>
                    </a:path>
                  </a:pathLst>
                </a:custGeom>
                <a:solidFill>
                  <a:srgbClr val="84C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3" name="Freeform 191"/>
                <p:cNvSpPr>
                  <a:spLocks/>
                </p:cNvSpPr>
                <p:nvPr/>
              </p:nvSpPr>
              <p:spPr bwMode="auto">
                <a:xfrm>
                  <a:off x="2810567" y="3227795"/>
                  <a:ext cx="116840" cy="113031"/>
                </a:xfrm>
                <a:custGeom>
                  <a:avLst/>
                  <a:gdLst>
                    <a:gd name="T0" fmla="*/ 0 w 181"/>
                    <a:gd name="T1" fmla="*/ 107 h 110"/>
                    <a:gd name="T2" fmla="*/ 0 w 181"/>
                    <a:gd name="T3" fmla="*/ 107 h 110"/>
                    <a:gd name="T4" fmla="*/ 21 w 181"/>
                    <a:gd name="T5" fmla="*/ 100 h 110"/>
                    <a:gd name="T6" fmla="*/ 64 w 181"/>
                    <a:gd name="T7" fmla="*/ 86 h 110"/>
                    <a:gd name="T8" fmla="*/ 88 w 181"/>
                    <a:gd name="T9" fmla="*/ 74 h 110"/>
                    <a:gd name="T10" fmla="*/ 112 w 181"/>
                    <a:gd name="T11" fmla="*/ 63 h 110"/>
                    <a:gd name="T12" fmla="*/ 134 w 181"/>
                    <a:gd name="T13" fmla="*/ 52 h 110"/>
                    <a:gd name="T14" fmla="*/ 142 w 181"/>
                    <a:gd name="T15" fmla="*/ 45 h 110"/>
                    <a:gd name="T16" fmla="*/ 150 w 181"/>
                    <a:gd name="T17" fmla="*/ 39 h 110"/>
                    <a:gd name="T18" fmla="*/ 150 w 181"/>
                    <a:gd name="T19" fmla="*/ 39 h 110"/>
                    <a:gd name="T20" fmla="*/ 168 w 181"/>
                    <a:gd name="T21" fmla="*/ 19 h 110"/>
                    <a:gd name="T22" fmla="*/ 177 w 181"/>
                    <a:gd name="T23" fmla="*/ 8 h 110"/>
                    <a:gd name="T24" fmla="*/ 181 w 181"/>
                    <a:gd name="T25" fmla="*/ 3 h 110"/>
                    <a:gd name="T26" fmla="*/ 181 w 181"/>
                    <a:gd name="T27" fmla="*/ 0 h 110"/>
                    <a:gd name="T28" fmla="*/ 181 w 181"/>
                    <a:gd name="T29" fmla="*/ 0 h 110"/>
                    <a:gd name="T30" fmla="*/ 179 w 181"/>
                    <a:gd name="T31" fmla="*/ 3 h 110"/>
                    <a:gd name="T32" fmla="*/ 177 w 181"/>
                    <a:gd name="T33" fmla="*/ 9 h 110"/>
                    <a:gd name="T34" fmla="*/ 171 w 181"/>
                    <a:gd name="T35" fmla="*/ 19 h 110"/>
                    <a:gd name="T36" fmla="*/ 161 w 181"/>
                    <a:gd name="T37" fmla="*/ 30 h 110"/>
                    <a:gd name="T38" fmla="*/ 147 w 181"/>
                    <a:gd name="T39" fmla="*/ 42 h 110"/>
                    <a:gd name="T40" fmla="*/ 125 w 181"/>
                    <a:gd name="T41" fmla="*/ 56 h 110"/>
                    <a:gd name="T42" fmla="*/ 96 w 181"/>
                    <a:gd name="T43" fmla="*/ 73 h 110"/>
                    <a:gd name="T44" fmla="*/ 96 w 181"/>
                    <a:gd name="T45" fmla="*/ 73 h 110"/>
                    <a:gd name="T46" fmla="*/ 44 w 181"/>
                    <a:gd name="T47" fmla="*/ 95 h 110"/>
                    <a:gd name="T48" fmla="*/ 16 w 181"/>
                    <a:gd name="T49" fmla="*/ 107 h 110"/>
                    <a:gd name="T50" fmla="*/ 3 w 181"/>
                    <a:gd name="T51" fmla="*/ 110 h 110"/>
                    <a:gd name="T52" fmla="*/ 0 w 181"/>
                    <a:gd name="T53" fmla="*/ 110 h 110"/>
                    <a:gd name="T54" fmla="*/ 0 w 181"/>
                    <a:gd name="T55" fmla="*/ 110 h 110"/>
                    <a:gd name="T56" fmla="*/ 0 w 181"/>
                    <a:gd name="T57" fmla="*/ 107 h 110"/>
                    <a:gd name="T58" fmla="*/ 0 w 181"/>
                    <a:gd name="T59" fmla="*/ 107 h 110"/>
                    <a:gd name="T60" fmla="*/ 0 w 181"/>
                    <a:gd name="T61" fmla="*/ 107 h 110"/>
                    <a:gd name="T62" fmla="*/ 0 w 181"/>
                    <a:gd name="T63" fmla="*/ 10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110"/>
                    <a:gd name="T98" fmla="*/ 181 w 181"/>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110">
                      <a:moveTo>
                        <a:pt x="0" y="107"/>
                      </a:moveTo>
                      <a:lnTo>
                        <a:pt x="0" y="107"/>
                      </a:lnTo>
                      <a:lnTo>
                        <a:pt x="21" y="100"/>
                      </a:lnTo>
                      <a:lnTo>
                        <a:pt x="64" y="86"/>
                      </a:lnTo>
                      <a:lnTo>
                        <a:pt x="88" y="74"/>
                      </a:lnTo>
                      <a:lnTo>
                        <a:pt x="112" y="63"/>
                      </a:lnTo>
                      <a:lnTo>
                        <a:pt x="134" y="52"/>
                      </a:lnTo>
                      <a:lnTo>
                        <a:pt x="142" y="45"/>
                      </a:lnTo>
                      <a:lnTo>
                        <a:pt x="150" y="39"/>
                      </a:lnTo>
                      <a:lnTo>
                        <a:pt x="168" y="19"/>
                      </a:lnTo>
                      <a:lnTo>
                        <a:pt x="177" y="8"/>
                      </a:lnTo>
                      <a:lnTo>
                        <a:pt x="181" y="3"/>
                      </a:lnTo>
                      <a:lnTo>
                        <a:pt x="181" y="0"/>
                      </a:lnTo>
                      <a:lnTo>
                        <a:pt x="179" y="3"/>
                      </a:lnTo>
                      <a:lnTo>
                        <a:pt x="177" y="9"/>
                      </a:lnTo>
                      <a:lnTo>
                        <a:pt x="171" y="19"/>
                      </a:lnTo>
                      <a:lnTo>
                        <a:pt x="161" y="30"/>
                      </a:lnTo>
                      <a:lnTo>
                        <a:pt x="147" y="42"/>
                      </a:lnTo>
                      <a:lnTo>
                        <a:pt x="125" y="56"/>
                      </a:lnTo>
                      <a:lnTo>
                        <a:pt x="96" y="73"/>
                      </a:lnTo>
                      <a:lnTo>
                        <a:pt x="44" y="95"/>
                      </a:lnTo>
                      <a:lnTo>
                        <a:pt x="16" y="107"/>
                      </a:lnTo>
                      <a:lnTo>
                        <a:pt x="3" y="110"/>
                      </a:lnTo>
                      <a:lnTo>
                        <a:pt x="0" y="110"/>
                      </a:lnTo>
                      <a:lnTo>
                        <a:pt x="0" y="107"/>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4" name="Freeform 192"/>
                <p:cNvSpPr>
                  <a:spLocks/>
                </p:cNvSpPr>
                <p:nvPr/>
              </p:nvSpPr>
              <p:spPr bwMode="auto">
                <a:xfrm>
                  <a:off x="2641658" y="3171914"/>
                  <a:ext cx="353060" cy="831850"/>
                </a:xfrm>
                <a:custGeom>
                  <a:avLst/>
                  <a:gdLst>
                    <a:gd name="T0" fmla="*/ 62 w 545"/>
                    <a:gd name="T1" fmla="*/ 0 h 808"/>
                    <a:gd name="T2" fmla="*/ 76 w 545"/>
                    <a:gd name="T3" fmla="*/ 31 h 808"/>
                    <a:gd name="T4" fmla="*/ 104 w 545"/>
                    <a:gd name="T5" fmla="*/ 70 h 808"/>
                    <a:gd name="T6" fmla="*/ 140 w 545"/>
                    <a:gd name="T7" fmla="*/ 104 h 808"/>
                    <a:gd name="T8" fmla="*/ 179 w 545"/>
                    <a:gd name="T9" fmla="*/ 133 h 808"/>
                    <a:gd name="T10" fmla="*/ 221 w 545"/>
                    <a:gd name="T11" fmla="*/ 156 h 808"/>
                    <a:gd name="T12" fmla="*/ 252 w 545"/>
                    <a:gd name="T13" fmla="*/ 172 h 808"/>
                    <a:gd name="T14" fmla="*/ 346 w 545"/>
                    <a:gd name="T15" fmla="*/ 213 h 808"/>
                    <a:gd name="T16" fmla="*/ 441 w 545"/>
                    <a:gd name="T17" fmla="*/ 255 h 808"/>
                    <a:gd name="T18" fmla="*/ 472 w 545"/>
                    <a:gd name="T19" fmla="*/ 271 h 808"/>
                    <a:gd name="T20" fmla="*/ 506 w 545"/>
                    <a:gd name="T21" fmla="*/ 296 h 808"/>
                    <a:gd name="T22" fmla="*/ 535 w 545"/>
                    <a:gd name="T23" fmla="*/ 327 h 808"/>
                    <a:gd name="T24" fmla="*/ 545 w 545"/>
                    <a:gd name="T25" fmla="*/ 359 h 808"/>
                    <a:gd name="T26" fmla="*/ 545 w 545"/>
                    <a:gd name="T27" fmla="*/ 372 h 808"/>
                    <a:gd name="T28" fmla="*/ 537 w 545"/>
                    <a:gd name="T29" fmla="*/ 392 h 808"/>
                    <a:gd name="T30" fmla="*/ 524 w 545"/>
                    <a:gd name="T31" fmla="*/ 410 h 808"/>
                    <a:gd name="T32" fmla="*/ 509 w 545"/>
                    <a:gd name="T33" fmla="*/ 426 h 808"/>
                    <a:gd name="T34" fmla="*/ 477 w 545"/>
                    <a:gd name="T35" fmla="*/ 454 h 808"/>
                    <a:gd name="T36" fmla="*/ 421 w 545"/>
                    <a:gd name="T37" fmla="*/ 488 h 808"/>
                    <a:gd name="T38" fmla="*/ 384 w 545"/>
                    <a:gd name="T39" fmla="*/ 507 h 808"/>
                    <a:gd name="T40" fmla="*/ 267 w 545"/>
                    <a:gd name="T41" fmla="*/ 562 h 808"/>
                    <a:gd name="T42" fmla="*/ 179 w 545"/>
                    <a:gd name="T43" fmla="*/ 603 h 808"/>
                    <a:gd name="T44" fmla="*/ 151 w 545"/>
                    <a:gd name="T45" fmla="*/ 618 h 808"/>
                    <a:gd name="T46" fmla="*/ 96 w 545"/>
                    <a:gd name="T47" fmla="*/ 652 h 808"/>
                    <a:gd name="T48" fmla="*/ 71 w 545"/>
                    <a:gd name="T49" fmla="*/ 673 h 808"/>
                    <a:gd name="T50" fmla="*/ 52 w 545"/>
                    <a:gd name="T51" fmla="*/ 697 h 808"/>
                    <a:gd name="T52" fmla="*/ 49 w 545"/>
                    <a:gd name="T53" fmla="*/ 706 h 808"/>
                    <a:gd name="T54" fmla="*/ 52 w 545"/>
                    <a:gd name="T55" fmla="*/ 723 h 808"/>
                    <a:gd name="T56" fmla="*/ 63 w 545"/>
                    <a:gd name="T57" fmla="*/ 738 h 808"/>
                    <a:gd name="T58" fmla="*/ 83 w 545"/>
                    <a:gd name="T59" fmla="*/ 756 h 808"/>
                    <a:gd name="T60" fmla="*/ 114 w 545"/>
                    <a:gd name="T61" fmla="*/ 772 h 808"/>
                    <a:gd name="T62" fmla="*/ 189 w 545"/>
                    <a:gd name="T63" fmla="*/ 808 h 808"/>
                    <a:gd name="T64" fmla="*/ 71 w 545"/>
                    <a:gd name="T65" fmla="*/ 808 h 808"/>
                    <a:gd name="T66" fmla="*/ 49 w 545"/>
                    <a:gd name="T67" fmla="*/ 793 h 808"/>
                    <a:gd name="T68" fmla="*/ 29 w 545"/>
                    <a:gd name="T69" fmla="*/ 777 h 808"/>
                    <a:gd name="T70" fmla="*/ 15 w 545"/>
                    <a:gd name="T71" fmla="*/ 733 h 808"/>
                    <a:gd name="T72" fmla="*/ 0 w 545"/>
                    <a:gd name="T73" fmla="*/ 689 h 808"/>
                    <a:gd name="T74" fmla="*/ 8 w 545"/>
                    <a:gd name="T75" fmla="*/ 671 h 808"/>
                    <a:gd name="T76" fmla="*/ 24 w 545"/>
                    <a:gd name="T77" fmla="*/ 650 h 808"/>
                    <a:gd name="T78" fmla="*/ 63 w 545"/>
                    <a:gd name="T79" fmla="*/ 613 h 808"/>
                    <a:gd name="T80" fmla="*/ 107 w 545"/>
                    <a:gd name="T81" fmla="*/ 582 h 808"/>
                    <a:gd name="T82" fmla="*/ 180 w 545"/>
                    <a:gd name="T83" fmla="*/ 545 h 808"/>
                    <a:gd name="T84" fmla="*/ 247 w 545"/>
                    <a:gd name="T85" fmla="*/ 515 h 808"/>
                    <a:gd name="T86" fmla="*/ 350 w 545"/>
                    <a:gd name="T87" fmla="*/ 468 h 808"/>
                    <a:gd name="T88" fmla="*/ 415 w 545"/>
                    <a:gd name="T89" fmla="*/ 432 h 808"/>
                    <a:gd name="T90" fmla="*/ 446 w 545"/>
                    <a:gd name="T91" fmla="*/ 411 h 808"/>
                    <a:gd name="T92" fmla="*/ 472 w 545"/>
                    <a:gd name="T93" fmla="*/ 392 h 808"/>
                    <a:gd name="T94" fmla="*/ 491 w 545"/>
                    <a:gd name="T95" fmla="*/ 367 h 808"/>
                    <a:gd name="T96" fmla="*/ 491 w 545"/>
                    <a:gd name="T97" fmla="*/ 359 h 808"/>
                    <a:gd name="T98" fmla="*/ 486 w 545"/>
                    <a:gd name="T99" fmla="*/ 346 h 808"/>
                    <a:gd name="T100" fmla="*/ 473 w 545"/>
                    <a:gd name="T101" fmla="*/ 333 h 808"/>
                    <a:gd name="T102" fmla="*/ 464 w 545"/>
                    <a:gd name="T103" fmla="*/ 327 h 808"/>
                    <a:gd name="T104" fmla="*/ 407 w 545"/>
                    <a:gd name="T105" fmla="*/ 294 h 808"/>
                    <a:gd name="T106" fmla="*/ 348 w 545"/>
                    <a:gd name="T107" fmla="*/ 268 h 808"/>
                    <a:gd name="T108" fmla="*/ 296 w 545"/>
                    <a:gd name="T109" fmla="*/ 247 h 808"/>
                    <a:gd name="T110" fmla="*/ 218 w 545"/>
                    <a:gd name="T111" fmla="*/ 214 h 808"/>
                    <a:gd name="T112" fmla="*/ 167 w 545"/>
                    <a:gd name="T113" fmla="*/ 188 h 808"/>
                    <a:gd name="T114" fmla="*/ 143 w 545"/>
                    <a:gd name="T115" fmla="*/ 174 h 808"/>
                    <a:gd name="T116" fmla="*/ 83 w 545"/>
                    <a:gd name="T117" fmla="*/ 122 h 808"/>
                    <a:gd name="T118" fmla="*/ 57 w 545"/>
                    <a:gd name="T119" fmla="*/ 93 h 808"/>
                    <a:gd name="T120" fmla="*/ 32 w 545"/>
                    <a:gd name="T121" fmla="*/ 60 h 808"/>
                    <a:gd name="T122" fmla="*/ 32 w 545"/>
                    <a:gd name="T123" fmla="*/ 58 h 808"/>
                    <a:gd name="T124" fmla="*/ 62 w 545"/>
                    <a:gd name="T125" fmla="*/ 0 h 8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5"/>
                    <a:gd name="T190" fmla="*/ 0 h 808"/>
                    <a:gd name="T191" fmla="*/ 545 w 545"/>
                    <a:gd name="T192" fmla="*/ 808 h 8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5" h="808">
                      <a:moveTo>
                        <a:pt x="62" y="0"/>
                      </a:moveTo>
                      <a:lnTo>
                        <a:pt x="62" y="0"/>
                      </a:lnTo>
                      <a:lnTo>
                        <a:pt x="76" y="31"/>
                      </a:lnTo>
                      <a:lnTo>
                        <a:pt x="89" y="52"/>
                      </a:lnTo>
                      <a:lnTo>
                        <a:pt x="104" y="70"/>
                      </a:lnTo>
                      <a:lnTo>
                        <a:pt x="122" y="88"/>
                      </a:lnTo>
                      <a:lnTo>
                        <a:pt x="140" y="104"/>
                      </a:lnTo>
                      <a:lnTo>
                        <a:pt x="159" y="119"/>
                      </a:lnTo>
                      <a:lnTo>
                        <a:pt x="179" y="133"/>
                      </a:lnTo>
                      <a:lnTo>
                        <a:pt x="200" y="145"/>
                      </a:lnTo>
                      <a:lnTo>
                        <a:pt x="221" y="156"/>
                      </a:lnTo>
                      <a:lnTo>
                        <a:pt x="252" y="172"/>
                      </a:lnTo>
                      <a:lnTo>
                        <a:pt x="283" y="187"/>
                      </a:lnTo>
                      <a:lnTo>
                        <a:pt x="346" y="213"/>
                      </a:lnTo>
                      <a:lnTo>
                        <a:pt x="410" y="241"/>
                      </a:lnTo>
                      <a:lnTo>
                        <a:pt x="441" y="255"/>
                      </a:lnTo>
                      <a:lnTo>
                        <a:pt x="472" y="271"/>
                      </a:lnTo>
                      <a:lnTo>
                        <a:pt x="490" y="283"/>
                      </a:lnTo>
                      <a:lnTo>
                        <a:pt x="506" y="296"/>
                      </a:lnTo>
                      <a:lnTo>
                        <a:pt x="522" y="309"/>
                      </a:lnTo>
                      <a:lnTo>
                        <a:pt x="535" y="327"/>
                      </a:lnTo>
                      <a:lnTo>
                        <a:pt x="543" y="348"/>
                      </a:lnTo>
                      <a:lnTo>
                        <a:pt x="545" y="359"/>
                      </a:lnTo>
                      <a:lnTo>
                        <a:pt x="545" y="372"/>
                      </a:lnTo>
                      <a:lnTo>
                        <a:pt x="540" y="382"/>
                      </a:lnTo>
                      <a:lnTo>
                        <a:pt x="537" y="392"/>
                      </a:lnTo>
                      <a:lnTo>
                        <a:pt x="530" y="401"/>
                      </a:lnTo>
                      <a:lnTo>
                        <a:pt x="524" y="410"/>
                      </a:lnTo>
                      <a:lnTo>
                        <a:pt x="509" y="426"/>
                      </a:lnTo>
                      <a:lnTo>
                        <a:pt x="493" y="441"/>
                      </a:lnTo>
                      <a:lnTo>
                        <a:pt x="477" y="454"/>
                      </a:lnTo>
                      <a:lnTo>
                        <a:pt x="459" y="465"/>
                      </a:lnTo>
                      <a:lnTo>
                        <a:pt x="421" y="488"/>
                      </a:lnTo>
                      <a:lnTo>
                        <a:pt x="384" y="507"/>
                      </a:lnTo>
                      <a:lnTo>
                        <a:pt x="327" y="536"/>
                      </a:lnTo>
                      <a:lnTo>
                        <a:pt x="267" y="562"/>
                      </a:lnTo>
                      <a:lnTo>
                        <a:pt x="208" y="588"/>
                      </a:lnTo>
                      <a:lnTo>
                        <a:pt x="179" y="603"/>
                      </a:lnTo>
                      <a:lnTo>
                        <a:pt x="151" y="618"/>
                      </a:lnTo>
                      <a:lnTo>
                        <a:pt x="124" y="634"/>
                      </a:lnTo>
                      <a:lnTo>
                        <a:pt x="96" y="652"/>
                      </a:lnTo>
                      <a:lnTo>
                        <a:pt x="83" y="662"/>
                      </a:lnTo>
                      <a:lnTo>
                        <a:pt x="71" y="673"/>
                      </a:lnTo>
                      <a:lnTo>
                        <a:pt x="62" y="684"/>
                      </a:lnTo>
                      <a:lnTo>
                        <a:pt x="52" y="697"/>
                      </a:lnTo>
                      <a:lnTo>
                        <a:pt x="49" y="706"/>
                      </a:lnTo>
                      <a:lnTo>
                        <a:pt x="49" y="714"/>
                      </a:lnTo>
                      <a:lnTo>
                        <a:pt x="52" y="723"/>
                      </a:lnTo>
                      <a:lnTo>
                        <a:pt x="57" y="730"/>
                      </a:lnTo>
                      <a:lnTo>
                        <a:pt x="63" y="738"/>
                      </a:lnTo>
                      <a:lnTo>
                        <a:pt x="70" y="745"/>
                      </a:lnTo>
                      <a:lnTo>
                        <a:pt x="83" y="756"/>
                      </a:lnTo>
                      <a:lnTo>
                        <a:pt x="114" y="772"/>
                      </a:lnTo>
                      <a:lnTo>
                        <a:pt x="189" y="808"/>
                      </a:lnTo>
                      <a:lnTo>
                        <a:pt x="71" y="808"/>
                      </a:lnTo>
                      <a:lnTo>
                        <a:pt x="49" y="793"/>
                      </a:lnTo>
                      <a:lnTo>
                        <a:pt x="39" y="785"/>
                      </a:lnTo>
                      <a:lnTo>
                        <a:pt x="29" y="777"/>
                      </a:lnTo>
                      <a:lnTo>
                        <a:pt x="15" y="733"/>
                      </a:lnTo>
                      <a:lnTo>
                        <a:pt x="0" y="689"/>
                      </a:lnTo>
                      <a:lnTo>
                        <a:pt x="3" y="680"/>
                      </a:lnTo>
                      <a:lnTo>
                        <a:pt x="8" y="671"/>
                      </a:lnTo>
                      <a:lnTo>
                        <a:pt x="24" y="650"/>
                      </a:lnTo>
                      <a:lnTo>
                        <a:pt x="42" y="631"/>
                      </a:lnTo>
                      <a:lnTo>
                        <a:pt x="63" y="613"/>
                      </a:lnTo>
                      <a:lnTo>
                        <a:pt x="84" y="597"/>
                      </a:lnTo>
                      <a:lnTo>
                        <a:pt x="107" y="582"/>
                      </a:lnTo>
                      <a:lnTo>
                        <a:pt x="132" y="569"/>
                      </a:lnTo>
                      <a:lnTo>
                        <a:pt x="180" y="545"/>
                      </a:lnTo>
                      <a:lnTo>
                        <a:pt x="247" y="515"/>
                      </a:lnTo>
                      <a:lnTo>
                        <a:pt x="315" y="484"/>
                      </a:lnTo>
                      <a:lnTo>
                        <a:pt x="350" y="468"/>
                      </a:lnTo>
                      <a:lnTo>
                        <a:pt x="382" y="450"/>
                      </a:lnTo>
                      <a:lnTo>
                        <a:pt x="415" y="432"/>
                      </a:lnTo>
                      <a:lnTo>
                        <a:pt x="446" y="411"/>
                      </a:lnTo>
                      <a:lnTo>
                        <a:pt x="459" y="401"/>
                      </a:lnTo>
                      <a:lnTo>
                        <a:pt x="472" y="392"/>
                      </a:lnTo>
                      <a:lnTo>
                        <a:pt x="483" y="380"/>
                      </a:lnTo>
                      <a:lnTo>
                        <a:pt x="491" y="367"/>
                      </a:lnTo>
                      <a:lnTo>
                        <a:pt x="491" y="359"/>
                      </a:lnTo>
                      <a:lnTo>
                        <a:pt x="490" y="353"/>
                      </a:lnTo>
                      <a:lnTo>
                        <a:pt x="486" y="346"/>
                      </a:lnTo>
                      <a:lnTo>
                        <a:pt x="481" y="341"/>
                      </a:lnTo>
                      <a:lnTo>
                        <a:pt x="473" y="333"/>
                      </a:lnTo>
                      <a:lnTo>
                        <a:pt x="464" y="327"/>
                      </a:lnTo>
                      <a:lnTo>
                        <a:pt x="436" y="309"/>
                      </a:lnTo>
                      <a:lnTo>
                        <a:pt x="407" y="294"/>
                      </a:lnTo>
                      <a:lnTo>
                        <a:pt x="377" y="281"/>
                      </a:lnTo>
                      <a:lnTo>
                        <a:pt x="348" y="268"/>
                      </a:lnTo>
                      <a:lnTo>
                        <a:pt x="296" y="247"/>
                      </a:lnTo>
                      <a:lnTo>
                        <a:pt x="244" y="226"/>
                      </a:lnTo>
                      <a:lnTo>
                        <a:pt x="218" y="214"/>
                      </a:lnTo>
                      <a:lnTo>
                        <a:pt x="192" y="201"/>
                      </a:lnTo>
                      <a:lnTo>
                        <a:pt x="167" y="188"/>
                      </a:lnTo>
                      <a:lnTo>
                        <a:pt x="143" y="174"/>
                      </a:lnTo>
                      <a:lnTo>
                        <a:pt x="112" y="149"/>
                      </a:lnTo>
                      <a:lnTo>
                        <a:pt x="83" y="122"/>
                      </a:lnTo>
                      <a:lnTo>
                        <a:pt x="68" y="107"/>
                      </a:lnTo>
                      <a:lnTo>
                        <a:pt x="57" y="93"/>
                      </a:lnTo>
                      <a:lnTo>
                        <a:pt x="44" y="76"/>
                      </a:lnTo>
                      <a:lnTo>
                        <a:pt x="32" y="60"/>
                      </a:lnTo>
                      <a:lnTo>
                        <a:pt x="32" y="58"/>
                      </a:lnTo>
                      <a:lnTo>
                        <a:pt x="47" y="29"/>
                      </a:lnTo>
                      <a:lnTo>
                        <a:pt x="62"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5" name="Freeform 193"/>
                <p:cNvSpPr>
                  <a:spLocks noEditPoints="1"/>
                </p:cNvSpPr>
                <p:nvPr/>
              </p:nvSpPr>
              <p:spPr bwMode="auto">
                <a:xfrm>
                  <a:off x="2641658" y="3503385"/>
                  <a:ext cx="325120" cy="500380"/>
                </a:xfrm>
                <a:custGeom>
                  <a:avLst/>
                  <a:gdLst>
                    <a:gd name="T0" fmla="*/ 265 w 503"/>
                    <a:gd name="T1" fmla="*/ 185 h 486"/>
                    <a:gd name="T2" fmla="*/ 220 w 503"/>
                    <a:gd name="T3" fmla="*/ 210 h 486"/>
                    <a:gd name="T4" fmla="*/ 98 w 503"/>
                    <a:gd name="T5" fmla="*/ 273 h 486"/>
                    <a:gd name="T6" fmla="*/ 57 w 503"/>
                    <a:gd name="T7" fmla="*/ 297 h 486"/>
                    <a:gd name="T8" fmla="*/ 42 w 503"/>
                    <a:gd name="T9" fmla="*/ 309 h 486"/>
                    <a:gd name="T10" fmla="*/ 8 w 503"/>
                    <a:gd name="T11" fmla="*/ 349 h 486"/>
                    <a:gd name="T12" fmla="*/ 3 w 503"/>
                    <a:gd name="T13" fmla="*/ 358 h 486"/>
                    <a:gd name="T14" fmla="*/ 0 w 503"/>
                    <a:gd name="T15" fmla="*/ 367 h 486"/>
                    <a:gd name="T16" fmla="*/ 29 w 503"/>
                    <a:gd name="T17" fmla="*/ 455 h 486"/>
                    <a:gd name="T18" fmla="*/ 37 w 503"/>
                    <a:gd name="T19" fmla="*/ 462 h 486"/>
                    <a:gd name="T20" fmla="*/ 45 w 503"/>
                    <a:gd name="T21" fmla="*/ 470 h 486"/>
                    <a:gd name="T22" fmla="*/ 67 w 503"/>
                    <a:gd name="T23" fmla="*/ 483 h 486"/>
                    <a:gd name="T24" fmla="*/ 189 w 503"/>
                    <a:gd name="T25" fmla="*/ 486 h 486"/>
                    <a:gd name="T26" fmla="*/ 114 w 503"/>
                    <a:gd name="T27" fmla="*/ 450 h 486"/>
                    <a:gd name="T28" fmla="*/ 83 w 503"/>
                    <a:gd name="T29" fmla="*/ 434 h 486"/>
                    <a:gd name="T30" fmla="*/ 70 w 503"/>
                    <a:gd name="T31" fmla="*/ 423 h 486"/>
                    <a:gd name="T32" fmla="*/ 62 w 503"/>
                    <a:gd name="T33" fmla="*/ 416 h 486"/>
                    <a:gd name="T34" fmla="*/ 47 w 503"/>
                    <a:gd name="T35" fmla="*/ 401 h 486"/>
                    <a:gd name="T36" fmla="*/ 42 w 503"/>
                    <a:gd name="T37" fmla="*/ 395 h 486"/>
                    <a:gd name="T38" fmla="*/ 44 w 503"/>
                    <a:gd name="T39" fmla="*/ 379 h 486"/>
                    <a:gd name="T40" fmla="*/ 50 w 503"/>
                    <a:gd name="T41" fmla="*/ 367 h 486"/>
                    <a:gd name="T42" fmla="*/ 68 w 503"/>
                    <a:gd name="T43" fmla="*/ 351 h 486"/>
                    <a:gd name="T44" fmla="*/ 83 w 503"/>
                    <a:gd name="T45" fmla="*/ 340 h 486"/>
                    <a:gd name="T46" fmla="*/ 99 w 503"/>
                    <a:gd name="T47" fmla="*/ 328 h 486"/>
                    <a:gd name="T48" fmla="*/ 151 w 503"/>
                    <a:gd name="T49" fmla="*/ 296 h 486"/>
                    <a:gd name="T50" fmla="*/ 213 w 503"/>
                    <a:gd name="T51" fmla="*/ 265 h 486"/>
                    <a:gd name="T52" fmla="*/ 278 w 503"/>
                    <a:gd name="T53" fmla="*/ 236 h 486"/>
                    <a:gd name="T54" fmla="*/ 301 w 503"/>
                    <a:gd name="T55" fmla="*/ 224 h 486"/>
                    <a:gd name="T56" fmla="*/ 342 w 503"/>
                    <a:gd name="T57" fmla="*/ 198 h 486"/>
                    <a:gd name="T58" fmla="*/ 382 w 503"/>
                    <a:gd name="T59" fmla="*/ 172 h 486"/>
                    <a:gd name="T60" fmla="*/ 410 w 503"/>
                    <a:gd name="T61" fmla="*/ 146 h 486"/>
                    <a:gd name="T62" fmla="*/ 462 w 503"/>
                    <a:gd name="T63" fmla="*/ 91 h 486"/>
                    <a:gd name="T64" fmla="*/ 483 w 503"/>
                    <a:gd name="T65" fmla="*/ 58 h 486"/>
                    <a:gd name="T66" fmla="*/ 473 w 503"/>
                    <a:gd name="T67" fmla="*/ 66 h 486"/>
                    <a:gd name="T68" fmla="*/ 446 w 503"/>
                    <a:gd name="T69" fmla="*/ 89 h 486"/>
                    <a:gd name="T70" fmla="*/ 424 w 503"/>
                    <a:gd name="T71" fmla="*/ 104 h 486"/>
                    <a:gd name="T72" fmla="*/ 358 w 503"/>
                    <a:gd name="T73" fmla="*/ 141 h 486"/>
                    <a:gd name="T74" fmla="*/ 265 w 503"/>
                    <a:gd name="T75" fmla="*/ 185 h 486"/>
                    <a:gd name="T76" fmla="*/ 491 w 503"/>
                    <a:gd name="T77" fmla="*/ 40 h 486"/>
                    <a:gd name="T78" fmla="*/ 503 w 503"/>
                    <a:gd name="T79" fmla="*/ 19 h 486"/>
                    <a:gd name="T80" fmla="*/ 457 w 503"/>
                    <a:gd name="T81" fmla="*/ 0 h 486"/>
                    <a:gd name="T82" fmla="*/ 464 w 503"/>
                    <a:gd name="T83" fmla="*/ 5 h 486"/>
                    <a:gd name="T84" fmla="*/ 481 w 503"/>
                    <a:gd name="T85" fmla="*/ 18 h 486"/>
                    <a:gd name="T86" fmla="*/ 488 w 503"/>
                    <a:gd name="T87" fmla="*/ 29 h 486"/>
                    <a:gd name="T88" fmla="*/ 491 w 503"/>
                    <a:gd name="T89" fmla="*/ 40 h 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486"/>
                    <a:gd name="T137" fmla="*/ 503 w 503"/>
                    <a:gd name="T138" fmla="*/ 486 h 4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486">
                      <a:moveTo>
                        <a:pt x="265" y="185"/>
                      </a:moveTo>
                      <a:lnTo>
                        <a:pt x="265" y="185"/>
                      </a:lnTo>
                      <a:lnTo>
                        <a:pt x="220" y="210"/>
                      </a:lnTo>
                      <a:lnTo>
                        <a:pt x="138" y="252"/>
                      </a:lnTo>
                      <a:lnTo>
                        <a:pt x="98" y="273"/>
                      </a:lnTo>
                      <a:lnTo>
                        <a:pt x="57" y="297"/>
                      </a:lnTo>
                      <a:lnTo>
                        <a:pt x="42" y="309"/>
                      </a:lnTo>
                      <a:lnTo>
                        <a:pt x="24" y="328"/>
                      </a:lnTo>
                      <a:lnTo>
                        <a:pt x="8" y="349"/>
                      </a:lnTo>
                      <a:lnTo>
                        <a:pt x="3" y="358"/>
                      </a:lnTo>
                      <a:lnTo>
                        <a:pt x="0" y="367"/>
                      </a:lnTo>
                      <a:lnTo>
                        <a:pt x="15" y="411"/>
                      </a:lnTo>
                      <a:lnTo>
                        <a:pt x="29" y="455"/>
                      </a:lnTo>
                      <a:lnTo>
                        <a:pt x="37" y="462"/>
                      </a:lnTo>
                      <a:lnTo>
                        <a:pt x="45" y="470"/>
                      </a:lnTo>
                      <a:lnTo>
                        <a:pt x="67" y="483"/>
                      </a:lnTo>
                      <a:lnTo>
                        <a:pt x="71" y="486"/>
                      </a:lnTo>
                      <a:lnTo>
                        <a:pt x="189" y="486"/>
                      </a:lnTo>
                      <a:lnTo>
                        <a:pt x="114" y="450"/>
                      </a:lnTo>
                      <a:lnTo>
                        <a:pt x="83" y="434"/>
                      </a:lnTo>
                      <a:lnTo>
                        <a:pt x="70" y="423"/>
                      </a:lnTo>
                      <a:lnTo>
                        <a:pt x="62" y="416"/>
                      </a:lnTo>
                      <a:lnTo>
                        <a:pt x="54" y="410"/>
                      </a:lnTo>
                      <a:lnTo>
                        <a:pt x="47" y="401"/>
                      </a:lnTo>
                      <a:lnTo>
                        <a:pt x="42" y="395"/>
                      </a:lnTo>
                      <a:lnTo>
                        <a:pt x="42" y="387"/>
                      </a:lnTo>
                      <a:lnTo>
                        <a:pt x="44" y="379"/>
                      </a:lnTo>
                      <a:lnTo>
                        <a:pt x="47" y="374"/>
                      </a:lnTo>
                      <a:lnTo>
                        <a:pt x="50" y="367"/>
                      </a:lnTo>
                      <a:lnTo>
                        <a:pt x="58" y="359"/>
                      </a:lnTo>
                      <a:lnTo>
                        <a:pt x="68" y="351"/>
                      </a:lnTo>
                      <a:lnTo>
                        <a:pt x="83" y="340"/>
                      </a:lnTo>
                      <a:lnTo>
                        <a:pt x="99" y="328"/>
                      </a:lnTo>
                      <a:lnTo>
                        <a:pt x="115" y="315"/>
                      </a:lnTo>
                      <a:lnTo>
                        <a:pt x="151" y="296"/>
                      </a:lnTo>
                      <a:lnTo>
                        <a:pt x="213" y="265"/>
                      </a:lnTo>
                      <a:lnTo>
                        <a:pt x="278" y="236"/>
                      </a:lnTo>
                      <a:lnTo>
                        <a:pt x="301" y="224"/>
                      </a:lnTo>
                      <a:lnTo>
                        <a:pt x="342" y="198"/>
                      </a:lnTo>
                      <a:lnTo>
                        <a:pt x="363" y="185"/>
                      </a:lnTo>
                      <a:lnTo>
                        <a:pt x="382" y="172"/>
                      </a:lnTo>
                      <a:lnTo>
                        <a:pt x="410" y="146"/>
                      </a:lnTo>
                      <a:lnTo>
                        <a:pt x="437" y="120"/>
                      </a:lnTo>
                      <a:lnTo>
                        <a:pt x="462" y="91"/>
                      </a:lnTo>
                      <a:lnTo>
                        <a:pt x="472" y="75"/>
                      </a:lnTo>
                      <a:lnTo>
                        <a:pt x="483" y="58"/>
                      </a:lnTo>
                      <a:lnTo>
                        <a:pt x="473" y="66"/>
                      </a:lnTo>
                      <a:lnTo>
                        <a:pt x="465" y="75"/>
                      </a:lnTo>
                      <a:lnTo>
                        <a:pt x="446" y="89"/>
                      </a:lnTo>
                      <a:lnTo>
                        <a:pt x="424" y="104"/>
                      </a:lnTo>
                      <a:lnTo>
                        <a:pt x="402" y="117"/>
                      </a:lnTo>
                      <a:lnTo>
                        <a:pt x="358" y="141"/>
                      </a:lnTo>
                      <a:lnTo>
                        <a:pt x="311" y="164"/>
                      </a:lnTo>
                      <a:lnTo>
                        <a:pt x="265" y="185"/>
                      </a:lnTo>
                      <a:close/>
                      <a:moveTo>
                        <a:pt x="491" y="40"/>
                      </a:moveTo>
                      <a:lnTo>
                        <a:pt x="491" y="40"/>
                      </a:lnTo>
                      <a:lnTo>
                        <a:pt x="503" y="19"/>
                      </a:lnTo>
                      <a:lnTo>
                        <a:pt x="457" y="0"/>
                      </a:lnTo>
                      <a:lnTo>
                        <a:pt x="464" y="5"/>
                      </a:lnTo>
                      <a:lnTo>
                        <a:pt x="472" y="11"/>
                      </a:lnTo>
                      <a:lnTo>
                        <a:pt x="481" y="18"/>
                      </a:lnTo>
                      <a:lnTo>
                        <a:pt x="485" y="23"/>
                      </a:lnTo>
                      <a:lnTo>
                        <a:pt x="488" y="29"/>
                      </a:lnTo>
                      <a:lnTo>
                        <a:pt x="491" y="34"/>
                      </a:lnTo>
                      <a:lnTo>
                        <a:pt x="491" y="40"/>
                      </a:lnTo>
                      <a:close/>
                    </a:path>
                  </a:pathLst>
                </a:custGeom>
                <a:solidFill>
                  <a:srgbClr val="2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6" name="Freeform 194"/>
                <p:cNvSpPr>
                  <a:spLocks noEditPoints="1"/>
                </p:cNvSpPr>
                <p:nvPr/>
              </p:nvSpPr>
              <p:spPr bwMode="auto">
                <a:xfrm>
                  <a:off x="2641658" y="3503385"/>
                  <a:ext cx="325120" cy="500380"/>
                </a:xfrm>
                <a:custGeom>
                  <a:avLst/>
                  <a:gdLst>
                    <a:gd name="T0" fmla="*/ 211 w 503"/>
                    <a:gd name="T1" fmla="*/ 213 h 486"/>
                    <a:gd name="T2" fmla="*/ 202 w 503"/>
                    <a:gd name="T3" fmla="*/ 219 h 486"/>
                    <a:gd name="T4" fmla="*/ 189 w 503"/>
                    <a:gd name="T5" fmla="*/ 226 h 486"/>
                    <a:gd name="T6" fmla="*/ 179 w 503"/>
                    <a:gd name="T7" fmla="*/ 231 h 486"/>
                    <a:gd name="T8" fmla="*/ 161 w 503"/>
                    <a:gd name="T9" fmla="*/ 239 h 486"/>
                    <a:gd name="T10" fmla="*/ 150 w 503"/>
                    <a:gd name="T11" fmla="*/ 244 h 486"/>
                    <a:gd name="T12" fmla="*/ 125 w 503"/>
                    <a:gd name="T13" fmla="*/ 257 h 486"/>
                    <a:gd name="T14" fmla="*/ 114 w 503"/>
                    <a:gd name="T15" fmla="*/ 263 h 486"/>
                    <a:gd name="T16" fmla="*/ 104 w 503"/>
                    <a:gd name="T17" fmla="*/ 270 h 486"/>
                    <a:gd name="T18" fmla="*/ 76 w 503"/>
                    <a:gd name="T19" fmla="*/ 284 h 486"/>
                    <a:gd name="T20" fmla="*/ 67 w 503"/>
                    <a:gd name="T21" fmla="*/ 291 h 486"/>
                    <a:gd name="T22" fmla="*/ 57 w 503"/>
                    <a:gd name="T23" fmla="*/ 297 h 486"/>
                    <a:gd name="T24" fmla="*/ 55 w 503"/>
                    <a:gd name="T25" fmla="*/ 297 h 486"/>
                    <a:gd name="T26" fmla="*/ 52 w 503"/>
                    <a:gd name="T27" fmla="*/ 301 h 486"/>
                    <a:gd name="T28" fmla="*/ 50 w 503"/>
                    <a:gd name="T29" fmla="*/ 301 h 486"/>
                    <a:gd name="T30" fmla="*/ 49 w 503"/>
                    <a:gd name="T31" fmla="*/ 302 h 486"/>
                    <a:gd name="T32" fmla="*/ 45 w 503"/>
                    <a:gd name="T33" fmla="*/ 306 h 486"/>
                    <a:gd name="T34" fmla="*/ 44 w 503"/>
                    <a:gd name="T35" fmla="*/ 307 h 486"/>
                    <a:gd name="T36" fmla="*/ 42 w 503"/>
                    <a:gd name="T37" fmla="*/ 307 h 486"/>
                    <a:gd name="T38" fmla="*/ 8 w 503"/>
                    <a:gd name="T39" fmla="*/ 349 h 486"/>
                    <a:gd name="T40" fmla="*/ 37 w 503"/>
                    <a:gd name="T41" fmla="*/ 462 h 486"/>
                    <a:gd name="T42" fmla="*/ 189 w 503"/>
                    <a:gd name="T43" fmla="*/ 486 h 486"/>
                    <a:gd name="T44" fmla="*/ 70 w 503"/>
                    <a:gd name="T45" fmla="*/ 423 h 486"/>
                    <a:gd name="T46" fmla="*/ 47 w 503"/>
                    <a:gd name="T47" fmla="*/ 401 h 486"/>
                    <a:gd name="T48" fmla="*/ 44 w 503"/>
                    <a:gd name="T49" fmla="*/ 398 h 486"/>
                    <a:gd name="T50" fmla="*/ 42 w 503"/>
                    <a:gd name="T51" fmla="*/ 395 h 486"/>
                    <a:gd name="T52" fmla="*/ 47 w 503"/>
                    <a:gd name="T53" fmla="*/ 374 h 486"/>
                    <a:gd name="T54" fmla="*/ 70 w 503"/>
                    <a:gd name="T55" fmla="*/ 351 h 486"/>
                    <a:gd name="T56" fmla="*/ 71 w 503"/>
                    <a:gd name="T57" fmla="*/ 349 h 486"/>
                    <a:gd name="T58" fmla="*/ 73 w 503"/>
                    <a:gd name="T59" fmla="*/ 346 h 486"/>
                    <a:gd name="T60" fmla="*/ 75 w 503"/>
                    <a:gd name="T61" fmla="*/ 346 h 486"/>
                    <a:gd name="T62" fmla="*/ 76 w 503"/>
                    <a:gd name="T63" fmla="*/ 345 h 486"/>
                    <a:gd name="T64" fmla="*/ 78 w 503"/>
                    <a:gd name="T65" fmla="*/ 343 h 486"/>
                    <a:gd name="T66" fmla="*/ 80 w 503"/>
                    <a:gd name="T67" fmla="*/ 343 h 486"/>
                    <a:gd name="T68" fmla="*/ 81 w 503"/>
                    <a:gd name="T69" fmla="*/ 341 h 486"/>
                    <a:gd name="T70" fmla="*/ 83 w 503"/>
                    <a:gd name="T71" fmla="*/ 340 h 486"/>
                    <a:gd name="T72" fmla="*/ 213 w 503"/>
                    <a:gd name="T73" fmla="*/ 265 h 486"/>
                    <a:gd name="T74" fmla="*/ 301 w 503"/>
                    <a:gd name="T75" fmla="*/ 224 h 486"/>
                    <a:gd name="T76" fmla="*/ 382 w 503"/>
                    <a:gd name="T77" fmla="*/ 172 h 486"/>
                    <a:gd name="T78" fmla="*/ 389 w 503"/>
                    <a:gd name="T79" fmla="*/ 166 h 486"/>
                    <a:gd name="T80" fmla="*/ 394 w 503"/>
                    <a:gd name="T81" fmla="*/ 161 h 486"/>
                    <a:gd name="T82" fmla="*/ 400 w 503"/>
                    <a:gd name="T83" fmla="*/ 158 h 486"/>
                    <a:gd name="T84" fmla="*/ 407 w 503"/>
                    <a:gd name="T85" fmla="*/ 149 h 486"/>
                    <a:gd name="T86" fmla="*/ 416 w 503"/>
                    <a:gd name="T87" fmla="*/ 141 h 486"/>
                    <a:gd name="T88" fmla="*/ 423 w 503"/>
                    <a:gd name="T89" fmla="*/ 135 h 486"/>
                    <a:gd name="T90" fmla="*/ 429 w 503"/>
                    <a:gd name="T91" fmla="*/ 128 h 486"/>
                    <a:gd name="T92" fmla="*/ 436 w 503"/>
                    <a:gd name="T93" fmla="*/ 122 h 486"/>
                    <a:gd name="T94" fmla="*/ 449 w 503"/>
                    <a:gd name="T95" fmla="*/ 107 h 486"/>
                    <a:gd name="T96" fmla="*/ 455 w 503"/>
                    <a:gd name="T97" fmla="*/ 97 h 486"/>
                    <a:gd name="T98" fmla="*/ 462 w 503"/>
                    <a:gd name="T99" fmla="*/ 89 h 486"/>
                    <a:gd name="T100" fmla="*/ 483 w 503"/>
                    <a:gd name="T101" fmla="*/ 58 h 486"/>
                    <a:gd name="T102" fmla="*/ 402 w 503"/>
                    <a:gd name="T103" fmla="*/ 117 h 486"/>
                    <a:gd name="T104" fmla="*/ 462 w 503"/>
                    <a:gd name="T105" fmla="*/ 91 h 486"/>
                    <a:gd name="T106" fmla="*/ 494 w 503"/>
                    <a:gd name="T107" fmla="*/ 36 h 486"/>
                    <a:gd name="T108" fmla="*/ 503 w 503"/>
                    <a:gd name="T109" fmla="*/ 19 h 486"/>
                    <a:gd name="T110" fmla="*/ 457 w 503"/>
                    <a:gd name="T111" fmla="*/ 0 h 486"/>
                    <a:gd name="T112" fmla="*/ 491 w 503"/>
                    <a:gd name="T113" fmla="*/ 34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486"/>
                    <a:gd name="T173" fmla="*/ 503 w 503"/>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3" h="486">
                      <a:moveTo>
                        <a:pt x="220" y="210"/>
                      </a:moveTo>
                      <a:lnTo>
                        <a:pt x="220" y="210"/>
                      </a:lnTo>
                      <a:lnTo>
                        <a:pt x="216" y="211"/>
                      </a:lnTo>
                      <a:lnTo>
                        <a:pt x="215" y="213"/>
                      </a:lnTo>
                      <a:lnTo>
                        <a:pt x="211" y="213"/>
                      </a:lnTo>
                      <a:lnTo>
                        <a:pt x="211" y="214"/>
                      </a:lnTo>
                      <a:lnTo>
                        <a:pt x="208" y="216"/>
                      </a:lnTo>
                      <a:lnTo>
                        <a:pt x="206" y="216"/>
                      </a:lnTo>
                      <a:lnTo>
                        <a:pt x="203" y="218"/>
                      </a:lnTo>
                      <a:lnTo>
                        <a:pt x="202" y="219"/>
                      </a:lnTo>
                      <a:lnTo>
                        <a:pt x="200" y="219"/>
                      </a:lnTo>
                      <a:lnTo>
                        <a:pt x="197" y="221"/>
                      </a:lnTo>
                      <a:lnTo>
                        <a:pt x="193" y="223"/>
                      </a:lnTo>
                      <a:lnTo>
                        <a:pt x="192" y="223"/>
                      </a:lnTo>
                      <a:lnTo>
                        <a:pt x="190" y="224"/>
                      </a:lnTo>
                      <a:lnTo>
                        <a:pt x="189" y="226"/>
                      </a:lnTo>
                      <a:lnTo>
                        <a:pt x="185" y="226"/>
                      </a:lnTo>
                      <a:lnTo>
                        <a:pt x="184" y="227"/>
                      </a:lnTo>
                      <a:lnTo>
                        <a:pt x="180" y="229"/>
                      </a:lnTo>
                      <a:lnTo>
                        <a:pt x="179" y="231"/>
                      </a:lnTo>
                      <a:lnTo>
                        <a:pt x="172" y="232"/>
                      </a:lnTo>
                      <a:lnTo>
                        <a:pt x="171" y="234"/>
                      </a:lnTo>
                      <a:lnTo>
                        <a:pt x="169" y="236"/>
                      </a:lnTo>
                      <a:lnTo>
                        <a:pt x="167" y="236"/>
                      </a:lnTo>
                      <a:lnTo>
                        <a:pt x="161" y="239"/>
                      </a:lnTo>
                      <a:lnTo>
                        <a:pt x="158" y="240"/>
                      </a:lnTo>
                      <a:lnTo>
                        <a:pt x="156" y="242"/>
                      </a:lnTo>
                      <a:lnTo>
                        <a:pt x="153" y="242"/>
                      </a:lnTo>
                      <a:lnTo>
                        <a:pt x="153" y="244"/>
                      </a:lnTo>
                      <a:lnTo>
                        <a:pt x="150" y="244"/>
                      </a:lnTo>
                      <a:lnTo>
                        <a:pt x="133" y="253"/>
                      </a:lnTo>
                      <a:lnTo>
                        <a:pt x="132" y="253"/>
                      </a:lnTo>
                      <a:lnTo>
                        <a:pt x="130" y="255"/>
                      </a:lnTo>
                      <a:lnTo>
                        <a:pt x="127" y="257"/>
                      </a:lnTo>
                      <a:lnTo>
                        <a:pt x="125" y="257"/>
                      </a:lnTo>
                      <a:lnTo>
                        <a:pt x="122" y="258"/>
                      </a:lnTo>
                      <a:lnTo>
                        <a:pt x="120" y="260"/>
                      </a:lnTo>
                      <a:lnTo>
                        <a:pt x="119" y="262"/>
                      </a:lnTo>
                      <a:lnTo>
                        <a:pt x="117" y="262"/>
                      </a:lnTo>
                      <a:lnTo>
                        <a:pt x="114" y="263"/>
                      </a:lnTo>
                      <a:lnTo>
                        <a:pt x="112" y="265"/>
                      </a:lnTo>
                      <a:lnTo>
                        <a:pt x="111" y="266"/>
                      </a:lnTo>
                      <a:lnTo>
                        <a:pt x="107" y="266"/>
                      </a:lnTo>
                      <a:lnTo>
                        <a:pt x="106" y="268"/>
                      </a:lnTo>
                      <a:lnTo>
                        <a:pt x="104" y="270"/>
                      </a:lnTo>
                      <a:lnTo>
                        <a:pt x="86" y="278"/>
                      </a:lnTo>
                      <a:lnTo>
                        <a:pt x="84" y="279"/>
                      </a:lnTo>
                      <a:lnTo>
                        <a:pt x="83" y="281"/>
                      </a:lnTo>
                      <a:lnTo>
                        <a:pt x="81" y="281"/>
                      </a:lnTo>
                      <a:lnTo>
                        <a:pt x="80" y="283"/>
                      </a:lnTo>
                      <a:lnTo>
                        <a:pt x="76" y="284"/>
                      </a:lnTo>
                      <a:lnTo>
                        <a:pt x="75" y="286"/>
                      </a:lnTo>
                      <a:lnTo>
                        <a:pt x="73" y="286"/>
                      </a:lnTo>
                      <a:lnTo>
                        <a:pt x="71" y="288"/>
                      </a:lnTo>
                      <a:lnTo>
                        <a:pt x="70" y="289"/>
                      </a:lnTo>
                      <a:lnTo>
                        <a:pt x="68" y="291"/>
                      </a:lnTo>
                      <a:lnTo>
                        <a:pt x="67" y="291"/>
                      </a:lnTo>
                      <a:lnTo>
                        <a:pt x="65" y="292"/>
                      </a:lnTo>
                      <a:lnTo>
                        <a:pt x="63" y="292"/>
                      </a:lnTo>
                      <a:lnTo>
                        <a:pt x="62" y="294"/>
                      </a:lnTo>
                      <a:lnTo>
                        <a:pt x="60" y="294"/>
                      </a:lnTo>
                      <a:lnTo>
                        <a:pt x="57" y="297"/>
                      </a:lnTo>
                      <a:lnTo>
                        <a:pt x="55" y="297"/>
                      </a:lnTo>
                      <a:lnTo>
                        <a:pt x="55" y="299"/>
                      </a:lnTo>
                      <a:lnTo>
                        <a:pt x="52" y="301"/>
                      </a:lnTo>
                      <a:lnTo>
                        <a:pt x="50" y="301"/>
                      </a:lnTo>
                      <a:lnTo>
                        <a:pt x="50" y="302"/>
                      </a:lnTo>
                      <a:lnTo>
                        <a:pt x="49" y="302"/>
                      </a:lnTo>
                      <a:lnTo>
                        <a:pt x="49" y="304"/>
                      </a:lnTo>
                      <a:lnTo>
                        <a:pt x="45" y="306"/>
                      </a:lnTo>
                      <a:lnTo>
                        <a:pt x="44" y="307"/>
                      </a:lnTo>
                      <a:lnTo>
                        <a:pt x="42" y="307"/>
                      </a:lnTo>
                      <a:lnTo>
                        <a:pt x="42" y="309"/>
                      </a:lnTo>
                      <a:lnTo>
                        <a:pt x="24" y="328"/>
                      </a:lnTo>
                      <a:lnTo>
                        <a:pt x="8" y="349"/>
                      </a:lnTo>
                      <a:lnTo>
                        <a:pt x="3" y="358"/>
                      </a:lnTo>
                      <a:lnTo>
                        <a:pt x="0" y="367"/>
                      </a:lnTo>
                      <a:lnTo>
                        <a:pt x="15" y="411"/>
                      </a:lnTo>
                      <a:lnTo>
                        <a:pt x="29" y="455"/>
                      </a:lnTo>
                      <a:lnTo>
                        <a:pt x="37" y="462"/>
                      </a:lnTo>
                      <a:lnTo>
                        <a:pt x="45" y="470"/>
                      </a:lnTo>
                      <a:lnTo>
                        <a:pt x="67" y="483"/>
                      </a:lnTo>
                      <a:lnTo>
                        <a:pt x="71" y="486"/>
                      </a:lnTo>
                      <a:lnTo>
                        <a:pt x="189" y="486"/>
                      </a:lnTo>
                      <a:lnTo>
                        <a:pt x="114" y="450"/>
                      </a:lnTo>
                      <a:lnTo>
                        <a:pt x="83" y="434"/>
                      </a:lnTo>
                      <a:lnTo>
                        <a:pt x="70" y="423"/>
                      </a:lnTo>
                      <a:lnTo>
                        <a:pt x="62" y="416"/>
                      </a:lnTo>
                      <a:lnTo>
                        <a:pt x="55" y="410"/>
                      </a:lnTo>
                      <a:lnTo>
                        <a:pt x="54" y="410"/>
                      </a:lnTo>
                      <a:lnTo>
                        <a:pt x="47" y="403"/>
                      </a:lnTo>
                      <a:lnTo>
                        <a:pt x="47" y="401"/>
                      </a:lnTo>
                      <a:lnTo>
                        <a:pt x="45" y="398"/>
                      </a:lnTo>
                      <a:lnTo>
                        <a:pt x="44" y="398"/>
                      </a:lnTo>
                      <a:lnTo>
                        <a:pt x="44" y="397"/>
                      </a:lnTo>
                      <a:lnTo>
                        <a:pt x="42" y="397"/>
                      </a:lnTo>
                      <a:lnTo>
                        <a:pt x="42" y="395"/>
                      </a:lnTo>
                      <a:lnTo>
                        <a:pt x="42" y="387"/>
                      </a:lnTo>
                      <a:lnTo>
                        <a:pt x="44" y="379"/>
                      </a:lnTo>
                      <a:lnTo>
                        <a:pt x="47" y="374"/>
                      </a:lnTo>
                      <a:lnTo>
                        <a:pt x="50" y="367"/>
                      </a:lnTo>
                      <a:lnTo>
                        <a:pt x="58" y="359"/>
                      </a:lnTo>
                      <a:lnTo>
                        <a:pt x="68" y="351"/>
                      </a:lnTo>
                      <a:lnTo>
                        <a:pt x="70" y="351"/>
                      </a:lnTo>
                      <a:lnTo>
                        <a:pt x="70" y="349"/>
                      </a:lnTo>
                      <a:lnTo>
                        <a:pt x="71" y="349"/>
                      </a:lnTo>
                      <a:lnTo>
                        <a:pt x="73" y="348"/>
                      </a:lnTo>
                      <a:lnTo>
                        <a:pt x="73" y="346"/>
                      </a:lnTo>
                      <a:lnTo>
                        <a:pt x="75" y="346"/>
                      </a:lnTo>
                      <a:lnTo>
                        <a:pt x="76" y="346"/>
                      </a:lnTo>
                      <a:lnTo>
                        <a:pt x="76" y="345"/>
                      </a:lnTo>
                      <a:lnTo>
                        <a:pt x="78" y="345"/>
                      </a:lnTo>
                      <a:lnTo>
                        <a:pt x="78" y="343"/>
                      </a:lnTo>
                      <a:lnTo>
                        <a:pt x="80" y="343"/>
                      </a:lnTo>
                      <a:lnTo>
                        <a:pt x="81" y="343"/>
                      </a:lnTo>
                      <a:lnTo>
                        <a:pt x="81" y="341"/>
                      </a:lnTo>
                      <a:lnTo>
                        <a:pt x="83" y="341"/>
                      </a:lnTo>
                      <a:lnTo>
                        <a:pt x="83" y="340"/>
                      </a:lnTo>
                      <a:lnTo>
                        <a:pt x="99" y="328"/>
                      </a:lnTo>
                      <a:lnTo>
                        <a:pt x="115" y="315"/>
                      </a:lnTo>
                      <a:lnTo>
                        <a:pt x="151" y="296"/>
                      </a:lnTo>
                      <a:lnTo>
                        <a:pt x="213" y="265"/>
                      </a:lnTo>
                      <a:lnTo>
                        <a:pt x="278" y="236"/>
                      </a:lnTo>
                      <a:lnTo>
                        <a:pt x="299" y="224"/>
                      </a:lnTo>
                      <a:lnTo>
                        <a:pt x="301" y="224"/>
                      </a:lnTo>
                      <a:lnTo>
                        <a:pt x="306" y="221"/>
                      </a:lnTo>
                      <a:lnTo>
                        <a:pt x="343" y="198"/>
                      </a:lnTo>
                      <a:lnTo>
                        <a:pt x="363" y="185"/>
                      </a:lnTo>
                      <a:lnTo>
                        <a:pt x="381" y="174"/>
                      </a:lnTo>
                      <a:lnTo>
                        <a:pt x="382" y="172"/>
                      </a:lnTo>
                      <a:lnTo>
                        <a:pt x="384" y="171"/>
                      </a:lnTo>
                      <a:lnTo>
                        <a:pt x="385" y="169"/>
                      </a:lnTo>
                      <a:lnTo>
                        <a:pt x="387" y="167"/>
                      </a:lnTo>
                      <a:lnTo>
                        <a:pt x="389" y="166"/>
                      </a:lnTo>
                      <a:lnTo>
                        <a:pt x="390" y="164"/>
                      </a:lnTo>
                      <a:lnTo>
                        <a:pt x="392" y="164"/>
                      </a:lnTo>
                      <a:lnTo>
                        <a:pt x="394" y="162"/>
                      </a:lnTo>
                      <a:lnTo>
                        <a:pt x="394" y="161"/>
                      </a:lnTo>
                      <a:lnTo>
                        <a:pt x="395" y="161"/>
                      </a:lnTo>
                      <a:lnTo>
                        <a:pt x="397" y="159"/>
                      </a:lnTo>
                      <a:lnTo>
                        <a:pt x="398" y="158"/>
                      </a:lnTo>
                      <a:lnTo>
                        <a:pt x="400" y="158"/>
                      </a:lnTo>
                      <a:lnTo>
                        <a:pt x="400" y="156"/>
                      </a:lnTo>
                      <a:lnTo>
                        <a:pt x="402" y="154"/>
                      </a:lnTo>
                      <a:lnTo>
                        <a:pt x="403" y="154"/>
                      </a:lnTo>
                      <a:lnTo>
                        <a:pt x="403" y="153"/>
                      </a:lnTo>
                      <a:lnTo>
                        <a:pt x="405" y="153"/>
                      </a:lnTo>
                      <a:lnTo>
                        <a:pt x="407" y="151"/>
                      </a:lnTo>
                      <a:lnTo>
                        <a:pt x="407" y="149"/>
                      </a:lnTo>
                      <a:lnTo>
                        <a:pt x="408" y="149"/>
                      </a:lnTo>
                      <a:lnTo>
                        <a:pt x="410" y="146"/>
                      </a:lnTo>
                      <a:lnTo>
                        <a:pt x="416" y="141"/>
                      </a:lnTo>
                      <a:lnTo>
                        <a:pt x="418" y="140"/>
                      </a:lnTo>
                      <a:lnTo>
                        <a:pt x="420" y="138"/>
                      </a:lnTo>
                      <a:lnTo>
                        <a:pt x="423" y="136"/>
                      </a:lnTo>
                      <a:lnTo>
                        <a:pt x="423" y="135"/>
                      </a:lnTo>
                      <a:lnTo>
                        <a:pt x="424" y="133"/>
                      </a:lnTo>
                      <a:lnTo>
                        <a:pt x="426" y="132"/>
                      </a:lnTo>
                      <a:lnTo>
                        <a:pt x="429" y="128"/>
                      </a:lnTo>
                      <a:lnTo>
                        <a:pt x="431" y="127"/>
                      </a:lnTo>
                      <a:lnTo>
                        <a:pt x="433" y="125"/>
                      </a:lnTo>
                      <a:lnTo>
                        <a:pt x="434" y="123"/>
                      </a:lnTo>
                      <a:lnTo>
                        <a:pt x="436" y="122"/>
                      </a:lnTo>
                      <a:lnTo>
                        <a:pt x="437" y="120"/>
                      </a:lnTo>
                      <a:lnTo>
                        <a:pt x="439" y="119"/>
                      </a:lnTo>
                      <a:lnTo>
                        <a:pt x="449" y="107"/>
                      </a:lnTo>
                      <a:lnTo>
                        <a:pt x="449" y="106"/>
                      </a:lnTo>
                      <a:lnTo>
                        <a:pt x="450" y="106"/>
                      </a:lnTo>
                      <a:lnTo>
                        <a:pt x="455" y="97"/>
                      </a:lnTo>
                      <a:lnTo>
                        <a:pt x="459" y="94"/>
                      </a:lnTo>
                      <a:lnTo>
                        <a:pt x="462" y="91"/>
                      </a:lnTo>
                      <a:lnTo>
                        <a:pt x="462" y="89"/>
                      </a:lnTo>
                      <a:lnTo>
                        <a:pt x="470" y="78"/>
                      </a:lnTo>
                      <a:lnTo>
                        <a:pt x="473" y="75"/>
                      </a:lnTo>
                      <a:lnTo>
                        <a:pt x="483" y="58"/>
                      </a:lnTo>
                      <a:lnTo>
                        <a:pt x="473" y="66"/>
                      </a:lnTo>
                      <a:lnTo>
                        <a:pt x="465" y="75"/>
                      </a:lnTo>
                      <a:lnTo>
                        <a:pt x="446" y="89"/>
                      </a:lnTo>
                      <a:lnTo>
                        <a:pt x="424" y="104"/>
                      </a:lnTo>
                      <a:lnTo>
                        <a:pt x="402" y="117"/>
                      </a:lnTo>
                      <a:lnTo>
                        <a:pt x="358" y="141"/>
                      </a:lnTo>
                      <a:lnTo>
                        <a:pt x="311" y="164"/>
                      </a:lnTo>
                      <a:lnTo>
                        <a:pt x="265" y="185"/>
                      </a:lnTo>
                      <a:lnTo>
                        <a:pt x="220" y="210"/>
                      </a:lnTo>
                      <a:close/>
                      <a:moveTo>
                        <a:pt x="462" y="91"/>
                      </a:moveTo>
                      <a:lnTo>
                        <a:pt x="462" y="91"/>
                      </a:lnTo>
                      <a:lnTo>
                        <a:pt x="459" y="94"/>
                      </a:lnTo>
                      <a:lnTo>
                        <a:pt x="462" y="91"/>
                      </a:lnTo>
                      <a:close/>
                      <a:moveTo>
                        <a:pt x="491" y="40"/>
                      </a:moveTo>
                      <a:lnTo>
                        <a:pt x="491" y="40"/>
                      </a:lnTo>
                      <a:lnTo>
                        <a:pt x="494" y="36"/>
                      </a:lnTo>
                      <a:lnTo>
                        <a:pt x="501" y="21"/>
                      </a:lnTo>
                      <a:lnTo>
                        <a:pt x="503" y="19"/>
                      </a:lnTo>
                      <a:lnTo>
                        <a:pt x="457" y="0"/>
                      </a:lnTo>
                      <a:lnTo>
                        <a:pt x="464" y="5"/>
                      </a:lnTo>
                      <a:lnTo>
                        <a:pt x="472" y="11"/>
                      </a:lnTo>
                      <a:lnTo>
                        <a:pt x="481" y="18"/>
                      </a:lnTo>
                      <a:lnTo>
                        <a:pt x="485" y="23"/>
                      </a:lnTo>
                      <a:lnTo>
                        <a:pt x="488" y="29"/>
                      </a:lnTo>
                      <a:lnTo>
                        <a:pt x="491" y="34"/>
                      </a:lnTo>
                      <a:lnTo>
                        <a:pt x="491" y="4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7" name="Freeform 195"/>
                <p:cNvSpPr>
                  <a:spLocks/>
                </p:cNvSpPr>
                <p:nvPr/>
              </p:nvSpPr>
              <p:spPr bwMode="auto">
                <a:xfrm>
                  <a:off x="2641658" y="3563074"/>
                  <a:ext cx="312420" cy="440690"/>
                </a:xfrm>
                <a:custGeom>
                  <a:avLst/>
                  <a:gdLst>
                    <a:gd name="T0" fmla="*/ 215 w 483"/>
                    <a:gd name="T1" fmla="*/ 155 h 428"/>
                    <a:gd name="T2" fmla="*/ 203 w 483"/>
                    <a:gd name="T3" fmla="*/ 160 h 428"/>
                    <a:gd name="T4" fmla="*/ 193 w 483"/>
                    <a:gd name="T5" fmla="*/ 165 h 428"/>
                    <a:gd name="T6" fmla="*/ 184 w 483"/>
                    <a:gd name="T7" fmla="*/ 169 h 428"/>
                    <a:gd name="T8" fmla="*/ 172 w 483"/>
                    <a:gd name="T9" fmla="*/ 174 h 428"/>
                    <a:gd name="T10" fmla="*/ 158 w 483"/>
                    <a:gd name="T11" fmla="*/ 182 h 428"/>
                    <a:gd name="T12" fmla="*/ 150 w 483"/>
                    <a:gd name="T13" fmla="*/ 186 h 428"/>
                    <a:gd name="T14" fmla="*/ 125 w 483"/>
                    <a:gd name="T15" fmla="*/ 199 h 428"/>
                    <a:gd name="T16" fmla="*/ 117 w 483"/>
                    <a:gd name="T17" fmla="*/ 204 h 428"/>
                    <a:gd name="T18" fmla="*/ 107 w 483"/>
                    <a:gd name="T19" fmla="*/ 208 h 428"/>
                    <a:gd name="T20" fmla="*/ 84 w 483"/>
                    <a:gd name="T21" fmla="*/ 221 h 428"/>
                    <a:gd name="T22" fmla="*/ 73 w 483"/>
                    <a:gd name="T23" fmla="*/ 228 h 428"/>
                    <a:gd name="T24" fmla="*/ 65 w 483"/>
                    <a:gd name="T25" fmla="*/ 234 h 428"/>
                    <a:gd name="T26" fmla="*/ 57 w 483"/>
                    <a:gd name="T27" fmla="*/ 239 h 428"/>
                    <a:gd name="T28" fmla="*/ 55 w 483"/>
                    <a:gd name="T29" fmla="*/ 239 h 428"/>
                    <a:gd name="T30" fmla="*/ 55 w 483"/>
                    <a:gd name="T31" fmla="*/ 241 h 428"/>
                    <a:gd name="T32" fmla="*/ 52 w 483"/>
                    <a:gd name="T33" fmla="*/ 243 h 428"/>
                    <a:gd name="T34" fmla="*/ 50 w 483"/>
                    <a:gd name="T35" fmla="*/ 244 h 428"/>
                    <a:gd name="T36" fmla="*/ 49 w 483"/>
                    <a:gd name="T37" fmla="*/ 244 h 428"/>
                    <a:gd name="T38" fmla="*/ 45 w 483"/>
                    <a:gd name="T39" fmla="*/ 248 h 428"/>
                    <a:gd name="T40" fmla="*/ 44 w 483"/>
                    <a:gd name="T41" fmla="*/ 249 h 428"/>
                    <a:gd name="T42" fmla="*/ 42 w 483"/>
                    <a:gd name="T43" fmla="*/ 249 h 428"/>
                    <a:gd name="T44" fmla="*/ 24 w 483"/>
                    <a:gd name="T45" fmla="*/ 270 h 428"/>
                    <a:gd name="T46" fmla="*/ 15 w 483"/>
                    <a:gd name="T47" fmla="*/ 353 h 428"/>
                    <a:gd name="T48" fmla="*/ 45 w 483"/>
                    <a:gd name="T49" fmla="*/ 412 h 428"/>
                    <a:gd name="T50" fmla="*/ 114 w 483"/>
                    <a:gd name="T51" fmla="*/ 392 h 428"/>
                    <a:gd name="T52" fmla="*/ 62 w 483"/>
                    <a:gd name="T53" fmla="*/ 358 h 428"/>
                    <a:gd name="T54" fmla="*/ 47 w 483"/>
                    <a:gd name="T55" fmla="*/ 343 h 428"/>
                    <a:gd name="T56" fmla="*/ 44 w 483"/>
                    <a:gd name="T57" fmla="*/ 340 h 428"/>
                    <a:gd name="T58" fmla="*/ 42 w 483"/>
                    <a:gd name="T59" fmla="*/ 339 h 428"/>
                    <a:gd name="T60" fmla="*/ 42 w 483"/>
                    <a:gd name="T61" fmla="*/ 337 h 428"/>
                    <a:gd name="T62" fmla="*/ 68 w 483"/>
                    <a:gd name="T63" fmla="*/ 293 h 428"/>
                    <a:gd name="T64" fmla="*/ 70 w 483"/>
                    <a:gd name="T65" fmla="*/ 293 h 428"/>
                    <a:gd name="T66" fmla="*/ 73 w 483"/>
                    <a:gd name="T67" fmla="*/ 290 h 428"/>
                    <a:gd name="T68" fmla="*/ 73 w 483"/>
                    <a:gd name="T69" fmla="*/ 288 h 428"/>
                    <a:gd name="T70" fmla="*/ 75 w 483"/>
                    <a:gd name="T71" fmla="*/ 288 h 428"/>
                    <a:gd name="T72" fmla="*/ 76 w 483"/>
                    <a:gd name="T73" fmla="*/ 288 h 428"/>
                    <a:gd name="T74" fmla="*/ 78 w 483"/>
                    <a:gd name="T75" fmla="*/ 287 h 428"/>
                    <a:gd name="T76" fmla="*/ 80 w 483"/>
                    <a:gd name="T77" fmla="*/ 285 h 428"/>
                    <a:gd name="T78" fmla="*/ 80 w 483"/>
                    <a:gd name="T79" fmla="*/ 285 h 428"/>
                    <a:gd name="T80" fmla="*/ 81 w 483"/>
                    <a:gd name="T81" fmla="*/ 283 h 428"/>
                    <a:gd name="T82" fmla="*/ 83 w 483"/>
                    <a:gd name="T83" fmla="*/ 282 h 428"/>
                    <a:gd name="T84" fmla="*/ 151 w 483"/>
                    <a:gd name="T85" fmla="*/ 238 h 428"/>
                    <a:gd name="T86" fmla="*/ 301 w 483"/>
                    <a:gd name="T87" fmla="*/ 166 h 428"/>
                    <a:gd name="T88" fmla="*/ 343 w 483"/>
                    <a:gd name="T89" fmla="*/ 140 h 428"/>
                    <a:gd name="T90" fmla="*/ 385 w 483"/>
                    <a:gd name="T91" fmla="*/ 111 h 428"/>
                    <a:gd name="T92" fmla="*/ 390 w 483"/>
                    <a:gd name="T93" fmla="*/ 106 h 428"/>
                    <a:gd name="T94" fmla="*/ 395 w 483"/>
                    <a:gd name="T95" fmla="*/ 103 h 428"/>
                    <a:gd name="T96" fmla="*/ 400 w 483"/>
                    <a:gd name="T97" fmla="*/ 100 h 428"/>
                    <a:gd name="T98" fmla="*/ 407 w 483"/>
                    <a:gd name="T99" fmla="*/ 93 h 428"/>
                    <a:gd name="T100" fmla="*/ 410 w 483"/>
                    <a:gd name="T101" fmla="*/ 88 h 428"/>
                    <a:gd name="T102" fmla="*/ 420 w 483"/>
                    <a:gd name="T103" fmla="*/ 80 h 428"/>
                    <a:gd name="T104" fmla="*/ 424 w 483"/>
                    <a:gd name="T105" fmla="*/ 75 h 428"/>
                    <a:gd name="T106" fmla="*/ 431 w 483"/>
                    <a:gd name="T107" fmla="*/ 69 h 428"/>
                    <a:gd name="T108" fmla="*/ 437 w 483"/>
                    <a:gd name="T109" fmla="*/ 62 h 428"/>
                    <a:gd name="T110" fmla="*/ 449 w 483"/>
                    <a:gd name="T111" fmla="*/ 49 h 428"/>
                    <a:gd name="T112" fmla="*/ 455 w 483"/>
                    <a:gd name="T113" fmla="*/ 39 h 428"/>
                    <a:gd name="T114" fmla="*/ 462 w 483"/>
                    <a:gd name="T115" fmla="*/ 33 h 428"/>
                    <a:gd name="T116" fmla="*/ 473 w 483"/>
                    <a:gd name="T117" fmla="*/ 17 h 428"/>
                    <a:gd name="T118" fmla="*/ 465 w 483"/>
                    <a:gd name="T119" fmla="*/ 17 h 428"/>
                    <a:gd name="T120" fmla="*/ 311 w 483"/>
                    <a:gd name="T121" fmla="*/ 106 h 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28"/>
                    <a:gd name="T185" fmla="*/ 483 w 483"/>
                    <a:gd name="T186" fmla="*/ 428 h 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28">
                      <a:moveTo>
                        <a:pt x="220" y="152"/>
                      </a:moveTo>
                      <a:lnTo>
                        <a:pt x="220" y="152"/>
                      </a:lnTo>
                      <a:lnTo>
                        <a:pt x="216" y="153"/>
                      </a:lnTo>
                      <a:lnTo>
                        <a:pt x="215" y="155"/>
                      </a:lnTo>
                      <a:lnTo>
                        <a:pt x="211" y="155"/>
                      </a:lnTo>
                      <a:lnTo>
                        <a:pt x="211" y="156"/>
                      </a:lnTo>
                      <a:lnTo>
                        <a:pt x="208" y="158"/>
                      </a:lnTo>
                      <a:lnTo>
                        <a:pt x="206" y="158"/>
                      </a:lnTo>
                      <a:lnTo>
                        <a:pt x="203" y="160"/>
                      </a:lnTo>
                      <a:lnTo>
                        <a:pt x="202" y="161"/>
                      </a:lnTo>
                      <a:lnTo>
                        <a:pt x="200" y="161"/>
                      </a:lnTo>
                      <a:lnTo>
                        <a:pt x="197" y="163"/>
                      </a:lnTo>
                      <a:lnTo>
                        <a:pt x="193" y="165"/>
                      </a:lnTo>
                      <a:lnTo>
                        <a:pt x="192" y="165"/>
                      </a:lnTo>
                      <a:lnTo>
                        <a:pt x="190" y="166"/>
                      </a:lnTo>
                      <a:lnTo>
                        <a:pt x="189" y="168"/>
                      </a:lnTo>
                      <a:lnTo>
                        <a:pt x="185" y="168"/>
                      </a:lnTo>
                      <a:lnTo>
                        <a:pt x="184" y="169"/>
                      </a:lnTo>
                      <a:lnTo>
                        <a:pt x="180" y="171"/>
                      </a:lnTo>
                      <a:lnTo>
                        <a:pt x="179" y="173"/>
                      </a:lnTo>
                      <a:lnTo>
                        <a:pt x="172" y="174"/>
                      </a:lnTo>
                      <a:lnTo>
                        <a:pt x="171" y="176"/>
                      </a:lnTo>
                      <a:lnTo>
                        <a:pt x="169" y="178"/>
                      </a:lnTo>
                      <a:lnTo>
                        <a:pt x="167" y="178"/>
                      </a:lnTo>
                      <a:lnTo>
                        <a:pt x="161" y="181"/>
                      </a:lnTo>
                      <a:lnTo>
                        <a:pt x="158" y="182"/>
                      </a:lnTo>
                      <a:lnTo>
                        <a:pt x="156" y="184"/>
                      </a:lnTo>
                      <a:lnTo>
                        <a:pt x="153" y="184"/>
                      </a:lnTo>
                      <a:lnTo>
                        <a:pt x="153" y="186"/>
                      </a:lnTo>
                      <a:lnTo>
                        <a:pt x="150" y="186"/>
                      </a:lnTo>
                      <a:lnTo>
                        <a:pt x="133" y="195"/>
                      </a:lnTo>
                      <a:lnTo>
                        <a:pt x="132" y="195"/>
                      </a:lnTo>
                      <a:lnTo>
                        <a:pt x="130" y="197"/>
                      </a:lnTo>
                      <a:lnTo>
                        <a:pt x="127" y="199"/>
                      </a:lnTo>
                      <a:lnTo>
                        <a:pt x="125" y="199"/>
                      </a:lnTo>
                      <a:lnTo>
                        <a:pt x="122" y="200"/>
                      </a:lnTo>
                      <a:lnTo>
                        <a:pt x="120" y="202"/>
                      </a:lnTo>
                      <a:lnTo>
                        <a:pt x="119" y="204"/>
                      </a:lnTo>
                      <a:lnTo>
                        <a:pt x="117" y="204"/>
                      </a:lnTo>
                      <a:lnTo>
                        <a:pt x="114" y="205"/>
                      </a:lnTo>
                      <a:lnTo>
                        <a:pt x="112" y="207"/>
                      </a:lnTo>
                      <a:lnTo>
                        <a:pt x="111" y="208"/>
                      </a:lnTo>
                      <a:lnTo>
                        <a:pt x="107" y="208"/>
                      </a:lnTo>
                      <a:lnTo>
                        <a:pt x="106" y="210"/>
                      </a:lnTo>
                      <a:lnTo>
                        <a:pt x="104" y="212"/>
                      </a:lnTo>
                      <a:lnTo>
                        <a:pt x="86" y="220"/>
                      </a:lnTo>
                      <a:lnTo>
                        <a:pt x="84" y="221"/>
                      </a:lnTo>
                      <a:lnTo>
                        <a:pt x="83" y="223"/>
                      </a:lnTo>
                      <a:lnTo>
                        <a:pt x="81" y="223"/>
                      </a:lnTo>
                      <a:lnTo>
                        <a:pt x="80" y="225"/>
                      </a:lnTo>
                      <a:lnTo>
                        <a:pt x="76" y="226"/>
                      </a:lnTo>
                      <a:lnTo>
                        <a:pt x="75" y="228"/>
                      </a:lnTo>
                      <a:lnTo>
                        <a:pt x="73" y="228"/>
                      </a:lnTo>
                      <a:lnTo>
                        <a:pt x="71" y="230"/>
                      </a:lnTo>
                      <a:lnTo>
                        <a:pt x="70" y="231"/>
                      </a:lnTo>
                      <a:lnTo>
                        <a:pt x="68" y="233"/>
                      </a:lnTo>
                      <a:lnTo>
                        <a:pt x="67" y="233"/>
                      </a:lnTo>
                      <a:lnTo>
                        <a:pt x="65" y="234"/>
                      </a:lnTo>
                      <a:lnTo>
                        <a:pt x="63" y="234"/>
                      </a:lnTo>
                      <a:lnTo>
                        <a:pt x="62" y="236"/>
                      </a:lnTo>
                      <a:lnTo>
                        <a:pt x="60" y="236"/>
                      </a:lnTo>
                      <a:lnTo>
                        <a:pt x="57" y="239"/>
                      </a:lnTo>
                      <a:lnTo>
                        <a:pt x="55" y="239"/>
                      </a:lnTo>
                      <a:lnTo>
                        <a:pt x="55" y="241"/>
                      </a:lnTo>
                      <a:lnTo>
                        <a:pt x="52" y="243"/>
                      </a:lnTo>
                      <a:lnTo>
                        <a:pt x="50" y="243"/>
                      </a:lnTo>
                      <a:lnTo>
                        <a:pt x="50" y="244"/>
                      </a:lnTo>
                      <a:lnTo>
                        <a:pt x="49" y="244"/>
                      </a:lnTo>
                      <a:lnTo>
                        <a:pt x="49" y="246"/>
                      </a:lnTo>
                      <a:lnTo>
                        <a:pt x="45" y="248"/>
                      </a:lnTo>
                      <a:lnTo>
                        <a:pt x="44" y="249"/>
                      </a:lnTo>
                      <a:lnTo>
                        <a:pt x="42" y="249"/>
                      </a:lnTo>
                      <a:lnTo>
                        <a:pt x="42" y="251"/>
                      </a:lnTo>
                      <a:lnTo>
                        <a:pt x="24" y="270"/>
                      </a:lnTo>
                      <a:lnTo>
                        <a:pt x="8" y="291"/>
                      </a:lnTo>
                      <a:lnTo>
                        <a:pt x="3" y="300"/>
                      </a:lnTo>
                      <a:lnTo>
                        <a:pt x="0" y="309"/>
                      </a:lnTo>
                      <a:lnTo>
                        <a:pt x="15" y="353"/>
                      </a:lnTo>
                      <a:lnTo>
                        <a:pt x="29" y="397"/>
                      </a:lnTo>
                      <a:lnTo>
                        <a:pt x="37" y="404"/>
                      </a:lnTo>
                      <a:lnTo>
                        <a:pt x="45" y="412"/>
                      </a:lnTo>
                      <a:lnTo>
                        <a:pt x="67" y="425"/>
                      </a:lnTo>
                      <a:lnTo>
                        <a:pt x="71" y="428"/>
                      </a:lnTo>
                      <a:lnTo>
                        <a:pt x="189" y="428"/>
                      </a:lnTo>
                      <a:lnTo>
                        <a:pt x="114" y="392"/>
                      </a:lnTo>
                      <a:lnTo>
                        <a:pt x="83" y="376"/>
                      </a:lnTo>
                      <a:lnTo>
                        <a:pt x="70" y="365"/>
                      </a:lnTo>
                      <a:lnTo>
                        <a:pt x="62" y="358"/>
                      </a:lnTo>
                      <a:lnTo>
                        <a:pt x="55" y="352"/>
                      </a:lnTo>
                      <a:lnTo>
                        <a:pt x="54" y="352"/>
                      </a:lnTo>
                      <a:lnTo>
                        <a:pt x="47" y="345"/>
                      </a:lnTo>
                      <a:lnTo>
                        <a:pt x="47" y="343"/>
                      </a:lnTo>
                      <a:lnTo>
                        <a:pt x="45" y="340"/>
                      </a:lnTo>
                      <a:lnTo>
                        <a:pt x="44" y="340"/>
                      </a:lnTo>
                      <a:lnTo>
                        <a:pt x="44" y="339"/>
                      </a:lnTo>
                      <a:lnTo>
                        <a:pt x="42" y="339"/>
                      </a:lnTo>
                      <a:lnTo>
                        <a:pt x="42" y="337"/>
                      </a:lnTo>
                      <a:lnTo>
                        <a:pt x="42" y="329"/>
                      </a:lnTo>
                      <a:lnTo>
                        <a:pt x="44" y="321"/>
                      </a:lnTo>
                      <a:lnTo>
                        <a:pt x="47" y="316"/>
                      </a:lnTo>
                      <a:lnTo>
                        <a:pt x="50" y="309"/>
                      </a:lnTo>
                      <a:lnTo>
                        <a:pt x="58" y="301"/>
                      </a:lnTo>
                      <a:lnTo>
                        <a:pt x="68" y="293"/>
                      </a:lnTo>
                      <a:lnTo>
                        <a:pt x="70" y="293"/>
                      </a:lnTo>
                      <a:lnTo>
                        <a:pt x="70" y="291"/>
                      </a:lnTo>
                      <a:lnTo>
                        <a:pt x="71" y="291"/>
                      </a:lnTo>
                      <a:lnTo>
                        <a:pt x="73" y="290"/>
                      </a:lnTo>
                      <a:lnTo>
                        <a:pt x="73" y="288"/>
                      </a:lnTo>
                      <a:lnTo>
                        <a:pt x="75" y="288"/>
                      </a:lnTo>
                      <a:lnTo>
                        <a:pt x="76" y="288"/>
                      </a:lnTo>
                      <a:lnTo>
                        <a:pt x="76" y="287"/>
                      </a:lnTo>
                      <a:lnTo>
                        <a:pt x="78" y="287"/>
                      </a:lnTo>
                      <a:lnTo>
                        <a:pt x="78" y="285"/>
                      </a:lnTo>
                      <a:lnTo>
                        <a:pt x="80" y="285"/>
                      </a:lnTo>
                      <a:lnTo>
                        <a:pt x="81" y="285"/>
                      </a:lnTo>
                      <a:lnTo>
                        <a:pt x="81" y="283"/>
                      </a:lnTo>
                      <a:lnTo>
                        <a:pt x="83" y="283"/>
                      </a:lnTo>
                      <a:lnTo>
                        <a:pt x="83" y="282"/>
                      </a:lnTo>
                      <a:lnTo>
                        <a:pt x="99" y="270"/>
                      </a:lnTo>
                      <a:lnTo>
                        <a:pt x="115" y="257"/>
                      </a:lnTo>
                      <a:lnTo>
                        <a:pt x="151" y="238"/>
                      </a:lnTo>
                      <a:lnTo>
                        <a:pt x="213" y="207"/>
                      </a:lnTo>
                      <a:lnTo>
                        <a:pt x="278" y="178"/>
                      </a:lnTo>
                      <a:lnTo>
                        <a:pt x="299" y="166"/>
                      </a:lnTo>
                      <a:lnTo>
                        <a:pt x="301" y="166"/>
                      </a:lnTo>
                      <a:lnTo>
                        <a:pt x="306" y="163"/>
                      </a:lnTo>
                      <a:lnTo>
                        <a:pt x="343" y="140"/>
                      </a:lnTo>
                      <a:lnTo>
                        <a:pt x="363" y="127"/>
                      </a:lnTo>
                      <a:lnTo>
                        <a:pt x="381" y="116"/>
                      </a:lnTo>
                      <a:lnTo>
                        <a:pt x="382" y="114"/>
                      </a:lnTo>
                      <a:lnTo>
                        <a:pt x="384" y="113"/>
                      </a:lnTo>
                      <a:lnTo>
                        <a:pt x="385" y="111"/>
                      </a:lnTo>
                      <a:lnTo>
                        <a:pt x="387" y="109"/>
                      </a:lnTo>
                      <a:lnTo>
                        <a:pt x="389" y="108"/>
                      </a:lnTo>
                      <a:lnTo>
                        <a:pt x="390" y="106"/>
                      </a:lnTo>
                      <a:lnTo>
                        <a:pt x="392" y="106"/>
                      </a:lnTo>
                      <a:lnTo>
                        <a:pt x="394" y="104"/>
                      </a:lnTo>
                      <a:lnTo>
                        <a:pt x="394" y="103"/>
                      </a:lnTo>
                      <a:lnTo>
                        <a:pt x="395" y="103"/>
                      </a:lnTo>
                      <a:lnTo>
                        <a:pt x="397" y="101"/>
                      </a:lnTo>
                      <a:lnTo>
                        <a:pt x="398" y="100"/>
                      </a:lnTo>
                      <a:lnTo>
                        <a:pt x="400" y="100"/>
                      </a:lnTo>
                      <a:lnTo>
                        <a:pt x="400" y="98"/>
                      </a:lnTo>
                      <a:lnTo>
                        <a:pt x="402" y="96"/>
                      </a:lnTo>
                      <a:lnTo>
                        <a:pt x="403" y="96"/>
                      </a:lnTo>
                      <a:lnTo>
                        <a:pt x="403" y="95"/>
                      </a:lnTo>
                      <a:lnTo>
                        <a:pt x="405" y="95"/>
                      </a:lnTo>
                      <a:lnTo>
                        <a:pt x="407" y="93"/>
                      </a:lnTo>
                      <a:lnTo>
                        <a:pt x="407" y="91"/>
                      </a:lnTo>
                      <a:lnTo>
                        <a:pt x="408" y="91"/>
                      </a:lnTo>
                      <a:lnTo>
                        <a:pt x="410" y="88"/>
                      </a:lnTo>
                      <a:lnTo>
                        <a:pt x="416" y="83"/>
                      </a:lnTo>
                      <a:lnTo>
                        <a:pt x="418" y="82"/>
                      </a:lnTo>
                      <a:lnTo>
                        <a:pt x="420" y="80"/>
                      </a:lnTo>
                      <a:lnTo>
                        <a:pt x="423" y="78"/>
                      </a:lnTo>
                      <a:lnTo>
                        <a:pt x="423" y="77"/>
                      </a:lnTo>
                      <a:lnTo>
                        <a:pt x="424" y="75"/>
                      </a:lnTo>
                      <a:lnTo>
                        <a:pt x="426" y="74"/>
                      </a:lnTo>
                      <a:lnTo>
                        <a:pt x="429" y="70"/>
                      </a:lnTo>
                      <a:lnTo>
                        <a:pt x="431" y="69"/>
                      </a:lnTo>
                      <a:lnTo>
                        <a:pt x="433" y="67"/>
                      </a:lnTo>
                      <a:lnTo>
                        <a:pt x="434" y="65"/>
                      </a:lnTo>
                      <a:lnTo>
                        <a:pt x="436" y="64"/>
                      </a:lnTo>
                      <a:lnTo>
                        <a:pt x="437" y="62"/>
                      </a:lnTo>
                      <a:lnTo>
                        <a:pt x="439" y="61"/>
                      </a:lnTo>
                      <a:lnTo>
                        <a:pt x="449" y="49"/>
                      </a:lnTo>
                      <a:lnTo>
                        <a:pt x="449" y="48"/>
                      </a:lnTo>
                      <a:lnTo>
                        <a:pt x="450" y="48"/>
                      </a:lnTo>
                      <a:lnTo>
                        <a:pt x="455" y="39"/>
                      </a:lnTo>
                      <a:lnTo>
                        <a:pt x="459" y="36"/>
                      </a:lnTo>
                      <a:lnTo>
                        <a:pt x="462" y="33"/>
                      </a:lnTo>
                      <a:lnTo>
                        <a:pt x="462" y="31"/>
                      </a:lnTo>
                      <a:lnTo>
                        <a:pt x="470" y="20"/>
                      </a:lnTo>
                      <a:lnTo>
                        <a:pt x="473" y="17"/>
                      </a:lnTo>
                      <a:lnTo>
                        <a:pt x="483" y="0"/>
                      </a:lnTo>
                      <a:lnTo>
                        <a:pt x="473" y="8"/>
                      </a:lnTo>
                      <a:lnTo>
                        <a:pt x="465" y="17"/>
                      </a:lnTo>
                      <a:lnTo>
                        <a:pt x="446" y="31"/>
                      </a:lnTo>
                      <a:lnTo>
                        <a:pt x="424" y="46"/>
                      </a:lnTo>
                      <a:lnTo>
                        <a:pt x="402" y="59"/>
                      </a:lnTo>
                      <a:lnTo>
                        <a:pt x="358" y="83"/>
                      </a:lnTo>
                      <a:lnTo>
                        <a:pt x="311" y="106"/>
                      </a:lnTo>
                      <a:lnTo>
                        <a:pt x="265" y="127"/>
                      </a:lnTo>
                      <a:lnTo>
                        <a:pt x="220"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8" name="Freeform 196"/>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9" name="Freeform 197"/>
                <p:cNvSpPr>
                  <a:spLocks/>
                </p:cNvSpPr>
                <p:nvPr/>
              </p:nvSpPr>
              <p:spPr bwMode="auto">
                <a:xfrm>
                  <a:off x="2937568" y="3503385"/>
                  <a:ext cx="29211" cy="40640"/>
                </a:xfrm>
                <a:custGeom>
                  <a:avLst/>
                  <a:gdLst>
                    <a:gd name="T0" fmla="*/ 34 w 46"/>
                    <a:gd name="T1" fmla="*/ 40 h 40"/>
                    <a:gd name="T2" fmla="*/ 34 w 46"/>
                    <a:gd name="T3" fmla="*/ 40 h 40"/>
                    <a:gd name="T4" fmla="*/ 34 w 46"/>
                    <a:gd name="T5" fmla="*/ 40 h 40"/>
                    <a:gd name="T6" fmla="*/ 37 w 46"/>
                    <a:gd name="T7" fmla="*/ 36 h 40"/>
                    <a:gd name="T8" fmla="*/ 37 w 46"/>
                    <a:gd name="T9" fmla="*/ 36 h 40"/>
                    <a:gd name="T10" fmla="*/ 37 w 46"/>
                    <a:gd name="T11" fmla="*/ 36 h 40"/>
                    <a:gd name="T12" fmla="*/ 44 w 46"/>
                    <a:gd name="T13" fmla="*/ 21 h 40"/>
                    <a:gd name="T14" fmla="*/ 46 w 46"/>
                    <a:gd name="T15" fmla="*/ 19 h 40"/>
                    <a:gd name="T16" fmla="*/ 46 w 46"/>
                    <a:gd name="T17" fmla="*/ 19 h 40"/>
                    <a:gd name="T18" fmla="*/ 46 w 46"/>
                    <a:gd name="T19" fmla="*/ 19 h 40"/>
                    <a:gd name="T20" fmla="*/ 46 w 46"/>
                    <a:gd name="T21" fmla="*/ 19 h 40"/>
                    <a:gd name="T22" fmla="*/ 46 w 46"/>
                    <a:gd name="T23" fmla="*/ 19 h 40"/>
                    <a:gd name="T24" fmla="*/ 46 w 46"/>
                    <a:gd name="T25" fmla="*/ 19 h 40"/>
                    <a:gd name="T26" fmla="*/ 46 w 46"/>
                    <a:gd name="T27" fmla="*/ 19 h 40"/>
                    <a:gd name="T28" fmla="*/ 46 w 46"/>
                    <a:gd name="T29" fmla="*/ 19 h 40"/>
                    <a:gd name="T30" fmla="*/ 0 w 46"/>
                    <a:gd name="T31" fmla="*/ 0 h 40"/>
                    <a:gd name="T32" fmla="*/ 0 w 46"/>
                    <a:gd name="T33" fmla="*/ 0 h 40"/>
                    <a:gd name="T34" fmla="*/ 0 w 46"/>
                    <a:gd name="T35" fmla="*/ 0 h 40"/>
                    <a:gd name="T36" fmla="*/ 7 w 46"/>
                    <a:gd name="T37" fmla="*/ 5 h 40"/>
                    <a:gd name="T38" fmla="*/ 7 w 46"/>
                    <a:gd name="T39" fmla="*/ 5 h 40"/>
                    <a:gd name="T40" fmla="*/ 15 w 46"/>
                    <a:gd name="T41" fmla="*/ 11 h 40"/>
                    <a:gd name="T42" fmla="*/ 24 w 46"/>
                    <a:gd name="T43" fmla="*/ 18 h 40"/>
                    <a:gd name="T44" fmla="*/ 28 w 46"/>
                    <a:gd name="T45" fmla="*/ 23 h 40"/>
                    <a:gd name="T46" fmla="*/ 31 w 46"/>
                    <a:gd name="T47" fmla="*/ 29 h 40"/>
                    <a:gd name="T48" fmla="*/ 34 w 46"/>
                    <a:gd name="T49" fmla="*/ 34 h 40"/>
                    <a:gd name="T50" fmla="*/ 34 w 46"/>
                    <a:gd name="T51" fmla="*/ 40 h 40"/>
                    <a:gd name="T52" fmla="*/ 34 w 46"/>
                    <a:gd name="T53" fmla="*/ 4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
                    <a:gd name="T82" fmla="*/ 0 h 40"/>
                    <a:gd name="T83" fmla="*/ 46 w 46"/>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 h="40">
                      <a:moveTo>
                        <a:pt x="34" y="40"/>
                      </a:moveTo>
                      <a:lnTo>
                        <a:pt x="34" y="40"/>
                      </a:lnTo>
                      <a:lnTo>
                        <a:pt x="37" y="36"/>
                      </a:lnTo>
                      <a:lnTo>
                        <a:pt x="44" y="21"/>
                      </a:lnTo>
                      <a:lnTo>
                        <a:pt x="46" y="19"/>
                      </a:lnTo>
                      <a:lnTo>
                        <a:pt x="0" y="0"/>
                      </a:lnTo>
                      <a:lnTo>
                        <a:pt x="7" y="5"/>
                      </a:lnTo>
                      <a:lnTo>
                        <a:pt x="15" y="11"/>
                      </a:lnTo>
                      <a:lnTo>
                        <a:pt x="24" y="18"/>
                      </a:lnTo>
                      <a:lnTo>
                        <a:pt x="28" y="23"/>
                      </a:lnTo>
                      <a:lnTo>
                        <a:pt x="31" y="29"/>
                      </a:lnTo>
                      <a:lnTo>
                        <a:pt x="34" y="34"/>
                      </a:lnTo>
                      <a:lnTo>
                        <a:pt x="34"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0" name="Freeform 198"/>
                <p:cNvSpPr>
                  <a:spLocks noEditPoints="1"/>
                </p:cNvSpPr>
                <p:nvPr/>
              </p:nvSpPr>
              <p:spPr bwMode="auto">
                <a:xfrm>
                  <a:off x="2641658" y="3818345"/>
                  <a:ext cx="82549" cy="185420"/>
                </a:xfrm>
                <a:custGeom>
                  <a:avLst/>
                  <a:gdLst>
                    <a:gd name="T0" fmla="*/ 45 w 127"/>
                    <a:gd name="T1" fmla="*/ 0 h 180"/>
                    <a:gd name="T2" fmla="*/ 45 w 127"/>
                    <a:gd name="T3" fmla="*/ 0 h 180"/>
                    <a:gd name="T4" fmla="*/ 45 w 127"/>
                    <a:gd name="T5" fmla="*/ 0 h 180"/>
                    <a:gd name="T6" fmla="*/ 44 w 127"/>
                    <a:gd name="T7" fmla="*/ 1 h 180"/>
                    <a:gd name="T8" fmla="*/ 42 w 127"/>
                    <a:gd name="T9" fmla="*/ 3 h 180"/>
                    <a:gd name="T10" fmla="*/ 42 w 127"/>
                    <a:gd name="T11" fmla="*/ 3 h 180"/>
                    <a:gd name="T12" fmla="*/ 24 w 127"/>
                    <a:gd name="T13" fmla="*/ 22 h 180"/>
                    <a:gd name="T14" fmla="*/ 8 w 127"/>
                    <a:gd name="T15" fmla="*/ 43 h 180"/>
                    <a:gd name="T16" fmla="*/ 8 w 127"/>
                    <a:gd name="T17" fmla="*/ 43 h 180"/>
                    <a:gd name="T18" fmla="*/ 3 w 127"/>
                    <a:gd name="T19" fmla="*/ 52 h 180"/>
                    <a:gd name="T20" fmla="*/ 0 w 127"/>
                    <a:gd name="T21" fmla="*/ 61 h 180"/>
                    <a:gd name="T22" fmla="*/ 0 w 127"/>
                    <a:gd name="T23" fmla="*/ 61 h 180"/>
                    <a:gd name="T24" fmla="*/ 10 w 127"/>
                    <a:gd name="T25" fmla="*/ 91 h 180"/>
                    <a:gd name="T26" fmla="*/ 10 w 127"/>
                    <a:gd name="T27" fmla="*/ 91 h 180"/>
                    <a:gd name="T28" fmla="*/ 8 w 127"/>
                    <a:gd name="T29" fmla="*/ 82 h 180"/>
                    <a:gd name="T30" fmla="*/ 8 w 127"/>
                    <a:gd name="T31" fmla="*/ 74 h 180"/>
                    <a:gd name="T32" fmla="*/ 11 w 127"/>
                    <a:gd name="T33" fmla="*/ 60 h 180"/>
                    <a:gd name="T34" fmla="*/ 18 w 127"/>
                    <a:gd name="T35" fmla="*/ 43 h 180"/>
                    <a:gd name="T36" fmla="*/ 26 w 127"/>
                    <a:gd name="T37" fmla="*/ 30 h 180"/>
                    <a:gd name="T38" fmla="*/ 41 w 127"/>
                    <a:gd name="T39" fmla="*/ 8 h 180"/>
                    <a:gd name="T40" fmla="*/ 45 w 127"/>
                    <a:gd name="T41" fmla="*/ 1 h 180"/>
                    <a:gd name="T42" fmla="*/ 45 w 127"/>
                    <a:gd name="T43" fmla="*/ 0 h 180"/>
                    <a:gd name="T44" fmla="*/ 45 w 127"/>
                    <a:gd name="T45" fmla="*/ 0 h 180"/>
                    <a:gd name="T46" fmla="*/ 45 w 127"/>
                    <a:gd name="T47" fmla="*/ 0 h 180"/>
                    <a:gd name="T48" fmla="*/ 45 w 127"/>
                    <a:gd name="T49" fmla="*/ 0 h 180"/>
                    <a:gd name="T50" fmla="*/ 45 w 127"/>
                    <a:gd name="T51" fmla="*/ 164 h 180"/>
                    <a:gd name="T52" fmla="*/ 45 w 127"/>
                    <a:gd name="T53" fmla="*/ 164 h 180"/>
                    <a:gd name="T54" fmla="*/ 45 w 127"/>
                    <a:gd name="T55" fmla="*/ 164 h 180"/>
                    <a:gd name="T56" fmla="*/ 67 w 127"/>
                    <a:gd name="T57" fmla="*/ 177 h 180"/>
                    <a:gd name="T58" fmla="*/ 67 w 127"/>
                    <a:gd name="T59" fmla="*/ 177 h 180"/>
                    <a:gd name="T60" fmla="*/ 71 w 127"/>
                    <a:gd name="T61" fmla="*/ 180 h 180"/>
                    <a:gd name="T62" fmla="*/ 127 w 127"/>
                    <a:gd name="T63" fmla="*/ 180 h 180"/>
                    <a:gd name="T64" fmla="*/ 127 w 127"/>
                    <a:gd name="T65" fmla="*/ 180 h 180"/>
                    <a:gd name="T66" fmla="*/ 101 w 127"/>
                    <a:gd name="T67" fmla="*/ 165 h 180"/>
                    <a:gd name="T68" fmla="*/ 73 w 127"/>
                    <a:gd name="T69" fmla="*/ 149 h 180"/>
                    <a:gd name="T70" fmla="*/ 47 w 127"/>
                    <a:gd name="T71" fmla="*/ 133 h 180"/>
                    <a:gd name="T72" fmla="*/ 24 w 127"/>
                    <a:gd name="T73" fmla="*/ 117 h 180"/>
                    <a:gd name="T74" fmla="*/ 24 w 127"/>
                    <a:gd name="T75" fmla="*/ 117 h 180"/>
                    <a:gd name="T76" fmla="*/ 16 w 127"/>
                    <a:gd name="T77" fmla="*/ 107 h 180"/>
                    <a:gd name="T78" fmla="*/ 11 w 127"/>
                    <a:gd name="T79" fmla="*/ 99 h 180"/>
                    <a:gd name="T80" fmla="*/ 11 w 127"/>
                    <a:gd name="T81" fmla="*/ 99 h 180"/>
                    <a:gd name="T82" fmla="*/ 19 w 127"/>
                    <a:gd name="T83" fmla="*/ 123 h 180"/>
                    <a:gd name="T84" fmla="*/ 29 w 127"/>
                    <a:gd name="T85" fmla="*/ 149 h 180"/>
                    <a:gd name="T86" fmla="*/ 29 w 127"/>
                    <a:gd name="T87" fmla="*/ 149 h 180"/>
                    <a:gd name="T88" fmla="*/ 37 w 127"/>
                    <a:gd name="T89" fmla="*/ 156 h 180"/>
                    <a:gd name="T90" fmla="*/ 45 w 127"/>
                    <a:gd name="T91" fmla="*/ 164 h 180"/>
                    <a:gd name="T92" fmla="*/ 45 w 127"/>
                    <a:gd name="T93" fmla="*/ 164 h 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
                    <a:gd name="T142" fmla="*/ 0 h 180"/>
                    <a:gd name="T143" fmla="*/ 127 w 127"/>
                    <a:gd name="T144" fmla="*/ 180 h 1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 h="180">
                      <a:moveTo>
                        <a:pt x="45" y="0"/>
                      </a:moveTo>
                      <a:lnTo>
                        <a:pt x="45" y="0"/>
                      </a:lnTo>
                      <a:lnTo>
                        <a:pt x="44" y="1"/>
                      </a:lnTo>
                      <a:lnTo>
                        <a:pt x="42" y="3"/>
                      </a:lnTo>
                      <a:lnTo>
                        <a:pt x="24" y="22"/>
                      </a:lnTo>
                      <a:lnTo>
                        <a:pt x="8" y="43"/>
                      </a:lnTo>
                      <a:lnTo>
                        <a:pt x="3" y="52"/>
                      </a:lnTo>
                      <a:lnTo>
                        <a:pt x="0" y="61"/>
                      </a:lnTo>
                      <a:lnTo>
                        <a:pt x="10" y="91"/>
                      </a:lnTo>
                      <a:lnTo>
                        <a:pt x="8" y="82"/>
                      </a:lnTo>
                      <a:lnTo>
                        <a:pt x="8" y="74"/>
                      </a:lnTo>
                      <a:lnTo>
                        <a:pt x="11" y="60"/>
                      </a:lnTo>
                      <a:lnTo>
                        <a:pt x="18" y="43"/>
                      </a:lnTo>
                      <a:lnTo>
                        <a:pt x="26" y="30"/>
                      </a:lnTo>
                      <a:lnTo>
                        <a:pt x="41" y="8"/>
                      </a:lnTo>
                      <a:lnTo>
                        <a:pt x="45" y="1"/>
                      </a:lnTo>
                      <a:lnTo>
                        <a:pt x="45" y="0"/>
                      </a:lnTo>
                      <a:close/>
                      <a:moveTo>
                        <a:pt x="45" y="164"/>
                      </a:moveTo>
                      <a:lnTo>
                        <a:pt x="45" y="164"/>
                      </a:lnTo>
                      <a:lnTo>
                        <a:pt x="67" y="177"/>
                      </a:lnTo>
                      <a:lnTo>
                        <a:pt x="71" y="180"/>
                      </a:lnTo>
                      <a:lnTo>
                        <a:pt x="127" y="180"/>
                      </a:lnTo>
                      <a:lnTo>
                        <a:pt x="101" y="165"/>
                      </a:lnTo>
                      <a:lnTo>
                        <a:pt x="73" y="149"/>
                      </a:lnTo>
                      <a:lnTo>
                        <a:pt x="47" y="133"/>
                      </a:lnTo>
                      <a:lnTo>
                        <a:pt x="24" y="117"/>
                      </a:lnTo>
                      <a:lnTo>
                        <a:pt x="16" y="107"/>
                      </a:lnTo>
                      <a:lnTo>
                        <a:pt x="11" y="99"/>
                      </a:lnTo>
                      <a:lnTo>
                        <a:pt x="19" y="123"/>
                      </a:lnTo>
                      <a:lnTo>
                        <a:pt x="29" y="149"/>
                      </a:lnTo>
                      <a:lnTo>
                        <a:pt x="37" y="156"/>
                      </a:lnTo>
                      <a:lnTo>
                        <a:pt x="45" y="164"/>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1" name="Freeform 199"/>
                <p:cNvSpPr>
                  <a:spLocks noEditPoints="1"/>
                </p:cNvSpPr>
                <p:nvPr/>
              </p:nvSpPr>
              <p:spPr bwMode="auto">
                <a:xfrm>
                  <a:off x="2641658" y="3818345"/>
                  <a:ext cx="78740" cy="185420"/>
                </a:xfrm>
                <a:custGeom>
                  <a:avLst/>
                  <a:gdLst>
                    <a:gd name="T0" fmla="*/ 45 w 122"/>
                    <a:gd name="T1" fmla="*/ 164 h 180"/>
                    <a:gd name="T2" fmla="*/ 45 w 122"/>
                    <a:gd name="T3" fmla="*/ 164 h 180"/>
                    <a:gd name="T4" fmla="*/ 45 w 122"/>
                    <a:gd name="T5" fmla="*/ 164 h 180"/>
                    <a:gd name="T6" fmla="*/ 67 w 122"/>
                    <a:gd name="T7" fmla="*/ 177 h 180"/>
                    <a:gd name="T8" fmla="*/ 67 w 122"/>
                    <a:gd name="T9" fmla="*/ 177 h 180"/>
                    <a:gd name="T10" fmla="*/ 71 w 122"/>
                    <a:gd name="T11" fmla="*/ 180 h 180"/>
                    <a:gd name="T12" fmla="*/ 122 w 122"/>
                    <a:gd name="T13" fmla="*/ 180 h 180"/>
                    <a:gd name="T14" fmla="*/ 122 w 122"/>
                    <a:gd name="T15" fmla="*/ 180 h 180"/>
                    <a:gd name="T16" fmla="*/ 70 w 122"/>
                    <a:gd name="T17" fmla="*/ 151 h 180"/>
                    <a:gd name="T18" fmla="*/ 45 w 122"/>
                    <a:gd name="T19" fmla="*/ 134 h 180"/>
                    <a:gd name="T20" fmla="*/ 23 w 122"/>
                    <a:gd name="T21" fmla="*/ 118 h 180"/>
                    <a:gd name="T22" fmla="*/ 23 w 122"/>
                    <a:gd name="T23" fmla="*/ 118 h 180"/>
                    <a:gd name="T24" fmla="*/ 15 w 122"/>
                    <a:gd name="T25" fmla="*/ 110 h 180"/>
                    <a:gd name="T26" fmla="*/ 15 w 122"/>
                    <a:gd name="T27" fmla="*/ 110 h 180"/>
                    <a:gd name="T28" fmla="*/ 29 w 122"/>
                    <a:gd name="T29" fmla="*/ 149 h 180"/>
                    <a:gd name="T30" fmla="*/ 29 w 122"/>
                    <a:gd name="T31" fmla="*/ 149 h 180"/>
                    <a:gd name="T32" fmla="*/ 37 w 122"/>
                    <a:gd name="T33" fmla="*/ 156 h 180"/>
                    <a:gd name="T34" fmla="*/ 45 w 122"/>
                    <a:gd name="T35" fmla="*/ 164 h 180"/>
                    <a:gd name="T36" fmla="*/ 45 w 122"/>
                    <a:gd name="T37" fmla="*/ 164 h 180"/>
                    <a:gd name="T38" fmla="*/ 6 w 122"/>
                    <a:gd name="T39" fmla="*/ 79 h 180"/>
                    <a:gd name="T40" fmla="*/ 6 w 122"/>
                    <a:gd name="T41" fmla="*/ 79 h 180"/>
                    <a:gd name="T42" fmla="*/ 8 w 122"/>
                    <a:gd name="T43" fmla="*/ 65 h 180"/>
                    <a:gd name="T44" fmla="*/ 13 w 122"/>
                    <a:gd name="T45" fmla="*/ 52 h 180"/>
                    <a:gd name="T46" fmla="*/ 19 w 122"/>
                    <a:gd name="T47" fmla="*/ 37 h 180"/>
                    <a:gd name="T48" fmla="*/ 28 w 122"/>
                    <a:gd name="T49" fmla="*/ 26 h 180"/>
                    <a:gd name="T50" fmla="*/ 41 w 122"/>
                    <a:gd name="T51" fmla="*/ 8 h 180"/>
                    <a:gd name="T52" fmla="*/ 45 w 122"/>
                    <a:gd name="T53" fmla="*/ 1 h 180"/>
                    <a:gd name="T54" fmla="*/ 45 w 122"/>
                    <a:gd name="T55" fmla="*/ 0 h 180"/>
                    <a:gd name="T56" fmla="*/ 45 w 122"/>
                    <a:gd name="T57" fmla="*/ 0 h 180"/>
                    <a:gd name="T58" fmla="*/ 45 w 122"/>
                    <a:gd name="T59" fmla="*/ 0 h 180"/>
                    <a:gd name="T60" fmla="*/ 42 w 122"/>
                    <a:gd name="T61" fmla="*/ 3 h 180"/>
                    <a:gd name="T62" fmla="*/ 42 w 122"/>
                    <a:gd name="T63" fmla="*/ 3 h 180"/>
                    <a:gd name="T64" fmla="*/ 24 w 122"/>
                    <a:gd name="T65" fmla="*/ 22 h 180"/>
                    <a:gd name="T66" fmla="*/ 8 w 122"/>
                    <a:gd name="T67" fmla="*/ 43 h 180"/>
                    <a:gd name="T68" fmla="*/ 8 w 122"/>
                    <a:gd name="T69" fmla="*/ 43 h 180"/>
                    <a:gd name="T70" fmla="*/ 3 w 122"/>
                    <a:gd name="T71" fmla="*/ 52 h 180"/>
                    <a:gd name="T72" fmla="*/ 0 w 122"/>
                    <a:gd name="T73" fmla="*/ 61 h 180"/>
                    <a:gd name="T74" fmla="*/ 0 w 122"/>
                    <a:gd name="T75" fmla="*/ 61 h 180"/>
                    <a:gd name="T76" fmla="*/ 6 w 122"/>
                    <a:gd name="T77" fmla="*/ 79 h 180"/>
                    <a:gd name="T78" fmla="*/ 6 w 122"/>
                    <a:gd name="T79" fmla="*/ 79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
                    <a:gd name="T121" fmla="*/ 0 h 180"/>
                    <a:gd name="T122" fmla="*/ 122 w 122"/>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 h="180">
                      <a:moveTo>
                        <a:pt x="45" y="164"/>
                      </a:moveTo>
                      <a:lnTo>
                        <a:pt x="45" y="164"/>
                      </a:lnTo>
                      <a:lnTo>
                        <a:pt x="67" y="177"/>
                      </a:lnTo>
                      <a:lnTo>
                        <a:pt x="71" y="180"/>
                      </a:lnTo>
                      <a:lnTo>
                        <a:pt x="122" y="180"/>
                      </a:lnTo>
                      <a:lnTo>
                        <a:pt x="70" y="151"/>
                      </a:lnTo>
                      <a:lnTo>
                        <a:pt x="45" y="134"/>
                      </a:lnTo>
                      <a:lnTo>
                        <a:pt x="23" y="118"/>
                      </a:lnTo>
                      <a:lnTo>
                        <a:pt x="15" y="110"/>
                      </a:lnTo>
                      <a:lnTo>
                        <a:pt x="29" y="149"/>
                      </a:lnTo>
                      <a:lnTo>
                        <a:pt x="37" y="156"/>
                      </a:lnTo>
                      <a:lnTo>
                        <a:pt x="45" y="164"/>
                      </a:lnTo>
                      <a:close/>
                      <a:moveTo>
                        <a:pt x="6" y="79"/>
                      </a:moveTo>
                      <a:lnTo>
                        <a:pt x="6" y="79"/>
                      </a:lnTo>
                      <a:lnTo>
                        <a:pt x="8" y="65"/>
                      </a:lnTo>
                      <a:lnTo>
                        <a:pt x="13" y="52"/>
                      </a:lnTo>
                      <a:lnTo>
                        <a:pt x="19" y="37"/>
                      </a:lnTo>
                      <a:lnTo>
                        <a:pt x="28" y="26"/>
                      </a:lnTo>
                      <a:lnTo>
                        <a:pt x="41" y="8"/>
                      </a:lnTo>
                      <a:lnTo>
                        <a:pt x="45" y="1"/>
                      </a:lnTo>
                      <a:lnTo>
                        <a:pt x="45" y="0"/>
                      </a:lnTo>
                      <a:lnTo>
                        <a:pt x="42" y="3"/>
                      </a:lnTo>
                      <a:lnTo>
                        <a:pt x="24" y="22"/>
                      </a:lnTo>
                      <a:lnTo>
                        <a:pt x="8" y="43"/>
                      </a:lnTo>
                      <a:lnTo>
                        <a:pt x="3" y="52"/>
                      </a:lnTo>
                      <a:lnTo>
                        <a:pt x="0" y="61"/>
                      </a:lnTo>
                      <a:lnTo>
                        <a:pt x="6" y="79"/>
                      </a:lnTo>
                      <a:close/>
                    </a:path>
                  </a:pathLst>
                </a:custGeom>
                <a:solidFill>
                  <a:srgbClr val="268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2" name="Freeform 200"/>
                <p:cNvSpPr>
                  <a:spLocks noEditPoints="1"/>
                </p:cNvSpPr>
                <p:nvPr/>
              </p:nvSpPr>
              <p:spPr bwMode="auto">
                <a:xfrm>
                  <a:off x="2641658" y="3818345"/>
                  <a:ext cx="76200" cy="185420"/>
                </a:xfrm>
                <a:custGeom>
                  <a:avLst/>
                  <a:gdLst>
                    <a:gd name="T0" fmla="*/ 45 w 117"/>
                    <a:gd name="T1" fmla="*/ 164 h 180"/>
                    <a:gd name="T2" fmla="*/ 45 w 117"/>
                    <a:gd name="T3" fmla="*/ 164 h 180"/>
                    <a:gd name="T4" fmla="*/ 45 w 117"/>
                    <a:gd name="T5" fmla="*/ 164 h 180"/>
                    <a:gd name="T6" fmla="*/ 67 w 117"/>
                    <a:gd name="T7" fmla="*/ 177 h 180"/>
                    <a:gd name="T8" fmla="*/ 67 w 117"/>
                    <a:gd name="T9" fmla="*/ 177 h 180"/>
                    <a:gd name="T10" fmla="*/ 71 w 117"/>
                    <a:gd name="T11" fmla="*/ 180 h 180"/>
                    <a:gd name="T12" fmla="*/ 117 w 117"/>
                    <a:gd name="T13" fmla="*/ 180 h 180"/>
                    <a:gd name="T14" fmla="*/ 117 w 117"/>
                    <a:gd name="T15" fmla="*/ 180 h 180"/>
                    <a:gd name="T16" fmla="*/ 67 w 117"/>
                    <a:gd name="T17" fmla="*/ 151 h 180"/>
                    <a:gd name="T18" fmla="*/ 42 w 117"/>
                    <a:gd name="T19" fmla="*/ 136 h 180"/>
                    <a:gd name="T20" fmla="*/ 21 w 117"/>
                    <a:gd name="T21" fmla="*/ 120 h 180"/>
                    <a:gd name="T22" fmla="*/ 21 w 117"/>
                    <a:gd name="T23" fmla="*/ 120 h 180"/>
                    <a:gd name="T24" fmla="*/ 18 w 117"/>
                    <a:gd name="T25" fmla="*/ 117 h 180"/>
                    <a:gd name="T26" fmla="*/ 18 w 117"/>
                    <a:gd name="T27" fmla="*/ 117 h 180"/>
                    <a:gd name="T28" fmla="*/ 29 w 117"/>
                    <a:gd name="T29" fmla="*/ 149 h 180"/>
                    <a:gd name="T30" fmla="*/ 29 w 117"/>
                    <a:gd name="T31" fmla="*/ 149 h 180"/>
                    <a:gd name="T32" fmla="*/ 37 w 117"/>
                    <a:gd name="T33" fmla="*/ 156 h 180"/>
                    <a:gd name="T34" fmla="*/ 45 w 117"/>
                    <a:gd name="T35" fmla="*/ 164 h 180"/>
                    <a:gd name="T36" fmla="*/ 45 w 117"/>
                    <a:gd name="T37" fmla="*/ 164 h 180"/>
                    <a:gd name="T38" fmla="*/ 5 w 117"/>
                    <a:gd name="T39" fmla="*/ 74 h 180"/>
                    <a:gd name="T40" fmla="*/ 5 w 117"/>
                    <a:gd name="T41" fmla="*/ 74 h 180"/>
                    <a:gd name="T42" fmla="*/ 8 w 117"/>
                    <a:gd name="T43" fmla="*/ 61 h 180"/>
                    <a:gd name="T44" fmla="*/ 13 w 117"/>
                    <a:gd name="T45" fmla="*/ 47 h 180"/>
                    <a:gd name="T46" fmla="*/ 21 w 117"/>
                    <a:gd name="T47" fmla="*/ 35 h 180"/>
                    <a:gd name="T48" fmla="*/ 28 w 117"/>
                    <a:gd name="T49" fmla="*/ 24 h 180"/>
                    <a:gd name="T50" fmla="*/ 41 w 117"/>
                    <a:gd name="T51" fmla="*/ 6 h 180"/>
                    <a:gd name="T52" fmla="*/ 45 w 117"/>
                    <a:gd name="T53" fmla="*/ 0 h 180"/>
                    <a:gd name="T54" fmla="*/ 45 w 117"/>
                    <a:gd name="T55" fmla="*/ 0 h 180"/>
                    <a:gd name="T56" fmla="*/ 45 w 117"/>
                    <a:gd name="T57" fmla="*/ 0 h 180"/>
                    <a:gd name="T58" fmla="*/ 42 w 117"/>
                    <a:gd name="T59" fmla="*/ 3 h 180"/>
                    <a:gd name="T60" fmla="*/ 42 w 117"/>
                    <a:gd name="T61" fmla="*/ 3 h 180"/>
                    <a:gd name="T62" fmla="*/ 24 w 117"/>
                    <a:gd name="T63" fmla="*/ 22 h 180"/>
                    <a:gd name="T64" fmla="*/ 8 w 117"/>
                    <a:gd name="T65" fmla="*/ 43 h 180"/>
                    <a:gd name="T66" fmla="*/ 8 w 117"/>
                    <a:gd name="T67" fmla="*/ 43 h 180"/>
                    <a:gd name="T68" fmla="*/ 3 w 117"/>
                    <a:gd name="T69" fmla="*/ 52 h 180"/>
                    <a:gd name="T70" fmla="*/ 0 w 117"/>
                    <a:gd name="T71" fmla="*/ 61 h 180"/>
                    <a:gd name="T72" fmla="*/ 0 w 117"/>
                    <a:gd name="T73" fmla="*/ 61 h 180"/>
                    <a:gd name="T74" fmla="*/ 5 w 117"/>
                    <a:gd name="T75" fmla="*/ 74 h 180"/>
                    <a:gd name="T76" fmla="*/ 5 w 117"/>
                    <a:gd name="T77" fmla="*/ 74 h 1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7"/>
                    <a:gd name="T118" fmla="*/ 0 h 180"/>
                    <a:gd name="T119" fmla="*/ 117 w 117"/>
                    <a:gd name="T120" fmla="*/ 180 h 1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7" h="180">
                      <a:moveTo>
                        <a:pt x="45" y="164"/>
                      </a:moveTo>
                      <a:lnTo>
                        <a:pt x="45" y="164"/>
                      </a:lnTo>
                      <a:lnTo>
                        <a:pt x="67" y="177"/>
                      </a:lnTo>
                      <a:lnTo>
                        <a:pt x="71" y="180"/>
                      </a:lnTo>
                      <a:lnTo>
                        <a:pt x="117" y="180"/>
                      </a:lnTo>
                      <a:lnTo>
                        <a:pt x="67" y="151"/>
                      </a:lnTo>
                      <a:lnTo>
                        <a:pt x="42" y="136"/>
                      </a:lnTo>
                      <a:lnTo>
                        <a:pt x="21" y="120"/>
                      </a:lnTo>
                      <a:lnTo>
                        <a:pt x="18" y="117"/>
                      </a:lnTo>
                      <a:lnTo>
                        <a:pt x="29" y="149"/>
                      </a:lnTo>
                      <a:lnTo>
                        <a:pt x="37" y="156"/>
                      </a:lnTo>
                      <a:lnTo>
                        <a:pt x="45" y="164"/>
                      </a:lnTo>
                      <a:close/>
                      <a:moveTo>
                        <a:pt x="5" y="74"/>
                      </a:moveTo>
                      <a:lnTo>
                        <a:pt x="5" y="74"/>
                      </a:lnTo>
                      <a:lnTo>
                        <a:pt x="8" y="61"/>
                      </a:lnTo>
                      <a:lnTo>
                        <a:pt x="13" y="47"/>
                      </a:lnTo>
                      <a:lnTo>
                        <a:pt x="21" y="35"/>
                      </a:lnTo>
                      <a:lnTo>
                        <a:pt x="28" y="24"/>
                      </a:lnTo>
                      <a:lnTo>
                        <a:pt x="41" y="6"/>
                      </a:lnTo>
                      <a:lnTo>
                        <a:pt x="45" y="0"/>
                      </a:lnTo>
                      <a:lnTo>
                        <a:pt x="42" y="3"/>
                      </a:lnTo>
                      <a:lnTo>
                        <a:pt x="24" y="22"/>
                      </a:lnTo>
                      <a:lnTo>
                        <a:pt x="8" y="43"/>
                      </a:lnTo>
                      <a:lnTo>
                        <a:pt x="3" y="52"/>
                      </a:lnTo>
                      <a:lnTo>
                        <a:pt x="0" y="61"/>
                      </a:lnTo>
                      <a:lnTo>
                        <a:pt x="5" y="74"/>
                      </a:lnTo>
                      <a:close/>
                    </a:path>
                  </a:pathLst>
                </a:custGeom>
                <a:solidFill>
                  <a:srgbClr val="2A82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3" name="Freeform 201"/>
                <p:cNvSpPr>
                  <a:spLocks noEditPoints="1"/>
                </p:cNvSpPr>
                <p:nvPr/>
              </p:nvSpPr>
              <p:spPr bwMode="auto">
                <a:xfrm>
                  <a:off x="2641658" y="3818345"/>
                  <a:ext cx="72390" cy="185420"/>
                </a:xfrm>
                <a:custGeom>
                  <a:avLst/>
                  <a:gdLst>
                    <a:gd name="T0" fmla="*/ 45 w 112"/>
                    <a:gd name="T1" fmla="*/ 164 h 180"/>
                    <a:gd name="T2" fmla="*/ 45 w 112"/>
                    <a:gd name="T3" fmla="*/ 164 h 180"/>
                    <a:gd name="T4" fmla="*/ 45 w 112"/>
                    <a:gd name="T5" fmla="*/ 164 h 180"/>
                    <a:gd name="T6" fmla="*/ 67 w 112"/>
                    <a:gd name="T7" fmla="*/ 177 h 180"/>
                    <a:gd name="T8" fmla="*/ 67 w 112"/>
                    <a:gd name="T9" fmla="*/ 177 h 180"/>
                    <a:gd name="T10" fmla="*/ 71 w 112"/>
                    <a:gd name="T11" fmla="*/ 180 h 180"/>
                    <a:gd name="T12" fmla="*/ 112 w 112"/>
                    <a:gd name="T13" fmla="*/ 180 h 180"/>
                    <a:gd name="T14" fmla="*/ 112 w 112"/>
                    <a:gd name="T15" fmla="*/ 180 h 180"/>
                    <a:gd name="T16" fmla="*/ 88 w 112"/>
                    <a:gd name="T17" fmla="*/ 167 h 180"/>
                    <a:gd name="T18" fmla="*/ 63 w 112"/>
                    <a:gd name="T19" fmla="*/ 152 h 180"/>
                    <a:gd name="T20" fmla="*/ 39 w 112"/>
                    <a:gd name="T21" fmla="*/ 136 h 180"/>
                    <a:gd name="T22" fmla="*/ 19 w 112"/>
                    <a:gd name="T23" fmla="*/ 121 h 180"/>
                    <a:gd name="T24" fmla="*/ 19 w 112"/>
                    <a:gd name="T25" fmla="*/ 121 h 180"/>
                    <a:gd name="T26" fmla="*/ 29 w 112"/>
                    <a:gd name="T27" fmla="*/ 149 h 180"/>
                    <a:gd name="T28" fmla="*/ 29 w 112"/>
                    <a:gd name="T29" fmla="*/ 149 h 180"/>
                    <a:gd name="T30" fmla="*/ 37 w 112"/>
                    <a:gd name="T31" fmla="*/ 156 h 180"/>
                    <a:gd name="T32" fmla="*/ 45 w 112"/>
                    <a:gd name="T33" fmla="*/ 164 h 180"/>
                    <a:gd name="T34" fmla="*/ 45 w 112"/>
                    <a:gd name="T35" fmla="*/ 164 h 180"/>
                    <a:gd name="T36" fmla="*/ 3 w 112"/>
                    <a:gd name="T37" fmla="*/ 71 h 180"/>
                    <a:gd name="T38" fmla="*/ 3 w 112"/>
                    <a:gd name="T39" fmla="*/ 71 h 180"/>
                    <a:gd name="T40" fmla="*/ 8 w 112"/>
                    <a:gd name="T41" fmla="*/ 58 h 180"/>
                    <a:gd name="T42" fmla="*/ 13 w 112"/>
                    <a:gd name="T43" fmla="*/ 45 h 180"/>
                    <a:gd name="T44" fmla="*/ 21 w 112"/>
                    <a:gd name="T45" fmla="*/ 32 h 180"/>
                    <a:gd name="T46" fmla="*/ 29 w 112"/>
                    <a:gd name="T47" fmla="*/ 22 h 180"/>
                    <a:gd name="T48" fmla="*/ 42 w 112"/>
                    <a:gd name="T49" fmla="*/ 6 h 180"/>
                    <a:gd name="T50" fmla="*/ 45 w 112"/>
                    <a:gd name="T51" fmla="*/ 0 h 180"/>
                    <a:gd name="T52" fmla="*/ 45 w 112"/>
                    <a:gd name="T53" fmla="*/ 0 h 180"/>
                    <a:gd name="T54" fmla="*/ 45 w 112"/>
                    <a:gd name="T55" fmla="*/ 0 h 180"/>
                    <a:gd name="T56" fmla="*/ 42 w 112"/>
                    <a:gd name="T57" fmla="*/ 3 h 180"/>
                    <a:gd name="T58" fmla="*/ 42 w 112"/>
                    <a:gd name="T59" fmla="*/ 3 h 180"/>
                    <a:gd name="T60" fmla="*/ 24 w 112"/>
                    <a:gd name="T61" fmla="*/ 22 h 180"/>
                    <a:gd name="T62" fmla="*/ 8 w 112"/>
                    <a:gd name="T63" fmla="*/ 43 h 180"/>
                    <a:gd name="T64" fmla="*/ 8 w 112"/>
                    <a:gd name="T65" fmla="*/ 43 h 180"/>
                    <a:gd name="T66" fmla="*/ 3 w 112"/>
                    <a:gd name="T67" fmla="*/ 52 h 180"/>
                    <a:gd name="T68" fmla="*/ 0 w 112"/>
                    <a:gd name="T69" fmla="*/ 61 h 180"/>
                    <a:gd name="T70" fmla="*/ 0 w 112"/>
                    <a:gd name="T71" fmla="*/ 61 h 180"/>
                    <a:gd name="T72" fmla="*/ 3 w 112"/>
                    <a:gd name="T73" fmla="*/ 71 h 180"/>
                    <a:gd name="T74" fmla="*/ 3 w 112"/>
                    <a:gd name="T75" fmla="*/ 71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80"/>
                    <a:gd name="T116" fmla="*/ 112 w 112"/>
                    <a:gd name="T117" fmla="*/ 180 h 1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80">
                      <a:moveTo>
                        <a:pt x="45" y="164"/>
                      </a:moveTo>
                      <a:lnTo>
                        <a:pt x="45" y="164"/>
                      </a:lnTo>
                      <a:lnTo>
                        <a:pt x="67" y="177"/>
                      </a:lnTo>
                      <a:lnTo>
                        <a:pt x="71" y="180"/>
                      </a:lnTo>
                      <a:lnTo>
                        <a:pt x="112" y="180"/>
                      </a:lnTo>
                      <a:lnTo>
                        <a:pt x="88" y="167"/>
                      </a:lnTo>
                      <a:lnTo>
                        <a:pt x="63" y="152"/>
                      </a:lnTo>
                      <a:lnTo>
                        <a:pt x="39" y="136"/>
                      </a:lnTo>
                      <a:lnTo>
                        <a:pt x="19" y="121"/>
                      </a:lnTo>
                      <a:lnTo>
                        <a:pt x="29" y="149"/>
                      </a:lnTo>
                      <a:lnTo>
                        <a:pt x="37" y="156"/>
                      </a:lnTo>
                      <a:lnTo>
                        <a:pt x="45" y="164"/>
                      </a:lnTo>
                      <a:close/>
                      <a:moveTo>
                        <a:pt x="3" y="71"/>
                      </a:moveTo>
                      <a:lnTo>
                        <a:pt x="3" y="71"/>
                      </a:lnTo>
                      <a:lnTo>
                        <a:pt x="8" y="58"/>
                      </a:lnTo>
                      <a:lnTo>
                        <a:pt x="13" y="45"/>
                      </a:lnTo>
                      <a:lnTo>
                        <a:pt x="21" y="32"/>
                      </a:lnTo>
                      <a:lnTo>
                        <a:pt x="29" y="22"/>
                      </a:lnTo>
                      <a:lnTo>
                        <a:pt x="42" y="6"/>
                      </a:lnTo>
                      <a:lnTo>
                        <a:pt x="45" y="0"/>
                      </a:lnTo>
                      <a:lnTo>
                        <a:pt x="42" y="3"/>
                      </a:lnTo>
                      <a:lnTo>
                        <a:pt x="24" y="22"/>
                      </a:lnTo>
                      <a:lnTo>
                        <a:pt x="8" y="43"/>
                      </a:lnTo>
                      <a:lnTo>
                        <a:pt x="3" y="52"/>
                      </a:lnTo>
                      <a:lnTo>
                        <a:pt x="0" y="61"/>
                      </a:lnTo>
                      <a:lnTo>
                        <a:pt x="3" y="71"/>
                      </a:lnTo>
                      <a:close/>
                    </a:path>
                  </a:pathLst>
                </a:custGeom>
                <a:solidFill>
                  <a:srgbClr val="2F7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4" name="Freeform 202"/>
                <p:cNvSpPr>
                  <a:spLocks noEditPoints="1"/>
                </p:cNvSpPr>
                <p:nvPr/>
              </p:nvSpPr>
              <p:spPr bwMode="auto">
                <a:xfrm>
                  <a:off x="2641658" y="3818345"/>
                  <a:ext cx="69850" cy="185420"/>
                </a:xfrm>
                <a:custGeom>
                  <a:avLst/>
                  <a:gdLst>
                    <a:gd name="T0" fmla="*/ 45 w 107"/>
                    <a:gd name="T1" fmla="*/ 164 h 180"/>
                    <a:gd name="T2" fmla="*/ 45 w 107"/>
                    <a:gd name="T3" fmla="*/ 164 h 180"/>
                    <a:gd name="T4" fmla="*/ 45 w 107"/>
                    <a:gd name="T5" fmla="*/ 164 h 180"/>
                    <a:gd name="T6" fmla="*/ 67 w 107"/>
                    <a:gd name="T7" fmla="*/ 177 h 180"/>
                    <a:gd name="T8" fmla="*/ 67 w 107"/>
                    <a:gd name="T9" fmla="*/ 177 h 180"/>
                    <a:gd name="T10" fmla="*/ 71 w 107"/>
                    <a:gd name="T11" fmla="*/ 180 h 180"/>
                    <a:gd name="T12" fmla="*/ 107 w 107"/>
                    <a:gd name="T13" fmla="*/ 180 h 180"/>
                    <a:gd name="T14" fmla="*/ 107 w 107"/>
                    <a:gd name="T15" fmla="*/ 180 h 180"/>
                    <a:gd name="T16" fmla="*/ 62 w 107"/>
                    <a:gd name="T17" fmla="*/ 154 h 180"/>
                    <a:gd name="T18" fmla="*/ 41 w 107"/>
                    <a:gd name="T19" fmla="*/ 141 h 180"/>
                    <a:gd name="T20" fmla="*/ 21 w 107"/>
                    <a:gd name="T21" fmla="*/ 126 h 180"/>
                    <a:gd name="T22" fmla="*/ 21 w 107"/>
                    <a:gd name="T23" fmla="*/ 126 h 180"/>
                    <a:gd name="T24" fmla="*/ 29 w 107"/>
                    <a:gd name="T25" fmla="*/ 149 h 180"/>
                    <a:gd name="T26" fmla="*/ 29 w 107"/>
                    <a:gd name="T27" fmla="*/ 149 h 180"/>
                    <a:gd name="T28" fmla="*/ 37 w 107"/>
                    <a:gd name="T29" fmla="*/ 156 h 180"/>
                    <a:gd name="T30" fmla="*/ 45 w 107"/>
                    <a:gd name="T31" fmla="*/ 164 h 180"/>
                    <a:gd name="T32" fmla="*/ 45 w 107"/>
                    <a:gd name="T33" fmla="*/ 164 h 180"/>
                    <a:gd name="T34" fmla="*/ 2 w 107"/>
                    <a:gd name="T35" fmla="*/ 68 h 180"/>
                    <a:gd name="T36" fmla="*/ 2 w 107"/>
                    <a:gd name="T37" fmla="*/ 68 h 180"/>
                    <a:gd name="T38" fmla="*/ 6 w 107"/>
                    <a:gd name="T39" fmla="*/ 55 h 180"/>
                    <a:gd name="T40" fmla="*/ 13 w 107"/>
                    <a:gd name="T41" fmla="*/ 42 h 180"/>
                    <a:gd name="T42" fmla="*/ 21 w 107"/>
                    <a:gd name="T43" fmla="*/ 30 h 180"/>
                    <a:gd name="T44" fmla="*/ 29 w 107"/>
                    <a:gd name="T45" fmla="*/ 21 h 180"/>
                    <a:gd name="T46" fmla="*/ 42 w 107"/>
                    <a:gd name="T47" fmla="*/ 6 h 180"/>
                    <a:gd name="T48" fmla="*/ 45 w 107"/>
                    <a:gd name="T49" fmla="*/ 0 h 180"/>
                    <a:gd name="T50" fmla="*/ 45 w 107"/>
                    <a:gd name="T51" fmla="*/ 0 h 180"/>
                    <a:gd name="T52" fmla="*/ 45 w 107"/>
                    <a:gd name="T53" fmla="*/ 0 h 180"/>
                    <a:gd name="T54" fmla="*/ 42 w 107"/>
                    <a:gd name="T55" fmla="*/ 3 h 180"/>
                    <a:gd name="T56" fmla="*/ 42 w 107"/>
                    <a:gd name="T57" fmla="*/ 3 h 180"/>
                    <a:gd name="T58" fmla="*/ 24 w 107"/>
                    <a:gd name="T59" fmla="*/ 22 h 180"/>
                    <a:gd name="T60" fmla="*/ 8 w 107"/>
                    <a:gd name="T61" fmla="*/ 43 h 180"/>
                    <a:gd name="T62" fmla="*/ 8 w 107"/>
                    <a:gd name="T63" fmla="*/ 43 h 180"/>
                    <a:gd name="T64" fmla="*/ 3 w 107"/>
                    <a:gd name="T65" fmla="*/ 52 h 180"/>
                    <a:gd name="T66" fmla="*/ 0 w 107"/>
                    <a:gd name="T67" fmla="*/ 61 h 180"/>
                    <a:gd name="T68" fmla="*/ 0 w 107"/>
                    <a:gd name="T69" fmla="*/ 61 h 180"/>
                    <a:gd name="T70" fmla="*/ 2 w 107"/>
                    <a:gd name="T71" fmla="*/ 68 h 180"/>
                    <a:gd name="T72" fmla="*/ 2 w 107"/>
                    <a:gd name="T73" fmla="*/ 68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180"/>
                    <a:gd name="T113" fmla="*/ 107 w 107"/>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180">
                      <a:moveTo>
                        <a:pt x="45" y="164"/>
                      </a:moveTo>
                      <a:lnTo>
                        <a:pt x="45" y="164"/>
                      </a:lnTo>
                      <a:lnTo>
                        <a:pt x="67" y="177"/>
                      </a:lnTo>
                      <a:lnTo>
                        <a:pt x="71" y="180"/>
                      </a:lnTo>
                      <a:lnTo>
                        <a:pt x="107" y="180"/>
                      </a:lnTo>
                      <a:lnTo>
                        <a:pt x="62" y="154"/>
                      </a:lnTo>
                      <a:lnTo>
                        <a:pt x="41" y="141"/>
                      </a:lnTo>
                      <a:lnTo>
                        <a:pt x="21" y="126"/>
                      </a:lnTo>
                      <a:lnTo>
                        <a:pt x="29" y="149"/>
                      </a:lnTo>
                      <a:lnTo>
                        <a:pt x="37" y="156"/>
                      </a:lnTo>
                      <a:lnTo>
                        <a:pt x="45" y="164"/>
                      </a:lnTo>
                      <a:close/>
                      <a:moveTo>
                        <a:pt x="2" y="68"/>
                      </a:moveTo>
                      <a:lnTo>
                        <a:pt x="2" y="68"/>
                      </a:lnTo>
                      <a:lnTo>
                        <a:pt x="6" y="55"/>
                      </a:lnTo>
                      <a:lnTo>
                        <a:pt x="13" y="42"/>
                      </a:lnTo>
                      <a:lnTo>
                        <a:pt x="21" y="30"/>
                      </a:lnTo>
                      <a:lnTo>
                        <a:pt x="29" y="21"/>
                      </a:lnTo>
                      <a:lnTo>
                        <a:pt x="42" y="6"/>
                      </a:lnTo>
                      <a:lnTo>
                        <a:pt x="45" y="0"/>
                      </a:lnTo>
                      <a:lnTo>
                        <a:pt x="42" y="3"/>
                      </a:lnTo>
                      <a:lnTo>
                        <a:pt x="24" y="22"/>
                      </a:lnTo>
                      <a:lnTo>
                        <a:pt x="8" y="43"/>
                      </a:lnTo>
                      <a:lnTo>
                        <a:pt x="3" y="52"/>
                      </a:lnTo>
                      <a:lnTo>
                        <a:pt x="0" y="61"/>
                      </a:lnTo>
                      <a:lnTo>
                        <a:pt x="2" y="68"/>
                      </a:lnTo>
                      <a:close/>
                    </a:path>
                  </a:pathLst>
                </a:custGeom>
                <a:solidFill>
                  <a:srgbClr val="357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5" name="Freeform 203"/>
                <p:cNvSpPr>
                  <a:spLocks noEditPoints="1"/>
                </p:cNvSpPr>
                <p:nvPr/>
              </p:nvSpPr>
              <p:spPr bwMode="auto">
                <a:xfrm>
                  <a:off x="2641658" y="3818345"/>
                  <a:ext cx="67309" cy="185420"/>
                </a:xfrm>
                <a:custGeom>
                  <a:avLst/>
                  <a:gdLst>
                    <a:gd name="T0" fmla="*/ 45 w 104"/>
                    <a:gd name="T1" fmla="*/ 164 h 180"/>
                    <a:gd name="T2" fmla="*/ 45 w 104"/>
                    <a:gd name="T3" fmla="*/ 164 h 180"/>
                    <a:gd name="T4" fmla="*/ 45 w 104"/>
                    <a:gd name="T5" fmla="*/ 164 h 180"/>
                    <a:gd name="T6" fmla="*/ 67 w 104"/>
                    <a:gd name="T7" fmla="*/ 177 h 180"/>
                    <a:gd name="T8" fmla="*/ 67 w 104"/>
                    <a:gd name="T9" fmla="*/ 177 h 180"/>
                    <a:gd name="T10" fmla="*/ 71 w 104"/>
                    <a:gd name="T11" fmla="*/ 180 h 180"/>
                    <a:gd name="T12" fmla="*/ 104 w 104"/>
                    <a:gd name="T13" fmla="*/ 180 h 180"/>
                    <a:gd name="T14" fmla="*/ 104 w 104"/>
                    <a:gd name="T15" fmla="*/ 180 h 180"/>
                    <a:gd name="T16" fmla="*/ 62 w 104"/>
                    <a:gd name="T17" fmla="*/ 156 h 180"/>
                    <a:gd name="T18" fmla="*/ 41 w 104"/>
                    <a:gd name="T19" fmla="*/ 144 h 180"/>
                    <a:gd name="T20" fmla="*/ 23 w 104"/>
                    <a:gd name="T21" fmla="*/ 130 h 180"/>
                    <a:gd name="T22" fmla="*/ 23 w 104"/>
                    <a:gd name="T23" fmla="*/ 130 h 180"/>
                    <a:gd name="T24" fmla="*/ 29 w 104"/>
                    <a:gd name="T25" fmla="*/ 149 h 180"/>
                    <a:gd name="T26" fmla="*/ 29 w 104"/>
                    <a:gd name="T27" fmla="*/ 149 h 180"/>
                    <a:gd name="T28" fmla="*/ 37 w 104"/>
                    <a:gd name="T29" fmla="*/ 156 h 180"/>
                    <a:gd name="T30" fmla="*/ 45 w 104"/>
                    <a:gd name="T31" fmla="*/ 164 h 180"/>
                    <a:gd name="T32" fmla="*/ 45 w 104"/>
                    <a:gd name="T33" fmla="*/ 164 h 180"/>
                    <a:gd name="T34" fmla="*/ 2 w 104"/>
                    <a:gd name="T35" fmla="*/ 65 h 180"/>
                    <a:gd name="T36" fmla="*/ 2 w 104"/>
                    <a:gd name="T37" fmla="*/ 65 h 180"/>
                    <a:gd name="T38" fmla="*/ 6 w 104"/>
                    <a:gd name="T39" fmla="*/ 52 h 180"/>
                    <a:gd name="T40" fmla="*/ 15 w 104"/>
                    <a:gd name="T41" fmla="*/ 40 h 180"/>
                    <a:gd name="T42" fmla="*/ 29 w 104"/>
                    <a:gd name="T43" fmla="*/ 19 h 180"/>
                    <a:gd name="T44" fmla="*/ 42 w 104"/>
                    <a:gd name="T45" fmla="*/ 4 h 180"/>
                    <a:gd name="T46" fmla="*/ 45 w 104"/>
                    <a:gd name="T47" fmla="*/ 0 h 180"/>
                    <a:gd name="T48" fmla="*/ 45 w 104"/>
                    <a:gd name="T49" fmla="*/ 0 h 180"/>
                    <a:gd name="T50" fmla="*/ 45 w 104"/>
                    <a:gd name="T51" fmla="*/ 0 h 180"/>
                    <a:gd name="T52" fmla="*/ 42 w 104"/>
                    <a:gd name="T53" fmla="*/ 3 h 180"/>
                    <a:gd name="T54" fmla="*/ 42 w 104"/>
                    <a:gd name="T55" fmla="*/ 3 h 180"/>
                    <a:gd name="T56" fmla="*/ 24 w 104"/>
                    <a:gd name="T57" fmla="*/ 22 h 180"/>
                    <a:gd name="T58" fmla="*/ 8 w 104"/>
                    <a:gd name="T59" fmla="*/ 43 h 180"/>
                    <a:gd name="T60" fmla="*/ 8 w 104"/>
                    <a:gd name="T61" fmla="*/ 43 h 180"/>
                    <a:gd name="T62" fmla="*/ 3 w 104"/>
                    <a:gd name="T63" fmla="*/ 52 h 180"/>
                    <a:gd name="T64" fmla="*/ 0 w 104"/>
                    <a:gd name="T65" fmla="*/ 61 h 180"/>
                    <a:gd name="T66" fmla="*/ 2 w 104"/>
                    <a:gd name="T67" fmla="*/ 65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80"/>
                    <a:gd name="T104" fmla="*/ 104 w 104"/>
                    <a:gd name="T105" fmla="*/ 180 h 1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80">
                      <a:moveTo>
                        <a:pt x="45" y="164"/>
                      </a:moveTo>
                      <a:lnTo>
                        <a:pt x="45" y="164"/>
                      </a:lnTo>
                      <a:lnTo>
                        <a:pt x="67" y="177"/>
                      </a:lnTo>
                      <a:lnTo>
                        <a:pt x="71" y="180"/>
                      </a:lnTo>
                      <a:lnTo>
                        <a:pt x="104" y="180"/>
                      </a:lnTo>
                      <a:lnTo>
                        <a:pt x="62" y="156"/>
                      </a:lnTo>
                      <a:lnTo>
                        <a:pt x="41" y="144"/>
                      </a:lnTo>
                      <a:lnTo>
                        <a:pt x="23" y="130"/>
                      </a:lnTo>
                      <a:lnTo>
                        <a:pt x="29" y="149"/>
                      </a:lnTo>
                      <a:lnTo>
                        <a:pt x="37" y="156"/>
                      </a:lnTo>
                      <a:lnTo>
                        <a:pt x="45" y="164"/>
                      </a:lnTo>
                      <a:close/>
                      <a:moveTo>
                        <a:pt x="2" y="65"/>
                      </a:moveTo>
                      <a:lnTo>
                        <a:pt x="2" y="65"/>
                      </a:lnTo>
                      <a:lnTo>
                        <a:pt x="6" y="52"/>
                      </a:lnTo>
                      <a:lnTo>
                        <a:pt x="15" y="40"/>
                      </a:lnTo>
                      <a:lnTo>
                        <a:pt x="29" y="19"/>
                      </a:lnTo>
                      <a:lnTo>
                        <a:pt x="42" y="4"/>
                      </a:lnTo>
                      <a:lnTo>
                        <a:pt x="45" y="0"/>
                      </a:lnTo>
                      <a:lnTo>
                        <a:pt x="42" y="3"/>
                      </a:lnTo>
                      <a:lnTo>
                        <a:pt x="24" y="22"/>
                      </a:lnTo>
                      <a:lnTo>
                        <a:pt x="8" y="43"/>
                      </a:lnTo>
                      <a:lnTo>
                        <a:pt x="3" y="52"/>
                      </a:lnTo>
                      <a:lnTo>
                        <a:pt x="0" y="61"/>
                      </a:lnTo>
                      <a:lnTo>
                        <a:pt x="2" y="65"/>
                      </a:lnTo>
                      <a:close/>
                    </a:path>
                  </a:pathLst>
                </a:custGeom>
                <a:solidFill>
                  <a:srgbClr val="387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6" name="Freeform 204"/>
                <p:cNvSpPr>
                  <a:spLocks noEditPoints="1"/>
                </p:cNvSpPr>
                <p:nvPr/>
              </p:nvSpPr>
              <p:spPr bwMode="auto">
                <a:xfrm>
                  <a:off x="2641658" y="3818345"/>
                  <a:ext cx="63500" cy="185420"/>
                </a:xfrm>
                <a:custGeom>
                  <a:avLst/>
                  <a:gdLst>
                    <a:gd name="T0" fmla="*/ 45 w 98"/>
                    <a:gd name="T1" fmla="*/ 164 h 180"/>
                    <a:gd name="T2" fmla="*/ 45 w 98"/>
                    <a:gd name="T3" fmla="*/ 164 h 180"/>
                    <a:gd name="T4" fmla="*/ 45 w 98"/>
                    <a:gd name="T5" fmla="*/ 164 h 180"/>
                    <a:gd name="T6" fmla="*/ 67 w 98"/>
                    <a:gd name="T7" fmla="*/ 177 h 180"/>
                    <a:gd name="T8" fmla="*/ 67 w 98"/>
                    <a:gd name="T9" fmla="*/ 177 h 180"/>
                    <a:gd name="T10" fmla="*/ 71 w 98"/>
                    <a:gd name="T11" fmla="*/ 180 h 180"/>
                    <a:gd name="T12" fmla="*/ 98 w 98"/>
                    <a:gd name="T13" fmla="*/ 180 h 180"/>
                    <a:gd name="T14" fmla="*/ 98 w 98"/>
                    <a:gd name="T15" fmla="*/ 180 h 180"/>
                    <a:gd name="T16" fmla="*/ 60 w 98"/>
                    <a:gd name="T17" fmla="*/ 159 h 180"/>
                    <a:gd name="T18" fmla="*/ 42 w 98"/>
                    <a:gd name="T19" fmla="*/ 147 h 180"/>
                    <a:gd name="T20" fmla="*/ 24 w 98"/>
                    <a:gd name="T21" fmla="*/ 134 h 180"/>
                    <a:gd name="T22" fmla="*/ 24 w 98"/>
                    <a:gd name="T23" fmla="*/ 134 h 180"/>
                    <a:gd name="T24" fmla="*/ 29 w 98"/>
                    <a:gd name="T25" fmla="*/ 149 h 180"/>
                    <a:gd name="T26" fmla="*/ 29 w 98"/>
                    <a:gd name="T27" fmla="*/ 149 h 180"/>
                    <a:gd name="T28" fmla="*/ 37 w 98"/>
                    <a:gd name="T29" fmla="*/ 156 h 180"/>
                    <a:gd name="T30" fmla="*/ 45 w 98"/>
                    <a:gd name="T31" fmla="*/ 164 h 180"/>
                    <a:gd name="T32" fmla="*/ 45 w 98"/>
                    <a:gd name="T33" fmla="*/ 164 h 180"/>
                    <a:gd name="T34" fmla="*/ 0 w 98"/>
                    <a:gd name="T35" fmla="*/ 63 h 180"/>
                    <a:gd name="T36" fmla="*/ 0 w 98"/>
                    <a:gd name="T37" fmla="*/ 63 h 180"/>
                    <a:gd name="T38" fmla="*/ 6 w 98"/>
                    <a:gd name="T39" fmla="*/ 50 h 180"/>
                    <a:gd name="T40" fmla="*/ 15 w 98"/>
                    <a:gd name="T41" fmla="*/ 39 h 180"/>
                    <a:gd name="T42" fmla="*/ 29 w 98"/>
                    <a:gd name="T43" fmla="*/ 19 h 180"/>
                    <a:gd name="T44" fmla="*/ 42 w 98"/>
                    <a:gd name="T45" fmla="*/ 4 h 180"/>
                    <a:gd name="T46" fmla="*/ 45 w 98"/>
                    <a:gd name="T47" fmla="*/ 0 h 180"/>
                    <a:gd name="T48" fmla="*/ 45 w 98"/>
                    <a:gd name="T49" fmla="*/ 0 h 180"/>
                    <a:gd name="T50" fmla="*/ 45 w 98"/>
                    <a:gd name="T51" fmla="*/ 0 h 180"/>
                    <a:gd name="T52" fmla="*/ 42 w 98"/>
                    <a:gd name="T53" fmla="*/ 3 h 180"/>
                    <a:gd name="T54" fmla="*/ 42 w 98"/>
                    <a:gd name="T55" fmla="*/ 3 h 180"/>
                    <a:gd name="T56" fmla="*/ 24 w 98"/>
                    <a:gd name="T57" fmla="*/ 22 h 180"/>
                    <a:gd name="T58" fmla="*/ 8 w 98"/>
                    <a:gd name="T59" fmla="*/ 43 h 180"/>
                    <a:gd name="T60" fmla="*/ 8 w 98"/>
                    <a:gd name="T61" fmla="*/ 43 h 180"/>
                    <a:gd name="T62" fmla="*/ 3 w 98"/>
                    <a:gd name="T63" fmla="*/ 52 h 180"/>
                    <a:gd name="T64" fmla="*/ 0 w 98"/>
                    <a:gd name="T65" fmla="*/ 61 h 180"/>
                    <a:gd name="T66" fmla="*/ 0 w 98"/>
                    <a:gd name="T67" fmla="*/ 63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180"/>
                    <a:gd name="T104" fmla="*/ 98 w 98"/>
                    <a:gd name="T105" fmla="*/ 180 h 1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180">
                      <a:moveTo>
                        <a:pt x="45" y="164"/>
                      </a:moveTo>
                      <a:lnTo>
                        <a:pt x="45" y="164"/>
                      </a:lnTo>
                      <a:lnTo>
                        <a:pt x="67" y="177"/>
                      </a:lnTo>
                      <a:lnTo>
                        <a:pt x="71" y="180"/>
                      </a:lnTo>
                      <a:lnTo>
                        <a:pt x="98" y="180"/>
                      </a:lnTo>
                      <a:lnTo>
                        <a:pt x="60" y="159"/>
                      </a:lnTo>
                      <a:lnTo>
                        <a:pt x="42" y="147"/>
                      </a:lnTo>
                      <a:lnTo>
                        <a:pt x="24" y="134"/>
                      </a:lnTo>
                      <a:lnTo>
                        <a:pt x="29" y="149"/>
                      </a:lnTo>
                      <a:lnTo>
                        <a:pt x="37" y="156"/>
                      </a:lnTo>
                      <a:lnTo>
                        <a:pt x="45" y="164"/>
                      </a:lnTo>
                      <a:close/>
                      <a:moveTo>
                        <a:pt x="0" y="63"/>
                      </a:moveTo>
                      <a:lnTo>
                        <a:pt x="0" y="63"/>
                      </a:lnTo>
                      <a:lnTo>
                        <a:pt x="6" y="50"/>
                      </a:lnTo>
                      <a:lnTo>
                        <a:pt x="15" y="39"/>
                      </a:lnTo>
                      <a:lnTo>
                        <a:pt x="29" y="19"/>
                      </a:lnTo>
                      <a:lnTo>
                        <a:pt x="42" y="4"/>
                      </a:lnTo>
                      <a:lnTo>
                        <a:pt x="45" y="0"/>
                      </a:lnTo>
                      <a:lnTo>
                        <a:pt x="42" y="3"/>
                      </a:lnTo>
                      <a:lnTo>
                        <a:pt x="24" y="22"/>
                      </a:lnTo>
                      <a:lnTo>
                        <a:pt x="8" y="43"/>
                      </a:lnTo>
                      <a:lnTo>
                        <a:pt x="3" y="52"/>
                      </a:lnTo>
                      <a:lnTo>
                        <a:pt x="0" y="61"/>
                      </a:lnTo>
                      <a:lnTo>
                        <a:pt x="0" y="63"/>
                      </a:lnTo>
                      <a:close/>
                    </a:path>
                  </a:pathLst>
                </a:custGeom>
                <a:solidFill>
                  <a:srgbClr val="3B72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7" name="Freeform 205"/>
                <p:cNvSpPr>
                  <a:spLocks noEditPoints="1"/>
                </p:cNvSpPr>
                <p:nvPr/>
              </p:nvSpPr>
              <p:spPr bwMode="auto">
                <a:xfrm>
                  <a:off x="2641658" y="3818345"/>
                  <a:ext cx="60960" cy="185420"/>
                </a:xfrm>
                <a:custGeom>
                  <a:avLst/>
                  <a:gdLst>
                    <a:gd name="T0" fmla="*/ 45 w 94"/>
                    <a:gd name="T1" fmla="*/ 0 h 180"/>
                    <a:gd name="T2" fmla="*/ 45 w 94"/>
                    <a:gd name="T3" fmla="*/ 0 h 180"/>
                    <a:gd name="T4" fmla="*/ 45 w 94"/>
                    <a:gd name="T5" fmla="*/ 0 h 180"/>
                    <a:gd name="T6" fmla="*/ 44 w 94"/>
                    <a:gd name="T7" fmla="*/ 1 h 180"/>
                    <a:gd name="T8" fmla="*/ 42 w 94"/>
                    <a:gd name="T9" fmla="*/ 3 h 180"/>
                    <a:gd name="T10" fmla="*/ 42 w 94"/>
                    <a:gd name="T11" fmla="*/ 3 h 180"/>
                    <a:gd name="T12" fmla="*/ 24 w 94"/>
                    <a:gd name="T13" fmla="*/ 22 h 180"/>
                    <a:gd name="T14" fmla="*/ 8 w 94"/>
                    <a:gd name="T15" fmla="*/ 43 h 180"/>
                    <a:gd name="T16" fmla="*/ 8 w 94"/>
                    <a:gd name="T17" fmla="*/ 43 h 180"/>
                    <a:gd name="T18" fmla="*/ 3 w 94"/>
                    <a:gd name="T19" fmla="*/ 52 h 180"/>
                    <a:gd name="T20" fmla="*/ 0 w 94"/>
                    <a:gd name="T21" fmla="*/ 58 h 180"/>
                    <a:gd name="T22" fmla="*/ 0 w 94"/>
                    <a:gd name="T23" fmla="*/ 58 h 180"/>
                    <a:gd name="T24" fmla="*/ 6 w 94"/>
                    <a:gd name="T25" fmla="*/ 47 h 180"/>
                    <a:gd name="T26" fmla="*/ 15 w 94"/>
                    <a:gd name="T27" fmla="*/ 35 h 180"/>
                    <a:gd name="T28" fmla="*/ 29 w 94"/>
                    <a:gd name="T29" fmla="*/ 17 h 180"/>
                    <a:gd name="T30" fmla="*/ 42 w 94"/>
                    <a:gd name="T31" fmla="*/ 4 h 180"/>
                    <a:gd name="T32" fmla="*/ 45 w 94"/>
                    <a:gd name="T33" fmla="*/ 0 h 180"/>
                    <a:gd name="T34" fmla="*/ 45 w 94"/>
                    <a:gd name="T35" fmla="*/ 0 h 180"/>
                    <a:gd name="T36" fmla="*/ 45 w 94"/>
                    <a:gd name="T37" fmla="*/ 0 h 180"/>
                    <a:gd name="T38" fmla="*/ 45 w 94"/>
                    <a:gd name="T39" fmla="*/ 0 h 180"/>
                    <a:gd name="T40" fmla="*/ 45 w 94"/>
                    <a:gd name="T41" fmla="*/ 164 h 180"/>
                    <a:gd name="T42" fmla="*/ 45 w 94"/>
                    <a:gd name="T43" fmla="*/ 164 h 180"/>
                    <a:gd name="T44" fmla="*/ 45 w 94"/>
                    <a:gd name="T45" fmla="*/ 164 h 180"/>
                    <a:gd name="T46" fmla="*/ 67 w 94"/>
                    <a:gd name="T47" fmla="*/ 177 h 180"/>
                    <a:gd name="T48" fmla="*/ 67 w 94"/>
                    <a:gd name="T49" fmla="*/ 177 h 180"/>
                    <a:gd name="T50" fmla="*/ 71 w 94"/>
                    <a:gd name="T51" fmla="*/ 180 h 180"/>
                    <a:gd name="T52" fmla="*/ 94 w 94"/>
                    <a:gd name="T53" fmla="*/ 180 h 180"/>
                    <a:gd name="T54" fmla="*/ 94 w 94"/>
                    <a:gd name="T55" fmla="*/ 180 h 180"/>
                    <a:gd name="T56" fmla="*/ 58 w 94"/>
                    <a:gd name="T57" fmla="*/ 160 h 180"/>
                    <a:gd name="T58" fmla="*/ 26 w 94"/>
                    <a:gd name="T59" fmla="*/ 139 h 180"/>
                    <a:gd name="T60" fmla="*/ 26 w 94"/>
                    <a:gd name="T61" fmla="*/ 139 h 180"/>
                    <a:gd name="T62" fmla="*/ 29 w 94"/>
                    <a:gd name="T63" fmla="*/ 149 h 180"/>
                    <a:gd name="T64" fmla="*/ 29 w 94"/>
                    <a:gd name="T65" fmla="*/ 149 h 180"/>
                    <a:gd name="T66" fmla="*/ 37 w 94"/>
                    <a:gd name="T67" fmla="*/ 156 h 180"/>
                    <a:gd name="T68" fmla="*/ 45 w 94"/>
                    <a:gd name="T69" fmla="*/ 164 h 180"/>
                    <a:gd name="T70" fmla="*/ 45 w 94"/>
                    <a:gd name="T71" fmla="*/ 164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180"/>
                    <a:gd name="T110" fmla="*/ 94 w 9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180">
                      <a:moveTo>
                        <a:pt x="45" y="0"/>
                      </a:moveTo>
                      <a:lnTo>
                        <a:pt x="45" y="0"/>
                      </a:lnTo>
                      <a:lnTo>
                        <a:pt x="44" y="1"/>
                      </a:lnTo>
                      <a:lnTo>
                        <a:pt x="42" y="3"/>
                      </a:lnTo>
                      <a:lnTo>
                        <a:pt x="24" y="22"/>
                      </a:lnTo>
                      <a:lnTo>
                        <a:pt x="8" y="43"/>
                      </a:lnTo>
                      <a:lnTo>
                        <a:pt x="3" y="52"/>
                      </a:lnTo>
                      <a:lnTo>
                        <a:pt x="0" y="58"/>
                      </a:lnTo>
                      <a:lnTo>
                        <a:pt x="6" y="47"/>
                      </a:lnTo>
                      <a:lnTo>
                        <a:pt x="15" y="35"/>
                      </a:lnTo>
                      <a:lnTo>
                        <a:pt x="29" y="17"/>
                      </a:lnTo>
                      <a:lnTo>
                        <a:pt x="42" y="4"/>
                      </a:lnTo>
                      <a:lnTo>
                        <a:pt x="45" y="0"/>
                      </a:lnTo>
                      <a:close/>
                      <a:moveTo>
                        <a:pt x="45" y="164"/>
                      </a:moveTo>
                      <a:lnTo>
                        <a:pt x="45" y="164"/>
                      </a:lnTo>
                      <a:lnTo>
                        <a:pt x="67" y="177"/>
                      </a:lnTo>
                      <a:lnTo>
                        <a:pt x="71" y="180"/>
                      </a:lnTo>
                      <a:lnTo>
                        <a:pt x="94" y="180"/>
                      </a:lnTo>
                      <a:lnTo>
                        <a:pt x="58" y="160"/>
                      </a:lnTo>
                      <a:lnTo>
                        <a:pt x="26" y="139"/>
                      </a:lnTo>
                      <a:lnTo>
                        <a:pt x="29" y="149"/>
                      </a:lnTo>
                      <a:lnTo>
                        <a:pt x="37" y="156"/>
                      </a:lnTo>
                      <a:lnTo>
                        <a:pt x="45" y="164"/>
                      </a:lnTo>
                      <a:close/>
                    </a:path>
                  </a:pathLst>
                </a:custGeom>
                <a:solidFill>
                  <a:srgbClr val="3E6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8" name="Freeform 206"/>
                <p:cNvSpPr>
                  <a:spLocks noEditPoints="1"/>
                </p:cNvSpPr>
                <p:nvPr/>
              </p:nvSpPr>
              <p:spPr bwMode="auto">
                <a:xfrm>
                  <a:off x="2661978" y="3521165"/>
                  <a:ext cx="302260" cy="397509"/>
                </a:xfrm>
                <a:custGeom>
                  <a:avLst/>
                  <a:gdLst>
                    <a:gd name="T0" fmla="*/ 16 w 468"/>
                    <a:gd name="T1" fmla="*/ 383 h 385"/>
                    <a:gd name="T2" fmla="*/ 16 w 468"/>
                    <a:gd name="T3" fmla="*/ 383 h 385"/>
                    <a:gd name="T4" fmla="*/ 14 w 468"/>
                    <a:gd name="T5" fmla="*/ 383 h 385"/>
                    <a:gd name="T6" fmla="*/ 14 w 468"/>
                    <a:gd name="T7" fmla="*/ 382 h 385"/>
                    <a:gd name="T8" fmla="*/ 14 w 468"/>
                    <a:gd name="T9" fmla="*/ 382 h 385"/>
                    <a:gd name="T10" fmla="*/ 14 w 468"/>
                    <a:gd name="T11" fmla="*/ 380 h 385"/>
                    <a:gd name="T12" fmla="*/ 13 w 468"/>
                    <a:gd name="T13" fmla="*/ 380 h 385"/>
                    <a:gd name="T14" fmla="*/ 13 w 468"/>
                    <a:gd name="T15" fmla="*/ 380 h 385"/>
                    <a:gd name="T16" fmla="*/ 13 w 468"/>
                    <a:gd name="T17" fmla="*/ 379 h 385"/>
                    <a:gd name="T18" fmla="*/ 11 w 468"/>
                    <a:gd name="T19" fmla="*/ 377 h 385"/>
                    <a:gd name="T20" fmla="*/ 11 w 468"/>
                    <a:gd name="T21" fmla="*/ 377 h 385"/>
                    <a:gd name="T22" fmla="*/ 11 w 468"/>
                    <a:gd name="T23" fmla="*/ 377 h 385"/>
                    <a:gd name="T24" fmla="*/ 19 w 468"/>
                    <a:gd name="T25" fmla="*/ 349 h 385"/>
                    <a:gd name="T26" fmla="*/ 39 w 468"/>
                    <a:gd name="T27" fmla="*/ 333 h 385"/>
                    <a:gd name="T28" fmla="*/ 39 w 468"/>
                    <a:gd name="T29" fmla="*/ 331 h 385"/>
                    <a:gd name="T30" fmla="*/ 42 w 468"/>
                    <a:gd name="T31" fmla="*/ 330 h 385"/>
                    <a:gd name="T32" fmla="*/ 42 w 468"/>
                    <a:gd name="T33" fmla="*/ 328 h 385"/>
                    <a:gd name="T34" fmla="*/ 44 w 468"/>
                    <a:gd name="T35" fmla="*/ 328 h 385"/>
                    <a:gd name="T36" fmla="*/ 45 w 468"/>
                    <a:gd name="T37" fmla="*/ 328 h 385"/>
                    <a:gd name="T38" fmla="*/ 45 w 468"/>
                    <a:gd name="T39" fmla="*/ 327 h 385"/>
                    <a:gd name="T40" fmla="*/ 47 w 468"/>
                    <a:gd name="T41" fmla="*/ 325 h 385"/>
                    <a:gd name="T42" fmla="*/ 49 w 468"/>
                    <a:gd name="T43" fmla="*/ 325 h 385"/>
                    <a:gd name="T44" fmla="*/ 49 w 468"/>
                    <a:gd name="T45" fmla="*/ 325 h 385"/>
                    <a:gd name="T46" fmla="*/ 50 w 468"/>
                    <a:gd name="T47" fmla="*/ 323 h 385"/>
                    <a:gd name="T48" fmla="*/ 52 w 468"/>
                    <a:gd name="T49" fmla="*/ 323 h 385"/>
                    <a:gd name="T50" fmla="*/ 68 w 468"/>
                    <a:gd name="T51" fmla="*/ 310 h 385"/>
                    <a:gd name="T52" fmla="*/ 247 w 468"/>
                    <a:gd name="T53" fmla="*/ 218 h 385"/>
                    <a:gd name="T54" fmla="*/ 270 w 468"/>
                    <a:gd name="T55" fmla="*/ 206 h 385"/>
                    <a:gd name="T56" fmla="*/ 312 w 468"/>
                    <a:gd name="T57" fmla="*/ 180 h 385"/>
                    <a:gd name="T58" fmla="*/ 353 w 468"/>
                    <a:gd name="T59" fmla="*/ 153 h 385"/>
                    <a:gd name="T60" fmla="*/ 358 w 468"/>
                    <a:gd name="T61" fmla="*/ 148 h 385"/>
                    <a:gd name="T62" fmla="*/ 363 w 468"/>
                    <a:gd name="T63" fmla="*/ 144 h 385"/>
                    <a:gd name="T64" fmla="*/ 366 w 468"/>
                    <a:gd name="T65" fmla="*/ 141 h 385"/>
                    <a:gd name="T66" fmla="*/ 369 w 468"/>
                    <a:gd name="T67" fmla="*/ 138 h 385"/>
                    <a:gd name="T68" fmla="*/ 376 w 468"/>
                    <a:gd name="T69" fmla="*/ 133 h 385"/>
                    <a:gd name="T70" fmla="*/ 379 w 468"/>
                    <a:gd name="T71" fmla="*/ 128 h 385"/>
                    <a:gd name="T72" fmla="*/ 389 w 468"/>
                    <a:gd name="T73" fmla="*/ 120 h 385"/>
                    <a:gd name="T74" fmla="*/ 392 w 468"/>
                    <a:gd name="T75" fmla="*/ 117 h 385"/>
                    <a:gd name="T76" fmla="*/ 395 w 468"/>
                    <a:gd name="T77" fmla="*/ 114 h 385"/>
                    <a:gd name="T78" fmla="*/ 400 w 468"/>
                    <a:gd name="T79" fmla="*/ 109 h 385"/>
                    <a:gd name="T80" fmla="*/ 406 w 468"/>
                    <a:gd name="T81" fmla="*/ 102 h 385"/>
                    <a:gd name="T82" fmla="*/ 418 w 468"/>
                    <a:gd name="T83" fmla="*/ 89 h 385"/>
                    <a:gd name="T84" fmla="*/ 419 w 468"/>
                    <a:gd name="T85" fmla="*/ 88 h 385"/>
                    <a:gd name="T86" fmla="*/ 428 w 468"/>
                    <a:gd name="T87" fmla="*/ 76 h 385"/>
                    <a:gd name="T88" fmla="*/ 431 w 468"/>
                    <a:gd name="T89" fmla="*/ 71 h 385"/>
                    <a:gd name="T90" fmla="*/ 442 w 468"/>
                    <a:gd name="T91" fmla="*/ 57 h 385"/>
                    <a:gd name="T92" fmla="*/ 434 w 468"/>
                    <a:gd name="T93" fmla="*/ 57 h 385"/>
                    <a:gd name="T94" fmla="*/ 376 w 468"/>
                    <a:gd name="T95" fmla="*/ 96 h 385"/>
                    <a:gd name="T96" fmla="*/ 262 w 468"/>
                    <a:gd name="T97" fmla="*/ 174 h 385"/>
                    <a:gd name="T98" fmla="*/ 45 w 468"/>
                    <a:gd name="T99" fmla="*/ 291 h 385"/>
                    <a:gd name="T100" fmla="*/ 0 w 468"/>
                    <a:gd name="T101" fmla="*/ 344 h 385"/>
                    <a:gd name="T102" fmla="*/ 10 w 468"/>
                    <a:gd name="T103" fmla="*/ 382 h 385"/>
                    <a:gd name="T104" fmla="*/ 428 w 468"/>
                    <a:gd name="T105" fmla="*/ 76 h 385"/>
                    <a:gd name="T106" fmla="*/ 465 w 468"/>
                    <a:gd name="T107" fmla="*/ 13 h 385"/>
                    <a:gd name="T108" fmla="*/ 467 w 468"/>
                    <a:gd name="T109" fmla="*/ 11 h 385"/>
                    <a:gd name="T110" fmla="*/ 467 w 468"/>
                    <a:gd name="T111" fmla="*/ 9 h 385"/>
                    <a:gd name="T112" fmla="*/ 468 w 468"/>
                    <a:gd name="T113" fmla="*/ 8 h 385"/>
                    <a:gd name="T114" fmla="*/ 449 w 468"/>
                    <a:gd name="T115" fmla="*/ 0 h 385"/>
                    <a:gd name="T116" fmla="*/ 460 w 468"/>
                    <a:gd name="T117" fmla="*/ 22 h 3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8"/>
                    <a:gd name="T178" fmla="*/ 0 h 385"/>
                    <a:gd name="T179" fmla="*/ 468 w 468"/>
                    <a:gd name="T180" fmla="*/ 385 h 3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8" h="385">
                      <a:moveTo>
                        <a:pt x="16" y="385"/>
                      </a:moveTo>
                      <a:lnTo>
                        <a:pt x="16" y="385"/>
                      </a:lnTo>
                      <a:lnTo>
                        <a:pt x="16" y="383"/>
                      </a:lnTo>
                      <a:lnTo>
                        <a:pt x="14" y="383"/>
                      </a:lnTo>
                      <a:lnTo>
                        <a:pt x="14" y="382"/>
                      </a:lnTo>
                      <a:lnTo>
                        <a:pt x="14" y="380"/>
                      </a:lnTo>
                      <a:lnTo>
                        <a:pt x="13" y="380"/>
                      </a:lnTo>
                      <a:lnTo>
                        <a:pt x="13" y="379"/>
                      </a:lnTo>
                      <a:lnTo>
                        <a:pt x="11" y="379"/>
                      </a:lnTo>
                      <a:lnTo>
                        <a:pt x="11" y="377"/>
                      </a:lnTo>
                      <a:lnTo>
                        <a:pt x="11" y="369"/>
                      </a:lnTo>
                      <a:lnTo>
                        <a:pt x="13" y="361"/>
                      </a:lnTo>
                      <a:lnTo>
                        <a:pt x="16" y="356"/>
                      </a:lnTo>
                      <a:lnTo>
                        <a:pt x="19" y="349"/>
                      </a:lnTo>
                      <a:lnTo>
                        <a:pt x="27" y="341"/>
                      </a:lnTo>
                      <a:lnTo>
                        <a:pt x="37" y="333"/>
                      </a:lnTo>
                      <a:lnTo>
                        <a:pt x="39" y="333"/>
                      </a:lnTo>
                      <a:lnTo>
                        <a:pt x="39" y="331"/>
                      </a:lnTo>
                      <a:lnTo>
                        <a:pt x="40" y="331"/>
                      </a:lnTo>
                      <a:lnTo>
                        <a:pt x="42" y="330"/>
                      </a:lnTo>
                      <a:lnTo>
                        <a:pt x="42" y="328"/>
                      </a:lnTo>
                      <a:lnTo>
                        <a:pt x="44" y="328"/>
                      </a:lnTo>
                      <a:lnTo>
                        <a:pt x="45" y="328"/>
                      </a:lnTo>
                      <a:lnTo>
                        <a:pt x="45" y="327"/>
                      </a:lnTo>
                      <a:lnTo>
                        <a:pt x="47" y="327"/>
                      </a:lnTo>
                      <a:lnTo>
                        <a:pt x="47" y="325"/>
                      </a:lnTo>
                      <a:lnTo>
                        <a:pt x="49" y="325"/>
                      </a:lnTo>
                      <a:lnTo>
                        <a:pt x="50" y="325"/>
                      </a:lnTo>
                      <a:lnTo>
                        <a:pt x="50" y="323"/>
                      </a:lnTo>
                      <a:lnTo>
                        <a:pt x="52" y="323"/>
                      </a:lnTo>
                      <a:lnTo>
                        <a:pt x="52" y="322"/>
                      </a:lnTo>
                      <a:lnTo>
                        <a:pt x="68" y="310"/>
                      </a:lnTo>
                      <a:lnTo>
                        <a:pt x="84" y="297"/>
                      </a:lnTo>
                      <a:lnTo>
                        <a:pt x="120" y="278"/>
                      </a:lnTo>
                      <a:lnTo>
                        <a:pt x="182" y="247"/>
                      </a:lnTo>
                      <a:lnTo>
                        <a:pt x="247" y="218"/>
                      </a:lnTo>
                      <a:lnTo>
                        <a:pt x="268" y="206"/>
                      </a:lnTo>
                      <a:lnTo>
                        <a:pt x="270" y="206"/>
                      </a:lnTo>
                      <a:lnTo>
                        <a:pt x="275" y="203"/>
                      </a:lnTo>
                      <a:lnTo>
                        <a:pt x="312" y="180"/>
                      </a:lnTo>
                      <a:lnTo>
                        <a:pt x="332" y="167"/>
                      </a:lnTo>
                      <a:lnTo>
                        <a:pt x="350" y="156"/>
                      </a:lnTo>
                      <a:lnTo>
                        <a:pt x="351" y="154"/>
                      </a:lnTo>
                      <a:lnTo>
                        <a:pt x="353" y="153"/>
                      </a:lnTo>
                      <a:lnTo>
                        <a:pt x="354" y="151"/>
                      </a:lnTo>
                      <a:lnTo>
                        <a:pt x="356" y="149"/>
                      </a:lnTo>
                      <a:lnTo>
                        <a:pt x="358" y="148"/>
                      </a:lnTo>
                      <a:lnTo>
                        <a:pt x="359" y="146"/>
                      </a:lnTo>
                      <a:lnTo>
                        <a:pt x="361" y="146"/>
                      </a:lnTo>
                      <a:lnTo>
                        <a:pt x="363" y="144"/>
                      </a:lnTo>
                      <a:lnTo>
                        <a:pt x="363" y="143"/>
                      </a:lnTo>
                      <a:lnTo>
                        <a:pt x="364" y="143"/>
                      </a:lnTo>
                      <a:lnTo>
                        <a:pt x="366" y="141"/>
                      </a:lnTo>
                      <a:lnTo>
                        <a:pt x="367" y="140"/>
                      </a:lnTo>
                      <a:lnTo>
                        <a:pt x="369" y="140"/>
                      </a:lnTo>
                      <a:lnTo>
                        <a:pt x="369" y="138"/>
                      </a:lnTo>
                      <a:lnTo>
                        <a:pt x="371" y="136"/>
                      </a:lnTo>
                      <a:lnTo>
                        <a:pt x="372" y="136"/>
                      </a:lnTo>
                      <a:lnTo>
                        <a:pt x="372" y="135"/>
                      </a:lnTo>
                      <a:lnTo>
                        <a:pt x="374" y="135"/>
                      </a:lnTo>
                      <a:lnTo>
                        <a:pt x="376" y="133"/>
                      </a:lnTo>
                      <a:lnTo>
                        <a:pt x="376" y="131"/>
                      </a:lnTo>
                      <a:lnTo>
                        <a:pt x="377" y="131"/>
                      </a:lnTo>
                      <a:lnTo>
                        <a:pt x="379" y="128"/>
                      </a:lnTo>
                      <a:lnTo>
                        <a:pt x="385" y="123"/>
                      </a:lnTo>
                      <a:lnTo>
                        <a:pt x="387" y="122"/>
                      </a:lnTo>
                      <a:lnTo>
                        <a:pt x="389" y="120"/>
                      </a:lnTo>
                      <a:lnTo>
                        <a:pt x="392" y="118"/>
                      </a:lnTo>
                      <a:lnTo>
                        <a:pt x="392" y="117"/>
                      </a:lnTo>
                      <a:lnTo>
                        <a:pt x="393" y="115"/>
                      </a:lnTo>
                      <a:lnTo>
                        <a:pt x="395" y="114"/>
                      </a:lnTo>
                      <a:lnTo>
                        <a:pt x="398" y="110"/>
                      </a:lnTo>
                      <a:lnTo>
                        <a:pt x="400" y="109"/>
                      </a:lnTo>
                      <a:lnTo>
                        <a:pt x="402" y="107"/>
                      </a:lnTo>
                      <a:lnTo>
                        <a:pt x="403" y="105"/>
                      </a:lnTo>
                      <a:lnTo>
                        <a:pt x="405" y="104"/>
                      </a:lnTo>
                      <a:lnTo>
                        <a:pt x="406" y="102"/>
                      </a:lnTo>
                      <a:lnTo>
                        <a:pt x="408" y="101"/>
                      </a:lnTo>
                      <a:lnTo>
                        <a:pt x="418" y="89"/>
                      </a:lnTo>
                      <a:lnTo>
                        <a:pt x="418" y="88"/>
                      </a:lnTo>
                      <a:lnTo>
                        <a:pt x="419" y="88"/>
                      </a:lnTo>
                      <a:lnTo>
                        <a:pt x="424" y="79"/>
                      </a:lnTo>
                      <a:lnTo>
                        <a:pt x="428" y="76"/>
                      </a:lnTo>
                      <a:lnTo>
                        <a:pt x="431" y="73"/>
                      </a:lnTo>
                      <a:lnTo>
                        <a:pt x="431" y="71"/>
                      </a:lnTo>
                      <a:lnTo>
                        <a:pt x="439" y="60"/>
                      </a:lnTo>
                      <a:lnTo>
                        <a:pt x="442" y="57"/>
                      </a:lnTo>
                      <a:lnTo>
                        <a:pt x="452" y="40"/>
                      </a:lnTo>
                      <a:lnTo>
                        <a:pt x="442" y="48"/>
                      </a:lnTo>
                      <a:lnTo>
                        <a:pt x="434" y="57"/>
                      </a:lnTo>
                      <a:lnTo>
                        <a:pt x="415" y="71"/>
                      </a:lnTo>
                      <a:lnTo>
                        <a:pt x="395" y="84"/>
                      </a:lnTo>
                      <a:lnTo>
                        <a:pt x="376" y="96"/>
                      </a:lnTo>
                      <a:lnTo>
                        <a:pt x="354" y="117"/>
                      </a:lnTo>
                      <a:lnTo>
                        <a:pt x="327" y="136"/>
                      </a:lnTo>
                      <a:lnTo>
                        <a:pt x="297" y="156"/>
                      </a:lnTo>
                      <a:lnTo>
                        <a:pt x="262" y="174"/>
                      </a:lnTo>
                      <a:lnTo>
                        <a:pt x="211" y="196"/>
                      </a:lnTo>
                      <a:lnTo>
                        <a:pt x="162" y="219"/>
                      </a:lnTo>
                      <a:lnTo>
                        <a:pt x="117" y="244"/>
                      </a:lnTo>
                      <a:lnTo>
                        <a:pt x="78" y="266"/>
                      </a:lnTo>
                      <a:lnTo>
                        <a:pt x="45" y="291"/>
                      </a:lnTo>
                      <a:lnTo>
                        <a:pt x="32" y="302"/>
                      </a:lnTo>
                      <a:lnTo>
                        <a:pt x="21" y="314"/>
                      </a:lnTo>
                      <a:lnTo>
                        <a:pt x="11" y="325"/>
                      </a:lnTo>
                      <a:lnTo>
                        <a:pt x="5" y="335"/>
                      </a:lnTo>
                      <a:lnTo>
                        <a:pt x="0" y="344"/>
                      </a:lnTo>
                      <a:lnTo>
                        <a:pt x="0" y="356"/>
                      </a:lnTo>
                      <a:lnTo>
                        <a:pt x="0" y="367"/>
                      </a:lnTo>
                      <a:lnTo>
                        <a:pt x="5" y="377"/>
                      </a:lnTo>
                      <a:lnTo>
                        <a:pt x="10" y="382"/>
                      </a:lnTo>
                      <a:lnTo>
                        <a:pt x="16" y="385"/>
                      </a:lnTo>
                      <a:close/>
                      <a:moveTo>
                        <a:pt x="431" y="73"/>
                      </a:moveTo>
                      <a:lnTo>
                        <a:pt x="431" y="73"/>
                      </a:lnTo>
                      <a:lnTo>
                        <a:pt x="428" y="76"/>
                      </a:lnTo>
                      <a:lnTo>
                        <a:pt x="431" y="73"/>
                      </a:lnTo>
                      <a:close/>
                      <a:moveTo>
                        <a:pt x="460" y="22"/>
                      </a:moveTo>
                      <a:lnTo>
                        <a:pt x="460" y="22"/>
                      </a:lnTo>
                      <a:lnTo>
                        <a:pt x="465" y="13"/>
                      </a:lnTo>
                      <a:lnTo>
                        <a:pt x="467" y="13"/>
                      </a:lnTo>
                      <a:lnTo>
                        <a:pt x="467" y="11"/>
                      </a:lnTo>
                      <a:lnTo>
                        <a:pt x="467" y="9"/>
                      </a:lnTo>
                      <a:lnTo>
                        <a:pt x="468" y="9"/>
                      </a:lnTo>
                      <a:lnTo>
                        <a:pt x="468" y="8"/>
                      </a:lnTo>
                      <a:lnTo>
                        <a:pt x="449" y="0"/>
                      </a:lnTo>
                      <a:lnTo>
                        <a:pt x="454" y="5"/>
                      </a:lnTo>
                      <a:lnTo>
                        <a:pt x="457" y="9"/>
                      </a:lnTo>
                      <a:lnTo>
                        <a:pt x="460" y="16"/>
                      </a:lnTo>
                      <a:lnTo>
                        <a:pt x="460" y="22"/>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9" name="Freeform 207"/>
                <p:cNvSpPr>
                  <a:spLocks/>
                </p:cNvSpPr>
                <p:nvPr/>
              </p:nvSpPr>
              <p:spPr bwMode="auto">
                <a:xfrm>
                  <a:off x="2661978" y="3563074"/>
                  <a:ext cx="292100" cy="355600"/>
                </a:xfrm>
                <a:custGeom>
                  <a:avLst/>
                  <a:gdLst>
                    <a:gd name="T0" fmla="*/ 16 w 452"/>
                    <a:gd name="T1" fmla="*/ 343 h 345"/>
                    <a:gd name="T2" fmla="*/ 16 w 452"/>
                    <a:gd name="T3" fmla="*/ 343 h 345"/>
                    <a:gd name="T4" fmla="*/ 14 w 452"/>
                    <a:gd name="T5" fmla="*/ 343 h 345"/>
                    <a:gd name="T6" fmla="*/ 14 w 452"/>
                    <a:gd name="T7" fmla="*/ 342 h 345"/>
                    <a:gd name="T8" fmla="*/ 14 w 452"/>
                    <a:gd name="T9" fmla="*/ 342 h 345"/>
                    <a:gd name="T10" fmla="*/ 14 w 452"/>
                    <a:gd name="T11" fmla="*/ 340 h 345"/>
                    <a:gd name="T12" fmla="*/ 13 w 452"/>
                    <a:gd name="T13" fmla="*/ 340 h 345"/>
                    <a:gd name="T14" fmla="*/ 13 w 452"/>
                    <a:gd name="T15" fmla="*/ 340 h 345"/>
                    <a:gd name="T16" fmla="*/ 13 w 452"/>
                    <a:gd name="T17" fmla="*/ 339 h 345"/>
                    <a:gd name="T18" fmla="*/ 11 w 452"/>
                    <a:gd name="T19" fmla="*/ 337 h 345"/>
                    <a:gd name="T20" fmla="*/ 11 w 452"/>
                    <a:gd name="T21" fmla="*/ 337 h 345"/>
                    <a:gd name="T22" fmla="*/ 11 w 452"/>
                    <a:gd name="T23" fmla="*/ 337 h 345"/>
                    <a:gd name="T24" fmla="*/ 19 w 452"/>
                    <a:gd name="T25" fmla="*/ 309 h 345"/>
                    <a:gd name="T26" fmla="*/ 39 w 452"/>
                    <a:gd name="T27" fmla="*/ 293 h 345"/>
                    <a:gd name="T28" fmla="*/ 39 w 452"/>
                    <a:gd name="T29" fmla="*/ 291 h 345"/>
                    <a:gd name="T30" fmla="*/ 42 w 452"/>
                    <a:gd name="T31" fmla="*/ 290 h 345"/>
                    <a:gd name="T32" fmla="*/ 42 w 452"/>
                    <a:gd name="T33" fmla="*/ 288 h 345"/>
                    <a:gd name="T34" fmla="*/ 44 w 452"/>
                    <a:gd name="T35" fmla="*/ 288 h 345"/>
                    <a:gd name="T36" fmla="*/ 45 w 452"/>
                    <a:gd name="T37" fmla="*/ 288 h 345"/>
                    <a:gd name="T38" fmla="*/ 45 w 452"/>
                    <a:gd name="T39" fmla="*/ 287 h 345"/>
                    <a:gd name="T40" fmla="*/ 47 w 452"/>
                    <a:gd name="T41" fmla="*/ 285 h 345"/>
                    <a:gd name="T42" fmla="*/ 49 w 452"/>
                    <a:gd name="T43" fmla="*/ 285 h 345"/>
                    <a:gd name="T44" fmla="*/ 49 w 452"/>
                    <a:gd name="T45" fmla="*/ 285 h 345"/>
                    <a:gd name="T46" fmla="*/ 50 w 452"/>
                    <a:gd name="T47" fmla="*/ 283 h 345"/>
                    <a:gd name="T48" fmla="*/ 52 w 452"/>
                    <a:gd name="T49" fmla="*/ 283 h 345"/>
                    <a:gd name="T50" fmla="*/ 68 w 452"/>
                    <a:gd name="T51" fmla="*/ 270 h 345"/>
                    <a:gd name="T52" fmla="*/ 247 w 452"/>
                    <a:gd name="T53" fmla="*/ 178 h 345"/>
                    <a:gd name="T54" fmla="*/ 270 w 452"/>
                    <a:gd name="T55" fmla="*/ 166 h 345"/>
                    <a:gd name="T56" fmla="*/ 312 w 452"/>
                    <a:gd name="T57" fmla="*/ 140 h 345"/>
                    <a:gd name="T58" fmla="*/ 353 w 452"/>
                    <a:gd name="T59" fmla="*/ 113 h 345"/>
                    <a:gd name="T60" fmla="*/ 358 w 452"/>
                    <a:gd name="T61" fmla="*/ 108 h 345"/>
                    <a:gd name="T62" fmla="*/ 363 w 452"/>
                    <a:gd name="T63" fmla="*/ 104 h 345"/>
                    <a:gd name="T64" fmla="*/ 366 w 452"/>
                    <a:gd name="T65" fmla="*/ 101 h 345"/>
                    <a:gd name="T66" fmla="*/ 369 w 452"/>
                    <a:gd name="T67" fmla="*/ 98 h 345"/>
                    <a:gd name="T68" fmla="*/ 376 w 452"/>
                    <a:gd name="T69" fmla="*/ 93 h 345"/>
                    <a:gd name="T70" fmla="*/ 379 w 452"/>
                    <a:gd name="T71" fmla="*/ 88 h 345"/>
                    <a:gd name="T72" fmla="*/ 389 w 452"/>
                    <a:gd name="T73" fmla="*/ 80 h 345"/>
                    <a:gd name="T74" fmla="*/ 392 w 452"/>
                    <a:gd name="T75" fmla="*/ 77 h 345"/>
                    <a:gd name="T76" fmla="*/ 395 w 452"/>
                    <a:gd name="T77" fmla="*/ 74 h 345"/>
                    <a:gd name="T78" fmla="*/ 400 w 452"/>
                    <a:gd name="T79" fmla="*/ 69 h 345"/>
                    <a:gd name="T80" fmla="*/ 406 w 452"/>
                    <a:gd name="T81" fmla="*/ 62 h 345"/>
                    <a:gd name="T82" fmla="*/ 418 w 452"/>
                    <a:gd name="T83" fmla="*/ 49 h 345"/>
                    <a:gd name="T84" fmla="*/ 419 w 452"/>
                    <a:gd name="T85" fmla="*/ 48 h 345"/>
                    <a:gd name="T86" fmla="*/ 428 w 452"/>
                    <a:gd name="T87" fmla="*/ 36 h 345"/>
                    <a:gd name="T88" fmla="*/ 431 w 452"/>
                    <a:gd name="T89" fmla="*/ 31 h 345"/>
                    <a:gd name="T90" fmla="*/ 442 w 452"/>
                    <a:gd name="T91" fmla="*/ 17 h 345"/>
                    <a:gd name="T92" fmla="*/ 434 w 452"/>
                    <a:gd name="T93" fmla="*/ 17 h 345"/>
                    <a:gd name="T94" fmla="*/ 376 w 452"/>
                    <a:gd name="T95" fmla="*/ 56 h 345"/>
                    <a:gd name="T96" fmla="*/ 262 w 452"/>
                    <a:gd name="T97" fmla="*/ 134 h 345"/>
                    <a:gd name="T98" fmla="*/ 45 w 452"/>
                    <a:gd name="T99" fmla="*/ 251 h 345"/>
                    <a:gd name="T100" fmla="*/ 0 w 452"/>
                    <a:gd name="T101" fmla="*/ 304 h 345"/>
                    <a:gd name="T102" fmla="*/ 10 w 452"/>
                    <a:gd name="T103" fmla="*/ 342 h 3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2"/>
                    <a:gd name="T157" fmla="*/ 0 h 345"/>
                    <a:gd name="T158" fmla="*/ 452 w 452"/>
                    <a:gd name="T159" fmla="*/ 345 h 3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2" h="345">
                      <a:moveTo>
                        <a:pt x="16" y="345"/>
                      </a:moveTo>
                      <a:lnTo>
                        <a:pt x="16" y="345"/>
                      </a:lnTo>
                      <a:lnTo>
                        <a:pt x="16" y="343"/>
                      </a:lnTo>
                      <a:lnTo>
                        <a:pt x="14" y="343"/>
                      </a:lnTo>
                      <a:lnTo>
                        <a:pt x="14" y="342"/>
                      </a:lnTo>
                      <a:lnTo>
                        <a:pt x="14" y="340"/>
                      </a:lnTo>
                      <a:lnTo>
                        <a:pt x="13" y="340"/>
                      </a:lnTo>
                      <a:lnTo>
                        <a:pt x="13" y="339"/>
                      </a:lnTo>
                      <a:lnTo>
                        <a:pt x="11" y="339"/>
                      </a:lnTo>
                      <a:lnTo>
                        <a:pt x="11" y="337"/>
                      </a:lnTo>
                      <a:lnTo>
                        <a:pt x="11" y="329"/>
                      </a:lnTo>
                      <a:lnTo>
                        <a:pt x="13" y="321"/>
                      </a:lnTo>
                      <a:lnTo>
                        <a:pt x="16" y="316"/>
                      </a:lnTo>
                      <a:lnTo>
                        <a:pt x="19" y="309"/>
                      </a:lnTo>
                      <a:lnTo>
                        <a:pt x="27" y="301"/>
                      </a:lnTo>
                      <a:lnTo>
                        <a:pt x="37" y="293"/>
                      </a:lnTo>
                      <a:lnTo>
                        <a:pt x="39" y="293"/>
                      </a:lnTo>
                      <a:lnTo>
                        <a:pt x="39" y="291"/>
                      </a:lnTo>
                      <a:lnTo>
                        <a:pt x="40" y="291"/>
                      </a:lnTo>
                      <a:lnTo>
                        <a:pt x="42" y="290"/>
                      </a:lnTo>
                      <a:lnTo>
                        <a:pt x="42" y="288"/>
                      </a:lnTo>
                      <a:lnTo>
                        <a:pt x="44" y="288"/>
                      </a:lnTo>
                      <a:lnTo>
                        <a:pt x="45" y="288"/>
                      </a:lnTo>
                      <a:lnTo>
                        <a:pt x="45" y="287"/>
                      </a:lnTo>
                      <a:lnTo>
                        <a:pt x="47" y="287"/>
                      </a:lnTo>
                      <a:lnTo>
                        <a:pt x="47" y="285"/>
                      </a:lnTo>
                      <a:lnTo>
                        <a:pt x="49" y="285"/>
                      </a:lnTo>
                      <a:lnTo>
                        <a:pt x="50" y="285"/>
                      </a:lnTo>
                      <a:lnTo>
                        <a:pt x="50" y="283"/>
                      </a:lnTo>
                      <a:lnTo>
                        <a:pt x="52" y="283"/>
                      </a:lnTo>
                      <a:lnTo>
                        <a:pt x="52" y="282"/>
                      </a:lnTo>
                      <a:lnTo>
                        <a:pt x="68" y="270"/>
                      </a:lnTo>
                      <a:lnTo>
                        <a:pt x="84" y="257"/>
                      </a:lnTo>
                      <a:lnTo>
                        <a:pt x="120" y="238"/>
                      </a:lnTo>
                      <a:lnTo>
                        <a:pt x="182" y="207"/>
                      </a:lnTo>
                      <a:lnTo>
                        <a:pt x="247" y="178"/>
                      </a:lnTo>
                      <a:lnTo>
                        <a:pt x="268" y="166"/>
                      </a:lnTo>
                      <a:lnTo>
                        <a:pt x="270" y="166"/>
                      </a:lnTo>
                      <a:lnTo>
                        <a:pt x="275" y="163"/>
                      </a:lnTo>
                      <a:lnTo>
                        <a:pt x="312" y="140"/>
                      </a:lnTo>
                      <a:lnTo>
                        <a:pt x="332" y="127"/>
                      </a:lnTo>
                      <a:lnTo>
                        <a:pt x="350" y="116"/>
                      </a:lnTo>
                      <a:lnTo>
                        <a:pt x="351" y="114"/>
                      </a:lnTo>
                      <a:lnTo>
                        <a:pt x="353" y="113"/>
                      </a:lnTo>
                      <a:lnTo>
                        <a:pt x="354" y="111"/>
                      </a:lnTo>
                      <a:lnTo>
                        <a:pt x="356" y="109"/>
                      </a:lnTo>
                      <a:lnTo>
                        <a:pt x="358" y="108"/>
                      </a:lnTo>
                      <a:lnTo>
                        <a:pt x="359" y="106"/>
                      </a:lnTo>
                      <a:lnTo>
                        <a:pt x="361" y="106"/>
                      </a:lnTo>
                      <a:lnTo>
                        <a:pt x="363" y="104"/>
                      </a:lnTo>
                      <a:lnTo>
                        <a:pt x="363" y="103"/>
                      </a:lnTo>
                      <a:lnTo>
                        <a:pt x="364" y="103"/>
                      </a:lnTo>
                      <a:lnTo>
                        <a:pt x="366" y="101"/>
                      </a:lnTo>
                      <a:lnTo>
                        <a:pt x="367" y="100"/>
                      </a:lnTo>
                      <a:lnTo>
                        <a:pt x="369" y="100"/>
                      </a:lnTo>
                      <a:lnTo>
                        <a:pt x="369" y="98"/>
                      </a:lnTo>
                      <a:lnTo>
                        <a:pt x="371" y="96"/>
                      </a:lnTo>
                      <a:lnTo>
                        <a:pt x="372" y="96"/>
                      </a:lnTo>
                      <a:lnTo>
                        <a:pt x="372" y="95"/>
                      </a:lnTo>
                      <a:lnTo>
                        <a:pt x="374" y="95"/>
                      </a:lnTo>
                      <a:lnTo>
                        <a:pt x="376" y="93"/>
                      </a:lnTo>
                      <a:lnTo>
                        <a:pt x="376" y="91"/>
                      </a:lnTo>
                      <a:lnTo>
                        <a:pt x="377" y="91"/>
                      </a:lnTo>
                      <a:lnTo>
                        <a:pt x="379" y="88"/>
                      </a:lnTo>
                      <a:lnTo>
                        <a:pt x="385" y="83"/>
                      </a:lnTo>
                      <a:lnTo>
                        <a:pt x="387" y="82"/>
                      </a:lnTo>
                      <a:lnTo>
                        <a:pt x="389" y="80"/>
                      </a:lnTo>
                      <a:lnTo>
                        <a:pt x="392" y="78"/>
                      </a:lnTo>
                      <a:lnTo>
                        <a:pt x="392" y="77"/>
                      </a:lnTo>
                      <a:lnTo>
                        <a:pt x="393" y="75"/>
                      </a:lnTo>
                      <a:lnTo>
                        <a:pt x="395" y="74"/>
                      </a:lnTo>
                      <a:lnTo>
                        <a:pt x="398" y="70"/>
                      </a:lnTo>
                      <a:lnTo>
                        <a:pt x="400" y="69"/>
                      </a:lnTo>
                      <a:lnTo>
                        <a:pt x="402" y="67"/>
                      </a:lnTo>
                      <a:lnTo>
                        <a:pt x="403" y="65"/>
                      </a:lnTo>
                      <a:lnTo>
                        <a:pt x="405" y="64"/>
                      </a:lnTo>
                      <a:lnTo>
                        <a:pt x="406" y="62"/>
                      </a:lnTo>
                      <a:lnTo>
                        <a:pt x="408" y="61"/>
                      </a:lnTo>
                      <a:lnTo>
                        <a:pt x="418" y="49"/>
                      </a:lnTo>
                      <a:lnTo>
                        <a:pt x="418" y="48"/>
                      </a:lnTo>
                      <a:lnTo>
                        <a:pt x="419" y="48"/>
                      </a:lnTo>
                      <a:lnTo>
                        <a:pt x="424" y="39"/>
                      </a:lnTo>
                      <a:lnTo>
                        <a:pt x="428" y="36"/>
                      </a:lnTo>
                      <a:lnTo>
                        <a:pt x="431" y="33"/>
                      </a:lnTo>
                      <a:lnTo>
                        <a:pt x="431" y="31"/>
                      </a:lnTo>
                      <a:lnTo>
                        <a:pt x="439" y="20"/>
                      </a:lnTo>
                      <a:lnTo>
                        <a:pt x="442" y="17"/>
                      </a:lnTo>
                      <a:lnTo>
                        <a:pt x="452" y="0"/>
                      </a:lnTo>
                      <a:lnTo>
                        <a:pt x="442" y="8"/>
                      </a:lnTo>
                      <a:lnTo>
                        <a:pt x="434" y="17"/>
                      </a:lnTo>
                      <a:lnTo>
                        <a:pt x="415" y="31"/>
                      </a:lnTo>
                      <a:lnTo>
                        <a:pt x="395" y="44"/>
                      </a:lnTo>
                      <a:lnTo>
                        <a:pt x="376" y="56"/>
                      </a:lnTo>
                      <a:lnTo>
                        <a:pt x="354" y="77"/>
                      </a:lnTo>
                      <a:lnTo>
                        <a:pt x="327" y="96"/>
                      </a:lnTo>
                      <a:lnTo>
                        <a:pt x="297" y="116"/>
                      </a:lnTo>
                      <a:lnTo>
                        <a:pt x="262" y="134"/>
                      </a:lnTo>
                      <a:lnTo>
                        <a:pt x="211" y="156"/>
                      </a:lnTo>
                      <a:lnTo>
                        <a:pt x="162" y="179"/>
                      </a:lnTo>
                      <a:lnTo>
                        <a:pt x="117" y="204"/>
                      </a:lnTo>
                      <a:lnTo>
                        <a:pt x="78" y="226"/>
                      </a:lnTo>
                      <a:lnTo>
                        <a:pt x="45" y="251"/>
                      </a:lnTo>
                      <a:lnTo>
                        <a:pt x="32" y="262"/>
                      </a:lnTo>
                      <a:lnTo>
                        <a:pt x="21" y="274"/>
                      </a:lnTo>
                      <a:lnTo>
                        <a:pt x="11" y="285"/>
                      </a:lnTo>
                      <a:lnTo>
                        <a:pt x="5" y="295"/>
                      </a:lnTo>
                      <a:lnTo>
                        <a:pt x="0" y="304"/>
                      </a:lnTo>
                      <a:lnTo>
                        <a:pt x="0" y="316"/>
                      </a:lnTo>
                      <a:lnTo>
                        <a:pt x="0" y="327"/>
                      </a:lnTo>
                      <a:lnTo>
                        <a:pt x="5" y="337"/>
                      </a:lnTo>
                      <a:lnTo>
                        <a:pt x="10" y="342"/>
                      </a:lnTo>
                      <a:lnTo>
                        <a:pt x="16"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0" name="Freeform 208"/>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1" name="Freeform 209"/>
                <p:cNvSpPr>
                  <a:spLocks/>
                </p:cNvSpPr>
                <p:nvPr/>
              </p:nvSpPr>
              <p:spPr bwMode="auto">
                <a:xfrm>
                  <a:off x="2952808" y="3521165"/>
                  <a:ext cx="11430" cy="22860"/>
                </a:xfrm>
                <a:custGeom>
                  <a:avLst/>
                  <a:gdLst>
                    <a:gd name="T0" fmla="*/ 11 w 19"/>
                    <a:gd name="T1" fmla="*/ 22 h 22"/>
                    <a:gd name="T2" fmla="*/ 11 w 19"/>
                    <a:gd name="T3" fmla="*/ 22 h 22"/>
                    <a:gd name="T4" fmla="*/ 11 w 19"/>
                    <a:gd name="T5" fmla="*/ 22 h 22"/>
                    <a:gd name="T6" fmla="*/ 16 w 19"/>
                    <a:gd name="T7" fmla="*/ 13 h 22"/>
                    <a:gd name="T8" fmla="*/ 16 w 19"/>
                    <a:gd name="T9" fmla="*/ 13 h 22"/>
                    <a:gd name="T10" fmla="*/ 18 w 19"/>
                    <a:gd name="T11" fmla="*/ 13 h 22"/>
                    <a:gd name="T12" fmla="*/ 18 w 19"/>
                    <a:gd name="T13" fmla="*/ 11 h 22"/>
                    <a:gd name="T14" fmla="*/ 18 w 19"/>
                    <a:gd name="T15" fmla="*/ 11 h 22"/>
                    <a:gd name="T16" fmla="*/ 18 w 19"/>
                    <a:gd name="T17" fmla="*/ 11 h 22"/>
                    <a:gd name="T18" fmla="*/ 18 w 19"/>
                    <a:gd name="T19" fmla="*/ 11 h 22"/>
                    <a:gd name="T20" fmla="*/ 18 w 19"/>
                    <a:gd name="T21" fmla="*/ 11 h 22"/>
                    <a:gd name="T22" fmla="*/ 18 w 19"/>
                    <a:gd name="T23" fmla="*/ 11 h 22"/>
                    <a:gd name="T24" fmla="*/ 18 w 19"/>
                    <a:gd name="T25" fmla="*/ 9 h 22"/>
                    <a:gd name="T26" fmla="*/ 18 w 19"/>
                    <a:gd name="T27" fmla="*/ 9 h 22"/>
                    <a:gd name="T28" fmla="*/ 18 w 19"/>
                    <a:gd name="T29" fmla="*/ 9 h 22"/>
                    <a:gd name="T30" fmla="*/ 18 w 19"/>
                    <a:gd name="T31" fmla="*/ 9 h 22"/>
                    <a:gd name="T32" fmla="*/ 19 w 19"/>
                    <a:gd name="T33" fmla="*/ 9 h 22"/>
                    <a:gd name="T34" fmla="*/ 19 w 19"/>
                    <a:gd name="T35" fmla="*/ 9 h 22"/>
                    <a:gd name="T36" fmla="*/ 19 w 19"/>
                    <a:gd name="T37" fmla="*/ 8 h 22"/>
                    <a:gd name="T38" fmla="*/ 19 w 19"/>
                    <a:gd name="T39" fmla="*/ 8 h 22"/>
                    <a:gd name="T40" fmla="*/ 19 w 19"/>
                    <a:gd name="T41" fmla="*/ 8 h 22"/>
                    <a:gd name="T42" fmla="*/ 19 w 19"/>
                    <a:gd name="T43" fmla="*/ 8 h 22"/>
                    <a:gd name="T44" fmla="*/ 19 w 19"/>
                    <a:gd name="T45" fmla="*/ 8 h 22"/>
                    <a:gd name="T46" fmla="*/ 0 w 19"/>
                    <a:gd name="T47" fmla="*/ 0 h 22"/>
                    <a:gd name="T48" fmla="*/ 0 w 19"/>
                    <a:gd name="T49" fmla="*/ 0 h 22"/>
                    <a:gd name="T50" fmla="*/ 5 w 19"/>
                    <a:gd name="T51" fmla="*/ 5 h 22"/>
                    <a:gd name="T52" fmla="*/ 8 w 19"/>
                    <a:gd name="T53" fmla="*/ 9 h 22"/>
                    <a:gd name="T54" fmla="*/ 11 w 19"/>
                    <a:gd name="T55" fmla="*/ 16 h 22"/>
                    <a:gd name="T56" fmla="*/ 11 w 19"/>
                    <a:gd name="T57" fmla="*/ 22 h 22"/>
                    <a:gd name="T58" fmla="*/ 11 w 19"/>
                    <a:gd name="T59" fmla="*/ 22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22"/>
                    <a:gd name="T92" fmla="*/ 19 w 19"/>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22">
                      <a:moveTo>
                        <a:pt x="11" y="22"/>
                      </a:moveTo>
                      <a:lnTo>
                        <a:pt x="11" y="22"/>
                      </a:lnTo>
                      <a:lnTo>
                        <a:pt x="16" y="13"/>
                      </a:lnTo>
                      <a:lnTo>
                        <a:pt x="18" y="13"/>
                      </a:lnTo>
                      <a:lnTo>
                        <a:pt x="18" y="11"/>
                      </a:lnTo>
                      <a:lnTo>
                        <a:pt x="18" y="9"/>
                      </a:lnTo>
                      <a:lnTo>
                        <a:pt x="19" y="9"/>
                      </a:lnTo>
                      <a:lnTo>
                        <a:pt x="19" y="8"/>
                      </a:lnTo>
                      <a:lnTo>
                        <a:pt x="0" y="0"/>
                      </a:lnTo>
                      <a:lnTo>
                        <a:pt x="5" y="5"/>
                      </a:lnTo>
                      <a:lnTo>
                        <a:pt x="8" y="9"/>
                      </a:lnTo>
                      <a:lnTo>
                        <a:pt x="11" y="16"/>
                      </a:lnTo>
                      <a:lnTo>
                        <a:pt x="11"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2" name="Freeform 210"/>
                <p:cNvSpPr>
                  <a:spLocks noEditPoints="1"/>
                </p:cNvSpPr>
                <p:nvPr/>
              </p:nvSpPr>
              <p:spPr bwMode="auto">
                <a:xfrm>
                  <a:off x="2661978" y="3522435"/>
                  <a:ext cx="302260" cy="396240"/>
                </a:xfrm>
                <a:custGeom>
                  <a:avLst/>
                  <a:gdLst>
                    <a:gd name="T0" fmla="*/ 15 w 467"/>
                    <a:gd name="T1" fmla="*/ 382 h 384"/>
                    <a:gd name="T2" fmla="*/ 15 w 467"/>
                    <a:gd name="T3" fmla="*/ 382 h 384"/>
                    <a:gd name="T4" fmla="*/ 13 w 467"/>
                    <a:gd name="T5" fmla="*/ 381 h 384"/>
                    <a:gd name="T6" fmla="*/ 13 w 467"/>
                    <a:gd name="T7" fmla="*/ 381 h 384"/>
                    <a:gd name="T8" fmla="*/ 12 w 467"/>
                    <a:gd name="T9" fmla="*/ 379 h 384"/>
                    <a:gd name="T10" fmla="*/ 12 w 467"/>
                    <a:gd name="T11" fmla="*/ 379 h 384"/>
                    <a:gd name="T12" fmla="*/ 12 w 467"/>
                    <a:gd name="T13" fmla="*/ 378 h 384"/>
                    <a:gd name="T14" fmla="*/ 10 w 467"/>
                    <a:gd name="T15" fmla="*/ 378 h 384"/>
                    <a:gd name="T16" fmla="*/ 10 w 467"/>
                    <a:gd name="T17" fmla="*/ 376 h 384"/>
                    <a:gd name="T18" fmla="*/ 10 w 467"/>
                    <a:gd name="T19" fmla="*/ 374 h 384"/>
                    <a:gd name="T20" fmla="*/ 10 w 467"/>
                    <a:gd name="T21" fmla="*/ 371 h 384"/>
                    <a:gd name="T22" fmla="*/ 10 w 467"/>
                    <a:gd name="T23" fmla="*/ 366 h 384"/>
                    <a:gd name="T24" fmla="*/ 12 w 467"/>
                    <a:gd name="T25" fmla="*/ 361 h 384"/>
                    <a:gd name="T26" fmla="*/ 13 w 467"/>
                    <a:gd name="T27" fmla="*/ 355 h 384"/>
                    <a:gd name="T28" fmla="*/ 17 w 467"/>
                    <a:gd name="T29" fmla="*/ 350 h 384"/>
                    <a:gd name="T30" fmla="*/ 20 w 467"/>
                    <a:gd name="T31" fmla="*/ 347 h 384"/>
                    <a:gd name="T32" fmla="*/ 22 w 467"/>
                    <a:gd name="T33" fmla="*/ 345 h 384"/>
                    <a:gd name="T34" fmla="*/ 23 w 467"/>
                    <a:gd name="T35" fmla="*/ 343 h 384"/>
                    <a:gd name="T36" fmla="*/ 25 w 467"/>
                    <a:gd name="T37" fmla="*/ 342 h 384"/>
                    <a:gd name="T38" fmla="*/ 28 w 467"/>
                    <a:gd name="T39" fmla="*/ 340 h 384"/>
                    <a:gd name="T40" fmla="*/ 30 w 467"/>
                    <a:gd name="T41" fmla="*/ 337 h 384"/>
                    <a:gd name="T42" fmla="*/ 31 w 467"/>
                    <a:gd name="T43" fmla="*/ 335 h 384"/>
                    <a:gd name="T44" fmla="*/ 33 w 467"/>
                    <a:gd name="T45" fmla="*/ 335 h 384"/>
                    <a:gd name="T46" fmla="*/ 35 w 467"/>
                    <a:gd name="T47" fmla="*/ 334 h 384"/>
                    <a:gd name="T48" fmla="*/ 38 w 467"/>
                    <a:gd name="T49" fmla="*/ 332 h 384"/>
                    <a:gd name="T50" fmla="*/ 39 w 467"/>
                    <a:gd name="T51" fmla="*/ 330 h 384"/>
                    <a:gd name="T52" fmla="*/ 41 w 467"/>
                    <a:gd name="T53" fmla="*/ 329 h 384"/>
                    <a:gd name="T54" fmla="*/ 41 w 467"/>
                    <a:gd name="T55" fmla="*/ 327 h 384"/>
                    <a:gd name="T56" fmla="*/ 44 w 467"/>
                    <a:gd name="T57" fmla="*/ 327 h 384"/>
                    <a:gd name="T58" fmla="*/ 46 w 467"/>
                    <a:gd name="T59" fmla="*/ 324 h 384"/>
                    <a:gd name="T60" fmla="*/ 48 w 467"/>
                    <a:gd name="T61" fmla="*/ 324 h 384"/>
                    <a:gd name="T62" fmla="*/ 49 w 467"/>
                    <a:gd name="T63" fmla="*/ 322 h 384"/>
                    <a:gd name="T64" fmla="*/ 51 w 467"/>
                    <a:gd name="T65" fmla="*/ 321 h 384"/>
                    <a:gd name="T66" fmla="*/ 246 w 467"/>
                    <a:gd name="T67" fmla="*/ 217 h 384"/>
                    <a:gd name="T68" fmla="*/ 267 w 467"/>
                    <a:gd name="T69" fmla="*/ 205 h 384"/>
                    <a:gd name="T70" fmla="*/ 269 w 467"/>
                    <a:gd name="T71" fmla="*/ 205 h 384"/>
                    <a:gd name="T72" fmla="*/ 350 w 467"/>
                    <a:gd name="T73" fmla="*/ 153 h 384"/>
                    <a:gd name="T74" fmla="*/ 357 w 467"/>
                    <a:gd name="T75" fmla="*/ 147 h 384"/>
                    <a:gd name="T76" fmla="*/ 362 w 467"/>
                    <a:gd name="T77" fmla="*/ 142 h 384"/>
                    <a:gd name="T78" fmla="*/ 368 w 467"/>
                    <a:gd name="T79" fmla="*/ 139 h 384"/>
                    <a:gd name="T80" fmla="*/ 376 w 467"/>
                    <a:gd name="T81" fmla="*/ 130 h 384"/>
                    <a:gd name="T82" fmla="*/ 384 w 467"/>
                    <a:gd name="T83" fmla="*/ 122 h 384"/>
                    <a:gd name="T84" fmla="*/ 389 w 467"/>
                    <a:gd name="T85" fmla="*/ 117 h 384"/>
                    <a:gd name="T86" fmla="*/ 396 w 467"/>
                    <a:gd name="T87" fmla="*/ 111 h 384"/>
                    <a:gd name="T88" fmla="*/ 402 w 467"/>
                    <a:gd name="T89" fmla="*/ 104 h 384"/>
                    <a:gd name="T90" fmla="*/ 407 w 467"/>
                    <a:gd name="T91" fmla="*/ 98 h 384"/>
                    <a:gd name="T92" fmla="*/ 417 w 467"/>
                    <a:gd name="T93" fmla="*/ 87 h 384"/>
                    <a:gd name="T94" fmla="*/ 427 w 467"/>
                    <a:gd name="T95" fmla="*/ 75 h 384"/>
                    <a:gd name="T96" fmla="*/ 438 w 467"/>
                    <a:gd name="T97" fmla="*/ 59 h 384"/>
                    <a:gd name="T98" fmla="*/ 441 w 467"/>
                    <a:gd name="T99" fmla="*/ 47 h 384"/>
                    <a:gd name="T100" fmla="*/ 332 w 467"/>
                    <a:gd name="T101" fmla="*/ 134 h 384"/>
                    <a:gd name="T102" fmla="*/ 163 w 467"/>
                    <a:gd name="T103" fmla="*/ 220 h 384"/>
                    <a:gd name="T104" fmla="*/ 5 w 467"/>
                    <a:gd name="T105" fmla="*/ 335 h 384"/>
                    <a:gd name="T106" fmla="*/ 15 w 467"/>
                    <a:gd name="T107" fmla="*/ 384 h 384"/>
                    <a:gd name="T108" fmla="*/ 459 w 467"/>
                    <a:gd name="T109" fmla="*/ 21 h 384"/>
                    <a:gd name="T110" fmla="*/ 466 w 467"/>
                    <a:gd name="T111" fmla="*/ 10 h 384"/>
                    <a:gd name="T112" fmla="*/ 466 w 467"/>
                    <a:gd name="T113" fmla="*/ 8 h 384"/>
                    <a:gd name="T114" fmla="*/ 467 w 467"/>
                    <a:gd name="T115" fmla="*/ 7 h 3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7"/>
                    <a:gd name="T175" fmla="*/ 0 h 384"/>
                    <a:gd name="T176" fmla="*/ 467 w 467"/>
                    <a:gd name="T177" fmla="*/ 384 h 3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7" h="384">
                      <a:moveTo>
                        <a:pt x="15" y="384"/>
                      </a:moveTo>
                      <a:lnTo>
                        <a:pt x="15" y="384"/>
                      </a:lnTo>
                      <a:lnTo>
                        <a:pt x="15" y="382"/>
                      </a:lnTo>
                      <a:lnTo>
                        <a:pt x="13" y="382"/>
                      </a:lnTo>
                      <a:lnTo>
                        <a:pt x="13" y="381"/>
                      </a:lnTo>
                      <a:lnTo>
                        <a:pt x="13" y="379"/>
                      </a:lnTo>
                      <a:lnTo>
                        <a:pt x="12" y="379"/>
                      </a:lnTo>
                      <a:lnTo>
                        <a:pt x="12" y="378"/>
                      </a:lnTo>
                      <a:lnTo>
                        <a:pt x="10" y="378"/>
                      </a:lnTo>
                      <a:lnTo>
                        <a:pt x="10" y="376"/>
                      </a:lnTo>
                      <a:lnTo>
                        <a:pt x="10" y="374"/>
                      </a:lnTo>
                      <a:lnTo>
                        <a:pt x="10" y="373"/>
                      </a:lnTo>
                      <a:lnTo>
                        <a:pt x="10" y="371"/>
                      </a:lnTo>
                      <a:lnTo>
                        <a:pt x="10" y="369"/>
                      </a:lnTo>
                      <a:lnTo>
                        <a:pt x="10" y="368"/>
                      </a:lnTo>
                      <a:lnTo>
                        <a:pt x="10" y="366"/>
                      </a:lnTo>
                      <a:lnTo>
                        <a:pt x="10" y="365"/>
                      </a:lnTo>
                      <a:lnTo>
                        <a:pt x="10" y="363"/>
                      </a:lnTo>
                      <a:lnTo>
                        <a:pt x="10" y="361"/>
                      </a:lnTo>
                      <a:lnTo>
                        <a:pt x="12" y="361"/>
                      </a:lnTo>
                      <a:lnTo>
                        <a:pt x="12" y="360"/>
                      </a:lnTo>
                      <a:lnTo>
                        <a:pt x="12" y="358"/>
                      </a:lnTo>
                      <a:lnTo>
                        <a:pt x="13" y="358"/>
                      </a:lnTo>
                      <a:lnTo>
                        <a:pt x="13" y="356"/>
                      </a:lnTo>
                      <a:lnTo>
                        <a:pt x="13" y="355"/>
                      </a:lnTo>
                      <a:lnTo>
                        <a:pt x="15" y="355"/>
                      </a:lnTo>
                      <a:lnTo>
                        <a:pt x="15" y="353"/>
                      </a:lnTo>
                      <a:lnTo>
                        <a:pt x="15" y="352"/>
                      </a:lnTo>
                      <a:lnTo>
                        <a:pt x="17" y="352"/>
                      </a:lnTo>
                      <a:lnTo>
                        <a:pt x="17" y="350"/>
                      </a:lnTo>
                      <a:lnTo>
                        <a:pt x="18" y="350"/>
                      </a:lnTo>
                      <a:lnTo>
                        <a:pt x="18" y="348"/>
                      </a:lnTo>
                      <a:lnTo>
                        <a:pt x="20" y="348"/>
                      </a:lnTo>
                      <a:lnTo>
                        <a:pt x="20" y="347"/>
                      </a:lnTo>
                      <a:lnTo>
                        <a:pt x="22" y="345"/>
                      </a:lnTo>
                      <a:lnTo>
                        <a:pt x="23" y="345"/>
                      </a:lnTo>
                      <a:lnTo>
                        <a:pt x="23" y="343"/>
                      </a:lnTo>
                      <a:lnTo>
                        <a:pt x="25" y="342"/>
                      </a:lnTo>
                      <a:lnTo>
                        <a:pt x="26" y="340"/>
                      </a:lnTo>
                      <a:lnTo>
                        <a:pt x="28" y="340"/>
                      </a:lnTo>
                      <a:lnTo>
                        <a:pt x="28" y="339"/>
                      </a:lnTo>
                      <a:lnTo>
                        <a:pt x="30" y="339"/>
                      </a:lnTo>
                      <a:lnTo>
                        <a:pt x="30" y="337"/>
                      </a:lnTo>
                      <a:lnTo>
                        <a:pt x="31" y="337"/>
                      </a:lnTo>
                      <a:lnTo>
                        <a:pt x="31" y="335"/>
                      </a:lnTo>
                      <a:lnTo>
                        <a:pt x="33" y="335"/>
                      </a:lnTo>
                      <a:lnTo>
                        <a:pt x="35" y="334"/>
                      </a:lnTo>
                      <a:lnTo>
                        <a:pt x="36" y="332"/>
                      </a:lnTo>
                      <a:lnTo>
                        <a:pt x="38" y="332"/>
                      </a:lnTo>
                      <a:lnTo>
                        <a:pt x="38" y="330"/>
                      </a:lnTo>
                      <a:lnTo>
                        <a:pt x="39" y="330"/>
                      </a:lnTo>
                      <a:lnTo>
                        <a:pt x="39" y="329"/>
                      </a:lnTo>
                      <a:lnTo>
                        <a:pt x="41" y="329"/>
                      </a:lnTo>
                      <a:lnTo>
                        <a:pt x="41" y="327"/>
                      </a:lnTo>
                      <a:lnTo>
                        <a:pt x="43" y="327"/>
                      </a:lnTo>
                      <a:lnTo>
                        <a:pt x="44" y="327"/>
                      </a:lnTo>
                      <a:lnTo>
                        <a:pt x="44" y="326"/>
                      </a:lnTo>
                      <a:lnTo>
                        <a:pt x="46" y="326"/>
                      </a:lnTo>
                      <a:lnTo>
                        <a:pt x="46" y="324"/>
                      </a:lnTo>
                      <a:lnTo>
                        <a:pt x="48" y="324"/>
                      </a:lnTo>
                      <a:lnTo>
                        <a:pt x="49" y="324"/>
                      </a:lnTo>
                      <a:lnTo>
                        <a:pt x="49" y="322"/>
                      </a:lnTo>
                      <a:lnTo>
                        <a:pt x="51" y="322"/>
                      </a:lnTo>
                      <a:lnTo>
                        <a:pt x="51" y="321"/>
                      </a:lnTo>
                      <a:lnTo>
                        <a:pt x="67" y="309"/>
                      </a:lnTo>
                      <a:lnTo>
                        <a:pt x="83" y="296"/>
                      </a:lnTo>
                      <a:lnTo>
                        <a:pt x="119" y="277"/>
                      </a:lnTo>
                      <a:lnTo>
                        <a:pt x="181" y="246"/>
                      </a:lnTo>
                      <a:lnTo>
                        <a:pt x="246" y="217"/>
                      </a:lnTo>
                      <a:lnTo>
                        <a:pt x="262" y="207"/>
                      </a:lnTo>
                      <a:lnTo>
                        <a:pt x="264" y="207"/>
                      </a:lnTo>
                      <a:lnTo>
                        <a:pt x="266" y="207"/>
                      </a:lnTo>
                      <a:lnTo>
                        <a:pt x="266" y="205"/>
                      </a:lnTo>
                      <a:lnTo>
                        <a:pt x="267" y="205"/>
                      </a:lnTo>
                      <a:lnTo>
                        <a:pt x="269" y="205"/>
                      </a:lnTo>
                      <a:lnTo>
                        <a:pt x="274" y="202"/>
                      </a:lnTo>
                      <a:lnTo>
                        <a:pt x="311" y="179"/>
                      </a:lnTo>
                      <a:lnTo>
                        <a:pt x="331" y="168"/>
                      </a:lnTo>
                      <a:lnTo>
                        <a:pt x="347" y="155"/>
                      </a:lnTo>
                      <a:lnTo>
                        <a:pt x="350" y="153"/>
                      </a:lnTo>
                      <a:lnTo>
                        <a:pt x="352" y="152"/>
                      </a:lnTo>
                      <a:lnTo>
                        <a:pt x="353" y="150"/>
                      </a:lnTo>
                      <a:lnTo>
                        <a:pt x="355" y="148"/>
                      </a:lnTo>
                      <a:lnTo>
                        <a:pt x="357" y="147"/>
                      </a:lnTo>
                      <a:lnTo>
                        <a:pt x="358" y="147"/>
                      </a:lnTo>
                      <a:lnTo>
                        <a:pt x="358" y="145"/>
                      </a:lnTo>
                      <a:lnTo>
                        <a:pt x="360" y="145"/>
                      </a:lnTo>
                      <a:lnTo>
                        <a:pt x="362" y="143"/>
                      </a:lnTo>
                      <a:lnTo>
                        <a:pt x="362" y="142"/>
                      </a:lnTo>
                      <a:lnTo>
                        <a:pt x="363" y="142"/>
                      </a:lnTo>
                      <a:lnTo>
                        <a:pt x="365" y="140"/>
                      </a:lnTo>
                      <a:lnTo>
                        <a:pt x="366" y="139"/>
                      </a:lnTo>
                      <a:lnTo>
                        <a:pt x="368" y="139"/>
                      </a:lnTo>
                      <a:lnTo>
                        <a:pt x="371" y="134"/>
                      </a:lnTo>
                      <a:lnTo>
                        <a:pt x="373" y="134"/>
                      </a:lnTo>
                      <a:lnTo>
                        <a:pt x="375" y="132"/>
                      </a:lnTo>
                      <a:lnTo>
                        <a:pt x="375" y="130"/>
                      </a:lnTo>
                      <a:lnTo>
                        <a:pt x="376" y="130"/>
                      </a:lnTo>
                      <a:lnTo>
                        <a:pt x="378" y="127"/>
                      </a:lnTo>
                      <a:lnTo>
                        <a:pt x="379" y="127"/>
                      </a:lnTo>
                      <a:lnTo>
                        <a:pt x="383" y="124"/>
                      </a:lnTo>
                      <a:lnTo>
                        <a:pt x="384" y="124"/>
                      </a:lnTo>
                      <a:lnTo>
                        <a:pt x="384" y="122"/>
                      </a:lnTo>
                      <a:lnTo>
                        <a:pt x="386" y="121"/>
                      </a:lnTo>
                      <a:lnTo>
                        <a:pt x="388" y="119"/>
                      </a:lnTo>
                      <a:lnTo>
                        <a:pt x="389" y="119"/>
                      </a:lnTo>
                      <a:lnTo>
                        <a:pt x="389" y="117"/>
                      </a:lnTo>
                      <a:lnTo>
                        <a:pt x="391" y="116"/>
                      </a:lnTo>
                      <a:lnTo>
                        <a:pt x="392" y="114"/>
                      </a:lnTo>
                      <a:lnTo>
                        <a:pt x="394" y="113"/>
                      </a:lnTo>
                      <a:lnTo>
                        <a:pt x="396" y="111"/>
                      </a:lnTo>
                      <a:lnTo>
                        <a:pt x="397" y="109"/>
                      </a:lnTo>
                      <a:lnTo>
                        <a:pt x="399" y="108"/>
                      </a:lnTo>
                      <a:lnTo>
                        <a:pt x="402" y="104"/>
                      </a:lnTo>
                      <a:lnTo>
                        <a:pt x="404" y="103"/>
                      </a:lnTo>
                      <a:lnTo>
                        <a:pt x="407" y="100"/>
                      </a:lnTo>
                      <a:lnTo>
                        <a:pt x="407" y="98"/>
                      </a:lnTo>
                      <a:lnTo>
                        <a:pt x="412" y="93"/>
                      </a:lnTo>
                      <a:lnTo>
                        <a:pt x="417" y="88"/>
                      </a:lnTo>
                      <a:lnTo>
                        <a:pt x="417" y="87"/>
                      </a:lnTo>
                      <a:lnTo>
                        <a:pt x="418" y="87"/>
                      </a:lnTo>
                      <a:lnTo>
                        <a:pt x="423" y="78"/>
                      </a:lnTo>
                      <a:lnTo>
                        <a:pt x="427" y="75"/>
                      </a:lnTo>
                      <a:lnTo>
                        <a:pt x="430" y="72"/>
                      </a:lnTo>
                      <a:lnTo>
                        <a:pt x="430" y="70"/>
                      </a:lnTo>
                      <a:lnTo>
                        <a:pt x="438" y="59"/>
                      </a:lnTo>
                      <a:lnTo>
                        <a:pt x="441" y="56"/>
                      </a:lnTo>
                      <a:lnTo>
                        <a:pt x="451" y="39"/>
                      </a:lnTo>
                      <a:lnTo>
                        <a:pt x="441" y="47"/>
                      </a:lnTo>
                      <a:lnTo>
                        <a:pt x="433" y="56"/>
                      </a:lnTo>
                      <a:lnTo>
                        <a:pt x="414" y="70"/>
                      </a:lnTo>
                      <a:lnTo>
                        <a:pt x="384" y="90"/>
                      </a:lnTo>
                      <a:lnTo>
                        <a:pt x="362" y="113"/>
                      </a:lnTo>
                      <a:lnTo>
                        <a:pt x="332" y="134"/>
                      </a:lnTo>
                      <a:lnTo>
                        <a:pt x="318" y="145"/>
                      </a:lnTo>
                      <a:lnTo>
                        <a:pt x="300" y="155"/>
                      </a:lnTo>
                      <a:lnTo>
                        <a:pt x="282" y="165"/>
                      </a:lnTo>
                      <a:lnTo>
                        <a:pt x="262" y="174"/>
                      </a:lnTo>
                      <a:lnTo>
                        <a:pt x="212" y="197"/>
                      </a:lnTo>
                      <a:lnTo>
                        <a:pt x="163" y="220"/>
                      </a:lnTo>
                      <a:lnTo>
                        <a:pt x="118" y="244"/>
                      </a:lnTo>
                      <a:lnTo>
                        <a:pt x="79" y="267"/>
                      </a:lnTo>
                      <a:lnTo>
                        <a:pt x="46" y="291"/>
                      </a:lnTo>
                      <a:lnTo>
                        <a:pt x="31" y="303"/>
                      </a:lnTo>
                      <a:lnTo>
                        <a:pt x="20" y="314"/>
                      </a:lnTo>
                      <a:lnTo>
                        <a:pt x="12" y="324"/>
                      </a:lnTo>
                      <a:lnTo>
                        <a:pt x="5" y="335"/>
                      </a:lnTo>
                      <a:lnTo>
                        <a:pt x="0" y="345"/>
                      </a:lnTo>
                      <a:lnTo>
                        <a:pt x="0" y="355"/>
                      </a:lnTo>
                      <a:lnTo>
                        <a:pt x="0" y="368"/>
                      </a:lnTo>
                      <a:lnTo>
                        <a:pt x="4" y="376"/>
                      </a:lnTo>
                      <a:lnTo>
                        <a:pt x="9" y="381"/>
                      </a:lnTo>
                      <a:lnTo>
                        <a:pt x="15" y="384"/>
                      </a:lnTo>
                      <a:close/>
                      <a:moveTo>
                        <a:pt x="430" y="72"/>
                      </a:moveTo>
                      <a:lnTo>
                        <a:pt x="430" y="72"/>
                      </a:lnTo>
                      <a:lnTo>
                        <a:pt x="427" y="75"/>
                      </a:lnTo>
                      <a:lnTo>
                        <a:pt x="430" y="72"/>
                      </a:lnTo>
                      <a:close/>
                      <a:moveTo>
                        <a:pt x="459" y="21"/>
                      </a:moveTo>
                      <a:lnTo>
                        <a:pt x="459" y="21"/>
                      </a:lnTo>
                      <a:lnTo>
                        <a:pt x="464" y="12"/>
                      </a:lnTo>
                      <a:lnTo>
                        <a:pt x="466" y="12"/>
                      </a:lnTo>
                      <a:lnTo>
                        <a:pt x="466" y="10"/>
                      </a:lnTo>
                      <a:lnTo>
                        <a:pt x="466" y="8"/>
                      </a:lnTo>
                      <a:lnTo>
                        <a:pt x="467" y="8"/>
                      </a:lnTo>
                      <a:lnTo>
                        <a:pt x="467" y="7"/>
                      </a:lnTo>
                      <a:lnTo>
                        <a:pt x="449" y="0"/>
                      </a:lnTo>
                      <a:lnTo>
                        <a:pt x="456" y="10"/>
                      </a:lnTo>
                      <a:lnTo>
                        <a:pt x="459" y="15"/>
                      </a:lnTo>
                      <a:lnTo>
                        <a:pt x="459" y="21"/>
                      </a:lnTo>
                      <a:close/>
                    </a:path>
                  </a:pathLst>
                </a:custGeom>
                <a:solidFill>
                  <a:srgbClr val="248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3" name="Freeform 211"/>
                <p:cNvSpPr>
                  <a:spLocks/>
                </p:cNvSpPr>
                <p:nvPr/>
              </p:nvSpPr>
              <p:spPr bwMode="auto">
                <a:xfrm>
                  <a:off x="2661978" y="3563074"/>
                  <a:ext cx="292100" cy="355600"/>
                </a:xfrm>
                <a:custGeom>
                  <a:avLst/>
                  <a:gdLst>
                    <a:gd name="T0" fmla="*/ 15 w 451"/>
                    <a:gd name="T1" fmla="*/ 343 h 345"/>
                    <a:gd name="T2" fmla="*/ 15 w 451"/>
                    <a:gd name="T3" fmla="*/ 343 h 345"/>
                    <a:gd name="T4" fmla="*/ 13 w 451"/>
                    <a:gd name="T5" fmla="*/ 342 h 345"/>
                    <a:gd name="T6" fmla="*/ 13 w 451"/>
                    <a:gd name="T7" fmla="*/ 342 h 345"/>
                    <a:gd name="T8" fmla="*/ 13 w 451"/>
                    <a:gd name="T9" fmla="*/ 340 h 345"/>
                    <a:gd name="T10" fmla="*/ 12 w 451"/>
                    <a:gd name="T11" fmla="*/ 340 h 345"/>
                    <a:gd name="T12" fmla="*/ 12 w 451"/>
                    <a:gd name="T13" fmla="*/ 340 h 345"/>
                    <a:gd name="T14" fmla="*/ 12 w 451"/>
                    <a:gd name="T15" fmla="*/ 339 h 345"/>
                    <a:gd name="T16" fmla="*/ 10 w 451"/>
                    <a:gd name="T17" fmla="*/ 339 h 345"/>
                    <a:gd name="T18" fmla="*/ 10 w 451"/>
                    <a:gd name="T19" fmla="*/ 337 h 345"/>
                    <a:gd name="T20" fmla="*/ 10 w 451"/>
                    <a:gd name="T21" fmla="*/ 337 h 345"/>
                    <a:gd name="T22" fmla="*/ 10 w 451"/>
                    <a:gd name="T23" fmla="*/ 334 h 345"/>
                    <a:gd name="T24" fmla="*/ 10 w 451"/>
                    <a:gd name="T25" fmla="*/ 330 h 345"/>
                    <a:gd name="T26" fmla="*/ 10 w 451"/>
                    <a:gd name="T27" fmla="*/ 327 h 345"/>
                    <a:gd name="T28" fmla="*/ 12 w 451"/>
                    <a:gd name="T29" fmla="*/ 322 h 345"/>
                    <a:gd name="T30" fmla="*/ 13 w 451"/>
                    <a:gd name="T31" fmla="*/ 317 h 345"/>
                    <a:gd name="T32" fmla="*/ 15 w 451"/>
                    <a:gd name="T33" fmla="*/ 313 h 345"/>
                    <a:gd name="T34" fmla="*/ 18 w 451"/>
                    <a:gd name="T35" fmla="*/ 309 h 345"/>
                    <a:gd name="T36" fmla="*/ 20 w 451"/>
                    <a:gd name="T37" fmla="*/ 308 h 345"/>
                    <a:gd name="T38" fmla="*/ 22 w 451"/>
                    <a:gd name="T39" fmla="*/ 306 h 345"/>
                    <a:gd name="T40" fmla="*/ 23 w 451"/>
                    <a:gd name="T41" fmla="*/ 304 h 345"/>
                    <a:gd name="T42" fmla="*/ 25 w 451"/>
                    <a:gd name="T43" fmla="*/ 303 h 345"/>
                    <a:gd name="T44" fmla="*/ 26 w 451"/>
                    <a:gd name="T45" fmla="*/ 301 h 345"/>
                    <a:gd name="T46" fmla="*/ 30 w 451"/>
                    <a:gd name="T47" fmla="*/ 300 h 345"/>
                    <a:gd name="T48" fmla="*/ 31 w 451"/>
                    <a:gd name="T49" fmla="*/ 298 h 345"/>
                    <a:gd name="T50" fmla="*/ 33 w 451"/>
                    <a:gd name="T51" fmla="*/ 296 h 345"/>
                    <a:gd name="T52" fmla="*/ 35 w 451"/>
                    <a:gd name="T53" fmla="*/ 295 h 345"/>
                    <a:gd name="T54" fmla="*/ 35 w 451"/>
                    <a:gd name="T55" fmla="*/ 295 h 345"/>
                    <a:gd name="T56" fmla="*/ 36 w 451"/>
                    <a:gd name="T57" fmla="*/ 293 h 345"/>
                    <a:gd name="T58" fmla="*/ 38 w 451"/>
                    <a:gd name="T59" fmla="*/ 291 h 345"/>
                    <a:gd name="T60" fmla="*/ 39 w 451"/>
                    <a:gd name="T61" fmla="*/ 291 h 345"/>
                    <a:gd name="T62" fmla="*/ 41 w 451"/>
                    <a:gd name="T63" fmla="*/ 290 h 345"/>
                    <a:gd name="T64" fmla="*/ 43 w 451"/>
                    <a:gd name="T65" fmla="*/ 288 h 345"/>
                    <a:gd name="T66" fmla="*/ 44 w 451"/>
                    <a:gd name="T67" fmla="*/ 287 h 345"/>
                    <a:gd name="T68" fmla="*/ 46 w 451"/>
                    <a:gd name="T69" fmla="*/ 285 h 345"/>
                    <a:gd name="T70" fmla="*/ 48 w 451"/>
                    <a:gd name="T71" fmla="*/ 285 h 345"/>
                    <a:gd name="T72" fmla="*/ 49 w 451"/>
                    <a:gd name="T73" fmla="*/ 283 h 345"/>
                    <a:gd name="T74" fmla="*/ 51 w 451"/>
                    <a:gd name="T75" fmla="*/ 283 h 345"/>
                    <a:gd name="T76" fmla="*/ 83 w 451"/>
                    <a:gd name="T77" fmla="*/ 257 h 345"/>
                    <a:gd name="T78" fmla="*/ 262 w 451"/>
                    <a:gd name="T79" fmla="*/ 168 h 345"/>
                    <a:gd name="T80" fmla="*/ 267 w 451"/>
                    <a:gd name="T81" fmla="*/ 166 h 345"/>
                    <a:gd name="T82" fmla="*/ 269 w 451"/>
                    <a:gd name="T83" fmla="*/ 166 h 345"/>
                    <a:gd name="T84" fmla="*/ 350 w 451"/>
                    <a:gd name="T85" fmla="*/ 114 h 345"/>
                    <a:gd name="T86" fmla="*/ 355 w 451"/>
                    <a:gd name="T87" fmla="*/ 109 h 345"/>
                    <a:gd name="T88" fmla="*/ 360 w 451"/>
                    <a:gd name="T89" fmla="*/ 106 h 345"/>
                    <a:gd name="T90" fmla="*/ 365 w 451"/>
                    <a:gd name="T91" fmla="*/ 101 h 345"/>
                    <a:gd name="T92" fmla="*/ 371 w 451"/>
                    <a:gd name="T93" fmla="*/ 95 h 345"/>
                    <a:gd name="T94" fmla="*/ 378 w 451"/>
                    <a:gd name="T95" fmla="*/ 88 h 345"/>
                    <a:gd name="T96" fmla="*/ 384 w 451"/>
                    <a:gd name="T97" fmla="*/ 83 h 345"/>
                    <a:gd name="T98" fmla="*/ 389 w 451"/>
                    <a:gd name="T99" fmla="*/ 78 h 345"/>
                    <a:gd name="T100" fmla="*/ 394 w 451"/>
                    <a:gd name="T101" fmla="*/ 74 h 345"/>
                    <a:gd name="T102" fmla="*/ 399 w 451"/>
                    <a:gd name="T103" fmla="*/ 69 h 345"/>
                    <a:gd name="T104" fmla="*/ 404 w 451"/>
                    <a:gd name="T105" fmla="*/ 64 h 345"/>
                    <a:gd name="T106" fmla="*/ 412 w 451"/>
                    <a:gd name="T107" fmla="*/ 54 h 345"/>
                    <a:gd name="T108" fmla="*/ 418 w 451"/>
                    <a:gd name="T109" fmla="*/ 48 h 345"/>
                    <a:gd name="T110" fmla="*/ 427 w 451"/>
                    <a:gd name="T111" fmla="*/ 36 h 345"/>
                    <a:gd name="T112" fmla="*/ 438 w 451"/>
                    <a:gd name="T113" fmla="*/ 20 h 345"/>
                    <a:gd name="T114" fmla="*/ 451 w 451"/>
                    <a:gd name="T115" fmla="*/ 0 h 345"/>
                    <a:gd name="T116" fmla="*/ 384 w 451"/>
                    <a:gd name="T117" fmla="*/ 51 h 345"/>
                    <a:gd name="T118" fmla="*/ 282 w 451"/>
                    <a:gd name="T119" fmla="*/ 126 h 345"/>
                    <a:gd name="T120" fmla="*/ 79 w 451"/>
                    <a:gd name="T121" fmla="*/ 228 h 345"/>
                    <a:gd name="T122" fmla="*/ 0 w 451"/>
                    <a:gd name="T123" fmla="*/ 306 h 345"/>
                    <a:gd name="T124" fmla="*/ 15 w 451"/>
                    <a:gd name="T125" fmla="*/ 345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1"/>
                    <a:gd name="T190" fmla="*/ 0 h 345"/>
                    <a:gd name="T191" fmla="*/ 451 w 451"/>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1" h="345">
                      <a:moveTo>
                        <a:pt x="15" y="345"/>
                      </a:moveTo>
                      <a:lnTo>
                        <a:pt x="15" y="345"/>
                      </a:lnTo>
                      <a:lnTo>
                        <a:pt x="15" y="343"/>
                      </a:lnTo>
                      <a:lnTo>
                        <a:pt x="13" y="343"/>
                      </a:lnTo>
                      <a:lnTo>
                        <a:pt x="13" y="342"/>
                      </a:lnTo>
                      <a:lnTo>
                        <a:pt x="13" y="340"/>
                      </a:lnTo>
                      <a:lnTo>
                        <a:pt x="12" y="340"/>
                      </a:lnTo>
                      <a:lnTo>
                        <a:pt x="12" y="339"/>
                      </a:lnTo>
                      <a:lnTo>
                        <a:pt x="10" y="339"/>
                      </a:lnTo>
                      <a:lnTo>
                        <a:pt x="10" y="337"/>
                      </a:lnTo>
                      <a:lnTo>
                        <a:pt x="10" y="335"/>
                      </a:lnTo>
                      <a:lnTo>
                        <a:pt x="10" y="334"/>
                      </a:lnTo>
                      <a:lnTo>
                        <a:pt x="10" y="332"/>
                      </a:lnTo>
                      <a:lnTo>
                        <a:pt x="10" y="330"/>
                      </a:lnTo>
                      <a:lnTo>
                        <a:pt x="10" y="329"/>
                      </a:lnTo>
                      <a:lnTo>
                        <a:pt x="10" y="327"/>
                      </a:lnTo>
                      <a:lnTo>
                        <a:pt x="10" y="326"/>
                      </a:lnTo>
                      <a:lnTo>
                        <a:pt x="10" y="324"/>
                      </a:lnTo>
                      <a:lnTo>
                        <a:pt x="10" y="322"/>
                      </a:lnTo>
                      <a:lnTo>
                        <a:pt x="12" y="322"/>
                      </a:lnTo>
                      <a:lnTo>
                        <a:pt x="12" y="321"/>
                      </a:lnTo>
                      <a:lnTo>
                        <a:pt x="12" y="319"/>
                      </a:lnTo>
                      <a:lnTo>
                        <a:pt x="13" y="319"/>
                      </a:lnTo>
                      <a:lnTo>
                        <a:pt x="13" y="317"/>
                      </a:lnTo>
                      <a:lnTo>
                        <a:pt x="13" y="316"/>
                      </a:lnTo>
                      <a:lnTo>
                        <a:pt x="15" y="316"/>
                      </a:lnTo>
                      <a:lnTo>
                        <a:pt x="15" y="314"/>
                      </a:lnTo>
                      <a:lnTo>
                        <a:pt x="15" y="313"/>
                      </a:lnTo>
                      <a:lnTo>
                        <a:pt x="17" y="313"/>
                      </a:lnTo>
                      <a:lnTo>
                        <a:pt x="17" y="311"/>
                      </a:lnTo>
                      <a:lnTo>
                        <a:pt x="18" y="311"/>
                      </a:lnTo>
                      <a:lnTo>
                        <a:pt x="18" y="309"/>
                      </a:lnTo>
                      <a:lnTo>
                        <a:pt x="20" y="309"/>
                      </a:lnTo>
                      <a:lnTo>
                        <a:pt x="20" y="308"/>
                      </a:lnTo>
                      <a:lnTo>
                        <a:pt x="22" y="306"/>
                      </a:lnTo>
                      <a:lnTo>
                        <a:pt x="23" y="306"/>
                      </a:lnTo>
                      <a:lnTo>
                        <a:pt x="23" y="304"/>
                      </a:lnTo>
                      <a:lnTo>
                        <a:pt x="25" y="303"/>
                      </a:lnTo>
                      <a:lnTo>
                        <a:pt x="26" y="301"/>
                      </a:lnTo>
                      <a:lnTo>
                        <a:pt x="28" y="301"/>
                      </a:lnTo>
                      <a:lnTo>
                        <a:pt x="28" y="300"/>
                      </a:lnTo>
                      <a:lnTo>
                        <a:pt x="30" y="300"/>
                      </a:lnTo>
                      <a:lnTo>
                        <a:pt x="30" y="298"/>
                      </a:lnTo>
                      <a:lnTo>
                        <a:pt x="31" y="298"/>
                      </a:lnTo>
                      <a:lnTo>
                        <a:pt x="31" y="296"/>
                      </a:lnTo>
                      <a:lnTo>
                        <a:pt x="33" y="296"/>
                      </a:lnTo>
                      <a:lnTo>
                        <a:pt x="35" y="295"/>
                      </a:lnTo>
                      <a:lnTo>
                        <a:pt x="36" y="293"/>
                      </a:lnTo>
                      <a:lnTo>
                        <a:pt x="38" y="293"/>
                      </a:lnTo>
                      <a:lnTo>
                        <a:pt x="38" y="291"/>
                      </a:lnTo>
                      <a:lnTo>
                        <a:pt x="39" y="291"/>
                      </a:lnTo>
                      <a:lnTo>
                        <a:pt x="39" y="290"/>
                      </a:lnTo>
                      <a:lnTo>
                        <a:pt x="41" y="290"/>
                      </a:lnTo>
                      <a:lnTo>
                        <a:pt x="41" y="288"/>
                      </a:lnTo>
                      <a:lnTo>
                        <a:pt x="43" y="288"/>
                      </a:lnTo>
                      <a:lnTo>
                        <a:pt x="44" y="288"/>
                      </a:lnTo>
                      <a:lnTo>
                        <a:pt x="44" y="287"/>
                      </a:lnTo>
                      <a:lnTo>
                        <a:pt x="46" y="287"/>
                      </a:lnTo>
                      <a:lnTo>
                        <a:pt x="46" y="285"/>
                      </a:lnTo>
                      <a:lnTo>
                        <a:pt x="48" y="285"/>
                      </a:lnTo>
                      <a:lnTo>
                        <a:pt x="49" y="285"/>
                      </a:lnTo>
                      <a:lnTo>
                        <a:pt x="49" y="283"/>
                      </a:lnTo>
                      <a:lnTo>
                        <a:pt x="51" y="283"/>
                      </a:lnTo>
                      <a:lnTo>
                        <a:pt x="51" y="282"/>
                      </a:lnTo>
                      <a:lnTo>
                        <a:pt x="67" y="270"/>
                      </a:lnTo>
                      <a:lnTo>
                        <a:pt x="83" y="257"/>
                      </a:lnTo>
                      <a:lnTo>
                        <a:pt x="119" y="238"/>
                      </a:lnTo>
                      <a:lnTo>
                        <a:pt x="181" y="207"/>
                      </a:lnTo>
                      <a:lnTo>
                        <a:pt x="246" y="178"/>
                      </a:lnTo>
                      <a:lnTo>
                        <a:pt x="262" y="168"/>
                      </a:lnTo>
                      <a:lnTo>
                        <a:pt x="264" y="168"/>
                      </a:lnTo>
                      <a:lnTo>
                        <a:pt x="266" y="168"/>
                      </a:lnTo>
                      <a:lnTo>
                        <a:pt x="266" y="166"/>
                      </a:lnTo>
                      <a:lnTo>
                        <a:pt x="267" y="166"/>
                      </a:lnTo>
                      <a:lnTo>
                        <a:pt x="269" y="166"/>
                      </a:lnTo>
                      <a:lnTo>
                        <a:pt x="274" y="163"/>
                      </a:lnTo>
                      <a:lnTo>
                        <a:pt x="311" y="140"/>
                      </a:lnTo>
                      <a:lnTo>
                        <a:pt x="331" y="129"/>
                      </a:lnTo>
                      <a:lnTo>
                        <a:pt x="347" y="116"/>
                      </a:lnTo>
                      <a:lnTo>
                        <a:pt x="350" y="114"/>
                      </a:lnTo>
                      <a:lnTo>
                        <a:pt x="352" y="113"/>
                      </a:lnTo>
                      <a:lnTo>
                        <a:pt x="353" y="111"/>
                      </a:lnTo>
                      <a:lnTo>
                        <a:pt x="355" y="109"/>
                      </a:lnTo>
                      <a:lnTo>
                        <a:pt x="357" y="108"/>
                      </a:lnTo>
                      <a:lnTo>
                        <a:pt x="358" y="108"/>
                      </a:lnTo>
                      <a:lnTo>
                        <a:pt x="358" y="106"/>
                      </a:lnTo>
                      <a:lnTo>
                        <a:pt x="360" y="106"/>
                      </a:lnTo>
                      <a:lnTo>
                        <a:pt x="362" y="104"/>
                      </a:lnTo>
                      <a:lnTo>
                        <a:pt x="362" y="103"/>
                      </a:lnTo>
                      <a:lnTo>
                        <a:pt x="363" y="103"/>
                      </a:lnTo>
                      <a:lnTo>
                        <a:pt x="365" y="101"/>
                      </a:lnTo>
                      <a:lnTo>
                        <a:pt x="366" y="100"/>
                      </a:lnTo>
                      <a:lnTo>
                        <a:pt x="368" y="100"/>
                      </a:lnTo>
                      <a:lnTo>
                        <a:pt x="371" y="95"/>
                      </a:lnTo>
                      <a:lnTo>
                        <a:pt x="373" y="95"/>
                      </a:lnTo>
                      <a:lnTo>
                        <a:pt x="375" y="93"/>
                      </a:lnTo>
                      <a:lnTo>
                        <a:pt x="375" y="91"/>
                      </a:lnTo>
                      <a:lnTo>
                        <a:pt x="376" y="91"/>
                      </a:lnTo>
                      <a:lnTo>
                        <a:pt x="378" y="88"/>
                      </a:lnTo>
                      <a:lnTo>
                        <a:pt x="379" y="88"/>
                      </a:lnTo>
                      <a:lnTo>
                        <a:pt x="383" y="85"/>
                      </a:lnTo>
                      <a:lnTo>
                        <a:pt x="384" y="85"/>
                      </a:lnTo>
                      <a:lnTo>
                        <a:pt x="384" y="83"/>
                      </a:lnTo>
                      <a:lnTo>
                        <a:pt x="386" y="82"/>
                      </a:lnTo>
                      <a:lnTo>
                        <a:pt x="388" y="80"/>
                      </a:lnTo>
                      <a:lnTo>
                        <a:pt x="389" y="80"/>
                      </a:lnTo>
                      <a:lnTo>
                        <a:pt x="389" y="78"/>
                      </a:lnTo>
                      <a:lnTo>
                        <a:pt x="391" y="77"/>
                      </a:lnTo>
                      <a:lnTo>
                        <a:pt x="392" y="75"/>
                      </a:lnTo>
                      <a:lnTo>
                        <a:pt x="394" y="74"/>
                      </a:lnTo>
                      <a:lnTo>
                        <a:pt x="396" y="72"/>
                      </a:lnTo>
                      <a:lnTo>
                        <a:pt x="397" y="70"/>
                      </a:lnTo>
                      <a:lnTo>
                        <a:pt x="399" y="69"/>
                      </a:lnTo>
                      <a:lnTo>
                        <a:pt x="402" y="65"/>
                      </a:lnTo>
                      <a:lnTo>
                        <a:pt x="404" y="64"/>
                      </a:lnTo>
                      <a:lnTo>
                        <a:pt x="407" y="61"/>
                      </a:lnTo>
                      <a:lnTo>
                        <a:pt x="407" y="59"/>
                      </a:lnTo>
                      <a:lnTo>
                        <a:pt x="412" y="54"/>
                      </a:lnTo>
                      <a:lnTo>
                        <a:pt x="417" y="49"/>
                      </a:lnTo>
                      <a:lnTo>
                        <a:pt x="417" y="48"/>
                      </a:lnTo>
                      <a:lnTo>
                        <a:pt x="418" y="48"/>
                      </a:lnTo>
                      <a:lnTo>
                        <a:pt x="423" y="39"/>
                      </a:lnTo>
                      <a:lnTo>
                        <a:pt x="427" y="36"/>
                      </a:lnTo>
                      <a:lnTo>
                        <a:pt x="430" y="33"/>
                      </a:lnTo>
                      <a:lnTo>
                        <a:pt x="430" y="31"/>
                      </a:lnTo>
                      <a:lnTo>
                        <a:pt x="438" y="20"/>
                      </a:lnTo>
                      <a:lnTo>
                        <a:pt x="441" y="17"/>
                      </a:lnTo>
                      <a:lnTo>
                        <a:pt x="451" y="0"/>
                      </a:lnTo>
                      <a:lnTo>
                        <a:pt x="441" y="8"/>
                      </a:lnTo>
                      <a:lnTo>
                        <a:pt x="433" y="17"/>
                      </a:lnTo>
                      <a:lnTo>
                        <a:pt x="414" y="31"/>
                      </a:lnTo>
                      <a:lnTo>
                        <a:pt x="384" y="51"/>
                      </a:lnTo>
                      <a:lnTo>
                        <a:pt x="362" y="74"/>
                      </a:lnTo>
                      <a:lnTo>
                        <a:pt x="332" y="95"/>
                      </a:lnTo>
                      <a:lnTo>
                        <a:pt x="318" y="106"/>
                      </a:lnTo>
                      <a:lnTo>
                        <a:pt x="300" y="116"/>
                      </a:lnTo>
                      <a:lnTo>
                        <a:pt x="282" y="126"/>
                      </a:lnTo>
                      <a:lnTo>
                        <a:pt x="262" y="135"/>
                      </a:lnTo>
                      <a:lnTo>
                        <a:pt x="212" y="158"/>
                      </a:lnTo>
                      <a:lnTo>
                        <a:pt x="163" y="181"/>
                      </a:lnTo>
                      <a:lnTo>
                        <a:pt x="118" y="205"/>
                      </a:lnTo>
                      <a:lnTo>
                        <a:pt x="79" y="228"/>
                      </a:lnTo>
                      <a:lnTo>
                        <a:pt x="46" y="252"/>
                      </a:lnTo>
                      <a:lnTo>
                        <a:pt x="31" y="264"/>
                      </a:lnTo>
                      <a:lnTo>
                        <a:pt x="20" y="275"/>
                      </a:lnTo>
                      <a:lnTo>
                        <a:pt x="12" y="285"/>
                      </a:lnTo>
                      <a:lnTo>
                        <a:pt x="5" y="296"/>
                      </a:lnTo>
                      <a:lnTo>
                        <a:pt x="0" y="306"/>
                      </a:lnTo>
                      <a:lnTo>
                        <a:pt x="0" y="316"/>
                      </a:lnTo>
                      <a:lnTo>
                        <a:pt x="0" y="329"/>
                      </a:lnTo>
                      <a:lnTo>
                        <a:pt x="4" y="337"/>
                      </a:lnTo>
                      <a:lnTo>
                        <a:pt x="9" y="342"/>
                      </a:lnTo>
                      <a:lnTo>
                        <a:pt x="15"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4" name="Freeform 212"/>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5" name="Freeform 213"/>
                <p:cNvSpPr>
                  <a:spLocks/>
                </p:cNvSpPr>
                <p:nvPr/>
              </p:nvSpPr>
              <p:spPr bwMode="auto">
                <a:xfrm>
                  <a:off x="2952808" y="3522435"/>
                  <a:ext cx="11430" cy="21590"/>
                </a:xfrm>
                <a:custGeom>
                  <a:avLst/>
                  <a:gdLst>
                    <a:gd name="T0" fmla="*/ 10 w 18"/>
                    <a:gd name="T1" fmla="*/ 21 h 21"/>
                    <a:gd name="T2" fmla="*/ 10 w 18"/>
                    <a:gd name="T3" fmla="*/ 21 h 21"/>
                    <a:gd name="T4" fmla="*/ 10 w 18"/>
                    <a:gd name="T5" fmla="*/ 21 h 21"/>
                    <a:gd name="T6" fmla="*/ 15 w 18"/>
                    <a:gd name="T7" fmla="*/ 12 h 21"/>
                    <a:gd name="T8" fmla="*/ 15 w 18"/>
                    <a:gd name="T9" fmla="*/ 12 h 21"/>
                    <a:gd name="T10" fmla="*/ 17 w 18"/>
                    <a:gd name="T11" fmla="*/ 12 h 21"/>
                    <a:gd name="T12" fmla="*/ 17 w 18"/>
                    <a:gd name="T13" fmla="*/ 10 h 21"/>
                    <a:gd name="T14" fmla="*/ 17 w 18"/>
                    <a:gd name="T15" fmla="*/ 10 h 21"/>
                    <a:gd name="T16" fmla="*/ 17 w 18"/>
                    <a:gd name="T17" fmla="*/ 10 h 21"/>
                    <a:gd name="T18" fmla="*/ 17 w 18"/>
                    <a:gd name="T19" fmla="*/ 10 h 21"/>
                    <a:gd name="T20" fmla="*/ 17 w 18"/>
                    <a:gd name="T21" fmla="*/ 10 h 21"/>
                    <a:gd name="T22" fmla="*/ 17 w 18"/>
                    <a:gd name="T23" fmla="*/ 10 h 21"/>
                    <a:gd name="T24" fmla="*/ 17 w 18"/>
                    <a:gd name="T25" fmla="*/ 8 h 21"/>
                    <a:gd name="T26" fmla="*/ 17 w 18"/>
                    <a:gd name="T27" fmla="*/ 8 h 21"/>
                    <a:gd name="T28" fmla="*/ 17 w 18"/>
                    <a:gd name="T29" fmla="*/ 8 h 21"/>
                    <a:gd name="T30" fmla="*/ 17 w 18"/>
                    <a:gd name="T31" fmla="*/ 8 h 21"/>
                    <a:gd name="T32" fmla="*/ 18 w 18"/>
                    <a:gd name="T33" fmla="*/ 8 h 21"/>
                    <a:gd name="T34" fmla="*/ 18 w 18"/>
                    <a:gd name="T35" fmla="*/ 8 h 21"/>
                    <a:gd name="T36" fmla="*/ 18 w 18"/>
                    <a:gd name="T37" fmla="*/ 7 h 21"/>
                    <a:gd name="T38" fmla="*/ 18 w 18"/>
                    <a:gd name="T39" fmla="*/ 7 h 21"/>
                    <a:gd name="T40" fmla="*/ 18 w 18"/>
                    <a:gd name="T41" fmla="*/ 7 h 21"/>
                    <a:gd name="T42" fmla="*/ 18 w 18"/>
                    <a:gd name="T43" fmla="*/ 7 h 21"/>
                    <a:gd name="T44" fmla="*/ 18 w 18"/>
                    <a:gd name="T45" fmla="*/ 7 h 21"/>
                    <a:gd name="T46" fmla="*/ 0 w 18"/>
                    <a:gd name="T47" fmla="*/ 0 h 21"/>
                    <a:gd name="T48" fmla="*/ 0 w 18"/>
                    <a:gd name="T49" fmla="*/ 0 h 21"/>
                    <a:gd name="T50" fmla="*/ 7 w 18"/>
                    <a:gd name="T51" fmla="*/ 10 h 21"/>
                    <a:gd name="T52" fmla="*/ 10 w 18"/>
                    <a:gd name="T53" fmla="*/ 15 h 21"/>
                    <a:gd name="T54" fmla="*/ 10 w 18"/>
                    <a:gd name="T55" fmla="*/ 21 h 21"/>
                    <a:gd name="T56" fmla="*/ 10 w 18"/>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21"/>
                    <a:gd name="T89" fmla="*/ 18 w 18"/>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21">
                      <a:moveTo>
                        <a:pt x="10" y="21"/>
                      </a:moveTo>
                      <a:lnTo>
                        <a:pt x="10" y="21"/>
                      </a:lnTo>
                      <a:lnTo>
                        <a:pt x="15" y="12"/>
                      </a:lnTo>
                      <a:lnTo>
                        <a:pt x="17" y="12"/>
                      </a:lnTo>
                      <a:lnTo>
                        <a:pt x="17" y="10"/>
                      </a:lnTo>
                      <a:lnTo>
                        <a:pt x="17" y="8"/>
                      </a:lnTo>
                      <a:lnTo>
                        <a:pt x="18" y="8"/>
                      </a:lnTo>
                      <a:lnTo>
                        <a:pt x="18" y="7"/>
                      </a:lnTo>
                      <a:lnTo>
                        <a:pt x="0" y="0"/>
                      </a:lnTo>
                      <a:lnTo>
                        <a:pt x="7" y="10"/>
                      </a:lnTo>
                      <a:lnTo>
                        <a:pt x="10" y="15"/>
                      </a:lnTo>
                      <a:lnTo>
                        <a:pt x="1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6" name="Freeform 214"/>
                <p:cNvSpPr>
                  <a:spLocks noEditPoints="1"/>
                </p:cNvSpPr>
                <p:nvPr/>
              </p:nvSpPr>
              <p:spPr bwMode="auto">
                <a:xfrm>
                  <a:off x="2661978" y="3524974"/>
                  <a:ext cx="302260" cy="393700"/>
                </a:xfrm>
                <a:custGeom>
                  <a:avLst/>
                  <a:gdLst>
                    <a:gd name="T0" fmla="*/ 15 w 467"/>
                    <a:gd name="T1" fmla="*/ 380 h 382"/>
                    <a:gd name="T2" fmla="*/ 15 w 467"/>
                    <a:gd name="T3" fmla="*/ 380 h 382"/>
                    <a:gd name="T4" fmla="*/ 13 w 467"/>
                    <a:gd name="T5" fmla="*/ 379 h 382"/>
                    <a:gd name="T6" fmla="*/ 13 w 467"/>
                    <a:gd name="T7" fmla="*/ 379 h 382"/>
                    <a:gd name="T8" fmla="*/ 12 w 467"/>
                    <a:gd name="T9" fmla="*/ 377 h 382"/>
                    <a:gd name="T10" fmla="*/ 12 w 467"/>
                    <a:gd name="T11" fmla="*/ 377 h 382"/>
                    <a:gd name="T12" fmla="*/ 12 w 467"/>
                    <a:gd name="T13" fmla="*/ 376 h 382"/>
                    <a:gd name="T14" fmla="*/ 10 w 467"/>
                    <a:gd name="T15" fmla="*/ 376 h 382"/>
                    <a:gd name="T16" fmla="*/ 10 w 467"/>
                    <a:gd name="T17" fmla="*/ 374 h 382"/>
                    <a:gd name="T18" fmla="*/ 10 w 467"/>
                    <a:gd name="T19" fmla="*/ 372 h 382"/>
                    <a:gd name="T20" fmla="*/ 10 w 467"/>
                    <a:gd name="T21" fmla="*/ 369 h 382"/>
                    <a:gd name="T22" fmla="*/ 10 w 467"/>
                    <a:gd name="T23" fmla="*/ 364 h 382"/>
                    <a:gd name="T24" fmla="*/ 12 w 467"/>
                    <a:gd name="T25" fmla="*/ 359 h 382"/>
                    <a:gd name="T26" fmla="*/ 13 w 467"/>
                    <a:gd name="T27" fmla="*/ 353 h 382"/>
                    <a:gd name="T28" fmla="*/ 17 w 467"/>
                    <a:gd name="T29" fmla="*/ 348 h 382"/>
                    <a:gd name="T30" fmla="*/ 20 w 467"/>
                    <a:gd name="T31" fmla="*/ 345 h 382"/>
                    <a:gd name="T32" fmla="*/ 22 w 467"/>
                    <a:gd name="T33" fmla="*/ 343 h 382"/>
                    <a:gd name="T34" fmla="*/ 23 w 467"/>
                    <a:gd name="T35" fmla="*/ 341 h 382"/>
                    <a:gd name="T36" fmla="*/ 25 w 467"/>
                    <a:gd name="T37" fmla="*/ 340 h 382"/>
                    <a:gd name="T38" fmla="*/ 28 w 467"/>
                    <a:gd name="T39" fmla="*/ 338 h 382"/>
                    <a:gd name="T40" fmla="*/ 30 w 467"/>
                    <a:gd name="T41" fmla="*/ 335 h 382"/>
                    <a:gd name="T42" fmla="*/ 31 w 467"/>
                    <a:gd name="T43" fmla="*/ 333 h 382"/>
                    <a:gd name="T44" fmla="*/ 33 w 467"/>
                    <a:gd name="T45" fmla="*/ 333 h 382"/>
                    <a:gd name="T46" fmla="*/ 35 w 467"/>
                    <a:gd name="T47" fmla="*/ 332 h 382"/>
                    <a:gd name="T48" fmla="*/ 38 w 467"/>
                    <a:gd name="T49" fmla="*/ 330 h 382"/>
                    <a:gd name="T50" fmla="*/ 39 w 467"/>
                    <a:gd name="T51" fmla="*/ 328 h 382"/>
                    <a:gd name="T52" fmla="*/ 41 w 467"/>
                    <a:gd name="T53" fmla="*/ 327 h 382"/>
                    <a:gd name="T54" fmla="*/ 41 w 467"/>
                    <a:gd name="T55" fmla="*/ 325 h 382"/>
                    <a:gd name="T56" fmla="*/ 44 w 467"/>
                    <a:gd name="T57" fmla="*/ 325 h 382"/>
                    <a:gd name="T58" fmla="*/ 46 w 467"/>
                    <a:gd name="T59" fmla="*/ 322 h 382"/>
                    <a:gd name="T60" fmla="*/ 48 w 467"/>
                    <a:gd name="T61" fmla="*/ 322 h 382"/>
                    <a:gd name="T62" fmla="*/ 49 w 467"/>
                    <a:gd name="T63" fmla="*/ 320 h 382"/>
                    <a:gd name="T64" fmla="*/ 51 w 467"/>
                    <a:gd name="T65" fmla="*/ 319 h 382"/>
                    <a:gd name="T66" fmla="*/ 246 w 467"/>
                    <a:gd name="T67" fmla="*/ 215 h 382"/>
                    <a:gd name="T68" fmla="*/ 267 w 467"/>
                    <a:gd name="T69" fmla="*/ 203 h 382"/>
                    <a:gd name="T70" fmla="*/ 269 w 467"/>
                    <a:gd name="T71" fmla="*/ 203 h 382"/>
                    <a:gd name="T72" fmla="*/ 350 w 467"/>
                    <a:gd name="T73" fmla="*/ 151 h 382"/>
                    <a:gd name="T74" fmla="*/ 357 w 467"/>
                    <a:gd name="T75" fmla="*/ 145 h 382"/>
                    <a:gd name="T76" fmla="*/ 362 w 467"/>
                    <a:gd name="T77" fmla="*/ 140 h 382"/>
                    <a:gd name="T78" fmla="*/ 368 w 467"/>
                    <a:gd name="T79" fmla="*/ 137 h 382"/>
                    <a:gd name="T80" fmla="*/ 376 w 467"/>
                    <a:gd name="T81" fmla="*/ 128 h 382"/>
                    <a:gd name="T82" fmla="*/ 384 w 467"/>
                    <a:gd name="T83" fmla="*/ 120 h 382"/>
                    <a:gd name="T84" fmla="*/ 389 w 467"/>
                    <a:gd name="T85" fmla="*/ 115 h 382"/>
                    <a:gd name="T86" fmla="*/ 396 w 467"/>
                    <a:gd name="T87" fmla="*/ 109 h 382"/>
                    <a:gd name="T88" fmla="*/ 402 w 467"/>
                    <a:gd name="T89" fmla="*/ 102 h 382"/>
                    <a:gd name="T90" fmla="*/ 407 w 467"/>
                    <a:gd name="T91" fmla="*/ 96 h 382"/>
                    <a:gd name="T92" fmla="*/ 417 w 467"/>
                    <a:gd name="T93" fmla="*/ 85 h 382"/>
                    <a:gd name="T94" fmla="*/ 427 w 467"/>
                    <a:gd name="T95" fmla="*/ 73 h 382"/>
                    <a:gd name="T96" fmla="*/ 438 w 467"/>
                    <a:gd name="T97" fmla="*/ 57 h 382"/>
                    <a:gd name="T98" fmla="*/ 441 w 467"/>
                    <a:gd name="T99" fmla="*/ 45 h 382"/>
                    <a:gd name="T100" fmla="*/ 355 w 467"/>
                    <a:gd name="T101" fmla="*/ 119 h 382"/>
                    <a:gd name="T102" fmla="*/ 214 w 467"/>
                    <a:gd name="T103" fmla="*/ 197 h 382"/>
                    <a:gd name="T104" fmla="*/ 13 w 467"/>
                    <a:gd name="T105" fmla="*/ 324 h 382"/>
                    <a:gd name="T106" fmla="*/ 9 w 467"/>
                    <a:gd name="T107" fmla="*/ 379 h 382"/>
                    <a:gd name="T108" fmla="*/ 459 w 467"/>
                    <a:gd name="T109" fmla="*/ 19 h 382"/>
                    <a:gd name="T110" fmla="*/ 466 w 467"/>
                    <a:gd name="T111" fmla="*/ 8 h 382"/>
                    <a:gd name="T112" fmla="*/ 466 w 467"/>
                    <a:gd name="T113" fmla="*/ 6 h 382"/>
                    <a:gd name="T114" fmla="*/ 467 w 467"/>
                    <a:gd name="T115" fmla="*/ 5 h 382"/>
                    <a:gd name="T116" fmla="*/ 459 w 467"/>
                    <a:gd name="T117" fmla="*/ 19 h 3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7"/>
                    <a:gd name="T178" fmla="*/ 0 h 382"/>
                    <a:gd name="T179" fmla="*/ 467 w 467"/>
                    <a:gd name="T180" fmla="*/ 382 h 3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7" h="382">
                      <a:moveTo>
                        <a:pt x="15" y="382"/>
                      </a:moveTo>
                      <a:lnTo>
                        <a:pt x="15" y="382"/>
                      </a:lnTo>
                      <a:lnTo>
                        <a:pt x="15" y="380"/>
                      </a:lnTo>
                      <a:lnTo>
                        <a:pt x="13" y="380"/>
                      </a:lnTo>
                      <a:lnTo>
                        <a:pt x="13" y="379"/>
                      </a:lnTo>
                      <a:lnTo>
                        <a:pt x="13" y="377"/>
                      </a:lnTo>
                      <a:lnTo>
                        <a:pt x="12" y="377"/>
                      </a:lnTo>
                      <a:lnTo>
                        <a:pt x="12" y="376"/>
                      </a:lnTo>
                      <a:lnTo>
                        <a:pt x="10" y="376"/>
                      </a:lnTo>
                      <a:lnTo>
                        <a:pt x="10" y="374"/>
                      </a:lnTo>
                      <a:lnTo>
                        <a:pt x="10" y="372"/>
                      </a:lnTo>
                      <a:lnTo>
                        <a:pt x="10" y="371"/>
                      </a:lnTo>
                      <a:lnTo>
                        <a:pt x="10" y="369"/>
                      </a:lnTo>
                      <a:lnTo>
                        <a:pt x="10" y="367"/>
                      </a:lnTo>
                      <a:lnTo>
                        <a:pt x="10" y="366"/>
                      </a:lnTo>
                      <a:lnTo>
                        <a:pt x="10" y="364"/>
                      </a:lnTo>
                      <a:lnTo>
                        <a:pt x="10" y="363"/>
                      </a:lnTo>
                      <a:lnTo>
                        <a:pt x="10" y="361"/>
                      </a:lnTo>
                      <a:lnTo>
                        <a:pt x="10" y="359"/>
                      </a:lnTo>
                      <a:lnTo>
                        <a:pt x="12" y="359"/>
                      </a:lnTo>
                      <a:lnTo>
                        <a:pt x="12" y="358"/>
                      </a:lnTo>
                      <a:lnTo>
                        <a:pt x="12" y="356"/>
                      </a:lnTo>
                      <a:lnTo>
                        <a:pt x="13" y="356"/>
                      </a:lnTo>
                      <a:lnTo>
                        <a:pt x="13" y="354"/>
                      </a:lnTo>
                      <a:lnTo>
                        <a:pt x="13" y="353"/>
                      </a:lnTo>
                      <a:lnTo>
                        <a:pt x="15" y="353"/>
                      </a:lnTo>
                      <a:lnTo>
                        <a:pt x="15" y="351"/>
                      </a:lnTo>
                      <a:lnTo>
                        <a:pt x="15" y="350"/>
                      </a:lnTo>
                      <a:lnTo>
                        <a:pt x="17" y="350"/>
                      </a:lnTo>
                      <a:lnTo>
                        <a:pt x="17" y="348"/>
                      </a:lnTo>
                      <a:lnTo>
                        <a:pt x="18" y="348"/>
                      </a:lnTo>
                      <a:lnTo>
                        <a:pt x="18" y="346"/>
                      </a:lnTo>
                      <a:lnTo>
                        <a:pt x="20" y="346"/>
                      </a:lnTo>
                      <a:lnTo>
                        <a:pt x="20" y="345"/>
                      </a:lnTo>
                      <a:lnTo>
                        <a:pt x="22" y="343"/>
                      </a:lnTo>
                      <a:lnTo>
                        <a:pt x="23" y="343"/>
                      </a:lnTo>
                      <a:lnTo>
                        <a:pt x="23" y="341"/>
                      </a:lnTo>
                      <a:lnTo>
                        <a:pt x="25" y="340"/>
                      </a:lnTo>
                      <a:lnTo>
                        <a:pt x="26" y="338"/>
                      </a:lnTo>
                      <a:lnTo>
                        <a:pt x="28" y="338"/>
                      </a:lnTo>
                      <a:lnTo>
                        <a:pt x="28" y="337"/>
                      </a:lnTo>
                      <a:lnTo>
                        <a:pt x="30" y="337"/>
                      </a:lnTo>
                      <a:lnTo>
                        <a:pt x="30" y="335"/>
                      </a:lnTo>
                      <a:lnTo>
                        <a:pt x="31" y="335"/>
                      </a:lnTo>
                      <a:lnTo>
                        <a:pt x="31" y="333"/>
                      </a:lnTo>
                      <a:lnTo>
                        <a:pt x="33" y="333"/>
                      </a:lnTo>
                      <a:lnTo>
                        <a:pt x="35" y="332"/>
                      </a:lnTo>
                      <a:lnTo>
                        <a:pt x="36" y="330"/>
                      </a:lnTo>
                      <a:lnTo>
                        <a:pt x="38" y="330"/>
                      </a:lnTo>
                      <a:lnTo>
                        <a:pt x="38" y="328"/>
                      </a:lnTo>
                      <a:lnTo>
                        <a:pt x="39" y="328"/>
                      </a:lnTo>
                      <a:lnTo>
                        <a:pt x="39" y="327"/>
                      </a:lnTo>
                      <a:lnTo>
                        <a:pt x="41" y="327"/>
                      </a:lnTo>
                      <a:lnTo>
                        <a:pt x="41" y="325"/>
                      </a:lnTo>
                      <a:lnTo>
                        <a:pt x="43" y="325"/>
                      </a:lnTo>
                      <a:lnTo>
                        <a:pt x="44" y="325"/>
                      </a:lnTo>
                      <a:lnTo>
                        <a:pt x="44" y="324"/>
                      </a:lnTo>
                      <a:lnTo>
                        <a:pt x="46" y="324"/>
                      </a:lnTo>
                      <a:lnTo>
                        <a:pt x="46" y="322"/>
                      </a:lnTo>
                      <a:lnTo>
                        <a:pt x="48" y="322"/>
                      </a:lnTo>
                      <a:lnTo>
                        <a:pt x="49" y="322"/>
                      </a:lnTo>
                      <a:lnTo>
                        <a:pt x="49" y="320"/>
                      </a:lnTo>
                      <a:lnTo>
                        <a:pt x="51" y="320"/>
                      </a:lnTo>
                      <a:lnTo>
                        <a:pt x="51" y="319"/>
                      </a:lnTo>
                      <a:lnTo>
                        <a:pt x="67" y="307"/>
                      </a:lnTo>
                      <a:lnTo>
                        <a:pt x="83" y="294"/>
                      </a:lnTo>
                      <a:lnTo>
                        <a:pt x="119" y="275"/>
                      </a:lnTo>
                      <a:lnTo>
                        <a:pt x="181" y="244"/>
                      </a:lnTo>
                      <a:lnTo>
                        <a:pt x="246" y="215"/>
                      </a:lnTo>
                      <a:lnTo>
                        <a:pt x="262" y="205"/>
                      </a:lnTo>
                      <a:lnTo>
                        <a:pt x="264" y="205"/>
                      </a:lnTo>
                      <a:lnTo>
                        <a:pt x="266" y="205"/>
                      </a:lnTo>
                      <a:lnTo>
                        <a:pt x="266" y="203"/>
                      </a:lnTo>
                      <a:lnTo>
                        <a:pt x="267" y="203"/>
                      </a:lnTo>
                      <a:lnTo>
                        <a:pt x="269" y="203"/>
                      </a:lnTo>
                      <a:lnTo>
                        <a:pt x="274" y="200"/>
                      </a:lnTo>
                      <a:lnTo>
                        <a:pt x="311" y="177"/>
                      </a:lnTo>
                      <a:lnTo>
                        <a:pt x="331" y="166"/>
                      </a:lnTo>
                      <a:lnTo>
                        <a:pt x="347" y="153"/>
                      </a:lnTo>
                      <a:lnTo>
                        <a:pt x="350" y="151"/>
                      </a:lnTo>
                      <a:lnTo>
                        <a:pt x="352" y="150"/>
                      </a:lnTo>
                      <a:lnTo>
                        <a:pt x="353" y="148"/>
                      </a:lnTo>
                      <a:lnTo>
                        <a:pt x="355" y="146"/>
                      </a:lnTo>
                      <a:lnTo>
                        <a:pt x="357" y="145"/>
                      </a:lnTo>
                      <a:lnTo>
                        <a:pt x="358" y="145"/>
                      </a:lnTo>
                      <a:lnTo>
                        <a:pt x="358" y="143"/>
                      </a:lnTo>
                      <a:lnTo>
                        <a:pt x="360" y="143"/>
                      </a:lnTo>
                      <a:lnTo>
                        <a:pt x="362" y="141"/>
                      </a:lnTo>
                      <a:lnTo>
                        <a:pt x="362" y="140"/>
                      </a:lnTo>
                      <a:lnTo>
                        <a:pt x="363" y="140"/>
                      </a:lnTo>
                      <a:lnTo>
                        <a:pt x="365" y="138"/>
                      </a:lnTo>
                      <a:lnTo>
                        <a:pt x="366" y="137"/>
                      </a:lnTo>
                      <a:lnTo>
                        <a:pt x="368" y="137"/>
                      </a:lnTo>
                      <a:lnTo>
                        <a:pt x="371" y="132"/>
                      </a:lnTo>
                      <a:lnTo>
                        <a:pt x="373" y="132"/>
                      </a:lnTo>
                      <a:lnTo>
                        <a:pt x="375" y="130"/>
                      </a:lnTo>
                      <a:lnTo>
                        <a:pt x="375" y="128"/>
                      </a:lnTo>
                      <a:lnTo>
                        <a:pt x="376" y="128"/>
                      </a:lnTo>
                      <a:lnTo>
                        <a:pt x="378" y="125"/>
                      </a:lnTo>
                      <a:lnTo>
                        <a:pt x="379" y="125"/>
                      </a:lnTo>
                      <a:lnTo>
                        <a:pt x="383" y="122"/>
                      </a:lnTo>
                      <a:lnTo>
                        <a:pt x="384" y="122"/>
                      </a:lnTo>
                      <a:lnTo>
                        <a:pt x="384" y="120"/>
                      </a:lnTo>
                      <a:lnTo>
                        <a:pt x="386" y="119"/>
                      </a:lnTo>
                      <a:lnTo>
                        <a:pt x="388" y="117"/>
                      </a:lnTo>
                      <a:lnTo>
                        <a:pt x="389" y="117"/>
                      </a:lnTo>
                      <a:lnTo>
                        <a:pt x="389" y="115"/>
                      </a:lnTo>
                      <a:lnTo>
                        <a:pt x="391" y="114"/>
                      </a:lnTo>
                      <a:lnTo>
                        <a:pt x="392" y="112"/>
                      </a:lnTo>
                      <a:lnTo>
                        <a:pt x="394" y="111"/>
                      </a:lnTo>
                      <a:lnTo>
                        <a:pt x="396" y="109"/>
                      </a:lnTo>
                      <a:lnTo>
                        <a:pt x="397" y="107"/>
                      </a:lnTo>
                      <a:lnTo>
                        <a:pt x="399" y="106"/>
                      </a:lnTo>
                      <a:lnTo>
                        <a:pt x="402" y="102"/>
                      </a:lnTo>
                      <a:lnTo>
                        <a:pt x="404" y="101"/>
                      </a:lnTo>
                      <a:lnTo>
                        <a:pt x="407" y="98"/>
                      </a:lnTo>
                      <a:lnTo>
                        <a:pt x="407" y="96"/>
                      </a:lnTo>
                      <a:lnTo>
                        <a:pt x="412" y="91"/>
                      </a:lnTo>
                      <a:lnTo>
                        <a:pt x="417" y="86"/>
                      </a:lnTo>
                      <a:lnTo>
                        <a:pt x="417" y="85"/>
                      </a:lnTo>
                      <a:lnTo>
                        <a:pt x="418" y="85"/>
                      </a:lnTo>
                      <a:lnTo>
                        <a:pt x="423" y="76"/>
                      </a:lnTo>
                      <a:lnTo>
                        <a:pt x="427" y="73"/>
                      </a:lnTo>
                      <a:lnTo>
                        <a:pt x="430" y="70"/>
                      </a:lnTo>
                      <a:lnTo>
                        <a:pt x="430" y="68"/>
                      </a:lnTo>
                      <a:lnTo>
                        <a:pt x="438" y="57"/>
                      </a:lnTo>
                      <a:lnTo>
                        <a:pt x="441" y="54"/>
                      </a:lnTo>
                      <a:lnTo>
                        <a:pt x="451" y="37"/>
                      </a:lnTo>
                      <a:lnTo>
                        <a:pt x="441" y="45"/>
                      </a:lnTo>
                      <a:lnTo>
                        <a:pt x="433" y="54"/>
                      </a:lnTo>
                      <a:lnTo>
                        <a:pt x="414" y="68"/>
                      </a:lnTo>
                      <a:lnTo>
                        <a:pt x="392" y="83"/>
                      </a:lnTo>
                      <a:lnTo>
                        <a:pt x="368" y="107"/>
                      </a:lnTo>
                      <a:lnTo>
                        <a:pt x="355" y="119"/>
                      </a:lnTo>
                      <a:lnTo>
                        <a:pt x="339" y="132"/>
                      </a:lnTo>
                      <a:lnTo>
                        <a:pt x="323" y="143"/>
                      </a:lnTo>
                      <a:lnTo>
                        <a:pt x="305" y="153"/>
                      </a:lnTo>
                      <a:lnTo>
                        <a:pt x="285" y="164"/>
                      </a:lnTo>
                      <a:lnTo>
                        <a:pt x="266" y="174"/>
                      </a:lnTo>
                      <a:lnTo>
                        <a:pt x="214" y="197"/>
                      </a:lnTo>
                      <a:lnTo>
                        <a:pt x="165" y="219"/>
                      </a:lnTo>
                      <a:lnTo>
                        <a:pt x="119" y="244"/>
                      </a:lnTo>
                      <a:lnTo>
                        <a:pt x="80" y="267"/>
                      </a:lnTo>
                      <a:lnTo>
                        <a:pt x="48" y="289"/>
                      </a:lnTo>
                      <a:lnTo>
                        <a:pt x="33" y="301"/>
                      </a:lnTo>
                      <a:lnTo>
                        <a:pt x="22" y="312"/>
                      </a:lnTo>
                      <a:lnTo>
                        <a:pt x="13" y="324"/>
                      </a:lnTo>
                      <a:lnTo>
                        <a:pt x="5" y="333"/>
                      </a:lnTo>
                      <a:lnTo>
                        <a:pt x="2" y="345"/>
                      </a:lnTo>
                      <a:lnTo>
                        <a:pt x="0" y="354"/>
                      </a:lnTo>
                      <a:lnTo>
                        <a:pt x="2" y="366"/>
                      </a:lnTo>
                      <a:lnTo>
                        <a:pt x="5" y="374"/>
                      </a:lnTo>
                      <a:lnTo>
                        <a:pt x="9" y="379"/>
                      </a:lnTo>
                      <a:lnTo>
                        <a:pt x="15" y="382"/>
                      </a:lnTo>
                      <a:close/>
                      <a:moveTo>
                        <a:pt x="430" y="70"/>
                      </a:moveTo>
                      <a:lnTo>
                        <a:pt x="430" y="70"/>
                      </a:lnTo>
                      <a:lnTo>
                        <a:pt x="427" y="73"/>
                      </a:lnTo>
                      <a:lnTo>
                        <a:pt x="430" y="70"/>
                      </a:lnTo>
                      <a:close/>
                      <a:moveTo>
                        <a:pt x="459" y="19"/>
                      </a:moveTo>
                      <a:lnTo>
                        <a:pt x="459" y="19"/>
                      </a:lnTo>
                      <a:lnTo>
                        <a:pt x="464" y="10"/>
                      </a:lnTo>
                      <a:lnTo>
                        <a:pt x="466" y="10"/>
                      </a:lnTo>
                      <a:lnTo>
                        <a:pt x="466" y="8"/>
                      </a:lnTo>
                      <a:lnTo>
                        <a:pt x="466" y="6"/>
                      </a:lnTo>
                      <a:lnTo>
                        <a:pt x="467" y="6"/>
                      </a:lnTo>
                      <a:lnTo>
                        <a:pt x="467" y="5"/>
                      </a:lnTo>
                      <a:lnTo>
                        <a:pt x="451" y="0"/>
                      </a:lnTo>
                      <a:lnTo>
                        <a:pt x="458" y="8"/>
                      </a:lnTo>
                      <a:lnTo>
                        <a:pt x="459" y="15"/>
                      </a:lnTo>
                      <a:lnTo>
                        <a:pt x="459" y="19"/>
                      </a:lnTo>
                      <a:close/>
                    </a:path>
                  </a:pathLst>
                </a:custGeom>
                <a:solidFill>
                  <a:srgbClr val="288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7" name="Freeform 216"/>
                <p:cNvSpPr>
                  <a:spLocks/>
                </p:cNvSpPr>
                <p:nvPr/>
              </p:nvSpPr>
              <p:spPr bwMode="auto">
                <a:xfrm>
                  <a:off x="2661978" y="3563074"/>
                  <a:ext cx="292100" cy="355600"/>
                </a:xfrm>
                <a:custGeom>
                  <a:avLst/>
                  <a:gdLst>
                    <a:gd name="T0" fmla="*/ 15 w 451"/>
                    <a:gd name="T1" fmla="*/ 343 h 345"/>
                    <a:gd name="T2" fmla="*/ 15 w 451"/>
                    <a:gd name="T3" fmla="*/ 343 h 345"/>
                    <a:gd name="T4" fmla="*/ 13 w 451"/>
                    <a:gd name="T5" fmla="*/ 342 h 345"/>
                    <a:gd name="T6" fmla="*/ 13 w 451"/>
                    <a:gd name="T7" fmla="*/ 342 h 345"/>
                    <a:gd name="T8" fmla="*/ 13 w 451"/>
                    <a:gd name="T9" fmla="*/ 340 h 345"/>
                    <a:gd name="T10" fmla="*/ 12 w 451"/>
                    <a:gd name="T11" fmla="*/ 340 h 345"/>
                    <a:gd name="T12" fmla="*/ 12 w 451"/>
                    <a:gd name="T13" fmla="*/ 340 h 345"/>
                    <a:gd name="T14" fmla="*/ 12 w 451"/>
                    <a:gd name="T15" fmla="*/ 339 h 345"/>
                    <a:gd name="T16" fmla="*/ 10 w 451"/>
                    <a:gd name="T17" fmla="*/ 339 h 345"/>
                    <a:gd name="T18" fmla="*/ 10 w 451"/>
                    <a:gd name="T19" fmla="*/ 337 h 345"/>
                    <a:gd name="T20" fmla="*/ 10 w 451"/>
                    <a:gd name="T21" fmla="*/ 337 h 345"/>
                    <a:gd name="T22" fmla="*/ 10 w 451"/>
                    <a:gd name="T23" fmla="*/ 334 h 345"/>
                    <a:gd name="T24" fmla="*/ 10 w 451"/>
                    <a:gd name="T25" fmla="*/ 330 h 345"/>
                    <a:gd name="T26" fmla="*/ 10 w 451"/>
                    <a:gd name="T27" fmla="*/ 327 h 345"/>
                    <a:gd name="T28" fmla="*/ 12 w 451"/>
                    <a:gd name="T29" fmla="*/ 322 h 345"/>
                    <a:gd name="T30" fmla="*/ 13 w 451"/>
                    <a:gd name="T31" fmla="*/ 317 h 345"/>
                    <a:gd name="T32" fmla="*/ 15 w 451"/>
                    <a:gd name="T33" fmla="*/ 313 h 345"/>
                    <a:gd name="T34" fmla="*/ 18 w 451"/>
                    <a:gd name="T35" fmla="*/ 309 h 345"/>
                    <a:gd name="T36" fmla="*/ 20 w 451"/>
                    <a:gd name="T37" fmla="*/ 308 h 345"/>
                    <a:gd name="T38" fmla="*/ 22 w 451"/>
                    <a:gd name="T39" fmla="*/ 306 h 345"/>
                    <a:gd name="T40" fmla="*/ 23 w 451"/>
                    <a:gd name="T41" fmla="*/ 304 h 345"/>
                    <a:gd name="T42" fmla="*/ 25 w 451"/>
                    <a:gd name="T43" fmla="*/ 303 h 345"/>
                    <a:gd name="T44" fmla="*/ 26 w 451"/>
                    <a:gd name="T45" fmla="*/ 301 h 345"/>
                    <a:gd name="T46" fmla="*/ 30 w 451"/>
                    <a:gd name="T47" fmla="*/ 300 h 345"/>
                    <a:gd name="T48" fmla="*/ 31 w 451"/>
                    <a:gd name="T49" fmla="*/ 298 h 345"/>
                    <a:gd name="T50" fmla="*/ 33 w 451"/>
                    <a:gd name="T51" fmla="*/ 296 h 345"/>
                    <a:gd name="T52" fmla="*/ 35 w 451"/>
                    <a:gd name="T53" fmla="*/ 295 h 345"/>
                    <a:gd name="T54" fmla="*/ 35 w 451"/>
                    <a:gd name="T55" fmla="*/ 295 h 345"/>
                    <a:gd name="T56" fmla="*/ 36 w 451"/>
                    <a:gd name="T57" fmla="*/ 293 h 345"/>
                    <a:gd name="T58" fmla="*/ 38 w 451"/>
                    <a:gd name="T59" fmla="*/ 291 h 345"/>
                    <a:gd name="T60" fmla="*/ 39 w 451"/>
                    <a:gd name="T61" fmla="*/ 291 h 345"/>
                    <a:gd name="T62" fmla="*/ 41 w 451"/>
                    <a:gd name="T63" fmla="*/ 290 h 345"/>
                    <a:gd name="T64" fmla="*/ 43 w 451"/>
                    <a:gd name="T65" fmla="*/ 288 h 345"/>
                    <a:gd name="T66" fmla="*/ 44 w 451"/>
                    <a:gd name="T67" fmla="*/ 287 h 345"/>
                    <a:gd name="T68" fmla="*/ 46 w 451"/>
                    <a:gd name="T69" fmla="*/ 285 h 345"/>
                    <a:gd name="T70" fmla="*/ 48 w 451"/>
                    <a:gd name="T71" fmla="*/ 285 h 345"/>
                    <a:gd name="T72" fmla="*/ 49 w 451"/>
                    <a:gd name="T73" fmla="*/ 283 h 345"/>
                    <a:gd name="T74" fmla="*/ 51 w 451"/>
                    <a:gd name="T75" fmla="*/ 283 h 345"/>
                    <a:gd name="T76" fmla="*/ 83 w 451"/>
                    <a:gd name="T77" fmla="*/ 257 h 345"/>
                    <a:gd name="T78" fmla="*/ 262 w 451"/>
                    <a:gd name="T79" fmla="*/ 168 h 345"/>
                    <a:gd name="T80" fmla="*/ 267 w 451"/>
                    <a:gd name="T81" fmla="*/ 166 h 345"/>
                    <a:gd name="T82" fmla="*/ 269 w 451"/>
                    <a:gd name="T83" fmla="*/ 166 h 345"/>
                    <a:gd name="T84" fmla="*/ 350 w 451"/>
                    <a:gd name="T85" fmla="*/ 114 h 345"/>
                    <a:gd name="T86" fmla="*/ 355 w 451"/>
                    <a:gd name="T87" fmla="*/ 109 h 345"/>
                    <a:gd name="T88" fmla="*/ 360 w 451"/>
                    <a:gd name="T89" fmla="*/ 106 h 345"/>
                    <a:gd name="T90" fmla="*/ 365 w 451"/>
                    <a:gd name="T91" fmla="*/ 101 h 345"/>
                    <a:gd name="T92" fmla="*/ 371 w 451"/>
                    <a:gd name="T93" fmla="*/ 95 h 345"/>
                    <a:gd name="T94" fmla="*/ 378 w 451"/>
                    <a:gd name="T95" fmla="*/ 88 h 345"/>
                    <a:gd name="T96" fmla="*/ 384 w 451"/>
                    <a:gd name="T97" fmla="*/ 83 h 345"/>
                    <a:gd name="T98" fmla="*/ 389 w 451"/>
                    <a:gd name="T99" fmla="*/ 78 h 345"/>
                    <a:gd name="T100" fmla="*/ 394 w 451"/>
                    <a:gd name="T101" fmla="*/ 74 h 345"/>
                    <a:gd name="T102" fmla="*/ 399 w 451"/>
                    <a:gd name="T103" fmla="*/ 69 h 345"/>
                    <a:gd name="T104" fmla="*/ 404 w 451"/>
                    <a:gd name="T105" fmla="*/ 64 h 345"/>
                    <a:gd name="T106" fmla="*/ 412 w 451"/>
                    <a:gd name="T107" fmla="*/ 54 h 345"/>
                    <a:gd name="T108" fmla="*/ 418 w 451"/>
                    <a:gd name="T109" fmla="*/ 48 h 345"/>
                    <a:gd name="T110" fmla="*/ 427 w 451"/>
                    <a:gd name="T111" fmla="*/ 36 h 345"/>
                    <a:gd name="T112" fmla="*/ 438 w 451"/>
                    <a:gd name="T113" fmla="*/ 20 h 345"/>
                    <a:gd name="T114" fmla="*/ 451 w 451"/>
                    <a:gd name="T115" fmla="*/ 0 h 345"/>
                    <a:gd name="T116" fmla="*/ 392 w 451"/>
                    <a:gd name="T117" fmla="*/ 46 h 345"/>
                    <a:gd name="T118" fmla="*/ 305 w 451"/>
                    <a:gd name="T119" fmla="*/ 116 h 345"/>
                    <a:gd name="T120" fmla="*/ 119 w 451"/>
                    <a:gd name="T121" fmla="*/ 207 h 345"/>
                    <a:gd name="T122" fmla="*/ 5 w 451"/>
                    <a:gd name="T123" fmla="*/ 296 h 345"/>
                    <a:gd name="T124" fmla="*/ 9 w 451"/>
                    <a:gd name="T125" fmla="*/ 342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1"/>
                    <a:gd name="T190" fmla="*/ 0 h 345"/>
                    <a:gd name="T191" fmla="*/ 451 w 451"/>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1" h="345">
                      <a:moveTo>
                        <a:pt x="15" y="345"/>
                      </a:moveTo>
                      <a:lnTo>
                        <a:pt x="15" y="345"/>
                      </a:lnTo>
                      <a:lnTo>
                        <a:pt x="15" y="343"/>
                      </a:lnTo>
                      <a:lnTo>
                        <a:pt x="13" y="343"/>
                      </a:lnTo>
                      <a:lnTo>
                        <a:pt x="13" y="342"/>
                      </a:lnTo>
                      <a:lnTo>
                        <a:pt x="13" y="340"/>
                      </a:lnTo>
                      <a:lnTo>
                        <a:pt x="12" y="340"/>
                      </a:lnTo>
                      <a:lnTo>
                        <a:pt x="12" y="339"/>
                      </a:lnTo>
                      <a:lnTo>
                        <a:pt x="10" y="339"/>
                      </a:lnTo>
                      <a:lnTo>
                        <a:pt x="10" y="337"/>
                      </a:lnTo>
                      <a:lnTo>
                        <a:pt x="10" y="335"/>
                      </a:lnTo>
                      <a:lnTo>
                        <a:pt x="10" y="334"/>
                      </a:lnTo>
                      <a:lnTo>
                        <a:pt x="10" y="332"/>
                      </a:lnTo>
                      <a:lnTo>
                        <a:pt x="10" y="330"/>
                      </a:lnTo>
                      <a:lnTo>
                        <a:pt x="10" y="329"/>
                      </a:lnTo>
                      <a:lnTo>
                        <a:pt x="10" y="327"/>
                      </a:lnTo>
                      <a:lnTo>
                        <a:pt x="10" y="326"/>
                      </a:lnTo>
                      <a:lnTo>
                        <a:pt x="10" y="324"/>
                      </a:lnTo>
                      <a:lnTo>
                        <a:pt x="10" y="322"/>
                      </a:lnTo>
                      <a:lnTo>
                        <a:pt x="12" y="322"/>
                      </a:lnTo>
                      <a:lnTo>
                        <a:pt x="12" y="321"/>
                      </a:lnTo>
                      <a:lnTo>
                        <a:pt x="12" y="319"/>
                      </a:lnTo>
                      <a:lnTo>
                        <a:pt x="13" y="319"/>
                      </a:lnTo>
                      <a:lnTo>
                        <a:pt x="13" y="317"/>
                      </a:lnTo>
                      <a:lnTo>
                        <a:pt x="13" y="316"/>
                      </a:lnTo>
                      <a:lnTo>
                        <a:pt x="15" y="316"/>
                      </a:lnTo>
                      <a:lnTo>
                        <a:pt x="15" y="314"/>
                      </a:lnTo>
                      <a:lnTo>
                        <a:pt x="15" y="313"/>
                      </a:lnTo>
                      <a:lnTo>
                        <a:pt x="17" y="313"/>
                      </a:lnTo>
                      <a:lnTo>
                        <a:pt x="17" y="311"/>
                      </a:lnTo>
                      <a:lnTo>
                        <a:pt x="18" y="311"/>
                      </a:lnTo>
                      <a:lnTo>
                        <a:pt x="18" y="309"/>
                      </a:lnTo>
                      <a:lnTo>
                        <a:pt x="20" y="309"/>
                      </a:lnTo>
                      <a:lnTo>
                        <a:pt x="20" y="308"/>
                      </a:lnTo>
                      <a:lnTo>
                        <a:pt x="22" y="306"/>
                      </a:lnTo>
                      <a:lnTo>
                        <a:pt x="23" y="306"/>
                      </a:lnTo>
                      <a:lnTo>
                        <a:pt x="23" y="304"/>
                      </a:lnTo>
                      <a:lnTo>
                        <a:pt x="25" y="303"/>
                      </a:lnTo>
                      <a:lnTo>
                        <a:pt x="26" y="301"/>
                      </a:lnTo>
                      <a:lnTo>
                        <a:pt x="28" y="301"/>
                      </a:lnTo>
                      <a:lnTo>
                        <a:pt x="28" y="300"/>
                      </a:lnTo>
                      <a:lnTo>
                        <a:pt x="30" y="300"/>
                      </a:lnTo>
                      <a:lnTo>
                        <a:pt x="30" y="298"/>
                      </a:lnTo>
                      <a:lnTo>
                        <a:pt x="31" y="298"/>
                      </a:lnTo>
                      <a:lnTo>
                        <a:pt x="31" y="296"/>
                      </a:lnTo>
                      <a:lnTo>
                        <a:pt x="33" y="296"/>
                      </a:lnTo>
                      <a:lnTo>
                        <a:pt x="35" y="295"/>
                      </a:lnTo>
                      <a:lnTo>
                        <a:pt x="36" y="293"/>
                      </a:lnTo>
                      <a:lnTo>
                        <a:pt x="38" y="293"/>
                      </a:lnTo>
                      <a:lnTo>
                        <a:pt x="38" y="291"/>
                      </a:lnTo>
                      <a:lnTo>
                        <a:pt x="39" y="291"/>
                      </a:lnTo>
                      <a:lnTo>
                        <a:pt x="39" y="290"/>
                      </a:lnTo>
                      <a:lnTo>
                        <a:pt x="41" y="290"/>
                      </a:lnTo>
                      <a:lnTo>
                        <a:pt x="41" y="288"/>
                      </a:lnTo>
                      <a:lnTo>
                        <a:pt x="43" y="288"/>
                      </a:lnTo>
                      <a:lnTo>
                        <a:pt x="44" y="288"/>
                      </a:lnTo>
                      <a:lnTo>
                        <a:pt x="44" y="287"/>
                      </a:lnTo>
                      <a:lnTo>
                        <a:pt x="46" y="287"/>
                      </a:lnTo>
                      <a:lnTo>
                        <a:pt x="46" y="285"/>
                      </a:lnTo>
                      <a:lnTo>
                        <a:pt x="48" y="285"/>
                      </a:lnTo>
                      <a:lnTo>
                        <a:pt x="49" y="285"/>
                      </a:lnTo>
                      <a:lnTo>
                        <a:pt x="49" y="283"/>
                      </a:lnTo>
                      <a:lnTo>
                        <a:pt x="51" y="283"/>
                      </a:lnTo>
                      <a:lnTo>
                        <a:pt x="51" y="282"/>
                      </a:lnTo>
                      <a:lnTo>
                        <a:pt x="67" y="270"/>
                      </a:lnTo>
                      <a:lnTo>
                        <a:pt x="83" y="257"/>
                      </a:lnTo>
                      <a:lnTo>
                        <a:pt x="119" y="238"/>
                      </a:lnTo>
                      <a:lnTo>
                        <a:pt x="181" y="207"/>
                      </a:lnTo>
                      <a:lnTo>
                        <a:pt x="246" y="178"/>
                      </a:lnTo>
                      <a:lnTo>
                        <a:pt x="262" y="168"/>
                      </a:lnTo>
                      <a:lnTo>
                        <a:pt x="264" y="168"/>
                      </a:lnTo>
                      <a:lnTo>
                        <a:pt x="266" y="168"/>
                      </a:lnTo>
                      <a:lnTo>
                        <a:pt x="266" y="166"/>
                      </a:lnTo>
                      <a:lnTo>
                        <a:pt x="267" y="166"/>
                      </a:lnTo>
                      <a:lnTo>
                        <a:pt x="269" y="166"/>
                      </a:lnTo>
                      <a:lnTo>
                        <a:pt x="274" y="163"/>
                      </a:lnTo>
                      <a:lnTo>
                        <a:pt x="311" y="140"/>
                      </a:lnTo>
                      <a:lnTo>
                        <a:pt x="331" y="129"/>
                      </a:lnTo>
                      <a:lnTo>
                        <a:pt x="347" y="116"/>
                      </a:lnTo>
                      <a:lnTo>
                        <a:pt x="350" y="114"/>
                      </a:lnTo>
                      <a:lnTo>
                        <a:pt x="352" y="113"/>
                      </a:lnTo>
                      <a:lnTo>
                        <a:pt x="353" y="111"/>
                      </a:lnTo>
                      <a:lnTo>
                        <a:pt x="355" y="109"/>
                      </a:lnTo>
                      <a:lnTo>
                        <a:pt x="357" y="108"/>
                      </a:lnTo>
                      <a:lnTo>
                        <a:pt x="358" y="108"/>
                      </a:lnTo>
                      <a:lnTo>
                        <a:pt x="358" y="106"/>
                      </a:lnTo>
                      <a:lnTo>
                        <a:pt x="360" y="106"/>
                      </a:lnTo>
                      <a:lnTo>
                        <a:pt x="362" y="104"/>
                      </a:lnTo>
                      <a:lnTo>
                        <a:pt x="362" y="103"/>
                      </a:lnTo>
                      <a:lnTo>
                        <a:pt x="363" y="103"/>
                      </a:lnTo>
                      <a:lnTo>
                        <a:pt x="365" y="101"/>
                      </a:lnTo>
                      <a:lnTo>
                        <a:pt x="366" y="100"/>
                      </a:lnTo>
                      <a:lnTo>
                        <a:pt x="368" y="100"/>
                      </a:lnTo>
                      <a:lnTo>
                        <a:pt x="371" y="95"/>
                      </a:lnTo>
                      <a:lnTo>
                        <a:pt x="373" y="95"/>
                      </a:lnTo>
                      <a:lnTo>
                        <a:pt x="375" y="93"/>
                      </a:lnTo>
                      <a:lnTo>
                        <a:pt x="375" y="91"/>
                      </a:lnTo>
                      <a:lnTo>
                        <a:pt x="376" y="91"/>
                      </a:lnTo>
                      <a:lnTo>
                        <a:pt x="378" y="88"/>
                      </a:lnTo>
                      <a:lnTo>
                        <a:pt x="379" y="88"/>
                      </a:lnTo>
                      <a:lnTo>
                        <a:pt x="383" y="85"/>
                      </a:lnTo>
                      <a:lnTo>
                        <a:pt x="384" y="85"/>
                      </a:lnTo>
                      <a:lnTo>
                        <a:pt x="384" y="83"/>
                      </a:lnTo>
                      <a:lnTo>
                        <a:pt x="386" y="82"/>
                      </a:lnTo>
                      <a:lnTo>
                        <a:pt x="388" y="80"/>
                      </a:lnTo>
                      <a:lnTo>
                        <a:pt x="389" y="80"/>
                      </a:lnTo>
                      <a:lnTo>
                        <a:pt x="389" y="78"/>
                      </a:lnTo>
                      <a:lnTo>
                        <a:pt x="391" y="77"/>
                      </a:lnTo>
                      <a:lnTo>
                        <a:pt x="392" y="75"/>
                      </a:lnTo>
                      <a:lnTo>
                        <a:pt x="394" y="74"/>
                      </a:lnTo>
                      <a:lnTo>
                        <a:pt x="396" y="72"/>
                      </a:lnTo>
                      <a:lnTo>
                        <a:pt x="397" y="70"/>
                      </a:lnTo>
                      <a:lnTo>
                        <a:pt x="399" y="69"/>
                      </a:lnTo>
                      <a:lnTo>
                        <a:pt x="402" y="65"/>
                      </a:lnTo>
                      <a:lnTo>
                        <a:pt x="404" y="64"/>
                      </a:lnTo>
                      <a:lnTo>
                        <a:pt x="407" y="61"/>
                      </a:lnTo>
                      <a:lnTo>
                        <a:pt x="407" y="59"/>
                      </a:lnTo>
                      <a:lnTo>
                        <a:pt x="412" y="54"/>
                      </a:lnTo>
                      <a:lnTo>
                        <a:pt x="417" y="49"/>
                      </a:lnTo>
                      <a:lnTo>
                        <a:pt x="417" y="48"/>
                      </a:lnTo>
                      <a:lnTo>
                        <a:pt x="418" y="48"/>
                      </a:lnTo>
                      <a:lnTo>
                        <a:pt x="423" y="39"/>
                      </a:lnTo>
                      <a:lnTo>
                        <a:pt x="427" y="36"/>
                      </a:lnTo>
                      <a:lnTo>
                        <a:pt x="430" y="33"/>
                      </a:lnTo>
                      <a:lnTo>
                        <a:pt x="430" y="31"/>
                      </a:lnTo>
                      <a:lnTo>
                        <a:pt x="438" y="20"/>
                      </a:lnTo>
                      <a:lnTo>
                        <a:pt x="441" y="17"/>
                      </a:lnTo>
                      <a:lnTo>
                        <a:pt x="451" y="0"/>
                      </a:lnTo>
                      <a:lnTo>
                        <a:pt x="441" y="8"/>
                      </a:lnTo>
                      <a:lnTo>
                        <a:pt x="433" y="17"/>
                      </a:lnTo>
                      <a:lnTo>
                        <a:pt x="414" y="31"/>
                      </a:lnTo>
                      <a:lnTo>
                        <a:pt x="392" y="46"/>
                      </a:lnTo>
                      <a:lnTo>
                        <a:pt x="368" y="70"/>
                      </a:lnTo>
                      <a:lnTo>
                        <a:pt x="355" y="82"/>
                      </a:lnTo>
                      <a:lnTo>
                        <a:pt x="339" y="95"/>
                      </a:lnTo>
                      <a:lnTo>
                        <a:pt x="323" y="106"/>
                      </a:lnTo>
                      <a:lnTo>
                        <a:pt x="305" y="116"/>
                      </a:lnTo>
                      <a:lnTo>
                        <a:pt x="285" y="127"/>
                      </a:lnTo>
                      <a:lnTo>
                        <a:pt x="266" y="137"/>
                      </a:lnTo>
                      <a:lnTo>
                        <a:pt x="214" y="160"/>
                      </a:lnTo>
                      <a:lnTo>
                        <a:pt x="165" y="182"/>
                      </a:lnTo>
                      <a:lnTo>
                        <a:pt x="119" y="207"/>
                      </a:lnTo>
                      <a:lnTo>
                        <a:pt x="80" y="230"/>
                      </a:lnTo>
                      <a:lnTo>
                        <a:pt x="48" y="252"/>
                      </a:lnTo>
                      <a:lnTo>
                        <a:pt x="33" y="264"/>
                      </a:lnTo>
                      <a:lnTo>
                        <a:pt x="22" y="275"/>
                      </a:lnTo>
                      <a:lnTo>
                        <a:pt x="13" y="287"/>
                      </a:lnTo>
                      <a:lnTo>
                        <a:pt x="5" y="296"/>
                      </a:lnTo>
                      <a:lnTo>
                        <a:pt x="2" y="308"/>
                      </a:lnTo>
                      <a:lnTo>
                        <a:pt x="0" y="317"/>
                      </a:lnTo>
                      <a:lnTo>
                        <a:pt x="2" y="329"/>
                      </a:lnTo>
                      <a:lnTo>
                        <a:pt x="5" y="337"/>
                      </a:lnTo>
                      <a:lnTo>
                        <a:pt x="9" y="342"/>
                      </a:lnTo>
                      <a:lnTo>
                        <a:pt x="15"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8" name="Freeform 217"/>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9" name="Freeform 218"/>
                <p:cNvSpPr>
                  <a:spLocks/>
                </p:cNvSpPr>
                <p:nvPr/>
              </p:nvSpPr>
              <p:spPr bwMode="auto">
                <a:xfrm>
                  <a:off x="2954078" y="3524974"/>
                  <a:ext cx="10160" cy="19050"/>
                </a:xfrm>
                <a:custGeom>
                  <a:avLst/>
                  <a:gdLst>
                    <a:gd name="T0" fmla="*/ 8 w 16"/>
                    <a:gd name="T1" fmla="*/ 19 h 19"/>
                    <a:gd name="T2" fmla="*/ 8 w 16"/>
                    <a:gd name="T3" fmla="*/ 19 h 19"/>
                    <a:gd name="T4" fmla="*/ 8 w 16"/>
                    <a:gd name="T5" fmla="*/ 19 h 19"/>
                    <a:gd name="T6" fmla="*/ 13 w 16"/>
                    <a:gd name="T7" fmla="*/ 10 h 19"/>
                    <a:gd name="T8" fmla="*/ 13 w 16"/>
                    <a:gd name="T9" fmla="*/ 10 h 19"/>
                    <a:gd name="T10" fmla="*/ 15 w 16"/>
                    <a:gd name="T11" fmla="*/ 10 h 19"/>
                    <a:gd name="T12" fmla="*/ 15 w 16"/>
                    <a:gd name="T13" fmla="*/ 8 h 19"/>
                    <a:gd name="T14" fmla="*/ 15 w 16"/>
                    <a:gd name="T15" fmla="*/ 8 h 19"/>
                    <a:gd name="T16" fmla="*/ 15 w 16"/>
                    <a:gd name="T17" fmla="*/ 8 h 19"/>
                    <a:gd name="T18" fmla="*/ 15 w 16"/>
                    <a:gd name="T19" fmla="*/ 8 h 19"/>
                    <a:gd name="T20" fmla="*/ 15 w 16"/>
                    <a:gd name="T21" fmla="*/ 8 h 19"/>
                    <a:gd name="T22" fmla="*/ 15 w 16"/>
                    <a:gd name="T23" fmla="*/ 8 h 19"/>
                    <a:gd name="T24" fmla="*/ 15 w 16"/>
                    <a:gd name="T25" fmla="*/ 6 h 19"/>
                    <a:gd name="T26" fmla="*/ 15 w 16"/>
                    <a:gd name="T27" fmla="*/ 6 h 19"/>
                    <a:gd name="T28" fmla="*/ 15 w 16"/>
                    <a:gd name="T29" fmla="*/ 6 h 19"/>
                    <a:gd name="T30" fmla="*/ 15 w 16"/>
                    <a:gd name="T31" fmla="*/ 6 h 19"/>
                    <a:gd name="T32" fmla="*/ 16 w 16"/>
                    <a:gd name="T33" fmla="*/ 6 h 19"/>
                    <a:gd name="T34" fmla="*/ 16 w 16"/>
                    <a:gd name="T35" fmla="*/ 6 h 19"/>
                    <a:gd name="T36" fmla="*/ 16 w 16"/>
                    <a:gd name="T37" fmla="*/ 5 h 19"/>
                    <a:gd name="T38" fmla="*/ 16 w 16"/>
                    <a:gd name="T39" fmla="*/ 5 h 19"/>
                    <a:gd name="T40" fmla="*/ 16 w 16"/>
                    <a:gd name="T41" fmla="*/ 5 h 19"/>
                    <a:gd name="T42" fmla="*/ 16 w 16"/>
                    <a:gd name="T43" fmla="*/ 5 h 19"/>
                    <a:gd name="T44" fmla="*/ 16 w 16"/>
                    <a:gd name="T45" fmla="*/ 5 h 19"/>
                    <a:gd name="T46" fmla="*/ 0 w 16"/>
                    <a:gd name="T47" fmla="*/ 0 h 19"/>
                    <a:gd name="T48" fmla="*/ 0 w 16"/>
                    <a:gd name="T49" fmla="*/ 0 h 19"/>
                    <a:gd name="T50" fmla="*/ 7 w 16"/>
                    <a:gd name="T51" fmla="*/ 8 h 19"/>
                    <a:gd name="T52" fmla="*/ 8 w 16"/>
                    <a:gd name="T53" fmla="*/ 15 h 19"/>
                    <a:gd name="T54" fmla="*/ 8 w 16"/>
                    <a:gd name="T55" fmla="*/ 19 h 19"/>
                    <a:gd name="T56" fmla="*/ 8 w 16"/>
                    <a:gd name="T57" fmla="*/ 19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19"/>
                    <a:gd name="T89" fmla="*/ 16 w 16"/>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19">
                      <a:moveTo>
                        <a:pt x="8" y="19"/>
                      </a:moveTo>
                      <a:lnTo>
                        <a:pt x="8" y="19"/>
                      </a:lnTo>
                      <a:lnTo>
                        <a:pt x="13" y="10"/>
                      </a:lnTo>
                      <a:lnTo>
                        <a:pt x="15" y="10"/>
                      </a:lnTo>
                      <a:lnTo>
                        <a:pt x="15" y="8"/>
                      </a:lnTo>
                      <a:lnTo>
                        <a:pt x="15" y="6"/>
                      </a:lnTo>
                      <a:lnTo>
                        <a:pt x="16" y="6"/>
                      </a:lnTo>
                      <a:lnTo>
                        <a:pt x="16" y="5"/>
                      </a:lnTo>
                      <a:lnTo>
                        <a:pt x="0" y="0"/>
                      </a:lnTo>
                      <a:lnTo>
                        <a:pt x="7" y="8"/>
                      </a:lnTo>
                      <a:lnTo>
                        <a:pt x="8" y="15"/>
                      </a:lnTo>
                      <a:lnTo>
                        <a:pt x="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0" name="Freeform 219"/>
                <p:cNvSpPr>
                  <a:spLocks noEditPoints="1"/>
                </p:cNvSpPr>
                <p:nvPr/>
              </p:nvSpPr>
              <p:spPr bwMode="auto">
                <a:xfrm>
                  <a:off x="2663248" y="3527514"/>
                  <a:ext cx="300990" cy="391160"/>
                </a:xfrm>
                <a:custGeom>
                  <a:avLst/>
                  <a:gdLst>
                    <a:gd name="T0" fmla="*/ 13 w 465"/>
                    <a:gd name="T1" fmla="*/ 378 h 380"/>
                    <a:gd name="T2" fmla="*/ 13 w 465"/>
                    <a:gd name="T3" fmla="*/ 378 h 380"/>
                    <a:gd name="T4" fmla="*/ 11 w 465"/>
                    <a:gd name="T5" fmla="*/ 377 h 380"/>
                    <a:gd name="T6" fmla="*/ 11 w 465"/>
                    <a:gd name="T7" fmla="*/ 377 h 380"/>
                    <a:gd name="T8" fmla="*/ 10 w 465"/>
                    <a:gd name="T9" fmla="*/ 375 h 380"/>
                    <a:gd name="T10" fmla="*/ 10 w 465"/>
                    <a:gd name="T11" fmla="*/ 375 h 380"/>
                    <a:gd name="T12" fmla="*/ 10 w 465"/>
                    <a:gd name="T13" fmla="*/ 374 h 380"/>
                    <a:gd name="T14" fmla="*/ 8 w 465"/>
                    <a:gd name="T15" fmla="*/ 374 h 380"/>
                    <a:gd name="T16" fmla="*/ 8 w 465"/>
                    <a:gd name="T17" fmla="*/ 372 h 380"/>
                    <a:gd name="T18" fmla="*/ 8 w 465"/>
                    <a:gd name="T19" fmla="*/ 370 h 380"/>
                    <a:gd name="T20" fmla="*/ 8 w 465"/>
                    <a:gd name="T21" fmla="*/ 367 h 380"/>
                    <a:gd name="T22" fmla="*/ 8 w 465"/>
                    <a:gd name="T23" fmla="*/ 362 h 380"/>
                    <a:gd name="T24" fmla="*/ 10 w 465"/>
                    <a:gd name="T25" fmla="*/ 357 h 380"/>
                    <a:gd name="T26" fmla="*/ 11 w 465"/>
                    <a:gd name="T27" fmla="*/ 351 h 380"/>
                    <a:gd name="T28" fmla="*/ 15 w 465"/>
                    <a:gd name="T29" fmla="*/ 346 h 380"/>
                    <a:gd name="T30" fmla="*/ 18 w 465"/>
                    <a:gd name="T31" fmla="*/ 343 h 380"/>
                    <a:gd name="T32" fmla="*/ 20 w 465"/>
                    <a:gd name="T33" fmla="*/ 341 h 380"/>
                    <a:gd name="T34" fmla="*/ 21 w 465"/>
                    <a:gd name="T35" fmla="*/ 339 h 380"/>
                    <a:gd name="T36" fmla="*/ 23 w 465"/>
                    <a:gd name="T37" fmla="*/ 338 h 380"/>
                    <a:gd name="T38" fmla="*/ 26 w 465"/>
                    <a:gd name="T39" fmla="*/ 336 h 380"/>
                    <a:gd name="T40" fmla="*/ 28 w 465"/>
                    <a:gd name="T41" fmla="*/ 333 h 380"/>
                    <a:gd name="T42" fmla="*/ 29 w 465"/>
                    <a:gd name="T43" fmla="*/ 331 h 380"/>
                    <a:gd name="T44" fmla="*/ 31 w 465"/>
                    <a:gd name="T45" fmla="*/ 331 h 380"/>
                    <a:gd name="T46" fmla="*/ 33 w 465"/>
                    <a:gd name="T47" fmla="*/ 330 h 380"/>
                    <a:gd name="T48" fmla="*/ 36 w 465"/>
                    <a:gd name="T49" fmla="*/ 328 h 380"/>
                    <a:gd name="T50" fmla="*/ 37 w 465"/>
                    <a:gd name="T51" fmla="*/ 326 h 380"/>
                    <a:gd name="T52" fmla="*/ 39 w 465"/>
                    <a:gd name="T53" fmla="*/ 325 h 380"/>
                    <a:gd name="T54" fmla="*/ 39 w 465"/>
                    <a:gd name="T55" fmla="*/ 323 h 380"/>
                    <a:gd name="T56" fmla="*/ 42 w 465"/>
                    <a:gd name="T57" fmla="*/ 323 h 380"/>
                    <a:gd name="T58" fmla="*/ 44 w 465"/>
                    <a:gd name="T59" fmla="*/ 320 h 380"/>
                    <a:gd name="T60" fmla="*/ 46 w 465"/>
                    <a:gd name="T61" fmla="*/ 320 h 380"/>
                    <a:gd name="T62" fmla="*/ 47 w 465"/>
                    <a:gd name="T63" fmla="*/ 318 h 380"/>
                    <a:gd name="T64" fmla="*/ 49 w 465"/>
                    <a:gd name="T65" fmla="*/ 317 h 380"/>
                    <a:gd name="T66" fmla="*/ 244 w 465"/>
                    <a:gd name="T67" fmla="*/ 213 h 380"/>
                    <a:gd name="T68" fmla="*/ 265 w 465"/>
                    <a:gd name="T69" fmla="*/ 201 h 380"/>
                    <a:gd name="T70" fmla="*/ 267 w 465"/>
                    <a:gd name="T71" fmla="*/ 201 h 380"/>
                    <a:gd name="T72" fmla="*/ 348 w 465"/>
                    <a:gd name="T73" fmla="*/ 149 h 380"/>
                    <a:gd name="T74" fmla="*/ 355 w 465"/>
                    <a:gd name="T75" fmla="*/ 143 h 380"/>
                    <a:gd name="T76" fmla="*/ 360 w 465"/>
                    <a:gd name="T77" fmla="*/ 138 h 380"/>
                    <a:gd name="T78" fmla="*/ 366 w 465"/>
                    <a:gd name="T79" fmla="*/ 135 h 380"/>
                    <a:gd name="T80" fmla="*/ 374 w 465"/>
                    <a:gd name="T81" fmla="*/ 126 h 380"/>
                    <a:gd name="T82" fmla="*/ 382 w 465"/>
                    <a:gd name="T83" fmla="*/ 118 h 380"/>
                    <a:gd name="T84" fmla="*/ 387 w 465"/>
                    <a:gd name="T85" fmla="*/ 113 h 380"/>
                    <a:gd name="T86" fmla="*/ 394 w 465"/>
                    <a:gd name="T87" fmla="*/ 107 h 380"/>
                    <a:gd name="T88" fmla="*/ 400 w 465"/>
                    <a:gd name="T89" fmla="*/ 100 h 380"/>
                    <a:gd name="T90" fmla="*/ 405 w 465"/>
                    <a:gd name="T91" fmla="*/ 94 h 380"/>
                    <a:gd name="T92" fmla="*/ 415 w 465"/>
                    <a:gd name="T93" fmla="*/ 83 h 380"/>
                    <a:gd name="T94" fmla="*/ 425 w 465"/>
                    <a:gd name="T95" fmla="*/ 71 h 380"/>
                    <a:gd name="T96" fmla="*/ 436 w 465"/>
                    <a:gd name="T97" fmla="*/ 55 h 380"/>
                    <a:gd name="T98" fmla="*/ 439 w 465"/>
                    <a:gd name="T99" fmla="*/ 43 h 380"/>
                    <a:gd name="T100" fmla="*/ 360 w 465"/>
                    <a:gd name="T101" fmla="*/ 115 h 380"/>
                    <a:gd name="T102" fmla="*/ 213 w 465"/>
                    <a:gd name="T103" fmla="*/ 196 h 380"/>
                    <a:gd name="T104" fmla="*/ 11 w 465"/>
                    <a:gd name="T105" fmla="*/ 323 h 380"/>
                    <a:gd name="T106" fmla="*/ 7 w 465"/>
                    <a:gd name="T107" fmla="*/ 377 h 380"/>
                    <a:gd name="T108" fmla="*/ 457 w 465"/>
                    <a:gd name="T109" fmla="*/ 17 h 380"/>
                    <a:gd name="T110" fmla="*/ 464 w 465"/>
                    <a:gd name="T111" fmla="*/ 6 h 380"/>
                    <a:gd name="T112" fmla="*/ 464 w 465"/>
                    <a:gd name="T113" fmla="*/ 4 h 380"/>
                    <a:gd name="T114" fmla="*/ 465 w 465"/>
                    <a:gd name="T115" fmla="*/ 3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5"/>
                    <a:gd name="T175" fmla="*/ 0 h 380"/>
                    <a:gd name="T176" fmla="*/ 465 w 465"/>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5" h="380">
                      <a:moveTo>
                        <a:pt x="13" y="380"/>
                      </a:moveTo>
                      <a:lnTo>
                        <a:pt x="13" y="380"/>
                      </a:lnTo>
                      <a:lnTo>
                        <a:pt x="13" y="378"/>
                      </a:lnTo>
                      <a:lnTo>
                        <a:pt x="11" y="378"/>
                      </a:lnTo>
                      <a:lnTo>
                        <a:pt x="11" y="377"/>
                      </a:lnTo>
                      <a:lnTo>
                        <a:pt x="11" y="375"/>
                      </a:lnTo>
                      <a:lnTo>
                        <a:pt x="10" y="375"/>
                      </a:lnTo>
                      <a:lnTo>
                        <a:pt x="10" y="374"/>
                      </a:lnTo>
                      <a:lnTo>
                        <a:pt x="8" y="374"/>
                      </a:lnTo>
                      <a:lnTo>
                        <a:pt x="8" y="372"/>
                      </a:lnTo>
                      <a:lnTo>
                        <a:pt x="8" y="370"/>
                      </a:lnTo>
                      <a:lnTo>
                        <a:pt x="8" y="369"/>
                      </a:lnTo>
                      <a:lnTo>
                        <a:pt x="8" y="367"/>
                      </a:lnTo>
                      <a:lnTo>
                        <a:pt x="8" y="365"/>
                      </a:lnTo>
                      <a:lnTo>
                        <a:pt x="8" y="364"/>
                      </a:lnTo>
                      <a:lnTo>
                        <a:pt x="8" y="362"/>
                      </a:lnTo>
                      <a:lnTo>
                        <a:pt x="8" y="361"/>
                      </a:lnTo>
                      <a:lnTo>
                        <a:pt x="8" y="359"/>
                      </a:lnTo>
                      <a:lnTo>
                        <a:pt x="8" y="357"/>
                      </a:lnTo>
                      <a:lnTo>
                        <a:pt x="10" y="357"/>
                      </a:lnTo>
                      <a:lnTo>
                        <a:pt x="10" y="356"/>
                      </a:lnTo>
                      <a:lnTo>
                        <a:pt x="10" y="354"/>
                      </a:lnTo>
                      <a:lnTo>
                        <a:pt x="11" y="354"/>
                      </a:lnTo>
                      <a:lnTo>
                        <a:pt x="11" y="352"/>
                      </a:lnTo>
                      <a:lnTo>
                        <a:pt x="11" y="351"/>
                      </a:lnTo>
                      <a:lnTo>
                        <a:pt x="13" y="351"/>
                      </a:lnTo>
                      <a:lnTo>
                        <a:pt x="13" y="349"/>
                      </a:lnTo>
                      <a:lnTo>
                        <a:pt x="13" y="348"/>
                      </a:lnTo>
                      <a:lnTo>
                        <a:pt x="15" y="348"/>
                      </a:lnTo>
                      <a:lnTo>
                        <a:pt x="15" y="346"/>
                      </a:lnTo>
                      <a:lnTo>
                        <a:pt x="16" y="346"/>
                      </a:lnTo>
                      <a:lnTo>
                        <a:pt x="16" y="344"/>
                      </a:lnTo>
                      <a:lnTo>
                        <a:pt x="18" y="344"/>
                      </a:lnTo>
                      <a:lnTo>
                        <a:pt x="18" y="343"/>
                      </a:lnTo>
                      <a:lnTo>
                        <a:pt x="20" y="341"/>
                      </a:lnTo>
                      <a:lnTo>
                        <a:pt x="21" y="341"/>
                      </a:lnTo>
                      <a:lnTo>
                        <a:pt x="21" y="339"/>
                      </a:lnTo>
                      <a:lnTo>
                        <a:pt x="23" y="338"/>
                      </a:lnTo>
                      <a:lnTo>
                        <a:pt x="24" y="336"/>
                      </a:lnTo>
                      <a:lnTo>
                        <a:pt x="26" y="336"/>
                      </a:lnTo>
                      <a:lnTo>
                        <a:pt x="26" y="335"/>
                      </a:lnTo>
                      <a:lnTo>
                        <a:pt x="28" y="335"/>
                      </a:lnTo>
                      <a:lnTo>
                        <a:pt x="28" y="333"/>
                      </a:lnTo>
                      <a:lnTo>
                        <a:pt x="29" y="333"/>
                      </a:lnTo>
                      <a:lnTo>
                        <a:pt x="29" y="331"/>
                      </a:lnTo>
                      <a:lnTo>
                        <a:pt x="31" y="331"/>
                      </a:lnTo>
                      <a:lnTo>
                        <a:pt x="33" y="330"/>
                      </a:lnTo>
                      <a:lnTo>
                        <a:pt x="34" y="328"/>
                      </a:lnTo>
                      <a:lnTo>
                        <a:pt x="36" y="328"/>
                      </a:lnTo>
                      <a:lnTo>
                        <a:pt x="36" y="326"/>
                      </a:lnTo>
                      <a:lnTo>
                        <a:pt x="37" y="326"/>
                      </a:lnTo>
                      <a:lnTo>
                        <a:pt x="37" y="325"/>
                      </a:lnTo>
                      <a:lnTo>
                        <a:pt x="39" y="325"/>
                      </a:lnTo>
                      <a:lnTo>
                        <a:pt x="39" y="323"/>
                      </a:lnTo>
                      <a:lnTo>
                        <a:pt x="41" y="323"/>
                      </a:lnTo>
                      <a:lnTo>
                        <a:pt x="42" y="323"/>
                      </a:lnTo>
                      <a:lnTo>
                        <a:pt x="42" y="322"/>
                      </a:lnTo>
                      <a:lnTo>
                        <a:pt x="44" y="322"/>
                      </a:lnTo>
                      <a:lnTo>
                        <a:pt x="44" y="320"/>
                      </a:lnTo>
                      <a:lnTo>
                        <a:pt x="46" y="320"/>
                      </a:lnTo>
                      <a:lnTo>
                        <a:pt x="47" y="320"/>
                      </a:lnTo>
                      <a:lnTo>
                        <a:pt x="47" y="318"/>
                      </a:lnTo>
                      <a:lnTo>
                        <a:pt x="49" y="318"/>
                      </a:lnTo>
                      <a:lnTo>
                        <a:pt x="49" y="317"/>
                      </a:lnTo>
                      <a:lnTo>
                        <a:pt x="65" y="305"/>
                      </a:lnTo>
                      <a:lnTo>
                        <a:pt x="81" y="292"/>
                      </a:lnTo>
                      <a:lnTo>
                        <a:pt x="117" y="273"/>
                      </a:lnTo>
                      <a:lnTo>
                        <a:pt x="179" y="242"/>
                      </a:lnTo>
                      <a:lnTo>
                        <a:pt x="244" y="213"/>
                      </a:lnTo>
                      <a:lnTo>
                        <a:pt x="260" y="203"/>
                      </a:lnTo>
                      <a:lnTo>
                        <a:pt x="262" y="203"/>
                      </a:lnTo>
                      <a:lnTo>
                        <a:pt x="264" y="203"/>
                      </a:lnTo>
                      <a:lnTo>
                        <a:pt x="264" y="201"/>
                      </a:lnTo>
                      <a:lnTo>
                        <a:pt x="265" y="201"/>
                      </a:lnTo>
                      <a:lnTo>
                        <a:pt x="267" y="201"/>
                      </a:lnTo>
                      <a:lnTo>
                        <a:pt x="272" y="198"/>
                      </a:lnTo>
                      <a:lnTo>
                        <a:pt x="309" y="175"/>
                      </a:lnTo>
                      <a:lnTo>
                        <a:pt x="329" y="164"/>
                      </a:lnTo>
                      <a:lnTo>
                        <a:pt x="345" y="151"/>
                      </a:lnTo>
                      <a:lnTo>
                        <a:pt x="348" y="149"/>
                      </a:lnTo>
                      <a:lnTo>
                        <a:pt x="350" y="148"/>
                      </a:lnTo>
                      <a:lnTo>
                        <a:pt x="351" y="146"/>
                      </a:lnTo>
                      <a:lnTo>
                        <a:pt x="353" y="144"/>
                      </a:lnTo>
                      <a:lnTo>
                        <a:pt x="355" y="143"/>
                      </a:lnTo>
                      <a:lnTo>
                        <a:pt x="356" y="143"/>
                      </a:lnTo>
                      <a:lnTo>
                        <a:pt x="356" y="141"/>
                      </a:lnTo>
                      <a:lnTo>
                        <a:pt x="358" y="141"/>
                      </a:lnTo>
                      <a:lnTo>
                        <a:pt x="360" y="139"/>
                      </a:lnTo>
                      <a:lnTo>
                        <a:pt x="360" y="138"/>
                      </a:lnTo>
                      <a:lnTo>
                        <a:pt x="361" y="138"/>
                      </a:lnTo>
                      <a:lnTo>
                        <a:pt x="363" y="136"/>
                      </a:lnTo>
                      <a:lnTo>
                        <a:pt x="364" y="135"/>
                      </a:lnTo>
                      <a:lnTo>
                        <a:pt x="366" y="135"/>
                      </a:lnTo>
                      <a:lnTo>
                        <a:pt x="369" y="130"/>
                      </a:lnTo>
                      <a:lnTo>
                        <a:pt x="371" y="130"/>
                      </a:lnTo>
                      <a:lnTo>
                        <a:pt x="373" y="128"/>
                      </a:lnTo>
                      <a:lnTo>
                        <a:pt x="373" y="126"/>
                      </a:lnTo>
                      <a:lnTo>
                        <a:pt x="374" y="126"/>
                      </a:lnTo>
                      <a:lnTo>
                        <a:pt x="376" y="123"/>
                      </a:lnTo>
                      <a:lnTo>
                        <a:pt x="377" y="123"/>
                      </a:lnTo>
                      <a:lnTo>
                        <a:pt x="381" y="120"/>
                      </a:lnTo>
                      <a:lnTo>
                        <a:pt x="382" y="120"/>
                      </a:lnTo>
                      <a:lnTo>
                        <a:pt x="382" y="118"/>
                      </a:lnTo>
                      <a:lnTo>
                        <a:pt x="384" y="117"/>
                      </a:lnTo>
                      <a:lnTo>
                        <a:pt x="386" y="115"/>
                      </a:lnTo>
                      <a:lnTo>
                        <a:pt x="387" y="115"/>
                      </a:lnTo>
                      <a:lnTo>
                        <a:pt x="387" y="113"/>
                      </a:lnTo>
                      <a:lnTo>
                        <a:pt x="389" y="112"/>
                      </a:lnTo>
                      <a:lnTo>
                        <a:pt x="390" y="110"/>
                      </a:lnTo>
                      <a:lnTo>
                        <a:pt x="392" y="109"/>
                      </a:lnTo>
                      <a:lnTo>
                        <a:pt x="394" y="107"/>
                      </a:lnTo>
                      <a:lnTo>
                        <a:pt x="395" y="105"/>
                      </a:lnTo>
                      <a:lnTo>
                        <a:pt x="397" y="104"/>
                      </a:lnTo>
                      <a:lnTo>
                        <a:pt x="400" y="100"/>
                      </a:lnTo>
                      <a:lnTo>
                        <a:pt x="402" y="99"/>
                      </a:lnTo>
                      <a:lnTo>
                        <a:pt x="405" y="96"/>
                      </a:lnTo>
                      <a:lnTo>
                        <a:pt x="405" y="94"/>
                      </a:lnTo>
                      <a:lnTo>
                        <a:pt x="410" y="89"/>
                      </a:lnTo>
                      <a:lnTo>
                        <a:pt x="415" y="84"/>
                      </a:lnTo>
                      <a:lnTo>
                        <a:pt x="415" y="83"/>
                      </a:lnTo>
                      <a:lnTo>
                        <a:pt x="416" y="83"/>
                      </a:lnTo>
                      <a:lnTo>
                        <a:pt x="421" y="74"/>
                      </a:lnTo>
                      <a:lnTo>
                        <a:pt x="425" y="71"/>
                      </a:lnTo>
                      <a:lnTo>
                        <a:pt x="428" y="68"/>
                      </a:lnTo>
                      <a:lnTo>
                        <a:pt x="428" y="66"/>
                      </a:lnTo>
                      <a:lnTo>
                        <a:pt x="436" y="55"/>
                      </a:lnTo>
                      <a:lnTo>
                        <a:pt x="439" y="52"/>
                      </a:lnTo>
                      <a:lnTo>
                        <a:pt x="449" y="35"/>
                      </a:lnTo>
                      <a:lnTo>
                        <a:pt x="439" y="43"/>
                      </a:lnTo>
                      <a:lnTo>
                        <a:pt x="431" y="52"/>
                      </a:lnTo>
                      <a:lnTo>
                        <a:pt x="412" y="66"/>
                      </a:lnTo>
                      <a:lnTo>
                        <a:pt x="397" y="76"/>
                      </a:lnTo>
                      <a:lnTo>
                        <a:pt x="374" y="102"/>
                      </a:lnTo>
                      <a:lnTo>
                        <a:pt x="360" y="115"/>
                      </a:lnTo>
                      <a:lnTo>
                        <a:pt x="343" y="128"/>
                      </a:lnTo>
                      <a:lnTo>
                        <a:pt x="325" y="139"/>
                      </a:lnTo>
                      <a:lnTo>
                        <a:pt x="308" y="152"/>
                      </a:lnTo>
                      <a:lnTo>
                        <a:pt x="286" y="164"/>
                      </a:lnTo>
                      <a:lnTo>
                        <a:pt x="265" y="174"/>
                      </a:lnTo>
                      <a:lnTo>
                        <a:pt x="213" y="196"/>
                      </a:lnTo>
                      <a:lnTo>
                        <a:pt x="164" y="219"/>
                      </a:lnTo>
                      <a:lnTo>
                        <a:pt x="119" y="243"/>
                      </a:lnTo>
                      <a:lnTo>
                        <a:pt x="80" y="266"/>
                      </a:lnTo>
                      <a:lnTo>
                        <a:pt x="47" y="289"/>
                      </a:lnTo>
                      <a:lnTo>
                        <a:pt x="33" y="300"/>
                      </a:lnTo>
                      <a:lnTo>
                        <a:pt x="21" y="312"/>
                      </a:lnTo>
                      <a:lnTo>
                        <a:pt x="11" y="323"/>
                      </a:lnTo>
                      <a:lnTo>
                        <a:pt x="5" y="333"/>
                      </a:lnTo>
                      <a:lnTo>
                        <a:pt x="2" y="343"/>
                      </a:lnTo>
                      <a:lnTo>
                        <a:pt x="0" y="354"/>
                      </a:lnTo>
                      <a:lnTo>
                        <a:pt x="2" y="365"/>
                      </a:lnTo>
                      <a:lnTo>
                        <a:pt x="3" y="374"/>
                      </a:lnTo>
                      <a:lnTo>
                        <a:pt x="7" y="377"/>
                      </a:lnTo>
                      <a:lnTo>
                        <a:pt x="13" y="380"/>
                      </a:lnTo>
                      <a:close/>
                      <a:moveTo>
                        <a:pt x="428" y="68"/>
                      </a:moveTo>
                      <a:lnTo>
                        <a:pt x="428" y="68"/>
                      </a:lnTo>
                      <a:lnTo>
                        <a:pt x="425" y="71"/>
                      </a:lnTo>
                      <a:lnTo>
                        <a:pt x="428" y="68"/>
                      </a:lnTo>
                      <a:close/>
                      <a:moveTo>
                        <a:pt x="457" y="17"/>
                      </a:moveTo>
                      <a:lnTo>
                        <a:pt x="457" y="17"/>
                      </a:lnTo>
                      <a:lnTo>
                        <a:pt x="462" y="8"/>
                      </a:lnTo>
                      <a:lnTo>
                        <a:pt x="464" y="8"/>
                      </a:lnTo>
                      <a:lnTo>
                        <a:pt x="464" y="6"/>
                      </a:lnTo>
                      <a:lnTo>
                        <a:pt x="464" y="4"/>
                      </a:lnTo>
                      <a:lnTo>
                        <a:pt x="465" y="4"/>
                      </a:lnTo>
                      <a:lnTo>
                        <a:pt x="465" y="3"/>
                      </a:lnTo>
                      <a:lnTo>
                        <a:pt x="451" y="0"/>
                      </a:lnTo>
                      <a:lnTo>
                        <a:pt x="456" y="8"/>
                      </a:lnTo>
                      <a:lnTo>
                        <a:pt x="457" y="17"/>
                      </a:lnTo>
                      <a:close/>
                    </a:path>
                  </a:pathLst>
                </a:custGeom>
                <a:solidFill>
                  <a:srgbClr val="2C8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1" name="Freeform 220"/>
                <p:cNvSpPr>
                  <a:spLocks/>
                </p:cNvSpPr>
                <p:nvPr/>
              </p:nvSpPr>
              <p:spPr bwMode="auto">
                <a:xfrm>
                  <a:off x="2663248" y="3563074"/>
                  <a:ext cx="290831" cy="355600"/>
                </a:xfrm>
                <a:custGeom>
                  <a:avLst/>
                  <a:gdLst>
                    <a:gd name="T0" fmla="*/ 13 w 449"/>
                    <a:gd name="T1" fmla="*/ 343 h 345"/>
                    <a:gd name="T2" fmla="*/ 13 w 449"/>
                    <a:gd name="T3" fmla="*/ 343 h 345"/>
                    <a:gd name="T4" fmla="*/ 11 w 449"/>
                    <a:gd name="T5" fmla="*/ 342 h 345"/>
                    <a:gd name="T6" fmla="*/ 11 w 449"/>
                    <a:gd name="T7" fmla="*/ 342 h 345"/>
                    <a:gd name="T8" fmla="*/ 11 w 449"/>
                    <a:gd name="T9" fmla="*/ 340 h 345"/>
                    <a:gd name="T10" fmla="*/ 10 w 449"/>
                    <a:gd name="T11" fmla="*/ 340 h 345"/>
                    <a:gd name="T12" fmla="*/ 10 w 449"/>
                    <a:gd name="T13" fmla="*/ 340 h 345"/>
                    <a:gd name="T14" fmla="*/ 10 w 449"/>
                    <a:gd name="T15" fmla="*/ 339 h 345"/>
                    <a:gd name="T16" fmla="*/ 8 w 449"/>
                    <a:gd name="T17" fmla="*/ 339 h 345"/>
                    <a:gd name="T18" fmla="*/ 8 w 449"/>
                    <a:gd name="T19" fmla="*/ 337 h 345"/>
                    <a:gd name="T20" fmla="*/ 8 w 449"/>
                    <a:gd name="T21" fmla="*/ 337 h 345"/>
                    <a:gd name="T22" fmla="*/ 8 w 449"/>
                    <a:gd name="T23" fmla="*/ 334 h 345"/>
                    <a:gd name="T24" fmla="*/ 8 w 449"/>
                    <a:gd name="T25" fmla="*/ 330 h 345"/>
                    <a:gd name="T26" fmla="*/ 8 w 449"/>
                    <a:gd name="T27" fmla="*/ 327 h 345"/>
                    <a:gd name="T28" fmla="*/ 10 w 449"/>
                    <a:gd name="T29" fmla="*/ 322 h 345"/>
                    <a:gd name="T30" fmla="*/ 11 w 449"/>
                    <a:gd name="T31" fmla="*/ 317 h 345"/>
                    <a:gd name="T32" fmla="*/ 13 w 449"/>
                    <a:gd name="T33" fmla="*/ 313 h 345"/>
                    <a:gd name="T34" fmla="*/ 16 w 449"/>
                    <a:gd name="T35" fmla="*/ 309 h 345"/>
                    <a:gd name="T36" fmla="*/ 18 w 449"/>
                    <a:gd name="T37" fmla="*/ 308 h 345"/>
                    <a:gd name="T38" fmla="*/ 20 w 449"/>
                    <a:gd name="T39" fmla="*/ 306 h 345"/>
                    <a:gd name="T40" fmla="*/ 21 w 449"/>
                    <a:gd name="T41" fmla="*/ 304 h 345"/>
                    <a:gd name="T42" fmla="*/ 23 w 449"/>
                    <a:gd name="T43" fmla="*/ 303 h 345"/>
                    <a:gd name="T44" fmla="*/ 24 w 449"/>
                    <a:gd name="T45" fmla="*/ 301 h 345"/>
                    <a:gd name="T46" fmla="*/ 28 w 449"/>
                    <a:gd name="T47" fmla="*/ 300 h 345"/>
                    <a:gd name="T48" fmla="*/ 29 w 449"/>
                    <a:gd name="T49" fmla="*/ 298 h 345"/>
                    <a:gd name="T50" fmla="*/ 31 w 449"/>
                    <a:gd name="T51" fmla="*/ 296 h 345"/>
                    <a:gd name="T52" fmla="*/ 33 w 449"/>
                    <a:gd name="T53" fmla="*/ 295 h 345"/>
                    <a:gd name="T54" fmla="*/ 33 w 449"/>
                    <a:gd name="T55" fmla="*/ 295 h 345"/>
                    <a:gd name="T56" fmla="*/ 34 w 449"/>
                    <a:gd name="T57" fmla="*/ 293 h 345"/>
                    <a:gd name="T58" fmla="*/ 36 w 449"/>
                    <a:gd name="T59" fmla="*/ 291 h 345"/>
                    <a:gd name="T60" fmla="*/ 37 w 449"/>
                    <a:gd name="T61" fmla="*/ 291 h 345"/>
                    <a:gd name="T62" fmla="*/ 39 w 449"/>
                    <a:gd name="T63" fmla="*/ 290 h 345"/>
                    <a:gd name="T64" fmla="*/ 41 w 449"/>
                    <a:gd name="T65" fmla="*/ 288 h 345"/>
                    <a:gd name="T66" fmla="*/ 42 w 449"/>
                    <a:gd name="T67" fmla="*/ 287 h 345"/>
                    <a:gd name="T68" fmla="*/ 44 w 449"/>
                    <a:gd name="T69" fmla="*/ 285 h 345"/>
                    <a:gd name="T70" fmla="*/ 46 w 449"/>
                    <a:gd name="T71" fmla="*/ 285 h 345"/>
                    <a:gd name="T72" fmla="*/ 47 w 449"/>
                    <a:gd name="T73" fmla="*/ 283 h 345"/>
                    <a:gd name="T74" fmla="*/ 49 w 449"/>
                    <a:gd name="T75" fmla="*/ 283 h 345"/>
                    <a:gd name="T76" fmla="*/ 81 w 449"/>
                    <a:gd name="T77" fmla="*/ 257 h 345"/>
                    <a:gd name="T78" fmla="*/ 260 w 449"/>
                    <a:gd name="T79" fmla="*/ 168 h 345"/>
                    <a:gd name="T80" fmla="*/ 265 w 449"/>
                    <a:gd name="T81" fmla="*/ 166 h 345"/>
                    <a:gd name="T82" fmla="*/ 267 w 449"/>
                    <a:gd name="T83" fmla="*/ 166 h 345"/>
                    <a:gd name="T84" fmla="*/ 348 w 449"/>
                    <a:gd name="T85" fmla="*/ 114 h 345"/>
                    <a:gd name="T86" fmla="*/ 353 w 449"/>
                    <a:gd name="T87" fmla="*/ 109 h 345"/>
                    <a:gd name="T88" fmla="*/ 358 w 449"/>
                    <a:gd name="T89" fmla="*/ 106 h 345"/>
                    <a:gd name="T90" fmla="*/ 363 w 449"/>
                    <a:gd name="T91" fmla="*/ 101 h 345"/>
                    <a:gd name="T92" fmla="*/ 369 w 449"/>
                    <a:gd name="T93" fmla="*/ 95 h 345"/>
                    <a:gd name="T94" fmla="*/ 376 w 449"/>
                    <a:gd name="T95" fmla="*/ 88 h 345"/>
                    <a:gd name="T96" fmla="*/ 382 w 449"/>
                    <a:gd name="T97" fmla="*/ 83 h 345"/>
                    <a:gd name="T98" fmla="*/ 387 w 449"/>
                    <a:gd name="T99" fmla="*/ 78 h 345"/>
                    <a:gd name="T100" fmla="*/ 392 w 449"/>
                    <a:gd name="T101" fmla="*/ 74 h 345"/>
                    <a:gd name="T102" fmla="*/ 397 w 449"/>
                    <a:gd name="T103" fmla="*/ 69 h 345"/>
                    <a:gd name="T104" fmla="*/ 402 w 449"/>
                    <a:gd name="T105" fmla="*/ 64 h 345"/>
                    <a:gd name="T106" fmla="*/ 410 w 449"/>
                    <a:gd name="T107" fmla="*/ 54 h 345"/>
                    <a:gd name="T108" fmla="*/ 416 w 449"/>
                    <a:gd name="T109" fmla="*/ 48 h 345"/>
                    <a:gd name="T110" fmla="*/ 425 w 449"/>
                    <a:gd name="T111" fmla="*/ 36 h 345"/>
                    <a:gd name="T112" fmla="*/ 436 w 449"/>
                    <a:gd name="T113" fmla="*/ 20 h 345"/>
                    <a:gd name="T114" fmla="*/ 449 w 449"/>
                    <a:gd name="T115" fmla="*/ 0 h 345"/>
                    <a:gd name="T116" fmla="*/ 397 w 449"/>
                    <a:gd name="T117" fmla="*/ 41 h 345"/>
                    <a:gd name="T118" fmla="*/ 308 w 449"/>
                    <a:gd name="T119" fmla="*/ 117 h 345"/>
                    <a:gd name="T120" fmla="*/ 119 w 449"/>
                    <a:gd name="T121" fmla="*/ 208 h 345"/>
                    <a:gd name="T122" fmla="*/ 5 w 449"/>
                    <a:gd name="T123" fmla="*/ 298 h 345"/>
                    <a:gd name="T124" fmla="*/ 7 w 449"/>
                    <a:gd name="T125" fmla="*/ 342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9"/>
                    <a:gd name="T190" fmla="*/ 0 h 345"/>
                    <a:gd name="T191" fmla="*/ 449 w 449"/>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9" h="345">
                      <a:moveTo>
                        <a:pt x="13" y="345"/>
                      </a:moveTo>
                      <a:lnTo>
                        <a:pt x="13" y="345"/>
                      </a:lnTo>
                      <a:lnTo>
                        <a:pt x="13" y="343"/>
                      </a:lnTo>
                      <a:lnTo>
                        <a:pt x="11" y="343"/>
                      </a:lnTo>
                      <a:lnTo>
                        <a:pt x="11" y="342"/>
                      </a:lnTo>
                      <a:lnTo>
                        <a:pt x="11" y="340"/>
                      </a:lnTo>
                      <a:lnTo>
                        <a:pt x="10" y="340"/>
                      </a:lnTo>
                      <a:lnTo>
                        <a:pt x="10" y="339"/>
                      </a:lnTo>
                      <a:lnTo>
                        <a:pt x="8" y="339"/>
                      </a:lnTo>
                      <a:lnTo>
                        <a:pt x="8" y="337"/>
                      </a:lnTo>
                      <a:lnTo>
                        <a:pt x="8" y="335"/>
                      </a:lnTo>
                      <a:lnTo>
                        <a:pt x="8" y="334"/>
                      </a:lnTo>
                      <a:lnTo>
                        <a:pt x="8" y="332"/>
                      </a:lnTo>
                      <a:lnTo>
                        <a:pt x="8" y="330"/>
                      </a:lnTo>
                      <a:lnTo>
                        <a:pt x="8" y="329"/>
                      </a:lnTo>
                      <a:lnTo>
                        <a:pt x="8" y="327"/>
                      </a:lnTo>
                      <a:lnTo>
                        <a:pt x="8" y="326"/>
                      </a:lnTo>
                      <a:lnTo>
                        <a:pt x="8" y="324"/>
                      </a:lnTo>
                      <a:lnTo>
                        <a:pt x="8" y="322"/>
                      </a:lnTo>
                      <a:lnTo>
                        <a:pt x="10" y="322"/>
                      </a:lnTo>
                      <a:lnTo>
                        <a:pt x="10" y="321"/>
                      </a:lnTo>
                      <a:lnTo>
                        <a:pt x="10" y="319"/>
                      </a:lnTo>
                      <a:lnTo>
                        <a:pt x="11" y="319"/>
                      </a:lnTo>
                      <a:lnTo>
                        <a:pt x="11" y="317"/>
                      </a:lnTo>
                      <a:lnTo>
                        <a:pt x="11" y="316"/>
                      </a:lnTo>
                      <a:lnTo>
                        <a:pt x="13" y="316"/>
                      </a:lnTo>
                      <a:lnTo>
                        <a:pt x="13" y="314"/>
                      </a:lnTo>
                      <a:lnTo>
                        <a:pt x="13" y="313"/>
                      </a:lnTo>
                      <a:lnTo>
                        <a:pt x="15" y="313"/>
                      </a:lnTo>
                      <a:lnTo>
                        <a:pt x="15" y="311"/>
                      </a:lnTo>
                      <a:lnTo>
                        <a:pt x="16" y="311"/>
                      </a:lnTo>
                      <a:lnTo>
                        <a:pt x="16" y="309"/>
                      </a:lnTo>
                      <a:lnTo>
                        <a:pt x="18" y="309"/>
                      </a:lnTo>
                      <a:lnTo>
                        <a:pt x="18" y="308"/>
                      </a:lnTo>
                      <a:lnTo>
                        <a:pt x="20" y="306"/>
                      </a:lnTo>
                      <a:lnTo>
                        <a:pt x="21" y="306"/>
                      </a:lnTo>
                      <a:lnTo>
                        <a:pt x="21" y="304"/>
                      </a:lnTo>
                      <a:lnTo>
                        <a:pt x="23" y="303"/>
                      </a:lnTo>
                      <a:lnTo>
                        <a:pt x="24" y="301"/>
                      </a:lnTo>
                      <a:lnTo>
                        <a:pt x="26" y="301"/>
                      </a:lnTo>
                      <a:lnTo>
                        <a:pt x="26" y="300"/>
                      </a:lnTo>
                      <a:lnTo>
                        <a:pt x="28" y="300"/>
                      </a:lnTo>
                      <a:lnTo>
                        <a:pt x="28" y="298"/>
                      </a:lnTo>
                      <a:lnTo>
                        <a:pt x="29" y="298"/>
                      </a:lnTo>
                      <a:lnTo>
                        <a:pt x="29" y="296"/>
                      </a:lnTo>
                      <a:lnTo>
                        <a:pt x="31" y="296"/>
                      </a:lnTo>
                      <a:lnTo>
                        <a:pt x="33" y="295"/>
                      </a:lnTo>
                      <a:lnTo>
                        <a:pt x="34" y="293"/>
                      </a:lnTo>
                      <a:lnTo>
                        <a:pt x="36" y="293"/>
                      </a:lnTo>
                      <a:lnTo>
                        <a:pt x="36" y="291"/>
                      </a:lnTo>
                      <a:lnTo>
                        <a:pt x="37" y="291"/>
                      </a:lnTo>
                      <a:lnTo>
                        <a:pt x="37" y="290"/>
                      </a:lnTo>
                      <a:lnTo>
                        <a:pt x="39" y="290"/>
                      </a:lnTo>
                      <a:lnTo>
                        <a:pt x="39" y="288"/>
                      </a:lnTo>
                      <a:lnTo>
                        <a:pt x="41" y="288"/>
                      </a:lnTo>
                      <a:lnTo>
                        <a:pt x="42" y="288"/>
                      </a:lnTo>
                      <a:lnTo>
                        <a:pt x="42" y="287"/>
                      </a:lnTo>
                      <a:lnTo>
                        <a:pt x="44" y="287"/>
                      </a:lnTo>
                      <a:lnTo>
                        <a:pt x="44" y="285"/>
                      </a:lnTo>
                      <a:lnTo>
                        <a:pt x="46" y="285"/>
                      </a:lnTo>
                      <a:lnTo>
                        <a:pt x="47" y="285"/>
                      </a:lnTo>
                      <a:lnTo>
                        <a:pt x="47" y="283"/>
                      </a:lnTo>
                      <a:lnTo>
                        <a:pt x="49" y="283"/>
                      </a:lnTo>
                      <a:lnTo>
                        <a:pt x="49" y="282"/>
                      </a:lnTo>
                      <a:lnTo>
                        <a:pt x="65" y="270"/>
                      </a:lnTo>
                      <a:lnTo>
                        <a:pt x="81" y="257"/>
                      </a:lnTo>
                      <a:lnTo>
                        <a:pt x="117" y="238"/>
                      </a:lnTo>
                      <a:lnTo>
                        <a:pt x="179" y="207"/>
                      </a:lnTo>
                      <a:lnTo>
                        <a:pt x="244" y="178"/>
                      </a:lnTo>
                      <a:lnTo>
                        <a:pt x="260" y="168"/>
                      </a:lnTo>
                      <a:lnTo>
                        <a:pt x="262" y="168"/>
                      </a:lnTo>
                      <a:lnTo>
                        <a:pt x="264" y="168"/>
                      </a:lnTo>
                      <a:lnTo>
                        <a:pt x="264" y="166"/>
                      </a:lnTo>
                      <a:lnTo>
                        <a:pt x="265" y="166"/>
                      </a:lnTo>
                      <a:lnTo>
                        <a:pt x="267" y="166"/>
                      </a:lnTo>
                      <a:lnTo>
                        <a:pt x="272" y="163"/>
                      </a:lnTo>
                      <a:lnTo>
                        <a:pt x="309" y="140"/>
                      </a:lnTo>
                      <a:lnTo>
                        <a:pt x="329" y="129"/>
                      </a:lnTo>
                      <a:lnTo>
                        <a:pt x="345" y="116"/>
                      </a:lnTo>
                      <a:lnTo>
                        <a:pt x="348" y="114"/>
                      </a:lnTo>
                      <a:lnTo>
                        <a:pt x="350" y="113"/>
                      </a:lnTo>
                      <a:lnTo>
                        <a:pt x="351" y="111"/>
                      </a:lnTo>
                      <a:lnTo>
                        <a:pt x="353" y="109"/>
                      </a:lnTo>
                      <a:lnTo>
                        <a:pt x="355" y="108"/>
                      </a:lnTo>
                      <a:lnTo>
                        <a:pt x="356" y="108"/>
                      </a:lnTo>
                      <a:lnTo>
                        <a:pt x="356" y="106"/>
                      </a:lnTo>
                      <a:lnTo>
                        <a:pt x="358" y="106"/>
                      </a:lnTo>
                      <a:lnTo>
                        <a:pt x="360" y="104"/>
                      </a:lnTo>
                      <a:lnTo>
                        <a:pt x="360" y="103"/>
                      </a:lnTo>
                      <a:lnTo>
                        <a:pt x="361" y="103"/>
                      </a:lnTo>
                      <a:lnTo>
                        <a:pt x="363" y="101"/>
                      </a:lnTo>
                      <a:lnTo>
                        <a:pt x="364" y="100"/>
                      </a:lnTo>
                      <a:lnTo>
                        <a:pt x="366" y="100"/>
                      </a:lnTo>
                      <a:lnTo>
                        <a:pt x="369" y="95"/>
                      </a:lnTo>
                      <a:lnTo>
                        <a:pt x="371" y="95"/>
                      </a:lnTo>
                      <a:lnTo>
                        <a:pt x="373" y="93"/>
                      </a:lnTo>
                      <a:lnTo>
                        <a:pt x="373" y="91"/>
                      </a:lnTo>
                      <a:lnTo>
                        <a:pt x="374" y="91"/>
                      </a:lnTo>
                      <a:lnTo>
                        <a:pt x="376" y="88"/>
                      </a:lnTo>
                      <a:lnTo>
                        <a:pt x="377" y="88"/>
                      </a:lnTo>
                      <a:lnTo>
                        <a:pt x="381" y="85"/>
                      </a:lnTo>
                      <a:lnTo>
                        <a:pt x="382" y="85"/>
                      </a:lnTo>
                      <a:lnTo>
                        <a:pt x="382" y="83"/>
                      </a:lnTo>
                      <a:lnTo>
                        <a:pt x="384" y="82"/>
                      </a:lnTo>
                      <a:lnTo>
                        <a:pt x="386" y="80"/>
                      </a:lnTo>
                      <a:lnTo>
                        <a:pt x="387" y="80"/>
                      </a:lnTo>
                      <a:lnTo>
                        <a:pt x="387" y="78"/>
                      </a:lnTo>
                      <a:lnTo>
                        <a:pt x="389" y="77"/>
                      </a:lnTo>
                      <a:lnTo>
                        <a:pt x="390" y="75"/>
                      </a:lnTo>
                      <a:lnTo>
                        <a:pt x="392" y="74"/>
                      </a:lnTo>
                      <a:lnTo>
                        <a:pt x="394" y="72"/>
                      </a:lnTo>
                      <a:lnTo>
                        <a:pt x="395" y="70"/>
                      </a:lnTo>
                      <a:lnTo>
                        <a:pt x="397" y="69"/>
                      </a:lnTo>
                      <a:lnTo>
                        <a:pt x="400" y="65"/>
                      </a:lnTo>
                      <a:lnTo>
                        <a:pt x="402" y="64"/>
                      </a:lnTo>
                      <a:lnTo>
                        <a:pt x="405" y="61"/>
                      </a:lnTo>
                      <a:lnTo>
                        <a:pt x="405" y="59"/>
                      </a:lnTo>
                      <a:lnTo>
                        <a:pt x="410" y="54"/>
                      </a:lnTo>
                      <a:lnTo>
                        <a:pt x="415" y="49"/>
                      </a:lnTo>
                      <a:lnTo>
                        <a:pt x="415" y="48"/>
                      </a:lnTo>
                      <a:lnTo>
                        <a:pt x="416" y="48"/>
                      </a:lnTo>
                      <a:lnTo>
                        <a:pt x="421" y="39"/>
                      </a:lnTo>
                      <a:lnTo>
                        <a:pt x="425" y="36"/>
                      </a:lnTo>
                      <a:lnTo>
                        <a:pt x="428" y="33"/>
                      </a:lnTo>
                      <a:lnTo>
                        <a:pt x="428" y="31"/>
                      </a:lnTo>
                      <a:lnTo>
                        <a:pt x="436" y="20"/>
                      </a:lnTo>
                      <a:lnTo>
                        <a:pt x="439" y="17"/>
                      </a:lnTo>
                      <a:lnTo>
                        <a:pt x="449" y="0"/>
                      </a:lnTo>
                      <a:lnTo>
                        <a:pt x="439" y="8"/>
                      </a:lnTo>
                      <a:lnTo>
                        <a:pt x="431" y="17"/>
                      </a:lnTo>
                      <a:lnTo>
                        <a:pt x="412" y="31"/>
                      </a:lnTo>
                      <a:lnTo>
                        <a:pt x="397" y="41"/>
                      </a:lnTo>
                      <a:lnTo>
                        <a:pt x="374" y="67"/>
                      </a:lnTo>
                      <a:lnTo>
                        <a:pt x="360" y="80"/>
                      </a:lnTo>
                      <a:lnTo>
                        <a:pt x="343" y="93"/>
                      </a:lnTo>
                      <a:lnTo>
                        <a:pt x="325" y="104"/>
                      </a:lnTo>
                      <a:lnTo>
                        <a:pt x="308" y="117"/>
                      </a:lnTo>
                      <a:lnTo>
                        <a:pt x="286" y="129"/>
                      </a:lnTo>
                      <a:lnTo>
                        <a:pt x="265" y="139"/>
                      </a:lnTo>
                      <a:lnTo>
                        <a:pt x="213" y="161"/>
                      </a:lnTo>
                      <a:lnTo>
                        <a:pt x="164" y="184"/>
                      </a:lnTo>
                      <a:lnTo>
                        <a:pt x="119" y="208"/>
                      </a:lnTo>
                      <a:lnTo>
                        <a:pt x="80" y="231"/>
                      </a:lnTo>
                      <a:lnTo>
                        <a:pt x="47" y="254"/>
                      </a:lnTo>
                      <a:lnTo>
                        <a:pt x="33" y="265"/>
                      </a:lnTo>
                      <a:lnTo>
                        <a:pt x="21" y="277"/>
                      </a:lnTo>
                      <a:lnTo>
                        <a:pt x="11" y="288"/>
                      </a:lnTo>
                      <a:lnTo>
                        <a:pt x="5" y="298"/>
                      </a:lnTo>
                      <a:lnTo>
                        <a:pt x="2" y="308"/>
                      </a:lnTo>
                      <a:lnTo>
                        <a:pt x="0" y="319"/>
                      </a:lnTo>
                      <a:lnTo>
                        <a:pt x="2" y="330"/>
                      </a:lnTo>
                      <a:lnTo>
                        <a:pt x="3" y="339"/>
                      </a:lnTo>
                      <a:lnTo>
                        <a:pt x="7" y="342"/>
                      </a:lnTo>
                      <a:lnTo>
                        <a:pt x="13"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2" name="Freeform 221"/>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3" name="Freeform 222"/>
                <p:cNvSpPr>
                  <a:spLocks/>
                </p:cNvSpPr>
                <p:nvPr/>
              </p:nvSpPr>
              <p:spPr bwMode="auto">
                <a:xfrm>
                  <a:off x="2955347" y="3527514"/>
                  <a:ext cx="8890" cy="16511"/>
                </a:xfrm>
                <a:custGeom>
                  <a:avLst/>
                  <a:gdLst>
                    <a:gd name="T0" fmla="*/ 6 w 14"/>
                    <a:gd name="T1" fmla="*/ 17 h 17"/>
                    <a:gd name="T2" fmla="*/ 6 w 14"/>
                    <a:gd name="T3" fmla="*/ 17 h 17"/>
                    <a:gd name="T4" fmla="*/ 6 w 14"/>
                    <a:gd name="T5" fmla="*/ 17 h 17"/>
                    <a:gd name="T6" fmla="*/ 11 w 14"/>
                    <a:gd name="T7" fmla="*/ 8 h 17"/>
                    <a:gd name="T8" fmla="*/ 11 w 14"/>
                    <a:gd name="T9" fmla="*/ 8 h 17"/>
                    <a:gd name="T10" fmla="*/ 13 w 14"/>
                    <a:gd name="T11" fmla="*/ 8 h 17"/>
                    <a:gd name="T12" fmla="*/ 13 w 14"/>
                    <a:gd name="T13" fmla="*/ 6 h 17"/>
                    <a:gd name="T14" fmla="*/ 13 w 14"/>
                    <a:gd name="T15" fmla="*/ 6 h 17"/>
                    <a:gd name="T16" fmla="*/ 13 w 14"/>
                    <a:gd name="T17" fmla="*/ 6 h 17"/>
                    <a:gd name="T18" fmla="*/ 13 w 14"/>
                    <a:gd name="T19" fmla="*/ 6 h 17"/>
                    <a:gd name="T20" fmla="*/ 13 w 14"/>
                    <a:gd name="T21" fmla="*/ 6 h 17"/>
                    <a:gd name="T22" fmla="*/ 13 w 14"/>
                    <a:gd name="T23" fmla="*/ 6 h 17"/>
                    <a:gd name="T24" fmla="*/ 13 w 14"/>
                    <a:gd name="T25" fmla="*/ 4 h 17"/>
                    <a:gd name="T26" fmla="*/ 13 w 14"/>
                    <a:gd name="T27" fmla="*/ 4 h 17"/>
                    <a:gd name="T28" fmla="*/ 13 w 14"/>
                    <a:gd name="T29" fmla="*/ 4 h 17"/>
                    <a:gd name="T30" fmla="*/ 13 w 14"/>
                    <a:gd name="T31" fmla="*/ 4 h 17"/>
                    <a:gd name="T32" fmla="*/ 14 w 14"/>
                    <a:gd name="T33" fmla="*/ 4 h 17"/>
                    <a:gd name="T34" fmla="*/ 14 w 14"/>
                    <a:gd name="T35" fmla="*/ 4 h 17"/>
                    <a:gd name="T36" fmla="*/ 14 w 14"/>
                    <a:gd name="T37" fmla="*/ 3 h 17"/>
                    <a:gd name="T38" fmla="*/ 14 w 14"/>
                    <a:gd name="T39" fmla="*/ 3 h 17"/>
                    <a:gd name="T40" fmla="*/ 14 w 14"/>
                    <a:gd name="T41" fmla="*/ 3 h 17"/>
                    <a:gd name="T42" fmla="*/ 14 w 14"/>
                    <a:gd name="T43" fmla="*/ 3 h 17"/>
                    <a:gd name="T44" fmla="*/ 14 w 14"/>
                    <a:gd name="T45" fmla="*/ 3 h 17"/>
                    <a:gd name="T46" fmla="*/ 0 w 14"/>
                    <a:gd name="T47" fmla="*/ 0 h 17"/>
                    <a:gd name="T48" fmla="*/ 0 w 14"/>
                    <a:gd name="T49" fmla="*/ 0 h 17"/>
                    <a:gd name="T50" fmla="*/ 5 w 14"/>
                    <a:gd name="T51" fmla="*/ 8 h 17"/>
                    <a:gd name="T52" fmla="*/ 6 w 14"/>
                    <a:gd name="T53" fmla="*/ 17 h 17"/>
                    <a:gd name="T54" fmla="*/ 6 w 14"/>
                    <a:gd name="T55" fmla="*/ 17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
                    <a:gd name="T85" fmla="*/ 0 h 17"/>
                    <a:gd name="T86" fmla="*/ 14 w 14"/>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 h="17">
                      <a:moveTo>
                        <a:pt x="6" y="17"/>
                      </a:moveTo>
                      <a:lnTo>
                        <a:pt x="6" y="17"/>
                      </a:lnTo>
                      <a:lnTo>
                        <a:pt x="11" y="8"/>
                      </a:lnTo>
                      <a:lnTo>
                        <a:pt x="13" y="8"/>
                      </a:lnTo>
                      <a:lnTo>
                        <a:pt x="13" y="6"/>
                      </a:lnTo>
                      <a:lnTo>
                        <a:pt x="13" y="4"/>
                      </a:lnTo>
                      <a:lnTo>
                        <a:pt x="14" y="4"/>
                      </a:lnTo>
                      <a:lnTo>
                        <a:pt x="14" y="3"/>
                      </a:lnTo>
                      <a:lnTo>
                        <a:pt x="0" y="0"/>
                      </a:lnTo>
                      <a:lnTo>
                        <a:pt x="5" y="8"/>
                      </a:lnTo>
                      <a:lnTo>
                        <a:pt x="6"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4" name="Freeform 223"/>
                <p:cNvSpPr>
                  <a:spLocks noEditPoints="1"/>
                </p:cNvSpPr>
                <p:nvPr/>
              </p:nvSpPr>
              <p:spPr bwMode="auto">
                <a:xfrm>
                  <a:off x="2664518" y="3527514"/>
                  <a:ext cx="299720" cy="391160"/>
                </a:xfrm>
                <a:custGeom>
                  <a:avLst/>
                  <a:gdLst>
                    <a:gd name="T0" fmla="*/ 11 w 463"/>
                    <a:gd name="T1" fmla="*/ 378 h 380"/>
                    <a:gd name="T2" fmla="*/ 11 w 463"/>
                    <a:gd name="T3" fmla="*/ 378 h 380"/>
                    <a:gd name="T4" fmla="*/ 9 w 463"/>
                    <a:gd name="T5" fmla="*/ 377 h 380"/>
                    <a:gd name="T6" fmla="*/ 9 w 463"/>
                    <a:gd name="T7" fmla="*/ 377 h 380"/>
                    <a:gd name="T8" fmla="*/ 8 w 463"/>
                    <a:gd name="T9" fmla="*/ 375 h 380"/>
                    <a:gd name="T10" fmla="*/ 8 w 463"/>
                    <a:gd name="T11" fmla="*/ 375 h 380"/>
                    <a:gd name="T12" fmla="*/ 8 w 463"/>
                    <a:gd name="T13" fmla="*/ 374 h 380"/>
                    <a:gd name="T14" fmla="*/ 6 w 463"/>
                    <a:gd name="T15" fmla="*/ 374 h 380"/>
                    <a:gd name="T16" fmla="*/ 6 w 463"/>
                    <a:gd name="T17" fmla="*/ 372 h 380"/>
                    <a:gd name="T18" fmla="*/ 6 w 463"/>
                    <a:gd name="T19" fmla="*/ 370 h 380"/>
                    <a:gd name="T20" fmla="*/ 6 w 463"/>
                    <a:gd name="T21" fmla="*/ 367 h 380"/>
                    <a:gd name="T22" fmla="*/ 6 w 463"/>
                    <a:gd name="T23" fmla="*/ 362 h 380"/>
                    <a:gd name="T24" fmla="*/ 8 w 463"/>
                    <a:gd name="T25" fmla="*/ 357 h 380"/>
                    <a:gd name="T26" fmla="*/ 9 w 463"/>
                    <a:gd name="T27" fmla="*/ 351 h 380"/>
                    <a:gd name="T28" fmla="*/ 13 w 463"/>
                    <a:gd name="T29" fmla="*/ 346 h 380"/>
                    <a:gd name="T30" fmla="*/ 16 w 463"/>
                    <a:gd name="T31" fmla="*/ 343 h 380"/>
                    <a:gd name="T32" fmla="*/ 18 w 463"/>
                    <a:gd name="T33" fmla="*/ 341 h 380"/>
                    <a:gd name="T34" fmla="*/ 19 w 463"/>
                    <a:gd name="T35" fmla="*/ 339 h 380"/>
                    <a:gd name="T36" fmla="*/ 21 w 463"/>
                    <a:gd name="T37" fmla="*/ 338 h 380"/>
                    <a:gd name="T38" fmla="*/ 24 w 463"/>
                    <a:gd name="T39" fmla="*/ 336 h 380"/>
                    <a:gd name="T40" fmla="*/ 26 w 463"/>
                    <a:gd name="T41" fmla="*/ 333 h 380"/>
                    <a:gd name="T42" fmla="*/ 27 w 463"/>
                    <a:gd name="T43" fmla="*/ 331 h 380"/>
                    <a:gd name="T44" fmla="*/ 29 w 463"/>
                    <a:gd name="T45" fmla="*/ 331 h 380"/>
                    <a:gd name="T46" fmla="*/ 31 w 463"/>
                    <a:gd name="T47" fmla="*/ 330 h 380"/>
                    <a:gd name="T48" fmla="*/ 34 w 463"/>
                    <a:gd name="T49" fmla="*/ 328 h 380"/>
                    <a:gd name="T50" fmla="*/ 35 w 463"/>
                    <a:gd name="T51" fmla="*/ 326 h 380"/>
                    <a:gd name="T52" fmla="*/ 37 w 463"/>
                    <a:gd name="T53" fmla="*/ 325 h 380"/>
                    <a:gd name="T54" fmla="*/ 37 w 463"/>
                    <a:gd name="T55" fmla="*/ 323 h 380"/>
                    <a:gd name="T56" fmla="*/ 40 w 463"/>
                    <a:gd name="T57" fmla="*/ 323 h 380"/>
                    <a:gd name="T58" fmla="*/ 42 w 463"/>
                    <a:gd name="T59" fmla="*/ 320 h 380"/>
                    <a:gd name="T60" fmla="*/ 44 w 463"/>
                    <a:gd name="T61" fmla="*/ 320 h 380"/>
                    <a:gd name="T62" fmla="*/ 45 w 463"/>
                    <a:gd name="T63" fmla="*/ 318 h 380"/>
                    <a:gd name="T64" fmla="*/ 47 w 463"/>
                    <a:gd name="T65" fmla="*/ 317 h 380"/>
                    <a:gd name="T66" fmla="*/ 242 w 463"/>
                    <a:gd name="T67" fmla="*/ 213 h 380"/>
                    <a:gd name="T68" fmla="*/ 263 w 463"/>
                    <a:gd name="T69" fmla="*/ 201 h 380"/>
                    <a:gd name="T70" fmla="*/ 265 w 463"/>
                    <a:gd name="T71" fmla="*/ 201 h 380"/>
                    <a:gd name="T72" fmla="*/ 346 w 463"/>
                    <a:gd name="T73" fmla="*/ 149 h 380"/>
                    <a:gd name="T74" fmla="*/ 353 w 463"/>
                    <a:gd name="T75" fmla="*/ 143 h 380"/>
                    <a:gd name="T76" fmla="*/ 358 w 463"/>
                    <a:gd name="T77" fmla="*/ 138 h 380"/>
                    <a:gd name="T78" fmla="*/ 364 w 463"/>
                    <a:gd name="T79" fmla="*/ 135 h 380"/>
                    <a:gd name="T80" fmla="*/ 372 w 463"/>
                    <a:gd name="T81" fmla="*/ 126 h 380"/>
                    <a:gd name="T82" fmla="*/ 380 w 463"/>
                    <a:gd name="T83" fmla="*/ 118 h 380"/>
                    <a:gd name="T84" fmla="*/ 385 w 463"/>
                    <a:gd name="T85" fmla="*/ 113 h 380"/>
                    <a:gd name="T86" fmla="*/ 392 w 463"/>
                    <a:gd name="T87" fmla="*/ 107 h 380"/>
                    <a:gd name="T88" fmla="*/ 398 w 463"/>
                    <a:gd name="T89" fmla="*/ 100 h 380"/>
                    <a:gd name="T90" fmla="*/ 403 w 463"/>
                    <a:gd name="T91" fmla="*/ 94 h 380"/>
                    <a:gd name="T92" fmla="*/ 413 w 463"/>
                    <a:gd name="T93" fmla="*/ 83 h 380"/>
                    <a:gd name="T94" fmla="*/ 423 w 463"/>
                    <a:gd name="T95" fmla="*/ 71 h 380"/>
                    <a:gd name="T96" fmla="*/ 434 w 463"/>
                    <a:gd name="T97" fmla="*/ 55 h 380"/>
                    <a:gd name="T98" fmla="*/ 437 w 463"/>
                    <a:gd name="T99" fmla="*/ 43 h 380"/>
                    <a:gd name="T100" fmla="*/ 379 w 463"/>
                    <a:gd name="T101" fmla="*/ 99 h 380"/>
                    <a:gd name="T102" fmla="*/ 265 w 463"/>
                    <a:gd name="T103" fmla="*/ 175 h 380"/>
                    <a:gd name="T104" fmla="*/ 21 w 463"/>
                    <a:gd name="T105" fmla="*/ 313 h 380"/>
                    <a:gd name="T106" fmla="*/ 1 w 463"/>
                    <a:gd name="T107" fmla="*/ 374 h 380"/>
                    <a:gd name="T108" fmla="*/ 426 w 463"/>
                    <a:gd name="T109" fmla="*/ 68 h 380"/>
                    <a:gd name="T110" fmla="*/ 462 w 463"/>
                    <a:gd name="T111" fmla="*/ 6 h 380"/>
                    <a:gd name="T112" fmla="*/ 462 w 463"/>
                    <a:gd name="T113" fmla="*/ 4 h 380"/>
                    <a:gd name="T114" fmla="*/ 463 w 463"/>
                    <a:gd name="T115" fmla="*/ 3 h 380"/>
                    <a:gd name="T116" fmla="*/ 455 w 463"/>
                    <a:gd name="T117" fmla="*/ 17 h 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3"/>
                    <a:gd name="T178" fmla="*/ 0 h 380"/>
                    <a:gd name="T179" fmla="*/ 463 w 463"/>
                    <a:gd name="T180" fmla="*/ 380 h 3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3" h="380">
                      <a:moveTo>
                        <a:pt x="11" y="380"/>
                      </a:moveTo>
                      <a:lnTo>
                        <a:pt x="11" y="380"/>
                      </a:lnTo>
                      <a:lnTo>
                        <a:pt x="11" y="378"/>
                      </a:lnTo>
                      <a:lnTo>
                        <a:pt x="9" y="378"/>
                      </a:lnTo>
                      <a:lnTo>
                        <a:pt x="9" y="377"/>
                      </a:lnTo>
                      <a:lnTo>
                        <a:pt x="9" y="375"/>
                      </a:lnTo>
                      <a:lnTo>
                        <a:pt x="8" y="375"/>
                      </a:lnTo>
                      <a:lnTo>
                        <a:pt x="8" y="374"/>
                      </a:lnTo>
                      <a:lnTo>
                        <a:pt x="6" y="374"/>
                      </a:lnTo>
                      <a:lnTo>
                        <a:pt x="6" y="372"/>
                      </a:lnTo>
                      <a:lnTo>
                        <a:pt x="6" y="370"/>
                      </a:lnTo>
                      <a:lnTo>
                        <a:pt x="6" y="369"/>
                      </a:lnTo>
                      <a:lnTo>
                        <a:pt x="6" y="367"/>
                      </a:lnTo>
                      <a:lnTo>
                        <a:pt x="6" y="365"/>
                      </a:lnTo>
                      <a:lnTo>
                        <a:pt x="6" y="364"/>
                      </a:lnTo>
                      <a:lnTo>
                        <a:pt x="6" y="362"/>
                      </a:lnTo>
                      <a:lnTo>
                        <a:pt x="6" y="361"/>
                      </a:lnTo>
                      <a:lnTo>
                        <a:pt x="6" y="359"/>
                      </a:lnTo>
                      <a:lnTo>
                        <a:pt x="6" y="357"/>
                      </a:lnTo>
                      <a:lnTo>
                        <a:pt x="8" y="357"/>
                      </a:lnTo>
                      <a:lnTo>
                        <a:pt x="8" y="356"/>
                      </a:lnTo>
                      <a:lnTo>
                        <a:pt x="8" y="354"/>
                      </a:lnTo>
                      <a:lnTo>
                        <a:pt x="9" y="354"/>
                      </a:lnTo>
                      <a:lnTo>
                        <a:pt x="9" y="352"/>
                      </a:lnTo>
                      <a:lnTo>
                        <a:pt x="9" y="351"/>
                      </a:lnTo>
                      <a:lnTo>
                        <a:pt x="11" y="351"/>
                      </a:lnTo>
                      <a:lnTo>
                        <a:pt x="11" y="349"/>
                      </a:lnTo>
                      <a:lnTo>
                        <a:pt x="11" y="348"/>
                      </a:lnTo>
                      <a:lnTo>
                        <a:pt x="13" y="348"/>
                      </a:lnTo>
                      <a:lnTo>
                        <a:pt x="13" y="346"/>
                      </a:lnTo>
                      <a:lnTo>
                        <a:pt x="14" y="346"/>
                      </a:lnTo>
                      <a:lnTo>
                        <a:pt x="14" y="344"/>
                      </a:lnTo>
                      <a:lnTo>
                        <a:pt x="16" y="344"/>
                      </a:lnTo>
                      <a:lnTo>
                        <a:pt x="16" y="343"/>
                      </a:lnTo>
                      <a:lnTo>
                        <a:pt x="18" y="341"/>
                      </a:lnTo>
                      <a:lnTo>
                        <a:pt x="19" y="341"/>
                      </a:lnTo>
                      <a:lnTo>
                        <a:pt x="19" y="339"/>
                      </a:lnTo>
                      <a:lnTo>
                        <a:pt x="21" y="338"/>
                      </a:lnTo>
                      <a:lnTo>
                        <a:pt x="22" y="336"/>
                      </a:lnTo>
                      <a:lnTo>
                        <a:pt x="24" y="336"/>
                      </a:lnTo>
                      <a:lnTo>
                        <a:pt x="24" y="335"/>
                      </a:lnTo>
                      <a:lnTo>
                        <a:pt x="26" y="335"/>
                      </a:lnTo>
                      <a:lnTo>
                        <a:pt x="26" y="333"/>
                      </a:lnTo>
                      <a:lnTo>
                        <a:pt x="27" y="333"/>
                      </a:lnTo>
                      <a:lnTo>
                        <a:pt x="27" y="331"/>
                      </a:lnTo>
                      <a:lnTo>
                        <a:pt x="29" y="331"/>
                      </a:lnTo>
                      <a:lnTo>
                        <a:pt x="31" y="330"/>
                      </a:lnTo>
                      <a:lnTo>
                        <a:pt x="32" y="328"/>
                      </a:lnTo>
                      <a:lnTo>
                        <a:pt x="34" y="328"/>
                      </a:lnTo>
                      <a:lnTo>
                        <a:pt x="34" y="326"/>
                      </a:lnTo>
                      <a:lnTo>
                        <a:pt x="35" y="326"/>
                      </a:lnTo>
                      <a:lnTo>
                        <a:pt x="35" y="325"/>
                      </a:lnTo>
                      <a:lnTo>
                        <a:pt x="37" y="325"/>
                      </a:lnTo>
                      <a:lnTo>
                        <a:pt x="37" y="323"/>
                      </a:lnTo>
                      <a:lnTo>
                        <a:pt x="39" y="323"/>
                      </a:lnTo>
                      <a:lnTo>
                        <a:pt x="40" y="323"/>
                      </a:lnTo>
                      <a:lnTo>
                        <a:pt x="40" y="322"/>
                      </a:lnTo>
                      <a:lnTo>
                        <a:pt x="42" y="322"/>
                      </a:lnTo>
                      <a:lnTo>
                        <a:pt x="42" y="320"/>
                      </a:lnTo>
                      <a:lnTo>
                        <a:pt x="44" y="320"/>
                      </a:lnTo>
                      <a:lnTo>
                        <a:pt x="45" y="320"/>
                      </a:lnTo>
                      <a:lnTo>
                        <a:pt x="45" y="318"/>
                      </a:lnTo>
                      <a:lnTo>
                        <a:pt x="47" y="318"/>
                      </a:lnTo>
                      <a:lnTo>
                        <a:pt x="47" y="317"/>
                      </a:lnTo>
                      <a:lnTo>
                        <a:pt x="63" y="305"/>
                      </a:lnTo>
                      <a:lnTo>
                        <a:pt x="79" y="292"/>
                      </a:lnTo>
                      <a:lnTo>
                        <a:pt x="115" y="273"/>
                      </a:lnTo>
                      <a:lnTo>
                        <a:pt x="177" y="242"/>
                      </a:lnTo>
                      <a:lnTo>
                        <a:pt x="242" y="213"/>
                      </a:lnTo>
                      <a:lnTo>
                        <a:pt x="258" y="203"/>
                      </a:lnTo>
                      <a:lnTo>
                        <a:pt x="260" y="203"/>
                      </a:lnTo>
                      <a:lnTo>
                        <a:pt x="262" y="203"/>
                      </a:lnTo>
                      <a:lnTo>
                        <a:pt x="262" y="201"/>
                      </a:lnTo>
                      <a:lnTo>
                        <a:pt x="263" y="201"/>
                      </a:lnTo>
                      <a:lnTo>
                        <a:pt x="265" y="201"/>
                      </a:lnTo>
                      <a:lnTo>
                        <a:pt x="270" y="198"/>
                      </a:lnTo>
                      <a:lnTo>
                        <a:pt x="307" y="175"/>
                      </a:lnTo>
                      <a:lnTo>
                        <a:pt x="327" y="164"/>
                      </a:lnTo>
                      <a:lnTo>
                        <a:pt x="343" y="151"/>
                      </a:lnTo>
                      <a:lnTo>
                        <a:pt x="346" y="149"/>
                      </a:lnTo>
                      <a:lnTo>
                        <a:pt x="348" y="148"/>
                      </a:lnTo>
                      <a:lnTo>
                        <a:pt x="349" y="146"/>
                      </a:lnTo>
                      <a:lnTo>
                        <a:pt x="351" y="144"/>
                      </a:lnTo>
                      <a:lnTo>
                        <a:pt x="353" y="143"/>
                      </a:lnTo>
                      <a:lnTo>
                        <a:pt x="354" y="143"/>
                      </a:lnTo>
                      <a:lnTo>
                        <a:pt x="354" y="141"/>
                      </a:lnTo>
                      <a:lnTo>
                        <a:pt x="356" y="141"/>
                      </a:lnTo>
                      <a:lnTo>
                        <a:pt x="358" y="139"/>
                      </a:lnTo>
                      <a:lnTo>
                        <a:pt x="358" y="138"/>
                      </a:lnTo>
                      <a:lnTo>
                        <a:pt x="359" y="138"/>
                      </a:lnTo>
                      <a:lnTo>
                        <a:pt x="361" y="136"/>
                      </a:lnTo>
                      <a:lnTo>
                        <a:pt x="362" y="135"/>
                      </a:lnTo>
                      <a:lnTo>
                        <a:pt x="364" y="135"/>
                      </a:lnTo>
                      <a:lnTo>
                        <a:pt x="367" y="130"/>
                      </a:lnTo>
                      <a:lnTo>
                        <a:pt x="369" y="130"/>
                      </a:lnTo>
                      <a:lnTo>
                        <a:pt x="371" y="128"/>
                      </a:lnTo>
                      <a:lnTo>
                        <a:pt x="371" y="126"/>
                      </a:lnTo>
                      <a:lnTo>
                        <a:pt x="372" y="126"/>
                      </a:lnTo>
                      <a:lnTo>
                        <a:pt x="374" y="123"/>
                      </a:lnTo>
                      <a:lnTo>
                        <a:pt x="375" y="123"/>
                      </a:lnTo>
                      <a:lnTo>
                        <a:pt x="379" y="120"/>
                      </a:lnTo>
                      <a:lnTo>
                        <a:pt x="380" y="120"/>
                      </a:lnTo>
                      <a:lnTo>
                        <a:pt x="380" y="118"/>
                      </a:lnTo>
                      <a:lnTo>
                        <a:pt x="382" y="117"/>
                      </a:lnTo>
                      <a:lnTo>
                        <a:pt x="384" y="115"/>
                      </a:lnTo>
                      <a:lnTo>
                        <a:pt x="385" y="115"/>
                      </a:lnTo>
                      <a:lnTo>
                        <a:pt x="385" y="113"/>
                      </a:lnTo>
                      <a:lnTo>
                        <a:pt x="387" y="112"/>
                      </a:lnTo>
                      <a:lnTo>
                        <a:pt x="388" y="110"/>
                      </a:lnTo>
                      <a:lnTo>
                        <a:pt x="390" y="109"/>
                      </a:lnTo>
                      <a:lnTo>
                        <a:pt x="392" y="107"/>
                      </a:lnTo>
                      <a:lnTo>
                        <a:pt x="393" y="105"/>
                      </a:lnTo>
                      <a:lnTo>
                        <a:pt x="395" y="104"/>
                      </a:lnTo>
                      <a:lnTo>
                        <a:pt x="398" y="100"/>
                      </a:lnTo>
                      <a:lnTo>
                        <a:pt x="400" y="99"/>
                      </a:lnTo>
                      <a:lnTo>
                        <a:pt x="403" y="96"/>
                      </a:lnTo>
                      <a:lnTo>
                        <a:pt x="403" y="94"/>
                      </a:lnTo>
                      <a:lnTo>
                        <a:pt x="408" y="89"/>
                      </a:lnTo>
                      <a:lnTo>
                        <a:pt x="413" y="84"/>
                      </a:lnTo>
                      <a:lnTo>
                        <a:pt x="413" y="83"/>
                      </a:lnTo>
                      <a:lnTo>
                        <a:pt x="414" y="83"/>
                      </a:lnTo>
                      <a:lnTo>
                        <a:pt x="419" y="74"/>
                      </a:lnTo>
                      <a:lnTo>
                        <a:pt x="423" y="71"/>
                      </a:lnTo>
                      <a:lnTo>
                        <a:pt x="426" y="68"/>
                      </a:lnTo>
                      <a:lnTo>
                        <a:pt x="426" y="66"/>
                      </a:lnTo>
                      <a:lnTo>
                        <a:pt x="434" y="55"/>
                      </a:lnTo>
                      <a:lnTo>
                        <a:pt x="437" y="52"/>
                      </a:lnTo>
                      <a:lnTo>
                        <a:pt x="447" y="35"/>
                      </a:lnTo>
                      <a:lnTo>
                        <a:pt x="437" y="43"/>
                      </a:lnTo>
                      <a:lnTo>
                        <a:pt x="429" y="52"/>
                      </a:lnTo>
                      <a:lnTo>
                        <a:pt x="410" y="66"/>
                      </a:lnTo>
                      <a:lnTo>
                        <a:pt x="403" y="71"/>
                      </a:lnTo>
                      <a:lnTo>
                        <a:pt x="392" y="84"/>
                      </a:lnTo>
                      <a:lnTo>
                        <a:pt x="379" y="99"/>
                      </a:lnTo>
                      <a:lnTo>
                        <a:pt x="364" y="112"/>
                      </a:lnTo>
                      <a:lnTo>
                        <a:pt x="348" y="126"/>
                      </a:lnTo>
                      <a:lnTo>
                        <a:pt x="330" y="139"/>
                      </a:lnTo>
                      <a:lnTo>
                        <a:pt x="310" y="152"/>
                      </a:lnTo>
                      <a:lnTo>
                        <a:pt x="288" y="164"/>
                      </a:lnTo>
                      <a:lnTo>
                        <a:pt x="265" y="175"/>
                      </a:lnTo>
                      <a:lnTo>
                        <a:pt x="213" y="198"/>
                      </a:lnTo>
                      <a:lnTo>
                        <a:pt x="164" y="222"/>
                      </a:lnTo>
                      <a:lnTo>
                        <a:pt x="118" y="245"/>
                      </a:lnTo>
                      <a:lnTo>
                        <a:pt x="79" y="268"/>
                      </a:lnTo>
                      <a:lnTo>
                        <a:pt x="47" y="291"/>
                      </a:lnTo>
                      <a:lnTo>
                        <a:pt x="32" y="302"/>
                      </a:lnTo>
                      <a:lnTo>
                        <a:pt x="21" y="313"/>
                      </a:lnTo>
                      <a:lnTo>
                        <a:pt x="11" y="323"/>
                      </a:lnTo>
                      <a:lnTo>
                        <a:pt x="5" y="335"/>
                      </a:lnTo>
                      <a:lnTo>
                        <a:pt x="1" y="344"/>
                      </a:lnTo>
                      <a:lnTo>
                        <a:pt x="0" y="354"/>
                      </a:lnTo>
                      <a:lnTo>
                        <a:pt x="0" y="365"/>
                      </a:lnTo>
                      <a:lnTo>
                        <a:pt x="1" y="374"/>
                      </a:lnTo>
                      <a:lnTo>
                        <a:pt x="6" y="377"/>
                      </a:lnTo>
                      <a:lnTo>
                        <a:pt x="11" y="380"/>
                      </a:lnTo>
                      <a:close/>
                      <a:moveTo>
                        <a:pt x="426" y="68"/>
                      </a:moveTo>
                      <a:lnTo>
                        <a:pt x="426" y="68"/>
                      </a:lnTo>
                      <a:lnTo>
                        <a:pt x="423" y="71"/>
                      </a:lnTo>
                      <a:lnTo>
                        <a:pt x="426" y="68"/>
                      </a:lnTo>
                      <a:close/>
                      <a:moveTo>
                        <a:pt x="455" y="17"/>
                      </a:moveTo>
                      <a:lnTo>
                        <a:pt x="455" y="17"/>
                      </a:lnTo>
                      <a:lnTo>
                        <a:pt x="460" y="8"/>
                      </a:lnTo>
                      <a:lnTo>
                        <a:pt x="462" y="8"/>
                      </a:lnTo>
                      <a:lnTo>
                        <a:pt x="462" y="6"/>
                      </a:lnTo>
                      <a:lnTo>
                        <a:pt x="462" y="4"/>
                      </a:lnTo>
                      <a:lnTo>
                        <a:pt x="463" y="4"/>
                      </a:lnTo>
                      <a:lnTo>
                        <a:pt x="463" y="3"/>
                      </a:lnTo>
                      <a:lnTo>
                        <a:pt x="449" y="0"/>
                      </a:lnTo>
                      <a:lnTo>
                        <a:pt x="454" y="8"/>
                      </a:lnTo>
                      <a:lnTo>
                        <a:pt x="455" y="17"/>
                      </a:lnTo>
                      <a:close/>
                    </a:path>
                  </a:pathLst>
                </a:custGeom>
                <a:solidFill>
                  <a:srgbClr val="317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5" name="Freeform 224"/>
                <p:cNvSpPr>
                  <a:spLocks/>
                </p:cNvSpPr>
                <p:nvPr/>
              </p:nvSpPr>
              <p:spPr bwMode="auto">
                <a:xfrm>
                  <a:off x="2664518" y="3563074"/>
                  <a:ext cx="289560" cy="355600"/>
                </a:xfrm>
                <a:custGeom>
                  <a:avLst/>
                  <a:gdLst>
                    <a:gd name="T0" fmla="*/ 11 w 447"/>
                    <a:gd name="T1" fmla="*/ 343 h 345"/>
                    <a:gd name="T2" fmla="*/ 11 w 447"/>
                    <a:gd name="T3" fmla="*/ 343 h 345"/>
                    <a:gd name="T4" fmla="*/ 9 w 447"/>
                    <a:gd name="T5" fmla="*/ 342 h 345"/>
                    <a:gd name="T6" fmla="*/ 9 w 447"/>
                    <a:gd name="T7" fmla="*/ 342 h 345"/>
                    <a:gd name="T8" fmla="*/ 9 w 447"/>
                    <a:gd name="T9" fmla="*/ 340 h 345"/>
                    <a:gd name="T10" fmla="*/ 8 w 447"/>
                    <a:gd name="T11" fmla="*/ 340 h 345"/>
                    <a:gd name="T12" fmla="*/ 8 w 447"/>
                    <a:gd name="T13" fmla="*/ 340 h 345"/>
                    <a:gd name="T14" fmla="*/ 8 w 447"/>
                    <a:gd name="T15" fmla="*/ 339 h 345"/>
                    <a:gd name="T16" fmla="*/ 6 w 447"/>
                    <a:gd name="T17" fmla="*/ 339 h 345"/>
                    <a:gd name="T18" fmla="*/ 6 w 447"/>
                    <a:gd name="T19" fmla="*/ 337 h 345"/>
                    <a:gd name="T20" fmla="*/ 6 w 447"/>
                    <a:gd name="T21" fmla="*/ 337 h 345"/>
                    <a:gd name="T22" fmla="*/ 6 w 447"/>
                    <a:gd name="T23" fmla="*/ 334 h 345"/>
                    <a:gd name="T24" fmla="*/ 6 w 447"/>
                    <a:gd name="T25" fmla="*/ 330 h 345"/>
                    <a:gd name="T26" fmla="*/ 6 w 447"/>
                    <a:gd name="T27" fmla="*/ 327 h 345"/>
                    <a:gd name="T28" fmla="*/ 8 w 447"/>
                    <a:gd name="T29" fmla="*/ 322 h 345"/>
                    <a:gd name="T30" fmla="*/ 9 w 447"/>
                    <a:gd name="T31" fmla="*/ 317 h 345"/>
                    <a:gd name="T32" fmla="*/ 11 w 447"/>
                    <a:gd name="T33" fmla="*/ 313 h 345"/>
                    <a:gd name="T34" fmla="*/ 14 w 447"/>
                    <a:gd name="T35" fmla="*/ 309 h 345"/>
                    <a:gd name="T36" fmla="*/ 16 w 447"/>
                    <a:gd name="T37" fmla="*/ 308 h 345"/>
                    <a:gd name="T38" fmla="*/ 18 w 447"/>
                    <a:gd name="T39" fmla="*/ 306 h 345"/>
                    <a:gd name="T40" fmla="*/ 19 w 447"/>
                    <a:gd name="T41" fmla="*/ 304 h 345"/>
                    <a:gd name="T42" fmla="*/ 21 w 447"/>
                    <a:gd name="T43" fmla="*/ 303 h 345"/>
                    <a:gd name="T44" fmla="*/ 22 w 447"/>
                    <a:gd name="T45" fmla="*/ 301 h 345"/>
                    <a:gd name="T46" fmla="*/ 26 w 447"/>
                    <a:gd name="T47" fmla="*/ 300 h 345"/>
                    <a:gd name="T48" fmla="*/ 27 w 447"/>
                    <a:gd name="T49" fmla="*/ 298 h 345"/>
                    <a:gd name="T50" fmla="*/ 29 w 447"/>
                    <a:gd name="T51" fmla="*/ 296 h 345"/>
                    <a:gd name="T52" fmla="*/ 31 w 447"/>
                    <a:gd name="T53" fmla="*/ 295 h 345"/>
                    <a:gd name="T54" fmla="*/ 31 w 447"/>
                    <a:gd name="T55" fmla="*/ 295 h 345"/>
                    <a:gd name="T56" fmla="*/ 32 w 447"/>
                    <a:gd name="T57" fmla="*/ 293 h 345"/>
                    <a:gd name="T58" fmla="*/ 34 w 447"/>
                    <a:gd name="T59" fmla="*/ 291 h 345"/>
                    <a:gd name="T60" fmla="*/ 35 w 447"/>
                    <a:gd name="T61" fmla="*/ 291 h 345"/>
                    <a:gd name="T62" fmla="*/ 37 w 447"/>
                    <a:gd name="T63" fmla="*/ 290 h 345"/>
                    <a:gd name="T64" fmla="*/ 39 w 447"/>
                    <a:gd name="T65" fmla="*/ 288 h 345"/>
                    <a:gd name="T66" fmla="*/ 40 w 447"/>
                    <a:gd name="T67" fmla="*/ 287 h 345"/>
                    <a:gd name="T68" fmla="*/ 42 w 447"/>
                    <a:gd name="T69" fmla="*/ 285 h 345"/>
                    <a:gd name="T70" fmla="*/ 44 w 447"/>
                    <a:gd name="T71" fmla="*/ 285 h 345"/>
                    <a:gd name="T72" fmla="*/ 45 w 447"/>
                    <a:gd name="T73" fmla="*/ 283 h 345"/>
                    <a:gd name="T74" fmla="*/ 47 w 447"/>
                    <a:gd name="T75" fmla="*/ 283 h 345"/>
                    <a:gd name="T76" fmla="*/ 79 w 447"/>
                    <a:gd name="T77" fmla="*/ 257 h 345"/>
                    <a:gd name="T78" fmla="*/ 258 w 447"/>
                    <a:gd name="T79" fmla="*/ 168 h 345"/>
                    <a:gd name="T80" fmla="*/ 263 w 447"/>
                    <a:gd name="T81" fmla="*/ 166 h 345"/>
                    <a:gd name="T82" fmla="*/ 265 w 447"/>
                    <a:gd name="T83" fmla="*/ 166 h 345"/>
                    <a:gd name="T84" fmla="*/ 346 w 447"/>
                    <a:gd name="T85" fmla="*/ 114 h 345"/>
                    <a:gd name="T86" fmla="*/ 351 w 447"/>
                    <a:gd name="T87" fmla="*/ 109 h 345"/>
                    <a:gd name="T88" fmla="*/ 356 w 447"/>
                    <a:gd name="T89" fmla="*/ 106 h 345"/>
                    <a:gd name="T90" fmla="*/ 361 w 447"/>
                    <a:gd name="T91" fmla="*/ 101 h 345"/>
                    <a:gd name="T92" fmla="*/ 367 w 447"/>
                    <a:gd name="T93" fmla="*/ 95 h 345"/>
                    <a:gd name="T94" fmla="*/ 374 w 447"/>
                    <a:gd name="T95" fmla="*/ 88 h 345"/>
                    <a:gd name="T96" fmla="*/ 380 w 447"/>
                    <a:gd name="T97" fmla="*/ 83 h 345"/>
                    <a:gd name="T98" fmla="*/ 385 w 447"/>
                    <a:gd name="T99" fmla="*/ 78 h 345"/>
                    <a:gd name="T100" fmla="*/ 390 w 447"/>
                    <a:gd name="T101" fmla="*/ 74 h 345"/>
                    <a:gd name="T102" fmla="*/ 395 w 447"/>
                    <a:gd name="T103" fmla="*/ 69 h 345"/>
                    <a:gd name="T104" fmla="*/ 400 w 447"/>
                    <a:gd name="T105" fmla="*/ 64 h 345"/>
                    <a:gd name="T106" fmla="*/ 408 w 447"/>
                    <a:gd name="T107" fmla="*/ 54 h 345"/>
                    <a:gd name="T108" fmla="*/ 414 w 447"/>
                    <a:gd name="T109" fmla="*/ 48 h 345"/>
                    <a:gd name="T110" fmla="*/ 423 w 447"/>
                    <a:gd name="T111" fmla="*/ 36 h 345"/>
                    <a:gd name="T112" fmla="*/ 434 w 447"/>
                    <a:gd name="T113" fmla="*/ 20 h 345"/>
                    <a:gd name="T114" fmla="*/ 447 w 447"/>
                    <a:gd name="T115" fmla="*/ 0 h 345"/>
                    <a:gd name="T116" fmla="*/ 403 w 447"/>
                    <a:gd name="T117" fmla="*/ 36 h 345"/>
                    <a:gd name="T118" fmla="*/ 330 w 447"/>
                    <a:gd name="T119" fmla="*/ 104 h 345"/>
                    <a:gd name="T120" fmla="*/ 164 w 447"/>
                    <a:gd name="T121" fmla="*/ 187 h 345"/>
                    <a:gd name="T122" fmla="*/ 11 w 447"/>
                    <a:gd name="T123" fmla="*/ 288 h 345"/>
                    <a:gd name="T124" fmla="*/ 1 w 447"/>
                    <a:gd name="T125" fmla="*/ 339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7"/>
                    <a:gd name="T190" fmla="*/ 0 h 345"/>
                    <a:gd name="T191" fmla="*/ 447 w 447"/>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7" h="345">
                      <a:moveTo>
                        <a:pt x="11" y="345"/>
                      </a:moveTo>
                      <a:lnTo>
                        <a:pt x="11" y="345"/>
                      </a:lnTo>
                      <a:lnTo>
                        <a:pt x="11" y="343"/>
                      </a:lnTo>
                      <a:lnTo>
                        <a:pt x="9" y="343"/>
                      </a:lnTo>
                      <a:lnTo>
                        <a:pt x="9" y="342"/>
                      </a:lnTo>
                      <a:lnTo>
                        <a:pt x="9" y="340"/>
                      </a:lnTo>
                      <a:lnTo>
                        <a:pt x="8" y="340"/>
                      </a:lnTo>
                      <a:lnTo>
                        <a:pt x="8" y="339"/>
                      </a:lnTo>
                      <a:lnTo>
                        <a:pt x="6" y="339"/>
                      </a:lnTo>
                      <a:lnTo>
                        <a:pt x="6" y="337"/>
                      </a:lnTo>
                      <a:lnTo>
                        <a:pt x="6" y="335"/>
                      </a:lnTo>
                      <a:lnTo>
                        <a:pt x="6" y="334"/>
                      </a:lnTo>
                      <a:lnTo>
                        <a:pt x="6" y="332"/>
                      </a:lnTo>
                      <a:lnTo>
                        <a:pt x="6" y="330"/>
                      </a:lnTo>
                      <a:lnTo>
                        <a:pt x="6" y="329"/>
                      </a:lnTo>
                      <a:lnTo>
                        <a:pt x="6" y="327"/>
                      </a:lnTo>
                      <a:lnTo>
                        <a:pt x="6" y="326"/>
                      </a:lnTo>
                      <a:lnTo>
                        <a:pt x="6" y="324"/>
                      </a:lnTo>
                      <a:lnTo>
                        <a:pt x="6" y="322"/>
                      </a:lnTo>
                      <a:lnTo>
                        <a:pt x="8" y="322"/>
                      </a:lnTo>
                      <a:lnTo>
                        <a:pt x="8" y="321"/>
                      </a:lnTo>
                      <a:lnTo>
                        <a:pt x="8" y="319"/>
                      </a:lnTo>
                      <a:lnTo>
                        <a:pt x="9" y="319"/>
                      </a:lnTo>
                      <a:lnTo>
                        <a:pt x="9" y="317"/>
                      </a:lnTo>
                      <a:lnTo>
                        <a:pt x="9" y="316"/>
                      </a:lnTo>
                      <a:lnTo>
                        <a:pt x="11" y="316"/>
                      </a:lnTo>
                      <a:lnTo>
                        <a:pt x="11" y="314"/>
                      </a:lnTo>
                      <a:lnTo>
                        <a:pt x="11" y="313"/>
                      </a:lnTo>
                      <a:lnTo>
                        <a:pt x="13" y="313"/>
                      </a:lnTo>
                      <a:lnTo>
                        <a:pt x="13" y="311"/>
                      </a:lnTo>
                      <a:lnTo>
                        <a:pt x="14" y="311"/>
                      </a:lnTo>
                      <a:lnTo>
                        <a:pt x="14" y="309"/>
                      </a:lnTo>
                      <a:lnTo>
                        <a:pt x="16" y="309"/>
                      </a:lnTo>
                      <a:lnTo>
                        <a:pt x="16" y="308"/>
                      </a:lnTo>
                      <a:lnTo>
                        <a:pt x="18" y="306"/>
                      </a:lnTo>
                      <a:lnTo>
                        <a:pt x="19" y="306"/>
                      </a:lnTo>
                      <a:lnTo>
                        <a:pt x="19" y="304"/>
                      </a:lnTo>
                      <a:lnTo>
                        <a:pt x="21" y="303"/>
                      </a:lnTo>
                      <a:lnTo>
                        <a:pt x="22" y="301"/>
                      </a:lnTo>
                      <a:lnTo>
                        <a:pt x="24" y="301"/>
                      </a:lnTo>
                      <a:lnTo>
                        <a:pt x="24" y="300"/>
                      </a:lnTo>
                      <a:lnTo>
                        <a:pt x="26" y="300"/>
                      </a:lnTo>
                      <a:lnTo>
                        <a:pt x="26" y="298"/>
                      </a:lnTo>
                      <a:lnTo>
                        <a:pt x="27" y="298"/>
                      </a:lnTo>
                      <a:lnTo>
                        <a:pt x="27" y="296"/>
                      </a:lnTo>
                      <a:lnTo>
                        <a:pt x="29" y="296"/>
                      </a:lnTo>
                      <a:lnTo>
                        <a:pt x="31" y="295"/>
                      </a:lnTo>
                      <a:lnTo>
                        <a:pt x="32" y="293"/>
                      </a:lnTo>
                      <a:lnTo>
                        <a:pt x="34" y="293"/>
                      </a:lnTo>
                      <a:lnTo>
                        <a:pt x="34" y="291"/>
                      </a:lnTo>
                      <a:lnTo>
                        <a:pt x="35" y="291"/>
                      </a:lnTo>
                      <a:lnTo>
                        <a:pt x="35" y="290"/>
                      </a:lnTo>
                      <a:lnTo>
                        <a:pt x="37" y="290"/>
                      </a:lnTo>
                      <a:lnTo>
                        <a:pt x="37" y="288"/>
                      </a:lnTo>
                      <a:lnTo>
                        <a:pt x="39" y="288"/>
                      </a:lnTo>
                      <a:lnTo>
                        <a:pt x="40" y="288"/>
                      </a:lnTo>
                      <a:lnTo>
                        <a:pt x="40" y="287"/>
                      </a:lnTo>
                      <a:lnTo>
                        <a:pt x="42" y="287"/>
                      </a:lnTo>
                      <a:lnTo>
                        <a:pt x="42" y="285"/>
                      </a:lnTo>
                      <a:lnTo>
                        <a:pt x="44" y="285"/>
                      </a:lnTo>
                      <a:lnTo>
                        <a:pt x="45" y="285"/>
                      </a:lnTo>
                      <a:lnTo>
                        <a:pt x="45" y="283"/>
                      </a:lnTo>
                      <a:lnTo>
                        <a:pt x="47" y="283"/>
                      </a:lnTo>
                      <a:lnTo>
                        <a:pt x="47" y="282"/>
                      </a:lnTo>
                      <a:lnTo>
                        <a:pt x="63" y="270"/>
                      </a:lnTo>
                      <a:lnTo>
                        <a:pt x="79" y="257"/>
                      </a:lnTo>
                      <a:lnTo>
                        <a:pt x="115" y="238"/>
                      </a:lnTo>
                      <a:lnTo>
                        <a:pt x="177" y="207"/>
                      </a:lnTo>
                      <a:lnTo>
                        <a:pt x="242" y="178"/>
                      </a:lnTo>
                      <a:lnTo>
                        <a:pt x="258" y="168"/>
                      </a:lnTo>
                      <a:lnTo>
                        <a:pt x="260" y="168"/>
                      </a:lnTo>
                      <a:lnTo>
                        <a:pt x="262" y="168"/>
                      </a:lnTo>
                      <a:lnTo>
                        <a:pt x="262" y="166"/>
                      </a:lnTo>
                      <a:lnTo>
                        <a:pt x="263" y="166"/>
                      </a:lnTo>
                      <a:lnTo>
                        <a:pt x="265" y="166"/>
                      </a:lnTo>
                      <a:lnTo>
                        <a:pt x="270" y="163"/>
                      </a:lnTo>
                      <a:lnTo>
                        <a:pt x="307" y="140"/>
                      </a:lnTo>
                      <a:lnTo>
                        <a:pt x="327" y="129"/>
                      </a:lnTo>
                      <a:lnTo>
                        <a:pt x="343" y="116"/>
                      </a:lnTo>
                      <a:lnTo>
                        <a:pt x="346" y="114"/>
                      </a:lnTo>
                      <a:lnTo>
                        <a:pt x="348" y="113"/>
                      </a:lnTo>
                      <a:lnTo>
                        <a:pt x="349" y="111"/>
                      </a:lnTo>
                      <a:lnTo>
                        <a:pt x="351" y="109"/>
                      </a:lnTo>
                      <a:lnTo>
                        <a:pt x="353" y="108"/>
                      </a:lnTo>
                      <a:lnTo>
                        <a:pt x="354" y="108"/>
                      </a:lnTo>
                      <a:lnTo>
                        <a:pt x="354" y="106"/>
                      </a:lnTo>
                      <a:lnTo>
                        <a:pt x="356" y="106"/>
                      </a:lnTo>
                      <a:lnTo>
                        <a:pt x="358" y="104"/>
                      </a:lnTo>
                      <a:lnTo>
                        <a:pt x="358" y="103"/>
                      </a:lnTo>
                      <a:lnTo>
                        <a:pt x="359" y="103"/>
                      </a:lnTo>
                      <a:lnTo>
                        <a:pt x="361" y="101"/>
                      </a:lnTo>
                      <a:lnTo>
                        <a:pt x="362" y="100"/>
                      </a:lnTo>
                      <a:lnTo>
                        <a:pt x="364" y="100"/>
                      </a:lnTo>
                      <a:lnTo>
                        <a:pt x="367" y="95"/>
                      </a:lnTo>
                      <a:lnTo>
                        <a:pt x="369" y="95"/>
                      </a:lnTo>
                      <a:lnTo>
                        <a:pt x="371" y="93"/>
                      </a:lnTo>
                      <a:lnTo>
                        <a:pt x="371" y="91"/>
                      </a:lnTo>
                      <a:lnTo>
                        <a:pt x="372" y="91"/>
                      </a:lnTo>
                      <a:lnTo>
                        <a:pt x="374" y="88"/>
                      </a:lnTo>
                      <a:lnTo>
                        <a:pt x="375" y="88"/>
                      </a:lnTo>
                      <a:lnTo>
                        <a:pt x="379" y="85"/>
                      </a:lnTo>
                      <a:lnTo>
                        <a:pt x="380" y="85"/>
                      </a:lnTo>
                      <a:lnTo>
                        <a:pt x="380" y="83"/>
                      </a:lnTo>
                      <a:lnTo>
                        <a:pt x="382" y="82"/>
                      </a:lnTo>
                      <a:lnTo>
                        <a:pt x="384" y="80"/>
                      </a:lnTo>
                      <a:lnTo>
                        <a:pt x="385" y="80"/>
                      </a:lnTo>
                      <a:lnTo>
                        <a:pt x="385" y="78"/>
                      </a:lnTo>
                      <a:lnTo>
                        <a:pt x="387" y="77"/>
                      </a:lnTo>
                      <a:lnTo>
                        <a:pt x="388" y="75"/>
                      </a:lnTo>
                      <a:lnTo>
                        <a:pt x="390" y="74"/>
                      </a:lnTo>
                      <a:lnTo>
                        <a:pt x="392" y="72"/>
                      </a:lnTo>
                      <a:lnTo>
                        <a:pt x="393" y="70"/>
                      </a:lnTo>
                      <a:lnTo>
                        <a:pt x="395" y="69"/>
                      </a:lnTo>
                      <a:lnTo>
                        <a:pt x="398" y="65"/>
                      </a:lnTo>
                      <a:lnTo>
                        <a:pt x="400" y="64"/>
                      </a:lnTo>
                      <a:lnTo>
                        <a:pt x="403" y="61"/>
                      </a:lnTo>
                      <a:lnTo>
                        <a:pt x="403" y="59"/>
                      </a:lnTo>
                      <a:lnTo>
                        <a:pt x="408" y="54"/>
                      </a:lnTo>
                      <a:lnTo>
                        <a:pt x="413" y="49"/>
                      </a:lnTo>
                      <a:lnTo>
                        <a:pt x="413" y="48"/>
                      </a:lnTo>
                      <a:lnTo>
                        <a:pt x="414" y="48"/>
                      </a:lnTo>
                      <a:lnTo>
                        <a:pt x="419" y="39"/>
                      </a:lnTo>
                      <a:lnTo>
                        <a:pt x="423" y="36"/>
                      </a:lnTo>
                      <a:lnTo>
                        <a:pt x="426" y="33"/>
                      </a:lnTo>
                      <a:lnTo>
                        <a:pt x="426" y="31"/>
                      </a:lnTo>
                      <a:lnTo>
                        <a:pt x="434" y="20"/>
                      </a:lnTo>
                      <a:lnTo>
                        <a:pt x="437" y="17"/>
                      </a:lnTo>
                      <a:lnTo>
                        <a:pt x="447" y="0"/>
                      </a:lnTo>
                      <a:lnTo>
                        <a:pt x="437" y="8"/>
                      </a:lnTo>
                      <a:lnTo>
                        <a:pt x="429" y="17"/>
                      </a:lnTo>
                      <a:lnTo>
                        <a:pt x="410" y="31"/>
                      </a:lnTo>
                      <a:lnTo>
                        <a:pt x="403" y="36"/>
                      </a:lnTo>
                      <a:lnTo>
                        <a:pt x="392" y="49"/>
                      </a:lnTo>
                      <a:lnTo>
                        <a:pt x="379" y="64"/>
                      </a:lnTo>
                      <a:lnTo>
                        <a:pt x="364" y="77"/>
                      </a:lnTo>
                      <a:lnTo>
                        <a:pt x="348" y="91"/>
                      </a:lnTo>
                      <a:lnTo>
                        <a:pt x="330" y="104"/>
                      </a:lnTo>
                      <a:lnTo>
                        <a:pt x="310" y="117"/>
                      </a:lnTo>
                      <a:lnTo>
                        <a:pt x="288" y="129"/>
                      </a:lnTo>
                      <a:lnTo>
                        <a:pt x="265" y="140"/>
                      </a:lnTo>
                      <a:lnTo>
                        <a:pt x="213" y="163"/>
                      </a:lnTo>
                      <a:lnTo>
                        <a:pt x="164" y="187"/>
                      </a:lnTo>
                      <a:lnTo>
                        <a:pt x="118" y="210"/>
                      </a:lnTo>
                      <a:lnTo>
                        <a:pt x="79" y="233"/>
                      </a:lnTo>
                      <a:lnTo>
                        <a:pt x="47" y="256"/>
                      </a:lnTo>
                      <a:lnTo>
                        <a:pt x="32" y="267"/>
                      </a:lnTo>
                      <a:lnTo>
                        <a:pt x="21" y="278"/>
                      </a:lnTo>
                      <a:lnTo>
                        <a:pt x="11" y="288"/>
                      </a:lnTo>
                      <a:lnTo>
                        <a:pt x="5" y="300"/>
                      </a:lnTo>
                      <a:lnTo>
                        <a:pt x="1" y="309"/>
                      </a:lnTo>
                      <a:lnTo>
                        <a:pt x="0" y="319"/>
                      </a:lnTo>
                      <a:lnTo>
                        <a:pt x="0" y="330"/>
                      </a:lnTo>
                      <a:lnTo>
                        <a:pt x="1" y="339"/>
                      </a:lnTo>
                      <a:lnTo>
                        <a:pt x="6" y="342"/>
                      </a:lnTo>
                      <a:lnTo>
                        <a:pt x="1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6" name="Freeform 225"/>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7" name="Freeform 226"/>
                <p:cNvSpPr>
                  <a:spLocks/>
                </p:cNvSpPr>
                <p:nvPr/>
              </p:nvSpPr>
              <p:spPr bwMode="auto">
                <a:xfrm>
                  <a:off x="2955347" y="3527514"/>
                  <a:ext cx="8890" cy="16511"/>
                </a:xfrm>
                <a:custGeom>
                  <a:avLst/>
                  <a:gdLst>
                    <a:gd name="T0" fmla="*/ 6 w 14"/>
                    <a:gd name="T1" fmla="*/ 17 h 17"/>
                    <a:gd name="T2" fmla="*/ 6 w 14"/>
                    <a:gd name="T3" fmla="*/ 17 h 17"/>
                    <a:gd name="T4" fmla="*/ 6 w 14"/>
                    <a:gd name="T5" fmla="*/ 17 h 17"/>
                    <a:gd name="T6" fmla="*/ 11 w 14"/>
                    <a:gd name="T7" fmla="*/ 8 h 17"/>
                    <a:gd name="T8" fmla="*/ 11 w 14"/>
                    <a:gd name="T9" fmla="*/ 8 h 17"/>
                    <a:gd name="T10" fmla="*/ 13 w 14"/>
                    <a:gd name="T11" fmla="*/ 8 h 17"/>
                    <a:gd name="T12" fmla="*/ 13 w 14"/>
                    <a:gd name="T13" fmla="*/ 6 h 17"/>
                    <a:gd name="T14" fmla="*/ 13 w 14"/>
                    <a:gd name="T15" fmla="*/ 6 h 17"/>
                    <a:gd name="T16" fmla="*/ 13 w 14"/>
                    <a:gd name="T17" fmla="*/ 6 h 17"/>
                    <a:gd name="T18" fmla="*/ 13 w 14"/>
                    <a:gd name="T19" fmla="*/ 6 h 17"/>
                    <a:gd name="T20" fmla="*/ 13 w 14"/>
                    <a:gd name="T21" fmla="*/ 6 h 17"/>
                    <a:gd name="T22" fmla="*/ 13 w 14"/>
                    <a:gd name="T23" fmla="*/ 6 h 17"/>
                    <a:gd name="T24" fmla="*/ 13 w 14"/>
                    <a:gd name="T25" fmla="*/ 4 h 17"/>
                    <a:gd name="T26" fmla="*/ 13 w 14"/>
                    <a:gd name="T27" fmla="*/ 4 h 17"/>
                    <a:gd name="T28" fmla="*/ 13 w 14"/>
                    <a:gd name="T29" fmla="*/ 4 h 17"/>
                    <a:gd name="T30" fmla="*/ 13 w 14"/>
                    <a:gd name="T31" fmla="*/ 4 h 17"/>
                    <a:gd name="T32" fmla="*/ 14 w 14"/>
                    <a:gd name="T33" fmla="*/ 4 h 17"/>
                    <a:gd name="T34" fmla="*/ 14 w 14"/>
                    <a:gd name="T35" fmla="*/ 4 h 17"/>
                    <a:gd name="T36" fmla="*/ 14 w 14"/>
                    <a:gd name="T37" fmla="*/ 3 h 17"/>
                    <a:gd name="T38" fmla="*/ 14 w 14"/>
                    <a:gd name="T39" fmla="*/ 3 h 17"/>
                    <a:gd name="T40" fmla="*/ 14 w 14"/>
                    <a:gd name="T41" fmla="*/ 3 h 17"/>
                    <a:gd name="T42" fmla="*/ 14 w 14"/>
                    <a:gd name="T43" fmla="*/ 3 h 17"/>
                    <a:gd name="T44" fmla="*/ 14 w 14"/>
                    <a:gd name="T45" fmla="*/ 3 h 17"/>
                    <a:gd name="T46" fmla="*/ 0 w 14"/>
                    <a:gd name="T47" fmla="*/ 0 h 17"/>
                    <a:gd name="T48" fmla="*/ 0 w 14"/>
                    <a:gd name="T49" fmla="*/ 0 h 17"/>
                    <a:gd name="T50" fmla="*/ 5 w 14"/>
                    <a:gd name="T51" fmla="*/ 8 h 17"/>
                    <a:gd name="T52" fmla="*/ 6 w 14"/>
                    <a:gd name="T53" fmla="*/ 17 h 17"/>
                    <a:gd name="T54" fmla="*/ 6 w 14"/>
                    <a:gd name="T55" fmla="*/ 17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
                    <a:gd name="T85" fmla="*/ 0 h 17"/>
                    <a:gd name="T86" fmla="*/ 14 w 14"/>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 h="17">
                      <a:moveTo>
                        <a:pt x="6" y="17"/>
                      </a:moveTo>
                      <a:lnTo>
                        <a:pt x="6" y="17"/>
                      </a:lnTo>
                      <a:lnTo>
                        <a:pt x="11" y="8"/>
                      </a:lnTo>
                      <a:lnTo>
                        <a:pt x="13" y="8"/>
                      </a:lnTo>
                      <a:lnTo>
                        <a:pt x="13" y="6"/>
                      </a:lnTo>
                      <a:lnTo>
                        <a:pt x="13" y="4"/>
                      </a:lnTo>
                      <a:lnTo>
                        <a:pt x="14" y="4"/>
                      </a:lnTo>
                      <a:lnTo>
                        <a:pt x="14" y="3"/>
                      </a:lnTo>
                      <a:lnTo>
                        <a:pt x="0" y="0"/>
                      </a:lnTo>
                      <a:lnTo>
                        <a:pt x="5" y="8"/>
                      </a:lnTo>
                      <a:lnTo>
                        <a:pt x="6"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8" name="Freeform 227"/>
                <p:cNvSpPr>
                  <a:spLocks noEditPoints="1"/>
                </p:cNvSpPr>
                <p:nvPr/>
              </p:nvSpPr>
              <p:spPr bwMode="auto">
                <a:xfrm>
                  <a:off x="2665788" y="3527514"/>
                  <a:ext cx="298451" cy="391160"/>
                </a:xfrm>
                <a:custGeom>
                  <a:avLst/>
                  <a:gdLst>
                    <a:gd name="T0" fmla="*/ 10 w 462"/>
                    <a:gd name="T1" fmla="*/ 377 h 379"/>
                    <a:gd name="T2" fmla="*/ 10 w 462"/>
                    <a:gd name="T3" fmla="*/ 377 h 379"/>
                    <a:gd name="T4" fmla="*/ 8 w 462"/>
                    <a:gd name="T5" fmla="*/ 376 h 379"/>
                    <a:gd name="T6" fmla="*/ 8 w 462"/>
                    <a:gd name="T7" fmla="*/ 376 h 379"/>
                    <a:gd name="T8" fmla="*/ 7 w 462"/>
                    <a:gd name="T9" fmla="*/ 374 h 379"/>
                    <a:gd name="T10" fmla="*/ 7 w 462"/>
                    <a:gd name="T11" fmla="*/ 374 h 379"/>
                    <a:gd name="T12" fmla="*/ 7 w 462"/>
                    <a:gd name="T13" fmla="*/ 373 h 379"/>
                    <a:gd name="T14" fmla="*/ 5 w 462"/>
                    <a:gd name="T15" fmla="*/ 373 h 379"/>
                    <a:gd name="T16" fmla="*/ 5 w 462"/>
                    <a:gd name="T17" fmla="*/ 371 h 379"/>
                    <a:gd name="T18" fmla="*/ 5 w 462"/>
                    <a:gd name="T19" fmla="*/ 369 h 379"/>
                    <a:gd name="T20" fmla="*/ 5 w 462"/>
                    <a:gd name="T21" fmla="*/ 366 h 379"/>
                    <a:gd name="T22" fmla="*/ 5 w 462"/>
                    <a:gd name="T23" fmla="*/ 361 h 379"/>
                    <a:gd name="T24" fmla="*/ 7 w 462"/>
                    <a:gd name="T25" fmla="*/ 356 h 379"/>
                    <a:gd name="T26" fmla="*/ 8 w 462"/>
                    <a:gd name="T27" fmla="*/ 350 h 379"/>
                    <a:gd name="T28" fmla="*/ 12 w 462"/>
                    <a:gd name="T29" fmla="*/ 345 h 379"/>
                    <a:gd name="T30" fmla="*/ 15 w 462"/>
                    <a:gd name="T31" fmla="*/ 342 h 379"/>
                    <a:gd name="T32" fmla="*/ 17 w 462"/>
                    <a:gd name="T33" fmla="*/ 340 h 379"/>
                    <a:gd name="T34" fmla="*/ 18 w 462"/>
                    <a:gd name="T35" fmla="*/ 338 h 379"/>
                    <a:gd name="T36" fmla="*/ 20 w 462"/>
                    <a:gd name="T37" fmla="*/ 337 h 379"/>
                    <a:gd name="T38" fmla="*/ 23 w 462"/>
                    <a:gd name="T39" fmla="*/ 335 h 379"/>
                    <a:gd name="T40" fmla="*/ 25 w 462"/>
                    <a:gd name="T41" fmla="*/ 332 h 379"/>
                    <a:gd name="T42" fmla="*/ 26 w 462"/>
                    <a:gd name="T43" fmla="*/ 330 h 379"/>
                    <a:gd name="T44" fmla="*/ 28 w 462"/>
                    <a:gd name="T45" fmla="*/ 330 h 379"/>
                    <a:gd name="T46" fmla="*/ 30 w 462"/>
                    <a:gd name="T47" fmla="*/ 329 h 379"/>
                    <a:gd name="T48" fmla="*/ 33 w 462"/>
                    <a:gd name="T49" fmla="*/ 327 h 379"/>
                    <a:gd name="T50" fmla="*/ 34 w 462"/>
                    <a:gd name="T51" fmla="*/ 325 h 379"/>
                    <a:gd name="T52" fmla="*/ 36 w 462"/>
                    <a:gd name="T53" fmla="*/ 324 h 379"/>
                    <a:gd name="T54" fmla="*/ 36 w 462"/>
                    <a:gd name="T55" fmla="*/ 322 h 379"/>
                    <a:gd name="T56" fmla="*/ 39 w 462"/>
                    <a:gd name="T57" fmla="*/ 322 h 379"/>
                    <a:gd name="T58" fmla="*/ 41 w 462"/>
                    <a:gd name="T59" fmla="*/ 319 h 379"/>
                    <a:gd name="T60" fmla="*/ 43 w 462"/>
                    <a:gd name="T61" fmla="*/ 319 h 379"/>
                    <a:gd name="T62" fmla="*/ 44 w 462"/>
                    <a:gd name="T63" fmla="*/ 317 h 379"/>
                    <a:gd name="T64" fmla="*/ 46 w 462"/>
                    <a:gd name="T65" fmla="*/ 316 h 379"/>
                    <a:gd name="T66" fmla="*/ 241 w 462"/>
                    <a:gd name="T67" fmla="*/ 212 h 379"/>
                    <a:gd name="T68" fmla="*/ 262 w 462"/>
                    <a:gd name="T69" fmla="*/ 200 h 379"/>
                    <a:gd name="T70" fmla="*/ 264 w 462"/>
                    <a:gd name="T71" fmla="*/ 200 h 379"/>
                    <a:gd name="T72" fmla="*/ 345 w 462"/>
                    <a:gd name="T73" fmla="*/ 148 h 379"/>
                    <a:gd name="T74" fmla="*/ 352 w 462"/>
                    <a:gd name="T75" fmla="*/ 142 h 379"/>
                    <a:gd name="T76" fmla="*/ 357 w 462"/>
                    <a:gd name="T77" fmla="*/ 137 h 379"/>
                    <a:gd name="T78" fmla="*/ 363 w 462"/>
                    <a:gd name="T79" fmla="*/ 134 h 379"/>
                    <a:gd name="T80" fmla="*/ 371 w 462"/>
                    <a:gd name="T81" fmla="*/ 125 h 379"/>
                    <a:gd name="T82" fmla="*/ 379 w 462"/>
                    <a:gd name="T83" fmla="*/ 117 h 379"/>
                    <a:gd name="T84" fmla="*/ 384 w 462"/>
                    <a:gd name="T85" fmla="*/ 112 h 379"/>
                    <a:gd name="T86" fmla="*/ 391 w 462"/>
                    <a:gd name="T87" fmla="*/ 106 h 379"/>
                    <a:gd name="T88" fmla="*/ 397 w 462"/>
                    <a:gd name="T89" fmla="*/ 99 h 379"/>
                    <a:gd name="T90" fmla="*/ 402 w 462"/>
                    <a:gd name="T91" fmla="*/ 93 h 379"/>
                    <a:gd name="T92" fmla="*/ 412 w 462"/>
                    <a:gd name="T93" fmla="*/ 82 h 379"/>
                    <a:gd name="T94" fmla="*/ 422 w 462"/>
                    <a:gd name="T95" fmla="*/ 70 h 379"/>
                    <a:gd name="T96" fmla="*/ 433 w 462"/>
                    <a:gd name="T97" fmla="*/ 54 h 379"/>
                    <a:gd name="T98" fmla="*/ 436 w 462"/>
                    <a:gd name="T99" fmla="*/ 42 h 379"/>
                    <a:gd name="T100" fmla="*/ 370 w 462"/>
                    <a:gd name="T101" fmla="*/ 109 h 379"/>
                    <a:gd name="T102" fmla="*/ 213 w 462"/>
                    <a:gd name="T103" fmla="*/ 200 h 379"/>
                    <a:gd name="T104" fmla="*/ 12 w 462"/>
                    <a:gd name="T105" fmla="*/ 324 h 379"/>
                    <a:gd name="T106" fmla="*/ 5 w 462"/>
                    <a:gd name="T107" fmla="*/ 376 h 379"/>
                    <a:gd name="T108" fmla="*/ 454 w 462"/>
                    <a:gd name="T109" fmla="*/ 16 h 379"/>
                    <a:gd name="T110" fmla="*/ 461 w 462"/>
                    <a:gd name="T111" fmla="*/ 5 h 379"/>
                    <a:gd name="T112" fmla="*/ 461 w 462"/>
                    <a:gd name="T113" fmla="*/ 3 h 379"/>
                    <a:gd name="T114" fmla="*/ 462 w 462"/>
                    <a:gd name="T115" fmla="*/ 2 h 3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2"/>
                    <a:gd name="T175" fmla="*/ 0 h 379"/>
                    <a:gd name="T176" fmla="*/ 462 w 462"/>
                    <a:gd name="T177" fmla="*/ 379 h 3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2" h="379">
                      <a:moveTo>
                        <a:pt x="10" y="379"/>
                      </a:moveTo>
                      <a:lnTo>
                        <a:pt x="10" y="379"/>
                      </a:lnTo>
                      <a:lnTo>
                        <a:pt x="10" y="377"/>
                      </a:lnTo>
                      <a:lnTo>
                        <a:pt x="8" y="377"/>
                      </a:lnTo>
                      <a:lnTo>
                        <a:pt x="8" y="376"/>
                      </a:lnTo>
                      <a:lnTo>
                        <a:pt x="8" y="374"/>
                      </a:lnTo>
                      <a:lnTo>
                        <a:pt x="7" y="374"/>
                      </a:lnTo>
                      <a:lnTo>
                        <a:pt x="7" y="373"/>
                      </a:lnTo>
                      <a:lnTo>
                        <a:pt x="5" y="373"/>
                      </a:lnTo>
                      <a:lnTo>
                        <a:pt x="5" y="371"/>
                      </a:lnTo>
                      <a:lnTo>
                        <a:pt x="5" y="369"/>
                      </a:lnTo>
                      <a:lnTo>
                        <a:pt x="5" y="368"/>
                      </a:lnTo>
                      <a:lnTo>
                        <a:pt x="5" y="366"/>
                      </a:lnTo>
                      <a:lnTo>
                        <a:pt x="5" y="364"/>
                      </a:lnTo>
                      <a:lnTo>
                        <a:pt x="5" y="363"/>
                      </a:lnTo>
                      <a:lnTo>
                        <a:pt x="5" y="361"/>
                      </a:lnTo>
                      <a:lnTo>
                        <a:pt x="5" y="360"/>
                      </a:lnTo>
                      <a:lnTo>
                        <a:pt x="5" y="358"/>
                      </a:lnTo>
                      <a:lnTo>
                        <a:pt x="5" y="356"/>
                      </a:lnTo>
                      <a:lnTo>
                        <a:pt x="7" y="356"/>
                      </a:lnTo>
                      <a:lnTo>
                        <a:pt x="7" y="355"/>
                      </a:lnTo>
                      <a:lnTo>
                        <a:pt x="7" y="353"/>
                      </a:lnTo>
                      <a:lnTo>
                        <a:pt x="8" y="353"/>
                      </a:lnTo>
                      <a:lnTo>
                        <a:pt x="8" y="351"/>
                      </a:lnTo>
                      <a:lnTo>
                        <a:pt x="8" y="350"/>
                      </a:lnTo>
                      <a:lnTo>
                        <a:pt x="10" y="350"/>
                      </a:lnTo>
                      <a:lnTo>
                        <a:pt x="10" y="348"/>
                      </a:lnTo>
                      <a:lnTo>
                        <a:pt x="10" y="347"/>
                      </a:lnTo>
                      <a:lnTo>
                        <a:pt x="12" y="347"/>
                      </a:lnTo>
                      <a:lnTo>
                        <a:pt x="12" y="345"/>
                      </a:lnTo>
                      <a:lnTo>
                        <a:pt x="13" y="345"/>
                      </a:lnTo>
                      <a:lnTo>
                        <a:pt x="13" y="343"/>
                      </a:lnTo>
                      <a:lnTo>
                        <a:pt x="15" y="343"/>
                      </a:lnTo>
                      <a:lnTo>
                        <a:pt x="15" y="342"/>
                      </a:lnTo>
                      <a:lnTo>
                        <a:pt x="17" y="340"/>
                      </a:lnTo>
                      <a:lnTo>
                        <a:pt x="18" y="340"/>
                      </a:lnTo>
                      <a:lnTo>
                        <a:pt x="18" y="338"/>
                      </a:lnTo>
                      <a:lnTo>
                        <a:pt x="20" y="337"/>
                      </a:lnTo>
                      <a:lnTo>
                        <a:pt x="21" y="335"/>
                      </a:lnTo>
                      <a:lnTo>
                        <a:pt x="23" y="335"/>
                      </a:lnTo>
                      <a:lnTo>
                        <a:pt x="23" y="334"/>
                      </a:lnTo>
                      <a:lnTo>
                        <a:pt x="25" y="334"/>
                      </a:lnTo>
                      <a:lnTo>
                        <a:pt x="25" y="332"/>
                      </a:lnTo>
                      <a:lnTo>
                        <a:pt x="26" y="332"/>
                      </a:lnTo>
                      <a:lnTo>
                        <a:pt x="26" y="330"/>
                      </a:lnTo>
                      <a:lnTo>
                        <a:pt x="28" y="330"/>
                      </a:lnTo>
                      <a:lnTo>
                        <a:pt x="30" y="329"/>
                      </a:lnTo>
                      <a:lnTo>
                        <a:pt x="31" y="327"/>
                      </a:lnTo>
                      <a:lnTo>
                        <a:pt x="33" y="327"/>
                      </a:lnTo>
                      <a:lnTo>
                        <a:pt x="33" y="325"/>
                      </a:lnTo>
                      <a:lnTo>
                        <a:pt x="34" y="325"/>
                      </a:lnTo>
                      <a:lnTo>
                        <a:pt x="34" y="324"/>
                      </a:lnTo>
                      <a:lnTo>
                        <a:pt x="36" y="324"/>
                      </a:lnTo>
                      <a:lnTo>
                        <a:pt x="36" y="322"/>
                      </a:lnTo>
                      <a:lnTo>
                        <a:pt x="38" y="322"/>
                      </a:lnTo>
                      <a:lnTo>
                        <a:pt x="39" y="322"/>
                      </a:lnTo>
                      <a:lnTo>
                        <a:pt x="39" y="321"/>
                      </a:lnTo>
                      <a:lnTo>
                        <a:pt x="41" y="321"/>
                      </a:lnTo>
                      <a:lnTo>
                        <a:pt x="41" y="319"/>
                      </a:lnTo>
                      <a:lnTo>
                        <a:pt x="43" y="319"/>
                      </a:lnTo>
                      <a:lnTo>
                        <a:pt x="44" y="319"/>
                      </a:lnTo>
                      <a:lnTo>
                        <a:pt x="44" y="317"/>
                      </a:lnTo>
                      <a:lnTo>
                        <a:pt x="46" y="317"/>
                      </a:lnTo>
                      <a:lnTo>
                        <a:pt x="46" y="316"/>
                      </a:lnTo>
                      <a:lnTo>
                        <a:pt x="62" y="304"/>
                      </a:lnTo>
                      <a:lnTo>
                        <a:pt x="78" y="291"/>
                      </a:lnTo>
                      <a:lnTo>
                        <a:pt x="114" y="272"/>
                      </a:lnTo>
                      <a:lnTo>
                        <a:pt x="176" y="241"/>
                      </a:lnTo>
                      <a:lnTo>
                        <a:pt x="241" y="212"/>
                      </a:lnTo>
                      <a:lnTo>
                        <a:pt x="257" y="202"/>
                      </a:lnTo>
                      <a:lnTo>
                        <a:pt x="259" y="202"/>
                      </a:lnTo>
                      <a:lnTo>
                        <a:pt x="261" y="202"/>
                      </a:lnTo>
                      <a:lnTo>
                        <a:pt x="261" y="200"/>
                      </a:lnTo>
                      <a:lnTo>
                        <a:pt x="262" y="200"/>
                      </a:lnTo>
                      <a:lnTo>
                        <a:pt x="264" y="200"/>
                      </a:lnTo>
                      <a:lnTo>
                        <a:pt x="269" y="197"/>
                      </a:lnTo>
                      <a:lnTo>
                        <a:pt x="306" y="174"/>
                      </a:lnTo>
                      <a:lnTo>
                        <a:pt x="326" y="163"/>
                      </a:lnTo>
                      <a:lnTo>
                        <a:pt x="342" y="150"/>
                      </a:lnTo>
                      <a:lnTo>
                        <a:pt x="345" y="148"/>
                      </a:lnTo>
                      <a:lnTo>
                        <a:pt x="347" y="147"/>
                      </a:lnTo>
                      <a:lnTo>
                        <a:pt x="348" y="145"/>
                      </a:lnTo>
                      <a:lnTo>
                        <a:pt x="350" y="143"/>
                      </a:lnTo>
                      <a:lnTo>
                        <a:pt x="352" y="142"/>
                      </a:lnTo>
                      <a:lnTo>
                        <a:pt x="353" y="142"/>
                      </a:lnTo>
                      <a:lnTo>
                        <a:pt x="353" y="140"/>
                      </a:lnTo>
                      <a:lnTo>
                        <a:pt x="355" y="140"/>
                      </a:lnTo>
                      <a:lnTo>
                        <a:pt x="357" y="138"/>
                      </a:lnTo>
                      <a:lnTo>
                        <a:pt x="357" y="137"/>
                      </a:lnTo>
                      <a:lnTo>
                        <a:pt x="358" y="137"/>
                      </a:lnTo>
                      <a:lnTo>
                        <a:pt x="360" y="135"/>
                      </a:lnTo>
                      <a:lnTo>
                        <a:pt x="361" y="134"/>
                      </a:lnTo>
                      <a:lnTo>
                        <a:pt x="363" y="134"/>
                      </a:lnTo>
                      <a:lnTo>
                        <a:pt x="366" y="129"/>
                      </a:lnTo>
                      <a:lnTo>
                        <a:pt x="368" y="129"/>
                      </a:lnTo>
                      <a:lnTo>
                        <a:pt x="370" y="127"/>
                      </a:lnTo>
                      <a:lnTo>
                        <a:pt x="370" y="125"/>
                      </a:lnTo>
                      <a:lnTo>
                        <a:pt x="371" y="125"/>
                      </a:lnTo>
                      <a:lnTo>
                        <a:pt x="373" y="122"/>
                      </a:lnTo>
                      <a:lnTo>
                        <a:pt x="374" y="122"/>
                      </a:lnTo>
                      <a:lnTo>
                        <a:pt x="378" y="119"/>
                      </a:lnTo>
                      <a:lnTo>
                        <a:pt x="379" y="119"/>
                      </a:lnTo>
                      <a:lnTo>
                        <a:pt x="379" y="117"/>
                      </a:lnTo>
                      <a:lnTo>
                        <a:pt x="381" y="116"/>
                      </a:lnTo>
                      <a:lnTo>
                        <a:pt x="383" y="114"/>
                      </a:lnTo>
                      <a:lnTo>
                        <a:pt x="384" y="114"/>
                      </a:lnTo>
                      <a:lnTo>
                        <a:pt x="384" y="112"/>
                      </a:lnTo>
                      <a:lnTo>
                        <a:pt x="386" y="111"/>
                      </a:lnTo>
                      <a:lnTo>
                        <a:pt x="387" y="109"/>
                      </a:lnTo>
                      <a:lnTo>
                        <a:pt x="389" y="108"/>
                      </a:lnTo>
                      <a:lnTo>
                        <a:pt x="391" y="106"/>
                      </a:lnTo>
                      <a:lnTo>
                        <a:pt x="392" y="104"/>
                      </a:lnTo>
                      <a:lnTo>
                        <a:pt x="394" y="103"/>
                      </a:lnTo>
                      <a:lnTo>
                        <a:pt x="397" y="99"/>
                      </a:lnTo>
                      <a:lnTo>
                        <a:pt x="399" y="98"/>
                      </a:lnTo>
                      <a:lnTo>
                        <a:pt x="402" y="95"/>
                      </a:lnTo>
                      <a:lnTo>
                        <a:pt x="402" y="93"/>
                      </a:lnTo>
                      <a:lnTo>
                        <a:pt x="407" y="88"/>
                      </a:lnTo>
                      <a:lnTo>
                        <a:pt x="412" y="83"/>
                      </a:lnTo>
                      <a:lnTo>
                        <a:pt x="412" y="82"/>
                      </a:lnTo>
                      <a:lnTo>
                        <a:pt x="413" y="82"/>
                      </a:lnTo>
                      <a:lnTo>
                        <a:pt x="418" y="73"/>
                      </a:lnTo>
                      <a:lnTo>
                        <a:pt x="422" y="70"/>
                      </a:lnTo>
                      <a:lnTo>
                        <a:pt x="425" y="67"/>
                      </a:lnTo>
                      <a:lnTo>
                        <a:pt x="425" y="65"/>
                      </a:lnTo>
                      <a:lnTo>
                        <a:pt x="433" y="54"/>
                      </a:lnTo>
                      <a:lnTo>
                        <a:pt x="436" y="51"/>
                      </a:lnTo>
                      <a:lnTo>
                        <a:pt x="446" y="34"/>
                      </a:lnTo>
                      <a:lnTo>
                        <a:pt x="436" y="42"/>
                      </a:lnTo>
                      <a:lnTo>
                        <a:pt x="428" y="51"/>
                      </a:lnTo>
                      <a:lnTo>
                        <a:pt x="409" y="65"/>
                      </a:lnTo>
                      <a:lnTo>
                        <a:pt x="397" y="80"/>
                      </a:lnTo>
                      <a:lnTo>
                        <a:pt x="384" y="95"/>
                      </a:lnTo>
                      <a:lnTo>
                        <a:pt x="370" y="109"/>
                      </a:lnTo>
                      <a:lnTo>
                        <a:pt x="352" y="124"/>
                      </a:lnTo>
                      <a:lnTo>
                        <a:pt x="334" y="138"/>
                      </a:lnTo>
                      <a:lnTo>
                        <a:pt x="313" y="151"/>
                      </a:lnTo>
                      <a:lnTo>
                        <a:pt x="290" y="164"/>
                      </a:lnTo>
                      <a:lnTo>
                        <a:pt x="265" y="177"/>
                      </a:lnTo>
                      <a:lnTo>
                        <a:pt x="213" y="200"/>
                      </a:lnTo>
                      <a:lnTo>
                        <a:pt x="165" y="223"/>
                      </a:lnTo>
                      <a:lnTo>
                        <a:pt x="119" y="246"/>
                      </a:lnTo>
                      <a:lnTo>
                        <a:pt x="80" y="268"/>
                      </a:lnTo>
                      <a:lnTo>
                        <a:pt x="46" y="291"/>
                      </a:lnTo>
                      <a:lnTo>
                        <a:pt x="33" y="303"/>
                      </a:lnTo>
                      <a:lnTo>
                        <a:pt x="21" y="312"/>
                      </a:lnTo>
                      <a:lnTo>
                        <a:pt x="12" y="324"/>
                      </a:lnTo>
                      <a:lnTo>
                        <a:pt x="5" y="335"/>
                      </a:lnTo>
                      <a:lnTo>
                        <a:pt x="0" y="345"/>
                      </a:lnTo>
                      <a:lnTo>
                        <a:pt x="0" y="355"/>
                      </a:lnTo>
                      <a:lnTo>
                        <a:pt x="0" y="366"/>
                      </a:lnTo>
                      <a:lnTo>
                        <a:pt x="2" y="373"/>
                      </a:lnTo>
                      <a:lnTo>
                        <a:pt x="5" y="376"/>
                      </a:lnTo>
                      <a:lnTo>
                        <a:pt x="10" y="379"/>
                      </a:lnTo>
                      <a:close/>
                      <a:moveTo>
                        <a:pt x="425" y="67"/>
                      </a:moveTo>
                      <a:lnTo>
                        <a:pt x="425" y="67"/>
                      </a:lnTo>
                      <a:lnTo>
                        <a:pt x="422" y="70"/>
                      </a:lnTo>
                      <a:lnTo>
                        <a:pt x="425" y="67"/>
                      </a:lnTo>
                      <a:close/>
                      <a:moveTo>
                        <a:pt x="454" y="16"/>
                      </a:moveTo>
                      <a:lnTo>
                        <a:pt x="454" y="16"/>
                      </a:lnTo>
                      <a:lnTo>
                        <a:pt x="459" y="7"/>
                      </a:lnTo>
                      <a:lnTo>
                        <a:pt x="461" y="7"/>
                      </a:lnTo>
                      <a:lnTo>
                        <a:pt x="461" y="5"/>
                      </a:lnTo>
                      <a:lnTo>
                        <a:pt x="461" y="3"/>
                      </a:lnTo>
                      <a:lnTo>
                        <a:pt x="462" y="3"/>
                      </a:lnTo>
                      <a:lnTo>
                        <a:pt x="462" y="2"/>
                      </a:lnTo>
                      <a:lnTo>
                        <a:pt x="449" y="0"/>
                      </a:lnTo>
                      <a:lnTo>
                        <a:pt x="453" y="8"/>
                      </a:lnTo>
                      <a:lnTo>
                        <a:pt x="454" y="16"/>
                      </a:lnTo>
                      <a:close/>
                    </a:path>
                  </a:pathLst>
                </a:custGeom>
                <a:solidFill>
                  <a:srgbClr val="347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9" name="Freeform 228"/>
                <p:cNvSpPr>
                  <a:spLocks/>
                </p:cNvSpPr>
                <p:nvPr/>
              </p:nvSpPr>
              <p:spPr bwMode="auto">
                <a:xfrm>
                  <a:off x="2665788" y="3563074"/>
                  <a:ext cx="288291" cy="355600"/>
                </a:xfrm>
                <a:custGeom>
                  <a:avLst/>
                  <a:gdLst>
                    <a:gd name="T0" fmla="*/ 10 w 446"/>
                    <a:gd name="T1" fmla="*/ 343 h 345"/>
                    <a:gd name="T2" fmla="*/ 10 w 446"/>
                    <a:gd name="T3" fmla="*/ 343 h 345"/>
                    <a:gd name="T4" fmla="*/ 8 w 446"/>
                    <a:gd name="T5" fmla="*/ 342 h 345"/>
                    <a:gd name="T6" fmla="*/ 8 w 446"/>
                    <a:gd name="T7" fmla="*/ 342 h 345"/>
                    <a:gd name="T8" fmla="*/ 8 w 446"/>
                    <a:gd name="T9" fmla="*/ 340 h 345"/>
                    <a:gd name="T10" fmla="*/ 7 w 446"/>
                    <a:gd name="T11" fmla="*/ 340 h 345"/>
                    <a:gd name="T12" fmla="*/ 7 w 446"/>
                    <a:gd name="T13" fmla="*/ 340 h 345"/>
                    <a:gd name="T14" fmla="*/ 7 w 446"/>
                    <a:gd name="T15" fmla="*/ 339 h 345"/>
                    <a:gd name="T16" fmla="*/ 5 w 446"/>
                    <a:gd name="T17" fmla="*/ 339 h 345"/>
                    <a:gd name="T18" fmla="*/ 5 w 446"/>
                    <a:gd name="T19" fmla="*/ 337 h 345"/>
                    <a:gd name="T20" fmla="*/ 5 w 446"/>
                    <a:gd name="T21" fmla="*/ 337 h 345"/>
                    <a:gd name="T22" fmla="*/ 5 w 446"/>
                    <a:gd name="T23" fmla="*/ 334 h 345"/>
                    <a:gd name="T24" fmla="*/ 5 w 446"/>
                    <a:gd name="T25" fmla="*/ 330 h 345"/>
                    <a:gd name="T26" fmla="*/ 5 w 446"/>
                    <a:gd name="T27" fmla="*/ 327 h 345"/>
                    <a:gd name="T28" fmla="*/ 7 w 446"/>
                    <a:gd name="T29" fmla="*/ 322 h 345"/>
                    <a:gd name="T30" fmla="*/ 8 w 446"/>
                    <a:gd name="T31" fmla="*/ 317 h 345"/>
                    <a:gd name="T32" fmla="*/ 10 w 446"/>
                    <a:gd name="T33" fmla="*/ 313 h 345"/>
                    <a:gd name="T34" fmla="*/ 13 w 446"/>
                    <a:gd name="T35" fmla="*/ 309 h 345"/>
                    <a:gd name="T36" fmla="*/ 15 w 446"/>
                    <a:gd name="T37" fmla="*/ 308 h 345"/>
                    <a:gd name="T38" fmla="*/ 17 w 446"/>
                    <a:gd name="T39" fmla="*/ 306 h 345"/>
                    <a:gd name="T40" fmla="*/ 18 w 446"/>
                    <a:gd name="T41" fmla="*/ 304 h 345"/>
                    <a:gd name="T42" fmla="*/ 20 w 446"/>
                    <a:gd name="T43" fmla="*/ 303 h 345"/>
                    <a:gd name="T44" fmla="*/ 21 w 446"/>
                    <a:gd name="T45" fmla="*/ 301 h 345"/>
                    <a:gd name="T46" fmla="*/ 25 w 446"/>
                    <a:gd name="T47" fmla="*/ 300 h 345"/>
                    <a:gd name="T48" fmla="*/ 26 w 446"/>
                    <a:gd name="T49" fmla="*/ 298 h 345"/>
                    <a:gd name="T50" fmla="*/ 28 w 446"/>
                    <a:gd name="T51" fmla="*/ 296 h 345"/>
                    <a:gd name="T52" fmla="*/ 30 w 446"/>
                    <a:gd name="T53" fmla="*/ 295 h 345"/>
                    <a:gd name="T54" fmla="*/ 30 w 446"/>
                    <a:gd name="T55" fmla="*/ 295 h 345"/>
                    <a:gd name="T56" fmla="*/ 31 w 446"/>
                    <a:gd name="T57" fmla="*/ 293 h 345"/>
                    <a:gd name="T58" fmla="*/ 33 w 446"/>
                    <a:gd name="T59" fmla="*/ 291 h 345"/>
                    <a:gd name="T60" fmla="*/ 34 w 446"/>
                    <a:gd name="T61" fmla="*/ 291 h 345"/>
                    <a:gd name="T62" fmla="*/ 36 w 446"/>
                    <a:gd name="T63" fmla="*/ 290 h 345"/>
                    <a:gd name="T64" fmla="*/ 38 w 446"/>
                    <a:gd name="T65" fmla="*/ 288 h 345"/>
                    <a:gd name="T66" fmla="*/ 39 w 446"/>
                    <a:gd name="T67" fmla="*/ 287 h 345"/>
                    <a:gd name="T68" fmla="*/ 41 w 446"/>
                    <a:gd name="T69" fmla="*/ 285 h 345"/>
                    <a:gd name="T70" fmla="*/ 43 w 446"/>
                    <a:gd name="T71" fmla="*/ 285 h 345"/>
                    <a:gd name="T72" fmla="*/ 44 w 446"/>
                    <a:gd name="T73" fmla="*/ 283 h 345"/>
                    <a:gd name="T74" fmla="*/ 46 w 446"/>
                    <a:gd name="T75" fmla="*/ 283 h 345"/>
                    <a:gd name="T76" fmla="*/ 78 w 446"/>
                    <a:gd name="T77" fmla="*/ 257 h 345"/>
                    <a:gd name="T78" fmla="*/ 257 w 446"/>
                    <a:gd name="T79" fmla="*/ 168 h 345"/>
                    <a:gd name="T80" fmla="*/ 262 w 446"/>
                    <a:gd name="T81" fmla="*/ 166 h 345"/>
                    <a:gd name="T82" fmla="*/ 264 w 446"/>
                    <a:gd name="T83" fmla="*/ 166 h 345"/>
                    <a:gd name="T84" fmla="*/ 345 w 446"/>
                    <a:gd name="T85" fmla="*/ 114 h 345"/>
                    <a:gd name="T86" fmla="*/ 350 w 446"/>
                    <a:gd name="T87" fmla="*/ 109 h 345"/>
                    <a:gd name="T88" fmla="*/ 355 w 446"/>
                    <a:gd name="T89" fmla="*/ 106 h 345"/>
                    <a:gd name="T90" fmla="*/ 360 w 446"/>
                    <a:gd name="T91" fmla="*/ 101 h 345"/>
                    <a:gd name="T92" fmla="*/ 366 w 446"/>
                    <a:gd name="T93" fmla="*/ 95 h 345"/>
                    <a:gd name="T94" fmla="*/ 373 w 446"/>
                    <a:gd name="T95" fmla="*/ 88 h 345"/>
                    <a:gd name="T96" fmla="*/ 379 w 446"/>
                    <a:gd name="T97" fmla="*/ 83 h 345"/>
                    <a:gd name="T98" fmla="*/ 384 w 446"/>
                    <a:gd name="T99" fmla="*/ 78 h 345"/>
                    <a:gd name="T100" fmla="*/ 389 w 446"/>
                    <a:gd name="T101" fmla="*/ 74 h 345"/>
                    <a:gd name="T102" fmla="*/ 394 w 446"/>
                    <a:gd name="T103" fmla="*/ 69 h 345"/>
                    <a:gd name="T104" fmla="*/ 399 w 446"/>
                    <a:gd name="T105" fmla="*/ 64 h 345"/>
                    <a:gd name="T106" fmla="*/ 407 w 446"/>
                    <a:gd name="T107" fmla="*/ 54 h 345"/>
                    <a:gd name="T108" fmla="*/ 413 w 446"/>
                    <a:gd name="T109" fmla="*/ 48 h 345"/>
                    <a:gd name="T110" fmla="*/ 422 w 446"/>
                    <a:gd name="T111" fmla="*/ 36 h 345"/>
                    <a:gd name="T112" fmla="*/ 433 w 446"/>
                    <a:gd name="T113" fmla="*/ 20 h 345"/>
                    <a:gd name="T114" fmla="*/ 446 w 446"/>
                    <a:gd name="T115" fmla="*/ 0 h 345"/>
                    <a:gd name="T116" fmla="*/ 409 w 446"/>
                    <a:gd name="T117" fmla="*/ 31 h 345"/>
                    <a:gd name="T118" fmla="*/ 313 w 446"/>
                    <a:gd name="T119" fmla="*/ 117 h 345"/>
                    <a:gd name="T120" fmla="*/ 119 w 446"/>
                    <a:gd name="T121" fmla="*/ 212 h 345"/>
                    <a:gd name="T122" fmla="*/ 5 w 446"/>
                    <a:gd name="T123" fmla="*/ 301 h 345"/>
                    <a:gd name="T124" fmla="*/ 5 w 446"/>
                    <a:gd name="T125" fmla="*/ 342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345"/>
                    <a:gd name="T191" fmla="*/ 446 w 446"/>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345">
                      <a:moveTo>
                        <a:pt x="10" y="345"/>
                      </a:moveTo>
                      <a:lnTo>
                        <a:pt x="10" y="345"/>
                      </a:lnTo>
                      <a:lnTo>
                        <a:pt x="10" y="343"/>
                      </a:lnTo>
                      <a:lnTo>
                        <a:pt x="8" y="343"/>
                      </a:lnTo>
                      <a:lnTo>
                        <a:pt x="8" y="342"/>
                      </a:lnTo>
                      <a:lnTo>
                        <a:pt x="8" y="340"/>
                      </a:lnTo>
                      <a:lnTo>
                        <a:pt x="7" y="340"/>
                      </a:lnTo>
                      <a:lnTo>
                        <a:pt x="7" y="339"/>
                      </a:lnTo>
                      <a:lnTo>
                        <a:pt x="5" y="339"/>
                      </a:lnTo>
                      <a:lnTo>
                        <a:pt x="5" y="337"/>
                      </a:lnTo>
                      <a:lnTo>
                        <a:pt x="5" y="335"/>
                      </a:lnTo>
                      <a:lnTo>
                        <a:pt x="5" y="334"/>
                      </a:lnTo>
                      <a:lnTo>
                        <a:pt x="5" y="332"/>
                      </a:lnTo>
                      <a:lnTo>
                        <a:pt x="5" y="330"/>
                      </a:lnTo>
                      <a:lnTo>
                        <a:pt x="5" y="329"/>
                      </a:lnTo>
                      <a:lnTo>
                        <a:pt x="5" y="327"/>
                      </a:lnTo>
                      <a:lnTo>
                        <a:pt x="5" y="326"/>
                      </a:lnTo>
                      <a:lnTo>
                        <a:pt x="5" y="324"/>
                      </a:lnTo>
                      <a:lnTo>
                        <a:pt x="5" y="322"/>
                      </a:lnTo>
                      <a:lnTo>
                        <a:pt x="7" y="322"/>
                      </a:lnTo>
                      <a:lnTo>
                        <a:pt x="7" y="321"/>
                      </a:lnTo>
                      <a:lnTo>
                        <a:pt x="7" y="319"/>
                      </a:lnTo>
                      <a:lnTo>
                        <a:pt x="8" y="319"/>
                      </a:lnTo>
                      <a:lnTo>
                        <a:pt x="8" y="317"/>
                      </a:lnTo>
                      <a:lnTo>
                        <a:pt x="8" y="316"/>
                      </a:lnTo>
                      <a:lnTo>
                        <a:pt x="10" y="316"/>
                      </a:lnTo>
                      <a:lnTo>
                        <a:pt x="10" y="314"/>
                      </a:lnTo>
                      <a:lnTo>
                        <a:pt x="10" y="313"/>
                      </a:lnTo>
                      <a:lnTo>
                        <a:pt x="12" y="313"/>
                      </a:lnTo>
                      <a:lnTo>
                        <a:pt x="12" y="311"/>
                      </a:lnTo>
                      <a:lnTo>
                        <a:pt x="13" y="311"/>
                      </a:lnTo>
                      <a:lnTo>
                        <a:pt x="13" y="309"/>
                      </a:lnTo>
                      <a:lnTo>
                        <a:pt x="15" y="309"/>
                      </a:lnTo>
                      <a:lnTo>
                        <a:pt x="15" y="308"/>
                      </a:lnTo>
                      <a:lnTo>
                        <a:pt x="17" y="306"/>
                      </a:lnTo>
                      <a:lnTo>
                        <a:pt x="18" y="306"/>
                      </a:lnTo>
                      <a:lnTo>
                        <a:pt x="18" y="304"/>
                      </a:lnTo>
                      <a:lnTo>
                        <a:pt x="20" y="303"/>
                      </a:lnTo>
                      <a:lnTo>
                        <a:pt x="21" y="301"/>
                      </a:lnTo>
                      <a:lnTo>
                        <a:pt x="23" y="301"/>
                      </a:lnTo>
                      <a:lnTo>
                        <a:pt x="23" y="300"/>
                      </a:lnTo>
                      <a:lnTo>
                        <a:pt x="25" y="300"/>
                      </a:lnTo>
                      <a:lnTo>
                        <a:pt x="25" y="298"/>
                      </a:lnTo>
                      <a:lnTo>
                        <a:pt x="26" y="298"/>
                      </a:lnTo>
                      <a:lnTo>
                        <a:pt x="26" y="296"/>
                      </a:lnTo>
                      <a:lnTo>
                        <a:pt x="28" y="296"/>
                      </a:lnTo>
                      <a:lnTo>
                        <a:pt x="30" y="295"/>
                      </a:lnTo>
                      <a:lnTo>
                        <a:pt x="31" y="293"/>
                      </a:lnTo>
                      <a:lnTo>
                        <a:pt x="33" y="293"/>
                      </a:lnTo>
                      <a:lnTo>
                        <a:pt x="33" y="291"/>
                      </a:lnTo>
                      <a:lnTo>
                        <a:pt x="34" y="291"/>
                      </a:lnTo>
                      <a:lnTo>
                        <a:pt x="34" y="290"/>
                      </a:lnTo>
                      <a:lnTo>
                        <a:pt x="36" y="290"/>
                      </a:lnTo>
                      <a:lnTo>
                        <a:pt x="36" y="288"/>
                      </a:lnTo>
                      <a:lnTo>
                        <a:pt x="38" y="288"/>
                      </a:lnTo>
                      <a:lnTo>
                        <a:pt x="39" y="288"/>
                      </a:lnTo>
                      <a:lnTo>
                        <a:pt x="39" y="287"/>
                      </a:lnTo>
                      <a:lnTo>
                        <a:pt x="41" y="287"/>
                      </a:lnTo>
                      <a:lnTo>
                        <a:pt x="41" y="285"/>
                      </a:lnTo>
                      <a:lnTo>
                        <a:pt x="43" y="285"/>
                      </a:lnTo>
                      <a:lnTo>
                        <a:pt x="44" y="285"/>
                      </a:lnTo>
                      <a:lnTo>
                        <a:pt x="44" y="283"/>
                      </a:lnTo>
                      <a:lnTo>
                        <a:pt x="46" y="283"/>
                      </a:lnTo>
                      <a:lnTo>
                        <a:pt x="46" y="282"/>
                      </a:lnTo>
                      <a:lnTo>
                        <a:pt x="62" y="270"/>
                      </a:lnTo>
                      <a:lnTo>
                        <a:pt x="78" y="257"/>
                      </a:lnTo>
                      <a:lnTo>
                        <a:pt x="114" y="238"/>
                      </a:lnTo>
                      <a:lnTo>
                        <a:pt x="176" y="207"/>
                      </a:lnTo>
                      <a:lnTo>
                        <a:pt x="241" y="178"/>
                      </a:lnTo>
                      <a:lnTo>
                        <a:pt x="257" y="168"/>
                      </a:lnTo>
                      <a:lnTo>
                        <a:pt x="259" y="168"/>
                      </a:lnTo>
                      <a:lnTo>
                        <a:pt x="261" y="168"/>
                      </a:lnTo>
                      <a:lnTo>
                        <a:pt x="261" y="166"/>
                      </a:lnTo>
                      <a:lnTo>
                        <a:pt x="262" y="166"/>
                      </a:lnTo>
                      <a:lnTo>
                        <a:pt x="264" y="166"/>
                      </a:lnTo>
                      <a:lnTo>
                        <a:pt x="269" y="163"/>
                      </a:lnTo>
                      <a:lnTo>
                        <a:pt x="306" y="140"/>
                      </a:lnTo>
                      <a:lnTo>
                        <a:pt x="326" y="129"/>
                      </a:lnTo>
                      <a:lnTo>
                        <a:pt x="342" y="116"/>
                      </a:lnTo>
                      <a:lnTo>
                        <a:pt x="345" y="114"/>
                      </a:lnTo>
                      <a:lnTo>
                        <a:pt x="347" y="113"/>
                      </a:lnTo>
                      <a:lnTo>
                        <a:pt x="348" y="111"/>
                      </a:lnTo>
                      <a:lnTo>
                        <a:pt x="350" y="109"/>
                      </a:lnTo>
                      <a:lnTo>
                        <a:pt x="352" y="108"/>
                      </a:lnTo>
                      <a:lnTo>
                        <a:pt x="353" y="108"/>
                      </a:lnTo>
                      <a:lnTo>
                        <a:pt x="353" y="106"/>
                      </a:lnTo>
                      <a:lnTo>
                        <a:pt x="355" y="106"/>
                      </a:lnTo>
                      <a:lnTo>
                        <a:pt x="357" y="104"/>
                      </a:lnTo>
                      <a:lnTo>
                        <a:pt x="357" y="103"/>
                      </a:lnTo>
                      <a:lnTo>
                        <a:pt x="358" y="103"/>
                      </a:lnTo>
                      <a:lnTo>
                        <a:pt x="360" y="101"/>
                      </a:lnTo>
                      <a:lnTo>
                        <a:pt x="361" y="100"/>
                      </a:lnTo>
                      <a:lnTo>
                        <a:pt x="363" y="100"/>
                      </a:lnTo>
                      <a:lnTo>
                        <a:pt x="366" y="95"/>
                      </a:lnTo>
                      <a:lnTo>
                        <a:pt x="368" y="95"/>
                      </a:lnTo>
                      <a:lnTo>
                        <a:pt x="370" y="93"/>
                      </a:lnTo>
                      <a:lnTo>
                        <a:pt x="370" y="91"/>
                      </a:lnTo>
                      <a:lnTo>
                        <a:pt x="371" y="91"/>
                      </a:lnTo>
                      <a:lnTo>
                        <a:pt x="373" y="88"/>
                      </a:lnTo>
                      <a:lnTo>
                        <a:pt x="374" y="88"/>
                      </a:lnTo>
                      <a:lnTo>
                        <a:pt x="378" y="85"/>
                      </a:lnTo>
                      <a:lnTo>
                        <a:pt x="379" y="85"/>
                      </a:lnTo>
                      <a:lnTo>
                        <a:pt x="379" y="83"/>
                      </a:lnTo>
                      <a:lnTo>
                        <a:pt x="381" y="82"/>
                      </a:lnTo>
                      <a:lnTo>
                        <a:pt x="383" y="80"/>
                      </a:lnTo>
                      <a:lnTo>
                        <a:pt x="384" y="80"/>
                      </a:lnTo>
                      <a:lnTo>
                        <a:pt x="384" y="78"/>
                      </a:lnTo>
                      <a:lnTo>
                        <a:pt x="386" y="77"/>
                      </a:lnTo>
                      <a:lnTo>
                        <a:pt x="387" y="75"/>
                      </a:lnTo>
                      <a:lnTo>
                        <a:pt x="389" y="74"/>
                      </a:lnTo>
                      <a:lnTo>
                        <a:pt x="391" y="72"/>
                      </a:lnTo>
                      <a:lnTo>
                        <a:pt x="392" y="70"/>
                      </a:lnTo>
                      <a:lnTo>
                        <a:pt x="394" y="69"/>
                      </a:lnTo>
                      <a:lnTo>
                        <a:pt x="397" y="65"/>
                      </a:lnTo>
                      <a:lnTo>
                        <a:pt x="399" y="64"/>
                      </a:lnTo>
                      <a:lnTo>
                        <a:pt x="402" y="61"/>
                      </a:lnTo>
                      <a:lnTo>
                        <a:pt x="402" y="59"/>
                      </a:lnTo>
                      <a:lnTo>
                        <a:pt x="407" y="54"/>
                      </a:lnTo>
                      <a:lnTo>
                        <a:pt x="412" y="49"/>
                      </a:lnTo>
                      <a:lnTo>
                        <a:pt x="412" y="48"/>
                      </a:lnTo>
                      <a:lnTo>
                        <a:pt x="413" y="48"/>
                      </a:lnTo>
                      <a:lnTo>
                        <a:pt x="418" y="39"/>
                      </a:lnTo>
                      <a:lnTo>
                        <a:pt x="422" y="36"/>
                      </a:lnTo>
                      <a:lnTo>
                        <a:pt x="425" y="33"/>
                      </a:lnTo>
                      <a:lnTo>
                        <a:pt x="425" y="31"/>
                      </a:lnTo>
                      <a:lnTo>
                        <a:pt x="433" y="20"/>
                      </a:lnTo>
                      <a:lnTo>
                        <a:pt x="436" y="17"/>
                      </a:lnTo>
                      <a:lnTo>
                        <a:pt x="446" y="0"/>
                      </a:lnTo>
                      <a:lnTo>
                        <a:pt x="436" y="8"/>
                      </a:lnTo>
                      <a:lnTo>
                        <a:pt x="428" y="17"/>
                      </a:lnTo>
                      <a:lnTo>
                        <a:pt x="409" y="31"/>
                      </a:lnTo>
                      <a:lnTo>
                        <a:pt x="397" y="46"/>
                      </a:lnTo>
                      <a:lnTo>
                        <a:pt x="384" y="61"/>
                      </a:lnTo>
                      <a:lnTo>
                        <a:pt x="370" y="75"/>
                      </a:lnTo>
                      <a:lnTo>
                        <a:pt x="352" y="90"/>
                      </a:lnTo>
                      <a:lnTo>
                        <a:pt x="334" y="104"/>
                      </a:lnTo>
                      <a:lnTo>
                        <a:pt x="313" y="117"/>
                      </a:lnTo>
                      <a:lnTo>
                        <a:pt x="290" y="130"/>
                      </a:lnTo>
                      <a:lnTo>
                        <a:pt x="265" y="143"/>
                      </a:lnTo>
                      <a:lnTo>
                        <a:pt x="213" y="166"/>
                      </a:lnTo>
                      <a:lnTo>
                        <a:pt x="165" y="189"/>
                      </a:lnTo>
                      <a:lnTo>
                        <a:pt x="119" y="212"/>
                      </a:lnTo>
                      <a:lnTo>
                        <a:pt x="80" y="234"/>
                      </a:lnTo>
                      <a:lnTo>
                        <a:pt x="46" y="257"/>
                      </a:lnTo>
                      <a:lnTo>
                        <a:pt x="33" y="269"/>
                      </a:lnTo>
                      <a:lnTo>
                        <a:pt x="21" y="278"/>
                      </a:lnTo>
                      <a:lnTo>
                        <a:pt x="12" y="290"/>
                      </a:lnTo>
                      <a:lnTo>
                        <a:pt x="5" y="301"/>
                      </a:lnTo>
                      <a:lnTo>
                        <a:pt x="0" y="311"/>
                      </a:lnTo>
                      <a:lnTo>
                        <a:pt x="0" y="321"/>
                      </a:lnTo>
                      <a:lnTo>
                        <a:pt x="0" y="332"/>
                      </a:lnTo>
                      <a:lnTo>
                        <a:pt x="2" y="339"/>
                      </a:lnTo>
                      <a:lnTo>
                        <a:pt x="5" y="342"/>
                      </a:lnTo>
                      <a:lnTo>
                        <a:pt x="10"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0" name="Freeform 229"/>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1" name="Freeform 230"/>
                <p:cNvSpPr>
                  <a:spLocks/>
                </p:cNvSpPr>
                <p:nvPr/>
              </p:nvSpPr>
              <p:spPr bwMode="auto">
                <a:xfrm>
                  <a:off x="2956618" y="3527514"/>
                  <a:ext cx="7620" cy="16511"/>
                </a:xfrm>
                <a:custGeom>
                  <a:avLst/>
                  <a:gdLst>
                    <a:gd name="T0" fmla="*/ 5 w 13"/>
                    <a:gd name="T1" fmla="*/ 16 h 16"/>
                    <a:gd name="T2" fmla="*/ 5 w 13"/>
                    <a:gd name="T3" fmla="*/ 16 h 16"/>
                    <a:gd name="T4" fmla="*/ 5 w 13"/>
                    <a:gd name="T5" fmla="*/ 16 h 16"/>
                    <a:gd name="T6" fmla="*/ 10 w 13"/>
                    <a:gd name="T7" fmla="*/ 7 h 16"/>
                    <a:gd name="T8" fmla="*/ 10 w 13"/>
                    <a:gd name="T9" fmla="*/ 7 h 16"/>
                    <a:gd name="T10" fmla="*/ 12 w 13"/>
                    <a:gd name="T11" fmla="*/ 7 h 16"/>
                    <a:gd name="T12" fmla="*/ 12 w 13"/>
                    <a:gd name="T13" fmla="*/ 5 h 16"/>
                    <a:gd name="T14" fmla="*/ 12 w 13"/>
                    <a:gd name="T15" fmla="*/ 5 h 16"/>
                    <a:gd name="T16" fmla="*/ 12 w 13"/>
                    <a:gd name="T17" fmla="*/ 5 h 16"/>
                    <a:gd name="T18" fmla="*/ 12 w 13"/>
                    <a:gd name="T19" fmla="*/ 5 h 16"/>
                    <a:gd name="T20" fmla="*/ 12 w 13"/>
                    <a:gd name="T21" fmla="*/ 5 h 16"/>
                    <a:gd name="T22" fmla="*/ 12 w 13"/>
                    <a:gd name="T23" fmla="*/ 5 h 16"/>
                    <a:gd name="T24" fmla="*/ 12 w 13"/>
                    <a:gd name="T25" fmla="*/ 3 h 16"/>
                    <a:gd name="T26" fmla="*/ 12 w 13"/>
                    <a:gd name="T27" fmla="*/ 3 h 16"/>
                    <a:gd name="T28" fmla="*/ 12 w 13"/>
                    <a:gd name="T29" fmla="*/ 3 h 16"/>
                    <a:gd name="T30" fmla="*/ 12 w 13"/>
                    <a:gd name="T31" fmla="*/ 3 h 16"/>
                    <a:gd name="T32" fmla="*/ 13 w 13"/>
                    <a:gd name="T33" fmla="*/ 3 h 16"/>
                    <a:gd name="T34" fmla="*/ 13 w 13"/>
                    <a:gd name="T35" fmla="*/ 3 h 16"/>
                    <a:gd name="T36" fmla="*/ 13 w 13"/>
                    <a:gd name="T37" fmla="*/ 2 h 16"/>
                    <a:gd name="T38" fmla="*/ 13 w 13"/>
                    <a:gd name="T39" fmla="*/ 2 h 16"/>
                    <a:gd name="T40" fmla="*/ 13 w 13"/>
                    <a:gd name="T41" fmla="*/ 2 h 16"/>
                    <a:gd name="T42" fmla="*/ 13 w 13"/>
                    <a:gd name="T43" fmla="*/ 2 h 16"/>
                    <a:gd name="T44" fmla="*/ 13 w 13"/>
                    <a:gd name="T45" fmla="*/ 2 h 16"/>
                    <a:gd name="T46" fmla="*/ 0 w 13"/>
                    <a:gd name="T47" fmla="*/ 0 h 16"/>
                    <a:gd name="T48" fmla="*/ 0 w 13"/>
                    <a:gd name="T49" fmla="*/ 0 h 16"/>
                    <a:gd name="T50" fmla="*/ 4 w 13"/>
                    <a:gd name="T51" fmla="*/ 8 h 16"/>
                    <a:gd name="T52" fmla="*/ 5 w 13"/>
                    <a:gd name="T53" fmla="*/ 16 h 16"/>
                    <a:gd name="T54" fmla="*/ 5 w 13"/>
                    <a:gd name="T55" fmla="*/ 16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16"/>
                    <a:gd name="T86" fmla="*/ 13 w 13"/>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16">
                      <a:moveTo>
                        <a:pt x="5" y="16"/>
                      </a:moveTo>
                      <a:lnTo>
                        <a:pt x="5" y="16"/>
                      </a:lnTo>
                      <a:lnTo>
                        <a:pt x="10" y="7"/>
                      </a:lnTo>
                      <a:lnTo>
                        <a:pt x="12" y="7"/>
                      </a:lnTo>
                      <a:lnTo>
                        <a:pt x="12" y="5"/>
                      </a:lnTo>
                      <a:lnTo>
                        <a:pt x="12" y="3"/>
                      </a:lnTo>
                      <a:lnTo>
                        <a:pt x="13" y="3"/>
                      </a:lnTo>
                      <a:lnTo>
                        <a:pt x="13" y="2"/>
                      </a:lnTo>
                      <a:lnTo>
                        <a:pt x="0" y="0"/>
                      </a:lnTo>
                      <a:lnTo>
                        <a:pt x="4" y="8"/>
                      </a:lnTo>
                      <a:lnTo>
                        <a:pt x="5"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2" name="Freeform 231"/>
                <p:cNvSpPr>
                  <a:spLocks noEditPoints="1"/>
                </p:cNvSpPr>
                <p:nvPr/>
              </p:nvSpPr>
              <p:spPr bwMode="auto">
                <a:xfrm>
                  <a:off x="2667058" y="3530055"/>
                  <a:ext cx="297180" cy="388620"/>
                </a:xfrm>
                <a:custGeom>
                  <a:avLst/>
                  <a:gdLst>
                    <a:gd name="T0" fmla="*/ 8 w 460"/>
                    <a:gd name="T1" fmla="*/ 375 h 377"/>
                    <a:gd name="T2" fmla="*/ 8 w 460"/>
                    <a:gd name="T3" fmla="*/ 375 h 377"/>
                    <a:gd name="T4" fmla="*/ 6 w 460"/>
                    <a:gd name="T5" fmla="*/ 374 h 377"/>
                    <a:gd name="T6" fmla="*/ 6 w 460"/>
                    <a:gd name="T7" fmla="*/ 374 h 377"/>
                    <a:gd name="T8" fmla="*/ 5 w 460"/>
                    <a:gd name="T9" fmla="*/ 372 h 377"/>
                    <a:gd name="T10" fmla="*/ 5 w 460"/>
                    <a:gd name="T11" fmla="*/ 372 h 377"/>
                    <a:gd name="T12" fmla="*/ 5 w 460"/>
                    <a:gd name="T13" fmla="*/ 371 h 377"/>
                    <a:gd name="T14" fmla="*/ 3 w 460"/>
                    <a:gd name="T15" fmla="*/ 371 h 377"/>
                    <a:gd name="T16" fmla="*/ 3 w 460"/>
                    <a:gd name="T17" fmla="*/ 369 h 377"/>
                    <a:gd name="T18" fmla="*/ 3 w 460"/>
                    <a:gd name="T19" fmla="*/ 367 h 377"/>
                    <a:gd name="T20" fmla="*/ 3 w 460"/>
                    <a:gd name="T21" fmla="*/ 364 h 377"/>
                    <a:gd name="T22" fmla="*/ 3 w 460"/>
                    <a:gd name="T23" fmla="*/ 359 h 377"/>
                    <a:gd name="T24" fmla="*/ 5 w 460"/>
                    <a:gd name="T25" fmla="*/ 354 h 377"/>
                    <a:gd name="T26" fmla="*/ 6 w 460"/>
                    <a:gd name="T27" fmla="*/ 348 h 377"/>
                    <a:gd name="T28" fmla="*/ 10 w 460"/>
                    <a:gd name="T29" fmla="*/ 343 h 377"/>
                    <a:gd name="T30" fmla="*/ 13 w 460"/>
                    <a:gd name="T31" fmla="*/ 340 h 377"/>
                    <a:gd name="T32" fmla="*/ 15 w 460"/>
                    <a:gd name="T33" fmla="*/ 338 h 377"/>
                    <a:gd name="T34" fmla="*/ 16 w 460"/>
                    <a:gd name="T35" fmla="*/ 336 h 377"/>
                    <a:gd name="T36" fmla="*/ 18 w 460"/>
                    <a:gd name="T37" fmla="*/ 335 h 377"/>
                    <a:gd name="T38" fmla="*/ 21 w 460"/>
                    <a:gd name="T39" fmla="*/ 333 h 377"/>
                    <a:gd name="T40" fmla="*/ 23 w 460"/>
                    <a:gd name="T41" fmla="*/ 330 h 377"/>
                    <a:gd name="T42" fmla="*/ 24 w 460"/>
                    <a:gd name="T43" fmla="*/ 328 h 377"/>
                    <a:gd name="T44" fmla="*/ 26 w 460"/>
                    <a:gd name="T45" fmla="*/ 328 h 377"/>
                    <a:gd name="T46" fmla="*/ 28 w 460"/>
                    <a:gd name="T47" fmla="*/ 327 h 377"/>
                    <a:gd name="T48" fmla="*/ 31 w 460"/>
                    <a:gd name="T49" fmla="*/ 325 h 377"/>
                    <a:gd name="T50" fmla="*/ 32 w 460"/>
                    <a:gd name="T51" fmla="*/ 323 h 377"/>
                    <a:gd name="T52" fmla="*/ 34 w 460"/>
                    <a:gd name="T53" fmla="*/ 322 h 377"/>
                    <a:gd name="T54" fmla="*/ 34 w 460"/>
                    <a:gd name="T55" fmla="*/ 320 h 377"/>
                    <a:gd name="T56" fmla="*/ 37 w 460"/>
                    <a:gd name="T57" fmla="*/ 320 h 377"/>
                    <a:gd name="T58" fmla="*/ 39 w 460"/>
                    <a:gd name="T59" fmla="*/ 317 h 377"/>
                    <a:gd name="T60" fmla="*/ 41 w 460"/>
                    <a:gd name="T61" fmla="*/ 317 h 377"/>
                    <a:gd name="T62" fmla="*/ 42 w 460"/>
                    <a:gd name="T63" fmla="*/ 315 h 377"/>
                    <a:gd name="T64" fmla="*/ 44 w 460"/>
                    <a:gd name="T65" fmla="*/ 314 h 377"/>
                    <a:gd name="T66" fmla="*/ 239 w 460"/>
                    <a:gd name="T67" fmla="*/ 210 h 377"/>
                    <a:gd name="T68" fmla="*/ 260 w 460"/>
                    <a:gd name="T69" fmla="*/ 198 h 377"/>
                    <a:gd name="T70" fmla="*/ 262 w 460"/>
                    <a:gd name="T71" fmla="*/ 198 h 377"/>
                    <a:gd name="T72" fmla="*/ 343 w 460"/>
                    <a:gd name="T73" fmla="*/ 146 h 377"/>
                    <a:gd name="T74" fmla="*/ 350 w 460"/>
                    <a:gd name="T75" fmla="*/ 140 h 377"/>
                    <a:gd name="T76" fmla="*/ 355 w 460"/>
                    <a:gd name="T77" fmla="*/ 135 h 377"/>
                    <a:gd name="T78" fmla="*/ 361 w 460"/>
                    <a:gd name="T79" fmla="*/ 132 h 377"/>
                    <a:gd name="T80" fmla="*/ 369 w 460"/>
                    <a:gd name="T81" fmla="*/ 123 h 377"/>
                    <a:gd name="T82" fmla="*/ 377 w 460"/>
                    <a:gd name="T83" fmla="*/ 115 h 377"/>
                    <a:gd name="T84" fmla="*/ 382 w 460"/>
                    <a:gd name="T85" fmla="*/ 110 h 377"/>
                    <a:gd name="T86" fmla="*/ 389 w 460"/>
                    <a:gd name="T87" fmla="*/ 104 h 377"/>
                    <a:gd name="T88" fmla="*/ 395 w 460"/>
                    <a:gd name="T89" fmla="*/ 97 h 377"/>
                    <a:gd name="T90" fmla="*/ 400 w 460"/>
                    <a:gd name="T91" fmla="*/ 91 h 377"/>
                    <a:gd name="T92" fmla="*/ 410 w 460"/>
                    <a:gd name="T93" fmla="*/ 80 h 377"/>
                    <a:gd name="T94" fmla="*/ 420 w 460"/>
                    <a:gd name="T95" fmla="*/ 68 h 377"/>
                    <a:gd name="T96" fmla="*/ 431 w 460"/>
                    <a:gd name="T97" fmla="*/ 52 h 377"/>
                    <a:gd name="T98" fmla="*/ 428 w 460"/>
                    <a:gd name="T99" fmla="*/ 47 h 377"/>
                    <a:gd name="T100" fmla="*/ 337 w 460"/>
                    <a:gd name="T101" fmla="*/ 135 h 377"/>
                    <a:gd name="T102" fmla="*/ 119 w 460"/>
                    <a:gd name="T103" fmla="*/ 245 h 377"/>
                    <a:gd name="T104" fmla="*/ 0 w 460"/>
                    <a:gd name="T105" fmla="*/ 343 h 377"/>
                    <a:gd name="T106" fmla="*/ 8 w 460"/>
                    <a:gd name="T107" fmla="*/ 377 h 377"/>
                    <a:gd name="T108" fmla="*/ 452 w 460"/>
                    <a:gd name="T109" fmla="*/ 14 h 377"/>
                    <a:gd name="T110" fmla="*/ 459 w 460"/>
                    <a:gd name="T111" fmla="*/ 3 h 377"/>
                    <a:gd name="T112" fmla="*/ 460 w 460"/>
                    <a:gd name="T113" fmla="*/ 1 h 377"/>
                    <a:gd name="T114" fmla="*/ 447 w 460"/>
                    <a:gd name="T115" fmla="*/ 0 h 3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0"/>
                    <a:gd name="T175" fmla="*/ 0 h 377"/>
                    <a:gd name="T176" fmla="*/ 460 w 460"/>
                    <a:gd name="T177" fmla="*/ 377 h 3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0" h="377">
                      <a:moveTo>
                        <a:pt x="8" y="377"/>
                      </a:moveTo>
                      <a:lnTo>
                        <a:pt x="8" y="377"/>
                      </a:lnTo>
                      <a:lnTo>
                        <a:pt x="8" y="375"/>
                      </a:lnTo>
                      <a:lnTo>
                        <a:pt x="6" y="375"/>
                      </a:lnTo>
                      <a:lnTo>
                        <a:pt x="6" y="374"/>
                      </a:lnTo>
                      <a:lnTo>
                        <a:pt x="6" y="372"/>
                      </a:lnTo>
                      <a:lnTo>
                        <a:pt x="5" y="372"/>
                      </a:lnTo>
                      <a:lnTo>
                        <a:pt x="5" y="371"/>
                      </a:lnTo>
                      <a:lnTo>
                        <a:pt x="3" y="371"/>
                      </a:lnTo>
                      <a:lnTo>
                        <a:pt x="3" y="369"/>
                      </a:lnTo>
                      <a:lnTo>
                        <a:pt x="3" y="367"/>
                      </a:lnTo>
                      <a:lnTo>
                        <a:pt x="3" y="366"/>
                      </a:lnTo>
                      <a:lnTo>
                        <a:pt x="3" y="364"/>
                      </a:lnTo>
                      <a:lnTo>
                        <a:pt x="3" y="362"/>
                      </a:lnTo>
                      <a:lnTo>
                        <a:pt x="3" y="361"/>
                      </a:lnTo>
                      <a:lnTo>
                        <a:pt x="3" y="359"/>
                      </a:lnTo>
                      <a:lnTo>
                        <a:pt x="3" y="358"/>
                      </a:lnTo>
                      <a:lnTo>
                        <a:pt x="3" y="356"/>
                      </a:lnTo>
                      <a:lnTo>
                        <a:pt x="3" y="354"/>
                      </a:lnTo>
                      <a:lnTo>
                        <a:pt x="5" y="354"/>
                      </a:lnTo>
                      <a:lnTo>
                        <a:pt x="5" y="353"/>
                      </a:lnTo>
                      <a:lnTo>
                        <a:pt x="5" y="351"/>
                      </a:lnTo>
                      <a:lnTo>
                        <a:pt x="6" y="351"/>
                      </a:lnTo>
                      <a:lnTo>
                        <a:pt x="6" y="349"/>
                      </a:lnTo>
                      <a:lnTo>
                        <a:pt x="6" y="348"/>
                      </a:lnTo>
                      <a:lnTo>
                        <a:pt x="8" y="348"/>
                      </a:lnTo>
                      <a:lnTo>
                        <a:pt x="8" y="346"/>
                      </a:lnTo>
                      <a:lnTo>
                        <a:pt x="8" y="345"/>
                      </a:lnTo>
                      <a:lnTo>
                        <a:pt x="10" y="345"/>
                      </a:lnTo>
                      <a:lnTo>
                        <a:pt x="10" y="343"/>
                      </a:lnTo>
                      <a:lnTo>
                        <a:pt x="11" y="343"/>
                      </a:lnTo>
                      <a:lnTo>
                        <a:pt x="11" y="341"/>
                      </a:lnTo>
                      <a:lnTo>
                        <a:pt x="13" y="341"/>
                      </a:lnTo>
                      <a:lnTo>
                        <a:pt x="13" y="340"/>
                      </a:lnTo>
                      <a:lnTo>
                        <a:pt x="15" y="338"/>
                      </a:lnTo>
                      <a:lnTo>
                        <a:pt x="16" y="338"/>
                      </a:lnTo>
                      <a:lnTo>
                        <a:pt x="16" y="336"/>
                      </a:lnTo>
                      <a:lnTo>
                        <a:pt x="18" y="335"/>
                      </a:lnTo>
                      <a:lnTo>
                        <a:pt x="19" y="333"/>
                      </a:lnTo>
                      <a:lnTo>
                        <a:pt x="21" y="333"/>
                      </a:lnTo>
                      <a:lnTo>
                        <a:pt x="21" y="332"/>
                      </a:lnTo>
                      <a:lnTo>
                        <a:pt x="23" y="332"/>
                      </a:lnTo>
                      <a:lnTo>
                        <a:pt x="23" y="330"/>
                      </a:lnTo>
                      <a:lnTo>
                        <a:pt x="24" y="330"/>
                      </a:lnTo>
                      <a:lnTo>
                        <a:pt x="24" y="328"/>
                      </a:lnTo>
                      <a:lnTo>
                        <a:pt x="26" y="328"/>
                      </a:lnTo>
                      <a:lnTo>
                        <a:pt x="28" y="327"/>
                      </a:lnTo>
                      <a:lnTo>
                        <a:pt x="29" y="325"/>
                      </a:lnTo>
                      <a:lnTo>
                        <a:pt x="31" y="325"/>
                      </a:lnTo>
                      <a:lnTo>
                        <a:pt x="31" y="323"/>
                      </a:lnTo>
                      <a:lnTo>
                        <a:pt x="32" y="323"/>
                      </a:lnTo>
                      <a:lnTo>
                        <a:pt x="32" y="322"/>
                      </a:lnTo>
                      <a:lnTo>
                        <a:pt x="34" y="322"/>
                      </a:lnTo>
                      <a:lnTo>
                        <a:pt x="34" y="320"/>
                      </a:lnTo>
                      <a:lnTo>
                        <a:pt x="36" y="320"/>
                      </a:lnTo>
                      <a:lnTo>
                        <a:pt x="37" y="320"/>
                      </a:lnTo>
                      <a:lnTo>
                        <a:pt x="37" y="319"/>
                      </a:lnTo>
                      <a:lnTo>
                        <a:pt x="39" y="319"/>
                      </a:lnTo>
                      <a:lnTo>
                        <a:pt x="39" y="317"/>
                      </a:lnTo>
                      <a:lnTo>
                        <a:pt x="41" y="317"/>
                      </a:lnTo>
                      <a:lnTo>
                        <a:pt x="42" y="317"/>
                      </a:lnTo>
                      <a:lnTo>
                        <a:pt x="42" y="315"/>
                      </a:lnTo>
                      <a:lnTo>
                        <a:pt x="44" y="315"/>
                      </a:lnTo>
                      <a:lnTo>
                        <a:pt x="44" y="314"/>
                      </a:lnTo>
                      <a:lnTo>
                        <a:pt x="60" y="302"/>
                      </a:lnTo>
                      <a:lnTo>
                        <a:pt x="76" y="289"/>
                      </a:lnTo>
                      <a:lnTo>
                        <a:pt x="112" y="270"/>
                      </a:lnTo>
                      <a:lnTo>
                        <a:pt x="174" y="239"/>
                      </a:lnTo>
                      <a:lnTo>
                        <a:pt x="239" y="210"/>
                      </a:lnTo>
                      <a:lnTo>
                        <a:pt x="255" y="200"/>
                      </a:lnTo>
                      <a:lnTo>
                        <a:pt x="257" y="200"/>
                      </a:lnTo>
                      <a:lnTo>
                        <a:pt x="259" y="200"/>
                      </a:lnTo>
                      <a:lnTo>
                        <a:pt x="259" y="198"/>
                      </a:lnTo>
                      <a:lnTo>
                        <a:pt x="260" y="198"/>
                      </a:lnTo>
                      <a:lnTo>
                        <a:pt x="262" y="198"/>
                      </a:lnTo>
                      <a:lnTo>
                        <a:pt x="267" y="195"/>
                      </a:lnTo>
                      <a:lnTo>
                        <a:pt x="304" y="172"/>
                      </a:lnTo>
                      <a:lnTo>
                        <a:pt x="324" y="161"/>
                      </a:lnTo>
                      <a:lnTo>
                        <a:pt x="340" y="148"/>
                      </a:lnTo>
                      <a:lnTo>
                        <a:pt x="343" y="146"/>
                      </a:lnTo>
                      <a:lnTo>
                        <a:pt x="345" y="145"/>
                      </a:lnTo>
                      <a:lnTo>
                        <a:pt x="346" y="143"/>
                      </a:lnTo>
                      <a:lnTo>
                        <a:pt x="348" y="141"/>
                      </a:lnTo>
                      <a:lnTo>
                        <a:pt x="350" y="140"/>
                      </a:lnTo>
                      <a:lnTo>
                        <a:pt x="351" y="140"/>
                      </a:lnTo>
                      <a:lnTo>
                        <a:pt x="351" y="138"/>
                      </a:lnTo>
                      <a:lnTo>
                        <a:pt x="353" y="138"/>
                      </a:lnTo>
                      <a:lnTo>
                        <a:pt x="355" y="136"/>
                      </a:lnTo>
                      <a:lnTo>
                        <a:pt x="355" y="135"/>
                      </a:lnTo>
                      <a:lnTo>
                        <a:pt x="356" y="135"/>
                      </a:lnTo>
                      <a:lnTo>
                        <a:pt x="358" y="133"/>
                      </a:lnTo>
                      <a:lnTo>
                        <a:pt x="359" y="132"/>
                      </a:lnTo>
                      <a:lnTo>
                        <a:pt x="361" y="132"/>
                      </a:lnTo>
                      <a:lnTo>
                        <a:pt x="364" y="127"/>
                      </a:lnTo>
                      <a:lnTo>
                        <a:pt x="366" y="127"/>
                      </a:lnTo>
                      <a:lnTo>
                        <a:pt x="368" y="125"/>
                      </a:lnTo>
                      <a:lnTo>
                        <a:pt x="368" y="123"/>
                      </a:lnTo>
                      <a:lnTo>
                        <a:pt x="369" y="123"/>
                      </a:lnTo>
                      <a:lnTo>
                        <a:pt x="371" y="120"/>
                      </a:lnTo>
                      <a:lnTo>
                        <a:pt x="372" y="120"/>
                      </a:lnTo>
                      <a:lnTo>
                        <a:pt x="376" y="117"/>
                      </a:lnTo>
                      <a:lnTo>
                        <a:pt x="377" y="117"/>
                      </a:lnTo>
                      <a:lnTo>
                        <a:pt x="377" y="115"/>
                      </a:lnTo>
                      <a:lnTo>
                        <a:pt x="379" y="114"/>
                      </a:lnTo>
                      <a:lnTo>
                        <a:pt x="381" y="112"/>
                      </a:lnTo>
                      <a:lnTo>
                        <a:pt x="382" y="112"/>
                      </a:lnTo>
                      <a:lnTo>
                        <a:pt x="382" y="110"/>
                      </a:lnTo>
                      <a:lnTo>
                        <a:pt x="384" y="109"/>
                      </a:lnTo>
                      <a:lnTo>
                        <a:pt x="385" y="107"/>
                      </a:lnTo>
                      <a:lnTo>
                        <a:pt x="387" y="106"/>
                      </a:lnTo>
                      <a:lnTo>
                        <a:pt x="389" y="104"/>
                      </a:lnTo>
                      <a:lnTo>
                        <a:pt x="390" y="102"/>
                      </a:lnTo>
                      <a:lnTo>
                        <a:pt x="392" y="101"/>
                      </a:lnTo>
                      <a:lnTo>
                        <a:pt x="395" y="97"/>
                      </a:lnTo>
                      <a:lnTo>
                        <a:pt x="397" y="96"/>
                      </a:lnTo>
                      <a:lnTo>
                        <a:pt x="400" y="93"/>
                      </a:lnTo>
                      <a:lnTo>
                        <a:pt x="400" y="91"/>
                      </a:lnTo>
                      <a:lnTo>
                        <a:pt x="405" y="86"/>
                      </a:lnTo>
                      <a:lnTo>
                        <a:pt x="410" y="81"/>
                      </a:lnTo>
                      <a:lnTo>
                        <a:pt x="410" y="80"/>
                      </a:lnTo>
                      <a:lnTo>
                        <a:pt x="411" y="80"/>
                      </a:lnTo>
                      <a:lnTo>
                        <a:pt x="416" y="71"/>
                      </a:lnTo>
                      <a:lnTo>
                        <a:pt x="420" y="68"/>
                      </a:lnTo>
                      <a:lnTo>
                        <a:pt x="423" y="65"/>
                      </a:lnTo>
                      <a:lnTo>
                        <a:pt x="423" y="63"/>
                      </a:lnTo>
                      <a:lnTo>
                        <a:pt x="431" y="52"/>
                      </a:lnTo>
                      <a:lnTo>
                        <a:pt x="434" y="49"/>
                      </a:lnTo>
                      <a:lnTo>
                        <a:pt x="444" y="32"/>
                      </a:lnTo>
                      <a:lnTo>
                        <a:pt x="428" y="47"/>
                      </a:lnTo>
                      <a:lnTo>
                        <a:pt x="413" y="60"/>
                      </a:lnTo>
                      <a:lnTo>
                        <a:pt x="402" y="75"/>
                      </a:lnTo>
                      <a:lnTo>
                        <a:pt x="389" y="89"/>
                      </a:lnTo>
                      <a:lnTo>
                        <a:pt x="374" y="106"/>
                      </a:lnTo>
                      <a:lnTo>
                        <a:pt x="356" y="120"/>
                      </a:lnTo>
                      <a:lnTo>
                        <a:pt x="337" y="135"/>
                      </a:lnTo>
                      <a:lnTo>
                        <a:pt x="316" y="149"/>
                      </a:lnTo>
                      <a:lnTo>
                        <a:pt x="291" y="164"/>
                      </a:lnTo>
                      <a:lnTo>
                        <a:pt x="265" y="177"/>
                      </a:lnTo>
                      <a:lnTo>
                        <a:pt x="213" y="200"/>
                      </a:lnTo>
                      <a:lnTo>
                        <a:pt x="164" y="223"/>
                      </a:lnTo>
                      <a:lnTo>
                        <a:pt x="119" y="245"/>
                      </a:lnTo>
                      <a:lnTo>
                        <a:pt x="80" y="268"/>
                      </a:lnTo>
                      <a:lnTo>
                        <a:pt x="45" y="291"/>
                      </a:lnTo>
                      <a:lnTo>
                        <a:pt x="32" y="301"/>
                      </a:lnTo>
                      <a:lnTo>
                        <a:pt x="21" y="312"/>
                      </a:lnTo>
                      <a:lnTo>
                        <a:pt x="11" y="323"/>
                      </a:lnTo>
                      <a:lnTo>
                        <a:pt x="5" y="333"/>
                      </a:lnTo>
                      <a:lnTo>
                        <a:pt x="0" y="343"/>
                      </a:lnTo>
                      <a:lnTo>
                        <a:pt x="0" y="354"/>
                      </a:lnTo>
                      <a:lnTo>
                        <a:pt x="0" y="366"/>
                      </a:lnTo>
                      <a:lnTo>
                        <a:pt x="0" y="372"/>
                      </a:lnTo>
                      <a:lnTo>
                        <a:pt x="3" y="375"/>
                      </a:lnTo>
                      <a:lnTo>
                        <a:pt x="8" y="377"/>
                      </a:lnTo>
                      <a:close/>
                      <a:moveTo>
                        <a:pt x="423" y="65"/>
                      </a:moveTo>
                      <a:lnTo>
                        <a:pt x="423" y="65"/>
                      </a:lnTo>
                      <a:lnTo>
                        <a:pt x="420" y="68"/>
                      </a:lnTo>
                      <a:lnTo>
                        <a:pt x="423" y="65"/>
                      </a:lnTo>
                      <a:close/>
                      <a:moveTo>
                        <a:pt x="452" y="14"/>
                      </a:moveTo>
                      <a:lnTo>
                        <a:pt x="452" y="14"/>
                      </a:lnTo>
                      <a:lnTo>
                        <a:pt x="457" y="5"/>
                      </a:lnTo>
                      <a:lnTo>
                        <a:pt x="459" y="5"/>
                      </a:lnTo>
                      <a:lnTo>
                        <a:pt x="459" y="3"/>
                      </a:lnTo>
                      <a:lnTo>
                        <a:pt x="459" y="1"/>
                      </a:lnTo>
                      <a:lnTo>
                        <a:pt x="460" y="1"/>
                      </a:lnTo>
                      <a:lnTo>
                        <a:pt x="460" y="0"/>
                      </a:lnTo>
                      <a:lnTo>
                        <a:pt x="447" y="0"/>
                      </a:lnTo>
                      <a:lnTo>
                        <a:pt x="451" y="6"/>
                      </a:lnTo>
                      <a:lnTo>
                        <a:pt x="452" y="14"/>
                      </a:lnTo>
                      <a:close/>
                    </a:path>
                  </a:pathLst>
                </a:custGeom>
                <a:solidFill>
                  <a:srgbClr val="377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3" name="Freeform 232"/>
                <p:cNvSpPr>
                  <a:spLocks/>
                </p:cNvSpPr>
                <p:nvPr/>
              </p:nvSpPr>
              <p:spPr bwMode="auto">
                <a:xfrm>
                  <a:off x="2667058" y="3563074"/>
                  <a:ext cx="287020" cy="355600"/>
                </a:xfrm>
                <a:custGeom>
                  <a:avLst/>
                  <a:gdLst>
                    <a:gd name="T0" fmla="*/ 8 w 444"/>
                    <a:gd name="T1" fmla="*/ 343 h 345"/>
                    <a:gd name="T2" fmla="*/ 8 w 444"/>
                    <a:gd name="T3" fmla="*/ 343 h 345"/>
                    <a:gd name="T4" fmla="*/ 6 w 444"/>
                    <a:gd name="T5" fmla="*/ 342 h 345"/>
                    <a:gd name="T6" fmla="*/ 6 w 444"/>
                    <a:gd name="T7" fmla="*/ 342 h 345"/>
                    <a:gd name="T8" fmla="*/ 6 w 444"/>
                    <a:gd name="T9" fmla="*/ 340 h 345"/>
                    <a:gd name="T10" fmla="*/ 5 w 444"/>
                    <a:gd name="T11" fmla="*/ 340 h 345"/>
                    <a:gd name="T12" fmla="*/ 5 w 444"/>
                    <a:gd name="T13" fmla="*/ 340 h 345"/>
                    <a:gd name="T14" fmla="*/ 5 w 444"/>
                    <a:gd name="T15" fmla="*/ 339 h 345"/>
                    <a:gd name="T16" fmla="*/ 3 w 444"/>
                    <a:gd name="T17" fmla="*/ 339 h 345"/>
                    <a:gd name="T18" fmla="*/ 3 w 444"/>
                    <a:gd name="T19" fmla="*/ 337 h 345"/>
                    <a:gd name="T20" fmla="*/ 3 w 444"/>
                    <a:gd name="T21" fmla="*/ 337 h 345"/>
                    <a:gd name="T22" fmla="*/ 3 w 444"/>
                    <a:gd name="T23" fmla="*/ 334 h 345"/>
                    <a:gd name="T24" fmla="*/ 3 w 444"/>
                    <a:gd name="T25" fmla="*/ 330 h 345"/>
                    <a:gd name="T26" fmla="*/ 3 w 444"/>
                    <a:gd name="T27" fmla="*/ 327 h 345"/>
                    <a:gd name="T28" fmla="*/ 5 w 444"/>
                    <a:gd name="T29" fmla="*/ 322 h 345"/>
                    <a:gd name="T30" fmla="*/ 6 w 444"/>
                    <a:gd name="T31" fmla="*/ 317 h 345"/>
                    <a:gd name="T32" fmla="*/ 8 w 444"/>
                    <a:gd name="T33" fmla="*/ 313 h 345"/>
                    <a:gd name="T34" fmla="*/ 11 w 444"/>
                    <a:gd name="T35" fmla="*/ 309 h 345"/>
                    <a:gd name="T36" fmla="*/ 13 w 444"/>
                    <a:gd name="T37" fmla="*/ 308 h 345"/>
                    <a:gd name="T38" fmla="*/ 15 w 444"/>
                    <a:gd name="T39" fmla="*/ 306 h 345"/>
                    <a:gd name="T40" fmla="*/ 16 w 444"/>
                    <a:gd name="T41" fmla="*/ 304 h 345"/>
                    <a:gd name="T42" fmla="*/ 18 w 444"/>
                    <a:gd name="T43" fmla="*/ 303 h 345"/>
                    <a:gd name="T44" fmla="*/ 19 w 444"/>
                    <a:gd name="T45" fmla="*/ 301 h 345"/>
                    <a:gd name="T46" fmla="*/ 23 w 444"/>
                    <a:gd name="T47" fmla="*/ 300 h 345"/>
                    <a:gd name="T48" fmla="*/ 24 w 444"/>
                    <a:gd name="T49" fmla="*/ 298 h 345"/>
                    <a:gd name="T50" fmla="*/ 26 w 444"/>
                    <a:gd name="T51" fmla="*/ 296 h 345"/>
                    <a:gd name="T52" fmla="*/ 28 w 444"/>
                    <a:gd name="T53" fmla="*/ 295 h 345"/>
                    <a:gd name="T54" fmla="*/ 28 w 444"/>
                    <a:gd name="T55" fmla="*/ 295 h 345"/>
                    <a:gd name="T56" fmla="*/ 29 w 444"/>
                    <a:gd name="T57" fmla="*/ 293 h 345"/>
                    <a:gd name="T58" fmla="*/ 31 w 444"/>
                    <a:gd name="T59" fmla="*/ 291 h 345"/>
                    <a:gd name="T60" fmla="*/ 32 w 444"/>
                    <a:gd name="T61" fmla="*/ 291 h 345"/>
                    <a:gd name="T62" fmla="*/ 34 w 444"/>
                    <a:gd name="T63" fmla="*/ 290 h 345"/>
                    <a:gd name="T64" fmla="*/ 36 w 444"/>
                    <a:gd name="T65" fmla="*/ 288 h 345"/>
                    <a:gd name="T66" fmla="*/ 37 w 444"/>
                    <a:gd name="T67" fmla="*/ 287 h 345"/>
                    <a:gd name="T68" fmla="*/ 39 w 444"/>
                    <a:gd name="T69" fmla="*/ 285 h 345"/>
                    <a:gd name="T70" fmla="*/ 41 w 444"/>
                    <a:gd name="T71" fmla="*/ 285 h 345"/>
                    <a:gd name="T72" fmla="*/ 42 w 444"/>
                    <a:gd name="T73" fmla="*/ 283 h 345"/>
                    <a:gd name="T74" fmla="*/ 44 w 444"/>
                    <a:gd name="T75" fmla="*/ 283 h 345"/>
                    <a:gd name="T76" fmla="*/ 76 w 444"/>
                    <a:gd name="T77" fmla="*/ 257 h 345"/>
                    <a:gd name="T78" fmla="*/ 255 w 444"/>
                    <a:gd name="T79" fmla="*/ 168 h 345"/>
                    <a:gd name="T80" fmla="*/ 260 w 444"/>
                    <a:gd name="T81" fmla="*/ 166 h 345"/>
                    <a:gd name="T82" fmla="*/ 262 w 444"/>
                    <a:gd name="T83" fmla="*/ 166 h 345"/>
                    <a:gd name="T84" fmla="*/ 343 w 444"/>
                    <a:gd name="T85" fmla="*/ 114 h 345"/>
                    <a:gd name="T86" fmla="*/ 348 w 444"/>
                    <a:gd name="T87" fmla="*/ 109 h 345"/>
                    <a:gd name="T88" fmla="*/ 353 w 444"/>
                    <a:gd name="T89" fmla="*/ 106 h 345"/>
                    <a:gd name="T90" fmla="*/ 358 w 444"/>
                    <a:gd name="T91" fmla="*/ 101 h 345"/>
                    <a:gd name="T92" fmla="*/ 364 w 444"/>
                    <a:gd name="T93" fmla="*/ 95 h 345"/>
                    <a:gd name="T94" fmla="*/ 371 w 444"/>
                    <a:gd name="T95" fmla="*/ 88 h 345"/>
                    <a:gd name="T96" fmla="*/ 377 w 444"/>
                    <a:gd name="T97" fmla="*/ 83 h 345"/>
                    <a:gd name="T98" fmla="*/ 382 w 444"/>
                    <a:gd name="T99" fmla="*/ 78 h 345"/>
                    <a:gd name="T100" fmla="*/ 387 w 444"/>
                    <a:gd name="T101" fmla="*/ 74 h 345"/>
                    <a:gd name="T102" fmla="*/ 392 w 444"/>
                    <a:gd name="T103" fmla="*/ 69 h 345"/>
                    <a:gd name="T104" fmla="*/ 397 w 444"/>
                    <a:gd name="T105" fmla="*/ 64 h 345"/>
                    <a:gd name="T106" fmla="*/ 405 w 444"/>
                    <a:gd name="T107" fmla="*/ 54 h 345"/>
                    <a:gd name="T108" fmla="*/ 411 w 444"/>
                    <a:gd name="T109" fmla="*/ 48 h 345"/>
                    <a:gd name="T110" fmla="*/ 420 w 444"/>
                    <a:gd name="T111" fmla="*/ 36 h 345"/>
                    <a:gd name="T112" fmla="*/ 431 w 444"/>
                    <a:gd name="T113" fmla="*/ 20 h 345"/>
                    <a:gd name="T114" fmla="*/ 444 w 444"/>
                    <a:gd name="T115" fmla="*/ 0 h 345"/>
                    <a:gd name="T116" fmla="*/ 389 w 444"/>
                    <a:gd name="T117" fmla="*/ 57 h 345"/>
                    <a:gd name="T118" fmla="*/ 265 w 444"/>
                    <a:gd name="T119" fmla="*/ 145 h 345"/>
                    <a:gd name="T120" fmla="*/ 45 w 444"/>
                    <a:gd name="T121" fmla="*/ 259 h 345"/>
                    <a:gd name="T122" fmla="*/ 0 w 444"/>
                    <a:gd name="T123" fmla="*/ 322 h 345"/>
                    <a:gd name="T124" fmla="*/ 8 w 444"/>
                    <a:gd name="T125" fmla="*/ 345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4"/>
                    <a:gd name="T190" fmla="*/ 0 h 345"/>
                    <a:gd name="T191" fmla="*/ 444 w 444"/>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4" h="345">
                      <a:moveTo>
                        <a:pt x="8" y="345"/>
                      </a:moveTo>
                      <a:lnTo>
                        <a:pt x="8" y="345"/>
                      </a:lnTo>
                      <a:lnTo>
                        <a:pt x="8" y="343"/>
                      </a:lnTo>
                      <a:lnTo>
                        <a:pt x="6" y="343"/>
                      </a:lnTo>
                      <a:lnTo>
                        <a:pt x="6" y="342"/>
                      </a:lnTo>
                      <a:lnTo>
                        <a:pt x="6" y="340"/>
                      </a:lnTo>
                      <a:lnTo>
                        <a:pt x="5" y="340"/>
                      </a:lnTo>
                      <a:lnTo>
                        <a:pt x="5" y="339"/>
                      </a:lnTo>
                      <a:lnTo>
                        <a:pt x="3" y="339"/>
                      </a:lnTo>
                      <a:lnTo>
                        <a:pt x="3" y="337"/>
                      </a:lnTo>
                      <a:lnTo>
                        <a:pt x="3" y="335"/>
                      </a:lnTo>
                      <a:lnTo>
                        <a:pt x="3" y="334"/>
                      </a:lnTo>
                      <a:lnTo>
                        <a:pt x="3" y="332"/>
                      </a:lnTo>
                      <a:lnTo>
                        <a:pt x="3" y="330"/>
                      </a:lnTo>
                      <a:lnTo>
                        <a:pt x="3" y="329"/>
                      </a:lnTo>
                      <a:lnTo>
                        <a:pt x="3" y="327"/>
                      </a:lnTo>
                      <a:lnTo>
                        <a:pt x="3" y="326"/>
                      </a:lnTo>
                      <a:lnTo>
                        <a:pt x="3" y="324"/>
                      </a:lnTo>
                      <a:lnTo>
                        <a:pt x="3" y="322"/>
                      </a:lnTo>
                      <a:lnTo>
                        <a:pt x="5" y="322"/>
                      </a:lnTo>
                      <a:lnTo>
                        <a:pt x="5" y="321"/>
                      </a:lnTo>
                      <a:lnTo>
                        <a:pt x="5" y="319"/>
                      </a:lnTo>
                      <a:lnTo>
                        <a:pt x="6" y="319"/>
                      </a:lnTo>
                      <a:lnTo>
                        <a:pt x="6" y="317"/>
                      </a:lnTo>
                      <a:lnTo>
                        <a:pt x="6" y="316"/>
                      </a:lnTo>
                      <a:lnTo>
                        <a:pt x="8" y="316"/>
                      </a:lnTo>
                      <a:lnTo>
                        <a:pt x="8" y="314"/>
                      </a:lnTo>
                      <a:lnTo>
                        <a:pt x="8" y="313"/>
                      </a:lnTo>
                      <a:lnTo>
                        <a:pt x="10" y="313"/>
                      </a:lnTo>
                      <a:lnTo>
                        <a:pt x="10" y="311"/>
                      </a:lnTo>
                      <a:lnTo>
                        <a:pt x="11" y="311"/>
                      </a:lnTo>
                      <a:lnTo>
                        <a:pt x="11" y="309"/>
                      </a:lnTo>
                      <a:lnTo>
                        <a:pt x="13" y="309"/>
                      </a:lnTo>
                      <a:lnTo>
                        <a:pt x="13" y="308"/>
                      </a:lnTo>
                      <a:lnTo>
                        <a:pt x="15" y="306"/>
                      </a:lnTo>
                      <a:lnTo>
                        <a:pt x="16" y="306"/>
                      </a:lnTo>
                      <a:lnTo>
                        <a:pt x="16" y="304"/>
                      </a:lnTo>
                      <a:lnTo>
                        <a:pt x="18" y="303"/>
                      </a:lnTo>
                      <a:lnTo>
                        <a:pt x="19" y="301"/>
                      </a:lnTo>
                      <a:lnTo>
                        <a:pt x="21" y="301"/>
                      </a:lnTo>
                      <a:lnTo>
                        <a:pt x="21" y="300"/>
                      </a:lnTo>
                      <a:lnTo>
                        <a:pt x="23" y="300"/>
                      </a:lnTo>
                      <a:lnTo>
                        <a:pt x="23" y="298"/>
                      </a:lnTo>
                      <a:lnTo>
                        <a:pt x="24" y="298"/>
                      </a:lnTo>
                      <a:lnTo>
                        <a:pt x="24" y="296"/>
                      </a:lnTo>
                      <a:lnTo>
                        <a:pt x="26" y="296"/>
                      </a:lnTo>
                      <a:lnTo>
                        <a:pt x="28" y="295"/>
                      </a:lnTo>
                      <a:lnTo>
                        <a:pt x="29" y="293"/>
                      </a:lnTo>
                      <a:lnTo>
                        <a:pt x="31" y="293"/>
                      </a:lnTo>
                      <a:lnTo>
                        <a:pt x="31" y="291"/>
                      </a:lnTo>
                      <a:lnTo>
                        <a:pt x="32" y="291"/>
                      </a:lnTo>
                      <a:lnTo>
                        <a:pt x="32" y="290"/>
                      </a:lnTo>
                      <a:lnTo>
                        <a:pt x="34" y="290"/>
                      </a:lnTo>
                      <a:lnTo>
                        <a:pt x="34" y="288"/>
                      </a:lnTo>
                      <a:lnTo>
                        <a:pt x="36" y="288"/>
                      </a:lnTo>
                      <a:lnTo>
                        <a:pt x="37" y="288"/>
                      </a:lnTo>
                      <a:lnTo>
                        <a:pt x="37" y="287"/>
                      </a:lnTo>
                      <a:lnTo>
                        <a:pt x="39" y="287"/>
                      </a:lnTo>
                      <a:lnTo>
                        <a:pt x="39" y="285"/>
                      </a:lnTo>
                      <a:lnTo>
                        <a:pt x="41" y="285"/>
                      </a:lnTo>
                      <a:lnTo>
                        <a:pt x="42" y="285"/>
                      </a:lnTo>
                      <a:lnTo>
                        <a:pt x="42" y="283"/>
                      </a:lnTo>
                      <a:lnTo>
                        <a:pt x="44" y="283"/>
                      </a:lnTo>
                      <a:lnTo>
                        <a:pt x="44" y="282"/>
                      </a:lnTo>
                      <a:lnTo>
                        <a:pt x="60" y="270"/>
                      </a:lnTo>
                      <a:lnTo>
                        <a:pt x="76" y="257"/>
                      </a:lnTo>
                      <a:lnTo>
                        <a:pt x="112" y="238"/>
                      </a:lnTo>
                      <a:lnTo>
                        <a:pt x="174" y="207"/>
                      </a:lnTo>
                      <a:lnTo>
                        <a:pt x="239" y="178"/>
                      </a:lnTo>
                      <a:lnTo>
                        <a:pt x="255" y="168"/>
                      </a:lnTo>
                      <a:lnTo>
                        <a:pt x="257" y="168"/>
                      </a:lnTo>
                      <a:lnTo>
                        <a:pt x="259" y="168"/>
                      </a:lnTo>
                      <a:lnTo>
                        <a:pt x="259" y="166"/>
                      </a:lnTo>
                      <a:lnTo>
                        <a:pt x="260" y="166"/>
                      </a:lnTo>
                      <a:lnTo>
                        <a:pt x="262" y="166"/>
                      </a:lnTo>
                      <a:lnTo>
                        <a:pt x="267" y="163"/>
                      </a:lnTo>
                      <a:lnTo>
                        <a:pt x="304" y="140"/>
                      </a:lnTo>
                      <a:lnTo>
                        <a:pt x="324" y="129"/>
                      </a:lnTo>
                      <a:lnTo>
                        <a:pt x="340" y="116"/>
                      </a:lnTo>
                      <a:lnTo>
                        <a:pt x="343" y="114"/>
                      </a:lnTo>
                      <a:lnTo>
                        <a:pt x="345" y="113"/>
                      </a:lnTo>
                      <a:lnTo>
                        <a:pt x="346" y="111"/>
                      </a:lnTo>
                      <a:lnTo>
                        <a:pt x="348" y="109"/>
                      </a:lnTo>
                      <a:lnTo>
                        <a:pt x="350" y="108"/>
                      </a:lnTo>
                      <a:lnTo>
                        <a:pt x="351" y="108"/>
                      </a:lnTo>
                      <a:lnTo>
                        <a:pt x="351" y="106"/>
                      </a:lnTo>
                      <a:lnTo>
                        <a:pt x="353" y="106"/>
                      </a:lnTo>
                      <a:lnTo>
                        <a:pt x="355" y="104"/>
                      </a:lnTo>
                      <a:lnTo>
                        <a:pt x="355" y="103"/>
                      </a:lnTo>
                      <a:lnTo>
                        <a:pt x="356" y="103"/>
                      </a:lnTo>
                      <a:lnTo>
                        <a:pt x="358" y="101"/>
                      </a:lnTo>
                      <a:lnTo>
                        <a:pt x="359" y="100"/>
                      </a:lnTo>
                      <a:lnTo>
                        <a:pt x="361" y="100"/>
                      </a:lnTo>
                      <a:lnTo>
                        <a:pt x="364" y="95"/>
                      </a:lnTo>
                      <a:lnTo>
                        <a:pt x="366" y="95"/>
                      </a:lnTo>
                      <a:lnTo>
                        <a:pt x="368" y="93"/>
                      </a:lnTo>
                      <a:lnTo>
                        <a:pt x="368" y="91"/>
                      </a:lnTo>
                      <a:lnTo>
                        <a:pt x="369" y="91"/>
                      </a:lnTo>
                      <a:lnTo>
                        <a:pt x="371" y="88"/>
                      </a:lnTo>
                      <a:lnTo>
                        <a:pt x="372" y="88"/>
                      </a:lnTo>
                      <a:lnTo>
                        <a:pt x="376" y="85"/>
                      </a:lnTo>
                      <a:lnTo>
                        <a:pt x="377" y="85"/>
                      </a:lnTo>
                      <a:lnTo>
                        <a:pt x="377" y="83"/>
                      </a:lnTo>
                      <a:lnTo>
                        <a:pt x="379" y="82"/>
                      </a:lnTo>
                      <a:lnTo>
                        <a:pt x="381" y="80"/>
                      </a:lnTo>
                      <a:lnTo>
                        <a:pt x="382" y="80"/>
                      </a:lnTo>
                      <a:lnTo>
                        <a:pt x="382" y="78"/>
                      </a:lnTo>
                      <a:lnTo>
                        <a:pt x="384" y="77"/>
                      </a:lnTo>
                      <a:lnTo>
                        <a:pt x="385" y="75"/>
                      </a:lnTo>
                      <a:lnTo>
                        <a:pt x="387" y="74"/>
                      </a:lnTo>
                      <a:lnTo>
                        <a:pt x="389" y="72"/>
                      </a:lnTo>
                      <a:lnTo>
                        <a:pt x="390" y="70"/>
                      </a:lnTo>
                      <a:lnTo>
                        <a:pt x="392" y="69"/>
                      </a:lnTo>
                      <a:lnTo>
                        <a:pt x="395" y="65"/>
                      </a:lnTo>
                      <a:lnTo>
                        <a:pt x="397" y="64"/>
                      </a:lnTo>
                      <a:lnTo>
                        <a:pt x="400" y="61"/>
                      </a:lnTo>
                      <a:lnTo>
                        <a:pt x="400" y="59"/>
                      </a:lnTo>
                      <a:lnTo>
                        <a:pt x="405" y="54"/>
                      </a:lnTo>
                      <a:lnTo>
                        <a:pt x="410" y="49"/>
                      </a:lnTo>
                      <a:lnTo>
                        <a:pt x="410" y="48"/>
                      </a:lnTo>
                      <a:lnTo>
                        <a:pt x="411" y="48"/>
                      </a:lnTo>
                      <a:lnTo>
                        <a:pt x="416" y="39"/>
                      </a:lnTo>
                      <a:lnTo>
                        <a:pt x="420" y="36"/>
                      </a:lnTo>
                      <a:lnTo>
                        <a:pt x="423" y="33"/>
                      </a:lnTo>
                      <a:lnTo>
                        <a:pt x="423" y="31"/>
                      </a:lnTo>
                      <a:lnTo>
                        <a:pt x="431" y="20"/>
                      </a:lnTo>
                      <a:lnTo>
                        <a:pt x="434" y="17"/>
                      </a:lnTo>
                      <a:lnTo>
                        <a:pt x="444" y="0"/>
                      </a:lnTo>
                      <a:lnTo>
                        <a:pt x="428" y="15"/>
                      </a:lnTo>
                      <a:lnTo>
                        <a:pt x="413" y="28"/>
                      </a:lnTo>
                      <a:lnTo>
                        <a:pt x="402" y="43"/>
                      </a:lnTo>
                      <a:lnTo>
                        <a:pt x="389" y="57"/>
                      </a:lnTo>
                      <a:lnTo>
                        <a:pt x="374" y="74"/>
                      </a:lnTo>
                      <a:lnTo>
                        <a:pt x="356" y="88"/>
                      </a:lnTo>
                      <a:lnTo>
                        <a:pt x="337" y="103"/>
                      </a:lnTo>
                      <a:lnTo>
                        <a:pt x="316" y="117"/>
                      </a:lnTo>
                      <a:lnTo>
                        <a:pt x="291" y="132"/>
                      </a:lnTo>
                      <a:lnTo>
                        <a:pt x="265" y="145"/>
                      </a:lnTo>
                      <a:lnTo>
                        <a:pt x="213" y="168"/>
                      </a:lnTo>
                      <a:lnTo>
                        <a:pt x="164" y="191"/>
                      </a:lnTo>
                      <a:lnTo>
                        <a:pt x="119" y="213"/>
                      </a:lnTo>
                      <a:lnTo>
                        <a:pt x="80" y="236"/>
                      </a:lnTo>
                      <a:lnTo>
                        <a:pt x="45" y="259"/>
                      </a:lnTo>
                      <a:lnTo>
                        <a:pt x="32" y="269"/>
                      </a:lnTo>
                      <a:lnTo>
                        <a:pt x="21" y="280"/>
                      </a:lnTo>
                      <a:lnTo>
                        <a:pt x="11" y="291"/>
                      </a:lnTo>
                      <a:lnTo>
                        <a:pt x="5" y="301"/>
                      </a:lnTo>
                      <a:lnTo>
                        <a:pt x="0" y="311"/>
                      </a:lnTo>
                      <a:lnTo>
                        <a:pt x="0" y="322"/>
                      </a:lnTo>
                      <a:lnTo>
                        <a:pt x="0" y="334"/>
                      </a:lnTo>
                      <a:lnTo>
                        <a:pt x="0" y="340"/>
                      </a:lnTo>
                      <a:lnTo>
                        <a:pt x="3" y="343"/>
                      </a:lnTo>
                      <a:lnTo>
                        <a:pt x="8"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4" name="Freeform 233"/>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5" name="Freeform 234"/>
                <p:cNvSpPr>
                  <a:spLocks/>
                </p:cNvSpPr>
                <p:nvPr/>
              </p:nvSpPr>
              <p:spPr bwMode="auto">
                <a:xfrm>
                  <a:off x="2956618" y="3530055"/>
                  <a:ext cx="7620" cy="13970"/>
                </a:xfrm>
                <a:custGeom>
                  <a:avLst/>
                  <a:gdLst>
                    <a:gd name="T0" fmla="*/ 5 w 13"/>
                    <a:gd name="T1" fmla="*/ 14 h 14"/>
                    <a:gd name="T2" fmla="*/ 5 w 13"/>
                    <a:gd name="T3" fmla="*/ 14 h 14"/>
                    <a:gd name="T4" fmla="*/ 5 w 13"/>
                    <a:gd name="T5" fmla="*/ 14 h 14"/>
                    <a:gd name="T6" fmla="*/ 10 w 13"/>
                    <a:gd name="T7" fmla="*/ 5 h 14"/>
                    <a:gd name="T8" fmla="*/ 10 w 13"/>
                    <a:gd name="T9" fmla="*/ 5 h 14"/>
                    <a:gd name="T10" fmla="*/ 12 w 13"/>
                    <a:gd name="T11" fmla="*/ 5 h 14"/>
                    <a:gd name="T12" fmla="*/ 12 w 13"/>
                    <a:gd name="T13" fmla="*/ 3 h 14"/>
                    <a:gd name="T14" fmla="*/ 12 w 13"/>
                    <a:gd name="T15" fmla="*/ 3 h 14"/>
                    <a:gd name="T16" fmla="*/ 12 w 13"/>
                    <a:gd name="T17" fmla="*/ 3 h 14"/>
                    <a:gd name="T18" fmla="*/ 12 w 13"/>
                    <a:gd name="T19" fmla="*/ 3 h 14"/>
                    <a:gd name="T20" fmla="*/ 12 w 13"/>
                    <a:gd name="T21" fmla="*/ 3 h 14"/>
                    <a:gd name="T22" fmla="*/ 12 w 13"/>
                    <a:gd name="T23" fmla="*/ 3 h 14"/>
                    <a:gd name="T24" fmla="*/ 12 w 13"/>
                    <a:gd name="T25" fmla="*/ 1 h 14"/>
                    <a:gd name="T26" fmla="*/ 12 w 13"/>
                    <a:gd name="T27" fmla="*/ 1 h 14"/>
                    <a:gd name="T28" fmla="*/ 12 w 13"/>
                    <a:gd name="T29" fmla="*/ 1 h 14"/>
                    <a:gd name="T30" fmla="*/ 12 w 13"/>
                    <a:gd name="T31" fmla="*/ 1 h 14"/>
                    <a:gd name="T32" fmla="*/ 13 w 13"/>
                    <a:gd name="T33" fmla="*/ 1 h 14"/>
                    <a:gd name="T34" fmla="*/ 13 w 13"/>
                    <a:gd name="T35" fmla="*/ 1 h 14"/>
                    <a:gd name="T36" fmla="*/ 13 w 13"/>
                    <a:gd name="T37" fmla="*/ 0 h 14"/>
                    <a:gd name="T38" fmla="*/ 13 w 13"/>
                    <a:gd name="T39" fmla="*/ 0 h 14"/>
                    <a:gd name="T40" fmla="*/ 13 w 13"/>
                    <a:gd name="T41" fmla="*/ 0 h 14"/>
                    <a:gd name="T42" fmla="*/ 13 w 13"/>
                    <a:gd name="T43" fmla="*/ 0 h 14"/>
                    <a:gd name="T44" fmla="*/ 13 w 13"/>
                    <a:gd name="T45" fmla="*/ 0 h 14"/>
                    <a:gd name="T46" fmla="*/ 0 w 13"/>
                    <a:gd name="T47" fmla="*/ 0 h 14"/>
                    <a:gd name="T48" fmla="*/ 0 w 13"/>
                    <a:gd name="T49" fmla="*/ 0 h 14"/>
                    <a:gd name="T50" fmla="*/ 4 w 13"/>
                    <a:gd name="T51" fmla="*/ 6 h 14"/>
                    <a:gd name="T52" fmla="*/ 5 w 13"/>
                    <a:gd name="T53" fmla="*/ 14 h 14"/>
                    <a:gd name="T54" fmla="*/ 5 w 13"/>
                    <a:gd name="T55" fmla="*/ 14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14"/>
                    <a:gd name="T86" fmla="*/ 13 w 13"/>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14">
                      <a:moveTo>
                        <a:pt x="5" y="14"/>
                      </a:moveTo>
                      <a:lnTo>
                        <a:pt x="5" y="14"/>
                      </a:lnTo>
                      <a:lnTo>
                        <a:pt x="10" y="5"/>
                      </a:lnTo>
                      <a:lnTo>
                        <a:pt x="12" y="5"/>
                      </a:lnTo>
                      <a:lnTo>
                        <a:pt x="12" y="3"/>
                      </a:lnTo>
                      <a:lnTo>
                        <a:pt x="12" y="1"/>
                      </a:lnTo>
                      <a:lnTo>
                        <a:pt x="13" y="1"/>
                      </a:lnTo>
                      <a:lnTo>
                        <a:pt x="13" y="0"/>
                      </a:lnTo>
                      <a:lnTo>
                        <a:pt x="0" y="0"/>
                      </a:lnTo>
                      <a:lnTo>
                        <a:pt x="4" y="6"/>
                      </a:lnTo>
                      <a:lnTo>
                        <a:pt x="5"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6" name="Freeform 235"/>
                <p:cNvSpPr>
                  <a:spLocks noEditPoints="1"/>
                </p:cNvSpPr>
                <p:nvPr/>
              </p:nvSpPr>
              <p:spPr bwMode="auto">
                <a:xfrm>
                  <a:off x="2667058" y="3530055"/>
                  <a:ext cx="297180" cy="388620"/>
                </a:xfrm>
                <a:custGeom>
                  <a:avLst/>
                  <a:gdLst>
                    <a:gd name="T0" fmla="*/ 8 w 460"/>
                    <a:gd name="T1" fmla="*/ 375 h 377"/>
                    <a:gd name="T2" fmla="*/ 8 w 460"/>
                    <a:gd name="T3" fmla="*/ 375 h 377"/>
                    <a:gd name="T4" fmla="*/ 6 w 460"/>
                    <a:gd name="T5" fmla="*/ 375 h 377"/>
                    <a:gd name="T6" fmla="*/ 6 w 460"/>
                    <a:gd name="T7" fmla="*/ 374 h 377"/>
                    <a:gd name="T8" fmla="*/ 6 w 460"/>
                    <a:gd name="T9" fmla="*/ 374 h 377"/>
                    <a:gd name="T10" fmla="*/ 6 w 460"/>
                    <a:gd name="T11" fmla="*/ 372 h 377"/>
                    <a:gd name="T12" fmla="*/ 5 w 460"/>
                    <a:gd name="T13" fmla="*/ 372 h 377"/>
                    <a:gd name="T14" fmla="*/ 5 w 460"/>
                    <a:gd name="T15" fmla="*/ 372 h 377"/>
                    <a:gd name="T16" fmla="*/ 5 w 460"/>
                    <a:gd name="T17" fmla="*/ 371 h 377"/>
                    <a:gd name="T18" fmla="*/ 3 w 460"/>
                    <a:gd name="T19" fmla="*/ 369 h 377"/>
                    <a:gd name="T20" fmla="*/ 3 w 460"/>
                    <a:gd name="T21" fmla="*/ 369 h 377"/>
                    <a:gd name="T22" fmla="*/ 3 w 460"/>
                    <a:gd name="T23" fmla="*/ 369 h 377"/>
                    <a:gd name="T24" fmla="*/ 11 w 460"/>
                    <a:gd name="T25" fmla="*/ 341 h 377"/>
                    <a:gd name="T26" fmla="*/ 31 w 460"/>
                    <a:gd name="T27" fmla="*/ 325 h 377"/>
                    <a:gd name="T28" fmla="*/ 31 w 460"/>
                    <a:gd name="T29" fmla="*/ 323 h 377"/>
                    <a:gd name="T30" fmla="*/ 34 w 460"/>
                    <a:gd name="T31" fmla="*/ 322 h 377"/>
                    <a:gd name="T32" fmla="*/ 34 w 460"/>
                    <a:gd name="T33" fmla="*/ 320 h 377"/>
                    <a:gd name="T34" fmla="*/ 36 w 460"/>
                    <a:gd name="T35" fmla="*/ 320 h 377"/>
                    <a:gd name="T36" fmla="*/ 37 w 460"/>
                    <a:gd name="T37" fmla="*/ 320 h 377"/>
                    <a:gd name="T38" fmla="*/ 37 w 460"/>
                    <a:gd name="T39" fmla="*/ 319 h 377"/>
                    <a:gd name="T40" fmla="*/ 39 w 460"/>
                    <a:gd name="T41" fmla="*/ 317 h 377"/>
                    <a:gd name="T42" fmla="*/ 41 w 460"/>
                    <a:gd name="T43" fmla="*/ 317 h 377"/>
                    <a:gd name="T44" fmla="*/ 41 w 460"/>
                    <a:gd name="T45" fmla="*/ 317 h 377"/>
                    <a:gd name="T46" fmla="*/ 42 w 460"/>
                    <a:gd name="T47" fmla="*/ 315 h 377"/>
                    <a:gd name="T48" fmla="*/ 44 w 460"/>
                    <a:gd name="T49" fmla="*/ 315 h 377"/>
                    <a:gd name="T50" fmla="*/ 60 w 460"/>
                    <a:gd name="T51" fmla="*/ 302 h 377"/>
                    <a:gd name="T52" fmla="*/ 239 w 460"/>
                    <a:gd name="T53" fmla="*/ 210 h 377"/>
                    <a:gd name="T54" fmla="*/ 262 w 460"/>
                    <a:gd name="T55" fmla="*/ 198 h 377"/>
                    <a:gd name="T56" fmla="*/ 304 w 460"/>
                    <a:gd name="T57" fmla="*/ 172 h 377"/>
                    <a:gd name="T58" fmla="*/ 345 w 460"/>
                    <a:gd name="T59" fmla="*/ 145 h 377"/>
                    <a:gd name="T60" fmla="*/ 350 w 460"/>
                    <a:gd name="T61" fmla="*/ 140 h 377"/>
                    <a:gd name="T62" fmla="*/ 355 w 460"/>
                    <a:gd name="T63" fmla="*/ 136 h 377"/>
                    <a:gd name="T64" fmla="*/ 358 w 460"/>
                    <a:gd name="T65" fmla="*/ 133 h 377"/>
                    <a:gd name="T66" fmla="*/ 361 w 460"/>
                    <a:gd name="T67" fmla="*/ 130 h 377"/>
                    <a:gd name="T68" fmla="*/ 368 w 460"/>
                    <a:gd name="T69" fmla="*/ 125 h 377"/>
                    <a:gd name="T70" fmla="*/ 371 w 460"/>
                    <a:gd name="T71" fmla="*/ 120 h 377"/>
                    <a:gd name="T72" fmla="*/ 381 w 460"/>
                    <a:gd name="T73" fmla="*/ 112 h 377"/>
                    <a:gd name="T74" fmla="*/ 384 w 460"/>
                    <a:gd name="T75" fmla="*/ 109 h 377"/>
                    <a:gd name="T76" fmla="*/ 387 w 460"/>
                    <a:gd name="T77" fmla="*/ 106 h 377"/>
                    <a:gd name="T78" fmla="*/ 392 w 460"/>
                    <a:gd name="T79" fmla="*/ 101 h 377"/>
                    <a:gd name="T80" fmla="*/ 398 w 460"/>
                    <a:gd name="T81" fmla="*/ 94 h 377"/>
                    <a:gd name="T82" fmla="*/ 410 w 460"/>
                    <a:gd name="T83" fmla="*/ 81 h 377"/>
                    <a:gd name="T84" fmla="*/ 411 w 460"/>
                    <a:gd name="T85" fmla="*/ 80 h 377"/>
                    <a:gd name="T86" fmla="*/ 420 w 460"/>
                    <a:gd name="T87" fmla="*/ 68 h 377"/>
                    <a:gd name="T88" fmla="*/ 423 w 460"/>
                    <a:gd name="T89" fmla="*/ 63 h 377"/>
                    <a:gd name="T90" fmla="*/ 434 w 460"/>
                    <a:gd name="T91" fmla="*/ 49 h 377"/>
                    <a:gd name="T92" fmla="*/ 418 w 460"/>
                    <a:gd name="T93" fmla="*/ 55 h 377"/>
                    <a:gd name="T94" fmla="*/ 361 w 460"/>
                    <a:gd name="T95" fmla="*/ 119 h 377"/>
                    <a:gd name="T96" fmla="*/ 267 w 460"/>
                    <a:gd name="T97" fmla="*/ 179 h 377"/>
                    <a:gd name="T98" fmla="*/ 47 w 460"/>
                    <a:gd name="T99" fmla="*/ 291 h 377"/>
                    <a:gd name="T100" fmla="*/ 2 w 460"/>
                    <a:gd name="T101" fmla="*/ 345 h 377"/>
                    <a:gd name="T102" fmla="*/ 3 w 460"/>
                    <a:gd name="T103" fmla="*/ 375 h 377"/>
                    <a:gd name="T104" fmla="*/ 420 w 460"/>
                    <a:gd name="T105" fmla="*/ 68 h 377"/>
                    <a:gd name="T106" fmla="*/ 457 w 460"/>
                    <a:gd name="T107" fmla="*/ 5 h 377"/>
                    <a:gd name="T108" fmla="*/ 459 w 460"/>
                    <a:gd name="T109" fmla="*/ 3 h 377"/>
                    <a:gd name="T110" fmla="*/ 459 w 460"/>
                    <a:gd name="T111" fmla="*/ 1 h 377"/>
                    <a:gd name="T112" fmla="*/ 460 w 460"/>
                    <a:gd name="T113" fmla="*/ 0 h 377"/>
                    <a:gd name="T114" fmla="*/ 449 w 460"/>
                    <a:gd name="T115" fmla="*/ 1 h 3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0"/>
                    <a:gd name="T175" fmla="*/ 0 h 377"/>
                    <a:gd name="T176" fmla="*/ 460 w 460"/>
                    <a:gd name="T177" fmla="*/ 377 h 3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0" h="377">
                      <a:moveTo>
                        <a:pt x="8" y="377"/>
                      </a:moveTo>
                      <a:lnTo>
                        <a:pt x="8" y="377"/>
                      </a:lnTo>
                      <a:lnTo>
                        <a:pt x="8" y="375"/>
                      </a:lnTo>
                      <a:lnTo>
                        <a:pt x="6" y="375"/>
                      </a:lnTo>
                      <a:lnTo>
                        <a:pt x="6" y="374"/>
                      </a:lnTo>
                      <a:lnTo>
                        <a:pt x="6" y="372"/>
                      </a:lnTo>
                      <a:lnTo>
                        <a:pt x="5" y="372"/>
                      </a:lnTo>
                      <a:lnTo>
                        <a:pt x="5" y="371"/>
                      </a:lnTo>
                      <a:lnTo>
                        <a:pt x="3" y="371"/>
                      </a:lnTo>
                      <a:lnTo>
                        <a:pt x="3" y="369"/>
                      </a:lnTo>
                      <a:lnTo>
                        <a:pt x="3" y="361"/>
                      </a:lnTo>
                      <a:lnTo>
                        <a:pt x="5" y="353"/>
                      </a:lnTo>
                      <a:lnTo>
                        <a:pt x="8" y="348"/>
                      </a:lnTo>
                      <a:lnTo>
                        <a:pt x="11" y="341"/>
                      </a:lnTo>
                      <a:lnTo>
                        <a:pt x="19" y="333"/>
                      </a:lnTo>
                      <a:lnTo>
                        <a:pt x="29" y="325"/>
                      </a:lnTo>
                      <a:lnTo>
                        <a:pt x="31" y="325"/>
                      </a:lnTo>
                      <a:lnTo>
                        <a:pt x="31" y="323"/>
                      </a:lnTo>
                      <a:lnTo>
                        <a:pt x="32" y="323"/>
                      </a:lnTo>
                      <a:lnTo>
                        <a:pt x="34" y="322"/>
                      </a:lnTo>
                      <a:lnTo>
                        <a:pt x="34" y="320"/>
                      </a:lnTo>
                      <a:lnTo>
                        <a:pt x="36" y="320"/>
                      </a:lnTo>
                      <a:lnTo>
                        <a:pt x="37" y="320"/>
                      </a:lnTo>
                      <a:lnTo>
                        <a:pt x="37" y="319"/>
                      </a:lnTo>
                      <a:lnTo>
                        <a:pt x="39" y="319"/>
                      </a:lnTo>
                      <a:lnTo>
                        <a:pt x="39" y="317"/>
                      </a:lnTo>
                      <a:lnTo>
                        <a:pt x="41" y="317"/>
                      </a:lnTo>
                      <a:lnTo>
                        <a:pt x="42" y="317"/>
                      </a:lnTo>
                      <a:lnTo>
                        <a:pt x="42" y="315"/>
                      </a:lnTo>
                      <a:lnTo>
                        <a:pt x="44" y="315"/>
                      </a:lnTo>
                      <a:lnTo>
                        <a:pt x="44" y="314"/>
                      </a:lnTo>
                      <a:lnTo>
                        <a:pt x="60" y="302"/>
                      </a:lnTo>
                      <a:lnTo>
                        <a:pt x="76" y="289"/>
                      </a:lnTo>
                      <a:lnTo>
                        <a:pt x="112" y="270"/>
                      </a:lnTo>
                      <a:lnTo>
                        <a:pt x="174" y="239"/>
                      </a:lnTo>
                      <a:lnTo>
                        <a:pt x="239" y="210"/>
                      </a:lnTo>
                      <a:lnTo>
                        <a:pt x="260" y="198"/>
                      </a:lnTo>
                      <a:lnTo>
                        <a:pt x="262" y="198"/>
                      </a:lnTo>
                      <a:lnTo>
                        <a:pt x="267" y="195"/>
                      </a:lnTo>
                      <a:lnTo>
                        <a:pt x="304" y="172"/>
                      </a:lnTo>
                      <a:lnTo>
                        <a:pt x="324" y="159"/>
                      </a:lnTo>
                      <a:lnTo>
                        <a:pt x="342" y="148"/>
                      </a:lnTo>
                      <a:lnTo>
                        <a:pt x="343" y="146"/>
                      </a:lnTo>
                      <a:lnTo>
                        <a:pt x="345" y="145"/>
                      </a:lnTo>
                      <a:lnTo>
                        <a:pt x="346" y="143"/>
                      </a:lnTo>
                      <a:lnTo>
                        <a:pt x="348" y="141"/>
                      </a:lnTo>
                      <a:lnTo>
                        <a:pt x="350" y="140"/>
                      </a:lnTo>
                      <a:lnTo>
                        <a:pt x="351" y="138"/>
                      </a:lnTo>
                      <a:lnTo>
                        <a:pt x="353" y="138"/>
                      </a:lnTo>
                      <a:lnTo>
                        <a:pt x="355" y="136"/>
                      </a:lnTo>
                      <a:lnTo>
                        <a:pt x="355" y="135"/>
                      </a:lnTo>
                      <a:lnTo>
                        <a:pt x="356" y="135"/>
                      </a:lnTo>
                      <a:lnTo>
                        <a:pt x="358" y="133"/>
                      </a:lnTo>
                      <a:lnTo>
                        <a:pt x="359" y="132"/>
                      </a:lnTo>
                      <a:lnTo>
                        <a:pt x="361" y="132"/>
                      </a:lnTo>
                      <a:lnTo>
                        <a:pt x="361" y="130"/>
                      </a:lnTo>
                      <a:lnTo>
                        <a:pt x="363" y="128"/>
                      </a:lnTo>
                      <a:lnTo>
                        <a:pt x="364" y="128"/>
                      </a:lnTo>
                      <a:lnTo>
                        <a:pt x="364" y="127"/>
                      </a:lnTo>
                      <a:lnTo>
                        <a:pt x="366" y="127"/>
                      </a:lnTo>
                      <a:lnTo>
                        <a:pt x="368" y="125"/>
                      </a:lnTo>
                      <a:lnTo>
                        <a:pt x="368" y="123"/>
                      </a:lnTo>
                      <a:lnTo>
                        <a:pt x="369" y="123"/>
                      </a:lnTo>
                      <a:lnTo>
                        <a:pt x="371" y="120"/>
                      </a:lnTo>
                      <a:lnTo>
                        <a:pt x="377" y="115"/>
                      </a:lnTo>
                      <a:lnTo>
                        <a:pt x="379" y="114"/>
                      </a:lnTo>
                      <a:lnTo>
                        <a:pt x="381" y="112"/>
                      </a:lnTo>
                      <a:lnTo>
                        <a:pt x="384" y="110"/>
                      </a:lnTo>
                      <a:lnTo>
                        <a:pt x="384" y="109"/>
                      </a:lnTo>
                      <a:lnTo>
                        <a:pt x="385" y="107"/>
                      </a:lnTo>
                      <a:lnTo>
                        <a:pt x="387" y="106"/>
                      </a:lnTo>
                      <a:lnTo>
                        <a:pt x="390" y="102"/>
                      </a:lnTo>
                      <a:lnTo>
                        <a:pt x="392" y="101"/>
                      </a:lnTo>
                      <a:lnTo>
                        <a:pt x="394" y="99"/>
                      </a:lnTo>
                      <a:lnTo>
                        <a:pt x="395" y="97"/>
                      </a:lnTo>
                      <a:lnTo>
                        <a:pt x="397" y="96"/>
                      </a:lnTo>
                      <a:lnTo>
                        <a:pt x="398" y="94"/>
                      </a:lnTo>
                      <a:lnTo>
                        <a:pt x="400" y="93"/>
                      </a:lnTo>
                      <a:lnTo>
                        <a:pt x="410" y="81"/>
                      </a:lnTo>
                      <a:lnTo>
                        <a:pt x="410" y="80"/>
                      </a:lnTo>
                      <a:lnTo>
                        <a:pt x="411" y="80"/>
                      </a:lnTo>
                      <a:lnTo>
                        <a:pt x="416" y="71"/>
                      </a:lnTo>
                      <a:lnTo>
                        <a:pt x="420" y="68"/>
                      </a:lnTo>
                      <a:lnTo>
                        <a:pt x="423" y="65"/>
                      </a:lnTo>
                      <a:lnTo>
                        <a:pt x="423" y="63"/>
                      </a:lnTo>
                      <a:lnTo>
                        <a:pt x="431" y="52"/>
                      </a:lnTo>
                      <a:lnTo>
                        <a:pt x="434" y="49"/>
                      </a:lnTo>
                      <a:lnTo>
                        <a:pt x="444" y="32"/>
                      </a:lnTo>
                      <a:lnTo>
                        <a:pt x="431" y="44"/>
                      </a:lnTo>
                      <a:lnTo>
                        <a:pt x="418" y="55"/>
                      </a:lnTo>
                      <a:lnTo>
                        <a:pt x="407" y="70"/>
                      </a:lnTo>
                      <a:lnTo>
                        <a:pt x="394" y="86"/>
                      </a:lnTo>
                      <a:lnTo>
                        <a:pt x="379" y="102"/>
                      </a:lnTo>
                      <a:lnTo>
                        <a:pt x="361" y="119"/>
                      </a:lnTo>
                      <a:lnTo>
                        <a:pt x="342" y="135"/>
                      </a:lnTo>
                      <a:lnTo>
                        <a:pt x="320" y="151"/>
                      </a:lnTo>
                      <a:lnTo>
                        <a:pt x="294" y="166"/>
                      </a:lnTo>
                      <a:lnTo>
                        <a:pt x="267" y="179"/>
                      </a:lnTo>
                      <a:lnTo>
                        <a:pt x="215" y="201"/>
                      </a:lnTo>
                      <a:lnTo>
                        <a:pt x="166" y="224"/>
                      </a:lnTo>
                      <a:lnTo>
                        <a:pt x="120" y="247"/>
                      </a:lnTo>
                      <a:lnTo>
                        <a:pt x="81" y="270"/>
                      </a:lnTo>
                      <a:lnTo>
                        <a:pt x="47" y="291"/>
                      </a:lnTo>
                      <a:lnTo>
                        <a:pt x="34" y="302"/>
                      </a:lnTo>
                      <a:lnTo>
                        <a:pt x="23" y="314"/>
                      </a:lnTo>
                      <a:lnTo>
                        <a:pt x="13" y="323"/>
                      </a:lnTo>
                      <a:lnTo>
                        <a:pt x="6" y="335"/>
                      </a:lnTo>
                      <a:lnTo>
                        <a:pt x="2" y="345"/>
                      </a:lnTo>
                      <a:lnTo>
                        <a:pt x="0" y="354"/>
                      </a:lnTo>
                      <a:lnTo>
                        <a:pt x="0" y="366"/>
                      </a:lnTo>
                      <a:lnTo>
                        <a:pt x="2" y="372"/>
                      </a:lnTo>
                      <a:lnTo>
                        <a:pt x="3" y="375"/>
                      </a:lnTo>
                      <a:lnTo>
                        <a:pt x="8" y="377"/>
                      </a:lnTo>
                      <a:close/>
                      <a:moveTo>
                        <a:pt x="423" y="65"/>
                      </a:moveTo>
                      <a:lnTo>
                        <a:pt x="423" y="65"/>
                      </a:lnTo>
                      <a:lnTo>
                        <a:pt x="420" y="68"/>
                      </a:lnTo>
                      <a:lnTo>
                        <a:pt x="423" y="65"/>
                      </a:lnTo>
                      <a:close/>
                      <a:moveTo>
                        <a:pt x="452" y="14"/>
                      </a:moveTo>
                      <a:lnTo>
                        <a:pt x="452" y="14"/>
                      </a:lnTo>
                      <a:lnTo>
                        <a:pt x="457" y="5"/>
                      </a:lnTo>
                      <a:lnTo>
                        <a:pt x="459" y="5"/>
                      </a:lnTo>
                      <a:lnTo>
                        <a:pt x="459" y="3"/>
                      </a:lnTo>
                      <a:lnTo>
                        <a:pt x="459" y="1"/>
                      </a:lnTo>
                      <a:lnTo>
                        <a:pt x="460" y="1"/>
                      </a:lnTo>
                      <a:lnTo>
                        <a:pt x="460" y="0"/>
                      </a:lnTo>
                      <a:lnTo>
                        <a:pt x="449" y="1"/>
                      </a:lnTo>
                      <a:lnTo>
                        <a:pt x="451" y="8"/>
                      </a:lnTo>
                      <a:lnTo>
                        <a:pt x="452" y="14"/>
                      </a:lnTo>
                      <a:close/>
                    </a:path>
                  </a:pathLst>
                </a:custGeom>
                <a:solidFill>
                  <a:srgbClr val="335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7" name="Freeform 236"/>
                <p:cNvSpPr>
                  <a:spLocks/>
                </p:cNvSpPr>
                <p:nvPr/>
              </p:nvSpPr>
              <p:spPr bwMode="auto">
                <a:xfrm>
                  <a:off x="2667058" y="3563074"/>
                  <a:ext cx="287020" cy="355600"/>
                </a:xfrm>
                <a:custGeom>
                  <a:avLst/>
                  <a:gdLst>
                    <a:gd name="T0" fmla="*/ 8 w 444"/>
                    <a:gd name="T1" fmla="*/ 343 h 345"/>
                    <a:gd name="T2" fmla="*/ 8 w 444"/>
                    <a:gd name="T3" fmla="*/ 343 h 345"/>
                    <a:gd name="T4" fmla="*/ 6 w 444"/>
                    <a:gd name="T5" fmla="*/ 343 h 345"/>
                    <a:gd name="T6" fmla="*/ 6 w 444"/>
                    <a:gd name="T7" fmla="*/ 342 h 345"/>
                    <a:gd name="T8" fmla="*/ 6 w 444"/>
                    <a:gd name="T9" fmla="*/ 342 h 345"/>
                    <a:gd name="T10" fmla="*/ 6 w 444"/>
                    <a:gd name="T11" fmla="*/ 340 h 345"/>
                    <a:gd name="T12" fmla="*/ 5 w 444"/>
                    <a:gd name="T13" fmla="*/ 340 h 345"/>
                    <a:gd name="T14" fmla="*/ 5 w 444"/>
                    <a:gd name="T15" fmla="*/ 340 h 345"/>
                    <a:gd name="T16" fmla="*/ 5 w 444"/>
                    <a:gd name="T17" fmla="*/ 339 h 345"/>
                    <a:gd name="T18" fmla="*/ 3 w 444"/>
                    <a:gd name="T19" fmla="*/ 337 h 345"/>
                    <a:gd name="T20" fmla="*/ 3 w 444"/>
                    <a:gd name="T21" fmla="*/ 337 h 345"/>
                    <a:gd name="T22" fmla="*/ 3 w 444"/>
                    <a:gd name="T23" fmla="*/ 337 h 345"/>
                    <a:gd name="T24" fmla="*/ 11 w 444"/>
                    <a:gd name="T25" fmla="*/ 309 h 345"/>
                    <a:gd name="T26" fmla="*/ 31 w 444"/>
                    <a:gd name="T27" fmla="*/ 293 h 345"/>
                    <a:gd name="T28" fmla="*/ 31 w 444"/>
                    <a:gd name="T29" fmla="*/ 291 h 345"/>
                    <a:gd name="T30" fmla="*/ 34 w 444"/>
                    <a:gd name="T31" fmla="*/ 290 h 345"/>
                    <a:gd name="T32" fmla="*/ 34 w 444"/>
                    <a:gd name="T33" fmla="*/ 288 h 345"/>
                    <a:gd name="T34" fmla="*/ 36 w 444"/>
                    <a:gd name="T35" fmla="*/ 288 h 345"/>
                    <a:gd name="T36" fmla="*/ 37 w 444"/>
                    <a:gd name="T37" fmla="*/ 288 h 345"/>
                    <a:gd name="T38" fmla="*/ 37 w 444"/>
                    <a:gd name="T39" fmla="*/ 287 h 345"/>
                    <a:gd name="T40" fmla="*/ 39 w 444"/>
                    <a:gd name="T41" fmla="*/ 285 h 345"/>
                    <a:gd name="T42" fmla="*/ 41 w 444"/>
                    <a:gd name="T43" fmla="*/ 285 h 345"/>
                    <a:gd name="T44" fmla="*/ 41 w 444"/>
                    <a:gd name="T45" fmla="*/ 285 h 345"/>
                    <a:gd name="T46" fmla="*/ 42 w 444"/>
                    <a:gd name="T47" fmla="*/ 283 h 345"/>
                    <a:gd name="T48" fmla="*/ 44 w 444"/>
                    <a:gd name="T49" fmla="*/ 283 h 345"/>
                    <a:gd name="T50" fmla="*/ 60 w 444"/>
                    <a:gd name="T51" fmla="*/ 270 h 345"/>
                    <a:gd name="T52" fmla="*/ 239 w 444"/>
                    <a:gd name="T53" fmla="*/ 178 h 345"/>
                    <a:gd name="T54" fmla="*/ 262 w 444"/>
                    <a:gd name="T55" fmla="*/ 166 h 345"/>
                    <a:gd name="T56" fmla="*/ 304 w 444"/>
                    <a:gd name="T57" fmla="*/ 140 h 345"/>
                    <a:gd name="T58" fmla="*/ 345 w 444"/>
                    <a:gd name="T59" fmla="*/ 113 h 345"/>
                    <a:gd name="T60" fmla="*/ 350 w 444"/>
                    <a:gd name="T61" fmla="*/ 108 h 345"/>
                    <a:gd name="T62" fmla="*/ 355 w 444"/>
                    <a:gd name="T63" fmla="*/ 104 h 345"/>
                    <a:gd name="T64" fmla="*/ 358 w 444"/>
                    <a:gd name="T65" fmla="*/ 101 h 345"/>
                    <a:gd name="T66" fmla="*/ 361 w 444"/>
                    <a:gd name="T67" fmla="*/ 98 h 345"/>
                    <a:gd name="T68" fmla="*/ 368 w 444"/>
                    <a:gd name="T69" fmla="*/ 93 h 345"/>
                    <a:gd name="T70" fmla="*/ 371 w 444"/>
                    <a:gd name="T71" fmla="*/ 88 h 345"/>
                    <a:gd name="T72" fmla="*/ 381 w 444"/>
                    <a:gd name="T73" fmla="*/ 80 h 345"/>
                    <a:gd name="T74" fmla="*/ 384 w 444"/>
                    <a:gd name="T75" fmla="*/ 77 h 345"/>
                    <a:gd name="T76" fmla="*/ 387 w 444"/>
                    <a:gd name="T77" fmla="*/ 74 h 345"/>
                    <a:gd name="T78" fmla="*/ 392 w 444"/>
                    <a:gd name="T79" fmla="*/ 69 h 345"/>
                    <a:gd name="T80" fmla="*/ 398 w 444"/>
                    <a:gd name="T81" fmla="*/ 62 h 345"/>
                    <a:gd name="T82" fmla="*/ 410 w 444"/>
                    <a:gd name="T83" fmla="*/ 49 h 345"/>
                    <a:gd name="T84" fmla="*/ 411 w 444"/>
                    <a:gd name="T85" fmla="*/ 48 h 345"/>
                    <a:gd name="T86" fmla="*/ 420 w 444"/>
                    <a:gd name="T87" fmla="*/ 36 h 345"/>
                    <a:gd name="T88" fmla="*/ 423 w 444"/>
                    <a:gd name="T89" fmla="*/ 31 h 345"/>
                    <a:gd name="T90" fmla="*/ 434 w 444"/>
                    <a:gd name="T91" fmla="*/ 17 h 345"/>
                    <a:gd name="T92" fmla="*/ 418 w 444"/>
                    <a:gd name="T93" fmla="*/ 23 h 345"/>
                    <a:gd name="T94" fmla="*/ 361 w 444"/>
                    <a:gd name="T95" fmla="*/ 87 h 345"/>
                    <a:gd name="T96" fmla="*/ 267 w 444"/>
                    <a:gd name="T97" fmla="*/ 147 h 345"/>
                    <a:gd name="T98" fmla="*/ 47 w 444"/>
                    <a:gd name="T99" fmla="*/ 259 h 345"/>
                    <a:gd name="T100" fmla="*/ 2 w 444"/>
                    <a:gd name="T101" fmla="*/ 313 h 345"/>
                    <a:gd name="T102" fmla="*/ 3 w 444"/>
                    <a:gd name="T103" fmla="*/ 343 h 3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4"/>
                    <a:gd name="T157" fmla="*/ 0 h 345"/>
                    <a:gd name="T158" fmla="*/ 444 w 444"/>
                    <a:gd name="T159" fmla="*/ 345 h 3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4" h="345">
                      <a:moveTo>
                        <a:pt x="8" y="345"/>
                      </a:moveTo>
                      <a:lnTo>
                        <a:pt x="8" y="345"/>
                      </a:lnTo>
                      <a:lnTo>
                        <a:pt x="8" y="343"/>
                      </a:lnTo>
                      <a:lnTo>
                        <a:pt x="6" y="343"/>
                      </a:lnTo>
                      <a:lnTo>
                        <a:pt x="6" y="342"/>
                      </a:lnTo>
                      <a:lnTo>
                        <a:pt x="6" y="340"/>
                      </a:lnTo>
                      <a:lnTo>
                        <a:pt x="5" y="340"/>
                      </a:lnTo>
                      <a:lnTo>
                        <a:pt x="5" y="339"/>
                      </a:lnTo>
                      <a:lnTo>
                        <a:pt x="3" y="339"/>
                      </a:lnTo>
                      <a:lnTo>
                        <a:pt x="3" y="337"/>
                      </a:lnTo>
                      <a:lnTo>
                        <a:pt x="3" y="329"/>
                      </a:lnTo>
                      <a:lnTo>
                        <a:pt x="5" y="321"/>
                      </a:lnTo>
                      <a:lnTo>
                        <a:pt x="8" y="316"/>
                      </a:lnTo>
                      <a:lnTo>
                        <a:pt x="11" y="309"/>
                      </a:lnTo>
                      <a:lnTo>
                        <a:pt x="19" y="301"/>
                      </a:lnTo>
                      <a:lnTo>
                        <a:pt x="29" y="293"/>
                      </a:lnTo>
                      <a:lnTo>
                        <a:pt x="31" y="293"/>
                      </a:lnTo>
                      <a:lnTo>
                        <a:pt x="31" y="291"/>
                      </a:lnTo>
                      <a:lnTo>
                        <a:pt x="32" y="291"/>
                      </a:lnTo>
                      <a:lnTo>
                        <a:pt x="34" y="290"/>
                      </a:lnTo>
                      <a:lnTo>
                        <a:pt x="34" y="288"/>
                      </a:lnTo>
                      <a:lnTo>
                        <a:pt x="36" y="288"/>
                      </a:lnTo>
                      <a:lnTo>
                        <a:pt x="37" y="288"/>
                      </a:lnTo>
                      <a:lnTo>
                        <a:pt x="37" y="287"/>
                      </a:lnTo>
                      <a:lnTo>
                        <a:pt x="39" y="287"/>
                      </a:lnTo>
                      <a:lnTo>
                        <a:pt x="39" y="285"/>
                      </a:lnTo>
                      <a:lnTo>
                        <a:pt x="41" y="285"/>
                      </a:lnTo>
                      <a:lnTo>
                        <a:pt x="42" y="285"/>
                      </a:lnTo>
                      <a:lnTo>
                        <a:pt x="42" y="283"/>
                      </a:lnTo>
                      <a:lnTo>
                        <a:pt x="44" y="283"/>
                      </a:lnTo>
                      <a:lnTo>
                        <a:pt x="44" y="282"/>
                      </a:lnTo>
                      <a:lnTo>
                        <a:pt x="60" y="270"/>
                      </a:lnTo>
                      <a:lnTo>
                        <a:pt x="76" y="257"/>
                      </a:lnTo>
                      <a:lnTo>
                        <a:pt x="112" y="238"/>
                      </a:lnTo>
                      <a:lnTo>
                        <a:pt x="174" y="207"/>
                      </a:lnTo>
                      <a:lnTo>
                        <a:pt x="239" y="178"/>
                      </a:lnTo>
                      <a:lnTo>
                        <a:pt x="260" y="166"/>
                      </a:lnTo>
                      <a:lnTo>
                        <a:pt x="262" y="166"/>
                      </a:lnTo>
                      <a:lnTo>
                        <a:pt x="267" y="163"/>
                      </a:lnTo>
                      <a:lnTo>
                        <a:pt x="304" y="140"/>
                      </a:lnTo>
                      <a:lnTo>
                        <a:pt x="324" y="127"/>
                      </a:lnTo>
                      <a:lnTo>
                        <a:pt x="342" y="116"/>
                      </a:lnTo>
                      <a:lnTo>
                        <a:pt x="343" y="114"/>
                      </a:lnTo>
                      <a:lnTo>
                        <a:pt x="345" y="113"/>
                      </a:lnTo>
                      <a:lnTo>
                        <a:pt x="346" y="111"/>
                      </a:lnTo>
                      <a:lnTo>
                        <a:pt x="348" y="109"/>
                      </a:lnTo>
                      <a:lnTo>
                        <a:pt x="350" y="108"/>
                      </a:lnTo>
                      <a:lnTo>
                        <a:pt x="351" y="106"/>
                      </a:lnTo>
                      <a:lnTo>
                        <a:pt x="353" y="106"/>
                      </a:lnTo>
                      <a:lnTo>
                        <a:pt x="355" y="104"/>
                      </a:lnTo>
                      <a:lnTo>
                        <a:pt x="355" y="103"/>
                      </a:lnTo>
                      <a:lnTo>
                        <a:pt x="356" y="103"/>
                      </a:lnTo>
                      <a:lnTo>
                        <a:pt x="358" y="101"/>
                      </a:lnTo>
                      <a:lnTo>
                        <a:pt x="359" y="100"/>
                      </a:lnTo>
                      <a:lnTo>
                        <a:pt x="361" y="100"/>
                      </a:lnTo>
                      <a:lnTo>
                        <a:pt x="361" y="98"/>
                      </a:lnTo>
                      <a:lnTo>
                        <a:pt x="363" y="96"/>
                      </a:lnTo>
                      <a:lnTo>
                        <a:pt x="364" y="96"/>
                      </a:lnTo>
                      <a:lnTo>
                        <a:pt x="364" y="95"/>
                      </a:lnTo>
                      <a:lnTo>
                        <a:pt x="366" y="95"/>
                      </a:lnTo>
                      <a:lnTo>
                        <a:pt x="368" y="93"/>
                      </a:lnTo>
                      <a:lnTo>
                        <a:pt x="368" y="91"/>
                      </a:lnTo>
                      <a:lnTo>
                        <a:pt x="369" y="91"/>
                      </a:lnTo>
                      <a:lnTo>
                        <a:pt x="371" y="88"/>
                      </a:lnTo>
                      <a:lnTo>
                        <a:pt x="377" y="83"/>
                      </a:lnTo>
                      <a:lnTo>
                        <a:pt x="379" y="82"/>
                      </a:lnTo>
                      <a:lnTo>
                        <a:pt x="381" y="80"/>
                      </a:lnTo>
                      <a:lnTo>
                        <a:pt x="384" y="78"/>
                      </a:lnTo>
                      <a:lnTo>
                        <a:pt x="384" y="77"/>
                      </a:lnTo>
                      <a:lnTo>
                        <a:pt x="385" y="75"/>
                      </a:lnTo>
                      <a:lnTo>
                        <a:pt x="387" y="74"/>
                      </a:lnTo>
                      <a:lnTo>
                        <a:pt x="390" y="70"/>
                      </a:lnTo>
                      <a:lnTo>
                        <a:pt x="392" y="69"/>
                      </a:lnTo>
                      <a:lnTo>
                        <a:pt x="394" y="67"/>
                      </a:lnTo>
                      <a:lnTo>
                        <a:pt x="395" y="65"/>
                      </a:lnTo>
                      <a:lnTo>
                        <a:pt x="397" y="64"/>
                      </a:lnTo>
                      <a:lnTo>
                        <a:pt x="398" y="62"/>
                      </a:lnTo>
                      <a:lnTo>
                        <a:pt x="400" y="61"/>
                      </a:lnTo>
                      <a:lnTo>
                        <a:pt x="410" y="49"/>
                      </a:lnTo>
                      <a:lnTo>
                        <a:pt x="410" y="48"/>
                      </a:lnTo>
                      <a:lnTo>
                        <a:pt x="411" y="48"/>
                      </a:lnTo>
                      <a:lnTo>
                        <a:pt x="416" y="39"/>
                      </a:lnTo>
                      <a:lnTo>
                        <a:pt x="420" y="36"/>
                      </a:lnTo>
                      <a:lnTo>
                        <a:pt x="423" y="33"/>
                      </a:lnTo>
                      <a:lnTo>
                        <a:pt x="423" y="31"/>
                      </a:lnTo>
                      <a:lnTo>
                        <a:pt x="431" y="20"/>
                      </a:lnTo>
                      <a:lnTo>
                        <a:pt x="434" y="17"/>
                      </a:lnTo>
                      <a:lnTo>
                        <a:pt x="444" y="0"/>
                      </a:lnTo>
                      <a:lnTo>
                        <a:pt x="431" y="12"/>
                      </a:lnTo>
                      <a:lnTo>
                        <a:pt x="418" y="23"/>
                      </a:lnTo>
                      <a:lnTo>
                        <a:pt x="407" y="38"/>
                      </a:lnTo>
                      <a:lnTo>
                        <a:pt x="394" y="54"/>
                      </a:lnTo>
                      <a:lnTo>
                        <a:pt x="379" y="70"/>
                      </a:lnTo>
                      <a:lnTo>
                        <a:pt x="361" y="87"/>
                      </a:lnTo>
                      <a:lnTo>
                        <a:pt x="342" y="103"/>
                      </a:lnTo>
                      <a:lnTo>
                        <a:pt x="320" y="119"/>
                      </a:lnTo>
                      <a:lnTo>
                        <a:pt x="294" y="134"/>
                      </a:lnTo>
                      <a:lnTo>
                        <a:pt x="267" y="147"/>
                      </a:lnTo>
                      <a:lnTo>
                        <a:pt x="215" y="169"/>
                      </a:lnTo>
                      <a:lnTo>
                        <a:pt x="166" y="192"/>
                      </a:lnTo>
                      <a:lnTo>
                        <a:pt x="120" y="215"/>
                      </a:lnTo>
                      <a:lnTo>
                        <a:pt x="81" y="238"/>
                      </a:lnTo>
                      <a:lnTo>
                        <a:pt x="47" y="259"/>
                      </a:lnTo>
                      <a:lnTo>
                        <a:pt x="34" y="270"/>
                      </a:lnTo>
                      <a:lnTo>
                        <a:pt x="23" y="282"/>
                      </a:lnTo>
                      <a:lnTo>
                        <a:pt x="13" y="291"/>
                      </a:lnTo>
                      <a:lnTo>
                        <a:pt x="6" y="303"/>
                      </a:lnTo>
                      <a:lnTo>
                        <a:pt x="2" y="313"/>
                      </a:lnTo>
                      <a:lnTo>
                        <a:pt x="0" y="322"/>
                      </a:lnTo>
                      <a:lnTo>
                        <a:pt x="0" y="334"/>
                      </a:lnTo>
                      <a:lnTo>
                        <a:pt x="2" y="340"/>
                      </a:lnTo>
                      <a:lnTo>
                        <a:pt x="3" y="343"/>
                      </a:lnTo>
                      <a:lnTo>
                        <a:pt x="8"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8" name="Freeform 237"/>
                <p:cNvSpPr>
                  <a:spLocks/>
                </p:cNvSpPr>
                <p:nvPr/>
              </p:nvSpPr>
              <p:spPr bwMode="auto">
                <a:xfrm>
                  <a:off x="2938838" y="3597365"/>
                  <a:ext cx="2540" cy="2540"/>
                </a:xfrm>
                <a:custGeom>
                  <a:avLst/>
                  <a:gdLst>
                    <a:gd name="T0" fmla="*/ 3 w 3"/>
                    <a:gd name="T1" fmla="*/ 0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9" name="Freeform 238"/>
                <p:cNvSpPr>
                  <a:spLocks/>
                </p:cNvSpPr>
                <p:nvPr/>
              </p:nvSpPr>
              <p:spPr bwMode="auto">
                <a:xfrm>
                  <a:off x="2957888" y="3530055"/>
                  <a:ext cx="6351" cy="13970"/>
                </a:xfrm>
                <a:custGeom>
                  <a:avLst/>
                  <a:gdLst>
                    <a:gd name="T0" fmla="*/ 3 w 11"/>
                    <a:gd name="T1" fmla="*/ 14 h 14"/>
                    <a:gd name="T2" fmla="*/ 3 w 11"/>
                    <a:gd name="T3" fmla="*/ 14 h 14"/>
                    <a:gd name="T4" fmla="*/ 3 w 11"/>
                    <a:gd name="T5" fmla="*/ 14 h 14"/>
                    <a:gd name="T6" fmla="*/ 8 w 11"/>
                    <a:gd name="T7" fmla="*/ 5 h 14"/>
                    <a:gd name="T8" fmla="*/ 8 w 11"/>
                    <a:gd name="T9" fmla="*/ 5 h 14"/>
                    <a:gd name="T10" fmla="*/ 10 w 11"/>
                    <a:gd name="T11" fmla="*/ 5 h 14"/>
                    <a:gd name="T12" fmla="*/ 10 w 11"/>
                    <a:gd name="T13" fmla="*/ 3 h 14"/>
                    <a:gd name="T14" fmla="*/ 10 w 11"/>
                    <a:gd name="T15" fmla="*/ 3 h 14"/>
                    <a:gd name="T16" fmla="*/ 10 w 11"/>
                    <a:gd name="T17" fmla="*/ 3 h 14"/>
                    <a:gd name="T18" fmla="*/ 10 w 11"/>
                    <a:gd name="T19" fmla="*/ 3 h 14"/>
                    <a:gd name="T20" fmla="*/ 10 w 11"/>
                    <a:gd name="T21" fmla="*/ 3 h 14"/>
                    <a:gd name="T22" fmla="*/ 10 w 11"/>
                    <a:gd name="T23" fmla="*/ 3 h 14"/>
                    <a:gd name="T24" fmla="*/ 10 w 11"/>
                    <a:gd name="T25" fmla="*/ 1 h 14"/>
                    <a:gd name="T26" fmla="*/ 10 w 11"/>
                    <a:gd name="T27" fmla="*/ 1 h 14"/>
                    <a:gd name="T28" fmla="*/ 10 w 11"/>
                    <a:gd name="T29" fmla="*/ 1 h 14"/>
                    <a:gd name="T30" fmla="*/ 10 w 11"/>
                    <a:gd name="T31" fmla="*/ 1 h 14"/>
                    <a:gd name="T32" fmla="*/ 11 w 11"/>
                    <a:gd name="T33" fmla="*/ 1 h 14"/>
                    <a:gd name="T34" fmla="*/ 11 w 11"/>
                    <a:gd name="T35" fmla="*/ 1 h 14"/>
                    <a:gd name="T36" fmla="*/ 11 w 11"/>
                    <a:gd name="T37" fmla="*/ 0 h 14"/>
                    <a:gd name="T38" fmla="*/ 11 w 11"/>
                    <a:gd name="T39" fmla="*/ 0 h 14"/>
                    <a:gd name="T40" fmla="*/ 11 w 11"/>
                    <a:gd name="T41" fmla="*/ 0 h 14"/>
                    <a:gd name="T42" fmla="*/ 11 w 11"/>
                    <a:gd name="T43" fmla="*/ 0 h 14"/>
                    <a:gd name="T44" fmla="*/ 11 w 11"/>
                    <a:gd name="T45" fmla="*/ 0 h 14"/>
                    <a:gd name="T46" fmla="*/ 0 w 11"/>
                    <a:gd name="T47" fmla="*/ 1 h 14"/>
                    <a:gd name="T48" fmla="*/ 0 w 11"/>
                    <a:gd name="T49" fmla="*/ 1 h 14"/>
                    <a:gd name="T50" fmla="*/ 2 w 11"/>
                    <a:gd name="T51" fmla="*/ 8 h 14"/>
                    <a:gd name="T52" fmla="*/ 3 w 11"/>
                    <a:gd name="T53" fmla="*/ 14 h 14"/>
                    <a:gd name="T54" fmla="*/ 3 w 11"/>
                    <a:gd name="T55" fmla="*/ 14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14"/>
                    <a:gd name="T86" fmla="*/ 11 w 11"/>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14">
                      <a:moveTo>
                        <a:pt x="3" y="14"/>
                      </a:moveTo>
                      <a:lnTo>
                        <a:pt x="3" y="14"/>
                      </a:lnTo>
                      <a:lnTo>
                        <a:pt x="8" y="5"/>
                      </a:lnTo>
                      <a:lnTo>
                        <a:pt x="10" y="5"/>
                      </a:lnTo>
                      <a:lnTo>
                        <a:pt x="10" y="3"/>
                      </a:lnTo>
                      <a:lnTo>
                        <a:pt x="10" y="1"/>
                      </a:lnTo>
                      <a:lnTo>
                        <a:pt x="11" y="1"/>
                      </a:lnTo>
                      <a:lnTo>
                        <a:pt x="11" y="0"/>
                      </a:lnTo>
                      <a:lnTo>
                        <a:pt x="0" y="1"/>
                      </a:lnTo>
                      <a:lnTo>
                        <a:pt x="2" y="8"/>
                      </a:lnTo>
                      <a:lnTo>
                        <a:pt x="3"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0" name="Freeform 239"/>
                <p:cNvSpPr>
                  <a:spLocks/>
                </p:cNvSpPr>
                <p:nvPr/>
              </p:nvSpPr>
              <p:spPr bwMode="auto">
                <a:xfrm>
                  <a:off x="2653088" y="3639274"/>
                  <a:ext cx="232411" cy="241300"/>
                </a:xfrm>
                <a:custGeom>
                  <a:avLst/>
                  <a:gdLst>
                    <a:gd name="T0" fmla="*/ 0 w 359"/>
                    <a:gd name="T1" fmla="*/ 235 h 235"/>
                    <a:gd name="T2" fmla="*/ 0 w 359"/>
                    <a:gd name="T3" fmla="*/ 235 h 235"/>
                    <a:gd name="T4" fmla="*/ 3 w 359"/>
                    <a:gd name="T5" fmla="*/ 229 h 235"/>
                    <a:gd name="T6" fmla="*/ 14 w 359"/>
                    <a:gd name="T7" fmla="*/ 213 h 235"/>
                    <a:gd name="T8" fmla="*/ 24 w 359"/>
                    <a:gd name="T9" fmla="*/ 201 h 235"/>
                    <a:gd name="T10" fmla="*/ 36 w 359"/>
                    <a:gd name="T11" fmla="*/ 190 h 235"/>
                    <a:gd name="T12" fmla="*/ 52 w 359"/>
                    <a:gd name="T13" fmla="*/ 177 h 235"/>
                    <a:gd name="T14" fmla="*/ 71 w 359"/>
                    <a:gd name="T15" fmla="*/ 162 h 235"/>
                    <a:gd name="T16" fmla="*/ 71 w 359"/>
                    <a:gd name="T17" fmla="*/ 162 h 235"/>
                    <a:gd name="T18" fmla="*/ 91 w 359"/>
                    <a:gd name="T19" fmla="*/ 151 h 235"/>
                    <a:gd name="T20" fmla="*/ 114 w 359"/>
                    <a:gd name="T21" fmla="*/ 139 h 235"/>
                    <a:gd name="T22" fmla="*/ 169 w 359"/>
                    <a:gd name="T23" fmla="*/ 115 h 235"/>
                    <a:gd name="T24" fmla="*/ 226 w 359"/>
                    <a:gd name="T25" fmla="*/ 86 h 235"/>
                    <a:gd name="T26" fmla="*/ 255 w 359"/>
                    <a:gd name="T27" fmla="*/ 71 h 235"/>
                    <a:gd name="T28" fmla="*/ 283 w 359"/>
                    <a:gd name="T29" fmla="*/ 53 h 235"/>
                    <a:gd name="T30" fmla="*/ 283 w 359"/>
                    <a:gd name="T31" fmla="*/ 53 h 235"/>
                    <a:gd name="T32" fmla="*/ 325 w 359"/>
                    <a:gd name="T33" fmla="*/ 24 h 235"/>
                    <a:gd name="T34" fmla="*/ 359 w 359"/>
                    <a:gd name="T35" fmla="*/ 0 h 235"/>
                    <a:gd name="T36" fmla="*/ 359 w 359"/>
                    <a:gd name="T37" fmla="*/ 0 h 235"/>
                    <a:gd name="T38" fmla="*/ 320 w 359"/>
                    <a:gd name="T39" fmla="*/ 19 h 235"/>
                    <a:gd name="T40" fmla="*/ 281 w 359"/>
                    <a:gd name="T41" fmla="*/ 39 h 235"/>
                    <a:gd name="T42" fmla="*/ 281 w 359"/>
                    <a:gd name="T43" fmla="*/ 39 h 235"/>
                    <a:gd name="T44" fmla="*/ 276 w 359"/>
                    <a:gd name="T45" fmla="*/ 42 h 235"/>
                    <a:gd name="T46" fmla="*/ 276 w 359"/>
                    <a:gd name="T47" fmla="*/ 42 h 235"/>
                    <a:gd name="T48" fmla="*/ 254 w 359"/>
                    <a:gd name="T49" fmla="*/ 55 h 235"/>
                    <a:gd name="T50" fmla="*/ 231 w 359"/>
                    <a:gd name="T51" fmla="*/ 68 h 235"/>
                    <a:gd name="T52" fmla="*/ 187 w 359"/>
                    <a:gd name="T53" fmla="*/ 89 h 235"/>
                    <a:gd name="T54" fmla="*/ 187 w 359"/>
                    <a:gd name="T55" fmla="*/ 89 h 235"/>
                    <a:gd name="T56" fmla="*/ 130 w 359"/>
                    <a:gd name="T57" fmla="*/ 115 h 235"/>
                    <a:gd name="T58" fmla="*/ 86 w 359"/>
                    <a:gd name="T59" fmla="*/ 138 h 235"/>
                    <a:gd name="T60" fmla="*/ 86 w 359"/>
                    <a:gd name="T61" fmla="*/ 138 h 235"/>
                    <a:gd name="T62" fmla="*/ 50 w 359"/>
                    <a:gd name="T63" fmla="*/ 159 h 235"/>
                    <a:gd name="T64" fmla="*/ 50 w 359"/>
                    <a:gd name="T65" fmla="*/ 159 h 235"/>
                    <a:gd name="T66" fmla="*/ 39 w 359"/>
                    <a:gd name="T67" fmla="*/ 167 h 235"/>
                    <a:gd name="T68" fmla="*/ 29 w 359"/>
                    <a:gd name="T69" fmla="*/ 175 h 235"/>
                    <a:gd name="T70" fmla="*/ 29 w 359"/>
                    <a:gd name="T71" fmla="*/ 175 h 235"/>
                    <a:gd name="T72" fmla="*/ 21 w 359"/>
                    <a:gd name="T73" fmla="*/ 185 h 235"/>
                    <a:gd name="T74" fmla="*/ 14 w 359"/>
                    <a:gd name="T75" fmla="*/ 196 h 235"/>
                    <a:gd name="T76" fmla="*/ 8 w 359"/>
                    <a:gd name="T77" fmla="*/ 206 h 235"/>
                    <a:gd name="T78" fmla="*/ 5 w 359"/>
                    <a:gd name="T79" fmla="*/ 216 h 235"/>
                    <a:gd name="T80" fmla="*/ 0 w 359"/>
                    <a:gd name="T81" fmla="*/ 230 h 235"/>
                    <a:gd name="T82" fmla="*/ 0 w 359"/>
                    <a:gd name="T83" fmla="*/ 235 h 235"/>
                    <a:gd name="T84" fmla="*/ 0 w 359"/>
                    <a:gd name="T85" fmla="*/ 235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9"/>
                    <a:gd name="T130" fmla="*/ 0 h 235"/>
                    <a:gd name="T131" fmla="*/ 359 w 359"/>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9" h="235">
                      <a:moveTo>
                        <a:pt x="0" y="235"/>
                      </a:moveTo>
                      <a:lnTo>
                        <a:pt x="0" y="235"/>
                      </a:lnTo>
                      <a:lnTo>
                        <a:pt x="3" y="229"/>
                      </a:lnTo>
                      <a:lnTo>
                        <a:pt x="14" y="213"/>
                      </a:lnTo>
                      <a:lnTo>
                        <a:pt x="24" y="201"/>
                      </a:lnTo>
                      <a:lnTo>
                        <a:pt x="36" y="190"/>
                      </a:lnTo>
                      <a:lnTo>
                        <a:pt x="52" y="177"/>
                      </a:lnTo>
                      <a:lnTo>
                        <a:pt x="71" y="162"/>
                      </a:lnTo>
                      <a:lnTo>
                        <a:pt x="91" y="151"/>
                      </a:lnTo>
                      <a:lnTo>
                        <a:pt x="114" y="139"/>
                      </a:lnTo>
                      <a:lnTo>
                        <a:pt x="169" y="115"/>
                      </a:lnTo>
                      <a:lnTo>
                        <a:pt x="226" y="86"/>
                      </a:lnTo>
                      <a:lnTo>
                        <a:pt x="255" y="71"/>
                      </a:lnTo>
                      <a:lnTo>
                        <a:pt x="283" y="53"/>
                      </a:lnTo>
                      <a:lnTo>
                        <a:pt x="325" y="24"/>
                      </a:lnTo>
                      <a:lnTo>
                        <a:pt x="359" y="0"/>
                      </a:lnTo>
                      <a:lnTo>
                        <a:pt x="320" y="19"/>
                      </a:lnTo>
                      <a:lnTo>
                        <a:pt x="281" y="39"/>
                      </a:lnTo>
                      <a:lnTo>
                        <a:pt x="276" y="42"/>
                      </a:lnTo>
                      <a:lnTo>
                        <a:pt x="254" y="55"/>
                      </a:lnTo>
                      <a:lnTo>
                        <a:pt x="231" y="68"/>
                      </a:lnTo>
                      <a:lnTo>
                        <a:pt x="187" y="89"/>
                      </a:lnTo>
                      <a:lnTo>
                        <a:pt x="130" y="115"/>
                      </a:lnTo>
                      <a:lnTo>
                        <a:pt x="86" y="138"/>
                      </a:lnTo>
                      <a:lnTo>
                        <a:pt x="50" y="159"/>
                      </a:lnTo>
                      <a:lnTo>
                        <a:pt x="39" y="167"/>
                      </a:lnTo>
                      <a:lnTo>
                        <a:pt x="29" y="175"/>
                      </a:lnTo>
                      <a:lnTo>
                        <a:pt x="21" y="185"/>
                      </a:lnTo>
                      <a:lnTo>
                        <a:pt x="14" y="196"/>
                      </a:lnTo>
                      <a:lnTo>
                        <a:pt x="8" y="206"/>
                      </a:lnTo>
                      <a:lnTo>
                        <a:pt x="5" y="216"/>
                      </a:lnTo>
                      <a:lnTo>
                        <a:pt x="0" y="230"/>
                      </a:lnTo>
                      <a:lnTo>
                        <a:pt x="0" y="235"/>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1" name="Freeform 240"/>
                <p:cNvSpPr>
                  <a:spLocks/>
                </p:cNvSpPr>
                <p:nvPr/>
              </p:nvSpPr>
              <p:spPr bwMode="auto">
                <a:xfrm>
                  <a:off x="2654358" y="3643085"/>
                  <a:ext cx="226060" cy="237490"/>
                </a:xfrm>
                <a:custGeom>
                  <a:avLst/>
                  <a:gdLst>
                    <a:gd name="T0" fmla="*/ 0 w 350"/>
                    <a:gd name="T1" fmla="*/ 230 h 230"/>
                    <a:gd name="T2" fmla="*/ 0 w 350"/>
                    <a:gd name="T3" fmla="*/ 230 h 230"/>
                    <a:gd name="T4" fmla="*/ 4 w 350"/>
                    <a:gd name="T5" fmla="*/ 223 h 230"/>
                    <a:gd name="T6" fmla="*/ 13 w 350"/>
                    <a:gd name="T7" fmla="*/ 207 h 230"/>
                    <a:gd name="T8" fmla="*/ 23 w 350"/>
                    <a:gd name="T9" fmla="*/ 197 h 230"/>
                    <a:gd name="T10" fmla="*/ 35 w 350"/>
                    <a:gd name="T11" fmla="*/ 184 h 230"/>
                    <a:gd name="T12" fmla="*/ 51 w 350"/>
                    <a:gd name="T13" fmla="*/ 171 h 230"/>
                    <a:gd name="T14" fmla="*/ 70 w 350"/>
                    <a:gd name="T15" fmla="*/ 158 h 230"/>
                    <a:gd name="T16" fmla="*/ 70 w 350"/>
                    <a:gd name="T17" fmla="*/ 158 h 230"/>
                    <a:gd name="T18" fmla="*/ 90 w 350"/>
                    <a:gd name="T19" fmla="*/ 145 h 230"/>
                    <a:gd name="T20" fmla="*/ 113 w 350"/>
                    <a:gd name="T21" fmla="*/ 134 h 230"/>
                    <a:gd name="T22" fmla="*/ 166 w 350"/>
                    <a:gd name="T23" fmla="*/ 109 h 230"/>
                    <a:gd name="T24" fmla="*/ 223 w 350"/>
                    <a:gd name="T25" fmla="*/ 82 h 230"/>
                    <a:gd name="T26" fmla="*/ 253 w 350"/>
                    <a:gd name="T27" fmla="*/ 67 h 230"/>
                    <a:gd name="T28" fmla="*/ 280 w 350"/>
                    <a:gd name="T29" fmla="*/ 49 h 230"/>
                    <a:gd name="T30" fmla="*/ 280 w 350"/>
                    <a:gd name="T31" fmla="*/ 49 h 230"/>
                    <a:gd name="T32" fmla="*/ 318 w 350"/>
                    <a:gd name="T33" fmla="*/ 23 h 230"/>
                    <a:gd name="T34" fmla="*/ 350 w 350"/>
                    <a:gd name="T35" fmla="*/ 0 h 230"/>
                    <a:gd name="T36" fmla="*/ 350 w 350"/>
                    <a:gd name="T37" fmla="*/ 0 h 230"/>
                    <a:gd name="T38" fmla="*/ 282 w 350"/>
                    <a:gd name="T39" fmla="*/ 33 h 230"/>
                    <a:gd name="T40" fmla="*/ 282 w 350"/>
                    <a:gd name="T41" fmla="*/ 33 h 230"/>
                    <a:gd name="T42" fmla="*/ 275 w 350"/>
                    <a:gd name="T43" fmla="*/ 38 h 230"/>
                    <a:gd name="T44" fmla="*/ 275 w 350"/>
                    <a:gd name="T45" fmla="*/ 38 h 230"/>
                    <a:gd name="T46" fmla="*/ 253 w 350"/>
                    <a:gd name="T47" fmla="*/ 52 h 230"/>
                    <a:gd name="T48" fmla="*/ 230 w 350"/>
                    <a:gd name="T49" fmla="*/ 65 h 230"/>
                    <a:gd name="T50" fmla="*/ 187 w 350"/>
                    <a:gd name="T51" fmla="*/ 87 h 230"/>
                    <a:gd name="T52" fmla="*/ 187 w 350"/>
                    <a:gd name="T53" fmla="*/ 87 h 230"/>
                    <a:gd name="T54" fmla="*/ 131 w 350"/>
                    <a:gd name="T55" fmla="*/ 113 h 230"/>
                    <a:gd name="T56" fmla="*/ 87 w 350"/>
                    <a:gd name="T57" fmla="*/ 134 h 230"/>
                    <a:gd name="T58" fmla="*/ 67 w 350"/>
                    <a:gd name="T59" fmla="*/ 143 h 230"/>
                    <a:gd name="T60" fmla="*/ 52 w 350"/>
                    <a:gd name="T61" fmla="*/ 153 h 230"/>
                    <a:gd name="T62" fmla="*/ 39 w 350"/>
                    <a:gd name="T63" fmla="*/ 163 h 230"/>
                    <a:gd name="T64" fmla="*/ 30 w 350"/>
                    <a:gd name="T65" fmla="*/ 173 h 230"/>
                    <a:gd name="T66" fmla="*/ 30 w 350"/>
                    <a:gd name="T67" fmla="*/ 173 h 230"/>
                    <a:gd name="T68" fmla="*/ 20 w 350"/>
                    <a:gd name="T69" fmla="*/ 183 h 230"/>
                    <a:gd name="T70" fmla="*/ 13 w 350"/>
                    <a:gd name="T71" fmla="*/ 192 h 230"/>
                    <a:gd name="T72" fmla="*/ 9 w 350"/>
                    <a:gd name="T73" fmla="*/ 202 h 230"/>
                    <a:gd name="T74" fmla="*/ 4 w 350"/>
                    <a:gd name="T75" fmla="*/ 210 h 230"/>
                    <a:gd name="T76" fmla="*/ 0 w 350"/>
                    <a:gd name="T77" fmla="*/ 225 h 230"/>
                    <a:gd name="T78" fmla="*/ 0 w 350"/>
                    <a:gd name="T79" fmla="*/ 230 h 230"/>
                    <a:gd name="T80" fmla="*/ 0 w 350"/>
                    <a:gd name="T81" fmla="*/ 230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0"/>
                    <a:gd name="T124" fmla="*/ 0 h 230"/>
                    <a:gd name="T125" fmla="*/ 350 w 350"/>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0" h="230">
                      <a:moveTo>
                        <a:pt x="0" y="230"/>
                      </a:moveTo>
                      <a:lnTo>
                        <a:pt x="0" y="230"/>
                      </a:lnTo>
                      <a:lnTo>
                        <a:pt x="4" y="223"/>
                      </a:lnTo>
                      <a:lnTo>
                        <a:pt x="13" y="207"/>
                      </a:lnTo>
                      <a:lnTo>
                        <a:pt x="23" y="197"/>
                      </a:lnTo>
                      <a:lnTo>
                        <a:pt x="35" y="184"/>
                      </a:lnTo>
                      <a:lnTo>
                        <a:pt x="51" y="171"/>
                      </a:lnTo>
                      <a:lnTo>
                        <a:pt x="70" y="158"/>
                      </a:lnTo>
                      <a:lnTo>
                        <a:pt x="90" y="145"/>
                      </a:lnTo>
                      <a:lnTo>
                        <a:pt x="113" y="134"/>
                      </a:lnTo>
                      <a:lnTo>
                        <a:pt x="166" y="109"/>
                      </a:lnTo>
                      <a:lnTo>
                        <a:pt x="223" y="82"/>
                      </a:lnTo>
                      <a:lnTo>
                        <a:pt x="253" y="67"/>
                      </a:lnTo>
                      <a:lnTo>
                        <a:pt x="280" y="49"/>
                      </a:lnTo>
                      <a:lnTo>
                        <a:pt x="318" y="23"/>
                      </a:lnTo>
                      <a:lnTo>
                        <a:pt x="350" y="0"/>
                      </a:lnTo>
                      <a:lnTo>
                        <a:pt x="282" y="33"/>
                      </a:lnTo>
                      <a:lnTo>
                        <a:pt x="275" y="38"/>
                      </a:lnTo>
                      <a:lnTo>
                        <a:pt x="253" y="52"/>
                      </a:lnTo>
                      <a:lnTo>
                        <a:pt x="230" y="65"/>
                      </a:lnTo>
                      <a:lnTo>
                        <a:pt x="187" y="87"/>
                      </a:lnTo>
                      <a:lnTo>
                        <a:pt x="131" y="113"/>
                      </a:lnTo>
                      <a:lnTo>
                        <a:pt x="87" y="134"/>
                      </a:lnTo>
                      <a:lnTo>
                        <a:pt x="67" y="143"/>
                      </a:lnTo>
                      <a:lnTo>
                        <a:pt x="52" y="153"/>
                      </a:lnTo>
                      <a:lnTo>
                        <a:pt x="39" y="163"/>
                      </a:lnTo>
                      <a:lnTo>
                        <a:pt x="30" y="173"/>
                      </a:lnTo>
                      <a:lnTo>
                        <a:pt x="20" y="183"/>
                      </a:lnTo>
                      <a:lnTo>
                        <a:pt x="13" y="192"/>
                      </a:lnTo>
                      <a:lnTo>
                        <a:pt x="9" y="202"/>
                      </a:lnTo>
                      <a:lnTo>
                        <a:pt x="4" y="210"/>
                      </a:lnTo>
                      <a:lnTo>
                        <a:pt x="0" y="225"/>
                      </a:lnTo>
                      <a:lnTo>
                        <a:pt x="0" y="230"/>
                      </a:lnTo>
                      <a:close/>
                    </a:path>
                  </a:pathLst>
                </a:custGeom>
                <a:solidFill>
                  <a:srgbClr val="359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2" name="Freeform 241"/>
                <p:cNvSpPr>
                  <a:spLocks/>
                </p:cNvSpPr>
                <p:nvPr/>
              </p:nvSpPr>
              <p:spPr bwMode="auto">
                <a:xfrm>
                  <a:off x="2654358" y="3646894"/>
                  <a:ext cx="220980" cy="228600"/>
                </a:xfrm>
                <a:custGeom>
                  <a:avLst/>
                  <a:gdLst>
                    <a:gd name="T0" fmla="*/ 0 w 342"/>
                    <a:gd name="T1" fmla="*/ 222 h 222"/>
                    <a:gd name="T2" fmla="*/ 0 w 342"/>
                    <a:gd name="T3" fmla="*/ 222 h 222"/>
                    <a:gd name="T4" fmla="*/ 4 w 342"/>
                    <a:gd name="T5" fmla="*/ 216 h 222"/>
                    <a:gd name="T6" fmla="*/ 13 w 342"/>
                    <a:gd name="T7" fmla="*/ 201 h 222"/>
                    <a:gd name="T8" fmla="*/ 23 w 342"/>
                    <a:gd name="T9" fmla="*/ 192 h 222"/>
                    <a:gd name="T10" fmla="*/ 35 w 342"/>
                    <a:gd name="T11" fmla="*/ 179 h 222"/>
                    <a:gd name="T12" fmla="*/ 49 w 342"/>
                    <a:gd name="T13" fmla="*/ 166 h 222"/>
                    <a:gd name="T14" fmla="*/ 69 w 342"/>
                    <a:gd name="T15" fmla="*/ 152 h 222"/>
                    <a:gd name="T16" fmla="*/ 69 w 342"/>
                    <a:gd name="T17" fmla="*/ 152 h 222"/>
                    <a:gd name="T18" fmla="*/ 88 w 342"/>
                    <a:gd name="T19" fmla="*/ 141 h 222"/>
                    <a:gd name="T20" fmla="*/ 111 w 342"/>
                    <a:gd name="T21" fmla="*/ 130 h 222"/>
                    <a:gd name="T22" fmla="*/ 165 w 342"/>
                    <a:gd name="T23" fmla="*/ 105 h 222"/>
                    <a:gd name="T24" fmla="*/ 222 w 342"/>
                    <a:gd name="T25" fmla="*/ 78 h 222"/>
                    <a:gd name="T26" fmla="*/ 249 w 342"/>
                    <a:gd name="T27" fmla="*/ 63 h 222"/>
                    <a:gd name="T28" fmla="*/ 277 w 342"/>
                    <a:gd name="T29" fmla="*/ 45 h 222"/>
                    <a:gd name="T30" fmla="*/ 277 w 342"/>
                    <a:gd name="T31" fmla="*/ 45 h 222"/>
                    <a:gd name="T32" fmla="*/ 342 w 342"/>
                    <a:gd name="T33" fmla="*/ 0 h 222"/>
                    <a:gd name="T34" fmla="*/ 342 w 342"/>
                    <a:gd name="T35" fmla="*/ 0 h 222"/>
                    <a:gd name="T36" fmla="*/ 314 w 342"/>
                    <a:gd name="T37" fmla="*/ 14 h 222"/>
                    <a:gd name="T38" fmla="*/ 285 w 342"/>
                    <a:gd name="T39" fmla="*/ 27 h 222"/>
                    <a:gd name="T40" fmla="*/ 285 w 342"/>
                    <a:gd name="T41" fmla="*/ 27 h 222"/>
                    <a:gd name="T42" fmla="*/ 275 w 342"/>
                    <a:gd name="T43" fmla="*/ 34 h 222"/>
                    <a:gd name="T44" fmla="*/ 275 w 342"/>
                    <a:gd name="T45" fmla="*/ 34 h 222"/>
                    <a:gd name="T46" fmla="*/ 253 w 342"/>
                    <a:gd name="T47" fmla="*/ 48 h 222"/>
                    <a:gd name="T48" fmla="*/ 230 w 342"/>
                    <a:gd name="T49" fmla="*/ 61 h 222"/>
                    <a:gd name="T50" fmla="*/ 187 w 342"/>
                    <a:gd name="T51" fmla="*/ 83 h 222"/>
                    <a:gd name="T52" fmla="*/ 187 w 342"/>
                    <a:gd name="T53" fmla="*/ 83 h 222"/>
                    <a:gd name="T54" fmla="*/ 131 w 342"/>
                    <a:gd name="T55" fmla="*/ 109 h 222"/>
                    <a:gd name="T56" fmla="*/ 87 w 342"/>
                    <a:gd name="T57" fmla="*/ 130 h 222"/>
                    <a:gd name="T58" fmla="*/ 69 w 342"/>
                    <a:gd name="T59" fmla="*/ 139 h 222"/>
                    <a:gd name="T60" fmla="*/ 52 w 342"/>
                    <a:gd name="T61" fmla="*/ 149 h 222"/>
                    <a:gd name="T62" fmla="*/ 41 w 342"/>
                    <a:gd name="T63" fmla="*/ 159 h 222"/>
                    <a:gd name="T64" fmla="*/ 30 w 342"/>
                    <a:gd name="T65" fmla="*/ 169 h 222"/>
                    <a:gd name="T66" fmla="*/ 30 w 342"/>
                    <a:gd name="T67" fmla="*/ 169 h 222"/>
                    <a:gd name="T68" fmla="*/ 22 w 342"/>
                    <a:gd name="T69" fmla="*/ 179 h 222"/>
                    <a:gd name="T70" fmla="*/ 15 w 342"/>
                    <a:gd name="T71" fmla="*/ 188 h 222"/>
                    <a:gd name="T72" fmla="*/ 5 w 342"/>
                    <a:gd name="T73" fmla="*/ 206 h 222"/>
                    <a:gd name="T74" fmla="*/ 2 w 342"/>
                    <a:gd name="T75" fmla="*/ 218 h 222"/>
                    <a:gd name="T76" fmla="*/ 0 w 342"/>
                    <a:gd name="T77" fmla="*/ 222 h 222"/>
                    <a:gd name="T78" fmla="*/ 0 w 342"/>
                    <a:gd name="T79" fmla="*/ 222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2"/>
                    <a:gd name="T121" fmla="*/ 0 h 222"/>
                    <a:gd name="T122" fmla="*/ 342 w 342"/>
                    <a:gd name="T123" fmla="*/ 222 h 2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2" h="222">
                      <a:moveTo>
                        <a:pt x="0" y="222"/>
                      </a:moveTo>
                      <a:lnTo>
                        <a:pt x="0" y="222"/>
                      </a:lnTo>
                      <a:lnTo>
                        <a:pt x="4" y="216"/>
                      </a:lnTo>
                      <a:lnTo>
                        <a:pt x="13" y="201"/>
                      </a:lnTo>
                      <a:lnTo>
                        <a:pt x="23" y="192"/>
                      </a:lnTo>
                      <a:lnTo>
                        <a:pt x="35" y="179"/>
                      </a:lnTo>
                      <a:lnTo>
                        <a:pt x="49" y="166"/>
                      </a:lnTo>
                      <a:lnTo>
                        <a:pt x="69" y="152"/>
                      </a:lnTo>
                      <a:lnTo>
                        <a:pt x="88" y="141"/>
                      </a:lnTo>
                      <a:lnTo>
                        <a:pt x="111" y="130"/>
                      </a:lnTo>
                      <a:lnTo>
                        <a:pt x="165" y="105"/>
                      </a:lnTo>
                      <a:lnTo>
                        <a:pt x="222" y="78"/>
                      </a:lnTo>
                      <a:lnTo>
                        <a:pt x="249" y="63"/>
                      </a:lnTo>
                      <a:lnTo>
                        <a:pt x="277" y="45"/>
                      </a:lnTo>
                      <a:lnTo>
                        <a:pt x="342" y="0"/>
                      </a:lnTo>
                      <a:lnTo>
                        <a:pt x="314" y="14"/>
                      </a:lnTo>
                      <a:lnTo>
                        <a:pt x="285" y="27"/>
                      </a:lnTo>
                      <a:lnTo>
                        <a:pt x="275" y="34"/>
                      </a:lnTo>
                      <a:lnTo>
                        <a:pt x="253" y="48"/>
                      </a:lnTo>
                      <a:lnTo>
                        <a:pt x="230" y="61"/>
                      </a:lnTo>
                      <a:lnTo>
                        <a:pt x="187" y="83"/>
                      </a:lnTo>
                      <a:lnTo>
                        <a:pt x="131" y="109"/>
                      </a:lnTo>
                      <a:lnTo>
                        <a:pt x="87" y="130"/>
                      </a:lnTo>
                      <a:lnTo>
                        <a:pt x="69" y="139"/>
                      </a:lnTo>
                      <a:lnTo>
                        <a:pt x="52" y="149"/>
                      </a:lnTo>
                      <a:lnTo>
                        <a:pt x="41" y="159"/>
                      </a:lnTo>
                      <a:lnTo>
                        <a:pt x="30" y="169"/>
                      </a:lnTo>
                      <a:lnTo>
                        <a:pt x="22" y="179"/>
                      </a:lnTo>
                      <a:lnTo>
                        <a:pt x="15" y="188"/>
                      </a:lnTo>
                      <a:lnTo>
                        <a:pt x="5" y="206"/>
                      </a:lnTo>
                      <a:lnTo>
                        <a:pt x="2" y="218"/>
                      </a:lnTo>
                      <a:lnTo>
                        <a:pt x="0" y="222"/>
                      </a:lnTo>
                      <a:close/>
                    </a:path>
                  </a:pathLst>
                </a:custGeom>
                <a:solidFill>
                  <a:srgbClr val="4C9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3" name="Freeform 242"/>
                <p:cNvSpPr>
                  <a:spLocks/>
                </p:cNvSpPr>
                <p:nvPr/>
              </p:nvSpPr>
              <p:spPr bwMode="auto">
                <a:xfrm>
                  <a:off x="2655627" y="3650705"/>
                  <a:ext cx="215900" cy="222250"/>
                </a:xfrm>
                <a:custGeom>
                  <a:avLst/>
                  <a:gdLst>
                    <a:gd name="T0" fmla="*/ 0 w 334"/>
                    <a:gd name="T1" fmla="*/ 216 h 216"/>
                    <a:gd name="T2" fmla="*/ 0 w 334"/>
                    <a:gd name="T3" fmla="*/ 216 h 216"/>
                    <a:gd name="T4" fmla="*/ 3 w 334"/>
                    <a:gd name="T5" fmla="*/ 211 h 216"/>
                    <a:gd name="T6" fmla="*/ 11 w 334"/>
                    <a:gd name="T7" fmla="*/ 197 h 216"/>
                    <a:gd name="T8" fmla="*/ 20 w 334"/>
                    <a:gd name="T9" fmla="*/ 187 h 216"/>
                    <a:gd name="T10" fmla="*/ 31 w 334"/>
                    <a:gd name="T11" fmla="*/ 176 h 216"/>
                    <a:gd name="T12" fmla="*/ 47 w 334"/>
                    <a:gd name="T13" fmla="*/ 163 h 216"/>
                    <a:gd name="T14" fmla="*/ 65 w 334"/>
                    <a:gd name="T15" fmla="*/ 149 h 216"/>
                    <a:gd name="T16" fmla="*/ 65 w 334"/>
                    <a:gd name="T17" fmla="*/ 149 h 216"/>
                    <a:gd name="T18" fmla="*/ 86 w 334"/>
                    <a:gd name="T19" fmla="*/ 138 h 216"/>
                    <a:gd name="T20" fmla="*/ 109 w 334"/>
                    <a:gd name="T21" fmla="*/ 127 h 216"/>
                    <a:gd name="T22" fmla="*/ 161 w 334"/>
                    <a:gd name="T23" fmla="*/ 102 h 216"/>
                    <a:gd name="T24" fmla="*/ 218 w 334"/>
                    <a:gd name="T25" fmla="*/ 75 h 216"/>
                    <a:gd name="T26" fmla="*/ 246 w 334"/>
                    <a:gd name="T27" fmla="*/ 60 h 216"/>
                    <a:gd name="T28" fmla="*/ 273 w 334"/>
                    <a:gd name="T29" fmla="*/ 42 h 216"/>
                    <a:gd name="T30" fmla="*/ 273 w 334"/>
                    <a:gd name="T31" fmla="*/ 42 h 216"/>
                    <a:gd name="T32" fmla="*/ 334 w 334"/>
                    <a:gd name="T33" fmla="*/ 0 h 216"/>
                    <a:gd name="T34" fmla="*/ 334 w 334"/>
                    <a:gd name="T35" fmla="*/ 0 h 216"/>
                    <a:gd name="T36" fmla="*/ 286 w 334"/>
                    <a:gd name="T37" fmla="*/ 24 h 216"/>
                    <a:gd name="T38" fmla="*/ 286 w 334"/>
                    <a:gd name="T39" fmla="*/ 24 h 216"/>
                    <a:gd name="T40" fmla="*/ 273 w 334"/>
                    <a:gd name="T41" fmla="*/ 31 h 216"/>
                    <a:gd name="T42" fmla="*/ 273 w 334"/>
                    <a:gd name="T43" fmla="*/ 31 h 216"/>
                    <a:gd name="T44" fmla="*/ 252 w 334"/>
                    <a:gd name="T45" fmla="*/ 45 h 216"/>
                    <a:gd name="T46" fmla="*/ 228 w 334"/>
                    <a:gd name="T47" fmla="*/ 58 h 216"/>
                    <a:gd name="T48" fmla="*/ 185 w 334"/>
                    <a:gd name="T49" fmla="*/ 80 h 216"/>
                    <a:gd name="T50" fmla="*/ 185 w 334"/>
                    <a:gd name="T51" fmla="*/ 80 h 216"/>
                    <a:gd name="T52" fmla="*/ 129 w 334"/>
                    <a:gd name="T53" fmla="*/ 106 h 216"/>
                    <a:gd name="T54" fmla="*/ 85 w 334"/>
                    <a:gd name="T55" fmla="*/ 127 h 216"/>
                    <a:gd name="T56" fmla="*/ 67 w 334"/>
                    <a:gd name="T57" fmla="*/ 136 h 216"/>
                    <a:gd name="T58" fmla="*/ 52 w 334"/>
                    <a:gd name="T59" fmla="*/ 146 h 216"/>
                    <a:gd name="T60" fmla="*/ 39 w 334"/>
                    <a:gd name="T61" fmla="*/ 156 h 216"/>
                    <a:gd name="T62" fmla="*/ 29 w 334"/>
                    <a:gd name="T63" fmla="*/ 166 h 216"/>
                    <a:gd name="T64" fmla="*/ 29 w 334"/>
                    <a:gd name="T65" fmla="*/ 166 h 216"/>
                    <a:gd name="T66" fmla="*/ 21 w 334"/>
                    <a:gd name="T67" fmla="*/ 176 h 216"/>
                    <a:gd name="T68" fmla="*/ 13 w 334"/>
                    <a:gd name="T69" fmla="*/ 185 h 216"/>
                    <a:gd name="T70" fmla="*/ 5 w 334"/>
                    <a:gd name="T71" fmla="*/ 202 h 216"/>
                    <a:gd name="T72" fmla="*/ 0 w 334"/>
                    <a:gd name="T73" fmla="*/ 213 h 216"/>
                    <a:gd name="T74" fmla="*/ 0 w 334"/>
                    <a:gd name="T75" fmla="*/ 216 h 216"/>
                    <a:gd name="T76" fmla="*/ 0 w 334"/>
                    <a:gd name="T77" fmla="*/ 216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4"/>
                    <a:gd name="T118" fmla="*/ 0 h 216"/>
                    <a:gd name="T119" fmla="*/ 334 w 334"/>
                    <a:gd name="T120" fmla="*/ 216 h 2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4" h="216">
                      <a:moveTo>
                        <a:pt x="0" y="216"/>
                      </a:moveTo>
                      <a:lnTo>
                        <a:pt x="0" y="216"/>
                      </a:lnTo>
                      <a:lnTo>
                        <a:pt x="3" y="211"/>
                      </a:lnTo>
                      <a:lnTo>
                        <a:pt x="11" y="197"/>
                      </a:lnTo>
                      <a:lnTo>
                        <a:pt x="20" y="187"/>
                      </a:lnTo>
                      <a:lnTo>
                        <a:pt x="31" y="176"/>
                      </a:lnTo>
                      <a:lnTo>
                        <a:pt x="47" y="163"/>
                      </a:lnTo>
                      <a:lnTo>
                        <a:pt x="65" y="149"/>
                      </a:lnTo>
                      <a:lnTo>
                        <a:pt x="86" y="138"/>
                      </a:lnTo>
                      <a:lnTo>
                        <a:pt x="109" y="127"/>
                      </a:lnTo>
                      <a:lnTo>
                        <a:pt x="161" y="102"/>
                      </a:lnTo>
                      <a:lnTo>
                        <a:pt x="218" y="75"/>
                      </a:lnTo>
                      <a:lnTo>
                        <a:pt x="246" y="60"/>
                      </a:lnTo>
                      <a:lnTo>
                        <a:pt x="273" y="42"/>
                      </a:lnTo>
                      <a:lnTo>
                        <a:pt x="334" y="0"/>
                      </a:lnTo>
                      <a:lnTo>
                        <a:pt x="286" y="24"/>
                      </a:lnTo>
                      <a:lnTo>
                        <a:pt x="273" y="31"/>
                      </a:lnTo>
                      <a:lnTo>
                        <a:pt x="252" y="45"/>
                      </a:lnTo>
                      <a:lnTo>
                        <a:pt x="228" y="58"/>
                      </a:lnTo>
                      <a:lnTo>
                        <a:pt x="185" y="80"/>
                      </a:lnTo>
                      <a:lnTo>
                        <a:pt x="129" y="106"/>
                      </a:lnTo>
                      <a:lnTo>
                        <a:pt x="85" y="127"/>
                      </a:lnTo>
                      <a:lnTo>
                        <a:pt x="67" y="136"/>
                      </a:lnTo>
                      <a:lnTo>
                        <a:pt x="52" y="146"/>
                      </a:lnTo>
                      <a:lnTo>
                        <a:pt x="39" y="156"/>
                      </a:lnTo>
                      <a:lnTo>
                        <a:pt x="29" y="166"/>
                      </a:lnTo>
                      <a:lnTo>
                        <a:pt x="21" y="176"/>
                      </a:lnTo>
                      <a:lnTo>
                        <a:pt x="13" y="185"/>
                      </a:lnTo>
                      <a:lnTo>
                        <a:pt x="5" y="202"/>
                      </a:lnTo>
                      <a:lnTo>
                        <a:pt x="0" y="213"/>
                      </a:lnTo>
                      <a:lnTo>
                        <a:pt x="0" y="216"/>
                      </a:lnTo>
                      <a:close/>
                    </a:path>
                  </a:pathLst>
                </a:custGeom>
                <a:solidFill>
                  <a:srgbClr val="5DA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4" name="Freeform 243"/>
                <p:cNvSpPr>
                  <a:spLocks/>
                </p:cNvSpPr>
                <p:nvPr/>
              </p:nvSpPr>
              <p:spPr bwMode="auto">
                <a:xfrm>
                  <a:off x="2655627" y="3655785"/>
                  <a:ext cx="209551" cy="214630"/>
                </a:xfrm>
                <a:custGeom>
                  <a:avLst/>
                  <a:gdLst>
                    <a:gd name="T0" fmla="*/ 0 w 325"/>
                    <a:gd name="T1" fmla="*/ 208 h 208"/>
                    <a:gd name="T2" fmla="*/ 0 w 325"/>
                    <a:gd name="T3" fmla="*/ 208 h 208"/>
                    <a:gd name="T4" fmla="*/ 3 w 325"/>
                    <a:gd name="T5" fmla="*/ 203 h 208"/>
                    <a:gd name="T6" fmla="*/ 11 w 325"/>
                    <a:gd name="T7" fmla="*/ 190 h 208"/>
                    <a:gd name="T8" fmla="*/ 20 w 325"/>
                    <a:gd name="T9" fmla="*/ 180 h 208"/>
                    <a:gd name="T10" fmla="*/ 31 w 325"/>
                    <a:gd name="T11" fmla="*/ 169 h 208"/>
                    <a:gd name="T12" fmla="*/ 46 w 325"/>
                    <a:gd name="T13" fmla="*/ 156 h 208"/>
                    <a:gd name="T14" fmla="*/ 65 w 325"/>
                    <a:gd name="T15" fmla="*/ 143 h 208"/>
                    <a:gd name="T16" fmla="*/ 65 w 325"/>
                    <a:gd name="T17" fmla="*/ 143 h 208"/>
                    <a:gd name="T18" fmla="*/ 85 w 325"/>
                    <a:gd name="T19" fmla="*/ 131 h 208"/>
                    <a:gd name="T20" fmla="*/ 107 w 325"/>
                    <a:gd name="T21" fmla="*/ 120 h 208"/>
                    <a:gd name="T22" fmla="*/ 159 w 325"/>
                    <a:gd name="T23" fmla="*/ 97 h 208"/>
                    <a:gd name="T24" fmla="*/ 215 w 325"/>
                    <a:gd name="T25" fmla="*/ 70 h 208"/>
                    <a:gd name="T26" fmla="*/ 244 w 325"/>
                    <a:gd name="T27" fmla="*/ 55 h 208"/>
                    <a:gd name="T28" fmla="*/ 272 w 325"/>
                    <a:gd name="T29" fmla="*/ 37 h 208"/>
                    <a:gd name="T30" fmla="*/ 272 w 325"/>
                    <a:gd name="T31" fmla="*/ 37 h 208"/>
                    <a:gd name="T32" fmla="*/ 325 w 325"/>
                    <a:gd name="T33" fmla="*/ 0 h 208"/>
                    <a:gd name="T34" fmla="*/ 325 w 325"/>
                    <a:gd name="T35" fmla="*/ 0 h 208"/>
                    <a:gd name="T36" fmla="*/ 290 w 325"/>
                    <a:gd name="T37" fmla="*/ 18 h 208"/>
                    <a:gd name="T38" fmla="*/ 290 w 325"/>
                    <a:gd name="T39" fmla="*/ 18 h 208"/>
                    <a:gd name="T40" fmla="*/ 275 w 325"/>
                    <a:gd name="T41" fmla="*/ 27 h 208"/>
                    <a:gd name="T42" fmla="*/ 275 w 325"/>
                    <a:gd name="T43" fmla="*/ 27 h 208"/>
                    <a:gd name="T44" fmla="*/ 229 w 325"/>
                    <a:gd name="T45" fmla="*/ 53 h 208"/>
                    <a:gd name="T46" fmla="*/ 185 w 325"/>
                    <a:gd name="T47" fmla="*/ 76 h 208"/>
                    <a:gd name="T48" fmla="*/ 185 w 325"/>
                    <a:gd name="T49" fmla="*/ 76 h 208"/>
                    <a:gd name="T50" fmla="*/ 130 w 325"/>
                    <a:gd name="T51" fmla="*/ 102 h 208"/>
                    <a:gd name="T52" fmla="*/ 86 w 325"/>
                    <a:gd name="T53" fmla="*/ 123 h 208"/>
                    <a:gd name="T54" fmla="*/ 68 w 325"/>
                    <a:gd name="T55" fmla="*/ 133 h 208"/>
                    <a:gd name="T56" fmla="*/ 54 w 325"/>
                    <a:gd name="T57" fmla="*/ 141 h 208"/>
                    <a:gd name="T58" fmla="*/ 41 w 325"/>
                    <a:gd name="T59" fmla="*/ 151 h 208"/>
                    <a:gd name="T60" fmla="*/ 29 w 325"/>
                    <a:gd name="T61" fmla="*/ 161 h 208"/>
                    <a:gd name="T62" fmla="*/ 29 w 325"/>
                    <a:gd name="T63" fmla="*/ 161 h 208"/>
                    <a:gd name="T64" fmla="*/ 21 w 325"/>
                    <a:gd name="T65" fmla="*/ 171 h 208"/>
                    <a:gd name="T66" fmla="*/ 15 w 325"/>
                    <a:gd name="T67" fmla="*/ 180 h 208"/>
                    <a:gd name="T68" fmla="*/ 5 w 325"/>
                    <a:gd name="T69" fmla="*/ 195 h 208"/>
                    <a:gd name="T70" fmla="*/ 2 w 325"/>
                    <a:gd name="T71" fmla="*/ 205 h 208"/>
                    <a:gd name="T72" fmla="*/ 0 w 325"/>
                    <a:gd name="T73" fmla="*/ 208 h 208"/>
                    <a:gd name="T74" fmla="*/ 0 w 325"/>
                    <a:gd name="T75" fmla="*/ 208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208"/>
                    <a:gd name="T116" fmla="*/ 325 w 325"/>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208">
                      <a:moveTo>
                        <a:pt x="0" y="208"/>
                      </a:moveTo>
                      <a:lnTo>
                        <a:pt x="0" y="208"/>
                      </a:lnTo>
                      <a:lnTo>
                        <a:pt x="3" y="203"/>
                      </a:lnTo>
                      <a:lnTo>
                        <a:pt x="11" y="190"/>
                      </a:lnTo>
                      <a:lnTo>
                        <a:pt x="20" y="180"/>
                      </a:lnTo>
                      <a:lnTo>
                        <a:pt x="31" y="169"/>
                      </a:lnTo>
                      <a:lnTo>
                        <a:pt x="46" y="156"/>
                      </a:lnTo>
                      <a:lnTo>
                        <a:pt x="65" y="143"/>
                      </a:lnTo>
                      <a:lnTo>
                        <a:pt x="85" y="131"/>
                      </a:lnTo>
                      <a:lnTo>
                        <a:pt x="107" y="120"/>
                      </a:lnTo>
                      <a:lnTo>
                        <a:pt x="159" y="97"/>
                      </a:lnTo>
                      <a:lnTo>
                        <a:pt x="215" y="70"/>
                      </a:lnTo>
                      <a:lnTo>
                        <a:pt x="244" y="55"/>
                      </a:lnTo>
                      <a:lnTo>
                        <a:pt x="272" y="37"/>
                      </a:lnTo>
                      <a:lnTo>
                        <a:pt x="325" y="0"/>
                      </a:lnTo>
                      <a:lnTo>
                        <a:pt x="290" y="18"/>
                      </a:lnTo>
                      <a:lnTo>
                        <a:pt x="275" y="27"/>
                      </a:lnTo>
                      <a:lnTo>
                        <a:pt x="229" y="53"/>
                      </a:lnTo>
                      <a:lnTo>
                        <a:pt x="185" y="76"/>
                      </a:lnTo>
                      <a:lnTo>
                        <a:pt x="130" y="102"/>
                      </a:lnTo>
                      <a:lnTo>
                        <a:pt x="86" y="123"/>
                      </a:lnTo>
                      <a:lnTo>
                        <a:pt x="68" y="133"/>
                      </a:lnTo>
                      <a:lnTo>
                        <a:pt x="54" y="141"/>
                      </a:lnTo>
                      <a:lnTo>
                        <a:pt x="41" y="151"/>
                      </a:lnTo>
                      <a:lnTo>
                        <a:pt x="29" y="161"/>
                      </a:lnTo>
                      <a:lnTo>
                        <a:pt x="21" y="171"/>
                      </a:lnTo>
                      <a:lnTo>
                        <a:pt x="15" y="180"/>
                      </a:lnTo>
                      <a:lnTo>
                        <a:pt x="5" y="195"/>
                      </a:lnTo>
                      <a:lnTo>
                        <a:pt x="2" y="205"/>
                      </a:lnTo>
                      <a:lnTo>
                        <a:pt x="0" y="208"/>
                      </a:lnTo>
                      <a:close/>
                    </a:path>
                  </a:pathLst>
                </a:custGeom>
                <a:solidFill>
                  <a:srgbClr val="6EB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5" name="Freeform 244"/>
                <p:cNvSpPr>
                  <a:spLocks/>
                </p:cNvSpPr>
                <p:nvPr/>
              </p:nvSpPr>
              <p:spPr bwMode="auto">
                <a:xfrm>
                  <a:off x="2656898" y="3658325"/>
                  <a:ext cx="203200" cy="209549"/>
                </a:xfrm>
                <a:custGeom>
                  <a:avLst/>
                  <a:gdLst>
                    <a:gd name="T0" fmla="*/ 0 w 315"/>
                    <a:gd name="T1" fmla="*/ 203 h 203"/>
                    <a:gd name="T2" fmla="*/ 0 w 315"/>
                    <a:gd name="T3" fmla="*/ 203 h 203"/>
                    <a:gd name="T4" fmla="*/ 1 w 315"/>
                    <a:gd name="T5" fmla="*/ 198 h 203"/>
                    <a:gd name="T6" fmla="*/ 9 w 315"/>
                    <a:gd name="T7" fmla="*/ 185 h 203"/>
                    <a:gd name="T8" fmla="*/ 18 w 315"/>
                    <a:gd name="T9" fmla="*/ 176 h 203"/>
                    <a:gd name="T10" fmla="*/ 29 w 315"/>
                    <a:gd name="T11" fmla="*/ 164 h 203"/>
                    <a:gd name="T12" fmla="*/ 44 w 315"/>
                    <a:gd name="T13" fmla="*/ 153 h 203"/>
                    <a:gd name="T14" fmla="*/ 63 w 315"/>
                    <a:gd name="T15" fmla="*/ 140 h 203"/>
                    <a:gd name="T16" fmla="*/ 63 w 315"/>
                    <a:gd name="T17" fmla="*/ 140 h 203"/>
                    <a:gd name="T18" fmla="*/ 83 w 315"/>
                    <a:gd name="T19" fmla="*/ 128 h 203"/>
                    <a:gd name="T20" fmla="*/ 104 w 315"/>
                    <a:gd name="T21" fmla="*/ 117 h 203"/>
                    <a:gd name="T22" fmla="*/ 156 w 315"/>
                    <a:gd name="T23" fmla="*/ 93 h 203"/>
                    <a:gd name="T24" fmla="*/ 211 w 315"/>
                    <a:gd name="T25" fmla="*/ 67 h 203"/>
                    <a:gd name="T26" fmla="*/ 239 w 315"/>
                    <a:gd name="T27" fmla="*/ 50 h 203"/>
                    <a:gd name="T28" fmla="*/ 266 w 315"/>
                    <a:gd name="T29" fmla="*/ 34 h 203"/>
                    <a:gd name="T30" fmla="*/ 266 w 315"/>
                    <a:gd name="T31" fmla="*/ 34 h 203"/>
                    <a:gd name="T32" fmla="*/ 292 w 315"/>
                    <a:gd name="T33" fmla="*/ 16 h 203"/>
                    <a:gd name="T34" fmla="*/ 315 w 315"/>
                    <a:gd name="T35" fmla="*/ 0 h 203"/>
                    <a:gd name="T36" fmla="*/ 315 w 315"/>
                    <a:gd name="T37" fmla="*/ 0 h 203"/>
                    <a:gd name="T38" fmla="*/ 289 w 315"/>
                    <a:gd name="T39" fmla="*/ 13 h 203"/>
                    <a:gd name="T40" fmla="*/ 289 w 315"/>
                    <a:gd name="T41" fmla="*/ 13 h 203"/>
                    <a:gd name="T42" fmla="*/ 273 w 315"/>
                    <a:gd name="T43" fmla="*/ 24 h 203"/>
                    <a:gd name="T44" fmla="*/ 273 w 315"/>
                    <a:gd name="T45" fmla="*/ 24 h 203"/>
                    <a:gd name="T46" fmla="*/ 227 w 315"/>
                    <a:gd name="T47" fmla="*/ 52 h 203"/>
                    <a:gd name="T48" fmla="*/ 185 w 315"/>
                    <a:gd name="T49" fmla="*/ 73 h 203"/>
                    <a:gd name="T50" fmla="*/ 185 w 315"/>
                    <a:gd name="T51" fmla="*/ 73 h 203"/>
                    <a:gd name="T52" fmla="*/ 128 w 315"/>
                    <a:gd name="T53" fmla="*/ 99 h 203"/>
                    <a:gd name="T54" fmla="*/ 84 w 315"/>
                    <a:gd name="T55" fmla="*/ 120 h 203"/>
                    <a:gd name="T56" fmla="*/ 66 w 315"/>
                    <a:gd name="T57" fmla="*/ 130 h 203"/>
                    <a:gd name="T58" fmla="*/ 52 w 315"/>
                    <a:gd name="T59" fmla="*/ 140 h 203"/>
                    <a:gd name="T60" fmla="*/ 39 w 315"/>
                    <a:gd name="T61" fmla="*/ 148 h 203"/>
                    <a:gd name="T62" fmla="*/ 29 w 315"/>
                    <a:gd name="T63" fmla="*/ 158 h 203"/>
                    <a:gd name="T64" fmla="*/ 29 w 315"/>
                    <a:gd name="T65" fmla="*/ 158 h 203"/>
                    <a:gd name="T66" fmla="*/ 13 w 315"/>
                    <a:gd name="T67" fmla="*/ 177 h 203"/>
                    <a:gd name="T68" fmla="*/ 5 w 315"/>
                    <a:gd name="T69" fmla="*/ 190 h 203"/>
                    <a:gd name="T70" fmla="*/ 0 w 315"/>
                    <a:gd name="T71" fmla="*/ 200 h 203"/>
                    <a:gd name="T72" fmla="*/ 0 w 315"/>
                    <a:gd name="T73" fmla="*/ 203 h 203"/>
                    <a:gd name="T74" fmla="*/ 0 w 315"/>
                    <a:gd name="T75" fmla="*/ 203 h 2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5"/>
                    <a:gd name="T115" fmla="*/ 0 h 203"/>
                    <a:gd name="T116" fmla="*/ 315 w 315"/>
                    <a:gd name="T117" fmla="*/ 203 h 2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5" h="203">
                      <a:moveTo>
                        <a:pt x="0" y="203"/>
                      </a:moveTo>
                      <a:lnTo>
                        <a:pt x="0" y="203"/>
                      </a:lnTo>
                      <a:lnTo>
                        <a:pt x="1" y="198"/>
                      </a:lnTo>
                      <a:lnTo>
                        <a:pt x="9" y="185"/>
                      </a:lnTo>
                      <a:lnTo>
                        <a:pt x="18" y="176"/>
                      </a:lnTo>
                      <a:lnTo>
                        <a:pt x="29" y="164"/>
                      </a:lnTo>
                      <a:lnTo>
                        <a:pt x="44" y="153"/>
                      </a:lnTo>
                      <a:lnTo>
                        <a:pt x="63" y="140"/>
                      </a:lnTo>
                      <a:lnTo>
                        <a:pt x="83" y="128"/>
                      </a:lnTo>
                      <a:lnTo>
                        <a:pt x="104" y="117"/>
                      </a:lnTo>
                      <a:lnTo>
                        <a:pt x="156" y="93"/>
                      </a:lnTo>
                      <a:lnTo>
                        <a:pt x="211" y="67"/>
                      </a:lnTo>
                      <a:lnTo>
                        <a:pt x="239" y="50"/>
                      </a:lnTo>
                      <a:lnTo>
                        <a:pt x="266" y="34"/>
                      </a:lnTo>
                      <a:lnTo>
                        <a:pt x="292" y="16"/>
                      </a:lnTo>
                      <a:lnTo>
                        <a:pt x="315" y="0"/>
                      </a:lnTo>
                      <a:lnTo>
                        <a:pt x="289" y="13"/>
                      </a:lnTo>
                      <a:lnTo>
                        <a:pt x="273" y="24"/>
                      </a:lnTo>
                      <a:lnTo>
                        <a:pt x="227" y="52"/>
                      </a:lnTo>
                      <a:lnTo>
                        <a:pt x="185" y="73"/>
                      </a:lnTo>
                      <a:lnTo>
                        <a:pt x="128" y="99"/>
                      </a:lnTo>
                      <a:lnTo>
                        <a:pt x="84" y="120"/>
                      </a:lnTo>
                      <a:lnTo>
                        <a:pt x="66" y="130"/>
                      </a:lnTo>
                      <a:lnTo>
                        <a:pt x="52" y="140"/>
                      </a:lnTo>
                      <a:lnTo>
                        <a:pt x="39" y="148"/>
                      </a:lnTo>
                      <a:lnTo>
                        <a:pt x="29" y="158"/>
                      </a:lnTo>
                      <a:lnTo>
                        <a:pt x="13" y="177"/>
                      </a:lnTo>
                      <a:lnTo>
                        <a:pt x="5" y="190"/>
                      </a:lnTo>
                      <a:lnTo>
                        <a:pt x="0" y="200"/>
                      </a:lnTo>
                      <a:lnTo>
                        <a:pt x="0" y="203"/>
                      </a:lnTo>
                      <a:close/>
                    </a:path>
                  </a:pathLst>
                </a:custGeom>
                <a:solidFill>
                  <a:srgbClr val="81C3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6" name="Freeform 245"/>
                <p:cNvSpPr>
                  <a:spLocks/>
                </p:cNvSpPr>
                <p:nvPr/>
              </p:nvSpPr>
              <p:spPr bwMode="auto">
                <a:xfrm>
                  <a:off x="2656898" y="3662134"/>
                  <a:ext cx="199390" cy="201930"/>
                </a:xfrm>
                <a:custGeom>
                  <a:avLst/>
                  <a:gdLst>
                    <a:gd name="T0" fmla="*/ 0 w 308"/>
                    <a:gd name="T1" fmla="*/ 197 h 197"/>
                    <a:gd name="T2" fmla="*/ 0 w 308"/>
                    <a:gd name="T3" fmla="*/ 197 h 197"/>
                    <a:gd name="T4" fmla="*/ 2 w 308"/>
                    <a:gd name="T5" fmla="*/ 192 h 197"/>
                    <a:gd name="T6" fmla="*/ 4 w 308"/>
                    <a:gd name="T7" fmla="*/ 187 h 197"/>
                    <a:gd name="T8" fmla="*/ 8 w 308"/>
                    <a:gd name="T9" fmla="*/ 181 h 197"/>
                    <a:gd name="T10" fmla="*/ 17 w 308"/>
                    <a:gd name="T11" fmla="*/ 171 h 197"/>
                    <a:gd name="T12" fmla="*/ 26 w 308"/>
                    <a:gd name="T13" fmla="*/ 161 h 197"/>
                    <a:gd name="T14" fmla="*/ 41 w 308"/>
                    <a:gd name="T15" fmla="*/ 148 h 197"/>
                    <a:gd name="T16" fmla="*/ 60 w 308"/>
                    <a:gd name="T17" fmla="*/ 135 h 197"/>
                    <a:gd name="T18" fmla="*/ 60 w 308"/>
                    <a:gd name="T19" fmla="*/ 135 h 197"/>
                    <a:gd name="T20" fmla="*/ 80 w 308"/>
                    <a:gd name="T21" fmla="*/ 124 h 197"/>
                    <a:gd name="T22" fmla="*/ 103 w 308"/>
                    <a:gd name="T23" fmla="*/ 112 h 197"/>
                    <a:gd name="T24" fmla="*/ 153 w 308"/>
                    <a:gd name="T25" fmla="*/ 90 h 197"/>
                    <a:gd name="T26" fmla="*/ 209 w 308"/>
                    <a:gd name="T27" fmla="*/ 64 h 197"/>
                    <a:gd name="T28" fmla="*/ 236 w 308"/>
                    <a:gd name="T29" fmla="*/ 47 h 197"/>
                    <a:gd name="T30" fmla="*/ 264 w 308"/>
                    <a:gd name="T31" fmla="*/ 31 h 197"/>
                    <a:gd name="T32" fmla="*/ 264 w 308"/>
                    <a:gd name="T33" fmla="*/ 31 h 197"/>
                    <a:gd name="T34" fmla="*/ 308 w 308"/>
                    <a:gd name="T35" fmla="*/ 0 h 197"/>
                    <a:gd name="T36" fmla="*/ 308 w 308"/>
                    <a:gd name="T37" fmla="*/ 0 h 197"/>
                    <a:gd name="T38" fmla="*/ 291 w 308"/>
                    <a:gd name="T39" fmla="*/ 8 h 197"/>
                    <a:gd name="T40" fmla="*/ 291 w 308"/>
                    <a:gd name="T41" fmla="*/ 8 h 197"/>
                    <a:gd name="T42" fmla="*/ 272 w 308"/>
                    <a:gd name="T43" fmla="*/ 21 h 197"/>
                    <a:gd name="T44" fmla="*/ 272 w 308"/>
                    <a:gd name="T45" fmla="*/ 21 h 197"/>
                    <a:gd name="T46" fmla="*/ 249 w 308"/>
                    <a:gd name="T47" fmla="*/ 36 h 197"/>
                    <a:gd name="T48" fmla="*/ 226 w 308"/>
                    <a:gd name="T49" fmla="*/ 49 h 197"/>
                    <a:gd name="T50" fmla="*/ 204 w 308"/>
                    <a:gd name="T51" fmla="*/ 62 h 197"/>
                    <a:gd name="T52" fmla="*/ 184 w 308"/>
                    <a:gd name="T53" fmla="*/ 72 h 197"/>
                    <a:gd name="T54" fmla="*/ 184 w 308"/>
                    <a:gd name="T55" fmla="*/ 72 h 197"/>
                    <a:gd name="T56" fmla="*/ 127 w 308"/>
                    <a:gd name="T57" fmla="*/ 96 h 197"/>
                    <a:gd name="T58" fmla="*/ 85 w 308"/>
                    <a:gd name="T59" fmla="*/ 117 h 197"/>
                    <a:gd name="T60" fmla="*/ 67 w 308"/>
                    <a:gd name="T61" fmla="*/ 127 h 197"/>
                    <a:gd name="T62" fmla="*/ 52 w 308"/>
                    <a:gd name="T63" fmla="*/ 137 h 197"/>
                    <a:gd name="T64" fmla="*/ 39 w 308"/>
                    <a:gd name="T65" fmla="*/ 147 h 197"/>
                    <a:gd name="T66" fmla="*/ 30 w 308"/>
                    <a:gd name="T67" fmla="*/ 156 h 197"/>
                    <a:gd name="T68" fmla="*/ 30 w 308"/>
                    <a:gd name="T69" fmla="*/ 156 h 197"/>
                    <a:gd name="T70" fmla="*/ 13 w 308"/>
                    <a:gd name="T71" fmla="*/ 174 h 197"/>
                    <a:gd name="T72" fmla="*/ 4 w 308"/>
                    <a:gd name="T73" fmla="*/ 187 h 197"/>
                    <a:gd name="T74" fmla="*/ 0 w 308"/>
                    <a:gd name="T75" fmla="*/ 195 h 197"/>
                    <a:gd name="T76" fmla="*/ 0 w 308"/>
                    <a:gd name="T77" fmla="*/ 197 h 197"/>
                    <a:gd name="T78" fmla="*/ 0 w 308"/>
                    <a:gd name="T79" fmla="*/ 197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8"/>
                    <a:gd name="T121" fmla="*/ 0 h 197"/>
                    <a:gd name="T122" fmla="*/ 308 w 308"/>
                    <a:gd name="T123" fmla="*/ 197 h 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8" h="197">
                      <a:moveTo>
                        <a:pt x="0" y="197"/>
                      </a:moveTo>
                      <a:lnTo>
                        <a:pt x="0" y="197"/>
                      </a:lnTo>
                      <a:lnTo>
                        <a:pt x="2" y="192"/>
                      </a:lnTo>
                      <a:lnTo>
                        <a:pt x="4" y="187"/>
                      </a:lnTo>
                      <a:lnTo>
                        <a:pt x="8" y="181"/>
                      </a:lnTo>
                      <a:lnTo>
                        <a:pt x="17" y="171"/>
                      </a:lnTo>
                      <a:lnTo>
                        <a:pt x="26" y="161"/>
                      </a:lnTo>
                      <a:lnTo>
                        <a:pt x="41" y="148"/>
                      </a:lnTo>
                      <a:lnTo>
                        <a:pt x="60" y="135"/>
                      </a:lnTo>
                      <a:lnTo>
                        <a:pt x="80" y="124"/>
                      </a:lnTo>
                      <a:lnTo>
                        <a:pt x="103" y="112"/>
                      </a:lnTo>
                      <a:lnTo>
                        <a:pt x="153" y="90"/>
                      </a:lnTo>
                      <a:lnTo>
                        <a:pt x="209" y="64"/>
                      </a:lnTo>
                      <a:lnTo>
                        <a:pt x="236" y="47"/>
                      </a:lnTo>
                      <a:lnTo>
                        <a:pt x="264" y="31"/>
                      </a:lnTo>
                      <a:lnTo>
                        <a:pt x="308" y="0"/>
                      </a:lnTo>
                      <a:lnTo>
                        <a:pt x="291" y="8"/>
                      </a:lnTo>
                      <a:lnTo>
                        <a:pt x="272" y="21"/>
                      </a:lnTo>
                      <a:lnTo>
                        <a:pt x="249" y="36"/>
                      </a:lnTo>
                      <a:lnTo>
                        <a:pt x="226" y="49"/>
                      </a:lnTo>
                      <a:lnTo>
                        <a:pt x="204" y="62"/>
                      </a:lnTo>
                      <a:lnTo>
                        <a:pt x="184" y="72"/>
                      </a:lnTo>
                      <a:lnTo>
                        <a:pt x="127" y="96"/>
                      </a:lnTo>
                      <a:lnTo>
                        <a:pt x="85" y="117"/>
                      </a:lnTo>
                      <a:lnTo>
                        <a:pt x="67" y="127"/>
                      </a:lnTo>
                      <a:lnTo>
                        <a:pt x="52" y="137"/>
                      </a:lnTo>
                      <a:lnTo>
                        <a:pt x="39" y="147"/>
                      </a:lnTo>
                      <a:lnTo>
                        <a:pt x="30" y="156"/>
                      </a:lnTo>
                      <a:lnTo>
                        <a:pt x="13" y="174"/>
                      </a:lnTo>
                      <a:lnTo>
                        <a:pt x="4" y="187"/>
                      </a:lnTo>
                      <a:lnTo>
                        <a:pt x="0" y="195"/>
                      </a:lnTo>
                      <a:lnTo>
                        <a:pt x="0" y="197"/>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7" name="Freeform 246"/>
                <p:cNvSpPr>
                  <a:spLocks/>
                </p:cNvSpPr>
                <p:nvPr/>
              </p:nvSpPr>
              <p:spPr bwMode="auto">
                <a:xfrm>
                  <a:off x="2656898" y="3899625"/>
                  <a:ext cx="95250" cy="104140"/>
                </a:xfrm>
                <a:custGeom>
                  <a:avLst/>
                  <a:gdLst>
                    <a:gd name="T0" fmla="*/ 148 w 148"/>
                    <a:gd name="T1" fmla="*/ 101 h 101"/>
                    <a:gd name="T2" fmla="*/ 148 w 148"/>
                    <a:gd name="T3" fmla="*/ 101 h 101"/>
                    <a:gd name="T4" fmla="*/ 117 w 148"/>
                    <a:gd name="T5" fmla="*/ 86 h 101"/>
                    <a:gd name="T6" fmla="*/ 84 w 148"/>
                    <a:gd name="T7" fmla="*/ 70 h 101"/>
                    <a:gd name="T8" fmla="*/ 55 w 148"/>
                    <a:gd name="T9" fmla="*/ 54 h 101"/>
                    <a:gd name="T10" fmla="*/ 44 w 148"/>
                    <a:gd name="T11" fmla="*/ 46 h 101"/>
                    <a:gd name="T12" fmla="*/ 34 w 148"/>
                    <a:gd name="T13" fmla="*/ 38 h 101"/>
                    <a:gd name="T14" fmla="*/ 34 w 148"/>
                    <a:gd name="T15" fmla="*/ 38 h 101"/>
                    <a:gd name="T16" fmla="*/ 14 w 148"/>
                    <a:gd name="T17" fmla="*/ 18 h 101"/>
                    <a:gd name="T18" fmla="*/ 5 w 148"/>
                    <a:gd name="T19" fmla="*/ 7 h 101"/>
                    <a:gd name="T20" fmla="*/ 1 w 148"/>
                    <a:gd name="T21" fmla="*/ 2 h 101"/>
                    <a:gd name="T22" fmla="*/ 0 w 148"/>
                    <a:gd name="T23" fmla="*/ 0 h 101"/>
                    <a:gd name="T24" fmla="*/ 0 w 148"/>
                    <a:gd name="T25" fmla="*/ 0 h 101"/>
                    <a:gd name="T26" fmla="*/ 0 w 148"/>
                    <a:gd name="T27" fmla="*/ 7 h 101"/>
                    <a:gd name="T28" fmla="*/ 1 w 148"/>
                    <a:gd name="T29" fmla="*/ 13 h 101"/>
                    <a:gd name="T30" fmla="*/ 6 w 148"/>
                    <a:gd name="T31" fmla="*/ 21 h 101"/>
                    <a:gd name="T32" fmla="*/ 14 w 148"/>
                    <a:gd name="T33" fmla="*/ 33 h 101"/>
                    <a:gd name="T34" fmla="*/ 27 w 148"/>
                    <a:gd name="T35" fmla="*/ 46 h 101"/>
                    <a:gd name="T36" fmla="*/ 45 w 148"/>
                    <a:gd name="T37" fmla="*/ 60 h 101"/>
                    <a:gd name="T38" fmla="*/ 73 w 148"/>
                    <a:gd name="T39" fmla="*/ 78 h 101"/>
                    <a:gd name="T40" fmla="*/ 73 w 148"/>
                    <a:gd name="T41" fmla="*/ 78 h 101"/>
                    <a:gd name="T42" fmla="*/ 115 w 148"/>
                    <a:gd name="T43" fmla="*/ 101 h 101"/>
                    <a:gd name="T44" fmla="*/ 148 w 148"/>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01"/>
                    <a:gd name="T71" fmla="*/ 148 w 148"/>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01">
                      <a:moveTo>
                        <a:pt x="148" y="101"/>
                      </a:moveTo>
                      <a:lnTo>
                        <a:pt x="148" y="101"/>
                      </a:lnTo>
                      <a:lnTo>
                        <a:pt x="117" y="86"/>
                      </a:lnTo>
                      <a:lnTo>
                        <a:pt x="84" y="70"/>
                      </a:lnTo>
                      <a:lnTo>
                        <a:pt x="55" y="54"/>
                      </a:lnTo>
                      <a:lnTo>
                        <a:pt x="44" y="46"/>
                      </a:lnTo>
                      <a:lnTo>
                        <a:pt x="34" y="38"/>
                      </a:lnTo>
                      <a:lnTo>
                        <a:pt x="14" y="18"/>
                      </a:lnTo>
                      <a:lnTo>
                        <a:pt x="5" y="7"/>
                      </a:lnTo>
                      <a:lnTo>
                        <a:pt x="1" y="2"/>
                      </a:lnTo>
                      <a:lnTo>
                        <a:pt x="0" y="0"/>
                      </a:lnTo>
                      <a:lnTo>
                        <a:pt x="0" y="7"/>
                      </a:lnTo>
                      <a:lnTo>
                        <a:pt x="1" y="13"/>
                      </a:lnTo>
                      <a:lnTo>
                        <a:pt x="6" y="21"/>
                      </a:lnTo>
                      <a:lnTo>
                        <a:pt x="14" y="33"/>
                      </a:lnTo>
                      <a:lnTo>
                        <a:pt x="27" y="46"/>
                      </a:lnTo>
                      <a:lnTo>
                        <a:pt x="45" y="60"/>
                      </a:lnTo>
                      <a:lnTo>
                        <a:pt x="73" y="78"/>
                      </a:lnTo>
                      <a:lnTo>
                        <a:pt x="115" y="101"/>
                      </a:lnTo>
                      <a:lnTo>
                        <a:pt x="148" y="101"/>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8" name="Freeform 247"/>
                <p:cNvSpPr>
                  <a:spLocks/>
                </p:cNvSpPr>
                <p:nvPr/>
              </p:nvSpPr>
              <p:spPr bwMode="auto">
                <a:xfrm>
                  <a:off x="2656898" y="3899625"/>
                  <a:ext cx="93980" cy="104140"/>
                </a:xfrm>
                <a:custGeom>
                  <a:avLst/>
                  <a:gdLst>
                    <a:gd name="T0" fmla="*/ 146 w 146"/>
                    <a:gd name="T1" fmla="*/ 101 h 101"/>
                    <a:gd name="T2" fmla="*/ 146 w 146"/>
                    <a:gd name="T3" fmla="*/ 101 h 101"/>
                    <a:gd name="T4" fmla="*/ 115 w 146"/>
                    <a:gd name="T5" fmla="*/ 86 h 101"/>
                    <a:gd name="T6" fmla="*/ 83 w 146"/>
                    <a:gd name="T7" fmla="*/ 72 h 101"/>
                    <a:gd name="T8" fmla="*/ 53 w 146"/>
                    <a:gd name="T9" fmla="*/ 54 h 101"/>
                    <a:gd name="T10" fmla="*/ 42 w 146"/>
                    <a:gd name="T11" fmla="*/ 46 h 101"/>
                    <a:gd name="T12" fmla="*/ 32 w 146"/>
                    <a:gd name="T13" fmla="*/ 38 h 101"/>
                    <a:gd name="T14" fmla="*/ 32 w 146"/>
                    <a:gd name="T15" fmla="*/ 38 h 101"/>
                    <a:gd name="T16" fmla="*/ 14 w 146"/>
                    <a:gd name="T17" fmla="*/ 18 h 101"/>
                    <a:gd name="T18" fmla="*/ 5 w 146"/>
                    <a:gd name="T19" fmla="*/ 8 h 101"/>
                    <a:gd name="T20" fmla="*/ 1 w 146"/>
                    <a:gd name="T21" fmla="*/ 2 h 101"/>
                    <a:gd name="T22" fmla="*/ 0 w 146"/>
                    <a:gd name="T23" fmla="*/ 0 h 101"/>
                    <a:gd name="T24" fmla="*/ 0 w 146"/>
                    <a:gd name="T25" fmla="*/ 0 h 101"/>
                    <a:gd name="T26" fmla="*/ 0 w 146"/>
                    <a:gd name="T27" fmla="*/ 5 h 101"/>
                    <a:gd name="T28" fmla="*/ 1 w 146"/>
                    <a:gd name="T29" fmla="*/ 13 h 101"/>
                    <a:gd name="T30" fmla="*/ 6 w 146"/>
                    <a:gd name="T31" fmla="*/ 21 h 101"/>
                    <a:gd name="T32" fmla="*/ 14 w 146"/>
                    <a:gd name="T33" fmla="*/ 33 h 101"/>
                    <a:gd name="T34" fmla="*/ 27 w 146"/>
                    <a:gd name="T35" fmla="*/ 46 h 101"/>
                    <a:gd name="T36" fmla="*/ 47 w 146"/>
                    <a:gd name="T37" fmla="*/ 60 h 101"/>
                    <a:gd name="T38" fmla="*/ 75 w 146"/>
                    <a:gd name="T39" fmla="*/ 78 h 101"/>
                    <a:gd name="T40" fmla="*/ 75 w 146"/>
                    <a:gd name="T41" fmla="*/ 78 h 101"/>
                    <a:gd name="T42" fmla="*/ 115 w 146"/>
                    <a:gd name="T43" fmla="*/ 101 h 101"/>
                    <a:gd name="T44" fmla="*/ 146 w 146"/>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01"/>
                    <a:gd name="T71" fmla="*/ 146 w 146"/>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01">
                      <a:moveTo>
                        <a:pt x="146" y="101"/>
                      </a:moveTo>
                      <a:lnTo>
                        <a:pt x="146" y="101"/>
                      </a:lnTo>
                      <a:lnTo>
                        <a:pt x="115" y="86"/>
                      </a:lnTo>
                      <a:lnTo>
                        <a:pt x="83" y="72"/>
                      </a:lnTo>
                      <a:lnTo>
                        <a:pt x="53" y="54"/>
                      </a:lnTo>
                      <a:lnTo>
                        <a:pt x="42" y="46"/>
                      </a:lnTo>
                      <a:lnTo>
                        <a:pt x="32" y="38"/>
                      </a:lnTo>
                      <a:lnTo>
                        <a:pt x="14" y="18"/>
                      </a:lnTo>
                      <a:lnTo>
                        <a:pt x="5" y="8"/>
                      </a:lnTo>
                      <a:lnTo>
                        <a:pt x="1" y="2"/>
                      </a:lnTo>
                      <a:lnTo>
                        <a:pt x="0" y="0"/>
                      </a:lnTo>
                      <a:lnTo>
                        <a:pt x="0" y="5"/>
                      </a:lnTo>
                      <a:lnTo>
                        <a:pt x="1" y="13"/>
                      </a:lnTo>
                      <a:lnTo>
                        <a:pt x="6" y="21"/>
                      </a:lnTo>
                      <a:lnTo>
                        <a:pt x="14" y="33"/>
                      </a:lnTo>
                      <a:lnTo>
                        <a:pt x="27" y="46"/>
                      </a:lnTo>
                      <a:lnTo>
                        <a:pt x="47" y="60"/>
                      </a:lnTo>
                      <a:lnTo>
                        <a:pt x="75" y="78"/>
                      </a:lnTo>
                      <a:lnTo>
                        <a:pt x="115" y="101"/>
                      </a:lnTo>
                      <a:lnTo>
                        <a:pt x="146" y="101"/>
                      </a:lnTo>
                      <a:close/>
                    </a:path>
                  </a:pathLst>
                </a:custGeom>
                <a:solidFill>
                  <a:srgbClr val="329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9" name="Freeform 248"/>
                <p:cNvSpPr>
                  <a:spLocks/>
                </p:cNvSpPr>
                <p:nvPr/>
              </p:nvSpPr>
              <p:spPr bwMode="auto">
                <a:xfrm>
                  <a:off x="2656898" y="3899625"/>
                  <a:ext cx="92709" cy="104140"/>
                </a:xfrm>
                <a:custGeom>
                  <a:avLst/>
                  <a:gdLst>
                    <a:gd name="T0" fmla="*/ 143 w 143"/>
                    <a:gd name="T1" fmla="*/ 101 h 101"/>
                    <a:gd name="T2" fmla="*/ 143 w 143"/>
                    <a:gd name="T3" fmla="*/ 101 h 101"/>
                    <a:gd name="T4" fmla="*/ 114 w 143"/>
                    <a:gd name="T5" fmla="*/ 88 h 101"/>
                    <a:gd name="T6" fmla="*/ 81 w 143"/>
                    <a:gd name="T7" fmla="*/ 72 h 101"/>
                    <a:gd name="T8" fmla="*/ 53 w 143"/>
                    <a:gd name="T9" fmla="*/ 55 h 101"/>
                    <a:gd name="T10" fmla="*/ 40 w 143"/>
                    <a:gd name="T11" fmla="*/ 47 h 101"/>
                    <a:gd name="T12" fmla="*/ 32 w 143"/>
                    <a:gd name="T13" fmla="*/ 39 h 101"/>
                    <a:gd name="T14" fmla="*/ 32 w 143"/>
                    <a:gd name="T15" fmla="*/ 39 h 101"/>
                    <a:gd name="T16" fmla="*/ 13 w 143"/>
                    <a:gd name="T17" fmla="*/ 20 h 101"/>
                    <a:gd name="T18" fmla="*/ 5 w 143"/>
                    <a:gd name="T19" fmla="*/ 8 h 101"/>
                    <a:gd name="T20" fmla="*/ 1 w 143"/>
                    <a:gd name="T21" fmla="*/ 2 h 101"/>
                    <a:gd name="T22" fmla="*/ 0 w 143"/>
                    <a:gd name="T23" fmla="*/ 0 h 101"/>
                    <a:gd name="T24" fmla="*/ 0 w 143"/>
                    <a:gd name="T25" fmla="*/ 0 h 101"/>
                    <a:gd name="T26" fmla="*/ 0 w 143"/>
                    <a:gd name="T27" fmla="*/ 5 h 101"/>
                    <a:gd name="T28" fmla="*/ 1 w 143"/>
                    <a:gd name="T29" fmla="*/ 12 h 101"/>
                    <a:gd name="T30" fmla="*/ 6 w 143"/>
                    <a:gd name="T31" fmla="*/ 21 h 101"/>
                    <a:gd name="T32" fmla="*/ 14 w 143"/>
                    <a:gd name="T33" fmla="*/ 33 h 101"/>
                    <a:gd name="T34" fmla="*/ 27 w 143"/>
                    <a:gd name="T35" fmla="*/ 46 h 101"/>
                    <a:gd name="T36" fmla="*/ 47 w 143"/>
                    <a:gd name="T37" fmla="*/ 60 h 101"/>
                    <a:gd name="T38" fmla="*/ 75 w 143"/>
                    <a:gd name="T39" fmla="*/ 78 h 101"/>
                    <a:gd name="T40" fmla="*/ 75 w 143"/>
                    <a:gd name="T41" fmla="*/ 78 h 101"/>
                    <a:gd name="T42" fmla="*/ 117 w 143"/>
                    <a:gd name="T43" fmla="*/ 101 h 101"/>
                    <a:gd name="T44" fmla="*/ 143 w 143"/>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3"/>
                    <a:gd name="T70" fmla="*/ 0 h 101"/>
                    <a:gd name="T71" fmla="*/ 143 w 14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3" h="101">
                      <a:moveTo>
                        <a:pt x="143" y="101"/>
                      </a:moveTo>
                      <a:lnTo>
                        <a:pt x="143" y="101"/>
                      </a:lnTo>
                      <a:lnTo>
                        <a:pt x="114" y="88"/>
                      </a:lnTo>
                      <a:lnTo>
                        <a:pt x="81" y="72"/>
                      </a:lnTo>
                      <a:lnTo>
                        <a:pt x="53" y="55"/>
                      </a:lnTo>
                      <a:lnTo>
                        <a:pt x="40" y="47"/>
                      </a:lnTo>
                      <a:lnTo>
                        <a:pt x="32" y="39"/>
                      </a:lnTo>
                      <a:lnTo>
                        <a:pt x="13" y="20"/>
                      </a:lnTo>
                      <a:lnTo>
                        <a:pt x="5" y="8"/>
                      </a:lnTo>
                      <a:lnTo>
                        <a:pt x="1" y="2"/>
                      </a:lnTo>
                      <a:lnTo>
                        <a:pt x="0" y="0"/>
                      </a:lnTo>
                      <a:lnTo>
                        <a:pt x="0" y="5"/>
                      </a:lnTo>
                      <a:lnTo>
                        <a:pt x="1" y="12"/>
                      </a:lnTo>
                      <a:lnTo>
                        <a:pt x="6" y="21"/>
                      </a:lnTo>
                      <a:lnTo>
                        <a:pt x="14" y="33"/>
                      </a:lnTo>
                      <a:lnTo>
                        <a:pt x="27" y="46"/>
                      </a:lnTo>
                      <a:lnTo>
                        <a:pt x="47" y="60"/>
                      </a:lnTo>
                      <a:lnTo>
                        <a:pt x="75" y="78"/>
                      </a:lnTo>
                      <a:lnTo>
                        <a:pt x="117" y="101"/>
                      </a:lnTo>
                      <a:lnTo>
                        <a:pt x="143" y="101"/>
                      </a:lnTo>
                      <a:close/>
                    </a:path>
                  </a:pathLst>
                </a:custGeom>
                <a:solidFill>
                  <a:srgbClr val="479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0" name="Freeform 249"/>
                <p:cNvSpPr>
                  <a:spLocks/>
                </p:cNvSpPr>
                <p:nvPr/>
              </p:nvSpPr>
              <p:spPr bwMode="auto">
                <a:xfrm>
                  <a:off x="2656898" y="3899625"/>
                  <a:ext cx="90170" cy="104140"/>
                </a:xfrm>
                <a:custGeom>
                  <a:avLst/>
                  <a:gdLst>
                    <a:gd name="T0" fmla="*/ 140 w 140"/>
                    <a:gd name="T1" fmla="*/ 101 h 101"/>
                    <a:gd name="T2" fmla="*/ 140 w 140"/>
                    <a:gd name="T3" fmla="*/ 101 h 101"/>
                    <a:gd name="T4" fmla="*/ 110 w 140"/>
                    <a:gd name="T5" fmla="*/ 88 h 101"/>
                    <a:gd name="T6" fmla="*/ 79 w 140"/>
                    <a:gd name="T7" fmla="*/ 72 h 101"/>
                    <a:gd name="T8" fmla="*/ 52 w 140"/>
                    <a:gd name="T9" fmla="*/ 55 h 101"/>
                    <a:gd name="T10" fmla="*/ 40 w 140"/>
                    <a:gd name="T11" fmla="*/ 47 h 101"/>
                    <a:gd name="T12" fmla="*/ 31 w 140"/>
                    <a:gd name="T13" fmla="*/ 39 h 101"/>
                    <a:gd name="T14" fmla="*/ 31 w 140"/>
                    <a:gd name="T15" fmla="*/ 39 h 101"/>
                    <a:gd name="T16" fmla="*/ 13 w 140"/>
                    <a:gd name="T17" fmla="*/ 20 h 101"/>
                    <a:gd name="T18" fmla="*/ 5 w 140"/>
                    <a:gd name="T19" fmla="*/ 8 h 101"/>
                    <a:gd name="T20" fmla="*/ 1 w 140"/>
                    <a:gd name="T21" fmla="*/ 3 h 101"/>
                    <a:gd name="T22" fmla="*/ 0 w 140"/>
                    <a:gd name="T23" fmla="*/ 0 h 101"/>
                    <a:gd name="T24" fmla="*/ 0 w 140"/>
                    <a:gd name="T25" fmla="*/ 0 h 101"/>
                    <a:gd name="T26" fmla="*/ 0 w 140"/>
                    <a:gd name="T27" fmla="*/ 5 h 101"/>
                    <a:gd name="T28" fmla="*/ 1 w 140"/>
                    <a:gd name="T29" fmla="*/ 12 h 101"/>
                    <a:gd name="T30" fmla="*/ 6 w 140"/>
                    <a:gd name="T31" fmla="*/ 21 h 101"/>
                    <a:gd name="T32" fmla="*/ 14 w 140"/>
                    <a:gd name="T33" fmla="*/ 33 h 101"/>
                    <a:gd name="T34" fmla="*/ 29 w 140"/>
                    <a:gd name="T35" fmla="*/ 46 h 101"/>
                    <a:gd name="T36" fmla="*/ 48 w 140"/>
                    <a:gd name="T37" fmla="*/ 60 h 101"/>
                    <a:gd name="T38" fmla="*/ 75 w 140"/>
                    <a:gd name="T39" fmla="*/ 77 h 101"/>
                    <a:gd name="T40" fmla="*/ 75 w 140"/>
                    <a:gd name="T41" fmla="*/ 77 h 101"/>
                    <a:gd name="T42" fmla="*/ 118 w 140"/>
                    <a:gd name="T43" fmla="*/ 101 h 101"/>
                    <a:gd name="T44" fmla="*/ 140 w 140"/>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101"/>
                    <a:gd name="T71" fmla="*/ 140 w 140"/>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101">
                      <a:moveTo>
                        <a:pt x="140" y="101"/>
                      </a:moveTo>
                      <a:lnTo>
                        <a:pt x="140" y="101"/>
                      </a:lnTo>
                      <a:lnTo>
                        <a:pt x="110" y="88"/>
                      </a:lnTo>
                      <a:lnTo>
                        <a:pt x="79" y="72"/>
                      </a:lnTo>
                      <a:lnTo>
                        <a:pt x="52" y="55"/>
                      </a:lnTo>
                      <a:lnTo>
                        <a:pt x="40" y="47"/>
                      </a:lnTo>
                      <a:lnTo>
                        <a:pt x="31" y="39"/>
                      </a:lnTo>
                      <a:lnTo>
                        <a:pt x="13" y="20"/>
                      </a:lnTo>
                      <a:lnTo>
                        <a:pt x="5" y="8"/>
                      </a:lnTo>
                      <a:lnTo>
                        <a:pt x="1" y="3"/>
                      </a:lnTo>
                      <a:lnTo>
                        <a:pt x="0" y="0"/>
                      </a:lnTo>
                      <a:lnTo>
                        <a:pt x="0" y="5"/>
                      </a:lnTo>
                      <a:lnTo>
                        <a:pt x="1" y="12"/>
                      </a:lnTo>
                      <a:lnTo>
                        <a:pt x="6" y="21"/>
                      </a:lnTo>
                      <a:lnTo>
                        <a:pt x="14" y="33"/>
                      </a:lnTo>
                      <a:lnTo>
                        <a:pt x="29" y="46"/>
                      </a:lnTo>
                      <a:lnTo>
                        <a:pt x="48" y="60"/>
                      </a:lnTo>
                      <a:lnTo>
                        <a:pt x="75" y="77"/>
                      </a:lnTo>
                      <a:lnTo>
                        <a:pt x="118" y="101"/>
                      </a:lnTo>
                      <a:lnTo>
                        <a:pt x="140" y="101"/>
                      </a:lnTo>
                      <a:close/>
                    </a:path>
                  </a:pathLst>
                </a:custGeom>
                <a:solidFill>
                  <a:srgbClr val="55A4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1" name="Freeform 250"/>
                <p:cNvSpPr>
                  <a:spLocks/>
                </p:cNvSpPr>
                <p:nvPr/>
              </p:nvSpPr>
              <p:spPr bwMode="auto">
                <a:xfrm>
                  <a:off x="2656898" y="3899625"/>
                  <a:ext cx="88900" cy="104140"/>
                </a:xfrm>
                <a:custGeom>
                  <a:avLst/>
                  <a:gdLst>
                    <a:gd name="T0" fmla="*/ 138 w 138"/>
                    <a:gd name="T1" fmla="*/ 101 h 101"/>
                    <a:gd name="T2" fmla="*/ 138 w 138"/>
                    <a:gd name="T3" fmla="*/ 101 h 101"/>
                    <a:gd name="T4" fmla="*/ 109 w 138"/>
                    <a:gd name="T5" fmla="*/ 88 h 101"/>
                    <a:gd name="T6" fmla="*/ 78 w 138"/>
                    <a:gd name="T7" fmla="*/ 72 h 101"/>
                    <a:gd name="T8" fmla="*/ 50 w 138"/>
                    <a:gd name="T9" fmla="*/ 55 h 101"/>
                    <a:gd name="T10" fmla="*/ 39 w 138"/>
                    <a:gd name="T11" fmla="*/ 47 h 101"/>
                    <a:gd name="T12" fmla="*/ 31 w 138"/>
                    <a:gd name="T13" fmla="*/ 39 h 101"/>
                    <a:gd name="T14" fmla="*/ 31 w 138"/>
                    <a:gd name="T15" fmla="*/ 39 h 101"/>
                    <a:gd name="T16" fmla="*/ 13 w 138"/>
                    <a:gd name="T17" fmla="*/ 20 h 101"/>
                    <a:gd name="T18" fmla="*/ 3 w 138"/>
                    <a:gd name="T19" fmla="*/ 8 h 101"/>
                    <a:gd name="T20" fmla="*/ 1 w 138"/>
                    <a:gd name="T21" fmla="*/ 3 h 101"/>
                    <a:gd name="T22" fmla="*/ 0 w 138"/>
                    <a:gd name="T23" fmla="*/ 0 h 101"/>
                    <a:gd name="T24" fmla="*/ 0 w 138"/>
                    <a:gd name="T25" fmla="*/ 0 h 101"/>
                    <a:gd name="T26" fmla="*/ 0 w 138"/>
                    <a:gd name="T27" fmla="*/ 5 h 101"/>
                    <a:gd name="T28" fmla="*/ 3 w 138"/>
                    <a:gd name="T29" fmla="*/ 12 h 101"/>
                    <a:gd name="T30" fmla="*/ 6 w 138"/>
                    <a:gd name="T31" fmla="*/ 21 h 101"/>
                    <a:gd name="T32" fmla="*/ 16 w 138"/>
                    <a:gd name="T33" fmla="*/ 33 h 101"/>
                    <a:gd name="T34" fmla="*/ 29 w 138"/>
                    <a:gd name="T35" fmla="*/ 46 h 101"/>
                    <a:gd name="T36" fmla="*/ 48 w 138"/>
                    <a:gd name="T37" fmla="*/ 60 h 101"/>
                    <a:gd name="T38" fmla="*/ 76 w 138"/>
                    <a:gd name="T39" fmla="*/ 77 h 101"/>
                    <a:gd name="T40" fmla="*/ 76 w 138"/>
                    <a:gd name="T41" fmla="*/ 77 h 101"/>
                    <a:gd name="T42" fmla="*/ 118 w 138"/>
                    <a:gd name="T43" fmla="*/ 101 h 101"/>
                    <a:gd name="T44" fmla="*/ 138 w 138"/>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01"/>
                    <a:gd name="T71" fmla="*/ 138 w 138"/>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01">
                      <a:moveTo>
                        <a:pt x="138" y="101"/>
                      </a:moveTo>
                      <a:lnTo>
                        <a:pt x="138" y="101"/>
                      </a:lnTo>
                      <a:lnTo>
                        <a:pt x="109" y="88"/>
                      </a:lnTo>
                      <a:lnTo>
                        <a:pt x="78" y="72"/>
                      </a:lnTo>
                      <a:lnTo>
                        <a:pt x="50" y="55"/>
                      </a:lnTo>
                      <a:lnTo>
                        <a:pt x="39" y="47"/>
                      </a:lnTo>
                      <a:lnTo>
                        <a:pt x="31" y="39"/>
                      </a:lnTo>
                      <a:lnTo>
                        <a:pt x="13" y="20"/>
                      </a:lnTo>
                      <a:lnTo>
                        <a:pt x="3" y="8"/>
                      </a:lnTo>
                      <a:lnTo>
                        <a:pt x="1" y="3"/>
                      </a:lnTo>
                      <a:lnTo>
                        <a:pt x="0" y="0"/>
                      </a:lnTo>
                      <a:lnTo>
                        <a:pt x="0" y="5"/>
                      </a:lnTo>
                      <a:lnTo>
                        <a:pt x="3" y="12"/>
                      </a:lnTo>
                      <a:lnTo>
                        <a:pt x="6" y="21"/>
                      </a:lnTo>
                      <a:lnTo>
                        <a:pt x="16" y="33"/>
                      </a:lnTo>
                      <a:lnTo>
                        <a:pt x="29" y="46"/>
                      </a:lnTo>
                      <a:lnTo>
                        <a:pt x="48" y="60"/>
                      </a:lnTo>
                      <a:lnTo>
                        <a:pt x="76" y="77"/>
                      </a:lnTo>
                      <a:lnTo>
                        <a:pt x="118" y="101"/>
                      </a:lnTo>
                      <a:lnTo>
                        <a:pt x="138" y="101"/>
                      </a:lnTo>
                      <a:close/>
                    </a:path>
                  </a:pathLst>
                </a:custGeom>
                <a:solidFill>
                  <a:srgbClr val="64AC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2" name="Freeform 251"/>
                <p:cNvSpPr>
                  <a:spLocks/>
                </p:cNvSpPr>
                <p:nvPr/>
              </p:nvSpPr>
              <p:spPr bwMode="auto">
                <a:xfrm>
                  <a:off x="2656898" y="3899625"/>
                  <a:ext cx="87630" cy="104140"/>
                </a:xfrm>
                <a:custGeom>
                  <a:avLst/>
                  <a:gdLst>
                    <a:gd name="T0" fmla="*/ 135 w 135"/>
                    <a:gd name="T1" fmla="*/ 101 h 101"/>
                    <a:gd name="T2" fmla="*/ 135 w 135"/>
                    <a:gd name="T3" fmla="*/ 101 h 101"/>
                    <a:gd name="T4" fmla="*/ 105 w 135"/>
                    <a:gd name="T5" fmla="*/ 88 h 101"/>
                    <a:gd name="T6" fmla="*/ 76 w 135"/>
                    <a:gd name="T7" fmla="*/ 72 h 101"/>
                    <a:gd name="T8" fmla="*/ 48 w 135"/>
                    <a:gd name="T9" fmla="*/ 55 h 101"/>
                    <a:gd name="T10" fmla="*/ 37 w 135"/>
                    <a:gd name="T11" fmla="*/ 47 h 101"/>
                    <a:gd name="T12" fmla="*/ 29 w 135"/>
                    <a:gd name="T13" fmla="*/ 41 h 101"/>
                    <a:gd name="T14" fmla="*/ 29 w 135"/>
                    <a:gd name="T15" fmla="*/ 41 h 101"/>
                    <a:gd name="T16" fmla="*/ 13 w 135"/>
                    <a:gd name="T17" fmla="*/ 20 h 101"/>
                    <a:gd name="T18" fmla="*/ 3 w 135"/>
                    <a:gd name="T19" fmla="*/ 8 h 101"/>
                    <a:gd name="T20" fmla="*/ 1 w 135"/>
                    <a:gd name="T21" fmla="*/ 3 h 101"/>
                    <a:gd name="T22" fmla="*/ 0 w 135"/>
                    <a:gd name="T23" fmla="*/ 0 h 101"/>
                    <a:gd name="T24" fmla="*/ 0 w 135"/>
                    <a:gd name="T25" fmla="*/ 0 h 101"/>
                    <a:gd name="T26" fmla="*/ 0 w 135"/>
                    <a:gd name="T27" fmla="*/ 5 h 101"/>
                    <a:gd name="T28" fmla="*/ 3 w 135"/>
                    <a:gd name="T29" fmla="*/ 12 h 101"/>
                    <a:gd name="T30" fmla="*/ 8 w 135"/>
                    <a:gd name="T31" fmla="*/ 21 h 101"/>
                    <a:gd name="T32" fmla="*/ 16 w 135"/>
                    <a:gd name="T33" fmla="*/ 33 h 101"/>
                    <a:gd name="T34" fmla="*/ 29 w 135"/>
                    <a:gd name="T35" fmla="*/ 46 h 101"/>
                    <a:gd name="T36" fmla="*/ 48 w 135"/>
                    <a:gd name="T37" fmla="*/ 60 h 101"/>
                    <a:gd name="T38" fmla="*/ 76 w 135"/>
                    <a:gd name="T39" fmla="*/ 77 h 101"/>
                    <a:gd name="T40" fmla="*/ 76 w 135"/>
                    <a:gd name="T41" fmla="*/ 77 h 101"/>
                    <a:gd name="T42" fmla="*/ 120 w 135"/>
                    <a:gd name="T43" fmla="*/ 101 h 101"/>
                    <a:gd name="T44" fmla="*/ 135 w 135"/>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101"/>
                    <a:gd name="T71" fmla="*/ 135 w 135"/>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101">
                      <a:moveTo>
                        <a:pt x="135" y="101"/>
                      </a:moveTo>
                      <a:lnTo>
                        <a:pt x="135" y="101"/>
                      </a:lnTo>
                      <a:lnTo>
                        <a:pt x="105" y="88"/>
                      </a:lnTo>
                      <a:lnTo>
                        <a:pt x="76" y="72"/>
                      </a:lnTo>
                      <a:lnTo>
                        <a:pt x="48" y="55"/>
                      </a:lnTo>
                      <a:lnTo>
                        <a:pt x="37" y="47"/>
                      </a:lnTo>
                      <a:lnTo>
                        <a:pt x="29" y="41"/>
                      </a:lnTo>
                      <a:lnTo>
                        <a:pt x="13" y="20"/>
                      </a:lnTo>
                      <a:lnTo>
                        <a:pt x="3" y="8"/>
                      </a:lnTo>
                      <a:lnTo>
                        <a:pt x="1" y="3"/>
                      </a:lnTo>
                      <a:lnTo>
                        <a:pt x="0" y="0"/>
                      </a:lnTo>
                      <a:lnTo>
                        <a:pt x="0" y="5"/>
                      </a:lnTo>
                      <a:lnTo>
                        <a:pt x="3" y="12"/>
                      </a:lnTo>
                      <a:lnTo>
                        <a:pt x="8" y="21"/>
                      </a:lnTo>
                      <a:lnTo>
                        <a:pt x="16" y="33"/>
                      </a:lnTo>
                      <a:lnTo>
                        <a:pt x="29" y="46"/>
                      </a:lnTo>
                      <a:lnTo>
                        <a:pt x="48" y="60"/>
                      </a:lnTo>
                      <a:lnTo>
                        <a:pt x="76" y="77"/>
                      </a:lnTo>
                      <a:lnTo>
                        <a:pt x="120" y="101"/>
                      </a:lnTo>
                      <a:lnTo>
                        <a:pt x="135" y="101"/>
                      </a:lnTo>
                      <a:close/>
                    </a:path>
                  </a:pathLst>
                </a:custGeom>
                <a:solidFill>
                  <a:srgbClr val="73B7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3" name="Freeform 252"/>
                <p:cNvSpPr>
                  <a:spLocks/>
                </p:cNvSpPr>
                <p:nvPr/>
              </p:nvSpPr>
              <p:spPr bwMode="auto">
                <a:xfrm>
                  <a:off x="2656898" y="3899625"/>
                  <a:ext cx="86360" cy="104140"/>
                </a:xfrm>
                <a:custGeom>
                  <a:avLst/>
                  <a:gdLst>
                    <a:gd name="T0" fmla="*/ 133 w 133"/>
                    <a:gd name="T1" fmla="*/ 101 h 101"/>
                    <a:gd name="T2" fmla="*/ 133 w 133"/>
                    <a:gd name="T3" fmla="*/ 101 h 101"/>
                    <a:gd name="T4" fmla="*/ 104 w 133"/>
                    <a:gd name="T5" fmla="*/ 88 h 101"/>
                    <a:gd name="T6" fmla="*/ 75 w 133"/>
                    <a:gd name="T7" fmla="*/ 73 h 101"/>
                    <a:gd name="T8" fmla="*/ 47 w 133"/>
                    <a:gd name="T9" fmla="*/ 57 h 101"/>
                    <a:gd name="T10" fmla="*/ 37 w 133"/>
                    <a:gd name="T11" fmla="*/ 49 h 101"/>
                    <a:gd name="T12" fmla="*/ 29 w 133"/>
                    <a:gd name="T13" fmla="*/ 41 h 101"/>
                    <a:gd name="T14" fmla="*/ 29 w 133"/>
                    <a:gd name="T15" fmla="*/ 41 h 101"/>
                    <a:gd name="T16" fmla="*/ 11 w 133"/>
                    <a:gd name="T17" fmla="*/ 20 h 101"/>
                    <a:gd name="T18" fmla="*/ 3 w 133"/>
                    <a:gd name="T19" fmla="*/ 8 h 101"/>
                    <a:gd name="T20" fmla="*/ 0 w 133"/>
                    <a:gd name="T21" fmla="*/ 3 h 101"/>
                    <a:gd name="T22" fmla="*/ 0 w 133"/>
                    <a:gd name="T23" fmla="*/ 0 h 101"/>
                    <a:gd name="T24" fmla="*/ 0 w 133"/>
                    <a:gd name="T25" fmla="*/ 0 h 101"/>
                    <a:gd name="T26" fmla="*/ 0 w 133"/>
                    <a:gd name="T27" fmla="*/ 5 h 101"/>
                    <a:gd name="T28" fmla="*/ 3 w 133"/>
                    <a:gd name="T29" fmla="*/ 12 h 101"/>
                    <a:gd name="T30" fmla="*/ 8 w 133"/>
                    <a:gd name="T31" fmla="*/ 20 h 101"/>
                    <a:gd name="T32" fmla="*/ 16 w 133"/>
                    <a:gd name="T33" fmla="*/ 31 h 101"/>
                    <a:gd name="T34" fmla="*/ 31 w 133"/>
                    <a:gd name="T35" fmla="*/ 46 h 101"/>
                    <a:gd name="T36" fmla="*/ 50 w 133"/>
                    <a:gd name="T37" fmla="*/ 60 h 101"/>
                    <a:gd name="T38" fmla="*/ 78 w 133"/>
                    <a:gd name="T39" fmla="*/ 77 h 101"/>
                    <a:gd name="T40" fmla="*/ 78 w 133"/>
                    <a:gd name="T41" fmla="*/ 77 h 101"/>
                    <a:gd name="T42" fmla="*/ 122 w 133"/>
                    <a:gd name="T43" fmla="*/ 101 h 101"/>
                    <a:gd name="T44" fmla="*/ 133 w 133"/>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101"/>
                    <a:gd name="T71" fmla="*/ 133 w 13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101">
                      <a:moveTo>
                        <a:pt x="133" y="101"/>
                      </a:moveTo>
                      <a:lnTo>
                        <a:pt x="133" y="101"/>
                      </a:lnTo>
                      <a:lnTo>
                        <a:pt x="104" y="88"/>
                      </a:lnTo>
                      <a:lnTo>
                        <a:pt x="75" y="73"/>
                      </a:lnTo>
                      <a:lnTo>
                        <a:pt x="47" y="57"/>
                      </a:lnTo>
                      <a:lnTo>
                        <a:pt x="37" y="49"/>
                      </a:lnTo>
                      <a:lnTo>
                        <a:pt x="29" y="41"/>
                      </a:lnTo>
                      <a:lnTo>
                        <a:pt x="11" y="20"/>
                      </a:lnTo>
                      <a:lnTo>
                        <a:pt x="3" y="8"/>
                      </a:lnTo>
                      <a:lnTo>
                        <a:pt x="0" y="3"/>
                      </a:lnTo>
                      <a:lnTo>
                        <a:pt x="0" y="0"/>
                      </a:lnTo>
                      <a:lnTo>
                        <a:pt x="0" y="5"/>
                      </a:lnTo>
                      <a:lnTo>
                        <a:pt x="3" y="12"/>
                      </a:lnTo>
                      <a:lnTo>
                        <a:pt x="8" y="20"/>
                      </a:lnTo>
                      <a:lnTo>
                        <a:pt x="16" y="31"/>
                      </a:lnTo>
                      <a:lnTo>
                        <a:pt x="31" y="46"/>
                      </a:lnTo>
                      <a:lnTo>
                        <a:pt x="50" y="60"/>
                      </a:lnTo>
                      <a:lnTo>
                        <a:pt x="78" y="77"/>
                      </a:lnTo>
                      <a:lnTo>
                        <a:pt x="122" y="101"/>
                      </a:lnTo>
                      <a:lnTo>
                        <a:pt x="133" y="101"/>
                      </a:lnTo>
                      <a:close/>
                    </a:path>
                  </a:pathLst>
                </a:custGeom>
                <a:solidFill>
                  <a:srgbClr val="84C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4" name="Freeform 253"/>
                <p:cNvSpPr>
                  <a:spLocks/>
                </p:cNvSpPr>
                <p:nvPr/>
              </p:nvSpPr>
              <p:spPr bwMode="auto">
                <a:xfrm>
                  <a:off x="2656898" y="3899625"/>
                  <a:ext cx="83820" cy="104140"/>
                </a:xfrm>
                <a:custGeom>
                  <a:avLst/>
                  <a:gdLst>
                    <a:gd name="T0" fmla="*/ 130 w 130"/>
                    <a:gd name="T1" fmla="*/ 101 h 101"/>
                    <a:gd name="T2" fmla="*/ 130 w 130"/>
                    <a:gd name="T3" fmla="*/ 101 h 101"/>
                    <a:gd name="T4" fmla="*/ 102 w 130"/>
                    <a:gd name="T5" fmla="*/ 88 h 101"/>
                    <a:gd name="T6" fmla="*/ 73 w 130"/>
                    <a:gd name="T7" fmla="*/ 73 h 101"/>
                    <a:gd name="T8" fmla="*/ 47 w 130"/>
                    <a:gd name="T9" fmla="*/ 57 h 101"/>
                    <a:gd name="T10" fmla="*/ 35 w 130"/>
                    <a:gd name="T11" fmla="*/ 49 h 101"/>
                    <a:gd name="T12" fmla="*/ 27 w 130"/>
                    <a:gd name="T13" fmla="*/ 41 h 101"/>
                    <a:gd name="T14" fmla="*/ 27 w 130"/>
                    <a:gd name="T15" fmla="*/ 41 h 101"/>
                    <a:gd name="T16" fmla="*/ 11 w 130"/>
                    <a:gd name="T17" fmla="*/ 21 h 101"/>
                    <a:gd name="T18" fmla="*/ 3 w 130"/>
                    <a:gd name="T19" fmla="*/ 10 h 101"/>
                    <a:gd name="T20" fmla="*/ 0 w 130"/>
                    <a:gd name="T21" fmla="*/ 3 h 101"/>
                    <a:gd name="T22" fmla="*/ 0 w 130"/>
                    <a:gd name="T23" fmla="*/ 0 h 101"/>
                    <a:gd name="T24" fmla="*/ 0 w 130"/>
                    <a:gd name="T25" fmla="*/ 0 h 101"/>
                    <a:gd name="T26" fmla="*/ 0 w 130"/>
                    <a:gd name="T27" fmla="*/ 5 h 101"/>
                    <a:gd name="T28" fmla="*/ 3 w 130"/>
                    <a:gd name="T29" fmla="*/ 12 h 101"/>
                    <a:gd name="T30" fmla="*/ 8 w 130"/>
                    <a:gd name="T31" fmla="*/ 20 h 101"/>
                    <a:gd name="T32" fmla="*/ 16 w 130"/>
                    <a:gd name="T33" fmla="*/ 31 h 101"/>
                    <a:gd name="T34" fmla="*/ 31 w 130"/>
                    <a:gd name="T35" fmla="*/ 46 h 101"/>
                    <a:gd name="T36" fmla="*/ 50 w 130"/>
                    <a:gd name="T37" fmla="*/ 60 h 101"/>
                    <a:gd name="T38" fmla="*/ 78 w 130"/>
                    <a:gd name="T39" fmla="*/ 77 h 101"/>
                    <a:gd name="T40" fmla="*/ 78 w 130"/>
                    <a:gd name="T41" fmla="*/ 77 h 101"/>
                    <a:gd name="T42" fmla="*/ 122 w 130"/>
                    <a:gd name="T43" fmla="*/ 101 h 101"/>
                    <a:gd name="T44" fmla="*/ 130 w 130"/>
                    <a:gd name="T45" fmla="*/ 101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101"/>
                    <a:gd name="T71" fmla="*/ 130 w 130"/>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101">
                      <a:moveTo>
                        <a:pt x="130" y="101"/>
                      </a:moveTo>
                      <a:lnTo>
                        <a:pt x="130" y="101"/>
                      </a:lnTo>
                      <a:lnTo>
                        <a:pt x="102" y="88"/>
                      </a:lnTo>
                      <a:lnTo>
                        <a:pt x="73" y="73"/>
                      </a:lnTo>
                      <a:lnTo>
                        <a:pt x="47" y="57"/>
                      </a:lnTo>
                      <a:lnTo>
                        <a:pt x="35" y="49"/>
                      </a:lnTo>
                      <a:lnTo>
                        <a:pt x="27" y="41"/>
                      </a:lnTo>
                      <a:lnTo>
                        <a:pt x="11" y="21"/>
                      </a:lnTo>
                      <a:lnTo>
                        <a:pt x="3" y="10"/>
                      </a:lnTo>
                      <a:lnTo>
                        <a:pt x="0" y="3"/>
                      </a:lnTo>
                      <a:lnTo>
                        <a:pt x="0" y="0"/>
                      </a:lnTo>
                      <a:lnTo>
                        <a:pt x="0" y="5"/>
                      </a:lnTo>
                      <a:lnTo>
                        <a:pt x="3" y="12"/>
                      </a:lnTo>
                      <a:lnTo>
                        <a:pt x="8" y="20"/>
                      </a:lnTo>
                      <a:lnTo>
                        <a:pt x="16" y="31"/>
                      </a:lnTo>
                      <a:lnTo>
                        <a:pt x="31" y="46"/>
                      </a:lnTo>
                      <a:lnTo>
                        <a:pt x="50" y="60"/>
                      </a:lnTo>
                      <a:lnTo>
                        <a:pt x="78" y="77"/>
                      </a:lnTo>
                      <a:lnTo>
                        <a:pt x="122" y="101"/>
                      </a:lnTo>
                      <a:lnTo>
                        <a:pt x="130" y="101"/>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5" name="Freeform 254"/>
                <p:cNvSpPr>
                  <a:spLocks/>
                </p:cNvSpPr>
                <p:nvPr/>
              </p:nvSpPr>
              <p:spPr bwMode="auto">
                <a:xfrm>
                  <a:off x="2661978" y="3178265"/>
                  <a:ext cx="332740" cy="523240"/>
                </a:xfrm>
                <a:custGeom>
                  <a:avLst/>
                  <a:gdLst>
                    <a:gd name="T0" fmla="*/ 26 w 513"/>
                    <a:gd name="T1" fmla="*/ 0 h 509"/>
                    <a:gd name="T2" fmla="*/ 44 w 513"/>
                    <a:gd name="T3" fmla="*/ 25 h 509"/>
                    <a:gd name="T4" fmla="*/ 72 w 513"/>
                    <a:gd name="T5" fmla="*/ 64 h 509"/>
                    <a:gd name="T6" fmla="*/ 108 w 513"/>
                    <a:gd name="T7" fmla="*/ 98 h 509"/>
                    <a:gd name="T8" fmla="*/ 147 w 513"/>
                    <a:gd name="T9" fmla="*/ 127 h 509"/>
                    <a:gd name="T10" fmla="*/ 189 w 513"/>
                    <a:gd name="T11" fmla="*/ 150 h 509"/>
                    <a:gd name="T12" fmla="*/ 220 w 513"/>
                    <a:gd name="T13" fmla="*/ 166 h 509"/>
                    <a:gd name="T14" fmla="*/ 314 w 513"/>
                    <a:gd name="T15" fmla="*/ 207 h 509"/>
                    <a:gd name="T16" fmla="*/ 409 w 513"/>
                    <a:gd name="T17" fmla="*/ 249 h 509"/>
                    <a:gd name="T18" fmla="*/ 440 w 513"/>
                    <a:gd name="T19" fmla="*/ 265 h 509"/>
                    <a:gd name="T20" fmla="*/ 474 w 513"/>
                    <a:gd name="T21" fmla="*/ 290 h 509"/>
                    <a:gd name="T22" fmla="*/ 503 w 513"/>
                    <a:gd name="T23" fmla="*/ 321 h 509"/>
                    <a:gd name="T24" fmla="*/ 513 w 513"/>
                    <a:gd name="T25" fmla="*/ 353 h 509"/>
                    <a:gd name="T26" fmla="*/ 513 w 513"/>
                    <a:gd name="T27" fmla="*/ 366 h 509"/>
                    <a:gd name="T28" fmla="*/ 505 w 513"/>
                    <a:gd name="T29" fmla="*/ 386 h 509"/>
                    <a:gd name="T30" fmla="*/ 492 w 513"/>
                    <a:gd name="T31" fmla="*/ 404 h 509"/>
                    <a:gd name="T32" fmla="*/ 477 w 513"/>
                    <a:gd name="T33" fmla="*/ 420 h 509"/>
                    <a:gd name="T34" fmla="*/ 445 w 513"/>
                    <a:gd name="T35" fmla="*/ 448 h 509"/>
                    <a:gd name="T36" fmla="*/ 389 w 513"/>
                    <a:gd name="T37" fmla="*/ 482 h 509"/>
                    <a:gd name="T38" fmla="*/ 352 w 513"/>
                    <a:gd name="T39" fmla="*/ 501 h 509"/>
                    <a:gd name="T40" fmla="*/ 217 w 513"/>
                    <a:gd name="T41" fmla="*/ 509 h 509"/>
                    <a:gd name="T42" fmla="*/ 267 w 513"/>
                    <a:gd name="T43" fmla="*/ 487 h 509"/>
                    <a:gd name="T44" fmla="*/ 366 w 513"/>
                    <a:gd name="T45" fmla="*/ 436 h 509"/>
                    <a:gd name="T46" fmla="*/ 414 w 513"/>
                    <a:gd name="T47" fmla="*/ 405 h 509"/>
                    <a:gd name="T48" fmla="*/ 427 w 513"/>
                    <a:gd name="T49" fmla="*/ 395 h 509"/>
                    <a:gd name="T50" fmla="*/ 451 w 513"/>
                    <a:gd name="T51" fmla="*/ 374 h 509"/>
                    <a:gd name="T52" fmla="*/ 459 w 513"/>
                    <a:gd name="T53" fmla="*/ 361 h 509"/>
                    <a:gd name="T54" fmla="*/ 458 w 513"/>
                    <a:gd name="T55" fmla="*/ 347 h 509"/>
                    <a:gd name="T56" fmla="*/ 449 w 513"/>
                    <a:gd name="T57" fmla="*/ 335 h 509"/>
                    <a:gd name="T58" fmla="*/ 432 w 513"/>
                    <a:gd name="T59" fmla="*/ 321 h 509"/>
                    <a:gd name="T60" fmla="*/ 404 w 513"/>
                    <a:gd name="T61" fmla="*/ 303 h 509"/>
                    <a:gd name="T62" fmla="*/ 345 w 513"/>
                    <a:gd name="T63" fmla="*/ 275 h 509"/>
                    <a:gd name="T64" fmla="*/ 316 w 513"/>
                    <a:gd name="T65" fmla="*/ 262 h 509"/>
                    <a:gd name="T66" fmla="*/ 212 w 513"/>
                    <a:gd name="T67" fmla="*/ 220 h 509"/>
                    <a:gd name="T68" fmla="*/ 160 w 513"/>
                    <a:gd name="T69" fmla="*/ 195 h 509"/>
                    <a:gd name="T70" fmla="*/ 111 w 513"/>
                    <a:gd name="T71" fmla="*/ 168 h 509"/>
                    <a:gd name="T72" fmla="*/ 80 w 513"/>
                    <a:gd name="T73" fmla="*/ 143 h 509"/>
                    <a:gd name="T74" fmla="*/ 36 w 513"/>
                    <a:gd name="T75" fmla="*/ 101 h 509"/>
                    <a:gd name="T76" fmla="*/ 12 w 513"/>
                    <a:gd name="T77" fmla="*/ 70 h 509"/>
                    <a:gd name="T78" fmla="*/ 0 w 513"/>
                    <a:gd name="T79" fmla="*/ 52 h 509"/>
                    <a:gd name="T80" fmla="*/ 13 w 513"/>
                    <a:gd name="T81" fmla="*/ 26 h 509"/>
                    <a:gd name="T82" fmla="*/ 26 w 513"/>
                    <a:gd name="T83" fmla="*/ 0 h 5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09"/>
                    <a:gd name="T128" fmla="*/ 513 w 513"/>
                    <a:gd name="T129" fmla="*/ 509 h 5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09">
                      <a:moveTo>
                        <a:pt x="26" y="0"/>
                      </a:moveTo>
                      <a:lnTo>
                        <a:pt x="26" y="0"/>
                      </a:lnTo>
                      <a:lnTo>
                        <a:pt x="44" y="25"/>
                      </a:lnTo>
                      <a:lnTo>
                        <a:pt x="57" y="46"/>
                      </a:lnTo>
                      <a:lnTo>
                        <a:pt x="72" y="64"/>
                      </a:lnTo>
                      <a:lnTo>
                        <a:pt x="90" y="82"/>
                      </a:lnTo>
                      <a:lnTo>
                        <a:pt x="108" y="98"/>
                      </a:lnTo>
                      <a:lnTo>
                        <a:pt x="127" y="113"/>
                      </a:lnTo>
                      <a:lnTo>
                        <a:pt x="147" y="127"/>
                      </a:lnTo>
                      <a:lnTo>
                        <a:pt x="168" y="139"/>
                      </a:lnTo>
                      <a:lnTo>
                        <a:pt x="189" y="150"/>
                      </a:lnTo>
                      <a:lnTo>
                        <a:pt x="220" y="166"/>
                      </a:lnTo>
                      <a:lnTo>
                        <a:pt x="251" y="181"/>
                      </a:lnTo>
                      <a:lnTo>
                        <a:pt x="314" y="207"/>
                      </a:lnTo>
                      <a:lnTo>
                        <a:pt x="378" y="235"/>
                      </a:lnTo>
                      <a:lnTo>
                        <a:pt x="409" y="249"/>
                      </a:lnTo>
                      <a:lnTo>
                        <a:pt x="440" y="265"/>
                      </a:lnTo>
                      <a:lnTo>
                        <a:pt x="458" y="277"/>
                      </a:lnTo>
                      <a:lnTo>
                        <a:pt x="474" y="290"/>
                      </a:lnTo>
                      <a:lnTo>
                        <a:pt x="490" y="303"/>
                      </a:lnTo>
                      <a:lnTo>
                        <a:pt x="503" y="321"/>
                      </a:lnTo>
                      <a:lnTo>
                        <a:pt x="511" y="342"/>
                      </a:lnTo>
                      <a:lnTo>
                        <a:pt x="513" y="353"/>
                      </a:lnTo>
                      <a:lnTo>
                        <a:pt x="513" y="366"/>
                      </a:lnTo>
                      <a:lnTo>
                        <a:pt x="508" y="376"/>
                      </a:lnTo>
                      <a:lnTo>
                        <a:pt x="505" y="386"/>
                      </a:lnTo>
                      <a:lnTo>
                        <a:pt x="498" y="395"/>
                      </a:lnTo>
                      <a:lnTo>
                        <a:pt x="492" y="404"/>
                      </a:lnTo>
                      <a:lnTo>
                        <a:pt x="477" y="420"/>
                      </a:lnTo>
                      <a:lnTo>
                        <a:pt x="461" y="435"/>
                      </a:lnTo>
                      <a:lnTo>
                        <a:pt x="445" y="448"/>
                      </a:lnTo>
                      <a:lnTo>
                        <a:pt x="427" y="459"/>
                      </a:lnTo>
                      <a:lnTo>
                        <a:pt x="389" y="482"/>
                      </a:lnTo>
                      <a:lnTo>
                        <a:pt x="352" y="501"/>
                      </a:lnTo>
                      <a:lnTo>
                        <a:pt x="339" y="509"/>
                      </a:lnTo>
                      <a:lnTo>
                        <a:pt x="217" y="509"/>
                      </a:lnTo>
                      <a:lnTo>
                        <a:pt x="267" y="487"/>
                      </a:lnTo>
                      <a:lnTo>
                        <a:pt x="318" y="462"/>
                      </a:lnTo>
                      <a:lnTo>
                        <a:pt x="366" y="436"/>
                      </a:lnTo>
                      <a:lnTo>
                        <a:pt x="391" y="422"/>
                      </a:lnTo>
                      <a:lnTo>
                        <a:pt x="414" y="405"/>
                      </a:lnTo>
                      <a:lnTo>
                        <a:pt x="427" y="395"/>
                      </a:lnTo>
                      <a:lnTo>
                        <a:pt x="440" y="386"/>
                      </a:lnTo>
                      <a:lnTo>
                        <a:pt x="451" y="374"/>
                      </a:lnTo>
                      <a:lnTo>
                        <a:pt x="459" y="361"/>
                      </a:lnTo>
                      <a:lnTo>
                        <a:pt x="459" y="353"/>
                      </a:lnTo>
                      <a:lnTo>
                        <a:pt x="458" y="347"/>
                      </a:lnTo>
                      <a:lnTo>
                        <a:pt x="454" y="340"/>
                      </a:lnTo>
                      <a:lnTo>
                        <a:pt x="449" y="335"/>
                      </a:lnTo>
                      <a:lnTo>
                        <a:pt x="441" y="327"/>
                      </a:lnTo>
                      <a:lnTo>
                        <a:pt x="432" y="321"/>
                      </a:lnTo>
                      <a:lnTo>
                        <a:pt x="404" y="303"/>
                      </a:lnTo>
                      <a:lnTo>
                        <a:pt x="375" y="288"/>
                      </a:lnTo>
                      <a:lnTo>
                        <a:pt x="345" y="275"/>
                      </a:lnTo>
                      <a:lnTo>
                        <a:pt x="316" y="262"/>
                      </a:lnTo>
                      <a:lnTo>
                        <a:pt x="264" y="241"/>
                      </a:lnTo>
                      <a:lnTo>
                        <a:pt x="212" y="220"/>
                      </a:lnTo>
                      <a:lnTo>
                        <a:pt x="186" y="208"/>
                      </a:lnTo>
                      <a:lnTo>
                        <a:pt x="160" y="195"/>
                      </a:lnTo>
                      <a:lnTo>
                        <a:pt x="135" y="182"/>
                      </a:lnTo>
                      <a:lnTo>
                        <a:pt x="111" y="168"/>
                      </a:lnTo>
                      <a:lnTo>
                        <a:pt x="80" y="143"/>
                      </a:lnTo>
                      <a:lnTo>
                        <a:pt x="51" y="116"/>
                      </a:lnTo>
                      <a:lnTo>
                        <a:pt x="36" y="101"/>
                      </a:lnTo>
                      <a:lnTo>
                        <a:pt x="25" y="87"/>
                      </a:lnTo>
                      <a:lnTo>
                        <a:pt x="12" y="70"/>
                      </a:lnTo>
                      <a:lnTo>
                        <a:pt x="0" y="54"/>
                      </a:lnTo>
                      <a:lnTo>
                        <a:pt x="0" y="52"/>
                      </a:lnTo>
                      <a:lnTo>
                        <a:pt x="13" y="26"/>
                      </a:lnTo>
                      <a:lnTo>
                        <a:pt x="26"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6" name="Freeform 255"/>
                <p:cNvSpPr>
                  <a:spLocks/>
                </p:cNvSpPr>
                <p:nvPr/>
              </p:nvSpPr>
              <p:spPr bwMode="auto">
                <a:xfrm>
                  <a:off x="2874068" y="3457665"/>
                  <a:ext cx="120650" cy="243840"/>
                </a:xfrm>
                <a:custGeom>
                  <a:avLst/>
                  <a:gdLst>
                    <a:gd name="T0" fmla="*/ 125 w 187"/>
                    <a:gd name="T1" fmla="*/ 0 h 236"/>
                    <a:gd name="T2" fmla="*/ 125 w 187"/>
                    <a:gd name="T3" fmla="*/ 0 h 236"/>
                    <a:gd name="T4" fmla="*/ 140 w 187"/>
                    <a:gd name="T5" fmla="*/ 10 h 236"/>
                    <a:gd name="T6" fmla="*/ 153 w 187"/>
                    <a:gd name="T7" fmla="*/ 21 h 236"/>
                    <a:gd name="T8" fmla="*/ 166 w 187"/>
                    <a:gd name="T9" fmla="*/ 34 h 236"/>
                    <a:gd name="T10" fmla="*/ 177 w 187"/>
                    <a:gd name="T11" fmla="*/ 49 h 236"/>
                    <a:gd name="T12" fmla="*/ 185 w 187"/>
                    <a:gd name="T13" fmla="*/ 70 h 236"/>
                    <a:gd name="T14" fmla="*/ 187 w 187"/>
                    <a:gd name="T15" fmla="*/ 81 h 236"/>
                    <a:gd name="T16" fmla="*/ 187 w 187"/>
                    <a:gd name="T17" fmla="*/ 94 h 236"/>
                    <a:gd name="T18" fmla="*/ 187 w 187"/>
                    <a:gd name="T19" fmla="*/ 94 h 236"/>
                    <a:gd name="T20" fmla="*/ 182 w 187"/>
                    <a:gd name="T21" fmla="*/ 104 h 236"/>
                    <a:gd name="T22" fmla="*/ 179 w 187"/>
                    <a:gd name="T23" fmla="*/ 114 h 236"/>
                    <a:gd name="T24" fmla="*/ 172 w 187"/>
                    <a:gd name="T25" fmla="*/ 123 h 236"/>
                    <a:gd name="T26" fmla="*/ 166 w 187"/>
                    <a:gd name="T27" fmla="*/ 132 h 236"/>
                    <a:gd name="T28" fmla="*/ 166 w 187"/>
                    <a:gd name="T29" fmla="*/ 132 h 236"/>
                    <a:gd name="T30" fmla="*/ 151 w 187"/>
                    <a:gd name="T31" fmla="*/ 148 h 236"/>
                    <a:gd name="T32" fmla="*/ 135 w 187"/>
                    <a:gd name="T33" fmla="*/ 163 h 236"/>
                    <a:gd name="T34" fmla="*/ 119 w 187"/>
                    <a:gd name="T35" fmla="*/ 176 h 236"/>
                    <a:gd name="T36" fmla="*/ 101 w 187"/>
                    <a:gd name="T37" fmla="*/ 187 h 236"/>
                    <a:gd name="T38" fmla="*/ 63 w 187"/>
                    <a:gd name="T39" fmla="*/ 210 h 236"/>
                    <a:gd name="T40" fmla="*/ 26 w 187"/>
                    <a:gd name="T41" fmla="*/ 229 h 236"/>
                    <a:gd name="T42" fmla="*/ 26 w 187"/>
                    <a:gd name="T43" fmla="*/ 229 h 236"/>
                    <a:gd name="T44" fmla="*/ 14 w 187"/>
                    <a:gd name="T45" fmla="*/ 236 h 236"/>
                    <a:gd name="T46" fmla="*/ 14 w 187"/>
                    <a:gd name="T47" fmla="*/ 236 h 236"/>
                    <a:gd name="T48" fmla="*/ 6 w 187"/>
                    <a:gd name="T49" fmla="*/ 228 h 236"/>
                    <a:gd name="T50" fmla="*/ 0 w 187"/>
                    <a:gd name="T51" fmla="*/ 224 h 236"/>
                    <a:gd name="T52" fmla="*/ 0 w 187"/>
                    <a:gd name="T53" fmla="*/ 224 h 236"/>
                    <a:gd name="T54" fmla="*/ 0 w 187"/>
                    <a:gd name="T55" fmla="*/ 223 h 236"/>
                    <a:gd name="T56" fmla="*/ 1 w 187"/>
                    <a:gd name="T57" fmla="*/ 221 h 236"/>
                    <a:gd name="T58" fmla="*/ 13 w 187"/>
                    <a:gd name="T59" fmla="*/ 213 h 236"/>
                    <a:gd name="T60" fmla="*/ 55 w 187"/>
                    <a:gd name="T61" fmla="*/ 187 h 236"/>
                    <a:gd name="T62" fmla="*/ 81 w 187"/>
                    <a:gd name="T63" fmla="*/ 171 h 236"/>
                    <a:gd name="T64" fmla="*/ 107 w 187"/>
                    <a:gd name="T65" fmla="*/ 153 h 236"/>
                    <a:gd name="T66" fmla="*/ 132 w 187"/>
                    <a:gd name="T67" fmla="*/ 133 h 236"/>
                    <a:gd name="T68" fmla="*/ 151 w 187"/>
                    <a:gd name="T69" fmla="*/ 115 h 236"/>
                    <a:gd name="T70" fmla="*/ 151 w 187"/>
                    <a:gd name="T71" fmla="*/ 115 h 236"/>
                    <a:gd name="T72" fmla="*/ 159 w 187"/>
                    <a:gd name="T73" fmla="*/ 107 h 236"/>
                    <a:gd name="T74" fmla="*/ 164 w 187"/>
                    <a:gd name="T75" fmla="*/ 97 h 236"/>
                    <a:gd name="T76" fmla="*/ 167 w 187"/>
                    <a:gd name="T77" fmla="*/ 88 h 236"/>
                    <a:gd name="T78" fmla="*/ 167 w 187"/>
                    <a:gd name="T79" fmla="*/ 78 h 236"/>
                    <a:gd name="T80" fmla="*/ 166 w 187"/>
                    <a:gd name="T81" fmla="*/ 68 h 236"/>
                    <a:gd name="T82" fmla="*/ 164 w 187"/>
                    <a:gd name="T83" fmla="*/ 58 h 236"/>
                    <a:gd name="T84" fmla="*/ 159 w 187"/>
                    <a:gd name="T85" fmla="*/ 50 h 236"/>
                    <a:gd name="T86" fmla="*/ 154 w 187"/>
                    <a:gd name="T87" fmla="*/ 41 h 236"/>
                    <a:gd name="T88" fmla="*/ 145 w 187"/>
                    <a:gd name="T89" fmla="*/ 26 h 236"/>
                    <a:gd name="T90" fmla="*/ 135 w 187"/>
                    <a:gd name="T91" fmla="*/ 13 h 236"/>
                    <a:gd name="T92" fmla="*/ 128 w 187"/>
                    <a:gd name="T93" fmla="*/ 5 h 236"/>
                    <a:gd name="T94" fmla="*/ 125 w 187"/>
                    <a:gd name="T95" fmla="*/ 0 h 236"/>
                    <a:gd name="T96" fmla="*/ 125 w 187"/>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236"/>
                    <a:gd name="T149" fmla="*/ 187 w 187"/>
                    <a:gd name="T150" fmla="*/ 236 h 2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236">
                      <a:moveTo>
                        <a:pt x="125" y="0"/>
                      </a:moveTo>
                      <a:lnTo>
                        <a:pt x="125" y="0"/>
                      </a:lnTo>
                      <a:lnTo>
                        <a:pt x="140" y="10"/>
                      </a:lnTo>
                      <a:lnTo>
                        <a:pt x="153" y="21"/>
                      </a:lnTo>
                      <a:lnTo>
                        <a:pt x="166" y="34"/>
                      </a:lnTo>
                      <a:lnTo>
                        <a:pt x="177" y="49"/>
                      </a:lnTo>
                      <a:lnTo>
                        <a:pt x="185" y="70"/>
                      </a:lnTo>
                      <a:lnTo>
                        <a:pt x="187" y="81"/>
                      </a:lnTo>
                      <a:lnTo>
                        <a:pt x="187" y="94"/>
                      </a:lnTo>
                      <a:lnTo>
                        <a:pt x="182" y="104"/>
                      </a:lnTo>
                      <a:lnTo>
                        <a:pt x="179" y="114"/>
                      </a:lnTo>
                      <a:lnTo>
                        <a:pt x="172" y="123"/>
                      </a:lnTo>
                      <a:lnTo>
                        <a:pt x="166" y="132"/>
                      </a:lnTo>
                      <a:lnTo>
                        <a:pt x="151" y="148"/>
                      </a:lnTo>
                      <a:lnTo>
                        <a:pt x="135" y="163"/>
                      </a:lnTo>
                      <a:lnTo>
                        <a:pt x="119" y="176"/>
                      </a:lnTo>
                      <a:lnTo>
                        <a:pt x="101" y="187"/>
                      </a:lnTo>
                      <a:lnTo>
                        <a:pt x="63" y="210"/>
                      </a:lnTo>
                      <a:lnTo>
                        <a:pt x="26" y="229"/>
                      </a:lnTo>
                      <a:lnTo>
                        <a:pt x="14" y="236"/>
                      </a:lnTo>
                      <a:lnTo>
                        <a:pt x="6" y="228"/>
                      </a:lnTo>
                      <a:lnTo>
                        <a:pt x="0" y="224"/>
                      </a:lnTo>
                      <a:lnTo>
                        <a:pt x="0" y="223"/>
                      </a:lnTo>
                      <a:lnTo>
                        <a:pt x="1" y="221"/>
                      </a:lnTo>
                      <a:lnTo>
                        <a:pt x="13" y="213"/>
                      </a:lnTo>
                      <a:lnTo>
                        <a:pt x="55" y="187"/>
                      </a:lnTo>
                      <a:lnTo>
                        <a:pt x="81" y="171"/>
                      </a:lnTo>
                      <a:lnTo>
                        <a:pt x="107" y="153"/>
                      </a:lnTo>
                      <a:lnTo>
                        <a:pt x="132" y="133"/>
                      </a:lnTo>
                      <a:lnTo>
                        <a:pt x="151" y="115"/>
                      </a:lnTo>
                      <a:lnTo>
                        <a:pt x="159" y="107"/>
                      </a:lnTo>
                      <a:lnTo>
                        <a:pt x="164" y="97"/>
                      </a:lnTo>
                      <a:lnTo>
                        <a:pt x="167" y="88"/>
                      </a:lnTo>
                      <a:lnTo>
                        <a:pt x="167" y="78"/>
                      </a:lnTo>
                      <a:lnTo>
                        <a:pt x="166" y="68"/>
                      </a:lnTo>
                      <a:lnTo>
                        <a:pt x="164" y="58"/>
                      </a:lnTo>
                      <a:lnTo>
                        <a:pt x="159" y="50"/>
                      </a:lnTo>
                      <a:lnTo>
                        <a:pt x="154" y="41"/>
                      </a:lnTo>
                      <a:lnTo>
                        <a:pt x="145" y="26"/>
                      </a:lnTo>
                      <a:lnTo>
                        <a:pt x="135" y="13"/>
                      </a:lnTo>
                      <a:lnTo>
                        <a:pt x="128" y="5"/>
                      </a:lnTo>
                      <a:lnTo>
                        <a:pt x="125"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7" name="Freeform 256"/>
                <p:cNvSpPr>
                  <a:spLocks/>
                </p:cNvSpPr>
                <p:nvPr/>
              </p:nvSpPr>
              <p:spPr bwMode="auto">
                <a:xfrm>
                  <a:off x="2874068" y="3457665"/>
                  <a:ext cx="120650" cy="243840"/>
                </a:xfrm>
                <a:custGeom>
                  <a:avLst/>
                  <a:gdLst>
                    <a:gd name="T0" fmla="*/ 124 w 186"/>
                    <a:gd name="T1" fmla="*/ 0 h 236"/>
                    <a:gd name="T2" fmla="*/ 124 w 186"/>
                    <a:gd name="T3" fmla="*/ 0 h 236"/>
                    <a:gd name="T4" fmla="*/ 139 w 186"/>
                    <a:gd name="T5" fmla="*/ 10 h 236"/>
                    <a:gd name="T6" fmla="*/ 152 w 186"/>
                    <a:gd name="T7" fmla="*/ 21 h 236"/>
                    <a:gd name="T8" fmla="*/ 165 w 186"/>
                    <a:gd name="T9" fmla="*/ 34 h 236"/>
                    <a:gd name="T10" fmla="*/ 176 w 186"/>
                    <a:gd name="T11" fmla="*/ 49 h 236"/>
                    <a:gd name="T12" fmla="*/ 176 w 186"/>
                    <a:gd name="T13" fmla="*/ 49 h 236"/>
                    <a:gd name="T14" fmla="*/ 184 w 186"/>
                    <a:gd name="T15" fmla="*/ 70 h 236"/>
                    <a:gd name="T16" fmla="*/ 184 w 186"/>
                    <a:gd name="T17" fmla="*/ 70 h 236"/>
                    <a:gd name="T18" fmla="*/ 186 w 186"/>
                    <a:gd name="T19" fmla="*/ 81 h 236"/>
                    <a:gd name="T20" fmla="*/ 186 w 186"/>
                    <a:gd name="T21" fmla="*/ 81 h 236"/>
                    <a:gd name="T22" fmla="*/ 186 w 186"/>
                    <a:gd name="T23" fmla="*/ 94 h 236"/>
                    <a:gd name="T24" fmla="*/ 186 w 186"/>
                    <a:gd name="T25" fmla="*/ 94 h 236"/>
                    <a:gd name="T26" fmla="*/ 181 w 186"/>
                    <a:gd name="T27" fmla="*/ 104 h 236"/>
                    <a:gd name="T28" fmla="*/ 178 w 186"/>
                    <a:gd name="T29" fmla="*/ 114 h 236"/>
                    <a:gd name="T30" fmla="*/ 171 w 186"/>
                    <a:gd name="T31" fmla="*/ 123 h 236"/>
                    <a:gd name="T32" fmla="*/ 165 w 186"/>
                    <a:gd name="T33" fmla="*/ 132 h 236"/>
                    <a:gd name="T34" fmla="*/ 165 w 186"/>
                    <a:gd name="T35" fmla="*/ 132 h 236"/>
                    <a:gd name="T36" fmla="*/ 150 w 186"/>
                    <a:gd name="T37" fmla="*/ 148 h 236"/>
                    <a:gd name="T38" fmla="*/ 134 w 186"/>
                    <a:gd name="T39" fmla="*/ 163 h 236"/>
                    <a:gd name="T40" fmla="*/ 118 w 186"/>
                    <a:gd name="T41" fmla="*/ 176 h 236"/>
                    <a:gd name="T42" fmla="*/ 100 w 186"/>
                    <a:gd name="T43" fmla="*/ 187 h 236"/>
                    <a:gd name="T44" fmla="*/ 62 w 186"/>
                    <a:gd name="T45" fmla="*/ 210 h 236"/>
                    <a:gd name="T46" fmla="*/ 25 w 186"/>
                    <a:gd name="T47" fmla="*/ 229 h 236"/>
                    <a:gd name="T48" fmla="*/ 25 w 186"/>
                    <a:gd name="T49" fmla="*/ 229 h 236"/>
                    <a:gd name="T50" fmla="*/ 13 w 186"/>
                    <a:gd name="T51" fmla="*/ 236 h 236"/>
                    <a:gd name="T52" fmla="*/ 13 w 186"/>
                    <a:gd name="T53" fmla="*/ 236 h 236"/>
                    <a:gd name="T54" fmla="*/ 5 w 186"/>
                    <a:gd name="T55" fmla="*/ 228 h 236"/>
                    <a:gd name="T56" fmla="*/ 0 w 186"/>
                    <a:gd name="T57" fmla="*/ 224 h 236"/>
                    <a:gd name="T58" fmla="*/ 0 w 186"/>
                    <a:gd name="T59" fmla="*/ 224 h 236"/>
                    <a:gd name="T60" fmla="*/ 0 w 186"/>
                    <a:gd name="T61" fmla="*/ 224 h 236"/>
                    <a:gd name="T62" fmla="*/ 4 w 186"/>
                    <a:gd name="T63" fmla="*/ 221 h 236"/>
                    <a:gd name="T64" fmla="*/ 15 w 186"/>
                    <a:gd name="T65" fmla="*/ 213 h 236"/>
                    <a:gd name="T66" fmla="*/ 56 w 186"/>
                    <a:gd name="T67" fmla="*/ 189 h 236"/>
                    <a:gd name="T68" fmla="*/ 82 w 186"/>
                    <a:gd name="T69" fmla="*/ 172 h 236"/>
                    <a:gd name="T70" fmla="*/ 108 w 186"/>
                    <a:gd name="T71" fmla="*/ 154 h 236"/>
                    <a:gd name="T72" fmla="*/ 132 w 186"/>
                    <a:gd name="T73" fmla="*/ 135 h 236"/>
                    <a:gd name="T74" fmla="*/ 152 w 186"/>
                    <a:gd name="T75" fmla="*/ 117 h 236"/>
                    <a:gd name="T76" fmla="*/ 152 w 186"/>
                    <a:gd name="T77" fmla="*/ 117 h 236"/>
                    <a:gd name="T78" fmla="*/ 160 w 186"/>
                    <a:gd name="T79" fmla="*/ 107 h 236"/>
                    <a:gd name="T80" fmla="*/ 165 w 186"/>
                    <a:gd name="T81" fmla="*/ 97 h 236"/>
                    <a:gd name="T82" fmla="*/ 168 w 186"/>
                    <a:gd name="T83" fmla="*/ 89 h 236"/>
                    <a:gd name="T84" fmla="*/ 168 w 186"/>
                    <a:gd name="T85" fmla="*/ 80 h 236"/>
                    <a:gd name="T86" fmla="*/ 166 w 186"/>
                    <a:gd name="T87" fmla="*/ 70 h 236"/>
                    <a:gd name="T88" fmla="*/ 165 w 186"/>
                    <a:gd name="T89" fmla="*/ 60 h 236"/>
                    <a:gd name="T90" fmla="*/ 160 w 186"/>
                    <a:gd name="T91" fmla="*/ 50 h 236"/>
                    <a:gd name="T92" fmla="*/ 155 w 186"/>
                    <a:gd name="T93" fmla="*/ 42 h 236"/>
                    <a:gd name="T94" fmla="*/ 145 w 186"/>
                    <a:gd name="T95" fmla="*/ 26 h 236"/>
                    <a:gd name="T96" fmla="*/ 134 w 186"/>
                    <a:gd name="T97" fmla="*/ 13 h 236"/>
                    <a:gd name="T98" fmla="*/ 127 w 186"/>
                    <a:gd name="T99" fmla="*/ 3 h 236"/>
                    <a:gd name="T100" fmla="*/ 124 w 186"/>
                    <a:gd name="T101" fmla="*/ 0 h 236"/>
                    <a:gd name="T102" fmla="*/ 124 w 186"/>
                    <a:gd name="T103" fmla="*/ 0 h 2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
                    <a:gd name="T157" fmla="*/ 0 h 236"/>
                    <a:gd name="T158" fmla="*/ 186 w 186"/>
                    <a:gd name="T159" fmla="*/ 236 h 2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 h="236">
                      <a:moveTo>
                        <a:pt x="124" y="0"/>
                      </a:moveTo>
                      <a:lnTo>
                        <a:pt x="124" y="0"/>
                      </a:lnTo>
                      <a:lnTo>
                        <a:pt x="139" y="10"/>
                      </a:lnTo>
                      <a:lnTo>
                        <a:pt x="152" y="21"/>
                      </a:lnTo>
                      <a:lnTo>
                        <a:pt x="165" y="34"/>
                      </a:lnTo>
                      <a:lnTo>
                        <a:pt x="176" y="49"/>
                      </a:lnTo>
                      <a:lnTo>
                        <a:pt x="184" y="70"/>
                      </a:lnTo>
                      <a:lnTo>
                        <a:pt x="186" y="81"/>
                      </a:lnTo>
                      <a:lnTo>
                        <a:pt x="186" y="94"/>
                      </a:lnTo>
                      <a:lnTo>
                        <a:pt x="181" y="104"/>
                      </a:lnTo>
                      <a:lnTo>
                        <a:pt x="178" y="114"/>
                      </a:lnTo>
                      <a:lnTo>
                        <a:pt x="171" y="123"/>
                      </a:lnTo>
                      <a:lnTo>
                        <a:pt x="165" y="132"/>
                      </a:lnTo>
                      <a:lnTo>
                        <a:pt x="150" y="148"/>
                      </a:lnTo>
                      <a:lnTo>
                        <a:pt x="134" y="163"/>
                      </a:lnTo>
                      <a:lnTo>
                        <a:pt x="118" y="176"/>
                      </a:lnTo>
                      <a:lnTo>
                        <a:pt x="100" y="187"/>
                      </a:lnTo>
                      <a:lnTo>
                        <a:pt x="62" y="210"/>
                      </a:lnTo>
                      <a:lnTo>
                        <a:pt x="25" y="229"/>
                      </a:lnTo>
                      <a:lnTo>
                        <a:pt x="13" y="236"/>
                      </a:lnTo>
                      <a:lnTo>
                        <a:pt x="5" y="228"/>
                      </a:lnTo>
                      <a:lnTo>
                        <a:pt x="0" y="224"/>
                      </a:lnTo>
                      <a:lnTo>
                        <a:pt x="4" y="221"/>
                      </a:lnTo>
                      <a:lnTo>
                        <a:pt x="15" y="213"/>
                      </a:lnTo>
                      <a:lnTo>
                        <a:pt x="56" y="189"/>
                      </a:lnTo>
                      <a:lnTo>
                        <a:pt x="82" y="172"/>
                      </a:lnTo>
                      <a:lnTo>
                        <a:pt x="108" y="154"/>
                      </a:lnTo>
                      <a:lnTo>
                        <a:pt x="132" y="135"/>
                      </a:lnTo>
                      <a:lnTo>
                        <a:pt x="152" y="117"/>
                      </a:lnTo>
                      <a:lnTo>
                        <a:pt x="160" y="107"/>
                      </a:lnTo>
                      <a:lnTo>
                        <a:pt x="165" y="97"/>
                      </a:lnTo>
                      <a:lnTo>
                        <a:pt x="168" y="89"/>
                      </a:lnTo>
                      <a:lnTo>
                        <a:pt x="168" y="80"/>
                      </a:lnTo>
                      <a:lnTo>
                        <a:pt x="166" y="70"/>
                      </a:lnTo>
                      <a:lnTo>
                        <a:pt x="165" y="60"/>
                      </a:lnTo>
                      <a:lnTo>
                        <a:pt x="160" y="50"/>
                      </a:lnTo>
                      <a:lnTo>
                        <a:pt x="155" y="42"/>
                      </a:lnTo>
                      <a:lnTo>
                        <a:pt x="145" y="26"/>
                      </a:lnTo>
                      <a:lnTo>
                        <a:pt x="134" y="13"/>
                      </a:lnTo>
                      <a:lnTo>
                        <a:pt x="127" y="3"/>
                      </a:lnTo>
                      <a:lnTo>
                        <a:pt x="124" y="0"/>
                      </a:lnTo>
                      <a:close/>
                    </a:path>
                  </a:pathLst>
                </a:custGeom>
                <a:solidFill>
                  <a:srgbClr val="268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8" name="Freeform 257"/>
                <p:cNvSpPr>
                  <a:spLocks/>
                </p:cNvSpPr>
                <p:nvPr/>
              </p:nvSpPr>
              <p:spPr bwMode="auto">
                <a:xfrm>
                  <a:off x="2876608" y="3457665"/>
                  <a:ext cx="118111" cy="243840"/>
                </a:xfrm>
                <a:custGeom>
                  <a:avLst/>
                  <a:gdLst>
                    <a:gd name="T0" fmla="*/ 120 w 182"/>
                    <a:gd name="T1" fmla="*/ 0 h 236"/>
                    <a:gd name="T2" fmla="*/ 120 w 182"/>
                    <a:gd name="T3" fmla="*/ 0 h 236"/>
                    <a:gd name="T4" fmla="*/ 135 w 182"/>
                    <a:gd name="T5" fmla="*/ 10 h 236"/>
                    <a:gd name="T6" fmla="*/ 148 w 182"/>
                    <a:gd name="T7" fmla="*/ 21 h 236"/>
                    <a:gd name="T8" fmla="*/ 161 w 182"/>
                    <a:gd name="T9" fmla="*/ 34 h 236"/>
                    <a:gd name="T10" fmla="*/ 172 w 182"/>
                    <a:gd name="T11" fmla="*/ 49 h 236"/>
                    <a:gd name="T12" fmla="*/ 172 w 182"/>
                    <a:gd name="T13" fmla="*/ 49 h 236"/>
                    <a:gd name="T14" fmla="*/ 180 w 182"/>
                    <a:gd name="T15" fmla="*/ 70 h 236"/>
                    <a:gd name="T16" fmla="*/ 180 w 182"/>
                    <a:gd name="T17" fmla="*/ 70 h 236"/>
                    <a:gd name="T18" fmla="*/ 182 w 182"/>
                    <a:gd name="T19" fmla="*/ 81 h 236"/>
                    <a:gd name="T20" fmla="*/ 182 w 182"/>
                    <a:gd name="T21" fmla="*/ 81 h 236"/>
                    <a:gd name="T22" fmla="*/ 182 w 182"/>
                    <a:gd name="T23" fmla="*/ 94 h 236"/>
                    <a:gd name="T24" fmla="*/ 182 w 182"/>
                    <a:gd name="T25" fmla="*/ 94 h 236"/>
                    <a:gd name="T26" fmla="*/ 177 w 182"/>
                    <a:gd name="T27" fmla="*/ 104 h 236"/>
                    <a:gd name="T28" fmla="*/ 174 w 182"/>
                    <a:gd name="T29" fmla="*/ 114 h 236"/>
                    <a:gd name="T30" fmla="*/ 167 w 182"/>
                    <a:gd name="T31" fmla="*/ 123 h 236"/>
                    <a:gd name="T32" fmla="*/ 161 w 182"/>
                    <a:gd name="T33" fmla="*/ 132 h 236"/>
                    <a:gd name="T34" fmla="*/ 161 w 182"/>
                    <a:gd name="T35" fmla="*/ 132 h 236"/>
                    <a:gd name="T36" fmla="*/ 146 w 182"/>
                    <a:gd name="T37" fmla="*/ 148 h 236"/>
                    <a:gd name="T38" fmla="*/ 130 w 182"/>
                    <a:gd name="T39" fmla="*/ 163 h 236"/>
                    <a:gd name="T40" fmla="*/ 114 w 182"/>
                    <a:gd name="T41" fmla="*/ 176 h 236"/>
                    <a:gd name="T42" fmla="*/ 96 w 182"/>
                    <a:gd name="T43" fmla="*/ 187 h 236"/>
                    <a:gd name="T44" fmla="*/ 58 w 182"/>
                    <a:gd name="T45" fmla="*/ 210 h 236"/>
                    <a:gd name="T46" fmla="*/ 21 w 182"/>
                    <a:gd name="T47" fmla="*/ 229 h 236"/>
                    <a:gd name="T48" fmla="*/ 21 w 182"/>
                    <a:gd name="T49" fmla="*/ 229 h 236"/>
                    <a:gd name="T50" fmla="*/ 9 w 182"/>
                    <a:gd name="T51" fmla="*/ 236 h 236"/>
                    <a:gd name="T52" fmla="*/ 9 w 182"/>
                    <a:gd name="T53" fmla="*/ 236 h 236"/>
                    <a:gd name="T54" fmla="*/ 3 w 182"/>
                    <a:gd name="T55" fmla="*/ 229 h 236"/>
                    <a:gd name="T56" fmla="*/ 1 w 182"/>
                    <a:gd name="T57" fmla="*/ 226 h 236"/>
                    <a:gd name="T58" fmla="*/ 0 w 182"/>
                    <a:gd name="T59" fmla="*/ 224 h 236"/>
                    <a:gd name="T60" fmla="*/ 0 w 182"/>
                    <a:gd name="T61" fmla="*/ 224 h 236"/>
                    <a:gd name="T62" fmla="*/ 0 w 182"/>
                    <a:gd name="T63" fmla="*/ 224 h 236"/>
                    <a:gd name="T64" fmla="*/ 1 w 182"/>
                    <a:gd name="T65" fmla="*/ 223 h 236"/>
                    <a:gd name="T66" fmla="*/ 13 w 182"/>
                    <a:gd name="T67" fmla="*/ 215 h 236"/>
                    <a:gd name="T68" fmla="*/ 53 w 182"/>
                    <a:gd name="T69" fmla="*/ 190 h 236"/>
                    <a:gd name="T70" fmla="*/ 79 w 182"/>
                    <a:gd name="T71" fmla="*/ 174 h 236"/>
                    <a:gd name="T72" fmla="*/ 105 w 182"/>
                    <a:gd name="T73" fmla="*/ 156 h 236"/>
                    <a:gd name="T74" fmla="*/ 130 w 182"/>
                    <a:gd name="T75" fmla="*/ 136 h 236"/>
                    <a:gd name="T76" fmla="*/ 151 w 182"/>
                    <a:gd name="T77" fmla="*/ 119 h 236"/>
                    <a:gd name="T78" fmla="*/ 151 w 182"/>
                    <a:gd name="T79" fmla="*/ 119 h 236"/>
                    <a:gd name="T80" fmla="*/ 159 w 182"/>
                    <a:gd name="T81" fmla="*/ 109 h 236"/>
                    <a:gd name="T82" fmla="*/ 164 w 182"/>
                    <a:gd name="T83" fmla="*/ 99 h 236"/>
                    <a:gd name="T84" fmla="*/ 166 w 182"/>
                    <a:gd name="T85" fmla="*/ 89 h 236"/>
                    <a:gd name="T86" fmla="*/ 167 w 182"/>
                    <a:gd name="T87" fmla="*/ 80 h 236"/>
                    <a:gd name="T88" fmla="*/ 166 w 182"/>
                    <a:gd name="T89" fmla="*/ 70 h 236"/>
                    <a:gd name="T90" fmla="*/ 162 w 182"/>
                    <a:gd name="T91" fmla="*/ 60 h 236"/>
                    <a:gd name="T92" fmla="*/ 157 w 182"/>
                    <a:gd name="T93" fmla="*/ 50 h 236"/>
                    <a:gd name="T94" fmla="*/ 153 w 182"/>
                    <a:gd name="T95" fmla="*/ 42 h 236"/>
                    <a:gd name="T96" fmla="*/ 141 w 182"/>
                    <a:gd name="T97" fmla="*/ 26 h 236"/>
                    <a:gd name="T98" fmla="*/ 131 w 182"/>
                    <a:gd name="T99" fmla="*/ 13 h 236"/>
                    <a:gd name="T100" fmla="*/ 123 w 182"/>
                    <a:gd name="T101" fmla="*/ 3 h 236"/>
                    <a:gd name="T102" fmla="*/ 120 w 182"/>
                    <a:gd name="T103" fmla="*/ 0 h 236"/>
                    <a:gd name="T104" fmla="*/ 120 w 182"/>
                    <a:gd name="T105" fmla="*/ 0 h 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
                    <a:gd name="T160" fmla="*/ 0 h 236"/>
                    <a:gd name="T161" fmla="*/ 182 w 182"/>
                    <a:gd name="T162" fmla="*/ 236 h 2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 h="236">
                      <a:moveTo>
                        <a:pt x="120" y="0"/>
                      </a:moveTo>
                      <a:lnTo>
                        <a:pt x="120" y="0"/>
                      </a:lnTo>
                      <a:lnTo>
                        <a:pt x="135" y="10"/>
                      </a:lnTo>
                      <a:lnTo>
                        <a:pt x="148" y="21"/>
                      </a:lnTo>
                      <a:lnTo>
                        <a:pt x="161" y="34"/>
                      </a:lnTo>
                      <a:lnTo>
                        <a:pt x="172" y="49"/>
                      </a:lnTo>
                      <a:lnTo>
                        <a:pt x="180" y="70"/>
                      </a:lnTo>
                      <a:lnTo>
                        <a:pt x="182" y="81"/>
                      </a:lnTo>
                      <a:lnTo>
                        <a:pt x="182" y="94"/>
                      </a:lnTo>
                      <a:lnTo>
                        <a:pt x="177" y="104"/>
                      </a:lnTo>
                      <a:lnTo>
                        <a:pt x="174" y="114"/>
                      </a:lnTo>
                      <a:lnTo>
                        <a:pt x="167" y="123"/>
                      </a:lnTo>
                      <a:lnTo>
                        <a:pt x="161" y="132"/>
                      </a:lnTo>
                      <a:lnTo>
                        <a:pt x="146" y="148"/>
                      </a:lnTo>
                      <a:lnTo>
                        <a:pt x="130" y="163"/>
                      </a:lnTo>
                      <a:lnTo>
                        <a:pt x="114" y="176"/>
                      </a:lnTo>
                      <a:lnTo>
                        <a:pt x="96" y="187"/>
                      </a:lnTo>
                      <a:lnTo>
                        <a:pt x="58" y="210"/>
                      </a:lnTo>
                      <a:lnTo>
                        <a:pt x="21" y="229"/>
                      </a:lnTo>
                      <a:lnTo>
                        <a:pt x="9" y="236"/>
                      </a:lnTo>
                      <a:lnTo>
                        <a:pt x="3" y="229"/>
                      </a:lnTo>
                      <a:lnTo>
                        <a:pt x="1" y="226"/>
                      </a:lnTo>
                      <a:lnTo>
                        <a:pt x="0" y="224"/>
                      </a:lnTo>
                      <a:lnTo>
                        <a:pt x="1" y="223"/>
                      </a:lnTo>
                      <a:lnTo>
                        <a:pt x="13" y="215"/>
                      </a:lnTo>
                      <a:lnTo>
                        <a:pt x="53" y="190"/>
                      </a:lnTo>
                      <a:lnTo>
                        <a:pt x="79" y="174"/>
                      </a:lnTo>
                      <a:lnTo>
                        <a:pt x="105" y="156"/>
                      </a:lnTo>
                      <a:lnTo>
                        <a:pt x="130" y="136"/>
                      </a:lnTo>
                      <a:lnTo>
                        <a:pt x="151" y="119"/>
                      </a:lnTo>
                      <a:lnTo>
                        <a:pt x="159" y="109"/>
                      </a:lnTo>
                      <a:lnTo>
                        <a:pt x="164" y="99"/>
                      </a:lnTo>
                      <a:lnTo>
                        <a:pt x="166" y="89"/>
                      </a:lnTo>
                      <a:lnTo>
                        <a:pt x="167" y="80"/>
                      </a:lnTo>
                      <a:lnTo>
                        <a:pt x="166" y="70"/>
                      </a:lnTo>
                      <a:lnTo>
                        <a:pt x="162" y="60"/>
                      </a:lnTo>
                      <a:lnTo>
                        <a:pt x="157" y="50"/>
                      </a:lnTo>
                      <a:lnTo>
                        <a:pt x="153" y="42"/>
                      </a:lnTo>
                      <a:lnTo>
                        <a:pt x="141" y="26"/>
                      </a:lnTo>
                      <a:lnTo>
                        <a:pt x="131" y="13"/>
                      </a:lnTo>
                      <a:lnTo>
                        <a:pt x="123" y="3"/>
                      </a:lnTo>
                      <a:lnTo>
                        <a:pt x="120" y="0"/>
                      </a:lnTo>
                      <a:close/>
                    </a:path>
                  </a:pathLst>
                </a:custGeom>
                <a:solidFill>
                  <a:srgbClr val="2A82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9" name="Freeform 258"/>
                <p:cNvSpPr>
                  <a:spLocks/>
                </p:cNvSpPr>
                <p:nvPr/>
              </p:nvSpPr>
              <p:spPr bwMode="auto">
                <a:xfrm>
                  <a:off x="2877878" y="3457665"/>
                  <a:ext cx="116840" cy="243840"/>
                </a:xfrm>
                <a:custGeom>
                  <a:avLst/>
                  <a:gdLst>
                    <a:gd name="T0" fmla="*/ 119 w 181"/>
                    <a:gd name="T1" fmla="*/ 0 h 236"/>
                    <a:gd name="T2" fmla="*/ 119 w 181"/>
                    <a:gd name="T3" fmla="*/ 0 h 236"/>
                    <a:gd name="T4" fmla="*/ 134 w 181"/>
                    <a:gd name="T5" fmla="*/ 10 h 236"/>
                    <a:gd name="T6" fmla="*/ 147 w 181"/>
                    <a:gd name="T7" fmla="*/ 21 h 236"/>
                    <a:gd name="T8" fmla="*/ 160 w 181"/>
                    <a:gd name="T9" fmla="*/ 34 h 236"/>
                    <a:gd name="T10" fmla="*/ 171 w 181"/>
                    <a:gd name="T11" fmla="*/ 49 h 236"/>
                    <a:gd name="T12" fmla="*/ 171 w 181"/>
                    <a:gd name="T13" fmla="*/ 49 h 236"/>
                    <a:gd name="T14" fmla="*/ 179 w 181"/>
                    <a:gd name="T15" fmla="*/ 70 h 236"/>
                    <a:gd name="T16" fmla="*/ 179 w 181"/>
                    <a:gd name="T17" fmla="*/ 70 h 236"/>
                    <a:gd name="T18" fmla="*/ 181 w 181"/>
                    <a:gd name="T19" fmla="*/ 81 h 236"/>
                    <a:gd name="T20" fmla="*/ 181 w 181"/>
                    <a:gd name="T21" fmla="*/ 81 h 236"/>
                    <a:gd name="T22" fmla="*/ 181 w 181"/>
                    <a:gd name="T23" fmla="*/ 94 h 236"/>
                    <a:gd name="T24" fmla="*/ 181 w 181"/>
                    <a:gd name="T25" fmla="*/ 94 h 236"/>
                    <a:gd name="T26" fmla="*/ 176 w 181"/>
                    <a:gd name="T27" fmla="*/ 104 h 236"/>
                    <a:gd name="T28" fmla="*/ 173 w 181"/>
                    <a:gd name="T29" fmla="*/ 114 h 236"/>
                    <a:gd name="T30" fmla="*/ 166 w 181"/>
                    <a:gd name="T31" fmla="*/ 123 h 236"/>
                    <a:gd name="T32" fmla="*/ 160 w 181"/>
                    <a:gd name="T33" fmla="*/ 132 h 236"/>
                    <a:gd name="T34" fmla="*/ 160 w 181"/>
                    <a:gd name="T35" fmla="*/ 132 h 236"/>
                    <a:gd name="T36" fmla="*/ 145 w 181"/>
                    <a:gd name="T37" fmla="*/ 148 h 236"/>
                    <a:gd name="T38" fmla="*/ 129 w 181"/>
                    <a:gd name="T39" fmla="*/ 163 h 236"/>
                    <a:gd name="T40" fmla="*/ 113 w 181"/>
                    <a:gd name="T41" fmla="*/ 176 h 236"/>
                    <a:gd name="T42" fmla="*/ 95 w 181"/>
                    <a:gd name="T43" fmla="*/ 187 h 236"/>
                    <a:gd name="T44" fmla="*/ 57 w 181"/>
                    <a:gd name="T45" fmla="*/ 210 h 236"/>
                    <a:gd name="T46" fmla="*/ 20 w 181"/>
                    <a:gd name="T47" fmla="*/ 229 h 236"/>
                    <a:gd name="T48" fmla="*/ 20 w 181"/>
                    <a:gd name="T49" fmla="*/ 229 h 236"/>
                    <a:gd name="T50" fmla="*/ 8 w 181"/>
                    <a:gd name="T51" fmla="*/ 236 h 236"/>
                    <a:gd name="T52" fmla="*/ 8 w 181"/>
                    <a:gd name="T53" fmla="*/ 236 h 236"/>
                    <a:gd name="T54" fmla="*/ 5 w 181"/>
                    <a:gd name="T55" fmla="*/ 231 h 236"/>
                    <a:gd name="T56" fmla="*/ 4 w 181"/>
                    <a:gd name="T57" fmla="*/ 229 h 236"/>
                    <a:gd name="T58" fmla="*/ 2 w 181"/>
                    <a:gd name="T59" fmla="*/ 226 h 236"/>
                    <a:gd name="T60" fmla="*/ 0 w 181"/>
                    <a:gd name="T61" fmla="*/ 226 h 236"/>
                    <a:gd name="T62" fmla="*/ 0 w 181"/>
                    <a:gd name="T63" fmla="*/ 226 h 236"/>
                    <a:gd name="T64" fmla="*/ 0 w 181"/>
                    <a:gd name="T65" fmla="*/ 224 h 236"/>
                    <a:gd name="T66" fmla="*/ 2 w 181"/>
                    <a:gd name="T67" fmla="*/ 223 h 236"/>
                    <a:gd name="T68" fmla="*/ 13 w 181"/>
                    <a:gd name="T69" fmla="*/ 216 h 236"/>
                    <a:gd name="T70" fmla="*/ 54 w 181"/>
                    <a:gd name="T71" fmla="*/ 190 h 236"/>
                    <a:gd name="T72" fmla="*/ 80 w 181"/>
                    <a:gd name="T73" fmla="*/ 176 h 236"/>
                    <a:gd name="T74" fmla="*/ 106 w 181"/>
                    <a:gd name="T75" fmla="*/ 158 h 236"/>
                    <a:gd name="T76" fmla="*/ 130 w 181"/>
                    <a:gd name="T77" fmla="*/ 138 h 236"/>
                    <a:gd name="T78" fmla="*/ 152 w 181"/>
                    <a:gd name="T79" fmla="*/ 120 h 236"/>
                    <a:gd name="T80" fmla="*/ 152 w 181"/>
                    <a:gd name="T81" fmla="*/ 120 h 236"/>
                    <a:gd name="T82" fmla="*/ 160 w 181"/>
                    <a:gd name="T83" fmla="*/ 110 h 236"/>
                    <a:gd name="T84" fmla="*/ 165 w 181"/>
                    <a:gd name="T85" fmla="*/ 101 h 236"/>
                    <a:gd name="T86" fmla="*/ 168 w 181"/>
                    <a:gd name="T87" fmla="*/ 91 h 236"/>
                    <a:gd name="T88" fmla="*/ 168 w 181"/>
                    <a:gd name="T89" fmla="*/ 81 h 236"/>
                    <a:gd name="T90" fmla="*/ 166 w 181"/>
                    <a:gd name="T91" fmla="*/ 70 h 236"/>
                    <a:gd name="T92" fmla="*/ 163 w 181"/>
                    <a:gd name="T93" fmla="*/ 60 h 236"/>
                    <a:gd name="T94" fmla="*/ 158 w 181"/>
                    <a:gd name="T95" fmla="*/ 52 h 236"/>
                    <a:gd name="T96" fmla="*/ 153 w 181"/>
                    <a:gd name="T97" fmla="*/ 42 h 236"/>
                    <a:gd name="T98" fmla="*/ 142 w 181"/>
                    <a:gd name="T99" fmla="*/ 26 h 236"/>
                    <a:gd name="T100" fmla="*/ 130 w 181"/>
                    <a:gd name="T101" fmla="*/ 13 h 236"/>
                    <a:gd name="T102" fmla="*/ 122 w 181"/>
                    <a:gd name="T103" fmla="*/ 3 h 236"/>
                    <a:gd name="T104" fmla="*/ 119 w 181"/>
                    <a:gd name="T105" fmla="*/ 0 h 236"/>
                    <a:gd name="T106" fmla="*/ 119 w 181"/>
                    <a:gd name="T107" fmla="*/ 0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
                    <a:gd name="T163" fmla="*/ 0 h 236"/>
                    <a:gd name="T164" fmla="*/ 181 w 181"/>
                    <a:gd name="T165" fmla="*/ 236 h 2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 h="236">
                      <a:moveTo>
                        <a:pt x="119" y="0"/>
                      </a:moveTo>
                      <a:lnTo>
                        <a:pt x="119" y="0"/>
                      </a:lnTo>
                      <a:lnTo>
                        <a:pt x="134" y="10"/>
                      </a:lnTo>
                      <a:lnTo>
                        <a:pt x="147" y="21"/>
                      </a:lnTo>
                      <a:lnTo>
                        <a:pt x="160" y="34"/>
                      </a:lnTo>
                      <a:lnTo>
                        <a:pt x="171" y="49"/>
                      </a:lnTo>
                      <a:lnTo>
                        <a:pt x="179" y="70"/>
                      </a:lnTo>
                      <a:lnTo>
                        <a:pt x="181" y="81"/>
                      </a:lnTo>
                      <a:lnTo>
                        <a:pt x="181" y="94"/>
                      </a:lnTo>
                      <a:lnTo>
                        <a:pt x="176" y="104"/>
                      </a:lnTo>
                      <a:lnTo>
                        <a:pt x="173" y="114"/>
                      </a:lnTo>
                      <a:lnTo>
                        <a:pt x="166" y="123"/>
                      </a:lnTo>
                      <a:lnTo>
                        <a:pt x="160" y="132"/>
                      </a:lnTo>
                      <a:lnTo>
                        <a:pt x="145" y="148"/>
                      </a:lnTo>
                      <a:lnTo>
                        <a:pt x="129" y="163"/>
                      </a:lnTo>
                      <a:lnTo>
                        <a:pt x="113" y="176"/>
                      </a:lnTo>
                      <a:lnTo>
                        <a:pt x="95" y="187"/>
                      </a:lnTo>
                      <a:lnTo>
                        <a:pt x="57" y="210"/>
                      </a:lnTo>
                      <a:lnTo>
                        <a:pt x="20" y="229"/>
                      </a:lnTo>
                      <a:lnTo>
                        <a:pt x="8" y="236"/>
                      </a:lnTo>
                      <a:lnTo>
                        <a:pt x="5" y="231"/>
                      </a:lnTo>
                      <a:lnTo>
                        <a:pt x="4" y="229"/>
                      </a:lnTo>
                      <a:lnTo>
                        <a:pt x="2" y="226"/>
                      </a:lnTo>
                      <a:lnTo>
                        <a:pt x="0" y="226"/>
                      </a:lnTo>
                      <a:lnTo>
                        <a:pt x="0" y="224"/>
                      </a:lnTo>
                      <a:lnTo>
                        <a:pt x="2" y="223"/>
                      </a:lnTo>
                      <a:lnTo>
                        <a:pt x="13" y="216"/>
                      </a:lnTo>
                      <a:lnTo>
                        <a:pt x="54" y="190"/>
                      </a:lnTo>
                      <a:lnTo>
                        <a:pt x="80" y="176"/>
                      </a:lnTo>
                      <a:lnTo>
                        <a:pt x="106" y="158"/>
                      </a:lnTo>
                      <a:lnTo>
                        <a:pt x="130" y="138"/>
                      </a:lnTo>
                      <a:lnTo>
                        <a:pt x="152" y="120"/>
                      </a:lnTo>
                      <a:lnTo>
                        <a:pt x="160" y="110"/>
                      </a:lnTo>
                      <a:lnTo>
                        <a:pt x="165" y="101"/>
                      </a:lnTo>
                      <a:lnTo>
                        <a:pt x="168" y="91"/>
                      </a:lnTo>
                      <a:lnTo>
                        <a:pt x="168" y="81"/>
                      </a:lnTo>
                      <a:lnTo>
                        <a:pt x="166" y="70"/>
                      </a:lnTo>
                      <a:lnTo>
                        <a:pt x="163" y="60"/>
                      </a:lnTo>
                      <a:lnTo>
                        <a:pt x="158" y="52"/>
                      </a:lnTo>
                      <a:lnTo>
                        <a:pt x="153" y="42"/>
                      </a:lnTo>
                      <a:lnTo>
                        <a:pt x="142" y="26"/>
                      </a:lnTo>
                      <a:lnTo>
                        <a:pt x="130" y="13"/>
                      </a:lnTo>
                      <a:lnTo>
                        <a:pt x="122" y="3"/>
                      </a:lnTo>
                      <a:lnTo>
                        <a:pt x="119" y="0"/>
                      </a:lnTo>
                      <a:close/>
                    </a:path>
                  </a:pathLst>
                </a:custGeom>
                <a:solidFill>
                  <a:srgbClr val="2F7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0" name="Freeform 259"/>
                <p:cNvSpPr>
                  <a:spLocks/>
                </p:cNvSpPr>
                <p:nvPr/>
              </p:nvSpPr>
              <p:spPr bwMode="auto">
                <a:xfrm>
                  <a:off x="2879148" y="3457665"/>
                  <a:ext cx="115570" cy="243840"/>
                </a:xfrm>
                <a:custGeom>
                  <a:avLst/>
                  <a:gdLst>
                    <a:gd name="T0" fmla="*/ 117 w 179"/>
                    <a:gd name="T1" fmla="*/ 0 h 236"/>
                    <a:gd name="T2" fmla="*/ 117 w 179"/>
                    <a:gd name="T3" fmla="*/ 0 h 236"/>
                    <a:gd name="T4" fmla="*/ 132 w 179"/>
                    <a:gd name="T5" fmla="*/ 10 h 236"/>
                    <a:gd name="T6" fmla="*/ 145 w 179"/>
                    <a:gd name="T7" fmla="*/ 21 h 236"/>
                    <a:gd name="T8" fmla="*/ 158 w 179"/>
                    <a:gd name="T9" fmla="*/ 34 h 236"/>
                    <a:gd name="T10" fmla="*/ 169 w 179"/>
                    <a:gd name="T11" fmla="*/ 49 h 236"/>
                    <a:gd name="T12" fmla="*/ 169 w 179"/>
                    <a:gd name="T13" fmla="*/ 49 h 236"/>
                    <a:gd name="T14" fmla="*/ 177 w 179"/>
                    <a:gd name="T15" fmla="*/ 70 h 236"/>
                    <a:gd name="T16" fmla="*/ 177 w 179"/>
                    <a:gd name="T17" fmla="*/ 70 h 236"/>
                    <a:gd name="T18" fmla="*/ 179 w 179"/>
                    <a:gd name="T19" fmla="*/ 81 h 236"/>
                    <a:gd name="T20" fmla="*/ 179 w 179"/>
                    <a:gd name="T21" fmla="*/ 81 h 236"/>
                    <a:gd name="T22" fmla="*/ 179 w 179"/>
                    <a:gd name="T23" fmla="*/ 94 h 236"/>
                    <a:gd name="T24" fmla="*/ 179 w 179"/>
                    <a:gd name="T25" fmla="*/ 94 h 236"/>
                    <a:gd name="T26" fmla="*/ 174 w 179"/>
                    <a:gd name="T27" fmla="*/ 104 h 236"/>
                    <a:gd name="T28" fmla="*/ 171 w 179"/>
                    <a:gd name="T29" fmla="*/ 114 h 236"/>
                    <a:gd name="T30" fmla="*/ 164 w 179"/>
                    <a:gd name="T31" fmla="*/ 123 h 236"/>
                    <a:gd name="T32" fmla="*/ 158 w 179"/>
                    <a:gd name="T33" fmla="*/ 132 h 236"/>
                    <a:gd name="T34" fmla="*/ 158 w 179"/>
                    <a:gd name="T35" fmla="*/ 132 h 236"/>
                    <a:gd name="T36" fmla="*/ 143 w 179"/>
                    <a:gd name="T37" fmla="*/ 148 h 236"/>
                    <a:gd name="T38" fmla="*/ 127 w 179"/>
                    <a:gd name="T39" fmla="*/ 163 h 236"/>
                    <a:gd name="T40" fmla="*/ 111 w 179"/>
                    <a:gd name="T41" fmla="*/ 176 h 236"/>
                    <a:gd name="T42" fmla="*/ 93 w 179"/>
                    <a:gd name="T43" fmla="*/ 187 h 236"/>
                    <a:gd name="T44" fmla="*/ 55 w 179"/>
                    <a:gd name="T45" fmla="*/ 210 h 236"/>
                    <a:gd name="T46" fmla="*/ 18 w 179"/>
                    <a:gd name="T47" fmla="*/ 229 h 236"/>
                    <a:gd name="T48" fmla="*/ 18 w 179"/>
                    <a:gd name="T49" fmla="*/ 229 h 236"/>
                    <a:gd name="T50" fmla="*/ 6 w 179"/>
                    <a:gd name="T51" fmla="*/ 236 h 236"/>
                    <a:gd name="T52" fmla="*/ 6 w 179"/>
                    <a:gd name="T53" fmla="*/ 236 h 236"/>
                    <a:gd name="T54" fmla="*/ 3 w 179"/>
                    <a:gd name="T55" fmla="*/ 232 h 236"/>
                    <a:gd name="T56" fmla="*/ 3 w 179"/>
                    <a:gd name="T57" fmla="*/ 229 h 236"/>
                    <a:gd name="T58" fmla="*/ 2 w 179"/>
                    <a:gd name="T59" fmla="*/ 228 h 236"/>
                    <a:gd name="T60" fmla="*/ 0 w 179"/>
                    <a:gd name="T61" fmla="*/ 226 h 236"/>
                    <a:gd name="T62" fmla="*/ 0 w 179"/>
                    <a:gd name="T63" fmla="*/ 226 h 236"/>
                    <a:gd name="T64" fmla="*/ 0 w 179"/>
                    <a:gd name="T65" fmla="*/ 226 h 236"/>
                    <a:gd name="T66" fmla="*/ 3 w 179"/>
                    <a:gd name="T67" fmla="*/ 224 h 236"/>
                    <a:gd name="T68" fmla="*/ 15 w 179"/>
                    <a:gd name="T69" fmla="*/ 216 h 236"/>
                    <a:gd name="T70" fmla="*/ 54 w 179"/>
                    <a:gd name="T71" fmla="*/ 192 h 236"/>
                    <a:gd name="T72" fmla="*/ 80 w 179"/>
                    <a:gd name="T73" fmla="*/ 176 h 236"/>
                    <a:gd name="T74" fmla="*/ 106 w 179"/>
                    <a:gd name="T75" fmla="*/ 159 h 236"/>
                    <a:gd name="T76" fmla="*/ 130 w 179"/>
                    <a:gd name="T77" fmla="*/ 140 h 236"/>
                    <a:gd name="T78" fmla="*/ 151 w 179"/>
                    <a:gd name="T79" fmla="*/ 122 h 236"/>
                    <a:gd name="T80" fmla="*/ 151 w 179"/>
                    <a:gd name="T81" fmla="*/ 122 h 236"/>
                    <a:gd name="T82" fmla="*/ 159 w 179"/>
                    <a:gd name="T83" fmla="*/ 112 h 236"/>
                    <a:gd name="T84" fmla="*/ 164 w 179"/>
                    <a:gd name="T85" fmla="*/ 102 h 236"/>
                    <a:gd name="T86" fmla="*/ 167 w 179"/>
                    <a:gd name="T87" fmla="*/ 91 h 236"/>
                    <a:gd name="T88" fmla="*/ 167 w 179"/>
                    <a:gd name="T89" fmla="*/ 81 h 236"/>
                    <a:gd name="T90" fmla="*/ 166 w 179"/>
                    <a:gd name="T91" fmla="*/ 71 h 236"/>
                    <a:gd name="T92" fmla="*/ 163 w 179"/>
                    <a:gd name="T93" fmla="*/ 62 h 236"/>
                    <a:gd name="T94" fmla="*/ 158 w 179"/>
                    <a:gd name="T95" fmla="*/ 52 h 236"/>
                    <a:gd name="T96" fmla="*/ 153 w 179"/>
                    <a:gd name="T97" fmla="*/ 42 h 236"/>
                    <a:gd name="T98" fmla="*/ 141 w 179"/>
                    <a:gd name="T99" fmla="*/ 26 h 236"/>
                    <a:gd name="T100" fmla="*/ 128 w 179"/>
                    <a:gd name="T101" fmla="*/ 13 h 236"/>
                    <a:gd name="T102" fmla="*/ 120 w 179"/>
                    <a:gd name="T103" fmla="*/ 3 h 236"/>
                    <a:gd name="T104" fmla="*/ 117 w 179"/>
                    <a:gd name="T105" fmla="*/ 0 h 236"/>
                    <a:gd name="T106" fmla="*/ 117 w 179"/>
                    <a:gd name="T107" fmla="*/ 0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236"/>
                    <a:gd name="T164" fmla="*/ 179 w 179"/>
                    <a:gd name="T165" fmla="*/ 236 h 2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236">
                      <a:moveTo>
                        <a:pt x="117" y="0"/>
                      </a:moveTo>
                      <a:lnTo>
                        <a:pt x="117" y="0"/>
                      </a:lnTo>
                      <a:lnTo>
                        <a:pt x="132" y="10"/>
                      </a:lnTo>
                      <a:lnTo>
                        <a:pt x="145" y="21"/>
                      </a:lnTo>
                      <a:lnTo>
                        <a:pt x="158" y="34"/>
                      </a:lnTo>
                      <a:lnTo>
                        <a:pt x="169" y="49"/>
                      </a:lnTo>
                      <a:lnTo>
                        <a:pt x="177" y="70"/>
                      </a:lnTo>
                      <a:lnTo>
                        <a:pt x="179" y="81"/>
                      </a:lnTo>
                      <a:lnTo>
                        <a:pt x="179" y="94"/>
                      </a:lnTo>
                      <a:lnTo>
                        <a:pt x="174" y="104"/>
                      </a:lnTo>
                      <a:lnTo>
                        <a:pt x="171" y="114"/>
                      </a:lnTo>
                      <a:lnTo>
                        <a:pt x="164" y="123"/>
                      </a:lnTo>
                      <a:lnTo>
                        <a:pt x="158" y="132"/>
                      </a:lnTo>
                      <a:lnTo>
                        <a:pt x="143" y="148"/>
                      </a:lnTo>
                      <a:lnTo>
                        <a:pt x="127" y="163"/>
                      </a:lnTo>
                      <a:lnTo>
                        <a:pt x="111" y="176"/>
                      </a:lnTo>
                      <a:lnTo>
                        <a:pt x="93" y="187"/>
                      </a:lnTo>
                      <a:lnTo>
                        <a:pt x="55" y="210"/>
                      </a:lnTo>
                      <a:lnTo>
                        <a:pt x="18" y="229"/>
                      </a:lnTo>
                      <a:lnTo>
                        <a:pt x="6" y="236"/>
                      </a:lnTo>
                      <a:lnTo>
                        <a:pt x="3" y="232"/>
                      </a:lnTo>
                      <a:lnTo>
                        <a:pt x="3" y="229"/>
                      </a:lnTo>
                      <a:lnTo>
                        <a:pt x="2" y="228"/>
                      </a:lnTo>
                      <a:lnTo>
                        <a:pt x="0" y="226"/>
                      </a:lnTo>
                      <a:lnTo>
                        <a:pt x="3" y="224"/>
                      </a:lnTo>
                      <a:lnTo>
                        <a:pt x="15" y="216"/>
                      </a:lnTo>
                      <a:lnTo>
                        <a:pt x="54" y="192"/>
                      </a:lnTo>
                      <a:lnTo>
                        <a:pt x="80" y="176"/>
                      </a:lnTo>
                      <a:lnTo>
                        <a:pt x="106" y="159"/>
                      </a:lnTo>
                      <a:lnTo>
                        <a:pt x="130" y="140"/>
                      </a:lnTo>
                      <a:lnTo>
                        <a:pt x="151" y="122"/>
                      </a:lnTo>
                      <a:lnTo>
                        <a:pt x="159" y="112"/>
                      </a:lnTo>
                      <a:lnTo>
                        <a:pt x="164" y="102"/>
                      </a:lnTo>
                      <a:lnTo>
                        <a:pt x="167" y="91"/>
                      </a:lnTo>
                      <a:lnTo>
                        <a:pt x="167" y="81"/>
                      </a:lnTo>
                      <a:lnTo>
                        <a:pt x="166" y="71"/>
                      </a:lnTo>
                      <a:lnTo>
                        <a:pt x="163" y="62"/>
                      </a:lnTo>
                      <a:lnTo>
                        <a:pt x="158" y="52"/>
                      </a:lnTo>
                      <a:lnTo>
                        <a:pt x="153" y="42"/>
                      </a:lnTo>
                      <a:lnTo>
                        <a:pt x="141" y="26"/>
                      </a:lnTo>
                      <a:lnTo>
                        <a:pt x="128" y="13"/>
                      </a:lnTo>
                      <a:lnTo>
                        <a:pt x="120" y="3"/>
                      </a:lnTo>
                      <a:lnTo>
                        <a:pt x="117" y="0"/>
                      </a:lnTo>
                      <a:close/>
                    </a:path>
                  </a:pathLst>
                </a:custGeom>
                <a:solidFill>
                  <a:srgbClr val="357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1" name="Freeform 260"/>
                <p:cNvSpPr>
                  <a:spLocks/>
                </p:cNvSpPr>
                <p:nvPr/>
              </p:nvSpPr>
              <p:spPr bwMode="auto">
                <a:xfrm>
                  <a:off x="2880418" y="3457665"/>
                  <a:ext cx="114300" cy="243840"/>
                </a:xfrm>
                <a:custGeom>
                  <a:avLst/>
                  <a:gdLst>
                    <a:gd name="T0" fmla="*/ 114 w 176"/>
                    <a:gd name="T1" fmla="*/ 0 h 236"/>
                    <a:gd name="T2" fmla="*/ 114 w 176"/>
                    <a:gd name="T3" fmla="*/ 0 h 236"/>
                    <a:gd name="T4" fmla="*/ 129 w 176"/>
                    <a:gd name="T5" fmla="*/ 10 h 236"/>
                    <a:gd name="T6" fmla="*/ 142 w 176"/>
                    <a:gd name="T7" fmla="*/ 21 h 236"/>
                    <a:gd name="T8" fmla="*/ 155 w 176"/>
                    <a:gd name="T9" fmla="*/ 34 h 236"/>
                    <a:gd name="T10" fmla="*/ 166 w 176"/>
                    <a:gd name="T11" fmla="*/ 49 h 236"/>
                    <a:gd name="T12" fmla="*/ 166 w 176"/>
                    <a:gd name="T13" fmla="*/ 49 h 236"/>
                    <a:gd name="T14" fmla="*/ 174 w 176"/>
                    <a:gd name="T15" fmla="*/ 70 h 236"/>
                    <a:gd name="T16" fmla="*/ 174 w 176"/>
                    <a:gd name="T17" fmla="*/ 70 h 236"/>
                    <a:gd name="T18" fmla="*/ 176 w 176"/>
                    <a:gd name="T19" fmla="*/ 81 h 236"/>
                    <a:gd name="T20" fmla="*/ 176 w 176"/>
                    <a:gd name="T21" fmla="*/ 81 h 236"/>
                    <a:gd name="T22" fmla="*/ 176 w 176"/>
                    <a:gd name="T23" fmla="*/ 94 h 236"/>
                    <a:gd name="T24" fmla="*/ 176 w 176"/>
                    <a:gd name="T25" fmla="*/ 94 h 236"/>
                    <a:gd name="T26" fmla="*/ 171 w 176"/>
                    <a:gd name="T27" fmla="*/ 104 h 236"/>
                    <a:gd name="T28" fmla="*/ 168 w 176"/>
                    <a:gd name="T29" fmla="*/ 114 h 236"/>
                    <a:gd name="T30" fmla="*/ 161 w 176"/>
                    <a:gd name="T31" fmla="*/ 123 h 236"/>
                    <a:gd name="T32" fmla="*/ 155 w 176"/>
                    <a:gd name="T33" fmla="*/ 132 h 236"/>
                    <a:gd name="T34" fmla="*/ 155 w 176"/>
                    <a:gd name="T35" fmla="*/ 132 h 236"/>
                    <a:gd name="T36" fmla="*/ 140 w 176"/>
                    <a:gd name="T37" fmla="*/ 148 h 236"/>
                    <a:gd name="T38" fmla="*/ 124 w 176"/>
                    <a:gd name="T39" fmla="*/ 163 h 236"/>
                    <a:gd name="T40" fmla="*/ 108 w 176"/>
                    <a:gd name="T41" fmla="*/ 176 h 236"/>
                    <a:gd name="T42" fmla="*/ 90 w 176"/>
                    <a:gd name="T43" fmla="*/ 187 h 236"/>
                    <a:gd name="T44" fmla="*/ 52 w 176"/>
                    <a:gd name="T45" fmla="*/ 210 h 236"/>
                    <a:gd name="T46" fmla="*/ 15 w 176"/>
                    <a:gd name="T47" fmla="*/ 229 h 236"/>
                    <a:gd name="T48" fmla="*/ 15 w 176"/>
                    <a:gd name="T49" fmla="*/ 229 h 236"/>
                    <a:gd name="T50" fmla="*/ 3 w 176"/>
                    <a:gd name="T51" fmla="*/ 236 h 236"/>
                    <a:gd name="T52" fmla="*/ 3 w 176"/>
                    <a:gd name="T53" fmla="*/ 236 h 236"/>
                    <a:gd name="T54" fmla="*/ 0 w 176"/>
                    <a:gd name="T55" fmla="*/ 232 h 236"/>
                    <a:gd name="T56" fmla="*/ 0 w 176"/>
                    <a:gd name="T57" fmla="*/ 229 h 236"/>
                    <a:gd name="T58" fmla="*/ 2 w 176"/>
                    <a:gd name="T59" fmla="*/ 228 h 236"/>
                    <a:gd name="T60" fmla="*/ 0 w 176"/>
                    <a:gd name="T61" fmla="*/ 228 h 236"/>
                    <a:gd name="T62" fmla="*/ 0 w 176"/>
                    <a:gd name="T63" fmla="*/ 228 h 236"/>
                    <a:gd name="T64" fmla="*/ 0 w 176"/>
                    <a:gd name="T65" fmla="*/ 226 h 236"/>
                    <a:gd name="T66" fmla="*/ 2 w 176"/>
                    <a:gd name="T67" fmla="*/ 224 h 236"/>
                    <a:gd name="T68" fmla="*/ 13 w 176"/>
                    <a:gd name="T69" fmla="*/ 218 h 236"/>
                    <a:gd name="T70" fmla="*/ 52 w 176"/>
                    <a:gd name="T71" fmla="*/ 193 h 236"/>
                    <a:gd name="T72" fmla="*/ 78 w 176"/>
                    <a:gd name="T73" fmla="*/ 177 h 236"/>
                    <a:gd name="T74" fmla="*/ 104 w 176"/>
                    <a:gd name="T75" fmla="*/ 161 h 236"/>
                    <a:gd name="T76" fmla="*/ 129 w 176"/>
                    <a:gd name="T77" fmla="*/ 141 h 236"/>
                    <a:gd name="T78" fmla="*/ 151 w 176"/>
                    <a:gd name="T79" fmla="*/ 122 h 236"/>
                    <a:gd name="T80" fmla="*/ 151 w 176"/>
                    <a:gd name="T81" fmla="*/ 122 h 236"/>
                    <a:gd name="T82" fmla="*/ 160 w 176"/>
                    <a:gd name="T83" fmla="*/ 112 h 236"/>
                    <a:gd name="T84" fmla="*/ 164 w 176"/>
                    <a:gd name="T85" fmla="*/ 102 h 236"/>
                    <a:gd name="T86" fmla="*/ 166 w 176"/>
                    <a:gd name="T87" fmla="*/ 93 h 236"/>
                    <a:gd name="T88" fmla="*/ 168 w 176"/>
                    <a:gd name="T89" fmla="*/ 83 h 236"/>
                    <a:gd name="T90" fmla="*/ 166 w 176"/>
                    <a:gd name="T91" fmla="*/ 71 h 236"/>
                    <a:gd name="T92" fmla="*/ 161 w 176"/>
                    <a:gd name="T93" fmla="*/ 62 h 236"/>
                    <a:gd name="T94" fmla="*/ 158 w 176"/>
                    <a:gd name="T95" fmla="*/ 52 h 236"/>
                    <a:gd name="T96" fmla="*/ 151 w 176"/>
                    <a:gd name="T97" fmla="*/ 42 h 236"/>
                    <a:gd name="T98" fmla="*/ 138 w 176"/>
                    <a:gd name="T99" fmla="*/ 26 h 236"/>
                    <a:gd name="T100" fmla="*/ 127 w 176"/>
                    <a:gd name="T101" fmla="*/ 13 h 236"/>
                    <a:gd name="T102" fmla="*/ 117 w 176"/>
                    <a:gd name="T103" fmla="*/ 3 h 236"/>
                    <a:gd name="T104" fmla="*/ 114 w 176"/>
                    <a:gd name="T105" fmla="*/ 0 h 236"/>
                    <a:gd name="T106" fmla="*/ 114 w 176"/>
                    <a:gd name="T107" fmla="*/ 0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36"/>
                    <a:gd name="T164" fmla="*/ 176 w 176"/>
                    <a:gd name="T165" fmla="*/ 236 h 2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36">
                      <a:moveTo>
                        <a:pt x="114" y="0"/>
                      </a:moveTo>
                      <a:lnTo>
                        <a:pt x="114" y="0"/>
                      </a:lnTo>
                      <a:lnTo>
                        <a:pt x="129" y="10"/>
                      </a:lnTo>
                      <a:lnTo>
                        <a:pt x="142" y="21"/>
                      </a:lnTo>
                      <a:lnTo>
                        <a:pt x="155" y="34"/>
                      </a:lnTo>
                      <a:lnTo>
                        <a:pt x="166" y="49"/>
                      </a:lnTo>
                      <a:lnTo>
                        <a:pt x="174" y="70"/>
                      </a:lnTo>
                      <a:lnTo>
                        <a:pt x="176" y="81"/>
                      </a:lnTo>
                      <a:lnTo>
                        <a:pt x="176" y="94"/>
                      </a:lnTo>
                      <a:lnTo>
                        <a:pt x="171" y="104"/>
                      </a:lnTo>
                      <a:lnTo>
                        <a:pt x="168" y="114"/>
                      </a:lnTo>
                      <a:lnTo>
                        <a:pt x="161" y="123"/>
                      </a:lnTo>
                      <a:lnTo>
                        <a:pt x="155" y="132"/>
                      </a:lnTo>
                      <a:lnTo>
                        <a:pt x="140" y="148"/>
                      </a:lnTo>
                      <a:lnTo>
                        <a:pt x="124" y="163"/>
                      </a:lnTo>
                      <a:lnTo>
                        <a:pt x="108" y="176"/>
                      </a:lnTo>
                      <a:lnTo>
                        <a:pt x="90" y="187"/>
                      </a:lnTo>
                      <a:lnTo>
                        <a:pt x="52" y="210"/>
                      </a:lnTo>
                      <a:lnTo>
                        <a:pt x="15" y="229"/>
                      </a:lnTo>
                      <a:lnTo>
                        <a:pt x="3" y="236"/>
                      </a:lnTo>
                      <a:lnTo>
                        <a:pt x="0" y="232"/>
                      </a:lnTo>
                      <a:lnTo>
                        <a:pt x="0" y="229"/>
                      </a:lnTo>
                      <a:lnTo>
                        <a:pt x="2" y="228"/>
                      </a:lnTo>
                      <a:lnTo>
                        <a:pt x="0" y="228"/>
                      </a:lnTo>
                      <a:lnTo>
                        <a:pt x="0" y="226"/>
                      </a:lnTo>
                      <a:lnTo>
                        <a:pt x="2" y="224"/>
                      </a:lnTo>
                      <a:lnTo>
                        <a:pt x="13" y="218"/>
                      </a:lnTo>
                      <a:lnTo>
                        <a:pt x="52" y="193"/>
                      </a:lnTo>
                      <a:lnTo>
                        <a:pt x="78" y="177"/>
                      </a:lnTo>
                      <a:lnTo>
                        <a:pt x="104" y="161"/>
                      </a:lnTo>
                      <a:lnTo>
                        <a:pt x="129" y="141"/>
                      </a:lnTo>
                      <a:lnTo>
                        <a:pt x="151" y="122"/>
                      </a:lnTo>
                      <a:lnTo>
                        <a:pt x="160" y="112"/>
                      </a:lnTo>
                      <a:lnTo>
                        <a:pt x="164" y="102"/>
                      </a:lnTo>
                      <a:lnTo>
                        <a:pt x="166" y="93"/>
                      </a:lnTo>
                      <a:lnTo>
                        <a:pt x="168" y="83"/>
                      </a:lnTo>
                      <a:lnTo>
                        <a:pt x="166" y="71"/>
                      </a:lnTo>
                      <a:lnTo>
                        <a:pt x="161" y="62"/>
                      </a:lnTo>
                      <a:lnTo>
                        <a:pt x="158" y="52"/>
                      </a:lnTo>
                      <a:lnTo>
                        <a:pt x="151" y="42"/>
                      </a:lnTo>
                      <a:lnTo>
                        <a:pt x="138" y="26"/>
                      </a:lnTo>
                      <a:lnTo>
                        <a:pt x="127" y="13"/>
                      </a:lnTo>
                      <a:lnTo>
                        <a:pt x="117" y="3"/>
                      </a:lnTo>
                      <a:lnTo>
                        <a:pt x="114" y="0"/>
                      </a:lnTo>
                      <a:close/>
                    </a:path>
                  </a:pathLst>
                </a:custGeom>
                <a:solidFill>
                  <a:srgbClr val="387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2" name="Freeform 261"/>
                <p:cNvSpPr>
                  <a:spLocks/>
                </p:cNvSpPr>
                <p:nvPr/>
              </p:nvSpPr>
              <p:spPr bwMode="auto">
                <a:xfrm>
                  <a:off x="2881688" y="3457665"/>
                  <a:ext cx="113030" cy="243840"/>
                </a:xfrm>
                <a:custGeom>
                  <a:avLst/>
                  <a:gdLst>
                    <a:gd name="T0" fmla="*/ 112 w 174"/>
                    <a:gd name="T1" fmla="*/ 0 h 236"/>
                    <a:gd name="T2" fmla="*/ 112 w 174"/>
                    <a:gd name="T3" fmla="*/ 0 h 236"/>
                    <a:gd name="T4" fmla="*/ 127 w 174"/>
                    <a:gd name="T5" fmla="*/ 10 h 236"/>
                    <a:gd name="T6" fmla="*/ 140 w 174"/>
                    <a:gd name="T7" fmla="*/ 21 h 236"/>
                    <a:gd name="T8" fmla="*/ 153 w 174"/>
                    <a:gd name="T9" fmla="*/ 34 h 236"/>
                    <a:gd name="T10" fmla="*/ 164 w 174"/>
                    <a:gd name="T11" fmla="*/ 49 h 236"/>
                    <a:gd name="T12" fmla="*/ 164 w 174"/>
                    <a:gd name="T13" fmla="*/ 49 h 236"/>
                    <a:gd name="T14" fmla="*/ 172 w 174"/>
                    <a:gd name="T15" fmla="*/ 70 h 236"/>
                    <a:gd name="T16" fmla="*/ 172 w 174"/>
                    <a:gd name="T17" fmla="*/ 70 h 236"/>
                    <a:gd name="T18" fmla="*/ 174 w 174"/>
                    <a:gd name="T19" fmla="*/ 81 h 236"/>
                    <a:gd name="T20" fmla="*/ 174 w 174"/>
                    <a:gd name="T21" fmla="*/ 81 h 236"/>
                    <a:gd name="T22" fmla="*/ 174 w 174"/>
                    <a:gd name="T23" fmla="*/ 94 h 236"/>
                    <a:gd name="T24" fmla="*/ 174 w 174"/>
                    <a:gd name="T25" fmla="*/ 94 h 236"/>
                    <a:gd name="T26" fmla="*/ 169 w 174"/>
                    <a:gd name="T27" fmla="*/ 104 h 236"/>
                    <a:gd name="T28" fmla="*/ 166 w 174"/>
                    <a:gd name="T29" fmla="*/ 114 h 236"/>
                    <a:gd name="T30" fmla="*/ 159 w 174"/>
                    <a:gd name="T31" fmla="*/ 123 h 236"/>
                    <a:gd name="T32" fmla="*/ 153 w 174"/>
                    <a:gd name="T33" fmla="*/ 132 h 236"/>
                    <a:gd name="T34" fmla="*/ 153 w 174"/>
                    <a:gd name="T35" fmla="*/ 132 h 236"/>
                    <a:gd name="T36" fmla="*/ 138 w 174"/>
                    <a:gd name="T37" fmla="*/ 148 h 236"/>
                    <a:gd name="T38" fmla="*/ 122 w 174"/>
                    <a:gd name="T39" fmla="*/ 163 h 236"/>
                    <a:gd name="T40" fmla="*/ 106 w 174"/>
                    <a:gd name="T41" fmla="*/ 176 h 236"/>
                    <a:gd name="T42" fmla="*/ 88 w 174"/>
                    <a:gd name="T43" fmla="*/ 187 h 236"/>
                    <a:gd name="T44" fmla="*/ 50 w 174"/>
                    <a:gd name="T45" fmla="*/ 210 h 236"/>
                    <a:gd name="T46" fmla="*/ 13 w 174"/>
                    <a:gd name="T47" fmla="*/ 229 h 236"/>
                    <a:gd name="T48" fmla="*/ 13 w 174"/>
                    <a:gd name="T49" fmla="*/ 229 h 236"/>
                    <a:gd name="T50" fmla="*/ 1 w 174"/>
                    <a:gd name="T51" fmla="*/ 236 h 236"/>
                    <a:gd name="T52" fmla="*/ 1 w 174"/>
                    <a:gd name="T53" fmla="*/ 236 h 236"/>
                    <a:gd name="T54" fmla="*/ 0 w 174"/>
                    <a:gd name="T55" fmla="*/ 232 h 236"/>
                    <a:gd name="T56" fmla="*/ 0 w 174"/>
                    <a:gd name="T57" fmla="*/ 229 h 236"/>
                    <a:gd name="T58" fmla="*/ 1 w 174"/>
                    <a:gd name="T59" fmla="*/ 228 h 236"/>
                    <a:gd name="T60" fmla="*/ 0 w 174"/>
                    <a:gd name="T61" fmla="*/ 228 h 236"/>
                    <a:gd name="T62" fmla="*/ 0 w 174"/>
                    <a:gd name="T63" fmla="*/ 228 h 236"/>
                    <a:gd name="T64" fmla="*/ 3 w 174"/>
                    <a:gd name="T65" fmla="*/ 224 h 236"/>
                    <a:gd name="T66" fmla="*/ 13 w 174"/>
                    <a:gd name="T67" fmla="*/ 218 h 236"/>
                    <a:gd name="T68" fmla="*/ 52 w 174"/>
                    <a:gd name="T69" fmla="*/ 195 h 236"/>
                    <a:gd name="T70" fmla="*/ 78 w 174"/>
                    <a:gd name="T71" fmla="*/ 179 h 236"/>
                    <a:gd name="T72" fmla="*/ 104 w 174"/>
                    <a:gd name="T73" fmla="*/ 163 h 236"/>
                    <a:gd name="T74" fmla="*/ 128 w 174"/>
                    <a:gd name="T75" fmla="*/ 143 h 236"/>
                    <a:gd name="T76" fmla="*/ 151 w 174"/>
                    <a:gd name="T77" fmla="*/ 123 h 236"/>
                    <a:gd name="T78" fmla="*/ 151 w 174"/>
                    <a:gd name="T79" fmla="*/ 123 h 236"/>
                    <a:gd name="T80" fmla="*/ 159 w 174"/>
                    <a:gd name="T81" fmla="*/ 114 h 236"/>
                    <a:gd name="T82" fmla="*/ 164 w 174"/>
                    <a:gd name="T83" fmla="*/ 104 h 236"/>
                    <a:gd name="T84" fmla="*/ 167 w 174"/>
                    <a:gd name="T85" fmla="*/ 94 h 236"/>
                    <a:gd name="T86" fmla="*/ 167 w 174"/>
                    <a:gd name="T87" fmla="*/ 83 h 236"/>
                    <a:gd name="T88" fmla="*/ 166 w 174"/>
                    <a:gd name="T89" fmla="*/ 73 h 236"/>
                    <a:gd name="T90" fmla="*/ 162 w 174"/>
                    <a:gd name="T91" fmla="*/ 63 h 236"/>
                    <a:gd name="T92" fmla="*/ 158 w 174"/>
                    <a:gd name="T93" fmla="*/ 52 h 236"/>
                    <a:gd name="T94" fmla="*/ 151 w 174"/>
                    <a:gd name="T95" fmla="*/ 44 h 236"/>
                    <a:gd name="T96" fmla="*/ 138 w 174"/>
                    <a:gd name="T97" fmla="*/ 26 h 236"/>
                    <a:gd name="T98" fmla="*/ 125 w 174"/>
                    <a:gd name="T99" fmla="*/ 13 h 236"/>
                    <a:gd name="T100" fmla="*/ 115 w 174"/>
                    <a:gd name="T101" fmla="*/ 3 h 236"/>
                    <a:gd name="T102" fmla="*/ 112 w 174"/>
                    <a:gd name="T103" fmla="*/ 0 h 236"/>
                    <a:gd name="T104" fmla="*/ 112 w 174"/>
                    <a:gd name="T105" fmla="*/ 0 h 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
                    <a:gd name="T160" fmla="*/ 0 h 236"/>
                    <a:gd name="T161" fmla="*/ 174 w 174"/>
                    <a:gd name="T162" fmla="*/ 236 h 2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 h="236">
                      <a:moveTo>
                        <a:pt x="112" y="0"/>
                      </a:moveTo>
                      <a:lnTo>
                        <a:pt x="112" y="0"/>
                      </a:lnTo>
                      <a:lnTo>
                        <a:pt x="127" y="10"/>
                      </a:lnTo>
                      <a:lnTo>
                        <a:pt x="140" y="21"/>
                      </a:lnTo>
                      <a:lnTo>
                        <a:pt x="153" y="34"/>
                      </a:lnTo>
                      <a:lnTo>
                        <a:pt x="164" y="49"/>
                      </a:lnTo>
                      <a:lnTo>
                        <a:pt x="172" y="70"/>
                      </a:lnTo>
                      <a:lnTo>
                        <a:pt x="174" y="81"/>
                      </a:lnTo>
                      <a:lnTo>
                        <a:pt x="174" y="94"/>
                      </a:lnTo>
                      <a:lnTo>
                        <a:pt x="169" y="104"/>
                      </a:lnTo>
                      <a:lnTo>
                        <a:pt x="166" y="114"/>
                      </a:lnTo>
                      <a:lnTo>
                        <a:pt x="159" y="123"/>
                      </a:lnTo>
                      <a:lnTo>
                        <a:pt x="153" y="132"/>
                      </a:lnTo>
                      <a:lnTo>
                        <a:pt x="138" y="148"/>
                      </a:lnTo>
                      <a:lnTo>
                        <a:pt x="122" y="163"/>
                      </a:lnTo>
                      <a:lnTo>
                        <a:pt x="106" y="176"/>
                      </a:lnTo>
                      <a:lnTo>
                        <a:pt x="88" y="187"/>
                      </a:lnTo>
                      <a:lnTo>
                        <a:pt x="50" y="210"/>
                      </a:lnTo>
                      <a:lnTo>
                        <a:pt x="13" y="229"/>
                      </a:lnTo>
                      <a:lnTo>
                        <a:pt x="1" y="236"/>
                      </a:lnTo>
                      <a:lnTo>
                        <a:pt x="0" y="232"/>
                      </a:lnTo>
                      <a:lnTo>
                        <a:pt x="0" y="229"/>
                      </a:lnTo>
                      <a:lnTo>
                        <a:pt x="1" y="228"/>
                      </a:lnTo>
                      <a:lnTo>
                        <a:pt x="0" y="228"/>
                      </a:lnTo>
                      <a:lnTo>
                        <a:pt x="3" y="224"/>
                      </a:lnTo>
                      <a:lnTo>
                        <a:pt x="13" y="218"/>
                      </a:lnTo>
                      <a:lnTo>
                        <a:pt x="52" y="195"/>
                      </a:lnTo>
                      <a:lnTo>
                        <a:pt x="78" y="179"/>
                      </a:lnTo>
                      <a:lnTo>
                        <a:pt x="104" y="163"/>
                      </a:lnTo>
                      <a:lnTo>
                        <a:pt x="128" y="143"/>
                      </a:lnTo>
                      <a:lnTo>
                        <a:pt x="151" y="123"/>
                      </a:lnTo>
                      <a:lnTo>
                        <a:pt x="159" y="114"/>
                      </a:lnTo>
                      <a:lnTo>
                        <a:pt x="164" y="104"/>
                      </a:lnTo>
                      <a:lnTo>
                        <a:pt x="167" y="94"/>
                      </a:lnTo>
                      <a:lnTo>
                        <a:pt x="167" y="83"/>
                      </a:lnTo>
                      <a:lnTo>
                        <a:pt x="166" y="73"/>
                      </a:lnTo>
                      <a:lnTo>
                        <a:pt x="162" y="63"/>
                      </a:lnTo>
                      <a:lnTo>
                        <a:pt x="158" y="52"/>
                      </a:lnTo>
                      <a:lnTo>
                        <a:pt x="151" y="44"/>
                      </a:lnTo>
                      <a:lnTo>
                        <a:pt x="138" y="26"/>
                      </a:lnTo>
                      <a:lnTo>
                        <a:pt x="125" y="13"/>
                      </a:lnTo>
                      <a:lnTo>
                        <a:pt x="115" y="3"/>
                      </a:lnTo>
                      <a:lnTo>
                        <a:pt x="112" y="0"/>
                      </a:lnTo>
                      <a:close/>
                    </a:path>
                  </a:pathLst>
                </a:custGeom>
                <a:solidFill>
                  <a:srgbClr val="3B72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3" name="Freeform 262"/>
                <p:cNvSpPr>
                  <a:spLocks/>
                </p:cNvSpPr>
                <p:nvPr/>
              </p:nvSpPr>
              <p:spPr bwMode="auto">
                <a:xfrm>
                  <a:off x="2881688" y="3457665"/>
                  <a:ext cx="113030" cy="243840"/>
                </a:xfrm>
                <a:custGeom>
                  <a:avLst/>
                  <a:gdLst>
                    <a:gd name="T0" fmla="*/ 112 w 174"/>
                    <a:gd name="T1" fmla="*/ 0 h 236"/>
                    <a:gd name="T2" fmla="*/ 112 w 174"/>
                    <a:gd name="T3" fmla="*/ 0 h 236"/>
                    <a:gd name="T4" fmla="*/ 127 w 174"/>
                    <a:gd name="T5" fmla="*/ 10 h 236"/>
                    <a:gd name="T6" fmla="*/ 140 w 174"/>
                    <a:gd name="T7" fmla="*/ 21 h 236"/>
                    <a:gd name="T8" fmla="*/ 153 w 174"/>
                    <a:gd name="T9" fmla="*/ 34 h 236"/>
                    <a:gd name="T10" fmla="*/ 164 w 174"/>
                    <a:gd name="T11" fmla="*/ 49 h 236"/>
                    <a:gd name="T12" fmla="*/ 172 w 174"/>
                    <a:gd name="T13" fmla="*/ 70 h 236"/>
                    <a:gd name="T14" fmla="*/ 174 w 174"/>
                    <a:gd name="T15" fmla="*/ 81 h 236"/>
                    <a:gd name="T16" fmla="*/ 174 w 174"/>
                    <a:gd name="T17" fmla="*/ 94 h 236"/>
                    <a:gd name="T18" fmla="*/ 174 w 174"/>
                    <a:gd name="T19" fmla="*/ 94 h 236"/>
                    <a:gd name="T20" fmla="*/ 169 w 174"/>
                    <a:gd name="T21" fmla="*/ 104 h 236"/>
                    <a:gd name="T22" fmla="*/ 166 w 174"/>
                    <a:gd name="T23" fmla="*/ 114 h 236"/>
                    <a:gd name="T24" fmla="*/ 159 w 174"/>
                    <a:gd name="T25" fmla="*/ 123 h 236"/>
                    <a:gd name="T26" fmla="*/ 153 w 174"/>
                    <a:gd name="T27" fmla="*/ 132 h 236"/>
                    <a:gd name="T28" fmla="*/ 153 w 174"/>
                    <a:gd name="T29" fmla="*/ 132 h 236"/>
                    <a:gd name="T30" fmla="*/ 138 w 174"/>
                    <a:gd name="T31" fmla="*/ 148 h 236"/>
                    <a:gd name="T32" fmla="*/ 122 w 174"/>
                    <a:gd name="T33" fmla="*/ 163 h 236"/>
                    <a:gd name="T34" fmla="*/ 106 w 174"/>
                    <a:gd name="T35" fmla="*/ 176 h 236"/>
                    <a:gd name="T36" fmla="*/ 88 w 174"/>
                    <a:gd name="T37" fmla="*/ 187 h 236"/>
                    <a:gd name="T38" fmla="*/ 50 w 174"/>
                    <a:gd name="T39" fmla="*/ 210 h 236"/>
                    <a:gd name="T40" fmla="*/ 13 w 174"/>
                    <a:gd name="T41" fmla="*/ 229 h 236"/>
                    <a:gd name="T42" fmla="*/ 13 w 174"/>
                    <a:gd name="T43" fmla="*/ 229 h 236"/>
                    <a:gd name="T44" fmla="*/ 1 w 174"/>
                    <a:gd name="T45" fmla="*/ 236 h 236"/>
                    <a:gd name="T46" fmla="*/ 1 w 174"/>
                    <a:gd name="T47" fmla="*/ 236 h 236"/>
                    <a:gd name="T48" fmla="*/ 0 w 174"/>
                    <a:gd name="T49" fmla="*/ 234 h 236"/>
                    <a:gd name="T50" fmla="*/ 0 w 174"/>
                    <a:gd name="T51" fmla="*/ 232 h 236"/>
                    <a:gd name="T52" fmla="*/ 1 w 174"/>
                    <a:gd name="T53" fmla="*/ 229 h 236"/>
                    <a:gd name="T54" fmla="*/ 3 w 174"/>
                    <a:gd name="T55" fmla="*/ 229 h 236"/>
                    <a:gd name="T56" fmla="*/ 1 w 174"/>
                    <a:gd name="T57" fmla="*/ 228 h 236"/>
                    <a:gd name="T58" fmla="*/ 1 w 174"/>
                    <a:gd name="T59" fmla="*/ 228 h 236"/>
                    <a:gd name="T60" fmla="*/ 5 w 174"/>
                    <a:gd name="T61" fmla="*/ 226 h 236"/>
                    <a:gd name="T62" fmla="*/ 14 w 174"/>
                    <a:gd name="T63" fmla="*/ 219 h 236"/>
                    <a:gd name="T64" fmla="*/ 53 w 174"/>
                    <a:gd name="T65" fmla="*/ 197 h 236"/>
                    <a:gd name="T66" fmla="*/ 79 w 174"/>
                    <a:gd name="T67" fmla="*/ 180 h 236"/>
                    <a:gd name="T68" fmla="*/ 106 w 174"/>
                    <a:gd name="T69" fmla="*/ 164 h 236"/>
                    <a:gd name="T70" fmla="*/ 130 w 174"/>
                    <a:gd name="T71" fmla="*/ 145 h 236"/>
                    <a:gd name="T72" fmla="*/ 153 w 174"/>
                    <a:gd name="T73" fmla="*/ 125 h 236"/>
                    <a:gd name="T74" fmla="*/ 153 w 174"/>
                    <a:gd name="T75" fmla="*/ 125 h 236"/>
                    <a:gd name="T76" fmla="*/ 161 w 174"/>
                    <a:gd name="T77" fmla="*/ 115 h 236"/>
                    <a:gd name="T78" fmla="*/ 167 w 174"/>
                    <a:gd name="T79" fmla="*/ 106 h 236"/>
                    <a:gd name="T80" fmla="*/ 169 w 174"/>
                    <a:gd name="T81" fmla="*/ 94 h 236"/>
                    <a:gd name="T82" fmla="*/ 169 w 174"/>
                    <a:gd name="T83" fmla="*/ 84 h 236"/>
                    <a:gd name="T84" fmla="*/ 167 w 174"/>
                    <a:gd name="T85" fmla="*/ 73 h 236"/>
                    <a:gd name="T86" fmla="*/ 164 w 174"/>
                    <a:gd name="T87" fmla="*/ 63 h 236"/>
                    <a:gd name="T88" fmla="*/ 159 w 174"/>
                    <a:gd name="T89" fmla="*/ 54 h 236"/>
                    <a:gd name="T90" fmla="*/ 153 w 174"/>
                    <a:gd name="T91" fmla="*/ 44 h 236"/>
                    <a:gd name="T92" fmla="*/ 138 w 174"/>
                    <a:gd name="T93" fmla="*/ 26 h 236"/>
                    <a:gd name="T94" fmla="*/ 125 w 174"/>
                    <a:gd name="T95" fmla="*/ 13 h 236"/>
                    <a:gd name="T96" fmla="*/ 112 w 174"/>
                    <a:gd name="T97" fmla="*/ 0 h 236"/>
                    <a:gd name="T98" fmla="*/ 112 w 174"/>
                    <a:gd name="T99" fmla="*/ 0 h 2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
                    <a:gd name="T151" fmla="*/ 0 h 236"/>
                    <a:gd name="T152" fmla="*/ 174 w 174"/>
                    <a:gd name="T153" fmla="*/ 236 h 2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 h="236">
                      <a:moveTo>
                        <a:pt x="112" y="0"/>
                      </a:moveTo>
                      <a:lnTo>
                        <a:pt x="112" y="0"/>
                      </a:lnTo>
                      <a:lnTo>
                        <a:pt x="127" y="10"/>
                      </a:lnTo>
                      <a:lnTo>
                        <a:pt x="140" y="21"/>
                      </a:lnTo>
                      <a:lnTo>
                        <a:pt x="153" y="34"/>
                      </a:lnTo>
                      <a:lnTo>
                        <a:pt x="164" y="49"/>
                      </a:lnTo>
                      <a:lnTo>
                        <a:pt x="172" y="70"/>
                      </a:lnTo>
                      <a:lnTo>
                        <a:pt x="174" y="81"/>
                      </a:lnTo>
                      <a:lnTo>
                        <a:pt x="174" y="94"/>
                      </a:lnTo>
                      <a:lnTo>
                        <a:pt x="169" y="104"/>
                      </a:lnTo>
                      <a:lnTo>
                        <a:pt x="166" y="114"/>
                      </a:lnTo>
                      <a:lnTo>
                        <a:pt x="159" y="123"/>
                      </a:lnTo>
                      <a:lnTo>
                        <a:pt x="153" y="132"/>
                      </a:lnTo>
                      <a:lnTo>
                        <a:pt x="138" y="148"/>
                      </a:lnTo>
                      <a:lnTo>
                        <a:pt x="122" y="163"/>
                      </a:lnTo>
                      <a:lnTo>
                        <a:pt x="106" y="176"/>
                      </a:lnTo>
                      <a:lnTo>
                        <a:pt x="88" y="187"/>
                      </a:lnTo>
                      <a:lnTo>
                        <a:pt x="50" y="210"/>
                      </a:lnTo>
                      <a:lnTo>
                        <a:pt x="13" y="229"/>
                      </a:lnTo>
                      <a:lnTo>
                        <a:pt x="1" y="236"/>
                      </a:lnTo>
                      <a:lnTo>
                        <a:pt x="0" y="234"/>
                      </a:lnTo>
                      <a:lnTo>
                        <a:pt x="0" y="232"/>
                      </a:lnTo>
                      <a:lnTo>
                        <a:pt x="1" y="229"/>
                      </a:lnTo>
                      <a:lnTo>
                        <a:pt x="3" y="229"/>
                      </a:lnTo>
                      <a:lnTo>
                        <a:pt x="1" y="228"/>
                      </a:lnTo>
                      <a:lnTo>
                        <a:pt x="5" y="226"/>
                      </a:lnTo>
                      <a:lnTo>
                        <a:pt x="14" y="219"/>
                      </a:lnTo>
                      <a:lnTo>
                        <a:pt x="53" y="197"/>
                      </a:lnTo>
                      <a:lnTo>
                        <a:pt x="79" y="180"/>
                      </a:lnTo>
                      <a:lnTo>
                        <a:pt x="106" y="164"/>
                      </a:lnTo>
                      <a:lnTo>
                        <a:pt x="130" y="145"/>
                      </a:lnTo>
                      <a:lnTo>
                        <a:pt x="153" y="125"/>
                      </a:lnTo>
                      <a:lnTo>
                        <a:pt x="161" y="115"/>
                      </a:lnTo>
                      <a:lnTo>
                        <a:pt x="167" y="106"/>
                      </a:lnTo>
                      <a:lnTo>
                        <a:pt x="169" y="94"/>
                      </a:lnTo>
                      <a:lnTo>
                        <a:pt x="169" y="84"/>
                      </a:lnTo>
                      <a:lnTo>
                        <a:pt x="167" y="73"/>
                      </a:lnTo>
                      <a:lnTo>
                        <a:pt x="164" y="63"/>
                      </a:lnTo>
                      <a:lnTo>
                        <a:pt x="159" y="54"/>
                      </a:lnTo>
                      <a:lnTo>
                        <a:pt x="153" y="44"/>
                      </a:lnTo>
                      <a:lnTo>
                        <a:pt x="138" y="26"/>
                      </a:lnTo>
                      <a:lnTo>
                        <a:pt x="125" y="13"/>
                      </a:lnTo>
                      <a:lnTo>
                        <a:pt x="112" y="0"/>
                      </a:lnTo>
                      <a:close/>
                    </a:path>
                  </a:pathLst>
                </a:custGeom>
                <a:solidFill>
                  <a:srgbClr val="305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4" name="Freeform 263"/>
                <p:cNvSpPr>
                  <a:spLocks/>
                </p:cNvSpPr>
                <p:nvPr/>
              </p:nvSpPr>
              <p:spPr bwMode="auto">
                <a:xfrm>
                  <a:off x="2661978" y="3204935"/>
                  <a:ext cx="304800" cy="353060"/>
                </a:xfrm>
                <a:custGeom>
                  <a:avLst/>
                  <a:gdLst>
                    <a:gd name="T0" fmla="*/ 454 w 471"/>
                    <a:gd name="T1" fmla="*/ 343 h 343"/>
                    <a:gd name="T2" fmla="*/ 454 w 471"/>
                    <a:gd name="T3" fmla="*/ 343 h 343"/>
                    <a:gd name="T4" fmla="*/ 459 w 471"/>
                    <a:gd name="T5" fmla="*/ 335 h 343"/>
                    <a:gd name="T6" fmla="*/ 459 w 471"/>
                    <a:gd name="T7" fmla="*/ 335 h 343"/>
                    <a:gd name="T8" fmla="*/ 459 w 471"/>
                    <a:gd name="T9" fmla="*/ 327 h 343"/>
                    <a:gd name="T10" fmla="*/ 458 w 471"/>
                    <a:gd name="T11" fmla="*/ 321 h 343"/>
                    <a:gd name="T12" fmla="*/ 454 w 471"/>
                    <a:gd name="T13" fmla="*/ 314 h 343"/>
                    <a:gd name="T14" fmla="*/ 449 w 471"/>
                    <a:gd name="T15" fmla="*/ 309 h 343"/>
                    <a:gd name="T16" fmla="*/ 441 w 471"/>
                    <a:gd name="T17" fmla="*/ 301 h 343"/>
                    <a:gd name="T18" fmla="*/ 432 w 471"/>
                    <a:gd name="T19" fmla="*/ 295 h 343"/>
                    <a:gd name="T20" fmla="*/ 432 w 471"/>
                    <a:gd name="T21" fmla="*/ 295 h 343"/>
                    <a:gd name="T22" fmla="*/ 404 w 471"/>
                    <a:gd name="T23" fmla="*/ 277 h 343"/>
                    <a:gd name="T24" fmla="*/ 375 w 471"/>
                    <a:gd name="T25" fmla="*/ 262 h 343"/>
                    <a:gd name="T26" fmla="*/ 345 w 471"/>
                    <a:gd name="T27" fmla="*/ 249 h 343"/>
                    <a:gd name="T28" fmla="*/ 316 w 471"/>
                    <a:gd name="T29" fmla="*/ 236 h 343"/>
                    <a:gd name="T30" fmla="*/ 316 w 471"/>
                    <a:gd name="T31" fmla="*/ 236 h 343"/>
                    <a:gd name="T32" fmla="*/ 264 w 471"/>
                    <a:gd name="T33" fmla="*/ 215 h 343"/>
                    <a:gd name="T34" fmla="*/ 212 w 471"/>
                    <a:gd name="T35" fmla="*/ 194 h 343"/>
                    <a:gd name="T36" fmla="*/ 186 w 471"/>
                    <a:gd name="T37" fmla="*/ 182 h 343"/>
                    <a:gd name="T38" fmla="*/ 160 w 471"/>
                    <a:gd name="T39" fmla="*/ 169 h 343"/>
                    <a:gd name="T40" fmla="*/ 135 w 471"/>
                    <a:gd name="T41" fmla="*/ 156 h 343"/>
                    <a:gd name="T42" fmla="*/ 111 w 471"/>
                    <a:gd name="T43" fmla="*/ 142 h 343"/>
                    <a:gd name="T44" fmla="*/ 111 w 471"/>
                    <a:gd name="T45" fmla="*/ 142 h 343"/>
                    <a:gd name="T46" fmla="*/ 80 w 471"/>
                    <a:gd name="T47" fmla="*/ 117 h 343"/>
                    <a:gd name="T48" fmla="*/ 51 w 471"/>
                    <a:gd name="T49" fmla="*/ 90 h 343"/>
                    <a:gd name="T50" fmla="*/ 36 w 471"/>
                    <a:gd name="T51" fmla="*/ 75 h 343"/>
                    <a:gd name="T52" fmla="*/ 25 w 471"/>
                    <a:gd name="T53" fmla="*/ 61 h 343"/>
                    <a:gd name="T54" fmla="*/ 12 w 471"/>
                    <a:gd name="T55" fmla="*/ 44 h 343"/>
                    <a:gd name="T56" fmla="*/ 0 w 471"/>
                    <a:gd name="T57" fmla="*/ 28 h 343"/>
                    <a:gd name="T58" fmla="*/ 0 w 471"/>
                    <a:gd name="T59" fmla="*/ 26 h 343"/>
                    <a:gd name="T60" fmla="*/ 0 w 471"/>
                    <a:gd name="T61" fmla="*/ 26 h 343"/>
                    <a:gd name="T62" fmla="*/ 13 w 471"/>
                    <a:gd name="T63" fmla="*/ 0 h 343"/>
                    <a:gd name="T64" fmla="*/ 13 w 471"/>
                    <a:gd name="T65" fmla="*/ 0 h 343"/>
                    <a:gd name="T66" fmla="*/ 20 w 471"/>
                    <a:gd name="T67" fmla="*/ 12 h 343"/>
                    <a:gd name="T68" fmla="*/ 30 w 471"/>
                    <a:gd name="T69" fmla="*/ 28 h 343"/>
                    <a:gd name="T70" fmla="*/ 46 w 471"/>
                    <a:gd name="T71" fmla="*/ 48 h 343"/>
                    <a:gd name="T72" fmla="*/ 66 w 471"/>
                    <a:gd name="T73" fmla="*/ 70 h 343"/>
                    <a:gd name="T74" fmla="*/ 92 w 471"/>
                    <a:gd name="T75" fmla="*/ 93 h 343"/>
                    <a:gd name="T76" fmla="*/ 106 w 471"/>
                    <a:gd name="T77" fmla="*/ 104 h 343"/>
                    <a:gd name="T78" fmla="*/ 122 w 471"/>
                    <a:gd name="T79" fmla="*/ 114 h 343"/>
                    <a:gd name="T80" fmla="*/ 140 w 471"/>
                    <a:gd name="T81" fmla="*/ 126 h 343"/>
                    <a:gd name="T82" fmla="*/ 158 w 471"/>
                    <a:gd name="T83" fmla="*/ 135 h 343"/>
                    <a:gd name="T84" fmla="*/ 179 w 471"/>
                    <a:gd name="T85" fmla="*/ 145 h 343"/>
                    <a:gd name="T86" fmla="*/ 201 w 471"/>
                    <a:gd name="T87" fmla="*/ 153 h 343"/>
                    <a:gd name="T88" fmla="*/ 201 w 471"/>
                    <a:gd name="T89" fmla="*/ 153 h 343"/>
                    <a:gd name="T90" fmla="*/ 253 w 471"/>
                    <a:gd name="T91" fmla="*/ 171 h 343"/>
                    <a:gd name="T92" fmla="*/ 303 w 471"/>
                    <a:gd name="T93" fmla="*/ 191 h 343"/>
                    <a:gd name="T94" fmla="*/ 349 w 471"/>
                    <a:gd name="T95" fmla="*/ 210 h 343"/>
                    <a:gd name="T96" fmla="*/ 388 w 471"/>
                    <a:gd name="T97" fmla="*/ 231 h 343"/>
                    <a:gd name="T98" fmla="*/ 405 w 471"/>
                    <a:gd name="T99" fmla="*/ 241 h 343"/>
                    <a:gd name="T100" fmla="*/ 422 w 471"/>
                    <a:gd name="T101" fmla="*/ 252 h 343"/>
                    <a:gd name="T102" fmla="*/ 436 w 471"/>
                    <a:gd name="T103" fmla="*/ 262 h 343"/>
                    <a:gd name="T104" fmla="*/ 448 w 471"/>
                    <a:gd name="T105" fmla="*/ 274 h 343"/>
                    <a:gd name="T106" fmla="*/ 458 w 471"/>
                    <a:gd name="T107" fmla="*/ 283 h 343"/>
                    <a:gd name="T108" fmla="*/ 464 w 471"/>
                    <a:gd name="T109" fmla="*/ 293 h 343"/>
                    <a:gd name="T110" fmla="*/ 469 w 471"/>
                    <a:gd name="T111" fmla="*/ 303 h 343"/>
                    <a:gd name="T112" fmla="*/ 471 w 471"/>
                    <a:gd name="T113" fmla="*/ 313 h 343"/>
                    <a:gd name="T114" fmla="*/ 471 w 471"/>
                    <a:gd name="T115" fmla="*/ 313 h 343"/>
                    <a:gd name="T116" fmla="*/ 469 w 471"/>
                    <a:gd name="T117" fmla="*/ 326 h 343"/>
                    <a:gd name="T118" fmla="*/ 466 w 471"/>
                    <a:gd name="T119" fmla="*/ 334 h 343"/>
                    <a:gd name="T120" fmla="*/ 461 w 471"/>
                    <a:gd name="T121" fmla="*/ 340 h 343"/>
                    <a:gd name="T122" fmla="*/ 454 w 471"/>
                    <a:gd name="T123" fmla="*/ 343 h 343"/>
                    <a:gd name="T124" fmla="*/ 454 w 471"/>
                    <a:gd name="T125" fmla="*/ 343 h 3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343"/>
                    <a:gd name="T191" fmla="*/ 471 w 471"/>
                    <a:gd name="T192" fmla="*/ 343 h 3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343">
                      <a:moveTo>
                        <a:pt x="454" y="343"/>
                      </a:moveTo>
                      <a:lnTo>
                        <a:pt x="454" y="343"/>
                      </a:lnTo>
                      <a:lnTo>
                        <a:pt x="459" y="335"/>
                      </a:lnTo>
                      <a:lnTo>
                        <a:pt x="459" y="327"/>
                      </a:lnTo>
                      <a:lnTo>
                        <a:pt x="458" y="321"/>
                      </a:lnTo>
                      <a:lnTo>
                        <a:pt x="454" y="314"/>
                      </a:lnTo>
                      <a:lnTo>
                        <a:pt x="449" y="309"/>
                      </a:lnTo>
                      <a:lnTo>
                        <a:pt x="441" y="301"/>
                      </a:lnTo>
                      <a:lnTo>
                        <a:pt x="432" y="295"/>
                      </a:lnTo>
                      <a:lnTo>
                        <a:pt x="404" y="277"/>
                      </a:lnTo>
                      <a:lnTo>
                        <a:pt x="375" y="262"/>
                      </a:lnTo>
                      <a:lnTo>
                        <a:pt x="345" y="249"/>
                      </a:lnTo>
                      <a:lnTo>
                        <a:pt x="316" y="236"/>
                      </a:lnTo>
                      <a:lnTo>
                        <a:pt x="264" y="215"/>
                      </a:lnTo>
                      <a:lnTo>
                        <a:pt x="212" y="194"/>
                      </a:lnTo>
                      <a:lnTo>
                        <a:pt x="186" y="182"/>
                      </a:lnTo>
                      <a:lnTo>
                        <a:pt x="160" y="169"/>
                      </a:lnTo>
                      <a:lnTo>
                        <a:pt x="135" y="156"/>
                      </a:lnTo>
                      <a:lnTo>
                        <a:pt x="111" y="142"/>
                      </a:lnTo>
                      <a:lnTo>
                        <a:pt x="80" y="117"/>
                      </a:lnTo>
                      <a:lnTo>
                        <a:pt x="51" y="90"/>
                      </a:lnTo>
                      <a:lnTo>
                        <a:pt x="36" y="75"/>
                      </a:lnTo>
                      <a:lnTo>
                        <a:pt x="25" y="61"/>
                      </a:lnTo>
                      <a:lnTo>
                        <a:pt x="12" y="44"/>
                      </a:lnTo>
                      <a:lnTo>
                        <a:pt x="0" y="28"/>
                      </a:lnTo>
                      <a:lnTo>
                        <a:pt x="0" y="26"/>
                      </a:lnTo>
                      <a:lnTo>
                        <a:pt x="13" y="0"/>
                      </a:lnTo>
                      <a:lnTo>
                        <a:pt x="20" y="12"/>
                      </a:lnTo>
                      <a:lnTo>
                        <a:pt x="30" y="28"/>
                      </a:lnTo>
                      <a:lnTo>
                        <a:pt x="46" y="48"/>
                      </a:lnTo>
                      <a:lnTo>
                        <a:pt x="66" y="70"/>
                      </a:lnTo>
                      <a:lnTo>
                        <a:pt x="92" y="93"/>
                      </a:lnTo>
                      <a:lnTo>
                        <a:pt x="106" y="104"/>
                      </a:lnTo>
                      <a:lnTo>
                        <a:pt x="122" y="114"/>
                      </a:lnTo>
                      <a:lnTo>
                        <a:pt x="140" y="126"/>
                      </a:lnTo>
                      <a:lnTo>
                        <a:pt x="158" y="135"/>
                      </a:lnTo>
                      <a:lnTo>
                        <a:pt x="179" y="145"/>
                      </a:lnTo>
                      <a:lnTo>
                        <a:pt x="201" y="153"/>
                      </a:lnTo>
                      <a:lnTo>
                        <a:pt x="253" y="171"/>
                      </a:lnTo>
                      <a:lnTo>
                        <a:pt x="303" y="191"/>
                      </a:lnTo>
                      <a:lnTo>
                        <a:pt x="349" y="210"/>
                      </a:lnTo>
                      <a:lnTo>
                        <a:pt x="388" y="231"/>
                      </a:lnTo>
                      <a:lnTo>
                        <a:pt x="405" y="241"/>
                      </a:lnTo>
                      <a:lnTo>
                        <a:pt x="422" y="252"/>
                      </a:lnTo>
                      <a:lnTo>
                        <a:pt x="436" y="262"/>
                      </a:lnTo>
                      <a:lnTo>
                        <a:pt x="448" y="274"/>
                      </a:lnTo>
                      <a:lnTo>
                        <a:pt x="458" y="283"/>
                      </a:lnTo>
                      <a:lnTo>
                        <a:pt x="464" y="293"/>
                      </a:lnTo>
                      <a:lnTo>
                        <a:pt x="469" y="303"/>
                      </a:lnTo>
                      <a:lnTo>
                        <a:pt x="471" y="313"/>
                      </a:lnTo>
                      <a:lnTo>
                        <a:pt x="469" y="326"/>
                      </a:lnTo>
                      <a:lnTo>
                        <a:pt x="466" y="334"/>
                      </a:lnTo>
                      <a:lnTo>
                        <a:pt x="461" y="340"/>
                      </a:lnTo>
                      <a:lnTo>
                        <a:pt x="454" y="343"/>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5" name="Freeform 264"/>
                <p:cNvSpPr>
                  <a:spLocks/>
                </p:cNvSpPr>
                <p:nvPr/>
              </p:nvSpPr>
              <p:spPr bwMode="auto">
                <a:xfrm>
                  <a:off x="2661978" y="3206205"/>
                  <a:ext cx="303529" cy="351789"/>
                </a:xfrm>
                <a:custGeom>
                  <a:avLst/>
                  <a:gdLst>
                    <a:gd name="T0" fmla="*/ 454 w 469"/>
                    <a:gd name="T1" fmla="*/ 341 h 341"/>
                    <a:gd name="T2" fmla="*/ 454 w 469"/>
                    <a:gd name="T3" fmla="*/ 341 h 341"/>
                    <a:gd name="T4" fmla="*/ 459 w 469"/>
                    <a:gd name="T5" fmla="*/ 333 h 341"/>
                    <a:gd name="T6" fmla="*/ 459 w 469"/>
                    <a:gd name="T7" fmla="*/ 333 h 341"/>
                    <a:gd name="T8" fmla="*/ 459 w 469"/>
                    <a:gd name="T9" fmla="*/ 325 h 341"/>
                    <a:gd name="T10" fmla="*/ 458 w 469"/>
                    <a:gd name="T11" fmla="*/ 319 h 341"/>
                    <a:gd name="T12" fmla="*/ 454 w 469"/>
                    <a:gd name="T13" fmla="*/ 312 h 341"/>
                    <a:gd name="T14" fmla="*/ 449 w 469"/>
                    <a:gd name="T15" fmla="*/ 307 h 341"/>
                    <a:gd name="T16" fmla="*/ 441 w 469"/>
                    <a:gd name="T17" fmla="*/ 299 h 341"/>
                    <a:gd name="T18" fmla="*/ 432 w 469"/>
                    <a:gd name="T19" fmla="*/ 293 h 341"/>
                    <a:gd name="T20" fmla="*/ 432 w 469"/>
                    <a:gd name="T21" fmla="*/ 293 h 341"/>
                    <a:gd name="T22" fmla="*/ 404 w 469"/>
                    <a:gd name="T23" fmla="*/ 275 h 341"/>
                    <a:gd name="T24" fmla="*/ 375 w 469"/>
                    <a:gd name="T25" fmla="*/ 260 h 341"/>
                    <a:gd name="T26" fmla="*/ 345 w 469"/>
                    <a:gd name="T27" fmla="*/ 247 h 341"/>
                    <a:gd name="T28" fmla="*/ 316 w 469"/>
                    <a:gd name="T29" fmla="*/ 234 h 341"/>
                    <a:gd name="T30" fmla="*/ 316 w 469"/>
                    <a:gd name="T31" fmla="*/ 234 h 341"/>
                    <a:gd name="T32" fmla="*/ 264 w 469"/>
                    <a:gd name="T33" fmla="*/ 213 h 341"/>
                    <a:gd name="T34" fmla="*/ 212 w 469"/>
                    <a:gd name="T35" fmla="*/ 192 h 341"/>
                    <a:gd name="T36" fmla="*/ 186 w 469"/>
                    <a:gd name="T37" fmla="*/ 180 h 341"/>
                    <a:gd name="T38" fmla="*/ 160 w 469"/>
                    <a:gd name="T39" fmla="*/ 167 h 341"/>
                    <a:gd name="T40" fmla="*/ 135 w 469"/>
                    <a:gd name="T41" fmla="*/ 154 h 341"/>
                    <a:gd name="T42" fmla="*/ 111 w 469"/>
                    <a:gd name="T43" fmla="*/ 140 h 341"/>
                    <a:gd name="T44" fmla="*/ 111 w 469"/>
                    <a:gd name="T45" fmla="*/ 140 h 341"/>
                    <a:gd name="T46" fmla="*/ 80 w 469"/>
                    <a:gd name="T47" fmla="*/ 115 h 341"/>
                    <a:gd name="T48" fmla="*/ 51 w 469"/>
                    <a:gd name="T49" fmla="*/ 88 h 341"/>
                    <a:gd name="T50" fmla="*/ 36 w 469"/>
                    <a:gd name="T51" fmla="*/ 73 h 341"/>
                    <a:gd name="T52" fmla="*/ 25 w 469"/>
                    <a:gd name="T53" fmla="*/ 59 h 341"/>
                    <a:gd name="T54" fmla="*/ 12 w 469"/>
                    <a:gd name="T55" fmla="*/ 42 h 341"/>
                    <a:gd name="T56" fmla="*/ 0 w 469"/>
                    <a:gd name="T57" fmla="*/ 26 h 341"/>
                    <a:gd name="T58" fmla="*/ 0 w 469"/>
                    <a:gd name="T59" fmla="*/ 24 h 341"/>
                    <a:gd name="T60" fmla="*/ 0 w 469"/>
                    <a:gd name="T61" fmla="*/ 24 h 341"/>
                    <a:gd name="T62" fmla="*/ 12 w 469"/>
                    <a:gd name="T63" fmla="*/ 0 h 341"/>
                    <a:gd name="T64" fmla="*/ 12 w 469"/>
                    <a:gd name="T65" fmla="*/ 0 h 341"/>
                    <a:gd name="T66" fmla="*/ 18 w 469"/>
                    <a:gd name="T67" fmla="*/ 13 h 341"/>
                    <a:gd name="T68" fmla="*/ 30 w 469"/>
                    <a:gd name="T69" fmla="*/ 29 h 341"/>
                    <a:gd name="T70" fmla="*/ 44 w 469"/>
                    <a:gd name="T71" fmla="*/ 49 h 341"/>
                    <a:gd name="T72" fmla="*/ 66 w 469"/>
                    <a:gd name="T73" fmla="*/ 70 h 341"/>
                    <a:gd name="T74" fmla="*/ 90 w 469"/>
                    <a:gd name="T75" fmla="*/ 93 h 341"/>
                    <a:gd name="T76" fmla="*/ 105 w 469"/>
                    <a:gd name="T77" fmla="*/ 104 h 341"/>
                    <a:gd name="T78" fmla="*/ 121 w 469"/>
                    <a:gd name="T79" fmla="*/ 115 h 341"/>
                    <a:gd name="T80" fmla="*/ 139 w 469"/>
                    <a:gd name="T81" fmla="*/ 125 h 341"/>
                    <a:gd name="T82" fmla="*/ 157 w 469"/>
                    <a:gd name="T83" fmla="*/ 135 h 341"/>
                    <a:gd name="T84" fmla="*/ 178 w 469"/>
                    <a:gd name="T85" fmla="*/ 145 h 341"/>
                    <a:gd name="T86" fmla="*/ 199 w 469"/>
                    <a:gd name="T87" fmla="*/ 153 h 341"/>
                    <a:gd name="T88" fmla="*/ 199 w 469"/>
                    <a:gd name="T89" fmla="*/ 153 h 341"/>
                    <a:gd name="T90" fmla="*/ 251 w 469"/>
                    <a:gd name="T91" fmla="*/ 171 h 341"/>
                    <a:gd name="T92" fmla="*/ 301 w 469"/>
                    <a:gd name="T93" fmla="*/ 190 h 341"/>
                    <a:gd name="T94" fmla="*/ 347 w 469"/>
                    <a:gd name="T95" fmla="*/ 211 h 341"/>
                    <a:gd name="T96" fmla="*/ 386 w 469"/>
                    <a:gd name="T97" fmla="*/ 231 h 341"/>
                    <a:gd name="T98" fmla="*/ 404 w 469"/>
                    <a:gd name="T99" fmla="*/ 241 h 341"/>
                    <a:gd name="T100" fmla="*/ 420 w 469"/>
                    <a:gd name="T101" fmla="*/ 252 h 341"/>
                    <a:gd name="T102" fmla="*/ 435 w 469"/>
                    <a:gd name="T103" fmla="*/ 262 h 341"/>
                    <a:gd name="T104" fmla="*/ 446 w 469"/>
                    <a:gd name="T105" fmla="*/ 272 h 341"/>
                    <a:gd name="T106" fmla="*/ 456 w 469"/>
                    <a:gd name="T107" fmla="*/ 283 h 341"/>
                    <a:gd name="T108" fmla="*/ 462 w 469"/>
                    <a:gd name="T109" fmla="*/ 293 h 341"/>
                    <a:gd name="T110" fmla="*/ 467 w 469"/>
                    <a:gd name="T111" fmla="*/ 302 h 341"/>
                    <a:gd name="T112" fmla="*/ 469 w 469"/>
                    <a:gd name="T113" fmla="*/ 312 h 341"/>
                    <a:gd name="T114" fmla="*/ 469 w 469"/>
                    <a:gd name="T115" fmla="*/ 312 h 341"/>
                    <a:gd name="T116" fmla="*/ 469 w 469"/>
                    <a:gd name="T117" fmla="*/ 324 h 341"/>
                    <a:gd name="T118" fmla="*/ 466 w 469"/>
                    <a:gd name="T119" fmla="*/ 333 h 341"/>
                    <a:gd name="T120" fmla="*/ 461 w 469"/>
                    <a:gd name="T121" fmla="*/ 338 h 341"/>
                    <a:gd name="T122" fmla="*/ 454 w 469"/>
                    <a:gd name="T123" fmla="*/ 341 h 341"/>
                    <a:gd name="T124" fmla="*/ 454 w 469"/>
                    <a:gd name="T125" fmla="*/ 341 h 3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41"/>
                    <a:gd name="T191" fmla="*/ 469 w 469"/>
                    <a:gd name="T192" fmla="*/ 341 h 3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41">
                      <a:moveTo>
                        <a:pt x="454" y="341"/>
                      </a:moveTo>
                      <a:lnTo>
                        <a:pt x="454" y="341"/>
                      </a:lnTo>
                      <a:lnTo>
                        <a:pt x="459" y="333"/>
                      </a:lnTo>
                      <a:lnTo>
                        <a:pt x="459" y="325"/>
                      </a:lnTo>
                      <a:lnTo>
                        <a:pt x="458" y="319"/>
                      </a:lnTo>
                      <a:lnTo>
                        <a:pt x="454" y="312"/>
                      </a:lnTo>
                      <a:lnTo>
                        <a:pt x="449" y="307"/>
                      </a:lnTo>
                      <a:lnTo>
                        <a:pt x="441" y="299"/>
                      </a:lnTo>
                      <a:lnTo>
                        <a:pt x="432" y="293"/>
                      </a:lnTo>
                      <a:lnTo>
                        <a:pt x="404" y="275"/>
                      </a:lnTo>
                      <a:lnTo>
                        <a:pt x="375" y="260"/>
                      </a:lnTo>
                      <a:lnTo>
                        <a:pt x="345" y="247"/>
                      </a:lnTo>
                      <a:lnTo>
                        <a:pt x="316" y="234"/>
                      </a:lnTo>
                      <a:lnTo>
                        <a:pt x="264" y="213"/>
                      </a:lnTo>
                      <a:lnTo>
                        <a:pt x="212" y="192"/>
                      </a:lnTo>
                      <a:lnTo>
                        <a:pt x="186" y="180"/>
                      </a:lnTo>
                      <a:lnTo>
                        <a:pt x="160" y="167"/>
                      </a:lnTo>
                      <a:lnTo>
                        <a:pt x="135" y="154"/>
                      </a:lnTo>
                      <a:lnTo>
                        <a:pt x="111" y="140"/>
                      </a:lnTo>
                      <a:lnTo>
                        <a:pt x="80" y="115"/>
                      </a:lnTo>
                      <a:lnTo>
                        <a:pt x="51" y="88"/>
                      </a:lnTo>
                      <a:lnTo>
                        <a:pt x="36" y="73"/>
                      </a:lnTo>
                      <a:lnTo>
                        <a:pt x="25" y="59"/>
                      </a:lnTo>
                      <a:lnTo>
                        <a:pt x="12" y="42"/>
                      </a:lnTo>
                      <a:lnTo>
                        <a:pt x="0" y="26"/>
                      </a:lnTo>
                      <a:lnTo>
                        <a:pt x="0" y="24"/>
                      </a:lnTo>
                      <a:lnTo>
                        <a:pt x="12" y="0"/>
                      </a:lnTo>
                      <a:lnTo>
                        <a:pt x="18" y="13"/>
                      </a:lnTo>
                      <a:lnTo>
                        <a:pt x="30" y="29"/>
                      </a:lnTo>
                      <a:lnTo>
                        <a:pt x="44" y="49"/>
                      </a:lnTo>
                      <a:lnTo>
                        <a:pt x="66" y="70"/>
                      </a:lnTo>
                      <a:lnTo>
                        <a:pt x="90" y="93"/>
                      </a:lnTo>
                      <a:lnTo>
                        <a:pt x="105" y="104"/>
                      </a:lnTo>
                      <a:lnTo>
                        <a:pt x="121" y="115"/>
                      </a:lnTo>
                      <a:lnTo>
                        <a:pt x="139" y="125"/>
                      </a:lnTo>
                      <a:lnTo>
                        <a:pt x="157" y="135"/>
                      </a:lnTo>
                      <a:lnTo>
                        <a:pt x="178" y="145"/>
                      </a:lnTo>
                      <a:lnTo>
                        <a:pt x="199" y="153"/>
                      </a:lnTo>
                      <a:lnTo>
                        <a:pt x="251" y="171"/>
                      </a:lnTo>
                      <a:lnTo>
                        <a:pt x="301" y="190"/>
                      </a:lnTo>
                      <a:lnTo>
                        <a:pt x="347" y="211"/>
                      </a:lnTo>
                      <a:lnTo>
                        <a:pt x="386" y="231"/>
                      </a:lnTo>
                      <a:lnTo>
                        <a:pt x="404" y="241"/>
                      </a:lnTo>
                      <a:lnTo>
                        <a:pt x="420" y="252"/>
                      </a:lnTo>
                      <a:lnTo>
                        <a:pt x="435" y="262"/>
                      </a:lnTo>
                      <a:lnTo>
                        <a:pt x="446" y="272"/>
                      </a:lnTo>
                      <a:lnTo>
                        <a:pt x="456" y="283"/>
                      </a:lnTo>
                      <a:lnTo>
                        <a:pt x="462" y="293"/>
                      </a:lnTo>
                      <a:lnTo>
                        <a:pt x="467" y="302"/>
                      </a:lnTo>
                      <a:lnTo>
                        <a:pt x="469" y="312"/>
                      </a:lnTo>
                      <a:lnTo>
                        <a:pt x="469" y="324"/>
                      </a:lnTo>
                      <a:lnTo>
                        <a:pt x="466" y="333"/>
                      </a:lnTo>
                      <a:lnTo>
                        <a:pt x="461" y="338"/>
                      </a:lnTo>
                      <a:lnTo>
                        <a:pt x="454" y="341"/>
                      </a:lnTo>
                      <a:close/>
                    </a:path>
                  </a:pathLst>
                </a:custGeom>
                <a:solidFill>
                  <a:srgbClr val="248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6" name="Freeform 265"/>
                <p:cNvSpPr>
                  <a:spLocks/>
                </p:cNvSpPr>
                <p:nvPr/>
              </p:nvSpPr>
              <p:spPr bwMode="auto">
                <a:xfrm>
                  <a:off x="2661978" y="3208745"/>
                  <a:ext cx="302260" cy="349250"/>
                </a:xfrm>
                <a:custGeom>
                  <a:avLst/>
                  <a:gdLst>
                    <a:gd name="T0" fmla="*/ 454 w 467"/>
                    <a:gd name="T1" fmla="*/ 339 h 339"/>
                    <a:gd name="T2" fmla="*/ 454 w 467"/>
                    <a:gd name="T3" fmla="*/ 339 h 339"/>
                    <a:gd name="T4" fmla="*/ 459 w 467"/>
                    <a:gd name="T5" fmla="*/ 331 h 339"/>
                    <a:gd name="T6" fmla="*/ 459 w 467"/>
                    <a:gd name="T7" fmla="*/ 331 h 339"/>
                    <a:gd name="T8" fmla="*/ 459 w 467"/>
                    <a:gd name="T9" fmla="*/ 323 h 339"/>
                    <a:gd name="T10" fmla="*/ 458 w 467"/>
                    <a:gd name="T11" fmla="*/ 317 h 339"/>
                    <a:gd name="T12" fmla="*/ 454 w 467"/>
                    <a:gd name="T13" fmla="*/ 310 h 339"/>
                    <a:gd name="T14" fmla="*/ 449 w 467"/>
                    <a:gd name="T15" fmla="*/ 305 h 339"/>
                    <a:gd name="T16" fmla="*/ 441 w 467"/>
                    <a:gd name="T17" fmla="*/ 297 h 339"/>
                    <a:gd name="T18" fmla="*/ 432 w 467"/>
                    <a:gd name="T19" fmla="*/ 291 h 339"/>
                    <a:gd name="T20" fmla="*/ 432 w 467"/>
                    <a:gd name="T21" fmla="*/ 291 h 339"/>
                    <a:gd name="T22" fmla="*/ 404 w 467"/>
                    <a:gd name="T23" fmla="*/ 273 h 339"/>
                    <a:gd name="T24" fmla="*/ 375 w 467"/>
                    <a:gd name="T25" fmla="*/ 258 h 339"/>
                    <a:gd name="T26" fmla="*/ 345 w 467"/>
                    <a:gd name="T27" fmla="*/ 245 h 339"/>
                    <a:gd name="T28" fmla="*/ 316 w 467"/>
                    <a:gd name="T29" fmla="*/ 232 h 339"/>
                    <a:gd name="T30" fmla="*/ 316 w 467"/>
                    <a:gd name="T31" fmla="*/ 232 h 339"/>
                    <a:gd name="T32" fmla="*/ 264 w 467"/>
                    <a:gd name="T33" fmla="*/ 211 h 339"/>
                    <a:gd name="T34" fmla="*/ 212 w 467"/>
                    <a:gd name="T35" fmla="*/ 190 h 339"/>
                    <a:gd name="T36" fmla="*/ 186 w 467"/>
                    <a:gd name="T37" fmla="*/ 178 h 339"/>
                    <a:gd name="T38" fmla="*/ 160 w 467"/>
                    <a:gd name="T39" fmla="*/ 165 h 339"/>
                    <a:gd name="T40" fmla="*/ 135 w 467"/>
                    <a:gd name="T41" fmla="*/ 152 h 339"/>
                    <a:gd name="T42" fmla="*/ 111 w 467"/>
                    <a:gd name="T43" fmla="*/ 138 h 339"/>
                    <a:gd name="T44" fmla="*/ 111 w 467"/>
                    <a:gd name="T45" fmla="*/ 138 h 339"/>
                    <a:gd name="T46" fmla="*/ 80 w 467"/>
                    <a:gd name="T47" fmla="*/ 113 h 339"/>
                    <a:gd name="T48" fmla="*/ 51 w 467"/>
                    <a:gd name="T49" fmla="*/ 86 h 339"/>
                    <a:gd name="T50" fmla="*/ 36 w 467"/>
                    <a:gd name="T51" fmla="*/ 71 h 339"/>
                    <a:gd name="T52" fmla="*/ 25 w 467"/>
                    <a:gd name="T53" fmla="*/ 57 h 339"/>
                    <a:gd name="T54" fmla="*/ 12 w 467"/>
                    <a:gd name="T55" fmla="*/ 40 h 339"/>
                    <a:gd name="T56" fmla="*/ 0 w 467"/>
                    <a:gd name="T57" fmla="*/ 24 h 339"/>
                    <a:gd name="T58" fmla="*/ 0 w 467"/>
                    <a:gd name="T59" fmla="*/ 22 h 339"/>
                    <a:gd name="T60" fmla="*/ 0 w 467"/>
                    <a:gd name="T61" fmla="*/ 22 h 339"/>
                    <a:gd name="T62" fmla="*/ 10 w 467"/>
                    <a:gd name="T63" fmla="*/ 0 h 339"/>
                    <a:gd name="T64" fmla="*/ 10 w 467"/>
                    <a:gd name="T65" fmla="*/ 0 h 339"/>
                    <a:gd name="T66" fmla="*/ 17 w 467"/>
                    <a:gd name="T67" fmla="*/ 13 h 339"/>
                    <a:gd name="T68" fmla="*/ 28 w 467"/>
                    <a:gd name="T69" fmla="*/ 29 h 339"/>
                    <a:gd name="T70" fmla="*/ 44 w 467"/>
                    <a:gd name="T71" fmla="*/ 48 h 339"/>
                    <a:gd name="T72" fmla="*/ 64 w 467"/>
                    <a:gd name="T73" fmla="*/ 71 h 339"/>
                    <a:gd name="T74" fmla="*/ 88 w 467"/>
                    <a:gd name="T75" fmla="*/ 94 h 339"/>
                    <a:gd name="T76" fmla="*/ 103 w 467"/>
                    <a:gd name="T77" fmla="*/ 105 h 339"/>
                    <a:gd name="T78" fmla="*/ 119 w 467"/>
                    <a:gd name="T79" fmla="*/ 115 h 339"/>
                    <a:gd name="T80" fmla="*/ 137 w 467"/>
                    <a:gd name="T81" fmla="*/ 126 h 339"/>
                    <a:gd name="T82" fmla="*/ 155 w 467"/>
                    <a:gd name="T83" fmla="*/ 136 h 339"/>
                    <a:gd name="T84" fmla="*/ 176 w 467"/>
                    <a:gd name="T85" fmla="*/ 144 h 339"/>
                    <a:gd name="T86" fmla="*/ 197 w 467"/>
                    <a:gd name="T87" fmla="*/ 152 h 339"/>
                    <a:gd name="T88" fmla="*/ 197 w 467"/>
                    <a:gd name="T89" fmla="*/ 152 h 339"/>
                    <a:gd name="T90" fmla="*/ 249 w 467"/>
                    <a:gd name="T91" fmla="*/ 172 h 339"/>
                    <a:gd name="T92" fmla="*/ 300 w 467"/>
                    <a:gd name="T93" fmla="*/ 190 h 339"/>
                    <a:gd name="T94" fmla="*/ 345 w 467"/>
                    <a:gd name="T95" fmla="*/ 211 h 339"/>
                    <a:gd name="T96" fmla="*/ 386 w 467"/>
                    <a:gd name="T97" fmla="*/ 231 h 339"/>
                    <a:gd name="T98" fmla="*/ 402 w 467"/>
                    <a:gd name="T99" fmla="*/ 240 h 339"/>
                    <a:gd name="T100" fmla="*/ 418 w 467"/>
                    <a:gd name="T101" fmla="*/ 252 h 339"/>
                    <a:gd name="T102" fmla="*/ 433 w 467"/>
                    <a:gd name="T103" fmla="*/ 261 h 339"/>
                    <a:gd name="T104" fmla="*/ 445 w 467"/>
                    <a:gd name="T105" fmla="*/ 271 h 339"/>
                    <a:gd name="T106" fmla="*/ 454 w 467"/>
                    <a:gd name="T107" fmla="*/ 281 h 339"/>
                    <a:gd name="T108" fmla="*/ 461 w 467"/>
                    <a:gd name="T109" fmla="*/ 292 h 339"/>
                    <a:gd name="T110" fmla="*/ 466 w 467"/>
                    <a:gd name="T111" fmla="*/ 302 h 339"/>
                    <a:gd name="T112" fmla="*/ 467 w 467"/>
                    <a:gd name="T113" fmla="*/ 312 h 339"/>
                    <a:gd name="T114" fmla="*/ 467 w 467"/>
                    <a:gd name="T115" fmla="*/ 312 h 339"/>
                    <a:gd name="T116" fmla="*/ 467 w 467"/>
                    <a:gd name="T117" fmla="*/ 323 h 339"/>
                    <a:gd name="T118" fmla="*/ 464 w 467"/>
                    <a:gd name="T119" fmla="*/ 331 h 339"/>
                    <a:gd name="T120" fmla="*/ 461 w 467"/>
                    <a:gd name="T121" fmla="*/ 336 h 339"/>
                    <a:gd name="T122" fmla="*/ 454 w 467"/>
                    <a:gd name="T123" fmla="*/ 339 h 339"/>
                    <a:gd name="T124" fmla="*/ 454 w 467"/>
                    <a:gd name="T125" fmla="*/ 339 h 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7"/>
                    <a:gd name="T190" fmla="*/ 0 h 339"/>
                    <a:gd name="T191" fmla="*/ 467 w 467"/>
                    <a:gd name="T192" fmla="*/ 339 h 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7" h="339">
                      <a:moveTo>
                        <a:pt x="454" y="339"/>
                      </a:moveTo>
                      <a:lnTo>
                        <a:pt x="454" y="339"/>
                      </a:lnTo>
                      <a:lnTo>
                        <a:pt x="459" y="331"/>
                      </a:lnTo>
                      <a:lnTo>
                        <a:pt x="459" y="323"/>
                      </a:lnTo>
                      <a:lnTo>
                        <a:pt x="458" y="317"/>
                      </a:lnTo>
                      <a:lnTo>
                        <a:pt x="454" y="310"/>
                      </a:lnTo>
                      <a:lnTo>
                        <a:pt x="449" y="305"/>
                      </a:lnTo>
                      <a:lnTo>
                        <a:pt x="441" y="297"/>
                      </a:lnTo>
                      <a:lnTo>
                        <a:pt x="432" y="291"/>
                      </a:lnTo>
                      <a:lnTo>
                        <a:pt x="404" y="273"/>
                      </a:lnTo>
                      <a:lnTo>
                        <a:pt x="375" y="258"/>
                      </a:lnTo>
                      <a:lnTo>
                        <a:pt x="345" y="245"/>
                      </a:lnTo>
                      <a:lnTo>
                        <a:pt x="316" y="232"/>
                      </a:lnTo>
                      <a:lnTo>
                        <a:pt x="264" y="211"/>
                      </a:lnTo>
                      <a:lnTo>
                        <a:pt x="212" y="190"/>
                      </a:lnTo>
                      <a:lnTo>
                        <a:pt x="186" y="178"/>
                      </a:lnTo>
                      <a:lnTo>
                        <a:pt x="160" y="165"/>
                      </a:lnTo>
                      <a:lnTo>
                        <a:pt x="135" y="152"/>
                      </a:lnTo>
                      <a:lnTo>
                        <a:pt x="111" y="138"/>
                      </a:lnTo>
                      <a:lnTo>
                        <a:pt x="80" y="113"/>
                      </a:lnTo>
                      <a:lnTo>
                        <a:pt x="51" y="86"/>
                      </a:lnTo>
                      <a:lnTo>
                        <a:pt x="36" y="71"/>
                      </a:lnTo>
                      <a:lnTo>
                        <a:pt x="25" y="57"/>
                      </a:lnTo>
                      <a:lnTo>
                        <a:pt x="12" y="40"/>
                      </a:lnTo>
                      <a:lnTo>
                        <a:pt x="0" y="24"/>
                      </a:lnTo>
                      <a:lnTo>
                        <a:pt x="0" y="22"/>
                      </a:lnTo>
                      <a:lnTo>
                        <a:pt x="10" y="0"/>
                      </a:lnTo>
                      <a:lnTo>
                        <a:pt x="17" y="13"/>
                      </a:lnTo>
                      <a:lnTo>
                        <a:pt x="28" y="29"/>
                      </a:lnTo>
                      <a:lnTo>
                        <a:pt x="44" y="48"/>
                      </a:lnTo>
                      <a:lnTo>
                        <a:pt x="64" y="71"/>
                      </a:lnTo>
                      <a:lnTo>
                        <a:pt x="88" y="94"/>
                      </a:lnTo>
                      <a:lnTo>
                        <a:pt x="103" y="105"/>
                      </a:lnTo>
                      <a:lnTo>
                        <a:pt x="119" y="115"/>
                      </a:lnTo>
                      <a:lnTo>
                        <a:pt x="137" y="126"/>
                      </a:lnTo>
                      <a:lnTo>
                        <a:pt x="155" y="136"/>
                      </a:lnTo>
                      <a:lnTo>
                        <a:pt x="176" y="144"/>
                      </a:lnTo>
                      <a:lnTo>
                        <a:pt x="197" y="152"/>
                      </a:lnTo>
                      <a:lnTo>
                        <a:pt x="249" y="172"/>
                      </a:lnTo>
                      <a:lnTo>
                        <a:pt x="300" y="190"/>
                      </a:lnTo>
                      <a:lnTo>
                        <a:pt x="345" y="211"/>
                      </a:lnTo>
                      <a:lnTo>
                        <a:pt x="386" y="231"/>
                      </a:lnTo>
                      <a:lnTo>
                        <a:pt x="402" y="240"/>
                      </a:lnTo>
                      <a:lnTo>
                        <a:pt x="418" y="252"/>
                      </a:lnTo>
                      <a:lnTo>
                        <a:pt x="433" y="261"/>
                      </a:lnTo>
                      <a:lnTo>
                        <a:pt x="445" y="271"/>
                      </a:lnTo>
                      <a:lnTo>
                        <a:pt x="454" y="281"/>
                      </a:lnTo>
                      <a:lnTo>
                        <a:pt x="461" y="292"/>
                      </a:lnTo>
                      <a:lnTo>
                        <a:pt x="466" y="302"/>
                      </a:lnTo>
                      <a:lnTo>
                        <a:pt x="467" y="312"/>
                      </a:lnTo>
                      <a:lnTo>
                        <a:pt x="467" y="323"/>
                      </a:lnTo>
                      <a:lnTo>
                        <a:pt x="464" y="331"/>
                      </a:lnTo>
                      <a:lnTo>
                        <a:pt x="461" y="336"/>
                      </a:lnTo>
                      <a:lnTo>
                        <a:pt x="454" y="339"/>
                      </a:lnTo>
                      <a:close/>
                    </a:path>
                  </a:pathLst>
                </a:custGeom>
                <a:solidFill>
                  <a:srgbClr val="288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7" name="Freeform 266"/>
                <p:cNvSpPr>
                  <a:spLocks/>
                </p:cNvSpPr>
                <p:nvPr/>
              </p:nvSpPr>
              <p:spPr bwMode="auto">
                <a:xfrm>
                  <a:off x="2661978" y="3211285"/>
                  <a:ext cx="302260" cy="346710"/>
                </a:xfrm>
                <a:custGeom>
                  <a:avLst/>
                  <a:gdLst>
                    <a:gd name="T0" fmla="*/ 454 w 467"/>
                    <a:gd name="T1" fmla="*/ 336 h 336"/>
                    <a:gd name="T2" fmla="*/ 454 w 467"/>
                    <a:gd name="T3" fmla="*/ 336 h 336"/>
                    <a:gd name="T4" fmla="*/ 459 w 467"/>
                    <a:gd name="T5" fmla="*/ 328 h 336"/>
                    <a:gd name="T6" fmla="*/ 459 w 467"/>
                    <a:gd name="T7" fmla="*/ 328 h 336"/>
                    <a:gd name="T8" fmla="*/ 459 w 467"/>
                    <a:gd name="T9" fmla="*/ 320 h 336"/>
                    <a:gd name="T10" fmla="*/ 458 w 467"/>
                    <a:gd name="T11" fmla="*/ 314 h 336"/>
                    <a:gd name="T12" fmla="*/ 454 w 467"/>
                    <a:gd name="T13" fmla="*/ 307 h 336"/>
                    <a:gd name="T14" fmla="*/ 449 w 467"/>
                    <a:gd name="T15" fmla="*/ 302 h 336"/>
                    <a:gd name="T16" fmla="*/ 441 w 467"/>
                    <a:gd name="T17" fmla="*/ 294 h 336"/>
                    <a:gd name="T18" fmla="*/ 432 w 467"/>
                    <a:gd name="T19" fmla="*/ 288 h 336"/>
                    <a:gd name="T20" fmla="*/ 432 w 467"/>
                    <a:gd name="T21" fmla="*/ 288 h 336"/>
                    <a:gd name="T22" fmla="*/ 404 w 467"/>
                    <a:gd name="T23" fmla="*/ 270 h 336"/>
                    <a:gd name="T24" fmla="*/ 375 w 467"/>
                    <a:gd name="T25" fmla="*/ 255 h 336"/>
                    <a:gd name="T26" fmla="*/ 345 w 467"/>
                    <a:gd name="T27" fmla="*/ 242 h 336"/>
                    <a:gd name="T28" fmla="*/ 316 w 467"/>
                    <a:gd name="T29" fmla="*/ 229 h 336"/>
                    <a:gd name="T30" fmla="*/ 316 w 467"/>
                    <a:gd name="T31" fmla="*/ 229 h 336"/>
                    <a:gd name="T32" fmla="*/ 264 w 467"/>
                    <a:gd name="T33" fmla="*/ 208 h 336"/>
                    <a:gd name="T34" fmla="*/ 212 w 467"/>
                    <a:gd name="T35" fmla="*/ 187 h 336"/>
                    <a:gd name="T36" fmla="*/ 186 w 467"/>
                    <a:gd name="T37" fmla="*/ 175 h 336"/>
                    <a:gd name="T38" fmla="*/ 160 w 467"/>
                    <a:gd name="T39" fmla="*/ 162 h 336"/>
                    <a:gd name="T40" fmla="*/ 135 w 467"/>
                    <a:gd name="T41" fmla="*/ 149 h 336"/>
                    <a:gd name="T42" fmla="*/ 111 w 467"/>
                    <a:gd name="T43" fmla="*/ 135 h 336"/>
                    <a:gd name="T44" fmla="*/ 111 w 467"/>
                    <a:gd name="T45" fmla="*/ 135 h 336"/>
                    <a:gd name="T46" fmla="*/ 80 w 467"/>
                    <a:gd name="T47" fmla="*/ 110 h 336"/>
                    <a:gd name="T48" fmla="*/ 51 w 467"/>
                    <a:gd name="T49" fmla="*/ 83 h 336"/>
                    <a:gd name="T50" fmla="*/ 36 w 467"/>
                    <a:gd name="T51" fmla="*/ 68 h 336"/>
                    <a:gd name="T52" fmla="*/ 25 w 467"/>
                    <a:gd name="T53" fmla="*/ 54 h 336"/>
                    <a:gd name="T54" fmla="*/ 12 w 467"/>
                    <a:gd name="T55" fmla="*/ 37 h 336"/>
                    <a:gd name="T56" fmla="*/ 0 w 467"/>
                    <a:gd name="T57" fmla="*/ 21 h 336"/>
                    <a:gd name="T58" fmla="*/ 0 w 467"/>
                    <a:gd name="T59" fmla="*/ 19 h 336"/>
                    <a:gd name="T60" fmla="*/ 0 w 467"/>
                    <a:gd name="T61" fmla="*/ 19 h 336"/>
                    <a:gd name="T62" fmla="*/ 10 w 467"/>
                    <a:gd name="T63" fmla="*/ 0 h 336"/>
                    <a:gd name="T64" fmla="*/ 10 w 467"/>
                    <a:gd name="T65" fmla="*/ 0 h 336"/>
                    <a:gd name="T66" fmla="*/ 17 w 467"/>
                    <a:gd name="T67" fmla="*/ 11 h 336"/>
                    <a:gd name="T68" fmla="*/ 28 w 467"/>
                    <a:gd name="T69" fmla="*/ 29 h 336"/>
                    <a:gd name="T70" fmla="*/ 43 w 467"/>
                    <a:gd name="T71" fmla="*/ 49 h 336"/>
                    <a:gd name="T72" fmla="*/ 62 w 467"/>
                    <a:gd name="T73" fmla="*/ 70 h 336"/>
                    <a:gd name="T74" fmla="*/ 88 w 467"/>
                    <a:gd name="T75" fmla="*/ 93 h 336"/>
                    <a:gd name="T76" fmla="*/ 103 w 467"/>
                    <a:gd name="T77" fmla="*/ 104 h 336"/>
                    <a:gd name="T78" fmla="*/ 118 w 467"/>
                    <a:gd name="T79" fmla="*/ 115 h 336"/>
                    <a:gd name="T80" fmla="*/ 135 w 467"/>
                    <a:gd name="T81" fmla="*/ 125 h 336"/>
                    <a:gd name="T82" fmla="*/ 153 w 467"/>
                    <a:gd name="T83" fmla="*/ 135 h 336"/>
                    <a:gd name="T84" fmla="*/ 174 w 467"/>
                    <a:gd name="T85" fmla="*/ 145 h 336"/>
                    <a:gd name="T86" fmla="*/ 196 w 467"/>
                    <a:gd name="T87" fmla="*/ 153 h 336"/>
                    <a:gd name="T88" fmla="*/ 196 w 467"/>
                    <a:gd name="T89" fmla="*/ 153 h 336"/>
                    <a:gd name="T90" fmla="*/ 248 w 467"/>
                    <a:gd name="T91" fmla="*/ 171 h 336"/>
                    <a:gd name="T92" fmla="*/ 298 w 467"/>
                    <a:gd name="T93" fmla="*/ 190 h 336"/>
                    <a:gd name="T94" fmla="*/ 344 w 467"/>
                    <a:gd name="T95" fmla="*/ 210 h 336"/>
                    <a:gd name="T96" fmla="*/ 384 w 467"/>
                    <a:gd name="T97" fmla="*/ 229 h 336"/>
                    <a:gd name="T98" fmla="*/ 418 w 467"/>
                    <a:gd name="T99" fmla="*/ 249 h 336"/>
                    <a:gd name="T100" fmla="*/ 432 w 467"/>
                    <a:gd name="T101" fmla="*/ 260 h 336"/>
                    <a:gd name="T102" fmla="*/ 443 w 467"/>
                    <a:gd name="T103" fmla="*/ 270 h 336"/>
                    <a:gd name="T104" fmla="*/ 453 w 467"/>
                    <a:gd name="T105" fmla="*/ 280 h 336"/>
                    <a:gd name="T106" fmla="*/ 461 w 467"/>
                    <a:gd name="T107" fmla="*/ 289 h 336"/>
                    <a:gd name="T108" fmla="*/ 466 w 467"/>
                    <a:gd name="T109" fmla="*/ 299 h 336"/>
                    <a:gd name="T110" fmla="*/ 467 w 467"/>
                    <a:gd name="T111" fmla="*/ 309 h 336"/>
                    <a:gd name="T112" fmla="*/ 467 w 467"/>
                    <a:gd name="T113" fmla="*/ 309 h 336"/>
                    <a:gd name="T114" fmla="*/ 466 w 467"/>
                    <a:gd name="T115" fmla="*/ 322 h 336"/>
                    <a:gd name="T116" fmla="*/ 464 w 467"/>
                    <a:gd name="T117" fmla="*/ 328 h 336"/>
                    <a:gd name="T118" fmla="*/ 461 w 467"/>
                    <a:gd name="T119" fmla="*/ 333 h 336"/>
                    <a:gd name="T120" fmla="*/ 454 w 467"/>
                    <a:gd name="T121" fmla="*/ 336 h 336"/>
                    <a:gd name="T122" fmla="*/ 454 w 467"/>
                    <a:gd name="T123" fmla="*/ 336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7"/>
                    <a:gd name="T187" fmla="*/ 0 h 336"/>
                    <a:gd name="T188" fmla="*/ 467 w 467"/>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7" h="336">
                      <a:moveTo>
                        <a:pt x="454" y="336"/>
                      </a:moveTo>
                      <a:lnTo>
                        <a:pt x="454" y="336"/>
                      </a:lnTo>
                      <a:lnTo>
                        <a:pt x="459" y="328"/>
                      </a:lnTo>
                      <a:lnTo>
                        <a:pt x="459" y="320"/>
                      </a:lnTo>
                      <a:lnTo>
                        <a:pt x="458" y="314"/>
                      </a:lnTo>
                      <a:lnTo>
                        <a:pt x="454" y="307"/>
                      </a:lnTo>
                      <a:lnTo>
                        <a:pt x="449" y="302"/>
                      </a:lnTo>
                      <a:lnTo>
                        <a:pt x="441" y="294"/>
                      </a:lnTo>
                      <a:lnTo>
                        <a:pt x="432" y="288"/>
                      </a:lnTo>
                      <a:lnTo>
                        <a:pt x="404" y="270"/>
                      </a:lnTo>
                      <a:lnTo>
                        <a:pt x="375" y="255"/>
                      </a:lnTo>
                      <a:lnTo>
                        <a:pt x="345" y="242"/>
                      </a:lnTo>
                      <a:lnTo>
                        <a:pt x="316" y="229"/>
                      </a:lnTo>
                      <a:lnTo>
                        <a:pt x="264" y="208"/>
                      </a:lnTo>
                      <a:lnTo>
                        <a:pt x="212" y="187"/>
                      </a:lnTo>
                      <a:lnTo>
                        <a:pt x="186" y="175"/>
                      </a:lnTo>
                      <a:lnTo>
                        <a:pt x="160" y="162"/>
                      </a:lnTo>
                      <a:lnTo>
                        <a:pt x="135" y="149"/>
                      </a:lnTo>
                      <a:lnTo>
                        <a:pt x="111" y="135"/>
                      </a:lnTo>
                      <a:lnTo>
                        <a:pt x="80" y="110"/>
                      </a:lnTo>
                      <a:lnTo>
                        <a:pt x="51" y="83"/>
                      </a:lnTo>
                      <a:lnTo>
                        <a:pt x="36" y="68"/>
                      </a:lnTo>
                      <a:lnTo>
                        <a:pt x="25" y="54"/>
                      </a:lnTo>
                      <a:lnTo>
                        <a:pt x="12" y="37"/>
                      </a:lnTo>
                      <a:lnTo>
                        <a:pt x="0" y="21"/>
                      </a:lnTo>
                      <a:lnTo>
                        <a:pt x="0" y="19"/>
                      </a:lnTo>
                      <a:lnTo>
                        <a:pt x="10" y="0"/>
                      </a:lnTo>
                      <a:lnTo>
                        <a:pt x="17" y="11"/>
                      </a:lnTo>
                      <a:lnTo>
                        <a:pt x="28" y="29"/>
                      </a:lnTo>
                      <a:lnTo>
                        <a:pt x="43" y="49"/>
                      </a:lnTo>
                      <a:lnTo>
                        <a:pt x="62" y="70"/>
                      </a:lnTo>
                      <a:lnTo>
                        <a:pt x="88" y="93"/>
                      </a:lnTo>
                      <a:lnTo>
                        <a:pt x="103" y="104"/>
                      </a:lnTo>
                      <a:lnTo>
                        <a:pt x="118" y="115"/>
                      </a:lnTo>
                      <a:lnTo>
                        <a:pt x="135" y="125"/>
                      </a:lnTo>
                      <a:lnTo>
                        <a:pt x="153" y="135"/>
                      </a:lnTo>
                      <a:lnTo>
                        <a:pt x="174" y="145"/>
                      </a:lnTo>
                      <a:lnTo>
                        <a:pt x="196" y="153"/>
                      </a:lnTo>
                      <a:lnTo>
                        <a:pt x="248" y="171"/>
                      </a:lnTo>
                      <a:lnTo>
                        <a:pt x="298" y="190"/>
                      </a:lnTo>
                      <a:lnTo>
                        <a:pt x="344" y="210"/>
                      </a:lnTo>
                      <a:lnTo>
                        <a:pt x="384" y="229"/>
                      </a:lnTo>
                      <a:lnTo>
                        <a:pt x="418" y="249"/>
                      </a:lnTo>
                      <a:lnTo>
                        <a:pt x="432" y="260"/>
                      </a:lnTo>
                      <a:lnTo>
                        <a:pt x="443" y="270"/>
                      </a:lnTo>
                      <a:lnTo>
                        <a:pt x="453" y="280"/>
                      </a:lnTo>
                      <a:lnTo>
                        <a:pt x="461" y="289"/>
                      </a:lnTo>
                      <a:lnTo>
                        <a:pt x="466" y="299"/>
                      </a:lnTo>
                      <a:lnTo>
                        <a:pt x="467" y="309"/>
                      </a:lnTo>
                      <a:lnTo>
                        <a:pt x="466" y="322"/>
                      </a:lnTo>
                      <a:lnTo>
                        <a:pt x="464" y="328"/>
                      </a:lnTo>
                      <a:lnTo>
                        <a:pt x="461" y="333"/>
                      </a:lnTo>
                      <a:lnTo>
                        <a:pt x="454" y="336"/>
                      </a:lnTo>
                      <a:close/>
                    </a:path>
                  </a:pathLst>
                </a:custGeom>
                <a:solidFill>
                  <a:srgbClr val="2C8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8" name="Freeform 267"/>
                <p:cNvSpPr>
                  <a:spLocks/>
                </p:cNvSpPr>
                <p:nvPr/>
              </p:nvSpPr>
              <p:spPr bwMode="auto">
                <a:xfrm>
                  <a:off x="2661978" y="3213825"/>
                  <a:ext cx="302260" cy="344169"/>
                </a:xfrm>
                <a:custGeom>
                  <a:avLst/>
                  <a:gdLst>
                    <a:gd name="T0" fmla="*/ 454 w 466"/>
                    <a:gd name="T1" fmla="*/ 334 h 334"/>
                    <a:gd name="T2" fmla="*/ 454 w 466"/>
                    <a:gd name="T3" fmla="*/ 334 h 334"/>
                    <a:gd name="T4" fmla="*/ 459 w 466"/>
                    <a:gd name="T5" fmla="*/ 326 h 334"/>
                    <a:gd name="T6" fmla="*/ 459 w 466"/>
                    <a:gd name="T7" fmla="*/ 326 h 334"/>
                    <a:gd name="T8" fmla="*/ 459 w 466"/>
                    <a:gd name="T9" fmla="*/ 318 h 334"/>
                    <a:gd name="T10" fmla="*/ 458 w 466"/>
                    <a:gd name="T11" fmla="*/ 312 h 334"/>
                    <a:gd name="T12" fmla="*/ 454 w 466"/>
                    <a:gd name="T13" fmla="*/ 305 h 334"/>
                    <a:gd name="T14" fmla="*/ 449 w 466"/>
                    <a:gd name="T15" fmla="*/ 300 h 334"/>
                    <a:gd name="T16" fmla="*/ 441 w 466"/>
                    <a:gd name="T17" fmla="*/ 292 h 334"/>
                    <a:gd name="T18" fmla="*/ 432 w 466"/>
                    <a:gd name="T19" fmla="*/ 286 h 334"/>
                    <a:gd name="T20" fmla="*/ 432 w 466"/>
                    <a:gd name="T21" fmla="*/ 286 h 334"/>
                    <a:gd name="T22" fmla="*/ 404 w 466"/>
                    <a:gd name="T23" fmla="*/ 268 h 334"/>
                    <a:gd name="T24" fmla="*/ 375 w 466"/>
                    <a:gd name="T25" fmla="*/ 253 h 334"/>
                    <a:gd name="T26" fmla="*/ 345 w 466"/>
                    <a:gd name="T27" fmla="*/ 240 h 334"/>
                    <a:gd name="T28" fmla="*/ 316 w 466"/>
                    <a:gd name="T29" fmla="*/ 227 h 334"/>
                    <a:gd name="T30" fmla="*/ 316 w 466"/>
                    <a:gd name="T31" fmla="*/ 227 h 334"/>
                    <a:gd name="T32" fmla="*/ 264 w 466"/>
                    <a:gd name="T33" fmla="*/ 206 h 334"/>
                    <a:gd name="T34" fmla="*/ 212 w 466"/>
                    <a:gd name="T35" fmla="*/ 185 h 334"/>
                    <a:gd name="T36" fmla="*/ 186 w 466"/>
                    <a:gd name="T37" fmla="*/ 173 h 334"/>
                    <a:gd name="T38" fmla="*/ 160 w 466"/>
                    <a:gd name="T39" fmla="*/ 160 h 334"/>
                    <a:gd name="T40" fmla="*/ 135 w 466"/>
                    <a:gd name="T41" fmla="*/ 147 h 334"/>
                    <a:gd name="T42" fmla="*/ 111 w 466"/>
                    <a:gd name="T43" fmla="*/ 133 h 334"/>
                    <a:gd name="T44" fmla="*/ 111 w 466"/>
                    <a:gd name="T45" fmla="*/ 133 h 334"/>
                    <a:gd name="T46" fmla="*/ 80 w 466"/>
                    <a:gd name="T47" fmla="*/ 108 h 334"/>
                    <a:gd name="T48" fmla="*/ 51 w 466"/>
                    <a:gd name="T49" fmla="*/ 81 h 334"/>
                    <a:gd name="T50" fmla="*/ 36 w 466"/>
                    <a:gd name="T51" fmla="*/ 66 h 334"/>
                    <a:gd name="T52" fmla="*/ 25 w 466"/>
                    <a:gd name="T53" fmla="*/ 52 h 334"/>
                    <a:gd name="T54" fmla="*/ 12 w 466"/>
                    <a:gd name="T55" fmla="*/ 35 h 334"/>
                    <a:gd name="T56" fmla="*/ 0 w 466"/>
                    <a:gd name="T57" fmla="*/ 19 h 334"/>
                    <a:gd name="T58" fmla="*/ 0 w 466"/>
                    <a:gd name="T59" fmla="*/ 17 h 334"/>
                    <a:gd name="T60" fmla="*/ 0 w 466"/>
                    <a:gd name="T61" fmla="*/ 17 h 334"/>
                    <a:gd name="T62" fmla="*/ 9 w 466"/>
                    <a:gd name="T63" fmla="*/ 0 h 334"/>
                    <a:gd name="T64" fmla="*/ 9 w 466"/>
                    <a:gd name="T65" fmla="*/ 0 h 334"/>
                    <a:gd name="T66" fmla="*/ 15 w 466"/>
                    <a:gd name="T67" fmla="*/ 13 h 334"/>
                    <a:gd name="T68" fmla="*/ 26 w 466"/>
                    <a:gd name="T69" fmla="*/ 29 h 334"/>
                    <a:gd name="T70" fmla="*/ 43 w 466"/>
                    <a:gd name="T71" fmla="*/ 48 h 334"/>
                    <a:gd name="T72" fmla="*/ 62 w 466"/>
                    <a:gd name="T73" fmla="*/ 71 h 334"/>
                    <a:gd name="T74" fmla="*/ 87 w 466"/>
                    <a:gd name="T75" fmla="*/ 94 h 334"/>
                    <a:gd name="T76" fmla="*/ 101 w 466"/>
                    <a:gd name="T77" fmla="*/ 104 h 334"/>
                    <a:gd name="T78" fmla="*/ 118 w 466"/>
                    <a:gd name="T79" fmla="*/ 115 h 334"/>
                    <a:gd name="T80" fmla="*/ 134 w 466"/>
                    <a:gd name="T81" fmla="*/ 125 h 334"/>
                    <a:gd name="T82" fmla="*/ 152 w 466"/>
                    <a:gd name="T83" fmla="*/ 134 h 334"/>
                    <a:gd name="T84" fmla="*/ 173 w 466"/>
                    <a:gd name="T85" fmla="*/ 144 h 334"/>
                    <a:gd name="T86" fmla="*/ 194 w 466"/>
                    <a:gd name="T87" fmla="*/ 152 h 334"/>
                    <a:gd name="T88" fmla="*/ 194 w 466"/>
                    <a:gd name="T89" fmla="*/ 152 h 334"/>
                    <a:gd name="T90" fmla="*/ 246 w 466"/>
                    <a:gd name="T91" fmla="*/ 170 h 334"/>
                    <a:gd name="T92" fmla="*/ 296 w 466"/>
                    <a:gd name="T93" fmla="*/ 190 h 334"/>
                    <a:gd name="T94" fmla="*/ 342 w 466"/>
                    <a:gd name="T95" fmla="*/ 209 h 334"/>
                    <a:gd name="T96" fmla="*/ 383 w 466"/>
                    <a:gd name="T97" fmla="*/ 229 h 334"/>
                    <a:gd name="T98" fmla="*/ 417 w 466"/>
                    <a:gd name="T99" fmla="*/ 248 h 334"/>
                    <a:gd name="T100" fmla="*/ 430 w 466"/>
                    <a:gd name="T101" fmla="*/ 260 h 334"/>
                    <a:gd name="T102" fmla="*/ 443 w 466"/>
                    <a:gd name="T103" fmla="*/ 269 h 334"/>
                    <a:gd name="T104" fmla="*/ 453 w 466"/>
                    <a:gd name="T105" fmla="*/ 279 h 334"/>
                    <a:gd name="T106" fmla="*/ 459 w 466"/>
                    <a:gd name="T107" fmla="*/ 289 h 334"/>
                    <a:gd name="T108" fmla="*/ 464 w 466"/>
                    <a:gd name="T109" fmla="*/ 299 h 334"/>
                    <a:gd name="T110" fmla="*/ 466 w 466"/>
                    <a:gd name="T111" fmla="*/ 308 h 334"/>
                    <a:gd name="T112" fmla="*/ 466 w 466"/>
                    <a:gd name="T113" fmla="*/ 308 h 334"/>
                    <a:gd name="T114" fmla="*/ 466 w 466"/>
                    <a:gd name="T115" fmla="*/ 320 h 334"/>
                    <a:gd name="T116" fmla="*/ 464 w 466"/>
                    <a:gd name="T117" fmla="*/ 328 h 334"/>
                    <a:gd name="T118" fmla="*/ 461 w 466"/>
                    <a:gd name="T119" fmla="*/ 331 h 334"/>
                    <a:gd name="T120" fmla="*/ 454 w 466"/>
                    <a:gd name="T121" fmla="*/ 334 h 334"/>
                    <a:gd name="T122" fmla="*/ 454 w 466"/>
                    <a:gd name="T123" fmla="*/ 334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6"/>
                    <a:gd name="T187" fmla="*/ 0 h 334"/>
                    <a:gd name="T188" fmla="*/ 466 w 466"/>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6" h="334">
                      <a:moveTo>
                        <a:pt x="454" y="334"/>
                      </a:moveTo>
                      <a:lnTo>
                        <a:pt x="454" y="334"/>
                      </a:lnTo>
                      <a:lnTo>
                        <a:pt x="459" y="326"/>
                      </a:lnTo>
                      <a:lnTo>
                        <a:pt x="459" y="318"/>
                      </a:lnTo>
                      <a:lnTo>
                        <a:pt x="458" y="312"/>
                      </a:lnTo>
                      <a:lnTo>
                        <a:pt x="454" y="305"/>
                      </a:lnTo>
                      <a:lnTo>
                        <a:pt x="449" y="300"/>
                      </a:lnTo>
                      <a:lnTo>
                        <a:pt x="441" y="292"/>
                      </a:lnTo>
                      <a:lnTo>
                        <a:pt x="432" y="286"/>
                      </a:lnTo>
                      <a:lnTo>
                        <a:pt x="404" y="268"/>
                      </a:lnTo>
                      <a:lnTo>
                        <a:pt x="375" y="253"/>
                      </a:lnTo>
                      <a:lnTo>
                        <a:pt x="345" y="240"/>
                      </a:lnTo>
                      <a:lnTo>
                        <a:pt x="316" y="227"/>
                      </a:lnTo>
                      <a:lnTo>
                        <a:pt x="264" y="206"/>
                      </a:lnTo>
                      <a:lnTo>
                        <a:pt x="212" y="185"/>
                      </a:lnTo>
                      <a:lnTo>
                        <a:pt x="186" y="173"/>
                      </a:lnTo>
                      <a:lnTo>
                        <a:pt x="160" y="160"/>
                      </a:lnTo>
                      <a:lnTo>
                        <a:pt x="135" y="147"/>
                      </a:lnTo>
                      <a:lnTo>
                        <a:pt x="111" y="133"/>
                      </a:lnTo>
                      <a:lnTo>
                        <a:pt x="80" y="108"/>
                      </a:lnTo>
                      <a:lnTo>
                        <a:pt x="51" y="81"/>
                      </a:lnTo>
                      <a:lnTo>
                        <a:pt x="36" y="66"/>
                      </a:lnTo>
                      <a:lnTo>
                        <a:pt x="25" y="52"/>
                      </a:lnTo>
                      <a:lnTo>
                        <a:pt x="12" y="35"/>
                      </a:lnTo>
                      <a:lnTo>
                        <a:pt x="0" y="19"/>
                      </a:lnTo>
                      <a:lnTo>
                        <a:pt x="0" y="17"/>
                      </a:lnTo>
                      <a:lnTo>
                        <a:pt x="9" y="0"/>
                      </a:lnTo>
                      <a:lnTo>
                        <a:pt x="15" y="13"/>
                      </a:lnTo>
                      <a:lnTo>
                        <a:pt x="26" y="29"/>
                      </a:lnTo>
                      <a:lnTo>
                        <a:pt x="43" y="48"/>
                      </a:lnTo>
                      <a:lnTo>
                        <a:pt x="62" y="71"/>
                      </a:lnTo>
                      <a:lnTo>
                        <a:pt x="87" y="94"/>
                      </a:lnTo>
                      <a:lnTo>
                        <a:pt x="101" y="104"/>
                      </a:lnTo>
                      <a:lnTo>
                        <a:pt x="118" y="115"/>
                      </a:lnTo>
                      <a:lnTo>
                        <a:pt x="134" y="125"/>
                      </a:lnTo>
                      <a:lnTo>
                        <a:pt x="152" y="134"/>
                      </a:lnTo>
                      <a:lnTo>
                        <a:pt x="173" y="144"/>
                      </a:lnTo>
                      <a:lnTo>
                        <a:pt x="194" y="152"/>
                      </a:lnTo>
                      <a:lnTo>
                        <a:pt x="246" y="170"/>
                      </a:lnTo>
                      <a:lnTo>
                        <a:pt x="296" y="190"/>
                      </a:lnTo>
                      <a:lnTo>
                        <a:pt x="342" y="209"/>
                      </a:lnTo>
                      <a:lnTo>
                        <a:pt x="383" y="229"/>
                      </a:lnTo>
                      <a:lnTo>
                        <a:pt x="417" y="248"/>
                      </a:lnTo>
                      <a:lnTo>
                        <a:pt x="430" y="260"/>
                      </a:lnTo>
                      <a:lnTo>
                        <a:pt x="443" y="269"/>
                      </a:lnTo>
                      <a:lnTo>
                        <a:pt x="453" y="279"/>
                      </a:lnTo>
                      <a:lnTo>
                        <a:pt x="459" y="289"/>
                      </a:lnTo>
                      <a:lnTo>
                        <a:pt x="464" y="299"/>
                      </a:lnTo>
                      <a:lnTo>
                        <a:pt x="466" y="308"/>
                      </a:lnTo>
                      <a:lnTo>
                        <a:pt x="466" y="320"/>
                      </a:lnTo>
                      <a:lnTo>
                        <a:pt x="464" y="328"/>
                      </a:lnTo>
                      <a:lnTo>
                        <a:pt x="461" y="331"/>
                      </a:lnTo>
                      <a:lnTo>
                        <a:pt x="454" y="334"/>
                      </a:lnTo>
                      <a:close/>
                    </a:path>
                  </a:pathLst>
                </a:custGeom>
                <a:solidFill>
                  <a:srgbClr val="317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9" name="Freeform 268"/>
                <p:cNvSpPr>
                  <a:spLocks/>
                </p:cNvSpPr>
                <p:nvPr/>
              </p:nvSpPr>
              <p:spPr bwMode="auto">
                <a:xfrm>
                  <a:off x="2661978" y="3215095"/>
                  <a:ext cx="300990" cy="342900"/>
                </a:xfrm>
                <a:custGeom>
                  <a:avLst/>
                  <a:gdLst>
                    <a:gd name="T0" fmla="*/ 454 w 464"/>
                    <a:gd name="T1" fmla="*/ 333 h 333"/>
                    <a:gd name="T2" fmla="*/ 454 w 464"/>
                    <a:gd name="T3" fmla="*/ 333 h 333"/>
                    <a:gd name="T4" fmla="*/ 459 w 464"/>
                    <a:gd name="T5" fmla="*/ 325 h 333"/>
                    <a:gd name="T6" fmla="*/ 459 w 464"/>
                    <a:gd name="T7" fmla="*/ 325 h 333"/>
                    <a:gd name="T8" fmla="*/ 459 w 464"/>
                    <a:gd name="T9" fmla="*/ 317 h 333"/>
                    <a:gd name="T10" fmla="*/ 458 w 464"/>
                    <a:gd name="T11" fmla="*/ 311 h 333"/>
                    <a:gd name="T12" fmla="*/ 454 w 464"/>
                    <a:gd name="T13" fmla="*/ 304 h 333"/>
                    <a:gd name="T14" fmla="*/ 449 w 464"/>
                    <a:gd name="T15" fmla="*/ 299 h 333"/>
                    <a:gd name="T16" fmla="*/ 441 w 464"/>
                    <a:gd name="T17" fmla="*/ 291 h 333"/>
                    <a:gd name="T18" fmla="*/ 432 w 464"/>
                    <a:gd name="T19" fmla="*/ 285 h 333"/>
                    <a:gd name="T20" fmla="*/ 432 w 464"/>
                    <a:gd name="T21" fmla="*/ 285 h 333"/>
                    <a:gd name="T22" fmla="*/ 404 w 464"/>
                    <a:gd name="T23" fmla="*/ 267 h 333"/>
                    <a:gd name="T24" fmla="*/ 375 w 464"/>
                    <a:gd name="T25" fmla="*/ 252 h 333"/>
                    <a:gd name="T26" fmla="*/ 345 w 464"/>
                    <a:gd name="T27" fmla="*/ 239 h 333"/>
                    <a:gd name="T28" fmla="*/ 316 w 464"/>
                    <a:gd name="T29" fmla="*/ 226 h 333"/>
                    <a:gd name="T30" fmla="*/ 316 w 464"/>
                    <a:gd name="T31" fmla="*/ 226 h 333"/>
                    <a:gd name="T32" fmla="*/ 264 w 464"/>
                    <a:gd name="T33" fmla="*/ 205 h 333"/>
                    <a:gd name="T34" fmla="*/ 212 w 464"/>
                    <a:gd name="T35" fmla="*/ 184 h 333"/>
                    <a:gd name="T36" fmla="*/ 186 w 464"/>
                    <a:gd name="T37" fmla="*/ 172 h 333"/>
                    <a:gd name="T38" fmla="*/ 160 w 464"/>
                    <a:gd name="T39" fmla="*/ 159 h 333"/>
                    <a:gd name="T40" fmla="*/ 135 w 464"/>
                    <a:gd name="T41" fmla="*/ 146 h 333"/>
                    <a:gd name="T42" fmla="*/ 111 w 464"/>
                    <a:gd name="T43" fmla="*/ 132 h 333"/>
                    <a:gd name="T44" fmla="*/ 111 w 464"/>
                    <a:gd name="T45" fmla="*/ 132 h 333"/>
                    <a:gd name="T46" fmla="*/ 80 w 464"/>
                    <a:gd name="T47" fmla="*/ 107 h 333"/>
                    <a:gd name="T48" fmla="*/ 51 w 464"/>
                    <a:gd name="T49" fmla="*/ 80 h 333"/>
                    <a:gd name="T50" fmla="*/ 36 w 464"/>
                    <a:gd name="T51" fmla="*/ 65 h 333"/>
                    <a:gd name="T52" fmla="*/ 25 w 464"/>
                    <a:gd name="T53" fmla="*/ 51 h 333"/>
                    <a:gd name="T54" fmla="*/ 12 w 464"/>
                    <a:gd name="T55" fmla="*/ 34 h 333"/>
                    <a:gd name="T56" fmla="*/ 0 w 464"/>
                    <a:gd name="T57" fmla="*/ 18 h 333"/>
                    <a:gd name="T58" fmla="*/ 0 w 464"/>
                    <a:gd name="T59" fmla="*/ 16 h 333"/>
                    <a:gd name="T60" fmla="*/ 0 w 464"/>
                    <a:gd name="T61" fmla="*/ 16 h 333"/>
                    <a:gd name="T62" fmla="*/ 7 w 464"/>
                    <a:gd name="T63" fmla="*/ 0 h 333"/>
                    <a:gd name="T64" fmla="*/ 7 w 464"/>
                    <a:gd name="T65" fmla="*/ 0 h 333"/>
                    <a:gd name="T66" fmla="*/ 15 w 464"/>
                    <a:gd name="T67" fmla="*/ 13 h 333"/>
                    <a:gd name="T68" fmla="*/ 26 w 464"/>
                    <a:gd name="T69" fmla="*/ 31 h 333"/>
                    <a:gd name="T70" fmla="*/ 41 w 464"/>
                    <a:gd name="T71" fmla="*/ 51 h 333"/>
                    <a:gd name="T72" fmla="*/ 61 w 464"/>
                    <a:gd name="T73" fmla="*/ 72 h 333"/>
                    <a:gd name="T74" fmla="*/ 85 w 464"/>
                    <a:gd name="T75" fmla="*/ 94 h 333"/>
                    <a:gd name="T76" fmla="*/ 100 w 464"/>
                    <a:gd name="T77" fmla="*/ 106 h 333"/>
                    <a:gd name="T78" fmla="*/ 116 w 464"/>
                    <a:gd name="T79" fmla="*/ 117 h 333"/>
                    <a:gd name="T80" fmla="*/ 132 w 464"/>
                    <a:gd name="T81" fmla="*/ 127 h 333"/>
                    <a:gd name="T82" fmla="*/ 152 w 464"/>
                    <a:gd name="T83" fmla="*/ 137 h 333"/>
                    <a:gd name="T84" fmla="*/ 171 w 464"/>
                    <a:gd name="T85" fmla="*/ 145 h 333"/>
                    <a:gd name="T86" fmla="*/ 192 w 464"/>
                    <a:gd name="T87" fmla="*/ 153 h 333"/>
                    <a:gd name="T88" fmla="*/ 192 w 464"/>
                    <a:gd name="T89" fmla="*/ 153 h 333"/>
                    <a:gd name="T90" fmla="*/ 244 w 464"/>
                    <a:gd name="T91" fmla="*/ 172 h 333"/>
                    <a:gd name="T92" fmla="*/ 295 w 464"/>
                    <a:gd name="T93" fmla="*/ 190 h 333"/>
                    <a:gd name="T94" fmla="*/ 340 w 464"/>
                    <a:gd name="T95" fmla="*/ 210 h 333"/>
                    <a:gd name="T96" fmla="*/ 381 w 464"/>
                    <a:gd name="T97" fmla="*/ 229 h 333"/>
                    <a:gd name="T98" fmla="*/ 415 w 464"/>
                    <a:gd name="T99" fmla="*/ 249 h 333"/>
                    <a:gd name="T100" fmla="*/ 428 w 464"/>
                    <a:gd name="T101" fmla="*/ 259 h 333"/>
                    <a:gd name="T102" fmla="*/ 441 w 464"/>
                    <a:gd name="T103" fmla="*/ 270 h 333"/>
                    <a:gd name="T104" fmla="*/ 451 w 464"/>
                    <a:gd name="T105" fmla="*/ 280 h 333"/>
                    <a:gd name="T106" fmla="*/ 458 w 464"/>
                    <a:gd name="T107" fmla="*/ 290 h 333"/>
                    <a:gd name="T108" fmla="*/ 462 w 464"/>
                    <a:gd name="T109" fmla="*/ 299 h 333"/>
                    <a:gd name="T110" fmla="*/ 464 w 464"/>
                    <a:gd name="T111" fmla="*/ 309 h 333"/>
                    <a:gd name="T112" fmla="*/ 464 w 464"/>
                    <a:gd name="T113" fmla="*/ 309 h 333"/>
                    <a:gd name="T114" fmla="*/ 464 w 464"/>
                    <a:gd name="T115" fmla="*/ 320 h 333"/>
                    <a:gd name="T116" fmla="*/ 462 w 464"/>
                    <a:gd name="T117" fmla="*/ 327 h 333"/>
                    <a:gd name="T118" fmla="*/ 459 w 464"/>
                    <a:gd name="T119" fmla="*/ 332 h 333"/>
                    <a:gd name="T120" fmla="*/ 454 w 464"/>
                    <a:gd name="T121" fmla="*/ 333 h 333"/>
                    <a:gd name="T122" fmla="*/ 454 w 464"/>
                    <a:gd name="T123" fmla="*/ 333 h 3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333"/>
                    <a:gd name="T188" fmla="*/ 464 w 464"/>
                    <a:gd name="T189" fmla="*/ 333 h 3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333">
                      <a:moveTo>
                        <a:pt x="454" y="333"/>
                      </a:moveTo>
                      <a:lnTo>
                        <a:pt x="454" y="333"/>
                      </a:lnTo>
                      <a:lnTo>
                        <a:pt x="459" y="325"/>
                      </a:lnTo>
                      <a:lnTo>
                        <a:pt x="459" y="317"/>
                      </a:lnTo>
                      <a:lnTo>
                        <a:pt x="458" y="311"/>
                      </a:lnTo>
                      <a:lnTo>
                        <a:pt x="454" y="304"/>
                      </a:lnTo>
                      <a:lnTo>
                        <a:pt x="449" y="299"/>
                      </a:lnTo>
                      <a:lnTo>
                        <a:pt x="441" y="291"/>
                      </a:lnTo>
                      <a:lnTo>
                        <a:pt x="432" y="285"/>
                      </a:lnTo>
                      <a:lnTo>
                        <a:pt x="404" y="267"/>
                      </a:lnTo>
                      <a:lnTo>
                        <a:pt x="375" y="252"/>
                      </a:lnTo>
                      <a:lnTo>
                        <a:pt x="345" y="239"/>
                      </a:lnTo>
                      <a:lnTo>
                        <a:pt x="316" y="226"/>
                      </a:lnTo>
                      <a:lnTo>
                        <a:pt x="264" y="205"/>
                      </a:lnTo>
                      <a:lnTo>
                        <a:pt x="212" y="184"/>
                      </a:lnTo>
                      <a:lnTo>
                        <a:pt x="186" y="172"/>
                      </a:lnTo>
                      <a:lnTo>
                        <a:pt x="160" y="159"/>
                      </a:lnTo>
                      <a:lnTo>
                        <a:pt x="135" y="146"/>
                      </a:lnTo>
                      <a:lnTo>
                        <a:pt x="111" y="132"/>
                      </a:lnTo>
                      <a:lnTo>
                        <a:pt x="80" y="107"/>
                      </a:lnTo>
                      <a:lnTo>
                        <a:pt x="51" y="80"/>
                      </a:lnTo>
                      <a:lnTo>
                        <a:pt x="36" y="65"/>
                      </a:lnTo>
                      <a:lnTo>
                        <a:pt x="25" y="51"/>
                      </a:lnTo>
                      <a:lnTo>
                        <a:pt x="12" y="34"/>
                      </a:lnTo>
                      <a:lnTo>
                        <a:pt x="0" y="18"/>
                      </a:lnTo>
                      <a:lnTo>
                        <a:pt x="0" y="16"/>
                      </a:lnTo>
                      <a:lnTo>
                        <a:pt x="7" y="0"/>
                      </a:lnTo>
                      <a:lnTo>
                        <a:pt x="15" y="13"/>
                      </a:lnTo>
                      <a:lnTo>
                        <a:pt x="26" y="31"/>
                      </a:lnTo>
                      <a:lnTo>
                        <a:pt x="41" y="51"/>
                      </a:lnTo>
                      <a:lnTo>
                        <a:pt x="61" y="72"/>
                      </a:lnTo>
                      <a:lnTo>
                        <a:pt x="85" y="94"/>
                      </a:lnTo>
                      <a:lnTo>
                        <a:pt x="100" y="106"/>
                      </a:lnTo>
                      <a:lnTo>
                        <a:pt x="116" y="117"/>
                      </a:lnTo>
                      <a:lnTo>
                        <a:pt x="132" y="127"/>
                      </a:lnTo>
                      <a:lnTo>
                        <a:pt x="152" y="137"/>
                      </a:lnTo>
                      <a:lnTo>
                        <a:pt x="171" y="145"/>
                      </a:lnTo>
                      <a:lnTo>
                        <a:pt x="192" y="153"/>
                      </a:lnTo>
                      <a:lnTo>
                        <a:pt x="244" y="172"/>
                      </a:lnTo>
                      <a:lnTo>
                        <a:pt x="295" y="190"/>
                      </a:lnTo>
                      <a:lnTo>
                        <a:pt x="340" y="210"/>
                      </a:lnTo>
                      <a:lnTo>
                        <a:pt x="381" y="229"/>
                      </a:lnTo>
                      <a:lnTo>
                        <a:pt x="415" y="249"/>
                      </a:lnTo>
                      <a:lnTo>
                        <a:pt x="428" y="259"/>
                      </a:lnTo>
                      <a:lnTo>
                        <a:pt x="441" y="270"/>
                      </a:lnTo>
                      <a:lnTo>
                        <a:pt x="451" y="280"/>
                      </a:lnTo>
                      <a:lnTo>
                        <a:pt x="458" y="290"/>
                      </a:lnTo>
                      <a:lnTo>
                        <a:pt x="462" y="299"/>
                      </a:lnTo>
                      <a:lnTo>
                        <a:pt x="464" y="309"/>
                      </a:lnTo>
                      <a:lnTo>
                        <a:pt x="464" y="320"/>
                      </a:lnTo>
                      <a:lnTo>
                        <a:pt x="462" y="327"/>
                      </a:lnTo>
                      <a:lnTo>
                        <a:pt x="459" y="332"/>
                      </a:lnTo>
                      <a:lnTo>
                        <a:pt x="454" y="333"/>
                      </a:lnTo>
                      <a:close/>
                    </a:path>
                  </a:pathLst>
                </a:custGeom>
                <a:solidFill>
                  <a:srgbClr val="347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0" name="Freeform 269"/>
                <p:cNvSpPr>
                  <a:spLocks/>
                </p:cNvSpPr>
                <p:nvPr/>
              </p:nvSpPr>
              <p:spPr bwMode="auto">
                <a:xfrm>
                  <a:off x="2661978" y="3217634"/>
                  <a:ext cx="299720" cy="340360"/>
                </a:xfrm>
                <a:custGeom>
                  <a:avLst/>
                  <a:gdLst>
                    <a:gd name="T0" fmla="*/ 454 w 462"/>
                    <a:gd name="T1" fmla="*/ 330 h 330"/>
                    <a:gd name="T2" fmla="*/ 454 w 462"/>
                    <a:gd name="T3" fmla="*/ 330 h 330"/>
                    <a:gd name="T4" fmla="*/ 459 w 462"/>
                    <a:gd name="T5" fmla="*/ 322 h 330"/>
                    <a:gd name="T6" fmla="*/ 459 w 462"/>
                    <a:gd name="T7" fmla="*/ 322 h 330"/>
                    <a:gd name="T8" fmla="*/ 459 w 462"/>
                    <a:gd name="T9" fmla="*/ 314 h 330"/>
                    <a:gd name="T10" fmla="*/ 458 w 462"/>
                    <a:gd name="T11" fmla="*/ 308 h 330"/>
                    <a:gd name="T12" fmla="*/ 454 w 462"/>
                    <a:gd name="T13" fmla="*/ 301 h 330"/>
                    <a:gd name="T14" fmla="*/ 449 w 462"/>
                    <a:gd name="T15" fmla="*/ 296 h 330"/>
                    <a:gd name="T16" fmla="*/ 441 w 462"/>
                    <a:gd name="T17" fmla="*/ 288 h 330"/>
                    <a:gd name="T18" fmla="*/ 432 w 462"/>
                    <a:gd name="T19" fmla="*/ 282 h 330"/>
                    <a:gd name="T20" fmla="*/ 432 w 462"/>
                    <a:gd name="T21" fmla="*/ 282 h 330"/>
                    <a:gd name="T22" fmla="*/ 404 w 462"/>
                    <a:gd name="T23" fmla="*/ 264 h 330"/>
                    <a:gd name="T24" fmla="*/ 375 w 462"/>
                    <a:gd name="T25" fmla="*/ 249 h 330"/>
                    <a:gd name="T26" fmla="*/ 345 w 462"/>
                    <a:gd name="T27" fmla="*/ 236 h 330"/>
                    <a:gd name="T28" fmla="*/ 316 w 462"/>
                    <a:gd name="T29" fmla="*/ 223 h 330"/>
                    <a:gd name="T30" fmla="*/ 316 w 462"/>
                    <a:gd name="T31" fmla="*/ 223 h 330"/>
                    <a:gd name="T32" fmla="*/ 264 w 462"/>
                    <a:gd name="T33" fmla="*/ 202 h 330"/>
                    <a:gd name="T34" fmla="*/ 212 w 462"/>
                    <a:gd name="T35" fmla="*/ 181 h 330"/>
                    <a:gd name="T36" fmla="*/ 186 w 462"/>
                    <a:gd name="T37" fmla="*/ 169 h 330"/>
                    <a:gd name="T38" fmla="*/ 160 w 462"/>
                    <a:gd name="T39" fmla="*/ 156 h 330"/>
                    <a:gd name="T40" fmla="*/ 135 w 462"/>
                    <a:gd name="T41" fmla="*/ 143 h 330"/>
                    <a:gd name="T42" fmla="*/ 111 w 462"/>
                    <a:gd name="T43" fmla="*/ 129 h 330"/>
                    <a:gd name="T44" fmla="*/ 111 w 462"/>
                    <a:gd name="T45" fmla="*/ 129 h 330"/>
                    <a:gd name="T46" fmla="*/ 80 w 462"/>
                    <a:gd name="T47" fmla="*/ 104 h 330"/>
                    <a:gd name="T48" fmla="*/ 51 w 462"/>
                    <a:gd name="T49" fmla="*/ 77 h 330"/>
                    <a:gd name="T50" fmla="*/ 36 w 462"/>
                    <a:gd name="T51" fmla="*/ 62 h 330"/>
                    <a:gd name="T52" fmla="*/ 25 w 462"/>
                    <a:gd name="T53" fmla="*/ 48 h 330"/>
                    <a:gd name="T54" fmla="*/ 12 w 462"/>
                    <a:gd name="T55" fmla="*/ 31 h 330"/>
                    <a:gd name="T56" fmla="*/ 0 w 462"/>
                    <a:gd name="T57" fmla="*/ 15 h 330"/>
                    <a:gd name="T58" fmla="*/ 0 w 462"/>
                    <a:gd name="T59" fmla="*/ 13 h 330"/>
                    <a:gd name="T60" fmla="*/ 0 w 462"/>
                    <a:gd name="T61" fmla="*/ 13 h 330"/>
                    <a:gd name="T62" fmla="*/ 7 w 462"/>
                    <a:gd name="T63" fmla="*/ 0 h 330"/>
                    <a:gd name="T64" fmla="*/ 7 w 462"/>
                    <a:gd name="T65" fmla="*/ 0 h 330"/>
                    <a:gd name="T66" fmla="*/ 13 w 462"/>
                    <a:gd name="T67" fmla="*/ 13 h 330"/>
                    <a:gd name="T68" fmla="*/ 25 w 462"/>
                    <a:gd name="T69" fmla="*/ 30 h 330"/>
                    <a:gd name="T70" fmla="*/ 39 w 462"/>
                    <a:gd name="T71" fmla="*/ 51 h 330"/>
                    <a:gd name="T72" fmla="*/ 61 w 462"/>
                    <a:gd name="T73" fmla="*/ 72 h 330"/>
                    <a:gd name="T74" fmla="*/ 85 w 462"/>
                    <a:gd name="T75" fmla="*/ 95 h 330"/>
                    <a:gd name="T76" fmla="*/ 98 w 462"/>
                    <a:gd name="T77" fmla="*/ 104 h 330"/>
                    <a:gd name="T78" fmla="*/ 114 w 462"/>
                    <a:gd name="T79" fmla="*/ 116 h 330"/>
                    <a:gd name="T80" fmla="*/ 131 w 462"/>
                    <a:gd name="T81" fmla="*/ 126 h 330"/>
                    <a:gd name="T82" fmla="*/ 150 w 462"/>
                    <a:gd name="T83" fmla="*/ 135 h 330"/>
                    <a:gd name="T84" fmla="*/ 170 w 462"/>
                    <a:gd name="T85" fmla="*/ 145 h 330"/>
                    <a:gd name="T86" fmla="*/ 191 w 462"/>
                    <a:gd name="T87" fmla="*/ 152 h 330"/>
                    <a:gd name="T88" fmla="*/ 191 w 462"/>
                    <a:gd name="T89" fmla="*/ 152 h 330"/>
                    <a:gd name="T90" fmla="*/ 243 w 462"/>
                    <a:gd name="T91" fmla="*/ 171 h 330"/>
                    <a:gd name="T92" fmla="*/ 292 w 462"/>
                    <a:gd name="T93" fmla="*/ 189 h 330"/>
                    <a:gd name="T94" fmla="*/ 339 w 462"/>
                    <a:gd name="T95" fmla="*/ 209 h 330"/>
                    <a:gd name="T96" fmla="*/ 379 w 462"/>
                    <a:gd name="T97" fmla="*/ 228 h 330"/>
                    <a:gd name="T98" fmla="*/ 414 w 462"/>
                    <a:gd name="T99" fmla="*/ 248 h 330"/>
                    <a:gd name="T100" fmla="*/ 427 w 462"/>
                    <a:gd name="T101" fmla="*/ 257 h 330"/>
                    <a:gd name="T102" fmla="*/ 440 w 462"/>
                    <a:gd name="T103" fmla="*/ 267 h 330"/>
                    <a:gd name="T104" fmla="*/ 449 w 462"/>
                    <a:gd name="T105" fmla="*/ 278 h 330"/>
                    <a:gd name="T106" fmla="*/ 456 w 462"/>
                    <a:gd name="T107" fmla="*/ 288 h 330"/>
                    <a:gd name="T108" fmla="*/ 461 w 462"/>
                    <a:gd name="T109" fmla="*/ 298 h 330"/>
                    <a:gd name="T110" fmla="*/ 462 w 462"/>
                    <a:gd name="T111" fmla="*/ 308 h 330"/>
                    <a:gd name="T112" fmla="*/ 462 w 462"/>
                    <a:gd name="T113" fmla="*/ 308 h 330"/>
                    <a:gd name="T114" fmla="*/ 462 w 462"/>
                    <a:gd name="T115" fmla="*/ 319 h 330"/>
                    <a:gd name="T116" fmla="*/ 462 w 462"/>
                    <a:gd name="T117" fmla="*/ 326 h 330"/>
                    <a:gd name="T118" fmla="*/ 459 w 462"/>
                    <a:gd name="T119" fmla="*/ 329 h 330"/>
                    <a:gd name="T120" fmla="*/ 454 w 462"/>
                    <a:gd name="T121" fmla="*/ 330 h 330"/>
                    <a:gd name="T122" fmla="*/ 454 w 462"/>
                    <a:gd name="T123" fmla="*/ 330 h 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2"/>
                    <a:gd name="T187" fmla="*/ 0 h 330"/>
                    <a:gd name="T188" fmla="*/ 462 w 462"/>
                    <a:gd name="T189" fmla="*/ 330 h 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2" h="330">
                      <a:moveTo>
                        <a:pt x="454" y="330"/>
                      </a:moveTo>
                      <a:lnTo>
                        <a:pt x="454" y="330"/>
                      </a:lnTo>
                      <a:lnTo>
                        <a:pt x="459" y="322"/>
                      </a:lnTo>
                      <a:lnTo>
                        <a:pt x="459" y="314"/>
                      </a:lnTo>
                      <a:lnTo>
                        <a:pt x="458" y="308"/>
                      </a:lnTo>
                      <a:lnTo>
                        <a:pt x="454" y="301"/>
                      </a:lnTo>
                      <a:lnTo>
                        <a:pt x="449" y="296"/>
                      </a:lnTo>
                      <a:lnTo>
                        <a:pt x="441" y="288"/>
                      </a:lnTo>
                      <a:lnTo>
                        <a:pt x="432" y="282"/>
                      </a:lnTo>
                      <a:lnTo>
                        <a:pt x="404" y="264"/>
                      </a:lnTo>
                      <a:lnTo>
                        <a:pt x="375" y="249"/>
                      </a:lnTo>
                      <a:lnTo>
                        <a:pt x="345" y="236"/>
                      </a:lnTo>
                      <a:lnTo>
                        <a:pt x="316" y="223"/>
                      </a:lnTo>
                      <a:lnTo>
                        <a:pt x="264" y="202"/>
                      </a:lnTo>
                      <a:lnTo>
                        <a:pt x="212" y="181"/>
                      </a:lnTo>
                      <a:lnTo>
                        <a:pt x="186" y="169"/>
                      </a:lnTo>
                      <a:lnTo>
                        <a:pt x="160" y="156"/>
                      </a:lnTo>
                      <a:lnTo>
                        <a:pt x="135" y="143"/>
                      </a:lnTo>
                      <a:lnTo>
                        <a:pt x="111" y="129"/>
                      </a:lnTo>
                      <a:lnTo>
                        <a:pt x="80" y="104"/>
                      </a:lnTo>
                      <a:lnTo>
                        <a:pt x="51" y="77"/>
                      </a:lnTo>
                      <a:lnTo>
                        <a:pt x="36" y="62"/>
                      </a:lnTo>
                      <a:lnTo>
                        <a:pt x="25" y="48"/>
                      </a:lnTo>
                      <a:lnTo>
                        <a:pt x="12" y="31"/>
                      </a:lnTo>
                      <a:lnTo>
                        <a:pt x="0" y="15"/>
                      </a:lnTo>
                      <a:lnTo>
                        <a:pt x="0" y="13"/>
                      </a:lnTo>
                      <a:lnTo>
                        <a:pt x="7" y="0"/>
                      </a:lnTo>
                      <a:lnTo>
                        <a:pt x="13" y="13"/>
                      </a:lnTo>
                      <a:lnTo>
                        <a:pt x="25" y="30"/>
                      </a:lnTo>
                      <a:lnTo>
                        <a:pt x="39" y="51"/>
                      </a:lnTo>
                      <a:lnTo>
                        <a:pt x="61" y="72"/>
                      </a:lnTo>
                      <a:lnTo>
                        <a:pt x="85" y="95"/>
                      </a:lnTo>
                      <a:lnTo>
                        <a:pt x="98" y="104"/>
                      </a:lnTo>
                      <a:lnTo>
                        <a:pt x="114" y="116"/>
                      </a:lnTo>
                      <a:lnTo>
                        <a:pt x="131" y="126"/>
                      </a:lnTo>
                      <a:lnTo>
                        <a:pt x="150" y="135"/>
                      </a:lnTo>
                      <a:lnTo>
                        <a:pt x="170" y="145"/>
                      </a:lnTo>
                      <a:lnTo>
                        <a:pt x="191" y="152"/>
                      </a:lnTo>
                      <a:lnTo>
                        <a:pt x="243" y="171"/>
                      </a:lnTo>
                      <a:lnTo>
                        <a:pt x="292" y="189"/>
                      </a:lnTo>
                      <a:lnTo>
                        <a:pt x="339" y="209"/>
                      </a:lnTo>
                      <a:lnTo>
                        <a:pt x="379" y="228"/>
                      </a:lnTo>
                      <a:lnTo>
                        <a:pt x="414" y="248"/>
                      </a:lnTo>
                      <a:lnTo>
                        <a:pt x="427" y="257"/>
                      </a:lnTo>
                      <a:lnTo>
                        <a:pt x="440" y="267"/>
                      </a:lnTo>
                      <a:lnTo>
                        <a:pt x="449" y="278"/>
                      </a:lnTo>
                      <a:lnTo>
                        <a:pt x="456" y="288"/>
                      </a:lnTo>
                      <a:lnTo>
                        <a:pt x="461" y="298"/>
                      </a:lnTo>
                      <a:lnTo>
                        <a:pt x="462" y="308"/>
                      </a:lnTo>
                      <a:lnTo>
                        <a:pt x="462" y="319"/>
                      </a:lnTo>
                      <a:lnTo>
                        <a:pt x="462" y="326"/>
                      </a:lnTo>
                      <a:lnTo>
                        <a:pt x="459" y="329"/>
                      </a:lnTo>
                      <a:lnTo>
                        <a:pt x="454" y="330"/>
                      </a:lnTo>
                      <a:close/>
                    </a:path>
                  </a:pathLst>
                </a:custGeom>
                <a:solidFill>
                  <a:srgbClr val="377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1" name="Freeform 270"/>
                <p:cNvSpPr>
                  <a:spLocks/>
                </p:cNvSpPr>
                <p:nvPr/>
              </p:nvSpPr>
              <p:spPr bwMode="auto">
                <a:xfrm>
                  <a:off x="2661978" y="3220175"/>
                  <a:ext cx="299720" cy="337820"/>
                </a:xfrm>
                <a:custGeom>
                  <a:avLst/>
                  <a:gdLst>
                    <a:gd name="T0" fmla="*/ 454 w 462"/>
                    <a:gd name="T1" fmla="*/ 328 h 328"/>
                    <a:gd name="T2" fmla="*/ 454 w 462"/>
                    <a:gd name="T3" fmla="*/ 328 h 328"/>
                    <a:gd name="T4" fmla="*/ 459 w 462"/>
                    <a:gd name="T5" fmla="*/ 320 h 328"/>
                    <a:gd name="T6" fmla="*/ 459 w 462"/>
                    <a:gd name="T7" fmla="*/ 320 h 328"/>
                    <a:gd name="T8" fmla="*/ 459 w 462"/>
                    <a:gd name="T9" fmla="*/ 312 h 328"/>
                    <a:gd name="T10" fmla="*/ 458 w 462"/>
                    <a:gd name="T11" fmla="*/ 306 h 328"/>
                    <a:gd name="T12" fmla="*/ 454 w 462"/>
                    <a:gd name="T13" fmla="*/ 299 h 328"/>
                    <a:gd name="T14" fmla="*/ 449 w 462"/>
                    <a:gd name="T15" fmla="*/ 294 h 328"/>
                    <a:gd name="T16" fmla="*/ 441 w 462"/>
                    <a:gd name="T17" fmla="*/ 286 h 328"/>
                    <a:gd name="T18" fmla="*/ 432 w 462"/>
                    <a:gd name="T19" fmla="*/ 280 h 328"/>
                    <a:gd name="T20" fmla="*/ 432 w 462"/>
                    <a:gd name="T21" fmla="*/ 280 h 328"/>
                    <a:gd name="T22" fmla="*/ 404 w 462"/>
                    <a:gd name="T23" fmla="*/ 262 h 328"/>
                    <a:gd name="T24" fmla="*/ 375 w 462"/>
                    <a:gd name="T25" fmla="*/ 247 h 328"/>
                    <a:gd name="T26" fmla="*/ 345 w 462"/>
                    <a:gd name="T27" fmla="*/ 234 h 328"/>
                    <a:gd name="T28" fmla="*/ 316 w 462"/>
                    <a:gd name="T29" fmla="*/ 221 h 328"/>
                    <a:gd name="T30" fmla="*/ 316 w 462"/>
                    <a:gd name="T31" fmla="*/ 221 h 328"/>
                    <a:gd name="T32" fmla="*/ 264 w 462"/>
                    <a:gd name="T33" fmla="*/ 200 h 328"/>
                    <a:gd name="T34" fmla="*/ 212 w 462"/>
                    <a:gd name="T35" fmla="*/ 179 h 328"/>
                    <a:gd name="T36" fmla="*/ 186 w 462"/>
                    <a:gd name="T37" fmla="*/ 167 h 328"/>
                    <a:gd name="T38" fmla="*/ 160 w 462"/>
                    <a:gd name="T39" fmla="*/ 154 h 328"/>
                    <a:gd name="T40" fmla="*/ 135 w 462"/>
                    <a:gd name="T41" fmla="*/ 141 h 328"/>
                    <a:gd name="T42" fmla="*/ 111 w 462"/>
                    <a:gd name="T43" fmla="*/ 127 h 328"/>
                    <a:gd name="T44" fmla="*/ 111 w 462"/>
                    <a:gd name="T45" fmla="*/ 127 h 328"/>
                    <a:gd name="T46" fmla="*/ 80 w 462"/>
                    <a:gd name="T47" fmla="*/ 102 h 328"/>
                    <a:gd name="T48" fmla="*/ 51 w 462"/>
                    <a:gd name="T49" fmla="*/ 75 h 328"/>
                    <a:gd name="T50" fmla="*/ 36 w 462"/>
                    <a:gd name="T51" fmla="*/ 60 h 328"/>
                    <a:gd name="T52" fmla="*/ 25 w 462"/>
                    <a:gd name="T53" fmla="*/ 46 h 328"/>
                    <a:gd name="T54" fmla="*/ 12 w 462"/>
                    <a:gd name="T55" fmla="*/ 29 h 328"/>
                    <a:gd name="T56" fmla="*/ 0 w 462"/>
                    <a:gd name="T57" fmla="*/ 13 h 328"/>
                    <a:gd name="T58" fmla="*/ 0 w 462"/>
                    <a:gd name="T59" fmla="*/ 11 h 328"/>
                    <a:gd name="T60" fmla="*/ 0 w 462"/>
                    <a:gd name="T61" fmla="*/ 11 h 328"/>
                    <a:gd name="T62" fmla="*/ 5 w 462"/>
                    <a:gd name="T63" fmla="*/ 0 h 328"/>
                    <a:gd name="T64" fmla="*/ 5 w 462"/>
                    <a:gd name="T65" fmla="*/ 0 h 328"/>
                    <a:gd name="T66" fmla="*/ 13 w 462"/>
                    <a:gd name="T67" fmla="*/ 13 h 328"/>
                    <a:gd name="T68" fmla="*/ 23 w 462"/>
                    <a:gd name="T69" fmla="*/ 31 h 328"/>
                    <a:gd name="T70" fmla="*/ 39 w 462"/>
                    <a:gd name="T71" fmla="*/ 50 h 328"/>
                    <a:gd name="T72" fmla="*/ 59 w 462"/>
                    <a:gd name="T73" fmla="*/ 72 h 328"/>
                    <a:gd name="T74" fmla="*/ 83 w 462"/>
                    <a:gd name="T75" fmla="*/ 94 h 328"/>
                    <a:gd name="T76" fmla="*/ 98 w 462"/>
                    <a:gd name="T77" fmla="*/ 106 h 328"/>
                    <a:gd name="T78" fmla="*/ 113 w 462"/>
                    <a:gd name="T79" fmla="*/ 115 h 328"/>
                    <a:gd name="T80" fmla="*/ 129 w 462"/>
                    <a:gd name="T81" fmla="*/ 127 h 328"/>
                    <a:gd name="T82" fmla="*/ 148 w 462"/>
                    <a:gd name="T83" fmla="*/ 137 h 328"/>
                    <a:gd name="T84" fmla="*/ 168 w 462"/>
                    <a:gd name="T85" fmla="*/ 145 h 328"/>
                    <a:gd name="T86" fmla="*/ 189 w 462"/>
                    <a:gd name="T87" fmla="*/ 153 h 328"/>
                    <a:gd name="T88" fmla="*/ 189 w 462"/>
                    <a:gd name="T89" fmla="*/ 153 h 328"/>
                    <a:gd name="T90" fmla="*/ 241 w 462"/>
                    <a:gd name="T91" fmla="*/ 171 h 328"/>
                    <a:gd name="T92" fmla="*/ 292 w 462"/>
                    <a:gd name="T93" fmla="*/ 190 h 328"/>
                    <a:gd name="T94" fmla="*/ 337 w 462"/>
                    <a:gd name="T95" fmla="*/ 208 h 328"/>
                    <a:gd name="T96" fmla="*/ 378 w 462"/>
                    <a:gd name="T97" fmla="*/ 228 h 328"/>
                    <a:gd name="T98" fmla="*/ 412 w 462"/>
                    <a:gd name="T99" fmla="*/ 247 h 328"/>
                    <a:gd name="T100" fmla="*/ 427 w 462"/>
                    <a:gd name="T101" fmla="*/ 257 h 328"/>
                    <a:gd name="T102" fmla="*/ 438 w 462"/>
                    <a:gd name="T103" fmla="*/ 267 h 328"/>
                    <a:gd name="T104" fmla="*/ 448 w 462"/>
                    <a:gd name="T105" fmla="*/ 276 h 328"/>
                    <a:gd name="T106" fmla="*/ 454 w 462"/>
                    <a:gd name="T107" fmla="*/ 286 h 328"/>
                    <a:gd name="T108" fmla="*/ 459 w 462"/>
                    <a:gd name="T109" fmla="*/ 296 h 328"/>
                    <a:gd name="T110" fmla="*/ 461 w 462"/>
                    <a:gd name="T111" fmla="*/ 306 h 328"/>
                    <a:gd name="T112" fmla="*/ 461 w 462"/>
                    <a:gd name="T113" fmla="*/ 306 h 328"/>
                    <a:gd name="T114" fmla="*/ 462 w 462"/>
                    <a:gd name="T115" fmla="*/ 317 h 328"/>
                    <a:gd name="T116" fmla="*/ 462 w 462"/>
                    <a:gd name="T117" fmla="*/ 324 h 328"/>
                    <a:gd name="T118" fmla="*/ 459 w 462"/>
                    <a:gd name="T119" fmla="*/ 327 h 328"/>
                    <a:gd name="T120" fmla="*/ 454 w 462"/>
                    <a:gd name="T121" fmla="*/ 328 h 328"/>
                    <a:gd name="T122" fmla="*/ 454 w 462"/>
                    <a:gd name="T123" fmla="*/ 328 h 3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2"/>
                    <a:gd name="T187" fmla="*/ 0 h 328"/>
                    <a:gd name="T188" fmla="*/ 462 w 462"/>
                    <a:gd name="T189" fmla="*/ 328 h 3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2" h="328">
                      <a:moveTo>
                        <a:pt x="454" y="328"/>
                      </a:moveTo>
                      <a:lnTo>
                        <a:pt x="454" y="328"/>
                      </a:lnTo>
                      <a:lnTo>
                        <a:pt x="459" y="320"/>
                      </a:lnTo>
                      <a:lnTo>
                        <a:pt x="459" y="312"/>
                      </a:lnTo>
                      <a:lnTo>
                        <a:pt x="458" y="306"/>
                      </a:lnTo>
                      <a:lnTo>
                        <a:pt x="454" y="299"/>
                      </a:lnTo>
                      <a:lnTo>
                        <a:pt x="449" y="294"/>
                      </a:lnTo>
                      <a:lnTo>
                        <a:pt x="441" y="286"/>
                      </a:lnTo>
                      <a:lnTo>
                        <a:pt x="432" y="280"/>
                      </a:lnTo>
                      <a:lnTo>
                        <a:pt x="404" y="262"/>
                      </a:lnTo>
                      <a:lnTo>
                        <a:pt x="375" y="247"/>
                      </a:lnTo>
                      <a:lnTo>
                        <a:pt x="345" y="234"/>
                      </a:lnTo>
                      <a:lnTo>
                        <a:pt x="316" y="221"/>
                      </a:lnTo>
                      <a:lnTo>
                        <a:pt x="264" y="200"/>
                      </a:lnTo>
                      <a:lnTo>
                        <a:pt x="212" y="179"/>
                      </a:lnTo>
                      <a:lnTo>
                        <a:pt x="186" y="167"/>
                      </a:lnTo>
                      <a:lnTo>
                        <a:pt x="160" y="154"/>
                      </a:lnTo>
                      <a:lnTo>
                        <a:pt x="135" y="141"/>
                      </a:lnTo>
                      <a:lnTo>
                        <a:pt x="111" y="127"/>
                      </a:lnTo>
                      <a:lnTo>
                        <a:pt x="80" y="102"/>
                      </a:lnTo>
                      <a:lnTo>
                        <a:pt x="51" y="75"/>
                      </a:lnTo>
                      <a:lnTo>
                        <a:pt x="36" y="60"/>
                      </a:lnTo>
                      <a:lnTo>
                        <a:pt x="25" y="46"/>
                      </a:lnTo>
                      <a:lnTo>
                        <a:pt x="12" y="29"/>
                      </a:lnTo>
                      <a:lnTo>
                        <a:pt x="0" y="13"/>
                      </a:lnTo>
                      <a:lnTo>
                        <a:pt x="0" y="11"/>
                      </a:lnTo>
                      <a:lnTo>
                        <a:pt x="5" y="0"/>
                      </a:lnTo>
                      <a:lnTo>
                        <a:pt x="13" y="13"/>
                      </a:lnTo>
                      <a:lnTo>
                        <a:pt x="23" y="31"/>
                      </a:lnTo>
                      <a:lnTo>
                        <a:pt x="39" y="50"/>
                      </a:lnTo>
                      <a:lnTo>
                        <a:pt x="59" y="72"/>
                      </a:lnTo>
                      <a:lnTo>
                        <a:pt x="83" y="94"/>
                      </a:lnTo>
                      <a:lnTo>
                        <a:pt x="98" y="106"/>
                      </a:lnTo>
                      <a:lnTo>
                        <a:pt x="113" y="115"/>
                      </a:lnTo>
                      <a:lnTo>
                        <a:pt x="129" y="127"/>
                      </a:lnTo>
                      <a:lnTo>
                        <a:pt x="148" y="137"/>
                      </a:lnTo>
                      <a:lnTo>
                        <a:pt x="168" y="145"/>
                      </a:lnTo>
                      <a:lnTo>
                        <a:pt x="189" y="153"/>
                      </a:lnTo>
                      <a:lnTo>
                        <a:pt x="241" y="171"/>
                      </a:lnTo>
                      <a:lnTo>
                        <a:pt x="292" y="190"/>
                      </a:lnTo>
                      <a:lnTo>
                        <a:pt x="337" y="208"/>
                      </a:lnTo>
                      <a:lnTo>
                        <a:pt x="378" y="228"/>
                      </a:lnTo>
                      <a:lnTo>
                        <a:pt x="412" y="247"/>
                      </a:lnTo>
                      <a:lnTo>
                        <a:pt x="427" y="257"/>
                      </a:lnTo>
                      <a:lnTo>
                        <a:pt x="438" y="267"/>
                      </a:lnTo>
                      <a:lnTo>
                        <a:pt x="448" y="276"/>
                      </a:lnTo>
                      <a:lnTo>
                        <a:pt x="454" y="286"/>
                      </a:lnTo>
                      <a:lnTo>
                        <a:pt x="459" y="296"/>
                      </a:lnTo>
                      <a:lnTo>
                        <a:pt x="461" y="306"/>
                      </a:lnTo>
                      <a:lnTo>
                        <a:pt x="462" y="317"/>
                      </a:lnTo>
                      <a:lnTo>
                        <a:pt x="462" y="324"/>
                      </a:lnTo>
                      <a:lnTo>
                        <a:pt x="459" y="327"/>
                      </a:lnTo>
                      <a:lnTo>
                        <a:pt x="454" y="328"/>
                      </a:lnTo>
                      <a:close/>
                    </a:path>
                  </a:pathLst>
                </a:custGeom>
                <a:solidFill>
                  <a:srgbClr val="305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2" name="Freeform 271"/>
                <p:cNvSpPr>
                  <a:spLocks/>
                </p:cNvSpPr>
                <p:nvPr/>
              </p:nvSpPr>
              <p:spPr bwMode="auto">
                <a:xfrm>
                  <a:off x="2678488" y="3227795"/>
                  <a:ext cx="295911" cy="292100"/>
                </a:xfrm>
                <a:custGeom>
                  <a:avLst/>
                  <a:gdLst>
                    <a:gd name="T0" fmla="*/ 457 w 457"/>
                    <a:gd name="T1" fmla="*/ 283 h 283"/>
                    <a:gd name="T2" fmla="*/ 457 w 457"/>
                    <a:gd name="T3" fmla="*/ 283 h 283"/>
                    <a:gd name="T4" fmla="*/ 454 w 457"/>
                    <a:gd name="T5" fmla="*/ 278 h 283"/>
                    <a:gd name="T6" fmla="*/ 442 w 457"/>
                    <a:gd name="T7" fmla="*/ 262 h 283"/>
                    <a:gd name="T8" fmla="*/ 433 w 457"/>
                    <a:gd name="T9" fmla="*/ 252 h 283"/>
                    <a:gd name="T10" fmla="*/ 420 w 457"/>
                    <a:gd name="T11" fmla="*/ 241 h 283"/>
                    <a:gd name="T12" fmla="*/ 403 w 457"/>
                    <a:gd name="T13" fmla="*/ 228 h 283"/>
                    <a:gd name="T14" fmla="*/ 384 w 457"/>
                    <a:gd name="T15" fmla="*/ 216 h 283"/>
                    <a:gd name="T16" fmla="*/ 384 w 457"/>
                    <a:gd name="T17" fmla="*/ 216 h 283"/>
                    <a:gd name="T18" fmla="*/ 363 w 457"/>
                    <a:gd name="T19" fmla="*/ 207 h 283"/>
                    <a:gd name="T20" fmla="*/ 340 w 457"/>
                    <a:gd name="T21" fmla="*/ 197 h 283"/>
                    <a:gd name="T22" fmla="*/ 285 w 457"/>
                    <a:gd name="T23" fmla="*/ 176 h 283"/>
                    <a:gd name="T24" fmla="*/ 226 w 457"/>
                    <a:gd name="T25" fmla="*/ 153 h 283"/>
                    <a:gd name="T26" fmla="*/ 197 w 457"/>
                    <a:gd name="T27" fmla="*/ 140 h 283"/>
                    <a:gd name="T28" fmla="*/ 167 w 457"/>
                    <a:gd name="T29" fmla="*/ 125 h 283"/>
                    <a:gd name="T30" fmla="*/ 167 w 457"/>
                    <a:gd name="T31" fmla="*/ 125 h 283"/>
                    <a:gd name="T32" fmla="*/ 114 w 457"/>
                    <a:gd name="T33" fmla="*/ 93 h 283"/>
                    <a:gd name="T34" fmla="*/ 73 w 457"/>
                    <a:gd name="T35" fmla="*/ 67 h 283"/>
                    <a:gd name="T36" fmla="*/ 44 w 457"/>
                    <a:gd name="T37" fmla="*/ 46 h 283"/>
                    <a:gd name="T38" fmla="*/ 24 w 457"/>
                    <a:gd name="T39" fmla="*/ 29 h 283"/>
                    <a:gd name="T40" fmla="*/ 11 w 457"/>
                    <a:gd name="T41" fmla="*/ 16 h 283"/>
                    <a:gd name="T42" fmla="*/ 5 w 457"/>
                    <a:gd name="T43" fmla="*/ 8 h 283"/>
                    <a:gd name="T44" fmla="*/ 1 w 457"/>
                    <a:gd name="T45" fmla="*/ 3 h 283"/>
                    <a:gd name="T46" fmla="*/ 0 w 457"/>
                    <a:gd name="T47" fmla="*/ 2 h 283"/>
                    <a:gd name="T48" fmla="*/ 0 w 457"/>
                    <a:gd name="T49" fmla="*/ 2 h 283"/>
                    <a:gd name="T50" fmla="*/ 1 w 457"/>
                    <a:gd name="T51" fmla="*/ 2 h 283"/>
                    <a:gd name="T52" fmla="*/ 8 w 457"/>
                    <a:gd name="T53" fmla="*/ 0 h 283"/>
                    <a:gd name="T54" fmla="*/ 13 w 457"/>
                    <a:gd name="T55" fmla="*/ 0 h 283"/>
                    <a:gd name="T56" fmla="*/ 19 w 457"/>
                    <a:gd name="T57" fmla="*/ 2 h 283"/>
                    <a:gd name="T58" fmla="*/ 26 w 457"/>
                    <a:gd name="T59" fmla="*/ 7 h 283"/>
                    <a:gd name="T60" fmla="*/ 34 w 457"/>
                    <a:gd name="T61" fmla="*/ 13 h 283"/>
                    <a:gd name="T62" fmla="*/ 34 w 457"/>
                    <a:gd name="T63" fmla="*/ 13 h 283"/>
                    <a:gd name="T64" fmla="*/ 62 w 457"/>
                    <a:gd name="T65" fmla="*/ 36 h 283"/>
                    <a:gd name="T66" fmla="*/ 96 w 457"/>
                    <a:gd name="T67" fmla="*/ 60 h 283"/>
                    <a:gd name="T68" fmla="*/ 133 w 457"/>
                    <a:gd name="T69" fmla="*/ 88 h 283"/>
                    <a:gd name="T70" fmla="*/ 174 w 457"/>
                    <a:gd name="T71" fmla="*/ 112 h 283"/>
                    <a:gd name="T72" fmla="*/ 174 w 457"/>
                    <a:gd name="T73" fmla="*/ 112 h 283"/>
                    <a:gd name="T74" fmla="*/ 197 w 457"/>
                    <a:gd name="T75" fmla="*/ 124 h 283"/>
                    <a:gd name="T76" fmla="*/ 221 w 457"/>
                    <a:gd name="T77" fmla="*/ 135 h 283"/>
                    <a:gd name="T78" fmla="*/ 263 w 457"/>
                    <a:gd name="T79" fmla="*/ 153 h 283"/>
                    <a:gd name="T80" fmla="*/ 263 w 457"/>
                    <a:gd name="T81" fmla="*/ 153 h 283"/>
                    <a:gd name="T82" fmla="*/ 322 w 457"/>
                    <a:gd name="T83" fmla="*/ 174 h 283"/>
                    <a:gd name="T84" fmla="*/ 367 w 457"/>
                    <a:gd name="T85" fmla="*/ 192 h 283"/>
                    <a:gd name="T86" fmla="*/ 385 w 457"/>
                    <a:gd name="T87" fmla="*/ 200 h 283"/>
                    <a:gd name="T88" fmla="*/ 402 w 457"/>
                    <a:gd name="T89" fmla="*/ 208 h 283"/>
                    <a:gd name="T90" fmla="*/ 415 w 457"/>
                    <a:gd name="T91" fmla="*/ 216 h 283"/>
                    <a:gd name="T92" fmla="*/ 426 w 457"/>
                    <a:gd name="T93" fmla="*/ 226 h 283"/>
                    <a:gd name="T94" fmla="*/ 426 w 457"/>
                    <a:gd name="T95" fmla="*/ 226 h 283"/>
                    <a:gd name="T96" fmla="*/ 434 w 457"/>
                    <a:gd name="T97" fmla="*/ 236 h 283"/>
                    <a:gd name="T98" fmla="*/ 442 w 457"/>
                    <a:gd name="T99" fmla="*/ 246 h 283"/>
                    <a:gd name="T100" fmla="*/ 447 w 457"/>
                    <a:gd name="T101" fmla="*/ 255 h 283"/>
                    <a:gd name="T102" fmla="*/ 452 w 457"/>
                    <a:gd name="T103" fmla="*/ 264 h 283"/>
                    <a:gd name="T104" fmla="*/ 457 w 457"/>
                    <a:gd name="T105" fmla="*/ 278 h 283"/>
                    <a:gd name="T106" fmla="*/ 457 w 457"/>
                    <a:gd name="T107" fmla="*/ 283 h 283"/>
                    <a:gd name="T108" fmla="*/ 457 w 457"/>
                    <a:gd name="T109" fmla="*/ 283 h 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7"/>
                    <a:gd name="T166" fmla="*/ 0 h 283"/>
                    <a:gd name="T167" fmla="*/ 457 w 457"/>
                    <a:gd name="T168" fmla="*/ 283 h 2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7" h="283">
                      <a:moveTo>
                        <a:pt x="457" y="283"/>
                      </a:moveTo>
                      <a:lnTo>
                        <a:pt x="457" y="283"/>
                      </a:lnTo>
                      <a:lnTo>
                        <a:pt x="454" y="278"/>
                      </a:lnTo>
                      <a:lnTo>
                        <a:pt x="442" y="262"/>
                      </a:lnTo>
                      <a:lnTo>
                        <a:pt x="433" y="252"/>
                      </a:lnTo>
                      <a:lnTo>
                        <a:pt x="420" y="241"/>
                      </a:lnTo>
                      <a:lnTo>
                        <a:pt x="403" y="228"/>
                      </a:lnTo>
                      <a:lnTo>
                        <a:pt x="384" y="216"/>
                      </a:lnTo>
                      <a:lnTo>
                        <a:pt x="363" y="207"/>
                      </a:lnTo>
                      <a:lnTo>
                        <a:pt x="340" y="197"/>
                      </a:lnTo>
                      <a:lnTo>
                        <a:pt x="285" y="176"/>
                      </a:lnTo>
                      <a:lnTo>
                        <a:pt x="226" y="153"/>
                      </a:lnTo>
                      <a:lnTo>
                        <a:pt x="197" y="140"/>
                      </a:lnTo>
                      <a:lnTo>
                        <a:pt x="167" y="125"/>
                      </a:lnTo>
                      <a:lnTo>
                        <a:pt x="114" y="93"/>
                      </a:lnTo>
                      <a:lnTo>
                        <a:pt x="73" y="67"/>
                      </a:lnTo>
                      <a:lnTo>
                        <a:pt x="44" y="46"/>
                      </a:lnTo>
                      <a:lnTo>
                        <a:pt x="24" y="29"/>
                      </a:lnTo>
                      <a:lnTo>
                        <a:pt x="11" y="16"/>
                      </a:lnTo>
                      <a:lnTo>
                        <a:pt x="5" y="8"/>
                      </a:lnTo>
                      <a:lnTo>
                        <a:pt x="1" y="3"/>
                      </a:lnTo>
                      <a:lnTo>
                        <a:pt x="0" y="2"/>
                      </a:lnTo>
                      <a:lnTo>
                        <a:pt x="1" y="2"/>
                      </a:lnTo>
                      <a:lnTo>
                        <a:pt x="8" y="0"/>
                      </a:lnTo>
                      <a:lnTo>
                        <a:pt x="13" y="0"/>
                      </a:lnTo>
                      <a:lnTo>
                        <a:pt x="19" y="2"/>
                      </a:lnTo>
                      <a:lnTo>
                        <a:pt x="26" y="7"/>
                      </a:lnTo>
                      <a:lnTo>
                        <a:pt x="34" y="13"/>
                      </a:lnTo>
                      <a:lnTo>
                        <a:pt x="62" y="36"/>
                      </a:lnTo>
                      <a:lnTo>
                        <a:pt x="96" y="60"/>
                      </a:lnTo>
                      <a:lnTo>
                        <a:pt x="133" y="88"/>
                      </a:lnTo>
                      <a:lnTo>
                        <a:pt x="174" y="112"/>
                      </a:lnTo>
                      <a:lnTo>
                        <a:pt x="197" y="124"/>
                      </a:lnTo>
                      <a:lnTo>
                        <a:pt x="221" y="135"/>
                      </a:lnTo>
                      <a:lnTo>
                        <a:pt x="263" y="153"/>
                      </a:lnTo>
                      <a:lnTo>
                        <a:pt x="322" y="174"/>
                      </a:lnTo>
                      <a:lnTo>
                        <a:pt x="367" y="192"/>
                      </a:lnTo>
                      <a:lnTo>
                        <a:pt x="385" y="200"/>
                      </a:lnTo>
                      <a:lnTo>
                        <a:pt x="402" y="208"/>
                      </a:lnTo>
                      <a:lnTo>
                        <a:pt x="415" y="216"/>
                      </a:lnTo>
                      <a:lnTo>
                        <a:pt x="426" y="226"/>
                      </a:lnTo>
                      <a:lnTo>
                        <a:pt x="434" y="236"/>
                      </a:lnTo>
                      <a:lnTo>
                        <a:pt x="442" y="246"/>
                      </a:lnTo>
                      <a:lnTo>
                        <a:pt x="447" y="255"/>
                      </a:lnTo>
                      <a:lnTo>
                        <a:pt x="452" y="264"/>
                      </a:lnTo>
                      <a:lnTo>
                        <a:pt x="457" y="278"/>
                      </a:lnTo>
                      <a:lnTo>
                        <a:pt x="457" y="283"/>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3" name="Freeform 272"/>
                <p:cNvSpPr>
                  <a:spLocks/>
                </p:cNvSpPr>
                <p:nvPr/>
              </p:nvSpPr>
              <p:spPr bwMode="auto">
                <a:xfrm>
                  <a:off x="2682298" y="3230335"/>
                  <a:ext cx="292100" cy="287020"/>
                </a:xfrm>
                <a:custGeom>
                  <a:avLst/>
                  <a:gdLst>
                    <a:gd name="T0" fmla="*/ 452 w 452"/>
                    <a:gd name="T1" fmla="*/ 279 h 279"/>
                    <a:gd name="T2" fmla="*/ 452 w 452"/>
                    <a:gd name="T3" fmla="*/ 279 h 279"/>
                    <a:gd name="T4" fmla="*/ 447 w 452"/>
                    <a:gd name="T5" fmla="*/ 273 h 279"/>
                    <a:gd name="T6" fmla="*/ 437 w 452"/>
                    <a:gd name="T7" fmla="*/ 258 h 279"/>
                    <a:gd name="T8" fmla="*/ 428 w 452"/>
                    <a:gd name="T9" fmla="*/ 249 h 279"/>
                    <a:gd name="T10" fmla="*/ 415 w 452"/>
                    <a:gd name="T11" fmla="*/ 237 h 279"/>
                    <a:gd name="T12" fmla="*/ 398 w 452"/>
                    <a:gd name="T13" fmla="*/ 226 h 279"/>
                    <a:gd name="T14" fmla="*/ 379 w 452"/>
                    <a:gd name="T15" fmla="*/ 213 h 279"/>
                    <a:gd name="T16" fmla="*/ 379 w 452"/>
                    <a:gd name="T17" fmla="*/ 213 h 279"/>
                    <a:gd name="T18" fmla="*/ 359 w 452"/>
                    <a:gd name="T19" fmla="*/ 203 h 279"/>
                    <a:gd name="T20" fmla="*/ 335 w 452"/>
                    <a:gd name="T21" fmla="*/ 193 h 279"/>
                    <a:gd name="T22" fmla="*/ 281 w 452"/>
                    <a:gd name="T23" fmla="*/ 174 h 279"/>
                    <a:gd name="T24" fmla="*/ 223 w 452"/>
                    <a:gd name="T25" fmla="*/ 151 h 279"/>
                    <a:gd name="T26" fmla="*/ 193 w 452"/>
                    <a:gd name="T27" fmla="*/ 138 h 279"/>
                    <a:gd name="T28" fmla="*/ 166 w 452"/>
                    <a:gd name="T29" fmla="*/ 123 h 279"/>
                    <a:gd name="T30" fmla="*/ 166 w 452"/>
                    <a:gd name="T31" fmla="*/ 123 h 279"/>
                    <a:gd name="T32" fmla="*/ 112 w 452"/>
                    <a:gd name="T33" fmla="*/ 91 h 279"/>
                    <a:gd name="T34" fmla="*/ 71 w 452"/>
                    <a:gd name="T35" fmla="*/ 65 h 279"/>
                    <a:gd name="T36" fmla="*/ 42 w 452"/>
                    <a:gd name="T37" fmla="*/ 44 h 279"/>
                    <a:gd name="T38" fmla="*/ 22 w 452"/>
                    <a:gd name="T39" fmla="*/ 27 h 279"/>
                    <a:gd name="T40" fmla="*/ 11 w 452"/>
                    <a:gd name="T41" fmla="*/ 16 h 279"/>
                    <a:gd name="T42" fmla="*/ 3 w 452"/>
                    <a:gd name="T43" fmla="*/ 8 h 279"/>
                    <a:gd name="T44" fmla="*/ 1 w 452"/>
                    <a:gd name="T45" fmla="*/ 3 h 279"/>
                    <a:gd name="T46" fmla="*/ 0 w 452"/>
                    <a:gd name="T47" fmla="*/ 1 h 279"/>
                    <a:gd name="T48" fmla="*/ 0 w 452"/>
                    <a:gd name="T49" fmla="*/ 1 h 279"/>
                    <a:gd name="T50" fmla="*/ 0 w 452"/>
                    <a:gd name="T51" fmla="*/ 1 h 279"/>
                    <a:gd name="T52" fmla="*/ 5 w 452"/>
                    <a:gd name="T53" fmla="*/ 0 h 279"/>
                    <a:gd name="T54" fmla="*/ 9 w 452"/>
                    <a:gd name="T55" fmla="*/ 0 h 279"/>
                    <a:gd name="T56" fmla="*/ 16 w 452"/>
                    <a:gd name="T57" fmla="*/ 3 h 279"/>
                    <a:gd name="T58" fmla="*/ 22 w 452"/>
                    <a:gd name="T59" fmla="*/ 6 h 279"/>
                    <a:gd name="T60" fmla="*/ 31 w 452"/>
                    <a:gd name="T61" fmla="*/ 13 h 279"/>
                    <a:gd name="T62" fmla="*/ 31 w 452"/>
                    <a:gd name="T63" fmla="*/ 13 h 279"/>
                    <a:gd name="T64" fmla="*/ 58 w 452"/>
                    <a:gd name="T65" fmla="*/ 36 h 279"/>
                    <a:gd name="T66" fmla="*/ 91 w 452"/>
                    <a:gd name="T67" fmla="*/ 60 h 279"/>
                    <a:gd name="T68" fmla="*/ 128 w 452"/>
                    <a:gd name="T69" fmla="*/ 86 h 279"/>
                    <a:gd name="T70" fmla="*/ 169 w 452"/>
                    <a:gd name="T71" fmla="*/ 110 h 279"/>
                    <a:gd name="T72" fmla="*/ 169 w 452"/>
                    <a:gd name="T73" fmla="*/ 110 h 279"/>
                    <a:gd name="T74" fmla="*/ 192 w 452"/>
                    <a:gd name="T75" fmla="*/ 123 h 279"/>
                    <a:gd name="T76" fmla="*/ 216 w 452"/>
                    <a:gd name="T77" fmla="*/ 133 h 279"/>
                    <a:gd name="T78" fmla="*/ 258 w 452"/>
                    <a:gd name="T79" fmla="*/ 151 h 279"/>
                    <a:gd name="T80" fmla="*/ 258 w 452"/>
                    <a:gd name="T81" fmla="*/ 151 h 279"/>
                    <a:gd name="T82" fmla="*/ 317 w 452"/>
                    <a:gd name="T83" fmla="*/ 172 h 279"/>
                    <a:gd name="T84" fmla="*/ 361 w 452"/>
                    <a:gd name="T85" fmla="*/ 190 h 279"/>
                    <a:gd name="T86" fmla="*/ 380 w 452"/>
                    <a:gd name="T87" fmla="*/ 198 h 279"/>
                    <a:gd name="T88" fmla="*/ 395 w 452"/>
                    <a:gd name="T89" fmla="*/ 206 h 279"/>
                    <a:gd name="T90" fmla="*/ 410 w 452"/>
                    <a:gd name="T91" fmla="*/ 216 h 279"/>
                    <a:gd name="T92" fmla="*/ 419 w 452"/>
                    <a:gd name="T93" fmla="*/ 224 h 279"/>
                    <a:gd name="T94" fmla="*/ 419 w 452"/>
                    <a:gd name="T95" fmla="*/ 224 h 279"/>
                    <a:gd name="T96" fmla="*/ 429 w 452"/>
                    <a:gd name="T97" fmla="*/ 234 h 279"/>
                    <a:gd name="T98" fmla="*/ 436 w 452"/>
                    <a:gd name="T99" fmla="*/ 244 h 279"/>
                    <a:gd name="T100" fmla="*/ 442 w 452"/>
                    <a:gd name="T101" fmla="*/ 252 h 279"/>
                    <a:gd name="T102" fmla="*/ 445 w 452"/>
                    <a:gd name="T103" fmla="*/ 262 h 279"/>
                    <a:gd name="T104" fmla="*/ 450 w 452"/>
                    <a:gd name="T105" fmla="*/ 275 h 279"/>
                    <a:gd name="T106" fmla="*/ 452 w 452"/>
                    <a:gd name="T107" fmla="*/ 279 h 279"/>
                    <a:gd name="T108" fmla="*/ 452 w 452"/>
                    <a:gd name="T109" fmla="*/ 279 h 2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279"/>
                    <a:gd name="T167" fmla="*/ 452 w 452"/>
                    <a:gd name="T168" fmla="*/ 279 h 2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279">
                      <a:moveTo>
                        <a:pt x="452" y="279"/>
                      </a:moveTo>
                      <a:lnTo>
                        <a:pt x="452" y="279"/>
                      </a:lnTo>
                      <a:lnTo>
                        <a:pt x="447" y="273"/>
                      </a:lnTo>
                      <a:lnTo>
                        <a:pt x="437" y="258"/>
                      </a:lnTo>
                      <a:lnTo>
                        <a:pt x="428" y="249"/>
                      </a:lnTo>
                      <a:lnTo>
                        <a:pt x="415" y="237"/>
                      </a:lnTo>
                      <a:lnTo>
                        <a:pt x="398" y="226"/>
                      </a:lnTo>
                      <a:lnTo>
                        <a:pt x="379" y="213"/>
                      </a:lnTo>
                      <a:lnTo>
                        <a:pt x="359" y="203"/>
                      </a:lnTo>
                      <a:lnTo>
                        <a:pt x="335" y="193"/>
                      </a:lnTo>
                      <a:lnTo>
                        <a:pt x="281" y="174"/>
                      </a:lnTo>
                      <a:lnTo>
                        <a:pt x="223" y="151"/>
                      </a:lnTo>
                      <a:lnTo>
                        <a:pt x="193" y="138"/>
                      </a:lnTo>
                      <a:lnTo>
                        <a:pt x="166" y="123"/>
                      </a:lnTo>
                      <a:lnTo>
                        <a:pt x="112" y="91"/>
                      </a:lnTo>
                      <a:lnTo>
                        <a:pt x="71" y="65"/>
                      </a:lnTo>
                      <a:lnTo>
                        <a:pt x="42" y="44"/>
                      </a:lnTo>
                      <a:lnTo>
                        <a:pt x="22" y="27"/>
                      </a:lnTo>
                      <a:lnTo>
                        <a:pt x="11" y="16"/>
                      </a:lnTo>
                      <a:lnTo>
                        <a:pt x="3" y="8"/>
                      </a:lnTo>
                      <a:lnTo>
                        <a:pt x="1" y="3"/>
                      </a:lnTo>
                      <a:lnTo>
                        <a:pt x="0" y="1"/>
                      </a:lnTo>
                      <a:lnTo>
                        <a:pt x="5" y="0"/>
                      </a:lnTo>
                      <a:lnTo>
                        <a:pt x="9" y="0"/>
                      </a:lnTo>
                      <a:lnTo>
                        <a:pt x="16" y="3"/>
                      </a:lnTo>
                      <a:lnTo>
                        <a:pt x="22" y="6"/>
                      </a:lnTo>
                      <a:lnTo>
                        <a:pt x="31" y="13"/>
                      </a:lnTo>
                      <a:lnTo>
                        <a:pt x="58" y="36"/>
                      </a:lnTo>
                      <a:lnTo>
                        <a:pt x="91" y="60"/>
                      </a:lnTo>
                      <a:lnTo>
                        <a:pt x="128" y="86"/>
                      </a:lnTo>
                      <a:lnTo>
                        <a:pt x="169" y="110"/>
                      </a:lnTo>
                      <a:lnTo>
                        <a:pt x="192" y="123"/>
                      </a:lnTo>
                      <a:lnTo>
                        <a:pt x="216" y="133"/>
                      </a:lnTo>
                      <a:lnTo>
                        <a:pt x="258" y="151"/>
                      </a:lnTo>
                      <a:lnTo>
                        <a:pt x="317" y="172"/>
                      </a:lnTo>
                      <a:lnTo>
                        <a:pt x="361" y="190"/>
                      </a:lnTo>
                      <a:lnTo>
                        <a:pt x="380" y="198"/>
                      </a:lnTo>
                      <a:lnTo>
                        <a:pt x="395" y="206"/>
                      </a:lnTo>
                      <a:lnTo>
                        <a:pt x="410" y="216"/>
                      </a:lnTo>
                      <a:lnTo>
                        <a:pt x="419" y="224"/>
                      </a:lnTo>
                      <a:lnTo>
                        <a:pt x="429" y="234"/>
                      </a:lnTo>
                      <a:lnTo>
                        <a:pt x="436" y="244"/>
                      </a:lnTo>
                      <a:lnTo>
                        <a:pt x="442" y="252"/>
                      </a:lnTo>
                      <a:lnTo>
                        <a:pt x="445" y="262"/>
                      </a:lnTo>
                      <a:lnTo>
                        <a:pt x="450" y="275"/>
                      </a:lnTo>
                      <a:lnTo>
                        <a:pt x="452" y="279"/>
                      </a:lnTo>
                      <a:close/>
                    </a:path>
                  </a:pathLst>
                </a:custGeom>
                <a:solidFill>
                  <a:srgbClr val="359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4" name="Freeform 273"/>
                <p:cNvSpPr>
                  <a:spLocks/>
                </p:cNvSpPr>
                <p:nvPr/>
              </p:nvSpPr>
              <p:spPr bwMode="auto">
                <a:xfrm>
                  <a:off x="2683568" y="3231605"/>
                  <a:ext cx="289560" cy="283209"/>
                </a:xfrm>
                <a:custGeom>
                  <a:avLst/>
                  <a:gdLst>
                    <a:gd name="T0" fmla="*/ 447 w 447"/>
                    <a:gd name="T1" fmla="*/ 275 h 275"/>
                    <a:gd name="T2" fmla="*/ 447 w 447"/>
                    <a:gd name="T3" fmla="*/ 275 h 275"/>
                    <a:gd name="T4" fmla="*/ 444 w 447"/>
                    <a:gd name="T5" fmla="*/ 269 h 275"/>
                    <a:gd name="T6" fmla="*/ 433 w 447"/>
                    <a:gd name="T7" fmla="*/ 256 h 275"/>
                    <a:gd name="T8" fmla="*/ 425 w 447"/>
                    <a:gd name="T9" fmla="*/ 246 h 275"/>
                    <a:gd name="T10" fmla="*/ 412 w 447"/>
                    <a:gd name="T11" fmla="*/ 235 h 275"/>
                    <a:gd name="T12" fmla="*/ 397 w 447"/>
                    <a:gd name="T13" fmla="*/ 223 h 275"/>
                    <a:gd name="T14" fmla="*/ 377 w 447"/>
                    <a:gd name="T15" fmla="*/ 212 h 275"/>
                    <a:gd name="T16" fmla="*/ 377 w 447"/>
                    <a:gd name="T17" fmla="*/ 212 h 275"/>
                    <a:gd name="T18" fmla="*/ 356 w 447"/>
                    <a:gd name="T19" fmla="*/ 202 h 275"/>
                    <a:gd name="T20" fmla="*/ 333 w 447"/>
                    <a:gd name="T21" fmla="*/ 192 h 275"/>
                    <a:gd name="T22" fmla="*/ 280 w 447"/>
                    <a:gd name="T23" fmla="*/ 173 h 275"/>
                    <a:gd name="T24" fmla="*/ 221 w 447"/>
                    <a:gd name="T25" fmla="*/ 150 h 275"/>
                    <a:gd name="T26" fmla="*/ 192 w 447"/>
                    <a:gd name="T27" fmla="*/ 137 h 275"/>
                    <a:gd name="T28" fmla="*/ 164 w 447"/>
                    <a:gd name="T29" fmla="*/ 121 h 275"/>
                    <a:gd name="T30" fmla="*/ 164 w 447"/>
                    <a:gd name="T31" fmla="*/ 121 h 275"/>
                    <a:gd name="T32" fmla="*/ 111 w 447"/>
                    <a:gd name="T33" fmla="*/ 90 h 275"/>
                    <a:gd name="T34" fmla="*/ 70 w 447"/>
                    <a:gd name="T35" fmla="*/ 64 h 275"/>
                    <a:gd name="T36" fmla="*/ 42 w 447"/>
                    <a:gd name="T37" fmla="*/ 43 h 275"/>
                    <a:gd name="T38" fmla="*/ 23 w 447"/>
                    <a:gd name="T39" fmla="*/ 28 h 275"/>
                    <a:gd name="T40" fmla="*/ 11 w 447"/>
                    <a:gd name="T41" fmla="*/ 15 h 275"/>
                    <a:gd name="T42" fmla="*/ 5 w 447"/>
                    <a:gd name="T43" fmla="*/ 9 h 275"/>
                    <a:gd name="T44" fmla="*/ 2 w 447"/>
                    <a:gd name="T45" fmla="*/ 4 h 275"/>
                    <a:gd name="T46" fmla="*/ 0 w 447"/>
                    <a:gd name="T47" fmla="*/ 2 h 275"/>
                    <a:gd name="T48" fmla="*/ 0 w 447"/>
                    <a:gd name="T49" fmla="*/ 2 h 275"/>
                    <a:gd name="T50" fmla="*/ 2 w 447"/>
                    <a:gd name="T51" fmla="*/ 2 h 275"/>
                    <a:gd name="T52" fmla="*/ 5 w 447"/>
                    <a:gd name="T53" fmla="*/ 0 h 275"/>
                    <a:gd name="T54" fmla="*/ 8 w 447"/>
                    <a:gd name="T55" fmla="*/ 0 h 275"/>
                    <a:gd name="T56" fmla="*/ 13 w 447"/>
                    <a:gd name="T57" fmla="*/ 4 h 275"/>
                    <a:gd name="T58" fmla="*/ 19 w 447"/>
                    <a:gd name="T59" fmla="*/ 7 h 275"/>
                    <a:gd name="T60" fmla="*/ 28 w 447"/>
                    <a:gd name="T61" fmla="*/ 13 h 275"/>
                    <a:gd name="T62" fmla="*/ 28 w 447"/>
                    <a:gd name="T63" fmla="*/ 13 h 275"/>
                    <a:gd name="T64" fmla="*/ 55 w 447"/>
                    <a:gd name="T65" fmla="*/ 36 h 275"/>
                    <a:gd name="T66" fmla="*/ 88 w 447"/>
                    <a:gd name="T67" fmla="*/ 61 h 275"/>
                    <a:gd name="T68" fmla="*/ 125 w 447"/>
                    <a:gd name="T69" fmla="*/ 85 h 275"/>
                    <a:gd name="T70" fmla="*/ 166 w 447"/>
                    <a:gd name="T71" fmla="*/ 111 h 275"/>
                    <a:gd name="T72" fmla="*/ 166 w 447"/>
                    <a:gd name="T73" fmla="*/ 111 h 275"/>
                    <a:gd name="T74" fmla="*/ 189 w 447"/>
                    <a:gd name="T75" fmla="*/ 122 h 275"/>
                    <a:gd name="T76" fmla="*/ 213 w 447"/>
                    <a:gd name="T77" fmla="*/ 134 h 275"/>
                    <a:gd name="T78" fmla="*/ 255 w 447"/>
                    <a:gd name="T79" fmla="*/ 152 h 275"/>
                    <a:gd name="T80" fmla="*/ 255 w 447"/>
                    <a:gd name="T81" fmla="*/ 152 h 275"/>
                    <a:gd name="T82" fmla="*/ 312 w 447"/>
                    <a:gd name="T83" fmla="*/ 173 h 275"/>
                    <a:gd name="T84" fmla="*/ 358 w 447"/>
                    <a:gd name="T85" fmla="*/ 191 h 275"/>
                    <a:gd name="T86" fmla="*/ 376 w 447"/>
                    <a:gd name="T87" fmla="*/ 199 h 275"/>
                    <a:gd name="T88" fmla="*/ 392 w 447"/>
                    <a:gd name="T89" fmla="*/ 207 h 275"/>
                    <a:gd name="T90" fmla="*/ 405 w 447"/>
                    <a:gd name="T91" fmla="*/ 215 h 275"/>
                    <a:gd name="T92" fmla="*/ 416 w 447"/>
                    <a:gd name="T93" fmla="*/ 223 h 275"/>
                    <a:gd name="T94" fmla="*/ 416 w 447"/>
                    <a:gd name="T95" fmla="*/ 223 h 275"/>
                    <a:gd name="T96" fmla="*/ 425 w 447"/>
                    <a:gd name="T97" fmla="*/ 233 h 275"/>
                    <a:gd name="T98" fmla="*/ 433 w 447"/>
                    <a:gd name="T99" fmla="*/ 243 h 275"/>
                    <a:gd name="T100" fmla="*/ 442 w 447"/>
                    <a:gd name="T101" fmla="*/ 259 h 275"/>
                    <a:gd name="T102" fmla="*/ 446 w 447"/>
                    <a:gd name="T103" fmla="*/ 270 h 275"/>
                    <a:gd name="T104" fmla="*/ 447 w 447"/>
                    <a:gd name="T105" fmla="*/ 275 h 275"/>
                    <a:gd name="T106" fmla="*/ 447 w 447"/>
                    <a:gd name="T107" fmla="*/ 275 h 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
                    <a:gd name="T163" fmla="*/ 0 h 275"/>
                    <a:gd name="T164" fmla="*/ 447 w 447"/>
                    <a:gd name="T165" fmla="*/ 275 h 2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 h="275">
                      <a:moveTo>
                        <a:pt x="447" y="275"/>
                      </a:moveTo>
                      <a:lnTo>
                        <a:pt x="447" y="275"/>
                      </a:lnTo>
                      <a:lnTo>
                        <a:pt x="444" y="269"/>
                      </a:lnTo>
                      <a:lnTo>
                        <a:pt x="433" y="256"/>
                      </a:lnTo>
                      <a:lnTo>
                        <a:pt x="425" y="246"/>
                      </a:lnTo>
                      <a:lnTo>
                        <a:pt x="412" y="235"/>
                      </a:lnTo>
                      <a:lnTo>
                        <a:pt x="397" y="223"/>
                      </a:lnTo>
                      <a:lnTo>
                        <a:pt x="377" y="212"/>
                      </a:lnTo>
                      <a:lnTo>
                        <a:pt x="356" y="202"/>
                      </a:lnTo>
                      <a:lnTo>
                        <a:pt x="333" y="192"/>
                      </a:lnTo>
                      <a:lnTo>
                        <a:pt x="280" y="173"/>
                      </a:lnTo>
                      <a:lnTo>
                        <a:pt x="221" y="150"/>
                      </a:lnTo>
                      <a:lnTo>
                        <a:pt x="192" y="137"/>
                      </a:lnTo>
                      <a:lnTo>
                        <a:pt x="164" y="121"/>
                      </a:lnTo>
                      <a:lnTo>
                        <a:pt x="111" y="90"/>
                      </a:lnTo>
                      <a:lnTo>
                        <a:pt x="70" y="64"/>
                      </a:lnTo>
                      <a:lnTo>
                        <a:pt x="42" y="43"/>
                      </a:lnTo>
                      <a:lnTo>
                        <a:pt x="23" y="28"/>
                      </a:lnTo>
                      <a:lnTo>
                        <a:pt x="11" y="15"/>
                      </a:lnTo>
                      <a:lnTo>
                        <a:pt x="5" y="9"/>
                      </a:lnTo>
                      <a:lnTo>
                        <a:pt x="2" y="4"/>
                      </a:lnTo>
                      <a:lnTo>
                        <a:pt x="0" y="2"/>
                      </a:lnTo>
                      <a:lnTo>
                        <a:pt x="2" y="2"/>
                      </a:lnTo>
                      <a:lnTo>
                        <a:pt x="5" y="0"/>
                      </a:lnTo>
                      <a:lnTo>
                        <a:pt x="8" y="0"/>
                      </a:lnTo>
                      <a:lnTo>
                        <a:pt x="13" y="4"/>
                      </a:lnTo>
                      <a:lnTo>
                        <a:pt x="19" y="7"/>
                      </a:lnTo>
                      <a:lnTo>
                        <a:pt x="28" y="13"/>
                      </a:lnTo>
                      <a:lnTo>
                        <a:pt x="55" y="36"/>
                      </a:lnTo>
                      <a:lnTo>
                        <a:pt x="88" y="61"/>
                      </a:lnTo>
                      <a:lnTo>
                        <a:pt x="125" y="85"/>
                      </a:lnTo>
                      <a:lnTo>
                        <a:pt x="166" y="111"/>
                      </a:lnTo>
                      <a:lnTo>
                        <a:pt x="189" y="122"/>
                      </a:lnTo>
                      <a:lnTo>
                        <a:pt x="213" y="134"/>
                      </a:lnTo>
                      <a:lnTo>
                        <a:pt x="255" y="152"/>
                      </a:lnTo>
                      <a:lnTo>
                        <a:pt x="312" y="173"/>
                      </a:lnTo>
                      <a:lnTo>
                        <a:pt x="358" y="191"/>
                      </a:lnTo>
                      <a:lnTo>
                        <a:pt x="376" y="199"/>
                      </a:lnTo>
                      <a:lnTo>
                        <a:pt x="392" y="207"/>
                      </a:lnTo>
                      <a:lnTo>
                        <a:pt x="405" y="215"/>
                      </a:lnTo>
                      <a:lnTo>
                        <a:pt x="416" y="223"/>
                      </a:lnTo>
                      <a:lnTo>
                        <a:pt x="425" y="233"/>
                      </a:lnTo>
                      <a:lnTo>
                        <a:pt x="433" y="243"/>
                      </a:lnTo>
                      <a:lnTo>
                        <a:pt x="442" y="259"/>
                      </a:lnTo>
                      <a:lnTo>
                        <a:pt x="446" y="270"/>
                      </a:lnTo>
                      <a:lnTo>
                        <a:pt x="447" y="275"/>
                      </a:lnTo>
                      <a:close/>
                    </a:path>
                  </a:pathLst>
                </a:custGeom>
                <a:solidFill>
                  <a:srgbClr val="4C9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5" name="Freeform 274"/>
                <p:cNvSpPr>
                  <a:spLocks/>
                </p:cNvSpPr>
                <p:nvPr/>
              </p:nvSpPr>
              <p:spPr bwMode="auto">
                <a:xfrm>
                  <a:off x="2687378" y="3232874"/>
                  <a:ext cx="285749" cy="278131"/>
                </a:xfrm>
                <a:custGeom>
                  <a:avLst/>
                  <a:gdLst>
                    <a:gd name="T0" fmla="*/ 441 w 441"/>
                    <a:gd name="T1" fmla="*/ 270 h 270"/>
                    <a:gd name="T2" fmla="*/ 441 w 441"/>
                    <a:gd name="T3" fmla="*/ 270 h 270"/>
                    <a:gd name="T4" fmla="*/ 437 w 441"/>
                    <a:gd name="T5" fmla="*/ 265 h 270"/>
                    <a:gd name="T6" fmla="*/ 428 w 441"/>
                    <a:gd name="T7" fmla="*/ 252 h 270"/>
                    <a:gd name="T8" fmla="*/ 420 w 441"/>
                    <a:gd name="T9" fmla="*/ 242 h 270"/>
                    <a:gd name="T10" fmla="*/ 408 w 441"/>
                    <a:gd name="T11" fmla="*/ 231 h 270"/>
                    <a:gd name="T12" fmla="*/ 392 w 441"/>
                    <a:gd name="T13" fmla="*/ 221 h 270"/>
                    <a:gd name="T14" fmla="*/ 372 w 441"/>
                    <a:gd name="T15" fmla="*/ 208 h 270"/>
                    <a:gd name="T16" fmla="*/ 372 w 441"/>
                    <a:gd name="T17" fmla="*/ 208 h 270"/>
                    <a:gd name="T18" fmla="*/ 353 w 441"/>
                    <a:gd name="T19" fmla="*/ 198 h 270"/>
                    <a:gd name="T20" fmla="*/ 328 w 441"/>
                    <a:gd name="T21" fmla="*/ 189 h 270"/>
                    <a:gd name="T22" fmla="*/ 276 w 441"/>
                    <a:gd name="T23" fmla="*/ 169 h 270"/>
                    <a:gd name="T24" fmla="*/ 219 w 441"/>
                    <a:gd name="T25" fmla="*/ 148 h 270"/>
                    <a:gd name="T26" fmla="*/ 190 w 441"/>
                    <a:gd name="T27" fmla="*/ 135 h 270"/>
                    <a:gd name="T28" fmla="*/ 161 w 441"/>
                    <a:gd name="T29" fmla="*/ 119 h 270"/>
                    <a:gd name="T30" fmla="*/ 161 w 441"/>
                    <a:gd name="T31" fmla="*/ 119 h 270"/>
                    <a:gd name="T32" fmla="*/ 109 w 441"/>
                    <a:gd name="T33" fmla="*/ 88 h 270"/>
                    <a:gd name="T34" fmla="*/ 68 w 441"/>
                    <a:gd name="T35" fmla="*/ 62 h 270"/>
                    <a:gd name="T36" fmla="*/ 41 w 441"/>
                    <a:gd name="T37" fmla="*/ 42 h 270"/>
                    <a:gd name="T38" fmla="*/ 21 w 441"/>
                    <a:gd name="T39" fmla="*/ 26 h 270"/>
                    <a:gd name="T40" fmla="*/ 10 w 441"/>
                    <a:gd name="T41" fmla="*/ 15 h 270"/>
                    <a:gd name="T42" fmla="*/ 3 w 441"/>
                    <a:gd name="T43" fmla="*/ 8 h 270"/>
                    <a:gd name="T44" fmla="*/ 1 w 441"/>
                    <a:gd name="T45" fmla="*/ 3 h 270"/>
                    <a:gd name="T46" fmla="*/ 0 w 441"/>
                    <a:gd name="T47" fmla="*/ 2 h 270"/>
                    <a:gd name="T48" fmla="*/ 0 w 441"/>
                    <a:gd name="T49" fmla="*/ 2 h 270"/>
                    <a:gd name="T50" fmla="*/ 0 w 441"/>
                    <a:gd name="T51" fmla="*/ 2 h 270"/>
                    <a:gd name="T52" fmla="*/ 0 w 441"/>
                    <a:gd name="T53" fmla="*/ 0 h 270"/>
                    <a:gd name="T54" fmla="*/ 1 w 441"/>
                    <a:gd name="T55" fmla="*/ 0 h 270"/>
                    <a:gd name="T56" fmla="*/ 10 w 441"/>
                    <a:gd name="T57" fmla="*/ 3 h 270"/>
                    <a:gd name="T58" fmla="*/ 24 w 441"/>
                    <a:gd name="T59" fmla="*/ 13 h 270"/>
                    <a:gd name="T60" fmla="*/ 24 w 441"/>
                    <a:gd name="T61" fmla="*/ 13 h 270"/>
                    <a:gd name="T62" fmla="*/ 50 w 441"/>
                    <a:gd name="T63" fmla="*/ 36 h 270"/>
                    <a:gd name="T64" fmla="*/ 83 w 441"/>
                    <a:gd name="T65" fmla="*/ 60 h 270"/>
                    <a:gd name="T66" fmla="*/ 120 w 441"/>
                    <a:gd name="T67" fmla="*/ 85 h 270"/>
                    <a:gd name="T68" fmla="*/ 161 w 441"/>
                    <a:gd name="T69" fmla="*/ 109 h 270"/>
                    <a:gd name="T70" fmla="*/ 161 w 441"/>
                    <a:gd name="T71" fmla="*/ 109 h 270"/>
                    <a:gd name="T72" fmla="*/ 184 w 441"/>
                    <a:gd name="T73" fmla="*/ 120 h 270"/>
                    <a:gd name="T74" fmla="*/ 206 w 441"/>
                    <a:gd name="T75" fmla="*/ 132 h 270"/>
                    <a:gd name="T76" fmla="*/ 250 w 441"/>
                    <a:gd name="T77" fmla="*/ 150 h 270"/>
                    <a:gd name="T78" fmla="*/ 250 w 441"/>
                    <a:gd name="T79" fmla="*/ 150 h 270"/>
                    <a:gd name="T80" fmla="*/ 307 w 441"/>
                    <a:gd name="T81" fmla="*/ 171 h 270"/>
                    <a:gd name="T82" fmla="*/ 353 w 441"/>
                    <a:gd name="T83" fmla="*/ 189 h 270"/>
                    <a:gd name="T84" fmla="*/ 371 w 441"/>
                    <a:gd name="T85" fmla="*/ 197 h 270"/>
                    <a:gd name="T86" fmla="*/ 385 w 441"/>
                    <a:gd name="T87" fmla="*/ 205 h 270"/>
                    <a:gd name="T88" fmla="*/ 398 w 441"/>
                    <a:gd name="T89" fmla="*/ 213 h 270"/>
                    <a:gd name="T90" fmla="*/ 410 w 441"/>
                    <a:gd name="T91" fmla="*/ 223 h 270"/>
                    <a:gd name="T92" fmla="*/ 410 w 441"/>
                    <a:gd name="T93" fmla="*/ 223 h 270"/>
                    <a:gd name="T94" fmla="*/ 420 w 441"/>
                    <a:gd name="T95" fmla="*/ 231 h 270"/>
                    <a:gd name="T96" fmla="*/ 426 w 441"/>
                    <a:gd name="T97" fmla="*/ 241 h 270"/>
                    <a:gd name="T98" fmla="*/ 436 w 441"/>
                    <a:gd name="T99" fmla="*/ 255 h 270"/>
                    <a:gd name="T100" fmla="*/ 441 w 441"/>
                    <a:gd name="T101" fmla="*/ 267 h 270"/>
                    <a:gd name="T102" fmla="*/ 441 w 441"/>
                    <a:gd name="T103" fmla="*/ 270 h 270"/>
                    <a:gd name="T104" fmla="*/ 441 w 441"/>
                    <a:gd name="T105" fmla="*/ 270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1"/>
                    <a:gd name="T160" fmla="*/ 0 h 270"/>
                    <a:gd name="T161" fmla="*/ 441 w 441"/>
                    <a:gd name="T162" fmla="*/ 270 h 2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1" h="270">
                      <a:moveTo>
                        <a:pt x="441" y="270"/>
                      </a:moveTo>
                      <a:lnTo>
                        <a:pt x="441" y="270"/>
                      </a:lnTo>
                      <a:lnTo>
                        <a:pt x="437" y="265"/>
                      </a:lnTo>
                      <a:lnTo>
                        <a:pt x="428" y="252"/>
                      </a:lnTo>
                      <a:lnTo>
                        <a:pt x="420" y="242"/>
                      </a:lnTo>
                      <a:lnTo>
                        <a:pt x="408" y="231"/>
                      </a:lnTo>
                      <a:lnTo>
                        <a:pt x="392" y="221"/>
                      </a:lnTo>
                      <a:lnTo>
                        <a:pt x="372" y="208"/>
                      </a:lnTo>
                      <a:lnTo>
                        <a:pt x="353" y="198"/>
                      </a:lnTo>
                      <a:lnTo>
                        <a:pt x="328" y="189"/>
                      </a:lnTo>
                      <a:lnTo>
                        <a:pt x="276" y="169"/>
                      </a:lnTo>
                      <a:lnTo>
                        <a:pt x="219" y="148"/>
                      </a:lnTo>
                      <a:lnTo>
                        <a:pt x="190" y="135"/>
                      </a:lnTo>
                      <a:lnTo>
                        <a:pt x="161" y="119"/>
                      </a:lnTo>
                      <a:lnTo>
                        <a:pt x="109" y="88"/>
                      </a:lnTo>
                      <a:lnTo>
                        <a:pt x="68" y="62"/>
                      </a:lnTo>
                      <a:lnTo>
                        <a:pt x="41" y="42"/>
                      </a:lnTo>
                      <a:lnTo>
                        <a:pt x="21" y="26"/>
                      </a:lnTo>
                      <a:lnTo>
                        <a:pt x="10" y="15"/>
                      </a:lnTo>
                      <a:lnTo>
                        <a:pt x="3" y="8"/>
                      </a:lnTo>
                      <a:lnTo>
                        <a:pt x="1" y="3"/>
                      </a:lnTo>
                      <a:lnTo>
                        <a:pt x="0" y="2"/>
                      </a:lnTo>
                      <a:lnTo>
                        <a:pt x="0" y="0"/>
                      </a:lnTo>
                      <a:lnTo>
                        <a:pt x="1" y="0"/>
                      </a:lnTo>
                      <a:lnTo>
                        <a:pt x="10" y="3"/>
                      </a:lnTo>
                      <a:lnTo>
                        <a:pt x="24" y="13"/>
                      </a:lnTo>
                      <a:lnTo>
                        <a:pt x="50" y="36"/>
                      </a:lnTo>
                      <a:lnTo>
                        <a:pt x="83" y="60"/>
                      </a:lnTo>
                      <a:lnTo>
                        <a:pt x="120" y="85"/>
                      </a:lnTo>
                      <a:lnTo>
                        <a:pt x="161" y="109"/>
                      </a:lnTo>
                      <a:lnTo>
                        <a:pt x="184" y="120"/>
                      </a:lnTo>
                      <a:lnTo>
                        <a:pt x="206" y="132"/>
                      </a:lnTo>
                      <a:lnTo>
                        <a:pt x="250" y="150"/>
                      </a:lnTo>
                      <a:lnTo>
                        <a:pt x="307" y="171"/>
                      </a:lnTo>
                      <a:lnTo>
                        <a:pt x="353" y="189"/>
                      </a:lnTo>
                      <a:lnTo>
                        <a:pt x="371" y="197"/>
                      </a:lnTo>
                      <a:lnTo>
                        <a:pt x="385" y="205"/>
                      </a:lnTo>
                      <a:lnTo>
                        <a:pt x="398" y="213"/>
                      </a:lnTo>
                      <a:lnTo>
                        <a:pt x="410" y="223"/>
                      </a:lnTo>
                      <a:lnTo>
                        <a:pt x="420" y="231"/>
                      </a:lnTo>
                      <a:lnTo>
                        <a:pt x="426" y="241"/>
                      </a:lnTo>
                      <a:lnTo>
                        <a:pt x="436" y="255"/>
                      </a:lnTo>
                      <a:lnTo>
                        <a:pt x="441" y="267"/>
                      </a:lnTo>
                      <a:lnTo>
                        <a:pt x="441" y="270"/>
                      </a:lnTo>
                      <a:close/>
                    </a:path>
                  </a:pathLst>
                </a:custGeom>
                <a:solidFill>
                  <a:srgbClr val="5DA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6" name="Freeform 275"/>
                <p:cNvSpPr>
                  <a:spLocks/>
                </p:cNvSpPr>
                <p:nvPr/>
              </p:nvSpPr>
              <p:spPr bwMode="auto">
                <a:xfrm>
                  <a:off x="2688647" y="3235415"/>
                  <a:ext cx="284480" cy="274320"/>
                </a:xfrm>
                <a:custGeom>
                  <a:avLst/>
                  <a:gdLst>
                    <a:gd name="T0" fmla="*/ 438 w 438"/>
                    <a:gd name="T1" fmla="*/ 266 h 266"/>
                    <a:gd name="T2" fmla="*/ 438 w 438"/>
                    <a:gd name="T3" fmla="*/ 266 h 266"/>
                    <a:gd name="T4" fmla="*/ 434 w 438"/>
                    <a:gd name="T5" fmla="*/ 261 h 266"/>
                    <a:gd name="T6" fmla="*/ 425 w 438"/>
                    <a:gd name="T7" fmla="*/ 248 h 266"/>
                    <a:gd name="T8" fmla="*/ 417 w 438"/>
                    <a:gd name="T9" fmla="*/ 239 h 266"/>
                    <a:gd name="T10" fmla="*/ 405 w 438"/>
                    <a:gd name="T11" fmla="*/ 229 h 266"/>
                    <a:gd name="T12" fmla="*/ 389 w 438"/>
                    <a:gd name="T13" fmla="*/ 218 h 266"/>
                    <a:gd name="T14" fmla="*/ 369 w 438"/>
                    <a:gd name="T15" fmla="*/ 206 h 266"/>
                    <a:gd name="T16" fmla="*/ 369 w 438"/>
                    <a:gd name="T17" fmla="*/ 206 h 266"/>
                    <a:gd name="T18" fmla="*/ 350 w 438"/>
                    <a:gd name="T19" fmla="*/ 196 h 266"/>
                    <a:gd name="T20" fmla="*/ 327 w 438"/>
                    <a:gd name="T21" fmla="*/ 187 h 266"/>
                    <a:gd name="T22" fmla="*/ 275 w 438"/>
                    <a:gd name="T23" fmla="*/ 167 h 266"/>
                    <a:gd name="T24" fmla="*/ 218 w 438"/>
                    <a:gd name="T25" fmla="*/ 144 h 266"/>
                    <a:gd name="T26" fmla="*/ 189 w 438"/>
                    <a:gd name="T27" fmla="*/ 131 h 266"/>
                    <a:gd name="T28" fmla="*/ 161 w 438"/>
                    <a:gd name="T29" fmla="*/ 117 h 266"/>
                    <a:gd name="T30" fmla="*/ 161 w 438"/>
                    <a:gd name="T31" fmla="*/ 117 h 266"/>
                    <a:gd name="T32" fmla="*/ 107 w 438"/>
                    <a:gd name="T33" fmla="*/ 86 h 266"/>
                    <a:gd name="T34" fmla="*/ 68 w 438"/>
                    <a:gd name="T35" fmla="*/ 60 h 266"/>
                    <a:gd name="T36" fmla="*/ 39 w 438"/>
                    <a:gd name="T37" fmla="*/ 40 h 266"/>
                    <a:gd name="T38" fmla="*/ 21 w 438"/>
                    <a:gd name="T39" fmla="*/ 24 h 266"/>
                    <a:gd name="T40" fmla="*/ 10 w 438"/>
                    <a:gd name="T41" fmla="*/ 14 h 266"/>
                    <a:gd name="T42" fmla="*/ 5 w 438"/>
                    <a:gd name="T43" fmla="*/ 6 h 266"/>
                    <a:gd name="T44" fmla="*/ 2 w 438"/>
                    <a:gd name="T45" fmla="*/ 3 h 266"/>
                    <a:gd name="T46" fmla="*/ 0 w 438"/>
                    <a:gd name="T47" fmla="*/ 1 h 266"/>
                    <a:gd name="T48" fmla="*/ 0 w 438"/>
                    <a:gd name="T49" fmla="*/ 1 h 266"/>
                    <a:gd name="T50" fmla="*/ 0 w 438"/>
                    <a:gd name="T51" fmla="*/ 1 h 266"/>
                    <a:gd name="T52" fmla="*/ 0 w 438"/>
                    <a:gd name="T53" fmla="*/ 0 h 266"/>
                    <a:gd name="T54" fmla="*/ 2 w 438"/>
                    <a:gd name="T55" fmla="*/ 0 h 266"/>
                    <a:gd name="T56" fmla="*/ 8 w 438"/>
                    <a:gd name="T57" fmla="*/ 3 h 266"/>
                    <a:gd name="T58" fmla="*/ 21 w 438"/>
                    <a:gd name="T59" fmla="*/ 14 h 266"/>
                    <a:gd name="T60" fmla="*/ 21 w 438"/>
                    <a:gd name="T61" fmla="*/ 14 h 266"/>
                    <a:gd name="T62" fmla="*/ 49 w 438"/>
                    <a:gd name="T63" fmla="*/ 35 h 266"/>
                    <a:gd name="T64" fmla="*/ 80 w 438"/>
                    <a:gd name="T65" fmla="*/ 58 h 266"/>
                    <a:gd name="T66" fmla="*/ 117 w 438"/>
                    <a:gd name="T67" fmla="*/ 83 h 266"/>
                    <a:gd name="T68" fmla="*/ 158 w 438"/>
                    <a:gd name="T69" fmla="*/ 107 h 266"/>
                    <a:gd name="T70" fmla="*/ 158 w 438"/>
                    <a:gd name="T71" fmla="*/ 107 h 266"/>
                    <a:gd name="T72" fmla="*/ 181 w 438"/>
                    <a:gd name="T73" fmla="*/ 120 h 266"/>
                    <a:gd name="T74" fmla="*/ 203 w 438"/>
                    <a:gd name="T75" fmla="*/ 131 h 266"/>
                    <a:gd name="T76" fmla="*/ 247 w 438"/>
                    <a:gd name="T77" fmla="*/ 148 h 266"/>
                    <a:gd name="T78" fmla="*/ 247 w 438"/>
                    <a:gd name="T79" fmla="*/ 148 h 266"/>
                    <a:gd name="T80" fmla="*/ 304 w 438"/>
                    <a:gd name="T81" fmla="*/ 169 h 266"/>
                    <a:gd name="T82" fmla="*/ 348 w 438"/>
                    <a:gd name="T83" fmla="*/ 187 h 266"/>
                    <a:gd name="T84" fmla="*/ 366 w 438"/>
                    <a:gd name="T85" fmla="*/ 195 h 266"/>
                    <a:gd name="T86" fmla="*/ 382 w 438"/>
                    <a:gd name="T87" fmla="*/ 203 h 266"/>
                    <a:gd name="T88" fmla="*/ 395 w 438"/>
                    <a:gd name="T89" fmla="*/ 211 h 266"/>
                    <a:gd name="T90" fmla="*/ 407 w 438"/>
                    <a:gd name="T91" fmla="*/ 221 h 266"/>
                    <a:gd name="T92" fmla="*/ 407 w 438"/>
                    <a:gd name="T93" fmla="*/ 221 h 266"/>
                    <a:gd name="T94" fmla="*/ 421 w 438"/>
                    <a:gd name="T95" fmla="*/ 239 h 266"/>
                    <a:gd name="T96" fmla="*/ 431 w 438"/>
                    <a:gd name="T97" fmla="*/ 253 h 266"/>
                    <a:gd name="T98" fmla="*/ 436 w 438"/>
                    <a:gd name="T99" fmla="*/ 263 h 266"/>
                    <a:gd name="T100" fmla="*/ 438 w 438"/>
                    <a:gd name="T101" fmla="*/ 266 h 266"/>
                    <a:gd name="T102" fmla="*/ 438 w 438"/>
                    <a:gd name="T103" fmla="*/ 266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8"/>
                    <a:gd name="T157" fmla="*/ 0 h 266"/>
                    <a:gd name="T158" fmla="*/ 438 w 438"/>
                    <a:gd name="T159" fmla="*/ 266 h 2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8" h="266">
                      <a:moveTo>
                        <a:pt x="438" y="266"/>
                      </a:moveTo>
                      <a:lnTo>
                        <a:pt x="438" y="266"/>
                      </a:lnTo>
                      <a:lnTo>
                        <a:pt x="434" y="261"/>
                      </a:lnTo>
                      <a:lnTo>
                        <a:pt x="425" y="248"/>
                      </a:lnTo>
                      <a:lnTo>
                        <a:pt x="417" y="239"/>
                      </a:lnTo>
                      <a:lnTo>
                        <a:pt x="405" y="229"/>
                      </a:lnTo>
                      <a:lnTo>
                        <a:pt x="389" y="218"/>
                      </a:lnTo>
                      <a:lnTo>
                        <a:pt x="369" y="206"/>
                      </a:lnTo>
                      <a:lnTo>
                        <a:pt x="350" y="196"/>
                      </a:lnTo>
                      <a:lnTo>
                        <a:pt x="327" y="187"/>
                      </a:lnTo>
                      <a:lnTo>
                        <a:pt x="275" y="167"/>
                      </a:lnTo>
                      <a:lnTo>
                        <a:pt x="218" y="144"/>
                      </a:lnTo>
                      <a:lnTo>
                        <a:pt x="189" y="131"/>
                      </a:lnTo>
                      <a:lnTo>
                        <a:pt x="161" y="117"/>
                      </a:lnTo>
                      <a:lnTo>
                        <a:pt x="107" y="86"/>
                      </a:lnTo>
                      <a:lnTo>
                        <a:pt x="68" y="60"/>
                      </a:lnTo>
                      <a:lnTo>
                        <a:pt x="39" y="40"/>
                      </a:lnTo>
                      <a:lnTo>
                        <a:pt x="21" y="24"/>
                      </a:lnTo>
                      <a:lnTo>
                        <a:pt x="10" y="14"/>
                      </a:lnTo>
                      <a:lnTo>
                        <a:pt x="5" y="6"/>
                      </a:lnTo>
                      <a:lnTo>
                        <a:pt x="2" y="3"/>
                      </a:lnTo>
                      <a:lnTo>
                        <a:pt x="0" y="1"/>
                      </a:lnTo>
                      <a:lnTo>
                        <a:pt x="0" y="0"/>
                      </a:lnTo>
                      <a:lnTo>
                        <a:pt x="2" y="0"/>
                      </a:lnTo>
                      <a:lnTo>
                        <a:pt x="8" y="3"/>
                      </a:lnTo>
                      <a:lnTo>
                        <a:pt x="21" y="14"/>
                      </a:lnTo>
                      <a:lnTo>
                        <a:pt x="49" y="35"/>
                      </a:lnTo>
                      <a:lnTo>
                        <a:pt x="80" y="58"/>
                      </a:lnTo>
                      <a:lnTo>
                        <a:pt x="117" y="83"/>
                      </a:lnTo>
                      <a:lnTo>
                        <a:pt x="158" y="107"/>
                      </a:lnTo>
                      <a:lnTo>
                        <a:pt x="181" y="120"/>
                      </a:lnTo>
                      <a:lnTo>
                        <a:pt x="203" y="131"/>
                      </a:lnTo>
                      <a:lnTo>
                        <a:pt x="247" y="148"/>
                      </a:lnTo>
                      <a:lnTo>
                        <a:pt x="304" y="169"/>
                      </a:lnTo>
                      <a:lnTo>
                        <a:pt x="348" y="187"/>
                      </a:lnTo>
                      <a:lnTo>
                        <a:pt x="366" y="195"/>
                      </a:lnTo>
                      <a:lnTo>
                        <a:pt x="382" y="203"/>
                      </a:lnTo>
                      <a:lnTo>
                        <a:pt x="395" y="211"/>
                      </a:lnTo>
                      <a:lnTo>
                        <a:pt x="407" y="221"/>
                      </a:lnTo>
                      <a:lnTo>
                        <a:pt x="421" y="239"/>
                      </a:lnTo>
                      <a:lnTo>
                        <a:pt x="431" y="253"/>
                      </a:lnTo>
                      <a:lnTo>
                        <a:pt x="436" y="263"/>
                      </a:lnTo>
                      <a:lnTo>
                        <a:pt x="438" y="266"/>
                      </a:lnTo>
                      <a:close/>
                    </a:path>
                  </a:pathLst>
                </a:custGeom>
                <a:solidFill>
                  <a:srgbClr val="6EB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7" name="Freeform 276"/>
                <p:cNvSpPr>
                  <a:spLocks/>
                </p:cNvSpPr>
                <p:nvPr/>
              </p:nvSpPr>
              <p:spPr bwMode="auto">
                <a:xfrm>
                  <a:off x="2691188" y="3236685"/>
                  <a:ext cx="280671" cy="269240"/>
                </a:xfrm>
                <a:custGeom>
                  <a:avLst/>
                  <a:gdLst>
                    <a:gd name="T0" fmla="*/ 433 w 433"/>
                    <a:gd name="T1" fmla="*/ 262 h 262"/>
                    <a:gd name="T2" fmla="*/ 433 w 433"/>
                    <a:gd name="T3" fmla="*/ 262 h 262"/>
                    <a:gd name="T4" fmla="*/ 431 w 433"/>
                    <a:gd name="T5" fmla="*/ 257 h 262"/>
                    <a:gd name="T6" fmla="*/ 422 w 433"/>
                    <a:gd name="T7" fmla="*/ 244 h 262"/>
                    <a:gd name="T8" fmla="*/ 414 w 433"/>
                    <a:gd name="T9" fmla="*/ 236 h 262"/>
                    <a:gd name="T10" fmla="*/ 402 w 433"/>
                    <a:gd name="T11" fmla="*/ 226 h 262"/>
                    <a:gd name="T12" fmla="*/ 388 w 433"/>
                    <a:gd name="T13" fmla="*/ 215 h 262"/>
                    <a:gd name="T14" fmla="*/ 368 w 433"/>
                    <a:gd name="T15" fmla="*/ 204 h 262"/>
                    <a:gd name="T16" fmla="*/ 368 w 433"/>
                    <a:gd name="T17" fmla="*/ 204 h 262"/>
                    <a:gd name="T18" fmla="*/ 348 w 433"/>
                    <a:gd name="T19" fmla="*/ 194 h 262"/>
                    <a:gd name="T20" fmla="*/ 326 w 433"/>
                    <a:gd name="T21" fmla="*/ 184 h 262"/>
                    <a:gd name="T22" fmla="*/ 274 w 433"/>
                    <a:gd name="T23" fmla="*/ 164 h 262"/>
                    <a:gd name="T24" fmla="*/ 217 w 433"/>
                    <a:gd name="T25" fmla="*/ 143 h 262"/>
                    <a:gd name="T26" fmla="*/ 189 w 433"/>
                    <a:gd name="T27" fmla="*/ 130 h 262"/>
                    <a:gd name="T28" fmla="*/ 160 w 433"/>
                    <a:gd name="T29" fmla="*/ 116 h 262"/>
                    <a:gd name="T30" fmla="*/ 160 w 433"/>
                    <a:gd name="T31" fmla="*/ 116 h 262"/>
                    <a:gd name="T32" fmla="*/ 108 w 433"/>
                    <a:gd name="T33" fmla="*/ 85 h 262"/>
                    <a:gd name="T34" fmla="*/ 67 w 433"/>
                    <a:gd name="T35" fmla="*/ 59 h 262"/>
                    <a:gd name="T36" fmla="*/ 39 w 433"/>
                    <a:gd name="T37" fmla="*/ 39 h 262"/>
                    <a:gd name="T38" fmla="*/ 22 w 433"/>
                    <a:gd name="T39" fmla="*/ 25 h 262"/>
                    <a:gd name="T40" fmla="*/ 10 w 433"/>
                    <a:gd name="T41" fmla="*/ 13 h 262"/>
                    <a:gd name="T42" fmla="*/ 5 w 433"/>
                    <a:gd name="T43" fmla="*/ 7 h 262"/>
                    <a:gd name="T44" fmla="*/ 4 w 433"/>
                    <a:gd name="T45" fmla="*/ 4 h 262"/>
                    <a:gd name="T46" fmla="*/ 2 w 433"/>
                    <a:gd name="T47" fmla="*/ 2 h 262"/>
                    <a:gd name="T48" fmla="*/ 2 w 433"/>
                    <a:gd name="T49" fmla="*/ 2 h 262"/>
                    <a:gd name="T50" fmla="*/ 0 w 433"/>
                    <a:gd name="T51" fmla="*/ 2 h 262"/>
                    <a:gd name="T52" fmla="*/ 0 w 433"/>
                    <a:gd name="T53" fmla="*/ 0 h 262"/>
                    <a:gd name="T54" fmla="*/ 0 w 433"/>
                    <a:gd name="T55" fmla="*/ 0 h 262"/>
                    <a:gd name="T56" fmla="*/ 5 w 433"/>
                    <a:gd name="T57" fmla="*/ 4 h 262"/>
                    <a:gd name="T58" fmla="*/ 18 w 433"/>
                    <a:gd name="T59" fmla="*/ 15 h 262"/>
                    <a:gd name="T60" fmla="*/ 18 w 433"/>
                    <a:gd name="T61" fmla="*/ 15 h 262"/>
                    <a:gd name="T62" fmla="*/ 46 w 433"/>
                    <a:gd name="T63" fmla="*/ 36 h 262"/>
                    <a:gd name="T64" fmla="*/ 77 w 433"/>
                    <a:gd name="T65" fmla="*/ 59 h 262"/>
                    <a:gd name="T66" fmla="*/ 114 w 433"/>
                    <a:gd name="T67" fmla="*/ 83 h 262"/>
                    <a:gd name="T68" fmla="*/ 153 w 433"/>
                    <a:gd name="T69" fmla="*/ 106 h 262"/>
                    <a:gd name="T70" fmla="*/ 153 w 433"/>
                    <a:gd name="T71" fmla="*/ 106 h 262"/>
                    <a:gd name="T72" fmla="*/ 176 w 433"/>
                    <a:gd name="T73" fmla="*/ 119 h 262"/>
                    <a:gd name="T74" fmla="*/ 200 w 433"/>
                    <a:gd name="T75" fmla="*/ 130 h 262"/>
                    <a:gd name="T76" fmla="*/ 244 w 433"/>
                    <a:gd name="T77" fmla="*/ 148 h 262"/>
                    <a:gd name="T78" fmla="*/ 244 w 433"/>
                    <a:gd name="T79" fmla="*/ 148 h 262"/>
                    <a:gd name="T80" fmla="*/ 301 w 433"/>
                    <a:gd name="T81" fmla="*/ 169 h 262"/>
                    <a:gd name="T82" fmla="*/ 345 w 433"/>
                    <a:gd name="T83" fmla="*/ 187 h 262"/>
                    <a:gd name="T84" fmla="*/ 363 w 433"/>
                    <a:gd name="T85" fmla="*/ 195 h 262"/>
                    <a:gd name="T86" fmla="*/ 378 w 433"/>
                    <a:gd name="T87" fmla="*/ 204 h 262"/>
                    <a:gd name="T88" fmla="*/ 391 w 433"/>
                    <a:gd name="T89" fmla="*/ 212 h 262"/>
                    <a:gd name="T90" fmla="*/ 402 w 433"/>
                    <a:gd name="T91" fmla="*/ 220 h 262"/>
                    <a:gd name="T92" fmla="*/ 402 w 433"/>
                    <a:gd name="T93" fmla="*/ 220 h 262"/>
                    <a:gd name="T94" fmla="*/ 418 w 433"/>
                    <a:gd name="T95" fmla="*/ 238 h 262"/>
                    <a:gd name="T96" fmla="*/ 428 w 433"/>
                    <a:gd name="T97" fmla="*/ 251 h 262"/>
                    <a:gd name="T98" fmla="*/ 433 w 433"/>
                    <a:gd name="T99" fmla="*/ 259 h 262"/>
                    <a:gd name="T100" fmla="*/ 433 w 433"/>
                    <a:gd name="T101" fmla="*/ 262 h 262"/>
                    <a:gd name="T102" fmla="*/ 433 w 433"/>
                    <a:gd name="T103" fmla="*/ 262 h 2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3"/>
                    <a:gd name="T157" fmla="*/ 0 h 262"/>
                    <a:gd name="T158" fmla="*/ 433 w 433"/>
                    <a:gd name="T159" fmla="*/ 262 h 2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3" h="262">
                      <a:moveTo>
                        <a:pt x="433" y="262"/>
                      </a:moveTo>
                      <a:lnTo>
                        <a:pt x="433" y="262"/>
                      </a:lnTo>
                      <a:lnTo>
                        <a:pt x="431" y="257"/>
                      </a:lnTo>
                      <a:lnTo>
                        <a:pt x="422" y="244"/>
                      </a:lnTo>
                      <a:lnTo>
                        <a:pt x="414" y="236"/>
                      </a:lnTo>
                      <a:lnTo>
                        <a:pt x="402" y="226"/>
                      </a:lnTo>
                      <a:lnTo>
                        <a:pt x="388" y="215"/>
                      </a:lnTo>
                      <a:lnTo>
                        <a:pt x="368" y="204"/>
                      </a:lnTo>
                      <a:lnTo>
                        <a:pt x="348" y="194"/>
                      </a:lnTo>
                      <a:lnTo>
                        <a:pt x="326" y="184"/>
                      </a:lnTo>
                      <a:lnTo>
                        <a:pt x="274" y="164"/>
                      </a:lnTo>
                      <a:lnTo>
                        <a:pt x="217" y="143"/>
                      </a:lnTo>
                      <a:lnTo>
                        <a:pt x="189" y="130"/>
                      </a:lnTo>
                      <a:lnTo>
                        <a:pt x="160" y="116"/>
                      </a:lnTo>
                      <a:lnTo>
                        <a:pt x="108" y="85"/>
                      </a:lnTo>
                      <a:lnTo>
                        <a:pt x="67" y="59"/>
                      </a:lnTo>
                      <a:lnTo>
                        <a:pt x="39" y="39"/>
                      </a:lnTo>
                      <a:lnTo>
                        <a:pt x="22" y="25"/>
                      </a:lnTo>
                      <a:lnTo>
                        <a:pt x="10" y="13"/>
                      </a:lnTo>
                      <a:lnTo>
                        <a:pt x="5" y="7"/>
                      </a:lnTo>
                      <a:lnTo>
                        <a:pt x="4" y="4"/>
                      </a:lnTo>
                      <a:lnTo>
                        <a:pt x="2" y="2"/>
                      </a:lnTo>
                      <a:lnTo>
                        <a:pt x="0" y="2"/>
                      </a:lnTo>
                      <a:lnTo>
                        <a:pt x="0" y="0"/>
                      </a:lnTo>
                      <a:lnTo>
                        <a:pt x="5" y="4"/>
                      </a:lnTo>
                      <a:lnTo>
                        <a:pt x="18" y="15"/>
                      </a:lnTo>
                      <a:lnTo>
                        <a:pt x="46" y="36"/>
                      </a:lnTo>
                      <a:lnTo>
                        <a:pt x="77" y="59"/>
                      </a:lnTo>
                      <a:lnTo>
                        <a:pt x="114" y="83"/>
                      </a:lnTo>
                      <a:lnTo>
                        <a:pt x="153" y="106"/>
                      </a:lnTo>
                      <a:lnTo>
                        <a:pt x="176" y="119"/>
                      </a:lnTo>
                      <a:lnTo>
                        <a:pt x="200" y="130"/>
                      </a:lnTo>
                      <a:lnTo>
                        <a:pt x="244" y="148"/>
                      </a:lnTo>
                      <a:lnTo>
                        <a:pt x="301" y="169"/>
                      </a:lnTo>
                      <a:lnTo>
                        <a:pt x="345" y="187"/>
                      </a:lnTo>
                      <a:lnTo>
                        <a:pt x="363" y="195"/>
                      </a:lnTo>
                      <a:lnTo>
                        <a:pt x="378" y="204"/>
                      </a:lnTo>
                      <a:lnTo>
                        <a:pt x="391" y="212"/>
                      </a:lnTo>
                      <a:lnTo>
                        <a:pt x="402" y="220"/>
                      </a:lnTo>
                      <a:lnTo>
                        <a:pt x="418" y="238"/>
                      </a:lnTo>
                      <a:lnTo>
                        <a:pt x="428" y="251"/>
                      </a:lnTo>
                      <a:lnTo>
                        <a:pt x="433" y="259"/>
                      </a:lnTo>
                      <a:lnTo>
                        <a:pt x="433" y="262"/>
                      </a:lnTo>
                      <a:close/>
                    </a:path>
                  </a:pathLst>
                </a:custGeom>
                <a:solidFill>
                  <a:srgbClr val="81C3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8" name="Freeform 277"/>
                <p:cNvSpPr>
                  <a:spLocks/>
                </p:cNvSpPr>
                <p:nvPr/>
              </p:nvSpPr>
              <p:spPr bwMode="auto">
                <a:xfrm>
                  <a:off x="2694998" y="3240494"/>
                  <a:ext cx="275590" cy="262890"/>
                </a:xfrm>
                <a:custGeom>
                  <a:avLst/>
                  <a:gdLst>
                    <a:gd name="T0" fmla="*/ 424 w 424"/>
                    <a:gd name="T1" fmla="*/ 255 h 255"/>
                    <a:gd name="T2" fmla="*/ 424 w 424"/>
                    <a:gd name="T3" fmla="*/ 255 h 255"/>
                    <a:gd name="T4" fmla="*/ 423 w 424"/>
                    <a:gd name="T5" fmla="*/ 252 h 255"/>
                    <a:gd name="T6" fmla="*/ 420 w 424"/>
                    <a:gd name="T7" fmla="*/ 245 h 255"/>
                    <a:gd name="T8" fmla="*/ 415 w 424"/>
                    <a:gd name="T9" fmla="*/ 239 h 255"/>
                    <a:gd name="T10" fmla="*/ 407 w 424"/>
                    <a:gd name="T11" fmla="*/ 230 h 255"/>
                    <a:gd name="T12" fmla="*/ 395 w 424"/>
                    <a:gd name="T13" fmla="*/ 221 h 255"/>
                    <a:gd name="T14" fmla="*/ 381 w 424"/>
                    <a:gd name="T15" fmla="*/ 211 h 255"/>
                    <a:gd name="T16" fmla="*/ 361 w 424"/>
                    <a:gd name="T17" fmla="*/ 200 h 255"/>
                    <a:gd name="T18" fmla="*/ 361 w 424"/>
                    <a:gd name="T19" fmla="*/ 200 h 255"/>
                    <a:gd name="T20" fmla="*/ 341 w 424"/>
                    <a:gd name="T21" fmla="*/ 190 h 255"/>
                    <a:gd name="T22" fmla="*/ 319 w 424"/>
                    <a:gd name="T23" fmla="*/ 180 h 255"/>
                    <a:gd name="T24" fmla="*/ 268 w 424"/>
                    <a:gd name="T25" fmla="*/ 160 h 255"/>
                    <a:gd name="T26" fmla="*/ 211 w 424"/>
                    <a:gd name="T27" fmla="*/ 139 h 255"/>
                    <a:gd name="T28" fmla="*/ 184 w 424"/>
                    <a:gd name="T29" fmla="*/ 126 h 255"/>
                    <a:gd name="T30" fmla="*/ 156 w 424"/>
                    <a:gd name="T31" fmla="*/ 112 h 255"/>
                    <a:gd name="T32" fmla="*/ 156 w 424"/>
                    <a:gd name="T33" fmla="*/ 112 h 255"/>
                    <a:gd name="T34" fmla="*/ 102 w 424"/>
                    <a:gd name="T35" fmla="*/ 81 h 255"/>
                    <a:gd name="T36" fmla="*/ 63 w 424"/>
                    <a:gd name="T37" fmla="*/ 55 h 255"/>
                    <a:gd name="T38" fmla="*/ 36 w 424"/>
                    <a:gd name="T39" fmla="*/ 35 h 255"/>
                    <a:gd name="T40" fmla="*/ 18 w 424"/>
                    <a:gd name="T41" fmla="*/ 21 h 255"/>
                    <a:gd name="T42" fmla="*/ 8 w 424"/>
                    <a:gd name="T43" fmla="*/ 11 h 255"/>
                    <a:gd name="T44" fmla="*/ 3 w 424"/>
                    <a:gd name="T45" fmla="*/ 4 h 255"/>
                    <a:gd name="T46" fmla="*/ 0 w 424"/>
                    <a:gd name="T47" fmla="*/ 1 h 255"/>
                    <a:gd name="T48" fmla="*/ 0 w 424"/>
                    <a:gd name="T49" fmla="*/ 0 h 255"/>
                    <a:gd name="T50" fmla="*/ 0 w 424"/>
                    <a:gd name="T51" fmla="*/ 0 h 255"/>
                    <a:gd name="T52" fmla="*/ 13 w 424"/>
                    <a:gd name="T53" fmla="*/ 13 h 255"/>
                    <a:gd name="T54" fmla="*/ 13 w 424"/>
                    <a:gd name="T55" fmla="*/ 13 h 255"/>
                    <a:gd name="T56" fmla="*/ 39 w 424"/>
                    <a:gd name="T57" fmla="*/ 34 h 255"/>
                    <a:gd name="T58" fmla="*/ 71 w 424"/>
                    <a:gd name="T59" fmla="*/ 56 h 255"/>
                    <a:gd name="T60" fmla="*/ 107 w 424"/>
                    <a:gd name="T61" fmla="*/ 79 h 255"/>
                    <a:gd name="T62" fmla="*/ 146 w 424"/>
                    <a:gd name="T63" fmla="*/ 104 h 255"/>
                    <a:gd name="T64" fmla="*/ 146 w 424"/>
                    <a:gd name="T65" fmla="*/ 104 h 255"/>
                    <a:gd name="T66" fmla="*/ 193 w 424"/>
                    <a:gd name="T67" fmla="*/ 126 h 255"/>
                    <a:gd name="T68" fmla="*/ 236 w 424"/>
                    <a:gd name="T69" fmla="*/ 146 h 255"/>
                    <a:gd name="T70" fmla="*/ 236 w 424"/>
                    <a:gd name="T71" fmla="*/ 146 h 255"/>
                    <a:gd name="T72" fmla="*/ 293 w 424"/>
                    <a:gd name="T73" fmla="*/ 165 h 255"/>
                    <a:gd name="T74" fmla="*/ 337 w 424"/>
                    <a:gd name="T75" fmla="*/ 183 h 255"/>
                    <a:gd name="T76" fmla="*/ 354 w 424"/>
                    <a:gd name="T77" fmla="*/ 191 h 255"/>
                    <a:gd name="T78" fmla="*/ 371 w 424"/>
                    <a:gd name="T79" fmla="*/ 200 h 255"/>
                    <a:gd name="T80" fmla="*/ 384 w 424"/>
                    <a:gd name="T81" fmla="*/ 208 h 255"/>
                    <a:gd name="T82" fmla="*/ 394 w 424"/>
                    <a:gd name="T83" fmla="*/ 216 h 255"/>
                    <a:gd name="T84" fmla="*/ 394 w 424"/>
                    <a:gd name="T85" fmla="*/ 216 h 255"/>
                    <a:gd name="T86" fmla="*/ 410 w 424"/>
                    <a:gd name="T87" fmla="*/ 234 h 255"/>
                    <a:gd name="T88" fmla="*/ 420 w 424"/>
                    <a:gd name="T89" fmla="*/ 245 h 255"/>
                    <a:gd name="T90" fmla="*/ 424 w 424"/>
                    <a:gd name="T91" fmla="*/ 253 h 255"/>
                    <a:gd name="T92" fmla="*/ 424 w 424"/>
                    <a:gd name="T93" fmla="*/ 255 h 255"/>
                    <a:gd name="T94" fmla="*/ 424 w 424"/>
                    <a:gd name="T95" fmla="*/ 255 h 2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4"/>
                    <a:gd name="T145" fmla="*/ 0 h 255"/>
                    <a:gd name="T146" fmla="*/ 424 w 424"/>
                    <a:gd name="T147" fmla="*/ 255 h 2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4" h="255">
                      <a:moveTo>
                        <a:pt x="424" y="255"/>
                      </a:moveTo>
                      <a:lnTo>
                        <a:pt x="424" y="255"/>
                      </a:lnTo>
                      <a:lnTo>
                        <a:pt x="423" y="252"/>
                      </a:lnTo>
                      <a:lnTo>
                        <a:pt x="420" y="245"/>
                      </a:lnTo>
                      <a:lnTo>
                        <a:pt x="415" y="239"/>
                      </a:lnTo>
                      <a:lnTo>
                        <a:pt x="407" y="230"/>
                      </a:lnTo>
                      <a:lnTo>
                        <a:pt x="395" y="221"/>
                      </a:lnTo>
                      <a:lnTo>
                        <a:pt x="381" y="211"/>
                      </a:lnTo>
                      <a:lnTo>
                        <a:pt x="361" y="200"/>
                      </a:lnTo>
                      <a:lnTo>
                        <a:pt x="341" y="190"/>
                      </a:lnTo>
                      <a:lnTo>
                        <a:pt x="319" y="180"/>
                      </a:lnTo>
                      <a:lnTo>
                        <a:pt x="268" y="160"/>
                      </a:lnTo>
                      <a:lnTo>
                        <a:pt x="211" y="139"/>
                      </a:lnTo>
                      <a:lnTo>
                        <a:pt x="184" y="126"/>
                      </a:lnTo>
                      <a:lnTo>
                        <a:pt x="156" y="112"/>
                      </a:lnTo>
                      <a:lnTo>
                        <a:pt x="102" y="81"/>
                      </a:lnTo>
                      <a:lnTo>
                        <a:pt x="63" y="55"/>
                      </a:lnTo>
                      <a:lnTo>
                        <a:pt x="36" y="35"/>
                      </a:lnTo>
                      <a:lnTo>
                        <a:pt x="18" y="21"/>
                      </a:lnTo>
                      <a:lnTo>
                        <a:pt x="8" y="11"/>
                      </a:lnTo>
                      <a:lnTo>
                        <a:pt x="3" y="4"/>
                      </a:lnTo>
                      <a:lnTo>
                        <a:pt x="0" y="1"/>
                      </a:lnTo>
                      <a:lnTo>
                        <a:pt x="0" y="0"/>
                      </a:lnTo>
                      <a:lnTo>
                        <a:pt x="13" y="13"/>
                      </a:lnTo>
                      <a:lnTo>
                        <a:pt x="39" y="34"/>
                      </a:lnTo>
                      <a:lnTo>
                        <a:pt x="71" y="56"/>
                      </a:lnTo>
                      <a:lnTo>
                        <a:pt x="107" y="79"/>
                      </a:lnTo>
                      <a:lnTo>
                        <a:pt x="146" y="104"/>
                      </a:lnTo>
                      <a:lnTo>
                        <a:pt x="193" y="126"/>
                      </a:lnTo>
                      <a:lnTo>
                        <a:pt x="236" y="146"/>
                      </a:lnTo>
                      <a:lnTo>
                        <a:pt x="293" y="165"/>
                      </a:lnTo>
                      <a:lnTo>
                        <a:pt x="337" y="183"/>
                      </a:lnTo>
                      <a:lnTo>
                        <a:pt x="354" y="191"/>
                      </a:lnTo>
                      <a:lnTo>
                        <a:pt x="371" y="200"/>
                      </a:lnTo>
                      <a:lnTo>
                        <a:pt x="384" y="208"/>
                      </a:lnTo>
                      <a:lnTo>
                        <a:pt x="394" y="216"/>
                      </a:lnTo>
                      <a:lnTo>
                        <a:pt x="410" y="234"/>
                      </a:lnTo>
                      <a:lnTo>
                        <a:pt x="420" y="245"/>
                      </a:lnTo>
                      <a:lnTo>
                        <a:pt x="424" y="253"/>
                      </a:lnTo>
                      <a:lnTo>
                        <a:pt x="424" y="255"/>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9" name="Freeform 278"/>
                <p:cNvSpPr>
                  <a:spLocks/>
                </p:cNvSpPr>
                <p:nvPr/>
              </p:nvSpPr>
              <p:spPr bwMode="auto">
                <a:xfrm>
                  <a:off x="2856288" y="3540214"/>
                  <a:ext cx="116840" cy="144780"/>
                </a:xfrm>
                <a:custGeom>
                  <a:avLst/>
                  <a:gdLst>
                    <a:gd name="T0" fmla="*/ 0 w 179"/>
                    <a:gd name="T1" fmla="*/ 130 h 141"/>
                    <a:gd name="T2" fmla="*/ 0 w 179"/>
                    <a:gd name="T3" fmla="*/ 130 h 141"/>
                    <a:gd name="T4" fmla="*/ 19 w 179"/>
                    <a:gd name="T5" fmla="*/ 120 h 141"/>
                    <a:gd name="T6" fmla="*/ 62 w 179"/>
                    <a:gd name="T7" fmla="*/ 97 h 141"/>
                    <a:gd name="T8" fmla="*/ 86 w 179"/>
                    <a:gd name="T9" fmla="*/ 83 h 141"/>
                    <a:gd name="T10" fmla="*/ 110 w 179"/>
                    <a:gd name="T11" fmla="*/ 68 h 141"/>
                    <a:gd name="T12" fmla="*/ 132 w 179"/>
                    <a:gd name="T13" fmla="*/ 52 h 141"/>
                    <a:gd name="T14" fmla="*/ 146 w 179"/>
                    <a:gd name="T15" fmla="*/ 39 h 141"/>
                    <a:gd name="T16" fmla="*/ 146 w 179"/>
                    <a:gd name="T17" fmla="*/ 39 h 141"/>
                    <a:gd name="T18" fmla="*/ 164 w 179"/>
                    <a:gd name="T19" fmla="*/ 17 h 141"/>
                    <a:gd name="T20" fmla="*/ 174 w 179"/>
                    <a:gd name="T21" fmla="*/ 6 h 141"/>
                    <a:gd name="T22" fmla="*/ 179 w 179"/>
                    <a:gd name="T23" fmla="*/ 0 h 141"/>
                    <a:gd name="T24" fmla="*/ 179 w 179"/>
                    <a:gd name="T25" fmla="*/ 0 h 141"/>
                    <a:gd name="T26" fmla="*/ 179 w 179"/>
                    <a:gd name="T27" fmla="*/ 4 h 141"/>
                    <a:gd name="T28" fmla="*/ 177 w 179"/>
                    <a:gd name="T29" fmla="*/ 11 h 141"/>
                    <a:gd name="T30" fmla="*/ 174 w 179"/>
                    <a:gd name="T31" fmla="*/ 21 h 141"/>
                    <a:gd name="T32" fmla="*/ 166 w 179"/>
                    <a:gd name="T33" fmla="*/ 32 h 141"/>
                    <a:gd name="T34" fmla="*/ 153 w 179"/>
                    <a:gd name="T35" fmla="*/ 47 h 141"/>
                    <a:gd name="T36" fmla="*/ 135 w 179"/>
                    <a:gd name="T37" fmla="*/ 63 h 141"/>
                    <a:gd name="T38" fmla="*/ 109 w 179"/>
                    <a:gd name="T39" fmla="*/ 83 h 141"/>
                    <a:gd name="T40" fmla="*/ 109 w 179"/>
                    <a:gd name="T41" fmla="*/ 83 h 141"/>
                    <a:gd name="T42" fmla="*/ 31 w 179"/>
                    <a:gd name="T43" fmla="*/ 131 h 141"/>
                    <a:gd name="T44" fmla="*/ 14 w 179"/>
                    <a:gd name="T45" fmla="*/ 141 h 141"/>
                    <a:gd name="T46" fmla="*/ 14 w 179"/>
                    <a:gd name="T47" fmla="*/ 141 h 141"/>
                    <a:gd name="T48" fmla="*/ 0 w 179"/>
                    <a:gd name="T49" fmla="*/ 130 h 141"/>
                    <a:gd name="T50" fmla="*/ 0 w 179"/>
                    <a:gd name="T51" fmla="*/ 130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9"/>
                    <a:gd name="T79" fmla="*/ 0 h 141"/>
                    <a:gd name="T80" fmla="*/ 179 w 179"/>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9" h="141">
                      <a:moveTo>
                        <a:pt x="0" y="130"/>
                      </a:moveTo>
                      <a:lnTo>
                        <a:pt x="0" y="130"/>
                      </a:lnTo>
                      <a:lnTo>
                        <a:pt x="19" y="120"/>
                      </a:lnTo>
                      <a:lnTo>
                        <a:pt x="62" y="97"/>
                      </a:lnTo>
                      <a:lnTo>
                        <a:pt x="86" y="83"/>
                      </a:lnTo>
                      <a:lnTo>
                        <a:pt x="110" y="68"/>
                      </a:lnTo>
                      <a:lnTo>
                        <a:pt x="132" y="52"/>
                      </a:lnTo>
                      <a:lnTo>
                        <a:pt x="146" y="39"/>
                      </a:lnTo>
                      <a:lnTo>
                        <a:pt x="164" y="17"/>
                      </a:lnTo>
                      <a:lnTo>
                        <a:pt x="174" y="6"/>
                      </a:lnTo>
                      <a:lnTo>
                        <a:pt x="179" y="0"/>
                      </a:lnTo>
                      <a:lnTo>
                        <a:pt x="179" y="4"/>
                      </a:lnTo>
                      <a:lnTo>
                        <a:pt x="177" y="11"/>
                      </a:lnTo>
                      <a:lnTo>
                        <a:pt x="174" y="21"/>
                      </a:lnTo>
                      <a:lnTo>
                        <a:pt x="166" y="32"/>
                      </a:lnTo>
                      <a:lnTo>
                        <a:pt x="153" y="47"/>
                      </a:lnTo>
                      <a:lnTo>
                        <a:pt x="135" y="63"/>
                      </a:lnTo>
                      <a:lnTo>
                        <a:pt x="109" y="83"/>
                      </a:lnTo>
                      <a:lnTo>
                        <a:pt x="31" y="131"/>
                      </a:lnTo>
                      <a:lnTo>
                        <a:pt x="14" y="141"/>
                      </a:lnTo>
                      <a:lnTo>
                        <a:pt x="0" y="13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0" name="Freeform 279"/>
                <p:cNvSpPr>
                  <a:spLocks/>
                </p:cNvSpPr>
                <p:nvPr/>
              </p:nvSpPr>
              <p:spPr bwMode="auto">
                <a:xfrm>
                  <a:off x="2858827" y="3540214"/>
                  <a:ext cx="114300" cy="144780"/>
                </a:xfrm>
                <a:custGeom>
                  <a:avLst/>
                  <a:gdLst>
                    <a:gd name="T0" fmla="*/ 0 w 176"/>
                    <a:gd name="T1" fmla="*/ 130 h 141"/>
                    <a:gd name="T2" fmla="*/ 0 w 176"/>
                    <a:gd name="T3" fmla="*/ 130 h 141"/>
                    <a:gd name="T4" fmla="*/ 18 w 176"/>
                    <a:gd name="T5" fmla="*/ 120 h 141"/>
                    <a:gd name="T6" fmla="*/ 60 w 176"/>
                    <a:gd name="T7" fmla="*/ 97 h 141"/>
                    <a:gd name="T8" fmla="*/ 85 w 176"/>
                    <a:gd name="T9" fmla="*/ 83 h 141"/>
                    <a:gd name="T10" fmla="*/ 109 w 176"/>
                    <a:gd name="T11" fmla="*/ 68 h 141"/>
                    <a:gd name="T12" fmla="*/ 129 w 176"/>
                    <a:gd name="T13" fmla="*/ 53 h 141"/>
                    <a:gd name="T14" fmla="*/ 145 w 176"/>
                    <a:gd name="T15" fmla="*/ 39 h 141"/>
                    <a:gd name="T16" fmla="*/ 145 w 176"/>
                    <a:gd name="T17" fmla="*/ 39 h 141"/>
                    <a:gd name="T18" fmla="*/ 163 w 176"/>
                    <a:gd name="T19" fmla="*/ 17 h 141"/>
                    <a:gd name="T20" fmla="*/ 171 w 176"/>
                    <a:gd name="T21" fmla="*/ 6 h 141"/>
                    <a:gd name="T22" fmla="*/ 174 w 176"/>
                    <a:gd name="T23" fmla="*/ 1 h 141"/>
                    <a:gd name="T24" fmla="*/ 176 w 176"/>
                    <a:gd name="T25" fmla="*/ 0 h 141"/>
                    <a:gd name="T26" fmla="*/ 176 w 176"/>
                    <a:gd name="T27" fmla="*/ 0 h 141"/>
                    <a:gd name="T28" fmla="*/ 176 w 176"/>
                    <a:gd name="T29" fmla="*/ 4 h 141"/>
                    <a:gd name="T30" fmla="*/ 174 w 176"/>
                    <a:gd name="T31" fmla="*/ 11 h 141"/>
                    <a:gd name="T32" fmla="*/ 171 w 176"/>
                    <a:gd name="T33" fmla="*/ 21 h 141"/>
                    <a:gd name="T34" fmla="*/ 163 w 176"/>
                    <a:gd name="T35" fmla="*/ 32 h 141"/>
                    <a:gd name="T36" fmla="*/ 150 w 176"/>
                    <a:gd name="T37" fmla="*/ 47 h 141"/>
                    <a:gd name="T38" fmla="*/ 130 w 176"/>
                    <a:gd name="T39" fmla="*/ 63 h 141"/>
                    <a:gd name="T40" fmla="*/ 104 w 176"/>
                    <a:gd name="T41" fmla="*/ 83 h 141"/>
                    <a:gd name="T42" fmla="*/ 104 w 176"/>
                    <a:gd name="T43" fmla="*/ 83 h 141"/>
                    <a:gd name="T44" fmla="*/ 57 w 176"/>
                    <a:gd name="T45" fmla="*/ 113 h 141"/>
                    <a:gd name="T46" fmla="*/ 28 w 176"/>
                    <a:gd name="T47" fmla="*/ 131 h 141"/>
                    <a:gd name="T48" fmla="*/ 11 w 176"/>
                    <a:gd name="T49" fmla="*/ 141 h 141"/>
                    <a:gd name="T50" fmla="*/ 11 w 176"/>
                    <a:gd name="T51" fmla="*/ 141 h 141"/>
                    <a:gd name="T52" fmla="*/ 0 w 176"/>
                    <a:gd name="T53" fmla="*/ 130 h 141"/>
                    <a:gd name="T54" fmla="*/ 0 w 176"/>
                    <a:gd name="T55" fmla="*/ 13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6"/>
                    <a:gd name="T85" fmla="*/ 0 h 141"/>
                    <a:gd name="T86" fmla="*/ 176 w 176"/>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6" h="141">
                      <a:moveTo>
                        <a:pt x="0" y="130"/>
                      </a:moveTo>
                      <a:lnTo>
                        <a:pt x="0" y="130"/>
                      </a:lnTo>
                      <a:lnTo>
                        <a:pt x="18" y="120"/>
                      </a:lnTo>
                      <a:lnTo>
                        <a:pt x="60" y="97"/>
                      </a:lnTo>
                      <a:lnTo>
                        <a:pt x="85" y="83"/>
                      </a:lnTo>
                      <a:lnTo>
                        <a:pt x="109" y="68"/>
                      </a:lnTo>
                      <a:lnTo>
                        <a:pt x="129" y="53"/>
                      </a:lnTo>
                      <a:lnTo>
                        <a:pt x="145" y="39"/>
                      </a:lnTo>
                      <a:lnTo>
                        <a:pt x="163" y="17"/>
                      </a:lnTo>
                      <a:lnTo>
                        <a:pt x="171" y="6"/>
                      </a:lnTo>
                      <a:lnTo>
                        <a:pt x="174" y="1"/>
                      </a:lnTo>
                      <a:lnTo>
                        <a:pt x="176" y="0"/>
                      </a:lnTo>
                      <a:lnTo>
                        <a:pt x="176" y="4"/>
                      </a:lnTo>
                      <a:lnTo>
                        <a:pt x="174" y="11"/>
                      </a:lnTo>
                      <a:lnTo>
                        <a:pt x="171" y="21"/>
                      </a:lnTo>
                      <a:lnTo>
                        <a:pt x="163" y="32"/>
                      </a:lnTo>
                      <a:lnTo>
                        <a:pt x="150" y="47"/>
                      </a:lnTo>
                      <a:lnTo>
                        <a:pt x="130" y="63"/>
                      </a:lnTo>
                      <a:lnTo>
                        <a:pt x="104" y="83"/>
                      </a:lnTo>
                      <a:lnTo>
                        <a:pt x="57" y="113"/>
                      </a:lnTo>
                      <a:lnTo>
                        <a:pt x="28" y="131"/>
                      </a:lnTo>
                      <a:lnTo>
                        <a:pt x="11" y="141"/>
                      </a:lnTo>
                      <a:lnTo>
                        <a:pt x="0" y="130"/>
                      </a:lnTo>
                      <a:close/>
                    </a:path>
                  </a:pathLst>
                </a:custGeom>
                <a:solidFill>
                  <a:srgbClr val="329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1" name="Freeform 280"/>
                <p:cNvSpPr>
                  <a:spLocks/>
                </p:cNvSpPr>
                <p:nvPr/>
              </p:nvSpPr>
              <p:spPr bwMode="auto">
                <a:xfrm>
                  <a:off x="2860098" y="3540214"/>
                  <a:ext cx="113030" cy="143511"/>
                </a:xfrm>
                <a:custGeom>
                  <a:avLst/>
                  <a:gdLst>
                    <a:gd name="T0" fmla="*/ 0 w 174"/>
                    <a:gd name="T1" fmla="*/ 130 h 139"/>
                    <a:gd name="T2" fmla="*/ 0 w 174"/>
                    <a:gd name="T3" fmla="*/ 130 h 139"/>
                    <a:gd name="T4" fmla="*/ 18 w 174"/>
                    <a:gd name="T5" fmla="*/ 120 h 139"/>
                    <a:gd name="T6" fmla="*/ 60 w 174"/>
                    <a:gd name="T7" fmla="*/ 97 h 139"/>
                    <a:gd name="T8" fmla="*/ 84 w 174"/>
                    <a:gd name="T9" fmla="*/ 83 h 139"/>
                    <a:gd name="T10" fmla="*/ 109 w 174"/>
                    <a:gd name="T11" fmla="*/ 68 h 139"/>
                    <a:gd name="T12" fmla="*/ 128 w 174"/>
                    <a:gd name="T13" fmla="*/ 53 h 139"/>
                    <a:gd name="T14" fmla="*/ 143 w 174"/>
                    <a:gd name="T15" fmla="*/ 39 h 139"/>
                    <a:gd name="T16" fmla="*/ 143 w 174"/>
                    <a:gd name="T17" fmla="*/ 39 h 139"/>
                    <a:gd name="T18" fmla="*/ 161 w 174"/>
                    <a:gd name="T19" fmla="*/ 17 h 139"/>
                    <a:gd name="T20" fmla="*/ 169 w 174"/>
                    <a:gd name="T21" fmla="*/ 6 h 139"/>
                    <a:gd name="T22" fmla="*/ 172 w 174"/>
                    <a:gd name="T23" fmla="*/ 1 h 139"/>
                    <a:gd name="T24" fmla="*/ 174 w 174"/>
                    <a:gd name="T25" fmla="*/ 0 h 139"/>
                    <a:gd name="T26" fmla="*/ 174 w 174"/>
                    <a:gd name="T27" fmla="*/ 0 h 139"/>
                    <a:gd name="T28" fmla="*/ 174 w 174"/>
                    <a:gd name="T29" fmla="*/ 4 h 139"/>
                    <a:gd name="T30" fmla="*/ 172 w 174"/>
                    <a:gd name="T31" fmla="*/ 11 h 139"/>
                    <a:gd name="T32" fmla="*/ 167 w 174"/>
                    <a:gd name="T33" fmla="*/ 21 h 139"/>
                    <a:gd name="T34" fmla="*/ 161 w 174"/>
                    <a:gd name="T35" fmla="*/ 32 h 139"/>
                    <a:gd name="T36" fmla="*/ 148 w 174"/>
                    <a:gd name="T37" fmla="*/ 47 h 139"/>
                    <a:gd name="T38" fmla="*/ 128 w 174"/>
                    <a:gd name="T39" fmla="*/ 63 h 139"/>
                    <a:gd name="T40" fmla="*/ 102 w 174"/>
                    <a:gd name="T41" fmla="*/ 83 h 139"/>
                    <a:gd name="T42" fmla="*/ 102 w 174"/>
                    <a:gd name="T43" fmla="*/ 83 h 139"/>
                    <a:gd name="T44" fmla="*/ 53 w 174"/>
                    <a:gd name="T45" fmla="*/ 113 h 139"/>
                    <a:gd name="T46" fmla="*/ 26 w 174"/>
                    <a:gd name="T47" fmla="*/ 130 h 139"/>
                    <a:gd name="T48" fmla="*/ 9 w 174"/>
                    <a:gd name="T49" fmla="*/ 139 h 139"/>
                    <a:gd name="T50" fmla="*/ 9 w 174"/>
                    <a:gd name="T51" fmla="*/ 139 h 139"/>
                    <a:gd name="T52" fmla="*/ 3 w 174"/>
                    <a:gd name="T53" fmla="*/ 135 h 139"/>
                    <a:gd name="T54" fmla="*/ 0 w 174"/>
                    <a:gd name="T55" fmla="*/ 130 h 139"/>
                    <a:gd name="T56" fmla="*/ 0 w 174"/>
                    <a:gd name="T57" fmla="*/ 130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39"/>
                    <a:gd name="T89" fmla="*/ 174 w 174"/>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39">
                      <a:moveTo>
                        <a:pt x="0" y="130"/>
                      </a:moveTo>
                      <a:lnTo>
                        <a:pt x="0" y="130"/>
                      </a:lnTo>
                      <a:lnTo>
                        <a:pt x="18" y="120"/>
                      </a:lnTo>
                      <a:lnTo>
                        <a:pt x="60" y="97"/>
                      </a:lnTo>
                      <a:lnTo>
                        <a:pt x="84" y="83"/>
                      </a:lnTo>
                      <a:lnTo>
                        <a:pt x="109" y="68"/>
                      </a:lnTo>
                      <a:lnTo>
                        <a:pt x="128" y="53"/>
                      </a:lnTo>
                      <a:lnTo>
                        <a:pt x="143" y="39"/>
                      </a:lnTo>
                      <a:lnTo>
                        <a:pt x="161" y="17"/>
                      </a:lnTo>
                      <a:lnTo>
                        <a:pt x="169" y="6"/>
                      </a:lnTo>
                      <a:lnTo>
                        <a:pt x="172" y="1"/>
                      </a:lnTo>
                      <a:lnTo>
                        <a:pt x="174" y="0"/>
                      </a:lnTo>
                      <a:lnTo>
                        <a:pt x="174" y="4"/>
                      </a:lnTo>
                      <a:lnTo>
                        <a:pt x="172" y="11"/>
                      </a:lnTo>
                      <a:lnTo>
                        <a:pt x="167" y="21"/>
                      </a:lnTo>
                      <a:lnTo>
                        <a:pt x="161" y="32"/>
                      </a:lnTo>
                      <a:lnTo>
                        <a:pt x="148" y="47"/>
                      </a:lnTo>
                      <a:lnTo>
                        <a:pt x="128" y="63"/>
                      </a:lnTo>
                      <a:lnTo>
                        <a:pt x="102" y="83"/>
                      </a:lnTo>
                      <a:lnTo>
                        <a:pt x="53" y="113"/>
                      </a:lnTo>
                      <a:lnTo>
                        <a:pt x="26" y="130"/>
                      </a:lnTo>
                      <a:lnTo>
                        <a:pt x="9" y="139"/>
                      </a:lnTo>
                      <a:lnTo>
                        <a:pt x="3" y="135"/>
                      </a:lnTo>
                      <a:lnTo>
                        <a:pt x="0" y="130"/>
                      </a:lnTo>
                      <a:close/>
                    </a:path>
                  </a:pathLst>
                </a:custGeom>
                <a:solidFill>
                  <a:srgbClr val="479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2" name="Freeform 281"/>
                <p:cNvSpPr>
                  <a:spLocks/>
                </p:cNvSpPr>
                <p:nvPr/>
              </p:nvSpPr>
              <p:spPr bwMode="auto">
                <a:xfrm>
                  <a:off x="2860098" y="3540214"/>
                  <a:ext cx="113030" cy="142240"/>
                </a:xfrm>
                <a:custGeom>
                  <a:avLst/>
                  <a:gdLst>
                    <a:gd name="T0" fmla="*/ 0 w 173"/>
                    <a:gd name="T1" fmla="*/ 128 h 138"/>
                    <a:gd name="T2" fmla="*/ 0 w 173"/>
                    <a:gd name="T3" fmla="*/ 128 h 138"/>
                    <a:gd name="T4" fmla="*/ 18 w 173"/>
                    <a:gd name="T5" fmla="*/ 120 h 138"/>
                    <a:gd name="T6" fmla="*/ 60 w 173"/>
                    <a:gd name="T7" fmla="*/ 97 h 138"/>
                    <a:gd name="T8" fmla="*/ 85 w 173"/>
                    <a:gd name="T9" fmla="*/ 84 h 138"/>
                    <a:gd name="T10" fmla="*/ 108 w 173"/>
                    <a:gd name="T11" fmla="*/ 70 h 138"/>
                    <a:gd name="T12" fmla="*/ 129 w 173"/>
                    <a:gd name="T13" fmla="*/ 53 h 138"/>
                    <a:gd name="T14" fmla="*/ 143 w 173"/>
                    <a:gd name="T15" fmla="*/ 40 h 138"/>
                    <a:gd name="T16" fmla="*/ 143 w 173"/>
                    <a:gd name="T17" fmla="*/ 40 h 138"/>
                    <a:gd name="T18" fmla="*/ 160 w 173"/>
                    <a:gd name="T19" fmla="*/ 19 h 138"/>
                    <a:gd name="T20" fmla="*/ 168 w 173"/>
                    <a:gd name="T21" fmla="*/ 6 h 138"/>
                    <a:gd name="T22" fmla="*/ 171 w 173"/>
                    <a:gd name="T23" fmla="*/ 1 h 138"/>
                    <a:gd name="T24" fmla="*/ 173 w 173"/>
                    <a:gd name="T25" fmla="*/ 0 h 138"/>
                    <a:gd name="T26" fmla="*/ 173 w 173"/>
                    <a:gd name="T27" fmla="*/ 0 h 138"/>
                    <a:gd name="T28" fmla="*/ 173 w 173"/>
                    <a:gd name="T29" fmla="*/ 4 h 138"/>
                    <a:gd name="T30" fmla="*/ 171 w 173"/>
                    <a:gd name="T31" fmla="*/ 11 h 138"/>
                    <a:gd name="T32" fmla="*/ 166 w 173"/>
                    <a:gd name="T33" fmla="*/ 19 h 138"/>
                    <a:gd name="T34" fmla="*/ 158 w 173"/>
                    <a:gd name="T35" fmla="*/ 32 h 138"/>
                    <a:gd name="T36" fmla="*/ 145 w 173"/>
                    <a:gd name="T37" fmla="*/ 47 h 138"/>
                    <a:gd name="T38" fmla="*/ 127 w 173"/>
                    <a:gd name="T39" fmla="*/ 63 h 138"/>
                    <a:gd name="T40" fmla="*/ 101 w 173"/>
                    <a:gd name="T41" fmla="*/ 83 h 138"/>
                    <a:gd name="T42" fmla="*/ 101 w 173"/>
                    <a:gd name="T43" fmla="*/ 83 h 138"/>
                    <a:gd name="T44" fmla="*/ 52 w 173"/>
                    <a:gd name="T45" fmla="*/ 113 h 138"/>
                    <a:gd name="T46" fmla="*/ 25 w 173"/>
                    <a:gd name="T47" fmla="*/ 130 h 138"/>
                    <a:gd name="T48" fmla="*/ 12 w 173"/>
                    <a:gd name="T49" fmla="*/ 136 h 138"/>
                    <a:gd name="T50" fmla="*/ 8 w 173"/>
                    <a:gd name="T51" fmla="*/ 138 h 138"/>
                    <a:gd name="T52" fmla="*/ 8 w 173"/>
                    <a:gd name="T53" fmla="*/ 138 h 138"/>
                    <a:gd name="T54" fmla="*/ 4 w 173"/>
                    <a:gd name="T55" fmla="*/ 133 h 138"/>
                    <a:gd name="T56" fmla="*/ 0 w 173"/>
                    <a:gd name="T57" fmla="*/ 128 h 138"/>
                    <a:gd name="T58" fmla="*/ 0 w 173"/>
                    <a:gd name="T59" fmla="*/ 128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3"/>
                    <a:gd name="T91" fmla="*/ 0 h 138"/>
                    <a:gd name="T92" fmla="*/ 173 w 173"/>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3" h="138">
                      <a:moveTo>
                        <a:pt x="0" y="128"/>
                      </a:moveTo>
                      <a:lnTo>
                        <a:pt x="0" y="128"/>
                      </a:lnTo>
                      <a:lnTo>
                        <a:pt x="18" y="120"/>
                      </a:lnTo>
                      <a:lnTo>
                        <a:pt x="60" y="97"/>
                      </a:lnTo>
                      <a:lnTo>
                        <a:pt x="85" y="84"/>
                      </a:lnTo>
                      <a:lnTo>
                        <a:pt x="108" y="70"/>
                      </a:lnTo>
                      <a:lnTo>
                        <a:pt x="129" y="53"/>
                      </a:lnTo>
                      <a:lnTo>
                        <a:pt x="143" y="40"/>
                      </a:lnTo>
                      <a:lnTo>
                        <a:pt x="160" y="19"/>
                      </a:lnTo>
                      <a:lnTo>
                        <a:pt x="168" y="6"/>
                      </a:lnTo>
                      <a:lnTo>
                        <a:pt x="171" y="1"/>
                      </a:lnTo>
                      <a:lnTo>
                        <a:pt x="173" y="0"/>
                      </a:lnTo>
                      <a:lnTo>
                        <a:pt x="173" y="4"/>
                      </a:lnTo>
                      <a:lnTo>
                        <a:pt x="171" y="11"/>
                      </a:lnTo>
                      <a:lnTo>
                        <a:pt x="166" y="19"/>
                      </a:lnTo>
                      <a:lnTo>
                        <a:pt x="158" y="32"/>
                      </a:lnTo>
                      <a:lnTo>
                        <a:pt x="145" y="47"/>
                      </a:lnTo>
                      <a:lnTo>
                        <a:pt x="127" y="63"/>
                      </a:lnTo>
                      <a:lnTo>
                        <a:pt x="101" y="83"/>
                      </a:lnTo>
                      <a:lnTo>
                        <a:pt x="52" y="113"/>
                      </a:lnTo>
                      <a:lnTo>
                        <a:pt x="25" y="130"/>
                      </a:lnTo>
                      <a:lnTo>
                        <a:pt x="12" y="136"/>
                      </a:lnTo>
                      <a:lnTo>
                        <a:pt x="8" y="138"/>
                      </a:lnTo>
                      <a:lnTo>
                        <a:pt x="4" y="133"/>
                      </a:lnTo>
                      <a:lnTo>
                        <a:pt x="0" y="128"/>
                      </a:lnTo>
                      <a:close/>
                    </a:path>
                  </a:pathLst>
                </a:custGeom>
                <a:solidFill>
                  <a:srgbClr val="55A4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3" name="Freeform 282"/>
                <p:cNvSpPr>
                  <a:spLocks/>
                </p:cNvSpPr>
                <p:nvPr/>
              </p:nvSpPr>
              <p:spPr bwMode="auto">
                <a:xfrm>
                  <a:off x="2861368" y="3540214"/>
                  <a:ext cx="111760" cy="139700"/>
                </a:xfrm>
                <a:custGeom>
                  <a:avLst/>
                  <a:gdLst>
                    <a:gd name="T0" fmla="*/ 0 w 171"/>
                    <a:gd name="T1" fmla="*/ 128 h 136"/>
                    <a:gd name="T2" fmla="*/ 0 w 171"/>
                    <a:gd name="T3" fmla="*/ 128 h 136"/>
                    <a:gd name="T4" fmla="*/ 19 w 171"/>
                    <a:gd name="T5" fmla="*/ 120 h 136"/>
                    <a:gd name="T6" fmla="*/ 60 w 171"/>
                    <a:gd name="T7" fmla="*/ 97 h 136"/>
                    <a:gd name="T8" fmla="*/ 84 w 171"/>
                    <a:gd name="T9" fmla="*/ 84 h 136"/>
                    <a:gd name="T10" fmla="*/ 107 w 171"/>
                    <a:gd name="T11" fmla="*/ 70 h 136"/>
                    <a:gd name="T12" fmla="*/ 127 w 171"/>
                    <a:gd name="T13" fmla="*/ 55 h 136"/>
                    <a:gd name="T14" fmla="*/ 141 w 171"/>
                    <a:gd name="T15" fmla="*/ 40 h 136"/>
                    <a:gd name="T16" fmla="*/ 141 w 171"/>
                    <a:gd name="T17" fmla="*/ 40 h 136"/>
                    <a:gd name="T18" fmla="*/ 158 w 171"/>
                    <a:gd name="T19" fmla="*/ 19 h 136"/>
                    <a:gd name="T20" fmla="*/ 167 w 171"/>
                    <a:gd name="T21" fmla="*/ 6 h 136"/>
                    <a:gd name="T22" fmla="*/ 169 w 171"/>
                    <a:gd name="T23" fmla="*/ 1 h 136"/>
                    <a:gd name="T24" fmla="*/ 171 w 171"/>
                    <a:gd name="T25" fmla="*/ 0 h 136"/>
                    <a:gd name="T26" fmla="*/ 171 w 171"/>
                    <a:gd name="T27" fmla="*/ 0 h 136"/>
                    <a:gd name="T28" fmla="*/ 171 w 171"/>
                    <a:gd name="T29" fmla="*/ 3 h 136"/>
                    <a:gd name="T30" fmla="*/ 169 w 171"/>
                    <a:gd name="T31" fmla="*/ 9 h 136"/>
                    <a:gd name="T32" fmla="*/ 164 w 171"/>
                    <a:gd name="T33" fmla="*/ 19 h 136"/>
                    <a:gd name="T34" fmla="*/ 156 w 171"/>
                    <a:gd name="T35" fmla="*/ 32 h 136"/>
                    <a:gd name="T36" fmla="*/ 143 w 171"/>
                    <a:gd name="T37" fmla="*/ 47 h 136"/>
                    <a:gd name="T38" fmla="*/ 124 w 171"/>
                    <a:gd name="T39" fmla="*/ 63 h 136"/>
                    <a:gd name="T40" fmla="*/ 97 w 171"/>
                    <a:gd name="T41" fmla="*/ 83 h 136"/>
                    <a:gd name="T42" fmla="*/ 97 w 171"/>
                    <a:gd name="T43" fmla="*/ 83 h 136"/>
                    <a:gd name="T44" fmla="*/ 49 w 171"/>
                    <a:gd name="T45" fmla="*/ 113 h 136"/>
                    <a:gd name="T46" fmla="*/ 21 w 171"/>
                    <a:gd name="T47" fmla="*/ 130 h 136"/>
                    <a:gd name="T48" fmla="*/ 10 w 171"/>
                    <a:gd name="T49" fmla="*/ 135 h 136"/>
                    <a:gd name="T50" fmla="*/ 6 w 171"/>
                    <a:gd name="T51" fmla="*/ 136 h 136"/>
                    <a:gd name="T52" fmla="*/ 6 w 171"/>
                    <a:gd name="T53" fmla="*/ 136 h 136"/>
                    <a:gd name="T54" fmla="*/ 2 w 171"/>
                    <a:gd name="T55" fmla="*/ 133 h 136"/>
                    <a:gd name="T56" fmla="*/ 0 w 171"/>
                    <a:gd name="T57" fmla="*/ 130 h 136"/>
                    <a:gd name="T58" fmla="*/ 0 w 171"/>
                    <a:gd name="T59" fmla="*/ 128 h 136"/>
                    <a:gd name="T60" fmla="*/ 0 w 171"/>
                    <a:gd name="T61" fmla="*/ 128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1"/>
                    <a:gd name="T94" fmla="*/ 0 h 136"/>
                    <a:gd name="T95" fmla="*/ 171 w 171"/>
                    <a:gd name="T96" fmla="*/ 136 h 1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1" h="136">
                      <a:moveTo>
                        <a:pt x="0" y="128"/>
                      </a:moveTo>
                      <a:lnTo>
                        <a:pt x="0" y="128"/>
                      </a:lnTo>
                      <a:lnTo>
                        <a:pt x="19" y="120"/>
                      </a:lnTo>
                      <a:lnTo>
                        <a:pt x="60" y="97"/>
                      </a:lnTo>
                      <a:lnTo>
                        <a:pt x="84" y="84"/>
                      </a:lnTo>
                      <a:lnTo>
                        <a:pt x="107" y="70"/>
                      </a:lnTo>
                      <a:lnTo>
                        <a:pt x="127" y="55"/>
                      </a:lnTo>
                      <a:lnTo>
                        <a:pt x="141" y="40"/>
                      </a:lnTo>
                      <a:lnTo>
                        <a:pt x="158" y="19"/>
                      </a:lnTo>
                      <a:lnTo>
                        <a:pt x="167" y="6"/>
                      </a:lnTo>
                      <a:lnTo>
                        <a:pt x="169" y="1"/>
                      </a:lnTo>
                      <a:lnTo>
                        <a:pt x="171" y="0"/>
                      </a:lnTo>
                      <a:lnTo>
                        <a:pt x="171" y="3"/>
                      </a:lnTo>
                      <a:lnTo>
                        <a:pt x="169" y="9"/>
                      </a:lnTo>
                      <a:lnTo>
                        <a:pt x="164" y="19"/>
                      </a:lnTo>
                      <a:lnTo>
                        <a:pt x="156" y="32"/>
                      </a:lnTo>
                      <a:lnTo>
                        <a:pt x="143" y="47"/>
                      </a:lnTo>
                      <a:lnTo>
                        <a:pt x="124" y="63"/>
                      </a:lnTo>
                      <a:lnTo>
                        <a:pt x="97" y="83"/>
                      </a:lnTo>
                      <a:lnTo>
                        <a:pt x="49" y="113"/>
                      </a:lnTo>
                      <a:lnTo>
                        <a:pt x="21" y="130"/>
                      </a:lnTo>
                      <a:lnTo>
                        <a:pt x="10" y="135"/>
                      </a:lnTo>
                      <a:lnTo>
                        <a:pt x="6" y="136"/>
                      </a:lnTo>
                      <a:lnTo>
                        <a:pt x="2" y="133"/>
                      </a:lnTo>
                      <a:lnTo>
                        <a:pt x="0" y="130"/>
                      </a:lnTo>
                      <a:lnTo>
                        <a:pt x="0" y="128"/>
                      </a:lnTo>
                      <a:close/>
                    </a:path>
                  </a:pathLst>
                </a:custGeom>
                <a:solidFill>
                  <a:srgbClr val="64AC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4" name="Freeform 283"/>
                <p:cNvSpPr>
                  <a:spLocks/>
                </p:cNvSpPr>
                <p:nvPr/>
              </p:nvSpPr>
              <p:spPr bwMode="auto">
                <a:xfrm>
                  <a:off x="2862638" y="3540214"/>
                  <a:ext cx="110490" cy="139700"/>
                </a:xfrm>
                <a:custGeom>
                  <a:avLst/>
                  <a:gdLst>
                    <a:gd name="T0" fmla="*/ 0 w 169"/>
                    <a:gd name="T1" fmla="*/ 128 h 135"/>
                    <a:gd name="T2" fmla="*/ 0 w 169"/>
                    <a:gd name="T3" fmla="*/ 128 h 135"/>
                    <a:gd name="T4" fmla="*/ 19 w 169"/>
                    <a:gd name="T5" fmla="*/ 120 h 135"/>
                    <a:gd name="T6" fmla="*/ 60 w 169"/>
                    <a:gd name="T7" fmla="*/ 99 h 135"/>
                    <a:gd name="T8" fmla="*/ 84 w 169"/>
                    <a:gd name="T9" fmla="*/ 84 h 135"/>
                    <a:gd name="T10" fmla="*/ 107 w 169"/>
                    <a:gd name="T11" fmla="*/ 70 h 135"/>
                    <a:gd name="T12" fmla="*/ 126 w 169"/>
                    <a:gd name="T13" fmla="*/ 55 h 135"/>
                    <a:gd name="T14" fmla="*/ 135 w 169"/>
                    <a:gd name="T15" fmla="*/ 48 h 135"/>
                    <a:gd name="T16" fmla="*/ 141 w 169"/>
                    <a:gd name="T17" fmla="*/ 40 h 135"/>
                    <a:gd name="T18" fmla="*/ 141 w 169"/>
                    <a:gd name="T19" fmla="*/ 40 h 135"/>
                    <a:gd name="T20" fmla="*/ 157 w 169"/>
                    <a:gd name="T21" fmla="*/ 19 h 135"/>
                    <a:gd name="T22" fmla="*/ 165 w 169"/>
                    <a:gd name="T23" fmla="*/ 8 h 135"/>
                    <a:gd name="T24" fmla="*/ 167 w 169"/>
                    <a:gd name="T25" fmla="*/ 1 h 135"/>
                    <a:gd name="T26" fmla="*/ 169 w 169"/>
                    <a:gd name="T27" fmla="*/ 0 h 135"/>
                    <a:gd name="T28" fmla="*/ 169 w 169"/>
                    <a:gd name="T29" fmla="*/ 0 h 135"/>
                    <a:gd name="T30" fmla="*/ 169 w 169"/>
                    <a:gd name="T31" fmla="*/ 3 h 135"/>
                    <a:gd name="T32" fmla="*/ 165 w 169"/>
                    <a:gd name="T33" fmla="*/ 9 h 135"/>
                    <a:gd name="T34" fmla="*/ 162 w 169"/>
                    <a:gd name="T35" fmla="*/ 19 h 135"/>
                    <a:gd name="T36" fmla="*/ 154 w 169"/>
                    <a:gd name="T37" fmla="*/ 32 h 135"/>
                    <a:gd name="T38" fmla="*/ 141 w 169"/>
                    <a:gd name="T39" fmla="*/ 47 h 135"/>
                    <a:gd name="T40" fmla="*/ 122 w 169"/>
                    <a:gd name="T41" fmla="*/ 63 h 135"/>
                    <a:gd name="T42" fmla="*/ 95 w 169"/>
                    <a:gd name="T43" fmla="*/ 83 h 135"/>
                    <a:gd name="T44" fmla="*/ 95 w 169"/>
                    <a:gd name="T45" fmla="*/ 83 h 135"/>
                    <a:gd name="T46" fmla="*/ 47 w 169"/>
                    <a:gd name="T47" fmla="*/ 113 h 135"/>
                    <a:gd name="T48" fmla="*/ 19 w 169"/>
                    <a:gd name="T49" fmla="*/ 128 h 135"/>
                    <a:gd name="T50" fmla="*/ 8 w 169"/>
                    <a:gd name="T51" fmla="*/ 135 h 135"/>
                    <a:gd name="T52" fmla="*/ 4 w 169"/>
                    <a:gd name="T53" fmla="*/ 135 h 135"/>
                    <a:gd name="T54" fmla="*/ 4 w 169"/>
                    <a:gd name="T55" fmla="*/ 135 h 135"/>
                    <a:gd name="T56" fmla="*/ 1 w 169"/>
                    <a:gd name="T57" fmla="*/ 131 h 135"/>
                    <a:gd name="T58" fmla="*/ 0 w 169"/>
                    <a:gd name="T59" fmla="*/ 130 h 135"/>
                    <a:gd name="T60" fmla="*/ 0 w 169"/>
                    <a:gd name="T61" fmla="*/ 128 h 135"/>
                    <a:gd name="T62" fmla="*/ 0 w 169"/>
                    <a:gd name="T63" fmla="*/ 12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135"/>
                    <a:gd name="T98" fmla="*/ 169 w 169"/>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135">
                      <a:moveTo>
                        <a:pt x="0" y="128"/>
                      </a:moveTo>
                      <a:lnTo>
                        <a:pt x="0" y="128"/>
                      </a:lnTo>
                      <a:lnTo>
                        <a:pt x="19" y="120"/>
                      </a:lnTo>
                      <a:lnTo>
                        <a:pt x="60" y="99"/>
                      </a:lnTo>
                      <a:lnTo>
                        <a:pt x="84" y="84"/>
                      </a:lnTo>
                      <a:lnTo>
                        <a:pt x="107" y="70"/>
                      </a:lnTo>
                      <a:lnTo>
                        <a:pt x="126" y="55"/>
                      </a:lnTo>
                      <a:lnTo>
                        <a:pt x="135" y="48"/>
                      </a:lnTo>
                      <a:lnTo>
                        <a:pt x="141" y="40"/>
                      </a:lnTo>
                      <a:lnTo>
                        <a:pt x="157" y="19"/>
                      </a:lnTo>
                      <a:lnTo>
                        <a:pt x="165" y="8"/>
                      </a:lnTo>
                      <a:lnTo>
                        <a:pt x="167" y="1"/>
                      </a:lnTo>
                      <a:lnTo>
                        <a:pt x="169" y="0"/>
                      </a:lnTo>
                      <a:lnTo>
                        <a:pt x="169" y="3"/>
                      </a:lnTo>
                      <a:lnTo>
                        <a:pt x="165" y="9"/>
                      </a:lnTo>
                      <a:lnTo>
                        <a:pt x="162" y="19"/>
                      </a:lnTo>
                      <a:lnTo>
                        <a:pt x="154" y="32"/>
                      </a:lnTo>
                      <a:lnTo>
                        <a:pt x="141" y="47"/>
                      </a:lnTo>
                      <a:lnTo>
                        <a:pt x="122" y="63"/>
                      </a:lnTo>
                      <a:lnTo>
                        <a:pt x="95" y="83"/>
                      </a:lnTo>
                      <a:lnTo>
                        <a:pt x="47" y="113"/>
                      </a:lnTo>
                      <a:lnTo>
                        <a:pt x="19" y="128"/>
                      </a:lnTo>
                      <a:lnTo>
                        <a:pt x="8" y="135"/>
                      </a:lnTo>
                      <a:lnTo>
                        <a:pt x="4" y="135"/>
                      </a:lnTo>
                      <a:lnTo>
                        <a:pt x="1" y="131"/>
                      </a:lnTo>
                      <a:lnTo>
                        <a:pt x="0" y="130"/>
                      </a:lnTo>
                      <a:lnTo>
                        <a:pt x="0" y="128"/>
                      </a:lnTo>
                      <a:close/>
                    </a:path>
                  </a:pathLst>
                </a:custGeom>
                <a:solidFill>
                  <a:srgbClr val="73B7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5" name="Freeform 284"/>
                <p:cNvSpPr>
                  <a:spLocks/>
                </p:cNvSpPr>
                <p:nvPr/>
              </p:nvSpPr>
              <p:spPr bwMode="auto">
                <a:xfrm>
                  <a:off x="2863908" y="3540214"/>
                  <a:ext cx="109220" cy="139700"/>
                </a:xfrm>
                <a:custGeom>
                  <a:avLst/>
                  <a:gdLst>
                    <a:gd name="T0" fmla="*/ 0 w 168"/>
                    <a:gd name="T1" fmla="*/ 128 h 135"/>
                    <a:gd name="T2" fmla="*/ 0 w 168"/>
                    <a:gd name="T3" fmla="*/ 128 h 135"/>
                    <a:gd name="T4" fmla="*/ 20 w 168"/>
                    <a:gd name="T5" fmla="*/ 120 h 135"/>
                    <a:gd name="T6" fmla="*/ 60 w 168"/>
                    <a:gd name="T7" fmla="*/ 99 h 135"/>
                    <a:gd name="T8" fmla="*/ 85 w 168"/>
                    <a:gd name="T9" fmla="*/ 84 h 135"/>
                    <a:gd name="T10" fmla="*/ 107 w 168"/>
                    <a:gd name="T11" fmla="*/ 70 h 135"/>
                    <a:gd name="T12" fmla="*/ 127 w 168"/>
                    <a:gd name="T13" fmla="*/ 55 h 135"/>
                    <a:gd name="T14" fmla="*/ 134 w 168"/>
                    <a:gd name="T15" fmla="*/ 48 h 135"/>
                    <a:gd name="T16" fmla="*/ 140 w 168"/>
                    <a:gd name="T17" fmla="*/ 40 h 135"/>
                    <a:gd name="T18" fmla="*/ 140 w 168"/>
                    <a:gd name="T19" fmla="*/ 40 h 135"/>
                    <a:gd name="T20" fmla="*/ 156 w 168"/>
                    <a:gd name="T21" fmla="*/ 19 h 135"/>
                    <a:gd name="T22" fmla="*/ 164 w 168"/>
                    <a:gd name="T23" fmla="*/ 8 h 135"/>
                    <a:gd name="T24" fmla="*/ 166 w 168"/>
                    <a:gd name="T25" fmla="*/ 1 h 135"/>
                    <a:gd name="T26" fmla="*/ 168 w 168"/>
                    <a:gd name="T27" fmla="*/ 0 h 135"/>
                    <a:gd name="T28" fmla="*/ 168 w 168"/>
                    <a:gd name="T29" fmla="*/ 0 h 135"/>
                    <a:gd name="T30" fmla="*/ 166 w 168"/>
                    <a:gd name="T31" fmla="*/ 3 h 135"/>
                    <a:gd name="T32" fmla="*/ 164 w 168"/>
                    <a:gd name="T33" fmla="*/ 9 h 135"/>
                    <a:gd name="T34" fmla="*/ 161 w 168"/>
                    <a:gd name="T35" fmla="*/ 19 h 135"/>
                    <a:gd name="T36" fmla="*/ 151 w 168"/>
                    <a:gd name="T37" fmla="*/ 32 h 135"/>
                    <a:gd name="T38" fmla="*/ 138 w 168"/>
                    <a:gd name="T39" fmla="*/ 47 h 135"/>
                    <a:gd name="T40" fmla="*/ 121 w 168"/>
                    <a:gd name="T41" fmla="*/ 63 h 135"/>
                    <a:gd name="T42" fmla="*/ 93 w 168"/>
                    <a:gd name="T43" fmla="*/ 83 h 135"/>
                    <a:gd name="T44" fmla="*/ 93 w 168"/>
                    <a:gd name="T45" fmla="*/ 83 h 135"/>
                    <a:gd name="T46" fmla="*/ 46 w 168"/>
                    <a:gd name="T47" fmla="*/ 112 h 135"/>
                    <a:gd name="T48" fmla="*/ 18 w 168"/>
                    <a:gd name="T49" fmla="*/ 128 h 135"/>
                    <a:gd name="T50" fmla="*/ 5 w 168"/>
                    <a:gd name="T51" fmla="*/ 133 h 135"/>
                    <a:gd name="T52" fmla="*/ 3 w 168"/>
                    <a:gd name="T53" fmla="*/ 135 h 135"/>
                    <a:gd name="T54" fmla="*/ 3 w 168"/>
                    <a:gd name="T55" fmla="*/ 135 h 135"/>
                    <a:gd name="T56" fmla="*/ 0 w 168"/>
                    <a:gd name="T57" fmla="*/ 131 h 135"/>
                    <a:gd name="T58" fmla="*/ 0 w 168"/>
                    <a:gd name="T59" fmla="*/ 128 h 135"/>
                    <a:gd name="T60" fmla="*/ 0 w 168"/>
                    <a:gd name="T61" fmla="*/ 128 h 135"/>
                    <a:gd name="T62" fmla="*/ 0 w 168"/>
                    <a:gd name="T63" fmla="*/ 12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135"/>
                    <a:gd name="T98" fmla="*/ 168 w 168"/>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135">
                      <a:moveTo>
                        <a:pt x="0" y="128"/>
                      </a:moveTo>
                      <a:lnTo>
                        <a:pt x="0" y="128"/>
                      </a:lnTo>
                      <a:lnTo>
                        <a:pt x="20" y="120"/>
                      </a:lnTo>
                      <a:lnTo>
                        <a:pt x="60" y="99"/>
                      </a:lnTo>
                      <a:lnTo>
                        <a:pt x="85" y="84"/>
                      </a:lnTo>
                      <a:lnTo>
                        <a:pt x="107" y="70"/>
                      </a:lnTo>
                      <a:lnTo>
                        <a:pt x="127" y="55"/>
                      </a:lnTo>
                      <a:lnTo>
                        <a:pt x="134" y="48"/>
                      </a:lnTo>
                      <a:lnTo>
                        <a:pt x="140" y="40"/>
                      </a:lnTo>
                      <a:lnTo>
                        <a:pt x="156" y="19"/>
                      </a:lnTo>
                      <a:lnTo>
                        <a:pt x="164" y="8"/>
                      </a:lnTo>
                      <a:lnTo>
                        <a:pt x="166" y="1"/>
                      </a:lnTo>
                      <a:lnTo>
                        <a:pt x="168" y="0"/>
                      </a:lnTo>
                      <a:lnTo>
                        <a:pt x="166" y="3"/>
                      </a:lnTo>
                      <a:lnTo>
                        <a:pt x="164" y="9"/>
                      </a:lnTo>
                      <a:lnTo>
                        <a:pt x="161" y="19"/>
                      </a:lnTo>
                      <a:lnTo>
                        <a:pt x="151" y="32"/>
                      </a:lnTo>
                      <a:lnTo>
                        <a:pt x="138" y="47"/>
                      </a:lnTo>
                      <a:lnTo>
                        <a:pt x="121" y="63"/>
                      </a:lnTo>
                      <a:lnTo>
                        <a:pt x="93" y="83"/>
                      </a:lnTo>
                      <a:lnTo>
                        <a:pt x="46" y="112"/>
                      </a:lnTo>
                      <a:lnTo>
                        <a:pt x="18" y="128"/>
                      </a:lnTo>
                      <a:lnTo>
                        <a:pt x="5" y="133"/>
                      </a:lnTo>
                      <a:lnTo>
                        <a:pt x="3" y="135"/>
                      </a:lnTo>
                      <a:lnTo>
                        <a:pt x="0" y="131"/>
                      </a:lnTo>
                      <a:lnTo>
                        <a:pt x="0" y="128"/>
                      </a:lnTo>
                      <a:close/>
                    </a:path>
                  </a:pathLst>
                </a:custGeom>
                <a:solidFill>
                  <a:srgbClr val="84C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6" name="Freeform 285"/>
                <p:cNvSpPr>
                  <a:spLocks/>
                </p:cNvSpPr>
                <p:nvPr/>
              </p:nvSpPr>
              <p:spPr bwMode="auto">
                <a:xfrm>
                  <a:off x="2865178" y="3540214"/>
                  <a:ext cx="107949" cy="137160"/>
                </a:xfrm>
                <a:custGeom>
                  <a:avLst/>
                  <a:gdLst>
                    <a:gd name="T0" fmla="*/ 0 w 166"/>
                    <a:gd name="T1" fmla="*/ 128 h 133"/>
                    <a:gd name="T2" fmla="*/ 0 w 166"/>
                    <a:gd name="T3" fmla="*/ 128 h 133"/>
                    <a:gd name="T4" fmla="*/ 19 w 166"/>
                    <a:gd name="T5" fmla="*/ 120 h 133"/>
                    <a:gd name="T6" fmla="*/ 60 w 166"/>
                    <a:gd name="T7" fmla="*/ 99 h 133"/>
                    <a:gd name="T8" fmla="*/ 84 w 166"/>
                    <a:gd name="T9" fmla="*/ 86 h 133"/>
                    <a:gd name="T10" fmla="*/ 105 w 166"/>
                    <a:gd name="T11" fmla="*/ 71 h 133"/>
                    <a:gd name="T12" fmla="*/ 125 w 166"/>
                    <a:gd name="T13" fmla="*/ 55 h 133"/>
                    <a:gd name="T14" fmla="*/ 133 w 166"/>
                    <a:gd name="T15" fmla="*/ 48 h 133"/>
                    <a:gd name="T16" fmla="*/ 140 w 166"/>
                    <a:gd name="T17" fmla="*/ 42 h 133"/>
                    <a:gd name="T18" fmla="*/ 140 w 166"/>
                    <a:gd name="T19" fmla="*/ 42 h 133"/>
                    <a:gd name="T20" fmla="*/ 154 w 166"/>
                    <a:gd name="T21" fmla="*/ 19 h 133"/>
                    <a:gd name="T22" fmla="*/ 162 w 166"/>
                    <a:gd name="T23" fmla="*/ 8 h 133"/>
                    <a:gd name="T24" fmla="*/ 164 w 166"/>
                    <a:gd name="T25" fmla="*/ 1 h 133"/>
                    <a:gd name="T26" fmla="*/ 166 w 166"/>
                    <a:gd name="T27" fmla="*/ 0 h 133"/>
                    <a:gd name="T28" fmla="*/ 166 w 166"/>
                    <a:gd name="T29" fmla="*/ 0 h 133"/>
                    <a:gd name="T30" fmla="*/ 164 w 166"/>
                    <a:gd name="T31" fmla="*/ 3 h 133"/>
                    <a:gd name="T32" fmla="*/ 162 w 166"/>
                    <a:gd name="T33" fmla="*/ 9 h 133"/>
                    <a:gd name="T34" fmla="*/ 158 w 166"/>
                    <a:gd name="T35" fmla="*/ 19 h 133"/>
                    <a:gd name="T36" fmla="*/ 149 w 166"/>
                    <a:gd name="T37" fmla="*/ 30 h 133"/>
                    <a:gd name="T38" fmla="*/ 136 w 166"/>
                    <a:gd name="T39" fmla="*/ 45 h 133"/>
                    <a:gd name="T40" fmla="*/ 117 w 166"/>
                    <a:gd name="T41" fmla="*/ 63 h 133"/>
                    <a:gd name="T42" fmla="*/ 91 w 166"/>
                    <a:gd name="T43" fmla="*/ 83 h 133"/>
                    <a:gd name="T44" fmla="*/ 91 w 166"/>
                    <a:gd name="T45" fmla="*/ 83 h 133"/>
                    <a:gd name="T46" fmla="*/ 44 w 166"/>
                    <a:gd name="T47" fmla="*/ 112 h 133"/>
                    <a:gd name="T48" fmla="*/ 16 w 166"/>
                    <a:gd name="T49" fmla="*/ 126 h 133"/>
                    <a:gd name="T50" fmla="*/ 3 w 166"/>
                    <a:gd name="T51" fmla="*/ 131 h 133"/>
                    <a:gd name="T52" fmla="*/ 1 w 166"/>
                    <a:gd name="T53" fmla="*/ 133 h 133"/>
                    <a:gd name="T54" fmla="*/ 1 w 166"/>
                    <a:gd name="T55" fmla="*/ 133 h 133"/>
                    <a:gd name="T56" fmla="*/ 0 w 166"/>
                    <a:gd name="T57" fmla="*/ 130 h 133"/>
                    <a:gd name="T58" fmla="*/ 0 w 166"/>
                    <a:gd name="T59" fmla="*/ 128 h 133"/>
                    <a:gd name="T60" fmla="*/ 0 w 166"/>
                    <a:gd name="T61" fmla="*/ 128 h 133"/>
                    <a:gd name="T62" fmla="*/ 0 w 166"/>
                    <a:gd name="T63" fmla="*/ 128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133"/>
                    <a:gd name="T98" fmla="*/ 166 w 166"/>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133">
                      <a:moveTo>
                        <a:pt x="0" y="128"/>
                      </a:moveTo>
                      <a:lnTo>
                        <a:pt x="0" y="128"/>
                      </a:lnTo>
                      <a:lnTo>
                        <a:pt x="19" y="120"/>
                      </a:lnTo>
                      <a:lnTo>
                        <a:pt x="60" y="99"/>
                      </a:lnTo>
                      <a:lnTo>
                        <a:pt x="84" y="86"/>
                      </a:lnTo>
                      <a:lnTo>
                        <a:pt x="105" y="71"/>
                      </a:lnTo>
                      <a:lnTo>
                        <a:pt x="125" y="55"/>
                      </a:lnTo>
                      <a:lnTo>
                        <a:pt x="133" y="48"/>
                      </a:lnTo>
                      <a:lnTo>
                        <a:pt x="140" y="42"/>
                      </a:lnTo>
                      <a:lnTo>
                        <a:pt x="154" y="19"/>
                      </a:lnTo>
                      <a:lnTo>
                        <a:pt x="162" y="8"/>
                      </a:lnTo>
                      <a:lnTo>
                        <a:pt x="164" y="1"/>
                      </a:lnTo>
                      <a:lnTo>
                        <a:pt x="166" y="0"/>
                      </a:lnTo>
                      <a:lnTo>
                        <a:pt x="164" y="3"/>
                      </a:lnTo>
                      <a:lnTo>
                        <a:pt x="162" y="9"/>
                      </a:lnTo>
                      <a:lnTo>
                        <a:pt x="158" y="19"/>
                      </a:lnTo>
                      <a:lnTo>
                        <a:pt x="149" y="30"/>
                      </a:lnTo>
                      <a:lnTo>
                        <a:pt x="136" y="45"/>
                      </a:lnTo>
                      <a:lnTo>
                        <a:pt x="117" y="63"/>
                      </a:lnTo>
                      <a:lnTo>
                        <a:pt x="91" y="83"/>
                      </a:lnTo>
                      <a:lnTo>
                        <a:pt x="44" y="112"/>
                      </a:lnTo>
                      <a:lnTo>
                        <a:pt x="16" y="126"/>
                      </a:lnTo>
                      <a:lnTo>
                        <a:pt x="3" y="131"/>
                      </a:lnTo>
                      <a:lnTo>
                        <a:pt x="1" y="133"/>
                      </a:lnTo>
                      <a:lnTo>
                        <a:pt x="0" y="130"/>
                      </a:lnTo>
                      <a:lnTo>
                        <a:pt x="0" y="128"/>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7" name="Freeform 286"/>
                <p:cNvSpPr>
                  <a:spLocks/>
                </p:cNvSpPr>
                <p:nvPr/>
              </p:nvSpPr>
              <p:spPr bwMode="auto">
                <a:xfrm>
                  <a:off x="2650548" y="3364955"/>
                  <a:ext cx="328931" cy="539750"/>
                </a:xfrm>
                <a:custGeom>
                  <a:avLst/>
                  <a:gdLst>
                    <a:gd name="T0" fmla="*/ 387 w 509"/>
                    <a:gd name="T1" fmla="*/ 387 h 524"/>
                    <a:gd name="T2" fmla="*/ 355 w 509"/>
                    <a:gd name="T3" fmla="*/ 366 h 524"/>
                    <a:gd name="T4" fmla="*/ 325 w 509"/>
                    <a:gd name="T5" fmla="*/ 350 h 524"/>
                    <a:gd name="T6" fmla="*/ 237 w 509"/>
                    <a:gd name="T7" fmla="*/ 308 h 524"/>
                    <a:gd name="T8" fmla="*/ 154 w 509"/>
                    <a:gd name="T9" fmla="*/ 274 h 524"/>
                    <a:gd name="T10" fmla="*/ 71 w 509"/>
                    <a:gd name="T11" fmla="*/ 235 h 524"/>
                    <a:gd name="T12" fmla="*/ 54 w 509"/>
                    <a:gd name="T13" fmla="*/ 223 h 524"/>
                    <a:gd name="T14" fmla="*/ 23 w 509"/>
                    <a:gd name="T15" fmla="*/ 196 h 524"/>
                    <a:gd name="T16" fmla="*/ 2 w 509"/>
                    <a:gd name="T17" fmla="*/ 158 h 524"/>
                    <a:gd name="T18" fmla="*/ 0 w 509"/>
                    <a:gd name="T19" fmla="*/ 134 h 524"/>
                    <a:gd name="T20" fmla="*/ 3 w 509"/>
                    <a:gd name="T21" fmla="*/ 122 h 524"/>
                    <a:gd name="T22" fmla="*/ 13 w 509"/>
                    <a:gd name="T23" fmla="*/ 105 h 524"/>
                    <a:gd name="T24" fmla="*/ 21 w 509"/>
                    <a:gd name="T25" fmla="*/ 95 h 524"/>
                    <a:gd name="T26" fmla="*/ 50 w 509"/>
                    <a:gd name="T27" fmla="*/ 67 h 524"/>
                    <a:gd name="T28" fmla="*/ 83 w 509"/>
                    <a:gd name="T29" fmla="*/ 41 h 524"/>
                    <a:gd name="T30" fmla="*/ 154 w 509"/>
                    <a:gd name="T31" fmla="*/ 0 h 524"/>
                    <a:gd name="T32" fmla="*/ 184 w 509"/>
                    <a:gd name="T33" fmla="*/ 15 h 524"/>
                    <a:gd name="T34" fmla="*/ 211 w 509"/>
                    <a:gd name="T35" fmla="*/ 30 h 524"/>
                    <a:gd name="T36" fmla="*/ 154 w 509"/>
                    <a:gd name="T37" fmla="*/ 59 h 524"/>
                    <a:gd name="T38" fmla="*/ 98 w 509"/>
                    <a:gd name="T39" fmla="*/ 93 h 524"/>
                    <a:gd name="T40" fmla="*/ 86 w 509"/>
                    <a:gd name="T41" fmla="*/ 103 h 524"/>
                    <a:gd name="T42" fmla="*/ 62 w 509"/>
                    <a:gd name="T43" fmla="*/ 126 h 524"/>
                    <a:gd name="T44" fmla="*/ 54 w 509"/>
                    <a:gd name="T45" fmla="*/ 139 h 524"/>
                    <a:gd name="T46" fmla="*/ 55 w 509"/>
                    <a:gd name="T47" fmla="*/ 153 h 524"/>
                    <a:gd name="T48" fmla="*/ 62 w 509"/>
                    <a:gd name="T49" fmla="*/ 165 h 524"/>
                    <a:gd name="T50" fmla="*/ 81 w 509"/>
                    <a:gd name="T51" fmla="*/ 179 h 524"/>
                    <a:gd name="T52" fmla="*/ 109 w 509"/>
                    <a:gd name="T53" fmla="*/ 196 h 524"/>
                    <a:gd name="T54" fmla="*/ 166 w 509"/>
                    <a:gd name="T55" fmla="*/ 225 h 524"/>
                    <a:gd name="T56" fmla="*/ 197 w 509"/>
                    <a:gd name="T57" fmla="*/ 238 h 524"/>
                    <a:gd name="T58" fmla="*/ 280 w 509"/>
                    <a:gd name="T59" fmla="*/ 270 h 524"/>
                    <a:gd name="T60" fmla="*/ 317 w 509"/>
                    <a:gd name="T61" fmla="*/ 287 h 524"/>
                    <a:gd name="T62" fmla="*/ 359 w 509"/>
                    <a:gd name="T63" fmla="*/ 309 h 524"/>
                    <a:gd name="T64" fmla="*/ 400 w 509"/>
                    <a:gd name="T65" fmla="*/ 334 h 524"/>
                    <a:gd name="T66" fmla="*/ 434 w 509"/>
                    <a:gd name="T67" fmla="*/ 361 h 524"/>
                    <a:gd name="T68" fmla="*/ 504 w 509"/>
                    <a:gd name="T69" fmla="*/ 461 h 524"/>
                    <a:gd name="T70" fmla="*/ 501 w 509"/>
                    <a:gd name="T71" fmla="*/ 524 h 524"/>
                    <a:gd name="T72" fmla="*/ 451 w 509"/>
                    <a:gd name="T73" fmla="*/ 431 h 524"/>
                    <a:gd name="T74" fmla="*/ 387 w 509"/>
                    <a:gd name="T75" fmla="*/ 387 h 5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9"/>
                    <a:gd name="T115" fmla="*/ 0 h 524"/>
                    <a:gd name="T116" fmla="*/ 509 w 509"/>
                    <a:gd name="T117" fmla="*/ 524 h 5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9" h="524">
                      <a:moveTo>
                        <a:pt x="387" y="387"/>
                      </a:moveTo>
                      <a:lnTo>
                        <a:pt x="387" y="387"/>
                      </a:lnTo>
                      <a:lnTo>
                        <a:pt x="371" y="378"/>
                      </a:lnTo>
                      <a:lnTo>
                        <a:pt x="355" y="366"/>
                      </a:lnTo>
                      <a:lnTo>
                        <a:pt x="325" y="350"/>
                      </a:lnTo>
                      <a:lnTo>
                        <a:pt x="296" y="335"/>
                      </a:lnTo>
                      <a:lnTo>
                        <a:pt x="237" y="308"/>
                      </a:lnTo>
                      <a:lnTo>
                        <a:pt x="154" y="274"/>
                      </a:lnTo>
                      <a:lnTo>
                        <a:pt x="112" y="256"/>
                      </a:lnTo>
                      <a:lnTo>
                        <a:pt x="71" y="235"/>
                      </a:lnTo>
                      <a:lnTo>
                        <a:pt x="54" y="223"/>
                      </a:lnTo>
                      <a:lnTo>
                        <a:pt x="37" y="210"/>
                      </a:lnTo>
                      <a:lnTo>
                        <a:pt x="23" y="196"/>
                      </a:lnTo>
                      <a:lnTo>
                        <a:pt x="10" y="179"/>
                      </a:lnTo>
                      <a:lnTo>
                        <a:pt x="2" y="158"/>
                      </a:lnTo>
                      <a:lnTo>
                        <a:pt x="0" y="147"/>
                      </a:lnTo>
                      <a:lnTo>
                        <a:pt x="0" y="134"/>
                      </a:lnTo>
                      <a:lnTo>
                        <a:pt x="3" y="122"/>
                      </a:lnTo>
                      <a:lnTo>
                        <a:pt x="8" y="113"/>
                      </a:lnTo>
                      <a:lnTo>
                        <a:pt x="13" y="105"/>
                      </a:lnTo>
                      <a:lnTo>
                        <a:pt x="21" y="95"/>
                      </a:lnTo>
                      <a:lnTo>
                        <a:pt x="34" y="80"/>
                      </a:lnTo>
                      <a:lnTo>
                        <a:pt x="50" y="67"/>
                      </a:lnTo>
                      <a:lnTo>
                        <a:pt x="67" y="54"/>
                      </a:lnTo>
                      <a:lnTo>
                        <a:pt x="83" y="41"/>
                      </a:lnTo>
                      <a:lnTo>
                        <a:pt x="119" y="20"/>
                      </a:lnTo>
                      <a:lnTo>
                        <a:pt x="154" y="0"/>
                      </a:lnTo>
                      <a:lnTo>
                        <a:pt x="184" y="15"/>
                      </a:lnTo>
                      <a:lnTo>
                        <a:pt x="211" y="30"/>
                      </a:lnTo>
                      <a:lnTo>
                        <a:pt x="182" y="44"/>
                      </a:lnTo>
                      <a:lnTo>
                        <a:pt x="154" y="59"/>
                      </a:lnTo>
                      <a:lnTo>
                        <a:pt x="125" y="75"/>
                      </a:lnTo>
                      <a:lnTo>
                        <a:pt x="98" y="93"/>
                      </a:lnTo>
                      <a:lnTo>
                        <a:pt x="86" y="103"/>
                      </a:lnTo>
                      <a:lnTo>
                        <a:pt x="73" y="114"/>
                      </a:lnTo>
                      <a:lnTo>
                        <a:pt x="62" y="126"/>
                      </a:lnTo>
                      <a:lnTo>
                        <a:pt x="54" y="139"/>
                      </a:lnTo>
                      <a:lnTo>
                        <a:pt x="54" y="147"/>
                      </a:lnTo>
                      <a:lnTo>
                        <a:pt x="55" y="153"/>
                      </a:lnTo>
                      <a:lnTo>
                        <a:pt x="58" y="160"/>
                      </a:lnTo>
                      <a:lnTo>
                        <a:pt x="62" y="165"/>
                      </a:lnTo>
                      <a:lnTo>
                        <a:pt x="71" y="173"/>
                      </a:lnTo>
                      <a:lnTo>
                        <a:pt x="81" y="179"/>
                      </a:lnTo>
                      <a:lnTo>
                        <a:pt x="109" y="196"/>
                      </a:lnTo>
                      <a:lnTo>
                        <a:pt x="137" y="212"/>
                      </a:lnTo>
                      <a:lnTo>
                        <a:pt x="166" y="225"/>
                      </a:lnTo>
                      <a:lnTo>
                        <a:pt x="197" y="238"/>
                      </a:lnTo>
                      <a:lnTo>
                        <a:pt x="280" y="270"/>
                      </a:lnTo>
                      <a:lnTo>
                        <a:pt x="317" y="287"/>
                      </a:lnTo>
                      <a:lnTo>
                        <a:pt x="359" y="309"/>
                      </a:lnTo>
                      <a:lnTo>
                        <a:pt x="400" y="334"/>
                      </a:lnTo>
                      <a:lnTo>
                        <a:pt x="416" y="347"/>
                      </a:lnTo>
                      <a:lnTo>
                        <a:pt x="434" y="361"/>
                      </a:lnTo>
                      <a:lnTo>
                        <a:pt x="465" y="392"/>
                      </a:lnTo>
                      <a:lnTo>
                        <a:pt x="504" y="461"/>
                      </a:lnTo>
                      <a:lnTo>
                        <a:pt x="509" y="503"/>
                      </a:lnTo>
                      <a:lnTo>
                        <a:pt x="501" y="524"/>
                      </a:lnTo>
                      <a:lnTo>
                        <a:pt x="488" y="483"/>
                      </a:lnTo>
                      <a:lnTo>
                        <a:pt x="451" y="431"/>
                      </a:lnTo>
                      <a:lnTo>
                        <a:pt x="429" y="415"/>
                      </a:lnTo>
                      <a:lnTo>
                        <a:pt x="387" y="387"/>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8" name="Freeform 287"/>
                <p:cNvSpPr>
                  <a:spLocks noEditPoints="1"/>
                </p:cNvSpPr>
                <p:nvPr/>
              </p:nvSpPr>
              <p:spPr bwMode="auto">
                <a:xfrm>
                  <a:off x="2650548" y="3364955"/>
                  <a:ext cx="327660" cy="508000"/>
                </a:xfrm>
                <a:custGeom>
                  <a:avLst/>
                  <a:gdLst>
                    <a:gd name="T0" fmla="*/ 96 w 507"/>
                    <a:gd name="T1" fmla="*/ 248 h 493"/>
                    <a:gd name="T2" fmla="*/ 88 w 507"/>
                    <a:gd name="T3" fmla="*/ 243 h 493"/>
                    <a:gd name="T4" fmla="*/ 80 w 507"/>
                    <a:gd name="T5" fmla="*/ 240 h 493"/>
                    <a:gd name="T6" fmla="*/ 71 w 507"/>
                    <a:gd name="T7" fmla="*/ 235 h 493"/>
                    <a:gd name="T8" fmla="*/ 10 w 507"/>
                    <a:gd name="T9" fmla="*/ 179 h 493"/>
                    <a:gd name="T10" fmla="*/ 3 w 507"/>
                    <a:gd name="T11" fmla="*/ 122 h 493"/>
                    <a:gd name="T12" fmla="*/ 23 w 507"/>
                    <a:gd name="T13" fmla="*/ 93 h 493"/>
                    <a:gd name="T14" fmla="*/ 26 w 507"/>
                    <a:gd name="T15" fmla="*/ 90 h 493"/>
                    <a:gd name="T16" fmla="*/ 29 w 507"/>
                    <a:gd name="T17" fmla="*/ 85 h 493"/>
                    <a:gd name="T18" fmla="*/ 32 w 507"/>
                    <a:gd name="T19" fmla="*/ 82 h 493"/>
                    <a:gd name="T20" fmla="*/ 37 w 507"/>
                    <a:gd name="T21" fmla="*/ 77 h 493"/>
                    <a:gd name="T22" fmla="*/ 42 w 507"/>
                    <a:gd name="T23" fmla="*/ 72 h 493"/>
                    <a:gd name="T24" fmla="*/ 47 w 507"/>
                    <a:gd name="T25" fmla="*/ 69 h 493"/>
                    <a:gd name="T26" fmla="*/ 52 w 507"/>
                    <a:gd name="T27" fmla="*/ 64 h 493"/>
                    <a:gd name="T28" fmla="*/ 57 w 507"/>
                    <a:gd name="T29" fmla="*/ 61 h 493"/>
                    <a:gd name="T30" fmla="*/ 62 w 507"/>
                    <a:gd name="T31" fmla="*/ 56 h 493"/>
                    <a:gd name="T32" fmla="*/ 70 w 507"/>
                    <a:gd name="T33" fmla="*/ 51 h 493"/>
                    <a:gd name="T34" fmla="*/ 75 w 507"/>
                    <a:gd name="T35" fmla="*/ 48 h 493"/>
                    <a:gd name="T36" fmla="*/ 83 w 507"/>
                    <a:gd name="T37" fmla="*/ 41 h 493"/>
                    <a:gd name="T38" fmla="*/ 99 w 507"/>
                    <a:gd name="T39" fmla="*/ 31 h 493"/>
                    <a:gd name="T40" fmla="*/ 119 w 507"/>
                    <a:gd name="T41" fmla="*/ 20 h 493"/>
                    <a:gd name="T42" fmla="*/ 128 w 507"/>
                    <a:gd name="T43" fmla="*/ 15 h 493"/>
                    <a:gd name="T44" fmla="*/ 137 w 507"/>
                    <a:gd name="T45" fmla="*/ 10 h 493"/>
                    <a:gd name="T46" fmla="*/ 148 w 507"/>
                    <a:gd name="T47" fmla="*/ 4 h 493"/>
                    <a:gd name="T48" fmla="*/ 154 w 507"/>
                    <a:gd name="T49" fmla="*/ 0 h 493"/>
                    <a:gd name="T50" fmla="*/ 208 w 507"/>
                    <a:gd name="T51" fmla="*/ 31 h 493"/>
                    <a:gd name="T52" fmla="*/ 182 w 507"/>
                    <a:gd name="T53" fmla="*/ 44 h 493"/>
                    <a:gd name="T54" fmla="*/ 164 w 507"/>
                    <a:gd name="T55" fmla="*/ 53 h 493"/>
                    <a:gd name="T56" fmla="*/ 159 w 507"/>
                    <a:gd name="T57" fmla="*/ 56 h 493"/>
                    <a:gd name="T58" fmla="*/ 153 w 507"/>
                    <a:gd name="T59" fmla="*/ 61 h 493"/>
                    <a:gd name="T60" fmla="*/ 146 w 507"/>
                    <a:gd name="T61" fmla="*/ 64 h 493"/>
                    <a:gd name="T62" fmla="*/ 140 w 507"/>
                    <a:gd name="T63" fmla="*/ 67 h 493"/>
                    <a:gd name="T64" fmla="*/ 125 w 507"/>
                    <a:gd name="T65" fmla="*/ 77 h 493"/>
                    <a:gd name="T66" fmla="*/ 112 w 507"/>
                    <a:gd name="T67" fmla="*/ 83 h 493"/>
                    <a:gd name="T68" fmla="*/ 107 w 507"/>
                    <a:gd name="T69" fmla="*/ 88 h 493"/>
                    <a:gd name="T70" fmla="*/ 101 w 507"/>
                    <a:gd name="T71" fmla="*/ 92 h 493"/>
                    <a:gd name="T72" fmla="*/ 62 w 507"/>
                    <a:gd name="T73" fmla="*/ 126 h 493"/>
                    <a:gd name="T74" fmla="*/ 58 w 507"/>
                    <a:gd name="T75" fmla="*/ 160 h 493"/>
                    <a:gd name="T76" fmla="*/ 109 w 507"/>
                    <a:gd name="T77" fmla="*/ 196 h 493"/>
                    <a:gd name="T78" fmla="*/ 200 w 507"/>
                    <a:gd name="T79" fmla="*/ 240 h 493"/>
                    <a:gd name="T80" fmla="*/ 205 w 507"/>
                    <a:gd name="T81" fmla="*/ 241 h 493"/>
                    <a:gd name="T82" fmla="*/ 213 w 507"/>
                    <a:gd name="T83" fmla="*/ 244 h 493"/>
                    <a:gd name="T84" fmla="*/ 216 w 507"/>
                    <a:gd name="T85" fmla="*/ 246 h 493"/>
                    <a:gd name="T86" fmla="*/ 226 w 507"/>
                    <a:gd name="T87" fmla="*/ 249 h 493"/>
                    <a:gd name="T88" fmla="*/ 233 w 507"/>
                    <a:gd name="T89" fmla="*/ 253 h 493"/>
                    <a:gd name="T90" fmla="*/ 237 w 507"/>
                    <a:gd name="T91" fmla="*/ 254 h 493"/>
                    <a:gd name="T92" fmla="*/ 247 w 507"/>
                    <a:gd name="T93" fmla="*/ 257 h 493"/>
                    <a:gd name="T94" fmla="*/ 252 w 507"/>
                    <a:gd name="T95" fmla="*/ 259 h 493"/>
                    <a:gd name="T96" fmla="*/ 257 w 507"/>
                    <a:gd name="T97" fmla="*/ 262 h 493"/>
                    <a:gd name="T98" fmla="*/ 283 w 507"/>
                    <a:gd name="T99" fmla="*/ 272 h 493"/>
                    <a:gd name="T100" fmla="*/ 289 w 507"/>
                    <a:gd name="T101" fmla="*/ 275 h 493"/>
                    <a:gd name="T102" fmla="*/ 293 w 507"/>
                    <a:gd name="T103" fmla="*/ 277 h 493"/>
                    <a:gd name="T104" fmla="*/ 296 w 507"/>
                    <a:gd name="T105" fmla="*/ 277 h 493"/>
                    <a:gd name="T106" fmla="*/ 299 w 507"/>
                    <a:gd name="T107" fmla="*/ 279 h 493"/>
                    <a:gd name="T108" fmla="*/ 304 w 507"/>
                    <a:gd name="T109" fmla="*/ 282 h 493"/>
                    <a:gd name="T110" fmla="*/ 307 w 507"/>
                    <a:gd name="T111" fmla="*/ 283 h 493"/>
                    <a:gd name="T112" fmla="*/ 311 w 507"/>
                    <a:gd name="T113" fmla="*/ 283 h 493"/>
                    <a:gd name="T114" fmla="*/ 312 w 507"/>
                    <a:gd name="T115" fmla="*/ 285 h 493"/>
                    <a:gd name="T116" fmla="*/ 317 w 507"/>
                    <a:gd name="T117" fmla="*/ 287 h 493"/>
                    <a:gd name="T118" fmla="*/ 400 w 507"/>
                    <a:gd name="T119" fmla="*/ 334 h 493"/>
                    <a:gd name="T120" fmla="*/ 504 w 507"/>
                    <a:gd name="T121" fmla="*/ 461 h 493"/>
                    <a:gd name="T122" fmla="*/ 429 w 507"/>
                    <a:gd name="T123" fmla="*/ 415 h 493"/>
                    <a:gd name="T124" fmla="*/ 62 w 507"/>
                    <a:gd name="T125" fmla="*/ 56 h 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493"/>
                    <a:gd name="T191" fmla="*/ 507 w 507"/>
                    <a:gd name="T192" fmla="*/ 493 h 4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493">
                      <a:moveTo>
                        <a:pt x="102" y="251"/>
                      </a:moveTo>
                      <a:lnTo>
                        <a:pt x="101" y="249"/>
                      </a:lnTo>
                      <a:lnTo>
                        <a:pt x="99" y="249"/>
                      </a:lnTo>
                      <a:lnTo>
                        <a:pt x="96" y="248"/>
                      </a:lnTo>
                      <a:lnTo>
                        <a:pt x="96" y="246"/>
                      </a:lnTo>
                      <a:lnTo>
                        <a:pt x="94" y="246"/>
                      </a:lnTo>
                      <a:lnTo>
                        <a:pt x="89" y="243"/>
                      </a:lnTo>
                      <a:lnTo>
                        <a:pt x="88" y="243"/>
                      </a:lnTo>
                      <a:lnTo>
                        <a:pt x="85" y="241"/>
                      </a:lnTo>
                      <a:lnTo>
                        <a:pt x="81" y="240"/>
                      </a:lnTo>
                      <a:lnTo>
                        <a:pt x="80" y="240"/>
                      </a:lnTo>
                      <a:lnTo>
                        <a:pt x="80" y="238"/>
                      </a:lnTo>
                      <a:lnTo>
                        <a:pt x="76" y="236"/>
                      </a:lnTo>
                      <a:lnTo>
                        <a:pt x="71" y="235"/>
                      </a:lnTo>
                      <a:lnTo>
                        <a:pt x="54" y="223"/>
                      </a:lnTo>
                      <a:lnTo>
                        <a:pt x="37" y="210"/>
                      </a:lnTo>
                      <a:lnTo>
                        <a:pt x="23" y="196"/>
                      </a:lnTo>
                      <a:lnTo>
                        <a:pt x="10" y="179"/>
                      </a:lnTo>
                      <a:lnTo>
                        <a:pt x="2" y="158"/>
                      </a:lnTo>
                      <a:lnTo>
                        <a:pt x="0" y="147"/>
                      </a:lnTo>
                      <a:lnTo>
                        <a:pt x="0" y="134"/>
                      </a:lnTo>
                      <a:lnTo>
                        <a:pt x="3" y="122"/>
                      </a:lnTo>
                      <a:lnTo>
                        <a:pt x="8" y="113"/>
                      </a:lnTo>
                      <a:lnTo>
                        <a:pt x="13" y="105"/>
                      </a:lnTo>
                      <a:lnTo>
                        <a:pt x="21" y="95"/>
                      </a:lnTo>
                      <a:lnTo>
                        <a:pt x="23" y="93"/>
                      </a:lnTo>
                      <a:lnTo>
                        <a:pt x="23" y="92"/>
                      </a:lnTo>
                      <a:lnTo>
                        <a:pt x="24" y="92"/>
                      </a:lnTo>
                      <a:lnTo>
                        <a:pt x="26" y="90"/>
                      </a:lnTo>
                      <a:lnTo>
                        <a:pt x="26" y="88"/>
                      </a:lnTo>
                      <a:lnTo>
                        <a:pt x="28" y="88"/>
                      </a:lnTo>
                      <a:lnTo>
                        <a:pt x="28" y="87"/>
                      </a:lnTo>
                      <a:lnTo>
                        <a:pt x="29" y="85"/>
                      </a:lnTo>
                      <a:lnTo>
                        <a:pt x="31" y="83"/>
                      </a:lnTo>
                      <a:lnTo>
                        <a:pt x="32" y="82"/>
                      </a:lnTo>
                      <a:lnTo>
                        <a:pt x="34" y="80"/>
                      </a:lnTo>
                      <a:lnTo>
                        <a:pt x="36" y="79"/>
                      </a:lnTo>
                      <a:lnTo>
                        <a:pt x="37" y="77"/>
                      </a:lnTo>
                      <a:lnTo>
                        <a:pt x="39" y="77"/>
                      </a:lnTo>
                      <a:lnTo>
                        <a:pt x="39" y="75"/>
                      </a:lnTo>
                      <a:lnTo>
                        <a:pt x="41" y="74"/>
                      </a:lnTo>
                      <a:lnTo>
                        <a:pt x="42" y="72"/>
                      </a:lnTo>
                      <a:lnTo>
                        <a:pt x="44" y="72"/>
                      </a:lnTo>
                      <a:lnTo>
                        <a:pt x="44" y="70"/>
                      </a:lnTo>
                      <a:lnTo>
                        <a:pt x="45" y="70"/>
                      </a:lnTo>
                      <a:lnTo>
                        <a:pt x="45" y="69"/>
                      </a:lnTo>
                      <a:lnTo>
                        <a:pt x="47" y="69"/>
                      </a:lnTo>
                      <a:lnTo>
                        <a:pt x="49" y="67"/>
                      </a:lnTo>
                      <a:lnTo>
                        <a:pt x="50" y="66"/>
                      </a:lnTo>
                      <a:lnTo>
                        <a:pt x="52" y="64"/>
                      </a:lnTo>
                      <a:lnTo>
                        <a:pt x="54" y="64"/>
                      </a:lnTo>
                      <a:lnTo>
                        <a:pt x="54" y="62"/>
                      </a:lnTo>
                      <a:lnTo>
                        <a:pt x="57" y="61"/>
                      </a:lnTo>
                      <a:lnTo>
                        <a:pt x="58" y="59"/>
                      </a:lnTo>
                      <a:lnTo>
                        <a:pt x="62" y="57"/>
                      </a:lnTo>
                      <a:lnTo>
                        <a:pt x="62" y="56"/>
                      </a:lnTo>
                      <a:lnTo>
                        <a:pt x="65" y="54"/>
                      </a:lnTo>
                      <a:lnTo>
                        <a:pt x="67" y="53"/>
                      </a:lnTo>
                      <a:lnTo>
                        <a:pt x="70" y="51"/>
                      </a:lnTo>
                      <a:lnTo>
                        <a:pt x="71" y="49"/>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84" y="15"/>
                      </a:lnTo>
                      <a:lnTo>
                        <a:pt x="211" y="30"/>
                      </a:lnTo>
                      <a:lnTo>
                        <a:pt x="208" y="31"/>
                      </a:lnTo>
                      <a:lnTo>
                        <a:pt x="184" y="43"/>
                      </a:lnTo>
                      <a:lnTo>
                        <a:pt x="182" y="44"/>
                      </a:lnTo>
                      <a:lnTo>
                        <a:pt x="169" y="51"/>
                      </a:lnTo>
                      <a:lnTo>
                        <a:pt x="167" y="51"/>
                      </a:lnTo>
                      <a:lnTo>
                        <a:pt x="164" y="53"/>
                      </a:lnTo>
                      <a:lnTo>
                        <a:pt x="163" y="54"/>
                      </a:lnTo>
                      <a:lnTo>
                        <a:pt x="161" y="56"/>
                      </a:lnTo>
                      <a:lnTo>
                        <a:pt x="159" y="56"/>
                      </a:lnTo>
                      <a:lnTo>
                        <a:pt x="158" y="57"/>
                      </a:lnTo>
                      <a:lnTo>
                        <a:pt x="154" y="59"/>
                      </a:lnTo>
                      <a:lnTo>
                        <a:pt x="153" y="59"/>
                      </a:lnTo>
                      <a:lnTo>
                        <a:pt x="153" y="61"/>
                      </a:lnTo>
                      <a:lnTo>
                        <a:pt x="151" y="61"/>
                      </a:lnTo>
                      <a:lnTo>
                        <a:pt x="150" y="61"/>
                      </a:lnTo>
                      <a:lnTo>
                        <a:pt x="148" y="62"/>
                      </a:lnTo>
                      <a:lnTo>
                        <a:pt x="146" y="64"/>
                      </a:lnTo>
                      <a:lnTo>
                        <a:pt x="140" y="67"/>
                      </a:lnTo>
                      <a:lnTo>
                        <a:pt x="128" y="74"/>
                      </a:lnTo>
                      <a:lnTo>
                        <a:pt x="127" y="75"/>
                      </a:lnTo>
                      <a:lnTo>
                        <a:pt x="125" y="77"/>
                      </a:lnTo>
                      <a:lnTo>
                        <a:pt x="124" y="77"/>
                      </a:lnTo>
                      <a:lnTo>
                        <a:pt x="122" y="79"/>
                      </a:lnTo>
                      <a:lnTo>
                        <a:pt x="114" y="83"/>
                      </a:lnTo>
                      <a:lnTo>
                        <a:pt x="112" y="83"/>
                      </a:lnTo>
                      <a:lnTo>
                        <a:pt x="111" y="85"/>
                      </a:lnTo>
                      <a:lnTo>
                        <a:pt x="109" y="87"/>
                      </a:lnTo>
                      <a:lnTo>
                        <a:pt x="107" y="88"/>
                      </a:lnTo>
                      <a:lnTo>
                        <a:pt x="106" y="88"/>
                      </a:lnTo>
                      <a:lnTo>
                        <a:pt x="104" y="90"/>
                      </a:lnTo>
                      <a:lnTo>
                        <a:pt x="102" y="92"/>
                      </a:lnTo>
                      <a:lnTo>
                        <a:pt x="101" y="92"/>
                      </a:lnTo>
                      <a:lnTo>
                        <a:pt x="98" y="93"/>
                      </a:lnTo>
                      <a:lnTo>
                        <a:pt x="86" y="103"/>
                      </a:lnTo>
                      <a:lnTo>
                        <a:pt x="73" y="114"/>
                      </a:lnTo>
                      <a:lnTo>
                        <a:pt x="62" y="126"/>
                      </a:lnTo>
                      <a:lnTo>
                        <a:pt x="54" y="139"/>
                      </a:lnTo>
                      <a:lnTo>
                        <a:pt x="54" y="147"/>
                      </a:lnTo>
                      <a:lnTo>
                        <a:pt x="55" y="153"/>
                      </a:lnTo>
                      <a:lnTo>
                        <a:pt x="58" y="160"/>
                      </a:lnTo>
                      <a:lnTo>
                        <a:pt x="62" y="165"/>
                      </a:lnTo>
                      <a:lnTo>
                        <a:pt x="71" y="173"/>
                      </a:lnTo>
                      <a:lnTo>
                        <a:pt x="81" y="179"/>
                      </a:lnTo>
                      <a:lnTo>
                        <a:pt x="109" y="196"/>
                      </a:lnTo>
                      <a:lnTo>
                        <a:pt x="137" y="212"/>
                      </a:lnTo>
                      <a:lnTo>
                        <a:pt x="166" y="225"/>
                      </a:lnTo>
                      <a:lnTo>
                        <a:pt x="197" y="238"/>
                      </a:lnTo>
                      <a:lnTo>
                        <a:pt x="198" y="240"/>
                      </a:lnTo>
                      <a:lnTo>
                        <a:pt x="200" y="240"/>
                      </a:lnTo>
                      <a:lnTo>
                        <a:pt x="202" y="240"/>
                      </a:lnTo>
                      <a:lnTo>
                        <a:pt x="205" y="241"/>
                      </a:lnTo>
                      <a:lnTo>
                        <a:pt x="207" y="241"/>
                      </a:lnTo>
                      <a:lnTo>
                        <a:pt x="208" y="243"/>
                      </a:lnTo>
                      <a:lnTo>
                        <a:pt x="211" y="243"/>
                      </a:lnTo>
                      <a:lnTo>
                        <a:pt x="211" y="244"/>
                      </a:lnTo>
                      <a:lnTo>
                        <a:pt x="213" y="244"/>
                      </a:lnTo>
                      <a:lnTo>
                        <a:pt x="215" y="246"/>
                      </a:lnTo>
                      <a:lnTo>
                        <a:pt x="216" y="246"/>
                      </a:lnTo>
                      <a:lnTo>
                        <a:pt x="221" y="248"/>
                      </a:lnTo>
                      <a:lnTo>
                        <a:pt x="223" y="248"/>
                      </a:lnTo>
                      <a:lnTo>
                        <a:pt x="226" y="249"/>
                      </a:lnTo>
                      <a:lnTo>
                        <a:pt x="229" y="251"/>
                      </a:lnTo>
                      <a:lnTo>
                        <a:pt x="231" y="251"/>
                      </a:lnTo>
                      <a:lnTo>
                        <a:pt x="233" y="253"/>
                      </a:lnTo>
                      <a:lnTo>
                        <a:pt x="234" y="253"/>
                      </a:lnTo>
                      <a:lnTo>
                        <a:pt x="236" y="254"/>
                      </a:lnTo>
                      <a:lnTo>
                        <a:pt x="237" y="254"/>
                      </a:lnTo>
                      <a:lnTo>
                        <a:pt x="242" y="256"/>
                      </a:lnTo>
                      <a:lnTo>
                        <a:pt x="247" y="257"/>
                      </a:lnTo>
                      <a:lnTo>
                        <a:pt x="249" y="259"/>
                      </a:lnTo>
                      <a:lnTo>
                        <a:pt x="250" y="259"/>
                      </a:lnTo>
                      <a:lnTo>
                        <a:pt x="252" y="259"/>
                      </a:lnTo>
                      <a:lnTo>
                        <a:pt x="252" y="261"/>
                      </a:lnTo>
                      <a:lnTo>
                        <a:pt x="255" y="261"/>
                      </a:lnTo>
                      <a:lnTo>
                        <a:pt x="257" y="262"/>
                      </a:lnTo>
                      <a:lnTo>
                        <a:pt x="260" y="264"/>
                      </a:lnTo>
                      <a:lnTo>
                        <a:pt x="262" y="264"/>
                      </a:lnTo>
                      <a:lnTo>
                        <a:pt x="280" y="270"/>
                      </a:lnTo>
                      <a:lnTo>
                        <a:pt x="283" y="272"/>
                      </a:lnTo>
                      <a:lnTo>
                        <a:pt x="288" y="274"/>
                      </a:lnTo>
                      <a:lnTo>
                        <a:pt x="289" y="275"/>
                      </a:lnTo>
                      <a:lnTo>
                        <a:pt x="291" y="275"/>
                      </a:lnTo>
                      <a:lnTo>
                        <a:pt x="291" y="277"/>
                      </a:lnTo>
                      <a:lnTo>
                        <a:pt x="293" y="277"/>
                      </a:lnTo>
                      <a:lnTo>
                        <a:pt x="294" y="277"/>
                      </a:lnTo>
                      <a:lnTo>
                        <a:pt x="296" y="277"/>
                      </a:lnTo>
                      <a:lnTo>
                        <a:pt x="296" y="279"/>
                      </a:lnTo>
                      <a:lnTo>
                        <a:pt x="298" y="279"/>
                      </a:lnTo>
                      <a:lnTo>
                        <a:pt x="299" y="279"/>
                      </a:lnTo>
                      <a:lnTo>
                        <a:pt x="299" y="280"/>
                      </a:lnTo>
                      <a:lnTo>
                        <a:pt x="301" y="280"/>
                      </a:lnTo>
                      <a:lnTo>
                        <a:pt x="304" y="282"/>
                      </a:lnTo>
                      <a:lnTo>
                        <a:pt x="307" y="282"/>
                      </a:lnTo>
                      <a:lnTo>
                        <a:pt x="307" y="283"/>
                      </a:lnTo>
                      <a:lnTo>
                        <a:pt x="309" y="283"/>
                      </a:lnTo>
                      <a:lnTo>
                        <a:pt x="311" y="283"/>
                      </a:lnTo>
                      <a:lnTo>
                        <a:pt x="312" y="285"/>
                      </a:lnTo>
                      <a:lnTo>
                        <a:pt x="314" y="285"/>
                      </a:lnTo>
                      <a:lnTo>
                        <a:pt x="315" y="287"/>
                      </a:lnTo>
                      <a:lnTo>
                        <a:pt x="317" y="287"/>
                      </a:lnTo>
                      <a:lnTo>
                        <a:pt x="322" y="288"/>
                      </a:lnTo>
                      <a:lnTo>
                        <a:pt x="361" y="311"/>
                      </a:lnTo>
                      <a:lnTo>
                        <a:pt x="400" y="334"/>
                      </a:lnTo>
                      <a:lnTo>
                        <a:pt x="416" y="347"/>
                      </a:lnTo>
                      <a:lnTo>
                        <a:pt x="434" y="361"/>
                      </a:lnTo>
                      <a:lnTo>
                        <a:pt x="465" y="392"/>
                      </a:lnTo>
                      <a:lnTo>
                        <a:pt x="504" y="461"/>
                      </a:lnTo>
                      <a:lnTo>
                        <a:pt x="507" y="487"/>
                      </a:lnTo>
                      <a:lnTo>
                        <a:pt x="491" y="493"/>
                      </a:lnTo>
                      <a:lnTo>
                        <a:pt x="488" y="483"/>
                      </a:lnTo>
                      <a:lnTo>
                        <a:pt x="451" y="431"/>
                      </a:lnTo>
                      <a:lnTo>
                        <a:pt x="429" y="415"/>
                      </a:lnTo>
                      <a:lnTo>
                        <a:pt x="387" y="387"/>
                      </a:lnTo>
                      <a:lnTo>
                        <a:pt x="102" y="251"/>
                      </a:lnTo>
                      <a:close/>
                      <a:moveTo>
                        <a:pt x="65" y="54"/>
                      </a:moveTo>
                      <a:lnTo>
                        <a:pt x="65" y="54"/>
                      </a:lnTo>
                      <a:lnTo>
                        <a:pt x="62" y="56"/>
                      </a:lnTo>
                      <a:lnTo>
                        <a:pt x="65" y="54"/>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9" name="Freeform 288"/>
                <p:cNvSpPr>
                  <a:spLocks/>
                </p:cNvSpPr>
                <p:nvPr/>
              </p:nvSpPr>
              <p:spPr bwMode="auto">
                <a:xfrm>
                  <a:off x="2650548" y="3364955"/>
                  <a:ext cx="327660" cy="508000"/>
                </a:xfrm>
                <a:custGeom>
                  <a:avLst/>
                  <a:gdLst>
                    <a:gd name="T0" fmla="*/ 96 w 507"/>
                    <a:gd name="T1" fmla="*/ 248 h 493"/>
                    <a:gd name="T2" fmla="*/ 88 w 507"/>
                    <a:gd name="T3" fmla="*/ 243 h 493"/>
                    <a:gd name="T4" fmla="*/ 80 w 507"/>
                    <a:gd name="T5" fmla="*/ 240 h 493"/>
                    <a:gd name="T6" fmla="*/ 71 w 507"/>
                    <a:gd name="T7" fmla="*/ 235 h 493"/>
                    <a:gd name="T8" fmla="*/ 10 w 507"/>
                    <a:gd name="T9" fmla="*/ 179 h 493"/>
                    <a:gd name="T10" fmla="*/ 3 w 507"/>
                    <a:gd name="T11" fmla="*/ 122 h 493"/>
                    <a:gd name="T12" fmla="*/ 23 w 507"/>
                    <a:gd name="T13" fmla="*/ 93 h 493"/>
                    <a:gd name="T14" fmla="*/ 26 w 507"/>
                    <a:gd name="T15" fmla="*/ 90 h 493"/>
                    <a:gd name="T16" fmla="*/ 29 w 507"/>
                    <a:gd name="T17" fmla="*/ 85 h 493"/>
                    <a:gd name="T18" fmla="*/ 32 w 507"/>
                    <a:gd name="T19" fmla="*/ 82 h 493"/>
                    <a:gd name="T20" fmla="*/ 37 w 507"/>
                    <a:gd name="T21" fmla="*/ 77 h 493"/>
                    <a:gd name="T22" fmla="*/ 42 w 507"/>
                    <a:gd name="T23" fmla="*/ 72 h 493"/>
                    <a:gd name="T24" fmla="*/ 47 w 507"/>
                    <a:gd name="T25" fmla="*/ 69 h 493"/>
                    <a:gd name="T26" fmla="*/ 52 w 507"/>
                    <a:gd name="T27" fmla="*/ 64 h 493"/>
                    <a:gd name="T28" fmla="*/ 57 w 507"/>
                    <a:gd name="T29" fmla="*/ 61 h 493"/>
                    <a:gd name="T30" fmla="*/ 62 w 507"/>
                    <a:gd name="T31" fmla="*/ 56 h 493"/>
                    <a:gd name="T32" fmla="*/ 70 w 507"/>
                    <a:gd name="T33" fmla="*/ 51 h 493"/>
                    <a:gd name="T34" fmla="*/ 75 w 507"/>
                    <a:gd name="T35" fmla="*/ 48 h 493"/>
                    <a:gd name="T36" fmla="*/ 83 w 507"/>
                    <a:gd name="T37" fmla="*/ 41 h 493"/>
                    <a:gd name="T38" fmla="*/ 99 w 507"/>
                    <a:gd name="T39" fmla="*/ 31 h 493"/>
                    <a:gd name="T40" fmla="*/ 119 w 507"/>
                    <a:gd name="T41" fmla="*/ 20 h 493"/>
                    <a:gd name="T42" fmla="*/ 128 w 507"/>
                    <a:gd name="T43" fmla="*/ 15 h 493"/>
                    <a:gd name="T44" fmla="*/ 137 w 507"/>
                    <a:gd name="T45" fmla="*/ 10 h 493"/>
                    <a:gd name="T46" fmla="*/ 148 w 507"/>
                    <a:gd name="T47" fmla="*/ 4 h 493"/>
                    <a:gd name="T48" fmla="*/ 154 w 507"/>
                    <a:gd name="T49" fmla="*/ 0 h 493"/>
                    <a:gd name="T50" fmla="*/ 208 w 507"/>
                    <a:gd name="T51" fmla="*/ 31 h 493"/>
                    <a:gd name="T52" fmla="*/ 182 w 507"/>
                    <a:gd name="T53" fmla="*/ 44 h 493"/>
                    <a:gd name="T54" fmla="*/ 164 w 507"/>
                    <a:gd name="T55" fmla="*/ 53 h 493"/>
                    <a:gd name="T56" fmla="*/ 159 w 507"/>
                    <a:gd name="T57" fmla="*/ 56 h 493"/>
                    <a:gd name="T58" fmla="*/ 153 w 507"/>
                    <a:gd name="T59" fmla="*/ 61 h 493"/>
                    <a:gd name="T60" fmla="*/ 146 w 507"/>
                    <a:gd name="T61" fmla="*/ 64 h 493"/>
                    <a:gd name="T62" fmla="*/ 140 w 507"/>
                    <a:gd name="T63" fmla="*/ 67 h 493"/>
                    <a:gd name="T64" fmla="*/ 125 w 507"/>
                    <a:gd name="T65" fmla="*/ 77 h 493"/>
                    <a:gd name="T66" fmla="*/ 112 w 507"/>
                    <a:gd name="T67" fmla="*/ 83 h 493"/>
                    <a:gd name="T68" fmla="*/ 107 w 507"/>
                    <a:gd name="T69" fmla="*/ 88 h 493"/>
                    <a:gd name="T70" fmla="*/ 101 w 507"/>
                    <a:gd name="T71" fmla="*/ 92 h 493"/>
                    <a:gd name="T72" fmla="*/ 62 w 507"/>
                    <a:gd name="T73" fmla="*/ 126 h 493"/>
                    <a:gd name="T74" fmla="*/ 58 w 507"/>
                    <a:gd name="T75" fmla="*/ 160 h 493"/>
                    <a:gd name="T76" fmla="*/ 109 w 507"/>
                    <a:gd name="T77" fmla="*/ 196 h 493"/>
                    <a:gd name="T78" fmla="*/ 200 w 507"/>
                    <a:gd name="T79" fmla="*/ 240 h 493"/>
                    <a:gd name="T80" fmla="*/ 205 w 507"/>
                    <a:gd name="T81" fmla="*/ 241 h 493"/>
                    <a:gd name="T82" fmla="*/ 213 w 507"/>
                    <a:gd name="T83" fmla="*/ 244 h 493"/>
                    <a:gd name="T84" fmla="*/ 216 w 507"/>
                    <a:gd name="T85" fmla="*/ 246 h 493"/>
                    <a:gd name="T86" fmla="*/ 226 w 507"/>
                    <a:gd name="T87" fmla="*/ 249 h 493"/>
                    <a:gd name="T88" fmla="*/ 233 w 507"/>
                    <a:gd name="T89" fmla="*/ 253 h 493"/>
                    <a:gd name="T90" fmla="*/ 237 w 507"/>
                    <a:gd name="T91" fmla="*/ 254 h 493"/>
                    <a:gd name="T92" fmla="*/ 247 w 507"/>
                    <a:gd name="T93" fmla="*/ 257 h 493"/>
                    <a:gd name="T94" fmla="*/ 252 w 507"/>
                    <a:gd name="T95" fmla="*/ 259 h 493"/>
                    <a:gd name="T96" fmla="*/ 257 w 507"/>
                    <a:gd name="T97" fmla="*/ 262 h 493"/>
                    <a:gd name="T98" fmla="*/ 283 w 507"/>
                    <a:gd name="T99" fmla="*/ 272 h 493"/>
                    <a:gd name="T100" fmla="*/ 289 w 507"/>
                    <a:gd name="T101" fmla="*/ 275 h 493"/>
                    <a:gd name="T102" fmla="*/ 293 w 507"/>
                    <a:gd name="T103" fmla="*/ 277 h 493"/>
                    <a:gd name="T104" fmla="*/ 296 w 507"/>
                    <a:gd name="T105" fmla="*/ 277 h 493"/>
                    <a:gd name="T106" fmla="*/ 299 w 507"/>
                    <a:gd name="T107" fmla="*/ 279 h 493"/>
                    <a:gd name="T108" fmla="*/ 304 w 507"/>
                    <a:gd name="T109" fmla="*/ 282 h 493"/>
                    <a:gd name="T110" fmla="*/ 307 w 507"/>
                    <a:gd name="T111" fmla="*/ 283 h 493"/>
                    <a:gd name="T112" fmla="*/ 311 w 507"/>
                    <a:gd name="T113" fmla="*/ 283 h 493"/>
                    <a:gd name="T114" fmla="*/ 312 w 507"/>
                    <a:gd name="T115" fmla="*/ 285 h 493"/>
                    <a:gd name="T116" fmla="*/ 317 w 507"/>
                    <a:gd name="T117" fmla="*/ 287 h 493"/>
                    <a:gd name="T118" fmla="*/ 400 w 507"/>
                    <a:gd name="T119" fmla="*/ 334 h 493"/>
                    <a:gd name="T120" fmla="*/ 504 w 507"/>
                    <a:gd name="T121" fmla="*/ 461 h 493"/>
                    <a:gd name="T122" fmla="*/ 429 w 507"/>
                    <a:gd name="T123" fmla="*/ 415 h 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7"/>
                    <a:gd name="T187" fmla="*/ 0 h 493"/>
                    <a:gd name="T188" fmla="*/ 507 w 507"/>
                    <a:gd name="T189" fmla="*/ 493 h 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7" h="493">
                      <a:moveTo>
                        <a:pt x="102" y="251"/>
                      </a:moveTo>
                      <a:lnTo>
                        <a:pt x="101" y="249"/>
                      </a:lnTo>
                      <a:lnTo>
                        <a:pt x="99" y="249"/>
                      </a:lnTo>
                      <a:lnTo>
                        <a:pt x="96" y="248"/>
                      </a:lnTo>
                      <a:lnTo>
                        <a:pt x="96" y="246"/>
                      </a:lnTo>
                      <a:lnTo>
                        <a:pt x="94" y="246"/>
                      </a:lnTo>
                      <a:lnTo>
                        <a:pt x="89" y="243"/>
                      </a:lnTo>
                      <a:lnTo>
                        <a:pt x="88" y="243"/>
                      </a:lnTo>
                      <a:lnTo>
                        <a:pt x="85" y="241"/>
                      </a:lnTo>
                      <a:lnTo>
                        <a:pt x="81" y="240"/>
                      </a:lnTo>
                      <a:lnTo>
                        <a:pt x="80" y="240"/>
                      </a:lnTo>
                      <a:lnTo>
                        <a:pt x="80" y="238"/>
                      </a:lnTo>
                      <a:lnTo>
                        <a:pt x="76" y="236"/>
                      </a:lnTo>
                      <a:lnTo>
                        <a:pt x="71" y="235"/>
                      </a:lnTo>
                      <a:lnTo>
                        <a:pt x="54" y="223"/>
                      </a:lnTo>
                      <a:lnTo>
                        <a:pt x="37" y="210"/>
                      </a:lnTo>
                      <a:lnTo>
                        <a:pt x="23" y="196"/>
                      </a:lnTo>
                      <a:lnTo>
                        <a:pt x="10" y="179"/>
                      </a:lnTo>
                      <a:lnTo>
                        <a:pt x="2" y="158"/>
                      </a:lnTo>
                      <a:lnTo>
                        <a:pt x="0" y="147"/>
                      </a:lnTo>
                      <a:lnTo>
                        <a:pt x="0" y="134"/>
                      </a:lnTo>
                      <a:lnTo>
                        <a:pt x="3" y="122"/>
                      </a:lnTo>
                      <a:lnTo>
                        <a:pt x="8" y="113"/>
                      </a:lnTo>
                      <a:lnTo>
                        <a:pt x="13" y="105"/>
                      </a:lnTo>
                      <a:lnTo>
                        <a:pt x="21" y="95"/>
                      </a:lnTo>
                      <a:lnTo>
                        <a:pt x="23" y="93"/>
                      </a:lnTo>
                      <a:lnTo>
                        <a:pt x="23" y="92"/>
                      </a:lnTo>
                      <a:lnTo>
                        <a:pt x="24" y="92"/>
                      </a:lnTo>
                      <a:lnTo>
                        <a:pt x="26" y="90"/>
                      </a:lnTo>
                      <a:lnTo>
                        <a:pt x="26" y="88"/>
                      </a:lnTo>
                      <a:lnTo>
                        <a:pt x="28" y="88"/>
                      </a:lnTo>
                      <a:lnTo>
                        <a:pt x="28" y="87"/>
                      </a:lnTo>
                      <a:lnTo>
                        <a:pt x="29" y="85"/>
                      </a:lnTo>
                      <a:lnTo>
                        <a:pt x="31" y="83"/>
                      </a:lnTo>
                      <a:lnTo>
                        <a:pt x="32" y="82"/>
                      </a:lnTo>
                      <a:lnTo>
                        <a:pt x="34" y="80"/>
                      </a:lnTo>
                      <a:lnTo>
                        <a:pt x="36" y="79"/>
                      </a:lnTo>
                      <a:lnTo>
                        <a:pt x="37" y="77"/>
                      </a:lnTo>
                      <a:lnTo>
                        <a:pt x="39" y="77"/>
                      </a:lnTo>
                      <a:lnTo>
                        <a:pt x="39" y="75"/>
                      </a:lnTo>
                      <a:lnTo>
                        <a:pt x="41" y="74"/>
                      </a:lnTo>
                      <a:lnTo>
                        <a:pt x="42" y="72"/>
                      </a:lnTo>
                      <a:lnTo>
                        <a:pt x="44" y="72"/>
                      </a:lnTo>
                      <a:lnTo>
                        <a:pt x="44" y="70"/>
                      </a:lnTo>
                      <a:lnTo>
                        <a:pt x="45" y="70"/>
                      </a:lnTo>
                      <a:lnTo>
                        <a:pt x="45" y="69"/>
                      </a:lnTo>
                      <a:lnTo>
                        <a:pt x="47" y="69"/>
                      </a:lnTo>
                      <a:lnTo>
                        <a:pt x="49" y="67"/>
                      </a:lnTo>
                      <a:lnTo>
                        <a:pt x="50" y="66"/>
                      </a:lnTo>
                      <a:lnTo>
                        <a:pt x="52" y="64"/>
                      </a:lnTo>
                      <a:lnTo>
                        <a:pt x="54" y="64"/>
                      </a:lnTo>
                      <a:lnTo>
                        <a:pt x="54" y="62"/>
                      </a:lnTo>
                      <a:lnTo>
                        <a:pt x="57" y="61"/>
                      </a:lnTo>
                      <a:lnTo>
                        <a:pt x="58" y="59"/>
                      </a:lnTo>
                      <a:lnTo>
                        <a:pt x="62" y="57"/>
                      </a:lnTo>
                      <a:lnTo>
                        <a:pt x="62" y="56"/>
                      </a:lnTo>
                      <a:lnTo>
                        <a:pt x="65" y="54"/>
                      </a:lnTo>
                      <a:lnTo>
                        <a:pt x="67" y="53"/>
                      </a:lnTo>
                      <a:lnTo>
                        <a:pt x="70" y="51"/>
                      </a:lnTo>
                      <a:lnTo>
                        <a:pt x="71" y="49"/>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84" y="15"/>
                      </a:lnTo>
                      <a:lnTo>
                        <a:pt x="211" y="30"/>
                      </a:lnTo>
                      <a:lnTo>
                        <a:pt x="208" y="31"/>
                      </a:lnTo>
                      <a:lnTo>
                        <a:pt x="184" y="43"/>
                      </a:lnTo>
                      <a:lnTo>
                        <a:pt x="182" y="44"/>
                      </a:lnTo>
                      <a:lnTo>
                        <a:pt x="169" y="51"/>
                      </a:lnTo>
                      <a:lnTo>
                        <a:pt x="167" y="51"/>
                      </a:lnTo>
                      <a:lnTo>
                        <a:pt x="164" y="53"/>
                      </a:lnTo>
                      <a:lnTo>
                        <a:pt x="163" y="54"/>
                      </a:lnTo>
                      <a:lnTo>
                        <a:pt x="161" y="56"/>
                      </a:lnTo>
                      <a:lnTo>
                        <a:pt x="159" y="56"/>
                      </a:lnTo>
                      <a:lnTo>
                        <a:pt x="158" y="57"/>
                      </a:lnTo>
                      <a:lnTo>
                        <a:pt x="154" y="59"/>
                      </a:lnTo>
                      <a:lnTo>
                        <a:pt x="153" y="59"/>
                      </a:lnTo>
                      <a:lnTo>
                        <a:pt x="153" y="61"/>
                      </a:lnTo>
                      <a:lnTo>
                        <a:pt x="151" y="61"/>
                      </a:lnTo>
                      <a:lnTo>
                        <a:pt x="150" y="61"/>
                      </a:lnTo>
                      <a:lnTo>
                        <a:pt x="148" y="62"/>
                      </a:lnTo>
                      <a:lnTo>
                        <a:pt x="146" y="64"/>
                      </a:lnTo>
                      <a:lnTo>
                        <a:pt x="140" y="67"/>
                      </a:lnTo>
                      <a:lnTo>
                        <a:pt x="128" y="74"/>
                      </a:lnTo>
                      <a:lnTo>
                        <a:pt x="127" y="75"/>
                      </a:lnTo>
                      <a:lnTo>
                        <a:pt x="125" y="77"/>
                      </a:lnTo>
                      <a:lnTo>
                        <a:pt x="124" y="77"/>
                      </a:lnTo>
                      <a:lnTo>
                        <a:pt x="122" y="79"/>
                      </a:lnTo>
                      <a:lnTo>
                        <a:pt x="114" y="83"/>
                      </a:lnTo>
                      <a:lnTo>
                        <a:pt x="112" y="83"/>
                      </a:lnTo>
                      <a:lnTo>
                        <a:pt x="111" y="85"/>
                      </a:lnTo>
                      <a:lnTo>
                        <a:pt x="109" y="87"/>
                      </a:lnTo>
                      <a:lnTo>
                        <a:pt x="107" y="88"/>
                      </a:lnTo>
                      <a:lnTo>
                        <a:pt x="106" y="88"/>
                      </a:lnTo>
                      <a:lnTo>
                        <a:pt x="104" y="90"/>
                      </a:lnTo>
                      <a:lnTo>
                        <a:pt x="102" y="92"/>
                      </a:lnTo>
                      <a:lnTo>
                        <a:pt x="101" y="92"/>
                      </a:lnTo>
                      <a:lnTo>
                        <a:pt x="98" y="93"/>
                      </a:lnTo>
                      <a:lnTo>
                        <a:pt x="86" y="103"/>
                      </a:lnTo>
                      <a:lnTo>
                        <a:pt x="73" y="114"/>
                      </a:lnTo>
                      <a:lnTo>
                        <a:pt x="62" y="126"/>
                      </a:lnTo>
                      <a:lnTo>
                        <a:pt x="54" y="139"/>
                      </a:lnTo>
                      <a:lnTo>
                        <a:pt x="54" y="147"/>
                      </a:lnTo>
                      <a:lnTo>
                        <a:pt x="55" y="153"/>
                      </a:lnTo>
                      <a:lnTo>
                        <a:pt x="58" y="160"/>
                      </a:lnTo>
                      <a:lnTo>
                        <a:pt x="62" y="165"/>
                      </a:lnTo>
                      <a:lnTo>
                        <a:pt x="71" y="173"/>
                      </a:lnTo>
                      <a:lnTo>
                        <a:pt x="81" y="179"/>
                      </a:lnTo>
                      <a:lnTo>
                        <a:pt x="109" y="196"/>
                      </a:lnTo>
                      <a:lnTo>
                        <a:pt x="137" y="212"/>
                      </a:lnTo>
                      <a:lnTo>
                        <a:pt x="166" y="225"/>
                      </a:lnTo>
                      <a:lnTo>
                        <a:pt x="197" y="238"/>
                      </a:lnTo>
                      <a:lnTo>
                        <a:pt x="198" y="240"/>
                      </a:lnTo>
                      <a:lnTo>
                        <a:pt x="200" y="240"/>
                      </a:lnTo>
                      <a:lnTo>
                        <a:pt x="202" y="240"/>
                      </a:lnTo>
                      <a:lnTo>
                        <a:pt x="205" y="241"/>
                      </a:lnTo>
                      <a:lnTo>
                        <a:pt x="207" y="241"/>
                      </a:lnTo>
                      <a:lnTo>
                        <a:pt x="208" y="243"/>
                      </a:lnTo>
                      <a:lnTo>
                        <a:pt x="211" y="243"/>
                      </a:lnTo>
                      <a:lnTo>
                        <a:pt x="211" y="244"/>
                      </a:lnTo>
                      <a:lnTo>
                        <a:pt x="213" y="244"/>
                      </a:lnTo>
                      <a:lnTo>
                        <a:pt x="215" y="246"/>
                      </a:lnTo>
                      <a:lnTo>
                        <a:pt x="216" y="246"/>
                      </a:lnTo>
                      <a:lnTo>
                        <a:pt x="221" y="248"/>
                      </a:lnTo>
                      <a:lnTo>
                        <a:pt x="223" y="248"/>
                      </a:lnTo>
                      <a:lnTo>
                        <a:pt x="226" y="249"/>
                      </a:lnTo>
                      <a:lnTo>
                        <a:pt x="229" y="251"/>
                      </a:lnTo>
                      <a:lnTo>
                        <a:pt x="231" y="251"/>
                      </a:lnTo>
                      <a:lnTo>
                        <a:pt x="233" y="253"/>
                      </a:lnTo>
                      <a:lnTo>
                        <a:pt x="234" y="253"/>
                      </a:lnTo>
                      <a:lnTo>
                        <a:pt x="236" y="254"/>
                      </a:lnTo>
                      <a:lnTo>
                        <a:pt x="237" y="254"/>
                      </a:lnTo>
                      <a:lnTo>
                        <a:pt x="242" y="256"/>
                      </a:lnTo>
                      <a:lnTo>
                        <a:pt x="247" y="257"/>
                      </a:lnTo>
                      <a:lnTo>
                        <a:pt x="249" y="259"/>
                      </a:lnTo>
                      <a:lnTo>
                        <a:pt x="250" y="259"/>
                      </a:lnTo>
                      <a:lnTo>
                        <a:pt x="252" y="259"/>
                      </a:lnTo>
                      <a:lnTo>
                        <a:pt x="252" y="261"/>
                      </a:lnTo>
                      <a:lnTo>
                        <a:pt x="255" y="261"/>
                      </a:lnTo>
                      <a:lnTo>
                        <a:pt x="257" y="262"/>
                      </a:lnTo>
                      <a:lnTo>
                        <a:pt x="260" y="264"/>
                      </a:lnTo>
                      <a:lnTo>
                        <a:pt x="262" y="264"/>
                      </a:lnTo>
                      <a:lnTo>
                        <a:pt x="280" y="270"/>
                      </a:lnTo>
                      <a:lnTo>
                        <a:pt x="283" y="272"/>
                      </a:lnTo>
                      <a:lnTo>
                        <a:pt x="288" y="274"/>
                      </a:lnTo>
                      <a:lnTo>
                        <a:pt x="289" y="275"/>
                      </a:lnTo>
                      <a:lnTo>
                        <a:pt x="291" y="275"/>
                      </a:lnTo>
                      <a:lnTo>
                        <a:pt x="291" y="277"/>
                      </a:lnTo>
                      <a:lnTo>
                        <a:pt x="293" y="277"/>
                      </a:lnTo>
                      <a:lnTo>
                        <a:pt x="294" y="277"/>
                      </a:lnTo>
                      <a:lnTo>
                        <a:pt x="296" y="277"/>
                      </a:lnTo>
                      <a:lnTo>
                        <a:pt x="296" y="279"/>
                      </a:lnTo>
                      <a:lnTo>
                        <a:pt x="298" y="279"/>
                      </a:lnTo>
                      <a:lnTo>
                        <a:pt x="299" y="279"/>
                      </a:lnTo>
                      <a:lnTo>
                        <a:pt x="299" y="280"/>
                      </a:lnTo>
                      <a:lnTo>
                        <a:pt x="301" y="280"/>
                      </a:lnTo>
                      <a:lnTo>
                        <a:pt x="304" y="282"/>
                      </a:lnTo>
                      <a:lnTo>
                        <a:pt x="307" y="282"/>
                      </a:lnTo>
                      <a:lnTo>
                        <a:pt x="307" y="283"/>
                      </a:lnTo>
                      <a:lnTo>
                        <a:pt x="309" y="283"/>
                      </a:lnTo>
                      <a:lnTo>
                        <a:pt x="311" y="283"/>
                      </a:lnTo>
                      <a:lnTo>
                        <a:pt x="312" y="285"/>
                      </a:lnTo>
                      <a:lnTo>
                        <a:pt x="314" y="285"/>
                      </a:lnTo>
                      <a:lnTo>
                        <a:pt x="315" y="287"/>
                      </a:lnTo>
                      <a:lnTo>
                        <a:pt x="317" y="287"/>
                      </a:lnTo>
                      <a:lnTo>
                        <a:pt x="322" y="288"/>
                      </a:lnTo>
                      <a:lnTo>
                        <a:pt x="361" y="311"/>
                      </a:lnTo>
                      <a:lnTo>
                        <a:pt x="400" y="334"/>
                      </a:lnTo>
                      <a:lnTo>
                        <a:pt x="416" y="347"/>
                      </a:lnTo>
                      <a:lnTo>
                        <a:pt x="434" y="361"/>
                      </a:lnTo>
                      <a:lnTo>
                        <a:pt x="465" y="392"/>
                      </a:lnTo>
                      <a:lnTo>
                        <a:pt x="504" y="461"/>
                      </a:lnTo>
                      <a:lnTo>
                        <a:pt x="507" y="487"/>
                      </a:lnTo>
                      <a:lnTo>
                        <a:pt x="491" y="493"/>
                      </a:lnTo>
                      <a:lnTo>
                        <a:pt x="488" y="483"/>
                      </a:lnTo>
                      <a:lnTo>
                        <a:pt x="451" y="431"/>
                      </a:lnTo>
                      <a:lnTo>
                        <a:pt x="429" y="415"/>
                      </a:lnTo>
                      <a:lnTo>
                        <a:pt x="387" y="3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0" name="Freeform 289"/>
                <p:cNvSpPr>
                  <a:spLocks/>
                </p:cNvSpPr>
                <p:nvPr/>
              </p:nvSpPr>
              <p:spPr bwMode="auto">
                <a:xfrm>
                  <a:off x="2689918" y="3420834"/>
                  <a:ext cx="2540" cy="2540"/>
                </a:xfrm>
                <a:custGeom>
                  <a:avLst/>
                  <a:gdLst>
                    <a:gd name="T0" fmla="*/ 3 w 3"/>
                    <a:gd name="T1" fmla="*/ 0 h 2"/>
                    <a:gd name="T2" fmla="*/ 3 w 3"/>
                    <a:gd name="T3" fmla="*/ 0 h 2"/>
                    <a:gd name="T4" fmla="*/ 0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1" name="Freeform 290"/>
                <p:cNvSpPr>
                  <a:spLocks noEditPoints="1"/>
                </p:cNvSpPr>
                <p:nvPr/>
              </p:nvSpPr>
              <p:spPr bwMode="auto">
                <a:xfrm>
                  <a:off x="2650548" y="3364955"/>
                  <a:ext cx="114300" cy="232410"/>
                </a:xfrm>
                <a:custGeom>
                  <a:avLst/>
                  <a:gdLst>
                    <a:gd name="T0" fmla="*/ 58 w 177"/>
                    <a:gd name="T1" fmla="*/ 225 h 226"/>
                    <a:gd name="T2" fmla="*/ 57 w 177"/>
                    <a:gd name="T3" fmla="*/ 225 h 226"/>
                    <a:gd name="T4" fmla="*/ 55 w 177"/>
                    <a:gd name="T5" fmla="*/ 223 h 226"/>
                    <a:gd name="T6" fmla="*/ 54 w 177"/>
                    <a:gd name="T7" fmla="*/ 222 h 226"/>
                    <a:gd name="T8" fmla="*/ 52 w 177"/>
                    <a:gd name="T9" fmla="*/ 222 h 226"/>
                    <a:gd name="T10" fmla="*/ 50 w 177"/>
                    <a:gd name="T11" fmla="*/ 220 h 226"/>
                    <a:gd name="T12" fmla="*/ 49 w 177"/>
                    <a:gd name="T13" fmla="*/ 218 h 226"/>
                    <a:gd name="T14" fmla="*/ 47 w 177"/>
                    <a:gd name="T15" fmla="*/ 218 h 226"/>
                    <a:gd name="T16" fmla="*/ 45 w 177"/>
                    <a:gd name="T17" fmla="*/ 217 h 226"/>
                    <a:gd name="T18" fmla="*/ 45 w 177"/>
                    <a:gd name="T19" fmla="*/ 215 h 226"/>
                    <a:gd name="T20" fmla="*/ 44 w 177"/>
                    <a:gd name="T21" fmla="*/ 215 h 226"/>
                    <a:gd name="T22" fmla="*/ 41 w 177"/>
                    <a:gd name="T23" fmla="*/ 213 h 226"/>
                    <a:gd name="T24" fmla="*/ 41 w 177"/>
                    <a:gd name="T25" fmla="*/ 212 h 226"/>
                    <a:gd name="T26" fmla="*/ 39 w 177"/>
                    <a:gd name="T27" fmla="*/ 212 h 226"/>
                    <a:gd name="T28" fmla="*/ 37 w 177"/>
                    <a:gd name="T29" fmla="*/ 209 h 226"/>
                    <a:gd name="T30" fmla="*/ 32 w 177"/>
                    <a:gd name="T31" fmla="*/ 205 h 226"/>
                    <a:gd name="T32" fmla="*/ 31 w 177"/>
                    <a:gd name="T33" fmla="*/ 204 h 226"/>
                    <a:gd name="T34" fmla="*/ 29 w 177"/>
                    <a:gd name="T35" fmla="*/ 204 h 226"/>
                    <a:gd name="T36" fmla="*/ 24 w 177"/>
                    <a:gd name="T37" fmla="*/ 197 h 226"/>
                    <a:gd name="T38" fmla="*/ 23 w 177"/>
                    <a:gd name="T39" fmla="*/ 196 h 226"/>
                    <a:gd name="T40" fmla="*/ 16 w 177"/>
                    <a:gd name="T41" fmla="*/ 187 h 226"/>
                    <a:gd name="T42" fmla="*/ 2 w 177"/>
                    <a:gd name="T43" fmla="*/ 158 h 226"/>
                    <a:gd name="T44" fmla="*/ 0 w 177"/>
                    <a:gd name="T45" fmla="*/ 134 h 226"/>
                    <a:gd name="T46" fmla="*/ 13 w 177"/>
                    <a:gd name="T47" fmla="*/ 105 h 226"/>
                    <a:gd name="T48" fmla="*/ 23 w 177"/>
                    <a:gd name="T49" fmla="*/ 93 h 226"/>
                    <a:gd name="T50" fmla="*/ 24 w 177"/>
                    <a:gd name="T51" fmla="*/ 92 h 226"/>
                    <a:gd name="T52" fmla="*/ 26 w 177"/>
                    <a:gd name="T53" fmla="*/ 88 h 226"/>
                    <a:gd name="T54" fmla="*/ 28 w 177"/>
                    <a:gd name="T55" fmla="*/ 87 h 226"/>
                    <a:gd name="T56" fmla="*/ 31 w 177"/>
                    <a:gd name="T57" fmla="*/ 83 h 226"/>
                    <a:gd name="T58" fmla="*/ 32 w 177"/>
                    <a:gd name="T59" fmla="*/ 82 h 226"/>
                    <a:gd name="T60" fmla="*/ 36 w 177"/>
                    <a:gd name="T61" fmla="*/ 79 h 226"/>
                    <a:gd name="T62" fmla="*/ 39 w 177"/>
                    <a:gd name="T63" fmla="*/ 77 h 226"/>
                    <a:gd name="T64" fmla="*/ 41 w 177"/>
                    <a:gd name="T65" fmla="*/ 74 h 226"/>
                    <a:gd name="T66" fmla="*/ 44 w 177"/>
                    <a:gd name="T67" fmla="*/ 70 h 226"/>
                    <a:gd name="T68" fmla="*/ 47 w 177"/>
                    <a:gd name="T69" fmla="*/ 69 h 226"/>
                    <a:gd name="T70" fmla="*/ 50 w 177"/>
                    <a:gd name="T71" fmla="*/ 66 h 226"/>
                    <a:gd name="T72" fmla="*/ 54 w 177"/>
                    <a:gd name="T73" fmla="*/ 64 h 226"/>
                    <a:gd name="T74" fmla="*/ 54 w 177"/>
                    <a:gd name="T75" fmla="*/ 62 h 226"/>
                    <a:gd name="T76" fmla="*/ 58 w 177"/>
                    <a:gd name="T77" fmla="*/ 59 h 226"/>
                    <a:gd name="T78" fmla="*/ 62 w 177"/>
                    <a:gd name="T79" fmla="*/ 56 h 226"/>
                    <a:gd name="T80" fmla="*/ 67 w 177"/>
                    <a:gd name="T81" fmla="*/ 53 h 226"/>
                    <a:gd name="T82" fmla="*/ 70 w 177"/>
                    <a:gd name="T83" fmla="*/ 51 h 226"/>
                    <a:gd name="T84" fmla="*/ 71 w 177"/>
                    <a:gd name="T85" fmla="*/ 49 h 226"/>
                    <a:gd name="T86" fmla="*/ 75 w 177"/>
                    <a:gd name="T87" fmla="*/ 48 h 226"/>
                    <a:gd name="T88" fmla="*/ 83 w 177"/>
                    <a:gd name="T89" fmla="*/ 41 h 226"/>
                    <a:gd name="T90" fmla="*/ 91 w 177"/>
                    <a:gd name="T91" fmla="*/ 36 h 226"/>
                    <a:gd name="T92" fmla="*/ 101 w 177"/>
                    <a:gd name="T93" fmla="*/ 30 h 226"/>
                    <a:gd name="T94" fmla="*/ 102 w 177"/>
                    <a:gd name="T95" fmla="*/ 30 h 226"/>
                    <a:gd name="T96" fmla="*/ 119 w 177"/>
                    <a:gd name="T97" fmla="*/ 20 h 226"/>
                    <a:gd name="T98" fmla="*/ 128 w 177"/>
                    <a:gd name="T99" fmla="*/ 15 h 226"/>
                    <a:gd name="T100" fmla="*/ 137 w 177"/>
                    <a:gd name="T101" fmla="*/ 10 h 226"/>
                    <a:gd name="T102" fmla="*/ 145 w 177"/>
                    <a:gd name="T103" fmla="*/ 5 h 226"/>
                    <a:gd name="T104" fmla="*/ 148 w 177"/>
                    <a:gd name="T105" fmla="*/ 4 h 226"/>
                    <a:gd name="T106" fmla="*/ 153 w 177"/>
                    <a:gd name="T107" fmla="*/ 2 h 226"/>
                    <a:gd name="T108" fmla="*/ 154 w 177"/>
                    <a:gd name="T109" fmla="*/ 0 h 226"/>
                    <a:gd name="T110" fmla="*/ 109 w 177"/>
                    <a:gd name="T111" fmla="*/ 56 h 226"/>
                    <a:gd name="T112" fmla="*/ 34 w 177"/>
                    <a:gd name="T113" fmla="*/ 111 h 226"/>
                    <a:gd name="T114" fmla="*/ 23 w 177"/>
                    <a:gd name="T115" fmla="*/ 131 h 226"/>
                    <a:gd name="T116" fmla="*/ 19 w 177"/>
                    <a:gd name="T117" fmla="*/ 160 h 226"/>
                    <a:gd name="T118" fmla="*/ 31 w 177"/>
                    <a:gd name="T119" fmla="*/ 186 h 226"/>
                    <a:gd name="T120" fmla="*/ 58 w 177"/>
                    <a:gd name="T121" fmla="*/ 223 h 226"/>
                    <a:gd name="T122" fmla="*/ 60 w 177"/>
                    <a:gd name="T123" fmla="*/ 226 h 226"/>
                    <a:gd name="T124" fmla="*/ 65 w 177"/>
                    <a:gd name="T125" fmla="*/ 54 h 2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
                    <a:gd name="T190" fmla="*/ 0 h 226"/>
                    <a:gd name="T191" fmla="*/ 177 w 177"/>
                    <a:gd name="T192" fmla="*/ 226 h 2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2" y="158"/>
                      </a:lnTo>
                      <a:lnTo>
                        <a:pt x="0" y="147"/>
                      </a:lnTo>
                      <a:lnTo>
                        <a:pt x="0" y="134"/>
                      </a:lnTo>
                      <a:lnTo>
                        <a:pt x="3" y="122"/>
                      </a:lnTo>
                      <a:lnTo>
                        <a:pt x="8" y="113"/>
                      </a:lnTo>
                      <a:lnTo>
                        <a:pt x="13" y="105"/>
                      </a:lnTo>
                      <a:lnTo>
                        <a:pt x="21" y="95"/>
                      </a:lnTo>
                      <a:lnTo>
                        <a:pt x="23" y="93"/>
                      </a:lnTo>
                      <a:lnTo>
                        <a:pt x="23" y="92"/>
                      </a:lnTo>
                      <a:lnTo>
                        <a:pt x="24" y="92"/>
                      </a:lnTo>
                      <a:lnTo>
                        <a:pt x="26" y="90"/>
                      </a:lnTo>
                      <a:lnTo>
                        <a:pt x="26" y="88"/>
                      </a:lnTo>
                      <a:lnTo>
                        <a:pt x="28" y="88"/>
                      </a:lnTo>
                      <a:lnTo>
                        <a:pt x="28" y="87"/>
                      </a:lnTo>
                      <a:lnTo>
                        <a:pt x="29" y="85"/>
                      </a:lnTo>
                      <a:lnTo>
                        <a:pt x="31" y="83"/>
                      </a:lnTo>
                      <a:lnTo>
                        <a:pt x="32" y="82"/>
                      </a:lnTo>
                      <a:lnTo>
                        <a:pt x="34" y="80"/>
                      </a:lnTo>
                      <a:lnTo>
                        <a:pt x="36" y="79"/>
                      </a:lnTo>
                      <a:lnTo>
                        <a:pt x="37" y="77"/>
                      </a:lnTo>
                      <a:lnTo>
                        <a:pt x="39" y="77"/>
                      </a:lnTo>
                      <a:lnTo>
                        <a:pt x="39" y="75"/>
                      </a:lnTo>
                      <a:lnTo>
                        <a:pt x="41" y="74"/>
                      </a:lnTo>
                      <a:lnTo>
                        <a:pt x="42" y="72"/>
                      </a:lnTo>
                      <a:lnTo>
                        <a:pt x="44" y="72"/>
                      </a:lnTo>
                      <a:lnTo>
                        <a:pt x="44" y="70"/>
                      </a:lnTo>
                      <a:lnTo>
                        <a:pt x="45" y="70"/>
                      </a:lnTo>
                      <a:lnTo>
                        <a:pt x="45" y="69"/>
                      </a:lnTo>
                      <a:lnTo>
                        <a:pt x="47" y="69"/>
                      </a:lnTo>
                      <a:lnTo>
                        <a:pt x="49" y="67"/>
                      </a:lnTo>
                      <a:lnTo>
                        <a:pt x="50" y="66"/>
                      </a:lnTo>
                      <a:lnTo>
                        <a:pt x="52" y="64"/>
                      </a:lnTo>
                      <a:lnTo>
                        <a:pt x="54" y="64"/>
                      </a:lnTo>
                      <a:lnTo>
                        <a:pt x="54" y="62"/>
                      </a:lnTo>
                      <a:lnTo>
                        <a:pt x="57" y="61"/>
                      </a:lnTo>
                      <a:lnTo>
                        <a:pt x="58" y="59"/>
                      </a:lnTo>
                      <a:lnTo>
                        <a:pt x="62" y="57"/>
                      </a:lnTo>
                      <a:lnTo>
                        <a:pt x="62" y="56"/>
                      </a:lnTo>
                      <a:lnTo>
                        <a:pt x="65" y="54"/>
                      </a:lnTo>
                      <a:lnTo>
                        <a:pt x="67" y="53"/>
                      </a:lnTo>
                      <a:lnTo>
                        <a:pt x="70" y="51"/>
                      </a:lnTo>
                      <a:lnTo>
                        <a:pt x="71" y="49"/>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77" y="12"/>
                      </a:lnTo>
                      <a:lnTo>
                        <a:pt x="109" y="56"/>
                      </a:lnTo>
                      <a:lnTo>
                        <a:pt x="68" y="83"/>
                      </a:lnTo>
                      <a:lnTo>
                        <a:pt x="50" y="98"/>
                      </a:lnTo>
                      <a:lnTo>
                        <a:pt x="34" y="111"/>
                      </a:lnTo>
                      <a:lnTo>
                        <a:pt x="28" y="121"/>
                      </a:lnTo>
                      <a:lnTo>
                        <a:pt x="23" y="131"/>
                      </a:lnTo>
                      <a:lnTo>
                        <a:pt x="19" y="140"/>
                      </a:lnTo>
                      <a:lnTo>
                        <a:pt x="19" y="150"/>
                      </a:lnTo>
                      <a:lnTo>
                        <a:pt x="19" y="160"/>
                      </a:lnTo>
                      <a:lnTo>
                        <a:pt x="23" y="168"/>
                      </a:lnTo>
                      <a:lnTo>
                        <a:pt x="26" y="178"/>
                      </a:lnTo>
                      <a:lnTo>
                        <a:pt x="31" y="186"/>
                      </a:lnTo>
                      <a:lnTo>
                        <a:pt x="42" y="202"/>
                      </a:lnTo>
                      <a:lnTo>
                        <a:pt x="52" y="215"/>
                      </a:lnTo>
                      <a:lnTo>
                        <a:pt x="58" y="223"/>
                      </a:lnTo>
                      <a:lnTo>
                        <a:pt x="60" y="226"/>
                      </a:lnTo>
                      <a:close/>
                      <a:moveTo>
                        <a:pt x="65" y="54"/>
                      </a:moveTo>
                      <a:lnTo>
                        <a:pt x="65" y="54"/>
                      </a:lnTo>
                      <a:lnTo>
                        <a:pt x="62" y="56"/>
                      </a:lnTo>
                      <a:lnTo>
                        <a:pt x="65" y="54"/>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2" name="Freeform 291"/>
                <p:cNvSpPr>
                  <a:spLocks/>
                </p:cNvSpPr>
                <p:nvPr/>
              </p:nvSpPr>
              <p:spPr bwMode="auto">
                <a:xfrm>
                  <a:off x="2650548" y="3364955"/>
                  <a:ext cx="114300" cy="232410"/>
                </a:xfrm>
                <a:custGeom>
                  <a:avLst/>
                  <a:gdLst>
                    <a:gd name="T0" fmla="*/ 58 w 177"/>
                    <a:gd name="T1" fmla="*/ 225 h 226"/>
                    <a:gd name="T2" fmla="*/ 57 w 177"/>
                    <a:gd name="T3" fmla="*/ 225 h 226"/>
                    <a:gd name="T4" fmla="*/ 55 w 177"/>
                    <a:gd name="T5" fmla="*/ 223 h 226"/>
                    <a:gd name="T6" fmla="*/ 54 w 177"/>
                    <a:gd name="T7" fmla="*/ 222 h 226"/>
                    <a:gd name="T8" fmla="*/ 52 w 177"/>
                    <a:gd name="T9" fmla="*/ 222 h 226"/>
                    <a:gd name="T10" fmla="*/ 50 w 177"/>
                    <a:gd name="T11" fmla="*/ 220 h 226"/>
                    <a:gd name="T12" fmla="*/ 49 w 177"/>
                    <a:gd name="T13" fmla="*/ 218 h 226"/>
                    <a:gd name="T14" fmla="*/ 47 w 177"/>
                    <a:gd name="T15" fmla="*/ 218 h 226"/>
                    <a:gd name="T16" fmla="*/ 45 w 177"/>
                    <a:gd name="T17" fmla="*/ 217 h 226"/>
                    <a:gd name="T18" fmla="*/ 45 w 177"/>
                    <a:gd name="T19" fmla="*/ 215 h 226"/>
                    <a:gd name="T20" fmla="*/ 44 w 177"/>
                    <a:gd name="T21" fmla="*/ 215 h 226"/>
                    <a:gd name="T22" fmla="*/ 41 w 177"/>
                    <a:gd name="T23" fmla="*/ 213 h 226"/>
                    <a:gd name="T24" fmla="*/ 41 w 177"/>
                    <a:gd name="T25" fmla="*/ 212 h 226"/>
                    <a:gd name="T26" fmla="*/ 39 w 177"/>
                    <a:gd name="T27" fmla="*/ 212 h 226"/>
                    <a:gd name="T28" fmla="*/ 37 w 177"/>
                    <a:gd name="T29" fmla="*/ 209 h 226"/>
                    <a:gd name="T30" fmla="*/ 32 w 177"/>
                    <a:gd name="T31" fmla="*/ 205 h 226"/>
                    <a:gd name="T32" fmla="*/ 31 w 177"/>
                    <a:gd name="T33" fmla="*/ 204 h 226"/>
                    <a:gd name="T34" fmla="*/ 29 w 177"/>
                    <a:gd name="T35" fmla="*/ 204 h 226"/>
                    <a:gd name="T36" fmla="*/ 24 w 177"/>
                    <a:gd name="T37" fmla="*/ 197 h 226"/>
                    <a:gd name="T38" fmla="*/ 23 w 177"/>
                    <a:gd name="T39" fmla="*/ 196 h 226"/>
                    <a:gd name="T40" fmla="*/ 16 w 177"/>
                    <a:gd name="T41" fmla="*/ 187 h 226"/>
                    <a:gd name="T42" fmla="*/ 2 w 177"/>
                    <a:gd name="T43" fmla="*/ 158 h 226"/>
                    <a:gd name="T44" fmla="*/ 0 w 177"/>
                    <a:gd name="T45" fmla="*/ 134 h 226"/>
                    <a:gd name="T46" fmla="*/ 13 w 177"/>
                    <a:gd name="T47" fmla="*/ 105 h 226"/>
                    <a:gd name="T48" fmla="*/ 23 w 177"/>
                    <a:gd name="T49" fmla="*/ 93 h 226"/>
                    <a:gd name="T50" fmla="*/ 24 w 177"/>
                    <a:gd name="T51" fmla="*/ 92 h 226"/>
                    <a:gd name="T52" fmla="*/ 26 w 177"/>
                    <a:gd name="T53" fmla="*/ 88 h 226"/>
                    <a:gd name="T54" fmla="*/ 28 w 177"/>
                    <a:gd name="T55" fmla="*/ 87 h 226"/>
                    <a:gd name="T56" fmla="*/ 31 w 177"/>
                    <a:gd name="T57" fmla="*/ 83 h 226"/>
                    <a:gd name="T58" fmla="*/ 32 w 177"/>
                    <a:gd name="T59" fmla="*/ 82 h 226"/>
                    <a:gd name="T60" fmla="*/ 36 w 177"/>
                    <a:gd name="T61" fmla="*/ 79 h 226"/>
                    <a:gd name="T62" fmla="*/ 39 w 177"/>
                    <a:gd name="T63" fmla="*/ 77 h 226"/>
                    <a:gd name="T64" fmla="*/ 41 w 177"/>
                    <a:gd name="T65" fmla="*/ 74 h 226"/>
                    <a:gd name="T66" fmla="*/ 44 w 177"/>
                    <a:gd name="T67" fmla="*/ 70 h 226"/>
                    <a:gd name="T68" fmla="*/ 47 w 177"/>
                    <a:gd name="T69" fmla="*/ 69 h 226"/>
                    <a:gd name="T70" fmla="*/ 50 w 177"/>
                    <a:gd name="T71" fmla="*/ 66 h 226"/>
                    <a:gd name="T72" fmla="*/ 54 w 177"/>
                    <a:gd name="T73" fmla="*/ 64 h 226"/>
                    <a:gd name="T74" fmla="*/ 54 w 177"/>
                    <a:gd name="T75" fmla="*/ 62 h 226"/>
                    <a:gd name="T76" fmla="*/ 58 w 177"/>
                    <a:gd name="T77" fmla="*/ 59 h 226"/>
                    <a:gd name="T78" fmla="*/ 62 w 177"/>
                    <a:gd name="T79" fmla="*/ 56 h 226"/>
                    <a:gd name="T80" fmla="*/ 67 w 177"/>
                    <a:gd name="T81" fmla="*/ 53 h 226"/>
                    <a:gd name="T82" fmla="*/ 70 w 177"/>
                    <a:gd name="T83" fmla="*/ 51 h 226"/>
                    <a:gd name="T84" fmla="*/ 71 w 177"/>
                    <a:gd name="T85" fmla="*/ 49 h 226"/>
                    <a:gd name="T86" fmla="*/ 75 w 177"/>
                    <a:gd name="T87" fmla="*/ 48 h 226"/>
                    <a:gd name="T88" fmla="*/ 83 w 177"/>
                    <a:gd name="T89" fmla="*/ 41 h 226"/>
                    <a:gd name="T90" fmla="*/ 91 w 177"/>
                    <a:gd name="T91" fmla="*/ 36 h 226"/>
                    <a:gd name="T92" fmla="*/ 101 w 177"/>
                    <a:gd name="T93" fmla="*/ 30 h 226"/>
                    <a:gd name="T94" fmla="*/ 102 w 177"/>
                    <a:gd name="T95" fmla="*/ 30 h 226"/>
                    <a:gd name="T96" fmla="*/ 119 w 177"/>
                    <a:gd name="T97" fmla="*/ 20 h 226"/>
                    <a:gd name="T98" fmla="*/ 128 w 177"/>
                    <a:gd name="T99" fmla="*/ 15 h 226"/>
                    <a:gd name="T100" fmla="*/ 137 w 177"/>
                    <a:gd name="T101" fmla="*/ 10 h 226"/>
                    <a:gd name="T102" fmla="*/ 145 w 177"/>
                    <a:gd name="T103" fmla="*/ 5 h 226"/>
                    <a:gd name="T104" fmla="*/ 148 w 177"/>
                    <a:gd name="T105" fmla="*/ 4 h 226"/>
                    <a:gd name="T106" fmla="*/ 153 w 177"/>
                    <a:gd name="T107" fmla="*/ 2 h 226"/>
                    <a:gd name="T108" fmla="*/ 154 w 177"/>
                    <a:gd name="T109" fmla="*/ 0 h 226"/>
                    <a:gd name="T110" fmla="*/ 109 w 177"/>
                    <a:gd name="T111" fmla="*/ 56 h 226"/>
                    <a:gd name="T112" fmla="*/ 34 w 177"/>
                    <a:gd name="T113" fmla="*/ 111 h 226"/>
                    <a:gd name="T114" fmla="*/ 23 w 177"/>
                    <a:gd name="T115" fmla="*/ 131 h 226"/>
                    <a:gd name="T116" fmla="*/ 19 w 177"/>
                    <a:gd name="T117" fmla="*/ 160 h 226"/>
                    <a:gd name="T118" fmla="*/ 31 w 177"/>
                    <a:gd name="T119" fmla="*/ 186 h 226"/>
                    <a:gd name="T120" fmla="*/ 58 w 177"/>
                    <a:gd name="T121" fmla="*/ 223 h 226"/>
                    <a:gd name="T122" fmla="*/ 60 w 177"/>
                    <a:gd name="T123" fmla="*/ 226 h 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7"/>
                    <a:gd name="T187" fmla="*/ 0 h 226"/>
                    <a:gd name="T188" fmla="*/ 177 w 177"/>
                    <a:gd name="T189" fmla="*/ 226 h 2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7"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2" y="158"/>
                      </a:lnTo>
                      <a:lnTo>
                        <a:pt x="0" y="147"/>
                      </a:lnTo>
                      <a:lnTo>
                        <a:pt x="0" y="134"/>
                      </a:lnTo>
                      <a:lnTo>
                        <a:pt x="3" y="122"/>
                      </a:lnTo>
                      <a:lnTo>
                        <a:pt x="8" y="113"/>
                      </a:lnTo>
                      <a:lnTo>
                        <a:pt x="13" y="105"/>
                      </a:lnTo>
                      <a:lnTo>
                        <a:pt x="21" y="95"/>
                      </a:lnTo>
                      <a:lnTo>
                        <a:pt x="23" y="93"/>
                      </a:lnTo>
                      <a:lnTo>
                        <a:pt x="23" y="92"/>
                      </a:lnTo>
                      <a:lnTo>
                        <a:pt x="24" y="92"/>
                      </a:lnTo>
                      <a:lnTo>
                        <a:pt x="26" y="90"/>
                      </a:lnTo>
                      <a:lnTo>
                        <a:pt x="26" y="88"/>
                      </a:lnTo>
                      <a:lnTo>
                        <a:pt x="28" y="88"/>
                      </a:lnTo>
                      <a:lnTo>
                        <a:pt x="28" y="87"/>
                      </a:lnTo>
                      <a:lnTo>
                        <a:pt x="29" y="85"/>
                      </a:lnTo>
                      <a:lnTo>
                        <a:pt x="31" y="83"/>
                      </a:lnTo>
                      <a:lnTo>
                        <a:pt x="32" y="82"/>
                      </a:lnTo>
                      <a:lnTo>
                        <a:pt x="34" y="80"/>
                      </a:lnTo>
                      <a:lnTo>
                        <a:pt x="36" y="79"/>
                      </a:lnTo>
                      <a:lnTo>
                        <a:pt x="37" y="77"/>
                      </a:lnTo>
                      <a:lnTo>
                        <a:pt x="39" y="77"/>
                      </a:lnTo>
                      <a:lnTo>
                        <a:pt x="39" y="75"/>
                      </a:lnTo>
                      <a:lnTo>
                        <a:pt x="41" y="74"/>
                      </a:lnTo>
                      <a:lnTo>
                        <a:pt x="42" y="72"/>
                      </a:lnTo>
                      <a:lnTo>
                        <a:pt x="44" y="72"/>
                      </a:lnTo>
                      <a:lnTo>
                        <a:pt x="44" y="70"/>
                      </a:lnTo>
                      <a:lnTo>
                        <a:pt x="45" y="70"/>
                      </a:lnTo>
                      <a:lnTo>
                        <a:pt x="45" y="69"/>
                      </a:lnTo>
                      <a:lnTo>
                        <a:pt x="47" y="69"/>
                      </a:lnTo>
                      <a:lnTo>
                        <a:pt x="49" y="67"/>
                      </a:lnTo>
                      <a:lnTo>
                        <a:pt x="50" y="66"/>
                      </a:lnTo>
                      <a:lnTo>
                        <a:pt x="52" y="64"/>
                      </a:lnTo>
                      <a:lnTo>
                        <a:pt x="54" y="64"/>
                      </a:lnTo>
                      <a:lnTo>
                        <a:pt x="54" y="62"/>
                      </a:lnTo>
                      <a:lnTo>
                        <a:pt x="57" y="61"/>
                      </a:lnTo>
                      <a:lnTo>
                        <a:pt x="58" y="59"/>
                      </a:lnTo>
                      <a:lnTo>
                        <a:pt x="62" y="57"/>
                      </a:lnTo>
                      <a:lnTo>
                        <a:pt x="62" y="56"/>
                      </a:lnTo>
                      <a:lnTo>
                        <a:pt x="65" y="54"/>
                      </a:lnTo>
                      <a:lnTo>
                        <a:pt x="67" y="53"/>
                      </a:lnTo>
                      <a:lnTo>
                        <a:pt x="70" y="51"/>
                      </a:lnTo>
                      <a:lnTo>
                        <a:pt x="71" y="49"/>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77" y="12"/>
                      </a:lnTo>
                      <a:lnTo>
                        <a:pt x="109" y="56"/>
                      </a:lnTo>
                      <a:lnTo>
                        <a:pt x="68" y="83"/>
                      </a:lnTo>
                      <a:lnTo>
                        <a:pt x="50" y="98"/>
                      </a:lnTo>
                      <a:lnTo>
                        <a:pt x="34" y="111"/>
                      </a:lnTo>
                      <a:lnTo>
                        <a:pt x="28" y="121"/>
                      </a:lnTo>
                      <a:lnTo>
                        <a:pt x="23" y="131"/>
                      </a:lnTo>
                      <a:lnTo>
                        <a:pt x="19" y="140"/>
                      </a:lnTo>
                      <a:lnTo>
                        <a:pt x="19" y="150"/>
                      </a:lnTo>
                      <a:lnTo>
                        <a:pt x="19" y="160"/>
                      </a:lnTo>
                      <a:lnTo>
                        <a:pt x="23" y="168"/>
                      </a:lnTo>
                      <a:lnTo>
                        <a:pt x="26" y="178"/>
                      </a:lnTo>
                      <a:lnTo>
                        <a:pt x="31" y="186"/>
                      </a:lnTo>
                      <a:lnTo>
                        <a:pt x="42" y="202"/>
                      </a:lnTo>
                      <a:lnTo>
                        <a:pt x="52" y="215"/>
                      </a:lnTo>
                      <a:lnTo>
                        <a:pt x="58" y="223"/>
                      </a:lnTo>
                      <a:lnTo>
                        <a:pt x="60" y="2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3" name="Freeform 292"/>
                <p:cNvSpPr>
                  <a:spLocks/>
                </p:cNvSpPr>
                <p:nvPr/>
              </p:nvSpPr>
              <p:spPr bwMode="auto">
                <a:xfrm>
                  <a:off x="2689918" y="3420834"/>
                  <a:ext cx="2540" cy="2540"/>
                </a:xfrm>
                <a:custGeom>
                  <a:avLst/>
                  <a:gdLst>
                    <a:gd name="T0" fmla="*/ 3 w 3"/>
                    <a:gd name="T1" fmla="*/ 0 h 2"/>
                    <a:gd name="T2" fmla="*/ 3 w 3"/>
                    <a:gd name="T3" fmla="*/ 0 h 2"/>
                    <a:gd name="T4" fmla="*/ 0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4" name="Freeform 293"/>
                <p:cNvSpPr>
                  <a:spLocks/>
                </p:cNvSpPr>
                <p:nvPr/>
              </p:nvSpPr>
              <p:spPr bwMode="auto">
                <a:xfrm>
                  <a:off x="2650548" y="3364955"/>
                  <a:ext cx="111760" cy="232410"/>
                </a:xfrm>
                <a:custGeom>
                  <a:avLst/>
                  <a:gdLst>
                    <a:gd name="T0" fmla="*/ 57 w 174"/>
                    <a:gd name="T1" fmla="*/ 225 h 226"/>
                    <a:gd name="T2" fmla="*/ 55 w 174"/>
                    <a:gd name="T3" fmla="*/ 223 h 226"/>
                    <a:gd name="T4" fmla="*/ 52 w 174"/>
                    <a:gd name="T5" fmla="*/ 222 h 226"/>
                    <a:gd name="T6" fmla="*/ 50 w 174"/>
                    <a:gd name="T7" fmla="*/ 220 h 226"/>
                    <a:gd name="T8" fmla="*/ 47 w 174"/>
                    <a:gd name="T9" fmla="*/ 218 h 226"/>
                    <a:gd name="T10" fmla="*/ 45 w 174"/>
                    <a:gd name="T11" fmla="*/ 215 h 226"/>
                    <a:gd name="T12" fmla="*/ 42 w 174"/>
                    <a:gd name="T13" fmla="*/ 213 h 226"/>
                    <a:gd name="T14" fmla="*/ 39 w 174"/>
                    <a:gd name="T15" fmla="*/ 212 h 226"/>
                    <a:gd name="T16" fmla="*/ 37 w 174"/>
                    <a:gd name="T17" fmla="*/ 209 h 226"/>
                    <a:gd name="T18" fmla="*/ 31 w 174"/>
                    <a:gd name="T19" fmla="*/ 204 h 226"/>
                    <a:gd name="T20" fmla="*/ 24 w 174"/>
                    <a:gd name="T21" fmla="*/ 197 h 226"/>
                    <a:gd name="T22" fmla="*/ 23 w 174"/>
                    <a:gd name="T23" fmla="*/ 196 h 226"/>
                    <a:gd name="T24" fmla="*/ 10 w 174"/>
                    <a:gd name="T25" fmla="*/ 179 h 226"/>
                    <a:gd name="T26" fmla="*/ 2 w 174"/>
                    <a:gd name="T27" fmla="*/ 158 h 226"/>
                    <a:gd name="T28" fmla="*/ 0 w 174"/>
                    <a:gd name="T29" fmla="*/ 134 h 226"/>
                    <a:gd name="T30" fmla="*/ 2 w 174"/>
                    <a:gd name="T31" fmla="*/ 131 h 226"/>
                    <a:gd name="T32" fmla="*/ 2 w 174"/>
                    <a:gd name="T33" fmla="*/ 127 h 226"/>
                    <a:gd name="T34" fmla="*/ 3 w 174"/>
                    <a:gd name="T35" fmla="*/ 124 h 226"/>
                    <a:gd name="T36" fmla="*/ 5 w 174"/>
                    <a:gd name="T37" fmla="*/ 121 h 226"/>
                    <a:gd name="T38" fmla="*/ 6 w 174"/>
                    <a:gd name="T39" fmla="*/ 118 h 226"/>
                    <a:gd name="T40" fmla="*/ 8 w 174"/>
                    <a:gd name="T41" fmla="*/ 114 h 226"/>
                    <a:gd name="T42" fmla="*/ 10 w 174"/>
                    <a:gd name="T43" fmla="*/ 111 h 226"/>
                    <a:gd name="T44" fmla="*/ 11 w 174"/>
                    <a:gd name="T45" fmla="*/ 108 h 226"/>
                    <a:gd name="T46" fmla="*/ 11 w 174"/>
                    <a:gd name="T47" fmla="*/ 106 h 226"/>
                    <a:gd name="T48" fmla="*/ 13 w 174"/>
                    <a:gd name="T49" fmla="*/ 105 h 226"/>
                    <a:gd name="T50" fmla="*/ 15 w 174"/>
                    <a:gd name="T51" fmla="*/ 103 h 226"/>
                    <a:gd name="T52" fmla="*/ 15 w 174"/>
                    <a:gd name="T53" fmla="*/ 103 h 226"/>
                    <a:gd name="T54" fmla="*/ 16 w 174"/>
                    <a:gd name="T55" fmla="*/ 101 h 226"/>
                    <a:gd name="T56" fmla="*/ 16 w 174"/>
                    <a:gd name="T57" fmla="*/ 100 h 226"/>
                    <a:gd name="T58" fmla="*/ 18 w 174"/>
                    <a:gd name="T59" fmla="*/ 98 h 226"/>
                    <a:gd name="T60" fmla="*/ 19 w 174"/>
                    <a:gd name="T61" fmla="*/ 96 h 226"/>
                    <a:gd name="T62" fmla="*/ 21 w 174"/>
                    <a:gd name="T63" fmla="*/ 95 h 226"/>
                    <a:gd name="T64" fmla="*/ 24 w 174"/>
                    <a:gd name="T65" fmla="*/ 92 h 226"/>
                    <a:gd name="T66" fmla="*/ 31 w 174"/>
                    <a:gd name="T67" fmla="*/ 83 h 226"/>
                    <a:gd name="T68" fmla="*/ 34 w 174"/>
                    <a:gd name="T69" fmla="*/ 80 h 226"/>
                    <a:gd name="T70" fmla="*/ 42 w 174"/>
                    <a:gd name="T71" fmla="*/ 74 h 226"/>
                    <a:gd name="T72" fmla="*/ 47 w 174"/>
                    <a:gd name="T73" fmla="*/ 67 h 226"/>
                    <a:gd name="T74" fmla="*/ 54 w 174"/>
                    <a:gd name="T75" fmla="*/ 62 h 226"/>
                    <a:gd name="T76" fmla="*/ 62 w 174"/>
                    <a:gd name="T77" fmla="*/ 57 h 226"/>
                    <a:gd name="T78" fmla="*/ 70 w 174"/>
                    <a:gd name="T79" fmla="*/ 51 h 226"/>
                    <a:gd name="T80" fmla="*/ 75 w 174"/>
                    <a:gd name="T81" fmla="*/ 48 h 226"/>
                    <a:gd name="T82" fmla="*/ 91 w 174"/>
                    <a:gd name="T83" fmla="*/ 36 h 226"/>
                    <a:gd name="T84" fmla="*/ 101 w 174"/>
                    <a:gd name="T85" fmla="*/ 30 h 226"/>
                    <a:gd name="T86" fmla="*/ 119 w 174"/>
                    <a:gd name="T87" fmla="*/ 20 h 226"/>
                    <a:gd name="T88" fmla="*/ 137 w 174"/>
                    <a:gd name="T89" fmla="*/ 10 h 226"/>
                    <a:gd name="T90" fmla="*/ 146 w 174"/>
                    <a:gd name="T91" fmla="*/ 5 h 226"/>
                    <a:gd name="T92" fmla="*/ 153 w 174"/>
                    <a:gd name="T93" fmla="*/ 2 h 226"/>
                    <a:gd name="T94" fmla="*/ 174 w 174"/>
                    <a:gd name="T95" fmla="*/ 12 h 226"/>
                    <a:gd name="T96" fmla="*/ 32 w 174"/>
                    <a:gd name="T97" fmla="*/ 111 h 226"/>
                    <a:gd name="T98" fmla="*/ 18 w 174"/>
                    <a:gd name="T99" fmla="*/ 158 h 226"/>
                    <a:gd name="T100" fmla="*/ 50 w 174"/>
                    <a:gd name="T101" fmla="*/ 215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4"/>
                    <a:gd name="T154" fmla="*/ 0 h 226"/>
                    <a:gd name="T155" fmla="*/ 174 w 174"/>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4"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5" y="170"/>
                      </a:lnTo>
                      <a:lnTo>
                        <a:pt x="2" y="158"/>
                      </a:lnTo>
                      <a:lnTo>
                        <a:pt x="0" y="150"/>
                      </a:lnTo>
                      <a:lnTo>
                        <a:pt x="0" y="148"/>
                      </a:lnTo>
                      <a:lnTo>
                        <a:pt x="0" y="147"/>
                      </a:lnTo>
                      <a:lnTo>
                        <a:pt x="0" y="134"/>
                      </a:lnTo>
                      <a:lnTo>
                        <a:pt x="2" y="132"/>
                      </a:lnTo>
                      <a:lnTo>
                        <a:pt x="2" y="131"/>
                      </a:lnTo>
                      <a:lnTo>
                        <a:pt x="2" y="129"/>
                      </a:lnTo>
                      <a:lnTo>
                        <a:pt x="2" y="127"/>
                      </a:lnTo>
                      <a:lnTo>
                        <a:pt x="3" y="126"/>
                      </a:lnTo>
                      <a:lnTo>
                        <a:pt x="3" y="124"/>
                      </a:lnTo>
                      <a:lnTo>
                        <a:pt x="3" y="122"/>
                      </a:lnTo>
                      <a:lnTo>
                        <a:pt x="5" y="122"/>
                      </a:lnTo>
                      <a:lnTo>
                        <a:pt x="5" y="121"/>
                      </a:lnTo>
                      <a:lnTo>
                        <a:pt x="5" y="119"/>
                      </a:lnTo>
                      <a:lnTo>
                        <a:pt x="6" y="118"/>
                      </a:lnTo>
                      <a:lnTo>
                        <a:pt x="6" y="116"/>
                      </a:lnTo>
                      <a:lnTo>
                        <a:pt x="8" y="116"/>
                      </a:lnTo>
                      <a:lnTo>
                        <a:pt x="8" y="114"/>
                      </a:lnTo>
                      <a:lnTo>
                        <a:pt x="8" y="113"/>
                      </a:lnTo>
                      <a:lnTo>
                        <a:pt x="10" y="111"/>
                      </a:lnTo>
                      <a:lnTo>
                        <a:pt x="10" y="109"/>
                      </a:lnTo>
                      <a:lnTo>
                        <a:pt x="11" y="108"/>
                      </a:lnTo>
                      <a:lnTo>
                        <a:pt x="11" y="106"/>
                      </a:lnTo>
                      <a:lnTo>
                        <a:pt x="13" y="106"/>
                      </a:lnTo>
                      <a:lnTo>
                        <a:pt x="13" y="105"/>
                      </a:lnTo>
                      <a:lnTo>
                        <a:pt x="15" y="103"/>
                      </a:lnTo>
                      <a:lnTo>
                        <a:pt x="15" y="101"/>
                      </a:lnTo>
                      <a:lnTo>
                        <a:pt x="16" y="101"/>
                      </a:lnTo>
                      <a:lnTo>
                        <a:pt x="16" y="100"/>
                      </a:lnTo>
                      <a:lnTo>
                        <a:pt x="18" y="98"/>
                      </a:lnTo>
                      <a:lnTo>
                        <a:pt x="19" y="98"/>
                      </a:lnTo>
                      <a:lnTo>
                        <a:pt x="19" y="96"/>
                      </a:lnTo>
                      <a:lnTo>
                        <a:pt x="19" y="95"/>
                      </a:lnTo>
                      <a:lnTo>
                        <a:pt x="21" y="95"/>
                      </a:lnTo>
                      <a:lnTo>
                        <a:pt x="23" y="93"/>
                      </a:lnTo>
                      <a:lnTo>
                        <a:pt x="23" y="92"/>
                      </a:lnTo>
                      <a:lnTo>
                        <a:pt x="24" y="92"/>
                      </a:lnTo>
                      <a:lnTo>
                        <a:pt x="26" y="90"/>
                      </a:lnTo>
                      <a:lnTo>
                        <a:pt x="31" y="83"/>
                      </a:lnTo>
                      <a:lnTo>
                        <a:pt x="32" y="82"/>
                      </a:lnTo>
                      <a:lnTo>
                        <a:pt x="34" y="80"/>
                      </a:lnTo>
                      <a:lnTo>
                        <a:pt x="37" y="77"/>
                      </a:lnTo>
                      <a:lnTo>
                        <a:pt x="42" y="74"/>
                      </a:lnTo>
                      <a:lnTo>
                        <a:pt x="45" y="70"/>
                      </a:lnTo>
                      <a:lnTo>
                        <a:pt x="45" y="69"/>
                      </a:lnTo>
                      <a:lnTo>
                        <a:pt x="47" y="69"/>
                      </a:lnTo>
                      <a:lnTo>
                        <a:pt x="47" y="67"/>
                      </a:lnTo>
                      <a:lnTo>
                        <a:pt x="49" y="67"/>
                      </a:lnTo>
                      <a:lnTo>
                        <a:pt x="50" y="66"/>
                      </a:lnTo>
                      <a:lnTo>
                        <a:pt x="54" y="64"/>
                      </a:lnTo>
                      <a:lnTo>
                        <a:pt x="54" y="62"/>
                      </a:lnTo>
                      <a:lnTo>
                        <a:pt x="57" y="61"/>
                      </a:lnTo>
                      <a:lnTo>
                        <a:pt x="62" y="57"/>
                      </a:lnTo>
                      <a:lnTo>
                        <a:pt x="70" y="51"/>
                      </a:lnTo>
                      <a:lnTo>
                        <a:pt x="73" y="48"/>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74" y="12"/>
                      </a:lnTo>
                      <a:lnTo>
                        <a:pt x="107" y="54"/>
                      </a:lnTo>
                      <a:lnTo>
                        <a:pt x="67" y="82"/>
                      </a:lnTo>
                      <a:lnTo>
                        <a:pt x="49" y="96"/>
                      </a:lnTo>
                      <a:lnTo>
                        <a:pt x="32" y="111"/>
                      </a:lnTo>
                      <a:lnTo>
                        <a:pt x="24" y="119"/>
                      </a:lnTo>
                      <a:lnTo>
                        <a:pt x="19" y="129"/>
                      </a:lnTo>
                      <a:lnTo>
                        <a:pt x="18" y="139"/>
                      </a:lnTo>
                      <a:lnTo>
                        <a:pt x="16" y="148"/>
                      </a:lnTo>
                      <a:lnTo>
                        <a:pt x="18" y="158"/>
                      </a:lnTo>
                      <a:lnTo>
                        <a:pt x="21" y="168"/>
                      </a:lnTo>
                      <a:lnTo>
                        <a:pt x="24" y="178"/>
                      </a:lnTo>
                      <a:lnTo>
                        <a:pt x="29" y="186"/>
                      </a:lnTo>
                      <a:lnTo>
                        <a:pt x="41" y="202"/>
                      </a:lnTo>
                      <a:lnTo>
                        <a:pt x="50" y="215"/>
                      </a:lnTo>
                      <a:lnTo>
                        <a:pt x="58" y="223"/>
                      </a:lnTo>
                      <a:lnTo>
                        <a:pt x="60" y="226"/>
                      </a:lnTo>
                      <a:close/>
                    </a:path>
                  </a:pathLst>
                </a:custGeom>
                <a:solidFill>
                  <a:srgbClr val="268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5" name="Freeform 294"/>
                <p:cNvSpPr>
                  <a:spLocks/>
                </p:cNvSpPr>
                <p:nvPr/>
              </p:nvSpPr>
              <p:spPr bwMode="auto">
                <a:xfrm>
                  <a:off x="2650548" y="3364955"/>
                  <a:ext cx="110491" cy="232410"/>
                </a:xfrm>
                <a:custGeom>
                  <a:avLst/>
                  <a:gdLst>
                    <a:gd name="T0" fmla="*/ 57 w 172"/>
                    <a:gd name="T1" fmla="*/ 225 h 226"/>
                    <a:gd name="T2" fmla="*/ 55 w 172"/>
                    <a:gd name="T3" fmla="*/ 223 h 226"/>
                    <a:gd name="T4" fmla="*/ 52 w 172"/>
                    <a:gd name="T5" fmla="*/ 222 h 226"/>
                    <a:gd name="T6" fmla="*/ 50 w 172"/>
                    <a:gd name="T7" fmla="*/ 220 h 226"/>
                    <a:gd name="T8" fmla="*/ 47 w 172"/>
                    <a:gd name="T9" fmla="*/ 218 h 226"/>
                    <a:gd name="T10" fmla="*/ 45 w 172"/>
                    <a:gd name="T11" fmla="*/ 215 h 226"/>
                    <a:gd name="T12" fmla="*/ 42 w 172"/>
                    <a:gd name="T13" fmla="*/ 213 h 226"/>
                    <a:gd name="T14" fmla="*/ 39 w 172"/>
                    <a:gd name="T15" fmla="*/ 212 h 226"/>
                    <a:gd name="T16" fmla="*/ 37 w 172"/>
                    <a:gd name="T17" fmla="*/ 209 h 226"/>
                    <a:gd name="T18" fmla="*/ 31 w 172"/>
                    <a:gd name="T19" fmla="*/ 204 h 226"/>
                    <a:gd name="T20" fmla="*/ 24 w 172"/>
                    <a:gd name="T21" fmla="*/ 197 h 226"/>
                    <a:gd name="T22" fmla="*/ 23 w 172"/>
                    <a:gd name="T23" fmla="*/ 196 h 226"/>
                    <a:gd name="T24" fmla="*/ 10 w 172"/>
                    <a:gd name="T25" fmla="*/ 179 h 226"/>
                    <a:gd name="T26" fmla="*/ 2 w 172"/>
                    <a:gd name="T27" fmla="*/ 158 h 226"/>
                    <a:gd name="T28" fmla="*/ 0 w 172"/>
                    <a:gd name="T29" fmla="*/ 134 h 226"/>
                    <a:gd name="T30" fmla="*/ 2 w 172"/>
                    <a:gd name="T31" fmla="*/ 131 h 226"/>
                    <a:gd name="T32" fmla="*/ 2 w 172"/>
                    <a:gd name="T33" fmla="*/ 127 h 226"/>
                    <a:gd name="T34" fmla="*/ 3 w 172"/>
                    <a:gd name="T35" fmla="*/ 124 h 226"/>
                    <a:gd name="T36" fmla="*/ 5 w 172"/>
                    <a:gd name="T37" fmla="*/ 121 h 226"/>
                    <a:gd name="T38" fmla="*/ 6 w 172"/>
                    <a:gd name="T39" fmla="*/ 118 h 226"/>
                    <a:gd name="T40" fmla="*/ 8 w 172"/>
                    <a:gd name="T41" fmla="*/ 114 h 226"/>
                    <a:gd name="T42" fmla="*/ 10 w 172"/>
                    <a:gd name="T43" fmla="*/ 111 h 226"/>
                    <a:gd name="T44" fmla="*/ 11 w 172"/>
                    <a:gd name="T45" fmla="*/ 108 h 226"/>
                    <a:gd name="T46" fmla="*/ 11 w 172"/>
                    <a:gd name="T47" fmla="*/ 106 h 226"/>
                    <a:gd name="T48" fmla="*/ 13 w 172"/>
                    <a:gd name="T49" fmla="*/ 105 h 226"/>
                    <a:gd name="T50" fmla="*/ 15 w 172"/>
                    <a:gd name="T51" fmla="*/ 103 h 226"/>
                    <a:gd name="T52" fmla="*/ 15 w 172"/>
                    <a:gd name="T53" fmla="*/ 103 h 226"/>
                    <a:gd name="T54" fmla="*/ 16 w 172"/>
                    <a:gd name="T55" fmla="*/ 101 h 226"/>
                    <a:gd name="T56" fmla="*/ 16 w 172"/>
                    <a:gd name="T57" fmla="*/ 100 h 226"/>
                    <a:gd name="T58" fmla="*/ 18 w 172"/>
                    <a:gd name="T59" fmla="*/ 98 h 226"/>
                    <a:gd name="T60" fmla="*/ 19 w 172"/>
                    <a:gd name="T61" fmla="*/ 96 h 226"/>
                    <a:gd name="T62" fmla="*/ 21 w 172"/>
                    <a:gd name="T63" fmla="*/ 95 h 226"/>
                    <a:gd name="T64" fmla="*/ 24 w 172"/>
                    <a:gd name="T65" fmla="*/ 92 h 226"/>
                    <a:gd name="T66" fmla="*/ 31 w 172"/>
                    <a:gd name="T67" fmla="*/ 83 h 226"/>
                    <a:gd name="T68" fmla="*/ 34 w 172"/>
                    <a:gd name="T69" fmla="*/ 80 h 226"/>
                    <a:gd name="T70" fmla="*/ 42 w 172"/>
                    <a:gd name="T71" fmla="*/ 74 h 226"/>
                    <a:gd name="T72" fmla="*/ 47 w 172"/>
                    <a:gd name="T73" fmla="*/ 67 h 226"/>
                    <a:gd name="T74" fmla="*/ 54 w 172"/>
                    <a:gd name="T75" fmla="*/ 62 h 226"/>
                    <a:gd name="T76" fmla="*/ 62 w 172"/>
                    <a:gd name="T77" fmla="*/ 57 h 226"/>
                    <a:gd name="T78" fmla="*/ 70 w 172"/>
                    <a:gd name="T79" fmla="*/ 51 h 226"/>
                    <a:gd name="T80" fmla="*/ 75 w 172"/>
                    <a:gd name="T81" fmla="*/ 48 h 226"/>
                    <a:gd name="T82" fmla="*/ 91 w 172"/>
                    <a:gd name="T83" fmla="*/ 36 h 226"/>
                    <a:gd name="T84" fmla="*/ 101 w 172"/>
                    <a:gd name="T85" fmla="*/ 30 h 226"/>
                    <a:gd name="T86" fmla="*/ 119 w 172"/>
                    <a:gd name="T87" fmla="*/ 20 h 226"/>
                    <a:gd name="T88" fmla="*/ 137 w 172"/>
                    <a:gd name="T89" fmla="*/ 10 h 226"/>
                    <a:gd name="T90" fmla="*/ 146 w 172"/>
                    <a:gd name="T91" fmla="*/ 5 h 226"/>
                    <a:gd name="T92" fmla="*/ 153 w 172"/>
                    <a:gd name="T93" fmla="*/ 2 h 226"/>
                    <a:gd name="T94" fmla="*/ 172 w 172"/>
                    <a:gd name="T95" fmla="*/ 10 h 226"/>
                    <a:gd name="T96" fmla="*/ 31 w 172"/>
                    <a:gd name="T97" fmla="*/ 109 h 226"/>
                    <a:gd name="T98" fmla="*/ 15 w 172"/>
                    <a:gd name="T99" fmla="*/ 148 h 226"/>
                    <a:gd name="T100" fmla="*/ 39 w 172"/>
                    <a:gd name="T101" fmla="*/ 202 h 226"/>
                    <a:gd name="T102" fmla="*/ 60 w 172"/>
                    <a:gd name="T103" fmla="*/ 226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226"/>
                    <a:gd name="T158" fmla="*/ 172 w 172"/>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5" y="170"/>
                      </a:lnTo>
                      <a:lnTo>
                        <a:pt x="2" y="158"/>
                      </a:lnTo>
                      <a:lnTo>
                        <a:pt x="0" y="150"/>
                      </a:lnTo>
                      <a:lnTo>
                        <a:pt x="0" y="148"/>
                      </a:lnTo>
                      <a:lnTo>
                        <a:pt x="0" y="147"/>
                      </a:lnTo>
                      <a:lnTo>
                        <a:pt x="0" y="134"/>
                      </a:lnTo>
                      <a:lnTo>
                        <a:pt x="2" y="132"/>
                      </a:lnTo>
                      <a:lnTo>
                        <a:pt x="2" y="131"/>
                      </a:lnTo>
                      <a:lnTo>
                        <a:pt x="2" y="129"/>
                      </a:lnTo>
                      <a:lnTo>
                        <a:pt x="2" y="127"/>
                      </a:lnTo>
                      <a:lnTo>
                        <a:pt x="3" y="126"/>
                      </a:lnTo>
                      <a:lnTo>
                        <a:pt x="3" y="124"/>
                      </a:lnTo>
                      <a:lnTo>
                        <a:pt x="3" y="122"/>
                      </a:lnTo>
                      <a:lnTo>
                        <a:pt x="5" y="122"/>
                      </a:lnTo>
                      <a:lnTo>
                        <a:pt x="5" y="121"/>
                      </a:lnTo>
                      <a:lnTo>
                        <a:pt x="5" y="119"/>
                      </a:lnTo>
                      <a:lnTo>
                        <a:pt x="6" y="118"/>
                      </a:lnTo>
                      <a:lnTo>
                        <a:pt x="6" y="116"/>
                      </a:lnTo>
                      <a:lnTo>
                        <a:pt x="8" y="116"/>
                      </a:lnTo>
                      <a:lnTo>
                        <a:pt x="8" y="114"/>
                      </a:lnTo>
                      <a:lnTo>
                        <a:pt x="8" y="113"/>
                      </a:lnTo>
                      <a:lnTo>
                        <a:pt x="10" y="111"/>
                      </a:lnTo>
                      <a:lnTo>
                        <a:pt x="10" y="109"/>
                      </a:lnTo>
                      <a:lnTo>
                        <a:pt x="11" y="108"/>
                      </a:lnTo>
                      <a:lnTo>
                        <a:pt x="11" y="106"/>
                      </a:lnTo>
                      <a:lnTo>
                        <a:pt x="13" y="106"/>
                      </a:lnTo>
                      <a:lnTo>
                        <a:pt x="13" y="105"/>
                      </a:lnTo>
                      <a:lnTo>
                        <a:pt x="15" y="103"/>
                      </a:lnTo>
                      <a:lnTo>
                        <a:pt x="15" y="101"/>
                      </a:lnTo>
                      <a:lnTo>
                        <a:pt x="16" y="101"/>
                      </a:lnTo>
                      <a:lnTo>
                        <a:pt x="16" y="100"/>
                      </a:lnTo>
                      <a:lnTo>
                        <a:pt x="18" y="98"/>
                      </a:lnTo>
                      <a:lnTo>
                        <a:pt x="19" y="98"/>
                      </a:lnTo>
                      <a:lnTo>
                        <a:pt x="19" y="96"/>
                      </a:lnTo>
                      <a:lnTo>
                        <a:pt x="19" y="95"/>
                      </a:lnTo>
                      <a:lnTo>
                        <a:pt x="21" y="95"/>
                      </a:lnTo>
                      <a:lnTo>
                        <a:pt x="23" y="93"/>
                      </a:lnTo>
                      <a:lnTo>
                        <a:pt x="23" y="92"/>
                      </a:lnTo>
                      <a:lnTo>
                        <a:pt x="24" y="92"/>
                      </a:lnTo>
                      <a:lnTo>
                        <a:pt x="26" y="90"/>
                      </a:lnTo>
                      <a:lnTo>
                        <a:pt x="31" y="83"/>
                      </a:lnTo>
                      <a:lnTo>
                        <a:pt x="32" y="82"/>
                      </a:lnTo>
                      <a:lnTo>
                        <a:pt x="34" y="80"/>
                      </a:lnTo>
                      <a:lnTo>
                        <a:pt x="37" y="77"/>
                      </a:lnTo>
                      <a:lnTo>
                        <a:pt x="42" y="74"/>
                      </a:lnTo>
                      <a:lnTo>
                        <a:pt x="45" y="70"/>
                      </a:lnTo>
                      <a:lnTo>
                        <a:pt x="45" y="69"/>
                      </a:lnTo>
                      <a:lnTo>
                        <a:pt x="47" y="69"/>
                      </a:lnTo>
                      <a:lnTo>
                        <a:pt x="47" y="67"/>
                      </a:lnTo>
                      <a:lnTo>
                        <a:pt x="49" y="67"/>
                      </a:lnTo>
                      <a:lnTo>
                        <a:pt x="50" y="66"/>
                      </a:lnTo>
                      <a:lnTo>
                        <a:pt x="54" y="64"/>
                      </a:lnTo>
                      <a:lnTo>
                        <a:pt x="54" y="62"/>
                      </a:lnTo>
                      <a:lnTo>
                        <a:pt x="57" y="61"/>
                      </a:lnTo>
                      <a:lnTo>
                        <a:pt x="62" y="57"/>
                      </a:lnTo>
                      <a:lnTo>
                        <a:pt x="70" y="51"/>
                      </a:lnTo>
                      <a:lnTo>
                        <a:pt x="73" y="48"/>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72" y="10"/>
                      </a:lnTo>
                      <a:lnTo>
                        <a:pt x="145" y="28"/>
                      </a:lnTo>
                      <a:lnTo>
                        <a:pt x="106" y="51"/>
                      </a:lnTo>
                      <a:lnTo>
                        <a:pt x="65" y="80"/>
                      </a:lnTo>
                      <a:lnTo>
                        <a:pt x="47" y="95"/>
                      </a:lnTo>
                      <a:lnTo>
                        <a:pt x="31" y="109"/>
                      </a:lnTo>
                      <a:lnTo>
                        <a:pt x="23" y="119"/>
                      </a:lnTo>
                      <a:lnTo>
                        <a:pt x="18" y="129"/>
                      </a:lnTo>
                      <a:lnTo>
                        <a:pt x="15" y="139"/>
                      </a:lnTo>
                      <a:lnTo>
                        <a:pt x="15" y="148"/>
                      </a:lnTo>
                      <a:lnTo>
                        <a:pt x="16" y="158"/>
                      </a:lnTo>
                      <a:lnTo>
                        <a:pt x="19" y="168"/>
                      </a:lnTo>
                      <a:lnTo>
                        <a:pt x="23" y="176"/>
                      </a:lnTo>
                      <a:lnTo>
                        <a:pt x="28" y="186"/>
                      </a:lnTo>
                      <a:lnTo>
                        <a:pt x="39" y="202"/>
                      </a:lnTo>
                      <a:lnTo>
                        <a:pt x="50" y="215"/>
                      </a:lnTo>
                      <a:lnTo>
                        <a:pt x="58" y="223"/>
                      </a:lnTo>
                      <a:lnTo>
                        <a:pt x="60" y="226"/>
                      </a:lnTo>
                      <a:close/>
                    </a:path>
                  </a:pathLst>
                </a:custGeom>
                <a:solidFill>
                  <a:srgbClr val="2A82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6" name="Freeform 295"/>
                <p:cNvSpPr>
                  <a:spLocks/>
                </p:cNvSpPr>
                <p:nvPr/>
              </p:nvSpPr>
              <p:spPr bwMode="auto">
                <a:xfrm>
                  <a:off x="2650548" y="3364955"/>
                  <a:ext cx="110491" cy="232410"/>
                </a:xfrm>
                <a:custGeom>
                  <a:avLst/>
                  <a:gdLst>
                    <a:gd name="T0" fmla="*/ 57 w 171"/>
                    <a:gd name="T1" fmla="*/ 225 h 226"/>
                    <a:gd name="T2" fmla="*/ 55 w 171"/>
                    <a:gd name="T3" fmla="*/ 223 h 226"/>
                    <a:gd name="T4" fmla="*/ 52 w 171"/>
                    <a:gd name="T5" fmla="*/ 222 h 226"/>
                    <a:gd name="T6" fmla="*/ 50 w 171"/>
                    <a:gd name="T7" fmla="*/ 220 h 226"/>
                    <a:gd name="T8" fmla="*/ 47 w 171"/>
                    <a:gd name="T9" fmla="*/ 218 h 226"/>
                    <a:gd name="T10" fmla="*/ 45 w 171"/>
                    <a:gd name="T11" fmla="*/ 215 h 226"/>
                    <a:gd name="T12" fmla="*/ 42 w 171"/>
                    <a:gd name="T13" fmla="*/ 213 h 226"/>
                    <a:gd name="T14" fmla="*/ 39 w 171"/>
                    <a:gd name="T15" fmla="*/ 212 h 226"/>
                    <a:gd name="T16" fmla="*/ 37 w 171"/>
                    <a:gd name="T17" fmla="*/ 209 h 226"/>
                    <a:gd name="T18" fmla="*/ 31 w 171"/>
                    <a:gd name="T19" fmla="*/ 204 h 226"/>
                    <a:gd name="T20" fmla="*/ 24 w 171"/>
                    <a:gd name="T21" fmla="*/ 197 h 226"/>
                    <a:gd name="T22" fmla="*/ 23 w 171"/>
                    <a:gd name="T23" fmla="*/ 196 h 226"/>
                    <a:gd name="T24" fmla="*/ 10 w 171"/>
                    <a:gd name="T25" fmla="*/ 179 h 226"/>
                    <a:gd name="T26" fmla="*/ 2 w 171"/>
                    <a:gd name="T27" fmla="*/ 158 h 226"/>
                    <a:gd name="T28" fmla="*/ 0 w 171"/>
                    <a:gd name="T29" fmla="*/ 134 h 226"/>
                    <a:gd name="T30" fmla="*/ 2 w 171"/>
                    <a:gd name="T31" fmla="*/ 131 h 226"/>
                    <a:gd name="T32" fmla="*/ 2 w 171"/>
                    <a:gd name="T33" fmla="*/ 127 h 226"/>
                    <a:gd name="T34" fmla="*/ 3 w 171"/>
                    <a:gd name="T35" fmla="*/ 124 h 226"/>
                    <a:gd name="T36" fmla="*/ 5 w 171"/>
                    <a:gd name="T37" fmla="*/ 121 h 226"/>
                    <a:gd name="T38" fmla="*/ 6 w 171"/>
                    <a:gd name="T39" fmla="*/ 118 h 226"/>
                    <a:gd name="T40" fmla="*/ 8 w 171"/>
                    <a:gd name="T41" fmla="*/ 114 h 226"/>
                    <a:gd name="T42" fmla="*/ 10 w 171"/>
                    <a:gd name="T43" fmla="*/ 111 h 226"/>
                    <a:gd name="T44" fmla="*/ 11 w 171"/>
                    <a:gd name="T45" fmla="*/ 108 h 226"/>
                    <a:gd name="T46" fmla="*/ 11 w 171"/>
                    <a:gd name="T47" fmla="*/ 106 h 226"/>
                    <a:gd name="T48" fmla="*/ 13 w 171"/>
                    <a:gd name="T49" fmla="*/ 105 h 226"/>
                    <a:gd name="T50" fmla="*/ 15 w 171"/>
                    <a:gd name="T51" fmla="*/ 103 h 226"/>
                    <a:gd name="T52" fmla="*/ 15 w 171"/>
                    <a:gd name="T53" fmla="*/ 103 h 226"/>
                    <a:gd name="T54" fmla="*/ 16 w 171"/>
                    <a:gd name="T55" fmla="*/ 101 h 226"/>
                    <a:gd name="T56" fmla="*/ 16 w 171"/>
                    <a:gd name="T57" fmla="*/ 100 h 226"/>
                    <a:gd name="T58" fmla="*/ 18 w 171"/>
                    <a:gd name="T59" fmla="*/ 98 h 226"/>
                    <a:gd name="T60" fmla="*/ 19 w 171"/>
                    <a:gd name="T61" fmla="*/ 96 h 226"/>
                    <a:gd name="T62" fmla="*/ 21 w 171"/>
                    <a:gd name="T63" fmla="*/ 95 h 226"/>
                    <a:gd name="T64" fmla="*/ 24 w 171"/>
                    <a:gd name="T65" fmla="*/ 92 h 226"/>
                    <a:gd name="T66" fmla="*/ 31 w 171"/>
                    <a:gd name="T67" fmla="*/ 83 h 226"/>
                    <a:gd name="T68" fmla="*/ 34 w 171"/>
                    <a:gd name="T69" fmla="*/ 80 h 226"/>
                    <a:gd name="T70" fmla="*/ 42 w 171"/>
                    <a:gd name="T71" fmla="*/ 74 h 226"/>
                    <a:gd name="T72" fmla="*/ 47 w 171"/>
                    <a:gd name="T73" fmla="*/ 67 h 226"/>
                    <a:gd name="T74" fmla="*/ 54 w 171"/>
                    <a:gd name="T75" fmla="*/ 62 h 226"/>
                    <a:gd name="T76" fmla="*/ 62 w 171"/>
                    <a:gd name="T77" fmla="*/ 57 h 226"/>
                    <a:gd name="T78" fmla="*/ 70 w 171"/>
                    <a:gd name="T79" fmla="*/ 51 h 226"/>
                    <a:gd name="T80" fmla="*/ 75 w 171"/>
                    <a:gd name="T81" fmla="*/ 48 h 226"/>
                    <a:gd name="T82" fmla="*/ 91 w 171"/>
                    <a:gd name="T83" fmla="*/ 36 h 226"/>
                    <a:gd name="T84" fmla="*/ 101 w 171"/>
                    <a:gd name="T85" fmla="*/ 30 h 226"/>
                    <a:gd name="T86" fmla="*/ 119 w 171"/>
                    <a:gd name="T87" fmla="*/ 20 h 226"/>
                    <a:gd name="T88" fmla="*/ 137 w 171"/>
                    <a:gd name="T89" fmla="*/ 10 h 226"/>
                    <a:gd name="T90" fmla="*/ 146 w 171"/>
                    <a:gd name="T91" fmla="*/ 5 h 226"/>
                    <a:gd name="T92" fmla="*/ 153 w 171"/>
                    <a:gd name="T93" fmla="*/ 2 h 226"/>
                    <a:gd name="T94" fmla="*/ 171 w 171"/>
                    <a:gd name="T95" fmla="*/ 9 h 226"/>
                    <a:gd name="T96" fmla="*/ 29 w 171"/>
                    <a:gd name="T97" fmla="*/ 108 h 226"/>
                    <a:gd name="T98" fmla="*/ 13 w 171"/>
                    <a:gd name="T99" fmla="*/ 147 h 226"/>
                    <a:gd name="T100" fmla="*/ 39 w 171"/>
                    <a:gd name="T101" fmla="*/ 202 h 226"/>
                    <a:gd name="T102" fmla="*/ 60 w 171"/>
                    <a:gd name="T103" fmla="*/ 226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
                    <a:gd name="T157" fmla="*/ 0 h 226"/>
                    <a:gd name="T158" fmla="*/ 171 w 171"/>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5" y="170"/>
                      </a:lnTo>
                      <a:lnTo>
                        <a:pt x="2" y="158"/>
                      </a:lnTo>
                      <a:lnTo>
                        <a:pt x="0" y="150"/>
                      </a:lnTo>
                      <a:lnTo>
                        <a:pt x="0" y="148"/>
                      </a:lnTo>
                      <a:lnTo>
                        <a:pt x="0" y="147"/>
                      </a:lnTo>
                      <a:lnTo>
                        <a:pt x="0" y="134"/>
                      </a:lnTo>
                      <a:lnTo>
                        <a:pt x="2" y="132"/>
                      </a:lnTo>
                      <a:lnTo>
                        <a:pt x="2" y="131"/>
                      </a:lnTo>
                      <a:lnTo>
                        <a:pt x="2" y="129"/>
                      </a:lnTo>
                      <a:lnTo>
                        <a:pt x="2" y="127"/>
                      </a:lnTo>
                      <a:lnTo>
                        <a:pt x="3" y="126"/>
                      </a:lnTo>
                      <a:lnTo>
                        <a:pt x="3" y="124"/>
                      </a:lnTo>
                      <a:lnTo>
                        <a:pt x="3" y="122"/>
                      </a:lnTo>
                      <a:lnTo>
                        <a:pt x="5" y="122"/>
                      </a:lnTo>
                      <a:lnTo>
                        <a:pt x="5" y="121"/>
                      </a:lnTo>
                      <a:lnTo>
                        <a:pt x="5" y="119"/>
                      </a:lnTo>
                      <a:lnTo>
                        <a:pt x="6" y="118"/>
                      </a:lnTo>
                      <a:lnTo>
                        <a:pt x="6" y="116"/>
                      </a:lnTo>
                      <a:lnTo>
                        <a:pt x="8" y="116"/>
                      </a:lnTo>
                      <a:lnTo>
                        <a:pt x="8" y="114"/>
                      </a:lnTo>
                      <a:lnTo>
                        <a:pt x="8" y="113"/>
                      </a:lnTo>
                      <a:lnTo>
                        <a:pt x="10" y="111"/>
                      </a:lnTo>
                      <a:lnTo>
                        <a:pt x="10" y="109"/>
                      </a:lnTo>
                      <a:lnTo>
                        <a:pt x="11" y="108"/>
                      </a:lnTo>
                      <a:lnTo>
                        <a:pt x="11" y="106"/>
                      </a:lnTo>
                      <a:lnTo>
                        <a:pt x="13" y="106"/>
                      </a:lnTo>
                      <a:lnTo>
                        <a:pt x="13" y="105"/>
                      </a:lnTo>
                      <a:lnTo>
                        <a:pt x="15" y="103"/>
                      </a:lnTo>
                      <a:lnTo>
                        <a:pt x="15" y="101"/>
                      </a:lnTo>
                      <a:lnTo>
                        <a:pt x="16" y="101"/>
                      </a:lnTo>
                      <a:lnTo>
                        <a:pt x="16" y="100"/>
                      </a:lnTo>
                      <a:lnTo>
                        <a:pt x="18" y="98"/>
                      </a:lnTo>
                      <a:lnTo>
                        <a:pt x="19" y="98"/>
                      </a:lnTo>
                      <a:lnTo>
                        <a:pt x="19" y="96"/>
                      </a:lnTo>
                      <a:lnTo>
                        <a:pt x="19" y="95"/>
                      </a:lnTo>
                      <a:lnTo>
                        <a:pt x="21" y="95"/>
                      </a:lnTo>
                      <a:lnTo>
                        <a:pt x="23" y="93"/>
                      </a:lnTo>
                      <a:lnTo>
                        <a:pt x="23" y="92"/>
                      </a:lnTo>
                      <a:lnTo>
                        <a:pt x="24" y="92"/>
                      </a:lnTo>
                      <a:lnTo>
                        <a:pt x="26" y="90"/>
                      </a:lnTo>
                      <a:lnTo>
                        <a:pt x="31" y="83"/>
                      </a:lnTo>
                      <a:lnTo>
                        <a:pt x="32" y="82"/>
                      </a:lnTo>
                      <a:lnTo>
                        <a:pt x="34" y="80"/>
                      </a:lnTo>
                      <a:lnTo>
                        <a:pt x="37" y="77"/>
                      </a:lnTo>
                      <a:lnTo>
                        <a:pt x="42" y="74"/>
                      </a:lnTo>
                      <a:lnTo>
                        <a:pt x="45" y="70"/>
                      </a:lnTo>
                      <a:lnTo>
                        <a:pt x="45" y="69"/>
                      </a:lnTo>
                      <a:lnTo>
                        <a:pt x="47" y="69"/>
                      </a:lnTo>
                      <a:lnTo>
                        <a:pt x="47" y="67"/>
                      </a:lnTo>
                      <a:lnTo>
                        <a:pt x="49" y="67"/>
                      </a:lnTo>
                      <a:lnTo>
                        <a:pt x="50" y="66"/>
                      </a:lnTo>
                      <a:lnTo>
                        <a:pt x="54" y="64"/>
                      </a:lnTo>
                      <a:lnTo>
                        <a:pt x="54" y="62"/>
                      </a:lnTo>
                      <a:lnTo>
                        <a:pt x="57" y="61"/>
                      </a:lnTo>
                      <a:lnTo>
                        <a:pt x="62" y="57"/>
                      </a:lnTo>
                      <a:lnTo>
                        <a:pt x="70" y="51"/>
                      </a:lnTo>
                      <a:lnTo>
                        <a:pt x="73" y="48"/>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71" y="9"/>
                      </a:lnTo>
                      <a:lnTo>
                        <a:pt x="143" y="26"/>
                      </a:lnTo>
                      <a:lnTo>
                        <a:pt x="104" y="49"/>
                      </a:lnTo>
                      <a:lnTo>
                        <a:pt x="63" y="79"/>
                      </a:lnTo>
                      <a:lnTo>
                        <a:pt x="45" y="93"/>
                      </a:lnTo>
                      <a:lnTo>
                        <a:pt x="29" y="108"/>
                      </a:lnTo>
                      <a:lnTo>
                        <a:pt x="21" y="118"/>
                      </a:lnTo>
                      <a:lnTo>
                        <a:pt x="15" y="127"/>
                      </a:lnTo>
                      <a:lnTo>
                        <a:pt x="13" y="137"/>
                      </a:lnTo>
                      <a:lnTo>
                        <a:pt x="13" y="147"/>
                      </a:lnTo>
                      <a:lnTo>
                        <a:pt x="15" y="157"/>
                      </a:lnTo>
                      <a:lnTo>
                        <a:pt x="18" y="166"/>
                      </a:lnTo>
                      <a:lnTo>
                        <a:pt x="21" y="176"/>
                      </a:lnTo>
                      <a:lnTo>
                        <a:pt x="26" y="186"/>
                      </a:lnTo>
                      <a:lnTo>
                        <a:pt x="39" y="202"/>
                      </a:lnTo>
                      <a:lnTo>
                        <a:pt x="50" y="215"/>
                      </a:lnTo>
                      <a:lnTo>
                        <a:pt x="58" y="223"/>
                      </a:lnTo>
                      <a:lnTo>
                        <a:pt x="60" y="226"/>
                      </a:lnTo>
                      <a:close/>
                    </a:path>
                  </a:pathLst>
                </a:custGeom>
                <a:solidFill>
                  <a:srgbClr val="2F7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7" name="Freeform 296"/>
                <p:cNvSpPr>
                  <a:spLocks/>
                </p:cNvSpPr>
                <p:nvPr/>
              </p:nvSpPr>
              <p:spPr bwMode="auto">
                <a:xfrm>
                  <a:off x="2650548" y="3364955"/>
                  <a:ext cx="109220" cy="232410"/>
                </a:xfrm>
                <a:custGeom>
                  <a:avLst/>
                  <a:gdLst>
                    <a:gd name="T0" fmla="*/ 57 w 169"/>
                    <a:gd name="T1" fmla="*/ 225 h 226"/>
                    <a:gd name="T2" fmla="*/ 55 w 169"/>
                    <a:gd name="T3" fmla="*/ 223 h 226"/>
                    <a:gd name="T4" fmla="*/ 52 w 169"/>
                    <a:gd name="T5" fmla="*/ 222 h 226"/>
                    <a:gd name="T6" fmla="*/ 50 w 169"/>
                    <a:gd name="T7" fmla="*/ 220 h 226"/>
                    <a:gd name="T8" fmla="*/ 47 w 169"/>
                    <a:gd name="T9" fmla="*/ 218 h 226"/>
                    <a:gd name="T10" fmla="*/ 45 w 169"/>
                    <a:gd name="T11" fmla="*/ 215 h 226"/>
                    <a:gd name="T12" fmla="*/ 42 w 169"/>
                    <a:gd name="T13" fmla="*/ 213 h 226"/>
                    <a:gd name="T14" fmla="*/ 39 w 169"/>
                    <a:gd name="T15" fmla="*/ 212 h 226"/>
                    <a:gd name="T16" fmla="*/ 37 w 169"/>
                    <a:gd name="T17" fmla="*/ 209 h 226"/>
                    <a:gd name="T18" fmla="*/ 31 w 169"/>
                    <a:gd name="T19" fmla="*/ 204 h 226"/>
                    <a:gd name="T20" fmla="*/ 24 w 169"/>
                    <a:gd name="T21" fmla="*/ 197 h 226"/>
                    <a:gd name="T22" fmla="*/ 23 w 169"/>
                    <a:gd name="T23" fmla="*/ 196 h 226"/>
                    <a:gd name="T24" fmla="*/ 10 w 169"/>
                    <a:gd name="T25" fmla="*/ 179 h 226"/>
                    <a:gd name="T26" fmla="*/ 2 w 169"/>
                    <a:gd name="T27" fmla="*/ 158 h 226"/>
                    <a:gd name="T28" fmla="*/ 0 w 169"/>
                    <a:gd name="T29" fmla="*/ 134 h 226"/>
                    <a:gd name="T30" fmla="*/ 2 w 169"/>
                    <a:gd name="T31" fmla="*/ 131 h 226"/>
                    <a:gd name="T32" fmla="*/ 2 w 169"/>
                    <a:gd name="T33" fmla="*/ 127 h 226"/>
                    <a:gd name="T34" fmla="*/ 3 w 169"/>
                    <a:gd name="T35" fmla="*/ 124 h 226"/>
                    <a:gd name="T36" fmla="*/ 5 w 169"/>
                    <a:gd name="T37" fmla="*/ 121 h 226"/>
                    <a:gd name="T38" fmla="*/ 6 w 169"/>
                    <a:gd name="T39" fmla="*/ 118 h 226"/>
                    <a:gd name="T40" fmla="*/ 8 w 169"/>
                    <a:gd name="T41" fmla="*/ 114 h 226"/>
                    <a:gd name="T42" fmla="*/ 10 w 169"/>
                    <a:gd name="T43" fmla="*/ 111 h 226"/>
                    <a:gd name="T44" fmla="*/ 11 w 169"/>
                    <a:gd name="T45" fmla="*/ 108 h 226"/>
                    <a:gd name="T46" fmla="*/ 11 w 169"/>
                    <a:gd name="T47" fmla="*/ 106 h 226"/>
                    <a:gd name="T48" fmla="*/ 13 w 169"/>
                    <a:gd name="T49" fmla="*/ 105 h 226"/>
                    <a:gd name="T50" fmla="*/ 15 w 169"/>
                    <a:gd name="T51" fmla="*/ 103 h 226"/>
                    <a:gd name="T52" fmla="*/ 15 w 169"/>
                    <a:gd name="T53" fmla="*/ 103 h 226"/>
                    <a:gd name="T54" fmla="*/ 16 w 169"/>
                    <a:gd name="T55" fmla="*/ 101 h 226"/>
                    <a:gd name="T56" fmla="*/ 16 w 169"/>
                    <a:gd name="T57" fmla="*/ 100 h 226"/>
                    <a:gd name="T58" fmla="*/ 18 w 169"/>
                    <a:gd name="T59" fmla="*/ 98 h 226"/>
                    <a:gd name="T60" fmla="*/ 19 w 169"/>
                    <a:gd name="T61" fmla="*/ 96 h 226"/>
                    <a:gd name="T62" fmla="*/ 21 w 169"/>
                    <a:gd name="T63" fmla="*/ 95 h 226"/>
                    <a:gd name="T64" fmla="*/ 24 w 169"/>
                    <a:gd name="T65" fmla="*/ 92 h 226"/>
                    <a:gd name="T66" fmla="*/ 31 w 169"/>
                    <a:gd name="T67" fmla="*/ 83 h 226"/>
                    <a:gd name="T68" fmla="*/ 34 w 169"/>
                    <a:gd name="T69" fmla="*/ 80 h 226"/>
                    <a:gd name="T70" fmla="*/ 42 w 169"/>
                    <a:gd name="T71" fmla="*/ 74 h 226"/>
                    <a:gd name="T72" fmla="*/ 47 w 169"/>
                    <a:gd name="T73" fmla="*/ 67 h 226"/>
                    <a:gd name="T74" fmla="*/ 54 w 169"/>
                    <a:gd name="T75" fmla="*/ 62 h 226"/>
                    <a:gd name="T76" fmla="*/ 62 w 169"/>
                    <a:gd name="T77" fmla="*/ 57 h 226"/>
                    <a:gd name="T78" fmla="*/ 70 w 169"/>
                    <a:gd name="T79" fmla="*/ 51 h 226"/>
                    <a:gd name="T80" fmla="*/ 75 w 169"/>
                    <a:gd name="T81" fmla="*/ 48 h 226"/>
                    <a:gd name="T82" fmla="*/ 91 w 169"/>
                    <a:gd name="T83" fmla="*/ 36 h 226"/>
                    <a:gd name="T84" fmla="*/ 101 w 169"/>
                    <a:gd name="T85" fmla="*/ 30 h 226"/>
                    <a:gd name="T86" fmla="*/ 119 w 169"/>
                    <a:gd name="T87" fmla="*/ 20 h 226"/>
                    <a:gd name="T88" fmla="*/ 137 w 169"/>
                    <a:gd name="T89" fmla="*/ 10 h 226"/>
                    <a:gd name="T90" fmla="*/ 146 w 169"/>
                    <a:gd name="T91" fmla="*/ 5 h 226"/>
                    <a:gd name="T92" fmla="*/ 153 w 169"/>
                    <a:gd name="T93" fmla="*/ 2 h 226"/>
                    <a:gd name="T94" fmla="*/ 169 w 169"/>
                    <a:gd name="T95" fmla="*/ 9 h 226"/>
                    <a:gd name="T96" fmla="*/ 26 w 169"/>
                    <a:gd name="T97" fmla="*/ 106 h 226"/>
                    <a:gd name="T98" fmla="*/ 10 w 169"/>
                    <a:gd name="T99" fmla="*/ 147 h 226"/>
                    <a:gd name="T100" fmla="*/ 37 w 169"/>
                    <a:gd name="T101" fmla="*/ 202 h 226"/>
                    <a:gd name="T102" fmla="*/ 60 w 169"/>
                    <a:gd name="T103" fmla="*/ 226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226"/>
                    <a:gd name="T158" fmla="*/ 169 w 169"/>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5" y="170"/>
                      </a:lnTo>
                      <a:lnTo>
                        <a:pt x="2" y="158"/>
                      </a:lnTo>
                      <a:lnTo>
                        <a:pt x="0" y="150"/>
                      </a:lnTo>
                      <a:lnTo>
                        <a:pt x="0" y="148"/>
                      </a:lnTo>
                      <a:lnTo>
                        <a:pt x="0" y="147"/>
                      </a:lnTo>
                      <a:lnTo>
                        <a:pt x="0" y="134"/>
                      </a:lnTo>
                      <a:lnTo>
                        <a:pt x="2" y="132"/>
                      </a:lnTo>
                      <a:lnTo>
                        <a:pt x="2" y="131"/>
                      </a:lnTo>
                      <a:lnTo>
                        <a:pt x="2" y="129"/>
                      </a:lnTo>
                      <a:lnTo>
                        <a:pt x="2" y="127"/>
                      </a:lnTo>
                      <a:lnTo>
                        <a:pt x="3" y="126"/>
                      </a:lnTo>
                      <a:lnTo>
                        <a:pt x="3" y="124"/>
                      </a:lnTo>
                      <a:lnTo>
                        <a:pt x="3" y="122"/>
                      </a:lnTo>
                      <a:lnTo>
                        <a:pt x="5" y="122"/>
                      </a:lnTo>
                      <a:lnTo>
                        <a:pt x="5" y="121"/>
                      </a:lnTo>
                      <a:lnTo>
                        <a:pt x="5" y="119"/>
                      </a:lnTo>
                      <a:lnTo>
                        <a:pt x="6" y="118"/>
                      </a:lnTo>
                      <a:lnTo>
                        <a:pt x="6" y="116"/>
                      </a:lnTo>
                      <a:lnTo>
                        <a:pt x="8" y="116"/>
                      </a:lnTo>
                      <a:lnTo>
                        <a:pt x="8" y="114"/>
                      </a:lnTo>
                      <a:lnTo>
                        <a:pt x="8" y="113"/>
                      </a:lnTo>
                      <a:lnTo>
                        <a:pt x="10" y="111"/>
                      </a:lnTo>
                      <a:lnTo>
                        <a:pt x="10" y="109"/>
                      </a:lnTo>
                      <a:lnTo>
                        <a:pt x="11" y="108"/>
                      </a:lnTo>
                      <a:lnTo>
                        <a:pt x="11" y="106"/>
                      </a:lnTo>
                      <a:lnTo>
                        <a:pt x="13" y="106"/>
                      </a:lnTo>
                      <a:lnTo>
                        <a:pt x="13" y="105"/>
                      </a:lnTo>
                      <a:lnTo>
                        <a:pt x="15" y="103"/>
                      </a:lnTo>
                      <a:lnTo>
                        <a:pt x="15" y="101"/>
                      </a:lnTo>
                      <a:lnTo>
                        <a:pt x="16" y="101"/>
                      </a:lnTo>
                      <a:lnTo>
                        <a:pt x="16" y="100"/>
                      </a:lnTo>
                      <a:lnTo>
                        <a:pt x="18" y="98"/>
                      </a:lnTo>
                      <a:lnTo>
                        <a:pt x="19" y="98"/>
                      </a:lnTo>
                      <a:lnTo>
                        <a:pt x="19" y="96"/>
                      </a:lnTo>
                      <a:lnTo>
                        <a:pt x="19" y="95"/>
                      </a:lnTo>
                      <a:lnTo>
                        <a:pt x="21" y="95"/>
                      </a:lnTo>
                      <a:lnTo>
                        <a:pt x="23" y="93"/>
                      </a:lnTo>
                      <a:lnTo>
                        <a:pt x="23" y="92"/>
                      </a:lnTo>
                      <a:lnTo>
                        <a:pt x="24" y="92"/>
                      </a:lnTo>
                      <a:lnTo>
                        <a:pt x="26" y="90"/>
                      </a:lnTo>
                      <a:lnTo>
                        <a:pt x="31" y="83"/>
                      </a:lnTo>
                      <a:lnTo>
                        <a:pt x="32" y="82"/>
                      </a:lnTo>
                      <a:lnTo>
                        <a:pt x="34" y="80"/>
                      </a:lnTo>
                      <a:lnTo>
                        <a:pt x="37" y="77"/>
                      </a:lnTo>
                      <a:lnTo>
                        <a:pt x="42" y="74"/>
                      </a:lnTo>
                      <a:lnTo>
                        <a:pt x="45" y="70"/>
                      </a:lnTo>
                      <a:lnTo>
                        <a:pt x="45" y="69"/>
                      </a:lnTo>
                      <a:lnTo>
                        <a:pt x="47" y="69"/>
                      </a:lnTo>
                      <a:lnTo>
                        <a:pt x="47" y="67"/>
                      </a:lnTo>
                      <a:lnTo>
                        <a:pt x="49" y="67"/>
                      </a:lnTo>
                      <a:lnTo>
                        <a:pt x="50" y="66"/>
                      </a:lnTo>
                      <a:lnTo>
                        <a:pt x="54" y="64"/>
                      </a:lnTo>
                      <a:lnTo>
                        <a:pt x="54" y="62"/>
                      </a:lnTo>
                      <a:lnTo>
                        <a:pt x="57" y="61"/>
                      </a:lnTo>
                      <a:lnTo>
                        <a:pt x="62" y="57"/>
                      </a:lnTo>
                      <a:lnTo>
                        <a:pt x="70" y="51"/>
                      </a:lnTo>
                      <a:lnTo>
                        <a:pt x="73" y="48"/>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69" y="9"/>
                      </a:lnTo>
                      <a:lnTo>
                        <a:pt x="141" y="25"/>
                      </a:lnTo>
                      <a:lnTo>
                        <a:pt x="104" y="48"/>
                      </a:lnTo>
                      <a:lnTo>
                        <a:pt x="63" y="77"/>
                      </a:lnTo>
                      <a:lnTo>
                        <a:pt x="44" y="92"/>
                      </a:lnTo>
                      <a:lnTo>
                        <a:pt x="26" y="106"/>
                      </a:lnTo>
                      <a:lnTo>
                        <a:pt x="18" y="116"/>
                      </a:lnTo>
                      <a:lnTo>
                        <a:pt x="13" y="126"/>
                      </a:lnTo>
                      <a:lnTo>
                        <a:pt x="11" y="135"/>
                      </a:lnTo>
                      <a:lnTo>
                        <a:pt x="10" y="147"/>
                      </a:lnTo>
                      <a:lnTo>
                        <a:pt x="11" y="157"/>
                      </a:lnTo>
                      <a:lnTo>
                        <a:pt x="15" y="166"/>
                      </a:lnTo>
                      <a:lnTo>
                        <a:pt x="19" y="176"/>
                      </a:lnTo>
                      <a:lnTo>
                        <a:pt x="26" y="186"/>
                      </a:lnTo>
                      <a:lnTo>
                        <a:pt x="37" y="202"/>
                      </a:lnTo>
                      <a:lnTo>
                        <a:pt x="49" y="215"/>
                      </a:lnTo>
                      <a:lnTo>
                        <a:pt x="58" y="223"/>
                      </a:lnTo>
                      <a:lnTo>
                        <a:pt x="60" y="226"/>
                      </a:lnTo>
                      <a:close/>
                    </a:path>
                  </a:pathLst>
                </a:custGeom>
                <a:solidFill>
                  <a:srgbClr val="357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8" name="Freeform 297"/>
                <p:cNvSpPr>
                  <a:spLocks/>
                </p:cNvSpPr>
                <p:nvPr/>
              </p:nvSpPr>
              <p:spPr bwMode="auto">
                <a:xfrm>
                  <a:off x="2650548" y="3364955"/>
                  <a:ext cx="107950" cy="232410"/>
                </a:xfrm>
                <a:custGeom>
                  <a:avLst/>
                  <a:gdLst>
                    <a:gd name="T0" fmla="*/ 57 w 167"/>
                    <a:gd name="T1" fmla="*/ 225 h 226"/>
                    <a:gd name="T2" fmla="*/ 55 w 167"/>
                    <a:gd name="T3" fmla="*/ 223 h 226"/>
                    <a:gd name="T4" fmla="*/ 52 w 167"/>
                    <a:gd name="T5" fmla="*/ 222 h 226"/>
                    <a:gd name="T6" fmla="*/ 50 w 167"/>
                    <a:gd name="T7" fmla="*/ 220 h 226"/>
                    <a:gd name="T8" fmla="*/ 47 w 167"/>
                    <a:gd name="T9" fmla="*/ 218 h 226"/>
                    <a:gd name="T10" fmla="*/ 45 w 167"/>
                    <a:gd name="T11" fmla="*/ 215 h 226"/>
                    <a:gd name="T12" fmla="*/ 42 w 167"/>
                    <a:gd name="T13" fmla="*/ 213 h 226"/>
                    <a:gd name="T14" fmla="*/ 39 w 167"/>
                    <a:gd name="T15" fmla="*/ 212 h 226"/>
                    <a:gd name="T16" fmla="*/ 37 w 167"/>
                    <a:gd name="T17" fmla="*/ 209 h 226"/>
                    <a:gd name="T18" fmla="*/ 31 w 167"/>
                    <a:gd name="T19" fmla="*/ 204 h 226"/>
                    <a:gd name="T20" fmla="*/ 24 w 167"/>
                    <a:gd name="T21" fmla="*/ 197 h 226"/>
                    <a:gd name="T22" fmla="*/ 23 w 167"/>
                    <a:gd name="T23" fmla="*/ 196 h 226"/>
                    <a:gd name="T24" fmla="*/ 10 w 167"/>
                    <a:gd name="T25" fmla="*/ 179 h 226"/>
                    <a:gd name="T26" fmla="*/ 2 w 167"/>
                    <a:gd name="T27" fmla="*/ 158 h 226"/>
                    <a:gd name="T28" fmla="*/ 0 w 167"/>
                    <a:gd name="T29" fmla="*/ 134 h 226"/>
                    <a:gd name="T30" fmla="*/ 2 w 167"/>
                    <a:gd name="T31" fmla="*/ 131 h 226"/>
                    <a:gd name="T32" fmla="*/ 2 w 167"/>
                    <a:gd name="T33" fmla="*/ 127 h 226"/>
                    <a:gd name="T34" fmla="*/ 3 w 167"/>
                    <a:gd name="T35" fmla="*/ 124 h 226"/>
                    <a:gd name="T36" fmla="*/ 5 w 167"/>
                    <a:gd name="T37" fmla="*/ 121 h 226"/>
                    <a:gd name="T38" fmla="*/ 6 w 167"/>
                    <a:gd name="T39" fmla="*/ 118 h 226"/>
                    <a:gd name="T40" fmla="*/ 8 w 167"/>
                    <a:gd name="T41" fmla="*/ 114 h 226"/>
                    <a:gd name="T42" fmla="*/ 10 w 167"/>
                    <a:gd name="T43" fmla="*/ 111 h 226"/>
                    <a:gd name="T44" fmla="*/ 11 w 167"/>
                    <a:gd name="T45" fmla="*/ 108 h 226"/>
                    <a:gd name="T46" fmla="*/ 11 w 167"/>
                    <a:gd name="T47" fmla="*/ 106 h 226"/>
                    <a:gd name="T48" fmla="*/ 13 w 167"/>
                    <a:gd name="T49" fmla="*/ 105 h 226"/>
                    <a:gd name="T50" fmla="*/ 15 w 167"/>
                    <a:gd name="T51" fmla="*/ 103 h 226"/>
                    <a:gd name="T52" fmla="*/ 15 w 167"/>
                    <a:gd name="T53" fmla="*/ 103 h 226"/>
                    <a:gd name="T54" fmla="*/ 16 w 167"/>
                    <a:gd name="T55" fmla="*/ 101 h 226"/>
                    <a:gd name="T56" fmla="*/ 16 w 167"/>
                    <a:gd name="T57" fmla="*/ 100 h 226"/>
                    <a:gd name="T58" fmla="*/ 18 w 167"/>
                    <a:gd name="T59" fmla="*/ 98 h 226"/>
                    <a:gd name="T60" fmla="*/ 19 w 167"/>
                    <a:gd name="T61" fmla="*/ 96 h 226"/>
                    <a:gd name="T62" fmla="*/ 21 w 167"/>
                    <a:gd name="T63" fmla="*/ 95 h 226"/>
                    <a:gd name="T64" fmla="*/ 24 w 167"/>
                    <a:gd name="T65" fmla="*/ 92 h 226"/>
                    <a:gd name="T66" fmla="*/ 31 w 167"/>
                    <a:gd name="T67" fmla="*/ 83 h 226"/>
                    <a:gd name="T68" fmla="*/ 34 w 167"/>
                    <a:gd name="T69" fmla="*/ 80 h 226"/>
                    <a:gd name="T70" fmla="*/ 42 w 167"/>
                    <a:gd name="T71" fmla="*/ 74 h 226"/>
                    <a:gd name="T72" fmla="*/ 47 w 167"/>
                    <a:gd name="T73" fmla="*/ 67 h 226"/>
                    <a:gd name="T74" fmla="*/ 54 w 167"/>
                    <a:gd name="T75" fmla="*/ 62 h 226"/>
                    <a:gd name="T76" fmla="*/ 62 w 167"/>
                    <a:gd name="T77" fmla="*/ 57 h 226"/>
                    <a:gd name="T78" fmla="*/ 70 w 167"/>
                    <a:gd name="T79" fmla="*/ 51 h 226"/>
                    <a:gd name="T80" fmla="*/ 75 w 167"/>
                    <a:gd name="T81" fmla="*/ 48 h 226"/>
                    <a:gd name="T82" fmla="*/ 91 w 167"/>
                    <a:gd name="T83" fmla="*/ 36 h 226"/>
                    <a:gd name="T84" fmla="*/ 101 w 167"/>
                    <a:gd name="T85" fmla="*/ 30 h 226"/>
                    <a:gd name="T86" fmla="*/ 119 w 167"/>
                    <a:gd name="T87" fmla="*/ 20 h 226"/>
                    <a:gd name="T88" fmla="*/ 137 w 167"/>
                    <a:gd name="T89" fmla="*/ 10 h 226"/>
                    <a:gd name="T90" fmla="*/ 146 w 167"/>
                    <a:gd name="T91" fmla="*/ 5 h 226"/>
                    <a:gd name="T92" fmla="*/ 153 w 167"/>
                    <a:gd name="T93" fmla="*/ 2 h 226"/>
                    <a:gd name="T94" fmla="*/ 167 w 167"/>
                    <a:gd name="T95" fmla="*/ 7 h 226"/>
                    <a:gd name="T96" fmla="*/ 24 w 167"/>
                    <a:gd name="T97" fmla="*/ 105 h 226"/>
                    <a:gd name="T98" fmla="*/ 8 w 167"/>
                    <a:gd name="T99" fmla="*/ 145 h 226"/>
                    <a:gd name="T100" fmla="*/ 36 w 167"/>
                    <a:gd name="T101" fmla="*/ 200 h 226"/>
                    <a:gd name="T102" fmla="*/ 60 w 167"/>
                    <a:gd name="T103" fmla="*/ 226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
                    <a:gd name="T157" fmla="*/ 0 h 226"/>
                    <a:gd name="T158" fmla="*/ 167 w 167"/>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5" y="170"/>
                      </a:lnTo>
                      <a:lnTo>
                        <a:pt x="2" y="158"/>
                      </a:lnTo>
                      <a:lnTo>
                        <a:pt x="0" y="150"/>
                      </a:lnTo>
                      <a:lnTo>
                        <a:pt x="0" y="148"/>
                      </a:lnTo>
                      <a:lnTo>
                        <a:pt x="0" y="147"/>
                      </a:lnTo>
                      <a:lnTo>
                        <a:pt x="0" y="134"/>
                      </a:lnTo>
                      <a:lnTo>
                        <a:pt x="2" y="132"/>
                      </a:lnTo>
                      <a:lnTo>
                        <a:pt x="2" y="131"/>
                      </a:lnTo>
                      <a:lnTo>
                        <a:pt x="2" y="129"/>
                      </a:lnTo>
                      <a:lnTo>
                        <a:pt x="2" y="127"/>
                      </a:lnTo>
                      <a:lnTo>
                        <a:pt x="3" y="126"/>
                      </a:lnTo>
                      <a:lnTo>
                        <a:pt x="3" y="124"/>
                      </a:lnTo>
                      <a:lnTo>
                        <a:pt x="3" y="122"/>
                      </a:lnTo>
                      <a:lnTo>
                        <a:pt x="5" y="122"/>
                      </a:lnTo>
                      <a:lnTo>
                        <a:pt x="5" y="121"/>
                      </a:lnTo>
                      <a:lnTo>
                        <a:pt x="5" y="119"/>
                      </a:lnTo>
                      <a:lnTo>
                        <a:pt x="6" y="118"/>
                      </a:lnTo>
                      <a:lnTo>
                        <a:pt x="6" y="116"/>
                      </a:lnTo>
                      <a:lnTo>
                        <a:pt x="8" y="116"/>
                      </a:lnTo>
                      <a:lnTo>
                        <a:pt x="8" y="114"/>
                      </a:lnTo>
                      <a:lnTo>
                        <a:pt x="8" y="113"/>
                      </a:lnTo>
                      <a:lnTo>
                        <a:pt x="10" y="111"/>
                      </a:lnTo>
                      <a:lnTo>
                        <a:pt x="10" y="109"/>
                      </a:lnTo>
                      <a:lnTo>
                        <a:pt x="11" y="108"/>
                      </a:lnTo>
                      <a:lnTo>
                        <a:pt x="11" y="106"/>
                      </a:lnTo>
                      <a:lnTo>
                        <a:pt x="13" y="106"/>
                      </a:lnTo>
                      <a:lnTo>
                        <a:pt x="13" y="105"/>
                      </a:lnTo>
                      <a:lnTo>
                        <a:pt x="15" y="103"/>
                      </a:lnTo>
                      <a:lnTo>
                        <a:pt x="15" y="101"/>
                      </a:lnTo>
                      <a:lnTo>
                        <a:pt x="16" y="101"/>
                      </a:lnTo>
                      <a:lnTo>
                        <a:pt x="16" y="100"/>
                      </a:lnTo>
                      <a:lnTo>
                        <a:pt x="18" y="98"/>
                      </a:lnTo>
                      <a:lnTo>
                        <a:pt x="19" y="98"/>
                      </a:lnTo>
                      <a:lnTo>
                        <a:pt x="19" y="96"/>
                      </a:lnTo>
                      <a:lnTo>
                        <a:pt x="19" y="95"/>
                      </a:lnTo>
                      <a:lnTo>
                        <a:pt x="21" y="95"/>
                      </a:lnTo>
                      <a:lnTo>
                        <a:pt x="23" y="93"/>
                      </a:lnTo>
                      <a:lnTo>
                        <a:pt x="23" y="92"/>
                      </a:lnTo>
                      <a:lnTo>
                        <a:pt x="24" y="92"/>
                      </a:lnTo>
                      <a:lnTo>
                        <a:pt x="26" y="90"/>
                      </a:lnTo>
                      <a:lnTo>
                        <a:pt x="31" y="83"/>
                      </a:lnTo>
                      <a:lnTo>
                        <a:pt x="32" y="82"/>
                      </a:lnTo>
                      <a:lnTo>
                        <a:pt x="34" y="80"/>
                      </a:lnTo>
                      <a:lnTo>
                        <a:pt x="37" y="77"/>
                      </a:lnTo>
                      <a:lnTo>
                        <a:pt x="42" y="74"/>
                      </a:lnTo>
                      <a:lnTo>
                        <a:pt x="45" y="70"/>
                      </a:lnTo>
                      <a:lnTo>
                        <a:pt x="45" y="69"/>
                      </a:lnTo>
                      <a:lnTo>
                        <a:pt x="47" y="69"/>
                      </a:lnTo>
                      <a:lnTo>
                        <a:pt x="47" y="67"/>
                      </a:lnTo>
                      <a:lnTo>
                        <a:pt x="49" y="67"/>
                      </a:lnTo>
                      <a:lnTo>
                        <a:pt x="50" y="66"/>
                      </a:lnTo>
                      <a:lnTo>
                        <a:pt x="54" y="64"/>
                      </a:lnTo>
                      <a:lnTo>
                        <a:pt x="54" y="62"/>
                      </a:lnTo>
                      <a:lnTo>
                        <a:pt x="57" y="61"/>
                      </a:lnTo>
                      <a:lnTo>
                        <a:pt x="62" y="57"/>
                      </a:lnTo>
                      <a:lnTo>
                        <a:pt x="70" y="51"/>
                      </a:lnTo>
                      <a:lnTo>
                        <a:pt x="73" y="48"/>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67" y="7"/>
                      </a:lnTo>
                      <a:lnTo>
                        <a:pt x="140" y="23"/>
                      </a:lnTo>
                      <a:lnTo>
                        <a:pt x="102" y="46"/>
                      </a:lnTo>
                      <a:lnTo>
                        <a:pt x="62" y="75"/>
                      </a:lnTo>
                      <a:lnTo>
                        <a:pt x="42" y="90"/>
                      </a:lnTo>
                      <a:lnTo>
                        <a:pt x="24" y="105"/>
                      </a:lnTo>
                      <a:lnTo>
                        <a:pt x="16" y="114"/>
                      </a:lnTo>
                      <a:lnTo>
                        <a:pt x="11" y="124"/>
                      </a:lnTo>
                      <a:lnTo>
                        <a:pt x="8" y="135"/>
                      </a:lnTo>
                      <a:lnTo>
                        <a:pt x="8" y="145"/>
                      </a:lnTo>
                      <a:lnTo>
                        <a:pt x="10" y="155"/>
                      </a:lnTo>
                      <a:lnTo>
                        <a:pt x="13" y="166"/>
                      </a:lnTo>
                      <a:lnTo>
                        <a:pt x="18" y="174"/>
                      </a:lnTo>
                      <a:lnTo>
                        <a:pt x="24" y="184"/>
                      </a:lnTo>
                      <a:lnTo>
                        <a:pt x="36" y="200"/>
                      </a:lnTo>
                      <a:lnTo>
                        <a:pt x="49" y="215"/>
                      </a:lnTo>
                      <a:lnTo>
                        <a:pt x="57" y="223"/>
                      </a:lnTo>
                      <a:lnTo>
                        <a:pt x="60" y="226"/>
                      </a:lnTo>
                      <a:close/>
                    </a:path>
                  </a:pathLst>
                </a:custGeom>
                <a:solidFill>
                  <a:srgbClr val="387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9" name="Freeform 298"/>
                <p:cNvSpPr>
                  <a:spLocks/>
                </p:cNvSpPr>
                <p:nvPr/>
              </p:nvSpPr>
              <p:spPr bwMode="auto">
                <a:xfrm>
                  <a:off x="2650548" y="3364955"/>
                  <a:ext cx="106680" cy="232410"/>
                </a:xfrm>
                <a:custGeom>
                  <a:avLst/>
                  <a:gdLst>
                    <a:gd name="T0" fmla="*/ 57 w 166"/>
                    <a:gd name="T1" fmla="*/ 225 h 226"/>
                    <a:gd name="T2" fmla="*/ 55 w 166"/>
                    <a:gd name="T3" fmla="*/ 223 h 226"/>
                    <a:gd name="T4" fmla="*/ 52 w 166"/>
                    <a:gd name="T5" fmla="*/ 222 h 226"/>
                    <a:gd name="T6" fmla="*/ 50 w 166"/>
                    <a:gd name="T7" fmla="*/ 220 h 226"/>
                    <a:gd name="T8" fmla="*/ 47 w 166"/>
                    <a:gd name="T9" fmla="*/ 218 h 226"/>
                    <a:gd name="T10" fmla="*/ 45 w 166"/>
                    <a:gd name="T11" fmla="*/ 215 h 226"/>
                    <a:gd name="T12" fmla="*/ 42 w 166"/>
                    <a:gd name="T13" fmla="*/ 213 h 226"/>
                    <a:gd name="T14" fmla="*/ 39 w 166"/>
                    <a:gd name="T15" fmla="*/ 212 h 226"/>
                    <a:gd name="T16" fmla="*/ 37 w 166"/>
                    <a:gd name="T17" fmla="*/ 209 h 226"/>
                    <a:gd name="T18" fmla="*/ 31 w 166"/>
                    <a:gd name="T19" fmla="*/ 204 h 226"/>
                    <a:gd name="T20" fmla="*/ 24 w 166"/>
                    <a:gd name="T21" fmla="*/ 197 h 226"/>
                    <a:gd name="T22" fmla="*/ 23 w 166"/>
                    <a:gd name="T23" fmla="*/ 196 h 226"/>
                    <a:gd name="T24" fmla="*/ 10 w 166"/>
                    <a:gd name="T25" fmla="*/ 179 h 226"/>
                    <a:gd name="T26" fmla="*/ 2 w 166"/>
                    <a:gd name="T27" fmla="*/ 158 h 226"/>
                    <a:gd name="T28" fmla="*/ 0 w 166"/>
                    <a:gd name="T29" fmla="*/ 134 h 226"/>
                    <a:gd name="T30" fmla="*/ 2 w 166"/>
                    <a:gd name="T31" fmla="*/ 131 h 226"/>
                    <a:gd name="T32" fmla="*/ 2 w 166"/>
                    <a:gd name="T33" fmla="*/ 127 h 226"/>
                    <a:gd name="T34" fmla="*/ 3 w 166"/>
                    <a:gd name="T35" fmla="*/ 124 h 226"/>
                    <a:gd name="T36" fmla="*/ 5 w 166"/>
                    <a:gd name="T37" fmla="*/ 121 h 226"/>
                    <a:gd name="T38" fmla="*/ 6 w 166"/>
                    <a:gd name="T39" fmla="*/ 118 h 226"/>
                    <a:gd name="T40" fmla="*/ 8 w 166"/>
                    <a:gd name="T41" fmla="*/ 114 h 226"/>
                    <a:gd name="T42" fmla="*/ 10 w 166"/>
                    <a:gd name="T43" fmla="*/ 111 h 226"/>
                    <a:gd name="T44" fmla="*/ 11 w 166"/>
                    <a:gd name="T45" fmla="*/ 108 h 226"/>
                    <a:gd name="T46" fmla="*/ 11 w 166"/>
                    <a:gd name="T47" fmla="*/ 106 h 226"/>
                    <a:gd name="T48" fmla="*/ 13 w 166"/>
                    <a:gd name="T49" fmla="*/ 105 h 226"/>
                    <a:gd name="T50" fmla="*/ 15 w 166"/>
                    <a:gd name="T51" fmla="*/ 103 h 226"/>
                    <a:gd name="T52" fmla="*/ 15 w 166"/>
                    <a:gd name="T53" fmla="*/ 103 h 226"/>
                    <a:gd name="T54" fmla="*/ 16 w 166"/>
                    <a:gd name="T55" fmla="*/ 101 h 226"/>
                    <a:gd name="T56" fmla="*/ 16 w 166"/>
                    <a:gd name="T57" fmla="*/ 100 h 226"/>
                    <a:gd name="T58" fmla="*/ 18 w 166"/>
                    <a:gd name="T59" fmla="*/ 98 h 226"/>
                    <a:gd name="T60" fmla="*/ 19 w 166"/>
                    <a:gd name="T61" fmla="*/ 96 h 226"/>
                    <a:gd name="T62" fmla="*/ 21 w 166"/>
                    <a:gd name="T63" fmla="*/ 95 h 226"/>
                    <a:gd name="T64" fmla="*/ 24 w 166"/>
                    <a:gd name="T65" fmla="*/ 92 h 226"/>
                    <a:gd name="T66" fmla="*/ 31 w 166"/>
                    <a:gd name="T67" fmla="*/ 83 h 226"/>
                    <a:gd name="T68" fmla="*/ 34 w 166"/>
                    <a:gd name="T69" fmla="*/ 80 h 226"/>
                    <a:gd name="T70" fmla="*/ 42 w 166"/>
                    <a:gd name="T71" fmla="*/ 74 h 226"/>
                    <a:gd name="T72" fmla="*/ 47 w 166"/>
                    <a:gd name="T73" fmla="*/ 67 h 226"/>
                    <a:gd name="T74" fmla="*/ 54 w 166"/>
                    <a:gd name="T75" fmla="*/ 62 h 226"/>
                    <a:gd name="T76" fmla="*/ 62 w 166"/>
                    <a:gd name="T77" fmla="*/ 57 h 226"/>
                    <a:gd name="T78" fmla="*/ 70 w 166"/>
                    <a:gd name="T79" fmla="*/ 51 h 226"/>
                    <a:gd name="T80" fmla="*/ 75 w 166"/>
                    <a:gd name="T81" fmla="*/ 48 h 226"/>
                    <a:gd name="T82" fmla="*/ 91 w 166"/>
                    <a:gd name="T83" fmla="*/ 36 h 226"/>
                    <a:gd name="T84" fmla="*/ 101 w 166"/>
                    <a:gd name="T85" fmla="*/ 30 h 226"/>
                    <a:gd name="T86" fmla="*/ 119 w 166"/>
                    <a:gd name="T87" fmla="*/ 20 h 226"/>
                    <a:gd name="T88" fmla="*/ 137 w 166"/>
                    <a:gd name="T89" fmla="*/ 10 h 226"/>
                    <a:gd name="T90" fmla="*/ 146 w 166"/>
                    <a:gd name="T91" fmla="*/ 5 h 226"/>
                    <a:gd name="T92" fmla="*/ 153 w 166"/>
                    <a:gd name="T93" fmla="*/ 2 h 226"/>
                    <a:gd name="T94" fmla="*/ 166 w 166"/>
                    <a:gd name="T95" fmla="*/ 7 h 226"/>
                    <a:gd name="T96" fmla="*/ 23 w 166"/>
                    <a:gd name="T97" fmla="*/ 103 h 226"/>
                    <a:gd name="T98" fmla="*/ 6 w 166"/>
                    <a:gd name="T99" fmla="*/ 145 h 226"/>
                    <a:gd name="T100" fmla="*/ 36 w 166"/>
                    <a:gd name="T101" fmla="*/ 200 h 226"/>
                    <a:gd name="T102" fmla="*/ 60 w 166"/>
                    <a:gd name="T103" fmla="*/ 226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226"/>
                    <a:gd name="T158" fmla="*/ 166 w 166"/>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5" y="170"/>
                      </a:lnTo>
                      <a:lnTo>
                        <a:pt x="2" y="158"/>
                      </a:lnTo>
                      <a:lnTo>
                        <a:pt x="0" y="150"/>
                      </a:lnTo>
                      <a:lnTo>
                        <a:pt x="0" y="148"/>
                      </a:lnTo>
                      <a:lnTo>
                        <a:pt x="0" y="147"/>
                      </a:lnTo>
                      <a:lnTo>
                        <a:pt x="0" y="134"/>
                      </a:lnTo>
                      <a:lnTo>
                        <a:pt x="2" y="132"/>
                      </a:lnTo>
                      <a:lnTo>
                        <a:pt x="2" y="131"/>
                      </a:lnTo>
                      <a:lnTo>
                        <a:pt x="2" y="129"/>
                      </a:lnTo>
                      <a:lnTo>
                        <a:pt x="2" y="127"/>
                      </a:lnTo>
                      <a:lnTo>
                        <a:pt x="3" y="126"/>
                      </a:lnTo>
                      <a:lnTo>
                        <a:pt x="3" y="124"/>
                      </a:lnTo>
                      <a:lnTo>
                        <a:pt x="3" y="122"/>
                      </a:lnTo>
                      <a:lnTo>
                        <a:pt x="5" y="122"/>
                      </a:lnTo>
                      <a:lnTo>
                        <a:pt x="5" y="121"/>
                      </a:lnTo>
                      <a:lnTo>
                        <a:pt x="5" y="119"/>
                      </a:lnTo>
                      <a:lnTo>
                        <a:pt x="6" y="118"/>
                      </a:lnTo>
                      <a:lnTo>
                        <a:pt x="6" y="116"/>
                      </a:lnTo>
                      <a:lnTo>
                        <a:pt x="8" y="116"/>
                      </a:lnTo>
                      <a:lnTo>
                        <a:pt x="8" y="114"/>
                      </a:lnTo>
                      <a:lnTo>
                        <a:pt x="8" y="113"/>
                      </a:lnTo>
                      <a:lnTo>
                        <a:pt x="10" y="111"/>
                      </a:lnTo>
                      <a:lnTo>
                        <a:pt x="10" y="109"/>
                      </a:lnTo>
                      <a:lnTo>
                        <a:pt x="11" y="108"/>
                      </a:lnTo>
                      <a:lnTo>
                        <a:pt x="11" y="106"/>
                      </a:lnTo>
                      <a:lnTo>
                        <a:pt x="13" y="106"/>
                      </a:lnTo>
                      <a:lnTo>
                        <a:pt x="13" y="105"/>
                      </a:lnTo>
                      <a:lnTo>
                        <a:pt x="15" y="103"/>
                      </a:lnTo>
                      <a:lnTo>
                        <a:pt x="15" y="101"/>
                      </a:lnTo>
                      <a:lnTo>
                        <a:pt x="16" y="101"/>
                      </a:lnTo>
                      <a:lnTo>
                        <a:pt x="16" y="100"/>
                      </a:lnTo>
                      <a:lnTo>
                        <a:pt x="18" y="98"/>
                      </a:lnTo>
                      <a:lnTo>
                        <a:pt x="19" y="98"/>
                      </a:lnTo>
                      <a:lnTo>
                        <a:pt x="19" y="96"/>
                      </a:lnTo>
                      <a:lnTo>
                        <a:pt x="19" y="95"/>
                      </a:lnTo>
                      <a:lnTo>
                        <a:pt x="21" y="95"/>
                      </a:lnTo>
                      <a:lnTo>
                        <a:pt x="23" y="93"/>
                      </a:lnTo>
                      <a:lnTo>
                        <a:pt x="23" y="92"/>
                      </a:lnTo>
                      <a:lnTo>
                        <a:pt x="24" y="92"/>
                      </a:lnTo>
                      <a:lnTo>
                        <a:pt x="26" y="90"/>
                      </a:lnTo>
                      <a:lnTo>
                        <a:pt x="31" y="83"/>
                      </a:lnTo>
                      <a:lnTo>
                        <a:pt x="32" y="82"/>
                      </a:lnTo>
                      <a:lnTo>
                        <a:pt x="34" y="80"/>
                      </a:lnTo>
                      <a:lnTo>
                        <a:pt x="37" y="77"/>
                      </a:lnTo>
                      <a:lnTo>
                        <a:pt x="42" y="74"/>
                      </a:lnTo>
                      <a:lnTo>
                        <a:pt x="45" y="70"/>
                      </a:lnTo>
                      <a:lnTo>
                        <a:pt x="45" y="69"/>
                      </a:lnTo>
                      <a:lnTo>
                        <a:pt x="47" y="69"/>
                      </a:lnTo>
                      <a:lnTo>
                        <a:pt x="47" y="67"/>
                      </a:lnTo>
                      <a:lnTo>
                        <a:pt x="49" y="67"/>
                      </a:lnTo>
                      <a:lnTo>
                        <a:pt x="50" y="66"/>
                      </a:lnTo>
                      <a:lnTo>
                        <a:pt x="54" y="64"/>
                      </a:lnTo>
                      <a:lnTo>
                        <a:pt x="54" y="62"/>
                      </a:lnTo>
                      <a:lnTo>
                        <a:pt x="57" y="61"/>
                      </a:lnTo>
                      <a:lnTo>
                        <a:pt x="62" y="57"/>
                      </a:lnTo>
                      <a:lnTo>
                        <a:pt x="70" y="51"/>
                      </a:lnTo>
                      <a:lnTo>
                        <a:pt x="73" y="48"/>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66" y="7"/>
                      </a:lnTo>
                      <a:lnTo>
                        <a:pt x="138" y="22"/>
                      </a:lnTo>
                      <a:lnTo>
                        <a:pt x="101" y="44"/>
                      </a:lnTo>
                      <a:lnTo>
                        <a:pt x="60" y="72"/>
                      </a:lnTo>
                      <a:lnTo>
                        <a:pt x="41" y="88"/>
                      </a:lnTo>
                      <a:lnTo>
                        <a:pt x="23" y="103"/>
                      </a:lnTo>
                      <a:lnTo>
                        <a:pt x="15" y="113"/>
                      </a:lnTo>
                      <a:lnTo>
                        <a:pt x="8" y="124"/>
                      </a:lnTo>
                      <a:lnTo>
                        <a:pt x="6" y="134"/>
                      </a:lnTo>
                      <a:lnTo>
                        <a:pt x="6" y="145"/>
                      </a:lnTo>
                      <a:lnTo>
                        <a:pt x="8" y="155"/>
                      </a:lnTo>
                      <a:lnTo>
                        <a:pt x="11" y="165"/>
                      </a:lnTo>
                      <a:lnTo>
                        <a:pt x="16" y="174"/>
                      </a:lnTo>
                      <a:lnTo>
                        <a:pt x="23" y="184"/>
                      </a:lnTo>
                      <a:lnTo>
                        <a:pt x="36" y="200"/>
                      </a:lnTo>
                      <a:lnTo>
                        <a:pt x="49" y="215"/>
                      </a:lnTo>
                      <a:lnTo>
                        <a:pt x="57" y="223"/>
                      </a:lnTo>
                      <a:lnTo>
                        <a:pt x="60" y="226"/>
                      </a:lnTo>
                      <a:close/>
                    </a:path>
                  </a:pathLst>
                </a:custGeom>
                <a:solidFill>
                  <a:srgbClr val="3B72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0" name="Freeform 299"/>
                <p:cNvSpPr>
                  <a:spLocks noEditPoints="1"/>
                </p:cNvSpPr>
                <p:nvPr/>
              </p:nvSpPr>
              <p:spPr bwMode="auto">
                <a:xfrm>
                  <a:off x="2650548" y="3364955"/>
                  <a:ext cx="105410" cy="232410"/>
                </a:xfrm>
                <a:custGeom>
                  <a:avLst/>
                  <a:gdLst>
                    <a:gd name="T0" fmla="*/ 57 w 163"/>
                    <a:gd name="T1" fmla="*/ 225 h 226"/>
                    <a:gd name="T2" fmla="*/ 57 w 163"/>
                    <a:gd name="T3" fmla="*/ 223 h 226"/>
                    <a:gd name="T4" fmla="*/ 54 w 163"/>
                    <a:gd name="T5" fmla="*/ 222 h 226"/>
                    <a:gd name="T6" fmla="*/ 52 w 163"/>
                    <a:gd name="T7" fmla="*/ 222 h 226"/>
                    <a:gd name="T8" fmla="*/ 50 w 163"/>
                    <a:gd name="T9" fmla="*/ 220 h 226"/>
                    <a:gd name="T10" fmla="*/ 47 w 163"/>
                    <a:gd name="T11" fmla="*/ 218 h 226"/>
                    <a:gd name="T12" fmla="*/ 45 w 163"/>
                    <a:gd name="T13" fmla="*/ 217 h 226"/>
                    <a:gd name="T14" fmla="*/ 44 w 163"/>
                    <a:gd name="T15" fmla="*/ 215 h 226"/>
                    <a:gd name="T16" fmla="*/ 41 w 163"/>
                    <a:gd name="T17" fmla="*/ 213 h 226"/>
                    <a:gd name="T18" fmla="*/ 39 w 163"/>
                    <a:gd name="T19" fmla="*/ 212 h 226"/>
                    <a:gd name="T20" fmla="*/ 37 w 163"/>
                    <a:gd name="T21" fmla="*/ 209 h 226"/>
                    <a:gd name="T22" fmla="*/ 32 w 163"/>
                    <a:gd name="T23" fmla="*/ 205 h 226"/>
                    <a:gd name="T24" fmla="*/ 31 w 163"/>
                    <a:gd name="T25" fmla="*/ 204 h 226"/>
                    <a:gd name="T26" fmla="*/ 24 w 163"/>
                    <a:gd name="T27" fmla="*/ 197 h 226"/>
                    <a:gd name="T28" fmla="*/ 23 w 163"/>
                    <a:gd name="T29" fmla="*/ 196 h 226"/>
                    <a:gd name="T30" fmla="*/ 16 w 163"/>
                    <a:gd name="T31" fmla="*/ 187 h 226"/>
                    <a:gd name="T32" fmla="*/ 0 w 163"/>
                    <a:gd name="T33" fmla="*/ 134 h 226"/>
                    <a:gd name="T34" fmla="*/ 13 w 163"/>
                    <a:gd name="T35" fmla="*/ 105 h 226"/>
                    <a:gd name="T36" fmla="*/ 23 w 163"/>
                    <a:gd name="T37" fmla="*/ 93 h 226"/>
                    <a:gd name="T38" fmla="*/ 26 w 163"/>
                    <a:gd name="T39" fmla="*/ 90 h 226"/>
                    <a:gd name="T40" fmla="*/ 28 w 163"/>
                    <a:gd name="T41" fmla="*/ 87 h 226"/>
                    <a:gd name="T42" fmla="*/ 31 w 163"/>
                    <a:gd name="T43" fmla="*/ 83 h 226"/>
                    <a:gd name="T44" fmla="*/ 34 w 163"/>
                    <a:gd name="T45" fmla="*/ 80 h 226"/>
                    <a:gd name="T46" fmla="*/ 39 w 163"/>
                    <a:gd name="T47" fmla="*/ 77 h 226"/>
                    <a:gd name="T48" fmla="*/ 42 w 163"/>
                    <a:gd name="T49" fmla="*/ 72 h 226"/>
                    <a:gd name="T50" fmla="*/ 45 w 163"/>
                    <a:gd name="T51" fmla="*/ 69 h 226"/>
                    <a:gd name="T52" fmla="*/ 50 w 163"/>
                    <a:gd name="T53" fmla="*/ 66 h 226"/>
                    <a:gd name="T54" fmla="*/ 54 w 163"/>
                    <a:gd name="T55" fmla="*/ 64 h 226"/>
                    <a:gd name="T56" fmla="*/ 58 w 163"/>
                    <a:gd name="T57" fmla="*/ 59 h 226"/>
                    <a:gd name="T58" fmla="*/ 62 w 163"/>
                    <a:gd name="T59" fmla="*/ 56 h 226"/>
                    <a:gd name="T60" fmla="*/ 67 w 163"/>
                    <a:gd name="T61" fmla="*/ 53 h 226"/>
                    <a:gd name="T62" fmla="*/ 71 w 163"/>
                    <a:gd name="T63" fmla="*/ 49 h 226"/>
                    <a:gd name="T64" fmla="*/ 75 w 163"/>
                    <a:gd name="T65" fmla="*/ 48 h 226"/>
                    <a:gd name="T66" fmla="*/ 83 w 163"/>
                    <a:gd name="T67" fmla="*/ 41 h 226"/>
                    <a:gd name="T68" fmla="*/ 99 w 163"/>
                    <a:gd name="T69" fmla="*/ 31 h 226"/>
                    <a:gd name="T70" fmla="*/ 102 w 163"/>
                    <a:gd name="T71" fmla="*/ 30 h 226"/>
                    <a:gd name="T72" fmla="*/ 119 w 163"/>
                    <a:gd name="T73" fmla="*/ 20 h 226"/>
                    <a:gd name="T74" fmla="*/ 137 w 163"/>
                    <a:gd name="T75" fmla="*/ 10 h 226"/>
                    <a:gd name="T76" fmla="*/ 145 w 163"/>
                    <a:gd name="T77" fmla="*/ 5 h 226"/>
                    <a:gd name="T78" fmla="*/ 148 w 163"/>
                    <a:gd name="T79" fmla="*/ 4 h 226"/>
                    <a:gd name="T80" fmla="*/ 154 w 163"/>
                    <a:gd name="T81" fmla="*/ 0 h 226"/>
                    <a:gd name="T82" fmla="*/ 137 w 163"/>
                    <a:gd name="T83" fmla="*/ 20 h 226"/>
                    <a:gd name="T84" fmla="*/ 39 w 163"/>
                    <a:gd name="T85" fmla="*/ 87 h 226"/>
                    <a:gd name="T86" fmla="*/ 6 w 163"/>
                    <a:gd name="T87" fmla="*/ 122 h 226"/>
                    <a:gd name="T88" fmla="*/ 10 w 163"/>
                    <a:gd name="T89" fmla="*/ 165 h 226"/>
                    <a:gd name="T90" fmla="*/ 47 w 163"/>
                    <a:gd name="T91" fmla="*/ 215 h 226"/>
                    <a:gd name="T92" fmla="*/ 60 w 163"/>
                    <a:gd name="T93" fmla="*/ 226 h 226"/>
                    <a:gd name="T94" fmla="*/ 65 w 163"/>
                    <a:gd name="T95" fmla="*/ 54 h 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226"/>
                    <a:gd name="T146" fmla="*/ 163 w 163"/>
                    <a:gd name="T147" fmla="*/ 226 h 2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2" y="158"/>
                      </a:lnTo>
                      <a:lnTo>
                        <a:pt x="0" y="147"/>
                      </a:lnTo>
                      <a:lnTo>
                        <a:pt x="0" y="134"/>
                      </a:lnTo>
                      <a:lnTo>
                        <a:pt x="3" y="122"/>
                      </a:lnTo>
                      <a:lnTo>
                        <a:pt x="8" y="113"/>
                      </a:lnTo>
                      <a:lnTo>
                        <a:pt x="13" y="105"/>
                      </a:lnTo>
                      <a:lnTo>
                        <a:pt x="21" y="95"/>
                      </a:lnTo>
                      <a:lnTo>
                        <a:pt x="23" y="93"/>
                      </a:lnTo>
                      <a:lnTo>
                        <a:pt x="23" y="92"/>
                      </a:lnTo>
                      <a:lnTo>
                        <a:pt x="24" y="92"/>
                      </a:lnTo>
                      <a:lnTo>
                        <a:pt x="26" y="90"/>
                      </a:lnTo>
                      <a:lnTo>
                        <a:pt x="26" y="88"/>
                      </a:lnTo>
                      <a:lnTo>
                        <a:pt x="28" y="88"/>
                      </a:lnTo>
                      <a:lnTo>
                        <a:pt x="28" y="87"/>
                      </a:lnTo>
                      <a:lnTo>
                        <a:pt x="29" y="85"/>
                      </a:lnTo>
                      <a:lnTo>
                        <a:pt x="31" y="83"/>
                      </a:lnTo>
                      <a:lnTo>
                        <a:pt x="32" y="82"/>
                      </a:lnTo>
                      <a:lnTo>
                        <a:pt x="34" y="80"/>
                      </a:lnTo>
                      <a:lnTo>
                        <a:pt x="36" y="79"/>
                      </a:lnTo>
                      <a:lnTo>
                        <a:pt x="37" y="77"/>
                      </a:lnTo>
                      <a:lnTo>
                        <a:pt x="39" y="77"/>
                      </a:lnTo>
                      <a:lnTo>
                        <a:pt x="39" y="75"/>
                      </a:lnTo>
                      <a:lnTo>
                        <a:pt x="41" y="74"/>
                      </a:lnTo>
                      <a:lnTo>
                        <a:pt x="42" y="72"/>
                      </a:lnTo>
                      <a:lnTo>
                        <a:pt x="44" y="72"/>
                      </a:lnTo>
                      <a:lnTo>
                        <a:pt x="44" y="70"/>
                      </a:lnTo>
                      <a:lnTo>
                        <a:pt x="45" y="70"/>
                      </a:lnTo>
                      <a:lnTo>
                        <a:pt x="45" y="69"/>
                      </a:lnTo>
                      <a:lnTo>
                        <a:pt x="47" y="69"/>
                      </a:lnTo>
                      <a:lnTo>
                        <a:pt x="49" y="67"/>
                      </a:lnTo>
                      <a:lnTo>
                        <a:pt x="50" y="66"/>
                      </a:lnTo>
                      <a:lnTo>
                        <a:pt x="52" y="64"/>
                      </a:lnTo>
                      <a:lnTo>
                        <a:pt x="54" y="64"/>
                      </a:lnTo>
                      <a:lnTo>
                        <a:pt x="54" y="62"/>
                      </a:lnTo>
                      <a:lnTo>
                        <a:pt x="57" y="61"/>
                      </a:lnTo>
                      <a:lnTo>
                        <a:pt x="58" y="59"/>
                      </a:lnTo>
                      <a:lnTo>
                        <a:pt x="62" y="57"/>
                      </a:lnTo>
                      <a:lnTo>
                        <a:pt x="62" y="56"/>
                      </a:lnTo>
                      <a:lnTo>
                        <a:pt x="65" y="54"/>
                      </a:lnTo>
                      <a:lnTo>
                        <a:pt x="67" y="53"/>
                      </a:lnTo>
                      <a:lnTo>
                        <a:pt x="70" y="51"/>
                      </a:lnTo>
                      <a:lnTo>
                        <a:pt x="71" y="49"/>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63" y="5"/>
                      </a:lnTo>
                      <a:lnTo>
                        <a:pt x="137" y="20"/>
                      </a:lnTo>
                      <a:lnTo>
                        <a:pt x="99" y="43"/>
                      </a:lnTo>
                      <a:lnTo>
                        <a:pt x="78" y="56"/>
                      </a:lnTo>
                      <a:lnTo>
                        <a:pt x="58" y="70"/>
                      </a:lnTo>
                      <a:lnTo>
                        <a:pt x="39" y="87"/>
                      </a:lnTo>
                      <a:lnTo>
                        <a:pt x="21" y="101"/>
                      </a:lnTo>
                      <a:lnTo>
                        <a:pt x="11" y="113"/>
                      </a:lnTo>
                      <a:lnTo>
                        <a:pt x="6" y="122"/>
                      </a:lnTo>
                      <a:lnTo>
                        <a:pt x="3" y="132"/>
                      </a:lnTo>
                      <a:lnTo>
                        <a:pt x="3" y="144"/>
                      </a:lnTo>
                      <a:lnTo>
                        <a:pt x="6" y="153"/>
                      </a:lnTo>
                      <a:lnTo>
                        <a:pt x="10" y="165"/>
                      </a:lnTo>
                      <a:lnTo>
                        <a:pt x="15" y="174"/>
                      </a:lnTo>
                      <a:lnTo>
                        <a:pt x="21" y="184"/>
                      </a:lnTo>
                      <a:lnTo>
                        <a:pt x="34" y="200"/>
                      </a:lnTo>
                      <a:lnTo>
                        <a:pt x="47" y="215"/>
                      </a:lnTo>
                      <a:lnTo>
                        <a:pt x="60" y="226"/>
                      </a:lnTo>
                      <a:close/>
                      <a:moveTo>
                        <a:pt x="65" y="54"/>
                      </a:moveTo>
                      <a:lnTo>
                        <a:pt x="65" y="54"/>
                      </a:lnTo>
                      <a:lnTo>
                        <a:pt x="62" y="56"/>
                      </a:lnTo>
                      <a:lnTo>
                        <a:pt x="65" y="54"/>
                      </a:lnTo>
                      <a:close/>
                    </a:path>
                  </a:pathLst>
                </a:custGeom>
                <a:solidFill>
                  <a:srgbClr val="3E6E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1" name="Freeform 300"/>
                <p:cNvSpPr>
                  <a:spLocks/>
                </p:cNvSpPr>
                <p:nvPr/>
              </p:nvSpPr>
              <p:spPr bwMode="auto">
                <a:xfrm>
                  <a:off x="2650548" y="3364955"/>
                  <a:ext cx="105410" cy="232410"/>
                </a:xfrm>
                <a:custGeom>
                  <a:avLst/>
                  <a:gdLst>
                    <a:gd name="T0" fmla="*/ 58 w 163"/>
                    <a:gd name="T1" fmla="*/ 225 h 226"/>
                    <a:gd name="T2" fmla="*/ 57 w 163"/>
                    <a:gd name="T3" fmla="*/ 225 h 226"/>
                    <a:gd name="T4" fmla="*/ 55 w 163"/>
                    <a:gd name="T5" fmla="*/ 223 h 226"/>
                    <a:gd name="T6" fmla="*/ 54 w 163"/>
                    <a:gd name="T7" fmla="*/ 222 h 226"/>
                    <a:gd name="T8" fmla="*/ 52 w 163"/>
                    <a:gd name="T9" fmla="*/ 222 h 226"/>
                    <a:gd name="T10" fmla="*/ 50 w 163"/>
                    <a:gd name="T11" fmla="*/ 220 h 226"/>
                    <a:gd name="T12" fmla="*/ 49 w 163"/>
                    <a:gd name="T13" fmla="*/ 218 h 226"/>
                    <a:gd name="T14" fmla="*/ 47 w 163"/>
                    <a:gd name="T15" fmla="*/ 218 h 226"/>
                    <a:gd name="T16" fmla="*/ 45 w 163"/>
                    <a:gd name="T17" fmla="*/ 217 h 226"/>
                    <a:gd name="T18" fmla="*/ 45 w 163"/>
                    <a:gd name="T19" fmla="*/ 215 h 226"/>
                    <a:gd name="T20" fmla="*/ 44 w 163"/>
                    <a:gd name="T21" fmla="*/ 215 h 226"/>
                    <a:gd name="T22" fmla="*/ 41 w 163"/>
                    <a:gd name="T23" fmla="*/ 213 h 226"/>
                    <a:gd name="T24" fmla="*/ 41 w 163"/>
                    <a:gd name="T25" fmla="*/ 212 h 226"/>
                    <a:gd name="T26" fmla="*/ 39 w 163"/>
                    <a:gd name="T27" fmla="*/ 212 h 226"/>
                    <a:gd name="T28" fmla="*/ 37 w 163"/>
                    <a:gd name="T29" fmla="*/ 209 h 226"/>
                    <a:gd name="T30" fmla="*/ 32 w 163"/>
                    <a:gd name="T31" fmla="*/ 205 h 226"/>
                    <a:gd name="T32" fmla="*/ 31 w 163"/>
                    <a:gd name="T33" fmla="*/ 204 h 226"/>
                    <a:gd name="T34" fmla="*/ 29 w 163"/>
                    <a:gd name="T35" fmla="*/ 204 h 226"/>
                    <a:gd name="T36" fmla="*/ 24 w 163"/>
                    <a:gd name="T37" fmla="*/ 197 h 226"/>
                    <a:gd name="T38" fmla="*/ 23 w 163"/>
                    <a:gd name="T39" fmla="*/ 196 h 226"/>
                    <a:gd name="T40" fmla="*/ 16 w 163"/>
                    <a:gd name="T41" fmla="*/ 187 h 226"/>
                    <a:gd name="T42" fmla="*/ 2 w 163"/>
                    <a:gd name="T43" fmla="*/ 158 h 226"/>
                    <a:gd name="T44" fmla="*/ 0 w 163"/>
                    <a:gd name="T45" fmla="*/ 134 h 226"/>
                    <a:gd name="T46" fmla="*/ 13 w 163"/>
                    <a:gd name="T47" fmla="*/ 105 h 226"/>
                    <a:gd name="T48" fmla="*/ 23 w 163"/>
                    <a:gd name="T49" fmla="*/ 93 h 226"/>
                    <a:gd name="T50" fmla="*/ 24 w 163"/>
                    <a:gd name="T51" fmla="*/ 92 h 226"/>
                    <a:gd name="T52" fmla="*/ 26 w 163"/>
                    <a:gd name="T53" fmla="*/ 88 h 226"/>
                    <a:gd name="T54" fmla="*/ 28 w 163"/>
                    <a:gd name="T55" fmla="*/ 87 h 226"/>
                    <a:gd name="T56" fmla="*/ 31 w 163"/>
                    <a:gd name="T57" fmla="*/ 83 h 226"/>
                    <a:gd name="T58" fmla="*/ 32 w 163"/>
                    <a:gd name="T59" fmla="*/ 82 h 226"/>
                    <a:gd name="T60" fmla="*/ 36 w 163"/>
                    <a:gd name="T61" fmla="*/ 79 h 226"/>
                    <a:gd name="T62" fmla="*/ 39 w 163"/>
                    <a:gd name="T63" fmla="*/ 77 h 226"/>
                    <a:gd name="T64" fmla="*/ 41 w 163"/>
                    <a:gd name="T65" fmla="*/ 74 h 226"/>
                    <a:gd name="T66" fmla="*/ 44 w 163"/>
                    <a:gd name="T67" fmla="*/ 70 h 226"/>
                    <a:gd name="T68" fmla="*/ 47 w 163"/>
                    <a:gd name="T69" fmla="*/ 69 h 226"/>
                    <a:gd name="T70" fmla="*/ 50 w 163"/>
                    <a:gd name="T71" fmla="*/ 66 h 226"/>
                    <a:gd name="T72" fmla="*/ 54 w 163"/>
                    <a:gd name="T73" fmla="*/ 64 h 226"/>
                    <a:gd name="T74" fmla="*/ 54 w 163"/>
                    <a:gd name="T75" fmla="*/ 62 h 226"/>
                    <a:gd name="T76" fmla="*/ 58 w 163"/>
                    <a:gd name="T77" fmla="*/ 59 h 226"/>
                    <a:gd name="T78" fmla="*/ 62 w 163"/>
                    <a:gd name="T79" fmla="*/ 56 h 226"/>
                    <a:gd name="T80" fmla="*/ 67 w 163"/>
                    <a:gd name="T81" fmla="*/ 53 h 226"/>
                    <a:gd name="T82" fmla="*/ 70 w 163"/>
                    <a:gd name="T83" fmla="*/ 51 h 226"/>
                    <a:gd name="T84" fmla="*/ 71 w 163"/>
                    <a:gd name="T85" fmla="*/ 49 h 226"/>
                    <a:gd name="T86" fmla="*/ 75 w 163"/>
                    <a:gd name="T87" fmla="*/ 48 h 226"/>
                    <a:gd name="T88" fmla="*/ 83 w 163"/>
                    <a:gd name="T89" fmla="*/ 41 h 226"/>
                    <a:gd name="T90" fmla="*/ 91 w 163"/>
                    <a:gd name="T91" fmla="*/ 36 h 226"/>
                    <a:gd name="T92" fmla="*/ 101 w 163"/>
                    <a:gd name="T93" fmla="*/ 30 h 226"/>
                    <a:gd name="T94" fmla="*/ 102 w 163"/>
                    <a:gd name="T95" fmla="*/ 30 h 226"/>
                    <a:gd name="T96" fmla="*/ 119 w 163"/>
                    <a:gd name="T97" fmla="*/ 20 h 226"/>
                    <a:gd name="T98" fmla="*/ 128 w 163"/>
                    <a:gd name="T99" fmla="*/ 15 h 226"/>
                    <a:gd name="T100" fmla="*/ 137 w 163"/>
                    <a:gd name="T101" fmla="*/ 10 h 226"/>
                    <a:gd name="T102" fmla="*/ 145 w 163"/>
                    <a:gd name="T103" fmla="*/ 5 h 226"/>
                    <a:gd name="T104" fmla="*/ 148 w 163"/>
                    <a:gd name="T105" fmla="*/ 4 h 226"/>
                    <a:gd name="T106" fmla="*/ 153 w 163"/>
                    <a:gd name="T107" fmla="*/ 2 h 226"/>
                    <a:gd name="T108" fmla="*/ 154 w 163"/>
                    <a:gd name="T109" fmla="*/ 0 h 226"/>
                    <a:gd name="T110" fmla="*/ 137 w 163"/>
                    <a:gd name="T111" fmla="*/ 20 h 226"/>
                    <a:gd name="T112" fmla="*/ 58 w 163"/>
                    <a:gd name="T113" fmla="*/ 70 h 226"/>
                    <a:gd name="T114" fmla="*/ 21 w 163"/>
                    <a:gd name="T115" fmla="*/ 101 h 226"/>
                    <a:gd name="T116" fmla="*/ 3 w 163"/>
                    <a:gd name="T117" fmla="*/ 132 h 226"/>
                    <a:gd name="T118" fmla="*/ 10 w 163"/>
                    <a:gd name="T119" fmla="*/ 165 h 226"/>
                    <a:gd name="T120" fmla="*/ 34 w 163"/>
                    <a:gd name="T121" fmla="*/ 200 h 226"/>
                    <a:gd name="T122" fmla="*/ 60 w 163"/>
                    <a:gd name="T123" fmla="*/ 226 h 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226"/>
                    <a:gd name="T188" fmla="*/ 163 w 163"/>
                    <a:gd name="T189" fmla="*/ 226 h 2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226">
                      <a:moveTo>
                        <a:pt x="60" y="226"/>
                      </a:moveTo>
                      <a:lnTo>
                        <a:pt x="58" y="225"/>
                      </a:lnTo>
                      <a:lnTo>
                        <a:pt x="57" y="225"/>
                      </a:lnTo>
                      <a:lnTo>
                        <a:pt x="57" y="223"/>
                      </a:lnTo>
                      <a:lnTo>
                        <a:pt x="55" y="223"/>
                      </a:lnTo>
                      <a:lnTo>
                        <a:pt x="54" y="222"/>
                      </a:lnTo>
                      <a:lnTo>
                        <a:pt x="52" y="222"/>
                      </a:lnTo>
                      <a:lnTo>
                        <a:pt x="50" y="220"/>
                      </a:lnTo>
                      <a:lnTo>
                        <a:pt x="49" y="218"/>
                      </a:lnTo>
                      <a:lnTo>
                        <a:pt x="47" y="218"/>
                      </a:lnTo>
                      <a:lnTo>
                        <a:pt x="47" y="217"/>
                      </a:lnTo>
                      <a:lnTo>
                        <a:pt x="45" y="217"/>
                      </a:lnTo>
                      <a:lnTo>
                        <a:pt x="45" y="215"/>
                      </a:lnTo>
                      <a:lnTo>
                        <a:pt x="44" y="215"/>
                      </a:lnTo>
                      <a:lnTo>
                        <a:pt x="42" y="215"/>
                      </a:lnTo>
                      <a:lnTo>
                        <a:pt x="42" y="213"/>
                      </a:lnTo>
                      <a:lnTo>
                        <a:pt x="41" y="213"/>
                      </a:lnTo>
                      <a:lnTo>
                        <a:pt x="41" y="212"/>
                      </a:lnTo>
                      <a:lnTo>
                        <a:pt x="39" y="212"/>
                      </a:lnTo>
                      <a:lnTo>
                        <a:pt x="39" y="210"/>
                      </a:lnTo>
                      <a:lnTo>
                        <a:pt x="37" y="209"/>
                      </a:lnTo>
                      <a:lnTo>
                        <a:pt x="36" y="209"/>
                      </a:lnTo>
                      <a:lnTo>
                        <a:pt x="32" y="205"/>
                      </a:lnTo>
                      <a:lnTo>
                        <a:pt x="31" y="204"/>
                      </a:lnTo>
                      <a:lnTo>
                        <a:pt x="29" y="204"/>
                      </a:lnTo>
                      <a:lnTo>
                        <a:pt x="24" y="197"/>
                      </a:lnTo>
                      <a:lnTo>
                        <a:pt x="23" y="196"/>
                      </a:lnTo>
                      <a:lnTo>
                        <a:pt x="16" y="187"/>
                      </a:lnTo>
                      <a:lnTo>
                        <a:pt x="10" y="179"/>
                      </a:lnTo>
                      <a:lnTo>
                        <a:pt x="2" y="158"/>
                      </a:lnTo>
                      <a:lnTo>
                        <a:pt x="0" y="147"/>
                      </a:lnTo>
                      <a:lnTo>
                        <a:pt x="0" y="134"/>
                      </a:lnTo>
                      <a:lnTo>
                        <a:pt x="3" y="122"/>
                      </a:lnTo>
                      <a:lnTo>
                        <a:pt x="8" y="113"/>
                      </a:lnTo>
                      <a:lnTo>
                        <a:pt x="13" y="105"/>
                      </a:lnTo>
                      <a:lnTo>
                        <a:pt x="21" y="95"/>
                      </a:lnTo>
                      <a:lnTo>
                        <a:pt x="23" y="93"/>
                      </a:lnTo>
                      <a:lnTo>
                        <a:pt x="23" y="92"/>
                      </a:lnTo>
                      <a:lnTo>
                        <a:pt x="24" y="92"/>
                      </a:lnTo>
                      <a:lnTo>
                        <a:pt x="26" y="90"/>
                      </a:lnTo>
                      <a:lnTo>
                        <a:pt x="26" y="88"/>
                      </a:lnTo>
                      <a:lnTo>
                        <a:pt x="28" y="88"/>
                      </a:lnTo>
                      <a:lnTo>
                        <a:pt x="28" y="87"/>
                      </a:lnTo>
                      <a:lnTo>
                        <a:pt x="29" y="85"/>
                      </a:lnTo>
                      <a:lnTo>
                        <a:pt x="31" y="83"/>
                      </a:lnTo>
                      <a:lnTo>
                        <a:pt x="32" y="82"/>
                      </a:lnTo>
                      <a:lnTo>
                        <a:pt x="34" y="80"/>
                      </a:lnTo>
                      <a:lnTo>
                        <a:pt x="36" y="79"/>
                      </a:lnTo>
                      <a:lnTo>
                        <a:pt x="37" y="77"/>
                      </a:lnTo>
                      <a:lnTo>
                        <a:pt x="39" y="77"/>
                      </a:lnTo>
                      <a:lnTo>
                        <a:pt x="39" y="75"/>
                      </a:lnTo>
                      <a:lnTo>
                        <a:pt x="41" y="74"/>
                      </a:lnTo>
                      <a:lnTo>
                        <a:pt x="42" y="72"/>
                      </a:lnTo>
                      <a:lnTo>
                        <a:pt x="44" y="72"/>
                      </a:lnTo>
                      <a:lnTo>
                        <a:pt x="44" y="70"/>
                      </a:lnTo>
                      <a:lnTo>
                        <a:pt x="45" y="70"/>
                      </a:lnTo>
                      <a:lnTo>
                        <a:pt x="45" y="69"/>
                      </a:lnTo>
                      <a:lnTo>
                        <a:pt x="47" y="69"/>
                      </a:lnTo>
                      <a:lnTo>
                        <a:pt x="49" y="67"/>
                      </a:lnTo>
                      <a:lnTo>
                        <a:pt x="50" y="66"/>
                      </a:lnTo>
                      <a:lnTo>
                        <a:pt x="52" y="64"/>
                      </a:lnTo>
                      <a:lnTo>
                        <a:pt x="54" y="64"/>
                      </a:lnTo>
                      <a:lnTo>
                        <a:pt x="54" y="62"/>
                      </a:lnTo>
                      <a:lnTo>
                        <a:pt x="57" y="61"/>
                      </a:lnTo>
                      <a:lnTo>
                        <a:pt x="58" y="59"/>
                      </a:lnTo>
                      <a:lnTo>
                        <a:pt x="62" y="57"/>
                      </a:lnTo>
                      <a:lnTo>
                        <a:pt x="62" y="56"/>
                      </a:lnTo>
                      <a:lnTo>
                        <a:pt x="65" y="54"/>
                      </a:lnTo>
                      <a:lnTo>
                        <a:pt x="67" y="53"/>
                      </a:lnTo>
                      <a:lnTo>
                        <a:pt x="70" y="51"/>
                      </a:lnTo>
                      <a:lnTo>
                        <a:pt x="71" y="49"/>
                      </a:lnTo>
                      <a:lnTo>
                        <a:pt x="75" y="48"/>
                      </a:lnTo>
                      <a:lnTo>
                        <a:pt x="83" y="43"/>
                      </a:lnTo>
                      <a:lnTo>
                        <a:pt x="83" y="41"/>
                      </a:lnTo>
                      <a:lnTo>
                        <a:pt x="91" y="36"/>
                      </a:lnTo>
                      <a:lnTo>
                        <a:pt x="99" y="31"/>
                      </a:lnTo>
                      <a:lnTo>
                        <a:pt x="101" y="30"/>
                      </a:lnTo>
                      <a:lnTo>
                        <a:pt x="102" y="30"/>
                      </a:lnTo>
                      <a:lnTo>
                        <a:pt x="119" y="20"/>
                      </a:lnTo>
                      <a:lnTo>
                        <a:pt x="127" y="15"/>
                      </a:lnTo>
                      <a:lnTo>
                        <a:pt x="128" y="15"/>
                      </a:lnTo>
                      <a:lnTo>
                        <a:pt x="137" y="10"/>
                      </a:lnTo>
                      <a:lnTo>
                        <a:pt x="145" y="5"/>
                      </a:lnTo>
                      <a:lnTo>
                        <a:pt x="146" y="5"/>
                      </a:lnTo>
                      <a:lnTo>
                        <a:pt x="148" y="4"/>
                      </a:lnTo>
                      <a:lnTo>
                        <a:pt x="150" y="2"/>
                      </a:lnTo>
                      <a:lnTo>
                        <a:pt x="153" y="2"/>
                      </a:lnTo>
                      <a:lnTo>
                        <a:pt x="154" y="0"/>
                      </a:lnTo>
                      <a:lnTo>
                        <a:pt x="163" y="5"/>
                      </a:lnTo>
                      <a:lnTo>
                        <a:pt x="137" y="20"/>
                      </a:lnTo>
                      <a:lnTo>
                        <a:pt x="99" y="43"/>
                      </a:lnTo>
                      <a:lnTo>
                        <a:pt x="78" y="56"/>
                      </a:lnTo>
                      <a:lnTo>
                        <a:pt x="58" y="70"/>
                      </a:lnTo>
                      <a:lnTo>
                        <a:pt x="39" y="87"/>
                      </a:lnTo>
                      <a:lnTo>
                        <a:pt x="21" y="101"/>
                      </a:lnTo>
                      <a:lnTo>
                        <a:pt x="11" y="113"/>
                      </a:lnTo>
                      <a:lnTo>
                        <a:pt x="6" y="122"/>
                      </a:lnTo>
                      <a:lnTo>
                        <a:pt x="3" y="132"/>
                      </a:lnTo>
                      <a:lnTo>
                        <a:pt x="3" y="144"/>
                      </a:lnTo>
                      <a:lnTo>
                        <a:pt x="6" y="153"/>
                      </a:lnTo>
                      <a:lnTo>
                        <a:pt x="10" y="165"/>
                      </a:lnTo>
                      <a:lnTo>
                        <a:pt x="15" y="174"/>
                      </a:lnTo>
                      <a:lnTo>
                        <a:pt x="21" y="184"/>
                      </a:lnTo>
                      <a:lnTo>
                        <a:pt x="34" y="200"/>
                      </a:lnTo>
                      <a:lnTo>
                        <a:pt x="47" y="215"/>
                      </a:lnTo>
                      <a:lnTo>
                        <a:pt x="60" y="2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2" name="Freeform 301"/>
                <p:cNvSpPr>
                  <a:spLocks/>
                </p:cNvSpPr>
                <p:nvPr/>
              </p:nvSpPr>
              <p:spPr bwMode="auto">
                <a:xfrm>
                  <a:off x="2689918" y="3420834"/>
                  <a:ext cx="2540" cy="2540"/>
                </a:xfrm>
                <a:custGeom>
                  <a:avLst/>
                  <a:gdLst>
                    <a:gd name="T0" fmla="*/ 3 w 3"/>
                    <a:gd name="T1" fmla="*/ 0 h 2"/>
                    <a:gd name="T2" fmla="*/ 3 w 3"/>
                    <a:gd name="T3" fmla="*/ 0 h 2"/>
                    <a:gd name="T4" fmla="*/ 0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3" name="Freeform 302"/>
                <p:cNvSpPr>
                  <a:spLocks/>
                </p:cNvSpPr>
                <p:nvPr/>
              </p:nvSpPr>
              <p:spPr bwMode="auto">
                <a:xfrm>
                  <a:off x="2677218" y="3498305"/>
                  <a:ext cx="300990" cy="360680"/>
                </a:xfrm>
                <a:custGeom>
                  <a:avLst/>
                  <a:gdLst>
                    <a:gd name="T0" fmla="*/ 16 w 464"/>
                    <a:gd name="T1" fmla="*/ 2 h 351"/>
                    <a:gd name="T2" fmla="*/ 15 w 464"/>
                    <a:gd name="T3" fmla="*/ 2 h 351"/>
                    <a:gd name="T4" fmla="*/ 13 w 464"/>
                    <a:gd name="T5" fmla="*/ 3 h 351"/>
                    <a:gd name="T6" fmla="*/ 13 w 464"/>
                    <a:gd name="T7" fmla="*/ 5 h 351"/>
                    <a:gd name="T8" fmla="*/ 13 w 464"/>
                    <a:gd name="T9" fmla="*/ 6 h 351"/>
                    <a:gd name="T10" fmla="*/ 13 w 464"/>
                    <a:gd name="T11" fmla="*/ 6 h 351"/>
                    <a:gd name="T12" fmla="*/ 12 w 464"/>
                    <a:gd name="T13" fmla="*/ 6 h 351"/>
                    <a:gd name="T14" fmla="*/ 12 w 464"/>
                    <a:gd name="T15" fmla="*/ 6 h 351"/>
                    <a:gd name="T16" fmla="*/ 12 w 464"/>
                    <a:gd name="T17" fmla="*/ 6 h 351"/>
                    <a:gd name="T18" fmla="*/ 12 w 464"/>
                    <a:gd name="T19" fmla="*/ 18 h 351"/>
                    <a:gd name="T20" fmla="*/ 20 w 464"/>
                    <a:gd name="T21" fmla="*/ 36 h 351"/>
                    <a:gd name="T22" fmla="*/ 39 w 464"/>
                    <a:gd name="T23" fmla="*/ 50 h 351"/>
                    <a:gd name="T24" fmla="*/ 124 w 464"/>
                    <a:gd name="T25" fmla="*/ 96 h 351"/>
                    <a:gd name="T26" fmla="*/ 158 w 464"/>
                    <a:gd name="T27" fmla="*/ 111 h 351"/>
                    <a:gd name="T28" fmla="*/ 160 w 464"/>
                    <a:gd name="T29" fmla="*/ 111 h 351"/>
                    <a:gd name="T30" fmla="*/ 165 w 464"/>
                    <a:gd name="T31" fmla="*/ 112 h 351"/>
                    <a:gd name="T32" fmla="*/ 169 w 464"/>
                    <a:gd name="T33" fmla="*/ 115 h 351"/>
                    <a:gd name="T34" fmla="*/ 173 w 464"/>
                    <a:gd name="T35" fmla="*/ 117 h 351"/>
                    <a:gd name="T36" fmla="*/ 174 w 464"/>
                    <a:gd name="T37" fmla="*/ 117 h 351"/>
                    <a:gd name="T38" fmla="*/ 181 w 464"/>
                    <a:gd name="T39" fmla="*/ 119 h 351"/>
                    <a:gd name="T40" fmla="*/ 187 w 464"/>
                    <a:gd name="T41" fmla="*/ 122 h 351"/>
                    <a:gd name="T42" fmla="*/ 189 w 464"/>
                    <a:gd name="T43" fmla="*/ 122 h 351"/>
                    <a:gd name="T44" fmla="*/ 192 w 464"/>
                    <a:gd name="T45" fmla="*/ 124 h 351"/>
                    <a:gd name="T46" fmla="*/ 195 w 464"/>
                    <a:gd name="T47" fmla="*/ 125 h 351"/>
                    <a:gd name="T48" fmla="*/ 200 w 464"/>
                    <a:gd name="T49" fmla="*/ 127 h 351"/>
                    <a:gd name="T50" fmla="*/ 207 w 464"/>
                    <a:gd name="T51" fmla="*/ 130 h 351"/>
                    <a:gd name="T52" fmla="*/ 208 w 464"/>
                    <a:gd name="T53" fmla="*/ 130 h 351"/>
                    <a:gd name="T54" fmla="*/ 213 w 464"/>
                    <a:gd name="T55" fmla="*/ 132 h 351"/>
                    <a:gd name="T56" fmla="*/ 215 w 464"/>
                    <a:gd name="T57" fmla="*/ 133 h 351"/>
                    <a:gd name="T58" fmla="*/ 220 w 464"/>
                    <a:gd name="T59" fmla="*/ 135 h 351"/>
                    <a:gd name="T60" fmla="*/ 241 w 464"/>
                    <a:gd name="T61" fmla="*/ 143 h 351"/>
                    <a:gd name="T62" fmla="*/ 247 w 464"/>
                    <a:gd name="T63" fmla="*/ 146 h 351"/>
                    <a:gd name="T64" fmla="*/ 249 w 464"/>
                    <a:gd name="T65" fmla="*/ 146 h 351"/>
                    <a:gd name="T66" fmla="*/ 251 w 464"/>
                    <a:gd name="T67" fmla="*/ 148 h 351"/>
                    <a:gd name="T68" fmla="*/ 252 w 464"/>
                    <a:gd name="T69" fmla="*/ 148 h 351"/>
                    <a:gd name="T70" fmla="*/ 254 w 464"/>
                    <a:gd name="T71" fmla="*/ 148 h 351"/>
                    <a:gd name="T72" fmla="*/ 256 w 464"/>
                    <a:gd name="T73" fmla="*/ 150 h 351"/>
                    <a:gd name="T74" fmla="*/ 257 w 464"/>
                    <a:gd name="T75" fmla="*/ 151 h 351"/>
                    <a:gd name="T76" fmla="*/ 262 w 464"/>
                    <a:gd name="T77" fmla="*/ 153 h 351"/>
                    <a:gd name="T78" fmla="*/ 265 w 464"/>
                    <a:gd name="T79" fmla="*/ 154 h 351"/>
                    <a:gd name="T80" fmla="*/ 265 w 464"/>
                    <a:gd name="T81" fmla="*/ 154 h 351"/>
                    <a:gd name="T82" fmla="*/ 269 w 464"/>
                    <a:gd name="T83" fmla="*/ 154 h 351"/>
                    <a:gd name="T84" fmla="*/ 270 w 464"/>
                    <a:gd name="T85" fmla="*/ 156 h 351"/>
                    <a:gd name="T86" fmla="*/ 270 w 464"/>
                    <a:gd name="T87" fmla="*/ 156 h 351"/>
                    <a:gd name="T88" fmla="*/ 273 w 464"/>
                    <a:gd name="T89" fmla="*/ 158 h 351"/>
                    <a:gd name="T90" fmla="*/ 275 w 464"/>
                    <a:gd name="T91" fmla="*/ 158 h 351"/>
                    <a:gd name="T92" fmla="*/ 319 w 464"/>
                    <a:gd name="T93" fmla="*/ 182 h 351"/>
                    <a:gd name="T94" fmla="*/ 374 w 464"/>
                    <a:gd name="T95" fmla="*/ 218 h 351"/>
                    <a:gd name="T96" fmla="*/ 462 w 464"/>
                    <a:gd name="T97" fmla="*/ 332 h 351"/>
                    <a:gd name="T98" fmla="*/ 461 w 464"/>
                    <a:gd name="T99" fmla="*/ 351 h 351"/>
                    <a:gd name="T100" fmla="*/ 418 w 464"/>
                    <a:gd name="T101" fmla="*/ 289 h 351"/>
                    <a:gd name="T102" fmla="*/ 376 w 464"/>
                    <a:gd name="T103" fmla="*/ 250 h 351"/>
                    <a:gd name="T104" fmla="*/ 317 w 464"/>
                    <a:gd name="T105" fmla="*/ 213 h 351"/>
                    <a:gd name="T106" fmla="*/ 269 w 464"/>
                    <a:gd name="T107" fmla="*/ 192 h 351"/>
                    <a:gd name="T108" fmla="*/ 122 w 464"/>
                    <a:gd name="T109" fmla="*/ 133 h 351"/>
                    <a:gd name="T110" fmla="*/ 49 w 464"/>
                    <a:gd name="T111" fmla="*/ 93 h 351"/>
                    <a:gd name="T112" fmla="*/ 13 w 464"/>
                    <a:gd name="T113" fmla="*/ 62 h 351"/>
                    <a:gd name="T114" fmla="*/ 0 w 464"/>
                    <a:gd name="T115" fmla="*/ 31 h 351"/>
                    <a:gd name="T116" fmla="*/ 3 w 464"/>
                    <a:gd name="T117" fmla="*/ 10 h 351"/>
                    <a:gd name="T118" fmla="*/ 16 w 464"/>
                    <a:gd name="T119" fmla="*/ 0 h 3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4"/>
                    <a:gd name="T181" fmla="*/ 0 h 351"/>
                    <a:gd name="T182" fmla="*/ 464 w 464"/>
                    <a:gd name="T183" fmla="*/ 351 h 3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4" h="351">
                      <a:moveTo>
                        <a:pt x="16" y="0"/>
                      </a:moveTo>
                      <a:lnTo>
                        <a:pt x="16" y="2"/>
                      </a:lnTo>
                      <a:lnTo>
                        <a:pt x="15" y="2"/>
                      </a:lnTo>
                      <a:lnTo>
                        <a:pt x="15" y="3"/>
                      </a:lnTo>
                      <a:lnTo>
                        <a:pt x="13" y="3"/>
                      </a:lnTo>
                      <a:lnTo>
                        <a:pt x="13" y="5"/>
                      </a:lnTo>
                      <a:lnTo>
                        <a:pt x="13" y="6"/>
                      </a:lnTo>
                      <a:lnTo>
                        <a:pt x="12" y="6"/>
                      </a:lnTo>
                      <a:lnTo>
                        <a:pt x="12" y="10"/>
                      </a:lnTo>
                      <a:lnTo>
                        <a:pt x="12" y="18"/>
                      </a:lnTo>
                      <a:lnTo>
                        <a:pt x="13" y="24"/>
                      </a:lnTo>
                      <a:lnTo>
                        <a:pt x="16" y="31"/>
                      </a:lnTo>
                      <a:lnTo>
                        <a:pt x="20" y="36"/>
                      </a:lnTo>
                      <a:lnTo>
                        <a:pt x="29" y="44"/>
                      </a:lnTo>
                      <a:lnTo>
                        <a:pt x="39" y="50"/>
                      </a:lnTo>
                      <a:lnTo>
                        <a:pt x="67" y="67"/>
                      </a:lnTo>
                      <a:lnTo>
                        <a:pt x="95" y="83"/>
                      </a:lnTo>
                      <a:lnTo>
                        <a:pt x="124" y="96"/>
                      </a:lnTo>
                      <a:lnTo>
                        <a:pt x="155" y="109"/>
                      </a:lnTo>
                      <a:lnTo>
                        <a:pt x="156" y="111"/>
                      </a:lnTo>
                      <a:lnTo>
                        <a:pt x="158" y="111"/>
                      </a:lnTo>
                      <a:lnTo>
                        <a:pt x="160" y="111"/>
                      </a:lnTo>
                      <a:lnTo>
                        <a:pt x="163" y="112"/>
                      </a:lnTo>
                      <a:lnTo>
                        <a:pt x="165" y="112"/>
                      </a:lnTo>
                      <a:lnTo>
                        <a:pt x="166" y="114"/>
                      </a:lnTo>
                      <a:lnTo>
                        <a:pt x="169" y="114"/>
                      </a:lnTo>
                      <a:lnTo>
                        <a:pt x="169" y="115"/>
                      </a:lnTo>
                      <a:lnTo>
                        <a:pt x="171" y="115"/>
                      </a:lnTo>
                      <a:lnTo>
                        <a:pt x="173" y="117"/>
                      </a:lnTo>
                      <a:lnTo>
                        <a:pt x="174" y="117"/>
                      </a:lnTo>
                      <a:lnTo>
                        <a:pt x="179" y="119"/>
                      </a:lnTo>
                      <a:lnTo>
                        <a:pt x="181" y="119"/>
                      </a:lnTo>
                      <a:lnTo>
                        <a:pt x="184" y="120"/>
                      </a:lnTo>
                      <a:lnTo>
                        <a:pt x="187" y="122"/>
                      </a:lnTo>
                      <a:lnTo>
                        <a:pt x="189" y="122"/>
                      </a:lnTo>
                      <a:lnTo>
                        <a:pt x="191" y="124"/>
                      </a:lnTo>
                      <a:lnTo>
                        <a:pt x="192" y="124"/>
                      </a:lnTo>
                      <a:lnTo>
                        <a:pt x="194" y="125"/>
                      </a:lnTo>
                      <a:lnTo>
                        <a:pt x="195" y="125"/>
                      </a:lnTo>
                      <a:lnTo>
                        <a:pt x="200" y="127"/>
                      </a:lnTo>
                      <a:lnTo>
                        <a:pt x="205" y="128"/>
                      </a:lnTo>
                      <a:lnTo>
                        <a:pt x="207" y="130"/>
                      </a:lnTo>
                      <a:lnTo>
                        <a:pt x="208" y="130"/>
                      </a:lnTo>
                      <a:lnTo>
                        <a:pt x="210" y="130"/>
                      </a:lnTo>
                      <a:lnTo>
                        <a:pt x="210" y="132"/>
                      </a:lnTo>
                      <a:lnTo>
                        <a:pt x="213" y="132"/>
                      </a:lnTo>
                      <a:lnTo>
                        <a:pt x="215" y="133"/>
                      </a:lnTo>
                      <a:lnTo>
                        <a:pt x="218" y="135"/>
                      </a:lnTo>
                      <a:lnTo>
                        <a:pt x="220" y="135"/>
                      </a:lnTo>
                      <a:lnTo>
                        <a:pt x="238" y="141"/>
                      </a:lnTo>
                      <a:lnTo>
                        <a:pt x="241" y="143"/>
                      </a:lnTo>
                      <a:lnTo>
                        <a:pt x="246" y="145"/>
                      </a:lnTo>
                      <a:lnTo>
                        <a:pt x="247" y="146"/>
                      </a:lnTo>
                      <a:lnTo>
                        <a:pt x="249" y="146"/>
                      </a:lnTo>
                      <a:lnTo>
                        <a:pt x="249" y="148"/>
                      </a:lnTo>
                      <a:lnTo>
                        <a:pt x="251" y="148"/>
                      </a:lnTo>
                      <a:lnTo>
                        <a:pt x="252" y="148"/>
                      </a:lnTo>
                      <a:lnTo>
                        <a:pt x="254" y="148"/>
                      </a:lnTo>
                      <a:lnTo>
                        <a:pt x="254" y="150"/>
                      </a:lnTo>
                      <a:lnTo>
                        <a:pt x="256" y="150"/>
                      </a:lnTo>
                      <a:lnTo>
                        <a:pt x="257" y="150"/>
                      </a:lnTo>
                      <a:lnTo>
                        <a:pt x="257" y="151"/>
                      </a:lnTo>
                      <a:lnTo>
                        <a:pt x="259" y="151"/>
                      </a:lnTo>
                      <a:lnTo>
                        <a:pt x="262" y="153"/>
                      </a:lnTo>
                      <a:lnTo>
                        <a:pt x="265" y="153"/>
                      </a:lnTo>
                      <a:lnTo>
                        <a:pt x="265" y="154"/>
                      </a:lnTo>
                      <a:lnTo>
                        <a:pt x="267" y="154"/>
                      </a:lnTo>
                      <a:lnTo>
                        <a:pt x="269" y="154"/>
                      </a:lnTo>
                      <a:lnTo>
                        <a:pt x="270" y="156"/>
                      </a:lnTo>
                      <a:lnTo>
                        <a:pt x="272" y="156"/>
                      </a:lnTo>
                      <a:lnTo>
                        <a:pt x="273" y="158"/>
                      </a:lnTo>
                      <a:lnTo>
                        <a:pt x="275" y="158"/>
                      </a:lnTo>
                      <a:lnTo>
                        <a:pt x="280" y="159"/>
                      </a:lnTo>
                      <a:lnTo>
                        <a:pt x="319" y="182"/>
                      </a:lnTo>
                      <a:lnTo>
                        <a:pt x="358" y="205"/>
                      </a:lnTo>
                      <a:lnTo>
                        <a:pt x="374" y="218"/>
                      </a:lnTo>
                      <a:lnTo>
                        <a:pt x="392" y="232"/>
                      </a:lnTo>
                      <a:lnTo>
                        <a:pt x="423" y="263"/>
                      </a:lnTo>
                      <a:lnTo>
                        <a:pt x="462" y="332"/>
                      </a:lnTo>
                      <a:lnTo>
                        <a:pt x="464" y="350"/>
                      </a:lnTo>
                      <a:lnTo>
                        <a:pt x="461" y="351"/>
                      </a:lnTo>
                      <a:lnTo>
                        <a:pt x="451" y="332"/>
                      </a:lnTo>
                      <a:lnTo>
                        <a:pt x="438" y="312"/>
                      </a:lnTo>
                      <a:lnTo>
                        <a:pt x="418" y="289"/>
                      </a:lnTo>
                      <a:lnTo>
                        <a:pt x="405" y="276"/>
                      </a:lnTo>
                      <a:lnTo>
                        <a:pt x="392" y="263"/>
                      </a:lnTo>
                      <a:lnTo>
                        <a:pt x="376" y="250"/>
                      </a:lnTo>
                      <a:lnTo>
                        <a:pt x="358" y="237"/>
                      </a:lnTo>
                      <a:lnTo>
                        <a:pt x="340" y="224"/>
                      </a:lnTo>
                      <a:lnTo>
                        <a:pt x="317" y="213"/>
                      </a:lnTo>
                      <a:lnTo>
                        <a:pt x="295" y="202"/>
                      </a:lnTo>
                      <a:lnTo>
                        <a:pt x="269" y="192"/>
                      </a:lnTo>
                      <a:lnTo>
                        <a:pt x="217" y="174"/>
                      </a:lnTo>
                      <a:lnTo>
                        <a:pt x="168" y="154"/>
                      </a:lnTo>
                      <a:lnTo>
                        <a:pt x="122" y="133"/>
                      </a:lnTo>
                      <a:lnTo>
                        <a:pt x="82" y="114"/>
                      </a:lnTo>
                      <a:lnTo>
                        <a:pt x="64" y="102"/>
                      </a:lnTo>
                      <a:lnTo>
                        <a:pt x="49" y="93"/>
                      </a:lnTo>
                      <a:lnTo>
                        <a:pt x="34" y="83"/>
                      </a:lnTo>
                      <a:lnTo>
                        <a:pt x="23" y="71"/>
                      </a:lnTo>
                      <a:lnTo>
                        <a:pt x="13" y="62"/>
                      </a:lnTo>
                      <a:lnTo>
                        <a:pt x="7" y="52"/>
                      </a:lnTo>
                      <a:lnTo>
                        <a:pt x="2" y="42"/>
                      </a:lnTo>
                      <a:lnTo>
                        <a:pt x="0" y="31"/>
                      </a:lnTo>
                      <a:lnTo>
                        <a:pt x="0" y="19"/>
                      </a:lnTo>
                      <a:lnTo>
                        <a:pt x="3" y="10"/>
                      </a:lnTo>
                      <a:lnTo>
                        <a:pt x="10" y="5"/>
                      </a:lnTo>
                      <a:lnTo>
                        <a:pt x="16"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4" name="Freeform 303"/>
                <p:cNvSpPr>
                  <a:spLocks/>
                </p:cNvSpPr>
                <p:nvPr/>
              </p:nvSpPr>
              <p:spPr bwMode="auto">
                <a:xfrm>
                  <a:off x="2677218" y="3498305"/>
                  <a:ext cx="300990" cy="360680"/>
                </a:xfrm>
                <a:custGeom>
                  <a:avLst/>
                  <a:gdLst>
                    <a:gd name="T0" fmla="*/ 15 w 464"/>
                    <a:gd name="T1" fmla="*/ 2 h 350"/>
                    <a:gd name="T2" fmla="*/ 13 w 464"/>
                    <a:gd name="T3" fmla="*/ 5 h 350"/>
                    <a:gd name="T4" fmla="*/ 13 w 464"/>
                    <a:gd name="T5" fmla="*/ 6 h 350"/>
                    <a:gd name="T6" fmla="*/ 12 w 464"/>
                    <a:gd name="T7" fmla="*/ 6 h 350"/>
                    <a:gd name="T8" fmla="*/ 12 w 464"/>
                    <a:gd name="T9" fmla="*/ 8 h 350"/>
                    <a:gd name="T10" fmla="*/ 12 w 464"/>
                    <a:gd name="T11" fmla="*/ 10 h 350"/>
                    <a:gd name="T12" fmla="*/ 10 w 464"/>
                    <a:gd name="T13" fmla="*/ 11 h 350"/>
                    <a:gd name="T14" fmla="*/ 12 w 464"/>
                    <a:gd name="T15" fmla="*/ 13 h 350"/>
                    <a:gd name="T16" fmla="*/ 12 w 464"/>
                    <a:gd name="T17" fmla="*/ 16 h 350"/>
                    <a:gd name="T18" fmla="*/ 12 w 464"/>
                    <a:gd name="T19" fmla="*/ 18 h 350"/>
                    <a:gd name="T20" fmla="*/ 12 w 464"/>
                    <a:gd name="T21" fmla="*/ 21 h 350"/>
                    <a:gd name="T22" fmla="*/ 13 w 464"/>
                    <a:gd name="T23" fmla="*/ 24 h 350"/>
                    <a:gd name="T24" fmla="*/ 13 w 464"/>
                    <a:gd name="T25" fmla="*/ 26 h 350"/>
                    <a:gd name="T26" fmla="*/ 15 w 464"/>
                    <a:gd name="T27" fmla="*/ 28 h 350"/>
                    <a:gd name="T28" fmla="*/ 16 w 464"/>
                    <a:gd name="T29" fmla="*/ 31 h 350"/>
                    <a:gd name="T30" fmla="*/ 20 w 464"/>
                    <a:gd name="T31" fmla="*/ 36 h 350"/>
                    <a:gd name="T32" fmla="*/ 23 w 464"/>
                    <a:gd name="T33" fmla="*/ 39 h 350"/>
                    <a:gd name="T34" fmla="*/ 28 w 464"/>
                    <a:gd name="T35" fmla="*/ 42 h 350"/>
                    <a:gd name="T36" fmla="*/ 31 w 464"/>
                    <a:gd name="T37" fmla="*/ 44 h 350"/>
                    <a:gd name="T38" fmla="*/ 34 w 464"/>
                    <a:gd name="T39" fmla="*/ 47 h 350"/>
                    <a:gd name="T40" fmla="*/ 38 w 464"/>
                    <a:gd name="T41" fmla="*/ 49 h 350"/>
                    <a:gd name="T42" fmla="*/ 46 w 464"/>
                    <a:gd name="T43" fmla="*/ 54 h 350"/>
                    <a:gd name="T44" fmla="*/ 51 w 464"/>
                    <a:gd name="T45" fmla="*/ 57 h 350"/>
                    <a:gd name="T46" fmla="*/ 56 w 464"/>
                    <a:gd name="T47" fmla="*/ 60 h 350"/>
                    <a:gd name="T48" fmla="*/ 60 w 464"/>
                    <a:gd name="T49" fmla="*/ 63 h 350"/>
                    <a:gd name="T50" fmla="*/ 67 w 464"/>
                    <a:gd name="T51" fmla="*/ 67 h 350"/>
                    <a:gd name="T52" fmla="*/ 72 w 464"/>
                    <a:gd name="T53" fmla="*/ 70 h 350"/>
                    <a:gd name="T54" fmla="*/ 83 w 464"/>
                    <a:gd name="T55" fmla="*/ 76 h 350"/>
                    <a:gd name="T56" fmla="*/ 93 w 464"/>
                    <a:gd name="T57" fmla="*/ 81 h 350"/>
                    <a:gd name="T58" fmla="*/ 104 w 464"/>
                    <a:gd name="T59" fmla="*/ 86 h 350"/>
                    <a:gd name="T60" fmla="*/ 116 w 464"/>
                    <a:gd name="T61" fmla="*/ 91 h 350"/>
                    <a:gd name="T62" fmla="*/ 127 w 464"/>
                    <a:gd name="T63" fmla="*/ 96 h 350"/>
                    <a:gd name="T64" fmla="*/ 138 w 464"/>
                    <a:gd name="T65" fmla="*/ 101 h 350"/>
                    <a:gd name="T66" fmla="*/ 148 w 464"/>
                    <a:gd name="T67" fmla="*/ 107 h 350"/>
                    <a:gd name="T68" fmla="*/ 158 w 464"/>
                    <a:gd name="T69" fmla="*/ 111 h 350"/>
                    <a:gd name="T70" fmla="*/ 166 w 464"/>
                    <a:gd name="T71" fmla="*/ 114 h 350"/>
                    <a:gd name="T72" fmla="*/ 174 w 464"/>
                    <a:gd name="T73" fmla="*/ 117 h 350"/>
                    <a:gd name="T74" fmla="*/ 184 w 464"/>
                    <a:gd name="T75" fmla="*/ 120 h 350"/>
                    <a:gd name="T76" fmla="*/ 191 w 464"/>
                    <a:gd name="T77" fmla="*/ 124 h 350"/>
                    <a:gd name="T78" fmla="*/ 200 w 464"/>
                    <a:gd name="T79" fmla="*/ 127 h 350"/>
                    <a:gd name="T80" fmla="*/ 207 w 464"/>
                    <a:gd name="T81" fmla="*/ 130 h 350"/>
                    <a:gd name="T82" fmla="*/ 213 w 464"/>
                    <a:gd name="T83" fmla="*/ 132 h 350"/>
                    <a:gd name="T84" fmla="*/ 238 w 464"/>
                    <a:gd name="T85" fmla="*/ 141 h 350"/>
                    <a:gd name="T86" fmla="*/ 247 w 464"/>
                    <a:gd name="T87" fmla="*/ 146 h 350"/>
                    <a:gd name="T88" fmla="*/ 251 w 464"/>
                    <a:gd name="T89" fmla="*/ 148 h 350"/>
                    <a:gd name="T90" fmla="*/ 254 w 464"/>
                    <a:gd name="T91" fmla="*/ 150 h 350"/>
                    <a:gd name="T92" fmla="*/ 259 w 464"/>
                    <a:gd name="T93" fmla="*/ 151 h 350"/>
                    <a:gd name="T94" fmla="*/ 265 w 464"/>
                    <a:gd name="T95" fmla="*/ 154 h 350"/>
                    <a:gd name="T96" fmla="*/ 269 w 464"/>
                    <a:gd name="T97" fmla="*/ 154 h 350"/>
                    <a:gd name="T98" fmla="*/ 272 w 464"/>
                    <a:gd name="T99" fmla="*/ 156 h 350"/>
                    <a:gd name="T100" fmla="*/ 280 w 464"/>
                    <a:gd name="T101" fmla="*/ 159 h 350"/>
                    <a:gd name="T102" fmla="*/ 392 w 464"/>
                    <a:gd name="T103" fmla="*/ 232 h 350"/>
                    <a:gd name="T104" fmla="*/ 452 w 464"/>
                    <a:gd name="T105" fmla="*/ 332 h 350"/>
                    <a:gd name="T106" fmla="*/ 361 w 464"/>
                    <a:gd name="T107" fmla="*/ 234 h 350"/>
                    <a:gd name="T108" fmla="*/ 218 w 464"/>
                    <a:gd name="T109" fmla="*/ 171 h 350"/>
                    <a:gd name="T110" fmla="*/ 25 w 464"/>
                    <a:gd name="T111" fmla="*/ 70 h 350"/>
                    <a:gd name="T112" fmla="*/ 2 w 464"/>
                    <a:gd name="T113" fmla="*/ 18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4"/>
                    <a:gd name="T172" fmla="*/ 0 h 350"/>
                    <a:gd name="T173" fmla="*/ 464 w 464"/>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4" h="350">
                      <a:moveTo>
                        <a:pt x="16" y="0"/>
                      </a:moveTo>
                      <a:lnTo>
                        <a:pt x="16" y="2"/>
                      </a:lnTo>
                      <a:lnTo>
                        <a:pt x="15" y="2"/>
                      </a:lnTo>
                      <a:lnTo>
                        <a:pt x="15" y="3"/>
                      </a:lnTo>
                      <a:lnTo>
                        <a:pt x="13" y="3"/>
                      </a:lnTo>
                      <a:lnTo>
                        <a:pt x="13" y="5"/>
                      </a:lnTo>
                      <a:lnTo>
                        <a:pt x="13" y="6"/>
                      </a:lnTo>
                      <a:lnTo>
                        <a:pt x="12" y="6"/>
                      </a:lnTo>
                      <a:lnTo>
                        <a:pt x="12" y="8"/>
                      </a:lnTo>
                      <a:lnTo>
                        <a:pt x="12" y="10"/>
                      </a:lnTo>
                      <a:lnTo>
                        <a:pt x="10" y="10"/>
                      </a:lnTo>
                      <a:lnTo>
                        <a:pt x="10" y="11"/>
                      </a:lnTo>
                      <a:lnTo>
                        <a:pt x="10" y="13"/>
                      </a:lnTo>
                      <a:lnTo>
                        <a:pt x="12" y="13"/>
                      </a:lnTo>
                      <a:lnTo>
                        <a:pt x="12" y="15"/>
                      </a:lnTo>
                      <a:lnTo>
                        <a:pt x="12" y="16"/>
                      </a:lnTo>
                      <a:lnTo>
                        <a:pt x="12" y="18"/>
                      </a:lnTo>
                      <a:lnTo>
                        <a:pt x="12" y="19"/>
                      </a:lnTo>
                      <a:lnTo>
                        <a:pt x="12" y="21"/>
                      </a:lnTo>
                      <a:lnTo>
                        <a:pt x="12" y="23"/>
                      </a:lnTo>
                      <a:lnTo>
                        <a:pt x="13" y="24"/>
                      </a:lnTo>
                      <a:lnTo>
                        <a:pt x="13" y="26"/>
                      </a:lnTo>
                      <a:lnTo>
                        <a:pt x="15" y="26"/>
                      </a:lnTo>
                      <a:lnTo>
                        <a:pt x="15" y="28"/>
                      </a:lnTo>
                      <a:lnTo>
                        <a:pt x="15" y="29"/>
                      </a:lnTo>
                      <a:lnTo>
                        <a:pt x="16" y="31"/>
                      </a:lnTo>
                      <a:lnTo>
                        <a:pt x="18" y="32"/>
                      </a:lnTo>
                      <a:lnTo>
                        <a:pt x="18" y="34"/>
                      </a:lnTo>
                      <a:lnTo>
                        <a:pt x="20" y="34"/>
                      </a:lnTo>
                      <a:lnTo>
                        <a:pt x="20" y="36"/>
                      </a:lnTo>
                      <a:lnTo>
                        <a:pt x="21" y="36"/>
                      </a:lnTo>
                      <a:lnTo>
                        <a:pt x="21" y="37"/>
                      </a:lnTo>
                      <a:lnTo>
                        <a:pt x="23" y="37"/>
                      </a:lnTo>
                      <a:lnTo>
                        <a:pt x="23" y="39"/>
                      </a:lnTo>
                      <a:lnTo>
                        <a:pt x="25" y="39"/>
                      </a:lnTo>
                      <a:lnTo>
                        <a:pt x="25" y="41"/>
                      </a:lnTo>
                      <a:lnTo>
                        <a:pt x="26" y="41"/>
                      </a:lnTo>
                      <a:lnTo>
                        <a:pt x="28" y="42"/>
                      </a:lnTo>
                      <a:lnTo>
                        <a:pt x="29" y="42"/>
                      </a:lnTo>
                      <a:lnTo>
                        <a:pt x="29" y="44"/>
                      </a:lnTo>
                      <a:lnTo>
                        <a:pt x="31" y="44"/>
                      </a:lnTo>
                      <a:lnTo>
                        <a:pt x="31" y="45"/>
                      </a:lnTo>
                      <a:lnTo>
                        <a:pt x="33" y="45"/>
                      </a:lnTo>
                      <a:lnTo>
                        <a:pt x="34" y="45"/>
                      </a:lnTo>
                      <a:lnTo>
                        <a:pt x="34" y="47"/>
                      </a:lnTo>
                      <a:lnTo>
                        <a:pt x="36" y="47"/>
                      </a:lnTo>
                      <a:lnTo>
                        <a:pt x="36" y="49"/>
                      </a:lnTo>
                      <a:lnTo>
                        <a:pt x="38" y="49"/>
                      </a:lnTo>
                      <a:lnTo>
                        <a:pt x="39" y="50"/>
                      </a:lnTo>
                      <a:lnTo>
                        <a:pt x="41" y="50"/>
                      </a:lnTo>
                      <a:lnTo>
                        <a:pt x="43" y="52"/>
                      </a:lnTo>
                      <a:lnTo>
                        <a:pt x="44" y="54"/>
                      </a:lnTo>
                      <a:lnTo>
                        <a:pt x="46" y="54"/>
                      </a:lnTo>
                      <a:lnTo>
                        <a:pt x="47" y="55"/>
                      </a:lnTo>
                      <a:lnTo>
                        <a:pt x="49" y="57"/>
                      </a:lnTo>
                      <a:lnTo>
                        <a:pt x="51" y="57"/>
                      </a:lnTo>
                      <a:lnTo>
                        <a:pt x="52" y="58"/>
                      </a:lnTo>
                      <a:lnTo>
                        <a:pt x="54" y="60"/>
                      </a:lnTo>
                      <a:lnTo>
                        <a:pt x="56" y="60"/>
                      </a:lnTo>
                      <a:lnTo>
                        <a:pt x="57" y="62"/>
                      </a:lnTo>
                      <a:lnTo>
                        <a:pt x="59" y="63"/>
                      </a:lnTo>
                      <a:lnTo>
                        <a:pt x="60" y="63"/>
                      </a:lnTo>
                      <a:lnTo>
                        <a:pt x="62" y="65"/>
                      </a:lnTo>
                      <a:lnTo>
                        <a:pt x="64" y="65"/>
                      </a:lnTo>
                      <a:lnTo>
                        <a:pt x="67" y="67"/>
                      </a:lnTo>
                      <a:lnTo>
                        <a:pt x="69" y="68"/>
                      </a:lnTo>
                      <a:lnTo>
                        <a:pt x="70" y="68"/>
                      </a:lnTo>
                      <a:lnTo>
                        <a:pt x="72" y="70"/>
                      </a:lnTo>
                      <a:lnTo>
                        <a:pt x="73" y="71"/>
                      </a:lnTo>
                      <a:lnTo>
                        <a:pt x="75" y="71"/>
                      </a:lnTo>
                      <a:lnTo>
                        <a:pt x="77" y="73"/>
                      </a:lnTo>
                      <a:lnTo>
                        <a:pt x="78" y="73"/>
                      </a:lnTo>
                      <a:lnTo>
                        <a:pt x="80" y="75"/>
                      </a:lnTo>
                      <a:lnTo>
                        <a:pt x="83" y="76"/>
                      </a:lnTo>
                      <a:lnTo>
                        <a:pt x="85" y="76"/>
                      </a:lnTo>
                      <a:lnTo>
                        <a:pt x="86" y="78"/>
                      </a:lnTo>
                      <a:lnTo>
                        <a:pt x="88" y="78"/>
                      </a:lnTo>
                      <a:lnTo>
                        <a:pt x="90" y="80"/>
                      </a:lnTo>
                      <a:lnTo>
                        <a:pt x="91" y="80"/>
                      </a:lnTo>
                      <a:lnTo>
                        <a:pt x="93" y="81"/>
                      </a:lnTo>
                      <a:lnTo>
                        <a:pt x="95" y="83"/>
                      </a:lnTo>
                      <a:lnTo>
                        <a:pt x="98" y="83"/>
                      </a:lnTo>
                      <a:lnTo>
                        <a:pt x="99" y="84"/>
                      </a:lnTo>
                      <a:lnTo>
                        <a:pt x="101" y="84"/>
                      </a:lnTo>
                      <a:lnTo>
                        <a:pt x="103" y="86"/>
                      </a:lnTo>
                      <a:lnTo>
                        <a:pt x="104" y="86"/>
                      </a:lnTo>
                      <a:lnTo>
                        <a:pt x="106" y="88"/>
                      </a:lnTo>
                      <a:lnTo>
                        <a:pt x="108" y="88"/>
                      </a:lnTo>
                      <a:lnTo>
                        <a:pt x="109" y="89"/>
                      </a:lnTo>
                      <a:lnTo>
                        <a:pt x="111" y="89"/>
                      </a:lnTo>
                      <a:lnTo>
                        <a:pt x="114" y="91"/>
                      </a:lnTo>
                      <a:lnTo>
                        <a:pt x="116" y="91"/>
                      </a:lnTo>
                      <a:lnTo>
                        <a:pt x="117" y="93"/>
                      </a:lnTo>
                      <a:lnTo>
                        <a:pt x="119" y="93"/>
                      </a:lnTo>
                      <a:lnTo>
                        <a:pt x="121" y="94"/>
                      </a:lnTo>
                      <a:lnTo>
                        <a:pt x="122" y="94"/>
                      </a:lnTo>
                      <a:lnTo>
                        <a:pt x="125" y="96"/>
                      </a:lnTo>
                      <a:lnTo>
                        <a:pt x="127" y="96"/>
                      </a:lnTo>
                      <a:lnTo>
                        <a:pt x="129" y="97"/>
                      </a:lnTo>
                      <a:lnTo>
                        <a:pt x="130" y="97"/>
                      </a:lnTo>
                      <a:lnTo>
                        <a:pt x="132" y="99"/>
                      </a:lnTo>
                      <a:lnTo>
                        <a:pt x="134" y="99"/>
                      </a:lnTo>
                      <a:lnTo>
                        <a:pt x="135" y="101"/>
                      </a:lnTo>
                      <a:lnTo>
                        <a:pt x="138" y="101"/>
                      </a:lnTo>
                      <a:lnTo>
                        <a:pt x="140" y="102"/>
                      </a:lnTo>
                      <a:lnTo>
                        <a:pt x="142" y="104"/>
                      </a:lnTo>
                      <a:lnTo>
                        <a:pt x="143" y="104"/>
                      </a:lnTo>
                      <a:lnTo>
                        <a:pt x="145" y="104"/>
                      </a:lnTo>
                      <a:lnTo>
                        <a:pt x="147" y="106"/>
                      </a:lnTo>
                      <a:lnTo>
                        <a:pt x="148" y="107"/>
                      </a:lnTo>
                      <a:lnTo>
                        <a:pt x="151" y="107"/>
                      </a:lnTo>
                      <a:lnTo>
                        <a:pt x="153" y="107"/>
                      </a:lnTo>
                      <a:lnTo>
                        <a:pt x="155" y="109"/>
                      </a:lnTo>
                      <a:lnTo>
                        <a:pt x="156" y="111"/>
                      </a:lnTo>
                      <a:lnTo>
                        <a:pt x="158" y="111"/>
                      </a:lnTo>
                      <a:lnTo>
                        <a:pt x="160" y="111"/>
                      </a:lnTo>
                      <a:lnTo>
                        <a:pt x="163" y="112"/>
                      </a:lnTo>
                      <a:lnTo>
                        <a:pt x="165" y="112"/>
                      </a:lnTo>
                      <a:lnTo>
                        <a:pt x="166" y="114"/>
                      </a:lnTo>
                      <a:lnTo>
                        <a:pt x="169" y="114"/>
                      </a:lnTo>
                      <a:lnTo>
                        <a:pt x="169" y="115"/>
                      </a:lnTo>
                      <a:lnTo>
                        <a:pt x="171" y="115"/>
                      </a:lnTo>
                      <a:lnTo>
                        <a:pt x="173" y="117"/>
                      </a:lnTo>
                      <a:lnTo>
                        <a:pt x="174" y="117"/>
                      </a:lnTo>
                      <a:lnTo>
                        <a:pt x="179" y="119"/>
                      </a:lnTo>
                      <a:lnTo>
                        <a:pt x="181" y="119"/>
                      </a:lnTo>
                      <a:lnTo>
                        <a:pt x="184" y="120"/>
                      </a:lnTo>
                      <a:lnTo>
                        <a:pt x="187" y="122"/>
                      </a:lnTo>
                      <a:lnTo>
                        <a:pt x="189" y="122"/>
                      </a:lnTo>
                      <a:lnTo>
                        <a:pt x="191" y="124"/>
                      </a:lnTo>
                      <a:lnTo>
                        <a:pt x="192" y="124"/>
                      </a:lnTo>
                      <a:lnTo>
                        <a:pt x="194" y="125"/>
                      </a:lnTo>
                      <a:lnTo>
                        <a:pt x="195" y="125"/>
                      </a:lnTo>
                      <a:lnTo>
                        <a:pt x="200" y="127"/>
                      </a:lnTo>
                      <a:lnTo>
                        <a:pt x="205" y="128"/>
                      </a:lnTo>
                      <a:lnTo>
                        <a:pt x="207" y="130"/>
                      </a:lnTo>
                      <a:lnTo>
                        <a:pt x="208" y="130"/>
                      </a:lnTo>
                      <a:lnTo>
                        <a:pt x="210" y="130"/>
                      </a:lnTo>
                      <a:lnTo>
                        <a:pt x="210" y="132"/>
                      </a:lnTo>
                      <a:lnTo>
                        <a:pt x="213" y="132"/>
                      </a:lnTo>
                      <a:lnTo>
                        <a:pt x="215" y="133"/>
                      </a:lnTo>
                      <a:lnTo>
                        <a:pt x="218" y="135"/>
                      </a:lnTo>
                      <a:lnTo>
                        <a:pt x="220" y="135"/>
                      </a:lnTo>
                      <a:lnTo>
                        <a:pt x="238" y="141"/>
                      </a:lnTo>
                      <a:lnTo>
                        <a:pt x="241" y="143"/>
                      </a:lnTo>
                      <a:lnTo>
                        <a:pt x="246" y="145"/>
                      </a:lnTo>
                      <a:lnTo>
                        <a:pt x="247" y="146"/>
                      </a:lnTo>
                      <a:lnTo>
                        <a:pt x="249" y="146"/>
                      </a:lnTo>
                      <a:lnTo>
                        <a:pt x="249" y="148"/>
                      </a:lnTo>
                      <a:lnTo>
                        <a:pt x="251" y="148"/>
                      </a:lnTo>
                      <a:lnTo>
                        <a:pt x="252" y="148"/>
                      </a:lnTo>
                      <a:lnTo>
                        <a:pt x="254" y="148"/>
                      </a:lnTo>
                      <a:lnTo>
                        <a:pt x="254" y="150"/>
                      </a:lnTo>
                      <a:lnTo>
                        <a:pt x="256" y="150"/>
                      </a:lnTo>
                      <a:lnTo>
                        <a:pt x="257" y="150"/>
                      </a:lnTo>
                      <a:lnTo>
                        <a:pt x="257" y="151"/>
                      </a:lnTo>
                      <a:lnTo>
                        <a:pt x="259" y="151"/>
                      </a:lnTo>
                      <a:lnTo>
                        <a:pt x="262" y="153"/>
                      </a:lnTo>
                      <a:lnTo>
                        <a:pt x="265" y="153"/>
                      </a:lnTo>
                      <a:lnTo>
                        <a:pt x="265" y="154"/>
                      </a:lnTo>
                      <a:lnTo>
                        <a:pt x="267" y="154"/>
                      </a:lnTo>
                      <a:lnTo>
                        <a:pt x="269" y="154"/>
                      </a:lnTo>
                      <a:lnTo>
                        <a:pt x="270" y="156"/>
                      </a:lnTo>
                      <a:lnTo>
                        <a:pt x="272" y="156"/>
                      </a:lnTo>
                      <a:lnTo>
                        <a:pt x="273" y="158"/>
                      </a:lnTo>
                      <a:lnTo>
                        <a:pt x="275" y="158"/>
                      </a:lnTo>
                      <a:lnTo>
                        <a:pt x="280" y="159"/>
                      </a:lnTo>
                      <a:lnTo>
                        <a:pt x="319" y="182"/>
                      </a:lnTo>
                      <a:lnTo>
                        <a:pt x="358" y="205"/>
                      </a:lnTo>
                      <a:lnTo>
                        <a:pt x="374" y="218"/>
                      </a:lnTo>
                      <a:lnTo>
                        <a:pt x="392" y="232"/>
                      </a:lnTo>
                      <a:lnTo>
                        <a:pt x="423" y="263"/>
                      </a:lnTo>
                      <a:lnTo>
                        <a:pt x="462" y="332"/>
                      </a:lnTo>
                      <a:lnTo>
                        <a:pt x="464" y="348"/>
                      </a:lnTo>
                      <a:lnTo>
                        <a:pt x="462" y="350"/>
                      </a:lnTo>
                      <a:lnTo>
                        <a:pt x="452" y="332"/>
                      </a:lnTo>
                      <a:lnTo>
                        <a:pt x="439" y="311"/>
                      </a:lnTo>
                      <a:lnTo>
                        <a:pt x="420" y="288"/>
                      </a:lnTo>
                      <a:lnTo>
                        <a:pt x="407" y="275"/>
                      </a:lnTo>
                      <a:lnTo>
                        <a:pt x="394" y="262"/>
                      </a:lnTo>
                      <a:lnTo>
                        <a:pt x="378" y="247"/>
                      </a:lnTo>
                      <a:lnTo>
                        <a:pt x="361" y="234"/>
                      </a:lnTo>
                      <a:lnTo>
                        <a:pt x="342" y="223"/>
                      </a:lnTo>
                      <a:lnTo>
                        <a:pt x="319" y="210"/>
                      </a:lnTo>
                      <a:lnTo>
                        <a:pt x="296" y="198"/>
                      </a:lnTo>
                      <a:lnTo>
                        <a:pt x="270" y="189"/>
                      </a:lnTo>
                      <a:lnTo>
                        <a:pt x="218" y="171"/>
                      </a:lnTo>
                      <a:lnTo>
                        <a:pt x="169" y="151"/>
                      </a:lnTo>
                      <a:lnTo>
                        <a:pt x="124" y="132"/>
                      </a:lnTo>
                      <a:lnTo>
                        <a:pt x="83" y="112"/>
                      </a:lnTo>
                      <a:lnTo>
                        <a:pt x="49" y="91"/>
                      </a:lnTo>
                      <a:lnTo>
                        <a:pt x="36" y="81"/>
                      </a:lnTo>
                      <a:lnTo>
                        <a:pt x="25" y="70"/>
                      </a:lnTo>
                      <a:lnTo>
                        <a:pt x="15" y="60"/>
                      </a:lnTo>
                      <a:lnTo>
                        <a:pt x="7" y="50"/>
                      </a:lnTo>
                      <a:lnTo>
                        <a:pt x="3" y="41"/>
                      </a:lnTo>
                      <a:lnTo>
                        <a:pt x="0" y="31"/>
                      </a:lnTo>
                      <a:lnTo>
                        <a:pt x="2" y="18"/>
                      </a:lnTo>
                      <a:lnTo>
                        <a:pt x="5" y="10"/>
                      </a:lnTo>
                      <a:lnTo>
                        <a:pt x="10" y="5"/>
                      </a:lnTo>
                      <a:lnTo>
                        <a:pt x="16" y="0"/>
                      </a:lnTo>
                      <a:close/>
                    </a:path>
                  </a:pathLst>
                </a:custGeom>
                <a:solidFill>
                  <a:srgbClr val="248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5" name="Freeform 304"/>
                <p:cNvSpPr>
                  <a:spLocks/>
                </p:cNvSpPr>
                <p:nvPr/>
              </p:nvSpPr>
              <p:spPr bwMode="auto">
                <a:xfrm>
                  <a:off x="2678488" y="3498305"/>
                  <a:ext cx="299720" cy="358140"/>
                </a:xfrm>
                <a:custGeom>
                  <a:avLst/>
                  <a:gdLst>
                    <a:gd name="T0" fmla="*/ 13 w 462"/>
                    <a:gd name="T1" fmla="*/ 2 h 348"/>
                    <a:gd name="T2" fmla="*/ 11 w 462"/>
                    <a:gd name="T3" fmla="*/ 5 h 348"/>
                    <a:gd name="T4" fmla="*/ 11 w 462"/>
                    <a:gd name="T5" fmla="*/ 6 h 348"/>
                    <a:gd name="T6" fmla="*/ 10 w 462"/>
                    <a:gd name="T7" fmla="*/ 6 h 348"/>
                    <a:gd name="T8" fmla="*/ 10 w 462"/>
                    <a:gd name="T9" fmla="*/ 8 h 348"/>
                    <a:gd name="T10" fmla="*/ 10 w 462"/>
                    <a:gd name="T11" fmla="*/ 10 h 348"/>
                    <a:gd name="T12" fmla="*/ 8 w 462"/>
                    <a:gd name="T13" fmla="*/ 11 h 348"/>
                    <a:gd name="T14" fmla="*/ 10 w 462"/>
                    <a:gd name="T15" fmla="*/ 13 h 348"/>
                    <a:gd name="T16" fmla="*/ 10 w 462"/>
                    <a:gd name="T17" fmla="*/ 16 h 348"/>
                    <a:gd name="T18" fmla="*/ 10 w 462"/>
                    <a:gd name="T19" fmla="*/ 18 h 348"/>
                    <a:gd name="T20" fmla="*/ 10 w 462"/>
                    <a:gd name="T21" fmla="*/ 21 h 348"/>
                    <a:gd name="T22" fmla="*/ 11 w 462"/>
                    <a:gd name="T23" fmla="*/ 24 h 348"/>
                    <a:gd name="T24" fmla="*/ 11 w 462"/>
                    <a:gd name="T25" fmla="*/ 26 h 348"/>
                    <a:gd name="T26" fmla="*/ 13 w 462"/>
                    <a:gd name="T27" fmla="*/ 28 h 348"/>
                    <a:gd name="T28" fmla="*/ 14 w 462"/>
                    <a:gd name="T29" fmla="*/ 31 h 348"/>
                    <a:gd name="T30" fmla="*/ 18 w 462"/>
                    <a:gd name="T31" fmla="*/ 36 h 348"/>
                    <a:gd name="T32" fmla="*/ 21 w 462"/>
                    <a:gd name="T33" fmla="*/ 39 h 348"/>
                    <a:gd name="T34" fmla="*/ 26 w 462"/>
                    <a:gd name="T35" fmla="*/ 42 h 348"/>
                    <a:gd name="T36" fmla="*/ 29 w 462"/>
                    <a:gd name="T37" fmla="*/ 44 h 348"/>
                    <a:gd name="T38" fmla="*/ 32 w 462"/>
                    <a:gd name="T39" fmla="*/ 47 h 348"/>
                    <a:gd name="T40" fmla="*/ 36 w 462"/>
                    <a:gd name="T41" fmla="*/ 49 h 348"/>
                    <a:gd name="T42" fmla="*/ 44 w 462"/>
                    <a:gd name="T43" fmla="*/ 54 h 348"/>
                    <a:gd name="T44" fmla="*/ 49 w 462"/>
                    <a:gd name="T45" fmla="*/ 57 h 348"/>
                    <a:gd name="T46" fmla="*/ 54 w 462"/>
                    <a:gd name="T47" fmla="*/ 60 h 348"/>
                    <a:gd name="T48" fmla="*/ 58 w 462"/>
                    <a:gd name="T49" fmla="*/ 63 h 348"/>
                    <a:gd name="T50" fmla="*/ 65 w 462"/>
                    <a:gd name="T51" fmla="*/ 67 h 348"/>
                    <a:gd name="T52" fmla="*/ 70 w 462"/>
                    <a:gd name="T53" fmla="*/ 70 h 348"/>
                    <a:gd name="T54" fmla="*/ 81 w 462"/>
                    <a:gd name="T55" fmla="*/ 76 h 348"/>
                    <a:gd name="T56" fmla="*/ 91 w 462"/>
                    <a:gd name="T57" fmla="*/ 81 h 348"/>
                    <a:gd name="T58" fmla="*/ 102 w 462"/>
                    <a:gd name="T59" fmla="*/ 86 h 348"/>
                    <a:gd name="T60" fmla="*/ 114 w 462"/>
                    <a:gd name="T61" fmla="*/ 91 h 348"/>
                    <a:gd name="T62" fmla="*/ 125 w 462"/>
                    <a:gd name="T63" fmla="*/ 96 h 348"/>
                    <a:gd name="T64" fmla="*/ 136 w 462"/>
                    <a:gd name="T65" fmla="*/ 101 h 348"/>
                    <a:gd name="T66" fmla="*/ 146 w 462"/>
                    <a:gd name="T67" fmla="*/ 107 h 348"/>
                    <a:gd name="T68" fmla="*/ 156 w 462"/>
                    <a:gd name="T69" fmla="*/ 111 h 348"/>
                    <a:gd name="T70" fmla="*/ 164 w 462"/>
                    <a:gd name="T71" fmla="*/ 114 h 348"/>
                    <a:gd name="T72" fmla="*/ 172 w 462"/>
                    <a:gd name="T73" fmla="*/ 117 h 348"/>
                    <a:gd name="T74" fmla="*/ 182 w 462"/>
                    <a:gd name="T75" fmla="*/ 120 h 348"/>
                    <a:gd name="T76" fmla="*/ 189 w 462"/>
                    <a:gd name="T77" fmla="*/ 124 h 348"/>
                    <a:gd name="T78" fmla="*/ 198 w 462"/>
                    <a:gd name="T79" fmla="*/ 127 h 348"/>
                    <a:gd name="T80" fmla="*/ 205 w 462"/>
                    <a:gd name="T81" fmla="*/ 130 h 348"/>
                    <a:gd name="T82" fmla="*/ 211 w 462"/>
                    <a:gd name="T83" fmla="*/ 132 h 348"/>
                    <a:gd name="T84" fmla="*/ 236 w 462"/>
                    <a:gd name="T85" fmla="*/ 141 h 348"/>
                    <a:gd name="T86" fmla="*/ 245 w 462"/>
                    <a:gd name="T87" fmla="*/ 146 h 348"/>
                    <a:gd name="T88" fmla="*/ 249 w 462"/>
                    <a:gd name="T89" fmla="*/ 148 h 348"/>
                    <a:gd name="T90" fmla="*/ 252 w 462"/>
                    <a:gd name="T91" fmla="*/ 150 h 348"/>
                    <a:gd name="T92" fmla="*/ 257 w 462"/>
                    <a:gd name="T93" fmla="*/ 151 h 348"/>
                    <a:gd name="T94" fmla="*/ 263 w 462"/>
                    <a:gd name="T95" fmla="*/ 154 h 348"/>
                    <a:gd name="T96" fmla="*/ 267 w 462"/>
                    <a:gd name="T97" fmla="*/ 154 h 348"/>
                    <a:gd name="T98" fmla="*/ 270 w 462"/>
                    <a:gd name="T99" fmla="*/ 156 h 348"/>
                    <a:gd name="T100" fmla="*/ 278 w 462"/>
                    <a:gd name="T101" fmla="*/ 159 h 348"/>
                    <a:gd name="T102" fmla="*/ 390 w 462"/>
                    <a:gd name="T103" fmla="*/ 232 h 348"/>
                    <a:gd name="T104" fmla="*/ 452 w 462"/>
                    <a:gd name="T105" fmla="*/ 328 h 348"/>
                    <a:gd name="T106" fmla="*/ 361 w 462"/>
                    <a:gd name="T107" fmla="*/ 232 h 348"/>
                    <a:gd name="T108" fmla="*/ 218 w 462"/>
                    <a:gd name="T109" fmla="*/ 169 h 348"/>
                    <a:gd name="T110" fmla="*/ 23 w 462"/>
                    <a:gd name="T111" fmla="*/ 70 h 348"/>
                    <a:gd name="T112" fmla="*/ 1 w 462"/>
                    <a:gd name="T113" fmla="*/ 18 h 3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348"/>
                    <a:gd name="T173" fmla="*/ 462 w 462"/>
                    <a:gd name="T174" fmla="*/ 348 h 3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348">
                      <a:moveTo>
                        <a:pt x="14" y="0"/>
                      </a:moveTo>
                      <a:lnTo>
                        <a:pt x="14" y="2"/>
                      </a:lnTo>
                      <a:lnTo>
                        <a:pt x="13" y="2"/>
                      </a:lnTo>
                      <a:lnTo>
                        <a:pt x="13" y="3"/>
                      </a:lnTo>
                      <a:lnTo>
                        <a:pt x="11" y="3"/>
                      </a:lnTo>
                      <a:lnTo>
                        <a:pt x="11" y="5"/>
                      </a:lnTo>
                      <a:lnTo>
                        <a:pt x="11" y="6"/>
                      </a:lnTo>
                      <a:lnTo>
                        <a:pt x="10" y="6"/>
                      </a:lnTo>
                      <a:lnTo>
                        <a:pt x="10" y="8"/>
                      </a:lnTo>
                      <a:lnTo>
                        <a:pt x="10" y="10"/>
                      </a:lnTo>
                      <a:lnTo>
                        <a:pt x="8" y="10"/>
                      </a:lnTo>
                      <a:lnTo>
                        <a:pt x="8" y="11"/>
                      </a:lnTo>
                      <a:lnTo>
                        <a:pt x="8" y="13"/>
                      </a:lnTo>
                      <a:lnTo>
                        <a:pt x="10" y="13"/>
                      </a:lnTo>
                      <a:lnTo>
                        <a:pt x="10" y="15"/>
                      </a:lnTo>
                      <a:lnTo>
                        <a:pt x="10" y="16"/>
                      </a:lnTo>
                      <a:lnTo>
                        <a:pt x="10" y="18"/>
                      </a:lnTo>
                      <a:lnTo>
                        <a:pt x="10" y="19"/>
                      </a:lnTo>
                      <a:lnTo>
                        <a:pt x="10" y="21"/>
                      </a:lnTo>
                      <a:lnTo>
                        <a:pt x="10" y="23"/>
                      </a:lnTo>
                      <a:lnTo>
                        <a:pt x="11" y="24"/>
                      </a:lnTo>
                      <a:lnTo>
                        <a:pt x="11" y="26"/>
                      </a:lnTo>
                      <a:lnTo>
                        <a:pt x="13" y="26"/>
                      </a:lnTo>
                      <a:lnTo>
                        <a:pt x="13" y="28"/>
                      </a:lnTo>
                      <a:lnTo>
                        <a:pt x="13" y="29"/>
                      </a:lnTo>
                      <a:lnTo>
                        <a:pt x="14" y="31"/>
                      </a:lnTo>
                      <a:lnTo>
                        <a:pt x="16" y="32"/>
                      </a:lnTo>
                      <a:lnTo>
                        <a:pt x="16" y="34"/>
                      </a:lnTo>
                      <a:lnTo>
                        <a:pt x="18" y="34"/>
                      </a:lnTo>
                      <a:lnTo>
                        <a:pt x="18" y="36"/>
                      </a:lnTo>
                      <a:lnTo>
                        <a:pt x="19" y="36"/>
                      </a:lnTo>
                      <a:lnTo>
                        <a:pt x="19" y="37"/>
                      </a:lnTo>
                      <a:lnTo>
                        <a:pt x="21" y="37"/>
                      </a:lnTo>
                      <a:lnTo>
                        <a:pt x="21" y="39"/>
                      </a:lnTo>
                      <a:lnTo>
                        <a:pt x="23" y="39"/>
                      </a:lnTo>
                      <a:lnTo>
                        <a:pt x="23" y="41"/>
                      </a:lnTo>
                      <a:lnTo>
                        <a:pt x="24" y="41"/>
                      </a:lnTo>
                      <a:lnTo>
                        <a:pt x="26" y="42"/>
                      </a:lnTo>
                      <a:lnTo>
                        <a:pt x="27" y="42"/>
                      </a:lnTo>
                      <a:lnTo>
                        <a:pt x="27" y="44"/>
                      </a:lnTo>
                      <a:lnTo>
                        <a:pt x="29" y="44"/>
                      </a:lnTo>
                      <a:lnTo>
                        <a:pt x="29" y="45"/>
                      </a:lnTo>
                      <a:lnTo>
                        <a:pt x="31" y="45"/>
                      </a:lnTo>
                      <a:lnTo>
                        <a:pt x="32" y="45"/>
                      </a:lnTo>
                      <a:lnTo>
                        <a:pt x="32" y="47"/>
                      </a:lnTo>
                      <a:lnTo>
                        <a:pt x="34" y="47"/>
                      </a:lnTo>
                      <a:lnTo>
                        <a:pt x="34" y="49"/>
                      </a:lnTo>
                      <a:lnTo>
                        <a:pt x="36" y="49"/>
                      </a:lnTo>
                      <a:lnTo>
                        <a:pt x="37" y="50"/>
                      </a:lnTo>
                      <a:lnTo>
                        <a:pt x="39" y="50"/>
                      </a:lnTo>
                      <a:lnTo>
                        <a:pt x="41" y="52"/>
                      </a:lnTo>
                      <a:lnTo>
                        <a:pt x="42" y="54"/>
                      </a:lnTo>
                      <a:lnTo>
                        <a:pt x="44" y="54"/>
                      </a:lnTo>
                      <a:lnTo>
                        <a:pt x="45" y="55"/>
                      </a:lnTo>
                      <a:lnTo>
                        <a:pt x="47" y="57"/>
                      </a:lnTo>
                      <a:lnTo>
                        <a:pt x="49" y="57"/>
                      </a:lnTo>
                      <a:lnTo>
                        <a:pt x="50" y="58"/>
                      </a:lnTo>
                      <a:lnTo>
                        <a:pt x="52" y="60"/>
                      </a:lnTo>
                      <a:lnTo>
                        <a:pt x="54" y="60"/>
                      </a:lnTo>
                      <a:lnTo>
                        <a:pt x="55" y="62"/>
                      </a:lnTo>
                      <a:lnTo>
                        <a:pt x="57" y="63"/>
                      </a:lnTo>
                      <a:lnTo>
                        <a:pt x="58" y="63"/>
                      </a:lnTo>
                      <a:lnTo>
                        <a:pt x="60" y="65"/>
                      </a:lnTo>
                      <a:lnTo>
                        <a:pt x="62" y="65"/>
                      </a:lnTo>
                      <a:lnTo>
                        <a:pt x="65" y="67"/>
                      </a:lnTo>
                      <a:lnTo>
                        <a:pt x="67" y="68"/>
                      </a:lnTo>
                      <a:lnTo>
                        <a:pt x="68" y="68"/>
                      </a:lnTo>
                      <a:lnTo>
                        <a:pt x="70" y="70"/>
                      </a:lnTo>
                      <a:lnTo>
                        <a:pt x="71" y="71"/>
                      </a:lnTo>
                      <a:lnTo>
                        <a:pt x="73" y="71"/>
                      </a:lnTo>
                      <a:lnTo>
                        <a:pt x="75" y="73"/>
                      </a:lnTo>
                      <a:lnTo>
                        <a:pt x="76" y="73"/>
                      </a:lnTo>
                      <a:lnTo>
                        <a:pt x="78" y="75"/>
                      </a:lnTo>
                      <a:lnTo>
                        <a:pt x="81" y="76"/>
                      </a:lnTo>
                      <a:lnTo>
                        <a:pt x="83" y="76"/>
                      </a:lnTo>
                      <a:lnTo>
                        <a:pt x="84" y="78"/>
                      </a:lnTo>
                      <a:lnTo>
                        <a:pt x="86" y="78"/>
                      </a:lnTo>
                      <a:lnTo>
                        <a:pt x="88" y="80"/>
                      </a:lnTo>
                      <a:lnTo>
                        <a:pt x="89" y="80"/>
                      </a:lnTo>
                      <a:lnTo>
                        <a:pt x="91" y="81"/>
                      </a:lnTo>
                      <a:lnTo>
                        <a:pt x="93" y="83"/>
                      </a:lnTo>
                      <a:lnTo>
                        <a:pt x="96" y="83"/>
                      </a:lnTo>
                      <a:lnTo>
                        <a:pt x="97" y="84"/>
                      </a:lnTo>
                      <a:lnTo>
                        <a:pt x="99" y="84"/>
                      </a:lnTo>
                      <a:lnTo>
                        <a:pt x="101" y="86"/>
                      </a:lnTo>
                      <a:lnTo>
                        <a:pt x="102" y="86"/>
                      </a:lnTo>
                      <a:lnTo>
                        <a:pt x="104" y="88"/>
                      </a:lnTo>
                      <a:lnTo>
                        <a:pt x="106" y="88"/>
                      </a:lnTo>
                      <a:lnTo>
                        <a:pt x="107" y="89"/>
                      </a:lnTo>
                      <a:lnTo>
                        <a:pt x="109" y="89"/>
                      </a:lnTo>
                      <a:lnTo>
                        <a:pt x="112" y="91"/>
                      </a:lnTo>
                      <a:lnTo>
                        <a:pt x="114" y="91"/>
                      </a:lnTo>
                      <a:lnTo>
                        <a:pt x="115" y="93"/>
                      </a:lnTo>
                      <a:lnTo>
                        <a:pt x="117" y="93"/>
                      </a:lnTo>
                      <a:lnTo>
                        <a:pt x="119" y="94"/>
                      </a:lnTo>
                      <a:lnTo>
                        <a:pt x="120" y="94"/>
                      </a:lnTo>
                      <a:lnTo>
                        <a:pt x="123" y="96"/>
                      </a:lnTo>
                      <a:lnTo>
                        <a:pt x="125" y="96"/>
                      </a:lnTo>
                      <a:lnTo>
                        <a:pt x="127" y="97"/>
                      </a:lnTo>
                      <a:lnTo>
                        <a:pt x="128" y="97"/>
                      </a:lnTo>
                      <a:lnTo>
                        <a:pt x="130" y="99"/>
                      </a:lnTo>
                      <a:lnTo>
                        <a:pt x="132" y="99"/>
                      </a:lnTo>
                      <a:lnTo>
                        <a:pt x="133" y="101"/>
                      </a:lnTo>
                      <a:lnTo>
                        <a:pt x="136" y="101"/>
                      </a:lnTo>
                      <a:lnTo>
                        <a:pt x="138" y="102"/>
                      </a:lnTo>
                      <a:lnTo>
                        <a:pt x="140" y="104"/>
                      </a:lnTo>
                      <a:lnTo>
                        <a:pt x="141" y="104"/>
                      </a:lnTo>
                      <a:lnTo>
                        <a:pt x="143" y="104"/>
                      </a:lnTo>
                      <a:lnTo>
                        <a:pt x="145" y="106"/>
                      </a:lnTo>
                      <a:lnTo>
                        <a:pt x="146" y="107"/>
                      </a:lnTo>
                      <a:lnTo>
                        <a:pt x="149" y="107"/>
                      </a:lnTo>
                      <a:lnTo>
                        <a:pt x="151" y="107"/>
                      </a:lnTo>
                      <a:lnTo>
                        <a:pt x="153" y="109"/>
                      </a:lnTo>
                      <a:lnTo>
                        <a:pt x="154" y="111"/>
                      </a:lnTo>
                      <a:lnTo>
                        <a:pt x="156" y="111"/>
                      </a:lnTo>
                      <a:lnTo>
                        <a:pt x="158" y="111"/>
                      </a:lnTo>
                      <a:lnTo>
                        <a:pt x="161" y="112"/>
                      </a:lnTo>
                      <a:lnTo>
                        <a:pt x="163" y="112"/>
                      </a:lnTo>
                      <a:lnTo>
                        <a:pt x="164" y="114"/>
                      </a:lnTo>
                      <a:lnTo>
                        <a:pt x="167" y="114"/>
                      </a:lnTo>
                      <a:lnTo>
                        <a:pt x="167" y="115"/>
                      </a:lnTo>
                      <a:lnTo>
                        <a:pt x="169" y="115"/>
                      </a:lnTo>
                      <a:lnTo>
                        <a:pt x="171" y="117"/>
                      </a:lnTo>
                      <a:lnTo>
                        <a:pt x="172" y="117"/>
                      </a:lnTo>
                      <a:lnTo>
                        <a:pt x="177" y="119"/>
                      </a:lnTo>
                      <a:lnTo>
                        <a:pt x="179" y="119"/>
                      </a:lnTo>
                      <a:lnTo>
                        <a:pt x="182" y="120"/>
                      </a:lnTo>
                      <a:lnTo>
                        <a:pt x="185" y="122"/>
                      </a:lnTo>
                      <a:lnTo>
                        <a:pt x="187" y="122"/>
                      </a:lnTo>
                      <a:lnTo>
                        <a:pt x="189" y="124"/>
                      </a:lnTo>
                      <a:lnTo>
                        <a:pt x="190" y="124"/>
                      </a:lnTo>
                      <a:lnTo>
                        <a:pt x="192" y="125"/>
                      </a:lnTo>
                      <a:lnTo>
                        <a:pt x="193" y="125"/>
                      </a:lnTo>
                      <a:lnTo>
                        <a:pt x="198" y="127"/>
                      </a:lnTo>
                      <a:lnTo>
                        <a:pt x="203" y="128"/>
                      </a:lnTo>
                      <a:lnTo>
                        <a:pt x="205" y="130"/>
                      </a:lnTo>
                      <a:lnTo>
                        <a:pt x="206" y="130"/>
                      </a:lnTo>
                      <a:lnTo>
                        <a:pt x="208" y="130"/>
                      </a:lnTo>
                      <a:lnTo>
                        <a:pt x="208" y="132"/>
                      </a:lnTo>
                      <a:lnTo>
                        <a:pt x="211" y="132"/>
                      </a:lnTo>
                      <a:lnTo>
                        <a:pt x="213" y="133"/>
                      </a:lnTo>
                      <a:lnTo>
                        <a:pt x="216" y="135"/>
                      </a:lnTo>
                      <a:lnTo>
                        <a:pt x="218" y="135"/>
                      </a:lnTo>
                      <a:lnTo>
                        <a:pt x="236" y="141"/>
                      </a:lnTo>
                      <a:lnTo>
                        <a:pt x="239" y="143"/>
                      </a:lnTo>
                      <a:lnTo>
                        <a:pt x="244" y="145"/>
                      </a:lnTo>
                      <a:lnTo>
                        <a:pt x="245" y="146"/>
                      </a:lnTo>
                      <a:lnTo>
                        <a:pt x="247" y="146"/>
                      </a:lnTo>
                      <a:lnTo>
                        <a:pt x="247" y="148"/>
                      </a:lnTo>
                      <a:lnTo>
                        <a:pt x="249" y="148"/>
                      </a:lnTo>
                      <a:lnTo>
                        <a:pt x="250" y="148"/>
                      </a:lnTo>
                      <a:lnTo>
                        <a:pt x="252" y="148"/>
                      </a:lnTo>
                      <a:lnTo>
                        <a:pt x="252" y="150"/>
                      </a:lnTo>
                      <a:lnTo>
                        <a:pt x="254" y="150"/>
                      </a:lnTo>
                      <a:lnTo>
                        <a:pt x="255" y="150"/>
                      </a:lnTo>
                      <a:lnTo>
                        <a:pt x="255" y="151"/>
                      </a:lnTo>
                      <a:lnTo>
                        <a:pt x="257" y="151"/>
                      </a:lnTo>
                      <a:lnTo>
                        <a:pt x="260" y="153"/>
                      </a:lnTo>
                      <a:lnTo>
                        <a:pt x="263" y="153"/>
                      </a:lnTo>
                      <a:lnTo>
                        <a:pt x="263" y="154"/>
                      </a:lnTo>
                      <a:lnTo>
                        <a:pt x="265" y="154"/>
                      </a:lnTo>
                      <a:lnTo>
                        <a:pt x="267" y="154"/>
                      </a:lnTo>
                      <a:lnTo>
                        <a:pt x="268" y="156"/>
                      </a:lnTo>
                      <a:lnTo>
                        <a:pt x="270" y="156"/>
                      </a:lnTo>
                      <a:lnTo>
                        <a:pt x="271" y="158"/>
                      </a:lnTo>
                      <a:lnTo>
                        <a:pt x="273" y="158"/>
                      </a:lnTo>
                      <a:lnTo>
                        <a:pt x="278" y="159"/>
                      </a:lnTo>
                      <a:lnTo>
                        <a:pt x="317" y="182"/>
                      </a:lnTo>
                      <a:lnTo>
                        <a:pt x="356" y="205"/>
                      </a:lnTo>
                      <a:lnTo>
                        <a:pt x="372" y="218"/>
                      </a:lnTo>
                      <a:lnTo>
                        <a:pt x="390" y="232"/>
                      </a:lnTo>
                      <a:lnTo>
                        <a:pt x="421" y="263"/>
                      </a:lnTo>
                      <a:lnTo>
                        <a:pt x="460" y="332"/>
                      </a:lnTo>
                      <a:lnTo>
                        <a:pt x="462" y="348"/>
                      </a:lnTo>
                      <a:lnTo>
                        <a:pt x="452" y="328"/>
                      </a:lnTo>
                      <a:lnTo>
                        <a:pt x="439" y="309"/>
                      </a:lnTo>
                      <a:lnTo>
                        <a:pt x="420" y="286"/>
                      </a:lnTo>
                      <a:lnTo>
                        <a:pt x="407" y="273"/>
                      </a:lnTo>
                      <a:lnTo>
                        <a:pt x="393" y="258"/>
                      </a:lnTo>
                      <a:lnTo>
                        <a:pt x="377" y="245"/>
                      </a:lnTo>
                      <a:lnTo>
                        <a:pt x="361" y="232"/>
                      </a:lnTo>
                      <a:lnTo>
                        <a:pt x="341" y="219"/>
                      </a:lnTo>
                      <a:lnTo>
                        <a:pt x="320" y="208"/>
                      </a:lnTo>
                      <a:lnTo>
                        <a:pt x="296" y="197"/>
                      </a:lnTo>
                      <a:lnTo>
                        <a:pt x="271" y="187"/>
                      </a:lnTo>
                      <a:lnTo>
                        <a:pt x="218" y="169"/>
                      </a:lnTo>
                      <a:lnTo>
                        <a:pt x="169" y="150"/>
                      </a:lnTo>
                      <a:lnTo>
                        <a:pt x="123" y="130"/>
                      </a:lnTo>
                      <a:lnTo>
                        <a:pt x="83" y="111"/>
                      </a:lnTo>
                      <a:lnTo>
                        <a:pt x="49" y="89"/>
                      </a:lnTo>
                      <a:lnTo>
                        <a:pt x="36" y="80"/>
                      </a:lnTo>
                      <a:lnTo>
                        <a:pt x="23" y="70"/>
                      </a:lnTo>
                      <a:lnTo>
                        <a:pt x="14" y="58"/>
                      </a:lnTo>
                      <a:lnTo>
                        <a:pt x="6" y="49"/>
                      </a:lnTo>
                      <a:lnTo>
                        <a:pt x="1" y="39"/>
                      </a:lnTo>
                      <a:lnTo>
                        <a:pt x="0" y="29"/>
                      </a:lnTo>
                      <a:lnTo>
                        <a:pt x="1" y="18"/>
                      </a:lnTo>
                      <a:lnTo>
                        <a:pt x="3" y="10"/>
                      </a:lnTo>
                      <a:lnTo>
                        <a:pt x="8" y="3"/>
                      </a:lnTo>
                      <a:lnTo>
                        <a:pt x="14" y="0"/>
                      </a:lnTo>
                      <a:close/>
                    </a:path>
                  </a:pathLst>
                </a:custGeom>
                <a:solidFill>
                  <a:srgbClr val="288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6" name="Freeform 305"/>
                <p:cNvSpPr>
                  <a:spLocks/>
                </p:cNvSpPr>
                <p:nvPr/>
              </p:nvSpPr>
              <p:spPr bwMode="auto">
                <a:xfrm>
                  <a:off x="2679758" y="3498305"/>
                  <a:ext cx="297180" cy="353060"/>
                </a:xfrm>
                <a:custGeom>
                  <a:avLst/>
                  <a:gdLst>
                    <a:gd name="T0" fmla="*/ 12 w 459"/>
                    <a:gd name="T1" fmla="*/ 2 h 343"/>
                    <a:gd name="T2" fmla="*/ 10 w 459"/>
                    <a:gd name="T3" fmla="*/ 5 h 343"/>
                    <a:gd name="T4" fmla="*/ 10 w 459"/>
                    <a:gd name="T5" fmla="*/ 6 h 343"/>
                    <a:gd name="T6" fmla="*/ 9 w 459"/>
                    <a:gd name="T7" fmla="*/ 6 h 343"/>
                    <a:gd name="T8" fmla="*/ 9 w 459"/>
                    <a:gd name="T9" fmla="*/ 8 h 343"/>
                    <a:gd name="T10" fmla="*/ 9 w 459"/>
                    <a:gd name="T11" fmla="*/ 10 h 343"/>
                    <a:gd name="T12" fmla="*/ 7 w 459"/>
                    <a:gd name="T13" fmla="*/ 11 h 343"/>
                    <a:gd name="T14" fmla="*/ 9 w 459"/>
                    <a:gd name="T15" fmla="*/ 13 h 343"/>
                    <a:gd name="T16" fmla="*/ 9 w 459"/>
                    <a:gd name="T17" fmla="*/ 16 h 343"/>
                    <a:gd name="T18" fmla="*/ 9 w 459"/>
                    <a:gd name="T19" fmla="*/ 18 h 343"/>
                    <a:gd name="T20" fmla="*/ 9 w 459"/>
                    <a:gd name="T21" fmla="*/ 21 h 343"/>
                    <a:gd name="T22" fmla="*/ 10 w 459"/>
                    <a:gd name="T23" fmla="*/ 24 h 343"/>
                    <a:gd name="T24" fmla="*/ 10 w 459"/>
                    <a:gd name="T25" fmla="*/ 26 h 343"/>
                    <a:gd name="T26" fmla="*/ 12 w 459"/>
                    <a:gd name="T27" fmla="*/ 28 h 343"/>
                    <a:gd name="T28" fmla="*/ 13 w 459"/>
                    <a:gd name="T29" fmla="*/ 31 h 343"/>
                    <a:gd name="T30" fmla="*/ 17 w 459"/>
                    <a:gd name="T31" fmla="*/ 36 h 343"/>
                    <a:gd name="T32" fmla="*/ 20 w 459"/>
                    <a:gd name="T33" fmla="*/ 39 h 343"/>
                    <a:gd name="T34" fmla="*/ 25 w 459"/>
                    <a:gd name="T35" fmla="*/ 42 h 343"/>
                    <a:gd name="T36" fmla="*/ 28 w 459"/>
                    <a:gd name="T37" fmla="*/ 44 h 343"/>
                    <a:gd name="T38" fmla="*/ 31 w 459"/>
                    <a:gd name="T39" fmla="*/ 47 h 343"/>
                    <a:gd name="T40" fmla="*/ 35 w 459"/>
                    <a:gd name="T41" fmla="*/ 49 h 343"/>
                    <a:gd name="T42" fmla="*/ 43 w 459"/>
                    <a:gd name="T43" fmla="*/ 54 h 343"/>
                    <a:gd name="T44" fmla="*/ 48 w 459"/>
                    <a:gd name="T45" fmla="*/ 57 h 343"/>
                    <a:gd name="T46" fmla="*/ 53 w 459"/>
                    <a:gd name="T47" fmla="*/ 60 h 343"/>
                    <a:gd name="T48" fmla="*/ 57 w 459"/>
                    <a:gd name="T49" fmla="*/ 63 h 343"/>
                    <a:gd name="T50" fmla="*/ 64 w 459"/>
                    <a:gd name="T51" fmla="*/ 67 h 343"/>
                    <a:gd name="T52" fmla="*/ 69 w 459"/>
                    <a:gd name="T53" fmla="*/ 70 h 343"/>
                    <a:gd name="T54" fmla="*/ 80 w 459"/>
                    <a:gd name="T55" fmla="*/ 76 h 343"/>
                    <a:gd name="T56" fmla="*/ 90 w 459"/>
                    <a:gd name="T57" fmla="*/ 81 h 343"/>
                    <a:gd name="T58" fmla="*/ 101 w 459"/>
                    <a:gd name="T59" fmla="*/ 86 h 343"/>
                    <a:gd name="T60" fmla="*/ 113 w 459"/>
                    <a:gd name="T61" fmla="*/ 91 h 343"/>
                    <a:gd name="T62" fmla="*/ 124 w 459"/>
                    <a:gd name="T63" fmla="*/ 96 h 343"/>
                    <a:gd name="T64" fmla="*/ 135 w 459"/>
                    <a:gd name="T65" fmla="*/ 101 h 343"/>
                    <a:gd name="T66" fmla="*/ 145 w 459"/>
                    <a:gd name="T67" fmla="*/ 107 h 343"/>
                    <a:gd name="T68" fmla="*/ 155 w 459"/>
                    <a:gd name="T69" fmla="*/ 111 h 343"/>
                    <a:gd name="T70" fmla="*/ 163 w 459"/>
                    <a:gd name="T71" fmla="*/ 114 h 343"/>
                    <a:gd name="T72" fmla="*/ 171 w 459"/>
                    <a:gd name="T73" fmla="*/ 117 h 343"/>
                    <a:gd name="T74" fmla="*/ 181 w 459"/>
                    <a:gd name="T75" fmla="*/ 120 h 343"/>
                    <a:gd name="T76" fmla="*/ 188 w 459"/>
                    <a:gd name="T77" fmla="*/ 124 h 343"/>
                    <a:gd name="T78" fmla="*/ 197 w 459"/>
                    <a:gd name="T79" fmla="*/ 127 h 343"/>
                    <a:gd name="T80" fmla="*/ 204 w 459"/>
                    <a:gd name="T81" fmla="*/ 130 h 343"/>
                    <a:gd name="T82" fmla="*/ 210 w 459"/>
                    <a:gd name="T83" fmla="*/ 132 h 343"/>
                    <a:gd name="T84" fmla="*/ 235 w 459"/>
                    <a:gd name="T85" fmla="*/ 141 h 343"/>
                    <a:gd name="T86" fmla="*/ 244 w 459"/>
                    <a:gd name="T87" fmla="*/ 146 h 343"/>
                    <a:gd name="T88" fmla="*/ 248 w 459"/>
                    <a:gd name="T89" fmla="*/ 148 h 343"/>
                    <a:gd name="T90" fmla="*/ 251 w 459"/>
                    <a:gd name="T91" fmla="*/ 150 h 343"/>
                    <a:gd name="T92" fmla="*/ 256 w 459"/>
                    <a:gd name="T93" fmla="*/ 151 h 343"/>
                    <a:gd name="T94" fmla="*/ 262 w 459"/>
                    <a:gd name="T95" fmla="*/ 154 h 343"/>
                    <a:gd name="T96" fmla="*/ 266 w 459"/>
                    <a:gd name="T97" fmla="*/ 154 h 343"/>
                    <a:gd name="T98" fmla="*/ 269 w 459"/>
                    <a:gd name="T99" fmla="*/ 156 h 343"/>
                    <a:gd name="T100" fmla="*/ 277 w 459"/>
                    <a:gd name="T101" fmla="*/ 159 h 343"/>
                    <a:gd name="T102" fmla="*/ 389 w 459"/>
                    <a:gd name="T103" fmla="*/ 232 h 343"/>
                    <a:gd name="T104" fmla="*/ 445 w 459"/>
                    <a:gd name="T105" fmla="*/ 317 h 343"/>
                    <a:gd name="T106" fmla="*/ 353 w 459"/>
                    <a:gd name="T107" fmla="*/ 226 h 343"/>
                    <a:gd name="T108" fmla="*/ 220 w 459"/>
                    <a:gd name="T109" fmla="*/ 167 h 343"/>
                    <a:gd name="T110" fmla="*/ 23 w 459"/>
                    <a:gd name="T111" fmla="*/ 68 h 343"/>
                    <a:gd name="T112" fmla="*/ 0 w 459"/>
                    <a:gd name="T113" fmla="*/ 16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9"/>
                    <a:gd name="T172" fmla="*/ 0 h 343"/>
                    <a:gd name="T173" fmla="*/ 459 w 459"/>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9" h="343">
                      <a:moveTo>
                        <a:pt x="13" y="0"/>
                      </a:moveTo>
                      <a:lnTo>
                        <a:pt x="13" y="2"/>
                      </a:lnTo>
                      <a:lnTo>
                        <a:pt x="12" y="2"/>
                      </a:lnTo>
                      <a:lnTo>
                        <a:pt x="12" y="3"/>
                      </a:lnTo>
                      <a:lnTo>
                        <a:pt x="10" y="3"/>
                      </a:lnTo>
                      <a:lnTo>
                        <a:pt x="10" y="5"/>
                      </a:lnTo>
                      <a:lnTo>
                        <a:pt x="10" y="6"/>
                      </a:lnTo>
                      <a:lnTo>
                        <a:pt x="9" y="6"/>
                      </a:lnTo>
                      <a:lnTo>
                        <a:pt x="9" y="8"/>
                      </a:lnTo>
                      <a:lnTo>
                        <a:pt x="9" y="10"/>
                      </a:lnTo>
                      <a:lnTo>
                        <a:pt x="7" y="10"/>
                      </a:lnTo>
                      <a:lnTo>
                        <a:pt x="7" y="11"/>
                      </a:lnTo>
                      <a:lnTo>
                        <a:pt x="7" y="13"/>
                      </a:lnTo>
                      <a:lnTo>
                        <a:pt x="9" y="13"/>
                      </a:lnTo>
                      <a:lnTo>
                        <a:pt x="9" y="15"/>
                      </a:lnTo>
                      <a:lnTo>
                        <a:pt x="9" y="16"/>
                      </a:lnTo>
                      <a:lnTo>
                        <a:pt x="9" y="18"/>
                      </a:lnTo>
                      <a:lnTo>
                        <a:pt x="9" y="19"/>
                      </a:lnTo>
                      <a:lnTo>
                        <a:pt x="9" y="21"/>
                      </a:lnTo>
                      <a:lnTo>
                        <a:pt x="9" y="23"/>
                      </a:lnTo>
                      <a:lnTo>
                        <a:pt x="10" y="24"/>
                      </a:lnTo>
                      <a:lnTo>
                        <a:pt x="10" y="26"/>
                      </a:lnTo>
                      <a:lnTo>
                        <a:pt x="12" y="26"/>
                      </a:lnTo>
                      <a:lnTo>
                        <a:pt x="12" y="28"/>
                      </a:lnTo>
                      <a:lnTo>
                        <a:pt x="12" y="29"/>
                      </a:lnTo>
                      <a:lnTo>
                        <a:pt x="13" y="31"/>
                      </a:lnTo>
                      <a:lnTo>
                        <a:pt x="15" y="32"/>
                      </a:lnTo>
                      <a:lnTo>
                        <a:pt x="15" y="34"/>
                      </a:lnTo>
                      <a:lnTo>
                        <a:pt x="17" y="34"/>
                      </a:lnTo>
                      <a:lnTo>
                        <a:pt x="17" y="36"/>
                      </a:lnTo>
                      <a:lnTo>
                        <a:pt x="18" y="36"/>
                      </a:lnTo>
                      <a:lnTo>
                        <a:pt x="18" y="37"/>
                      </a:lnTo>
                      <a:lnTo>
                        <a:pt x="20" y="37"/>
                      </a:lnTo>
                      <a:lnTo>
                        <a:pt x="20" y="39"/>
                      </a:lnTo>
                      <a:lnTo>
                        <a:pt x="22" y="39"/>
                      </a:lnTo>
                      <a:lnTo>
                        <a:pt x="22" y="41"/>
                      </a:lnTo>
                      <a:lnTo>
                        <a:pt x="23" y="41"/>
                      </a:lnTo>
                      <a:lnTo>
                        <a:pt x="25" y="42"/>
                      </a:lnTo>
                      <a:lnTo>
                        <a:pt x="26" y="42"/>
                      </a:lnTo>
                      <a:lnTo>
                        <a:pt x="26" y="44"/>
                      </a:lnTo>
                      <a:lnTo>
                        <a:pt x="28" y="44"/>
                      </a:lnTo>
                      <a:lnTo>
                        <a:pt x="28" y="45"/>
                      </a:lnTo>
                      <a:lnTo>
                        <a:pt x="30" y="45"/>
                      </a:lnTo>
                      <a:lnTo>
                        <a:pt x="31" y="45"/>
                      </a:lnTo>
                      <a:lnTo>
                        <a:pt x="31" y="47"/>
                      </a:lnTo>
                      <a:lnTo>
                        <a:pt x="33" y="47"/>
                      </a:lnTo>
                      <a:lnTo>
                        <a:pt x="33" y="49"/>
                      </a:lnTo>
                      <a:lnTo>
                        <a:pt x="35" y="49"/>
                      </a:lnTo>
                      <a:lnTo>
                        <a:pt x="36" y="50"/>
                      </a:lnTo>
                      <a:lnTo>
                        <a:pt x="38" y="50"/>
                      </a:lnTo>
                      <a:lnTo>
                        <a:pt x="40" y="52"/>
                      </a:lnTo>
                      <a:lnTo>
                        <a:pt x="41" y="54"/>
                      </a:lnTo>
                      <a:lnTo>
                        <a:pt x="43" y="54"/>
                      </a:lnTo>
                      <a:lnTo>
                        <a:pt x="44" y="55"/>
                      </a:lnTo>
                      <a:lnTo>
                        <a:pt x="46" y="57"/>
                      </a:lnTo>
                      <a:lnTo>
                        <a:pt x="48" y="57"/>
                      </a:lnTo>
                      <a:lnTo>
                        <a:pt x="49" y="58"/>
                      </a:lnTo>
                      <a:lnTo>
                        <a:pt x="51" y="60"/>
                      </a:lnTo>
                      <a:lnTo>
                        <a:pt x="53" y="60"/>
                      </a:lnTo>
                      <a:lnTo>
                        <a:pt x="54" y="62"/>
                      </a:lnTo>
                      <a:lnTo>
                        <a:pt x="56" y="63"/>
                      </a:lnTo>
                      <a:lnTo>
                        <a:pt x="57" y="63"/>
                      </a:lnTo>
                      <a:lnTo>
                        <a:pt x="59" y="65"/>
                      </a:lnTo>
                      <a:lnTo>
                        <a:pt x="61" y="65"/>
                      </a:lnTo>
                      <a:lnTo>
                        <a:pt x="64" y="67"/>
                      </a:lnTo>
                      <a:lnTo>
                        <a:pt x="66" y="68"/>
                      </a:lnTo>
                      <a:lnTo>
                        <a:pt x="67" y="68"/>
                      </a:lnTo>
                      <a:lnTo>
                        <a:pt x="69" y="70"/>
                      </a:lnTo>
                      <a:lnTo>
                        <a:pt x="70" y="71"/>
                      </a:lnTo>
                      <a:lnTo>
                        <a:pt x="72" y="71"/>
                      </a:lnTo>
                      <a:lnTo>
                        <a:pt x="74" y="73"/>
                      </a:lnTo>
                      <a:lnTo>
                        <a:pt x="75" y="73"/>
                      </a:lnTo>
                      <a:lnTo>
                        <a:pt x="77" y="75"/>
                      </a:lnTo>
                      <a:lnTo>
                        <a:pt x="80" y="76"/>
                      </a:lnTo>
                      <a:lnTo>
                        <a:pt x="82" y="76"/>
                      </a:lnTo>
                      <a:lnTo>
                        <a:pt x="83" y="78"/>
                      </a:lnTo>
                      <a:lnTo>
                        <a:pt x="85" y="78"/>
                      </a:lnTo>
                      <a:lnTo>
                        <a:pt x="87" y="80"/>
                      </a:lnTo>
                      <a:lnTo>
                        <a:pt x="88" y="80"/>
                      </a:lnTo>
                      <a:lnTo>
                        <a:pt x="90" y="81"/>
                      </a:lnTo>
                      <a:lnTo>
                        <a:pt x="92" y="83"/>
                      </a:lnTo>
                      <a:lnTo>
                        <a:pt x="95" y="83"/>
                      </a:lnTo>
                      <a:lnTo>
                        <a:pt x="96" y="84"/>
                      </a:lnTo>
                      <a:lnTo>
                        <a:pt x="98" y="84"/>
                      </a:lnTo>
                      <a:lnTo>
                        <a:pt x="100" y="86"/>
                      </a:lnTo>
                      <a:lnTo>
                        <a:pt x="101" y="86"/>
                      </a:lnTo>
                      <a:lnTo>
                        <a:pt x="103" y="88"/>
                      </a:lnTo>
                      <a:lnTo>
                        <a:pt x="105" y="88"/>
                      </a:lnTo>
                      <a:lnTo>
                        <a:pt x="106" y="89"/>
                      </a:lnTo>
                      <a:lnTo>
                        <a:pt x="108" y="89"/>
                      </a:lnTo>
                      <a:lnTo>
                        <a:pt x="111" y="91"/>
                      </a:lnTo>
                      <a:lnTo>
                        <a:pt x="113" y="91"/>
                      </a:lnTo>
                      <a:lnTo>
                        <a:pt x="114" y="93"/>
                      </a:lnTo>
                      <a:lnTo>
                        <a:pt x="116" y="93"/>
                      </a:lnTo>
                      <a:lnTo>
                        <a:pt x="118" y="94"/>
                      </a:lnTo>
                      <a:lnTo>
                        <a:pt x="119" y="94"/>
                      </a:lnTo>
                      <a:lnTo>
                        <a:pt x="122" y="96"/>
                      </a:lnTo>
                      <a:lnTo>
                        <a:pt x="124" y="96"/>
                      </a:lnTo>
                      <a:lnTo>
                        <a:pt x="126" y="97"/>
                      </a:lnTo>
                      <a:lnTo>
                        <a:pt x="127" y="97"/>
                      </a:lnTo>
                      <a:lnTo>
                        <a:pt x="129" y="99"/>
                      </a:lnTo>
                      <a:lnTo>
                        <a:pt x="131" y="99"/>
                      </a:lnTo>
                      <a:lnTo>
                        <a:pt x="132" y="101"/>
                      </a:lnTo>
                      <a:lnTo>
                        <a:pt x="135" y="101"/>
                      </a:lnTo>
                      <a:lnTo>
                        <a:pt x="137" y="102"/>
                      </a:lnTo>
                      <a:lnTo>
                        <a:pt x="139" y="104"/>
                      </a:lnTo>
                      <a:lnTo>
                        <a:pt x="140" y="104"/>
                      </a:lnTo>
                      <a:lnTo>
                        <a:pt x="142" y="104"/>
                      </a:lnTo>
                      <a:lnTo>
                        <a:pt x="144" y="106"/>
                      </a:lnTo>
                      <a:lnTo>
                        <a:pt x="145" y="107"/>
                      </a:lnTo>
                      <a:lnTo>
                        <a:pt x="148" y="107"/>
                      </a:lnTo>
                      <a:lnTo>
                        <a:pt x="150" y="107"/>
                      </a:lnTo>
                      <a:lnTo>
                        <a:pt x="152" y="109"/>
                      </a:lnTo>
                      <a:lnTo>
                        <a:pt x="153" y="111"/>
                      </a:lnTo>
                      <a:lnTo>
                        <a:pt x="155" y="111"/>
                      </a:lnTo>
                      <a:lnTo>
                        <a:pt x="157" y="111"/>
                      </a:lnTo>
                      <a:lnTo>
                        <a:pt x="160" y="112"/>
                      </a:lnTo>
                      <a:lnTo>
                        <a:pt x="162" y="112"/>
                      </a:lnTo>
                      <a:lnTo>
                        <a:pt x="163" y="114"/>
                      </a:lnTo>
                      <a:lnTo>
                        <a:pt x="166" y="114"/>
                      </a:lnTo>
                      <a:lnTo>
                        <a:pt x="166" y="115"/>
                      </a:lnTo>
                      <a:lnTo>
                        <a:pt x="168" y="115"/>
                      </a:lnTo>
                      <a:lnTo>
                        <a:pt x="170" y="117"/>
                      </a:lnTo>
                      <a:lnTo>
                        <a:pt x="171" y="117"/>
                      </a:lnTo>
                      <a:lnTo>
                        <a:pt x="176" y="119"/>
                      </a:lnTo>
                      <a:lnTo>
                        <a:pt x="178" y="119"/>
                      </a:lnTo>
                      <a:lnTo>
                        <a:pt x="181" y="120"/>
                      </a:lnTo>
                      <a:lnTo>
                        <a:pt x="184" y="122"/>
                      </a:lnTo>
                      <a:lnTo>
                        <a:pt x="186" y="122"/>
                      </a:lnTo>
                      <a:lnTo>
                        <a:pt x="188" y="124"/>
                      </a:lnTo>
                      <a:lnTo>
                        <a:pt x="189" y="124"/>
                      </a:lnTo>
                      <a:lnTo>
                        <a:pt x="191" y="125"/>
                      </a:lnTo>
                      <a:lnTo>
                        <a:pt x="192" y="125"/>
                      </a:lnTo>
                      <a:lnTo>
                        <a:pt x="197" y="127"/>
                      </a:lnTo>
                      <a:lnTo>
                        <a:pt x="202" y="128"/>
                      </a:lnTo>
                      <a:lnTo>
                        <a:pt x="204" y="130"/>
                      </a:lnTo>
                      <a:lnTo>
                        <a:pt x="205" y="130"/>
                      </a:lnTo>
                      <a:lnTo>
                        <a:pt x="207" y="130"/>
                      </a:lnTo>
                      <a:lnTo>
                        <a:pt x="207" y="132"/>
                      </a:lnTo>
                      <a:lnTo>
                        <a:pt x="210" y="132"/>
                      </a:lnTo>
                      <a:lnTo>
                        <a:pt x="212" y="133"/>
                      </a:lnTo>
                      <a:lnTo>
                        <a:pt x="215" y="135"/>
                      </a:lnTo>
                      <a:lnTo>
                        <a:pt x="217" y="135"/>
                      </a:lnTo>
                      <a:lnTo>
                        <a:pt x="235" y="141"/>
                      </a:lnTo>
                      <a:lnTo>
                        <a:pt x="238" y="143"/>
                      </a:lnTo>
                      <a:lnTo>
                        <a:pt x="243" y="145"/>
                      </a:lnTo>
                      <a:lnTo>
                        <a:pt x="244" y="146"/>
                      </a:lnTo>
                      <a:lnTo>
                        <a:pt x="246" y="146"/>
                      </a:lnTo>
                      <a:lnTo>
                        <a:pt x="246" y="148"/>
                      </a:lnTo>
                      <a:lnTo>
                        <a:pt x="248" y="148"/>
                      </a:lnTo>
                      <a:lnTo>
                        <a:pt x="249" y="148"/>
                      </a:lnTo>
                      <a:lnTo>
                        <a:pt x="251" y="148"/>
                      </a:lnTo>
                      <a:lnTo>
                        <a:pt x="251" y="150"/>
                      </a:lnTo>
                      <a:lnTo>
                        <a:pt x="253" y="150"/>
                      </a:lnTo>
                      <a:lnTo>
                        <a:pt x="254" y="150"/>
                      </a:lnTo>
                      <a:lnTo>
                        <a:pt x="254" y="151"/>
                      </a:lnTo>
                      <a:lnTo>
                        <a:pt x="256" y="151"/>
                      </a:lnTo>
                      <a:lnTo>
                        <a:pt x="259" y="153"/>
                      </a:lnTo>
                      <a:lnTo>
                        <a:pt x="262" y="153"/>
                      </a:lnTo>
                      <a:lnTo>
                        <a:pt x="262" y="154"/>
                      </a:lnTo>
                      <a:lnTo>
                        <a:pt x="264" y="154"/>
                      </a:lnTo>
                      <a:lnTo>
                        <a:pt x="266" y="154"/>
                      </a:lnTo>
                      <a:lnTo>
                        <a:pt x="267" y="156"/>
                      </a:lnTo>
                      <a:lnTo>
                        <a:pt x="269" y="156"/>
                      </a:lnTo>
                      <a:lnTo>
                        <a:pt x="270" y="158"/>
                      </a:lnTo>
                      <a:lnTo>
                        <a:pt x="272" y="158"/>
                      </a:lnTo>
                      <a:lnTo>
                        <a:pt x="277" y="159"/>
                      </a:lnTo>
                      <a:lnTo>
                        <a:pt x="316" y="182"/>
                      </a:lnTo>
                      <a:lnTo>
                        <a:pt x="355" y="205"/>
                      </a:lnTo>
                      <a:lnTo>
                        <a:pt x="371" y="218"/>
                      </a:lnTo>
                      <a:lnTo>
                        <a:pt x="389" y="232"/>
                      </a:lnTo>
                      <a:lnTo>
                        <a:pt x="420" y="263"/>
                      </a:lnTo>
                      <a:lnTo>
                        <a:pt x="459" y="332"/>
                      </a:lnTo>
                      <a:lnTo>
                        <a:pt x="459" y="343"/>
                      </a:lnTo>
                      <a:lnTo>
                        <a:pt x="454" y="333"/>
                      </a:lnTo>
                      <a:lnTo>
                        <a:pt x="445" y="317"/>
                      </a:lnTo>
                      <a:lnTo>
                        <a:pt x="430" y="297"/>
                      </a:lnTo>
                      <a:lnTo>
                        <a:pt x="410" y="273"/>
                      </a:lnTo>
                      <a:lnTo>
                        <a:pt x="399" y="262"/>
                      </a:lnTo>
                      <a:lnTo>
                        <a:pt x="386" y="250"/>
                      </a:lnTo>
                      <a:lnTo>
                        <a:pt x="370" y="237"/>
                      </a:lnTo>
                      <a:lnTo>
                        <a:pt x="353" y="226"/>
                      </a:lnTo>
                      <a:lnTo>
                        <a:pt x="336" y="215"/>
                      </a:lnTo>
                      <a:lnTo>
                        <a:pt x="316" y="203"/>
                      </a:lnTo>
                      <a:lnTo>
                        <a:pt x="295" y="193"/>
                      </a:lnTo>
                      <a:lnTo>
                        <a:pt x="272" y="185"/>
                      </a:lnTo>
                      <a:lnTo>
                        <a:pt x="220" y="167"/>
                      </a:lnTo>
                      <a:lnTo>
                        <a:pt x="170" y="148"/>
                      </a:lnTo>
                      <a:lnTo>
                        <a:pt x="124" y="128"/>
                      </a:lnTo>
                      <a:lnTo>
                        <a:pt x="83" y="109"/>
                      </a:lnTo>
                      <a:lnTo>
                        <a:pt x="49" y="88"/>
                      </a:lnTo>
                      <a:lnTo>
                        <a:pt x="36" y="78"/>
                      </a:lnTo>
                      <a:lnTo>
                        <a:pt x="23" y="68"/>
                      </a:lnTo>
                      <a:lnTo>
                        <a:pt x="13" y="58"/>
                      </a:lnTo>
                      <a:lnTo>
                        <a:pt x="7" y="49"/>
                      </a:lnTo>
                      <a:lnTo>
                        <a:pt x="2" y="37"/>
                      </a:lnTo>
                      <a:lnTo>
                        <a:pt x="0" y="28"/>
                      </a:lnTo>
                      <a:lnTo>
                        <a:pt x="0" y="16"/>
                      </a:lnTo>
                      <a:lnTo>
                        <a:pt x="4" y="8"/>
                      </a:lnTo>
                      <a:lnTo>
                        <a:pt x="7" y="3"/>
                      </a:lnTo>
                      <a:lnTo>
                        <a:pt x="13" y="0"/>
                      </a:lnTo>
                      <a:close/>
                    </a:path>
                  </a:pathLst>
                </a:custGeom>
                <a:solidFill>
                  <a:srgbClr val="2C8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7" name="Freeform 306"/>
                <p:cNvSpPr>
                  <a:spLocks/>
                </p:cNvSpPr>
                <p:nvPr/>
              </p:nvSpPr>
              <p:spPr bwMode="auto">
                <a:xfrm>
                  <a:off x="2681027" y="3498305"/>
                  <a:ext cx="295911" cy="346710"/>
                </a:xfrm>
                <a:custGeom>
                  <a:avLst/>
                  <a:gdLst>
                    <a:gd name="T0" fmla="*/ 10 w 457"/>
                    <a:gd name="T1" fmla="*/ 2 h 337"/>
                    <a:gd name="T2" fmla="*/ 8 w 457"/>
                    <a:gd name="T3" fmla="*/ 5 h 337"/>
                    <a:gd name="T4" fmla="*/ 8 w 457"/>
                    <a:gd name="T5" fmla="*/ 6 h 337"/>
                    <a:gd name="T6" fmla="*/ 7 w 457"/>
                    <a:gd name="T7" fmla="*/ 6 h 337"/>
                    <a:gd name="T8" fmla="*/ 7 w 457"/>
                    <a:gd name="T9" fmla="*/ 8 h 337"/>
                    <a:gd name="T10" fmla="*/ 7 w 457"/>
                    <a:gd name="T11" fmla="*/ 10 h 337"/>
                    <a:gd name="T12" fmla="*/ 5 w 457"/>
                    <a:gd name="T13" fmla="*/ 11 h 337"/>
                    <a:gd name="T14" fmla="*/ 7 w 457"/>
                    <a:gd name="T15" fmla="*/ 13 h 337"/>
                    <a:gd name="T16" fmla="*/ 7 w 457"/>
                    <a:gd name="T17" fmla="*/ 16 h 337"/>
                    <a:gd name="T18" fmla="*/ 7 w 457"/>
                    <a:gd name="T19" fmla="*/ 18 h 337"/>
                    <a:gd name="T20" fmla="*/ 7 w 457"/>
                    <a:gd name="T21" fmla="*/ 21 h 337"/>
                    <a:gd name="T22" fmla="*/ 8 w 457"/>
                    <a:gd name="T23" fmla="*/ 24 h 337"/>
                    <a:gd name="T24" fmla="*/ 8 w 457"/>
                    <a:gd name="T25" fmla="*/ 26 h 337"/>
                    <a:gd name="T26" fmla="*/ 10 w 457"/>
                    <a:gd name="T27" fmla="*/ 28 h 337"/>
                    <a:gd name="T28" fmla="*/ 11 w 457"/>
                    <a:gd name="T29" fmla="*/ 31 h 337"/>
                    <a:gd name="T30" fmla="*/ 15 w 457"/>
                    <a:gd name="T31" fmla="*/ 36 h 337"/>
                    <a:gd name="T32" fmla="*/ 18 w 457"/>
                    <a:gd name="T33" fmla="*/ 39 h 337"/>
                    <a:gd name="T34" fmla="*/ 23 w 457"/>
                    <a:gd name="T35" fmla="*/ 42 h 337"/>
                    <a:gd name="T36" fmla="*/ 26 w 457"/>
                    <a:gd name="T37" fmla="*/ 44 h 337"/>
                    <a:gd name="T38" fmla="*/ 29 w 457"/>
                    <a:gd name="T39" fmla="*/ 47 h 337"/>
                    <a:gd name="T40" fmla="*/ 33 w 457"/>
                    <a:gd name="T41" fmla="*/ 49 h 337"/>
                    <a:gd name="T42" fmla="*/ 41 w 457"/>
                    <a:gd name="T43" fmla="*/ 54 h 337"/>
                    <a:gd name="T44" fmla="*/ 46 w 457"/>
                    <a:gd name="T45" fmla="*/ 57 h 337"/>
                    <a:gd name="T46" fmla="*/ 51 w 457"/>
                    <a:gd name="T47" fmla="*/ 60 h 337"/>
                    <a:gd name="T48" fmla="*/ 55 w 457"/>
                    <a:gd name="T49" fmla="*/ 63 h 337"/>
                    <a:gd name="T50" fmla="*/ 62 w 457"/>
                    <a:gd name="T51" fmla="*/ 67 h 337"/>
                    <a:gd name="T52" fmla="*/ 67 w 457"/>
                    <a:gd name="T53" fmla="*/ 70 h 337"/>
                    <a:gd name="T54" fmla="*/ 78 w 457"/>
                    <a:gd name="T55" fmla="*/ 76 h 337"/>
                    <a:gd name="T56" fmla="*/ 88 w 457"/>
                    <a:gd name="T57" fmla="*/ 81 h 337"/>
                    <a:gd name="T58" fmla="*/ 99 w 457"/>
                    <a:gd name="T59" fmla="*/ 86 h 337"/>
                    <a:gd name="T60" fmla="*/ 111 w 457"/>
                    <a:gd name="T61" fmla="*/ 91 h 337"/>
                    <a:gd name="T62" fmla="*/ 122 w 457"/>
                    <a:gd name="T63" fmla="*/ 96 h 337"/>
                    <a:gd name="T64" fmla="*/ 133 w 457"/>
                    <a:gd name="T65" fmla="*/ 101 h 337"/>
                    <a:gd name="T66" fmla="*/ 143 w 457"/>
                    <a:gd name="T67" fmla="*/ 107 h 337"/>
                    <a:gd name="T68" fmla="*/ 153 w 457"/>
                    <a:gd name="T69" fmla="*/ 111 h 337"/>
                    <a:gd name="T70" fmla="*/ 161 w 457"/>
                    <a:gd name="T71" fmla="*/ 114 h 337"/>
                    <a:gd name="T72" fmla="*/ 169 w 457"/>
                    <a:gd name="T73" fmla="*/ 117 h 337"/>
                    <a:gd name="T74" fmla="*/ 179 w 457"/>
                    <a:gd name="T75" fmla="*/ 120 h 337"/>
                    <a:gd name="T76" fmla="*/ 186 w 457"/>
                    <a:gd name="T77" fmla="*/ 124 h 337"/>
                    <a:gd name="T78" fmla="*/ 195 w 457"/>
                    <a:gd name="T79" fmla="*/ 127 h 337"/>
                    <a:gd name="T80" fmla="*/ 202 w 457"/>
                    <a:gd name="T81" fmla="*/ 130 h 337"/>
                    <a:gd name="T82" fmla="*/ 208 w 457"/>
                    <a:gd name="T83" fmla="*/ 132 h 337"/>
                    <a:gd name="T84" fmla="*/ 233 w 457"/>
                    <a:gd name="T85" fmla="*/ 141 h 337"/>
                    <a:gd name="T86" fmla="*/ 242 w 457"/>
                    <a:gd name="T87" fmla="*/ 146 h 337"/>
                    <a:gd name="T88" fmla="*/ 246 w 457"/>
                    <a:gd name="T89" fmla="*/ 148 h 337"/>
                    <a:gd name="T90" fmla="*/ 249 w 457"/>
                    <a:gd name="T91" fmla="*/ 150 h 337"/>
                    <a:gd name="T92" fmla="*/ 254 w 457"/>
                    <a:gd name="T93" fmla="*/ 151 h 337"/>
                    <a:gd name="T94" fmla="*/ 260 w 457"/>
                    <a:gd name="T95" fmla="*/ 154 h 337"/>
                    <a:gd name="T96" fmla="*/ 264 w 457"/>
                    <a:gd name="T97" fmla="*/ 154 h 337"/>
                    <a:gd name="T98" fmla="*/ 267 w 457"/>
                    <a:gd name="T99" fmla="*/ 156 h 337"/>
                    <a:gd name="T100" fmla="*/ 275 w 457"/>
                    <a:gd name="T101" fmla="*/ 159 h 337"/>
                    <a:gd name="T102" fmla="*/ 387 w 457"/>
                    <a:gd name="T103" fmla="*/ 232 h 337"/>
                    <a:gd name="T104" fmla="*/ 439 w 457"/>
                    <a:gd name="T105" fmla="*/ 307 h 337"/>
                    <a:gd name="T106" fmla="*/ 332 w 457"/>
                    <a:gd name="T107" fmla="*/ 210 h 337"/>
                    <a:gd name="T108" fmla="*/ 169 w 457"/>
                    <a:gd name="T109" fmla="*/ 146 h 337"/>
                    <a:gd name="T110" fmla="*/ 13 w 457"/>
                    <a:gd name="T111" fmla="*/ 57 h 337"/>
                    <a:gd name="T112" fmla="*/ 2 w 457"/>
                    <a:gd name="T113" fmla="*/ 8 h 3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7"/>
                    <a:gd name="T172" fmla="*/ 0 h 337"/>
                    <a:gd name="T173" fmla="*/ 457 w 457"/>
                    <a:gd name="T174" fmla="*/ 337 h 3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7" h="337">
                      <a:moveTo>
                        <a:pt x="11" y="0"/>
                      </a:moveTo>
                      <a:lnTo>
                        <a:pt x="11" y="2"/>
                      </a:lnTo>
                      <a:lnTo>
                        <a:pt x="10" y="2"/>
                      </a:lnTo>
                      <a:lnTo>
                        <a:pt x="10" y="3"/>
                      </a:lnTo>
                      <a:lnTo>
                        <a:pt x="8" y="3"/>
                      </a:lnTo>
                      <a:lnTo>
                        <a:pt x="8" y="5"/>
                      </a:lnTo>
                      <a:lnTo>
                        <a:pt x="8" y="6"/>
                      </a:lnTo>
                      <a:lnTo>
                        <a:pt x="7" y="6"/>
                      </a:lnTo>
                      <a:lnTo>
                        <a:pt x="7" y="8"/>
                      </a:lnTo>
                      <a:lnTo>
                        <a:pt x="7" y="10"/>
                      </a:lnTo>
                      <a:lnTo>
                        <a:pt x="5" y="10"/>
                      </a:lnTo>
                      <a:lnTo>
                        <a:pt x="5" y="11"/>
                      </a:lnTo>
                      <a:lnTo>
                        <a:pt x="5" y="13"/>
                      </a:lnTo>
                      <a:lnTo>
                        <a:pt x="7" y="13"/>
                      </a:lnTo>
                      <a:lnTo>
                        <a:pt x="7" y="15"/>
                      </a:lnTo>
                      <a:lnTo>
                        <a:pt x="7" y="16"/>
                      </a:lnTo>
                      <a:lnTo>
                        <a:pt x="7" y="18"/>
                      </a:lnTo>
                      <a:lnTo>
                        <a:pt x="7" y="19"/>
                      </a:lnTo>
                      <a:lnTo>
                        <a:pt x="7" y="21"/>
                      </a:lnTo>
                      <a:lnTo>
                        <a:pt x="7" y="23"/>
                      </a:lnTo>
                      <a:lnTo>
                        <a:pt x="8" y="24"/>
                      </a:lnTo>
                      <a:lnTo>
                        <a:pt x="8" y="26"/>
                      </a:lnTo>
                      <a:lnTo>
                        <a:pt x="10" y="26"/>
                      </a:lnTo>
                      <a:lnTo>
                        <a:pt x="10" y="28"/>
                      </a:lnTo>
                      <a:lnTo>
                        <a:pt x="10" y="29"/>
                      </a:lnTo>
                      <a:lnTo>
                        <a:pt x="11" y="31"/>
                      </a:lnTo>
                      <a:lnTo>
                        <a:pt x="13" y="32"/>
                      </a:lnTo>
                      <a:lnTo>
                        <a:pt x="13" y="34"/>
                      </a:lnTo>
                      <a:lnTo>
                        <a:pt x="15" y="34"/>
                      </a:lnTo>
                      <a:lnTo>
                        <a:pt x="15" y="36"/>
                      </a:lnTo>
                      <a:lnTo>
                        <a:pt x="16" y="36"/>
                      </a:lnTo>
                      <a:lnTo>
                        <a:pt x="16" y="37"/>
                      </a:lnTo>
                      <a:lnTo>
                        <a:pt x="18" y="37"/>
                      </a:lnTo>
                      <a:lnTo>
                        <a:pt x="18" y="39"/>
                      </a:lnTo>
                      <a:lnTo>
                        <a:pt x="20" y="39"/>
                      </a:lnTo>
                      <a:lnTo>
                        <a:pt x="20" y="41"/>
                      </a:lnTo>
                      <a:lnTo>
                        <a:pt x="21" y="41"/>
                      </a:lnTo>
                      <a:lnTo>
                        <a:pt x="23" y="42"/>
                      </a:lnTo>
                      <a:lnTo>
                        <a:pt x="24" y="42"/>
                      </a:lnTo>
                      <a:lnTo>
                        <a:pt x="24" y="44"/>
                      </a:lnTo>
                      <a:lnTo>
                        <a:pt x="26" y="44"/>
                      </a:lnTo>
                      <a:lnTo>
                        <a:pt x="26" y="45"/>
                      </a:lnTo>
                      <a:lnTo>
                        <a:pt x="28" y="45"/>
                      </a:lnTo>
                      <a:lnTo>
                        <a:pt x="29" y="45"/>
                      </a:lnTo>
                      <a:lnTo>
                        <a:pt x="29" y="47"/>
                      </a:lnTo>
                      <a:lnTo>
                        <a:pt x="31" y="47"/>
                      </a:lnTo>
                      <a:lnTo>
                        <a:pt x="31" y="49"/>
                      </a:lnTo>
                      <a:lnTo>
                        <a:pt x="33" y="49"/>
                      </a:lnTo>
                      <a:lnTo>
                        <a:pt x="34" y="50"/>
                      </a:lnTo>
                      <a:lnTo>
                        <a:pt x="36" y="50"/>
                      </a:lnTo>
                      <a:lnTo>
                        <a:pt x="38" y="52"/>
                      </a:lnTo>
                      <a:lnTo>
                        <a:pt x="39" y="54"/>
                      </a:lnTo>
                      <a:lnTo>
                        <a:pt x="41" y="54"/>
                      </a:lnTo>
                      <a:lnTo>
                        <a:pt x="42" y="55"/>
                      </a:lnTo>
                      <a:lnTo>
                        <a:pt x="44" y="57"/>
                      </a:lnTo>
                      <a:lnTo>
                        <a:pt x="46" y="57"/>
                      </a:lnTo>
                      <a:lnTo>
                        <a:pt x="47" y="58"/>
                      </a:lnTo>
                      <a:lnTo>
                        <a:pt x="49" y="60"/>
                      </a:lnTo>
                      <a:lnTo>
                        <a:pt x="51" y="60"/>
                      </a:lnTo>
                      <a:lnTo>
                        <a:pt x="52" y="62"/>
                      </a:lnTo>
                      <a:lnTo>
                        <a:pt x="54" y="63"/>
                      </a:lnTo>
                      <a:lnTo>
                        <a:pt x="55" y="63"/>
                      </a:lnTo>
                      <a:lnTo>
                        <a:pt x="57" y="65"/>
                      </a:lnTo>
                      <a:lnTo>
                        <a:pt x="59" y="65"/>
                      </a:lnTo>
                      <a:lnTo>
                        <a:pt x="62" y="67"/>
                      </a:lnTo>
                      <a:lnTo>
                        <a:pt x="64" y="68"/>
                      </a:lnTo>
                      <a:lnTo>
                        <a:pt x="65" y="68"/>
                      </a:lnTo>
                      <a:lnTo>
                        <a:pt x="67" y="70"/>
                      </a:lnTo>
                      <a:lnTo>
                        <a:pt x="68" y="71"/>
                      </a:lnTo>
                      <a:lnTo>
                        <a:pt x="70" y="71"/>
                      </a:lnTo>
                      <a:lnTo>
                        <a:pt x="72" y="73"/>
                      </a:lnTo>
                      <a:lnTo>
                        <a:pt x="73" y="73"/>
                      </a:lnTo>
                      <a:lnTo>
                        <a:pt x="75" y="75"/>
                      </a:lnTo>
                      <a:lnTo>
                        <a:pt x="78" y="76"/>
                      </a:lnTo>
                      <a:lnTo>
                        <a:pt x="80" y="76"/>
                      </a:lnTo>
                      <a:lnTo>
                        <a:pt x="81" y="78"/>
                      </a:lnTo>
                      <a:lnTo>
                        <a:pt x="83" y="78"/>
                      </a:lnTo>
                      <a:lnTo>
                        <a:pt x="85" y="80"/>
                      </a:lnTo>
                      <a:lnTo>
                        <a:pt x="86" y="80"/>
                      </a:lnTo>
                      <a:lnTo>
                        <a:pt x="88" y="81"/>
                      </a:lnTo>
                      <a:lnTo>
                        <a:pt x="90" y="83"/>
                      </a:lnTo>
                      <a:lnTo>
                        <a:pt x="93" y="83"/>
                      </a:lnTo>
                      <a:lnTo>
                        <a:pt x="94" y="84"/>
                      </a:lnTo>
                      <a:lnTo>
                        <a:pt x="96" y="84"/>
                      </a:lnTo>
                      <a:lnTo>
                        <a:pt x="98" y="86"/>
                      </a:lnTo>
                      <a:lnTo>
                        <a:pt x="99" y="86"/>
                      </a:lnTo>
                      <a:lnTo>
                        <a:pt x="101" y="88"/>
                      </a:lnTo>
                      <a:lnTo>
                        <a:pt x="103" y="88"/>
                      </a:lnTo>
                      <a:lnTo>
                        <a:pt x="104" y="89"/>
                      </a:lnTo>
                      <a:lnTo>
                        <a:pt x="106" y="89"/>
                      </a:lnTo>
                      <a:lnTo>
                        <a:pt x="109" y="91"/>
                      </a:lnTo>
                      <a:lnTo>
                        <a:pt x="111" y="91"/>
                      </a:lnTo>
                      <a:lnTo>
                        <a:pt x="112" y="93"/>
                      </a:lnTo>
                      <a:lnTo>
                        <a:pt x="114" y="93"/>
                      </a:lnTo>
                      <a:lnTo>
                        <a:pt x="116" y="94"/>
                      </a:lnTo>
                      <a:lnTo>
                        <a:pt x="117" y="94"/>
                      </a:lnTo>
                      <a:lnTo>
                        <a:pt x="120" y="96"/>
                      </a:lnTo>
                      <a:lnTo>
                        <a:pt x="122" y="96"/>
                      </a:lnTo>
                      <a:lnTo>
                        <a:pt x="124" y="97"/>
                      </a:lnTo>
                      <a:lnTo>
                        <a:pt x="125" y="97"/>
                      </a:lnTo>
                      <a:lnTo>
                        <a:pt x="127" y="99"/>
                      </a:lnTo>
                      <a:lnTo>
                        <a:pt x="129" y="99"/>
                      </a:lnTo>
                      <a:lnTo>
                        <a:pt x="130" y="101"/>
                      </a:lnTo>
                      <a:lnTo>
                        <a:pt x="133" y="101"/>
                      </a:lnTo>
                      <a:lnTo>
                        <a:pt x="135" y="102"/>
                      </a:lnTo>
                      <a:lnTo>
                        <a:pt x="137" y="104"/>
                      </a:lnTo>
                      <a:lnTo>
                        <a:pt x="138" y="104"/>
                      </a:lnTo>
                      <a:lnTo>
                        <a:pt x="140" y="104"/>
                      </a:lnTo>
                      <a:lnTo>
                        <a:pt x="142" y="106"/>
                      </a:lnTo>
                      <a:lnTo>
                        <a:pt x="143" y="107"/>
                      </a:lnTo>
                      <a:lnTo>
                        <a:pt x="146" y="107"/>
                      </a:lnTo>
                      <a:lnTo>
                        <a:pt x="148" y="107"/>
                      </a:lnTo>
                      <a:lnTo>
                        <a:pt x="150" y="109"/>
                      </a:lnTo>
                      <a:lnTo>
                        <a:pt x="151" y="111"/>
                      </a:lnTo>
                      <a:lnTo>
                        <a:pt x="153" y="111"/>
                      </a:lnTo>
                      <a:lnTo>
                        <a:pt x="155" y="111"/>
                      </a:lnTo>
                      <a:lnTo>
                        <a:pt x="158" y="112"/>
                      </a:lnTo>
                      <a:lnTo>
                        <a:pt x="160" y="112"/>
                      </a:lnTo>
                      <a:lnTo>
                        <a:pt x="161" y="114"/>
                      </a:lnTo>
                      <a:lnTo>
                        <a:pt x="164" y="114"/>
                      </a:lnTo>
                      <a:lnTo>
                        <a:pt x="164" y="115"/>
                      </a:lnTo>
                      <a:lnTo>
                        <a:pt x="166" y="115"/>
                      </a:lnTo>
                      <a:lnTo>
                        <a:pt x="168" y="117"/>
                      </a:lnTo>
                      <a:lnTo>
                        <a:pt x="169" y="117"/>
                      </a:lnTo>
                      <a:lnTo>
                        <a:pt x="174" y="119"/>
                      </a:lnTo>
                      <a:lnTo>
                        <a:pt x="176" y="119"/>
                      </a:lnTo>
                      <a:lnTo>
                        <a:pt x="179" y="120"/>
                      </a:lnTo>
                      <a:lnTo>
                        <a:pt x="182" y="122"/>
                      </a:lnTo>
                      <a:lnTo>
                        <a:pt x="184" y="122"/>
                      </a:lnTo>
                      <a:lnTo>
                        <a:pt x="186" y="124"/>
                      </a:lnTo>
                      <a:lnTo>
                        <a:pt x="187" y="124"/>
                      </a:lnTo>
                      <a:lnTo>
                        <a:pt x="189" y="125"/>
                      </a:lnTo>
                      <a:lnTo>
                        <a:pt x="190" y="125"/>
                      </a:lnTo>
                      <a:lnTo>
                        <a:pt x="195" y="127"/>
                      </a:lnTo>
                      <a:lnTo>
                        <a:pt x="200" y="128"/>
                      </a:lnTo>
                      <a:lnTo>
                        <a:pt x="202" y="130"/>
                      </a:lnTo>
                      <a:lnTo>
                        <a:pt x="203" y="130"/>
                      </a:lnTo>
                      <a:lnTo>
                        <a:pt x="205" y="130"/>
                      </a:lnTo>
                      <a:lnTo>
                        <a:pt x="205" y="132"/>
                      </a:lnTo>
                      <a:lnTo>
                        <a:pt x="208" y="132"/>
                      </a:lnTo>
                      <a:lnTo>
                        <a:pt x="210" y="133"/>
                      </a:lnTo>
                      <a:lnTo>
                        <a:pt x="213" y="135"/>
                      </a:lnTo>
                      <a:lnTo>
                        <a:pt x="215" y="135"/>
                      </a:lnTo>
                      <a:lnTo>
                        <a:pt x="233" y="141"/>
                      </a:lnTo>
                      <a:lnTo>
                        <a:pt x="236" y="143"/>
                      </a:lnTo>
                      <a:lnTo>
                        <a:pt x="241" y="145"/>
                      </a:lnTo>
                      <a:lnTo>
                        <a:pt x="242" y="146"/>
                      </a:lnTo>
                      <a:lnTo>
                        <a:pt x="244" y="146"/>
                      </a:lnTo>
                      <a:lnTo>
                        <a:pt x="244" y="148"/>
                      </a:lnTo>
                      <a:lnTo>
                        <a:pt x="246" y="148"/>
                      </a:lnTo>
                      <a:lnTo>
                        <a:pt x="247" y="148"/>
                      </a:lnTo>
                      <a:lnTo>
                        <a:pt x="249" y="148"/>
                      </a:lnTo>
                      <a:lnTo>
                        <a:pt x="249" y="150"/>
                      </a:lnTo>
                      <a:lnTo>
                        <a:pt x="251" y="150"/>
                      </a:lnTo>
                      <a:lnTo>
                        <a:pt x="252" y="150"/>
                      </a:lnTo>
                      <a:lnTo>
                        <a:pt x="252" y="151"/>
                      </a:lnTo>
                      <a:lnTo>
                        <a:pt x="254" y="151"/>
                      </a:lnTo>
                      <a:lnTo>
                        <a:pt x="257" y="153"/>
                      </a:lnTo>
                      <a:lnTo>
                        <a:pt x="260" y="153"/>
                      </a:lnTo>
                      <a:lnTo>
                        <a:pt x="260" y="154"/>
                      </a:lnTo>
                      <a:lnTo>
                        <a:pt x="262" y="154"/>
                      </a:lnTo>
                      <a:lnTo>
                        <a:pt x="264" y="154"/>
                      </a:lnTo>
                      <a:lnTo>
                        <a:pt x="265" y="156"/>
                      </a:lnTo>
                      <a:lnTo>
                        <a:pt x="267" y="156"/>
                      </a:lnTo>
                      <a:lnTo>
                        <a:pt x="268" y="158"/>
                      </a:lnTo>
                      <a:lnTo>
                        <a:pt x="270" y="158"/>
                      </a:lnTo>
                      <a:lnTo>
                        <a:pt x="275" y="159"/>
                      </a:lnTo>
                      <a:lnTo>
                        <a:pt x="314" y="182"/>
                      </a:lnTo>
                      <a:lnTo>
                        <a:pt x="353" y="205"/>
                      </a:lnTo>
                      <a:lnTo>
                        <a:pt x="369" y="218"/>
                      </a:lnTo>
                      <a:lnTo>
                        <a:pt x="387" y="232"/>
                      </a:lnTo>
                      <a:lnTo>
                        <a:pt x="418" y="263"/>
                      </a:lnTo>
                      <a:lnTo>
                        <a:pt x="457" y="332"/>
                      </a:lnTo>
                      <a:lnTo>
                        <a:pt x="457" y="337"/>
                      </a:lnTo>
                      <a:lnTo>
                        <a:pt x="451" y="325"/>
                      </a:lnTo>
                      <a:lnTo>
                        <a:pt x="439" y="307"/>
                      </a:lnTo>
                      <a:lnTo>
                        <a:pt x="425" y="288"/>
                      </a:lnTo>
                      <a:lnTo>
                        <a:pt x="405" y="267"/>
                      </a:lnTo>
                      <a:lnTo>
                        <a:pt x="379" y="244"/>
                      </a:lnTo>
                      <a:lnTo>
                        <a:pt x="366" y="232"/>
                      </a:lnTo>
                      <a:lnTo>
                        <a:pt x="350" y="221"/>
                      </a:lnTo>
                      <a:lnTo>
                        <a:pt x="332" y="210"/>
                      </a:lnTo>
                      <a:lnTo>
                        <a:pt x="314" y="200"/>
                      </a:lnTo>
                      <a:lnTo>
                        <a:pt x="293" y="192"/>
                      </a:lnTo>
                      <a:lnTo>
                        <a:pt x="272" y="184"/>
                      </a:lnTo>
                      <a:lnTo>
                        <a:pt x="220" y="164"/>
                      </a:lnTo>
                      <a:lnTo>
                        <a:pt x="169" y="146"/>
                      </a:lnTo>
                      <a:lnTo>
                        <a:pt x="124" y="127"/>
                      </a:lnTo>
                      <a:lnTo>
                        <a:pt x="83" y="107"/>
                      </a:lnTo>
                      <a:lnTo>
                        <a:pt x="49" y="86"/>
                      </a:lnTo>
                      <a:lnTo>
                        <a:pt x="36" y="76"/>
                      </a:lnTo>
                      <a:lnTo>
                        <a:pt x="23" y="67"/>
                      </a:lnTo>
                      <a:lnTo>
                        <a:pt x="13" y="57"/>
                      </a:lnTo>
                      <a:lnTo>
                        <a:pt x="7" y="47"/>
                      </a:lnTo>
                      <a:lnTo>
                        <a:pt x="2" y="37"/>
                      </a:lnTo>
                      <a:lnTo>
                        <a:pt x="0" y="28"/>
                      </a:lnTo>
                      <a:lnTo>
                        <a:pt x="0" y="15"/>
                      </a:lnTo>
                      <a:lnTo>
                        <a:pt x="2" y="8"/>
                      </a:lnTo>
                      <a:lnTo>
                        <a:pt x="5" y="3"/>
                      </a:lnTo>
                      <a:lnTo>
                        <a:pt x="11" y="0"/>
                      </a:lnTo>
                      <a:close/>
                    </a:path>
                  </a:pathLst>
                </a:custGeom>
                <a:solidFill>
                  <a:srgbClr val="317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8" name="Freeform 307"/>
                <p:cNvSpPr>
                  <a:spLocks/>
                </p:cNvSpPr>
                <p:nvPr/>
              </p:nvSpPr>
              <p:spPr bwMode="auto">
                <a:xfrm>
                  <a:off x="2682298" y="3498305"/>
                  <a:ext cx="290830" cy="328929"/>
                </a:xfrm>
                <a:custGeom>
                  <a:avLst/>
                  <a:gdLst>
                    <a:gd name="T0" fmla="*/ 8 w 449"/>
                    <a:gd name="T1" fmla="*/ 2 h 320"/>
                    <a:gd name="T2" fmla="*/ 6 w 449"/>
                    <a:gd name="T3" fmla="*/ 5 h 320"/>
                    <a:gd name="T4" fmla="*/ 6 w 449"/>
                    <a:gd name="T5" fmla="*/ 6 h 320"/>
                    <a:gd name="T6" fmla="*/ 5 w 449"/>
                    <a:gd name="T7" fmla="*/ 6 h 320"/>
                    <a:gd name="T8" fmla="*/ 5 w 449"/>
                    <a:gd name="T9" fmla="*/ 8 h 320"/>
                    <a:gd name="T10" fmla="*/ 5 w 449"/>
                    <a:gd name="T11" fmla="*/ 10 h 320"/>
                    <a:gd name="T12" fmla="*/ 3 w 449"/>
                    <a:gd name="T13" fmla="*/ 11 h 320"/>
                    <a:gd name="T14" fmla="*/ 5 w 449"/>
                    <a:gd name="T15" fmla="*/ 13 h 320"/>
                    <a:gd name="T16" fmla="*/ 5 w 449"/>
                    <a:gd name="T17" fmla="*/ 16 h 320"/>
                    <a:gd name="T18" fmla="*/ 5 w 449"/>
                    <a:gd name="T19" fmla="*/ 18 h 320"/>
                    <a:gd name="T20" fmla="*/ 5 w 449"/>
                    <a:gd name="T21" fmla="*/ 21 h 320"/>
                    <a:gd name="T22" fmla="*/ 6 w 449"/>
                    <a:gd name="T23" fmla="*/ 24 h 320"/>
                    <a:gd name="T24" fmla="*/ 6 w 449"/>
                    <a:gd name="T25" fmla="*/ 26 h 320"/>
                    <a:gd name="T26" fmla="*/ 8 w 449"/>
                    <a:gd name="T27" fmla="*/ 28 h 320"/>
                    <a:gd name="T28" fmla="*/ 9 w 449"/>
                    <a:gd name="T29" fmla="*/ 31 h 320"/>
                    <a:gd name="T30" fmla="*/ 13 w 449"/>
                    <a:gd name="T31" fmla="*/ 36 h 320"/>
                    <a:gd name="T32" fmla="*/ 16 w 449"/>
                    <a:gd name="T33" fmla="*/ 39 h 320"/>
                    <a:gd name="T34" fmla="*/ 21 w 449"/>
                    <a:gd name="T35" fmla="*/ 42 h 320"/>
                    <a:gd name="T36" fmla="*/ 24 w 449"/>
                    <a:gd name="T37" fmla="*/ 44 h 320"/>
                    <a:gd name="T38" fmla="*/ 27 w 449"/>
                    <a:gd name="T39" fmla="*/ 47 h 320"/>
                    <a:gd name="T40" fmla="*/ 31 w 449"/>
                    <a:gd name="T41" fmla="*/ 49 h 320"/>
                    <a:gd name="T42" fmla="*/ 39 w 449"/>
                    <a:gd name="T43" fmla="*/ 54 h 320"/>
                    <a:gd name="T44" fmla="*/ 44 w 449"/>
                    <a:gd name="T45" fmla="*/ 57 h 320"/>
                    <a:gd name="T46" fmla="*/ 49 w 449"/>
                    <a:gd name="T47" fmla="*/ 60 h 320"/>
                    <a:gd name="T48" fmla="*/ 53 w 449"/>
                    <a:gd name="T49" fmla="*/ 63 h 320"/>
                    <a:gd name="T50" fmla="*/ 60 w 449"/>
                    <a:gd name="T51" fmla="*/ 67 h 320"/>
                    <a:gd name="T52" fmla="*/ 65 w 449"/>
                    <a:gd name="T53" fmla="*/ 70 h 320"/>
                    <a:gd name="T54" fmla="*/ 76 w 449"/>
                    <a:gd name="T55" fmla="*/ 76 h 320"/>
                    <a:gd name="T56" fmla="*/ 86 w 449"/>
                    <a:gd name="T57" fmla="*/ 81 h 320"/>
                    <a:gd name="T58" fmla="*/ 97 w 449"/>
                    <a:gd name="T59" fmla="*/ 86 h 320"/>
                    <a:gd name="T60" fmla="*/ 109 w 449"/>
                    <a:gd name="T61" fmla="*/ 91 h 320"/>
                    <a:gd name="T62" fmla="*/ 120 w 449"/>
                    <a:gd name="T63" fmla="*/ 96 h 320"/>
                    <a:gd name="T64" fmla="*/ 131 w 449"/>
                    <a:gd name="T65" fmla="*/ 101 h 320"/>
                    <a:gd name="T66" fmla="*/ 141 w 449"/>
                    <a:gd name="T67" fmla="*/ 107 h 320"/>
                    <a:gd name="T68" fmla="*/ 151 w 449"/>
                    <a:gd name="T69" fmla="*/ 111 h 320"/>
                    <a:gd name="T70" fmla="*/ 159 w 449"/>
                    <a:gd name="T71" fmla="*/ 114 h 320"/>
                    <a:gd name="T72" fmla="*/ 167 w 449"/>
                    <a:gd name="T73" fmla="*/ 117 h 320"/>
                    <a:gd name="T74" fmla="*/ 177 w 449"/>
                    <a:gd name="T75" fmla="*/ 120 h 320"/>
                    <a:gd name="T76" fmla="*/ 184 w 449"/>
                    <a:gd name="T77" fmla="*/ 124 h 320"/>
                    <a:gd name="T78" fmla="*/ 193 w 449"/>
                    <a:gd name="T79" fmla="*/ 127 h 320"/>
                    <a:gd name="T80" fmla="*/ 200 w 449"/>
                    <a:gd name="T81" fmla="*/ 130 h 320"/>
                    <a:gd name="T82" fmla="*/ 206 w 449"/>
                    <a:gd name="T83" fmla="*/ 132 h 320"/>
                    <a:gd name="T84" fmla="*/ 231 w 449"/>
                    <a:gd name="T85" fmla="*/ 141 h 320"/>
                    <a:gd name="T86" fmla="*/ 240 w 449"/>
                    <a:gd name="T87" fmla="*/ 146 h 320"/>
                    <a:gd name="T88" fmla="*/ 244 w 449"/>
                    <a:gd name="T89" fmla="*/ 148 h 320"/>
                    <a:gd name="T90" fmla="*/ 247 w 449"/>
                    <a:gd name="T91" fmla="*/ 150 h 320"/>
                    <a:gd name="T92" fmla="*/ 252 w 449"/>
                    <a:gd name="T93" fmla="*/ 151 h 320"/>
                    <a:gd name="T94" fmla="*/ 258 w 449"/>
                    <a:gd name="T95" fmla="*/ 154 h 320"/>
                    <a:gd name="T96" fmla="*/ 262 w 449"/>
                    <a:gd name="T97" fmla="*/ 154 h 320"/>
                    <a:gd name="T98" fmla="*/ 265 w 449"/>
                    <a:gd name="T99" fmla="*/ 156 h 320"/>
                    <a:gd name="T100" fmla="*/ 273 w 449"/>
                    <a:gd name="T101" fmla="*/ 159 h 320"/>
                    <a:gd name="T102" fmla="*/ 385 w 449"/>
                    <a:gd name="T103" fmla="*/ 232 h 320"/>
                    <a:gd name="T104" fmla="*/ 410 w 449"/>
                    <a:gd name="T105" fmla="*/ 270 h 320"/>
                    <a:gd name="T106" fmla="*/ 289 w 449"/>
                    <a:gd name="T107" fmla="*/ 189 h 320"/>
                    <a:gd name="T108" fmla="*/ 83 w 449"/>
                    <a:gd name="T109" fmla="*/ 106 h 320"/>
                    <a:gd name="T110" fmla="*/ 1 w 449"/>
                    <a:gd name="T111" fmla="*/ 36 h 320"/>
                    <a:gd name="T112" fmla="*/ 9 w 449"/>
                    <a:gd name="T113" fmla="*/ 0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9"/>
                    <a:gd name="T172" fmla="*/ 0 h 320"/>
                    <a:gd name="T173" fmla="*/ 449 w 449"/>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9" h="320">
                      <a:moveTo>
                        <a:pt x="9" y="0"/>
                      </a:moveTo>
                      <a:lnTo>
                        <a:pt x="9" y="2"/>
                      </a:lnTo>
                      <a:lnTo>
                        <a:pt x="8" y="2"/>
                      </a:lnTo>
                      <a:lnTo>
                        <a:pt x="8" y="3"/>
                      </a:lnTo>
                      <a:lnTo>
                        <a:pt x="6" y="3"/>
                      </a:lnTo>
                      <a:lnTo>
                        <a:pt x="6" y="5"/>
                      </a:lnTo>
                      <a:lnTo>
                        <a:pt x="6" y="6"/>
                      </a:lnTo>
                      <a:lnTo>
                        <a:pt x="5" y="6"/>
                      </a:lnTo>
                      <a:lnTo>
                        <a:pt x="5" y="8"/>
                      </a:lnTo>
                      <a:lnTo>
                        <a:pt x="5" y="10"/>
                      </a:lnTo>
                      <a:lnTo>
                        <a:pt x="3" y="10"/>
                      </a:lnTo>
                      <a:lnTo>
                        <a:pt x="3" y="11"/>
                      </a:lnTo>
                      <a:lnTo>
                        <a:pt x="3" y="13"/>
                      </a:lnTo>
                      <a:lnTo>
                        <a:pt x="5" y="13"/>
                      </a:lnTo>
                      <a:lnTo>
                        <a:pt x="5" y="15"/>
                      </a:lnTo>
                      <a:lnTo>
                        <a:pt x="5" y="16"/>
                      </a:lnTo>
                      <a:lnTo>
                        <a:pt x="5" y="18"/>
                      </a:lnTo>
                      <a:lnTo>
                        <a:pt x="5" y="19"/>
                      </a:lnTo>
                      <a:lnTo>
                        <a:pt x="5" y="21"/>
                      </a:lnTo>
                      <a:lnTo>
                        <a:pt x="5" y="23"/>
                      </a:lnTo>
                      <a:lnTo>
                        <a:pt x="6" y="24"/>
                      </a:lnTo>
                      <a:lnTo>
                        <a:pt x="6" y="26"/>
                      </a:lnTo>
                      <a:lnTo>
                        <a:pt x="8" y="26"/>
                      </a:lnTo>
                      <a:lnTo>
                        <a:pt x="8" y="28"/>
                      </a:lnTo>
                      <a:lnTo>
                        <a:pt x="8" y="29"/>
                      </a:lnTo>
                      <a:lnTo>
                        <a:pt x="9" y="31"/>
                      </a:lnTo>
                      <a:lnTo>
                        <a:pt x="11" y="32"/>
                      </a:lnTo>
                      <a:lnTo>
                        <a:pt x="11" y="34"/>
                      </a:lnTo>
                      <a:lnTo>
                        <a:pt x="13" y="34"/>
                      </a:lnTo>
                      <a:lnTo>
                        <a:pt x="13" y="36"/>
                      </a:lnTo>
                      <a:lnTo>
                        <a:pt x="14" y="36"/>
                      </a:lnTo>
                      <a:lnTo>
                        <a:pt x="14" y="37"/>
                      </a:lnTo>
                      <a:lnTo>
                        <a:pt x="16" y="37"/>
                      </a:lnTo>
                      <a:lnTo>
                        <a:pt x="16" y="39"/>
                      </a:lnTo>
                      <a:lnTo>
                        <a:pt x="18" y="39"/>
                      </a:lnTo>
                      <a:lnTo>
                        <a:pt x="18" y="41"/>
                      </a:lnTo>
                      <a:lnTo>
                        <a:pt x="19" y="41"/>
                      </a:lnTo>
                      <a:lnTo>
                        <a:pt x="21" y="42"/>
                      </a:lnTo>
                      <a:lnTo>
                        <a:pt x="22" y="42"/>
                      </a:lnTo>
                      <a:lnTo>
                        <a:pt x="22" y="44"/>
                      </a:lnTo>
                      <a:lnTo>
                        <a:pt x="24" y="44"/>
                      </a:lnTo>
                      <a:lnTo>
                        <a:pt x="24" y="45"/>
                      </a:lnTo>
                      <a:lnTo>
                        <a:pt x="26" y="45"/>
                      </a:lnTo>
                      <a:lnTo>
                        <a:pt x="27" y="45"/>
                      </a:lnTo>
                      <a:lnTo>
                        <a:pt x="27" y="47"/>
                      </a:lnTo>
                      <a:lnTo>
                        <a:pt x="29" y="47"/>
                      </a:lnTo>
                      <a:lnTo>
                        <a:pt x="29" y="49"/>
                      </a:lnTo>
                      <a:lnTo>
                        <a:pt x="31" y="49"/>
                      </a:lnTo>
                      <a:lnTo>
                        <a:pt x="32" y="50"/>
                      </a:lnTo>
                      <a:lnTo>
                        <a:pt x="34" y="50"/>
                      </a:lnTo>
                      <a:lnTo>
                        <a:pt x="36" y="52"/>
                      </a:lnTo>
                      <a:lnTo>
                        <a:pt x="37" y="54"/>
                      </a:lnTo>
                      <a:lnTo>
                        <a:pt x="39" y="54"/>
                      </a:lnTo>
                      <a:lnTo>
                        <a:pt x="40" y="55"/>
                      </a:lnTo>
                      <a:lnTo>
                        <a:pt x="42" y="57"/>
                      </a:lnTo>
                      <a:lnTo>
                        <a:pt x="44" y="57"/>
                      </a:lnTo>
                      <a:lnTo>
                        <a:pt x="45" y="58"/>
                      </a:lnTo>
                      <a:lnTo>
                        <a:pt x="47" y="60"/>
                      </a:lnTo>
                      <a:lnTo>
                        <a:pt x="49" y="60"/>
                      </a:lnTo>
                      <a:lnTo>
                        <a:pt x="50" y="62"/>
                      </a:lnTo>
                      <a:lnTo>
                        <a:pt x="52" y="63"/>
                      </a:lnTo>
                      <a:lnTo>
                        <a:pt x="53" y="63"/>
                      </a:lnTo>
                      <a:lnTo>
                        <a:pt x="55" y="65"/>
                      </a:lnTo>
                      <a:lnTo>
                        <a:pt x="57" y="65"/>
                      </a:lnTo>
                      <a:lnTo>
                        <a:pt x="60" y="67"/>
                      </a:lnTo>
                      <a:lnTo>
                        <a:pt x="62" y="68"/>
                      </a:lnTo>
                      <a:lnTo>
                        <a:pt x="63" y="68"/>
                      </a:lnTo>
                      <a:lnTo>
                        <a:pt x="65" y="70"/>
                      </a:lnTo>
                      <a:lnTo>
                        <a:pt x="66" y="71"/>
                      </a:lnTo>
                      <a:lnTo>
                        <a:pt x="68" y="71"/>
                      </a:lnTo>
                      <a:lnTo>
                        <a:pt x="70" y="73"/>
                      </a:lnTo>
                      <a:lnTo>
                        <a:pt x="71" y="73"/>
                      </a:lnTo>
                      <a:lnTo>
                        <a:pt x="73" y="75"/>
                      </a:lnTo>
                      <a:lnTo>
                        <a:pt x="76" y="76"/>
                      </a:lnTo>
                      <a:lnTo>
                        <a:pt x="78" y="76"/>
                      </a:lnTo>
                      <a:lnTo>
                        <a:pt x="79" y="78"/>
                      </a:lnTo>
                      <a:lnTo>
                        <a:pt x="81" y="78"/>
                      </a:lnTo>
                      <a:lnTo>
                        <a:pt x="83" y="80"/>
                      </a:lnTo>
                      <a:lnTo>
                        <a:pt x="84" y="80"/>
                      </a:lnTo>
                      <a:lnTo>
                        <a:pt x="86" y="81"/>
                      </a:lnTo>
                      <a:lnTo>
                        <a:pt x="88" y="83"/>
                      </a:lnTo>
                      <a:lnTo>
                        <a:pt x="91" y="83"/>
                      </a:lnTo>
                      <a:lnTo>
                        <a:pt x="92" y="84"/>
                      </a:lnTo>
                      <a:lnTo>
                        <a:pt x="94" y="84"/>
                      </a:lnTo>
                      <a:lnTo>
                        <a:pt x="96" y="86"/>
                      </a:lnTo>
                      <a:lnTo>
                        <a:pt x="97" y="86"/>
                      </a:lnTo>
                      <a:lnTo>
                        <a:pt x="99" y="88"/>
                      </a:lnTo>
                      <a:lnTo>
                        <a:pt x="101" y="88"/>
                      </a:lnTo>
                      <a:lnTo>
                        <a:pt x="102" y="89"/>
                      </a:lnTo>
                      <a:lnTo>
                        <a:pt x="104" y="89"/>
                      </a:lnTo>
                      <a:lnTo>
                        <a:pt x="107" y="91"/>
                      </a:lnTo>
                      <a:lnTo>
                        <a:pt x="109" y="91"/>
                      </a:lnTo>
                      <a:lnTo>
                        <a:pt x="110" y="93"/>
                      </a:lnTo>
                      <a:lnTo>
                        <a:pt x="112" y="93"/>
                      </a:lnTo>
                      <a:lnTo>
                        <a:pt x="114" y="94"/>
                      </a:lnTo>
                      <a:lnTo>
                        <a:pt x="115" y="94"/>
                      </a:lnTo>
                      <a:lnTo>
                        <a:pt x="118" y="96"/>
                      </a:lnTo>
                      <a:lnTo>
                        <a:pt x="120" y="96"/>
                      </a:lnTo>
                      <a:lnTo>
                        <a:pt x="122" y="97"/>
                      </a:lnTo>
                      <a:lnTo>
                        <a:pt x="123" y="97"/>
                      </a:lnTo>
                      <a:lnTo>
                        <a:pt x="125" y="99"/>
                      </a:lnTo>
                      <a:lnTo>
                        <a:pt x="127" y="99"/>
                      </a:lnTo>
                      <a:lnTo>
                        <a:pt x="128" y="101"/>
                      </a:lnTo>
                      <a:lnTo>
                        <a:pt x="131" y="101"/>
                      </a:lnTo>
                      <a:lnTo>
                        <a:pt x="133" y="102"/>
                      </a:lnTo>
                      <a:lnTo>
                        <a:pt x="135" y="104"/>
                      </a:lnTo>
                      <a:lnTo>
                        <a:pt x="136" y="104"/>
                      </a:lnTo>
                      <a:lnTo>
                        <a:pt x="138" y="104"/>
                      </a:lnTo>
                      <a:lnTo>
                        <a:pt x="140" y="106"/>
                      </a:lnTo>
                      <a:lnTo>
                        <a:pt x="141" y="107"/>
                      </a:lnTo>
                      <a:lnTo>
                        <a:pt x="144" y="107"/>
                      </a:lnTo>
                      <a:lnTo>
                        <a:pt x="146" y="107"/>
                      </a:lnTo>
                      <a:lnTo>
                        <a:pt x="148" y="109"/>
                      </a:lnTo>
                      <a:lnTo>
                        <a:pt x="149" y="111"/>
                      </a:lnTo>
                      <a:lnTo>
                        <a:pt x="151" y="111"/>
                      </a:lnTo>
                      <a:lnTo>
                        <a:pt x="153" y="111"/>
                      </a:lnTo>
                      <a:lnTo>
                        <a:pt x="156" y="112"/>
                      </a:lnTo>
                      <a:lnTo>
                        <a:pt x="158" y="112"/>
                      </a:lnTo>
                      <a:lnTo>
                        <a:pt x="159" y="114"/>
                      </a:lnTo>
                      <a:lnTo>
                        <a:pt x="162" y="114"/>
                      </a:lnTo>
                      <a:lnTo>
                        <a:pt x="162" y="115"/>
                      </a:lnTo>
                      <a:lnTo>
                        <a:pt x="164" y="115"/>
                      </a:lnTo>
                      <a:lnTo>
                        <a:pt x="166" y="117"/>
                      </a:lnTo>
                      <a:lnTo>
                        <a:pt x="167" y="117"/>
                      </a:lnTo>
                      <a:lnTo>
                        <a:pt x="172" y="119"/>
                      </a:lnTo>
                      <a:lnTo>
                        <a:pt x="174" y="119"/>
                      </a:lnTo>
                      <a:lnTo>
                        <a:pt x="177" y="120"/>
                      </a:lnTo>
                      <a:lnTo>
                        <a:pt x="180" y="122"/>
                      </a:lnTo>
                      <a:lnTo>
                        <a:pt x="182" y="122"/>
                      </a:lnTo>
                      <a:lnTo>
                        <a:pt x="184" y="124"/>
                      </a:lnTo>
                      <a:lnTo>
                        <a:pt x="185" y="124"/>
                      </a:lnTo>
                      <a:lnTo>
                        <a:pt x="187" y="125"/>
                      </a:lnTo>
                      <a:lnTo>
                        <a:pt x="188" y="125"/>
                      </a:lnTo>
                      <a:lnTo>
                        <a:pt x="193" y="127"/>
                      </a:lnTo>
                      <a:lnTo>
                        <a:pt x="198" y="128"/>
                      </a:lnTo>
                      <a:lnTo>
                        <a:pt x="200" y="130"/>
                      </a:lnTo>
                      <a:lnTo>
                        <a:pt x="201" y="130"/>
                      </a:lnTo>
                      <a:lnTo>
                        <a:pt x="203" y="130"/>
                      </a:lnTo>
                      <a:lnTo>
                        <a:pt x="203" y="132"/>
                      </a:lnTo>
                      <a:lnTo>
                        <a:pt x="206" y="132"/>
                      </a:lnTo>
                      <a:lnTo>
                        <a:pt x="208" y="133"/>
                      </a:lnTo>
                      <a:lnTo>
                        <a:pt x="211" y="135"/>
                      </a:lnTo>
                      <a:lnTo>
                        <a:pt x="213" y="135"/>
                      </a:lnTo>
                      <a:lnTo>
                        <a:pt x="231" y="141"/>
                      </a:lnTo>
                      <a:lnTo>
                        <a:pt x="234" y="143"/>
                      </a:lnTo>
                      <a:lnTo>
                        <a:pt x="239" y="145"/>
                      </a:lnTo>
                      <a:lnTo>
                        <a:pt x="240" y="146"/>
                      </a:lnTo>
                      <a:lnTo>
                        <a:pt x="242" y="146"/>
                      </a:lnTo>
                      <a:lnTo>
                        <a:pt x="242" y="148"/>
                      </a:lnTo>
                      <a:lnTo>
                        <a:pt x="244" y="148"/>
                      </a:lnTo>
                      <a:lnTo>
                        <a:pt x="245" y="148"/>
                      </a:lnTo>
                      <a:lnTo>
                        <a:pt x="247" y="148"/>
                      </a:lnTo>
                      <a:lnTo>
                        <a:pt x="247" y="150"/>
                      </a:lnTo>
                      <a:lnTo>
                        <a:pt x="249" y="150"/>
                      </a:lnTo>
                      <a:lnTo>
                        <a:pt x="250" y="150"/>
                      </a:lnTo>
                      <a:lnTo>
                        <a:pt x="250" y="151"/>
                      </a:lnTo>
                      <a:lnTo>
                        <a:pt x="252" y="151"/>
                      </a:lnTo>
                      <a:lnTo>
                        <a:pt x="255" y="153"/>
                      </a:lnTo>
                      <a:lnTo>
                        <a:pt x="258" y="153"/>
                      </a:lnTo>
                      <a:lnTo>
                        <a:pt x="258" y="154"/>
                      </a:lnTo>
                      <a:lnTo>
                        <a:pt x="260" y="154"/>
                      </a:lnTo>
                      <a:lnTo>
                        <a:pt x="262" y="154"/>
                      </a:lnTo>
                      <a:lnTo>
                        <a:pt x="263" y="156"/>
                      </a:lnTo>
                      <a:lnTo>
                        <a:pt x="265" y="156"/>
                      </a:lnTo>
                      <a:lnTo>
                        <a:pt x="266" y="158"/>
                      </a:lnTo>
                      <a:lnTo>
                        <a:pt x="268" y="158"/>
                      </a:lnTo>
                      <a:lnTo>
                        <a:pt x="273" y="159"/>
                      </a:lnTo>
                      <a:lnTo>
                        <a:pt x="312" y="182"/>
                      </a:lnTo>
                      <a:lnTo>
                        <a:pt x="351" y="205"/>
                      </a:lnTo>
                      <a:lnTo>
                        <a:pt x="367" y="218"/>
                      </a:lnTo>
                      <a:lnTo>
                        <a:pt x="385" y="232"/>
                      </a:lnTo>
                      <a:lnTo>
                        <a:pt x="416" y="263"/>
                      </a:lnTo>
                      <a:lnTo>
                        <a:pt x="449" y="320"/>
                      </a:lnTo>
                      <a:lnTo>
                        <a:pt x="439" y="306"/>
                      </a:lnTo>
                      <a:lnTo>
                        <a:pt x="426" y="288"/>
                      </a:lnTo>
                      <a:lnTo>
                        <a:pt x="410" y="270"/>
                      </a:lnTo>
                      <a:lnTo>
                        <a:pt x="390" y="250"/>
                      </a:lnTo>
                      <a:lnTo>
                        <a:pt x="366" y="231"/>
                      </a:lnTo>
                      <a:lnTo>
                        <a:pt x="338" y="213"/>
                      </a:lnTo>
                      <a:lnTo>
                        <a:pt x="323" y="203"/>
                      </a:lnTo>
                      <a:lnTo>
                        <a:pt x="307" y="195"/>
                      </a:lnTo>
                      <a:lnTo>
                        <a:pt x="289" y="189"/>
                      </a:lnTo>
                      <a:lnTo>
                        <a:pt x="271" y="180"/>
                      </a:lnTo>
                      <a:lnTo>
                        <a:pt x="219" y="163"/>
                      </a:lnTo>
                      <a:lnTo>
                        <a:pt x="169" y="143"/>
                      </a:lnTo>
                      <a:lnTo>
                        <a:pt x="123" y="125"/>
                      </a:lnTo>
                      <a:lnTo>
                        <a:pt x="83" y="106"/>
                      </a:lnTo>
                      <a:lnTo>
                        <a:pt x="49" y="84"/>
                      </a:lnTo>
                      <a:lnTo>
                        <a:pt x="34" y="75"/>
                      </a:lnTo>
                      <a:lnTo>
                        <a:pt x="22" y="65"/>
                      </a:lnTo>
                      <a:lnTo>
                        <a:pt x="13" y="55"/>
                      </a:lnTo>
                      <a:lnTo>
                        <a:pt x="6" y="45"/>
                      </a:lnTo>
                      <a:lnTo>
                        <a:pt x="1" y="36"/>
                      </a:lnTo>
                      <a:lnTo>
                        <a:pt x="0" y="26"/>
                      </a:lnTo>
                      <a:lnTo>
                        <a:pt x="0" y="15"/>
                      </a:lnTo>
                      <a:lnTo>
                        <a:pt x="0" y="8"/>
                      </a:lnTo>
                      <a:lnTo>
                        <a:pt x="3" y="3"/>
                      </a:lnTo>
                      <a:lnTo>
                        <a:pt x="9" y="0"/>
                      </a:lnTo>
                      <a:close/>
                    </a:path>
                  </a:pathLst>
                </a:custGeom>
                <a:solidFill>
                  <a:srgbClr val="347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9" name="Freeform 308"/>
                <p:cNvSpPr>
                  <a:spLocks/>
                </p:cNvSpPr>
                <p:nvPr/>
              </p:nvSpPr>
              <p:spPr bwMode="auto">
                <a:xfrm>
                  <a:off x="2682298" y="3498305"/>
                  <a:ext cx="280670" cy="304800"/>
                </a:xfrm>
                <a:custGeom>
                  <a:avLst/>
                  <a:gdLst>
                    <a:gd name="T0" fmla="*/ 8 w 434"/>
                    <a:gd name="T1" fmla="*/ 2 h 296"/>
                    <a:gd name="T2" fmla="*/ 6 w 434"/>
                    <a:gd name="T3" fmla="*/ 5 h 296"/>
                    <a:gd name="T4" fmla="*/ 6 w 434"/>
                    <a:gd name="T5" fmla="*/ 6 h 296"/>
                    <a:gd name="T6" fmla="*/ 5 w 434"/>
                    <a:gd name="T7" fmla="*/ 6 h 296"/>
                    <a:gd name="T8" fmla="*/ 5 w 434"/>
                    <a:gd name="T9" fmla="*/ 8 h 296"/>
                    <a:gd name="T10" fmla="*/ 5 w 434"/>
                    <a:gd name="T11" fmla="*/ 10 h 296"/>
                    <a:gd name="T12" fmla="*/ 3 w 434"/>
                    <a:gd name="T13" fmla="*/ 11 h 296"/>
                    <a:gd name="T14" fmla="*/ 5 w 434"/>
                    <a:gd name="T15" fmla="*/ 13 h 296"/>
                    <a:gd name="T16" fmla="*/ 5 w 434"/>
                    <a:gd name="T17" fmla="*/ 16 h 296"/>
                    <a:gd name="T18" fmla="*/ 5 w 434"/>
                    <a:gd name="T19" fmla="*/ 18 h 296"/>
                    <a:gd name="T20" fmla="*/ 5 w 434"/>
                    <a:gd name="T21" fmla="*/ 21 h 296"/>
                    <a:gd name="T22" fmla="*/ 6 w 434"/>
                    <a:gd name="T23" fmla="*/ 24 h 296"/>
                    <a:gd name="T24" fmla="*/ 6 w 434"/>
                    <a:gd name="T25" fmla="*/ 26 h 296"/>
                    <a:gd name="T26" fmla="*/ 8 w 434"/>
                    <a:gd name="T27" fmla="*/ 28 h 296"/>
                    <a:gd name="T28" fmla="*/ 9 w 434"/>
                    <a:gd name="T29" fmla="*/ 31 h 296"/>
                    <a:gd name="T30" fmla="*/ 13 w 434"/>
                    <a:gd name="T31" fmla="*/ 36 h 296"/>
                    <a:gd name="T32" fmla="*/ 16 w 434"/>
                    <a:gd name="T33" fmla="*/ 39 h 296"/>
                    <a:gd name="T34" fmla="*/ 21 w 434"/>
                    <a:gd name="T35" fmla="*/ 42 h 296"/>
                    <a:gd name="T36" fmla="*/ 24 w 434"/>
                    <a:gd name="T37" fmla="*/ 44 h 296"/>
                    <a:gd name="T38" fmla="*/ 27 w 434"/>
                    <a:gd name="T39" fmla="*/ 47 h 296"/>
                    <a:gd name="T40" fmla="*/ 31 w 434"/>
                    <a:gd name="T41" fmla="*/ 49 h 296"/>
                    <a:gd name="T42" fmla="*/ 39 w 434"/>
                    <a:gd name="T43" fmla="*/ 54 h 296"/>
                    <a:gd name="T44" fmla="*/ 44 w 434"/>
                    <a:gd name="T45" fmla="*/ 57 h 296"/>
                    <a:gd name="T46" fmla="*/ 49 w 434"/>
                    <a:gd name="T47" fmla="*/ 60 h 296"/>
                    <a:gd name="T48" fmla="*/ 53 w 434"/>
                    <a:gd name="T49" fmla="*/ 63 h 296"/>
                    <a:gd name="T50" fmla="*/ 60 w 434"/>
                    <a:gd name="T51" fmla="*/ 67 h 296"/>
                    <a:gd name="T52" fmla="*/ 65 w 434"/>
                    <a:gd name="T53" fmla="*/ 70 h 296"/>
                    <a:gd name="T54" fmla="*/ 76 w 434"/>
                    <a:gd name="T55" fmla="*/ 76 h 296"/>
                    <a:gd name="T56" fmla="*/ 86 w 434"/>
                    <a:gd name="T57" fmla="*/ 81 h 296"/>
                    <a:gd name="T58" fmla="*/ 97 w 434"/>
                    <a:gd name="T59" fmla="*/ 86 h 296"/>
                    <a:gd name="T60" fmla="*/ 109 w 434"/>
                    <a:gd name="T61" fmla="*/ 91 h 296"/>
                    <a:gd name="T62" fmla="*/ 120 w 434"/>
                    <a:gd name="T63" fmla="*/ 96 h 296"/>
                    <a:gd name="T64" fmla="*/ 131 w 434"/>
                    <a:gd name="T65" fmla="*/ 101 h 296"/>
                    <a:gd name="T66" fmla="*/ 141 w 434"/>
                    <a:gd name="T67" fmla="*/ 107 h 296"/>
                    <a:gd name="T68" fmla="*/ 151 w 434"/>
                    <a:gd name="T69" fmla="*/ 111 h 296"/>
                    <a:gd name="T70" fmla="*/ 159 w 434"/>
                    <a:gd name="T71" fmla="*/ 114 h 296"/>
                    <a:gd name="T72" fmla="*/ 167 w 434"/>
                    <a:gd name="T73" fmla="*/ 117 h 296"/>
                    <a:gd name="T74" fmla="*/ 177 w 434"/>
                    <a:gd name="T75" fmla="*/ 120 h 296"/>
                    <a:gd name="T76" fmla="*/ 184 w 434"/>
                    <a:gd name="T77" fmla="*/ 124 h 296"/>
                    <a:gd name="T78" fmla="*/ 193 w 434"/>
                    <a:gd name="T79" fmla="*/ 127 h 296"/>
                    <a:gd name="T80" fmla="*/ 200 w 434"/>
                    <a:gd name="T81" fmla="*/ 130 h 296"/>
                    <a:gd name="T82" fmla="*/ 206 w 434"/>
                    <a:gd name="T83" fmla="*/ 132 h 296"/>
                    <a:gd name="T84" fmla="*/ 231 w 434"/>
                    <a:gd name="T85" fmla="*/ 141 h 296"/>
                    <a:gd name="T86" fmla="*/ 240 w 434"/>
                    <a:gd name="T87" fmla="*/ 146 h 296"/>
                    <a:gd name="T88" fmla="*/ 244 w 434"/>
                    <a:gd name="T89" fmla="*/ 148 h 296"/>
                    <a:gd name="T90" fmla="*/ 247 w 434"/>
                    <a:gd name="T91" fmla="*/ 150 h 296"/>
                    <a:gd name="T92" fmla="*/ 252 w 434"/>
                    <a:gd name="T93" fmla="*/ 151 h 296"/>
                    <a:gd name="T94" fmla="*/ 258 w 434"/>
                    <a:gd name="T95" fmla="*/ 154 h 296"/>
                    <a:gd name="T96" fmla="*/ 262 w 434"/>
                    <a:gd name="T97" fmla="*/ 154 h 296"/>
                    <a:gd name="T98" fmla="*/ 265 w 434"/>
                    <a:gd name="T99" fmla="*/ 156 h 296"/>
                    <a:gd name="T100" fmla="*/ 273 w 434"/>
                    <a:gd name="T101" fmla="*/ 159 h 296"/>
                    <a:gd name="T102" fmla="*/ 385 w 434"/>
                    <a:gd name="T103" fmla="*/ 232 h 296"/>
                    <a:gd name="T104" fmla="*/ 393 w 434"/>
                    <a:gd name="T105" fmla="*/ 250 h 296"/>
                    <a:gd name="T106" fmla="*/ 273 w 434"/>
                    <a:gd name="T107" fmla="*/ 179 h 296"/>
                    <a:gd name="T108" fmla="*/ 36 w 434"/>
                    <a:gd name="T109" fmla="*/ 73 h 296"/>
                    <a:gd name="T110" fmla="*/ 1 w 434"/>
                    <a:gd name="T111" fmla="*/ 24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4"/>
                    <a:gd name="T169" fmla="*/ 0 h 296"/>
                    <a:gd name="T170" fmla="*/ 434 w 434"/>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4" h="296">
                      <a:moveTo>
                        <a:pt x="9" y="0"/>
                      </a:moveTo>
                      <a:lnTo>
                        <a:pt x="9" y="2"/>
                      </a:lnTo>
                      <a:lnTo>
                        <a:pt x="8" y="2"/>
                      </a:lnTo>
                      <a:lnTo>
                        <a:pt x="8" y="3"/>
                      </a:lnTo>
                      <a:lnTo>
                        <a:pt x="6" y="3"/>
                      </a:lnTo>
                      <a:lnTo>
                        <a:pt x="6" y="5"/>
                      </a:lnTo>
                      <a:lnTo>
                        <a:pt x="6" y="6"/>
                      </a:lnTo>
                      <a:lnTo>
                        <a:pt x="5" y="6"/>
                      </a:lnTo>
                      <a:lnTo>
                        <a:pt x="5" y="8"/>
                      </a:lnTo>
                      <a:lnTo>
                        <a:pt x="5" y="10"/>
                      </a:lnTo>
                      <a:lnTo>
                        <a:pt x="3" y="10"/>
                      </a:lnTo>
                      <a:lnTo>
                        <a:pt x="3" y="11"/>
                      </a:lnTo>
                      <a:lnTo>
                        <a:pt x="3" y="13"/>
                      </a:lnTo>
                      <a:lnTo>
                        <a:pt x="5" y="13"/>
                      </a:lnTo>
                      <a:lnTo>
                        <a:pt x="5" y="15"/>
                      </a:lnTo>
                      <a:lnTo>
                        <a:pt x="5" y="16"/>
                      </a:lnTo>
                      <a:lnTo>
                        <a:pt x="5" y="18"/>
                      </a:lnTo>
                      <a:lnTo>
                        <a:pt x="5" y="19"/>
                      </a:lnTo>
                      <a:lnTo>
                        <a:pt x="5" y="21"/>
                      </a:lnTo>
                      <a:lnTo>
                        <a:pt x="5" y="23"/>
                      </a:lnTo>
                      <a:lnTo>
                        <a:pt x="6" y="24"/>
                      </a:lnTo>
                      <a:lnTo>
                        <a:pt x="6" y="26"/>
                      </a:lnTo>
                      <a:lnTo>
                        <a:pt x="8" y="26"/>
                      </a:lnTo>
                      <a:lnTo>
                        <a:pt x="8" y="28"/>
                      </a:lnTo>
                      <a:lnTo>
                        <a:pt x="8" y="29"/>
                      </a:lnTo>
                      <a:lnTo>
                        <a:pt x="9" y="31"/>
                      </a:lnTo>
                      <a:lnTo>
                        <a:pt x="11" y="32"/>
                      </a:lnTo>
                      <a:lnTo>
                        <a:pt x="11" y="34"/>
                      </a:lnTo>
                      <a:lnTo>
                        <a:pt x="13" y="34"/>
                      </a:lnTo>
                      <a:lnTo>
                        <a:pt x="13" y="36"/>
                      </a:lnTo>
                      <a:lnTo>
                        <a:pt x="14" y="36"/>
                      </a:lnTo>
                      <a:lnTo>
                        <a:pt x="14" y="37"/>
                      </a:lnTo>
                      <a:lnTo>
                        <a:pt x="16" y="37"/>
                      </a:lnTo>
                      <a:lnTo>
                        <a:pt x="16" y="39"/>
                      </a:lnTo>
                      <a:lnTo>
                        <a:pt x="18" y="39"/>
                      </a:lnTo>
                      <a:lnTo>
                        <a:pt x="18" y="41"/>
                      </a:lnTo>
                      <a:lnTo>
                        <a:pt x="19" y="41"/>
                      </a:lnTo>
                      <a:lnTo>
                        <a:pt x="21" y="42"/>
                      </a:lnTo>
                      <a:lnTo>
                        <a:pt x="22" y="42"/>
                      </a:lnTo>
                      <a:lnTo>
                        <a:pt x="22" y="44"/>
                      </a:lnTo>
                      <a:lnTo>
                        <a:pt x="24" y="44"/>
                      </a:lnTo>
                      <a:lnTo>
                        <a:pt x="24" y="45"/>
                      </a:lnTo>
                      <a:lnTo>
                        <a:pt x="26" y="45"/>
                      </a:lnTo>
                      <a:lnTo>
                        <a:pt x="27" y="45"/>
                      </a:lnTo>
                      <a:lnTo>
                        <a:pt x="27" y="47"/>
                      </a:lnTo>
                      <a:lnTo>
                        <a:pt x="29" y="47"/>
                      </a:lnTo>
                      <a:lnTo>
                        <a:pt x="29" y="49"/>
                      </a:lnTo>
                      <a:lnTo>
                        <a:pt x="31" y="49"/>
                      </a:lnTo>
                      <a:lnTo>
                        <a:pt x="32" y="50"/>
                      </a:lnTo>
                      <a:lnTo>
                        <a:pt x="34" y="50"/>
                      </a:lnTo>
                      <a:lnTo>
                        <a:pt x="36" y="52"/>
                      </a:lnTo>
                      <a:lnTo>
                        <a:pt x="37" y="54"/>
                      </a:lnTo>
                      <a:lnTo>
                        <a:pt x="39" y="54"/>
                      </a:lnTo>
                      <a:lnTo>
                        <a:pt x="40" y="55"/>
                      </a:lnTo>
                      <a:lnTo>
                        <a:pt x="42" y="57"/>
                      </a:lnTo>
                      <a:lnTo>
                        <a:pt x="44" y="57"/>
                      </a:lnTo>
                      <a:lnTo>
                        <a:pt x="45" y="58"/>
                      </a:lnTo>
                      <a:lnTo>
                        <a:pt x="47" y="60"/>
                      </a:lnTo>
                      <a:lnTo>
                        <a:pt x="49" y="60"/>
                      </a:lnTo>
                      <a:lnTo>
                        <a:pt x="50" y="62"/>
                      </a:lnTo>
                      <a:lnTo>
                        <a:pt x="52" y="63"/>
                      </a:lnTo>
                      <a:lnTo>
                        <a:pt x="53" y="63"/>
                      </a:lnTo>
                      <a:lnTo>
                        <a:pt x="55" y="65"/>
                      </a:lnTo>
                      <a:lnTo>
                        <a:pt x="57" y="65"/>
                      </a:lnTo>
                      <a:lnTo>
                        <a:pt x="60" y="67"/>
                      </a:lnTo>
                      <a:lnTo>
                        <a:pt x="62" y="68"/>
                      </a:lnTo>
                      <a:lnTo>
                        <a:pt x="63" y="68"/>
                      </a:lnTo>
                      <a:lnTo>
                        <a:pt x="65" y="70"/>
                      </a:lnTo>
                      <a:lnTo>
                        <a:pt x="66" y="71"/>
                      </a:lnTo>
                      <a:lnTo>
                        <a:pt x="68" y="71"/>
                      </a:lnTo>
                      <a:lnTo>
                        <a:pt x="70" y="73"/>
                      </a:lnTo>
                      <a:lnTo>
                        <a:pt x="71" y="73"/>
                      </a:lnTo>
                      <a:lnTo>
                        <a:pt x="73" y="75"/>
                      </a:lnTo>
                      <a:lnTo>
                        <a:pt x="76" y="76"/>
                      </a:lnTo>
                      <a:lnTo>
                        <a:pt x="78" y="76"/>
                      </a:lnTo>
                      <a:lnTo>
                        <a:pt x="79" y="78"/>
                      </a:lnTo>
                      <a:lnTo>
                        <a:pt x="81" y="78"/>
                      </a:lnTo>
                      <a:lnTo>
                        <a:pt x="83" y="80"/>
                      </a:lnTo>
                      <a:lnTo>
                        <a:pt x="84" y="80"/>
                      </a:lnTo>
                      <a:lnTo>
                        <a:pt x="86" y="81"/>
                      </a:lnTo>
                      <a:lnTo>
                        <a:pt x="88" y="83"/>
                      </a:lnTo>
                      <a:lnTo>
                        <a:pt x="91" y="83"/>
                      </a:lnTo>
                      <a:lnTo>
                        <a:pt x="92" y="84"/>
                      </a:lnTo>
                      <a:lnTo>
                        <a:pt x="94" y="84"/>
                      </a:lnTo>
                      <a:lnTo>
                        <a:pt x="96" y="86"/>
                      </a:lnTo>
                      <a:lnTo>
                        <a:pt x="97" y="86"/>
                      </a:lnTo>
                      <a:lnTo>
                        <a:pt x="99" y="88"/>
                      </a:lnTo>
                      <a:lnTo>
                        <a:pt x="101" y="88"/>
                      </a:lnTo>
                      <a:lnTo>
                        <a:pt x="102" y="89"/>
                      </a:lnTo>
                      <a:lnTo>
                        <a:pt x="104" y="89"/>
                      </a:lnTo>
                      <a:lnTo>
                        <a:pt x="107" y="91"/>
                      </a:lnTo>
                      <a:lnTo>
                        <a:pt x="109" y="91"/>
                      </a:lnTo>
                      <a:lnTo>
                        <a:pt x="110" y="93"/>
                      </a:lnTo>
                      <a:lnTo>
                        <a:pt x="112" y="93"/>
                      </a:lnTo>
                      <a:lnTo>
                        <a:pt x="114" y="94"/>
                      </a:lnTo>
                      <a:lnTo>
                        <a:pt x="115" y="94"/>
                      </a:lnTo>
                      <a:lnTo>
                        <a:pt x="118" y="96"/>
                      </a:lnTo>
                      <a:lnTo>
                        <a:pt x="120" y="96"/>
                      </a:lnTo>
                      <a:lnTo>
                        <a:pt x="122" y="97"/>
                      </a:lnTo>
                      <a:lnTo>
                        <a:pt x="123" y="97"/>
                      </a:lnTo>
                      <a:lnTo>
                        <a:pt x="125" y="99"/>
                      </a:lnTo>
                      <a:lnTo>
                        <a:pt x="127" y="99"/>
                      </a:lnTo>
                      <a:lnTo>
                        <a:pt x="128" y="101"/>
                      </a:lnTo>
                      <a:lnTo>
                        <a:pt x="131" y="101"/>
                      </a:lnTo>
                      <a:lnTo>
                        <a:pt x="133" y="102"/>
                      </a:lnTo>
                      <a:lnTo>
                        <a:pt x="135" y="104"/>
                      </a:lnTo>
                      <a:lnTo>
                        <a:pt x="136" y="104"/>
                      </a:lnTo>
                      <a:lnTo>
                        <a:pt x="138" y="104"/>
                      </a:lnTo>
                      <a:lnTo>
                        <a:pt x="140" y="106"/>
                      </a:lnTo>
                      <a:lnTo>
                        <a:pt x="141" y="107"/>
                      </a:lnTo>
                      <a:lnTo>
                        <a:pt x="144" y="107"/>
                      </a:lnTo>
                      <a:lnTo>
                        <a:pt x="146" y="107"/>
                      </a:lnTo>
                      <a:lnTo>
                        <a:pt x="148" y="109"/>
                      </a:lnTo>
                      <a:lnTo>
                        <a:pt x="149" y="111"/>
                      </a:lnTo>
                      <a:lnTo>
                        <a:pt x="151" y="111"/>
                      </a:lnTo>
                      <a:lnTo>
                        <a:pt x="153" y="111"/>
                      </a:lnTo>
                      <a:lnTo>
                        <a:pt x="156" y="112"/>
                      </a:lnTo>
                      <a:lnTo>
                        <a:pt x="158" y="112"/>
                      </a:lnTo>
                      <a:lnTo>
                        <a:pt x="159" y="114"/>
                      </a:lnTo>
                      <a:lnTo>
                        <a:pt x="162" y="114"/>
                      </a:lnTo>
                      <a:lnTo>
                        <a:pt x="162" y="115"/>
                      </a:lnTo>
                      <a:lnTo>
                        <a:pt x="164" y="115"/>
                      </a:lnTo>
                      <a:lnTo>
                        <a:pt x="166" y="117"/>
                      </a:lnTo>
                      <a:lnTo>
                        <a:pt x="167" y="117"/>
                      </a:lnTo>
                      <a:lnTo>
                        <a:pt x="172" y="119"/>
                      </a:lnTo>
                      <a:lnTo>
                        <a:pt x="174" y="119"/>
                      </a:lnTo>
                      <a:lnTo>
                        <a:pt x="177" y="120"/>
                      </a:lnTo>
                      <a:lnTo>
                        <a:pt x="180" y="122"/>
                      </a:lnTo>
                      <a:lnTo>
                        <a:pt x="182" y="122"/>
                      </a:lnTo>
                      <a:lnTo>
                        <a:pt x="184" y="124"/>
                      </a:lnTo>
                      <a:lnTo>
                        <a:pt x="185" y="124"/>
                      </a:lnTo>
                      <a:lnTo>
                        <a:pt x="187" y="125"/>
                      </a:lnTo>
                      <a:lnTo>
                        <a:pt x="188" y="125"/>
                      </a:lnTo>
                      <a:lnTo>
                        <a:pt x="193" y="127"/>
                      </a:lnTo>
                      <a:lnTo>
                        <a:pt x="198" y="128"/>
                      </a:lnTo>
                      <a:lnTo>
                        <a:pt x="200" y="130"/>
                      </a:lnTo>
                      <a:lnTo>
                        <a:pt x="201" y="130"/>
                      </a:lnTo>
                      <a:lnTo>
                        <a:pt x="203" y="130"/>
                      </a:lnTo>
                      <a:lnTo>
                        <a:pt x="203" y="132"/>
                      </a:lnTo>
                      <a:lnTo>
                        <a:pt x="206" y="132"/>
                      </a:lnTo>
                      <a:lnTo>
                        <a:pt x="208" y="133"/>
                      </a:lnTo>
                      <a:lnTo>
                        <a:pt x="211" y="135"/>
                      </a:lnTo>
                      <a:lnTo>
                        <a:pt x="213" y="135"/>
                      </a:lnTo>
                      <a:lnTo>
                        <a:pt x="231" y="141"/>
                      </a:lnTo>
                      <a:lnTo>
                        <a:pt x="234" y="143"/>
                      </a:lnTo>
                      <a:lnTo>
                        <a:pt x="239" y="145"/>
                      </a:lnTo>
                      <a:lnTo>
                        <a:pt x="240" y="146"/>
                      </a:lnTo>
                      <a:lnTo>
                        <a:pt x="242" y="146"/>
                      </a:lnTo>
                      <a:lnTo>
                        <a:pt x="242" y="148"/>
                      </a:lnTo>
                      <a:lnTo>
                        <a:pt x="244" y="148"/>
                      </a:lnTo>
                      <a:lnTo>
                        <a:pt x="245" y="148"/>
                      </a:lnTo>
                      <a:lnTo>
                        <a:pt x="247" y="148"/>
                      </a:lnTo>
                      <a:lnTo>
                        <a:pt x="247" y="150"/>
                      </a:lnTo>
                      <a:lnTo>
                        <a:pt x="249" y="150"/>
                      </a:lnTo>
                      <a:lnTo>
                        <a:pt x="250" y="150"/>
                      </a:lnTo>
                      <a:lnTo>
                        <a:pt x="250" y="151"/>
                      </a:lnTo>
                      <a:lnTo>
                        <a:pt x="252" y="151"/>
                      </a:lnTo>
                      <a:lnTo>
                        <a:pt x="255" y="153"/>
                      </a:lnTo>
                      <a:lnTo>
                        <a:pt x="258" y="153"/>
                      </a:lnTo>
                      <a:lnTo>
                        <a:pt x="258" y="154"/>
                      </a:lnTo>
                      <a:lnTo>
                        <a:pt x="260" y="154"/>
                      </a:lnTo>
                      <a:lnTo>
                        <a:pt x="262" y="154"/>
                      </a:lnTo>
                      <a:lnTo>
                        <a:pt x="263" y="156"/>
                      </a:lnTo>
                      <a:lnTo>
                        <a:pt x="265" y="156"/>
                      </a:lnTo>
                      <a:lnTo>
                        <a:pt x="266" y="158"/>
                      </a:lnTo>
                      <a:lnTo>
                        <a:pt x="268" y="158"/>
                      </a:lnTo>
                      <a:lnTo>
                        <a:pt x="273" y="159"/>
                      </a:lnTo>
                      <a:lnTo>
                        <a:pt x="312" y="182"/>
                      </a:lnTo>
                      <a:lnTo>
                        <a:pt x="351" y="205"/>
                      </a:lnTo>
                      <a:lnTo>
                        <a:pt x="367" y="218"/>
                      </a:lnTo>
                      <a:lnTo>
                        <a:pt x="385" y="232"/>
                      </a:lnTo>
                      <a:lnTo>
                        <a:pt x="416" y="263"/>
                      </a:lnTo>
                      <a:lnTo>
                        <a:pt x="434" y="296"/>
                      </a:lnTo>
                      <a:lnTo>
                        <a:pt x="423" y="281"/>
                      </a:lnTo>
                      <a:lnTo>
                        <a:pt x="408" y="265"/>
                      </a:lnTo>
                      <a:lnTo>
                        <a:pt x="393" y="250"/>
                      </a:lnTo>
                      <a:lnTo>
                        <a:pt x="374" y="234"/>
                      </a:lnTo>
                      <a:lnTo>
                        <a:pt x="353" y="218"/>
                      </a:lnTo>
                      <a:lnTo>
                        <a:pt x="330" y="203"/>
                      </a:lnTo>
                      <a:lnTo>
                        <a:pt x="302" y="190"/>
                      </a:lnTo>
                      <a:lnTo>
                        <a:pt x="273" y="179"/>
                      </a:lnTo>
                      <a:lnTo>
                        <a:pt x="221" y="161"/>
                      </a:lnTo>
                      <a:lnTo>
                        <a:pt x="171" y="141"/>
                      </a:lnTo>
                      <a:lnTo>
                        <a:pt x="125" y="122"/>
                      </a:lnTo>
                      <a:lnTo>
                        <a:pt x="84" y="104"/>
                      </a:lnTo>
                      <a:lnTo>
                        <a:pt x="50" y="83"/>
                      </a:lnTo>
                      <a:lnTo>
                        <a:pt x="36" y="73"/>
                      </a:lnTo>
                      <a:lnTo>
                        <a:pt x="24" y="63"/>
                      </a:lnTo>
                      <a:lnTo>
                        <a:pt x="14" y="54"/>
                      </a:lnTo>
                      <a:lnTo>
                        <a:pt x="6" y="44"/>
                      </a:lnTo>
                      <a:lnTo>
                        <a:pt x="3" y="34"/>
                      </a:lnTo>
                      <a:lnTo>
                        <a:pt x="1" y="24"/>
                      </a:lnTo>
                      <a:lnTo>
                        <a:pt x="0" y="13"/>
                      </a:lnTo>
                      <a:lnTo>
                        <a:pt x="1" y="6"/>
                      </a:lnTo>
                      <a:lnTo>
                        <a:pt x="3" y="3"/>
                      </a:lnTo>
                      <a:lnTo>
                        <a:pt x="9" y="0"/>
                      </a:lnTo>
                      <a:close/>
                    </a:path>
                  </a:pathLst>
                </a:custGeom>
                <a:solidFill>
                  <a:srgbClr val="377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0" name="Freeform 309"/>
                <p:cNvSpPr>
                  <a:spLocks/>
                </p:cNvSpPr>
                <p:nvPr/>
              </p:nvSpPr>
              <p:spPr bwMode="auto">
                <a:xfrm>
                  <a:off x="2682298" y="3498305"/>
                  <a:ext cx="275590" cy="289560"/>
                </a:xfrm>
                <a:custGeom>
                  <a:avLst/>
                  <a:gdLst>
                    <a:gd name="T0" fmla="*/ 8 w 425"/>
                    <a:gd name="T1" fmla="*/ 2 h 281"/>
                    <a:gd name="T2" fmla="*/ 7 w 425"/>
                    <a:gd name="T3" fmla="*/ 2 h 281"/>
                    <a:gd name="T4" fmla="*/ 5 w 425"/>
                    <a:gd name="T5" fmla="*/ 3 h 281"/>
                    <a:gd name="T6" fmla="*/ 5 w 425"/>
                    <a:gd name="T7" fmla="*/ 5 h 281"/>
                    <a:gd name="T8" fmla="*/ 5 w 425"/>
                    <a:gd name="T9" fmla="*/ 6 h 281"/>
                    <a:gd name="T10" fmla="*/ 5 w 425"/>
                    <a:gd name="T11" fmla="*/ 6 h 281"/>
                    <a:gd name="T12" fmla="*/ 4 w 425"/>
                    <a:gd name="T13" fmla="*/ 6 h 281"/>
                    <a:gd name="T14" fmla="*/ 4 w 425"/>
                    <a:gd name="T15" fmla="*/ 6 h 281"/>
                    <a:gd name="T16" fmla="*/ 4 w 425"/>
                    <a:gd name="T17" fmla="*/ 6 h 281"/>
                    <a:gd name="T18" fmla="*/ 4 w 425"/>
                    <a:gd name="T19" fmla="*/ 18 h 281"/>
                    <a:gd name="T20" fmla="*/ 12 w 425"/>
                    <a:gd name="T21" fmla="*/ 36 h 281"/>
                    <a:gd name="T22" fmla="*/ 31 w 425"/>
                    <a:gd name="T23" fmla="*/ 50 h 281"/>
                    <a:gd name="T24" fmla="*/ 116 w 425"/>
                    <a:gd name="T25" fmla="*/ 96 h 281"/>
                    <a:gd name="T26" fmla="*/ 150 w 425"/>
                    <a:gd name="T27" fmla="*/ 111 h 281"/>
                    <a:gd name="T28" fmla="*/ 152 w 425"/>
                    <a:gd name="T29" fmla="*/ 111 h 281"/>
                    <a:gd name="T30" fmla="*/ 157 w 425"/>
                    <a:gd name="T31" fmla="*/ 112 h 281"/>
                    <a:gd name="T32" fmla="*/ 161 w 425"/>
                    <a:gd name="T33" fmla="*/ 115 h 281"/>
                    <a:gd name="T34" fmla="*/ 165 w 425"/>
                    <a:gd name="T35" fmla="*/ 117 h 281"/>
                    <a:gd name="T36" fmla="*/ 166 w 425"/>
                    <a:gd name="T37" fmla="*/ 117 h 281"/>
                    <a:gd name="T38" fmla="*/ 173 w 425"/>
                    <a:gd name="T39" fmla="*/ 119 h 281"/>
                    <a:gd name="T40" fmla="*/ 179 w 425"/>
                    <a:gd name="T41" fmla="*/ 122 h 281"/>
                    <a:gd name="T42" fmla="*/ 181 w 425"/>
                    <a:gd name="T43" fmla="*/ 122 h 281"/>
                    <a:gd name="T44" fmla="*/ 184 w 425"/>
                    <a:gd name="T45" fmla="*/ 124 h 281"/>
                    <a:gd name="T46" fmla="*/ 187 w 425"/>
                    <a:gd name="T47" fmla="*/ 125 h 281"/>
                    <a:gd name="T48" fmla="*/ 192 w 425"/>
                    <a:gd name="T49" fmla="*/ 127 h 281"/>
                    <a:gd name="T50" fmla="*/ 199 w 425"/>
                    <a:gd name="T51" fmla="*/ 130 h 281"/>
                    <a:gd name="T52" fmla="*/ 200 w 425"/>
                    <a:gd name="T53" fmla="*/ 130 h 281"/>
                    <a:gd name="T54" fmla="*/ 205 w 425"/>
                    <a:gd name="T55" fmla="*/ 132 h 281"/>
                    <a:gd name="T56" fmla="*/ 207 w 425"/>
                    <a:gd name="T57" fmla="*/ 133 h 281"/>
                    <a:gd name="T58" fmla="*/ 212 w 425"/>
                    <a:gd name="T59" fmla="*/ 135 h 281"/>
                    <a:gd name="T60" fmla="*/ 233 w 425"/>
                    <a:gd name="T61" fmla="*/ 143 h 281"/>
                    <a:gd name="T62" fmla="*/ 239 w 425"/>
                    <a:gd name="T63" fmla="*/ 146 h 281"/>
                    <a:gd name="T64" fmla="*/ 241 w 425"/>
                    <a:gd name="T65" fmla="*/ 146 h 281"/>
                    <a:gd name="T66" fmla="*/ 243 w 425"/>
                    <a:gd name="T67" fmla="*/ 148 h 281"/>
                    <a:gd name="T68" fmla="*/ 244 w 425"/>
                    <a:gd name="T69" fmla="*/ 148 h 281"/>
                    <a:gd name="T70" fmla="*/ 246 w 425"/>
                    <a:gd name="T71" fmla="*/ 148 h 281"/>
                    <a:gd name="T72" fmla="*/ 248 w 425"/>
                    <a:gd name="T73" fmla="*/ 150 h 281"/>
                    <a:gd name="T74" fmla="*/ 249 w 425"/>
                    <a:gd name="T75" fmla="*/ 151 h 281"/>
                    <a:gd name="T76" fmla="*/ 254 w 425"/>
                    <a:gd name="T77" fmla="*/ 153 h 281"/>
                    <a:gd name="T78" fmla="*/ 257 w 425"/>
                    <a:gd name="T79" fmla="*/ 154 h 281"/>
                    <a:gd name="T80" fmla="*/ 257 w 425"/>
                    <a:gd name="T81" fmla="*/ 154 h 281"/>
                    <a:gd name="T82" fmla="*/ 261 w 425"/>
                    <a:gd name="T83" fmla="*/ 154 h 281"/>
                    <a:gd name="T84" fmla="*/ 262 w 425"/>
                    <a:gd name="T85" fmla="*/ 156 h 281"/>
                    <a:gd name="T86" fmla="*/ 262 w 425"/>
                    <a:gd name="T87" fmla="*/ 156 h 281"/>
                    <a:gd name="T88" fmla="*/ 265 w 425"/>
                    <a:gd name="T89" fmla="*/ 158 h 281"/>
                    <a:gd name="T90" fmla="*/ 267 w 425"/>
                    <a:gd name="T91" fmla="*/ 158 h 281"/>
                    <a:gd name="T92" fmla="*/ 311 w 425"/>
                    <a:gd name="T93" fmla="*/ 182 h 281"/>
                    <a:gd name="T94" fmla="*/ 366 w 425"/>
                    <a:gd name="T95" fmla="*/ 218 h 281"/>
                    <a:gd name="T96" fmla="*/ 425 w 425"/>
                    <a:gd name="T97" fmla="*/ 281 h 281"/>
                    <a:gd name="T98" fmla="*/ 399 w 425"/>
                    <a:gd name="T99" fmla="*/ 254 h 281"/>
                    <a:gd name="T100" fmla="*/ 347 w 425"/>
                    <a:gd name="T101" fmla="*/ 211 h 281"/>
                    <a:gd name="T102" fmla="*/ 274 w 425"/>
                    <a:gd name="T103" fmla="*/ 177 h 281"/>
                    <a:gd name="T104" fmla="*/ 171 w 425"/>
                    <a:gd name="T105" fmla="*/ 140 h 281"/>
                    <a:gd name="T106" fmla="*/ 51 w 425"/>
                    <a:gd name="T107" fmla="*/ 83 h 281"/>
                    <a:gd name="T108" fmla="*/ 15 w 425"/>
                    <a:gd name="T109" fmla="*/ 54 h 281"/>
                    <a:gd name="T110" fmla="*/ 0 w 425"/>
                    <a:gd name="T111" fmla="*/ 24 h 281"/>
                    <a:gd name="T112" fmla="*/ 0 w 425"/>
                    <a:gd name="T113" fmla="*/ 6 h 281"/>
                    <a:gd name="T114" fmla="*/ 8 w 425"/>
                    <a:gd name="T115" fmla="*/ 0 h 2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5"/>
                    <a:gd name="T175" fmla="*/ 0 h 281"/>
                    <a:gd name="T176" fmla="*/ 425 w 425"/>
                    <a:gd name="T177" fmla="*/ 281 h 2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5" h="281">
                      <a:moveTo>
                        <a:pt x="8" y="0"/>
                      </a:moveTo>
                      <a:lnTo>
                        <a:pt x="8" y="2"/>
                      </a:lnTo>
                      <a:lnTo>
                        <a:pt x="7" y="2"/>
                      </a:lnTo>
                      <a:lnTo>
                        <a:pt x="7" y="3"/>
                      </a:lnTo>
                      <a:lnTo>
                        <a:pt x="5" y="3"/>
                      </a:lnTo>
                      <a:lnTo>
                        <a:pt x="5" y="5"/>
                      </a:lnTo>
                      <a:lnTo>
                        <a:pt x="5" y="6"/>
                      </a:lnTo>
                      <a:lnTo>
                        <a:pt x="4" y="6"/>
                      </a:lnTo>
                      <a:lnTo>
                        <a:pt x="4" y="10"/>
                      </a:lnTo>
                      <a:lnTo>
                        <a:pt x="4" y="18"/>
                      </a:lnTo>
                      <a:lnTo>
                        <a:pt x="5" y="24"/>
                      </a:lnTo>
                      <a:lnTo>
                        <a:pt x="8" y="31"/>
                      </a:lnTo>
                      <a:lnTo>
                        <a:pt x="12" y="36"/>
                      </a:lnTo>
                      <a:lnTo>
                        <a:pt x="21" y="44"/>
                      </a:lnTo>
                      <a:lnTo>
                        <a:pt x="31" y="50"/>
                      </a:lnTo>
                      <a:lnTo>
                        <a:pt x="59" y="67"/>
                      </a:lnTo>
                      <a:lnTo>
                        <a:pt x="87" y="83"/>
                      </a:lnTo>
                      <a:lnTo>
                        <a:pt x="116" y="96"/>
                      </a:lnTo>
                      <a:lnTo>
                        <a:pt x="147" y="109"/>
                      </a:lnTo>
                      <a:lnTo>
                        <a:pt x="148" y="111"/>
                      </a:lnTo>
                      <a:lnTo>
                        <a:pt x="150" y="111"/>
                      </a:lnTo>
                      <a:lnTo>
                        <a:pt x="152" y="111"/>
                      </a:lnTo>
                      <a:lnTo>
                        <a:pt x="155" y="112"/>
                      </a:lnTo>
                      <a:lnTo>
                        <a:pt x="157" y="112"/>
                      </a:lnTo>
                      <a:lnTo>
                        <a:pt x="158" y="114"/>
                      </a:lnTo>
                      <a:lnTo>
                        <a:pt x="161" y="114"/>
                      </a:lnTo>
                      <a:lnTo>
                        <a:pt x="161" y="115"/>
                      </a:lnTo>
                      <a:lnTo>
                        <a:pt x="163" y="115"/>
                      </a:lnTo>
                      <a:lnTo>
                        <a:pt x="165" y="117"/>
                      </a:lnTo>
                      <a:lnTo>
                        <a:pt x="166" y="117"/>
                      </a:lnTo>
                      <a:lnTo>
                        <a:pt x="171" y="119"/>
                      </a:lnTo>
                      <a:lnTo>
                        <a:pt x="173" y="119"/>
                      </a:lnTo>
                      <a:lnTo>
                        <a:pt x="176" y="120"/>
                      </a:lnTo>
                      <a:lnTo>
                        <a:pt x="179" y="122"/>
                      </a:lnTo>
                      <a:lnTo>
                        <a:pt x="181" y="122"/>
                      </a:lnTo>
                      <a:lnTo>
                        <a:pt x="183" y="124"/>
                      </a:lnTo>
                      <a:lnTo>
                        <a:pt x="184" y="124"/>
                      </a:lnTo>
                      <a:lnTo>
                        <a:pt x="186" y="125"/>
                      </a:lnTo>
                      <a:lnTo>
                        <a:pt x="187" y="125"/>
                      </a:lnTo>
                      <a:lnTo>
                        <a:pt x="192" y="127"/>
                      </a:lnTo>
                      <a:lnTo>
                        <a:pt x="197" y="128"/>
                      </a:lnTo>
                      <a:lnTo>
                        <a:pt x="199" y="130"/>
                      </a:lnTo>
                      <a:lnTo>
                        <a:pt x="200" y="130"/>
                      </a:lnTo>
                      <a:lnTo>
                        <a:pt x="202" y="130"/>
                      </a:lnTo>
                      <a:lnTo>
                        <a:pt x="202" y="132"/>
                      </a:lnTo>
                      <a:lnTo>
                        <a:pt x="205" y="132"/>
                      </a:lnTo>
                      <a:lnTo>
                        <a:pt x="207" y="133"/>
                      </a:lnTo>
                      <a:lnTo>
                        <a:pt x="210" y="135"/>
                      </a:lnTo>
                      <a:lnTo>
                        <a:pt x="212" y="135"/>
                      </a:lnTo>
                      <a:lnTo>
                        <a:pt x="230" y="141"/>
                      </a:lnTo>
                      <a:lnTo>
                        <a:pt x="233" y="143"/>
                      </a:lnTo>
                      <a:lnTo>
                        <a:pt x="238" y="145"/>
                      </a:lnTo>
                      <a:lnTo>
                        <a:pt x="239" y="146"/>
                      </a:lnTo>
                      <a:lnTo>
                        <a:pt x="241" y="146"/>
                      </a:lnTo>
                      <a:lnTo>
                        <a:pt x="241" y="148"/>
                      </a:lnTo>
                      <a:lnTo>
                        <a:pt x="243" y="148"/>
                      </a:lnTo>
                      <a:lnTo>
                        <a:pt x="244" y="148"/>
                      </a:lnTo>
                      <a:lnTo>
                        <a:pt x="246" y="148"/>
                      </a:lnTo>
                      <a:lnTo>
                        <a:pt x="246" y="150"/>
                      </a:lnTo>
                      <a:lnTo>
                        <a:pt x="248" y="150"/>
                      </a:lnTo>
                      <a:lnTo>
                        <a:pt x="249" y="150"/>
                      </a:lnTo>
                      <a:lnTo>
                        <a:pt x="249" y="151"/>
                      </a:lnTo>
                      <a:lnTo>
                        <a:pt x="251" y="151"/>
                      </a:lnTo>
                      <a:lnTo>
                        <a:pt x="254" y="153"/>
                      </a:lnTo>
                      <a:lnTo>
                        <a:pt x="257" y="153"/>
                      </a:lnTo>
                      <a:lnTo>
                        <a:pt x="257" y="154"/>
                      </a:lnTo>
                      <a:lnTo>
                        <a:pt x="259" y="154"/>
                      </a:lnTo>
                      <a:lnTo>
                        <a:pt x="261" y="154"/>
                      </a:lnTo>
                      <a:lnTo>
                        <a:pt x="262" y="156"/>
                      </a:lnTo>
                      <a:lnTo>
                        <a:pt x="264" y="156"/>
                      </a:lnTo>
                      <a:lnTo>
                        <a:pt x="265" y="158"/>
                      </a:lnTo>
                      <a:lnTo>
                        <a:pt x="267" y="158"/>
                      </a:lnTo>
                      <a:lnTo>
                        <a:pt x="272" y="159"/>
                      </a:lnTo>
                      <a:lnTo>
                        <a:pt x="311" y="182"/>
                      </a:lnTo>
                      <a:lnTo>
                        <a:pt x="350" y="205"/>
                      </a:lnTo>
                      <a:lnTo>
                        <a:pt x="366" y="218"/>
                      </a:lnTo>
                      <a:lnTo>
                        <a:pt x="384" y="232"/>
                      </a:lnTo>
                      <a:lnTo>
                        <a:pt x="415" y="263"/>
                      </a:lnTo>
                      <a:lnTo>
                        <a:pt x="425" y="281"/>
                      </a:lnTo>
                      <a:lnTo>
                        <a:pt x="414" y="268"/>
                      </a:lnTo>
                      <a:lnTo>
                        <a:pt x="399" y="254"/>
                      </a:lnTo>
                      <a:lnTo>
                        <a:pt x="384" y="239"/>
                      </a:lnTo>
                      <a:lnTo>
                        <a:pt x="366" y="224"/>
                      </a:lnTo>
                      <a:lnTo>
                        <a:pt x="347" y="211"/>
                      </a:lnTo>
                      <a:lnTo>
                        <a:pt x="324" y="198"/>
                      </a:lnTo>
                      <a:lnTo>
                        <a:pt x="300" y="187"/>
                      </a:lnTo>
                      <a:lnTo>
                        <a:pt x="274" y="177"/>
                      </a:lnTo>
                      <a:lnTo>
                        <a:pt x="222" y="158"/>
                      </a:lnTo>
                      <a:lnTo>
                        <a:pt x="171" y="140"/>
                      </a:lnTo>
                      <a:lnTo>
                        <a:pt x="126" y="120"/>
                      </a:lnTo>
                      <a:lnTo>
                        <a:pt x="85" y="101"/>
                      </a:lnTo>
                      <a:lnTo>
                        <a:pt x="51" y="83"/>
                      </a:lnTo>
                      <a:lnTo>
                        <a:pt x="36" y="73"/>
                      </a:lnTo>
                      <a:lnTo>
                        <a:pt x="25" y="63"/>
                      </a:lnTo>
                      <a:lnTo>
                        <a:pt x="15" y="54"/>
                      </a:lnTo>
                      <a:lnTo>
                        <a:pt x="7" y="44"/>
                      </a:lnTo>
                      <a:lnTo>
                        <a:pt x="2" y="34"/>
                      </a:lnTo>
                      <a:lnTo>
                        <a:pt x="0" y="24"/>
                      </a:lnTo>
                      <a:lnTo>
                        <a:pt x="0" y="13"/>
                      </a:lnTo>
                      <a:lnTo>
                        <a:pt x="0" y="6"/>
                      </a:lnTo>
                      <a:lnTo>
                        <a:pt x="4" y="3"/>
                      </a:lnTo>
                      <a:lnTo>
                        <a:pt x="8" y="0"/>
                      </a:lnTo>
                      <a:close/>
                    </a:path>
                  </a:pathLst>
                </a:custGeom>
                <a:solidFill>
                  <a:srgbClr val="335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1" name="Freeform 310"/>
                <p:cNvSpPr>
                  <a:spLocks/>
                </p:cNvSpPr>
                <p:nvPr/>
              </p:nvSpPr>
              <p:spPr bwMode="auto">
                <a:xfrm>
                  <a:off x="2669598" y="3536405"/>
                  <a:ext cx="295910" cy="293370"/>
                </a:xfrm>
                <a:custGeom>
                  <a:avLst/>
                  <a:gdLst>
                    <a:gd name="T0" fmla="*/ 0 w 457"/>
                    <a:gd name="T1" fmla="*/ 0 h 285"/>
                    <a:gd name="T2" fmla="*/ 0 w 457"/>
                    <a:gd name="T3" fmla="*/ 0 h 285"/>
                    <a:gd name="T4" fmla="*/ 3 w 457"/>
                    <a:gd name="T5" fmla="*/ 7 h 285"/>
                    <a:gd name="T6" fmla="*/ 14 w 457"/>
                    <a:gd name="T7" fmla="*/ 23 h 285"/>
                    <a:gd name="T8" fmla="*/ 24 w 457"/>
                    <a:gd name="T9" fmla="*/ 33 h 285"/>
                    <a:gd name="T10" fmla="*/ 37 w 457"/>
                    <a:gd name="T11" fmla="*/ 44 h 285"/>
                    <a:gd name="T12" fmla="*/ 54 w 457"/>
                    <a:gd name="T13" fmla="*/ 56 h 285"/>
                    <a:gd name="T14" fmla="*/ 73 w 457"/>
                    <a:gd name="T15" fmla="*/ 69 h 285"/>
                    <a:gd name="T16" fmla="*/ 73 w 457"/>
                    <a:gd name="T17" fmla="*/ 69 h 285"/>
                    <a:gd name="T18" fmla="*/ 94 w 457"/>
                    <a:gd name="T19" fmla="*/ 78 h 285"/>
                    <a:gd name="T20" fmla="*/ 117 w 457"/>
                    <a:gd name="T21" fmla="*/ 88 h 285"/>
                    <a:gd name="T22" fmla="*/ 172 w 457"/>
                    <a:gd name="T23" fmla="*/ 108 h 285"/>
                    <a:gd name="T24" fmla="*/ 231 w 457"/>
                    <a:gd name="T25" fmla="*/ 130 h 285"/>
                    <a:gd name="T26" fmla="*/ 260 w 457"/>
                    <a:gd name="T27" fmla="*/ 145 h 285"/>
                    <a:gd name="T28" fmla="*/ 288 w 457"/>
                    <a:gd name="T29" fmla="*/ 160 h 285"/>
                    <a:gd name="T30" fmla="*/ 288 w 457"/>
                    <a:gd name="T31" fmla="*/ 160 h 285"/>
                    <a:gd name="T32" fmla="*/ 341 w 457"/>
                    <a:gd name="T33" fmla="*/ 191 h 285"/>
                    <a:gd name="T34" fmla="*/ 382 w 457"/>
                    <a:gd name="T35" fmla="*/ 217 h 285"/>
                    <a:gd name="T36" fmla="*/ 411 w 457"/>
                    <a:gd name="T37" fmla="*/ 239 h 285"/>
                    <a:gd name="T38" fmla="*/ 433 w 457"/>
                    <a:gd name="T39" fmla="*/ 256 h 285"/>
                    <a:gd name="T40" fmla="*/ 444 w 457"/>
                    <a:gd name="T41" fmla="*/ 267 h 285"/>
                    <a:gd name="T42" fmla="*/ 450 w 457"/>
                    <a:gd name="T43" fmla="*/ 277 h 285"/>
                    <a:gd name="T44" fmla="*/ 455 w 457"/>
                    <a:gd name="T45" fmla="*/ 280 h 285"/>
                    <a:gd name="T46" fmla="*/ 457 w 457"/>
                    <a:gd name="T47" fmla="*/ 282 h 285"/>
                    <a:gd name="T48" fmla="*/ 457 w 457"/>
                    <a:gd name="T49" fmla="*/ 282 h 285"/>
                    <a:gd name="T50" fmla="*/ 455 w 457"/>
                    <a:gd name="T51" fmla="*/ 283 h 285"/>
                    <a:gd name="T52" fmla="*/ 450 w 457"/>
                    <a:gd name="T53" fmla="*/ 285 h 285"/>
                    <a:gd name="T54" fmla="*/ 446 w 457"/>
                    <a:gd name="T55" fmla="*/ 285 h 285"/>
                    <a:gd name="T56" fmla="*/ 441 w 457"/>
                    <a:gd name="T57" fmla="*/ 283 h 285"/>
                    <a:gd name="T58" fmla="*/ 434 w 457"/>
                    <a:gd name="T59" fmla="*/ 280 h 285"/>
                    <a:gd name="T60" fmla="*/ 426 w 457"/>
                    <a:gd name="T61" fmla="*/ 277 h 285"/>
                    <a:gd name="T62" fmla="*/ 420 w 457"/>
                    <a:gd name="T63" fmla="*/ 265 h 285"/>
                    <a:gd name="T64" fmla="*/ 398 w 457"/>
                    <a:gd name="T65" fmla="*/ 249 h 285"/>
                    <a:gd name="T66" fmla="*/ 372 w 457"/>
                    <a:gd name="T67" fmla="*/ 233 h 285"/>
                    <a:gd name="T68" fmla="*/ 372 w 457"/>
                    <a:gd name="T69" fmla="*/ 233 h 285"/>
                    <a:gd name="T70" fmla="*/ 330 w 457"/>
                    <a:gd name="T71" fmla="*/ 202 h 285"/>
                    <a:gd name="T72" fmla="*/ 306 w 457"/>
                    <a:gd name="T73" fmla="*/ 187 h 285"/>
                    <a:gd name="T74" fmla="*/ 281 w 457"/>
                    <a:gd name="T75" fmla="*/ 173 h 285"/>
                    <a:gd name="T76" fmla="*/ 281 w 457"/>
                    <a:gd name="T77" fmla="*/ 173 h 285"/>
                    <a:gd name="T78" fmla="*/ 258 w 457"/>
                    <a:gd name="T79" fmla="*/ 160 h 285"/>
                    <a:gd name="T80" fmla="*/ 236 w 457"/>
                    <a:gd name="T81" fmla="*/ 150 h 285"/>
                    <a:gd name="T82" fmla="*/ 192 w 457"/>
                    <a:gd name="T83" fmla="*/ 132 h 285"/>
                    <a:gd name="T84" fmla="*/ 192 w 457"/>
                    <a:gd name="T85" fmla="*/ 132 h 285"/>
                    <a:gd name="T86" fmla="*/ 135 w 457"/>
                    <a:gd name="T87" fmla="*/ 111 h 285"/>
                    <a:gd name="T88" fmla="*/ 89 w 457"/>
                    <a:gd name="T89" fmla="*/ 93 h 285"/>
                    <a:gd name="T90" fmla="*/ 89 w 457"/>
                    <a:gd name="T91" fmla="*/ 93 h 285"/>
                    <a:gd name="T92" fmla="*/ 52 w 457"/>
                    <a:gd name="T93" fmla="*/ 74 h 285"/>
                    <a:gd name="T94" fmla="*/ 52 w 457"/>
                    <a:gd name="T95" fmla="*/ 74 h 285"/>
                    <a:gd name="T96" fmla="*/ 40 w 457"/>
                    <a:gd name="T97" fmla="*/ 67 h 285"/>
                    <a:gd name="T98" fmla="*/ 31 w 457"/>
                    <a:gd name="T99" fmla="*/ 59 h 285"/>
                    <a:gd name="T100" fmla="*/ 31 w 457"/>
                    <a:gd name="T101" fmla="*/ 59 h 285"/>
                    <a:gd name="T102" fmla="*/ 21 w 457"/>
                    <a:gd name="T103" fmla="*/ 49 h 285"/>
                    <a:gd name="T104" fmla="*/ 14 w 457"/>
                    <a:gd name="T105" fmla="*/ 39 h 285"/>
                    <a:gd name="T106" fmla="*/ 8 w 457"/>
                    <a:gd name="T107" fmla="*/ 30 h 285"/>
                    <a:gd name="T108" fmla="*/ 5 w 457"/>
                    <a:gd name="T109" fmla="*/ 20 h 285"/>
                    <a:gd name="T110" fmla="*/ 0 w 457"/>
                    <a:gd name="T111" fmla="*/ 7 h 285"/>
                    <a:gd name="T112" fmla="*/ 0 w 457"/>
                    <a:gd name="T113" fmla="*/ 0 h 285"/>
                    <a:gd name="T114" fmla="*/ 0 w 457"/>
                    <a:gd name="T115" fmla="*/ 0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7"/>
                    <a:gd name="T175" fmla="*/ 0 h 285"/>
                    <a:gd name="T176" fmla="*/ 457 w 457"/>
                    <a:gd name="T177" fmla="*/ 285 h 2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7" h="285">
                      <a:moveTo>
                        <a:pt x="0" y="0"/>
                      </a:moveTo>
                      <a:lnTo>
                        <a:pt x="0" y="0"/>
                      </a:lnTo>
                      <a:lnTo>
                        <a:pt x="3" y="7"/>
                      </a:lnTo>
                      <a:lnTo>
                        <a:pt x="14" y="23"/>
                      </a:lnTo>
                      <a:lnTo>
                        <a:pt x="24" y="33"/>
                      </a:lnTo>
                      <a:lnTo>
                        <a:pt x="37" y="44"/>
                      </a:lnTo>
                      <a:lnTo>
                        <a:pt x="54" y="56"/>
                      </a:lnTo>
                      <a:lnTo>
                        <a:pt x="73" y="69"/>
                      </a:lnTo>
                      <a:lnTo>
                        <a:pt x="94" y="78"/>
                      </a:lnTo>
                      <a:lnTo>
                        <a:pt x="117" y="88"/>
                      </a:lnTo>
                      <a:lnTo>
                        <a:pt x="172" y="108"/>
                      </a:lnTo>
                      <a:lnTo>
                        <a:pt x="231" y="130"/>
                      </a:lnTo>
                      <a:lnTo>
                        <a:pt x="260" y="145"/>
                      </a:lnTo>
                      <a:lnTo>
                        <a:pt x="288" y="160"/>
                      </a:lnTo>
                      <a:lnTo>
                        <a:pt x="341" y="191"/>
                      </a:lnTo>
                      <a:lnTo>
                        <a:pt x="382" y="217"/>
                      </a:lnTo>
                      <a:lnTo>
                        <a:pt x="411" y="239"/>
                      </a:lnTo>
                      <a:lnTo>
                        <a:pt x="433" y="256"/>
                      </a:lnTo>
                      <a:lnTo>
                        <a:pt x="444" y="267"/>
                      </a:lnTo>
                      <a:lnTo>
                        <a:pt x="450" y="277"/>
                      </a:lnTo>
                      <a:lnTo>
                        <a:pt x="455" y="280"/>
                      </a:lnTo>
                      <a:lnTo>
                        <a:pt x="457" y="282"/>
                      </a:lnTo>
                      <a:lnTo>
                        <a:pt x="455" y="283"/>
                      </a:lnTo>
                      <a:lnTo>
                        <a:pt x="450" y="285"/>
                      </a:lnTo>
                      <a:lnTo>
                        <a:pt x="446" y="285"/>
                      </a:lnTo>
                      <a:lnTo>
                        <a:pt x="441" y="283"/>
                      </a:lnTo>
                      <a:lnTo>
                        <a:pt x="434" y="280"/>
                      </a:lnTo>
                      <a:lnTo>
                        <a:pt x="426" y="277"/>
                      </a:lnTo>
                      <a:lnTo>
                        <a:pt x="420" y="265"/>
                      </a:lnTo>
                      <a:lnTo>
                        <a:pt x="398" y="249"/>
                      </a:lnTo>
                      <a:lnTo>
                        <a:pt x="372" y="233"/>
                      </a:lnTo>
                      <a:lnTo>
                        <a:pt x="330" y="202"/>
                      </a:lnTo>
                      <a:lnTo>
                        <a:pt x="306" y="187"/>
                      </a:lnTo>
                      <a:lnTo>
                        <a:pt x="281" y="173"/>
                      </a:lnTo>
                      <a:lnTo>
                        <a:pt x="258" y="160"/>
                      </a:lnTo>
                      <a:lnTo>
                        <a:pt x="236" y="150"/>
                      </a:lnTo>
                      <a:lnTo>
                        <a:pt x="192" y="132"/>
                      </a:lnTo>
                      <a:lnTo>
                        <a:pt x="135" y="111"/>
                      </a:lnTo>
                      <a:lnTo>
                        <a:pt x="89" y="93"/>
                      </a:lnTo>
                      <a:lnTo>
                        <a:pt x="52" y="74"/>
                      </a:lnTo>
                      <a:lnTo>
                        <a:pt x="40" y="67"/>
                      </a:lnTo>
                      <a:lnTo>
                        <a:pt x="31" y="59"/>
                      </a:lnTo>
                      <a:lnTo>
                        <a:pt x="21" y="49"/>
                      </a:lnTo>
                      <a:lnTo>
                        <a:pt x="14" y="39"/>
                      </a:lnTo>
                      <a:lnTo>
                        <a:pt x="8" y="30"/>
                      </a:lnTo>
                      <a:lnTo>
                        <a:pt x="5" y="20"/>
                      </a:lnTo>
                      <a:lnTo>
                        <a:pt x="0" y="7"/>
                      </a:lnTo>
                      <a:lnTo>
                        <a:pt x="0" y="0"/>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2" name="Freeform 311"/>
                <p:cNvSpPr>
                  <a:spLocks/>
                </p:cNvSpPr>
                <p:nvPr/>
              </p:nvSpPr>
              <p:spPr bwMode="auto">
                <a:xfrm>
                  <a:off x="2669598" y="3540214"/>
                  <a:ext cx="293369" cy="287020"/>
                </a:xfrm>
                <a:custGeom>
                  <a:avLst/>
                  <a:gdLst>
                    <a:gd name="T0" fmla="*/ 0 w 452"/>
                    <a:gd name="T1" fmla="*/ 0 h 279"/>
                    <a:gd name="T2" fmla="*/ 0 w 452"/>
                    <a:gd name="T3" fmla="*/ 0 h 279"/>
                    <a:gd name="T4" fmla="*/ 3 w 452"/>
                    <a:gd name="T5" fmla="*/ 6 h 279"/>
                    <a:gd name="T6" fmla="*/ 14 w 452"/>
                    <a:gd name="T7" fmla="*/ 21 h 279"/>
                    <a:gd name="T8" fmla="*/ 24 w 452"/>
                    <a:gd name="T9" fmla="*/ 30 h 279"/>
                    <a:gd name="T10" fmla="*/ 37 w 452"/>
                    <a:gd name="T11" fmla="*/ 42 h 279"/>
                    <a:gd name="T12" fmla="*/ 52 w 452"/>
                    <a:gd name="T13" fmla="*/ 53 h 279"/>
                    <a:gd name="T14" fmla="*/ 73 w 452"/>
                    <a:gd name="T15" fmla="*/ 65 h 279"/>
                    <a:gd name="T16" fmla="*/ 73 w 452"/>
                    <a:gd name="T17" fmla="*/ 65 h 279"/>
                    <a:gd name="T18" fmla="*/ 93 w 452"/>
                    <a:gd name="T19" fmla="*/ 74 h 279"/>
                    <a:gd name="T20" fmla="*/ 115 w 452"/>
                    <a:gd name="T21" fmla="*/ 84 h 279"/>
                    <a:gd name="T22" fmla="*/ 171 w 452"/>
                    <a:gd name="T23" fmla="*/ 105 h 279"/>
                    <a:gd name="T24" fmla="*/ 229 w 452"/>
                    <a:gd name="T25" fmla="*/ 128 h 279"/>
                    <a:gd name="T26" fmla="*/ 258 w 452"/>
                    <a:gd name="T27" fmla="*/ 141 h 279"/>
                    <a:gd name="T28" fmla="*/ 286 w 452"/>
                    <a:gd name="T29" fmla="*/ 156 h 279"/>
                    <a:gd name="T30" fmla="*/ 286 w 452"/>
                    <a:gd name="T31" fmla="*/ 156 h 279"/>
                    <a:gd name="T32" fmla="*/ 340 w 452"/>
                    <a:gd name="T33" fmla="*/ 187 h 279"/>
                    <a:gd name="T34" fmla="*/ 380 w 452"/>
                    <a:gd name="T35" fmla="*/ 213 h 279"/>
                    <a:gd name="T36" fmla="*/ 410 w 452"/>
                    <a:gd name="T37" fmla="*/ 234 h 279"/>
                    <a:gd name="T38" fmla="*/ 429 w 452"/>
                    <a:gd name="T39" fmla="*/ 250 h 279"/>
                    <a:gd name="T40" fmla="*/ 441 w 452"/>
                    <a:gd name="T41" fmla="*/ 263 h 279"/>
                    <a:gd name="T42" fmla="*/ 447 w 452"/>
                    <a:gd name="T43" fmla="*/ 271 h 279"/>
                    <a:gd name="T44" fmla="*/ 450 w 452"/>
                    <a:gd name="T45" fmla="*/ 274 h 279"/>
                    <a:gd name="T46" fmla="*/ 452 w 452"/>
                    <a:gd name="T47" fmla="*/ 276 h 279"/>
                    <a:gd name="T48" fmla="*/ 452 w 452"/>
                    <a:gd name="T49" fmla="*/ 276 h 279"/>
                    <a:gd name="T50" fmla="*/ 450 w 452"/>
                    <a:gd name="T51" fmla="*/ 278 h 279"/>
                    <a:gd name="T52" fmla="*/ 447 w 452"/>
                    <a:gd name="T53" fmla="*/ 279 h 279"/>
                    <a:gd name="T54" fmla="*/ 442 w 452"/>
                    <a:gd name="T55" fmla="*/ 279 h 279"/>
                    <a:gd name="T56" fmla="*/ 437 w 452"/>
                    <a:gd name="T57" fmla="*/ 278 h 279"/>
                    <a:gd name="T58" fmla="*/ 433 w 452"/>
                    <a:gd name="T59" fmla="*/ 274 h 279"/>
                    <a:gd name="T60" fmla="*/ 424 w 452"/>
                    <a:gd name="T61" fmla="*/ 270 h 279"/>
                    <a:gd name="T62" fmla="*/ 420 w 452"/>
                    <a:gd name="T63" fmla="*/ 261 h 279"/>
                    <a:gd name="T64" fmla="*/ 398 w 452"/>
                    <a:gd name="T65" fmla="*/ 245 h 279"/>
                    <a:gd name="T66" fmla="*/ 380 w 452"/>
                    <a:gd name="T67" fmla="*/ 234 h 279"/>
                    <a:gd name="T68" fmla="*/ 380 w 452"/>
                    <a:gd name="T69" fmla="*/ 234 h 279"/>
                    <a:gd name="T70" fmla="*/ 335 w 452"/>
                    <a:gd name="T71" fmla="*/ 200 h 279"/>
                    <a:gd name="T72" fmla="*/ 309 w 452"/>
                    <a:gd name="T73" fmla="*/ 183 h 279"/>
                    <a:gd name="T74" fmla="*/ 283 w 452"/>
                    <a:gd name="T75" fmla="*/ 167 h 279"/>
                    <a:gd name="T76" fmla="*/ 283 w 452"/>
                    <a:gd name="T77" fmla="*/ 167 h 279"/>
                    <a:gd name="T78" fmla="*/ 260 w 452"/>
                    <a:gd name="T79" fmla="*/ 156 h 279"/>
                    <a:gd name="T80" fmla="*/ 236 w 452"/>
                    <a:gd name="T81" fmla="*/ 144 h 279"/>
                    <a:gd name="T82" fmla="*/ 192 w 452"/>
                    <a:gd name="T83" fmla="*/ 126 h 279"/>
                    <a:gd name="T84" fmla="*/ 192 w 452"/>
                    <a:gd name="T85" fmla="*/ 126 h 279"/>
                    <a:gd name="T86" fmla="*/ 135 w 452"/>
                    <a:gd name="T87" fmla="*/ 105 h 279"/>
                    <a:gd name="T88" fmla="*/ 89 w 452"/>
                    <a:gd name="T89" fmla="*/ 87 h 279"/>
                    <a:gd name="T90" fmla="*/ 71 w 452"/>
                    <a:gd name="T91" fmla="*/ 79 h 279"/>
                    <a:gd name="T92" fmla="*/ 55 w 452"/>
                    <a:gd name="T93" fmla="*/ 71 h 279"/>
                    <a:gd name="T94" fmla="*/ 42 w 452"/>
                    <a:gd name="T95" fmla="*/ 63 h 279"/>
                    <a:gd name="T96" fmla="*/ 31 w 452"/>
                    <a:gd name="T97" fmla="*/ 55 h 279"/>
                    <a:gd name="T98" fmla="*/ 31 w 452"/>
                    <a:gd name="T99" fmla="*/ 55 h 279"/>
                    <a:gd name="T100" fmla="*/ 23 w 452"/>
                    <a:gd name="T101" fmla="*/ 45 h 279"/>
                    <a:gd name="T102" fmla="*/ 14 w 452"/>
                    <a:gd name="T103" fmla="*/ 35 h 279"/>
                    <a:gd name="T104" fmla="*/ 10 w 452"/>
                    <a:gd name="T105" fmla="*/ 26 h 279"/>
                    <a:gd name="T106" fmla="*/ 5 w 452"/>
                    <a:gd name="T107" fmla="*/ 17 h 279"/>
                    <a:gd name="T108" fmla="*/ 1 w 452"/>
                    <a:gd name="T109" fmla="*/ 4 h 279"/>
                    <a:gd name="T110" fmla="*/ 0 w 452"/>
                    <a:gd name="T111" fmla="*/ 0 h 279"/>
                    <a:gd name="T112" fmla="*/ 0 w 452"/>
                    <a:gd name="T113" fmla="*/ 0 h 2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2"/>
                    <a:gd name="T172" fmla="*/ 0 h 279"/>
                    <a:gd name="T173" fmla="*/ 452 w 452"/>
                    <a:gd name="T174" fmla="*/ 279 h 2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2" h="279">
                      <a:moveTo>
                        <a:pt x="0" y="0"/>
                      </a:moveTo>
                      <a:lnTo>
                        <a:pt x="0" y="0"/>
                      </a:lnTo>
                      <a:lnTo>
                        <a:pt x="3" y="6"/>
                      </a:lnTo>
                      <a:lnTo>
                        <a:pt x="14" y="21"/>
                      </a:lnTo>
                      <a:lnTo>
                        <a:pt x="24" y="30"/>
                      </a:lnTo>
                      <a:lnTo>
                        <a:pt x="37" y="42"/>
                      </a:lnTo>
                      <a:lnTo>
                        <a:pt x="52" y="53"/>
                      </a:lnTo>
                      <a:lnTo>
                        <a:pt x="73" y="65"/>
                      </a:lnTo>
                      <a:lnTo>
                        <a:pt x="93" y="74"/>
                      </a:lnTo>
                      <a:lnTo>
                        <a:pt x="115" y="84"/>
                      </a:lnTo>
                      <a:lnTo>
                        <a:pt x="171" y="105"/>
                      </a:lnTo>
                      <a:lnTo>
                        <a:pt x="229" y="128"/>
                      </a:lnTo>
                      <a:lnTo>
                        <a:pt x="258" y="141"/>
                      </a:lnTo>
                      <a:lnTo>
                        <a:pt x="286" y="156"/>
                      </a:lnTo>
                      <a:lnTo>
                        <a:pt x="340" y="187"/>
                      </a:lnTo>
                      <a:lnTo>
                        <a:pt x="380" y="213"/>
                      </a:lnTo>
                      <a:lnTo>
                        <a:pt x="410" y="234"/>
                      </a:lnTo>
                      <a:lnTo>
                        <a:pt x="429" y="250"/>
                      </a:lnTo>
                      <a:lnTo>
                        <a:pt x="441" y="263"/>
                      </a:lnTo>
                      <a:lnTo>
                        <a:pt x="447" y="271"/>
                      </a:lnTo>
                      <a:lnTo>
                        <a:pt x="450" y="274"/>
                      </a:lnTo>
                      <a:lnTo>
                        <a:pt x="452" y="276"/>
                      </a:lnTo>
                      <a:lnTo>
                        <a:pt x="450" y="278"/>
                      </a:lnTo>
                      <a:lnTo>
                        <a:pt x="447" y="279"/>
                      </a:lnTo>
                      <a:lnTo>
                        <a:pt x="442" y="279"/>
                      </a:lnTo>
                      <a:lnTo>
                        <a:pt x="437" y="278"/>
                      </a:lnTo>
                      <a:lnTo>
                        <a:pt x="433" y="274"/>
                      </a:lnTo>
                      <a:lnTo>
                        <a:pt x="424" y="270"/>
                      </a:lnTo>
                      <a:lnTo>
                        <a:pt x="420" y="261"/>
                      </a:lnTo>
                      <a:lnTo>
                        <a:pt x="398" y="245"/>
                      </a:lnTo>
                      <a:lnTo>
                        <a:pt x="380" y="234"/>
                      </a:lnTo>
                      <a:lnTo>
                        <a:pt x="335" y="200"/>
                      </a:lnTo>
                      <a:lnTo>
                        <a:pt x="309" y="183"/>
                      </a:lnTo>
                      <a:lnTo>
                        <a:pt x="283" y="167"/>
                      </a:lnTo>
                      <a:lnTo>
                        <a:pt x="260" y="156"/>
                      </a:lnTo>
                      <a:lnTo>
                        <a:pt x="236" y="144"/>
                      </a:lnTo>
                      <a:lnTo>
                        <a:pt x="192" y="126"/>
                      </a:lnTo>
                      <a:lnTo>
                        <a:pt x="135" y="105"/>
                      </a:lnTo>
                      <a:lnTo>
                        <a:pt x="89" y="87"/>
                      </a:lnTo>
                      <a:lnTo>
                        <a:pt x="71" y="79"/>
                      </a:lnTo>
                      <a:lnTo>
                        <a:pt x="55" y="71"/>
                      </a:lnTo>
                      <a:lnTo>
                        <a:pt x="42" y="63"/>
                      </a:lnTo>
                      <a:lnTo>
                        <a:pt x="31" y="55"/>
                      </a:lnTo>
                      <a:lnTo>
                        <a:pt x="23" y="45"/>
                      </a:lnTo>
                      <a:lnTo>
                        <a:pt x="14" y="35"/>
                      </a:lnTo>
                      <a:lnTo>
                        <a:pt x="10" y="26"/>
                      </a:lnTo>
                      <a:lnTo>
                        <a:pt x="5" y="17"/>
                      </a:lnTo>
                      <a:lnTo>
                        <a:pt x="1" y="4"/>
                      </a:lnTo>
                      <a:lnTo>
                        <a:pt x="0" y="0"/>
                      </a:lnTo>
                      <a:close/>
                    </a:path>
                  </a:pathLst>
                </a:custGeom>
                <a:solidFill>
                  <a:srgbClr val="359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3" name="Freeform 312"/>
                <p:cNvSpPr>
                  <a:spLocks/>
                </p:cNvSpPr>
                <p:nvPr/>
              </p:nvSpPr>
              <p:spPr bwMode="auto">
                <a:xfrm>
                  <a:off x="2670868" y="3544025"/>
                  <a:ext cx="288291" cy="281940"/>
                </a:xfrm>
                <a:custGeom>
                  <a:avLst/>
                  <a:gdLst>
                    <a:gd name="T0" fmla="*/ 0 w 446"/>
                    <a:gd name="T1" fmla="*/ 0 h 275"/>
                    <a:gd name="T2" fmla="*/ 0 w 446"/>
                    <a:gd name="T3" fmla="*/ 0 h 275"/>
                    <a:gd name="T4" fmla="*/ 4 w 446"/>
                    <a:gd name="T5" fmla="*/ 5 h 275"/>
                    <a:gd name="T6" fmla="*/ 13 w 446"/>
                    <a:gd name="T7" fmla="*/ 19 h 275"/>
                    <a:gd name="T8" fmla="*/ 23 w 446"/>
                    <a:gd name="T9" fmla="*/ 29 h 275"/>
                    <a:gd name="T10" fmla="*/ 35 w 446"/>
                    <a:gd name="T11" fmla="*/ 39 h 275"/>
                    <a:gd name="T12" fmla="*/ 51 w 446"/>
                    <a:gd name="T13" fmla="*/ 50 h 275"/>
                    <a:gd name="T14" fmla="*/ 70 w 446"/>
                    <a:gd name="T15" fmla="*/ 63 h 275"/>
                    <a:gd name="T16" fmla="*/ 70 w 446"/>
                    <a:gd name="T17" fmla="*/ 63 h 275"/>
                    <a:gd name="T18" fmla="*/ 92 w 446"/>
                    <a:gd name="T19" fmla="*/ 73 h 275"/>
                    <a:gd name="T20" fmla="*/ 114 w 446"/>
                    <a:gd name="T21" fmla="*/ 83 h 275"/>
                    <a:gd name="T22" fmla="*/ 168 w 446"/>
                    <a:gd name="T23" fmla="*/ 102 h 275"/>
                    <a:gd name="T24" fmla="*/ 225 w 446"/>
                    <a:gd name="T25" fmla="*/ 125 h 275"/>
                    <a:gd name="T26" fmla="*/ 254 w 446"/>
                    <a:gd name="T27" fmla="*/ 138 h 275"/>
                    <a:gd name="T28" fmla="*/ 283 w 446"/>
                    <a:gd name="T29" fmla="*/ 153 h 275"/>
                    <a:gd name="T30" fmla="*/ 283 w 446"/>
                    <a:gd name="T31" fmla="*/ 153 h 275"/>
                    <a:gd name="T32" fmla="*/ 336 w 446"/>
                    <a:gd name="T33" fmla="*/ 185 h 275"/>
                    <a:gd name="T34" fmla="*/ 376 w 446"/>
                    <a:gd name="T35" fmla="*/ 211 h 275"/>
                    <a:gd name="T36" fmla="*/ 405 w 446"/>
                    <a:gd name="T37" fmla="*/ 231 h 275"/>
                    <a:gd name="T38" fmla="*/ 425 w 446"/>
                    <a:gd name="T39" fmla="*/ 247 h 275"/>
                    <a:gd name="T40" fmla="*/ 436 w 446"/>
                    <a:gd name="T41" fmla="*/ 258 h 275"/>
                    <a:gd name="T42" fmla="*/ 443 w 446"/>
                    <a:gd name="T43" fmla="*/ 267 h 275"/>
                    <a:gd name="T44" fmla="*/ 446 w 446"/>
                    <a:gd name="T45" fmla="*/ 271 h 275"/>
                    <a:gd name="T46" fmla="*/ 446 w 446"/>
                    <a:gd name="T47" fmla="*/ 271 h 275"/>
                    <a:gd name="T48" fmla="*/ 446 w 446"/>
                    <a:gd name="T49" fmla="*/ 271 h 275"/>
                    <a:gd name="T50" fmla="*/ 446 w 446"/>
                    <a:gd name="T51" fmla="*/ 273 h 275"/>
                    <a:gd name="T52" fmla="*/ 443 w 446"/>
                    <a:gd name="T53" fmla="*/ 275 h 275"/>
                    <a:gd name="T54" fmla="*/ 440 w 446"/>
                    <a:gd name="T55" fmla="*/ 273 h 275"/>
                    <a:gd name="T56" fmla="*/ 435 w 446"/>
                    <a:gd name="T57" fmla="*/ 271 h 275"/>
                    <a:gd name="T58" fmla="*/ 430 w 446"/>
                    <a:gd name="T59" fmla="*/ 268 h 275"/>
                    <a:gd name="T60" fmla="*/ 422 w 446"/>
                    <a:gd name="T61" fmla="*/ 263 h 275"/>
                    <a:gd name="T62" fmla="*/ 419 w 446"/>
                    <a:gd name="T63" fmla="*/ 258 h 275"/>
                    <a:gd name="T64" fmla="*/ 397 w 446"/>
                    <a:gd name="T65" fmla="*/ 242 h 275"/>
                    <a:gd name="T66" fmla="*/ 388 w 446"/>
                    <a:gd name="T67" fmla="*/ 236 h 275"/>
                    <a:gd name="T68" fmla="*/ 388 w 446"/>
                    <a:gd name="T69" fmla="*/ 236 h 275"/>
                    <a:gd name="T70" fmla="*/ 365 w 446"/>
                    <a:gd name="T71" fmla="*/ 218 h 275"/>
                    <a:gd name="T72" fmla="*/ 339 w 446"/>
                    <a:gd name="T73" fmla="*/ 200 h 275"/>
                    <a:gd name="T74" fmla="*/ 311 w 446"/>
                    <a:gd name="T75" fmla="*/ 182 h 275"/>
                    <a:gd name="T76" fmla="*/ 282 w 446"/>
                    <a:gd name="T77" fmla="*/ 164 h 275"/>
                    <a:gd name="T78" fmla="*/ 282 w 446"/>
                    <a:gd name="T79" fmla="*/ 164 h 275"/>
                    <a:gd name="T80" fmla="*/ 259 w 446"/>
                    <a:gd name="T81" fmla="*/ 153 h 275"/>
                    <a:gd name="T82" fmla="*/ 235 w 446"/>
                    <a:gd name="T83" fmla="*/ 141 h 275"/>
                    <a:gd name="T84" fmla="*/ 192 w 446"/>
                    <a:gd name="T85" fmla="*/ 123 h 275"/>
                    <a:gd name="T86" fmla="*/ 192 w 446"/>
                    <a:gd name="T87" fmla="*/ 123 h 275"/>
                    <a:gd name="T88" fmla="*/ 134 w 446"/>
                    <a:gd name="T89" fmla="*/ 102 h 275"/>
                    <a:gd name="T90" fmla="*/ 90 w 446"/>
                    <a:gd name="T91" fmla="*/ 84 h 275"/>
                    <a:gd name="T92" fmla="*/ 70 w 446"/>
                    <a:gd name="T93" fmla="*/ 76 h 275"/>
                    <a:gd name="T94" fmla="*/ 56 w 446"/>
                    <a:gd name="T95" fmla="*/ 68 h 275"/>
                    <a:gd name="T96" fmla="*/ 43 w 446"/>
                    <a:gd name="T97" fmla="*/ 60 h 275"/>
                    <a:gd name="T98" fmla="*/ 31 w 446"/>
                    <a:gd name="T99" fmla="*/ 50 h 275"/>
                    <a:gd name="T100" fmla="*/ 31 w 446"/>
                    <a:gd name="T101" fmla="*/ 50 h 275"/>
                    <a:gd name="T102" fmla="*/ 22 w 446"/>
                    <a:gd name="T103" fmla="*/ 42 h 275"/>
                    <a:gd name="T104" fmla="*/ 15 w 446"/>
                    <a:gd name="T105" fmla="*/ 32 h 275"/>
                    <a:gd name="T106" fmla="*/ 5 w 446"/>
                    <a:gd name="T107" fmla="*/ 16 h 275"/>
                    <a:gd name="T108" fmla="*/ 0 w 446"/>
                    <a:gd name="T109" fmla="*/ 3 h 275"/>
                    <a:gd name="T110" fmla="*/ 0 w 446"/>
                    <a:gd name="T111" fmla="*/ 0 h 275"/>
                    <a:gd name="T112" fmla="*/ 0 w 446"/>
                    <a:gd name="T113" fmla="*/ 0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6"/>
                    <a:gd name="T172" fmla="*/ 0 h 275"/>
                    <a:gd name="T173" fmla="*/ 446 w 446"/>
                    <a:gd name="T174" fmla="*/ 275 h 2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6" h="275">
                      <a:moveTo>
                        <a:pt x="0" y="0"/>
                      </a:moveTo>
                      <a:lnTo>
                        <a:pt x="0" y="0"/>
                      </a:lnTo>
                      <a:lnTo>
                        <a:pt x="4" y="5"/>
                      </a:lnTo>
                      <a:lnTo>
                        <a:pt x="13" y="19"/>
                      </a:lnTo>
                      <a:lnTo>
                        <a:pt x="23" y="29"/>
                      </a:lnTo>
                      <a:lnTo>
                        <a:pt x="35" y="39"/>
                      </a:lnTo>
                      <a:lnTo>
                        <a:pt x="51" y="50"/>
                      </a:lnTo>
                      <a:lnTo>
                        <a:pt x="70" y="63"/>
                      </a:lnTo>
                      <a:lnTo>
                        <a:pt x="92" y="73"/>
                      </a:lnTo>
                      <a:lnTo>
                        <a:pt x="114" y="83"/>
                      </a:lnTo>
                      <a:lnTo>
                        <a:pt x="168" y="102"/>
                      </a:lnTo>
                      <a:lnTo>
                        <a:pt x="225" y="125"/>
                      </a:lnTo>
                      <a:lnTo>
                        <a:pt x="254" y="138"/>
                      </a:lnTo>
                      <a:lnTo>
                        <a:pt x="283" y="153"/>
                      </a:lnTo>
                      <a:lnTo>
                        <a:pt x="336" y="185"/>
                      </a:lnTo>
                      <a:lnTo>
                        <a:pt x="376" y="211"/>
                      </a:lnTo>
                      <a:lnTo>
                        <a:pt x="405" y="231"/>
                      </a:lnTo>
                      <a:lnTo>
                        <a:pt x="425" y="247"/>
                      </a:lnTo>
                      <a:lnTo>
                        <a:pt x="436" y="258"/>
                      </a:lnTo>
                      <a:lnTo>
                        <a:pt x="443" y="267"/>
                      </a:lnTo>
                      <a:lnTo>
                        <a:pt x="446" y="271"/>
                      </a:lnTo>
                      <a:lnTo>
                        <a:pt x="446" y="273"/>
                      </a:lnTo>
                      <a:lnTo>
                        <a:pt x="443" y="275"/>
                      </a:lnTo>
                      <a:lnTo>
                        <a:pt x="440" y="273"/>
                      </a:lnTo>
                      <a:lnTo>
                        <a:pt x="435" y="271"/>
                      </a:lnTo>
                      <a:lnTo>
                        <a:pt x="430" y="268"/>
                      </a:lnTo>
                      <a:lnTo>
                        <a:pt x="422" y="263"/>
                      </a:lnTo>
                      <a:lnTo>
                        <a:pt x="419" y="258"/>
                      </a:lnTo>
                      <a:lnTo>
                        <a:pt x="397" y="242"/>
                      </a:lnTo>
                      <a:lnTo>
                        <a:pt x="388" y="236"/>
                      </a:lnTo>
                      <a:lnTo>
                        <a:pt x="365" y="218"/>
                      </a:lnTo>
                      <a:lnTo>
                        <a:pt x="339" y="200"/>
                      </a:lnTo>
                      <a:lnTo>
                        <a:pt x="311" y="182"/>
                      </a:lnTo>
                      <a:lnTo>
                        <a:pt x="282" y="164"/>
                      </a:lnTo>
                      <a:lnTo>
                        <a:pt x="259" y="153"/>
                      </a:lnTo>
                      <a:lnTo>
                        <a:pt x="235" y="141"/>
                      </a:lnTo>
                      <a:lnTo>
                        <a:pt x="192" y="123"/>
                      </a:lnTo>
                      <a:lnTo>
                        <a:pt x="134" y="102"/>
                      </a:lnTo>
                      <a:lnTo>
                        <a:pt x="90" y="84"/>
                      </a:lnTo>
                      <a:lnTo>
                        <a:pt x="70" y="76"/>
                      </a:lnTo>
                      <a:lnTo>
                        <a:pt x="56" y="68"/>
                      </a:lnTo>
                      <a:lnTo>
                        <a:pt x="43" y="60"/>
                      </a:lnTo>
                      <a:lnTo>
                        <a:pt x="31" y="50"/>
                      </a:lnTo>
                      <a:lnTo>
                        <a:pt x="22" y="42"/>
                      </a:lnTo>
                      <a:lnTo>
                        <a:pt x="15" y="32"/>
                      </a:lnTo>
                      <a:lnTo>
                        <a:pt x="5" y="16"/>
                      </a:lnTo>
                      <a:lnTo>
                        <a:pt x="0" y="3"/>
                      </a:lnTo>
                      <a:lnTo>
                        <a:pt x="0" y="0"/>
                      </a:lnTo>
                      <a:close/>
                    </a:path>
                  </a:pathLst>
                </a:custGeom>
                <a:solidFill>
                  <a:srgbClr val="4C9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4" name="Freeform 313"/>
                <p:cNvSpPr>
                  <a:spLocks/>
                </p:cNvSpPr>
                <p:nvPr/>
              </p:nvSpPr>
              <p:spPr bwMode="auto">
                <a:xfrm>
                  <a:off x="2670868" y="3544025"/>
                  <a:ext cx="287020" cy="280670"/>
                </a:xfrm>
                <a:custGeom>
                  <a:avLst/>
                  <a:gdLst>
                    <a:gd name="T0" fmla="*/ 0 w 443"/>
                    <a:gd name="T1" fmla="*/ 0 h 272"/>
                    <a:gd name="T2" fmla="*/ 0 w 443"/>
                    <a:gd name="T3" fmla="*/ 0 h 272"/>
                    <a:gd name="T4" fmla="*/ 4 w 443"/>
                    <a:gd name="T5" fmla="*/ 7 h 272"/>
                    <a:gd name="T6" fmla="*/ 13 w 443"/>
                    <a:gd name="T7" fmla="*/ 20 h 272"/>
                    <a:gd name="T8" fmla="*/ 23 w 443"/>
                    <a:gd name="T9" fmla="*/ 30 h 272"/>
                    <a:gd name="T10" fmla="*/ 35 w 443"/>
                    <a:gd name="T11" fmla="*/ 39 h 272"/>
                    <a:gd name="T12" fmla="*/ 51 w 443"/>
                    <a:gd name="T13" fmla="*/ 51 h 272"/>
                    <a:gd name="T14" fmla="*/ 70 w 443"/>
                    <a:gd name="T15" fmla="*/ 62 h 272"/>
                    <a:gd name="T16" fmla="*/ 70 w 443"/>
                    <a:gd name="T17" fmla="*/ 62 h 272"/>
                    <a:gd name="T18" fmla="*/ 90 w 443"/>
                    <a:gd name="T19" fmla="*/ 72 h 272"/>
                    <a:gd name="T20" fmla="*/ 113 w 443"/>
                    <a:gd name="T21" fmla="*/ 82 h 272"/>
                    <a:gd name="T22" fmla="*/ 166 w 443"/>
                    <a:gd name="T23" fmla="*/ 101 h 272"/>
                    <a:gd name="T24" fmla="*/ 223 w 443"/>
                    <a:gd name="T25" fmla="*/ 124 h 272"/>
                    <a:gd name="T26" fmla="*/ 253 w 443"/>
                    <a:gd name="T27" fmla="*/ 137 h 272"/>
                    <a:gd name="T28" fmla="*/ 280 w 443"/>
                    <a:gd name="T29" fmla="*/ 152 h 272"/>
                    <a:gd name="T30" fmla="*/ 280 w 443"/>
                    <a:gd name="T31" fmla="*/ 152 h 272"/>
                    <a:gd name="T32" fmla="*/ 334 w 443"/>
                    <a:gd name="T33" fmla="*/ 184 h 272"/>
                    <a:gd name="T34" fmla="*/ 375 w 443"/>
                    <a:gd name="T35" fmla="*/ 209 h 272"/>
                    <a:gd name="T36" fmla="*/ 402 w 443"/>
                    <a:gd name="T37" fmla="*/ 230 h 272"/>
                    <a:gd name="T38" fmla="*/ 422 w 443"/>
                    <a:gd name="T39" fmla="*/ 246 h 272"/>
                    <a:gd name="T40" fmla="*/ 433 w 443"/>
                    <a:gd name="T41" fmla="*/ 257 h 272"/>
                    <a:gd name="T42" fmla="*/ 438 w 443"/>
                    <a:gd name="T43" fmla="*/ 264 h 272"/>
                    <a:gd name="T44" fmla="*/ 441 w 443"/>
                    <a:gd name="T45" fmla="*/ 269 h 272"/>
                    <a:gd name="T46" fmla="*/ 443 w 443"/>
                    <a:gd name="T47" fmla="*/ 269 h 272"/>
                    <a:gd name="T48" fmla="*/ 443 w 443"/>
                    <a:gd name="T49" fmla="*/ 269 h 272"/>
                    <a:gd name="T50" fmla="*/ 443 w 443"/>
                    <a:gd name="T51" fmla="*/ 270 h 272"/>
                    <a:gd name="T52" fmla="*/ 440 w 443"/>
                    <a:gd name="T53" fmla="*/ 272 h 272"/>
                    <a:gd name="T54" fmla="*/ 433 w 443"/>
                    <a:gd name="T55" fmla="*/ 269 h 272"/>
                    <a:gd name="T56" fmla="*/ 420 w 443"/>
                    <a:gd name="T57" fmla="*/ 259 h 272"/>
                    <a:gd name="T58" fmla="*/ 419 w 443"/>
                    <a:gd name="T59" fmla="*/ 257 h 272"/>
                    <a:gd name="T60" fmla="*/ 397 w 443"/>
                    <a:gd name="T61" fmla="*/ 241 h 272"/>
                    <a:gd name="T62" fmla="*/ 396 w 443"/>
                    <a:gd name="T63" fmla="*/ 239 h 272"/>
                    <a:gd name="T64" fmla="*/ 396 w 443"/>
                    <a:gd name="T65" fmla="*/ 239 h 272"/>
                    <a:gd name="T66" fmla="*/ 371 w 443"/>
                    <a:gd name="T67" fmla="*/ 220 h 272"/>
                    <a:gd name="T68" fmla="*/ 344 w 443"/>
                    <a:gd name="T69" fmla="*/ 202 h 272"/>
                    <a:gd name="T70" fmla="*/ 314 w 443"/>
                    <a:gd name="T71" fmla="*/ 183 h 272"/>
                    <a:gd name="T72" fmla="*/ 282 w 443"/>
                    <a:gd name="T73" fmla="*/ 163 h 272"/>
                    <a:gd name="T74" fmla="*/ 282 w 443"/>
                    <a:gd name="T75" fmla="*/ 163 h 272"/>
                    <a:gd name="T76" fmla="*/ 259 w 443"/>
                    <a:gd name="T77" fmla="*/ 150 h 272"/>
                    <a:gd name="T78" fmla="*/ 236 w 443"/>
                    <a:gd name="T79" fmla="*/ 139 h 272"/>
                    <a:gd name="T80" fmla="*/ 192 w 443"/>
                    <a:gd name="T81" fmla="*/ 121 h 272"/>
                    <a:gd name="T82" fmla="*/ 192 w 443"/>
                    <a:gd name="T83" fmla="*/ 121 h 272"/>
                    <a:gd name="T84" fmla="*/ 134 w 443"/>
                    <a:gd name="T85" fmla="*/ 100 h 272"/>
                    <a:gd name="T86" fmla="*/ 90 w 443"/>
                    <a:gd name="T87" fmla="*/ 83 h 272"/>
                    <a:gd name="T88" fmla="*/ 72 w 443"/>
                    <a:gd name="T89" fmla="*/ 75 h 272"/>
                    <a:gd name="T90" fmla="*/ 56 w 443"/>
                    <a:gd name="T91" fmla="*/ 67 h 272"/>
                    <a:gd name="T92" fmla="*/ 43 w 443"/>
                    <a:gd name="T93" fmla="*/ 57 h 272"/>
                    <a:gd name="T94" fmla="*/ 33 w 443"/>
                    <a:gd name="T95" fmla="*/ 49 h 272"/>
                    <a:gd name="T96" fmla="*/ 33 w 443"/>
                    <a:gd name="T97" fmla="*/ 49 h 272"/>
                    <a:gd name="T98" fmla="*/ 23 w 443"/>
                    <a:gd name="T99" fmla="*/ 39 h 272"/>
                    <a:gd name="T100" fmla="*/ 17 w 443"/>
                    <a:gd name="T101" fmla="*/ 31 h 272"/>
                    <a:gd name="T102" fmla="*/ 7 w 443"/>
                    <a:gd name="T103" fmla="*/ 15 h 272"/>
                    <a:gd name="T104" fmla="*/ 2 w 443"/>
                    <a:gd name="T105" fmla="*/ 5 h 272"/>
                    <a:gd name="T106" fmla="*/ 0 w 443"/>
                    <a:gd name="T107" fmla="*/ 0 h 272"/>
                    <a:gd name="T108" fmla="*/ 0 w 443"/>
                    <a:gd name="T109" fmla="*/ 0 h 2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3"/>
                    <a:gd name="T166" fmla="*/ 0 h 272"/>
                    <a:gd name="T167" fmla="*/ 443 w 443"/>
                    <a:gd name="T168" fmla="*/ 272 h 2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3" h="272">
                      <a:moveTo>
                        <a:pt x="0" y="0"/>
                      </a:moveTo>
                      <a:lnTo>
                        <a:pt x="0" y="0"/>
                      </a:lnTo>
                      <a:lnTo>
                        <a:pt x="4" y="7"/>
                      </a:lnTo>
                      <a:lnTo>
                        <a:pt x="13" y="20"/>
                      </a:lnTo>
                      <a:lnTo>
                        <a:pt x="23" y="30"/>
                      </a:lnTo>
                      <a:lnTo>
                        <a:pt x="35" y="39"/>
                      </a:lnTo>
                      <a:lnTo>
                        <a:pt x="51" y="51"/>
                      </a:lnTo>
                      <a:lnTo>
                        <a:pt x="70" y="62"/>
                      </a:lnTo>
                      <a:lnTo>
                        <a:pt x="90" y="72"/>
                      </a:lnTo>
                      <a:lnTo>
                        <a:pt x="113" y="82"/>
                      </a:lnTo>
                      <a:lnTo>
                        <a:pt x="166" y="101"/>
                      </a:lnTo>
                      <a:lnTo>
                        <a:pt x="223" y="124"/>
                      </a:lnTo>
                      <a:lnTo>
                        <a:pt x="253" y="137"/>
                      </a:lnTo>
                      <a:lnTo>
                        <a:pt x="280" y="152"/>
                      </a:lnTo>
                      <a:lnTo>
                        <a:pt x="334" y="184"/>
                      </a:lnTo>
                      <a:lnTo>
                        <a:pt x="375" y="209"/>
                      </a:lnTo>
                      <a:lnTo>
                        <a:pt x="402" y="230"/>
                      </a:lnTo>
                      <a:lnTo>
                        <a:pt x="422" y="246"/>
                      </a:lnTo>
                      <a:lnTo>
                        <a:pt x="433" y="257"/>
                      </a:lnTo>
                      <a:lnTo>
                        <a:pt x="438" y="264"/>
                      </a:lnTo>
                      <a:lnTo>
                        <a:pt x="441" y="269"/>
                      </a:lnTo>
                      <a:lnTo>
                        <a:pt x="443" y="269"/>
                      </a:lnTo>
                      <a:lnTo>
                        <a:pt x="443" y="270"/>
                      </a:lnTo>
                      <a:lnTo>
                        <a:pt x="440" y="272"/>
                      </a:lnTo>
                      <a:lnTo>
                        <a:pt x="433" y="269"/>
                      </a:lnTo>
                      <a:lnTo>
                        <a:pt x="420" y="259"/>
                      </a:lnTo>
                      <a:lnTo>
                        <a:pt x="419" y="257"/>
                      </a:lnTo>
                      <a:lnTo>
                        <a:pt x="397" y="241"/>
                      </a:lnTo>
                      <a:lnTo>
                        <a:pt x="396" y="239"/>
                      </a:lnTo>
                      <a:lnTo>
                        <a:pt x="371" y="220"/>
                      </a:lnTo>
                      <a:lnTo>
                        <a:pt x="344" y="202"/>
                      </a:lnTo>
                      <a:lnTo>
                        <a:pt x="314" y="183"/>
                      </a:lnTo>
                      <a:lnTo>
                        <a:pt x="282" y="163"/>
                      </a:lnTo>
                      <a:lnTo>
                        <a:pt x="259" y="150"/>
                      </a:lnTo>
                      <a:lnTo>
                        <a:pt x="236" y="139"/>
                      </a:lnTo>
                      <a:lnTo>
                        <a:pt x="192" y="121"/>
                      </a:lnTo>
                      <a:lnTo>
                        <a:pt x="134" y="100"/>
                      </a:lnTo>
                      <a:lnTo>
                        <a:pt x="90" y="83"/>
                      </a:lnTo>
                      <a:lnTo>
                        <a:pt x="72" y="75"/>
                      </a:lnTo>
                      <a:lnTo>
                        <a:pt x="56" y="67"/>
                      </a:lnTo>
                      <a:lnTo>
                        <a:pt x="43" y="57"/>
                      </a:lnTo>
                      <a:lnTo>
                        <a:pt x="33" y="49"/>
                      </a:lnTo>
                      <a:lnTo>
                        <a:pt x="23" y="39"/>
                      </a:lnTo>
                      <a:lnTo>
                        <a:pt x="17" y="31"/>
                      </a:lnTo>
                      <a:lnTo>
                        <a:pt x="7" y="15"/>
                      </a:lnTo>
                      <a:lnTo>
                        <a:pt x="2" y="5"/>
                      </a:lnTo>
                      <a:lnTo>
                        <a:pt x="0" y="0"/>
                      </a:lnTo>
                      <a:close/>
                    </a:path>
                  </a:pathLst>
                </a:custGeom>
                <a:solidFill>
                  <a:srgbClr val="5DA9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5" name="Freeform 314"/>
                <p:cNvSpPr>
                  <a:spLocks/>
                </p:cNvSpPr>
                <p:nvPr/>
              </p:nvSpPr>
              <p:spPr bwMode="auto">
                <a:xfrm>
                  <a:off x="2672138" y="3549105"/>
                  <a:ext cx="283210" cy="273050"/>
                </a:xfrm>
                <a:custGeom>
                  <a:avLst/>
                  <a:gdLst>
                    <a:gd name="T0" fmla="*/ 0 w 438"/>
                    <a:gd name="T1" fmla="*/ 0 h 266"/>
                    <a:gd name="T2" fmla="*/ 0 w 438"/>
                    <a:gd name="T3" fmla="*/ 0 h 266"/>
                    <a:gd name="T4" fmla="*/ 3 w 438"/>
                    <a:gd name="T5" fmla="*/ 5 h 266"/>
                    <a:gd name="T6" fmla="*/ 11 w 438"/>
                    <a:gd name="T7" fmla="*/ 18 h 266"/>
                    <a:gd name="T8" fmla="*/ 21 w 438"/>
                    <a:gd name="T9" fmla="*/ 26 h 266"/>
                    <a:gd name="T10" fmla="*/ 33 w 438"/>
                    <a:gd name="T11" fmla="*/ 37 h 266"/>
                    <a:gd name="T12" fmla="*/ 47 w 438"/>
                    <a:gd name="T13" fmla="*/ 48 h 266"/>
                    <a:gd name="T14" fmla="*/ 67 w 438"/>
                    <a:gd name="T15" fmla="*/ 60 h 266"/>
                    <a:gd name="T16" fmla="*/ 67 w 438"/>
                    <a:gd name="T17" fmla="*/ 60 h 266"/>
                    <a:gd name="T18" fmla="*/ 86 w 438"/>
                    <a:gd name="T19" fmla="*/ 70 h 266"/>
                    <a:gd name="T20" fmla="*/ 111 w 438"/>
                    <a:gd name="T21" fmla="*/ 79 h 266"/>
                    <a:gd name="T22" fmla="*/ 163 w 438"/>
                    <a:gd name="T23" fmla="*/ 99 h 266"/>
                    <a:gd name="T24" fmla="*/ 220 w 438"/>
                    <a:gd name="T25" fmla="*/ 120 h 266"/>
                    <a:gd name="T26" fmla="*/ 247 w 438"/>
                    <a:gd name="T27" fmla="*/ 133 h 266"/>
                    <a:gd name="T28" fmla="*/ 277 w 438"/>
                    <a:gd name="T29" fmla="*/ 148 h 266"/>
                    <a:gd name="T30" fmla="*/ 277 w 438"/>
                    <a:gd name="T31" fmla="*/ 148 h 266"/>
                    <a:gd name="T32" fmla="*/ 330 w 438"/>
                    <a:gd name="T33" fmla="*/ 180 h 266"/>
                    <a:gd name="T34" fmla="*/ 369 w 438"/>
                    <a:gd name="T35" fmla="*/ 205 h 266"/>
                    <a:gd name="T36" fmla="*/ 397 w 438"/>
                    <a:gd name="T37" fmla="*/ 226 h 266"/>
                    <a:gd name="T38" fmla="*/ 417 w 438"/>
                    <a:gd name="T39" fmla="*/ 240 h 266"/>
                    <a:gd name="T40" fmla="*/ 428 w 438"/>
                    <a:gd name="T41" fmla="*/ 252 h 266"/>
                    <a:gd name="T42" fmla="*/ 433 w 438"/>
                    <a:gd name="T43" fmla="*/ 258 h 266"/>
                    <a:gd name="T44" fmla="*/ 434 w 438"/>
                    <a:gd name="T45" fmla="*/ 263 h 266"/>
                    <a:gd name="T46" fmla="*/ 436 w 438"/>
                    <a:gd name="T47" fmla="*/ 263 h 266"/>
                    <a:gd name="T48" fmla="*/ 436 w 438"/>
                    <a:gd name="T49" fmla="*/ 263 h 266"/>
                    <a:gd name="T50" fmla="*/ 438 w 438"/>
                    <a:gd name="T51" fmla="*/ 265 h 266"/>
                    <a:gd name="T52" fmla="*/ 438 w 438"/>
                    <a:gd name="T53" fmla="*/ 265 h 266"/>
                    <a:gd name="T54" fmla="*/ 436 w 438"/>
                    <a:gd name="T55" fmla="*/ 266 h 266"/>
                    <a:gd name="T56" fmla="*/ 430 w 438"/>
                    <a:gd name="T57" fmla="*/ 263 h 266"/>
                    <a:gd name="T58" fmla="*/ 417 w 438"/>
                    <a:gd name="T59" fmla="*/ 252 h 266"/>
                    <a:gd name="T60" fmla="*/ 417 w 438"/>
                    <a:gd name="T61" fmla="*/ 252 h 266"/>
                    <a:gd name="T62" fmla="*/ 389 w 438"/>
                    <a:gd name="T63" fmla="*/ 231 h 266"/>
                    <a:gd name="T64" fmla="*/ 356 w 438"/>
                    <a:gd name="T65" fmla="*/ 206 h 266"/>
                    <a:gd name="T66" fmla="*/ 321 w 438"/>
                    <a:gd name="T67" fmla="*/ 182 h 266"/>
                    <a:gd name="T68" fmla="*/ 280 w 438"/>
                    <a:gd name="T69" fmla="*/ 157 h 266"/>
                    <a:gd name="T70" fmla="*/ 280 w 438"/>
                    <a:gd name="T71" fmla="*/ 157 h 266"/>
                    <a:gd name="T72" fmla="*/ 257 w 438"/>
                    <a:gd name="T73" fmla="*/ 146 h 266"/>
                    <a:gd name="T74" fmla="*/ 234 w 438"/>
                    <a:gd name="T75" fmla="*/ 135 h 266"/>
                    <a:gd name="T76" fmla="*/ 190 w 438"/>
                    <a:gd name="T77" fmla="*/ 117 h 266"/>
                    <a:gd name="T78" fmla="*/ 190 w 438"/>
                    <a:gd name="T79" fmla="*/ 117 h 266"/>
                    <a:gd name="T80" fmla="*/ 133 w 438"/>
                    <a:gd name="T81" fmla="*/ 96 h 266"/>
                    <a:gd name="T82" fmla="*/ 88 w 438"/>
                    <a:gd name="T83" fmla="*/ 78 h 266"/>
                    <a:gd name="T84" fmla="*/ 70 w 438"/>
                    <a:gd name="T85" fmla="*/ 70 h 266"/>
                    <a:gd name="T86" fmla="*/ 55 w 438"/>
                    <a:gd name="T87" fmla="*/ 62 h 266"/>
                    <a:gd name="T88" fmla="*/ 42 w 438"/>
                    <a:gd name="T89" fmla="*/ 53 h 266"/>
                    <a:gd name="T90" fmla="*/ 31 w 438"/>
                    <a:gd name="T91" fmla="*/ 45 h 266"/>
                    <a:gd name="T92" fmla="*/ 31 w 438"/>
                    <a:gd name="T93" fmla="*/ 45 h 266"/>
                    <a:gd name="T94" fmla="*/ 23 w 438"/>
                    <a:gd name="T95" fmla="*/ 35 h 266"/>
                    <a:gd name="T96" fmla="*/ 15 w 438"/>
                    <a:gd name="T97" fmla="*/ 27 h 266"/>
                    <a:gd name="T98" fmla="*/ 5 w 438"/>
                    <a:gd name="T99" fmla="*/ 13 h 266"/>
                    <a:gd name="T100" fmla="*/ 2 w 438"/>
                    <a:gd name="T101" fmla="*/ 3 h 266"/>
                    <a:gd name="T102" fmla="*/ 0 w 438"/>
                    <a:gd name="T103" fmla="*/ 0 h 266"/>
                    <a:gd name="T104" fmla="*/ 0 w 438"/>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8"/>
                    <a:gd name="T160" fmla="*/ 0 h 266"/>
                    <a:gd name="T161" fmla="*/ 438 w 438"/>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8" h="266">
                      <a:moveTo>
                        <a:pt x="0" y="0"/>
                      </a:moveTo>
                      <a:lnTo>
                        <a:pt x="0" y="0"/>
                      </a:lnTo>
                      <a:lnTo>
                        <a:pt x="3" y="5"/>
                      </a:lnTo>
                      <a:lnTo>
                        <a:pt x="11" y="18"/>
                      </a:lnTo>
                      <a:lnTo>
                        <a:pt x="21" y="26"/>
                      </a:lnTo>
                      <a:lnTo>
                        <a:pt x="33" y="37"/>
                      </a:lnTo>
                      <a:lnTo>
                        <a:pt x="47" y="48"/>
                      </a:lnTo>
                      <a:lnTo>
                        <a:pt x="67" y="60"/>
                      </a:lnTo>
                      <a:lnTo>
                        <a:pt x="86" y="70"/>
                      </a:lnTo>
                      <a:lnTo>
                        <a:pt x="111" y="79"/>
                      </a:lnTo>
                      <a:lnTo>
                        <a:pt x="163" y="99"/>
                      </a:lnTo>
                      <a:lnTo>
                        <a:pt x="220" y="120"/>
                      </a:lnTo>
                      <a:lnTo>
                        <a:pt x="247" y="133"/>
                      </a:lnTo>
                      <a:lnTo>
                        <a:pt x="277" y="148"/>
                      </a:lnTo>
                      <a:lnTo>
                        <a:pt x="330" y="180"/>
                      </a:lnTo>
                      <a:lnTo>
                        <a:pt x="369" y="205"/>
                      </a:lnTo>
                      <a:lnTo>
                        <a:pt x="397" y="226"/>
                      </a:lnTo>
                      <a:lnTo>
                        <a:pt x="417" y="240"/>
                      </a:lnTo>
                      <a:lnTo>
                        <a:pt x="428" y="252"/>
                      </a:lnTo>
                      <a:lnTo>
                        <a:pt x="433" y="258"/>
                      </a:lnTo>
                      <a:lnTo>
                        <a:pt x="434" y="263"/>
                      </a:lnTo>
                      <a:lnTo>
                        <a:pt x="436" y="263"/>
                      </a:lnTo>
                      <a:lnTo>
                        <a:pt x="438" y="265"/>
                      </a:lnTo>
                      <a:lnTo>
                        <a:pt x="436" y="266"/>
                      </a:lnTo>
                      <a:lnTo>
                        <a:pt x="430" y="263"/>
                      </a:lnTo>
                      <a:lnTo>
                        <a:pt x="417" y="252"/>
                      </a:lnTo>
                      <a:lnTo>
                        <a:pt x="389" y="231"/>
                      </a:lnTo>
                      <a:lnTo>
                        <a:pt x="356" y="206"/>
                      </a:lnTo>
                      <a:lnTo>
                        <a:pt x="321" y="182"/>
                      </a:lnTo>
                      <a:lnTo>
                        <a:pt x="280" y="157"/>
                      </a:lnTo>
                      <a:lnTo>
                        <a:pt x="257" y="146"/>
                      </a:lnTo>
                      <a:lnTo>
                        <a:pt x="234" y="135"/>
                      </a:lnTo>
                      <a:lnTo>
                        <a:pt x="190" y="117"/>
                      </a:lnTo>
                      <a:lnTo>
                        <a:pt x="133" y="96"/>
                      </a:lnTo>
                      <a:lnTo>
                        <a:pt x="88" y="78"/>
                      </a:lnTo>
                      <a:lnTo>
                        <a:pt x="70" y="70"/>
                      </a:lnTo>
                      <a:lnTo>
                        <a:pt x="55" y="62"/>
                      </a:lnTo>
                      <a:lnTo>
                        <a:pt x="42" y="53"/>
                      </a:lnTo>
                      <a:lnTo>
                        <a:pt x="31" y="45"/>
                      </a:lnTo>
                      <a:lnTo>
                        <a:pt x="23" y="35"/>
                      </a:lnTo>
                      <a:lnTo>
                        <a:pt x="15" y="27"/>
                      </a:lnTo>
                      <a:lnTo>
                        <a:pt x="5" y="13"/>
                      </a:lnTo>
                      <a:lnTo>
                        <a:pt x="2" y="3"/>
                      </a:lnTo>
                      <a:lnTo>
                        <a:pt x="0" y="0"/>
                      </a:lnTo>
                      <a:close/>
                    </a:path>
                  </a:pathLst>
                </a:custGeom>
                <a:solidFill>
                  <a:srgbClr val="6EB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6" name="Freeform 315"/>
                <p:cNvSpPr>
                  <a:spLocks/>
                </p:cNvSpPr>
                <p:nvPr/>
              </p:nvSpPr>
              <p:spPr bwMode="auto">
                <a:xfrm>
                  <a:off x="2673407" y="3551645"/>
                  <a:ext cx="279400" cy="267969"/>
                </a:xfrm>
                <a:custGeom>
                  <a:avLst/>
                  <a:gdLst>
                    <a:gd name="T0" fmla="*/ 0 w 432"/>
                    <a:gd name="T1" fmla="*/ 0 h 260"/>
                    <a:gd name="T2" fmla="*/ 0 w 432"/>
                    <a:gd name="T3" fmla="*/ 0 h 260"/>
                    <a:gd name="T4" fmla="*/ 1 w 432"/>
                    <a:gd name="T5" fmla="*/ 3 h 260"/>
                    <a:gd name="T6" fmla="*/ 11 w 432"/>
                    <a:gd name="T7" fmla="*/ 16 h 260"/>
                    <a:gd name="T8" fmla="*/ 19 w 432"/>
                    <a:gd name="T9" fmla="*/ 24 h 260"/>
                    <a:gd name="T10" fmla="*/ 31 w 432"/>
                    <a:gd name="T11" fmla="*/ 34 h 260"/>
                    <a:gd name="T12" fmla="*/ 45 w 432"/>
                    <a:gd name="T13" fmla="*/ 45 h 260"/>
                    <a:gd name="T14" fmla="*/ 65 w 432"/>
                    <a:gd name="T15" fmla="*/ 59 h 260"/>
                    <a:gd name="T16" fmla="*/ 65 w 432"/>
                    <a:gd name="T17" fmla="*/ 59 h 260"/>
                    <a:gd name="T18" fmla="*/ 84 w 432"/>
                    <a:gd name="T19" fmla="*/ 68 h 260"/>
                    <a:gd name="T20" fmla="*/ 107 w 432"/>
                    <a:gd name="T21" fmla="*/ 76 h 260"/>
                    <a:gd name="T22" fmla="*/ 159 w 432"/>
                    <a:gd name="T23" fmla="*/ 96 h 260"/>
                    <a:gd name="T24" fmla="*/ 216 w 432"/>
                    <a:gd name="T25" fmla="*/ 119 h 260"/>
                    <a:gd name="T26" fmla="*/ 244 w 432"/>
                    <a:gd name="T27" fmla="*/ 132 h 260"/>
                    <a:gd name="T28" fmla="*/ 271 w 432"/>
                    <a:gd name="T29" fmla="*/ 146 h 260"/>
                    <a:gd name="T30" fmla="*/ 271 w 432"/>
                    <a:gd name="T31" fmla="*/ 146 h 260"/>
                    <a:gd name="T32" fmla="*/ 325 w 432"/>
                    <a:gd name="T33" fmla="*/ 177 h 260"/>
                    <a:gd name="T34" fmla="*/ 366 w 432"/>
                    <a:gd name="T35" fmla="*/ 202 h 260"/>
                    <a:gd name="T36" fmla="*/ 393 w 432"/>
                    <a:gd name="T37" fmla="*/ 223 h 260"/>
                    <a:gd name="T38" fmla="*/ 411 w 432"/>
                    <a:gd name="T39" fmla="*/ 237 h 260"/>
                    <a:gd name="T40" fmla="*/ 421 w 432"/>
                    <a:gd name="T41" fmla="*/ 247 h 260"/>
                    <a:gd name="T42" fmla="*/ 428 w 432"/>
                    <a:gd name="T43" fmla="*/ 255 h 260"/>
                    <a:gd name="T44" fmla="*/ 429 w 432"/>
                    <a:gd name="T45" fmla="*/ 259 h 260"/>
                    <a:gd name="T46" fmla="*/ 431 w 432"/>
                    <a:gd name="T47" fmla="*/ 259 h 260"/>
                    <a:gd name="T48" fmla="*/ 431 w 432"/>
                    <a:gd name="T49" fmla="*/ 259 h 260"/>
                    <a:gd name="T50" fmla="*/ 431 w 432"/>
                    <a:gd name="T51" fmla="*/ 260 h 260"/>
                    <a:gd name="T52" fmla="*/ 432 w 432"/>
                    <a:gd name="T53" fmla="*/ 260 h 260"/>
                    <a:gd name="T54" fmla="*/ 431 w 432"/>
                    <a:gd name="T55" fmla="*/ 260 h 260"/>
                    <a:gd name="T56" fmla="*/ 426 w 432"/>
                    <a:gd name="T57" fmla="*/ 259 h 260"/>
                    <a:gd name="T58" fmla="*/ 413 w 432"/>
                    <a:gd name="T59" fmla="*/ 247 h 260"/>
                    <a:gd name="T60" fmla="*/ 413 w 432"/>
                    <a:gd name="T61" fmla="*/ 247 h 260"/>
                    <a:gd name="T62" fmla="*/ 387 w 432"/>
                    <a:gd name="T63" fmla="*/ 226 h 260"/>
                    <a:gd name="T64" fmla="*/ 354 w 432"/>
                    <a:gd name="T65" fmla="*/ 203 h 260"/>
                    <a:gd name="T66" fmla="*/ 319 w 432"/>
                    <a:gd name="T67" fmla="*/ 179 h 260"/>
                    <a:gd name="T68" fmla="*/ 278 w 432"/>
                    <a:gd name="T69" fmla="*/ 154 h 260"/>
                    <a:gd name="T70" fmla="*/ 278 w 432"/>
                    <a:gd name="T71" fmla="*/ 154 h 260"/>
                    <a:gd name="T72" fmla="*/ 255 w 432"/>
                    <a:gd name="T73" fmla="*/ 143 h 260"/>
                    <a:gd name="T74" fmla="*/ 232 w 432"/>
                    <a:gd name="T75" fmla="*/ 132 h 260"/>
                    <a:gd name="T76" fmla="*/ 188 w 432"/>
                    <a:gd name="T77" fmla="*/ 114 h 260"/>
                    <a:gd name="T78" fmla="*/ 188 w 432"/>
                    <a:gd name="T79" fmla="*/ 114 h 260"/>
                    <a:gd name="T80" fmla="*/ 131 w 432"/>
                    <a:gd name="T81" fmla="*/ 93 h 260"/>
                    <a:gd name="T82" fmla="*/ 88 w 432"/>
                    <a:gd name="T83" fmla="*/ 75 h 260"/>
                    <a:gd name="T84" fmla="*/ 70 w 432"/>
                    <a:gd name="T85" fmla="*/ 67 h 260"/>
                    <a:gd name="T86" fmla="*/ 55 w 432"/>
                    <a:gd name="T87" fmla="*/ 59 h 260"/>
                    <a:gd name="T88" fmla="*/ 42 w 432"/>
                    <a:gd name="T89" fmla="*/ 50 h 260"/>
                    <a:gd name="T90" fmla="*/ 31 w 432"/>
                    <a:gd name="T91" fmla="*/ 41 h 260"/>
                    <a:gd name="T92" fmla="*/ 31 w 432"/>
                    <a:gd name="T93" fmla="*/ 41 h 260"/>
                    <a:gd name="T94" fmla="*/ 14 w 432"/>
                    <a:gd name="T95" fmla="*/ 24 h 260"/>
                    <a:gd name="T96" fmla="*/ 5 w 432"/>
                    <a:gd name="T97" fmla="*/ 11 h 260"/>
                    <a:gd name="T98" fmla="*/ 0 w 432"/>
                    <a:gd name="T99" fmla="*/ 2 h 260"/>
                    <a:gd name="T100" fmla="*/ 0 w 432"/>
                    <a:gd name="T101" fmla="*/ 0 h 260"/>
                    <a:gd name="T102" fmla="*/ 0 w 432"/>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2"/>
                    <a:gd name="T157" fmla="*/ 0 h 260"/>
                    <a:gd name="T158" fmla="*/ 432 w 432"/>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2" h="260">
                      <a:moveTo>
                        <a:pt x="0" y="0"/>
                      </a:moveTo>
                      <a:lnTo>
                        <a:pt x="0" y="0"/>
                      </a:lnTo>
                      <a:lnTo>
                        <a:pt x="1" y="3"/>
                      </a:lnTo>
                      <a:lnTo>
                        <a:pt x="11" y="16"/>
                      </a:lnTo>
                      <a:lnTo>
                        <a:pt x="19" y="24"/>
                      </a:lnTo>
                      <a:lnTo>
                        <a:pt x="31" y="34"/>
                      </a:lnTo>
                      <a:lnTo>
                        <a:pt x="45" y="45"/>
                      </a:lnTo>
                      <a:lnTo>
                        <a:pt x="65" y="59"/>
                      </a:lnTo>
                      <a:lnTo>
                        <a:pt x="84" y="68"/>
                      </a:lnTo>
                      <a:lnTo>
                        <a:pt x="107" y="76"/>
                      </a:lnTo>
                      <a:lnTo>
                        <a:pt x="159" y="96"/>
                      </a:lnTo>
                      <a:lnTo>
                        <a:pt x="216" y="119"/>
                      </a:lnTo>
                      <a:lnTo>
                        <a:pt x="244" y="132"/>
                      </a:lnTo>
                      <a:lnTo>
                        <a:pt x="271" y="146"/>
                      </a:lnTo>
                      <a:lnTo>
                        <a:pt x="325" y="177"/>
                      </a:lnTo>
                      <a:lnTo>
                        <a:pt x="366" y="202"/>
                      </a:lnTo>
                      <a:lnTo>
                        <a:pt x="393" y="223"/>
                      </a:lnTo>
                      <a:lnTo>
                        <a:pt x="411" y="237"/>
                      </a:lnTo>
                      <a:lnTo>
                        <a:pt x="421" y="247"/>
                      </a:lnTo>
                      <a:lnTo>
                        <a:pt x="428" y="255"/>
                      </a:lnTo>
                      <a:lnTo>
                        <a:pt x="429" y="259"/>
                      </a:lnTo>
                      <a:lnTo>
                        <a:pt x="431" y="259"/>
                      </a:lnTo>
                      <a:lnTo>
                        <a:pt x="431" y="260"/>
                      </a:lnTo>
                      <a:lnTo>
                        <a:pt x="432" y="260"/>
                      </a:lnTo>
                      <a:lnTo>
                        <a:pt x="431" y="260"/>
                      </a:lnTo>
                      <a:lnTo>
                        <a:pt x="426" y="259"/>
                      </a:lnTo>
                      <a:lnTo>
                        <a:pt x="413" y="247"/>
                      </a:lnTo>
                      <a:lnTo>
                        <a:pt x="387" y="226"/>
                      </a:lnTo>
                      <a:lnTo>
                        <a:pt x="354" y="203"/>
                      </a:lnTo>
                      <a:lnTo>
                        <a:pt x="319" y="179"/>
                      </a:lnTo>
                      <a:lnTo>
                        <a:pt x="278" y="154"/>
                      </a:lnTo>
                      <a:lnTo>
                        <a:pt x="255" y="143"/>
                      </a:lnTo>
                      <a:lnTo>
                        <a:pt x="232" y="132"/>
                      </a:lnTo>
                      <a:lnTo>
                        <a:pt x="188" y="114"/>
                      </a:lnTo>
                      <a:lnTo>
                        <a:pt x="131" y="93"/>
                      </a:lnTo>
                      <a:lnTo>
                        <a:pt x="88" y="75"/>
                      </a:lnTo>
                      <a:lnTo>
                        <a:pt x="70" y="67"/>
                      </a:lnTo>
                      <a:lnTo>
                        <a:pt x="55" y="59"/>
                      </a:lnTo>
                      <a:lnTo>
                        <a:pt x="42" y="50"/>
                      </a:lnTo>
                      <a:lnTo>
                        <a:pt x="31" y="41"/>
                      </a:lnTo>
                      <a:lnTo>
                        <a:pt x="14" y="24"/>
                      </a:lnTo>
                      <a:lnTo>
                        <a:pt x="5" y="11"/>
                      </a:lnTo>
                      <a:lnTo>
                        <a:pt x="0" y="2"/>
                      </a:lnTo>
                      <a:lnTo>
                        <a:pt x="0" y="0"/>
                      </a:lnTo>
                      <a:close/>
                    </a:path>
                  </a:pathLst>
                </a:custGeom>
                <a:solidFill>
                  <a:srgbClr val="81C3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7" name="Freeform 316"/>
                <p:cNvSpPr>
                  <a:spLocks/>
                </p:cNvSpPr>
                <p:nvPr/>
              </p:nvSpPr>
              <p:spPr bwMode="auto">
                <a:xfrm>
                  <a:off x="2673407" y="3554185"/>
                  <a:ext cx="278130" cy="264160"/>
                </a:xfrm>
                <a:custGeom>
                  <a:avLst/>
                  <a:gdLst>
                    <a:gd name="T0" fmla="*/ 0 w 429"/>
                    <a:gd name="T1" fmla="*/ 0 h 257"/>
                    <a:gd name="T2" fmla="*/ 0 w 429"/>
                    <a:gd name="T3" fmla="*/ 0 h 257"/>
                    <a:gd name="T4" fmla="*/ 3 w 429"/>
                    <a:gd name="T5" fmla="*/ 4 h 257"/>
                    <a:gd name="T6" fmla="*/ 6 w 429"/>
                    <a:gd name="T7" fmla="*/ 9 h 257"/>
                    <a:gd name="T8" fmla="*/ 11 w 429"/>
                    <a:gd name="T9" fmla="*/ 16 h 257"/>
                    <a:gd name="T10" fmla="*/ 18 w 429"/>
                    <a:gd name="T11" fmla="*/ 24 h 257"/>
                    <a:gd name="T12" fmla="*/ 29 w 429"/>
                    <a:gd name="T13" fmla="*/ 34 h 257"/>
                    <a:gd name="T14" fmla="*/ 44 w 429"/>
                    <a:gd name="T15" fmla="*/ 45 h 257"/>
                    <a:gd name="T16" fmla="*/ 63 w 429"/>
                    <a:gd name="T17" fmla="*/ 57 h 257"/>
                    <a:gd name="T18" fmla="*/ 63 w 429"/>
                    <a:gd name="T19" fmla="*/ 57 h 257"/>
                    <a:gd name="T20" fmla="*/ 84 w 429"/>
                    <a:gd name="T21" fmla="*/ 66 h 257"/>
                    <a:gd name="T22" fmla="*/ 105 w 429"/>
                    <a:gd name="T23" fmla="*/ 76 h 257"/>
                    <a:gd name="T24" fmla="*/ 157 w 429"/>
                    <a:gd name="T25" fmla="*/ 94 h 257"/>
                    <a:gd name="T26" fmla="*/ 213 w 429"/>
                    <a:gd name="T27" fmla="*/ 117 h 257"/>
                    <a:gd name="T28" fmla="*/ 242 w 429"/>
                    <a:gd name="T29" fmla="*/ 130 h 257"/>
                    <a:gd name="T30" fmla="*/ 270 w 429"/>
                    <a:gd name="T31" fmla="*/ 144 h 257"/>
                    <a:gd name="T32" fmla="*/ 270 w 429"/>
                    <a:gd name="T33" fmla="*/ 144 h 257"/>
                    <a:gd name="T34" fmla="*/ 323 w 429"/>
                    <a:gd name="T35" fmla="*/ 175 h 257"/>
                    <a:gd name="T36" fmla="*/ 362 w 429"/>
                    <a:gd name="T37" fmla="*/ 200 h 257"/>
                    <a:gd name="T38" fmla="*/ 390 w 429"/>
                    <a:gd name="T39" fmla="*/ 219 h 257"/>
                    <a:gd name="T40" fmla="*/ 408 w 429"/>
                    <a:gd name="T41" fmla="*/ 234 h 257"/>
                    <a:gd name="T42" fmla="*/ 418 w 429"/>
                    <a:gd name="T43" fmla="*/ 245 h 257"/>
                    <a:gd name="T44" fmla="*/ 423 w 429"/>
                    <a:gd name="T45" fmla="*/ 252 h 257"/>
                    <a:gd name="T46" fmla="*/ 424 w 429"/>
                    <a:gd name="T47" fmla="*/ 255 h 257"/>
                    <a:gd name="T48" fmla="*/ 426 w 429"/>
                    <a:gd name="T49" fmla="*/ 255 h 257"/>
                    <a:gd name="T50" fmla="*/ 426 w 429"/>
                    <a:gd name="T51" fmla="*/ 255 h 257"/>
                    <a:gd name="T52" fmla="*/ 429 w 429"/>
                    <a:gd name="T53" fmla="*/ 257 h 257"/>
                    <a:gd name="T54" fmla="*/ 413 w 429"/>
                    <a:gd name="T55" fmla="*/ 243 h 257"/>
                    <a:gd name="T56" fmla="*/ 413 w 429"/>
                    <a:gd name="T57" fmla="*/ 243 h 257"/>
                    <a:gd name="T58" fmla="*/ 385 w 429"/>
                    <a:gd name="T59" fmla="*/ 222 h 257"/>
                    <a:gd name="T60" fmla="*/ 354 w 429"/>
                    <a:gd name="T61" fmla="*/ 200 h 257"/>
                    <a:gd name="T62" fmla="*/ 319 w 429"/>
                    <a:gd name="T63" fmla="*/ 177 h 257"/>
                    <a:gd name="T64" fmla="*/ 279 w 429"/>
                    <a:gd name="T65" fmla="*/ 152 h 257"/>
                    <a:gd name="T66" fmla="*/ 279 w 429"/>
                    <a:gd name="T67" fmla="*/ 152 h 257"/>
                    <a:gd name="T68" fmla="*/ 257 w 429"/>
                    <a:gd name="T69" fmla="*/ 139 h 257"/>
                    <a:gd name="T70" fmla="*/ 232 w 429"/>
                    <a:gd name="T71" fmla="*/ 128 h 257"/>
                    <a:gd name="T72" fmla="*/ 210 w 429"/>
                    <a:gd name="T73" fmla="*/ 118 h 257"/>
                    <a:gd name="T74" fmla="*/ 188 w 429"/>
                    <a:gd name="T75" fmla="*/ 110 h 257"/>
                    <a:gd name="T76" fmla="*/ 188 w 429"/>
                    <a:gd name="T77" fmla="*/ 110 h 257"/>
                    <a:gd name="T78" fmla="*/ 131 w 429"/>
                    <a:gd name="T79" fmla="*/ 89 h 257"/>
                    <a:gd name="T80" fmla="*/ 88 w 429"/>
                    <a:gd name="T81" fmla="*/ 73 h 257"/>
                    <a:gd name="T82" fmla="*/ 70 w 429"/>
                    <a:gd name="T83" fmla="*/ 65 h 257"/>
                    <a:gd name="T84" fmla="*/ 55 w 429"/>
                    <a:gd name="T85" fmla="*/ 57 h 257"/>
                    <a:gd name="T86" fmla="*/ 42 w 429"/>
                    <a:gd name="T87" fmla="*/ 48 h 257"/>
                    <a:gd name="T88" fmla="*/ 31 w 429"/>
                    <a:gd name="T89" fmla="*/ 39 h 257"/>
                    <a:gd name="T90" fmla="*/ 31 w 429"/>
                    <a:gd name="T91" fmla="*/ 39 h 257"/>
                    <a:gd name="T92" fmla="*/ 16 w 429"/>
                    <a:gd name="T93" fmla="*/ 22 h 257"/>
                    <a:gd name="T94" fmla="*/ 5 w 429"/>
                    <a:gd name="T95" fmla="*/ 9 h 257"/>
                    <a:gd name="T96" fmla="*/ 1 w 429"/>
                    <a:gd name="T97" fmla="*/ 3 h 257"/>
                    <a:gd name="T98" fmla="*/ 0 w 429"/>
                    <a:gd name="T99" fmla="*/ 0 h 257"/>
                    <a:gd name="T100" fmla="*/ 0 w 429"/>
                    <a:gd name="T101" fmla="*/ 0 h 2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9"/>
                    <a:gd name="T154" fmla="*/ 0 h 257"/>
                    <a:gd name="T155" fmla="*/ 429 w 429"/>
                    <a:gd name="T156" fmla="*/ 257 h 2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9" h="257">
                      <a:moveTo>
                        <a:pt x="0" y="0"/>
                      </a:moveTo>
                      <a:lnTo>
                        <a:pt x="0" y="0"/>
                      </a:lnTo>
                      <a:lnTo>
                        <a:pt x="3" y="4"/>
                      </a:lnTo>
                      <a:lnTo>
                        <a:pt x="6" y="9"/>
                      </a:lnTo>
                      <a:lnTo>
                        <a:pt x="11" y="16"/>
                      </a:lnTo>
                      <a:lnTo>
                        <a:pt x="18" y="24"/>
                      </a:lnTo>
                      <a:lnTo>
                        <a:pt x="29" y="34"/>
                      </a:lnTo>
                      <a:lnTo>
                        <a:pt x="44" y="45"/>
                      </a:lnTo>
                      <a:lnTo>
                        <a:pt x="63" y="57"/>
                      </a:lnTo>
                      <a:lnTo>
                        <a:pt x="84" y="66"/>
                      </a:lnTo>
                      <a:lnTo>
                        <a:pt x="105" y="76"/>
                      </a:lnTo>
                      <a:lnTo>
                        <a:pt x="157" y="94"/>
                      </a:lnTo>
                      <a:lnTo>
                        <a:pt x="213" y="117"/>
                      </a:lnTo>
                      <a:lnTo>
                        <a:pt x="242" y="130"/>
                      </a:lnTo>
                      <a:lnTo>
                        <a:pt x="270" y="144"/>
                      </a:lnTo>
                      <a:lnTo>
                        <a:pt x="323" y="175"/>
                      </a:lnTo>
                      <a:lnTo>
                        <a:pt x="362" y="200"/>
                      </a:lnTo>
                      <a:lnTo>
                        <a:pt x="390" y="219"/>
                      </a:lnTo>
                      <a:lnTo>
                        <a:pt x="408" y="234"/>
                      </a:lnTo>
                      <a:lnTo>
                        <a:pt x="418" y="245"/>
                      </a:lnTo>
                      <a:lnTo>
                        <a:pt x="423" y="252"/>
                      </a:lnTo>
                      <a:lnTo>
                        <a:pt x="424" y="255"/>
                      </a:lnTo>
                      <a:lnTo>
                        <a:pt x="426" y="255"/>
                      </a:lnTo>
                      <a:lnTo>
                        <a:pt x="429" y="257"/>
                      </a:lnTo>
                      <a:lnTo>
                        <a:pt x="413" y="243"/>
                      </a:lnTo>
                      <a:lnTo>
                        <a:pt x="385" y="222"/>
                      </a:lnTo>
                      <a:lnTo>
                        <a:pt x="354" y="200"/>
                      </a:lnTo>
                      <a:lnTo>
                        <a:pt x="319" y="177"/>
                      </a:lnTo>
                      <a:lnTo>
                        <a:pt x="279" y="152"/>
                      </a:lnTo>
                      <a:lnTo>
                        <a:pt x="257" y="139"/>
                      </a:lnTo>
                      <a:lnTo>
                        <a:pt x="232" y="128"/>
                      </a:lnTo>
                      <a:lnTo>
                        <a:pt x="210" y="118"/>
                      </a:lnTo>
                      <a:lnTo>
                        <a:pt x="188" y="110"/>
                      </a:lnTo>
                      <a:lnTo>
                        <a:pt x="131" y="89"/>
                      </a:lnTo>
                      <a:lnTo>
                        <a:pt x="88" y="73"/>
                      </a:lnTo>
                      <a:lnTo>
                        <a:pt x="70" y="65"/>
                      </a:lnTo>
                      <a:lnTo>
                        <a:pt x="55" y="57"/>
                      </a:lnTo>
                      <a:lnTo>
                        <a:pt x="42" y="48"/>
                      </a:lnTo>
                      <a:lnTo>
                        <a:pt x="31" y="39"/>
                      </a:lnTo>
                      <a:lnTo>
                        <a:pt x="16" y="22"/>
                      </a:lnTo>
                      <a:lnTo>
                        <a:pt x="5" y="9"/>
                      </a:lnTo>
                      <a:lnTo>
                        <a:pt x="1" y="3"/>
                      </a:lnTo>
                      <a:lnTo>
                        <a:pt x="0" y="0"/>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8" name="Freeform 317"/>
                <p:cNvSpPr>
                  <a:spLocks/>
                </p:cNvSpPr>
                <p:nvPr/>
              </p:nvSpPr>
              <p:spPr bwMode="auto">
                <a:xfrm>
                  <a:off x="2672138" y="3380195"/>
                  <a:ext cx="107949" cy="137160"/>
                </a:xfrm>
                <a:custGeom>
                  <a:avLst/>
                  <a:gdLst>
                    <a:gd name="T0" fmla="*/ 166 w 166"/>
                    <a:gd name="T1" fmla="*/ 8 h 133"/>
                    <a:gd name="T2" fmla="*/ 166 w 166"/>
                    <a:gd name="T3" fmla="*/ 8 h 133"/>
                    <a:gd name="T4" fmla="*/ 137 w 166"/>
                    <a:gd name="T5" fmla="*/ 24 h 133"/>
                    <a:gd name="T6" fmla="*/ 98 w 166"/>
                    <a:gd name="T7" fmla="*/ 47 h 133"/>
                    <a:gd name="T8" fmla="*/ 60 w 166"/>
                    <a:gd name="T9" fmla="*/ 72 h 133"/>
                    <a:gd name="T10" fmla="*/ 44 w 166"/>
                    <a:gd name="T11" fmla="*/ 83 h 133"/>
                    <a:gd name="T12" fmla="*/ 33 w 166"/>
                    <a:gd name="T13" fmla="*/ 94 h 133"/>
                    <a:gd name="T14" fmla="*/ 33 w 166"/>
                    <a:gd name="T15" fmla="*/ 94 h 133"/>
                    <a:gd name="T16" fmla="*/ 13 w 166"/>
                    <a:gd name="T17" fmla="*/ 116 h 133"/>
                    <a:gd name="T18" fmla="*/ 5 w 166"/>
                    <a:gd name="T19" fmla="*/ 127 h 133"/>
                    <a:gd name="T20" fmla="*/ 0 w 166"/>
                    <a:gd name="T21" fmla="*/ 133 h 133"/>
                    <a:gd name="T22" fmla="*/ 0 w 166"/>
                    <a:gd name="T23" fmla="*/ 133 h 133"/>
                    <a:gd name="T24" fmla="*/ 0 w 166"/>
                    <a:gd name="T25" fmla="*/ 129 h 133"/>
                    <a:gd name="T26" fmla="*/ 2 w 166"/>
                    <a:gd name="T27" fmla="*/ 122 h 133"/>
                    <a:gd name="T28" fmla="*/ 5 w 166"/>
                    <a:gd name="T29" fmla="*/ 112 h 133"/>
                    <a:gd name="T30" fmla="*/ 13 w 166"/>
                    <a:gd name="T31" fmla="*/ 101 h 133"/>
                    <a:gd name="T32" fmla="*/ 24 w 166"/>
                    <a:gd name="T33" fmla="*/ 86 h 133"/>
                    <a:gd name="T34" fmla="*/ 44 w 166"/>
                    <a:gd name="T35" fmla="*/ 70 h 133"/>
                    <a:gd name="T36" fmla="*/ 70 w 166"/>
                    <a:gd name="T37" fmla="*/ 51 h 133"/>
                    <a:gd name="T38" fmla="*/ 70 w 166"/>
                    <a:gd name="T39" fmla="*/ 51 h 133"/>
                    <a:gd name="T40" fmla="*/ 119 w 166"/>
                    <a:gd name="T41" fmla="*/ 18 h 133"/>
                    <a:gd name="T42" fmla="*/ 148 w 166"/>
                    <a:gd name="T43" fmla="*/ 0 h 133"/>
                    <a:gd name="T44" fmla="*/ 148 w 166"/>
                    <a:gd name="T45" fmla="*/ 0 h 133"/>
                    <a:gd name="T46" fmla="*/ 166 w 166"/>
                    <a:gd name="T47" fmla="*/ 8 h 133"/>
                    <a:gd name="T48" fmla="*/ 166 w 166"/>
                    <a:gd name="T49" fmla="*/ 8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33"/>
                    <a:gd name="T77" fmla="*/ 166 w 166"/>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33">
                      <a:moveTo>
                        <a:pt x="166" y="8"/>
                      </a:moveTo>
                      <a:lnTo>
                        <a:pt x="166" y="8"/>
                      </a:lnTo>
                      <a:lnTo>
                        <a:pt x="137" y="24"/>
                      </a:lnTo>
                      <a:lnTo>
                        <a:pt x="98" y="47"/>
                      </a:lnTo>
                      <a:lnTo>
                        <a:pt x="60" y="72"/>
                      </a:lnTo>
                      <a:lnTo>
                        <a:pt x="44" y="83"/>
                      </a:lnTo>
                      <a:lnTo>
                        <a:pt x="33" y="94"/>
                      </a:lnTo>
                      <a:lnTo>
                        <a:pt x="13" y="116"/>
                      </a:lnTo>
                      <a:lnTo>
                        <a:pt x="5" y="127"/>
                      </a:lnTo>
                      <a:lnTo>
                        <a:pt x="0" y="133"/>
                      </a:lnTo>
                      <a:lnTo>
                        <a:pt x="0" y="129"/>
                      </a:lnTo>
                      <a:lnTo>
                        <a:pt x="2" y="122"/>
                      </a:lnTo>
                      <a:lnTo>
                        <a:pt x="5" y="112"/>
                      </a:lnTo>
                      <a:lnTo>
                        <a:pt x="13" y="101"/>
                      </a:lnTo>
                      <a:lnTo>
                        <a:pt x="24" y="86"/>
                      </a:lnTo>
                      <a:lnTo>
                        <a:pt x="44" y="70"/>
                      </a:lnTo>
                      <a:lnTo>
                        <a:pt x="70" y="51"/>
                      </a:lnTo>
                      <a:lnTo>
                        <a:pt x="119" y="18"/>
                      </a:lnTo>
                      <a:lnTo>
                        <a:pt x="148" y="0"/>
                      </a:lnTo>
                      <a:lnTo>
                        <a:pt x="166" y="8"/>
                      </a:lnTo>
                      <a:close/>
                    </a:path>
                  </a:pathLst>
                </a:custGeom>
                <a:solidFill>
                  <a:srgbClr val="1A8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9" name="Freeform 318"/>
                <p:cNvSpPr>
                  <a:spLocks/>
                </p:cNvSpPr>
                <p:nvPr/>
              </p:nvSpPr>
              <p:spPr bwMode="auto">
                <a:xfrm>
                  <a:off x="2672138" y="3380195"/>
                  <a:ext cx="106680" cy="137160"/>
                </a:xfrm>
                <a:custGeom>
                  <a:avLst/>
                  <a:gdLst>
                    <a:gd name="T0" fmla="*/ 164 w 164"/>
                    <a:gd name="T1" fmla="*/ 8 h 133"/>
                    <a:gd name="T2" fmla="*/ 164 w 164"/>
                    <a:gd name="T3" fmla="*/ 8 h 133"/>
                    <a:gd name="T4" fmla="*/ 135 w 164"/>
                    <a:gd name="T5" fmla="*/ 24 h 133"/>
                    <a:gd name="T6" fmla="*/ 96 w 164"/>
                    <a:gd name="T7" fmla="*/ 46 h 133"/>
                    <a:gd name="T8" fmla="*/ 59 w 164"/>
                    <a:gd name="T9" fmla="*/ 70 h 133"/>
                    <a:gd name="T10" fmla="*/ 42 w 164"/>
                    <a:gd name="T11" fmla="*/ 83 h 133"/>
                    <a:gd name="T12" fmla="*/ 31 w 164"/>
                    <a:gd name="T13" fmla="*/ 93 h 133"/>
                    <a:gd name="T14" fmla="*/ 31 w 164"/>
                    <a:gd name="T15" fmla="*/ 93 h 133"/>
                    <a:gd name="T16" fmla="*/ 13 w 164"/>
                    <a:gd name="T17" fmla="*/ 114 h 133"/>
                    <a:gd name="T18" fmla="*/ 5 w 164"/>
                    <a:gd name="T19" fmla="*/ 127 h 133"/>
                    <a:gd name="T20" fmla="*/ 2 w 164"/>
                    <a:gd name="T21" fmla="*/ 132 h 133"/>
                    <a:gd name="T22" fmla="*/ 0 w 164"/>
                    <a:gd name="T23" fmla="*/ 133 h 133"/>
                    <a:gd name="T24" fmla="*/ 0 w 164"/>
                    <a:gd name="T25" fmla="*/ 133 h 133"/>
                    <a:gd name="T26" fmla="*/ 0 w 164"/>
                    <a:gd name="T27" fmla="*/ 129 h 133"/>
                    <a:gd name="T28" fmla="*/ 2 w 164"/>
                    <a:gd name="T29" fmla="*/ 122 h 133"/>
                    <a:gd name="T30" fmla="*/ 5 w 164"/>
                    <a:gd name="T31" fmla="*/ 112 h 133"/>
                    <a:gd name="T32" fmla="*/ 13 w 164"/>
                    <a:gd name="T33" fmla="*/ 101 h 133"/>
                    <a:gd name="T34" fmla="*/ 26 w 164"/>
                    <a:gd name="T35" fmla="*/ 86 h 133"/>
                    <a:gd name="T36" fmla="*/ 44 w 164"/>
                    <a:gd name="T37" fmla="*/ 70 h 133"/>
                    <a:gd name="T38" fmla="*/ 70 w 164"/>
                    <a:gd name="T39" fmla="*/ 51 h 133"/>
                    <a:gd name="T40" fmla="*/ 70 w 164"/>
                    <a:gd name="T41" fmla="*/ 51 h 133"/>
                    <a:gd name="T42" fmla="*/ 120 w 164"/>
                    <a:gd name="T43" fmla="*/ 18 h 133"/>
                    <a:gd name="T44" fmla="*/ 148 w 164"/>
                    <a:gd name="T45" fmla="*/ 0 h 133"/>
                    <a:gd name="T46" fmla="*/ 148 w 164"/>
                    <a:gd name="T47" fmla="*/ 0 h 133"/>
                    <a:gd name="T48" fmla="*/ 164 w 164"/>
                    <a:gd name="T49" fmla="*/ 8 h 133"/>
                    <a:gd name="T50" fmla="*/ 164 w 164"/>
                    <a:gd name="T51" fmla="*/ 8 h 1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133"/>
                    <a:gd name="T80" fmla="*/ 164 w 164"/>
                    <a:gd name="T81" fmla="*/ 133 h 1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133">
                      <a:moveTo>
                        <a:pt x="164" y="8"/>
                      </a:moveTo>
                      <a:lnTo>
                        <a:pt x="164" y="8"/>
                      </a:lnTo>
                      <a:lnTo>
                        <a:pt x="135" y="24"/>
                      </a:lnTo>
                      <a:lnTo>
                        <a:pt x="96" y="46"/>
                      </a:lnTo>
                      <a:lnTo>
                        <a:pt x="59" y="70"/>
                      </a:lnTo>
                      <a:lnTo>
                        <a:pt x="42" y="83"/>
                      </a:lnTo>
                      <a:lnTo>
                        <a:pt x="31" y="93"/>
                      </a:lnTo>
                      <a:lnTo>
                        <a:pt x="13" y="114"/>
                      </a:lnTo>
                      <a:lnTo>
                        <a:pt x="5" y="127"/>
                      </a:lnTo>
                      <a:lnTo>
                        <a:pt x="2" y="132"/>
                      </a:lnTo>
                      <a:lnTo>
                        <a:pt x="0" y="133"/>
                      </a:lnTo>
                      <a:lnTo>
                        <a:pt x="0" y="129"/>
                      </a:lnTo>
                      <a:lnTo>
                        <a:pt x="2" y="122"/>
                      </a:lnTo>
                      <a:lnTo>
                        <a:pt x="5" y="112"/>
                      </a:lnTo>
                      <a:lnTo>
                        <a:pt x="13" y="101"/>
                      </a:lnTo>
                      <a:lnTo>
                        <a:pt x="26" y="86"/>
                      </a:lnTo>
                      <a:lnTo>
                        <a:pt x="44" y="70"/>
                      </a:lnTo>
                      <a:lnTo>
                        <a:pt x="70" y="51"/>
                      </a:lnTo>
                      <a:lnTo>
                        <a:pt x="120" y="18"/>
                      </a:lnTo>
                      <a:lnTo>
                        <a:pt x="148" y="0"/>
                      </a:lnTo>
                      <a:lnTo>
                        <a:pt x="164" y="8"/>
                      </a:lnTo>
                      <a:close/>
                    </a:path>
                  </a:pathLst>
                </a:custGeom>
                <a:solidFill>
                  <a:srgbClr val="329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 name="Freeform 319"/>
                <p:cNvSpPr>
                  <a:spLocks/>
                </p:cNvSpPr>
                <p:nvPr/>
              </p:nvSpPr>
              <p:spPr bwMode="auto">
                <a:xfrm>
                  <a:off x="2672138" y="3380195"/>
                  <a:ext cx="106680" cy="137160"/>
                </a:xfrm>
                <a:custGeom>
                  <a:avLst/>
                  <a:gdLst>
                    <a:gd name="T0" fmla="*/ 164 w 164"/>
                    <a:gd name="T1" fmla="*/ 8 h 133"/>
                    <a:gd name="T2" fmla="*/ 164 w 164"/>
                    <a:gd name="T3" fmla="*/ 8 h 133"/>
                    <a:gd name="T4" fmla="*/ 135 w 164"/>
                    <a:gd name="T5" fmla="*/ 23 h 133"/>
                    <a:gd name="T6" fmla="*/ 96 w 164"/>
                    <a:gd name="T7" fmla="*/ 46 h 133"/>
                    <a:gd name="T8" fmla="*/ 77 w 164"/>
                    <a:gd name="T9" fmla="*/ 57 h 133"/>
                    <a:gd name="T10" fmla="*/ 59 w 164"/>
                    <a:gd name="T11" fmla="*/ 70 h 133"/>
                    <a:gd name="T12" fmla="*/ 42 w 164"/>
                    <a:gd name="T13" fmla="*/ 81 h 133"/>
                    <a:gd name="T14" fmla="*/ 31 w 164"/>
                    <a:gd name="T15" fmla="*/ 93 h 133"/>
                    <a:gd name="T16" fmla="*/ 31 w 164"/>
                    <a:gd name="T17" fmla="*/ 93 h 133"/>
                    <a:gd name="T18" fmla="*/ 13 w 164"/>
                    <a:gd name="T19" fmla="*/ 114 h 133"/>
                    <a:gd name="T20" fmla="*/ 3 w 164"/>
                    <a:gd name="T21" fmla="*/ 127 h 133"/>
                    <a:gd name="T22" fmla="*/ 2 w 164"/>
                    <a:gd name="T23" fmla="*/ 132 h 133"/>
                    <a:gd name="T24" fmla="*/ 0 w 164"/>
                    <a:gd name="T25" fmla="*/ 133 h 133"/>
                    <a:gd name="T26" fmla="*/ 0 w 164"/>
                    <a:gd name="T27" fmla="*/ 133 h 133"/>
                    <a:gd name="T28" fmla="*/ 0 w 164"/>
                    <a:gd name="T29" fmla="*/ 129 h 133"/>
                    <a:gd name="T30" fmla="*/ 2 w 164"/>
                    <a:gd name="T31" fmla="*/ 122 h 133"/>
                    <a:gd name="T32" fmla="*/ 5 w 164"/>
                    <a:gd name="T33" fmla="*/ 112 h 133"/>
                    <a:gd name="T34" fmla="*/ 13 w 164"/>
                    <a:gd name="T35" fmla="*/ 101 h 133"/>
                    <a:gd name="T36" fmla="*/ 26 w 164"/>
                    <a:gd name="T37" fmla="*/ 86 h 133"/>
                    <a:gd name="T38" fmla="*/ 46 w 164"/>
                    <a:gd name="T39" fmla="*/ 70 h 133"/>
                    <a:gd name="T40" fmla="*/ 70 w 164"/>
                    <a:gd name="T41" fmla="*/ 51 h 133"/>
                    <a:gd name="T42" fmla="*/ 70 w 164"/>
                    <a:gd name="T43" fmla="*/ 51 h 133"/>
                    <a:gd name="T44" fmla="*/ 120 w 164"/>
                    <a:gd name="T45" fmla="*/ 18 h 133"/>
                    <a:gd name="T46" fmla="*/ 150 w 164"/>
                    <a:gd name="T47" fmla="*/ 0 h 133"/>
                    <a:gd name="T48" fmla="*/ 150 w 164"/>
                    <a:gd name="T49" fmla="*/ 0 h 133"/>
                    <a:gd name="T50" fmla="*/ 164 w 164"/>
                    <a:gd name="T51" fmla="*/ 8 h 133"/>
                    <a:gd name="T52" fmla="*/ 164 w 164"/>
                    <a:gd name="T53" fmla="*/ 8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4"/>
                    <a:gd name="T82" fmla="*/ 0 h 133"/>
                    <a:gd name="T83" fmla="*/ 164 w 164"/>
                    <a:gd name="T84" fmla="*/ 133 h 1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4" h="133">
                      <a:moveTo>
                        <a:pt x="164" y="8"/>
                      </a:moveTo>
                      <a:lnTo>
                        <a:pt x="164" y="8"/>
                      </a:lnTo>
                      <a:lnTo>
                        <a:pt x="135" y="23"/>
                      </a:lnTo>
                      <a:lnTo>
                        <a:pt x="96" y="46"/>
                      </a:lnTo>
                      <a:lnTo>
                        <a:pt x="77" y="57"/>
                      </a:lnTo>
                      <a:lnTo>
                        <a:pt x="59" y="70"/>
                      </a:lnTo>
                      <a:lnTo>
                        <a:pt x="42" y="81"/>
                      </a:lnTo>
                      <a:lnTo>
                        <a:pt x="31" y="93"/>
                      </a:lnTo>
                      <a:lnTo>
                        <a:pt x="13" y="114"/>
                      </a:lnTo>
                      <a:lnTo>
                        <a:pt x="3" y="127"/>
                      </a:lnTo>
                      <a:lnTo>
                        <a:pt x="2" y="132"/>
                      </a:lnTo>
                      <a:lnTo>
                        <a:pt x="0" y="133"/>
                      </a:lnTo>
                      <a:lnTo>
                        <a:pt x="0" y="129"/>
                      </a:lnTo>
                      <a:lnTo>
                        <a:pt x="2" y="122"/>
                      </a:lnTo>
                      <a:lnTo>
                        <a:pt x="5" y="112"/>
                      </a:lnTo>
                      <a:lnTo>
                        <a:pt x="13" y="101"/>
                      </a:lnTo>
                      <a:lnTo>
                        <a:pt x="26" y="86"/>
                      </a:lnTo>
                      <a:lnTo>
                        <a:pt x="46" y="70"/>
                      </a:lnTo>
                      <a:lnTo>
                        <a:pt x="70" y="51"/>
                      </a:lnTo>
                      <a:lnTo>
                        <a:pt x="120" y="18"/>
                      </a:lnTo>
                      <a:lnTo>
                        <a:pt x="150" y="0"/>
                      </a:lnTo>
                      <a:lnTo>
                        <a:pt x="164" y="8"/>
                      </a:lnTo>
                      <a:close/>
                    </a:path>
                  </a:pathLst>
                </a:custGeom>
                <a:solidFill>
                  <a:srgbClr val="479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1" name="Freeform 320"/>
                <p:cNvSpPr>
                  <a:spLocks/>
                </p:cNvSpPr>
                <p:nvPr/>
              </p:nvSpPr>
              <p:spPr bwMode="auto">
                <a:xfrm>
                  <a:off x="2672138" y="3382734"/>
                  <a:ext cx="105410" cy="134620"/>
                </a:xfrm>
                <a:custGeom>
                  <a:avLst/>
                  <a:gdLst>
                    <a:gd name="T0" fmla="*/ 163 w 163"/>
                    <a:gd name="T1" fmla="*/ 5 h 131"/>
                    <a:gd name="T2" fmla="*/ 163 w 163"/>
                    <a:gd name="T3" fmla="*/ 5 h 131"/>
                    <a:gd name="T4" fmla="*/ 135 w 163"/>
                    <a:gd name="T5" fmla="*/ 21 h 131"/>
                    <a:gd name="T6" fmla="*/ 96 w 163"/>
                    <a:gd name="T7" fmla="*/ 42 h 131"/>
                    <a:gd name="T8" fmla="*/ 75 w 163"/>
                    <a:gd name="T9" fmla="*/ 53 h 131"/>
                    <a:gd name="T10" fmla="*/ 57 w 163"/>
                    <a:gd name="T11" fmla="*/ 66 h 131"/>
                    <a:gd name="T12" fmla="*/ 41 w 163"/>
                    <a:gd name="T13" fmla="*/ 79 h 131"/>
                    <a:gd name="T14" fmla="*/ 29 w 163"/>
                    <a:gd name="T15" fmla="*/ 91 h 131"/>
                    <a:gd name="T16" fmla="*/ 29 w 163"/>
                    <a:gd name="T17" fmla="*/ 91 h 131"/>
                    <a:gd name="T18" fmla="*/ 13 w 163"/>
                    <a:gd name="T19" fmla="*/ 112 h 131"/>
                    <a:gd name="T20" fmla="*/ 3 w 163"/>
                    <a:gd name="T21" fmla="*/ 123 h 131"/>
                    <a:gd name="T22" fmla="*/ 0 w 163"/>
                    <a:gd name="T23" fmla="*/ 130 h 131"/>
                    <a:gd name="T24" fmla="*/ 0 w 163"/>
                    <a:gd name="T25" fmla="*/ 131 h 131"/>
                    <a:gd name="T26" fmla="*/ 0 w 163"/>
                    <a:gd name="T27" fmla="*/ 131 h 131"/>
                    <a:gd name="T28" fmla="*/ 0 w 163"/>
                    <a:gd name="T29" fmla="*/ 127 h 131"/>
                    <a:gd name="T30" fmla="*/ 2 w 163"/>
                    <a:gd name="T31" fmla="*/ 120 h 131"/>
                    <a:gd name="T32" fmla="*/ 7 w 163"/>
                    <a:gd name="T33" fmla="*/ 110 h 131"/>
                    <a:gd name="T34" fmla="*/ 13 w 163"/>
                    <a:gd name="T35" fmla="*/ 99 h 131"/>
                    <a:gd name="T36" fmla="*/ 26 w 163"/>
                    <a:gd name="T37" fmla="*/ 84 h 131"/>
                    <a:gd name="T38" fmla="*/ 46 w 163"/>
                    <a:gd name="T39" fmla="*/ 68 h 131"/>
                    <a:gd name="T40" fmla="*/ 72 w 163"/>
                    <a:gd name="T41" fmla="*/ 49 h 131"/>
                    <a:gd name="T42" fmla="*/ 72 w 163"/>
                    <a:gd name="T43" fmla="*/ 49 h 131"/>
                    <a:gd name="T44" fmla="*/ 122 w 163"/>
                    <a:gd name="T45" fmla="*/ 16 h 131"/>
                    <a:gd name="T46" fmla="*/ 150 w 163"/>
                    <a:gd name="T47" fmla="*/ 0 h 131"/>
                    <a:gd name="T48" fmla="*/ 150 w 163"/>
                    <a:gd name="T49" fmla="*/ 0 h 131"/>
                    <a:gd name="T50" fmla="*/ 163 w 163"/>
                    <a:gd name="T51" fmla="*/ 5 h 131"/>
                    <a:gd name="T52" fmla="*/ 163 w 163"/>
                    <a:gd name="T53" fmla="*/ 5 h 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31"/>
                    <a:gd name="T83" fmla="*/ 163 w 163"/>
                    <a:gd name="T84" fmla="*/ 131 h 1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31">
                      <a:moveTo>
                        <a:pt x="163" y="5"/>
                      </a:moveTo>
                      <a:lnTo>
                        <a:pt x="163" y="5"/>
                      </a:lnTo>
                      <a:lnTo>
                        <a:pt x="135" y="21"/>
                      </a:lnTo>
                      <a:lnTo>
                        <a:pt x="96" y="42"/>
                      </a:lnTo>
                      <a:lnTo>
                        <a:pt x="75" y="53"/>
                      </a:lnTo>
                      <a:lnTo>
                        <a:pt x="57" y="66"/>
                      </a:lnTo>
                      <a:lnTo>
                        <a:pt x="41" y="79"/>
                      </a:lnTo>
                      <a:lnTo>
                        <a:pt x="29" y="91"/>
                      </a:lnTo>
                      <a:lnTo>
                        <a:pt x="13" y="112"/>
                      </a:lnTo>
                      <a:lnTo>
                        <a:pt x="3" y="123"/>
                      </a:lnTo>
                      <a:lnTo>
                        <a:pt x="0" y="130"/>
                      </a:lnTo>
                      <a:lnTo>
                        <a:pt x="0" y="131"/>
                      </a:lnTo>
                      <a:lnTo>
                        <a:pt x="0" y="127"/>
                      </a:lnTo>
                      <a:lnTo>
                        <a:pt x="2" y="120"/>
                      </a:lnTo>
                      <a:lnTo>
                        <a:pt x="7" y="110"/>
                      </a:lnTo>
                      <a:lnTo>
                        <a:pt x="13" y="99"/>
                      </a:lnTo>
                      <a:lnTo>
                        <a:pt x="26" y="84"/>
                      </a:lnTo>
                      <a:lnTo>
                        <a:pt x="46" y="68"/>
                      </a:lnTo>
                      <a:lnTo>
                        <a:pt x="72" y="49"/>
                      </a:lnTo>
                      <a:lnTo>
                        <a:pt x="122" y="16"/>
                      </a:lnTo>
                      <a:lnTo>
                        <a:pt x="150" y="0"/>
                      </a:lnTo>
                      <a:lnTo>
                        <a:pt x="163" y="5"/>
                      </a:lnTo>
                      <a:close/>
                    </a:path>
                  </a:pathLst>
                </a:custGeom>
                <a:solidFill>
                  <a:srgbClr val="55A4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2" name="Freeform 321"/>
                <p:cNvSpPr>
                  <a:spLocks/>
                </p:cNvSpPr>
                <p:nvPr/>
              </p:nvSpPr>
              <p:spPr bwMode="auto">
                <a:xfrm>
                  <a:off x="2672138" y="3382734"/>
                  <a:ext cx="105410" cy="134620"/>
                </a:xfrm>
                <a:custGeom>
                  <a:avLst/>
                  <a:gdLst>
                    <a:gd name="T0" fmla="*/ 163 w 163"/>
                    <a:gd name="T1" fmla="*/ 5 h 131"/>
                    <a:gd name="T2" fmla="*/ 163 w 163"/>
                    <a:gd name="T3" fmla="*/ 5 h 131"/>
                    <a:gd name="T4" fmla="*/ 133 w 163"/>
                    <a:gd name="T5" fmla="*/ 19 h 131"/>
                    <a:gd name="T6" fmla="*/ 94 w 163"/>
                    <a:gd name="T7" fmla="*/ 40 h 131"/>
                    <a:gd name="T8" fmla="*/ 75 w 163"/>
                    <a:gd name="T9" fmla="*/ 53 h 131"/>
                    <a:gd name="T10" fmla="*/ 57 w 163"/>
                    <a:gd name="T11" fmla="*/ 66 h 131"/>
                    <a:gd name="T12" fmla="*/ 41 w 163"/>
                    <a:gd name="T13" fmla="*/ 78 h 131"/>
                    <a:gd name="T14" fmla="*/ 29 w 163"/>
                    <a:gd name="T15" fmla="*/ 91 h 131"/>
                    <a:gd name="T16" fmla="*/ 29 w 163"/>
                    <a:gd name="T17" fmla="*/ 91 h 131"/>
                    <a:gd name="T18" fmla="*/ 11 w 163"/>
                    <a:gd name="T19" fmla="*/ 112 h 131"/>
                    <a:gd name="T20" fmla="*/ 3 w 163"/>
                    <a:gd name="T21" fmla="*/ 123 h 131"/>
                    <a:gd name="T22" fmla="*/ 0 w 163"/>
                    <a:gd name="T23" fmla="*/ 130 h 131"/>
                    <a:gd name="T24" fmla="*/ 0 w 163"/>
                    <a:gd name="T25" fmla="*/ 131 h 131"/>
                    <a:gd name="T26" fmla="*/ 0 w 163"/>
                    <a:gd name="T27" fmla="*/ 131 h 131"/>
                    <a:gd name="T28" fmla="*/ 0 w 163"/>
                    <a:gd name="T29" fmla="*/ 127 h 131"/>
                    <a:gd name="T30" fmla="*/ 2 w 163"/>
                    <a:gd name="T31" fmla="*/ 120 h 131"/>
                    <a:gd name="T32" fmla="*/ 7 w 163"/>
                    <a:gd name="T33" fmla="*/ 110 h 131"/>
                    <a:gd name="T34" fmla="*/ 15 w 163"/>
                    <a:gd name="T35" fmla="*/ 99 h 131"/>
                    <a:gd name="T36" fmla="*/ 28 w 163"/>
                    <a:gd name="T37" fmla="*/ 84 h 131"/>
                    <a:gd name="T38" fmla="*/ 46 w 163"/>
                    <a:gd name="T39" fmla="*/ 68 h 131"/>
                    <a:gd name="T40" fmla="*/ 72 w 163"/>
                    <a:gd name="T41" fmla="*/ 49 h 131"/>
                    <a:gd name="T42" fmla="*/ 72 w 163"/>
                    <a:gd name="T43" fmla="*/ 49 h 131"/>
                    <a:gd name="T44" fmla="*/ 124 w 163"/>
                    <a:gd name="T45" fmla="*/ 16 h 131"/>
                    <a:gd name="T46" fmla="*/ 151 w 163"/>
                    <a:gd name="T47" fmla="*/ 0 h 131"/>
                    <a:gd name="T48" fmla="*/ 151 w 163"/>
                    <a:gd name="T49" fmla="*/ 0 h 131"/>
                    <a:gd name="T50" fmla="*/ 163 w 163"/>
                    <a:gd name="T51" fmla="*/ 5 h 131"/>
                    <a:gd name="T52" fmla="*/ 163 w 163"/>
                    <a:gd name="T53" fmla="*/ 5 h 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31"/>
                    <a:gd name="T83" fmla="*/ 163 w 163"/>
                    <a:gd name="T84" fmla="*/ 131 h 1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31">
                      <a:moveTo>
                        <a:pt x="163" y="5"/>
                      </a:moveTo>
                      <a:lnTo>
                        <a:pt x="163" y="5"/>
                      </a:lnTo>
                      <a:lnTo>
                        <a:pt x="133" y="19"/>
                      </a:lnTo>
                      <a:lnTo>
                        <a:pt x="94" y="40"/>
                      </a:lnTo>
                      <a:lnTo>
                        <a:pt x="75" y="53"/>
                      </a:lnTo>
                      <a:lnTo>
                        <a:pt x="57" y="66"/>
                      </a:lnTo>
                      <a:lnTo>
                        <a:pt x="41" y="78"/>
                      </a:lnTo>
                      <a:lnTo>
                        <a:pt x="29" y="91"/>
                      </a:lnTo>
                      <a:lnTo>
                        <a:pt x="11" y="112"/>
                      </a:lnTo>
                      <a:lnTo>
                        <a:pt x="3" y="123"/>
                      </a:lnTo>
                      <a:lnTo>
                        <a:pt x="0" y="130"/>
                      </a:lnTo>
                      <a:lnTo>
                        <a:pt x="0" y="131"/>
                      </a:lnTo>
                      <a:lnTo>
                        <a:pt x="0" y="127"/>
                      </a:lnTo>
                      <a:lnTo>
                        <a:pt x="2" y="120"/>
                      </a:lnTo>
                      <a:lnTo>
                        <a:pt x="7" y="110"/>
                      </a:lnTo>
                      <a:lnTo>
                        <a:pt x="15" y="99"/>
                      </a:lnTo>
                      <a:lnTo>
                        <a:pt x="28" y="84"/>
                      </a:lnTo>
                      <a:lnTo>
                        <a:pt x="46" y="68"/>
                      </a:lnTo>
                      <a:lnTo>
                        <a:pt x="72" y="49"/>
                      </a:lnTo>
                      <a:lnTo>
                        <a:pt x="124" y="16"/>
                      </a:lnTo>
                      <a:lnTo>
                        <a:pt x="151" y="0"/>
                      </a:lnTo>
                      <a:lnTo>
                        <a:pt x="163" y="5"/>
                      </a:lnTo>
                      <a:close/>
                    </a:path>
                  </a:pathLst>
                </a:custGeom>
                <a:solidFill>
                  <a:srgbClr val="64AC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3" name="Freeform 322"/>
                <p:cNvSpPr>
                  <a:spLocks/>
                </p:cNvSpPr>
                <p:nvPr/>
              </p:nvSpPr>
              <p:spPr bwMode="auto">
                <a:xfrm>
                  <a:off x="2672138" y="3382734"/>
                  <a:ext cx="104140" cy="134620"/>
                </a:xfrm>
                <a:custGeom>
                  <a:avLst/>
                  <a:gdLst>
                    <a:gd name="T0" fmla="*/ 161 w 161"/>
                    <a:gd name="T1" fmla="*/ 5 h 131"/>
                    <a:gd name="T2" fmla="*/ 161 w 161"/>
                    <a:gd name="T3" fmla="*/ 5 h 131"/>
                    <a:gd name="T4" fmla="*/ 133 w 161"/>
                    <a:gd name="T5" fmla="*/ 19 h 131"/>
                    <a:gd name="T6" fmla="*/ 94 w 161"/>
                    <a:gd name="T7" fmla="*/ 40 h 131"/>
                    <a:gd name="T8" fmla="*/ 75 w 161"/>
                    <a:gd name="T9" fmla="*/ 52 h 131"/>
                    <a:gd name="T10" fmla="*/ 55 w 161"/>
                    <a:gd name="T11" fmla="*/ 65 h 131"/>
                    <a:gd name="T12" fmla="*/ 39 w 161"/>
                    <a:gd name="T13" fmla="*/ 78 h 131"/>
                    <a:gd name="T14" fmla="*/ 28 w 161"/>
                    <a:gd name="T15" fmla="*/ 91 h 131"/>
                    <a:gd name="T16" fmla="*/ 28 w 161"/>
                    <a:gd name="T17" fmla="*/ 91 h 131"/>
                    <a:gd name="T18" fmla="*/ 11 w 161"/>
                    <a:gd name="T19" fmla="*/ 112 h 131"/>
                    <a:gd name="T20" fmla="*/ 3 w 161"/>
                    <a:gd name="T21" fmla="*/ 123 h 131"/>
                    <a:gd name="T22" fmla="*/ 0 w 161"/>
                    <a:gd name="T23" fmla="*/ 130 h 131"/>
                    <a:gd name="T24" fmla="*/ 0 w 161"/>
                    <a:gd name="T25" fmla="*/ 131 h 131"/>
                    <a:gd name="T26" fmla="*/ 0 w 161"/>
                    <a:gd name="T27" fmla="*/ 131 h 131"/>
                    <a:gd name="T28" fmla="*/ 0 w 161"/>
                    <a:gd name="T29" fmla="*/ 128 h 131"/>
                    <a:gd name="T30" fmla="*/ 2 w 161"/>
                    <a:gd name="T31" fmla="*/ 120 h 131"/>
                    <a:gd name="T32" fmla="*/ 7 w 161"/>
                    <a:gd name="T33" fmla="*/ 112 h 131"/>
                    <a:gd name="T34" fmla="*/ 15 w 161"/>
                    <a:gd name="T35" fmla="*/ 99 h 131"/>
                    <a:gd name="T36" fmla="*/ 28 w 161"/>
                    <a:gd name="T37" fmla="*/ 84 h 131"/>
                    <a:gd name="T38" fmla="*/ 47 w 161"/>
                    <a:gd name="T39" fmla="*/ 68 h 131"/>
                    <a:gd name="T40" fmla="*/ 73 w 161"/>
                    <a:gd name="T41" fmla="*/ 49 h 131"/>
                    <a:gd name="T42" fmla="*/ 73 w 161"/>
                    <a:gd name="T43" fmla="*/ 49 h 131"/>
                    <a:gd name="T44" fmla="*/ 125 w 161"/>
                    <a:gd name="T45" fmla="*/ 16 h 131"/>
                    <a:gd name="T46" fmla="*/ 153 w 161"/>
                    <a:gd name="T47" fmla="*/ 0 h 131"/>
                    <a:gd name="T48" fmla="*/ 153 w 161"/>
                    <a:gd name="T49" fmla="*/ 0 h 131"/>
                    <a:gd name="T50" fmla="*/ 161 w 161"/>
                    <a:gd name="T51" fmla="*/ 5 h 131"/>
                    <a:gd name="T52" fmla="*/ 161 w 161"/>
                    <a:gd name="T53" fmla="*/ 5 h 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31"/>
                    <a:gd name="T83" fmla="*/ 161 w 161"/>
                    <a:gd name="T84" fmla="*/ 131 h 1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31">
                      <a:moveTo>
                        <a:pt x="161" y="5"/>
                      </a:moveTo>
                      <a:lnTo>
                        <a:pt x="161" y="5"/>
                      </a:lnTo>
                      <a:lnTo>
                        <a:pt x="133" y="19"/>
                      </a:lnTo>
                      <a:lnTo>
                        <a:pt x="94" y="40"/>
                      </a:lnTo>
                      <a:lnTo>
                        <a:pt x="75" y="52"/>
                      </a:lnTo>
                      <a:lnTo>
                        <a:pt x="55" y="65"/>
                      </a:lnTo>
                      <a:lnTo>
                        <a:pt x="39" y="78"/>
                      </a:lnTo>
                      <a:lnTo>
                        <a:pt x="28" y="91"/>
                      </a:lnTo>
                      <a:lnTo>
                        <a:pt x="11" y="112"/>
                      </a:lnTo>
                      <a:lnTo>
                        <a:pt x="3" y="123"/>
                      </a:lnTo>
                      <a:lnTo>
                        <a:pt x="0" y="130"/>
                      </a:lnTo>
                      <a:lnTo>
                        <a:pt x="0" y="131"/>
                      </a:lnTo>
                      <a:lnTo>
                        <a:pt x="0" y="128"/>
                      </a:lnTo>
                      <a:lnTo>
                        <a:pt x="2" y="120"/>
                      </a:lnTo>
                      <a:lnTo>
                        <a:pt x="7" y="112"/>
                      </a:lnTo>
                      <a:lnTo>
                        <a:pt x="15" y="99"/>
                      </a:lnTo>
                      <a:lnTo>
                        <a:pt x="28" y="84"/>
                      </a:lnTo>
                      <a:lnTo>
                        <a:pt x="47" y="68"/>
                      </a:lnTo>
                      <a:lnTo>
                        <a:pt x="73" y="49"/>
                      </a:lnTo>
                      <a:lnTo>
                        <a:pt x="125" y="16"/>
                      </a:lnTo>
                      <a:lnTo>
                        <a:pt x="153" y="0"/>
                      </a:lnTo>
                      <a:lnTo>
                        <a:pt x="161" y="5"/>
                      </a:lnTo>
                      <a:close/>
                    </a:path>
                  </a:pathLst>
                </a:custGeom>
                <a:solidFill>
                  <a:srgbClr val="73B7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4" name="Freeform 323"/>
                <p:cNvSpPr>
                  <a:spLocks/>
                </p:cNvSpPr>
                <p:nvPr/>
              </p:nvSpPr>
              <p:spPr bwMode="auto">
                <a:xfrm>
                  <a:off x="2672138" y="3384005"/>
                  <a:ext cx="104140" cy="133349"/>
                </a:xfrm>
                <a:custGeom>
                  <a:avLst/>
                  <a:gdLst>
                    <a:gd name="T0" fmla="*/ 161 w 161"/>
                    <a:gd name="T1" fmla="*/ 4 h 130"/>
                    <a:gd name="T2" fmla="*/ 161 w 161"/>
                    <a:gd name="T3" fmla="*/ 4 h 130"/>
                    <a:gd name="T4" fmla="*/ 133 w 161"/>
                    <a:gd name="T5" fmla="*/ 17 h 130"/>
                    <a:gd name="T6" fmla="*/ 94 w 161"/>
                    <a:gd name="T7" fmla="*/ 38 h 130"/>
                    <a:gd name="T8" fmla="*/ 73 w 161"/>
                    <a:gd name="T9" fmla="*/ 51 h 130"/>
                    <a:gd name="T10" fmla="*/ 55 w 161"/>
                    <a:gd name="T11" fmla="*/ 64 h 130"/>
                    <a:gd name="T12" fmla="*/ 39 w 161"/>
                    <a:gd name="T13" fmla="*/ 77 h 130"/>
                    <a:gd name="T14" fmla="*/ 28 w 161"/>
                    <a:gd name="T15" fmla="*/ 88 h 130"/>
                    <a:gd name="T16" fmla="*/ 28 w 161"/>
                    <a:gd name="T17" fmla="*/ 88 h 130"/>
                    <a:gd name="T18" fmla="*/ 11 w 161"/>
                    <a:gd name="T19" fmla="*/ 109 h 130"/>
                    <a:gd name="T20" fmla="*/ 3 w 161"/>
                    <a:gd name="T21" fmla="*/ 122 h 130"/>
                    <a:gd name="T22" fmla="*/ 0 w 161"/>
                    <a:gd name="T23" fmla="*/ 129 h 130"/>
                    <a:gd name="T24" fmla="*/ 0 w 161"/>
                    <a:gd name="T25" fmla="*/ 130 h 130"/>
                    <a:gd name="T26" fmla="*/ 0 w 161"/>
                    <a:gd name="T27" fmla="*/ 130 h 130"/>
                    <a:gd name="T28" fmla="*/ 0 w 161"/>
                    <a:gd name="T29" fmla="*/ 127 h 130"/>
                    <a:gd name="T30" fmla="*/ 2 w 161"/>
                    <a:gd name="T31" fmla="*/ 121 h 130"/>
                    <a:gd name="T32" fmla="*/ 7 w 161"/>
                    <a:gd name="T33" fmla="*/ 111 h 130"/>
                    <a:gd name="T34" fmla="*/ 15 w 161"/>
                    <a:gd name="T35" fmla="*/ 98 h 130"/>
                    <a:gd name="T36" fmla="*/ 28 w 161"/>
                    <a:gd name="T37" fmla="*/ 83 h 130"/>
                    <a:gd name="T38" fmla="*/ 47 w 161"/>
                    <a:gd name="T39" fmla="*/ 67 h 130"/>
                    <a:gd name="T40" fmla="*/ 73 w 161"/>
                    <a:gd name="T41" fmla="*/ 48 h 130"/>
                    <a:gd name="T42" fmla="*/ 73 w 161"/>
                    <a:gd name="T43" fmla="*/ 48 h 130"/>
                    <a:gd name="T44" fmla="*/ 125 w 161"/>
                    <a:gd name="T45" fmla="*/ 15 h 130"/>
                    <a:gd name="T46" fmla="*/ 153 w 161"/>
                    <a:gd name="T47" fmla="*/ 0 h 130"/>
                    <a:gd name="T48" fmla="*/ 153 w 161"/>
                    <a:gd name="T49" fmla="*/ 0 h 130"/>
                    <a:gd name="T50" fmla="*/ 161 w 161"/>
                    <a:gd name="T51" fmla="*/ 4 h 130"/>
                    <a:gd name="T52" fmla="*/ 161 w 161"/>
                    <a:gd name="T53" fmla="*/ 4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30"/>
                    <a:gd name="T83" fmla="*/ 161 w 161"/>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30">
                      <a:moveTo>
                        <a:pt x="161" y="4"/>
                      </a:moveTo>
                      <a:lnTo>
                        <a:pt x="161" y="4"/>
                      </a:lnTo>
                      <a:lnTo>
                        <a:pt x="133" y="17"/>
                      </a:lnTo>
                      <a:lnTo>
                        <a:pt x="94" y="38"/>
                      </a:lnTo>
                      <a:lnTo>
                        <a:pt x="73" y="51"/>
                      </a:lnTo>
                      <a:lnTo>
                        <a:pt x="55" y="64"/>
                      </a:lnTo>
                      <a:lnTo>
                        <a:pt x="39" y="77"/>
                      </a:lnTo>
                      <a:lnTo>
                        <a:pt x="28" y="88"/>
                      </a:lnTo>
                      <a:lnTo>
                        <a:pt x="11" y="109"/>
                      </a:lnTo>
                      <a:lnTo>
                        <a:pt x="3" y="122"/>
                      </a:lnTo>
                      <a:lnTo>
                        <a:pt x="0" y="129"/>
                      </a:lnTo>
                      <a:lnTo>
                        <a:pt x="0" y="130"/>
                      </a:lnTo>
                      <a:lnTo>
                        <a:pt x="0" y="127"/>
                      </a:lnTo>
                      <a:lnTo>
                        <a:pt x="2" y="121"/>
                      </a:lnTo>
                      <a:lnTo>
                        <a:pt x="7" y="111"/>
                      </a:lnTo>
                      <a:lnTo>
                        <a:pt x="15" y="98"/>
                      </a:lnTo>
                      <a:lnTo>
                        <a:pt x="28" y="83"/>
                      </a:lnTo>
                      <a:lnTo>
                        <a:pt x="47" y="67"/>
                      </a:lnTo>
                      <a:lnTo>
                        <a:pt x="73" y="48"/>
                      </a:lnTo>
                      <a:lnTo>
                        <a:pt x="125" y="15"/>
                      </a:lnTo>
                      <a:lnTo>
                        <a:pt x="153" y="0"/>
                      </a:lnTo>
                      <a:lnTo>
                        <a:pt x="161" y="4"/>
                      </a:lnTo>
                      <a:close/>
                    </a:path>
                  </a:pathLst>
                </a:custGeom>
                <a:solidFill>
                  <a:srgbClr val="84C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5" name="Freeform 324"/>
                <p:cNvSpPr>
                  <a:spLocks/>
                </p:cNvSpPr>
                <p:nvPr/>
              </p:nvSpPr>
              <p:spPr bwMode="auto">
                <a:xfrm>
                  <a:off x="2672138" y="3384005"/>
                  <a:ext cx="102870" cy="133349"/>
                </a:xfrm>
                <a:custGeom>
                  <a:avLst/>
                  <a:gdLst>
                    <a:gd name="T0" fmla="*/ 159 w 159"/>
                    <a:gd name="T1" fmla="*/ 4 h 130"/>
                    <a:gd name="T2" fmla="*/ 159 w 159"/>
                    <a:gd name="T3" fmla="*/ 4 h 130"/>
                    <a:gd name="T4" fmla="*/ 133 w 159"/>
                    <a:gd name="T5" fmla="*/ 15 h 130"/>
                    <a:gd name="T6" fmla="*/ 94 w 159"/>
                    <a:gd name="T7" fmla="*/ 36 h 130"/>
                    <a:gd name="T8" fmla="*/ 73 w 159"/>
                    <a:gd name="T9" fmla="*/ 49 h 130"/>
                    <a:gd name="T10" fmla="*/ 54 w 159"/>
                    <a:gd name="T11" fmla="*/ 62 h 130"/>
                    <a:gd name="T12" fmla="*/ 37 w 159"/>
                    <a:gd name="T13" fmla="*/ 75 h 130"/>
                    <a:gd name="T14" fmla="*/ 26 w 159"/>
                    <a:gd name="T15" fmla="*/ 88 h 130"/>
                    <a:gd name="T16" fmla="*/ 26 w 159"/>
                    <a:gd name="T17" fmla="*/ 88 h 130"/>
                    <a:gd name="T18" fmla="*/ 10 w 159"/>
                    <a:gd name="T19" fmla="*/ 109 h 130"/>
                    <a:gd name="T20" fmla="*/ 3 w 159"/>
                    <a:gd name="T21" fmla="*/ 122 h 130"/>
                    <a:gd name="T22" fmla="*/ 0 w 159"/>
                    <a:gd name="T23" fmla="*/ 127 h 130"/>
                    <a:gd name="T24" fmla="*/ 0 w 159"/>
                    <a:gd name="T25" fmla="*/ 130 h 130"/>
                    <a:gd name="T26" fmla="*/ 0 w 159"/>
                    <a:gd name="T27" fmla="*/ 130 h 130"/>
                    <a:gd name="T28" fmla="*/ 0 w 159"/>
                    <a:gd name="T29" fmla="*/ 127 h 130"/>
                    <a:gd name="T30" fmla="*/ 3 w 159"/>
                    <a:gd name="T31" fmla="*/ 121 h 130"/>
                    <a:gd name="T32" fmla="*/ 7 w 159"/>
                    <a:gd name="T33" fmla="*/ 111 h 130"/>
                    <a:gd name="T34" fmla="*/ 16 w 159"/>
                    <a:gd name="T35" fmla="*/ 98 h 130"/>
                    <a:gd name="T36" fmla="*/ 29 w 159"/>
                    <a:gd name="T37" fmla="*/ 83 h 130"/>
                    <a:gd name="T38" fmla="*/ 49 w 159"/>
                    <a:gd name="T39" fmla="*/ 67 h 130"/>
                    <a:gd name="T40" fmla="*/ 75 w 159"/>
                    <a:gd name="T41" fmla="*/ 48 h 130"/>
                    <a:gd name="T42" fmla="*/ 75 w 159"/>
                    <a:gd name="T43" fmla="*/ 48 h 130"/>
                    <a:gd name="T44" fmla="*/ 104 w 159"/>
                    <a:gd name="T45" fmla="*/ 28 h 130"/>
                    <a:gd name="T46" fmla="*/ 127 w 159"/>
                    <a:gd name="T47" fmla="*/ 13 h 130"/>
                    <a:gd name="T48" fmla="*/ 143 w 159"/>
                    <a:gd name="T49" fmla="*/ 5 h 130"/>
                    <a:gd name="T50" fmla="*/ 155 w 159"/>
                    <a:gd name="T51" fmla="*/ 0 h 130"/>
                    <a:gd name="T52" fmla="*/ 155 w 159"/>
                    <a:gd name="T53" fmla="*/ 0 h 130"/>
                    <a:gd name="T54" fmla="*/ 159 w 159"/>
                    <a:gd name="T55" fmla="*/ 4 h 130"/>
                    <a:gd name="T56" fmla="*/ 159 w 159"/>
                    <a:gd name="T57" fmla="*/ 4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9"/>
                    <a:gd name="T88" fmla="*/ 0 h 130"/>
                    <a:gd name="T89" fmla="*/ 159 w 159"/>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9" h="130">
                      <a:moveTo>
                        <a:pt x="159" y="4"/>
                      </a:moveTo>
                      <a:lnTo>
                        <a:pt x="159" y="4"/>
                      </a:lnTo>
                      <a:lnTo>
                        <a:pt x="133" y="15"/>
                      </a:lnTo>
                      <a:lnTo>
                        <a:pt x="94" y="36"/>
                      </a:lnTo>
                      <a:lnTo>
                        <a:pt x="73" y="49"/>
                      </a:lnTo>
                      <a:lnTo>
                        <a:pt x="54" y="62"/>
                      </a:lnTo>
                      <a:lnTo>
                        <a:pt x="37" y="75"/>
                      </a:lnTo>
                      <a:lnTo>
                        <a:pt x="26" y="88"/>
                      </a:lnTo>
                      <a:lnTo>
                        <a:pt x="10" y="109"/>
                      </a:lnTo>
                      <a:lnTo>
                        <a:pt x="3" y="122"/>
                      </a:lnTo>
                      <a:lnTo>
                        <a:pt x="0" y="127"/>
                      </a:lnTo>
                      <a:lnTo>
                        <a:pt x="0" y="130"/>
                      </a:lnTo>
                      <a:lnTo>
                        <a:pt x="0" y="127"/>
                      </a:lnTo>
                      <a:lnTo>
                        <a:pt x="3" y="121"/>
                      </a:lnTo>
                      <a:lnTo>
                        <a:pt x="7" y="111"/>
                      </a:lnTo>
                      <a:lnTo>
                        <a:pt x="16" y="98"/>
                      </a:lnTo>
                      <a:lnTo>
                        <a:pt x="29" y="83"/>
                      </a:lnTo>
                      <a:lnTo>
                        <a:pt x="49" y="67"/>
                      </a:lnTo>
                      <a:lnTo>
                        <a:pt x="75" y="48"/>
                      </a:lnTo>
                      <a:lnTo>
                        <a:pt x="104" y="28"/>
                      </a:lnTo>
                      <a:lnTo>
                        <a:pt x="127" y="13"/>
                      </a:lnTo>
                      <a:lnTo>
                        <a:pt x="143" y="5"/>
                      </a:lnTo>
                      <a:lnTo>
                        <a:pt x="155" y="0"/>
                      </a:lnTo>
                      <a:lnTo>
                        <a:pt x="159" y="4"/>
                      </a:lnTo>
                      <a:close/>
                    </a:path>
                  </a:pathLst>
                </a:custGeom>
                <a:solidFill>
                  <a:srgbClr val="92D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6" name="Line 76"/>
                <p:cNvSpPr>
                  <a:spLocks noChangeShapeType="1"/>
                </p:cNvSpPr>
                <p:nvPr/>
              </p:nvSpPr>
              <p:spPr bwMode="auto">
                <a:xfrm flipV="1">
                  <a:off x="3477318" y="3516085"/>
                  <a:ext cx="2844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cxnSp>
              <p:nvCxnSpPr>
                <p:cNvPr id="447" name="Curved Connector 446"/>
                <p:cNvCxnSpPr/>
                <p:nvPr/>
              </p:nvCxnSpPr>
              <p:spPr bwMode="auto">
                <a:xfrm rot="16200000" flipH="1">
                  <a:off x="3206322" y="3299878"/>
                  <a:ext cx="1108931" cy="215900"/>
                </a:xfrm>
                <a:prstGeom prst="curvedConnector3">
                  <a:avLst>
                    <a:gd name="adj1"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48" name="Oval 447"/>
                <p:cNvSpPr/>
                <p:nvPr/>
              </p:nvSpPr>
              <p:spPr bwMode="auto">
                <a:xfrm>
                  <a:off x="3517900" y="2987655"/>
                  <a:ext cx="147638" cy="256377"/>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auto" hangingPunct="0">
                    <a:spcBef>
                      <a:spcPts val="0"/>
                    </a:spcBef>
                    <a:spcAft>
                      <a:spcPts val="0"/>
                    </a:spcAft>
                    <a:defRPr/>
                  </a:pPr>
                  <a:endParaRPr lang="en-GB" b="1" dirty="0">
                    <a:solidFill>
                      <a:srgbClr val="37424A"/>
                    </a:solidFill>
                  </a:endParaRPr>
                </a:p>
              </p:txBody>
            </p:sp>
            <p:sp>
              <p:nvSpPr>
                <p:cNvPr id="449" name="Oval 448"/>
                <p:cNvSpPr/>
                <p:nvPr/>
              </p:nvSpPr>
              <p:spPr bwMode="auto">
                <a:xfrm>
                  <a:off x="3652838" y="2961204"/>
                  <a:ext cx="149225" cy="256377"/>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auto" hangingPunct="0">
                    <a:spcBef>
                      <a:spcPts val="0"/>
                    </a:spcBef>
                    <a:spcAft>
                      <a:spcPts val="0"/>
                    </a:spcAft>
                    <a:defRPr/>
                  </a:pPr>
                  <a:endParaRPr lang="en-GB" b="1" dirty="0">
                    <a:solidFill>
                      <a:srgbClr val="37424A"/>
                    </a:solidFill>
                  </a:endParaRPr>
                </a:p>
              </p:txBody>
            </p:sp>
            <p:cxnSp>
              <p:nvCxnSpPr>
                <p:cNvPr id="450" name="Curved Connector 449"/>
                <p:cNvCxnSpPr/>
                <p:nvPr/>
              </p:nvCxnSpPr>
              <p:spPr bwMode="auto">
                <a:xfrm>
                  <a:off x="3721100" y="2975446"/>
                  <a:ext cx="825500" cy="242134"/>
                </a:xfrm>
                <a:prstGeom prst="curvedConnector3">
                  <a:avLst>
                    <a:gd name="adj1" fmla="val 50000"/>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1" name="Line 76"/>
                <p:cNvSpPr>
                  <a:spLocks noChangeShapeType="1"/>
                </p:cNvSpPr>
                <p:nvPr/>
              </p:nvSpPr>
              <p:spPr bwMode="auto">
                <a:xfrm>
                  <a:off x="4140259" y="3244305"/>
                  <a:ext cx="257810" cy="2857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52" name="Freeform 451"/>
                <p:cNvSpPr/>
                <p:nvPr/>
              </p:nvSpPr>
              <p:spPr bwMode="auto">
                <a:xfrm>
                  <a:off x="4435475" y="3518721"/>
                  <a:ext cx="449263" cy="673497"/>
                </a:xfrm>
                <a:custGeom>
                  <a:avLst/>
                  <a:gdLst>
                    <a:gd name="connsiteX0" fmla="*/ 307622 w 1055511"/>
                    <a:gd name="connsiteY0" fmla="*/ 352778 h 1368778"/>
                    <a:gd name="connsiteX1" fmla="*/ 290689 w 1055511"/>
                    <a:gd name="connsiteY1" fmla="*/ 996245 h 1368778"/>
                    <a:gd name="connsiteX2" fmla="*/ 629356 w 1055511"/>
                    <a:gd name="connsiteY2" fmla="*/ 454378 h 1368778"/>
                    <a:gd name="connsiteX3" fmla="*/ 70556 w 1055511"/>
                    <a:gd name="connsiteY3" fmla="*/ 606778 h 1368778"/>
                    <a:gd name="connsiteX4" fmla="*/ 561622 w 1055511"/>
                    <a:gd name="connsiteY4" fmla="*/ 877712 h 1368778"/>
                    <a:gd name="connsiteX5" fmla="*/ 730956 w 1055511"/>
                    <a:gd name="connsiteY5" fmla="*/ 301978 h 1368778"/>
                    <a:gd name="connsiteX6" fmla="*/ 53622 w 1055511"/>
                    <a:gd name="connsiteY6" fmla="*/ 979312 h 1368778"/>
                    <a:gd name="connsiteX7" fmla="*/ 1052689 w 1055511"/>
                    <a:gd name="connsiteY7" fmla="*/ 352778 h 1368778"/>
                    <a:gd name="connsiteX8" fmla="*/ 36689 w 1055511"/>
                    <a:gd name="connsiteY8" fmla="*/ 285045 h 1368778"/>
                    <a:gd name="connsiteX9" fmla="*/ 883356 w 1055511"/>
                    <a:gd name="connsiteY9" fmla="*/ 759178 h 1368778"/>
                    <a:gd name="connsiteX10" fmla="*/ 222956 w 1055511"/>
                    <a:gd name="connsiteY10" fmla="*/ 98778 h 1368778"/>
                    <a:gd name="connsiteX11" fmla="*/ 527756 w 1055511"/>
                    <a:gd name="connsiteY11" fmla="*/ 1351845 h 1368778"/>
                    <a:gd name="connsiteX12" fmla="*/ 544689 w 1055511"/>
                    <a:gd name="connsiteY12" fmla="*/ 200378 h 13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5511" h="1368778">
                      <a:moveTo>
                        <a:pt x="307622" y="352778"/>
                      </a:moveTo>
                      <a:cubicBezTo>
                        <a:pt x="272344" y="666045"/>
                        <a:pt x="237067" y="979312"/>
                        <a:pt x="290689" y="996245"/>
                      </a:cubicBezTo>
                      <a:cubicBezTo>
                        <a:pt x="344311" y="1013178"/>
                        <a:pt x="666045" y="519289"/>
                        <a:pt x="629356" y="454378"/>
                      </a:cubicBezTo>
                      <a:cubicBezTo>
                        <a:pt x="592667" y="389467"/>
                        <a:pt x="81845" y="536222"/>
                        <a:pt x="70556" y="606778"/>
                      </a:cubicBezTo>
                      <a:cubicBezTo>
                        <a:pt x="59267" y="677334"/>
                        <a:pt x="451555" y="928512"/>
                        <a:pt x="561622" y="877712"/>
                      </a:cubicBezTo>
                      <a:cubicBezTo>
                        <a:pt x="671689" y="826912"/>
                        <a:pt x="815623" y="285045"/>
                        <a:pt x="730956" y="301978"/>
                      </a:cubicBezTo>
                      <a:cubicBezTo>
                        <a:pt x="646289" y="318911"/>
                        <a:pt x="0" y="970845"/>
                        <a:pt x="53622" y="979312"/>
                      </a:cubicBezTo>
                      <a:cubicBezTo>
                        <a:pt x="107244" y="987779"/>
                        <a:pt x="1055511" y="468489"/>
                        <a:pt x="1052689" y="352778"/>
                      </a:cubicBezTo>
                      <a:cubicBezTo>
                        <a:pt x="1049867" y="237067"/>
                        <a:pt x="64911" y="217312"/>
                        <a:pt x="36689" y="285045"/>
                      </a:cubicBezTo>
                      <a:cubicBezTo>
                        <a:pt x="8467" y="352778"/>
                        <a:pt x="852312" y="790222"/>
                        <a:pt x="883356" y="759178"/>
                      </a:cubicBezTo>
                      <a:cubicBezTo>
                        <a:pt x="914400" y="728134"/>
                        <a:pt x="282223" y="0"/>
                        <a:pt x="222956" y="98778"/>
                      </a:cubicBezTo>
                      <a:cubicBezTo>
                        <a:pt x="163689" y="197556"/>
                        <a:pt x="474134" y="1334912"/>
                        <a:pt x="527756" y="1351845"/>
                      </a:cubicBezTo>
                      <a:cubicBezTo>
                        <a:pt x="581378" y="1368778"/>
                        <a:pt x="541867" y="386645"/>
                        <a:pt x="544689" y="200378"/>
                      </a:cubicBezTo>
                    </a:path>
                  </a:pathLst>
                </a:cu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auto" hangingPunct="0">
                    <a:spcBef>
                      <a:spcPts val="0"/>
                    </a:spcBef>
                    <a:spcAft>
                      <a:spcPts val="0"/>
                    </a:spcAft>
                    <a:defRPr/>
                  </a:pPr>
                  <a:endParaRPr lang="en-GB" b="1" dirty="0">
                    <a:solidFill>
                      <a:srgbClr val="37424A"/>
                    </a:solidFill>
                  </a:endParaRPr>
                </a:p>
              </p:txBody>
            </p:sp>
            <p:sp>
              <p:nvSpPr>
                <p:cNvPr id="453" name="Text Box 64"/>
                <p:cNvSpPr txBox="1">
                  <a:spLocks noChangeArrowheads="1"/>
                </p:cNvSpPr>
                <p:nvPr/>
              </p:nvSpPr>
              <p:spPr bwMode="auto">
                <a:xfrm>
                  <a:off x="1973638" y="3381545"/>
                  <a:ext cx="934720" cy="3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DNA</a:t>
                  </a:r>
                  <a:endParaRPr lang="en-GB" altLang="en-US" sz="1400" b="1" dirty="0">
                    <a:solidFill>
                      <a:srgbClr val="37424A"/>
                    </a:solidFill>
                    <a:latin typeface="Arial" charset="0"/>
                  </a:endParaRPr>
                </a:p>
              </p:txBody>
            </p:sp>
            <p:sp>
              <p:nvSpPr>
                <p:cNvPr id="454" name="Text Box 64"/>
                <p:cNvSpPr txBox="1">
                  <a:spLocks noChangeArrowheads="1"/>
                </p:cNvSpPr>
                <p:nvPr/>
              </p:nvSpPr>
              <p:spPr bwMode="auto">
                <a:xfrm>
                  <a:off x="3192838" y="4032420"/>
                  <a:ext cx="934720" cy="3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mRNA</a:t>
                  </a:r>
                  <a:endParaRPr lang="en-GB" altLang="en-US" sz="1400" b="1" dirty="0">
                    <a:solidFill>
                      <a:srgbClr val="37424A"/>
                    </a:solidFill>
                    <a:latin typeface="Arial" charset="0"/>
                  </a:endParaRPr>
                </a:p>
              </p:txBody>
            </p:sp>
            <p:cxnSp>
              <p:nvCxnSpPr>
                <p:cNvPr id="455" name="Straight Connector 454"/>
                <p:cNvCxnSpPr/>
                <p:nvPr/>
              </p:nvCxnSpPr>
              <p:spPr bwMode="auto">
                <a:xfrm flipV="1">
                  <a:off x="1716088" y="2812668"/>
                  <a:ext cx="1165225" cy="67147"/>
                </a:xfrm>
                <a:prstGeom prst="line">
                  <a:avLst/>
                </a:prstGeom>
                <a:ln w="254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bwMode="auto">
                <a:xfrm>
                  <a:off x="1689100" y="2879814"/>
                  <a:ext cx="473075" cy="854589"/>
                </a:xfrm>
                <a:prstGeom prst="line">
                  <a:avLst/>
                </a:prstGeom>
                <a:ln w="254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57" name="Rectangle 38"/>
                <p:cNvSpPr>
                  <a:spLocks noChangeArrowheads="1"/>
                </p:cNvSpPr>
                <p:nvPr/>
              </p:nvSpPr>
              <p:spPr bwMode="auto">
                <a:xfrm>
                  <a:off x="2684838" y="3500845"/>
                  <a:ext cx="266700" cy="6349"/>
                </a:xfrm>
                <a:prstGeom prst="rect">
                  <a:avLst/>
                </a:prstGeom>
                <a:solidFill>
                  <a:srgbClr val="85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58" name="Oval 1379"/>
                <p:cNvSpPr>
                  <a:spLocks noChangeArrowheads="1"/>
                </p:cNvSpPr>
                <p:nvPr/>
              </p:nvSpPr>
              <p:spPr bwMode="auto">
                <a:xfrm>
                  <a:off x="2031339" y="2942047"/>
                  <a:ext cx="254661" cy="219764"/>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459" name="TextBox 1380"/>
                <p:cNvSpPr txBox="1">
                  <a:spLocks noChangeArrowheads="1"/>
                </p:cNvSpPr>
                <p:nvPr/>
              </p:nvSpPr>
              <p:spPr bwMode="auto">
                <a:xfrm>
                  <a:off x="2058324" y="2884210"/>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4</a:t>
                  </a:r>
                  <a:endParaRPr lang="en-GB" altLang="en-US" sz="1100" b="1" dirty="0">
                    <a:solidFill>
                      <a:srgbClr val="37424A"/>
                    </a:solidFill>
                    <a:latin typeface="Arial" charset="0"/>
                  </a:endParaRPr>
                </a:p>
              </p:txBody>
            </p:sp>
          </p:grpSp>
          <p:sp>
            <p:nvSpPr>
              <p:cNvPr id="45" name="Oval 98"/>
              <p:cNvSpPr>
                <a:spLocks noChangeArrowheads="1"/>
              </p:cNvSpPr>
              <p:nvPr/>
            </p:nvSpPr>
            <p:spPr bwMode="auto">
              <a:xfrm rot="-2638751">
                <a:off x="5597190" y="2606294"/>
                <a:ext cx="66308" cy="2134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6" name="Oval 99"/>
              <p:cNvSpPr>
                <a:spLocks noChangeArrowheads="1"/>
              </p:cNvSpPr>
              <p:nvPr/>
            </p:nvSpPr>
            <p:spPr bwMode="auto">
              <a:xfrm>
                <a:off x="5684659" y="2777575"/>
                <a:ext cx="66308" cy="2134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7" name="Oval 100"/>
              <p:cNvSpPr>
                <a:spLocks noChangeArrowheads="1"/>
              </p:cNvSpPr>
              <p:nvPr/>
            </p:nvSpPr>
            <p:spPr bwMode="auto">
              <a:xfrm>
                <a:off x="5684659" y="2991018"/>
                <a:ext cx="66308" cy="212126"/>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8" name="Oval 101"/>
              <p:cNvSpPr>
                <a:spLocks noChangeArrowheads="1"/>
              </p:cNvSpPr>
              <p:nvPr/>
            </p:nvSpPr>
            <p:spPr bwMode="auto">
              <a:xfrm rot="-2638751">
                <a:off x="5442001" y="2458069"/>
                <a:ext cx="66308" cy="2134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49" name="Oval 102"/>
              <p:cNvSpPr>
                <a:spLocks noChangeArrowheads="1"/>
              </p:cNvSpPr>
              <p:nvPr/>
            </p:nvSpPr>
            <p:spPr bwMode="auto">
              <a:xfrm rot="-2638751">
                <a:off x="5640219" y="2564132"/>
                <a:ext cx="66308" cy="2134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0" name="Oval 103"/>
              <p:cNvSpPr>
                <a:spLocks noChangeArrowheads="1"/>
              </p:cNvSpPr>
              <p:nvPr/>
            </p:nvSpPr>
            <p:spPr bwMode="auto">
              <a:xfrm rot="-2638751">
                <a:off x="5486441" y="2414590"/>
                <a:ext cx="66308" cy="2134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1" name="Oval 104"/>
              <p:cNvSpPr>
                <a:spLocks noChangeArrowheads="1"/>
              </p:cNvSpPr>
              <p:nvPr/>
            </p:nvSpPr>
            <p:spPr bwMode="auto">
              <a:xfrm rot="2638751" flipH="1">
                <a:off x="5839848" y="2606294"/>
                <a:ext cx="64897" cy="2134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2" name="Oval 105"/>
              <p:cNvSpPr>
                <a:spLocks noChangeArrowheads="1"/>
              </p:cNvSpPr>
              <p:nvPr/>
            </p:nvSpPr>
            <p:spPr bwMode="auto">
              <a:xfrm flipH="1">
                <a:off x="5750967" y="2777575"/>
                <a:ext cx="66308" cy="2134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3" name="Oval 106"/>
              <p:cNvSpPr>
                <a:spLocks noChangeArrowheads="1"/>
              </p:cNvSpPr>
              <p:nvPr/>
            </p:nvSpPr>
            <p:spPr bwMode="auto">
              <a:xfrm flipH="1">
                <a:off x="5750967" y="2991018"/>
                <a:ext cx="66308" cy="212126"/>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4" name="Oval 107"/>
              <p:cNvSpPr>
                <a:spLocks noChangeArrowheads="1"/>
              </p:cNvSpPr>
              <p:nvPr/>
            </p:nvSpPr>
            <p:spPr bwMode="auto">
              <a:xfrm rot="2638751" flipH="1">
                <a:off x="5992920" y="2458069"/>
                <a:ext cx="66308" cy="2134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5" name="Oval 108"/>
              <p:cNvSpPr>
                <a:spLocks noChangeArrowheads="1"/>
              </p:cNvSpPr>
              <p:nvPr/>
            </p:nvSpPr>
            <p:spPr bwMode="auto">
              <a:xfrm rot="2638751" flipH="1">
                <a:off x="5795408" y="2564132"/>
                <a:ext cx="66308" cy="2134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6" name="Oval 109"/>
              <p:cNvSpPr>
                <a:spLocks noChangeArrowheads="1"/>
              </p:cNvSpPr>
              <p:nvPr/>
            </p:nvSpPr>
            <p:spPr bwMode="auto">
              <a:xfrm rot="2638751" flipH="1">
                <a:off x="5948480" y="2414590"/>
                <a:ext cx="67013" cy="2134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57" name="Left Arrow 56"/>
              <p:cNvSpPr/>
              <p:nvPr/>
            </p:nvSpPr>
            <p:spPr bwMode="auto">
              <a:xfrm rot="12760111">
                <a:off x="6029881" y="3391948"/>
                <a:ext cx="825944" cy="293612"/>
              </a:xfrm>
              <a:prstGeom prst="leftArrow">
                <a:avLst/>
              </a:prstGeom>
              <a:solidFill>
                <a:srgbClr val="C00000"/>
              </a:solidFill>
              <a:ln w="12700" cap="flat" cmpd="sng" algn="in">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wrap="none" lIns="0" tIns="0" rIns="0" bIns="0" anchor="ctr"/>
              <a:lstStyle/>
              <a:p>
                <a:pPr defTabSz="457200">
                  <a:defRPr/>
                </a:pPr>
                <a:endParaRPr lang="en-GB" sz="1600" dirty="0">
                  <a:solidFill>
                    <a:srgbClr val="37424A"/>
                  </a:solidFill>
                  <a:latin typeface="+mn-lt"/>
                  <a:cs typeface="+mn-cs"/>
                </a:endParaRPr>
              </a:p>
            </p:txBody>
          </p:sp>
          <p:sp>
            <p:nvSpPr>
              <p:cNvPr id="58" name="Oval 972"/>
              <p:cNvSpPr>
                <a:spLocks noChangeArrowheads="1"/>
              </p:cNvSpPr>
              <p:nvPr/>
            </p:nvSpPr>
            <p:spPr bwMode="auto">
              <a:xfrm>
                <a:off x="5973696" y="2690499"/>
                <a:ext cx="255919" cy="300519"/>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59" name="TextBox 973"/>
              <p:cNvSpPr txBox="1">
                <a:spLocks noChangeArrowheads="1"/>
              </p:cNvSpPr>
              <p:nvPr/>
            </p:nvSpPr>
            <p:spPr bwMode="auto">
              <a:xfrm>
                <a:off x="6015851" y="2672407"/>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5</a:t>
                </a:r>
                <a:endParaRPr lang="en-GB" altLang="en-US" sz="1100" b="1" dirty="0">
                  <a:solidFill>
                    <a:srgbClr val="37424A"/>
                  </a:solidFill>
                  <a:latin typeface="Arial" charset="0"/>
                </a:endParaRPr>
              </a:p>
            </p:txBody>
          </p:sp>
          <p:grpSp>
            <p:nvGrpSpPr>
              <p:cNvPr id="60" name="Group 974"/>
              <p:cNvGrpSpPr>
                <a:grpSpLocks/>
              </p:cNvGrpSpPr>
              <p:nvPr/>
            </p:nvGrpSpPr>
            <p:grpSpPr bwMode="auto">
              <a:xfrm>
                <a:off x="4114705" y="2823324"/>
                <a:ext cx="4252540" cy="3618688"/>
                <a:chOff x="4038505" y="2741179"/>
                <a:chExt cx="4252540" cy="3618688"/>
              </a:xfrm>
            </p:grpSpPr>
            <p:sp>
              <p:nvSpPr>
                <p:cNvPr id="89" name="AutoShape 45"/>
                <p:cNvSpPr>
                  <a:spLocks noChangeArrowheads="1"/>
                </p:cNvSpPr>
                <p:nvPr/>
              </p:nvSpPr>
              <p:spPr bwMode="auto">
                <a:xfrm>
                  <a:off x="5099050" y="5549880"/>
                  <a:ext cx="96838" cy="256377"/>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0" name="AutoShape 46"/>
                <p:cNvSpPr>
                  <a:spLocks noChangeArrowheads="1"/>
                </p:cNvSpPr>
                <p:nvPr/>
              </p:nvSpPr>
              <p:spPr bwMode="auto">
                <a:xfrm>
                  <a:off x="5219700" y="5671964"/>
                  <a:ext cx="98425" cy="256377"/>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1" name="AutoShape 47"/>
                <p:cNvSpPr>
                  <a:spLocks noChangeArrowheads="1"/>
                </p:cNvSpPr>
                <p:nvPr/>
              </p:nvSpPr>
              <p:spPr bwMode="auto">
                <a:xfrm>
                  <a:off x="5341938" y="5794048"/>
                  <a:ext cx="98425" cy="254343"/>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2" name="AutoShape 48"/>
                <p:cNvSpPr>
                  <a:spLocks noChangeArrowheads="1"/>
                </p:cNvSpPr>
                <p:nvPr/>
              </p:nvSpPr>
              <p:spPr bwMode="auto">
                <a:xfrm>
                  <a:off x="5464175" y="5916132"/>
                  <a:ext cx="98425" cy="254343"/>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3" name="AutoShape 49"/>
                <p:cNvSpPr>
                  <a:spLocks noChangeArrowheads="1"/>
                </p:cNvSpPr>
                <p:nvPr/>
              </p:nvSpPr>
              <p:spPr bwMode="auto">
                <a:xfrm>
                  <a:off x="5586413" y="6038216"/>
                  <a:ext cx="96837" cy="254343"/>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4" name="AutoShape 50"/>
                <p:cNvSpPr>
                  <a:spLocks noChangeArrowheads="1"/>
                </p:cNvSpPr>
                <p:nvPr/>
              </p:nvSpPr>
              <p:spPr bwMode="auto">
                <a:xfrm>
                  <a:off x="4732338" y="5562088"/>
                  <a:ext cx="98425" cy="256377"/>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5" name="AutoShape 51"/>
                <p:cNvSpPr>
                  <a:spLocks noChangeArrowheads="1"/>
                </p:cNvSpPr>
                <p:nvPr/>
              </p:nvSpPr>
              <p:spPr bwMode="auto">
                <a:xfrm>
                  <a:off x="4854575" y="5684172"/>
                  <a:ext cx="96838" cy="256377"/>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6" name="AutoShape 52"/>
                <p:cNvSpPr>
                  <a:spLocks noChangeArrowheads="1"/>
                </p:cNvSpPr>
                <p:nvPr/>
              </p:nvSpPr>
              <p:spPr bwMode="auto">
                <a:xfrm>
                  <a:off x="4976813" y="5806256"/>
                  <a:ext cx="96837" cy="256377"/>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7" name="AutoShape 53"/>
                <p:cNvSpPr>
                  <a:spLocks noChangeArrowheads="1"/>
                </p:cNvSpPr>
                <p:nvPr/>
              </p:nvSpPr>
              <p:spPr bwMode="auto">
                <a:xfrm>
                  <a:off x="5099050" y="5928341"/>
                  <a:ext cx="96838" cy="256377"/>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8" name="AutoShape 54"/>
                <p:cNvSpPr>
                  <a:spLocks noChangeArrowheads="1"/>
                </p:cNvSpPr>
                <p:nvPr/>
              </p:nvSpPr>
              <p:spPr bwMode="auto">
                <a:xfrm>
                  <a:off x="5219700" y="6050425"/>
                  <a:ext cx="98425" cy="254343"/>
                </a:xfrm>
                <a:prstGeom prst="can">
                  <a:avLst>
                    <a:gd name="adj" fmla="val 65260"/>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99" name="AutoShape 35"/>
                <p:cNvSpPr>
                  <a:spLocks noChangeAspect="1" noChangeArrowheads="1"/>
                </p:cNvSpPr>
                <p:nvPr/>
              </p:nvSpPr>
              <p:spPr bwMode="auto">
                <a:xfrm rot="4824099" flipH="1" flipV="1">
                  <a:off x="6301378" y="4447795"/>
                  <a:ext cx="448056" cy="399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0000"/>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100" name="Flowchart: Direct Access Storage 99"/>
                <p:cNvSpPr/>
                <p:nvPr/>
              </p:nvSpPr>
              <p:spPr bwMode="auto">
                <a:xfrm>
                  <a:off x="5797550" y="5289434"/>
                  <a:ext cx="971550" cy="256377"/>
                </a:xfrm>
                <a:prstGeom prst="flowChartMagneticDrum">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auto" hangingPunct="0">
                    <a:spcBef>
                      <a:spcPts val="0"/>
                    </a:spcBef>
                    <a:spcAft>
                      <a:spcPts val="0"/>
                    </a:spcAft>
                    <a:defRPr/>
                  </a:pPr>
                  <a:endParaRPr lang="en-GB" b="1" dirty="0">
                    <a:solidFill>
                      <a:srgbClr val="FFFFFF">
                        <a:lumMod val="65000"/>
                      </a:srgbClr>
                    </a:solidFill>
                  </a:endParaRPr>
                </a:p>
              </p:txBody>
            </p:sp>
            <p:sp>
              <p:nvSpPr>
                <p:cNvPr id="101" name="Line 40"/>
                <p:cNvSpPr>
                  <a:spLocks noChangeShapeType="1"/>
                </p:cNvSpPr>
                <p:nvPr/>
              </p:nvSpPr>
              <p:spPr bwMode="auto">
                <a:xfrm flipH="1">
                  <a:off x="5538788" y="5411518"/>
                  <a:ext cx="284162" cy="0"/>
                </a:xfrm>
                <a:prstGeom prst="line">
                  <a:avLst/>
                </a:prstGeom>
                <a:solidFill>
                  <a:schemeClr val="bg1">
                    <a:lumMod val="65000"/>
                  </a:schemeClr>
                </a:solidFill>
                <a:ln w="57150">
                  <a:solidFill>
                    <a:schemeClr val="bg1">
                      <a:lumMod val="65000"/>
                    </a:schemeClr>
                  </a:solidFill>
                  <a:round/>
                  <a:headEnd/>
                  <a:tailEnd/>
                </a:ln>
              </p:spPr>
              <p:txBody>
                <a:bodyPr wrap="none" anchor="ctr"/>
                <a:lstStyle/>
                <a:p>
                  <a:pPr defTabSz="457200" eaLnBrk="0" fontAlgn="auto" hangingPunct="0">
                    <a:spcBef>
                      <a:spcPts val="0"/>
                    </a:spcBef>
                    <a:spcAft>
                      <a:spcPts val="0"/>
                    </a:spcAft>
                    <a:defRPr/>
                  </a:pPr>
                  <a:endParaRPr lang="en-GB" b="1" dirty="0">
                    <a:solidFill>
                      <a:srgbClr val="FFFFFF">
                        <a:lumMod val="65000"/>
                      </a:srgbClr>
                    </a:solidFill>
                    <a:latin typeface="+mn-lt"/>
                    <a:cs typeface="+mn-cs"/>
                  </a:endParaRPr>
                </a:p>
              </p:txBody>
            </p:sp>
            <p:sp>
              <p:nvSpPr>
                <p:cNvPr id="102" name="Oval 42"/>
                <p:cNvSpPr>
                  <a:spLocks noChangeArrowheads="1"/>
                </p:cNvSpPr>
                <p:nvPr/>
              </p:nvSpPr>
              <p:spPr bwMode="auto">
                <a:xfrm>
                  <a:off x="5478463" y="5364720"/>
                  <a:ext cx="58737" cy="95632"/>
                </a:xfrm>
                <a:prstGeom prst="ellipse">
                  <a:avLst/>
                </a:prstGeom>
                <a:solidFill>
                  <a:schemeClr val="accent3">
                    <a:lumMod val="40000"/>
                    <a:lumOff val="60000"/>
                  </a:schemeClr>
                </a:soli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103" name="Oval 43"/>
                <p:cNvSpPr>
                  <a:spLocks noChangeArrowheads="1"/>
                </p:cNvSpPr>
                <p:nvPr/>
              </p:nvSpPr>
              <p:spPr bwMode="auto">
                <a:xfrm>
                  <a:off x="5478463" y="5535637"/>
                  <a:ext cx="58737" cy="93598"/>
                </a:xfrm>
                <a:prstGeom prst="ellipse">
                  <a:avLst/>
                </a:prstGeom>
                <a:solidFill>
                  <a:schemeClr val="accent3">
                    <a:lumMod val="40000"/>
                    <a:lumOff val="60000"/>
                  </a:schemeClr>
                </a:soli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104" name="Oval 44"/>
                <p:cNvSpPr>
                  <a:spLocks noChangeArrowheads="1"/>
                </p:cNvSpPr>
                <p:nvPr/>
              </p:nvSpPr>
              <p:spPr bwMode="auto">
                <a:xfrm>
                  <a:off x="5480050" y="5716728"/>
                  <a:ext cx="58738" cy="95633"/>
                </a:xfrm>
                <a:prstGeom prst="ellipse">
                  <a:avLst/>
                </a:prstGeom>
                <a:solidFill>
                  <a:schemeClr val="accent3">
                    <a:lumMod val="40000"/>
                    <a:lumOff val="60000"/>
                  </a:schemeClr>
                </a:solidFill>
                <a:ln w="9525">
                  <a:solidFill>
                    <a:schemeClr val="tx1"/>
                  </a:solidFill>
                  <a:round/>
                  <a:headEnd/>
                  <a:tailEnd/>
                </a:ln>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105" name="Text Box 64"/>
                <p:cNvSpPr txBox="1">
                  <a:spLocks noChangeArrowheads="1"/>
                </p:cNvSpPr>
                <p:nvPr/>
              </p:nvSpPr>
              <p:spPr bwMode="auto">
                <a:xfrm>
                  <a:off x="5961278" y="5992997"/>
                  <a:ext cx="1467379" cy="3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Purification</a:t>
                  </a:r>
                  <a:endParaRPr lang="en-GB" altLang="en-US" sz="1400" b="1" dirty="0">
                    <a:solidFill>
                      <a:srgbClr val="37424A"/>
                    </a:solidFill>
                    <a:latin typeface="Arial" charset="0"/>
                  </a:endParaRPr>
                </a:p>
              </p:txBody>
            </p:sp>
            <p:sp>
              <p:nvSpPr>
                <p:cNvPr id="106" name="Left Arrow 105"/>
                <p:cNvSpPr/>
                <p:nvPr/>
              </p:nvSpPr>
              <p:spPr bwMode="auto">
                <a:xfrm>
                  <a:off x="4038505" y="5717126"/>
                  <a:ext cx="624230" cy="341376"/>
                </a:xfrm>
                <a:prstGeom prst="leftArrow">
                  <a:avLst/>
                </a:prstGeom>
                <a:solidFill>
                  <a:srgbClr val="C00000"/>
                </a:solidFill>
                <a:ln w="12700" cap="flat" cmpd="sng" algn="in">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wrap="none" lIns="0" tIns="0" rIns="0" bIns="0" anchor="ctr"/>
                <a:lstStyle/>
                <a:p>
                  <a:pPr defTabSz="457200">
                    <a:defRPr/>
                  </a:pPr>
                  <a:endParaRPr lang="en-GB" sz="1600" dirty="0">
                    <a:solidFill>
                      <a:srgbClr val="37424A"/>
                    </a:solidFill>
                    <a:latin typeface="+mn-lt"/>
                    <a:cs typeface="+mn-cs"/>
                  </a:endParaRPr>
                </a:p>
              </p:txBody>
            </p:sp>
            <p:grpSp>
              <p:nvGrpSpPr>
                <p:cNvPr id="107" name="Group 1028"/>
                <p:cNvGrpSpPr>
                  <a:grpSpLocks/>
                </p:cNvGrpSpPr>
                <p:nvPr/>
              </p:nvGrpSpPr>
              <p:grpSpPr bwMode="auto">
                <a:xfrm>
                  <a:off x="6665082" y="2741179"/>
                  <a:ext cx="1625963" cy="3364983"/>
                  <a:chOff x="6665082" y="2741179"/>
                  <a:chExt cx="1625963" cy="3364983"/>
                </a:xfrm>
              </p:grpSpPr>
              <p:sp>
                <p:nvSpPr>
                  <p:cNvPr id="110" name="TextBox 1031"/>
                  <p:cNvSpPr txBox="1">
                    <a:spLocks noChangeArrowheads="1"/>
                  </p:cNvSpPr>
                  <p:nvPr/>
                </p:nvSpPr>
                <p:spPr bwMode="auto">
                  <a:xfrm>
                    <a:off x="7249556" y="2741179"/>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6</a:t>
                    </a:r>
                    <a:endParaRPr lang="en-GB" altLang="en-US" sz="1100" b="1" dirty="0">
                      <a:solidFill>
                        <a:srgbClr val="37424A"/>
                      </a:solidFill>
                      <a:latin typeface="Arial" charset="0"/>
                    </a:endParaRPr>
                  </a:p>
                </p:txBody>
              </p:sp>
              <p:sp>
                <p:nvSpPr>
                  <p:cNvPr id="111" name="AutoShape 34"/>
                  <p:cNvSpPr>
                    <a:spLocks noChangeAspect="1" noChangeArrowheads="1"/>
                  </p:cNvSpPr>
                  <p:nvPr/>
                </p:nvSpPr>
                <p:spPr bwMode="auto">
                  <a:xfrm rot="5400000">
                    <a:off x="7867881" y="4371550"/>
                    <a:ext cx="448056" cy="39827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0000"/>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457200" eaLnBrk="0" fontAlgn="auto" hangingPunct="0">
                      <a:spcBef>
                        <a:spcPts val="0"/>
                      </a:spcBef>
                      <a:spcAft>
                        <a:spcPts val="0"/>
                      </a:spcAft>
                      <a:defRPr/>
                    </a:pPr>
                    <a:endParaRPr lang="en-GB" b="1" dirty="0">
                      <a:solidFill>
                        <a:srgbClr val="37424A"/>
                      </a:solidFill>
                      <a:latin typeface="+mn-lt"/>
                      <a:cs typeface="+mn-cs"/>
                    </a:endParaRPr>
                  </a:p>
                </p:txBody>
              </p:sp>
              <p:sp>
                <p:nvSpPr>
                  <p:cNvPr id="112" name="AutoShape 33"/>
                  <p:cNvSpPr>
                    <a:spLocks noChangeArrowheads="1"/>
                  </p:cNvSpPr>
                  <p:nvPr/>
                </p:nvSpPr>
                <p:spPr bwMode="auto">
                  <a:xfrm>
                    <a:off x="6807542" y="3601168"/>
                    <a:ext cx="1132840" cy="1108709"/>
                  </a:xfrm>
                  <a:prstGeom prst="can">
                    <a:avLst>
                      <a:gd name="adj" fmla="val 25000"/>
                    </a:avLst>
                  </a:prstGeom>
                  <a:solidFill>
                    <a:schemeClr val="hlink"/>
                  </a:solidFill>
                  <a:ln w="12700">
                    <a:solidFill>
                      <a:schemeClr val="tx2"/>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13" name="AutoShape 36"/>
                  <p:cNvSpPr>
                    <a:spLocks noChangeArrowheads="1"/>
                  </p:cNvSpPr>
                  <p:nvPr/>
                </p:nvSpPr>
                <p:spPr bwMode="auto">
                  <a:xfrm rot="5400000">
                    <a:off x="7027251" y="4566367"/>
                    <a:ext cx="673099" cy="1031240"/>
                  </a:xfrm>
                  <a:prstGeom prst="rightArrowCallout">
                    <a:avLst>
                      <a:gd name="adj1" fmla="val 35607"/>
                      <a:gd name="adj2" fmla="val 35607"/>
                      <a:gd name="adj3" fmla="val 16667"/>
                      <a:gd name="adj4" fmla="val 66667"/>
                    </a:avLst>
                  </a:prstGeom>
                  <a:solidFill>
                    <a:schemeClr val="folHlink"/>
                  </a:solidFill>
                  <a:ln w="9525">
                    <a:solidFill>
                      <a:schemeClr val="folHlink"/>
                    </a:solidFill>
                    <a:miter lim="800000"/>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endParaRPr lang="en-GB" altLang="en-US" sz="2000" dirty="0">
                      <a:solidFill>
                        <a:srgbClr val="37424A"/>
                      </a:solidFill>
                      <a:latin typeface="Arial" charset="0"/>
                    </a:endParaRPr>
                  </a:p>
                </p:txBody>
              </p:sp>
              <p:sp>
                <p:nvSpPr>
                  <p:cNvPr id="114" name="Text Box 81"/>
                  <p:cNvSpPr txBox="1">
                    <a:spLocks noChangeArrowheads="1"/>
                  </p:cNvSpPr>
                  <p:nvPr/>
                </p:nvSpPr>
                <p:spPr bwMode="auto">
                  <a:xfrm rot="10668835">
                    <a:off x="7726202" y="3750518"/>
                    <a:ext cx="23495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15" name="Text Box 87"/>
                  <p:cNvSpPr txBox="1">
                    <a:spLocks noChangeArrowheads="1"/>
                  </p:cNvSpPr>
                  <p:nvPr/>
                </p:nvSpPr>
                <p:spPr bwMode="auto">
                  <a:xfrm rot="-4273380">
                    <a:off x="7334210" y="4383608"/>
                    <a:ext cx="252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16" name="Oval 22"/>
                  <p:cNvSpPr>
                    <a:spLocks noChangeArrowheads="1"/>
                  </p:cNvSpPr>
                  <p:nvPr/>
                </p:nvSpPr>
                <p:spPr bwMode="auto">
                  <a:xfrm>
                    <a:off x="7005372" y="4001281"/>
                    <a:ext cx="233578" cy="192958"/>
                  </a:xfrm>
                  <a:prstGeom prst="ellipse">
                    <a:avLst/>
                  </a:prstGeom>
                  <a:gradFill rotWithShape="0">
                    <a:gsLst>
                      <a:gs pos="0">
                        <a:srgbClr val="FFFF99"/>
                      </a:gs>
                      <a:gs pos="100000">
                        <a:srgbClr val="767647"/>
                      </a:gs>
                    </a:gsLst>
                    <a:path path="shape">
                      <a:fillToRect l="50000" t="50000" r="50000" b="50000"/>
                    </a:path>
                  </a:gra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17" name="Oval 23"/>
                  <p:cNvSpPr>
                    <a:spLocks noChangeArrowheads="1"/>
                  </p:cNvSpPr>
                  <p:nvPr/>
                </p:nvSpPr>
                <p:spPr bwMode="auto">
                  <a:xfrm>
                    <a:off x="7310085" y="4156071"/>
                    <a:ext cx="72197" cy="96479"/>
                  </a:xfrm>
                  <a:prstGeom prst="ellipse">
                    <a:avLst/>
                  </a:prstGeom>
                  <a:solidFill>
                    <a:schemeClr val="tx1"/>
                  </a:soli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18" name="Oval 66"/>
                  <p:cNvSpPr>
                    <a:spLocks noChangeArrowheads="1"/>
                  </p:cNvSpPr>
                  <p:nvPr/>
                </p:nvSpPr>
                <p:spPr bwMode="auto">
                  <a:xfrm>
                    <a:off x="6932099" y="4391431"/>
                    <a:ext cx="233578" cy="190837"/>
                  </a:xfrm>
                  <a:prstGeom prst="ellipse">
                    <a:avLst/>
                  </a:prstGeom>
                  <a:gradFill rotWithShape="0">
                    <a:gsLst>
                      <a:gs pos="0">
                        <a:srgbClr val="FFFF99"/>
                      </a:gs>
                      <a:gs pos="100000">
                        <a:srgbClr val="767647"/>
                      </a:gs>
                    </a:gsLst>
                    <a:path path="shape">
                      <a:fillToRect l="50000" t="50000" r="50000" b="50000"/>
                    </a:path>
                  </a:gra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19" name="Oval 67"/>
                  <p:cNvSpPr>
                    <a:spLocks noChangeArrowheads="1"/>
                  </p:cNvSpPr>
                  <p:nvPr/>
                </p:nvSpPr>
                <p:spPr bwMode="auto">
                  <a:xfrm>
                    <a:off x="6995802" y="4464585"/>
                    <a:ext cx="72197" cy="94358"/>
                  </a:xfrm>
                  <a:prstGeom prst="ellipse">
                    <a:avLst/>
                  </a:prstGeom>
                  <a:solidFill>
                    <a:schemeClr val="bg1"/>
                  </a:solidFill>
                  <a:ln w="9525">
                    <a:solidFill>
                      <a:schemeClr val="bg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0" name="Oval 69"/>
                  <p:cNvSpPr>
                    <a:spLocks noChangeArrowheads="1"/>
                  </p:cNvSpPr>
                  <p:nvPr/>
                </p:nvSpPr>
                <p:spPr bwMode="auto">
                  <a:xfrm>
                    <a:off x="7231510" y="4094579"/>
                    <a:ext cx="233578" cy="190837"/>
                  </a:xfrm>
                  <a:prstGeom prst="ellipse">
                    <a:avLst/>
                  </a:prstGeom>
                  <a:gradFill rotWithShape="0">
                    <a:gsLst>
                      <a:gs pos="0">
                        <a:srgbClr val="FFFF99"/>
                      </a:gs>
                      <a:gs pos="100000">
                        <a:srgbClr val="767647"/>
                      </a:gs>
                      <a:gs pos="100000">
                        <a:srgbClr val="181847"/>
                      </a:gs>
                    </a:gsLst>
                    <a:path path="shape">
                      <a:fillToRect l="50000" t="50000" r="50000" b="50000"/>
                    </a:path>
                  </a:gra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1" name="Oval 70"/>
                  <p:cNvSpPr>
                    <a:spLocks noChangeArrowheads="1"/>
                  </p:cNvSpPr>
                  <p:nvPr/>
                </p:nvSpPr>
                <p:spPr bwMode="auto">
                  <a:xfrm>
                    <a:off x="7131709" y="4064893"/>
                    <a:ext cx="72197" cy="94358"/>
                  </a:xfrm>
                  <a:prstGeom prst="ellipse">
                    <a:avLst/>
                  </a:prstGeom>
                  <a:solidFill>
                    <a:schemeClr val="bg1"/>
                  </a:solidFill>
                  <a:ln w="9525">
                    <a:solidFill>
                      <a:schemeClr val="bg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2" name="Oval 72"/>
                  <p:cNvSpPr>
                    <a:spLocks noChangeArrowheads="1"/>
                  </p:cNvSpPr>
                  <p:nvPr/>
                </p:nvSpPr>
                <p:spPr bwMode="auto">
                  <a:xfrm>
                    <a:off x="7696636" y="4317218"/>
                    <a:ext cx="233584" cy="190837"/>
                  </a:xfrm>
                  <a:prstGeom prst="ellipse">
                    <a:avLst/>
                  </a:prstGeom>
                  <a:gradFill rotWithShape="0">
                    <a:gsLst>
                      <a:gs pos="0">
                        <a:srgbClr val="FFFF99"/>
                      </a:gs>
                      <a:gs pos="100000">
                        <a:srgbClr val="767647"/>
                      </a:gs>
                    </a:gsLst>
                    <a:path path="shape">
                      <a:fillToRect l="50000" t="50000" r="50000" b="50000"/>
                    </a:path>
                  </a:gra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3" name="Oval 73"/>
                  <p:cNvSpPr>
                    <a:spLocks noChangeArrowheads="1"/>
                  </p:cNvSpPr>
                  <p:nvPr/>
                </p:nvSpPr>
                <p:spPr bwMode="auto">
                  <a:xfrm>
                    <a:off x="7746538" y="4365987"/>
                    <a:ext cx="72199" cy="94358"/>
                  </a:xfrm>
                  <a:prstGeom prst="ellipse">
                    <a:avLst/>
                  </a:prstGeom>
                  <a:solidFill>
                    <a:schemeClr val="bg1"/>
                  </a:solidFill>
                  <a:ln w="9525">
                    <a:solidFill>
                      <a:schemeClr val="bg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4" name="Oval 75"/>
                  <p:cNvSpPr>
                    <a:spLocks noChangeArrowheads="1"/>
                  </p:cNvSpPr>
                  <p:nvPr/>
                </p:nvSpPr>
                <p:spPr bwMode="auto">
                  <a:xfrm>
                    <a:off x="7450246" y="3988554"/>
                    <a:ext cx="233578" cy="190837"/>
                  </a:xfrm>
                  <a:prstGeom prst="ellipse">
                    <a:avLst/>
                  </a:prstGeom>
                  <a:gradFill rotWithShape="0">
                    <a:gsLst>
                      <a:gs pos="0">
                        <a:srgbClr val="FFFF99"/>
                      </a:gs>
                      <a:gs pos="100000">
                        <a:srgbClr val="767647"/>
                      </a:gs>
                    </a:gsLst>
                    <a:path path="shape">
                      <a:fillToRect l="50000" t="50000" r="50000" b="50000"/>
                    </a:path>
                  </a:gra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5" name="Oval 76"/>
                  <p:cNvSpPr>
                    <a:spLocks noChangeArrowheads="1"/>
                  </p:cNvSpPr>
                  <p:nvPr/>
                </p:nvSpPr>
                <p:spPr bwMode="auto">
                  <a:xfrm>
                    <a:off x="7525628" y="4057467"/>
                    <a:ext cx="72197" cy="94358"/>
                  </a:xfrm>
                  <a:prstGeom prst="ellipse">
                    <a:avLst/>
                  </a:prstGeom>
                  <a:solidFill>
                    <a:schemeClr val="bg1"/>
                  </a:solidFill>
                  <a:ln w="9525">
                    <a:solidFill>
                      <a:schemeClr val="bg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6" name="Oval 78"/>
                  <p:cNvSpPr>
                    <a:spLocks noChangeArrowheads="1"/>
                  </p:cNvSpPr>
                  <p:nvPr/>
                </p:nvSpPr>
                <p:spPr bwMode="auto">
                  <a:xfrm>
                    <a:off x="7154021" y="4413696"/>
                    <a:ext cx="233578" cy="190837"/>
                  </a:xfrm>
                  <a:prstGeom prst="ellipse">
                    <a:avLst/>
                  </a:prstGeom>
                  <a:gradFill rotWithShape="0">
                    <a:gsLst>
                      <a:gs pos="0">
                        <a:srgbClr val="FFFF99"/>
                      </a:gs>
                      <a:gs pos="100000">
                        <a:srgbClr val="767647"/>
                      </a:gs>
                    </a:gsLst>
                    <a:path path="shape">
                      <a:fillToRect l="50000" t="50000" r="50000" b="50000"/>
                    </a:path>
                  </a:gra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7" name="Oval 79"/>
                  <p:cNvSpPr>
                    <a:spLocks noChangeArrowheads="1"/>
                  </p:cNvSpPr>
                  <p:nvPr/>
                </p:nvSpPr>
                <p:spPr bwMode="auto">
                  <a:xfrm>
                    <a:off x="7263378" y="4492151"/>
                    <a:ext cx="72197" cy="94358"/>
                  </a:xfrm>
                  <a:prstGeom prst="ellipse">
                    <a:avLst/>
                  </a:prstGeom>
                  <a:solidFill>
                    <a:schemeClr val="bg1"/>
                  </a:solidFill>
                  <a:ln w="9525">
                    <a:solidFill>
                      <a:schemeClr val="bg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128" name="Text Box 83"/>
                  <p:cNvSpPr txBox="1">
                    <a:spLocks noChangeArrowheads="1"/>
                  </p:cNvSpPr>
                  <p:nvPr/>
                </p:nvSpPr>
                <p:spPr bwMode="auto">
                  <a:xfrm rot="4403539">
                    <a:off x="6845041" y="3734775"/>
                    <a:ext cx="25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29" name="Text Box 84"/>
                  <p:cNvSpPr txBox="1">
                    <a:spLocks noChangeArrowheads="1"/>
                  </p:cNvSpPr>
                  <p:nvPr/>
                </p:nvSpPr>
                <p:spPr bwMode="auto">
                  <a:xfrm>
                    <a:off x="7474498" y="4129445"/>
                    <a:ext cx="23622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0" name="Text Box 88"/>
                  <p:cNvSpPr txBox="1">
                    <a:spLocks noChangeArrowheads="1"/>
                  </p:cNvSpPr>
                  <p:nvPr/>
                </p:nvSpPr>
                <p:spPr bwMode="auto">
                  <a:xfrm rot="4403539">
                    <a:off x="6890547" y="4041896"/>
                    <a:ext cx="2527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1" name="Text Box 89"/>
                  <p:cNvSpPr txBox="1">
                    <a:spLocks noChangeArrowheads="1"/>
                  </p:cNvSpPr>
                  <p:nvPr/>
                </p:nvSpPr>
                <p:spPr bwMode="auto">
                  <a:xfrm rot="20631594">
                    <a:off x="7204314" y="5593332"/>
                    <a:ext cx="23622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BFBFBF"/>
                        </a:solidFill>
                        <a:latin typeface="Arial" charset="0"/>
                      </a:rPr>
                      <a:t>Y</a:t>
                    </a:r>
                    <a:endParaRPr lang="en-GB" altLang="en-US" sz="2000" b="1" dirty="0">
                      <a:solidFill>
                        <a:srgbClr val="BFBFBF"/>
                      </a:solidFill>
                      <a:latin typeface="Arial" charset="0"/>
                    </a:endParaRPr>
                  </a:p>
                </p:txBody>
              </p:sp>
              <p:sp>
                <p:nvSpPr>
                  <p:cNvPr id="132" name="Text Box 80"/>
                  <p:cNvSpPr txBox="1">
                    <a:spLocks noChangeArrowheads="1"/>
                  </p:cNvSpPr>
                  <p:nvPr/>
                </p:nvSpPr>
                <p:spPr bwMode="auto">
                  <a:xfrm>
                    <a:off x="7184761" y="5121658"/>
                    <a:ext cx="23622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3" name="Text Box 82"/>
                  <p:cNvSpPr txBox="1">
                    <a:spLocks noChangeArrowheads="1"/>
                  </p:cNvSpPr>
                  <p:nvPr/>
                </p:nvSpPr>
                <p:spPr bwMode="auto">
                  <a:xfrm rot="-4273380">
                    <a:off x="6738772" y="5402014"/>
                    <a:ext cx="252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BFBFBF"/>
                        </a:solidFill>
                        <a:latin typeface="Arial" charset="0"/>
                      </a:rPr>
                      <a:t>Y</a:t>
                    </a:r>
                    <a:endParaRPr lang="en-GB" altLang="en-US" sz="2000" b="1" dirty="0">
                      <a:solidFill>
                        <a:srgbClr val="BFBFBF"/>
                      </a:solidFill>
                      <a:latin typeface="Arial" charset="0"/>
                    </a:endParaRPr>
                  </a:p>
                </p:txBody>
              </p:sp>
              <p:sp>
                <p:nvSpPr>
                  <p:cNvPr id="134" name="Text Box 85"/>
                  <p:cNvSpPr txBox="1">
                    <a:spLocks noChangeArrowheads="1"/>
                  </p:cNvSpPr>
                  <p:nvPr/>
                </p:nvSpPr>
                <p:spPr bwMode="auto">
                  <a:xfrm>
                    <a:off x="7567089" y="4755575"/>
                    <a:ext cx="23749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5" name="Text Box 86"/>
                  <p:cNvSpPr txBox="1">
                    <a:spLocks noChangeArrowheads="1"/>
                  </p:cNvSpPr>
                  <p:nvPr/>
                </p:nvSpPr>
                <p:spPr bwMode="auto">
                  <a:xfrm rot="-4815875">
                    <a:off x="6895877" y="5617511"/>
                    <a:ext cx="234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BFBFBF"/>
                        </a:solidFill>
                        <a:latin typeface="Arial" charset="0"/>
                      </a:rPr>
                      <a:t>Y</a:t>
                    </a:r>
                    <a:endParaRPr lang="en-GB" altLang="en-US" sz="2000" b="1" dirty="0">
                      <a:solidFill>
                        <a:srgbClr val="BFBFBF"/>
                      </a:solidFill>
                      <a:latin typeface="Arial" charset="0"/>
                    </a:endParaRPr>
                  </a:p>
                </p:txBody>
              </p:sp>
              <p:sp>
                <p:nvSpPr>
                  <p:cNvPr id="136" name="Text Box 93"/>
                  <p:cNvSpPr txBox="1">
                    <a:spLocks noChangeArrowheads="1"/>
                  </p:cNvSpPr>
                  <p:nvPr/>
                </p:nvSpPr>
                <p:spPr bwMode="auto">
                  <a:xfrm>
                    <a:off x="7184792" y="4793784"/>
                    <a:ext cx="23622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7" name="Text Box 94"/>
                  <p:cNvSpPr txBox="1">
                    <a:spLocks noChangeArrowheads="1"/>
                  </p:cNvSpPr>
                  <p:nvPr/>
                </p:nvSpPr>
                <p:spPr bwMode="auto">
                  <a:xfrm>
                    <a:off x="7379449" y="4795117"/>
                    <a:ext cx="23749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8" name="Text Box 95"/>
                  <p:cNvSpPr txBox="1">
                    <a:spLocks noChangeArrowheads="1"/>
                  </p:cNvSpPr>
                  <p:nvPr/>
                </p:nvSpPr>
                <p:spPr bwMode="auto">
                  <a:xfrm>
                    <a:off x="7035489" y="4849725"/>
                    <a:ext cx="236220"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D9D9D9"/>
                        </a:solidFill>
                        <a:latin typeface="Arial" charset="0"/>
                      </a:rPr>
                      <a:t>Y</a:t>
                    </a:r>
                    <a:endParaRPr lang="en-GB" altLang="en-US" sz="2000" b="1" dirty="0">
                      <a:solidFill>
                        <a:srgbClr val="D9D9D9"/>
                      </a:solidFill>
                      <a:latin typeface="Arial" charset="0"/>
                    </a:endParaRPr>
                  </a:p>
                </p:txBody>
              </p:sp>
              <p:sp>
                <p:nvSpPr>
                  <p:cNvPr id="139" name="Text Box 96"/>
                  <p:cNvSpPr txBox="1">
                    <a:spLocks noChangeArrowheads="1"/>
                  </p:cNvSpPr>
                  <p:nvPr/>
                </p:nvSpPr>
                <p:spPr bwMode="auto">
                  <a:xfrm>
                    <a:off x="7146958" y="5385199"/>
                    <a:ext cx="237491" cy="51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r>
                      <a:rPr lang="en-GB" altLang="en-US" sz="2000" b="1" dirty="0" smtClean="0">
                        <a:solidFill>
                          <a:srgbClr val="BFBFBF"/>
                        </a:solidFill>
                        <a:latin typeface="Arial" charset="0"/>
                      </a:rPr>
                      <a:t>Y</a:t>
                    </a:r>
                    <a:endParaRPr lang="en-GB" altLang="en-US" sz="2000" b="1" dirty="0">
                      <a:solidFill>
                        <a:srgbClr val="BFBFBF"/>
                      </a:solidFill>
                      <a:latin typeface="Arial" charset="0"/>
                    </a:endParaRPr>
                  </a:p>
                </p:txBody>
              </p:sp>
              <p:sp>
                <p:nvSpPr>
                  <p:cNvPr id="140" name="Text Box 64"/>
                  <p:cNvSpPr txBox="1">
                    <a:spLocks noChangeArrowheads="1"/>
                  </p:cNvSpPr>
                  <p:nvPr/>
                </p:nvSpPr>
                <p:spPr bwMode="auto">
                  <a:xfrm>
                    <a:off x="6741057" y="3035254"/>
                    <a:ext cx="1285476"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Perfusion</a:t>
                    </a:r>
                  </a:p>
                  <a:p>
                    <a:pPr algn="ctr" eaLnBrk="0" hangingPunct="0">
                      <a:lnSpc>
                        <a:spcPct val="90000"/>
                      </a:lnSpc>
                    </a:pPr>
                    <a:r>
                      <a:rPr lang="en-GB" altLang="en-US" sz="1400" b="1" dirty="0" smtClean="0">
                        <a:solidFill>
                          <a:srgbClr val="37424A"/>
                        </a:solidFill>
                        <a:latin typeface="Arial" charset="0"/>
                      </a:rPr>
                      <a:t>bioreactor</a:t>
                    </a:r>
                    <a:endParaRPr lang="en-GB" altLang="en-US" sz="1400" b="1" dirty="0">
                      <a:solidFill>
                        <a:srgbClr val="37424A"/>
                      </a:solidFill>
                      <a:latin typeface="Arial" charset="0"/>
                    </a:endParaRPr>
                  </a:p>
                </p:txBody>
              </p:sp>
              <p:sp>
                <p:nvSpPr>
                  <p:cNvPr id="141" name="Oval 1062"/>
                  <p:cNvSpPr>
                    <a:spLocks noChangeArrowheads="1"/>
                  </p:cNvSpPr>
                  <p:nvPr/>
                </p:nvSpPr>
                <p:spPr bwMode="auto">
                  <a:xfrm>
                    <a:off x="7207402" y="2748638"/>
                    <a:ext cx="290792" cy="324942"/>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grpSp>
            <p:sp>
              <p:nvSpPr>
                <p:cNvPr id="108" name="Oval 1029"/>
                <p:cNvSpPr>
                  <a:spLocks noChangeArrowheads="1"/>
                </p:cNvSpPr>
                <p:nvPr/>
              </p:nvSpPr>
              <p:spPr bwMode="auto">
                <a:xfrm>
                  <a:off x="5259867" y="5080279"/>
                  <a:ext cx="254661" cy="284632"/>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109" name="TextBox 1030"/>
                <p:cNvSpPr txBox="1">
                  <a:spLocks noChangeArrowheads="1"/>
                </p:cNvSpPr>
                <p:nvPr/>
              </p:nvSpPr>
              <p:spPr bwMode="auto">
                <a:xfrm>
                  <a:off x="5302021" y="5065869"/>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7</a:t>
                  </a:r>
                  <a:endParaRPr lang="en-GB" altLang="en-US" sz="1100" b="1" dirty="0">
                    <a:solidFill>
                      <a:srgbClr val="37424A"/>
                    </a:solidFill>
                    <a:latin typeface="Arial" charset="0"/>
                  </a:endParaRPr>
                </a:p>
              </p:txBody>
            </p:sp>
          </p:grpSp>
          <p:grpSp>
            <p:nvGrpSpPr>
              <p:cNvPr id="61" name="Group 975"/>
              <p:cNvGrpSpPr>
                <a:grpSpLocks/>
              </p:cNvGrpSpPr>
              <p:nvPr/>
            </p:nvGrpSpPr>
            <p:grpSpPr bwMode="auto">
              <a:xfrm>
                <a:off x="2649237" y="4820619"/>
                <a:ext cx="2116878" cy="1585580"/>
                <a:chOff x="2573037" y="4738474"/>
                <a:chExt cx="2116878" cy="1585580"/>
              </a:xfrm>
            </p:grpSpPr>
            <p:sp>
              <p:nvSpPr>
                <p:cNvPr id="73" name="Text Box 64"/>
                <p:cNvSpPr txBox="1">
                  <a:spLocks noChangeArrowheads="1"/>
                </p:cNvSpPr>
                <p:nvPr/>
              </p:nvSpPr>
              <p:spPr bwMode="auto">
                <a:xfrm>
                  <a:off x="2658719" y="4943965"/>
                  <a:ext cx="2031196" cy="36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smtClean="0">
                      <a:solidFill>
                        <a:srgbClr val="37424A"/>
                      </a:solidFill>
                      <a:latin typeface="Arial" charset="0"/>
                    </a:rPr>
                    <a:t>Monoclonal antibody</a:t>
                  </a:r>
                  <a:endParaRPr lang="en-GB" altLang="en-US" sz="1400" b="1" dirty="0">
                    <a:solidFill>
                      <a:srgbClr val="37424A"/>
                    </a:solidFill>
                    <a:latin typeface="Arial" charset="0"/>
                  </a:endParaRPr>
                </a:p>
              </p:txBody>
            </p:sp>
            <p:sp>
              <p:nvSpPr>
                <p:cNvPr id="74" name="Oval 98"/>
                <p:cNvSpPr>
                  <a:spLocks noChangeArrowheads="1"/>
                </p:cNvSpPr>
                <p:nvPr/>
              </p:nvSpPr>
              <p:spPr bwMode="auto">
                <a:xfrm rot="-2638751">
                  <a:off x="3467490" y="5492161"/>
                  <a:ext cx="91355" cy="2968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75" name="Oval 99"/>
                <p:cNvSpPr>
                  <a:spLocks noChangeArrowheads="1"/>
                </p:cNvSpPr>
                <p:nvPr/>
              </p:nvSpPr>
              <p:spPr bwMode="auto">
                <a:xfrm>
                  <a:off x="3588002" y="5729452"/>
                  <a:ext cx="91355" cy="295927"/>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76" name="Oval 100"/>
                <p:cNvSpPr>
                  <a:spLocks noChangeArrowheads="1"/>
                </p:cNvSpPr>
                <p:nvPr/>
              </p:nvSpPr>
              <p:spPr bwMode="auto">
                <a:xfrm>
                  <a:off x="3588002" y="6027211"/>
                  <a:ext cx="91355" cy="2968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77" name="Oval 101"/>
                <p:cNvSpPr>
                  <a:spLocks noChangeArrowheads="1"/>
                </p:cNvSpPr>
                <p:nvPr/>
              </p:nvSpPr>
              <p:spPr bwMode="auto">
                <a:xfrm rot="-2638751">
                  <a:off x="3254652" y="5284188"/>
                  <a:ext cx="91355" cy="2968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78" name="Oval 102"/>
                <p:cNvSpPr>
                  <a:spLocks noChangeArrowheads="1"/>
                </p:cNvSpPr>
                <p:nvPr/>
              </p:nvSpPr>
              <p:spPr bwMode="auto">
                <a:xfrm rot="-2638751">
                  <a:off x="3527746" y="5432609"/>
                  <a:ext cx="91355" cy="2968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79" name="Oval 103"/>
                <p:cNvSpPr>
                  <a:spLocks noChangeArrowheads="1"/>
                </p:cNvSpPr>
                <p:nvPr/>
              </p:nvSpPr>
              <p:spPr bwMode="auto">
                <a:xfrm rot="-2638751">
                  <a:off x="3313936" y="5224636"/>
                  <a:ext cx="91355" cy="2968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0" name="Oval 104"/>
                <p:cNvSpPr>
                  <a:spLocks noChangeArrowheads="1"/>
                </p:cNvSpPr>
                <p:nvPr/>
              </p:nvSpPr>
              <p:spPr bwMode="auto">
                <a:xfrm rot="2638751" flipH="1">
                  <a:off x="3801812" y="5492161"/>
                  <a:ext cx="90383" cy="2968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1" name="Oval 105"/>
                <p:cNvSpPr>
                  <a:spLocks noChangeArrowheads="1"/>
                </p:cNvSpPr>
                <p:nvPr/>
              </p:nvSpPr>
              <p:spPr bwMode="auto">
                <a:xfrm flipH="1">
                  <a:off x="3680329" y="5729452"/>
                  <a:ext cx="91355" cy="295927"/>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2" name="Oval 106"/>
                <p:cNvSpPr>
                  <a:spLocks noChangeArrowheads="1"/>
                </p:cNvSpPr>
                <p:nvPr/>
              </p:nvSpPr>
              <p:spPr bwMode="auto">
                <a:xfrm flipH="1">
                  <a:off x="3680329" y="6027211"/>
                  <a:ext cx="91355" cy="2968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3" name="Oval 107"/>
                <p:cNvSpPr>
                  <a:spLocks noChangeArrowheads="1"/>
                </p:cNvSpPr>
                <p:nvPr/>
              </p:nvSpPr>
              <p:spPr bwMode="auto">
                <a:xfrm rot="2638751" flipH="1">
                  <a:off x="4013679" y="5284188"/>
                  <a:ext cx="91355" cy="2968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4" name="Oval 108"/>
                <p:cNvSpPr>
                  <a:spLocks noChangeArrowheads="1"/>
                </p:cNvSpPr>
                <p:nvPr/>
              </p:nvSpPr>
              <p:spPr bwMode="auto">
                <a:xfrm rot="2638751" flipH="1">
                  <a:off x="3740585" y="5432609"/>
                  <a:ext cx="91355" cy="296843"/>
                </a:xfrm>
                <a:prstGeom prst="ellipse">
                  <a:avLst/>
                </a:prstGeom>
                <a:gradFill rotWithShape="0">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5" name="Oval 109"/>
                <p:cNvSpPr>
                  <a:spLocks noChangeArrowheads="1"/>
                </p:cNvSpPr>
                <p:nvPr/>
              </p:nvSpPr>
              <p:spPr bwMode="auto">
                <a:xfrm rot="2638751" flipH="1">
                  <a:off x="3954395" y="5224636"/>
                  <a:ext cx="91355" cy="296843"/>
                </a:xfrm>
                <a:prstGeom prst="ellipse">
                  <a:avLst/>
                </a:prstGeom>
                <a:gradFill rotWithShape="0">
                  <a:gsLst>
                    <a:gs pos="0">
                      <a:srgbClr val="762F00"/>
                    </a:gs>
                    <a:gs pos="50000">
                      <a:srgbClr val="FF6600"/>
                    </a:gs>
                    <a:gs pos="100000">
                      <a:srgbClr val="76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86" name="Left Arrow 85"/>
                <p:cNvSpPr/>
                <p:nvPr/>
              </p:nvSpPr>
              <p:spPr bwMode="auto">
                <a:xfrm>
                  <a:off x="2573037" y="5717126"/>
                  <a:ext cx="624230" cy="341376"/>
                </a:xfrm>
                <a:prstGeom prst="leftArrow">
                  <a:avLst/>
                </a:prstGeom>
                <a:solidFill>
                  <a:srgbClr val="C00000"/>
                </a:solidFill>
                <a:ln w="12700" cap="flat" cmpd="sng" algn="in">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wrap="none" lIns="0" tIns="0" rIns="0" bIns="0" anchor="ctr"/>
                <a:lstStyle/>
                <a:p>
                  <a:pPr defTabSz="457200">
                    <a:defRPr/>
                  </a:pPr>
                  <a:endParaRPr lang="en-GB" sz="1600" dirty="0">
                    <a:solidFill>
                      <a:srgbClr val="37424A"/>
                    </a:solidFill>
                    <a:latin typeface="+mn-lt"/>
                    <a:cs typeface="+mn-cs"/>
                  </a:endParaRPr>
                </a:p>
              </p:txBody>
            </p:sp>
            <p:sp>
              <p:nvSpPr>
                <p:cNvPr id="87" name="Oval 1008"/>
                <p:cNvSpPr>
                  <a:spLocks noChangeArrowheads="1"/>
                </p:cNvSpPr>
                <p:nvPr/>
              </p:nvSpPr>
              <p:spPr bwMode="auto">
                <a:xfrm>
                  <a:off x="3533948" y="4756566"/>
                  <a:ext cx="268489" cy="293213"/>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88" name="TextBox 1009"/>
                <p:cNvSpPr txBox="1">
                  <a:spLocks noChangeArrowheads="1"/>
                </p:cNvSpPr>
                <p:nvPr/>
              </p:nvSpPr>
              <p:spPr bwMode="auto">
                <a:xfrm>
                  <a:off x="3576103" y="4738474"/>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8</a:t>
                  </a:r>
                  <a:endParaRPr lang="en-GB" altLang="en-US" sz="1100" b="1" dirty="0">
                    <a:solidFill>
                      <a:srgbClr val="37424A"/>
                    </a:solidFill>
                    <a:latin typeface="Arial" charset="0"/>
                  </a:endParaRPr>
                </a:p>
              </p:txBody>
            </p:sp>
          </p:grpSp>
          <p:sp>
            <p:nvSpPr>
              <p:cNvPr id="62" name="Freeform 6"/>
              <p:cNvSpPr>
                <a:spLocks/>
              </p:cNvSpPr>
              <p:nvPr/>
            </p:nvSpPr>
            <p:spPr bwMode="auto">
              <a:xfrm>
                <a:off x="5904495" y="1751096"/>
                <a:ext cx="1940559" cy="243840"/>
              </a:xfrm>
              <a:custGeom>
                <a:avLst/>
                <a:gdLst>
                  <a:gd name="T0" fmla="*/ 203200 w 1528"/>
                  <a:gd name="T1" fmla="*/ 213360 h 192"/>
                  <a:gd name="T2" fmla="*/ 508000 w 1528"/>
                  <a:gd name="T3" fmla="*/ 30480 h 192"/>
                  <a:gd name="T4" fmla="*/ 1056639 w 1528"/>
                  <a:gd name="T5" fmla="*/ 30480 h 192"/>
                  <a:gd name="T6" fmla="*/ 1300480 w 1528"/>
                  <a:gd name="T7" fmla="*/ 213360 h 192"/>
                  <a:gd name="T8" fmla="*/ 1483359 w 1528"/>
                  <a:gd name="T9" fmla="*/ 213360 h 192"/>
                  <a:gd name="T10" fmla="*/ 1727199 w 1528"/>
                  <a:gd name="T11" fmla="*/ 213360 h 192"/>
                  <a:gd name="T12" fmla="*/ 203200 w 1528"/>
                  <a:gd name="T13" fmla="*/ 213360 h 192"/>
                  <a:gd name="T14" fmla="*/ 0 60000 65536"/>
                  <a:gd name="T15" fmla="*/ 0 60000 65536"/>
                  <a:gd name="T16" fmla="*/ 0 60000 65536"/>
                  <a:gd name="T17" fmla="*/ 0 60000 65536"/>
                  <a:gd name="T18" fmla="*/ 0 60000 65536"/>
                  <a:gd name="T19" fmla="*/ 0 60000 65536"/>
                  <a:gd name="T20" fmla="*/ 0 60000 65536"/>
                  <a:gd name="T21" fmla="*/ 0 w 1528"/>
                  <a:gd name="T22" fmla="*/ 0 h 192"/>
                  <a:gd name="T23" fmla="*/ 1528 w 152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8" h="192">
                    <a:moveTo>
                      <a:pt x="160" y="168"/>
                    </a:moveTo>
                    <a:cubicBezTo>
                      <a:pt x="0" y="144"/>
                      <a:pt x="288" y="48"/>
                      <a:pt x="400" y="24"/>
                    </a:cubicBezTo>
                    <a:cubicBezTo>
                      <a:pt x="512" y="0"/>
                      <a:pt x="728" y="0"/>
                      <a:pt x="832" y="24"/>
                    </a:cubicBezTo>
                    <a:cubicBezTo>
                      <a:pt x="936" y="48"/>
                      <a:pt x="968" y="144"/>
                      <a:pt x="1024" y="168"/>
                    </a:cubicBezTo>
                    <a:cubicBezTo>
                      <a:pt x="1080" y="192"/>
                      <a:pt x="1112" y="168"/>
                      <a:pt x="1168" y="168"/>
                    </a:cubicBezTo>
                    <a:cubicBezTo>
                      <a:pt x="1224" y="168"/>
                      <a:pt x="1528" y="168"/>
                      <a:pt x="1360" y="168"/>
                    </a:cubicBezTo>
                    <a:cubicBezTo>
                      <a:pt x="1192" y="168"/>
                      <a:pt x="320" y="192"/>
                      <a:pt x="160" y="168"/>
                    </a:cubicBezTo>
                    <a:close/>
                  </a:path>
                </a:pathLst>
              </a:custGeom>
              <a:gradFill rotWithShape="0">
                <a:gsLst>
                  <a:gs pos="0">
                    <a:srgbClr val="3B3B3B"/>
                  </a:gs>
                  <a:gs pos="100000">
                    <a:srgbClr val="808080"/>
                  </a:gs>
                </a:gsLst>
                <a:path path="rect">
                  <a:fillToRect l="50000" t="50000" r="50000" b="50000"/>
                </a:path>
              </a:gradFill>
              <a:ln w="9525">
                <a:solidFill>
                  <a:schemeClr val="tx1"/>
                </a:solidFill>
                <a:round/>
                <a:headEnd/>
                <a:tailEnd/>
              </a:ln>
            </p:spPr>
            <p:txBody>
              <a:bodyPr wrap="none" anchor="ctr"/>
              <a:lstStyle/>
              <a:p>
                <a:endParaRPr lang="en-GB" dirty="0"/>
              </a:p>
            </p:txBody>
          </p:sp>
          <p:sp>
            <p:nvSpPr>
              <p:cNvPr id="63" name="Freeform 7"/>
              <p:cNvSpPr>
                <a:spLocks/>
              </p:cNvSpPr>
              <p:nvPr/>
            </p:nvSpPr>
            <p:spPr bwMode="auto">
              <a:xfrm>
                <a:off x="6229615" y="1659656"/>
                <a:ext cx="243840" cy="182880"/>
              </a:xfrm>
              <a:custGeom>
                <a:avLst/>
                <a:gdLst>
                  <a:gd name="T0" fmla="*/ 1905 w 256"/>
                  <a:gd name="T1" fmla="*/ 914 h 200"/>
                  <a:gd name="T2" fmla="*/ 1905 w 256"/>
                  <a:gd name="T3" fmla="*/ 914 h 200"/>
                  <a:gd name="T4" fmla="*/ 1905 w 256"/>
                  <a:gd name="T5" fmla="*/ 914 h 200"/>
                  <a:gd name="T6" fmla="*/ 1905 w 256"/>
                  <a:gd name="T7" fmla="*/ 914 h 200"/>
                  <a:gd name="T8" fmla="*/ 1905 w 256"/>
                  <a:gd name="T9" fmla="*/ 914 h 200"/>
                  <a:gd name="T10" fmla="*/ 0 60000 65536"/>
                  <a:gd name="T11" fmla="*/ 0 60000 65536"/>
                  <a:gd name="T12" fmla="*/ 0 60000 65536"/>
                  <a:gd name="T13" fmla="*/ 0 60000 65536"/>
                  <a:gd name="T14" fmla="*/ 0 60000 65536"/>
                  <a:gd name="T15" fmla="*/ 0 w 256"/>
                  <a:gd name="T16" fmla="*/ 0 h 200"/>
                  <a:gd name="T17" fmla="*/ 256 w 256"/>
                  <a:gd name="T18" fmla="*/ 200 h 200"/>
                </a:gdLst>
                <a:ahLst/>
                <a:cxnLst>
                  <a:cxn ang="T10">
                    <a:pos x="T0" y="T1"/>
                  </a:cxn>
                  <a:cxn ang="T11">
                    <a:pos x="T2" y="T3"/>
                  </a:cxn>
                  <a:cxn ang="T12">
                    <a:pos x="T4" y="T5"/>
                  </a:cxn>
                  <a:cxn ang="T13">
                    <a:pos x="T6" y="T7"/>
                  </a:cxn>
                  <a:cxn ang="T14">
                    <a:pos x="T8" y="T9"/>
                  </a:cxn>
                </a:cxnLst>
                <a:rect l="T15" t="T16" r="T17" b="T18"/>
                <a:pathLst>
                  <a:path w="256" h="200">
                    <a:moveTo>
                      <a:pt x="56" y="200"/>
                    </a:moveTo>
                    <a:cubicBezTo>
                      <a:pt x="28" y="168"/>
                      <a:pt x="0" y="136"/>
                      <a:pt x="8" y="104"/>
                    </a:cubicBezTo>
                    <a:cubicBezTo>
                      <a:pt x="16" y="72"/>
                      <a:pt x="64" y="0"/>
                      <a:pt x="104" y="8"/>
                    </a:cubicBezTo>
                    <a:cubicBezTo>
                      <a:pt x="144" y="16"/>
                      <a:pt x="240" y="120"/>
                      <a:pt x="248" y="152"/>
                    </a:cubicBezTo>
                    <a:cubicBezTo>
                      <a:pt x="256" y="184"/>
                      <a:pt x="168" y="192"/>
                      <a:pt x="152" y="200"/>
                    </a:cubicBezTo>
                  </a:path>
                </a:pathLst>
              </a:custGeom>
              <a:gradFill rotWithShape="0">
                <a:gsLst>
                  <a:gs pos="0">
                    <a:srgbClr val="3B3B3B"/>
                  </a:gs>
                  <a:gs pos="100000">
                    <a:srgbClr val="808080"/>
                  </a:gs>
                </a:gsLst>
                <a:path path="rect">
                  <a:fillToRect l="50000" t="50000" r="50000" b="50000"/>
                </a:path>
              </a:gradFill>
              <a:ln w="9525">
                <a:solidFill>
                  <a:schemeClr val="tx1"/>
                </a:solidFill>
                <a:round/>
                <a:headEnd/>
                <a:tailEnd/>
              </a:ln>
            </p:spPr>
            <p:txBody>
              <a:bodyPr wrap="none" anchor="ctr"/>
              <a:lstStyle/>
              <a:p>
                <a:endParaRPr lang="en-GB" dirty="0"/>
              </a:p>
            </p:txBody>
          </p:sp>
          <p:sp>
            <p:nvSpPr>
              <p:cNvPr id="64" name="Oval 8"/>
              <p:cNvSpPr>
                <a:spLocks noChangeArrowheads="1"/>
              </p:cNvSpPr>
              <p:nvPr/>
            </p:nvSpPr>
            <p:spPr bwMode="auto">
              <a:xfrm>
                <a:off x="6168655" y="1842536"/>
                <a:ext cx="60960" cy="60960"/>
              </a:xfrm>
              <a:prstGeom prst="ellipse">
                <a:avLst/>
              </a:prstGeom>
              <a:solidFill>
                <a:srgbClr val="000000"/>
              </a:solidFill>
              <a:ln w="9525">
                <a:solidFill>
                  <a:schemeClr val="tx1"/>
                </a:solidFill>
                <a:round/>
                <a:headEnd/>
                <a:tailEnd/>
              </a:ln>
            </p:spPr>
            <p:txBody>
              <a:bodyPr wrap="none"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0" hangingPunct="0"/>
                <a:endParaRPr lang="en-GB" altLang="en-US" b="1" dirty="0">
                  <a:solidFill>
                    <a:srgbClr val="37424A"/>
                  </a:solidFill>
                  <a:latin typeface="Arial" charset="0"/>
                </a:endParaRPr>
              </a:p>
            </p:txBody>
          </p:sp>
          <p:sp>
            <p:nvSpPr>
              <p:cNvPr id="65" name="Freeform 9"/>
              <p:cNvSpPr>
                <a:spLocks/>
              </p:cNvSpPr>
              <p:nvPr/>
            </p:nvSpPr>
            <p:spPr bwMode="auto">
              <a:xfrm>
                <a:off x="6088645" y="1914926"/>
                <a:ext cx="45720" cy="118110"/>
              </a:xfrm>
              <a:custGeom>
                <a:avLst/>
                <a:gdLst>
                  <a:gd name="T0" fmla="*/ 3810 w 36"/>
                  <a:gd name="T1" fmla="*/ 11430 h 93"/>
                  <a:gd name="T2" fmla="*/ 22860 w 36"/>
                  <a:gd name="T3" fmla="*/ 72390 h 93"/>
                  <a:gd name="T4" fmla="*/ 45720 w 36"/>
                  <a:gd name="T5" fmla="*/ 118110 h 93"/>
                  <a:gd name="T6" fmla="*/ 0 60000 65536"/>
                  <a:gd name="T7" fmla="*/ 0 60000 65536"/>
                  <a:gd name="T8" fmla="*/ 0 60000 65536"/>
                  <a:gd name="T9" fmla="*/ 0 w 36"/>
                  <a:gd name="T10" fmla="*/ 0 h 93"/>
                  <a:gd name="T11" fmla="*/ 36 w 36"/>
                  <a:gd name="T12" fmla="*/ 93 h 93"/>
                </a:gdLst>
                <a:ahLst/>
                <a:cxnLst>
                  <a:cxn ang="T6">
                    <a:pos x="T0" y="T1"/>
                  </a:cxn>
                  <a:cxn ang="T7">
                    <a:pos x="T2" y="T3"/>
                  </a:cxn>
                  <a:cxn ang="T8">
                    <a:pos x="T4" y="T5"/>
                  </a:cxn>
                </a:cxnLst>
                <a:rect l="T9" t="T10" r="T11" b="T12"/>
                <a:pathLst>
                  <a:path w="36" h="93">
                    <a:moveTo>
                      <a:pt x="3" y="9"/>
                    </a:moveTo>
                    <a:cubicBezTo>
                      <a:pt x="23" y="50"/>
                      <a:pt x="0" y="0"/>
                      <a:pt x="18" y="57"/>
                    </a:cubicBezTo>
                    <a:cubicBezTo>
                      <a:pt x="22" y="70"/>
                      <a:pt x="36" y="78"/>
                      <a:pt x="36" y="9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66" name="Freeform 10"/>
              <p:cNvSpPr>
                <a:spLocks/>
              </p:cNvSpPr>
              <p:nvPr/>
            </p:nvSpPr>
            <p:spPr bwMode="auto">
              <a:xfrm>
                <a:off x="6119125" y="1933976"/>
                <a:ext cx="34290" cy="83820"/>
              </a:xfrm>
              <a:custGeom>
                <a:avLst/>
                <a:gdLst>
                  <a:gd name="T0" fmla="*/ 0 w 27"/>
                  <a:gd name="T1" fmla="*/ 0 h 66"/>
                  <a:gd name="T2" fmla="*/ 34290 w 27"/>
                  <a:gd name="T3" fmla="*/ 83820 h 66"/>
                  <a:gd name="T4" fmla="*/ 0 60000 65536"/>
                  <a:gd name="T5" fmla="*/ 0 60000 65536"/>
                  <a:gd name="T6" fmla="*/ 0 w 27"/>
                  <a:gd name="T7" fmla="*/ 0 h 66"/>
                  <a:gd name="T8" fmla="*/ 27 w 27"/>
                  <a:gd name="T9" fmla="*/ 66 h 66"/>
                </a:gdLst>
                <a:ahLst/>
                <a:cxnLst>
                  <a:cxn ang="T4">
                    <a:pos x="T0" y="T1"/>
                  </a:cxn>
                  <a:cxn ang="T5">
                    <a:pos x="T2" y="T3"/>
                  </a:cxn>
                </a:cxnLst>
                <a:rect l="T6" t="T7" r="T8" b="T9"/>
                <a:pathLst>
                  <a:path w="27" h="66">
                    <a:moveTo>
                      <a:pt x="0" y="0"/>
                    </a:moveTo>
                    <a:cubicBezTo>
                      <a:pt x="21" y="21"/>
                      <a:pt x="9" y="48"/>
                      <a:pt x="27" y="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67" name="Freeform 11"/>
              <p:cNvSpPr>
                <a:spLocks/>
              </p:cNvSpPr>
              <p:nvPr/>
            </p:nvSpPr>
            <p:spPr bwMode="auto">
              <a:xfrm>
                <a:off x="6141985" y="1930166"/>
                <a:ext cx="30480" cy="109220"/>
              </a:xfrm>
              <a:custGeom>
                <a:avLst/>
                <a:gdLst>
                  <a:gd name="T0" fmla="*/ 0 w 24"/>
                  <a:gd name="T1" fmla="*/ 0 h 86"/>
                  <a:gd name="T2" fmla="*/ 11430 w 24"/>
                  <a:gd name="T3" fmla="*/ 87630 h 86"/>
                  <a:gd name="T4" fmla="*/ 30480 w 24"/>
                  <a:gd name="T5" fmla="*/ 99060 h 86"/>
                  <a:gd name="T6" fmla="*/ 0 60000 65536"/>
                  <a:gd name="T7" fmla="*/ 0 60000 65536"/>
                  <a:gd name="T8" fmla="*/ 0 60000 65536"/>
                  <a:gd name="T9" fmla="*/ 0 w 24"/>
                  <a:gd name="T10" fmla="*/ 0 h 86"/>
                  <a:gd name="T11" fmla="*/ 24 w 24"/>
                  <a:gd name="T12" fmla="*/ 86 h 86"/>
                </a:gdLst>
                <a:ahLst/>
                <a:cxnLst>
                  <a:cxn ang="T6">
                    <a:pos x="T0" y="T1"/>
                  </a:cxn>
                  <a:cxn ang="T7">
                    <a:pos x="T2" y="T3"/>
                  </a:cxn>
                  <a:cxn ang="T8">
                    <a:pos x="T4" y="T5"/>
                  </a:cxn>
                </a:cxnLst>
                <a:rect l="T9" t="T10" r="T11" b="T12"/>
                <a:pathLst>
                  <a:path w="24" h="86">
                    <a:moveTo>
                      <a:pt x="0" y="0"/>
                    </a:moveTo>
                    <a:cubicBezTo>
                      <a:pt x="4" y="45"/>
                      <a:pt x="1" y="22"/>
                      <a:pt x="9" y="69"/>
                    </a:cubicBezTo>
                    <a:cubicBezTo>
                      <a:pt x="10" y="77"/>
                      <a:pt x="16" y="86"/>
                      <a:pt x="24" y="7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68" name="Text Box 13"/>
              <p:cNvSpPr txBox="1">
                <a:spLocks noChangeArrowheads="1"/>
              </p:cNvSpPr>
              <p:nvPr/>
            </p:nvSpPr>
            <p:spPr bwMode="auto">
              <a:xfrm>
                <a:off x="6410053" y="1352661"/>
                <a:ext cx="2110962"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eaLnBrk="0" hangingPunct="0">
                  <a:lnSpc>
                    <a:spcPct val="90000"/>
                  </a:lnSpc>
                </a:pPr>
                <a:r>
                  <a:rPr lang="en-GB" altLang="en-US" sz="1400" b="1" dirty="0" err="1" smtClean="0">
                    <a:solidFill>
                      <a:srgbClr val="37424A"/>
                    </a:solidFill>
                    <a:latin typeface="Arial" charset="0"/>
                  </a:rPr>
                  <a:t>Tumor</a:t>
                </a:r>
                <a:r>
                  <a:rPr lang="en-GB" altLang="en-US" sz="1400" b="1" dirty="0" smtClean="0">
                    <a:solidFill>
                      <a:srgbClr val="37424A"/>
                    </a:solidFill>
                    <a:latin typeface="Arial" charset="0"/>
                  </a:rPr>
                  <a:t> necrosis factor </a:t>
                </a:r>
                <a:br>
                  <a:rPr lang="en-GB" altLang="en-US" sz="1400" b="1" dirty="0" smtClean="0">
                    <a:solidFill>
                      <a:srgbClr val="37424A"/>
                    </a:solidFill>
                    <a:latin typeface="Arial" charset="0"/>
                  </a:rPr>
                </a:br>
                <a:r>
                  <a:rPr lang="en-GB" altLang="en-US" sz="1400" b="1" dirty="0" smtClean="0">
                    <a:solidFill>
                      <a:srgbClr val="37424A"/>
                    </a:solidFill>
                    <a:latin typeface="Arial" charset="0"/>
                  </a:rPr>
                  <a:t>(TNF)</a:t>
                </a:r>
                <a:endParaRPr lang="en-GB" altLang="en-US" sz="1400" b="1" dirty="0">
                  <a:solidFill>
                    <a:srgbClr val="37424A"/>
                  </a:solidFill>
                  <a:latin typeface="Arial" charset="0"/>
                </a:endParaRPr>
              </a:p>
            </p:txBody>
          </p:sp>
          <p:sp>
            <p:nvSpPr>
              <p:cNvPr id="69" name="Oval 988"/>
              <p:cNvSpPr>
                <a:spLocks noChangeArrowheads="1"/>
              </p:cNvSpPr>
              <p:nvPr/>
            </p:nvSpPr>
            <p:spPr bwMode="auto">
              <a:xfrm>
                <a:off x="6178075" y="1360971"/>
                <a:ext cx="254661" cy="281646"/>
              </a:xfrm>
              <a:prstGeom prst="ellipse">
                <a:avLst/>
              </a:prstGeom>
              <a:noFill/>
              <a:ln w="19050" algn="in">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lIns="0" tIns="0" rIns="0" bIns="0" anchor="ct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endParaRPr lang="en-GB" altLang="en-US" sz="1600" dirty="0">
                  <a:solidFill>
                    <a:srgbClr val="37424A"/>
                  </a:solidFill>
                  <a:latin typeface="Arial" charset="0"/>
                </a:endParaRPr>
              </a:p>
            </p:txBody>
          </p:sp>
          <p:sp>
            <p:nvSpPr>
              <p:cNvPr id="70" name="TextBox 989"/>
              <p:cNvSpPr txBox="1">
                <a:spLocks noChangeArrowheads="1"/>
              </p:cNvSpPr>
              <p:nvPr/>
            </p:nvSpPr>
            <p:spPr bwMode="auto">
              <a:xfrm>
                <a:off x="6220229" y="1342879"/>
                <a:ext cx="118514" cy="3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GB" altLang="en-US" sz="1100" b="1" dirty="0" smtClean="0">
                    <a:solidFill>
                      <a:srgbClr val="37424A"/>
                    </a:solidFill>
                    <a:latin typeface="Arial" charset="0"/>
                  </a:rPr>
                  <a:t>1</a:t>
                </a:r>
                <a:endParaRPr lang="en-GB" altLang="en-US" sz="1100" b="1" dirty="0">
                  <a:solidFill>
                    <a:srgbClr val="37424A"/>
                  </a:solidFill>
                  <a:latin typeface="Arial" charset="0"/>
                </a:endParaRPr>
              </a:p>
            </p:txBody>
          </p:sp>
          <p:sp>
            <p:nvSpPr>
              <p:cNvPr id="71" name="Left Arrow 70"/>
              <p:cNvSpPr/>
              <p:nvPr/>
            </p:nvSpPr>
            <p:spPr bwMode="auto">
              <a:xfrm>
                <a:off x="4971704" y="1786766"/>
                <a:ext cx="812709" cy="307462"/>
              </a:xfrm>
              <a:prstGeom prst="leftArrow">
                <a:avLst/>
              </a:prstGeom>
              <a:solidFill>
                <a:srgbClr val="C00000"/>
              </a:solidFill>
              <a:ln w="12700" cap="flat" cmpd="sng" algn="in">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wrap="none" lIns="0" tIns="0" rIns="0" bIns="0" anchor="ctr"/>
              <a:lstStyle/>
              <a:p>
                <a:pPr defTabSz="457200">
                  <a:defRPr/>
                </a:pPr>
                <a:endParaRPr lang="en-GB" sz="1600" dirty="0">
                  <a:solidFill>
                    <a:srgbClr val="37424A"/>
                  </a:solidFill>
                  <a:latin typeface="+mn-lt"/>
                  <a:cs typeface="+mn-cs"/>
                </a:endParaRPr>
              </a:p>
            </p:txBody>
          </p:sp>
          <p:sp>
            <p:nvSpPr>
              <p:cNvPr id="72" name="Left Arrow 71"/>
              <p:cNvSpPr/>
              <p:nvPr/>
            </p:nvSpPr>
            <p:spPr bwMode="auto">
              <a:xfrm>
                <a:off x="1783084" y="1749765"/>
                <a:ext cx="812709" cy="307462"/>
              </a:xfrm>
              <a:prstGeom prst="leftArrow">
                <a:avLst/>
              </a:prstGeom>
              <a:solidFill>
                <a:srgbClr val="C00000"/>
              </a:solidFill>
              <a:ln w="12700" cap="flat" cmpd="sng" algn="in">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10800000" wrap="none" lIns="0" tIns="0" rIns="0" bIns="0" anchor="ctr"/>
              <a:lstStyle/>
              <a:p>
                <a:pPr defTabSz="457200">
                  <a:defRPr/>
                </a:pPr>
                <a:endParaRPr lang="en-GB" sz="1600" dirty="0">
                  <a:solidFill>
                    <a:srgbClr val="37424A"/>
                  </a:solidFill>
                  <a:latin typeface="+mn-lt"/>
                  <a:cs typeface="+mn-cs"/>
                </a:endParaRPr>
              </a:p>
            </p:txBody>
          </p:sp>
        </p:grpSp>
        <p:sp>
          <p:nvSpPr>
            <p:cNvPr id="6" name="Line 12"/>
            <p:cNvSpPr>
              <a:spLocks noChangeShapeType="1"/>
            </p:cNvSpPr>
            <p:nvPr/>
          </p:nvSpPr>
          <p:spPr bwMode="auto">
            <a:xfrm flipH="1">
              <a:off x="7086075" y="1712693"/>
              <a:ext cx="125480" cy="11582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460" name="Rounded Rectangle 6"/>
          <p:cNvSpPr/>
          <p:nvPr/>
        </p:nvSpPr>
        <p:spPr bwMode="auto">
          <a:xfrm>
            <a:off x="180898" y="5388804"/>
            <a:ext cx="8788935" cy="640080"/>
          </a:xfrm>
          <a:prstGeom prst="roundRect">
            <a:avLst/>
          </a:prstGeom>
          <a:solidFill>
            <a:srgbClr val="002060"/>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dirty="0" smtClean="0">
                <a:solidFill>
                  <a:schemeClr val="bg1"/>
                </a:solidFill>
              </a:rPr>
              <a:t>Due to the manufacturing process and molecular complexity, it is extremely difficult to make an exact copy of a biologic, especially a monoclonal antibody³</a:t>
            </a:r>
            <a:endParaRPr lang="en-GB" dirty="0">
              <a:solidFill>
                <a:schemeClr val="bg1"/>
              </a:solidFill>
            </a:endParaRPr>
          </a:p>
        </p:txBody>
      </p:sp>
      <p:pic>
        <p:nvPicPr>
          <p:cNvPr id="461" name="Picture 2" descr="C:\Users\jessicadavison\AppData\Local\Microsoft\Windows\Temporary Internet Files\Content.Outlook\EQXDEO62\MD002355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3557588"/>
            <a:ext cx="15621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 name="Title 461"/>
          <p:cNvSpPr>
            <a:spLocks noGrp="1"/>
          </p:cNvSpPr>
          <p:nvPr>
            <p:ph type="title"/>
          </p:nvPr>
        </p:nvSpPr>
        <p:spPr/>
        <p:txBody>
          <a:bodyPr/>
          <a:lstStyle/>
          <a:p>
            <a:r>
              <a:rPr lang="en-GB" dirty="0" smtClean="0"/>
              <a:t>Manufacturing of biologics is complex¹</a:t>
            </a:r>
            <a:r>
              <a:rPr lang="en-GB" altLang="en-US" b="1" baseline="30000" dirty="0" smtClean="0">
                <a:solidFill>
                  <a:srgbClr val="002060"/>
                </a:solidFill>
                <a:cs typeface="Arial" charset="0"/>
              </a:rPr>
              <a:t>,</a:t>
            </a:r>
            <a:r>
              <a:rPr lang="en-GB" dirty="0" smtClean="0">
                <a:solidFill>
                  <a:srgbClr val="002060"/>
                </a:solidFill>
              </a:rPr>
              <a:t>²</a:t>
            </a:r>
            <a:endParaRPr lang="en-GB" dirty="0">
              <a:solidFill>
                <a:srgbClr val="002060"/>
              </a:solidFill>
            </a:endParaRPr>
          </a:p>
        </p:txBody>
      </p:sp>
      <p:sp>
        <p:nvSpPr>
          <p:cNvPr id="463" name="Text Placeholder 462"/>
          <p:cNvSpPr>
            <a:spLocks noGrp="1"/>
          </p:cNvSpPr>
          <p:nvPr>
            <p:ph type="body" sz="quarter" idx="13"/>
          </p:nvPr>
        </p:nvSpPr>
        <p:spPr/>
        <p:txBody>
          <a:bodyPr/>
          <a:lstStyle/>
          <a:p>
            <a:r>
              <a:rPr lang="en-GB" altLang="en-US" dirty="0"/>
              <a:t>1. </a:t>
            </a:r>
            <a:r>
              <a:rPr lang="en-GB" altLang="en-US" dirty="0" err="1"/>
              <a:t>Kuhlmann</a:t>
            </a:r>
            <a:r>
              <a:rPr lang="en-GB" altLang="en-US" dirty="0"/>
              <a:t> M et al. </a:t>
            </a:r>
            <a:r>
              <a:rPr lang="en-GB" altLang="en-US" i="1" dirty="0" err="1"/>
              <a:t>Nephrol</a:t>
            </a:r>
            <a:r>
              <a:rPr lang="en-GB" altLang="en-US" i="1" dirty="0"/>
              <a:t> Dial Transplant</a:t>
            </a:r>
            <a:r>
              <a:rPr lang="en-GB" altLang="en-US" dirty="0"/>
              <a:t>. 2006;</a:t>
            </a:r>
            <a:r>
              <a:rPr lang="en-GB" altLang="en-US" b="1" dirty="0"/>
              <a:t>21(Suppl 5):</a:t>
            </a:r>
            <a:r>
              <a:rPr lang="en-GB" altLang="en-US" dirty="0"/>
              <a:t>v4–v8. 2. </a:t>
            </a:r>
            <a:r>
              <a:rPr lang="en-GB" altLang="en-US" dirty="0" err="1"/>
              <a:t>Misra</a:t>
            </a:r>
            <a:r>
              <a:rPr lang="en-GB" altLang="en-US" dirty="0"/>
              <a:t> M. </a:t>
            </a:r>
            <a:r>
              <a:rPr lang="en-GB" altLang="en-US" i="1" dirty="0"/>
              <a:t>Indian J </a:t>
            </a:r>
            <a:r>
              <a:rPr lang="en-GB" altLang="en-US" i="1" dirty="0" err="1"/>
              <a:t>Pharmacol</a:t>
            </a:r>
            <a:r>
              <a:rPr lang="en-GB" altLang="en-US" i="1" dirty="0"/>
              <a:t>. </a:t>
            </a:r>
            <a:r>
              <a:rPr lang="en-GB" altLang="en-US" dirty="0"/>
              <a:t>2012</a:t>
            </a:r>
            <a:r>
              <a:rPr lang="en-GB" altLang="en-US" b="1" dirty="0"/>
              <a:t>;44:</a:t>
            </a:r>
            <a:r>
              <a:rPr lang="en-GB" altLang="en-US" dirty="0"/>
              <a:t>12–14. 3. </a:t>
            </a:r>
            <a:r>
              <a:rPr lang="en-GB" dirty="0"/>
              <a:t>European Commission. 2013. </a:t>
            </a:r>
            <a:r>
              <a:rPr lang="en-GB" i="1" dirty="0"/>
              <a:t>What you Need to Know about Biosimilar Medicinal Products</a:t>
            </a:r>
            <a:r>
              <a:rPr lang="en-GB" dirty="0"/>
              <a:t>. </a:t>
            </a:r>
            <a:r>
              <a:rPr lang="en-GB" dirty="0" smtClean="0"/>
              <a:t>Available at: http</a:t>
            </a:r>
            <a:r>
              <a:rPr lang="en-GB" dirty="0"/>
              <a:t>://</a:t>
            </a:r>
            <a:r>
              <a:rPr lang="en-GB" dirty="0" smtClean="0"/>
              <a:t>ec.europa.eu/enterprise/sectors/healthcare/files/docs/biosimilars_report_en.pdf. Accessed </a:t>
            </a:r>
            <a:r>
              <a:rPr lang="en-GB" dirty="0"/>
              <a:t>23 October </a:t>
            </a:r>
            <a:r>
              <a:rPr lang="en-GB" dirty="0" smtClean="0"/>
              <a:t>2014</a:t>
            </a:r>
            <a:endParaRPr lang="en-GB" altLang="en-US" dirty="0"/>
          </a:p>
        </p:txBody>
      </p:sp>
    </p:spTree>
    <p:extLst>
      <p:ext uri="{BB962C8B-B14F-4D97-AF65-F5344CB8AC3E}">
        <p14:creationId xmlns:p14="http://schemas.microsoft.com/office/powerpoint/2010/main" val="1086502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280064"/>
            <a:ext cx="3457724" cy="4629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285894"/>
            <a:ext cx="3453370" cy="4623520"/>
          </a:xfrm>
          <a:prstGeom prst="rect">
            <a:avLst/>
          </a:prstGeom>
        </p:spPr>
      </p:pic>
      <p:sp>
        <p:nvSpPr>
          <p:cNvPr id="7" name="TextBox 6"/>
          <p:cNvSpPr txBox="1"/>
          <p:nvPr/>
        </p:nvSpPr>
        <p:spPr>
          <a:xfrm>
            <a:off x="1043608" y="5900836"/>
            <a:ext cx="3151825" cy="461665"/>
          </a:xfrm>
          <a:prstGeom prst="rect">
            <a:avLst/>
          </a:prstGeom>
          <a:noFill/>
        </p:spPr>
        <p:txBody>
          <a:bodyPr wrap="none" rtlCol="0">
            <a:spAutoFit/>
          </a:bodyPr>
          <a:lstStyle/>
          <a:p>
            <a:r>
              <a:rPr lang="en-GB" sz="2400" dirty="0" smtClean="0">
                <a:solidFill>
                  <a:srgbClr val="002060"/>
                </a:solidFill>
              </a:rPr>
              <a:t>The “parent” compound….</a:t>
            </a:r>
            <a:endParaRPr lang="en-GB" sz="2400" dirty="0">
              <a:solidFill>
                <a:srgbClr val="002060"/>
              </a:solidFill>
            </a:endParaRPr>
          </a:p>
        </p:txBody>
      </p:sp>
      <p:sp>
        <p:nvSpPr>
          <p:cNvPr id="8" name="TextBox 7"/>
          <p:cNvSpPr txBox="1"/>
          <p:nvPr/>
        </p:nvSpPr>
        <p:spPr>
          <a:xfrm>
            <a:off x="5083592" y="5892258"/>
            <a:ext cx="3273076" cy="461665"/>
          </a:xfrm>
          <a:prstGeom prst="rect">
            <a:avLst/>
          </a:prstGeom>
          <a:noFill/>
        </p:spPr>
        <p:txBody>
          <a:bodyPr wrap="none" rtlCol="0">
            <a:spAutoFit/>
          </a:bodyPr>
          <a:lstStyle/>
          <a:p>
            <a:r>
              <a:rPr lang="en-GB" sz="2400" dirty="0" smtClean="0">
                <a:solidFill>
                  <a:srgbClr val="002060"/>
                </a:solidFill>
              </a:rPr>
              <a:t>Similar, yet very different….</a:t>
            </a:r>
            <a:endParaRPr lang="en-GB" sz="2400" dirty="0">
              <a:solidFill>
                <a:srgbClr val="002060"/>
              </a:solidFill>
            </a:endParaRPr>
          </a:p>
        </p:txBody>
      </p:sp>
      <p:sp>
        <p:nvSpPr>
          <p:cNvPr id="4" name="Title 3"/>
          <p:cNvSpPr>
            <a:spLocks noGrp="1"/>
          </p:cNvSpPr>
          <p:nvPr>
            <p:ph type="title"/>
          </p:nvPr>
        </p:nvSpPr>
        <p:spPr/>
        <p:txBody>
          <a:bodyPr/>
          <a:lstStyle/>
          <a:p>
            <a:r>
              <a:rPr lang="en-GB" dirty="0" smtClean="0"/>
              <a:t>There are varying degrees of bio “similarity”……</a:t>
            </a:r>
            <a:endParaRPr lang="en-GB" dirty="0"/>
          </a:p>
        </p:txBody>
      </p:sp>
      <p:sp>
        <p:nvSpPr>
          <p:cNvPr id="2" name="TextBox 1"/>
          <p:cNvSpPr txBox="1"/>
          <p:nvPr/>
        </p:nvSpPr>
        <p:spPr>
          <a:xfrm>
            <a:off x="714375" y="6353923"/>
            <a:ext cx="7699374" cy="246221"/>
          </a:xfrm>
          <a:prstGeom prst="rect">
            <a:avLst/>
          </a:prstGeom>
          <a:noFill/>
        </p:spPr>
        <p:txBody>
          <a:bodyPr wrap="square" rtlCol="0">
            <a:spAutoFit/>
          </a:bodyPr>
          <a:lstStyle/>
          <a:p>
            <a:r>
              <a:rPr lang="en-GB" sz="1000" dirty="0" smtClean="0">
                <a:solidFill>
                  <a:schemeClr val="accent3">
                    <a:lumMod val="65000"/>
                    <a:lumOff val="35000"/>
                  </a:schemeClr>
                </a:solidFill>
              </a:rPr>
              <a:t>Permission to use image obtained from Peter Taylor</a:t>
            </a:r>
            <a:endParaRPr lang="en-GB" sz="1000" dirty="0">
              <a:solidFill>
                <a:schemeClr val="accent3">
                  <a:lumMod val="65000"/>
                  <a:lumOff val="35000"/>
                </a:schemeClr>
              </a:solidFill>
            </a:endParaRPr>
          </a:p>
        </p:txBody>
      </p:sp>
    </p:spTree>
    <p:extLst>
      <p:ext uri="{BB962C8B-B14F-4D97-AF65-F5344CB8AC3E}">
        <p14:creationId xmlns:p14="http://schemas.microsoft.com/office/powerpoint/2010/main" val="26324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r>
              <a:rPr lang="en-GB" altLang="en-US" dirty="0" smtClean="0"/>
              <a:t/>
            </a:r>
            <a:br>
              <a:rPr lang="en-GB" altLang="en-US" dirty="0" smtClean="0"/>
            </a:br>
            <a:r>
              <a:rPr lang="en-GB" altLang="en-US" dirty="0"/>
              <a:t/>
            </a:r>
            <a:br>
              <a:rPr lang="en-GB" altLang="en-US" dirty="0"/>
            </a:br>
            <a:r>
              <a:rPr lang="en-GB" altLang="en-US" dirty="0" smtClean="0"/>
              <a:t>Biological product complexity:</a:t>
            </a:r>
          </a:p>
        </p:txBody>
      </p:sp>
      <p:sp>
        <p:nvSpPr>
          <p:cNvPr id="2" name="Text Placeholder 1"/>
          <p:cNvSpPr>
            <a:spLocks noGrp="1"/>
          </p:cNvSpPr>
          <p:nvPr>
            <p:ph type="body" sz="quarter" idx="13"/>
          </p:nvPr>
        </p:nvSpPr>
        <p:spPr>
          <a:xfrm>
            <a:off x="708822" y="5926499"/>
            <a:ext cx="7699374" cy="508317"/>
          </a:xfrm>
        </p:spPr>
        <p:txBody>
          <a:bodyPr/>
          <a:lstStyle/>
          <a:p>
            <a:r>
              <a:rPr lang="en-GB" dirty="0" smtClean="0"/>
              <a:t>Adapted from: Steven </a:t>
            </a:r>
            <a:r>
              <a:rPr lang="en-GB" dirty="0"/>
              <a:t>Kozlowski. 2014. </a:t>
            </a:r>
            <a:r>
              <a:rPr lang="en-GB" i="1" dirty="0"/>
              <a:t>US FDA Perspectives on Biosimilar Biological Products</a:t>
            </a:r>
            <a:r>
              <a:rPr lang="en-GB" dirty="0"/>
              <a:t>. </a:t>
            </a:r>
            <a:r>
              <a:rPr lang="en-GB" dirty="0" smtClean="0"/>
              <a:t>Available </a:t>
            </a:r>
            <a:r>
              <a:rPr lang="en-GB" dirty="0"/>
              <a:t>at</a:t>
            </a:r>
            <a:r>
              <a:rPr lang="en-GB" dirty="0" smtClean="0"/>
              <a:t>: https</a:t>
            </a:r>
            <a:r>
              <a:rPr lang="en-GB" dirty="0"/>
              <a:t>://www.ibbr.umd.edu/sites/default/files/public_page/Kozlowski%20-%</a:t>
            </a:r>
            <a:r>
              <a:rPr lang="en-GB" dirty="0" smtClean="0"/>
              <a:t>20Biomanufacturing%20Summit.pdf. Accessed </a:t>
            </a:r>
            <a:r>
              <a:rPr lang="en-GB" dirty="0"/>
              <a:t>23 October </a:t>
            </a:r>
            <a:r>
              <a:rPr lang="en-GB" dirty="0" smtClean="0"/>
              <a:t>2014</a:t>
            </a:r>
            <a:endParaRPr lang="en-GB" altLang="en-US" dirty="0"/>
          </a:p>
        </p:txBody>
      </p:sp>
      <p:sp>
        <p:nvSpPr>
          <p:cNvPr id="459922" name="Rectangle 146"/>
          <p:cNvSpPr>
            <a:spLocks noChangeArrowheads="1"/>
          </p:cNvSpPr>
          <p:nvPr/>
        </p:nvSpPr>
        <p:spPr bwMode="gray">
          <a:xfrm>
            <a:off x="1793563" y="5696450"/>
            <a:ext cx="1397819"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15000"/>
              </a:lnSpc>
              <a:buClr>
                <a:srgbClr val="608E80"/>
              </a:buClr>
              <a:buSzPct val="58000"/>
              <a:buFont typeface="Symbol" pitchFamily="18" charset="2"/>
              <a:buNone/>
            </a:pPr>
            <a:r>
              <a:rPr lang="en-GB" altLang="en-US" sz="2000" dirty="0">
                <a:solidFill>
                  <a:schemeClr val="accent2"/>
                </a:solidFill>
                <a:ea typeface="ＭＳ Ｐゴシック" pitchFamily="34" charset="-128"/>
              </a:rPr>
              <a:t>(9,600)</a:t>
            </a:r>
            <a:r>
              <a:rPr lang="en-GB" altLang="en-US" sz="2000" baseline="30000" dirty="0">
                <a:solidFill>
                  <a:schemeClr val="accent2"/>
                </a:solidFill>
                <a:ea typeface="ＭＳ Ｐゴシック" pitchFamily="34" charset="-128"/>
              </a:rPr>
              <a:t>2 </a:t>
            </a:r>
            <a:r>
              <a:rPr lang="en-GB" altLang="en-US" sz="2000" dirty="0">
                <a:solidFill>
                  <a:schemeClr val="accent2"/>
                </a:solidFill>
                <a:ea typeface="Batang" pitchFamily="18" charset="-127"/>
              </a:rPr>
              <a:t>≈ 10</a:t>
            </a:r>
            <a:r>
              <a:rPr lang="en-GB" altLang="en-US" sz="2000" baseline="30000" dirty="0">
                <a:solidFill>
                  <a:schemeClr val="accent2"/>
                </a:solidFill>
                <a:ea typeface="Batang" pitchFamily="18" charset="-127"/>
              </a:rPr>
              <a:t>8</a:t>
            </a:r>
            <a:r>
              <a:rPr lang="en-GB" altLang="en-US" sz="2400" baseline="30000" dirty="0">
                <a:solidFill>
                  <a:schemeClr val="accent2"/>
                </a:solidFill>
                <a:ea typeface="Batang" pitchFamily="18" charset="-127"/>
              </a:rPr>
              <a:t/>
            </a:r>
            <a:br>
              <a:rPr lang="en-GB" altLang="en-US" sz="2400" baseline="30000" dirty="0">
                <a:solidFill>
                  <a:schemeClr val="accent2"/>
                </a:solidFill>
                <a:ea typeface="Batang" pitchFamily="18" charset="-127"/>
              </a:rPr>
            </a:br>
            <a:r>
              <a:rPr lang="en-GB" altLang="en-US" sz="2000" baseline="30000" dirty="0">
                <a:solidFill>
                  <a:schemeClr val="accent2"/>
                </a:solidFill>
                <a:ea typeface="Batang" pitchFamily="18" charset="-127"/>
              </a:rPr>
              <a:t>potential variants</a:t>
            </a:r>
            <a:endParaRPr lang="en-GB" altLang="en-US" sz="2000" baseline="30000" dirty="0">
              <a:solidFill>
                <a:schemeClr val="accent2"/>
              </a:solidFill>
              <a:ea typeface="ＭＳ Ｐゴシック" pitchFamily="34" charset="-128"/>
            </a:endParaRPr>
          </a:p>
        </p:txBody>
      </p:sp>
      <p:grpSp>
        <p:nvGrpSpPr>
          <p:cNvPr id="978967" name="Group 23"/>
          <p:cNvGrpSpPr>
            <a:grpSpLocks/>
          </p:cNvGrpSpPr>
          <p:nvPr/>
        </p:nvGrpSpPr>
        <p:grpSpPr bwMode="auto">
          <a:xfrm>
            <a:off x="400050" y="1562100"/>
            <a:ext cx="2100997" cy="4178300"/>
            <a:chOff x="273" y="984"/>
            <a:chExt cx="1434" cy="2632"/>
          </a:xfrm>
          <a:solidFill>
            <a:srgbClr val="FFC000"/>
          </a:solidFill>
        </p:grpSpPr>
        <p:sp>
          <p:nvSpPr>
            <p:cNvPr id="7235" name="Rectangle 54"/>
            <p:cNvSpPr>
              <a:spLocks noChangeArrowheads="1"/>
            </p:cNvSpPr>
            <p:nvPr/>
          </p:nvSpPr>
          <p:spPr bwMode="gray">
            <a:xfrm>
              <a:off x="1612" y="3412"/>
              <a:ext cx="95" cy="204"/>
            </a:xfrm>
            <a:prstGeom prst="rect">
              <a:avLst/>
            </a:prstGeom>
            <a:grpFill/>
            <a:ln w="9525">
              <a:solidFill>
                <a:srgbClr val="000000"/>
              </a:solidFill>
              <a:miter lim="800000"/>
              <a:headEnd/>
              <a:tailEnd/>
            </a:ln>
            <a:extLst/>
          </p:spPr>
          <p:txBody>
            <a:bodyPr wrap="none" lIns="0" tIns="0" rIns="0" bIns="0">
              <a:spAutoFit/>
            </a:bodyP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100" dirty="0">
                  <a:solidFill>
                    <a:srgbClr val="002060"/>
                  </a:solidFill>
                  <a:ea typeface="ＭＳ Ｐゴシック" pitchFamily="34" charset="-128"/>
                </a:rPr>
                <a:t>K</a:t>
              </a:r>
            </a:p>
          </p:txBody>
        </p:sp>
        <p:sp>
          <p:nvSpPr>
            <p:cNvPr id="7236" name="Rectangle 55"/>
            <p:cNvSpPr>
              <a:spLocks noChangeArrowheads="1"/>
            </p:cNvSpPr>
            <p:nvPr/>
          </p:nvSpPr>
          <p:spPr bwMode="gray">
            <a:xfrm>
              <a:off x="273" y="984"/>
              <a:ext cx="429" cy="173"/>
            </a:xfrm>
            <a:prstGeom prst="rect">
              <a:avLst/>
            </a:prstGeom>
            <a:grpFill/>
            <a:ln w="9525">
              <a:solidFill>
                <a:srgbClr val="000000"/>
              </a:solidFill>
              <a:miter lim="800000"/>
              <a:headEnd/>
              <a:tailEnd/>
            </a:ln>
            <a:extLst/>
          </p:spPr>
          <p:txBody>
            <a:bodyPr wrap="none" lIns="0" tIns="0" rIns="0" bIns="0">
              <a:spAutoFit/>
            </a:bodyP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GB" altLang="en-US" dirty="0">
                  <a:solidFill>
                    <a:srgbClr val="002060"/>
                  </a:solidFill>
                  <a:ea typeface="ＭＳ Ｐゴシック" pitchFamily="34" charset="-128"/>
                </a:rPr>
                <a:t>pyro-E</a:t>
              </a:r>
            </a:p>
          </p:txBody>
        </p:sp>
        <p:sp>
          <p:nvSpPr>
            <p:cNvPr id="7237" name="Oval 64"/>
            <p:cNvSpPr>
              <a:spLocks noChangeArrowheads="1"/>
            </p:cNvSpPr>
            <p:nvPr/>
          </p:nvSpPr>
          <p:spPr bwMode="gray">
            <a:xfrm>
              <a:off x="1334" y="2831"/>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G</a:t>
              </a:r>
            </a:p>
          </p:txBody>
        </p:sp>
        <p:sp>
          <p:nvSpPr>
            <p:cNvPr id="7238" name="Oval 70"/>
            <p:cNvSpPr>
              <a:spLocks noChangeArrowheads="1"/>
            </p:cNvSpPr>
            <p:nvPr/>
          </p:nvSpPr>
          <p:spPr bwMode="gray">
            <a:xfrm>
              <a:off x="1334" y="2194"/>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D</a:t>
              </a:r>
            </a:p>
          </p:txBody>
        </p:sp>
        <p:grpSp>
          <p:nvGrpSpPr>
            <p:cNvPr id="7239" name="Group 23"/>
            <p:cNvGrpSpPr>
              <a:grpSpLocks/>
            </p:cNvGrpSpPr>
            <p:nvPr/>
          </p:nvGrpSpPr>
          <p:grpSpPr bwMode="auto">
            <a:xfrm>
              <a:off x="554" y="2482"/>
              <a:ext cx="1092" cy="432"/>
              <a:chOff x="336" y="2256"/>
              <a:chExt cx="1008" cy="432"/>
            </a:xfrm>
            <a:grpFill/>
          </p:grpSpPr>
          <p:grpSp>
            <p:nvGrpSpPr>
              <p:cNvPr id="7245" name="Group 24"/>
              <p:cNvGrpSpPr>
                <a:grpSpLocks/>
              </p:cNvGrpSpPr>
              <p:nvPr/>
            </p:nvGrpSpPr>
            <p:grpSpPr bwMode="auto">
              <a:xfrm flipH="1">
                <a:off x="336" y="2256"/>
                <a:ext cx="864" cy="432"/>
                <a:chOff x="1776" y="3072"/>
                <a:chExt cx="864" cy="432"/>
              </a:xfrm>
              <a:grpFill/>
            </p:grpSpPr>
            <p:sp>
              <p:nvSpPr>
                <p:cNvPr id="7247" name="Rectangle 25"/>
                <p:cNvSpPr>
                  <a:spLocks noChangeArrowheads="1"/>
                </p:cNvSpPr>
                <p:nvPr/>
              </p:nvSpPr>
              <p:spPr bwMode="gray">
                <a:xfrm>
                  <a:off x="1776" y="3216"/>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48" name="Rectangle 26"/>
                <p:cNvSpPr>
                  <a:spLocks noChangeArrowheads="1"/>
                </p:cNvSpPr>
                <p:nvPr/>
              </p:nvSpPr>
              <p:spPr bwMode="gray">
                <a:xfrm>
                  <a:off x="1920" y="3216"/>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49" name="AutoShape 27"/>
                <p:cNvSpPr>
                  <a:spLocks noChangeArrowheads="1"/>
                </p:cNvSpPr>
                <p:nvPr/>
              </p:nvSpPr>
              <p:spPr bwMode="gray">
                <a:xfrm>
                  <a:off x="1776" y="3072"/>
                  <a:ext cx="96" cy="96"/>
                </a:xfrm>
                <a:prstGeom prst="triangle">
                  <a:avLst>
                    <a:gd name="adj" fmla="val 50000"/>
                  </a:avLst>
                </a:prstGeom>
                <a:grpFill/>
                <a:ln w="19050">
                  <a:solidFill>
                    <a:schemeClr val="accent1"/>
                  </a:solidFill>
                  <a:miter lim="800000"/>
                  <a:headEnd/>
                  <a:tailEnd/>
                </a:ln>
                <a:extLst/>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50" name="Oval 28"/>
                <p:cNvSpPr>
                  <a:spLocks noChangeArrowheads="1"/>
                </p:cNvSpPr>
                <p:nvPr/>
              </p:nvSpPr>
              <p:spPr bwMode="gray">
                <a:xfrm>
                  <a:off x="2112" y="3360"/>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51" name="Oval 29"/>
                <p:cNvSpPr>
                  <a:spLocks noChangeArrowheads="1"/>
                </p:cNvSpPr>
                <p:nvPr/>
              </p:nvSpPr>
              <p:spPr bwMode="gray">
                <a:xfrm>
                  <a:off x="2112" y="3072"/>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52" name="Line 30"/>
                <p:cNvSpPr>
                  <a:spLocks noChangeShapeType="1"/>
                </p:cNvSpPr>
                <p:nvPr/>
              </p:nvSpPr>
              <p:spPr bwMode="gray">
                <a:xfrm>
                  <a:off x="1824" y="3264"/>
                  <a:ext cx="384" cy="0"/>
                </a:xfrm>
                <a:prstGeom prst="line">
                  <a:avLst/>
                </a:prstGeom>
                <a:grpFill/>
                <a:ln w="9525">
                  <a:solidFill>
                    <a:schemeClr val="accent1"/>
                  </a:solidFill>
                  <a:round/>
                  <a:headEnd/>
                  <a:tailEnd/>
                </a:ln>
                <a:extLst/>
              </p:spPr>
              <p:txBody>
                <a:bodyPr/>
                <a:lstStyle/>
                <a:p>
                  <a:endParaRPr lang="en-GB" dirty="0">
                    <a:solidFill>
                      <a:srgbClr val="002060"/>
                    </a:solidFill>
                  </a:endParaRPr>
                </a:p>
              </p:txBody>
            </p:sp>
            <p:sp>
              <p:nvSpPr>
                <p:cNvPr id="7253" name="Oval 31"/>
                <p:cNvSpPr>
                  <a:spLocks noChangeArrowheads="1"/>
                </p:cNvSpPr>
                <p:nvPr/>
              </p:nvSpPr>
              <p:spPr bwMode="gray">
                <a:xfrm>
                  <a:off x="2064" y="3216"/>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54" name="Line 32"/>
                <p:cNvSpPr>
                  <a:spLocks noChangeShapeType="1"/>
                </p:cNvSpPr>
                <p:nvPr/>
              </p:nvSpPr>
              <p:spPr bwMode="gray">
                <a:xfrm>
                  <a:off x="1824" y="3168"/>
                  <a:ext cx="0" cy="96"/>
                </a:xfrm>
                <a:prstGeom prst="line">
                  <a:avLst/>
                </a:prstGeom>
                <a:grpFill/>
                <a:ln w="9525">
                  <a:solidFill>
                    <a:schemeClr val="accent1"/>
                  </a:solidFill>
                  <a:round/>
                  <a:headEnd/>
                  <a:tailEnd/>
                </a:ln>
                <a:extLst/>
              </p:spPr>
              <p:txBody>
                <a:bodyPr/>
                <a:lstStyle/>
                <a:p>
                  <a:endParaRPr lang="en-GB" dirty="0">
                    <a:solidFill>
                      <a:srgbClr val="002060"/>
                    </a:solidFill>
                  </a:endParaRPr>
                </a:p>
              </p:txBody>
            </p:sp>
            <p:sp>
              <p:nvSpPr>
                <p:cNvPr id="7255" name="Line 33"/>
                <p:cNvSpPr>
                  <a:spLocks noChangeShapeType="1"/>
                </p:cNvSpPr>
                <p:nvPr/>
              </p:nvSpPr>
              <p:spPr bwMode="gray">
                <a:xfrm flipH="1">
                  <a:off x="2112" y="3168"/>
                  <a:ext cx="48" cy="48"/>
                </a:xfrm>
                <a:prstGeom prst="line">
                  <a:avLst/>
                </a:prstGeom>
                <a:grpFill/>
                <a:ln w="9525">
                  <a:solidFill>
                    <a:schemeClr val="accent1"/>
                  </a:solidFill>
                  <a:round/>
                  <a:headEnd/>
                  <a:tailEnd/>
                </a:ln>
                <a:extLst/>
              </p:spPr>
              <p:txBody>
                <a:bodyPr/>
                <a:lstStyle/>
                <a:p>
                  <a:endParaRPr lang="en-GB" dirty="0">
                    <a:solidFill>
                      <a:srgbClr val="002060"/>
                    </a:solidFill>
                  </a:endParaRPr>
                </a:p>
              </p:txBody>
            </p:sp>
            <p:sp>
              <p:nvSpPr>
                <p:cNvPr id="7256" name="Line 34"/>
                <p:cNvSpPr>
                  <a:spLocks noChangeShapeType="1"/>
                </p:cNvSpPr>
                <p:nvPr/>
              </p:nvSpPr>
              <p:spPr bwMode="gray">
                <a:xfrm>
                  <a:off x="2112" y="3312"/>
                  <a:ext cx="48" cy="48"/>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nvGrpSpPr>
                <p:cNvPr id="7257" name="Group 35"/>
                <p:cNvGrpSpPr>
                  <a:grpSpLocks/>
                </p:cNvGrpSpPr>
                <p:nvPr/>
              </p:nvGrpSpPr>
              <p:grpSpPr bwMode="auto">
                <a:xfrm>
                  <a:off x="2208" y="3072"/>
                  <a:ext cx="144" cy="384"/>
                  <a:chOff x="2304" y="2064"/>
                  <a:chExt cx="144" cy="384"/>
                </a:xfrm>
                <a:grpFill/>
              </p:grpSpPr>
              <p:grpSp>
                <p:nvGrpSpPr>
                  <p:cNvPr id="7270" name="Group 36"/>
                  <p:cNvGrpSpPr>
                    <a:grpSpLocks/>
                  </p:cNvGrpSpPr>
                  <p:nvPr/>
                </p:nvGrpSpPr>
                <p:grpSpPr bwMode="auto">
                  <a:xfrm>
                    <a:off x="2304" y="2064"/>
                    <a:ext cx="144" cy="384"/>
                    <a:chOff x="2304" y="2064"/>
                    <a:chExt cx="144" cy="384"/>
                  </a:xfrm>
                  <a:grpFill/>
                </p:grpSpPr>
                <p:sp>
                  <p:nvSpPr>
                    <p:cNvPr id="7272" name="Rectangle 37"/>
                    <p:cNvSpPr>
                      <a:spLocks noChangeArrowheads="1"/>
                    </p:cNvSpPr>
                    <p:nvPr/>
                  </p:nvSpPr>
                  <p:spPr bwMode="gray">
                    <a:xfrm>
                      <a:off x="2352" y="2352"/>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73" name="Rectangle 38"/>
                    <p:cNvSpPr>
                      <a:spLocks noChangeArrowheads="1"/>
                    </p:cNvSpPr>
                    <p:nvPr/>
                  </p:nvSpPr>
                  <p:spPr bwMode="gray">
                    <a:xfrm>
                      <a:off x="2352" y="2064"/>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74" name="Line 39"/>
                    <p:cNvSpPr>
                      <a:spLocks noChangeShapeType="1"/>
                    </p:cNvSpPr>
                    <p:nvPr/>
                  </p:nvSpPr>
                  <p:spPr bwMode="gray">
                    <a:xfrm>
                      <a:off x="2304" y="2112"/>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sp>
                <p:nvSpPr>
                  <p:cNvPr id="7271" name="Line 40"/>
                  <p:cNvSpPr>
                    <a:spLocks noChangeShapeType="1"/>
                  </p:cNvSpPr>
                  <p:nvPr/>
                </p:nvSpPr>
                <p:spPr bwMode="gray">
                  <a:xfrm>
                    <a:off x="2304" y="2400"/>
                    <a:ext cx="96"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258" name="Group 41"/>
                <p:cNvGrpSpPr>
                  <a:grpSpLocks/>
                </p:cNvGrpSpPr>
                <p:nvPr/>
              </p:nvGrpSpPr>
              <p:grpSpPr bwMode="auto">
                <a:xfrm>
                  <a:off x="2352" y="3072"/>
                  <a:ext cx="144" cy="96"/>
                  <a:chOff x="2448" y="2064"/>
                  <a:chExt cx="144" cy="96"/>
                </a:xfrm>
                <a:grpFill/>
              </p:grpSpPr>
              <p:sp>
                <p:nvSpPr>
                  <p:cNvPr id="7268" name="Oval 42"/>
                  <p:cNvSpPr>
                    <a:spLocks noChangeArrowheads="1"/>
                  </p:cNvSpPr>
                  <p:nvPr/>
                </p:nvSpPr>
                <p:spPr bwMode="gray">
                  <a:xfrm>
                    <a:off x="2496" y="2064"/>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69" name="Line 43"/>
                  <p:cNvSpPr>
                    <a:spLocks noChangeShapeType="1"/>
                  </p:cNvSpPr>
                  <p:nvPr/>
                </p:nvSpPr>
                <p:spPr bwMode="gray">
                  <a:xfrm>
                    <a:off x="2448" y="2112"/>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259" name="Group 44"/>
                <p:cNvGrpSpPr>
                  <a:grpSpLocks/>
                </p:cNvGrpSpPr>
                <p:nvPr/>
              </p:nvGrpSpPr>
              <p:grpSpPr bwMode="auto">
                <a:xfrm>
                  <a:off x="2352" y="3360"/>
                  <a:ext cx="144" cy="96"/>
                  <a:chOff x="2448" y="2352"/>
                  <a:chExt cx="144" cy="96"/>
                </a:xfrm>
                <a:grpFill/>
              </p:grpSpPr>
              <p:sp>
                <p:nvSpPr>
                  <p:cNvPr id="7266" name="Oval 45"/>
                  <p:cNvSpPr>
                    <a:spLocks noChangeArrowheads="1"/>
                  </p:cNvSpPr>
                  <p:nvPr/>
                </p:nvSpPr>
                <p:spPr bwMode="gray">
                  <a:xfrm>
                    <a:off x="2496" y="2352"/>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67" name="Line 46"/>
                  <p:cNvSpPr>
                    <a:spLocks noChangeShapeType="1"/>
                  </p:cNvSpPr>
                  <p:nvPr/>
                </p:nvSpPr>
                <p:spPr bwMode="gray">
                  <a:xfrm>
                    <a:off x="2448" y="2400"/>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260" name="Group 47"/>
                <p:cNvGrpSpPr>
                  <a:grpSpLocks/>
                </p:cNvGrpSpPr>
                <p:nvPr/>
              </p:nvGrpSpPr>
              <p:grpSpPr bwMode="auto">
                <a:xfrm>
                  <a:off x="2496" y="3072"/>
                  <a:ext cx="144" cy="144"/>
                  <a:chOff x="2592" y="2064"/>
                  <a:chExt cx="144" cy="144"/>
                </a:xfrm>
                <a:grpFill/>
              </p:grpSpPr>
              <p:sp>
                <p:nvSpPr>
                  <p:cNvPr id="7264" name="AutoShape 48"/>
                  <p:cNvSpPr>
                    <a:spLocks noChangeArrowheads="1"/>
                  </p:cNvSpPr>
                  <p:nvPr/>
                </p:nvSpPr>
                <p:spPr bwMode="gray">
                  <a:xfrm>
                    <a:off x="2640" y="2064"/>
                    <a:ext cx="96" cy="144"/>
                  </a:xfrm>
                  <a:prstGeom prst="diamond">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65" name="Line 49"/>
                  <p:cNvSpPr>
                    <a:spLocks noChangeShapeType="1"/>
                  </p:cNvSpPr>
                  <p:nvPr/>
                </p:nvSpPr>
                <p:spPr bwMode="gray">
                  <a:xfrm>
                    <a:off x="2592" y="2112"/>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261" name="Group 50"/>
                <p:cNvGrpSpPr>
                  <a:grpSpLocks/>
                </p:cNvGrpSpPr>
                <p:nvPr/>
              </p:nvGrpSpPr>
              <p:grpSpPr bwMode="auto">
                <a:xfrm>
                  <a:off x="2496" y="3360"/>
                  <a:ext cx="144" cy="144"/>
                  <a:chOff x="2592" y="2352"/>
                  <a:chExt cx="144" cy="144"/>
                </a:xfrm>
                <a:grpFill/>
              </p:grpSpPr>
              <p:sp>
                <p:nvSpPr>
                  <p:cNvPr id="7262" name="AutoShape 51"/>
                  <p:cNvSpPr>
                    <a:spLocks noChangeArrowheads="1"/>
                  </p:cNvSpPr>
                  <p:nvPr/>
                </p:nvSpPr>
                <p:spPr bwMode="gray">
                  <a:xfrm>
                    <a:off x="2640" y="2352"/>
                    <a:ext cx="96" cy="144"/>
                  </a:xfrm>
                  <a:prstGeom prst="diamond">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63" name="Line 52"/>
                  <p:cNvSpPr>
                    <a:spLocks noChangeShapeType="1"/>
                  </p:cNvSpPr>
                  <p:nvPr/>
                </p:nvSpPr>
                <p:spPr bwMode="gray">
                  <a:xfrm>
                    <a:off x="2592" y="2400"/>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sp>
            <p:nvSpPr>
              <p:cNvPr id="7246" name="Line 53"/>
              <p:cNvSpPr>
                <a:spLocks noChangeShapeType="1"/>
              </p:cNvSpPr>
              <p:nvPr/>
            </p:nvSpPr>
            <p:spPr bwMode="gray">
              <a:xfrm>
                <a:off x="1200" y="2448"/>
                <a:ext cx="144"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sp>
          <p:nvSpPr>
            <p:cNvPr id="7240" name="Oval 58"/>
            <p:cNvSpPr>
              <a:spLocks noChangeArrowheads="1"/>
            </p:cNvSpPr>
            <p:nvPr/>
          </p:nvSpPr>
          <p:spPr bwMode="gray">
            <a:xfrm>
              <a:off x="1058" y="1034"/>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O</a:t>
              </a:r>
            </a:p>
          </p:txBody>
        </p:sp>
        <p:sp>
          <p:nvSpPr>
            <p:cNvPr id="7241" name="Oval 61"/>
            <p:cNvSpPr>
              <a:spLocks noChangeArrowheads="1"/>
            </p:cNvSpPr>
            <p:nvPr/>
          </p:nvSpPr>
          <p:spPr bwMode="gray">
            <a:xfrm>
              <a:off x="1378" y="1280"/>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D</a:t>
              </a:r>
            </a:p>
          </p:txBody>
        </p:sp>
        <p:sp>
          <p:nvSpPr>
            <p:cNvPr id="7242" name="Oval 67"/>
            <p:cNvSpPr>
              <a:spLocks noChangeArrowheads="1"/>
            </p:cNvSpPr>
            <p:nvPr/>
          </p:nvSpPr>
          <p:spPr bwMode="gray">
            <a:xfrm>
              <a:off x="1162" y="1858"/>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G</a:t>
              </a:r>
            </a:p>
          </p:txBody>
        </p:sp>
        <p:sp>
          <p:nvSpPr>
            <p:cNvPr id="7243" name="Oval 73"/>
            <p:cNvSpPr>
              <a:spLocks noChangeArrowheads="1"/>
            </p:cNvSpPr>
            <p:nvPr/>
          </p:nvSpPr>
          <p:spPr bwMode="gray">
            <a:xfrm>
              <a:off x="902" y="1634"/>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O</a:t>
              </a:r>
            </a:p>
          </p:txBody>
        </p:sp>
        <p:sp>
          <p:nvSpPr>
            <p:cNvPr id="7244" name="Oval 76"/>
            <p:cNvSpPr>
              <a:spLocks noChangeArrowheads="1"/>
            </p:cNvSpPr>
            <p:nvPr/>
          </p:nvSpPr>
          <p:spPr bwMode="gray">
            <a:xfrm>
              <a:off x="642" y="1442"/>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D</a:t>
              </a:r>
            </a:p>
          </p:txBody>
        </p:sp>
      </p:grpSp>
      <p:grpSp>
        <p:nvGrpSpPr>
          <p:cNvPr id="979008" name="Group 64"/>
          <p:cNvGrpSpPr>
            <a:grpSpLocks/>
          </p:cNvGrpSpPr>
          <p:nvPr/>
        </p:nvGrpSpPr>
        <p:grpSpPr bwMode="auto">
          <a:xfrm>
            <a:off x="4067175" y="1562098"/>
            <a:ext cx="2306681" cy="379426"/>
            <a:chOff x="2776" y="984"/>
            <a:chExt cx="1571" cy="238"/>
          </a:xfrm>
        </p:grpSpPr>
        <p:sp>
          <p:nvSpPr>
            <p:cNvPr id="7233" name="Rectangle 86"/>
            <p:cNvSpPr>
              <a:spLocks noChangeArrowheads="1"/>
            </p:cNvSpPr>
            <p:nvPr/>
          </p:nvSpPr>
          <p:spPr bwMode="gray">
            <a:xfrm>
              <a:off x="2776" y="984"/>
              <a:ext cx="413" cy="174"/>
            </a:xfrm>
            <a:prstGeom prst="rect">
              <a:avLst/>
            </a:prstGeom>
            <a:solidFill>
              <a:srgbClr val="FFC000"/>
            </a:solidFill>
            <a:ln w="9525">
              <a:solidFill>
                <a:srgbClr val="1D3970"/>
              </a:solidFill>
              <a:miter lim="800000"/>
              <a:headEnd/>
              <a:tailEnd/>
            </a:ln>
            <a:extLst/>
          </p:spPr>
          <p:txBody>
            <a:bodyPr wrap="none" lIns="0" tIns="0" rIns="0" bIns="0">
              <a:spAutoFit/>
            </a:bodyP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ea typeface="ＭＳ Ｐゴシック" pitchFamily="34" charset="-128"/>
                </a:rPr>
                <a:t>pyro-E</a:t>
              </a:r>
            </a:p>
          </p:txBody>
        </p:sp>
        <p:sp>
          <p:nvSpPr>
            <p:cNvPr id="7234" name="Rectangle 66"/>
            <p:cNvSpPr>
              <a:spLocks noChangeArrowheads="1"/>
            </p:cNvSpPr>
            <p:nvPr/>
          </p:nvSpPr>
          <p:spPr bwMode="gray">
            <a:xfrm>
              <a:off x="3375" y="1048"/>
              <a:ext cx="972" cy="174"/>
            </a:xfrm>
            <a:prstGeom prst="rect">
              <a:avLst/>
            </a:prstGeom>
            <a:solidFill>
              <a:srgbClr val="FFC000"/>
            </a:solid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a:solidFill>
                    <a:srgbClr val="002060"/>
                  </a:solidFill>
                </a:rPr>
                <a:t>Pyro-</a:t>
              </a:r>
              <a:r>
                <a:rPr lang="en-GB" altLang="en-US" dirty="0" err="1">
                  <a:solidFill>
                    <a:srgbClr val="002060"/>
                  </a:solidFill>
                </a:rPr>
                <a:t>Glu</a:t>
              </a:r>
              <a:r>
                <a:rPr lang="en-GB" altLang="en-US" dirty="0">
                  <a:solidFill>
                    <a:srgbClr val="002060"/>
                  </a:solidFill>
                </a:rPr>
                <a:t> (2)</a:t>
              </a:r>
            </a:p>
          </p:txBody>
        </p:sp>
      </p:grpSp>
      <p:grpSp>
        <p:nvGrpSpPr>
          <p:cNvPr id="979011" name="Group 67"/>
          <p:cNvGrpSpPr>
            <a:grpSpLocks/>
          </p:cNvGrpSpPr>
          <p:nvPr/>
        </p:nvGrpSpPr>
        <p:grpSpPr bwMode="auto">
          <a:xfrm>
            <a:off x="2674938" y="4699000"/>
            <a:ext cx="3868018" cy="1041400"/>
            <a:chOff x="1825" y="2960"/>
            <a:chExt cx="2640" cy="656"/>
          </a:xfrm>
        </p:grpSpPr>
        <p:sp>
          <p:nvSpPr>
            <p:cNvPr id="7231" name="Rectangle 148"/>
            <p:cNvSpPr>
              <a:spLocks noChangeArrowheads="1"/>
            </p:cNvSpPr>
            <p:nvPr/>
          </p:nvSpPr>
          <p:spPr bwMode="gray">
            <a:xfrm>
              <a:off x="1825" y="3412"/>
              <a:ext cx="95" cy="204"/>
            </a:xfrm>
            <a:prstGeom prst="rect">
              <a:avLst/>
            </a:prstGeom>
            <a:solidFill>
              <a:srgbClr val="FFC000"/>
            </a:solidFill>
            <a:ln w="9525">
              <a:solidFill>
                <a:srgbClr val="000000"/>
              </a:solidFill>
              <a:miter lim="800000"/>
              <a:headEnd/>
              <a:tailEnd/>
            </a:ln>
            <a:extLst/>
          </p:spPr>
          <p:txBody>
            <a:bodyPr wrap="none" lIns="0" tIns="0" rIns="0" bIns="0">
              <a:spAutoFit/>
            </a:bodyP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100" dirty="0">
                  <a:solidFill>
                    <a:srgbClr val="002060"/>
                  </a:solidFill>
                  <a:ea typeface="ＭＳ Ｐゴシック" pitchFamily="34" charset="-128"/>
                </a:rPr>
                <a:t>K</a:t>
              </a:r>
            </a:p>
          </p:txBody>
        </p:sp>
        <p:sp>
          <p:nvSpPr>
            <p:cNvPr id="7232" name="Rectangle 69"/>
            <p:cNvSpPr>
              <a:spLocks noChangeArrowheads="1"/>
            </p:cNvSpPr>
            <p:nvPr/>
          </p:nvSpPr>
          <p:spPr bwMode="gray">
            <a:xfrm>
              <a:off x="3376" y="2960"/>
              <a:ext cx="1089" cy="174"/>
            </a:xfrm>
            <a:prstGeom prst="rect">
              <a:avLst/>
            </a:prstGeom>
            <a:solidFill>
              <a:srgbClr val="FFC000"/>
            </a:solid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a:solidFill>
                    <a:srgbClr val="002060"/>
                  </a:solidFill>
                </a:rPr>
                <a:t>C-term Lys (2)</a:t>
              </a:r>
            </a:p>
          </p:txBody>
        </p:sp>
      </p:grpSp>
      <p:grpSp>
        <p:nvGrpSpPr>
          <p:cNvPr id="979014" name="Group 70"/>
          <p:cNvGrpSpPr>
            <a:grpSpLocks/>
          </p:cNvGrpSpPr>
          <p:nvPr/>
        </p:nvGrpSpPr>
        <p:grpSpPr bwMode="auto">
          <a:xfrm>
            <a:off x="2841625" y="1987550"/>
            <a:ext cx="4291013" cy="1801813"/>
            <a:chOff x="1939" y="1252"/>
            <a:chExt cx="2928" cy="1135"/>
          </a:xfrm>
          <a:solidFill>
            <a:srgbClr val="FFC000"/>
          </a:solidFill>
        </p:grpSpPr>
        <p:sp>
          <p:nvSpPr>
            <p:cNvPr id="7227" name="Oval 134"/>
            <p:cNvSpPr>
              <a:spLocks noChangeArrowheads="1"/>
            </p:cNvSpPr>
            <p:nvPr/>
          </p:nvSpPr>
          <p:spPr bwMode="gray">
            <a:xfrm>
              <a:off x="1939" y="1252"/>
              <a:ext cx="193" cy="193"/>
            </a:xfrm>
            <a:prstGeom prst="ellipse">
              <a:avLst/>
            </a:prstGeom>
            <a:grpFill/>
            <a:ln w="9525">
              <a:solidFill>
                <a:schemeClr val="tx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D</a:t>
              </a:r>
            </a:p>
          </p:txBody>
        </p:sp>
        <p:sp>
          <p:nvSpPr>
            <p:cNvPr id="7228" name="Oval 135"/>
            <p:cNvSpPr>
              <a:spLocks noChangeArrowheads="1"/>
            </p:cNvSpPr>
            <p:nvPr/>
          </p:nvSpPr>
          <p:spPr bwMode="gray">
            <a:xfrm>
              <a:off x="1995" y="2194"/>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D</a:t>
              </a:r>
            </a:p>
          </p:txBody>
        </p:sp>
        <p:sp>
          <p:nvSpPr>
            <p:cNvPr id="7229" name="Oval 132"/>
            <p:cNvSpPr>
              <a:spLocks noChangeArrowheads="1"/>
            </p:cNvSpPr>
            <p:nvPr/>
          </p:nvSpPr>
          <p:spPr bwMode="gray">
            <a:xfrm>
              <a:off x="2687" y="1364"/>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D</a:t>
              </a:r>
              <a:endParaRPr lang="en-GB" altLang="en-US" b="1" dirty="0">
                <a:solidFill>
                  <a:srgbClr val="002060"/>
                </a:solidFill>
                <a:ea typeface="ＭＳ Ｐゴシック" pitchFamily="34" charset="-128"/>
              </a:endParaRPr>
            </a:p>
          </p:txBody>
        </p:sp>
        <p:sp>
          <p:nvSpPr>
            <p:cNvPr id="7230" name="Rectangle 74"/>
            <p:cNvSpPr>
              <a:spLocks noChangeArrowheads="1"/>
            </p:cNvSpPr>
            <p:nvPr/>
          </p:nvSpPr>
          <p:spPr bwMode="gray">
            <a:xfrm>
              <a:off x="3376" y="1366"/>
              <a:ext cx="1491" cy="173"/>
            </a:xfrm>
            <a:prstGeom prst="rect">
              <a:avLst/>
            </a:prstGeom>
            <a:grp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err="1">
                  <a:solidFill>
                    <a:srgbClr val="002060"/>
                  </a:solidFill>
                </a:rPr>
                <a:t>Deamidation</a:t>
              </a:r>
              <a:r>
                <a:rPr lang="en-GB" altLang="en-US" dirty="0">
                  <a:solidFill>
                    <a:srgbClr val="002060"/>
                  </a:solidFill>
                </a:rPr>
                <a:t> (3 x 2)</a:t>
              </a:r>
            </a:p>
          </p:txBody>
        </p:sp>
      </p:grpSp>
      <p:grpSp>
        <p:nvGrpSpPr>
          <p:cNvPr id="979019" name="Group 75"/>
          <p:cNvGrpSpPr>
            <a:grpSpLocks/>
          </p:cNvGrpSpPr>
          <p:nvPr/>
        </p:nvGrpSpPr>
        <p:grpSpPr bwMode="auto">
          <a:xfrm>
            <a:off x="3298825" y="1619250"/>
            <a:ext cx="4640263" cy="1330325"/>
            <a:chOff x="2251" y="1020"/>
            <a:chExt cx="3164" cy="838"/>
          </a:xfrm>
          <a:solidFill>
            <a:srgbClr val="FFC000"/>
          </a:solidFill>
        </p:grpSpPr>
        <p:sp>
          <p:nvSpPr>
            <p:cNvPr id="7224" name="Oval 82"/>
            <p:cNvSpPr>
              <a:spLocks noChangeArrowheads="1"/>
            </p:cNvSpPr>
            <p:nvPr/>
          </p:nvSpPr>
          <p:spPr bwMode="gray">
            <a:xfrm>
              <a:off x="2251" y="1020"/>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O</a:t>
              </a:r>
            </a:p>
          </p:txBody>
        </p:sp>
        <p:sp>
          <p:nvSpPr>
            <p:cNvPr id="7225" name="Oval 83"/>
            <p:cNvSpPr>
              <a:spLocks noChangeArrowheads="1"/>
            </p:cNvSpPr>
            <p:nvPr/>
          </p:nvSpPr>
          <p:spPr bwMode="gray">
            <a:xfrm>
              <a:off x="2427" y="1588"/>
              <a:ext cx="193" cy="193"/>
            </a:xfrm>
            <a:prstGeom prst="ellipse">
              <a:avLst/>
            </a:prstGeom>
            <a:grp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O</a:t>
              </a:r>
            </a:p>
          </p:txBody>
        </p:sp>
        <p:sp>
          <p:nvSpPr>
            <p:cNvPr id="7226" name="Rectangle 78"/>
            <p:cNvSpPr>
              <a:spLocks noChangeArrowheads="1"/>
            </p:cNvSpPr>
            <p:nvPr/>
          </p:nvSpPr>
          <p:spPr bwMode="gray">
            <a:xfrm>
              <a:off x="3376" y="1685"/>
              <a:ext cx="2039" cy="173"/>
            </a:xfrm>
            <a:prstGeom prst="rect">
              <a:avLst/>
            </a:prstGeom>
            <a:grp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a:solidFill>
                    <a:srgbClr val="002060"/>
                  </a:solidFill>
                </a:rPr>
                <a:t>Methionine oxidation (2 x 2)</a:t>
              </a:r>
            </a:p>
          </p:txBody>
        </p:sp>
      </p:grpSp>
      <p:grpSp>
        <p:nvGrpSpPr>
          <p:cNvPr id="979023" name="Group 79"/>
          <p:cNvGrpSpPr>
            <a:grpSpLocks/>
          </p:cNvGrpSpPr>
          <p:nvPr/>
        </p:nvGrpSpPr>
        <p:grpSpPr bwMode="auto">
          <a:xfrm>
            <a:off x="2924175" y="2876550"/>
            <a:ext cx="3883025" cy="1924050"/>
            <a:chOff x="1995" y="1812"/>
            <a:chExt cx="2648" cy="1212"/>
          </a:xfrm>
        </p:grpSpPr>
        <p:sp>
          <p:nvSpPr>
            <p:cNvPr id="7221" name="Oval 143"/>
            <p:cNvSpPr>
              <a:spLocks noChangeArrowheads="1"/>
            </p:cNvSpPr>
            <p:nvPr/>
          </p:nvSpPr>
          <p:spPr bwMode="gray">
            <a:xfrm>
              <a:off x="1995" y="2831"/>
              <a:ext cx="193" cy="193"/>
            </a:xfrm>
            <a:prstGeom prst="ellipse">
              <a:avLst/>
            </a:prstGeom>
            <a:solidFill>
              <a:srgbClr val="FFC000"/>
            </a:solid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G</a:t>
              </a:r>
            </a:p>
          </p:txBody>
        </p:sp>
        <p:sp>
          <p:nvSpPr>
            <p:cNvPr id="7222" name="Oval 144"/>
            <p:cNvSpPr>
              <a:spLocks noChangeArrowheads="1"/>
            </p:cNvSpPr>
            <p:nvPr/>
          </p:nvSpPr>
          <p:spPr bwMode="gray">
            <a:xfrm>
              <a:off x="2115" y="1812"/>
              <a:ext cx="193" cy="193"/>
            </a:xfrm>
            <a:prstGeom prst="ellipse">
              <a:avLst/>
            </a:prstGeom>
            <a:solidFill>
              <a:srgbClr val="FFC000"/>
            </a:solidFill>
            <a:ln w="9525">
              <a:solidFill>
                <a:schemeClr val="accent1"/>
              </a:solidFill>
              <a:round/>
              <a:headEnd/>
              <a:tailEnd/>
            </a:ln>
          </p:spPr>
          <p:txBody>
            <a:bodyPr lIns="18856" tIns="18856" rIns="18856" bIns="18856" anchor="ctr" anchorCtr="1"/>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solidFill>
                    <a:srgbClr val="002060"/>
                  </a:solidFill>
                </a:rPr>
                <a:t>G</a:t>
              </a:r>
            </a:p>
          </p:txBody>
        </p:sp>
        <p:sp>
          <p:nvSpPr>
            <p:cNvPr id="7223" name="Rectangle 82"/>
            <p:cNvSpPr>
              <a:spLocks noChangeArrowheads="1"/>
            </p:cNvSpPr>
            <p:nvPr/>
          </p:nvSpPr>
          <p:spPr bwMode="gray">
            <a:xfrm>
              <a:off x="3376" y="2004"/>
              <a:ext cx="1267" cy="173"/>
            </a:xfrm>
            <a:prstGeom prst="rect">
              <a:avLst/>
            </a:prstGeom>
            <a:solidFill>
              <a:srgbClr val="FFC000"/>
            </a:solid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err="1">
                  <a:solidFill>
                    <a:srgbClr val="002060"/>
                  </a:solidFill>
                </a:rPr>
                <a:t>Glycation</a:t>
              </a:r>
              <a:r>
                <a:rPr lang="en-GB" altLang="en-US" dirty="0">
                  <a:solidFill>
                    <a:srgbClr val="002060"/>
                  </a:solidFill>
                </a:rPr>
                <a:t> (2 x 2)</a:t>
              </a:r>
            </a:p>
          </p:txBody>
        </p:sp>
      </p:grpSp>
      <p:grpSp>
        <p:nvGrpSpPr>
          <p:cNvPr id="979027" name="Group 83"/>
          <p:cNvGrpSpPr>
            <a:grpSpLocks/>
          </p:cNvGrpSpPr>
          <p:nvPr/>
        </p:nvGrpSpPr>
        <p:grpSpPr bwMode="auto">
          <a:xfrm>
            <a:off x="2789238" y="3686175"/>
            <a:ext cx="5681662" cy="863600"/>
            <a:chOff x="1903" y="2322"/>
            <a:chExt cx="3879" cy="544"/>
          </a:xfrm>
          <a:solidFill>
            <a:srgbClr val="FFC000"/>
          </a:solidFill>
        </p:grpSpPr>
        <p:grpSp>
          <p:nvGrpSpPr>
            <p:cNvPr id="7191" name="Group 84"/>
            <p:cNvGrpSpPr>
              <a:grpSpLocks/>
            </p:cNvGrpSpPr>
            <p:nvPr/>
          </p:nvGrpSpPr>
          <p:grpSpPr bwMode="auto">
            <a:xfrm>
              <a:off x="1903" y="2482"/>
              <a:ext cx="884" cy="384"/>
              <a:chOff x="1903" y="2482"/>
              <a:chExt cx="884" cy="384"/>
            </a:xfrm>
            <a:grpFill/>
          </p:grpSpPr>
          <p:grpSp>
            <p:nvGrpSpPr>
              <p:cNvPr id="7193" name="Group 89"/>
              <p:cNvGrpSpPr>
                <a:grpSpLocks/>
              </p:cNvGrpSpPr>
              <p:nvPr/>
            </p:nvGrpSpPr>
            <p:grpSpPr bwMode="auto">
              <a:xfrm>
                <a:off x="2007" y="2482"/>
                <a:ext cx="416" cy="288"/>
                <a:chOff x="1728" y="2256"/>
                <a:chExt cx="384" cy="288"/>
              </a:xfrm>
              <a:grpFill/>
            </p:grpSpPr>
            <p:sp>
              <p:nvSpPr>
                <p:cNvPr id="7217" name="Rectangle 90"/>
                <p:cNvSpPr>
                  <a:spLocks noChangeArrowheads="1"/>
                </p:cNvSpPr>
                <p:nvPr/>
              </p:nvSpPr>
              <p:spPr bwMode="gray">
                <a:xfrm>
                  <a:off x="1728" y="2400"/>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18" name="AutoShape 91"/>
                <p:cNvSpPr>
                  <a:spLocks noChangeArrowheads="1"/>
                </p:cNvSpPr>
                <p:nvPr/>
              </p:nvSpPr>
              <p:spPr bwMode="gray">
                <a:xfrm>
                  <a:off x="1728" y="2256"/>
                  <a:ext cx="96" cy="96"/>
                </a:xfrm>
                <a:prstGeom prst="triangle">
                  <a:avLst>
                    <a:gd name="adj" fmla="val 50000"/>
                  </a:avLst>
                </a:prstGeom>
                <a:grpFill/>
                <a:ln w="19050">
                  <a:solidFill>
                    <a:schemeClr val="accent1"/>
                  </a:solidFill>
                  <a:miter lim="800000"/>
                  <a:headEnd/>
                  <a:tailEnd/>
                </a:ln>
                <a:extLst/>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19" name="Line 92"/>
                <p:cNvSpPr>
                  <a:spLocks noChangeShapeType="1"/>
                </p:cNvSpPr>
                <p:nvPr/>
              </p:nvSpPr>
              <p:spPr bwMode="gray">
                <a:xfrm flipH="1">
                  <a:off x="2064" y="2352"/>
                  <a:ext cx="48" cy="48"/>
                </a:xfrm>
                <a:prstGeom prst="line">
                  <a:avLst/>
                </a:prstGeom>
                <a:grpFill/>
                <a:ln w="9525">
                  <a:solidFill>
                    <a:schemeClr val="accent1"/>
                  </a:solidFill>
                  <a:round/>
                  <a:headEnd/>
                  <a:tailEnd/>
                </a:ln>
                <a:extLst/>
              </p:spPr>
              <p:txBody>
                <a:bodyPr/>
                <a:lstStyle/>
                <a:p>
                  <a:endParaRPr lang="en-GB" dirty="0">
                    <a:solidFill>
                      <a:srgbClr val="002060"/>
                    </a:solidFill>
                  </a:endParaRPr>
                </a:p>
              </p:txBody>
            </p:sp>
            <p:sp>
              <p:nvSpPr>
                <p:cNvPr id="7220" name="Line 93"/>
                <p:cNvSpPr>
                  <a:spLocks noChangeShapeType="1"/>
                </p:cNvSpPr>
                <p:nvPr/>
              </p:nvSpPr>
              <p:spPr bwMode="gray">
                <a:xfrm>
                  <a:off x="2064" y="2496"/>
                  <a:ext cx="48" cy="48"/>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194" name="Group 95"/>
              <p:cNvGrpSpPr>
                <a:grpSpLocks/>
              </p:cNvGrpSpPr>
              <p:nvPr/>
            </p:nvGrpSpPr>
            <p:grpSpPr bwMode="auto">
              <a:xfrm>
                <a:off x="1903" y="2482"/>
                <a:ext cx="884" cy="384"/>
                <a:chOff x="1632" y="2256"/>
                <a:chExt cx="816" cy="384"/>
              </a:xfrm>
              <a:grpFill/>
            </p:grpSpPr>
            <p:grpSp>
              <p:nvGrpSpPr>
                <p:cNvPr id="7195" name="Group 96"/>
                <p:cNvGrpSpPr>
                  <a:grpSpLocks/>
                </p:cNvGrpSpPr>
                <p:nvPr/>
              </p:nvGrpSpPr>
              <p:grpSpPr bwMode="auto">
                <a:xfrm>
                  <a:off x="1632" y="2256"/>
                  <a:ext cx="528" cy="384"/>
                  <a:chOff x="1584" y="2256"/>
                  <a:chExt cx="528" cy="384"/>
                </a:xfrm>
                <a:grpFill/>
              </p:grpSpPr>
              <p:grpSp>
                <p:nvGrpSpPr>
                  <p:cNvPr id="7208" name="Group 97"/>
                  <p:cNvGrpSpPr>
                    <a:grpSpLocks/>
                  </p:cNvGrpSpPr>
                  <p:nvPr/>
                </p:nvGrpSpPr>
                <p:grpSpPr bwMode="auto">
                  <a:xfrm>
                    <a:off x="1584" y="2448"/>
                    <a:ext cx="528" cy="0"/>
                    <a:chOff x="1584" y="2448"/>
                    <a:chExt cx="528" cy="0"/>
                  </a:xfrm>
                  <a:grpFill/>
                </p:grpSpPr>
                <p:sp>
                  <p:nvSpPr>
                    <p:cNvPr id="7215" name="Line 98"/>
                    <p:cNvSpPr>
                      <a:spLocks noChangeShapeType="1"/>
                    </p:cNvSpPr>
                    <p:nvPr/>
                  </p:nvSpPr>
                  <p:spPr bwMode="gray">
                    <a:xfrm>
                      <a:off x="1728" y="2448"/>
                      <a:ext cx="384" cy="0"/>
                    </a:xfrm>
                    <a:prstGeom prst="line">
                      <a:avLst/>
                    </a:prstGeom>
                    <a:grpFill/>
                    <a:ln w="9525">
                      <a:solidFill>
                        <a:schemeClr val="accent1"/>
                      </a:solidFill>
                      <a:round/>
                      <a:headEnd/>
                      <a:tailEnd/>
                    </a:ln>
                    <a:extLst/>
                  </p:spPr>
                  <p:txBody>
                    <a:bodyPr/>
                    <a:lstStyle/>
                    <a:p>
                      <a:endParaRPr lang="en-GB" dirty="0">
                        <a:solidFill>
                          <a:srgbClr val="002060"/>
                        </a:solidFill>
                      </a:endParaRPr>
                    </a:p>
                  </p:txBody>
                </p:sp>
                <p:sp>
                  <p:nvSpPr>
                    <p:cNvPr id="7216" name="Line 99"/>
                    <p:cNvSpPr>
                      <a:spLocks noChangeShapeType="1"/>
                    </p:cNvSpPr>
                    <p:nvPr/>
                  </p:nvSpPr>
                  <p:spPr bwMode="gray">
                    <a:xfrm flipH="1">
                      <a:off x="1584" y="2448"/>
                      <a:ext cx="96"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209" name="Group 100"/>
                  <p:cNvGrpSpPr>
                    <a:grpSpLocks/>
                  </p:cNvGrpSpPr>
                  <p:nvPr/>
                </p:nvGrpSpPr>
                <p:grpSpPr bwMode="auto">
                  <a:xfrm>
                    <a:off x="1728" y="2256"/>
                    <a:ext cx="384" cy="384"/>
                    <a:chOff x="1728" y="2256"/>
                    <a:chExt cx="384" cy="384"/>
                  </a:xfrm>
                  <a:grpFill/>
                </p:grpSpPr>
                <p:sp>
                  <p:nvSpPr>
                    <p:cNvPr id="7210" name="Rectangle 101"/>
                    <p:cNvSpPr>
                      <a:spLocks noChangeArrowheads="1"/>
                    </p:cNvSpPr>
                    <p:nvPr/>
                  </p:nvSpPr>
                  <p:spPr bwMode="gray">
                    <a:xfrm>
                      <a:off x="1824" y="2400"/>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11" name="Oval 102"/>
                    <p:cNvSpPr>
                      <a:spLocks noChangeArrowheads="1"/>
                    </p:cNvSpPr>
                    <p:nvPr/>
                  </p:nvSpPr>
                  <p:spPr bwMode="gray">
                    <a:xfrm>
                      <a:off x="2016" y="2544"/>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12" name="Oval 103"/>
                    <p:cNvSpPr>
                      <a:spLocks noChangeArrowheads="1"/>
                    </p:cNvSpPr>
                    <p:nvPr/>
                  </p:nvSpPr>
                  <p:spPr bwMode="gray">
                    <a:xfrm>
                      <a:off x="2016" y="2256"/>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13" name="Oval 104"/>
                    <p:cNvSpPr>
                      <a:spLocks noChangeArrowheads="1"/>
                    </p:cNvSpPr>
                    <p:nvPr/>
                  </p:nvSpPr>
                  <p:spPr bwMode="gray">
                    <a:xfrm>
                      <a:off x="1968" y="2400"/>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14" name="Line 105"/>
                    <p:cNvSpPr>
                      <a:spLocks noChangeShapeType="1"/>
                    </p:cNvSpPr>
                    <p:nvPr/>
                  </p:nvSpPr>
                  <p:spPr bwMode="gray">
                    <a:xfrm>
                      <a:off x="1728" y="2352"/>
                      <a:ext cx="0" cy="96"/>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grpSp>
              <p:nvGrpSpPr>
                <p:cNvPr id="7196" name="Group 106"/>
                <p:cNvGrpSpPr>
                  <a:grpSpLocks/>
                </p:cNvGrpSpPr>
                <p:nvPr/>
              </p:nvGrpSpPr>
              <p:grpSpPr bwMode="auto">
                <a:xfrm>
                  <a:off x="2160" y="2256"/>
                  <a:ext cx="144" cy="384"/>
                  <a:chOff x="2304" y="2064"/>
                  <a:chExt cx="144" cy="384"/>
                </a:xfrm>
                <a:grpFill/>
              </p:grpSpPr>
              <p:grpSp>
                <p:nvGrpSpPr>
                  <p:cNvPr id="7203" name="Group 107"/>
                  <p:cNvGrpSpPr>
                    <a:grpSpLocks/>
                  </p:cNvGrpSpPr>
                  <p:nvPr/>
                </p:nvGrpSpPr>
                <p:grpSpPr bwMode="auto">
                  <a:xfrm>
                    <a:off x="2304" y="2064"/>
                    <a:ext cx="144" cy="384"/>
                    <a:chOff x="2304" y="2064"/>
                    <a:chExt cx="144" cy="384"/>
                  </a:xfrm>
                  <a:grpFill/>
                </p:grpSpPr>
                <p:sp>
                  <p:nvSpPr>
                    <p:cNvPr id="7205" name="Rectangle 108"/>
                    <p:cNvSpPr>
                      <a:spLocks noChangeArrowheads="1"/>
                    </p:cNvSpPr>
                    <p:nvPr/>
                  </p:nvSpPr>
                  <p:spPr bwMode="gray">
                    <a:xfrm>
                      <a:off x="2352" y="2352"/>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06" name="Rectangle 109"/>
                    <p:cNvSpPr>
                      <a:spLocks noChangeArrowheads="1"/>
                    </p:cNvSpPr>
                    <p:nvPr/>
                  </p:nvSpPr>
                  <p:spPr bwMode="gray">
                    <a:xfrm>
                      <a:off x="2352" y="2064"/>
                      <a:ext cx="96" cy="96"/>
                    </a:xfrm>
                    <a:prstGeom prst="rect">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07" name="Line 110"/>
                    <p:cNvSpPr>
                      <a:spLocks noChangeShapeType="1"/>
                    </p:cNvSpPr>
                    <p:nvPr/>
                  </p:nvSpPr>
                  <p:spPr bwMode="gray">
                    <a:xfrm>
                      <a:off x="2304" y="2112"/>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sp>
                <p:nvSpPr>
                  <p:cNvPr id="7204" name="Line 111"/>
                  <p:cNvSpPr>
                    <a:spLocks noChangeShapeType="1"/>
                  </p:cNvSpPr>
                  <p:nvPr/>
                </p:nvSpPr>
                <p:spPr bwMode="gray">
                  <a:xfrm>
                    <a:off x="2304" y="2400"/>
                    <a:ext cx="96"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197" name="Group 112"/>
                <p:cNvGrpSpPr>
                  <a:grpSpLocks/>
                </p:cNvGrpSpPr>
                <p:nvPr/>
              </p:nvGrpSpPr>
              <p:grpSpPr bwMode="auto">
                <a:xfrm>
                  <a:off x="2304" y="2256"/>
                  <a:ext cx="144" cy="96"/>
                  <a:chOff x="2448" y="2064"/>
                  <a:chExt cx="144" cy="96"/>
                </a:xfrm>
                <a:grpFill/>
              </p:grpSpPr>
              <p:sp>
                <p:nvSpPr>
                  <p:cNvPr id="7201" name="Oval 113"/>
                  <p:cNvSpPr>
                    <a:spLocks noChangeArrowheads="1"/>
                  </p:cNvSpPr>
                  <p:nvPr/>
                </p:nvSpPr>
                <p:spPr bwMode="gray">
                  <a:xfrm>
                    <a:off x="2496" y="2064"/>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02" name="Line 114"/>
                  <p:cNvSpPr>
                    <a:spLocks noChangeShapeType="1"/>
                  </p:cNvSpPr>
                  <p:nvPr/>
                </p:nvSpPr>
                <p:spPr bwMode="gray">
                  <a:xfrm>
                    <a:off x="2448" y="2112"/>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198" name="Group 115"/>
                <p:cNvGrpSpPr>
                  <a:grpSpLocks/>
                </p:cNvGrpSpPr>
                <p:nvPr/>
              </p:nvGrpSpPr>
              <p:grpSpPr bwMode="auto">
                <a:xfrm>
                  <a:off x="2304" y="2544"/>
                  <a:ext cx="144" cy="96"/>
                  <a:chOff x="2448" y="2352"/>
                  <a:chExt cx="144" cy="96"/>
                </a:xfrm>
                <a:grpFill/>
              </p:grpSpPr>
              <p:sp>
                <p:nvSpPr>
                  <p:cNvPr id="7199" name="Oval 116"/>
                  <p:cNvSpPr>
                    <a:spLocks noChangeArrowheads="1"/>
                  </p:cNvSpPr>
                  <p:nvPr/>
                </p:nvSpPr>
                <p:spPr bwMode="gray">
                  <a:xfrm>
                    <a:off x="2496" y="2352"/>
                    <a:ext cx="96" cy="96"/>
                  </a:xfrm>
                  <a:prstGeom prst="ellipse">
                    <a:avLst/>
                  </a:prstGeom>
                  <a:grpFill/>
                  <a:ln w="19050">
                    <a:solidFill>
                      <a:schemeClr val="accent1"/>
                    </a:solidFill>
                    <a:round/>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200" name="Line 117"/>
                  <p:cNvSpPr>
                    <a:spLocks noChangeShapeType="1"/>
                  </p:cNvSpPr>
                  <p:nvPr/>
                </p:nvSpPr>
                <p:spPr bwMode="gray">
                  <a:xfrm>
                    <a:off x="2448" y="2400"/>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grpSp>
        <p:sp>
          <p:nvSpPr>
            <p:cNvPr id="7192" name="Rectangle 113"/>
            <p:cNvSpPr>
              <a:spLocks noChangeArrowheads="1"/>
            </p:cNvSpPr>
            <p:nvPr/>
          </p:nvSpPr>
          <p:spPr bwMode="gray">
            <a:xfrm>
              <a:off x="3376" y="2322"/>
              <a:ext cx="2406" cy="173"/>
            </a:xfrm>
            <a:prstGeom prst="rect">
              <a:avLst/>
            </a:prstGeom>
            <a:grp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a:solidFill>
                    <a:srgbClr val="002060"/>
                  </a:solidFill>
                </a:rPr>
                <a:t>High mannose, G0, G1, G1, G2 (5)</a:t>
              </a:r>
            </a:p>
          </p:txBody>
        </p:sp>
      </p:grpSp>
      <p:grpSp>
        <p:nvGrpSpPr>
          <p:cNvPr id="979058" name="Group 114"/>
          <p:cNvGrpSpPr>
            <a:grpSpLocks/>
          </p:cNvGrpSpPr>
          <p:nvPr/>
        </p:nvGrpSpPr>
        <p:grpSpPr bwMode="auto">
          <a:xfrm>
            <a:off x="4084638" y="3940175"/>
            <a:ext cx="2462212" cy="685800"/>
            <a:chOff x="2787" y="2482"/>
            <a:chExt cx="1682" cy="432"/>
          </a:xfrm>
          <a:solidFill>
            <a:srgbClr val="FFC000"/>
          </a:solidFill>
        </p:grpSpPr>
        <p:grpSp>
          <p:nvGrpSpPr>
            <p:cNvPr id="7183" name="Group 120"/>
            <p:cNvGrpSpPr>
              <a:grpSpLocks/>
            </p:cNvGrpSpPr>
            <p:nvPr/>
          </p:nvGrpSpPr>
          <p:grpSpPr bwMode="auto">
            <a:xfrm>
              <a:off x="2787" y="2482"/>
              <a:ext cx="156" cy="432"/>
              <a:chOff x="2448" y="2256"/>
              <a:chExt cx="144" cy="432"/>
            </a:xfrm>
            <a:grpFill/>
          </p:grpSpPr>
          <p:grpSp>
            <p:nvGrpSpPr>
              <p:cNvPr id="7185" name="Group 121"/>
              <p:cNvGrpSpPr>
                <a:grpSpLocks/>
              </p:cNvGrpSpPr>
              <p:nvPr/>
            </p:nvGrpSpPr>
            <p:grpSpPr bwMode="auto">
              <a:xfrm>
                <a:off x="2448" y="2256"/>
                <a:ext cx="144" cy="144"/>
                <a:chOff x="2592" y="2064"/>
                <a:chExt cx="144" cy="144"/>
              </a:xfrm>
              <a:grpFill/>
            </p:grpSpPr>
            <p:sp>
              <p:nvSpPr>
                <p:cNvPr id="7189" name="AutoShape 122"/>
                <p:cNvSpPr>
                  <a:spLocks noChangeArrowheads="1"/>
                </p:cNvSpPr>
                <p:nvPr/>
              </p:nvSpPr>
              <p:spPr bwMode="gray">
                <a:xfrm>
                  <a:off x="2640" y="2064"/>
                  <a:ext cx="96" cy="144"/>
                </a:xfrm>
                <a:prstGeom prst="diamond">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190" name="Line 123"/>
                <p:cNvSpPr>
                  <a:spLocks noChangeShapeType="1"/>
                </p:cNvSpPr>
                <p:nvPr/>
              </p:nvSpPr>
              <p:spPr bwMode="gray">
                <a:xfrm>
                  <a:off x="2592" y="2112"/>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nvGrpSpPr>
              <p:cNvPr id="7186" name="Group 124"/>
              <p:cNvGrpSpPr>
                <a:grpSpLocks/>
              </p:cNvGrpSpPr>
              <p:nvPr/>
            </p:nvGrpSpPr>
            <p:grpSpPr bwMode="auto">
              <a:xfrm>
                <a:off x="2448" y="2544"/>
                <a:ext cx="144" cy="144"/>
                <a:chOff x="2592" y="2352"/>
                <a:chExt cx="144" cy="144"/>
              </a:xfrm>
              <a:grpFill/>
            </p:grpSpPr>
            <p:sp>
              <p:nvSpPr>
                <p:cNvPr id="7187" name="AutoShape 125"/>
                <p:cNvSpPr>
                  <a:spLocks noChangeArrowheads="1"/>
                </p:cNvSpPr>
                <p:nvPr/>
              </p:nvSpPr>
              <p:spPr bwMode="gray">
                <a:xfrm>
                  <a:off x="2640" y="2352"/>
                  <a:ext cx="96" cy="144"/>
                </a:xfrm>
                <a:prstGeom prst="diamond">
                  <a:avLst/>
                </a:prstGeom>
                <a:grpFill/>
                <a:ln w="9525">
                  <a:solidFill>
                    <a:schemeClr val="accent1"/>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sz="1700" b="1" dirty="0">
                    <a:solidFill>
                      <a:srgbClr val="002060"/>
                    </a:solidFill>
                    <a:ea typeface="ＭＳ Ｐゴシック" pitchFamily="34" charset="-128"/>
                  </a:endParaRPr>
                </a:p>
              </p:txBody>
            </p:sp>
            <p:sp>
              <p:nvSpPr>
                <p:cNvPr id="7188" name="Line 126"/>
                <p:cNvSpPr>
                  <a:spLocks noChangeShapeType="1"/>
                </p:cNvSpPr>
                <p:nvPr/>
              </p:nvSpPr>
              <p:spPr bwMode="gray">
                <a:xfrm>
                  <a:off x="2592" y="2400"/>
                  <a:ext cx="48" cy="0"/>
                </a:xfrm>
                <a:prstGeom prst="line">
                  <a:avLst/>
                </a:prstGeom>
                <a:grpFill/>
                <a:ln w="9525">
                  <a:solidFill>
                    <a:schemeClr val="accent1"/>
                  </a:solidFill>
                  <a:round/>
                  <a:headEnd/>
                  <a:tailEnd/>
                </a:ln>
                <a:extLst/>
              </p:spPr>
              <p:txBody>
                <a:bodyPr/>
                <a:lstStyle/>
                <a:p>
                  <a:endParaRPr lang="en-GB" dirty="0">
                    <a:solidFill>
                      <a:srgbClr val="002060"/>
                    </a:solidFill>
                  </a:endParaRPr>
                </a:p>
              </p:txBody>
            </p:sp>
          </p:grpSp>
        </p:grpSp>
        <p:sp>
          <p:nvSpPr>
            <p:cNvPr id="7184" name="Rectangle 122"/>
            <p:cNvSpPr>
              <a:spLocks noChangeArrowheads="1"/>
            </p:cNvSpPr>
            <p:nvPr/>
          </p:nvSpPr>
          <p:spPr bwMode="gray">
            <a:xfrm>
              <a:off x="3376" y="2641"/>
              <a:ext cx="1093" cy="173"/>
            </a:xfrm>
            <a:prstGeom prst="rect">
              <a:avLst/>
            </a:prstGeom>
            <a:grpFill/>
            <a:ln w="12700">
              <a:solidFill>
                <a:srgbClr val="000000"/>
              </a:solidFill>
              <a:miter lim="800000"/>
              <a:headEnd/>
              <a:tailEnd/>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err="1">
                  <a:solidFill>
                    <a:srgbClr val="002060"/>
                  </a:solidFill>
                </a:rPr>
                <a:t>Sialylation</a:t>
              </a:r>
              <a:r>
                <a:rPr lang="en-GB" altLang="en-US" dirty="0">
                  <a:solidFill>
                    <a:srgbClr val="002060"/>
                  </a:solidFill>
                </a:rPr>
                <a:t> (5)</a:t>
              </a:r>
            </a:p>
          </p:txBody>
        </p:sp>
      </p:grpSp>
      <p:sp>
        <p:nvSpPr>
          <p:cNvPr id="979067" name="Rectangle 123"/>
          <p:cNvSpPr>
            <a:spLocks noChangeArrowheads="1"/>
          </p:cNvSpPr>
          <p:nvPr/>
        </p:nvSpPr>
        <p:spPr bwMode="gray">
          <a:xfrm>
            <a:off x="4945063" y="5205413"/>
            <a:ext cx="3100529" cy="276999"/>
          </a:xfrm>
          <a:prstGeom prst="rect">
            <a:avLst/>
          </a:prstGeom>
          <a:solidFill>
            <a:srgbClr val="FFC000"/>
          </a:solidFill>
          <a:ln>
            <a:solidFill>
              <a:srgbClr val="1D3970"/>
            </a:solidFill>
          </a:ln>
          <a:extLst/>
        </p:spPr>
        <p:txBody>
          <a:bodyPr wrap="none" lIns="0" tIns="0" rIns="0" bIns="0">
            <a:spAutoFit/>
          </a:bodyPr>
          <a:lstStyle>
            <a:lvl1pPr marL="300038" indent="-300038"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buSzPct val="100000"/>
              <a:buFontTx/>
              <a:buChar char="•"/>
            </a:pPr>
            <a:r>
              <a:rPr lang="en-GB" altLang="en-US" dirty="0">
                <a:solidFill>
                  <a:srgbClr val="002060"/>
                </a:solidFill>
              </a:rPr>
              <a:t>2 x 6 x 4 x 4 x 5 x 5 x 2 = 9,600</a:t>
            </a:r>
          </a:p>
        </p:txBody>
      </p:sp>
      <p:grpSp>
        <p:nvGrpSpPr>
          <p:cNvPr id="124" name="Group 5"/>
          <p:cNvGrpSpPr>
            <a:grpSpLocks/>
          </p:cNvGrpSpPr>
          <p:nvPr/>
        </p:nvGrpSpPr>
        <p:grpSpPr bwMode="auto">
          <a:xfrm>
            <a:off x="811213" y="1781175"/>
            <a:ext cx="3508375" cy="3578225"/>
            <a:chOff x="554" y="1122"/>
            <a:chExt cx="2394" cy="2254"/>
          </a:xfrm>
        </p:grpSpPr>
        <p:sp>
          <p:nvSpPr>
            <p:cNvPr id="125" name="Rectangle 5"/>
            <p:cNvSpPr>
              <a:spLocks noChangeArrowheads="1"/>
            </p:cNvSpPr>
            <p:nvPr/>
          </p:nvSpPr>
          <p:spPr bwMode="gray">
            <a:xfrm>
              <a:off x="1573" y="2097"/>
              <a:ext cx="166" cy="662"/>
            </a:xfrm>
            <a:prstGeom prst="rect">
              <a:avLst/>
            </a:prstGeom>
            <a:solidFill>
              <a:srgbClr val="438086"/>
            </a:solidFill>
            <a:ln w="9525">
              <a:solidFill>
                <a:srgbClr val="FFFFFF"/>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26" name="Rectangle 6"/>
            <p:cNvSpPr>
              <a:spLocks noChangeArrowheads="1"/>
            </p:cNvSpPr>
            <p:nvPr/>
          </p:nvSpPr>
          <p:spPr bwMode="gray">
            <a:xfrm>
              <a:off x="1787" y="2097"/>
              <a:ext cx="165" cy="662"/>
            </a:xfrm>
            <a:prstGeom prst="rect">
              <a:avLst/>
            </a:prstGeom>
            <a:solidFill>
              <a:srgbClr val="438086"/>
            </a:solidFill>
            <a:ln w="9525">
              <a:solidFill>
                <a:srgbClr val="FFFFFF"/>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27" name="Rectangle 7"/>
            <p:cNvSpPr>
              <a:spLocks noChangeArrowheads="1"/>
            </p:cNvSpPr>
            <p:nvPr/>
          </p:nvSpPr>
          <p:spPr bwMode="gray">
            <a:xfrm>
              <a:off x="1578" y="2714"/>
              <a:ext cx="165" cy="662"/>
            </a:xfrm>
            <a:prstGeom prst="rect">
              <a:avLst/>
            </a:prstGeom>
            <a:solidFill>
              <a:srgbClr val="438086"/>
            </a:solidFill>
            <a:ln w="9525">
              <a:solidFill>
                <a:srgbClr val="FFFFFF"/>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28" name="Rectangle 8"/>
            <p:cNvSpPr>
              <a:spLocks noChangeArrowheads="1"/>
            </p:cNvSpPr>
            <p:nvPr/>
          </p:nvSpPr>
          <p:spPr bwMode="gray">
            <a:xfrm>
              <a:off x="1791" y="2714"/>
              <a:ext cx="166" cy="662"/>
            </a:xfrm>
            <a:prstGeom prst="rect">
              <a:avLst/>
            </a:prstGeom>
            <a:solidFill>
              <a:srgbClr val="438086"/>
            </a:solidFill>
            <a:ln w="9525">
              <a:solidFill>
                <a:srgbClr val="FFFFFF"/>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29" name="Rectangle 9"/>
            <p:cNvSpPr>
              <a:spLocks noChangeArrowheads="1"/>
            </p:cNvSpPr>
            <p:nvPr/>
          </p:nvSpPr>
          <p:spPr bwMode="gray">
            <a:xfrm rot="3037453">
              <a:off x="2008" y="1230"/>
              <a:ext cx="174" cy="631"/>
            </a:xfrm>
            <a:prstGeom prst="rect">
              <a:avLst/>
            </a:prstGeom>
            <a:solidFill>
              <a:srgbClr val="438086"/>
            </a:solidFill>
            <a:ln w="9525">
              <a:solidFill>
                <a:srgbClr val="FFFFFF"/>
              </a:solidFill>
              <a:miter lim="800000"/>
              <a:headEnd/>
              <a:tailEnd/>
            </a:ln>
          </p:spPr>
          <p:txBody>
            <a:bodyPr rot="10800000"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0" name="Rectangle 10"/>
            <p:cNvSpPr>
              <a:spLocks noChangeArrowheads="1"/>
            </p:cNvSpPr>
            <p:nvPr/>
          </p:nvSpPr>
          <p:spPr bwMode="gray">
            <a:xfrm rot="3037453">
              <a:off x="2151" y="1406"/>
              <a:ext cx="174" cy="631"/>
            </a:xfrm>
            <a:prstGeom prst="rect">
              <a:avLst/>
            </a:prstGeom>
            <a:solidFill>
              <a:srgbClr val="00B050"/>
            </a:solidFill>
            <a:ln w="9525">
              <a:solidFill>
                <a:srgbClr val="FFFFFF"/>
              </a:solidFill>
              <a:miter lim="800000"/>
              <a:headEnd/>
              <a:tailEnd/>
            </a:ln>
          </p:spPr>
          <p:txBody>
            <a:bodyPr rot="10800000"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1" name="Rectangle 11"/>
            <p:cNvSpPr>
              <a:spLocks noChangeArrowheads="1"/>
            </p:cNvSpPr>
            <p:nvPr/>
          </p:nvSpPr>
          <p:spPr bwMode="gray">
            <a:xfrm rot="18562547" flipV="1">
              <a:off x="1192" y="1415"/>
              <a:ext cx="174" cy="631"/>
            </a:xfrm>
            <a:prstGeom prst="rect">
              <a:avLst/>
            </a:prstGeom>
            <a:solidFill>
              <a:srgbClr val="00B050"/>
            </a:solidFill>
            <a:ln w="9525">
              <a:solidFill>
                <a:srgbClr val="FFFFFF"/>
              </a:solidFill>
              <a:miter lim="800000"/>
              <a:headEnd/>
              <a:tailEnd/>
            </a:ln>
          </p:spPr>
          <p:txBody>
            <a:bodyPr rot="10800000"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2" name="Rectangle 12"/>
            <p:cNvSpPr>
              <a:spLocks noChangeArrowheads="1"/>
            </p:cNvSpPr>
            <p:nvPr/>
          </p:nvSpPr>
          <p:spPr bwMode="gray">
            <a:xfrm rot="18562547" flipV="1">
              <a:off x="1327" y="1240"/>
              <a:ext cx="174" cy="630"/>
            </a:xfrm>
            <a:prstGeom prst="rect">
              <a:avLst/>
            </a:prstGeom>
            <a:solidFill>
              <a:srgbClr val="438086"/>
            </a:solidFill>
            <a:ln w="9525">
              <a:solidFill>
                <a:srgbClr val="FFFFFF"/>
              </a:solidFill>
              <a:miter lim="800000"/>
              <a:headEnd/>
              <a:tailEnd/>
            </a:ln>
          </p:spPr>
          <p:txBody>
            <a:bodyPr rot="10800000"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3" name="AutoShape 13"/>
            <p:cNvSpPr>
              <a:spLocks noChangeArrowheads="1"/>
            </p:cNvSpPr>
            <p:nvPr/>
          </p:nvSpPr>
          <p:spPr bwMode="gray">
            <a:xfrm rot="3023220">
              <a:off x="2587" y="1105"/>
              <a:ext cx="174" cy="548"/>
            </a:xfrm>
            <a:prstGeom prst="flowChartManualInput">
              <a:avLst/>
            </a:prstGeom>
            <a:solidFill>
              <a:srgbClr val="00B050"/>
            </a:solidFill>
            <a:ln w="9525">
              <a:solidFill>
                <a:srgbClr val="FFFFFF"/>
              </a:solidFill>
              <a:miter lim="800000"/>
              <a:headEnd/>
              <a:tailEnd/>
            </a:ln>
          </p:spPr>
          <p:txBody>
            <a:bodyPr rot="10800000"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4" name="AutoShape 14"/>
            <p:cNvSpPr>
              <a:spLocks noChangeArrowheads="1"/>
            </p:cNvSpPr>
            <p:nvPr/>
          </p:nvSpPr>
          <p:spPr bwMode="gray">
            <a:xfrm rot="3023220" flipH="1">
              <a:off x="2439" y="934"/>
              <a:ext cx="172" cy="548"/>
            </a:xfrm>
            <a:prstGeom prst="flowChartManualInput">
              <a:avLst/>
            </a:prstGeom>
            <a:solidFill>
              <a:srgbClr val="438086"/>
            </a:solidFill>
            <a:ln w="9525">
              <a:solidFill>
                <a:srgbClr val="FFFFFF"/>
              </a:solidFill>
              <a:miter lim="800000"/>
              <a:headEnd/>
              <a:tailEnd/>
            </a:ln>
          </p:spPr>
          <p:txBody>
            <a:bodyPr rot="10800000"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5" name="AutoShape 15"/>
            <p:cNvSpPr>
              <a:spLocks noChangeArrowheads="1"/>
            </p:cNvSpPr>
            <p:nvPr/>
          </p:nvSpPr>
          <p:spPr bwMode="gray">
            <a:xfrm rot="-3138050">
              <a:off x="871" y="943"/>
              <a:ext cx="174" cy="548"/>
            </a:xfrm>
            <a:prstGeom prst="flowChartManualInput">
              <a:avLst/>
            </a:prstGeom>
            <a:solidFill>
              <a:srgbClr val="438086"/>
            </a:solidFill>
            <a:ln w="9525">
              <a:solidFill>
                <a:srgbClr val="FFFFFF"/>
              </a:solidFill>
              <a:miter lim="800000"/>
              <a:headEnd/>
              <a:tailEnd/>
            </a:ln>
          </p:spPr>
          <p:txBody>
            <a:bodyPr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6" name="AutoShape 16"/>
            <p:cNvSpPr>
              <a:spLocks noChangeArrowheads="1"/>
            </p:cNvSpPr>
            <p:nvPr/>
          </p:nvSpPr>
          <p:spPr bwMode="gray">
            <a:xfrm rot="18461950" flipH="1">
              <a:off x="742" y="1120"/>
              <a:ext cx="172" cy="547"/>
            </a:xfrm>
            <a:prstGeom prst="flowChartManualInput">
              <a:avLst/>
            </a:prstGeom>
            <a:solidFill>
              <a:srgbClr val="00B050"/>
            </a:solidFill>
            <a:ln w="9525">
              <a:solidFill>
                <a:srgbClr val="FFFFFF"/>
              </a:solidFill>
              <a:miter lim="800000"/>
              <a:headEnd/>
              <a:tailEnd/>
            </a:ln>
          </p:spPr>
          <p:txBody>
            <a:bodyPr vert="eaVert"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grpSp>
          <p:nvGrpSpPr>
            <p:cNvPr id="137" name="Group 17"/>
            <p:cNvGrpSpPr>
              <a:grpSpLocks/>
            </p:cNvGrpSpPr>
            <p:nvPr/>
          </p:nvGrpSpPr>
          <p:grpSpPr bwMode="auto">
            <a:xfrm>
              <a:off x="1647" y="1754"/>
              <a:ext cx="233" cy="329"/>
              <a:chOff x="1347" y="1495"/>
              <a:chExt cx="215" cy="553"/>
            </a:xfrm>
          </p:grpSpPr>
          <p:sp>
            <p:nvSpPr>
              <p:cNvPr id="138" name="Rectangle 18"/>
              <p:cNvSpPr>
                <a:spLocks noChangeArrowheads="1"/>
              </p:cNvSpPr>
              <p:nvPr/>
            </p:nvSpPr>
            <p:spPr bwMode="gray">
              <a:xfrm>
                <a:off x="1353" y="1633"/>
                <a:ext cx="176" cy="80"/>
              </a:xfrm>
              <a:prstGeom prst="rect">
                <a:avLst/>
              </a:prstGeom>
              <a:solidFill>
                <a:srgbClr val="959595"/>
              </a:solidFill>
              <a:ln w="9525">
                <a:solidFill>
                  <a:srgbClr val="FFFFFF"/>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39" name="Rectangle 19"/>
              <p:cNvSpPr>
                <a:spLocks noChangeArrowheads="1"/>
              </p:cNvSpPr>
              <p:nvPr/>
            </p:nvSpPr>
            <p:spPr bwMode="gray">
              <a:xfrm>
                <a:off x="1364" y="1822"/>
                <a:ext cx="176" cy="79"/>
              </a:xfrm>
              <a:prstGeom prst="rect">
                <a:avLst/>
              </a:prstGeom>
              <a:solidFill>
                <a:srgbClr val="959595"/>
              </a:solidFill>
              <a:ln w="9525">
                <a:solidFill>
                  <a:srgbClr val="FFFFFF"/>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40" name="Rectangle 20"/>
              <p:cNvSpPr>
                <a:spLocks noChangeArrowheads="1"/>
              </p:cNvSpPr>
              <p:nvPr/>
            </p:nvSpPr>
            <p:spPr bwMode="gray">
              <a:xfrm>
                <a:off x="1513" y="1508"/>
                <a:ext cx="49" cy="528"/>
              </a:xfrm>
              <a:prstGeom prst="rect">
                <a:avLst/>
              </a:prstGeom>
              <a:solidFill>
                <a:srgbClr val="FFFFFF"/>
              </a:solidFill>
              <a:ln w="9525">
                <a:solidFill>
                  <a:srgbClr val="53548A"/>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sp>
            <p:nvSpPr>
              <p:cNvPr id="141" name="Rectangle 21"/>
              <p:cNvSpPr>
                <a:spLocks noChangeArrowheads="1"/>
              </p:cNvSpPr>
              <p:nvPr/>
            </p:nvSpPr>
            <p:spPr bwMode="gray">
              <a:xfrm>
                <a:off x="1347" y="1495"/>
                <a:ext cx="50" cy="553"/>
              </a:xfrm>
              <a:prstGeom prst="rect">
                <a:avLst/>
              </a:prstGeom>
              <a:solidFill>
                <a:srgbClr val="FFFFFF"/>
              </a:solidFill>
              <a:ln w="9525">
                <a:solidFill>
                  <a:srgbClr val="53548A"/>
                </a:solidFill>
                <a:miter lim="800000"/>
                <a:headEnd/>
                <a:tailEnd/>
              </a:ln>
            </p:spPr>
            <p:txBody>
              <a:bodyPr wrap="none"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57263" eaLnBrk="1" fontAlgn="auto" latinLnBrk="0" hangingPunct="1">
                  <a:lnSpc>
                    <a:spcPct val="100000"/>
                  </a:lnSpc>
                  <a:spcBef>
                    <a:spcPct val="50000"/>
                  </a:spcBef>
                  <a:spcAft>
                    <a:spcPts val="0"/>
                  </a:spcAft>
                  <a:buClrTx/>
                  <a:buSzTx/>
                  <a:buFontTx/>
                  <a:buNone/>
                  <a:tabLst/>
                  <a:defRPr/>
                </a:pPr>
                <a:endParaRPr kumimoji="0" lang="en-GB" altLang="en-US" sz="1700" b="1" i="0" u="none" strike="noStrike" kern="0" cap="none" spc="0" normalizeH="0" baseline="0" dirty="0">
                  <a:ln>
                    <a:noFill/>
                  </a:ln>
                  <a:solidFill>
                    <a:srgbClr val="000000"/>
                  </a:solidFill>
                  <a:effectLst/>
                  <a:uLnTx/>
                  <a:uFillTx/>
                  <a:latin typeface="Calibri" pitchFamily="34" charset="0"/>
                  <a:ea typeface="ＭＳ Ｐゴシック" pitchFamily="34" charset="-128"/>
                  <a:cs typeface="Arial" charset="0"/>
                </a:endParaRPr>
              </a:p>
            </p:txBody>
          </p:sp>
        </p:grpSp>
      </p:grpSp>
      <p:sp>
        <p:nvSpPr>
          <p:cNvPr id="142" name="Rectangle 141"/>
          <p:cNvSpPr/>
          <p:nvPr/>
        </p:nvSpPr>
        <p:spPr>
          <a:xfrm>
            <a:off x="645458" y="997691"/>
            <a:ext cx="6212541" cy="369332"/>
          </a:xfrm>
          <a:prstGeom prst="rect">
            <a:avLst/>
          </a:prstGeom>
        </p:spPr>
        <p:txBody>
          <a:bodyPr wrap="square">
            <a:spAutoFit/>
          </a:bodyPr>
          <a:lstStyle/>
          <a:p>
            <a:r>
              <a:rPr lang="en-GB" altLang="en-US" b="1" i="1" dirty="0"/>
              <a:t>Example: </a:t>
            </a:r>
            <a:r>
              <a:rPr lang="en-GB" altLang="en-US" b="1" i="1" dirty="0" smtClean="0"/>
              <a:t>Showing a few modifications</a:t>
            </a:r>
            <a:endParaRPr lang="en-GB" b="1" dirty="0"/>
          </a:p>
        </p:txBody>
      </p:sp>
    </p:spTree>
    <p:extLst>
      <p:ext uri="{BB962C8B-B14F-4D97-AF65-F5344CB8AC3E}">
        <p14:creationId xmlns:p14="http://schemas.microsoft.com/office/powerpoint/2010/main" val="2415835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90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9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90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90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90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90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790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90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789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9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922" grpId="0"/>
      <p:bldP spid="9790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unclg"/>
          <p:cNvPicPr>
            <a:picLocks noChangeAspect="1" noChangeArrowheads="1"/>
          </p:cNvPicPr>
          <p:nvPr/>
        </p:nvPicPr>
        <p:blipFill>
          <a:blip r:embed="rId3">
            <a:extLst>
              <a:ext uri="{28A0092B-C50C-407E-A947-70E740481C1C}">
                <a14:useLocalDpi xmlns:a14="http://schemas.microsoft.com/office/drawing/2010/main" val="0"/>
              </a:ext>
            </a:extLst>
          </a:blip>
          <a:srcRect l="7674" r="2177" b="1207"/>
          <a:stretch>
            <a:fillRect/>
          </a:stretch>
        </p:blipFill>
        <p:spPr bwMode="gray">
          <a:xfrm>
            <a:off x="3887788" y="1560513"/>
            <a:ext cx="43561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p:txBody>
          <a:bodyPr>
            <a:noAutofit/>
          </a:bodyPr>
          <a:lstStyle/>
          <a:p>
            <a:pPr eaLnBrk="1" hangingPunct="1"/>
            <a:r>
              <a:rPr lang="en-GB" altLang="en-US" dirty="0" smtClean="0"/>
              <a:t>A small change can make a big difference</a:t>
            </a:r>
            <a:endParaRPr lang="en-GB" altLang="en-US" b="0" i="1" dirty="0" smtClean="0"/>
          </a:p>
        </p:txBody>
      </p:sp>
      <p:sp>
        <p:nvSpPr>
          <p:cNvPr id="2" name="Text Placeholder 1"/>
          <p:cNvSpPr>
            <a:spLocks noGrp="1"/>
          </p:cNvSpPr>
          <p:nvPr>
            <p:ph type="body" sz="quarter" idx="13"/>
          </p:nvPr>
        </p:nvSpPr>
        <p:spPr>
          <a:xfrm>
            <a:off x="738982" y="6064091"/>
            <a:ext cx="7699374" cy="508317"/>
          </a:xfrm>
        </p:spPr>
        <p:txBody>
          <a:bodyPr/>
          <a:lstStyle/>
          <a:p>
            <a:r>
              <a:rPr lang="en-GB" dirty="0" smtClean="0"/>
              <a:t>Adapted from: </a:t>
            </a:r>
            <a:r>
              <a:rPr lang="en-GB" dirty="0"/>
              <a:t>Clark, M (1997), </a:t>
            </a:r>
            <a:r>
              <a:rPr lang="en-GB" i="1" dirty="0"/>
              <a:t>Chemical </a:t>
            </a:r>
            <a:r>
              <a:rPr lang="en-GB" i="1" dirty="0" smtClean="0"/>
              <a:t>Immunology;</a:t>
            </a:r>
            <a:r>
              <a:rPr lang="en-GB" b="1" dirty="0" smtClean="0"/>
              <a:t>65</a:t>
            </a:r>
            <a:r>
              <a:rPr lang="en-GB" dirty="0" smtClean="0"/>
              <a:t>:88-110 &amp; Clark, M (1997) Antibody </a:t>
            </a:r>
            <a:r>
              <a:rPr lang="en-GB" dirty="0"/>
              <a:t>Engineering IgG Effector </a:t>
            </a:r>
            <a:r>
              <a:rPr lang="en-GB" dirty="0" smtClean="0"/>
              <a:t>Mechanisms. </a:t>
            </a:r>
            <a:r>
              <a:rPr lang="en-GB" dirty="0"/>
              <a:t>Available at: http://www.path.cam.ac.uk</a:t>
            </a:r>
            <a:r>
              <a:rPr lang="en-GB" dirty="0" smtClean="0"/>
              <a:t>/~mrc7/pdb/index.html</a:t>
            </a:r>
            <a:r>
              <a:rPr lang="en-GB" dirty="0"/>
              <a:t> </a:t>
            </a:r>
            <a:r>
              <a:rPr lang="en-GB" dirty="0" smtClean="0"/>
              <a:t>Accessed </a:t>
            </a:r>
            <a:r>
              <a:rPr lang="en-GB" dirty="0"/>
              <a:t>October </a:t>
            </a:r>
            <a:r>
              <a:rPr lang="en-GB" dirty="0" smtClean="0"/>
              <a:t>2014</a:t>
            </a:r>
            <a:endParaRPr lang="en-GB" altLang="en-US" dirty="0"/>
          </a:p>
        </p:txBody>
      </p:sp>
      <p:sp>
        <p:nvSpPr>
          <p:cNvPr id="4" name="Rectangle 3"/>
          <p:cNvSpPr/>
          <p:nvPr/>
        </p:nvSpPr>
        <p:spPr>
          <a:xfrm>
            <a:off x="645458" y="997691"/>
            <a:ext cx="6212541" cy="369332"/>
          </a:xfrm>
          <a:prstGeom prst="rect">
            <a:avLst/>
          </a:prstGeom>
        </p:spPr>
        <p:txBody>
          <a:bodyPr wrap="square">
            <a:spAutoFit/>
          </a:bodyPr>
          <a:lstStyle/>
          <a:p>
            <a:r>
              <a:rPr lang="en-GB" altLang="en-US" b="1" i="1" dirty="0">
                <a:solidFill>
                  <a:srgbClr val="1D3970"/>
                </a:solidFill>
              </a:rPr>
              <a:t>Example: Immune effector function of an antibody molecule </a:t>
            </a:r>
            <a:endParaRPr lang="en-GB" b="1" dirty="0">
              <a:solidFill>
                <a:srgbClr val="1D3970"/>
              </a:solidFill>
            </a:endParaRPr>
          </a:p>
        </p:txBody>
      </p:sp>
    </p:spTree>
    <p:extLst>
      <p:ext uri="{BB962C8B-B14F-4D97-AF65-F5344CB8AC3E}">
        <p14:creationId xmlns:p14="http://schemas.microsoft.com/office/powerpoint/2010/main" val="5742122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unclg"/>
          <p:cNvPicPr>
            <a:picLocks noChangeAspect="1" noChangeArrowheads="1"/>
          </p:cNvPicPr>
          <p:nvPr/>
        </p:nvPicPr>
        <p:blipFill>
          <a:blip r:embed="rId3">
            <a:extLst>
              <a:ext uri="{28A0092B-C50C-407E-A947-70E740481C1C}">
                <a14:useLocalDpi xmlns:a14="http://schemas.microsoft.com/office/drawing/2010/main" val="0"/>
              </a:ext>
            </a:extLst>
          </a:blip>
          <a:srcRect l="7674" r="2177" b="1207"/>
          <a:stretch>
            <a:fillRect/>
          </a:stretch>
        </p:blipFill>
        <p:spPr bwMode="gray">
          <a:xfrm>
            <a:off x="3887788" y="1560513"/>
            <a:ext cx="43561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01638" y="1730248"/>
            <a:ext cx="6972300" cy="2180022"/>
          </a:xfrm>
          <a:prstGeom prst="rect">
            <a:avLst/>
          </a:prstGeom>
          <a:solidFill>
            <a:srgbClr val="43808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p:txBody>
          <a:bodyPr>
            <a:noAutofit/>
          </a:bodyPr>
          <a:lstStyle/>
          <a:p>
            <a:pPr eaLnBrk="1" hangingPunct="1"/>
            <a:r>
              <a:rPr lang="en-GB" altLang="en-US" dirty="0" smtClean="0"/>
              <a:t>A small change can make a big difference</a:t>
            </a:r>
            <a:endParaRPr lang="en-GB" altLang="en-US" b="0" i="1" dirty="0" smtClean="0"/>
          </a:p>
        </p:txBody>
      </p:sp>
      <p:sp>
        <p:nvSpPr>
          <p:cNvPr id="2" name="Text Placeholder 1"/>
          <p:cNvSpPr>
            <a:spLocks noGrp="1"/>
          </p:cNvSpPr>
          <p:nvPr>
            <p:ph type="body" sz="quarter" idx="13"/>
          </p:nvPr>
        </p:nvSpPr>
        <p:spPr>
          <a:xfrm>
            <a:off x="738982" y="6064091"/>
            <a:ext cx="7699374" cy="508317"/>
          </a:xfrm>
        </p:spPr>
        <p:txBody>
          <a:bodyPr/>
          <a:lstStyle/>
          <a:p>
            <a:r>
              <a:rPr lang="en-GB" dirty="0" smtClean="0"/>
              <a:t>Adapted from: </a:t>
            </a:r>
            <a:r>
              <a:rPr lang="en-GB" dirty="0"/>
              <a:t>Clark, M (1997), </a:t>
            </a:r>
            <a:r>
              <a:rPr lang="en-GB" i="1" dirty="0"/>
              <a:t>Chemical </a:t>
            </a:r>
            <a:r>
              <a:rPr lang="en-GB" i="1" dirty="0" smtClean="0"/>
              <a:t>Immunology;</a:t>
            </a:r>
            <a:r>
              <a:rPr lang="en-GB" b="1" dirty="0" smtClean="0"/>
              <a:t>65</a:t>
            </a:r>
            <a:r>
              <a:rPr lang="en-GB" dirty="0" smtClean="0"/>
              <a:t>:88-110 &amp; Clark, M (1997) Antibody </a:t>
            </a:r>
            <a:r>
              <a:rPr lang="en-GB" dirty="0"/>
              <a:t>Engineering IgG Effector </a:t>
            </a:r>
            <a:r>
              <a:rPr lang="en-GB" dirty="0" smtClean="0"/>
              <a:t>Mechanisms. </a:t>
            </a:r>
            <a:r>
              <a:rPr lang="en-GB" dirty="0"/>
              <a:t>Available at: http://www.path.cam.ac.uk</a:t>
            </a:r>
            <a:r>
              <a:rPr lang="en-GB" dirty="0" smtClean="0"/>
              <a:t>/~mrc7/pdb/index.html</a:t>
            </a:r>
            <a:r>
              <a:rPr lang="en-GB" dirty="0"/>
              <a:t> </a:t>
            </a:r>
            <a:r>
              <a:rPr lang="en-GB" dirty="0" smtClean="0"/>
              <a:t>Accessed </a:t>
            </a:r>
            <a:r>
              <a:rPr lang="en-GB" dirty="0"/>
              <a:t>October </a:t>
            </a:r>
            <a:r>
              <a:rPr lang="en-GB" dirty="0" smtClean="0"/>
              <a:t>2014</a:t>
            </a:r>
            <a:endParaRPr lang="en-GB" altLang="en-US" dirty="0"/>
          </a:p>
        </p:txBody>
      </p:sp>
      <p:grpSp>
        <p:nvGrpSpPr>
          <p:cNvPr id="993284" name="Group 4"/>
          <p:cNvGrpSpPr>
            <a:grpSpLocks/>
          </p:cNvGrpSpPr>
          <p:nvPr/>
        </p:nvGrpSpPr>
        <p:grpSpPr bwMode="auto">
          <a:xfrm>
            <a:off x="1476863" y="2877378"/>
            <a:ext cx="4523642" cy="1499360"/>
            <a:chOff x="1028" y="1765"/>
            <a:chExt cx="3087" cy="945"/>
          </a:xfrm>
        </p:grpSpPr>
        <p:grpSp>
          <p:nvGrpSpPr>
            <p:cNvPr id="8201" name="Group 6"/>
            <p:cNvGrpSpPr>
              <a:grpSpLocks/>
            </p:cNvGrpSpPr>
            <p:nvPr/>
          </p:nvGrpSpPr>
          <p:grpSpPr bwMode="auto">
            <a:xfrm>
              <a:off x="1028" y="1765"/>
              <a:ext cx="278" cy="436"/>
              <a:chOff x="1028" y="1661"/>
              <a:chExt cx="278" cy="436"/>
            </a:xfrm>
          </p:grpSpPr>
          <p:sp>
            <p:nvSpPr>
              <p:cNvPr id="8203" name="Oval 27"/>
              <p:cNvSpPr>
                <a:spLocks noChangeArrowheads="1"/>
              </p:cNvSpPr>
              <p:nvPr/>
            </p:nvSpPr>
            <p:spPr bwMode="gray">
              <a:xfrm>
                <a:off x="1028" y="1819"/>
                <a:ext cx="278" cy="27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en-US" b="1" dirty="0">
                  <a:solidFill>
                    <a:srgbClr val="1D3970"/>
                  </a:solidFill>
                  <a:ea typeface="ＭＳ Ｐゴシック" pitchFamily="34" charset="-128"/>
                </a:endParaRPr>
              </a:p>
            </p:txBody>
          </p:sp>
          <p:sp>
            <p:nvSpPr>
              <p:cNvPr id="8204" name="Line 29"/>
              <p:cNvSpPr>
                <a:spLocks noChangeShapeType="1"/>
              </p:cNvSpPr>
              <p:nvPr/>
            </p:nvSpPr>
            <p:spPr bwMode="gray">
              <a:xfrm flipV="1">
                <a:off x="1167" y="1661"/>
                <a:ext cx="0" cy="15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solidFill>
                    <a:srgbClr val="1D3970"/>
                  </a:solidFill>
                </a:endParaRPr>
              </a:p>
            </p:txBody>
          </p:sp>
        </p:grpSp>
        <p:sp>
          <p:nvSpPr>
            <p:cNvPr id="8202" name="Line 30"/>
            <p:cNvSpPr>
              <a:spLocks noChangeShapeType="1"/>
            </p:cNvSpPr>
            <p:nvPr/>
          </p:nvSpPr>
          <p:spPr bwMode="gray">
            <a:xfrm flipH="1" flipV="1">
              <a:off x="1329" y="2122"/>
              <a:ext cx="2786" cy="5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dirty="0">
                <a:solidFill>
                  <a:srgbClr val="1D3970"/>
                </a:solidFill>
              </a:endParaRPr>
            </a:p>
          </p:txBody>
        </p:sp>
      </p:grpSp>
      <p:sp>
        <p:nvSpPr>
          <p:cNvPr id="4" name="Rectangle 3"/>
          <p:cNvSpPr/>
          <p:nvPr/>
        </p:nvSpPr>
        <p:spPr>
          <a:xfrm>
            <a:off x="645458" y="997691"/>
            <a:ext cx="6212541" cy="369332"/>
          </a:xfrm>
          <a:prstGeom prst="rect">
            <a:avLst/>
          </a:prstGeom>
        </p:spPr>
        <p:txBody>
          <a:bodyPr wrap="square">
            <a:spAutoFit/>
          </a:bodyPr>
          <a:lstStyle/>
          <a:p>
            <a:r>
              <a:rPr lang="en-GB" altLang="en-US" b="1" i="1" dirty="0">
                <a:solidFill>
                  <a:srgbClr val="1D3970"/>
                </a:solidFill>
              </a:rPr>
              <a:t>Example: Immune effector function of an antibody molecule </a:t>
            </a:r>
            <a:endParaRPr lang="en-GB" b="1" dirty="0">
              <a:solidFill>
                <a:srgbClr val="1D3970"/>
              </a:solidFill>
            </a:endParaRPr>
          </a:p>
        </p:txBody>
      </p:sp>
    </p:spTree>
    <p:extLst>
      <p:ext uri="{BB962C8B-B14F-4D97-AF65-F5344CB8AC3E}">
        <p14:creationId xmlns:p14="http://schemas.microsoft.com/office/powerpoint/2010/main" val="328973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3284"/>
                                        </p:tgtEl>
                                        <p:attrNameLst>
                                          <p:attrName>style.visibility</p:attrName>
                                        </p:attrNameLst>
                                      </p:cBhvr>
                                      <p:to>
                                        <p:strVal val="visible"/>
                                      </p:to>
                                    </p:set>
                                    <p:animEffect transition="in" filter="blinds(horizontal)">
                                      <p:cBhvr>
                                        <p:cTn id="12" dur="500"/>
                                        <p:tgtEl>
                                          <p:spTgt spid="99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181" y="620688"/>
            <a:ext cx="2095638" cy="584775"/>
          </a:xfrm>
          <a:prstGeom prst="rect">
            <a:avLst/>
          </a:prstGeom>
          <a:noFill/>
        </p:spPr>
        <p:txBody>
          <a:bodyPr wrap="none" rtlCol="0">
            <a:spAutoFit/>
          </a:bodyPr>
          <a:lstStyle/>
          <a:p>
            <a:r>
              <a:rPr lang="en-GB" sz="3200" b="1" dirty="0" smtClean="0"/>
              <a:t>Disclosures</a:t>
            </a:r>
            <a:endParaRPr lang="en-GB" sz="3200" b="1" dirty="0"/>
          </a:p>
        </p:txBody>
      </p:sp>
      <p:sp>
        <p:nvSpPr>
          <p:cNvPr id="3" name="Rectangle 2"/>
          <p:cNvSpPr/>
          <p:nvPr/>
        </p:nvSpPr>
        <p:spPr>
          <a:xfrm>
            <a:off x="899592" y="2636912"/>
            <a:ext cx="7488832" cy="1754326"/>
          </a:xfrm>
          <a:prstGeom prst="rect">
            <a:avLst/>
          </a:prstGeom>
        </p:spPr>
        <p:txBody>
          <a:bodyPr wrap="square">
            <a:spAutoFit/>
          </a:bodyPr>
          <a:lstStyle/>
          <a:p>
            <a:r>
              <a:rPr lang="en-GB" sz="2400" dirty="0"/>
              <a:t>Research grants, consultation, and/or speaking</a:t>
            </a:r>
          </a:p>
          <a:p>
            <a:endParaRPr lang="en-GB" dirty="0"/>
          </a:p>
          <a:p>
            <a:pPr marL="787400" lvl="2" indent="-342900">
              <a:buSzPct val="100000"/>
              <a:buFont typeface="Arial Narrow" panose="020B0606020202030204" pitchFamily="34" charset="0"/>
              <a:buChar char="–"/>
            </a:pPr>
            <a:r>
              <a:rPr lang="en-GB" sz="2200" dirty="0"/>
              <a:t>UCB, Celgene, BMS, Lilly, Merck, Roche, Pfizer, Janssen, Fujifilm biologics, AbbVie, </a:t>
            </a:r>
            <a:r>
              <a:rPr lang="en-GB" sz="2200" dirty="0" err="1"/>
              <a:t>Baxalta</a:t>
            </a:r>
            <a:r>
              <a:rPr lang="en-GB" sz="2200" dirty="0"/>
              <a:t>, Epirus, GSK, </a:t>
            </a:r>
            <a:r>
              <a:rPr lang="en-GB" sz="2200" dirty="0" err="1" smtClean="0"/>
              <a:t>Celltrion</a:t>
            </a:r>
            <a:r>
              <a:rPr lang="en-GB" sz="2200" dirty="0" smtClean="0"/>
              <a:t>, Galapagos.</a:t>
            </a:r>
            <a:endParaRPr lang="en-GB" sz="2200" dirty="0"/>
          </a:p>
        </p:txBody>
      </p:sp>
    </p:spTree>
    <p:extLst>
      <p:ext uri="{BB962C8B-B14F-4D97-AF65-F5344CB8AC3E}">
        <p14:creationId xmlns:p14="http://schemas.microsoft.com/office/powerpoint/2010/main" val="739485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noAutofit/>
          </a:bodyPr>
          <a:lstStyle/>
          <a:p>
            <a:pPr eaLnBrk="1" hangingPunct="1"/>
            <a:r>
              <a:rPr lang="en-GB" altLang="en-US" dirty="0" smtClean="0"/>
              <a:t>A small change can make a big difference</a:t>
            </a:r>
            <a:endParaRPr lang="en-GB" altLang="en-US" b="0" i="1" dirty="0" smtClean="0"/>
          </a:p>
        </p:txBody>
      </p:sp>
      <p:sp>
        <p:nvSpPr>
          <p:cNvPr id="2" name="Text Placeholder 1"/>
          <p:cNvSpPr>
            <a:spLocks noGrp="1"/>
          </p:cNvSpPr>
          <p:nvPr>
            <p:ph type="body" sz="quarter" idx="13"/>
          </p:nvPr>
        </p:nvSpPr>
        <p:spPr>
          <a:xfrm>
            <a:off x="738982" y="6064091"/>
            <a:ext cx="7699374" cy="508317"/>
          </a:xfrm>
        </p:spPr>
        <p:txBody>
          <a:bodyPr/>
          <a:lstStyle/>
          <a:p>
            <a:r>
              <a:rPr lang="en-GB" dirty="0" smtClean="0"/>
              <a:t>Adapted from: </a:t>
            </a:r>
            <a:r>
              <a:rPr lang="en-GB" dirty="0"/>
              <a:t>Clark, M (1997), </a:t>
            </a:r>
            <a:r>
              <a:rPr lang="en-GB" i="1" dirty="0"/>
              <a:t>Chemical </a:t>
            </a:r>
            <a:r>
              <a:rPr lang="en-GB" i="1" dirty="0" smtClean="0"/>
              <a:t>Immunology;</a:t>
            </a:r>
            <a:r>
              <a:rPr lang="en-GB" b="1" dirty="0" smtClean="0"/>
              <a:t>65</a:t>
            </a:r>
            <a:r>
              <a:rPr lang="en-GB" dirty="0" smtClean="0"/>
              <a:t>:88-110 &amp; Clark, M (1997) Antibody </a:t>
            </a:r>
            <a:r>
              <a:rPr lang="en-GB" dirty="0"/>
              <a:t>Engineering IgG Effector </a:t>
            </a:r>
            <a:r>
              <a:rPr lang="en-GB" dirty="0" smtClean="0"/>
              <a:t>Mechanisms. </a:t>
            </a:r>
            <a:r>
              <a:rPr lang="en-GB" dirty="0"/>
              <a:t>Available at: http://www.path.cam.ac.uk</a:t>
            </a:r>
            <a:r>
              <a:rPr lang="en-GB" dirty="0" smtClean="0"/>
              <a:t>/~mrc7/pdb/index.html</a:t>
            </a:r>
            <a:r>
              <a:rPr lang="en-GB" dirty="0"/>
              <a:t> </a:t>
            </a:r>
            <a:r>
              <a:rPr lang="en-GB" dirty="0" smtClean="0"/>
              <a:t>Accessed </a:t>
            </a:r>
            <a:r>
              <a:rPr lang="en-GB" dirty="0"/>
              <a:t>October </a:t>
            </a:r>
            <a:r>
              <a:rPr lang="en-GB" dirty="0" smtClean="0"/>
              <a:t>2014</a:t>
            </a:r>
            <a:endParaRPr lang="en-GB" altLang="en-US" dirty="0"/>
          </a:p>
        </p:txBody>
      </p:sp>
      <p:graphicFrame>
        <p:nvGraphicFramePr>
          <p:cNvPr id="145418" name="Object 2"/>
          <p:cNvGraphicFramePr>
            <a:graphicFrameLocks noChangeAspect="1"/>
          </p:cNvGraphicFramePr>
          <p:nvPr>
            <p:extLst/>
          </p:nvPr>
        </p:nvGraphicFramePr>
        <p:xfrm>
          <a:off x="400050" y="3681413"/>
          <a:ext cx="5205413" cy="2647950"/>
        </p:xfrm>
        <a:graphic>
          <a:graphicData uri="http://schemas.openxmlformats.org/presentationml/2006/ole">
            <mc:AlternateContent xmlns:mc="http://schemas.openxmlformats.org/markup-compatibility/2006">
              <mc:Choice xmlns:v="urn:schemas-microsoft-com:vml" Requires="v">
                <p:oleObj spid="_x0000_s9217" name="Worksheet" r:id="rId5" imgW="5105296" imgH="2476440" progId="Excel.Sheet.8">
                  <p:embed/>
                </p:oleObj>
              </mc:Choice>
              <mc:Fallback>
                <p:oleObj name="Worksheet" r:id="rId5" imgW="5105296" imgH="2476440" progId="Excel.Sheet.8">
                  <p:embed/>
                  <p:pic>
                    <p:nvPicPr>
                      <p:cNvPr id="0" name=""/>
                      <p:cNvPicPr>
                        <a:picLocks noChangeAspect="1" noChangeArrowheads="1"/>
                      </p:cNvPicPr>
                      <p:nvPr/>
                    </p:nvPicPr>
                    <p:blipFill>
                      <a:blip r:embed="rId6"/>
                      <a:srcRect l="2235" t="4057" b="1372"/>
                      <a:stretch>
                        <a:fillRect/>
                      </a:stretch>
                    </p:blipFill>
                    <p:spPr bwMode="gray">
                      <a:xfrm>
                        <a:off x="400050" y="3681413"/>
                        <a:ext cx="52054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645458" y="997691"/>
            <a:ext cx="6212541" cy="369332"/>
          </a:xfrm>
          <a:prstGeom prst="rect">
            <a:avLst/>
          </a:prstGeom>
        </p:spPr>
        <p:txBody>
          <a:bodyPr wrap="square">
            <a:spAutoFit/>
          </a:bodyPr>
          <a:lstStyle/>
          <a:p>
            <a:r>
              <a:rPr lang="en-GB" altLang="en-US" b="1" i="1" dirty="0">
                <a:solidFill>
                  <a:srgbClr val="1D3970"/>
                </a:solidFill>
              </a:rPr>
              <a:t>Example: Immune effector function of an antibody molecule </a:t>
            </a:r>
            <a:endParaRPr lang="en-GB" b="1" dirty="0">
              <a:solidFill>
                <a:srgbClr val="1D3970"/>
              </a:solidFill>
            </a:endParaRPr>
          </a:p>
        </p:txBody>
      </p:sp>
    </p:spTree>
    <p:extLst>
      <p:ext uri="{BB962C8B-B14F-4D97-AF65-F5344CB8AC3E}">
        <p14:creationId xmlns:p14="http://schemas.microsoft.com/office/powerpoint/2010/main" val="797666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8"/>
                                        </p:tgtEl>
                                        <p:attrNameLst>
                                          <p:attrName>style.visibility</p:attrName>
                                        </p:attrNameLst>
                                      </p:cBhvr>
                                      <p:to>
                                        <p:strVal val="visible"/>
                                      </p:to>
                                    </p:set>
                                    <p:animEffect transition="in" filter="blinds(horizontal)">
                                      <p:cBhvr>
                                        <p:cTn id="7" dur="500"/>
                                        <p:tgtEl>
                                          <p:spTgt spid="145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54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noAutofit/>
          </a:bodyPr>
          <a:lstStyle/>
          <a:p>
            <a:pPr eaLnBrk="1" hangingPunct="1"/>
            <a:r>
              <a:rPr lang="en-GB" altLang="en-US" dirty="0" smtClean="0"/>
              <a:t>A small change can make a big difference</a:t>
            </a:r>
            <a:endParaRPr lang="en-GB" altLang="en-US" b="0" i="1" dirty="0" smtClean="0"/>
          </a:p>
        </p:txBody>
      </p:sp>
      <p:sp>
        <p:nvSpPr>
          <p:cNvPr id="2" name="Text Placeholder 1"/>
          <p:cNvSpPr>
            <a:spLocks noGrp="1"/>
          </p:cNvSpPr>
          <p:nvPr>
            <p:ph type="body" sz="quarter" idx="13"/>
          </p:nvPr>
        </p:nvSpPr>
        <p:spPr>
          <a:xfrm>
            <a:off x="738982" y="6064091"/>
            <a:ext cx="7699374" cy="508317"/>
          </a:xfrm>
        </p:spPr>
        <p:txBody>
          <a:bodyPr/>
          <a:lstStyle/>
          <a:p>
            <a:r>
              <a:rPr lang="en-GB" dirty="0" smtClean="0"/>
              <a:t>Adapted from: </a:t>
            </a:r>
            <a:r>
              <a:rPr lang="en-GB" dirty="0"/>
              <a:t>Clark, M (1997), </a:t>
            </a:r>
            <a:r>
              <a:rPr lang="en-GB" i="1" dirty="0"/>
              <a:t>Chemical </a:t>
            </a:r>
            <a:r>
              <a:rPr lang="en-GB" i="1" dirty="0" smtClean="0"/>
              <a:t>Immunology;</a:t>
            </a:r>
            <a:r>
              <a:rPr lang="en-GB" b="1" dirty="0" smtClean="0"/>
              <a:t>65</a:t>
            </a:r>
            <a:r>
              <a:rPr lang="en-GB" dirty="0" smtClean="0"/>
              <a:t>:88-110 &amp; Clark, M (1997) Antibody </a:t>
            </a:r>
            <a:r>
              <a:rPr lang="en-GB" dirty="0"/>
              <a:t>Engineering IgG Effector </a:t>
            </a:r>
            <a:r>
              <a:rPr lang="en-GB" dirty="0" smtClean="0"/>
              <a:t>Mechanisms. </a:t>
            </a:r>
            <a:r>
              <a:rPr lang="en-GB" dirty="0"/>
              <a:t>Available at: http://www.path.cam.ac.uk</a:t>
            </a:r>
            <a:r>
              <a:rPr lang="en-GB" dirty="0" smtClean="0"/>
              <a:t>/~mrc7/pdb/index.html</a:t>
            </a:r>
            <a:r>
              <a:rPr lang="en-GB" dirty="0"/>
              <a:t> </a:t>
            </a:r>
            <a:r>
              <a:rPr lang="en-GB" dirty="0" smtClean="0"/>
              <a:t>Accessed </a:t>
            </a:r>
            <a:r>
              <a:rPr lang="en-GB" dirty="0"/>
              <a:t>October </a:t>
            </a:r>
            <a:r>
              <a:rPr lang="en-GB" dirty="0" smtClean="0"/>
              <a:t>2014</a:t>
            </a:r>
            <a:endParaRPr lang="en-GB" altLang="en-US" dirty="0"/>
          </a:p>
        </p:txBody>
      </p:sp>
      <p:sp>
        <p:nvSpPr>
          <p:cNvPr id="4" name="Rectangle 3"/>
          <p:cNvSpPr/>
          <p:nvPr/>
        </p:nvSpPr>
        <p:spPr>
          <a:xfrm>
            <a:off x="645458" y="997691"/>
            <a:ext cx="6212541" cy="369332"/>
          </a:xfrm>
          <a:prstGeom prst="rect">
            <a:avLst/>
          </a:prstGeom>
        </p:spPr>
        <p:txBody>
          <a:bodyPr wrap="square">
            <a:spAutoFit/>
          </a:bodyPr>
          <a:lstStyle/>
          <a:p>
            <a:r>
              <a:rPr lang="en-GB" altLang="en-US" b="1" i="1" dirty="0">
                <a:solidFill>
                  <a:srgbClr val="1D3970"/>
                </a:solidFill>
              </a:rPr>
              <a:t>Example: Immune effector function of an antibody molecule </a:t>
            </a:r>
            <a:endParaRPr lang="en-GB" b="1" dirty="0">
              <a:solidFill>
                <a:srgbClr val="1D3970"/>
              </a:solidFill>
            </a:endParaRPr>
          </a:p>
        </p:txBody>
      </p:sp>
      <p:sp>
        <p:nvSpPr>
          <p:cNvPr id="145443" name="Rectangle 35"/>
          <p:cNvSpPr>
            <a:spLocks noChangeArrowheads="1"/>
          </p:cNvSpPr>
          <p:nvPr/>
        </p:nvSpPr>
        <p:spPr bwMode="gray">
          <a:xfrm>
            <a:off x="1103311" y="3002721"/>
            <a:ext cx="7310438" cy="2870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5787" tIns="47893" rIns="95787" bIns="47893" anchor="ctr"/>
          <a:lstStyle>
            <a:lvl1pPr defTabSz="957263" eaLnBrk="0" hangingPunct="0">
              <a:defRPr>
                <a:solidFill>
                  <a:schemeClr val="tx1"/>
                </a:solidFill>
                <a:latin typeface="Calibri" pitchFamily="34" charset="0"/>
                <a:cs typeface="Arial" charset="0"/>
              </a:defRPr>
            </a:lvl1pPr>
            <a:lvl2pPr marL="742950" indent="-285750" defTabSz="957263" eaLnBrk="0" hangingPunct="0">
              <a:defRPr>
                <a:solidFill>
                  <a:schemeClr val="tx1"/>
                </a:solidFill>
                <a:latin typeface="Calibri" pitchFamily="34" charset="0"/>
                <a:cs typeface="Arial" charset="0"/>
              </a:defRPr>
            </a:lvl2pPr>
            <a:lvl3pPr marL="1143000" indent="-228600" defTabSz="957263" eaLnBrk="0" hangingPunct="0">
              <a:defRPr>
                <a:solidFill>
                  <a:schemeClr val="tx1"/>
                </a:solidFill>
                <a:latin typeface="Calibri" pitchFamily="34" charset="0"/>
                <a:cs typeface="Arial" charset="0"/>
              </a:defRPr>
            </a:lvl3pPr>
            <a:lvl4pPr marL="1600200" indent="-228600" defTabSz="957263" eaLnBrk="0" hangingPunct="0">
              <a:defRPr>
                <a:solidFill>
                  <a:schemeClr val="tx1"/>
                </a:solidFill>
                <a:latin typeface="Calibri" pitchFamily="34" charset="0"/>
                <a:cs typeface="Arial" charset="0"/>
              </a:defRPr>
            </a:lvl4pPr>
            <a:lvl5pPr marL="2057400" indent="-228600" defTabSz="957263" eaLnBrk="0" hangingPunct="0">
              <a:defRPr>
                <a:solidFill>
                  <a:schemeClr val="tx1"/>
                </a:solidFill>
                <a:latin typeface="Calibri" pitchFamily="34" charset="0"/>
                <a:cs typeface="Arial"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2800" dirty="0">
                <a:solidFill>
                  <a:prstClr val="white"/>
                </a:solidFill>
                <a:latin typeface="Arial Narrow"/>
                <a:ea typeface="ＭＳ Ｐゴシック" pitchFamily="34" charset="-128"/>
              </a:rPr>
              <a:t>Presence or absence of one sugar residue (</a:t>
            </a:r>
            <a:r>
              <a:rPr lang="en-GB" altLang="en-US" sz="2800" dirty="0" err="1">
                <a:solidFill>
                  <a:prstClr val="white"/>
                </a:solidFill>
                <a:latin typeface="Arial Narrow"/>
                <a:ea typeface="ＭＳ Ｐゴシック" pitchFamily="34" charset="-128"/>
              </a:rPr>
              <a:t>fucose</a:t>
            </a:r>
            <a:r>
              <a:rPr lang="en-GB" altLang="en-US" sz="2800" dirty="0">
                <a:solidFill>
                  <a:prstClr val="white"/>
                </a:solidFill>
                <a:latin typeface="Arial Narrow"/>
                <a:ea typeface="ＭＳ Ｐゴシック" pitchFamily="34" charset="-128"/>
              </a:rPr>
              <a:t>) can affect the biological activity </a:t>
            </a:r>
            <a:br>
              <a:rPr lang="en-GB" altLang="en-US" sz="2800" dirty="0">
                <a:solidFill>
                  <a:prstClr val="white"/>
                </a:solidFill>
                <a:latin typeface="Arial Narrow"/>
                <a:ea typeface="ＭＳ Ｐゴシック" pitchFamily="34" charset="-128"/>
              </a:rPr>
            </a:br>
            <a:r>
              <a:rPr lang="en-GB" altLang="en-US" sz="2800" dirty="0">
                <a:solidFill>
                  <a:prstClr val="white"/>
                </a:solidFill>
                <a:latin typeface="Arial Narrow"/>
                <a:ea typeface="ＭＳ Ｐゴシック" pitchFamily="34" charset="-128"/>
              </a:rPr>
              <a:t>(killing of target cells)</a:t>
            </a:r>
          </a:p>
          <a:p>
            <a:pPr eaLnBrk="1" hangingPunct="1">
              <a:spcBef>
                <a:spcPct val="50000"/>
              </a:spcBef>
            </a:pPr>
            <a:r>
              <a:rPr lang="en-GB" altLang="en-US" sz="2800" dirty="0">
                <a:solidFill>
                  <a:prstClr val="white"/>
                </a:solidFill>
                <a:latin typeface="Arial Narrow"/>
                <a:ea typeface="ＭＳ Ｐゴシック" pitchFamily="34" charset="-128"/>
              </a:rPr>
              <a:t>Changes in immune effector function may influence potency, but also </a:t>
            </a:r>
            <a:r>
              <a:rPr lang="en-GB" altLang="en-US" sz="2800" dirty="0" smtClean="0">
                <a:solidFill>
                  <a:prstClr val="white"/>
                </a:solidFill>
                <a:latin typeface="Arial Narrow"/>
                <a:ea typeface="ＭＳ Ｐゴシック" pitchFamily="34" charset="-128"/>
              </a:rPr>
              <a:t>may affect the safety </a:t>
            </a:r>
            <a:r>
              <a:rPr lang="en-GB" altLang="en-US" sz="2800" dirty="0">
                <a:solidFill>
                  <a:prstClr val="white"/>
                </a:solidFill>
                <a:latin typeface="Arial Narrow"/>
                <a:ea typeface="ＭＳ Ｐゴシック" pitchFamily="34" charset="-128"/>
              </a:rPr>
              <a:t>of the drug</a:t>
            </a:r>
            <a:endParaRPr lang="en-GB" altLang="en-US" sz="2800" dirty="0">
              <a:solidFill>
                <a:srgbClr val="1D3970"/>
              </a:solidFill>
              <a:latin typeface="Arial Narrow"/>
              <a:ea typeface="ＭＳ Ｐゴシック" pitchFamily="34" charset="-128"/>
            </a:endParaRPr>
          </a:p>
        </p:txBody>
      </p:sp>
    </p:spTree>
    <p:extLst>
      <p:ext uri="{BB962C8B-B14F-4D97-AF65-F5344CB8AC3E}">
        <p14:creationId xmlns:p14="http://schemas.microsoft.com/office/powerpoint/2010/main" val="542317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43">
                                            <p:bg/>
                                          </p:spTgt>
                                        </p:tgtEl>
                                        <p:attrNameLst>
                                          <p:attrName>style.visibility</p:attrName>
                                        </p:attrNameLst>
                                      </p:cBhvr>
                                      <p:to>
                                        <p:strVal val="visible"/>
                                      </p:to>
                                    </p:set>
                                    <p:animEffect transition="in" filter="blinds(horizontal)">
                                      <p:cBhvr>
                                        <p:cTn id="7" dur="500"/>
                                        <p:tgtEl>
                                          <p:spTgt spid="14544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5443">
                                            <p:txEl>
                                              <p:pRg st="0" end="0"/>
                                            </p:txEl>
                                          </p:spTgt>
                                        </p:tgtEl>
                                        <p:attrNameLst>
                                          <p:attrName>style.visibility</p:attrName>
                                        </p:attrNameLst>
                                      </p:cBhvr>
                                      <p:to>
                                        <p:strVal val="visible"/>
                                      </p:to>
                                    </p:set>
                                    <p:animEffect transition="in" filter="blinds(horizontal)">
                                      <p:cBhvr>
                                        <p:cTn id="10" dur="500"/>
                                        <p:tgtEl>
                                          <p:spTgt spid="14544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5443">
                                            <p:txEl>
                                              <p:pRg st="1" end="1"/>
                                            </p:txEl>
                                          </p:spTgt>
                                        </p:tgtEl>
                                        <p:attrNameLst>
                                          <p:attrName>style.visibility</p:attrName>
                                        </p:attrNameLst>
                                      </p:cBhvr>
                                      <p:to>
                                        <p:strVal val="visible"/>
                                      </p:to>
                                    </p:set>
                                    <p:animEffect transition="in" filter="blinds(horizontal)">
                                      <p:cBhvr>
                                        <p:cTn id="13" dur="500"/>
                                        <p:tgtEl>
                                          <p:spTgt spid="14544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5443">
                                            <p:txEl>
                                              <p:pRg st="0" end="0"/>
                                            </p:txEl>
                                          </p:spTgt>
                                        </p:tgtEl>
                                        <p:attrNameLst>
                                          <p:attrName>style.visibility</p:attrName>
                                        </p:attrNameLst>
                                      </p:cBhvr>
                                      <p:to>
                                        <p:strVal val="visible"/>
                                      </p:to>
                                    </p:set>
                                    <p:animEffect transition="in" filter="blinds(horizontal)">
                                      <p:cBhvr>
                                        <p:cTn id="16" dur="500"/>
                                        <p:tgtEl>
                                          <p:spTgt spid="145443">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5443">
                                            <p:txEl>
                                              <p:pRg st="1" end="1"/>
                                            </p:txEl>
                                          </p:spTgt>
                                        </p:tgtEl>
                                        <p:attrNameLst>
                                          <p:attrName>style.visibility</p:attrName>
                                        </p:attrNameLst>
                                      </p:cBhvr>
                                      <p:to>
                                        <p:strVal val="visible"/>
                                      </p:to>
                                    </p:set>
                                    <p:animEffect transition="in" filter="blinds(horizontal)">
                                      <p:cBhvr>
                                        <p:cTn id="19" dur="500"/>
                                        <p:tgtEl>
                                          <p:spTgt spid="145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3"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Integration of data from multiple analytical and biological tests provides complete understanding</a:t>
            </a:r>
            <a:endParaRPr lang="en-GB" dirty="0"/>
          </a:p>
        </p:txBody>
      </p:sp>
      <p:sp>
        <p:nvSpPr>
          <p:cNvPr id="3" name="Footer Placeholder 2"/>
          <p:cNvSpPr>
            <a:spLocks noGrp="1"/>
          </p:cNvSpPr>
          <p:nvPr>
            <p:ph type="ftr" sz="quarter" idx="4294967295"/>
          </p:nvPr>
        </p:nvSpPr>
        <p:spPr>
          <a:xfrm>
            <a:off x="7604" y="6520259"/>
            <a:ext cx="8316913" cy="365125"/>
          </a:xfrm>
          <a:prstGeom prst="rect">
            <a:avLst/>
          </a:prstGeom>
        </p:spPr>
        <p:txBody>
          <a:bodyPr/>
          <a:lstStyle/>
          <a:p>
            <a:r>
              <a:rPr lang="en-GB" sz="1200" dirty="0" smtClean="0">
                <a:solidFill>
                  <a:srgbClr val="0000FF"/>
                </a:solidFill>
              </a:rPr>
              <a:t>Berkowitz SA, et al. Nat Rev Drug </a:t>
            </a:r>
            <a:r>
              <a:rPr lang="en-GB" sz="1200" dirty="0" err="1" smtClean="0">
                <a:solidFill>
                  <a:srgbClr val="0000FF"/>
                </a:solidFill>
              </a:rPr>
              <a:t>Discov</a:t>
            </a:r>
            <a:r>
              <a:rPr lang="en-GB" sz="1200" dirty="0" smtClean="0">
                <a:solidFill>
                  <a:srgbClr val="0000FF"/>
                </a:solidFill>
              </a:rPr>
              <a:t> 2012; 11(7): 527–540 </a:t>
            </a:r>
            <a:endParaRPr lang="en-GB" sz="1200" dirty="0">
              <a:solidFill>
                <a:srgbClr val="0000FF"/>
              </a:solidFill>
            </a:endParaRPr>
          </a:p>
        </p:txBody>
      </p:sp>
      <p:sp>
        <p:nvSpPr>
          <p:cNvPr id="4" name="TextBox 3"/>
          <p:cNvSpPr txBox="1">
            <a:spLocks noChangeArrowheads="1"/>
          </p:cNvSpPr>
          <p:nvPr/>
        </p:nvSpPr>
        <p:spPr bwMode="auto">
          <a:xfrm>
            <a:off x="5904415" y="2990852"/>
            <a:ext cx="264207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de-AT" b="1" dirty="0">
                <a:solidFill>
                  <a:srgbClr val="7030A0"/>
                </a:solidFill>
              </a:rPr>
              <a:t>Post </a:t>
            </a:r>
            <a:r>
              <a:rPr lang="de-AT" b="1" dirty="0" err="1">
                <a:solidFill>
                  <a:srgbClr val="7030A0"/>
                </a:solidFill>
              </a:rPr>
              <a:t>translat</a:t>
            </a:r>
            <a:r>
              <a:rPr lang="de-AT" b="1" dirty="0">
                <a:solidFill>
                  <a:srgbClr val="7030A0"/>
                </a:solidFill>
              </a:rPr>
              <a:t>. </a:t>
            </a:r>
            <a:r>
              <a:rPr lang="de-AT" b="1" dirty="0" err="1">
                <a:solidFill>
                  <a:srgbClr val="7030A0"/>
                </a:solidFill>
              </a:rPr>
              <a:t>modif</a:t>
            </a:r>
            <a:r>
              <a:rPr lang="de-AT" b="1" dirty="0">
                <a:solidFill>
                  <a:srgbClr val="7030A0"/>
                </a:solidFill>
              </a:rPr>
              <a:t>. e.g.:</a:t>
            </a:r>
          </a:p>
          <a:p>
            <a:pPr marL="285750" indent="-285750" eaLnBrk="1" hangingPunct="1">
              <a:buFont typeface="Arial" pitchFamily="34" charset="0"/>
              <a:buChar char="•"/>
              <a:defRPr/>
            </a:pPr>
            <a:r>
              <a:rPr lang="de-AT" sz="1200" dirty="0">
                <a:solidFill>
                  <a:srgbClr val="003366"/>
                </a:solidFill>
              </a:rPr>
              <a:t>NP-HPLC-(MS) N-</a:t>
            </a:r>
            <a:r>
              <a:rPr lang="de-AT" sz="1200" dirty="0" err="1">
                <a:solidFill>
                  <a:srgbClr val="003366"/>
                </a:solidFill>
              </a:rPr>
              <a:t>glycans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AEX N-</a:t>
            </a:r>
            <a:r>
              <a:rPr lang="de-AT" sz="1200" dirty="0" err="1">
                <a:solidFill>
                  <a:srgbClr val="003366"/>
                </a:solidFill>
              </a:rPr>
              <a:t>glycans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MALDI-TOF N-</a:t>
            </a:r>
            <a:r>
              <a:rPr lang="de-AT" sz="1200" dirty="0" err="1">
                <a:solidFill>
                  <a:srgbClr val="003366"/>
                </a:solidFill>
              </a:rPr>
              <a:t>glycans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HPAEC-PAD N-</a:t>
            </a:r>
            <a:r>
              <a:rPr lang="de-AT" sz="1200" dirty="0" err="1">
                <a:solidFill>
                  <a:srgbClr val="003366"/>
                </a:solidFill>
              </a:rPr>
              <a:t>glycans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MALDI-TOF O-</a:t>
            </a:r>
            <a:r>
              <a:rPr lang="de-AT" sz="1200" dirty="0" err="1">
                <a:solidFill>
                  <a:srgbClr val="003366"/>
                </a:solidFill>
              </a:rPr>
              <a:t>glycans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HPAEC-PAD </a:t>
            </a:r>
            <a:r>
              <a:rPr lang="de-AT" sz="1200" dirty="0" err="1">
                <a:solidFill>
                  <a:srgbClr val="003366"/>
                </a:solidFill>
              </a:rPr>
              <a:t>sialic</a:t>
            </a:r>
            <a:r>
              <a:rPr lang="de-AT" sz="1200" dirty="0">
                <a:solidFill>
                  <a:srgbClr val="003366"/>
                </a:solidFill>
              </a:rPr>
              <a:t> </a:t>
            </a:r>
            <a:r>
              <a:rPr lang="de-AT" sz="1200" dirty="0" err="1">
                <a:solidFill>
                  <a:srgbClr val="003366"/>
                </a:solidFill>
              </a:rPr>
              <a:t>acids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RP-HPLC </a:t>
            </a:r>
            <a:r>
              <a:rPr lang="de-AT" sz="1200" dirty="0" err="1">
                <a:solidFill>
                  <a:srgbClr val="003366"/>
                </a:solidFill>
              </a:rPr>
              <a:t>sialic</a:t>
            </a:r>
            <a:r>
              <a:rPr lang="de-AT" sz="1200" dirty="0">
                <a:solidFill>
                  <a:srgbClr val="003366"/>
                </a:solidFill>
              </a:rPr>
              <a:t> </a:t>
            </a:r>
            <a:r>
              <a:rPr lang="de-AT" sz="1200" dirty="0" err="1">
                <a:solidFill>
                  <a:srgbClr val="003366"/>
                </a:solidFill>
              </a:rPr>
              <a:t>acids</a:t>
            </a:r>
            <a:endParaRPr lang="de-AT" sz="1200" dirty="0">
              <a:solidFill>
                <a:srgbClr val="003366"/>
              </a:solidFill>
            </a:endParaRPr>
          </a:p>
          <a:p>
            <a:pPr eaLnBrk="1" hangingPunct="1">
              <a:defRPr/>
            </a:pPr>
            <a:endParaRPr lang="en-US" sz="1800" dirty="0">
              <a:solidFill>
                <a:srgbClr val="F79646"/>
              </a:solidFill>
            </a:endParaRPr>
          </a:p>
        </p:txBody>
      </p:sp>
      <p:sp>
        <p:nvSpPr>
          <p:cNvPr id="5" name="TextBox 12"/>
          <p:cNvSpPr txBox="1">
            <a:spLocks noChangeArrowheads="1"/>
          </p:cNvSpPr>
          <p:nvPr/>
        </p:nvSpPr>
        <p:spPr bwMode="auto">
          <a:xfrm>
            <a:off x="395537" y="1476377"/>
            <a:ext cx="23775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de-AT" b="1" dirty="0">
                <a:solidFill>
                  <a:srgbClr val="000000"/>
                </a:solidFill>
              </a:rPr>
              <a:t>Primary </a:t>
            </a:r>
            <a:r>
              <a:rPr lang="de-AT" b="1" dirty="0" err="1">
                <a:solidFill>
                  <a:srgbClr val="000000"/>
                </a:solidFill>
              </a:rPr>
              <a:t>structure</a:t>
            </a:r>
            <a:r>
              <a:rPr lang="de-AT" b="1" dirty="0">
                <a:solidFill>
                  <a:srgbClr val="000000"/>
                </a:solidFill>
              </a:rPr>
              <a:t> e.g.:</a:t>
            </a:r>
          </a:p>
          <a:p>
            <a:pPr marL="285750" indent="-285750" eaLnBrk="1" hangingPunct="1">
              <a:buFont typeface="Arial" pitchFamily="34" charset="0"/>
              <a:buChar char="•"/>
              <a:defRPr/>
            </a:pPr>
            <a:r>
              <a:rPr lang="de-AT" sz="1200" dirty="0">
                <a:solidFill>
                  <a:srgbClr val="003366"/>
                </a:solidFill>
              </a:rPr>
              <a:t>LC-MS </a:t>
            </a:r>
            <a:r>
              <a:rPr lang="de-AT" sz="1200" dirty="0" err="1">
                <a:solidFill>
                  <a:srgbClr val="003366"/>
                </a:solidFill>
              </a:rPr>
              <a:t>intact</a:t>
            </a:r>
            <a:r>
              <a:rPr lang="de-AT" sz="1200" dirty="0">
                <a:solidFill>
                  <a:srgbClr val="003366"/>
                </a:solidFill>
              </a:rPr>
              <a:t> </a:t>
            </a:r>
            <a:r>
              <a:rPr lang="de-AT" sz="1200" dirty="0" err="1">
                <a:solidFill>
                  <a:srgbClr val="003366"/>
                </a:solidFill>
              </a:rPr>
              <a:t>mass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LC-MS </a:t>
            </a:r>
            <a:r>
              <a:rPr lang="de-AT" sz="1200" dirty="0" err="1">
                <a:solidFill>
                  <a:srgbClr val="003366"/>
                </a:solidFill>
              </a:rPr>
              <a:t>subunits</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Peptide </a:t>
            </a:r>
            <a:r>
              <a:rPr lang="de-AT" sz="1200" dirty="0" err="1">
                <a:solidFill>
                  <a:srgbClr val="003366"/>
                </a:solidFill>
              </a:rPr>
              <a:t>mapping</a:t>
            </a:r>
            <a:endParaRPr lang="en-US" sz="1800" b="1" dirty="0">
              <a:solidFill>
                <a:srgbClr val="000000"/>
              </a:solidFill>
            </a:endParaRPr>
          </a:p>
        </p:txBody>
      </p:sp>
      <p:sp>
        <p:nvSpPr>
          <p:cNvPr id="6" name="TextBox 13"/>
          <p:cNvSpPr txBox="1">
            <a:spLocks noChangeArrowheads="1"/>
          </p:cNvSpPr>
          <p:nvPr/>
        </p:nvSpPr>
        <p:spPr bwMode="auto">
          <a:xfrm>
            <a:off x="5904416" y="1476375"/>
            <a:ext cx="284404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de-AT" b="1" dirty="0">
                <a:solidFill>
                  <a:srgbClr val="FFC000"/>
                </a:solidFill>
              </a:rPr>
              <a:t>Higher </a:t>
            </a:r>
            <a:r>
              <a:rPr lang="de-AT" b="1" dirty="0" err="1">
                <a:solidFill>
                  <a:srgbClr val="FFC000"/>
                </a:solidFill>
              </a:rPr>
              <a:t>order</a:t>
            </a:r>
            <a:r>
              <a:rPr lang="de-AT" b="1" dirty="0">
                <a:solidFill>
                  <a:srgbClr val="FFC000"/>
                </a:solidFill>
              </a:rPr>
              <a:t> </a:t>
            </a:r>
            <a:r>
              <a:rPr lang="de-AT" b="1" dirty="0" err="1">
                <a:solidFill>
                  <a:srgbClr val="FFC000"/>
                </a:solidFill>
              </a:rPr>
              <a:t>structure</a:t>
            </a:r>
            <a:r>
              <a:rPr lang="de-AT" b="1" dirty="0">
                <a:solidFill>
                  <a:srgbClr val="FFC000"/>
                </a:solidFill>
              </a:rPr>
              <a:t> e.g.:</a:t>
            </a:r>
          </a:p>
          <a:p>
            <a:pPr marL="285750" indent="-285750" eaLnBrk="1" hangingPunct="1">
              <a:buFont typeface="Arial" pitchFamily="34" charset="0"/>
              <a:buChar char="•"/>
              <a:defRPr/>
            </a:pPr>
            <a:r>
              <a:rPr lang="de-AT" sz="1200" dirty="0">
                <a:solidFill>
                  <a:srgbClr val="003366"/>
                </a:solidFill>
              </a:rPr>
              <a:t>NMR</a:t>
            </a:r>
          </a:p>
          <a:p>
            <a:pPr marL="285750" indent="-285750" eaLnBrk="1" hangingPunct="1">
              <a:buFont typeface="Arial" pitchFamily="34" charset="0"/>
              <a:buChar char="•"/>
              <a:defRPr/>
            </a:pPr>
            <a:r>
              <a:rPr lang="de-AT" sz="1200" dirty="0">
                <a:solidFill>
                  <a:srgbClr val="003366"/>
                </a:solidFill>
              </a:rPr>
              <a:t>CD </a:t>
            </a:r>
            <a:r>
              <a:rPr lang="de-AT" sz="1200" dirty="0" err="1">
                <a:solidFill>
                  <a:srgbClr val="003366"/>
                </a:solidFill>
              </a:rPr>
              <a:t>spectroscopy</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FT-IR</a:t>
            </a:r>
          </a:p>
          <a:p>
            <a:pPr eaLnBrk="1" hangingPunct="1">
              <a:defRPr/>
            </a:pPr>
            <a:endParaRPr lang="en-US" sz="1800" b="1" dirty="0">
              <a:solidFill>
                <a:srgbClr val="000000"/>
              </a:solidFill>
            </a:endParaRPr>
          </a:p>
        </p:txBody>
      </p:sp>
      <p:sp>
        <p:nvSpPr>
          <p:cNvPr id="7" name="TextBox 6"/>
          <p:cNvSpPr txBox="1"/>
          <p:nvPr/>
        </p:nvSpPr>
        <p:spPr bwMode="auto">
          <a:xfrm>
            <a:off x="395536" y="2527300"/>
            <a:ext cx="2651688" cy="1292662"/>
          </a:xfrm>
          <a:prstGeom prst="rect">
            <a:avLst/>
          </a:prstGeom>
          <a:noFill/>
        </p:spPr>
        <p:txBody>
          <a:bodyPr wrap="none">
            <a:spAutoFit/>
          </a:bodyPr>
          <a:lstStyle/>
          <a:p>
            <a:pPr>
              <a:defRPr/>
            </a:pPr>
            <a:r>
              <a:rPr lang="de-AT" b="1" kern="0" dirty="0">
                <a:solidFill>
                  <a:srgbClr val="00B050"/>
                </a:solidFill>
                <a:cs typeface="Arial" charset="0"/>
              </a:rPr>
              <a:t>Impurities e.g.:</a:t>
            </a:r>
          </a:p>
          <a:p>
            <a:pPr marL="285750" indent="-285750">
              <a:buFont typeface="Arial" pitchFamily="34" charset="0"/>
              <a:buChar char="•"/>
              <a:defRPr/>
            </a:pPr>
            <a:r>
              <a:rPr lang="de-AT" sz="1200" kern="0" dirty="0">
                <a:solidFill>
                  <a:srgbClr val="003366"/>
                </a:solidFill>
                <a:cs typeface="Arial" charset="0"/>
              </a:rPr>
              <a:t>CEX, </a:t>
            </a:r>
            <a:r>
              <a:rPr lang="de-AT" sz="1200" kern="0" dirty="0" err="1">
                <a:solidFill>
                  <a:srgbClr val="003366"/>
                </a:solidFill>
                <a:cs typeface="Arial" charset="0"/>
              </a:rPr>
              <a:t>cIEF</a:t>
            </a:r>
            <a:r>
              <a:rPr lang="de-AT" sz="1200" kern="0" dirty="0">
                <a:solidFill>
                  <a:srgbClr val="003366"/>
                </a:solidFill>
                <a:cs typeface="Arial" charset="0"/>
              </a:rPr>
              <a:t>  </a:t>
            </a:r>
            <a:r>
              <a:rPr lang="de-AT" sz="1200" kern="0" dirty="0" err="1">
                <a:solidFill>
                  <a:srgbClr val="003366"/>
                </a:solidFill>
                <a:cs typeface="Arial" charset="0"/>
              </a:rPr>
              <a:t>acidic</a:t>
            </a:r>
            <a:r>
              <a:rPr lang="de-AT" sz="1200" kern="0" dirty="0">
                <a:solidFill>
                  <a:srgbClr val="003366"/>
                </a:solidFill>
                <a:cs typeface="Arial" charset="0"/>
              </a:rPr>
              <a:t>/</a:t>
            </a:r>
            <a:r>
              <a:rPr lang="de-AT" sz="1200" kern="0" dirty="0" err="1">
                <a:solidFill>
                  <a:srgbClr val="003366"/>
                </a:solidFill>
                <a:cs typeface="Arial" charset="0"/>
              </a:rPr>
              <a:t>basic</a:t>
            </a:r>
            <a:r>
              <a:rPr lang="de-AT" sz="1200" kern="0" dirty="0">
                <a:solidFill>
                  <a:srgbClr val="003366"/>
                </a:solidFill>
                <a:cs typeface="Arial" charset="0"/>
              </a:rPr>
              <a:t> variants</a:t>
            </a:r>
          </a:p>
          <a:p>
            <a:pPr marL="285750" indent="-285750">
              <a:buFont typeface="Arial" pitchFamily="34" charset="0"/>
              <a:buChar char="•"/>
              <a:defRPr/>
            </a:pPr>
            <a:r>
              <a:rPr lang="de-AT" sz="1200" kern="0" dirty="0">
                <a:solidFill>
                  <a:srgbClr val="003366"/>
                </a:solidFill>
                <a:cs typeface="Arial" charset="0"/>
              </a:rPr>
              <a:t>LC glycation</a:t>
            </a:r>
          </a:p>
          <a:p>
            <a:pPr marL="285750" indent="-285750">
              <a:buFont typeface="Arial" pitchFamily="34" charset="0"/>
              <a:buChar char="•"/>
              <a:defRPr/>
            </a:pPr>
            <a:r>
              <a:rPr lang="de-AT" sz="1200" kern="0" dirty="0">
                <a:solidFill>
                  <a:srgbClr val="003366"/>
                </a:solidFill>
                <a:cs typeface="Arial" charset="0"/>
              </a:rPr>
              <a:t>Peptide mapping deamidation, </a:t>
            </a:r>
          </a:p>
          <a:p>
            <a:pPr marL="285750" indent="-285750">
              <a:buFont typeface="Arial" pitchFamily="34" charset="0"/>
              <a:buChar char="•"/>
              <a:defRPr/>
            </a:pPr>
            <a:r>
              <a:rPr lang="de-AT" sz="1200" kern="0" dirty="0">
                <a:solidFill>
                  <a:srgbClr val="003366"/>
                </a:solidFill>
                <a:cs typeface="Arial" charset="0"/>
              </a:rPr>
              <a:t>oxidation, mutation, glycation</a:t>
            </a:r>
          </a:p>
          <a:p>
            <a:pPr marL="285750" indent="-285750">
              <a:buFont typeface="Arial" pitchFamily="34" charset="0"/>
              <a:buChar char="•"/>
              <a:defRPr/>
            </a:pPr>
            <a:r>
              <a:rPr lang="de-AT" sz="1200" kern="0" dirty="0">
                <a:solidFill>
                  <a:srgbClr val="003366"/>
                </a:solidFill>
                <a:cs typeface="Arial" charset="0"/>
              </a:rPr>
              <a:t>SEC/FFF/AUC aggregation</a:t>
            </a:r>
          </a:p>
        </p:txBody>
      </p:sp>
      <p:sp>
        <p:nvSpPr>
          <p:cNvPr id="8" name="TextBox 7"/>
          <p:cNvSpPr txBox="1"/>
          <p:nvPr/>
        </p:nvSpPr>
        <p:spPr>
          <a:xfrm>
            <a:off x="2806132" y="5073650"/>
            <a:ext cx="3531736" cy="553998"/>
          </a:xfrm>
          <a:prstGeom prst="rect">
            <a:avLst/>
          </a:prstGeom>
          <a:noFill/>
        </p:spPr>
        <p:txBody>
          <a:bodyPr wrap="none">
            <a:spAutoFit/>
          </a:bodyPr>
          <a:lstStyle/>
          <a:p>
            <a:pPr>
              <a:defRPr/>
            </a:pPr>
            <a:r>
              <a:rPr lang="de-AT" b="1" kern="0" dirty="0">
                <a:solidFill>
                  <a:srgbClr val="0070C0"/>
                </a:solidFill>
                <a:cs typeface="Arial" charset="0"/>
              </a:rPr>
              <a:t>Combination of attributes e.g.:</a:t>
            </a:r>
          </a:p>
          <a:p>
            <a:pPr marL="285750" indent="-285750">
              <a:buFont typeface="Arial" pitchFamily="34" charset="0"/>
              <a:buChar char="•"/>
              <a:defRPr/>
            </a:pPr>
            <a:r>
              <a:rPr lang="de-AT" sz="1200" dirty="0">
                <a:solidFill>
                  <a:srgbClr val="003366"/>
                </a:solidFill>
                <a:cs typeface="Arial" charset="0"/>
              </a:rPr>
              <a:t>MVDA, mathematical algorithms </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414" y="1522415"/>
            <a:ext cx="2360456" cy="35210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17437"/>
          <p:cNvSpPr>
            <a:spLocks/>
          </p:cNvSpPr>
          <p:nvPr/>
        </p:nvSpPr>
        <p:spPr bwMode="auto">
          <a:xfrm>
            <a:off x="4191548" y="2884490"/>
            <a:ext cx="1165076" cy="1495425"/>
          </a:xfrm>
          <a:custGeom>
            <a:avLst/>
            <a:gdLst>
              <a:gd name="T0" fmla="*/ 0 w 1383476"/>
              <a:gd name="T1" fmla="*/ 23634 h 1882239"/>
              <a:gd name="T2" fmla="*/ 0 w 1383476"/>
              <a:gd name="T3" fmla="*/ 1081145 h 1882239"/>
              <a:gd name="T4" fmla="*/ 165429 w 1383476"/>
              <a:gd name="T5" fmla="*/ 1087052 h 1882239"/>
              <a:gd name="T6" fmla="*/ 171338 w 1383476"/>
              <a:gd name="T7" fmla="*/ 1872802 h 1882239"/>
              <a:gd name="T8" fmla="*/ 1045756 w 1383476"/>
              <a:gd name="T9" fmla="*/ 1795999 h 1882239"/>
              <a:gd name="T10" fmla="*/ 1158010 w 1383476"/>
              <a:gd name="T11" fmla="*/ 1595130 h 1882239"/>
              <a:gd name="T12" fmla="*/ 1276175 w 1383476"/>
              <a:gd name="T13" fmla="*/ 1394263 h 1882239"/>
              <a:gd name="T14" fmla="*/ 1341166 w 1383476"/>
              <a:gd name="T15" fmla="*/ 1110683 h 1882239"/>
              <a:gd name="T16" fmla="*/ 1376615 w 1383476"/>
              <a:gd name="T17" fmla="*/ 850737 h 1882239"/>
              <a:gd name="T18" fmla="*/ 1370707 w 1383476"/>
              <a:gd name="T19" fmla="*/ 573066 h 1882239"/>
              <a:gd name="T20" fmla="*/ 1370707 w 1383476"/>
              <a:gd name="T21" fmla="*/ 259948 h 1882239"/>
              <a:gd name="T22" fmla="*/ 1364798 w 1383476"/>
              <a:gd name="T23" fmla="*/ 41357 h 1882239"/>
              <a:gd name="T24" fmla="*/ 1317533 w 1383476"/>
              <a:gd name="T25" fmla="*/ 0 h 1882239"/>
              <a:gd name="T26" fmla="*/ 0 w 1383476"/>
              <a:gd name="T27" fmla="*/ 23634 h 1882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3476" h="1882239">
                <a:moveTo>
                  <a:pt x="0" y="23751"/>
                </a:moveTo>
                <a:lnTo>
                  <a:pt x="0" y="1086593"/>
                </a:lnTo>
                <a:lnTo>
                  <a:pt x="166255" y="1092530"/>
                </a:lnTo>
                <a:cubicBezTo>
                  <a:pt x="168234" y="1355766"/>
                  <a:pt x="170214" y="1619003"/>
                  <a:pt x="172193" y="1882239"/>
                </a:cubicBezTo>
                <a:lnTo>
                  <a:pt x="1050967" y="1805050"/>
                </a:lnTo>
                <a:lnTo>
                  <a:pt x="1163782" y="1603169"/>
                </a:lnTo>
                <a:lnTo>
                  <a:pt x="1282535" y="1401289"/>
                </a:lnTo>
                <a:lnTo>
                  <a:pt x="1347850" y="1116281"/>
                </a:lnTo>
                <a:lnTo>
                  <a:pt x="1383476" y="855024"/>
                </a:lnTo>
                <a:lnTo>
                  <a:pt x="1377538" y="575954"/>
                </a:lnTo>
                <a:lnTo>
                  <a:pt x="1377538" y="261258"/>
                </a:lnTo>
                <a:lnTo>
                  <a:pt x="1371600" y="41564"/>
                </a:lnTo>
                <a:lnTo>
                  <a:pt x="1324099" y="0"/>
                </a:lnTo>
                <a:lnTo>
                  <a:pt x="0" y="23751"/>
                </a:lnTo>
                <a:close/>
              </a:path>
            </a:pathLst>
          </a:custGeom>
          <a:solidFill>
            <a:srgbClr val="7030A0">
              <a:alpha val="34901"/>
            </a:srgbClr>
          </a:solidFill>
          <a:ln w="38100" cap="flat" cmpd="sng" algn="ctr">
            <a:solidFill>
              <a:srgbClr val="7030A0"/>
            </a:solidFill>
            <a:prstDash val="solid"/>
            <a:round/>
            <a:headEnd type="none" w="med" len="med"/>
            <a:tailEnd type="none" w="med" len="med"/>
          </a:ln>
        </p:spPr>
        <p:txBody>
          <a:bodyPr wrap="none" lIns="90000" tIns="46800" rIns="90000" bIns="46800" anchor="ctr"/>
          <a:lstStyle/>
          <a:p>
            <a:pPr>
              <a:defRPr/>
            </a:pPr>
            <a:endParaRPr lang="en-US" kern="0">
              <a:solidFill>
                <a:sysClr val="windowText" lastClr="000000"/>
              </a:solidFill>
              <a:cs typeface="Arial" charset="0"/>
            </a:endParaRPr>
          </a:p>
        </p:txBody>
      </p:sp>
      <p:sp>
        <p:nvSpPr>
          <p:cNvPr id="11" name="Freeform 34"/>
          <p:cNvSpPr>
            <a:spLocks/>
          </p:cNvSpPr>
          <p:nvPr/>
        </p:nvSpPr>
        <p:spPr bwMode="auto">
          <a:xfrm>
            <a:off x="3479019" y="4341813"/>
            <a:ext cx="1577566" cy="525462"/>
          </a:xfrm>
          <a:custGeom>
            <a:avLst/>
            <a:gdLst>
              <a:gd name="T0" fmla="*/ 1867771 w 1870363"/>
              <a:gd name="T1" fmla="*/ 0 h 659708"/>
              <a:gd name="T2" fmla="*/ 0 w 1870363"/>
              <a:gd name="T3" fmla="*/ 185812 h 659708"/>
              <a:gd name="T4" fmla="*/ 130448 w 1870363"/>
              <a:gd name="T5" fmla="*/ 311687 h 659708"/>
              <a:gd name="T6" fmla="*/ 249039 w 1870363"/>
              <a:gd name="T7" fmla="*/ 359637 h 659708"/>
              <a:gd name="T8" fmla="*/ 462498 w 1870363"/>
              <a:gd name="T9" fmla="*/ 449548 h 659708"/>
              <a:gd name="T10" fmla="*/ 581082 w 1870363"/>
              <a:gd name="T11" fmla="*/ 617378 h 659708"/>
              <a:gd name="T12" fmla="*/ 729324 w 1870363"/>
              <a:gd name="T13" fmla="*/ 623371 h 659708"/>
              <a:gd name="T14" fmla="*/ 889416 w 1870363"/>
              <a:gd name="T15" fmla="*/ 647347 h 659708"/>
              <a:gd name="T16" fmla="*/ 942783 w 1870363"/>
              <a:gd name="T17" fmla="*/ 665329 h 659708"/>
              <a:gd name="T18" fmla="*/ 1061367 w 1870363"/>
              <a:gd name="T19" fmla="*/ 659335 h 659708"/>
              <a:gd name="T20" fmla="*/ 1215537 w 1870363"/>
              <a:gd name="T21" fmla="*/ 653341 h 659708"/>
              <a:gd name="T22" fmla="*/ 1251109 w 1870363"/>
              <a:gd name="T23" fmla="*/ 605389 h 659708"/>
              <a:gd name="T24" fmla="*/ 1292619 w 1870363"/>
              <a:gd name="T25" fmla="*/ 551444 h 659708"/>
              <a:gd name="T26" fmla="*/ 1428996 w 1870363"/>
              <a:gd name="T27" fmla="*/ 461536 h 659708"/>
              <a:gd name="T28" fmla="*/ 1488292 w 1870363"/>
              <a:gd name="T29" fmla="*/ 425571 h 659708"/>
              <a:gd name="T30" fmla="*/ 1606875 w 1870363"/>
              <a:gd name="T31" fmla="*/ 323673 h 659708"/>
              <a:gd name="T32" fmla="*/ 1766975 w 1870363"/>
              <a:gd name="T33" fmla="*/ 155842 h 659708"/>
              <a:gd name="T34" fmla="*/ 1867771 w 1870363"/>
              <a:gd name="T35" fmla="*/ 0 h 659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0363" h="659708">
                <a:moveTo>
                  <a:pt x="1870363" y="0"/>
                </a:moveTo>
                <a:lnTo>
                  <a:pt x="0" y="184068"/>
                </a:lnTo>
                <a:lnTo>
                  <a:pt x="130628" y="308759"/>
                </a:lnTo>
                <a:lnTo>
                  <a:pt x="249381" y="356260"/>
                </a:lnTo>
                <a:lnTo>
                  <a:pt x="463137" y="445325"/>
                </a:lnTo>
                <a:lnTo>
                  <a:pt x="581891" y="611579"/>
                </a:lnTo>
                <a:lnTo>
                  <a:pt x="730332" y="617517"/>
                </a:lnTo>
                <a:lnTo>
                  <a:pt x="890649" y="641268"/>
                </a:lnTo>
                <a:cubicBezTo>
                  <a:pt x="908462" y="647206"/>
                  <a:pt x="925356" y="657789"/>
                  <a:pt x="944088" y="659081"/>
                </a:cubicBezTo>
                <a:cubicBezTo>
                  <a:pt x="983628" y="661808"/>
                  <a:pt x="1023245" y="654865"/>
                  <a:pt x="1062841" y="653143"/>
                </a:cubicBezTo>
                <a:lnTo>
                  <a:pt x="1217220" y="647205"/>
                </a:lnTo>
                <a:cubicBezTo>
                  <a:pt x="1224386" y="589884"/>
                  <a:pt x="1207201" y="599704"/>
                  <a:pt x="1252846" y="599704"/>
                </a:cubicBezTo>
                <a:lnTo>
                  <a:pt x="1294410" y="546265"/>
                </a:lnTo>
                <a:lnTo>
                  <a:pt x="1430976" y="457200"/>
                </a:lnTo>
                <a:cubicBezTo>
                  <a:pt x="1482231" y="425166"/>
                  <a:pt x="1461777" y="435863"/>
                  <a:pt x="1490353" y="421574"/>
                </a:cubicBezTo>
                <a:lnTo>
                  <a:pt x="1609106" y="320634"/>
                </a:lnTo>
                <a:lnTo>
                  <a:pt x="1769423" y="154379"/>
                </a:lnTo>
                <a:lnTo>
                  <a:pt x="1870363" y="0"/>
                </a:lnTo>
                <a:close/>
              </a:path>
            </a:pathLst>
          </a:custGeom>
          <a:solidFill>
            <a:srgbClr val="0070C0">
              <a:alpha val="58823"/>
            </a:srgbClr>
          </a:solidFill>
          <a:ln w="38100" cap="flat" cmpd="sng" algn="ctr">
            <a:solidFill>
              <a:srgbClr val="0070C0"/>
            </a:solidFill>
            <a:prstDash val="solid"/>
            <a:round/>
            <a:headEnd type="none" w="med" len="med"/>
            <a:tailEnd type="none" w="med" len="med"/>
          </a:ln>
        </p:spPr>
        <p:txBody>
          <a:bodyPr wrap="none" lIns="90000" tIns="46800" rIns="90000" bIns="46800" anchor="ctr"/>
          <a:lstStyle/>
          <a:p>
            <a:pPr>
              <a:defRPr/>
            </a:pPr>
            <a:endParaRPr lang="en-US" kern="0">
              <a:solidFill>
                <a:sysClr val="windowText" lastClr="000000"/>
              </a:solidFill>
              <a:cs typeface="Arial" charset="0"/>
            </a:endParaRPr>
          </a:p>
        </p:txBody>
      </p:sp>
      <p:sp>
        <p:nvSpPr>
          <p:cNvPr id="12" name="Freeform 17434"/>
          <p:cNvSpPr>
            <a:spLocks/>
          </p:cNvSpPr>
          <p:nvPr/>
        </p:nvSpPr>
        <p:spPr bwMode="auto">
          <a:xfrm>
            <a:off x="3234208" y="1666878"/>
            <a:ext cx="1052272" cy="1089025"/>
          </a:xfrm>
          <a:custGeom>
            <a:avLst/>
            <a:gdLst>
              <a:gd name="T0" fmla="*/ 1242420 w 1247613"/>
              <a:gd name="T1" fmla="*/ 0 h 1371600"/>
              <a:gd name="T2" fmla="*/ 1242420 w 1247613"/>
              <a:gd name="T3" fmla="*/ 0 h 1371600"/>
              <a:gd name="T4" fmla="*/ 1242420 w 1247613"/>
              <a:gd name="T5" fmla="*/ 884712 h 1371600"/>
              <a:gd name="T6" fmla="*/ 1242420 w 1247613"/>
              <a:gd name="T7" fmla="*/ 1365662 h 1371600"/>
              <a:gd name="T8" fmla="*/ 0 w 1247613"/>
              <a:gd name="T9" fmla="*/ 1371600 h 1371600"/>
              <a:gd name="T10" fmla="*/ 17831 w 1247613"/>
              <a:gd name="T11" fmla="*/ 1169719 h 1371600"/>
              <a:gd name="T12" fmla="*/ 83226 w 1247613"/>
              <a:gd name="T13" fmla="*/ 997527 h 1371600"/>
              <a:gd name="T14" fmla="*/ 107003 w 1247613"/>
              <a:gd name="T15" fmla="*/ 866899 h 1371600"/>
              <a:gd name="T16" fmla="*/ 148612 w 1247613"/>
              <a:gd name="T17" fmla="*/ 754083 h 1371600"/>
              <a:gd name="T18" fmla="*/ 237785 w 1247613"/>
              <a:gd name="T19" fmla="*/ 510639 h 1371600"/>
              <a:gd name="T20" fmla="*/ 344789 w 1247613"/>
              <a:gd name="T21" fmla="*/ 409699 h 1371600"/>
              <a:gd name="T22" fmla="*/ 445846 w 1247613"/>
              <a:gd name="T23" fmla="*/ 296883 h 1371600"/>
              <a:gd name="T24" fmla="*/ 600405 w 1247613"/>
              <a:gd name="T25" fmla="*/ 213756 h 1371600"/>
              <a:gd name="T26" fmla="*/ 731187 w 1247613"/>
              <a:gd name="T27" fmla="*/ 172192 h 1371600"/>
              <a:gd name="T28" fmla="*/ 850075 w 1247613"/>
              <a:gd name="T29" fmla="*/ 89065 h 1371600"/>
              <a:gd name="T30" fmla="*/ 992750 w 1247613"/>
              <a:gd name="T31" fmla="*/ 29688 h 1371600"/>
              <a:gd name="T32" fmla="*/ 1182976 w 1247613"/>
              <a:gd name="T33" fmla="*/ 0 h 1371600"/>
              <a:gd name="T34" fmla="*/ 1242420 w 1247613"/>
              <a:gd name="T35" fmla="*/ 0 h 137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7613" h="1371600">
                <a:moveTo>
                  <a:pt x="1240971" y="0"/>
                </a:moveTo>
                <a:lnTo>
                  <a:pt x="1240971" y="0"/>
                </a:lnTo>
                <a:cubicBezTo>
                  <a:pt x="1253487" y="475575"/>
                  <a:pt x="1245257" y="61866"/>
                  <a:pt x="1240971" y="884712"/>
                </a:cubicBezTo>
                <a:cubicBezTo>
                  <a:pt x="1240136" y="1045026"/>
                  <a:pt x="1240971" y="1205345"/>
                  <a:pt x="1240971" y="1365662"/>
                </a:cubicBezTo>
                <a:lnTo>
                  <a:pt x="0" y="1371600"/>
                </a:lnTo>
                <a:lnTo>
                  <a:pt x="17813" y="1169719"/>
                </a:lnTo>
                <a:lnTo>
                  <a:pt x="83127" y="997527"/>
                </a:lnTo>
                <a:lnTo>
                  <a:pt x="106877" y="866899"/>
                </a:lnTo>
                <a:lnTo>
                  <a:pt x="148441" y="754083"/>
                </a:lnTo>
                <a:lnTo>
                  <a:pt x="237506" y="510639"/>
                </a:lnTo>
                <a:lnTo>
                  <a:pt x="344384" y="409699"/>
                </a:lnTo>
                <a:lnTo>
                  <a:pt x="445324" y="296883"/>
                </a:lnTo>
                <a:lnTo>
                  <a:pt x="599703" y="213756"/>
                </a:lnTo>
                <a:lnTo>
                  <a:pt x="730332" y="172192"/>
                </a:lnTo>
                <a:lnTo>
                  <a:pt x="849085" y="89065"/>
                </a:lnTo>
                <a:lnTo>
                  <a:pt x="991589" y="29688"/>
                </a:lnTo>
                <a:lnTo>
                  <a:pt x="1181594" y="0"/>
                </a:lnTo>
                <a:lnTo>
                  <a:pt x="1240971" y="0"/>
                </a:lnTo>
                <a:close/>
              </a:path>
            </a:pathLst>
          </a:custGeom>
          <a:solidFill>
            <a:sysClr val="windowText" lastClr="000000">
              <a:alpha val="41176"/>
            </a:sysClr>
          </a:solidFill>
          <a:ln w="38100" cap="flat" cmpd="sng" algn="ctr">
            <a:solidFill>
              <a:sysClr val="windowText" lastClr="000000"/>
            </a:solidFill>
            <a:prstDash val="solid"/>
            <a:round/>
            <a:headEnd type="none" w="med" len="med"/>
            <a:tailEnd type="none" w="med" len="med"/>
          </a:ln>
        </p:spPr>
        <p:txBody>
          <a:bodyPr wrap="none" lIns="90000" tIns="46800" rIns="90000" bIns="46800" anchor="ctr"/>
          <a:lstStyle/>
          <a:p>
            <a:pPr>
              <a:defRPr/>
            </a:pPr>
            <a:endParaRPr lang="en-US" kern="0">
              <a:solidFill>
                <a:sysClr val="windowText" lastClr="000000"/>
              </a:solidFill>
              <a:cs typeface="Arial" charset="0"/>
            </a:endParaRPr>
          </a:p>
        </p:txBody>
      </p:sp>
      <p:sp>
        <p:nvSpPr>
          <p:cNvPr id="13" name="Freeform 35"/>
          <p:cNvSpPr>
            <a:spLocks/>
          </p:cNvSpPr>
          <p:nvPr/>
        </p:nvSpPr>
        <p:spPr bwMode="auto">
          <a:xfrm>
            <a:off x="4166061" y="1631950"/>
            <a:ext cx="1117933" cy="1252538"/>
          </a:xfrm>
          <a:custGeom>
            <a:avLst/>
            <a:gdLst>
              <a:gd name="T0" fmla="*/ 154416 w 1327688"/>
              <a:gd name="T1" fmla="*/ 0 h 1575661"/>
              <a:gd name="T2" fmla="*/ 159564 w 1327688"/>
              <a:gd name="T3" fmla="*/ 1416204 h 1575661"/>
              <a:gd name="T4" fmla="*/ 5148 w 1327688"/>
              <a:gd name="T5" fmla="*/ 1411017 h 1575661"/>
              <a:gd name="T6" fmla="*/ 0 w 1327688"/>
              <a:gd name="T7" fmla="*/ 1582207 h 1575661"/>
              <a:gd name="T8" fmla="*/ 1322854 w 1327688"/>
              <a:gd name="T9" fmla="*/ 1551081 h 1575661"/>
              <a:gd name="T10" fmla="*/ 1307412 w 1327688"/>
              <a:gd name="T11" fmla="*/ 1509581 h 1575661"/>
              <a:gd name="T12" fmla="*/ 1297117 w 1327688"/>
              <a:gd name="T13" fmla="*/ 1328016 h 1575661"/>
              <a:gd name="T14" fmla="*/ 1281675 w 1327688"/>
              <a:gd name="T15" fmla="*/ 1270953 h 1575661"/>
              <a:gd name="T16" fmla="*/ 1255939 w 1327688"/>
              <a:gd name="T17" fmla="*/ 1250203 h 1575661"/>
              <a:gd name="T18" fmla="*/ 1240497 w 1327688"/>
              <a:gd name="T19" fmla="*/ 1198327 h 1575661"/>
              <a:gd name="T20" fmla="*/ 1230202 w 1327688"/>
              <a:gd name="T21" fmla="*/ 1182764 h 1575661"/>
              <a:gd name="T22" fmla="*/ 1225055 w 1327688"/>
              <a:gd name="T23" fmla="*/ 1162013 h 1575661"/>
              <a:gd name="T24" fmla="*/ 1219907 w 1327688"/>
              <a:gd name="T25" fmla="*/ 1146452 h 1575661"/>
              <a:gd name="T26" fmla="*/ 1214761 w 1327688"/>
              <a:gd name="T27" fmla="*/ 1120514 h 1575661"/>
              <a:gd name="T28" fmla="*/ 1199318 w 1327688"/>
              <a:gd name="T29" fmla="*/ 928573 h 1575661"/>
              <a:gd name="T30" fmla="*/ 1183877 w 1327688"/>
              <a:gd name="T31" fmla="*/ 902636 h 1575661"/>
              <a:gd name="T32" fmla="*/ 1168435 w 1327688"/>
              <a:gd name="T33" fmla="*/ 892261 h 1575661"/>
              <a:gd name="T34" fmla="*/ 1142698 w 1327688"/>
              <a:gd name="T35" fmla="*/ 866324 h 1575661"/>
              <a:gd name="T36" fmla="*/ 1122110 w 1327688"/>
              <a:gd name="T37" fmla="*/ 835197 h 1575661"/>
              <a:gd name="T38" fmla="*/ 1116962 w 1327688"/>
              <a:gd name="T39" fmla="*/ 819634 h 1575661"/>
              <a:gd name="T40" fmla="*/ 1106667 w 1327688"/>
              <a:gd name="T41" fmla="*/ 778134 h 1575661"/>
              <a:gd name="T42" fmla="*/ 1096372 w 1327688"/>
              <a:gd name="T43" fmla="*/ 747009 h 1575661"/>
              <a:gd name="T44" fmla="*/ 1065490 w 1327688"/>
              <a:gd name="T45" fmla="*/ 705508 h 1575661"/>
              <a:gd name="T46" fmla="*/ 1055195 w 1327688"/>
              <a:gd name="T47" fmla="*/ 664009 h 1575661"/>
              <a:gd name="T48" fmla="*/ 1039752 w 1327688"/>
              <a:gd name="T49" fmla="*/ 648446 h 1575661"/>
              <a:gd name="T50" fmla="*/ 1019165 w 1327688"/>
              <a:gd name="T51" fmla="*/ 617320 h 1575661"/>
              <a:gd name="T52" fmla="*/ 1008870 w 1327688"/>
              <a:gd name="T53" fmla="*/ 601756 h 1575661"/>
              <a:gd name="T54" fmla="*/ 993426 w 1327688"/>
              <a:gd name="T55" fmla="*/ 591381 h 1575661"/>
              <a:gd name="T56" fmla="*/ 972838 w 1327688"/>
              <a:gd name="T57" fmla="*/ 586194 h 1575661"/>
              <a:gd name="T58" fmla="*/ 957397 w 1327688"/>
              <a:gd name="T59" fmla="*/ 581007 h 1575661"/>
              <a:gd name="T60" fmla="*/ 828714 w 1327688"/>
              <a:gd name="T61" fmla="*/ 575819 h 1575661"/>
              <a:gd name="T62" fmla="*/ 797831 w 1327688"/>
              <a:gd name="T63" fmla="*/ 555070 h 1575661"/>
              <a:gd name="T64" fmla="*/ 813272 w 1327688"/>
              <a:gd name="T65" fmla="*/ 446129 h 1575661"/>
              <a:gd name="T66" fmla="*/ 787535 w 1327688"/>
              <a:gd name="T67" fmla="*/ 394253 h 1575661"/>
              <a:gd name="T68" fmla="*/ 766946 w 1327688"/>
              <a:gd name="T69" fmla="*/ 363130 h 1575661"/>
              <a:gd name="T70" fmla="*/ 756652 w 1327688"/>
              <a:gd name="T71" fmla="*/ 347567 h 1575661"/>
              <a:gd name="T72" fmla="*/ 710326 w 1327688"/>
              <a:gd name="T73" fmla="*/ 321630 h 1575661"/>
              <a:gd name="T74" fmla="*/ 679442 w 1327688"/>
              <a:gd name="T75" fmla="*/ 290503 h 1575661"/>
              <a:gd name="T76" fmla="*/ 669148 w 1327688"/>
              <a:gd name="T77" fmla="*/ 274940 h 1575661"/>
              <a:gd name="T78" fmla="*/ 653706 w 1327688"/>
              <a:gd name="T79" fmla="*/ 264567 h 1575661"/>
              <a:gd name="T80" fmla="*/ 612527 w 1327688"/>
              <a:gd name="T81" fmla="*/ 259376 h 1575661"/>
              <a:gd name="T82" fmla="*/ 591938 w 1327688"/>
              <a:gd name="T83" fmla="*/ 254192 h 1575661"/>
              <a:gd name="T84" fmla="*/ 561054 w 1327688"/>
              <a:gd name="T85" fmla="*/ 223065 h 1575661"/>
              <a:gd name="T86" fmla="*/ 530171 w 1327688"/>
              <a:gd name="T87" fmla="*/ 202315 h 1575661"/>
              <a:gd name="T88" fmla="*/ 488992 w 1327688"/>
              <a:gd name="T89" fmla="*/ 155628 h 1575661"/>
              <a:gd name="T90" fmla="*/ 468405 w 1327688"/>
              <a:gd name="T91" fmla="*/ 145254 h 1575661"/>
              <a:gd name="T92" fmla="*/ 442666 w 1327688"/>
              <a:gd name="T93" fmla="*/ 124499 h 1575661"/>
              <a:gd name="T94" fmla="*/ 432372 w 1327688"/>
              <a:gd name="T95" fmla="*/ 114125 h 1575661"/>
              <a:gd name="T96" fmla="*/ 406637 w 1327688"/>
              <a:gd name="T97" fmla="*/ 103754 h 1575661"/>
              <a:gd name="T98" fmla="*/ 380898 w 1327688"/>
              <a:gd name="T99" fmla="*/ 88190 h 1575661"/>
              <a:gd name="T100" fmla="*/ 350017 w 1327688"/>
              <a:gd name="T101" fmla="*/ 72622 h 1575661"/>
              <a:gd name="T102" fmla="*/ 324277 w 1327688"/>
              <a:gd name="T103" fmla="*/ 57061 h 1575661"/>
              <a:gd name="T104" fmla="*/ 308838 w 1327688"/>
              <a:gd name="T105" fmla="*/ 41499 h 1575661"/>
              <a:gd name="T106" fmla="*/ 277952 w 1327688"/>
              <a:gd name="T107" fmla="*/ 36315 h 1575661"/>
              <a:gd name="T108" fmla="*/ 252219 w 1327688"/>
              <a:gd name="T109" fmla="*/ 31122 h 1575661"/>
              <a:gd name="T110" fmla="*/ 221332 w 1327688"/>
              <a:gd name="T111" fmla="*/ 20754 h 1575661"/>
              <a:gd name="T112" fmla="*/ 154416 w 1327688"/>
              <a:gd name="T113" fmla="*/ 0 h 15756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7688" h="1575661">
                <a:moveTo>
                  <a:pt x="154983" y="0"/>
                </a:moveTo>
                <a:lnTo>
                  <a:pt x="160149" y="1410345"/>
                </a:lnTo>
                <a:lnTo>
                  <a:pt x="5166" y="1405179"/>
                </a:lnTo>
                <a:lnTo>
                  <a:pt x="0" y="1575661"/>
                </a:lnTo>
                <a:lnTo>
                  <a:pt x="1327688" y="1544664"/>
                </a:lnTo>
                <a:cubicBezTo>
                  <a:pt x="1322522" y="1530888"/>
                  <a:pt x="1313889" y="1517950"/>
                  <a:pt x="1312190" y="1503335"/>
                </a:cubicBezTo>
                <a:cubicBezTo>
                  <a:pt x="1305217" y="1443370"/>
                  <a:pt x="1313696" y="1381719"/>
                  <a:pt x="1301857" y="1322522"/>
                </a:cubicBezTo>
                <a:cubicBezTo>
                  <a:pt x="1299084" y="1308658"/>
                  <a:pt x="1293850" y="1276933"/>
                  <a:pt x="1286359" y="1265695"/>
                </a:cubicBezTo>
                <a:cubicBezTo>
                  <a:pt x="1273007" y="1245665"/>
                  <a:pt x="1281917" y="1252159"/>
                  <a:pt x="1260529" y="1245030"/>
                </a:cubicBezTo>
                <a:cubicBezTo>
                  <a:pt x="1257641" y="1233482"/>
                  <a:pt x="1250058" y="1200911"/>
                  <a:pt x="1245030" y="1193369"/>
                </a:cubicBezTo>
                <a:lnTo>
                  <a:pt x="1234698" y="1177871"/>
                </a:lnTo>
                <a:cubicBezTo>
                  <a:pt x="1232976" y="1170983"/>
                  <a:pt x="1231483" y="1164033"/>
                  <a:pt x="1229532" y="1157206"/>
                </a:cubicBezTo>
                <a:cubicBezTo>
                  <a:pt x="1228036" y="1151970"/>
                  <a:pt x="1225687" y="1146991"/>
                  <a:pt x="1224366" y="1141708"/>
                </a:cubicBezTo>
                <a:cubicBezTo>
                  <a:pt x="1222236" y="1133190"/>
                  <a:pt x="1220922" y="1124488"/>
                  <a:pt x="1219200" y="1115878"/>
                </a:cubicBezTo>
                <a:cubicBezTo>
                  <a:pt x="1213682" y="944828"/>
                  <a:pt x="1230926" y="1006401"/>
                  <a:pt x="1203701" y="924732"/>
                </a:cubicBezTo>
                <a:cubicBezTo>
                  <a:pt x="1198436" y="908938"/>
                  <a:pt x="1201096" y="909216"/>
                  <a:pt x="1188203" y="898901"/>
                </a:cubicBezTo>
                <a:cubicBezTo>
                  <a:pt x="1183355" y="895022"/>
                  <a:pt x="1177378" y="892657"/>
                  <a:pt x="1172705" y="888569"/>
                </a:cubicBezTo>
                <a:cubicBezTo>
                  <a:pt x="1163541" y="880551"/>
                  <a:pt x="1146874" y="862739"/>
                  <a:pt x="1146874" y="862739"/>
                </a:cubicBezTo>
                <a:cubicBezTo>
                  <a:pt x="1134591" y="825887"/>
                  <a:pt x="1152007" y="870438"/>
                  <a:pt x="1126210" y="831742"/>
                </a:cubicBezTo>
                <a:cubicBezTo>
                  <a:pt x="1123189" y="827211"/>
                  <a:pt x="1122477" y="821498"/>
                  <a:pt x="1121044" y="816244"/>
                </a:cubicBezTo>
                <a:cubicBezTo>
                  <a:pt x="1117308" y="802544"/>
                  <a:pt x="1115203" y="788386"/>
                  <a:pt x="1110712" y="774915"/>
                </a:cubicBezTo>
                <a:cubicBezTo>
                  <a:pt x="1107268" y="764583"/>
                  <a:pt x="1106420" y="752980"/>
                  <a:pt x="1100379" y="743918"/>
                </a:cubicBezTo>
                <a:cubicBezTo>
                  <a:pt x="1077013" y="708869"/>
                  <a:pt x="1088495" y="721703"/>
                  <a:pt x="1069383" y="702589"/>
                </a:cubicBezTo>
                <a:cubicBezTo>
                  <a:pt x="1068638" y="698863"/>
                  <a:pt x="1063590" y="668069"/>
                  <a:pt x="1059051" y="661261"/>
                </a:cubicBezTo>
                <a:cubicBezTo>
                  <a:pt x="1054998" y="655182"/>
                  <a:pt x="1048038" y="651529"/>
                  <a:pt x="1043552" y="645762"/>
                </a:cubicBezTo>
                <a:cubicBezTo>
                  <a:pt x="1035928" y="635960"/>
                  <a:pt x="1029776" y="625098"/>
                  <a:pt x="1022888" y="614766"/>
                </a:cubicBezTo>
                <a:cubicBezTo>
                  <a:pt x="1019444" y="609600"/>
                  <a:pt x="1017722" y="602711"/>
                  <a:pt x="1012556" y="599267"/>
                </a:cubicBezTo>
                <a:cubicBezTo>
                  <a:pt x="1007390" y="595823"/>
                  <a:pt x="1002764" y="591381"/>
                  <a:pt x="997057" y="588935"/>
                </a:cubicBezTo>
                <a:cubicBezTo>
                  <a:pt x="990531" y="586138"/>
                  <a:pt x="983220" y="585720"/>
                  <a:pt x="976393" y="583769"/>
                </a:cubicBezTo>
                <a:cubicBezTo>
                  <a:pt x="971157" y="582273"/>
                  <a:pt x="966327" y="578991"/>
                  <a:pt x="960895" y="578603"/>
                </a:cubicBezTo>
                <a:cubicBezTo>
                  <a:pt x="917919" y="575533"/>
                  <a:pt x="874793" y="575159"/>
                  <a:pt x="831742" y="573437"/>
                </a:cubicBezTo>
                <a:lnTo>
                  <a:pt x="800746" y="552773"/>
                </a:lnTo>
                <a:lnTo>
                  <a:pt x="816244" y="444284"/>
                </a:lnTo>
                <a:cubicBezTo>
                  <a:pt x="783378" y="356641"/>
                  <a:pt x="816333" y="427183"/>
                  <a:pt x="790413" y="392623"/>
                </a:cubicBezTo>
                <a:cubicBezTo>
                  <a:pt x="782962" y="382689"/>
                  <a:pt x="776637" y="371959"/>
                  <a:pt x="769749" y="361627"/>
                </a:cubicBezTo>
                <a:cubicBezTo>
                  <a:pt x="766305" y="356461"/>
                  <a:pt x="764583" y="349572"/>
                  <a:pt x="759417" y="346128"/>
                </a:cubicBezTo>
                <a:cubicBezTo>
                  <a:pt x="723889" y="322443"/>
                  <a:pt x="740201" y="329391"/>
                  <a:pt x="712922" y="320298"/>
                </a:cubicBezTo>
                <a:cubicBezTo>
                  <a:pt x="702590" y="309966"/>
                  <a:pt x="690030" y="301459"/>
                  <a:pt x="681925" y="289301"/>
                </a:cubicBezTo>
                <a:cubicBezTo>
                  <a:pt x="678481" y="284135"/>
                  <a:pt x="675983" y="278193"/>
                  <a:pt x="671593" y="273803"/>
                </a:cubicBezTo>
                <a:cubicBezTo>
                  <a:pt x="667203" y="269413"/>
                  <a:pt x="662085" y="265105"/>
                  <a:pt x="656095" y="263471"/>
                </a:cubicBezTo>
                <a:cubicBezTo>
                  <a:pt x="642701" y="259818"/>
                  <a:pt x="628461" y="260587"/>
                  <a:pt x="614766" y="258305"/>
                </a:cubicBezTo>
                <a:cubicBezTo>
                  <a:pt x="607762" y="257138"/>
                  <a:pt x="600989" y="254861"/>
                  <a:pt x="594101" y="253139"/>
                </a:cubicBezTo>
                <a:cubicBezTo>
                  <a:pt x="543702" y="219537"/>
                  <a:pt x="620791" y="273418"/>
                  <a:pt x="563105" y="222142"/>
                </a:cubicBezTo>
                <a:cubicBezTo>
                  <a:pt x="553824" y="213892"/>
                  <a:pt x="532108" y="201478"/>
                  <a:pt x="532108" y="201478"/>
                </a:cubicBezTo>
                <a:cubicBezTo>
                  <a:pt x="521189" y="185098"/>
                  <a:pt x="508476" y="163831"/>
                  <a:pt x="490779" y="154983"/>
                </a:cubicBezTo>
                <a:lnTo>
                  <a:pt x="470115" y="144651"/>
                </a:lnTo>
                <a:cubicBezTo>
                  <a:pt x="445177" y="119710"/>
                  <a:pt x="476858" y="150044"/>
                  <a:pt x="444285" y="123986"/>
                </a:cubicBezTo>
                <a:cubicBezTo>
                  <a:pt x="440481" y="120943"/>
                  <a:pt x="438181" y="116071"/>
                  <a:pt x="433952" y="113654"/>
                </a:cubicBezTo>
                <a:cubicBezTo>
                  <a:pt x="425901" y="109053"/>
                  <a:pt x="416732" y="106766"/>
                  <a:pt x="408122" y="103322"/>
                </a:cubicBezTo>
                <a:cubicBezTo>
                  <a:pt x="387942" y="83140"/>
                  <a:pt x="409116" y="101235"/>
                  <a:pt x="382291" y="87823"/>
                </a:cubicBezTo>
                <a:cubicBezTo>
                  <a:pt x="342229" y="67793"/>
                  <a:pt x="390253" y="85311"/>
                  <a:pt x="351295" y="72325"/>
                </a:cubicBezTo>
                <a:cubicBezTo>
                  <a:pt x="319107" y="40140"/>
                  <a:pt x="365711" y="83660"/>
                  <a:pt x="325464" y="56827"/>
                </a:cubicBezTo>
                <a:cubicBezTo>
                  <a:pt x="319385" y="52774"/>
                  <a:pt x="316642" y="44295"/>
                  <a:pt x="309966" y="41328"/>
                </a:cubicBezTo>
                <a:cubicBezTo>
                  <a:pt x="300394" y="37074"/>
                  <a:pt x="289275" y="38036"/>
                  <a:pt x="278969" y="36162"/>
                </a:cubicBezTo>
                <a:cubicBezTo>
                  <a:pt x="270330" y="34591"/>
                  <a:pt x="261610" y="33306"/>
                  <a:pt x="253139" y="30996"/>
                </a:cubicBezTo>
                <a:cubicBezTo>
                  <a:pt x="242632" y="28130"/>
                  <a:pt x="233006" y="21440"/>
                  <a:pt x="222142" y="20664"/>
                </a:cubicBezTo>
                <a:lnTo>
                  <a:pt x="154983" y="0"/>
                </a:lnTo>
                <a:close/>
              </a:path>
            </a:pathLst>
          </a:custGeom>
          <a:solidFill>
            <a:srgbClr val="FFC000">
              <a:alpha val="47842"/>
            </a:srgbClr>
          </a:solidFill>
          <a:ln w="38100" cap="flat" cmpd="sng" algn="ctr">
            <a:solidFill>
              <a:srgbClr val="FFC000"/>
            </a:solidFill>
            <a:prstDash val="solid"/>
            <a:round/>
            <a:headEnd type="none" w="med" len="med"/>
            <a:tailEnd type="none" w="med" len="med"/>
          </a:ln>
        </p:spPr>
        <p:txBody>
          <a:bodyPr wrap="none" lIns="90000" tIns="46800" rIns="90000" bIns="46800" anchor="ctr"/>
          <a:lstStyle/>
          <a:p>
            <a:pPr>
              <a:defRPr/>
            </a:pPr>
            <a:endParaRPr lang="en-US" kern="0">
              <a:solidFill>
                <a:sysClr val="windowText" lastClr="000000"/>
              </a:solidFill>
              <a:cs typeface="Arial" charset="0"/>
            </a:endParaRPr>
          </a:p>
        </p:txBody>
      </p:sp>
      <p:sp>
        <p:nvSpPr>
          <p:cNvPr id="14" name="Freeform 36"/>
          <p:cNvSpPr>
            <a:spLocks/>
          </p:cNvSpPr>
          <p:nvPr/>
        </p:nvSpPr>
        <p:spPr bwMode="auto">
          <a:xfrm>
            <a:off x="3134272" y="2755903"/>
            <a:ext cx="1028701" cy="998537"/>
          </a:xfrm>
          <a:custGeom>
            <a:avLst/>
            <a:gdLst>
              <a:gd name="T0" fmla="*/ 98233 w 1219493"/>
              <a:gd name="T1" fmla="*/ 5175 h 1255363"/>
              <a:gd name="T2" fmla="*/ 1216857 w 1219493"/>
              <a:gd name="T3" fmla="*/ 0 h 1255363"/>
              <a:gd name="T4" fmla="*/ 1216857 w 1219493"/>
              <a:gd name="T5" fmla="*/ 1258516 h 1255363"/>
              <a:gd name="T6" fmla="*/ 26070 w 1219493"/>
              <a:gd name="T7" fmla="*/ 1253338 h 1255363"/>
              <a:gd name="T8" fmla="*/ 15756 w 1219493"/>
              <a:gd name="T9" fmla="*/ 1123861 h 1255363"/>
              <a:gd name="T10" fmla="*/ 10599 w 1219493"/>
              <a:gd name="T11" fmla="*/ 1103143 h 1255363"/>
              <a:gd name="T12" fmla="*/ 5450 w 1219493"/>
              <a:gd name="T13" fmla="*/ 714713 h 1255363"/>
              <a:gd name="T14" fmla="*/ 10599 w 1219493"/>
              <a:gd name="T15" fmla="*/ 693995 h 1255363"/>
              <a:gd name="T16" fmla="*/ 20913 w 1219493"/>
              <a:gd name="T17" fmla="*/ 569701 h 1255363"/>
              <a:gd name="T18" fmla="*/ 26070 w 1219493"/>
              <a:gd name="T19" fmla="*/ 554159 h 1255363"/>
              <a:gd name="T20" fmla="*/ 36375 w 1219493"/>
              <a:gd name="T21" fmla="*/ 502372 h 1255363"/>
              <a:gd name="T22" fmla="*/ 41532 w 1219493"/>
              <a:gd name="T23" fmla="*/ 435042 h 1255363"/>
              <a:gd name="T24" fmla="*/ 46689 w 1219493"/>
              <a:gd name="T25" fmla="*/ 419508 h 1255363"/>
              <a:gd name="T26" fmla="*/ 51846 w 1219493"/>
              <a:gd name="T27" fmla="*/ 388430 h 1255363"/>
              <a:gd name="T28" fmla="*/ 56994 w 1219493"/>
              <a:gd name="T29" fmla="*/ 98399 h 1255363"/>
              <a:gd name="T30" fmla="*/ 77614 w 1219493"/>
              <a:gd name="T31" fmla="*/ 36253 h 1255363"/>
              <a:gd name="T32" fmla="*/ 87928 w 1219493"/>
              <a:gd name="T33" fmla="*/ 5175 h 1255363"/>
              <a:gd name="T34" fmla="*/ 98233 w 1219493"/>
              <a:gd name="T35" fmla="*/ 5175 h 1255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19493" h="1255363">
                <a:moveTo>
                  <a:pt x="98449" y="5166"/>
                </a:moveTo>
                <a:lnTo>
                  <a:pt x="1219493" y="0"/>
                </a:lnTo>
                <a:lnTo>
                  <a:pt x="1219493" y="1255363"/>
                </a:lnTo>
                <a:lnTo>
                  <a:pt x="26124" y="1250197"/>
                </a:lnTo>
                <a:cubicBezTo>
                  <a:pt x="23812" y="1213210"/>
                  <a:pt x="21845" y="1160388"/>
                  <a:pt x="15792" y="1121044"/>
                </a:cubicBezTo>
                <a:cubicBezTo>
                  <a:pt x="14712" y="1114027"/>
                  <a:pt x="12348" y="1107268"/>
                  <a:pt x="10626" y="1100380"/>
                </a:cubicBezTo>
                <a:cubicBezTo>
                  <a:pt x="206" y="897214"/>
                  <a:pt x="-4424" y="910562"/>
                  <a:pt x="5459" y="712922"/>
                </a:cubicBezTo>
                <a:cubicBezTo>
                  <a:pt x="5814" y="705831"/>
                  <a:pt x="8904" y="699146"/>
                  <a:pt x="10626" y="692258"/>
                </a:cubicBezTo>
                <a:cubicBezTo>
                  <a:pt x="12091" y="671752"/>
                  <a:pt x="16920" y="594519"/>
                  <a:pt x="20958" y="568272"/>
                </a:cubicBezTo>
                <a:cubicBezTo>
                  <a:pt x="21786" y="562890"/>
                  <a:pt x="24943" y="558089"/>
                  <a:pt x="26124" y="552773"/>
                </a:cubicBezTo>
                <a:cubicBezTo>
                  <a:pt x="51460" y="438760"/>
                  <a:pt x="15869" y="583465"/>
                  <a:pt x="36456" y="501112"/>
                </a:cubicBezTo>
                <a:cubicBezTo>
                  <a:pt x="38178" y="478726"/>
                  <a:pt x="38837" y="456232"/>
                  <a:pt x="41622" y="433953"/>
                </a:cubicBezTo>
                <a:cubicBezTo>
                  <a:pt x="42297" y="428550"/>
                  <a:pt x="45607" y="423771"/>
                  <a:pt x="46788" y="418455"/>
                </a:cubicBezTo>
                <a:cubicBezTo>
                  <a:pt x="49060" y="408230"/>
                  <a:pt x="50232" y="397790"/>
                  <a:pt x="51954" y="387458"/>
                </a:cubicBezTo>
                <a:cubicBezTo>
                  <a:pt x="53676" y="291024"/>
                  <a:pt x="54198" y="194561"/>
                  <a:pt x="57120" y="98156"/>
                </a:cubicBezTo>
                <a:cubicBezTo>
                  <a:pt x="58790" y="43061"/>
                  <a:pt x="49364" y="55111"/>
                  <a:pt x="77785" y="36163"/>
                </a:cubicBezTo>
                <a:cubicBezTo>
                  <a:pt x="81229" y="25831"/>
                  <a:pt x="91561" y="15498"/>
                  <a:pt x="88117" y="5166"/>
                </a:cubicBezTo>
                <a:lnTo>
                  <a:pt x="98449" y="5166"/>
                </a:lnTo>
                <a:close/>
              </a:path>
            </a:pathLst>
          </a:custGeom>
          <a:solidFill>
            <a:srgbClr val="00B050">
              <a:alpha val="36862"/>
            </a:srgbClr>
          </a:solidFill>
          <a:ln w="38100" cap="flat" cmpd="sng" algn="ctr">
            <a:solidFill>
              <a:srgbClr val="00B050"/>
            </a:solidFill>
            <a:prstDash val="solid"/>
            <a:round/>
            <a:headEnd type="none" w="med" len="med"/>
            <a:tailEnd type="none" w="med" len="med"/>
          </a:ln>
        </p:spPr>
        <p:txBody>
          <a:bodyPr wrap="none" lIns="90000" tIns="46800" rIns="90000" bIns="46800" anchor="ctr"/>
          <a:lstStyle/>
          <a:p>
            <a:pPr>
              <a:defRPr/>
            </a:pPr>
            <a:endParaRPr lang="en-US" kern="0">
              <a:solidFill>
                <a:sysClr val="windowText" lastClr="000000"/>
              </a:solidFill>
              <a:cs typeface="Arial" charset="0"/>
            </a:endParaRPr>
          </a:p>
        </p:txBody>
      </p:sp>
      <p:sp>
        <p:nvSpPr>
          <p:cNvPr id="15" name="Freeform 17433"/>
          <p:cNvSpPr>
            <a:spLocks/>
          </p:cNvSpPr>
          <p:nvPr/>
        </p:nvSpPr>
        <p:spPr bwMode="auto">
          <a:xfrm>
            <a:off x="3141365" y="3763963"/>
            <a:ext cx="1170126" cy="698500"/>
          </a:xfrm>
          <a:custGeom>
            <a:avLst/>
            <a:gdLst>
              <a:gd name="T0" fmla="*/ 0 w 1403068"/>
              <a:gd name="T1" fmla="*/ 4536 h 887497"/>
              <a:gd name="T2" fmla="*/ 0 w 1403068"/>
              <a:gd name="T3" fmla="*/ 4536 h 887497"/>
              <a:gd name="T4" fmla="*/ 489883 w 1403068"/>
              <a:gd name="T5" fmla="*/ 1918 h 887497"/>
              <a:gd name="T6" fmla="*/ 1012863 w 1403068"/>
              <a:gd name="T7" fmla="*/ 9771 h 887497"/>
              <a:gd name="T8" fmla="*/ 1244562 w 1403068"/>
              <a:gd name="T9" fmla="*/ 7155 h 887497"/>
              <a:gd name="T10" fmla="*/ 1254493 w 1403068"/>
              <a:gd name="T11" fmla="*/ 559567 h 887497"/>
              <a:gd name="T12" fmla="*/ 380650 w 1403068"/>
              <a:gd name="T13" fmla="*/ 627638 h 887497"/>
              <a:gd name="T14" fmla="*/ 254871 w 1403068"/>
              <a:gd name="T15" fmla="*/ 533386 h 887497"/>
              <a:gd name="T16" fmla="*/ 218461 w 1403068"/>
              <a:gd name="T17" fmla="*/ 449608 h 887497"/>
              <a:gd name="T18" fmla="*/ 208530 w 1403068"/>
              <a:gd name="T19" fmla="*/ 368449 h 887497"/>
              <a:gd name="T20" fmla="*/ 175430 w 1403068"/>
              <a:gd name="T21" fmla="*/ 308231 h 887497"/>
              <a:gd name="T22" fmla="*/ 125779 w 1403068"/>
              <a:gd name="T23" fmla="*/ 219217 h 887497"/>
              <a:gd name="T24" fmla="*/ 72821 w 1403068"/>
              <a:gd name="T25" fmla="*/ 132822 h 887497"/>
              <a:gd name="T26" fmla="*/ 26481 w 1403068"/>
              <a:gd name="T27" fmla="*/ 75224 h 887497"/>
              <a:gd name="T28" fmla="*/ 0 w 1403068"/>
              <a:gd name="T29" fmla="*/ 4536 h 8874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3068" h="887497">
                <a:moveTo>
                  <a:pt x="0" y="6415"/>
                </a:moveTo>
                <a:lnTo>
                  <a:pt x="0" y="6415"/>
                </a:lnTo>
                <a:lnTo>
                  <a:pt x="547900" y="2713"/>
                </a:lnTo>
                <a:cubicBezTo>
                  <a:pt x="1058152" y="4431"/>
                  <a:pt x="919935" y="-9835"/>
                  <a:pt x="1132820" y="13819"/>
                </a:cubicBezTo>
                <a:cubicBezTo>
                  <a:pt x="1337659" y="9552"/>
                  <a:pt x="1251272" y="10117"/>
                  <a:pt x="1391962" y="10117"/>
                </a:cubicBezTo>
                <a:lnTo>
                  <a:pt x="1403068" y="791244"/>
                </a:lnTo>
                <a:lnTo>
                  <a:pt x="425733" y="887497"/>
                </a:lnTo>
                <a:lnTo>
                  <a:pt x="285056" y="754224"/>
                </a:lnTo>
                <a:lnTo>
                  <a:pt x="244334" y="635759"/>
                </a:lnTo>
                <a:lnTo>
                  <a:pt x="233228" y="520996"/>
                </a:lnTo>
                <a:lnTo>
                  <a:pt x="196208" y="435850"/>
                </a:lnTo>
                <a:lnTo>
                  <a:pt x="140677" y="309981"/>
                </a:lnTo>
                <a:lnTo>
                  <a:pt x="81445" y="187814"/>
                </a:lnTo>
                <a:lnTo>
                  <a:pt x="29617" y="106369"/>
                </a:lnTo>
                <a:lnTo>
                  <a:pt x="0" y="6415"/>
                </a:lnTo>
                <a:close/>
              </a:path>
            </a:pathLst>
          </a:custGeom>
          <a:solidFill>
            <a:srgbClr val="C00000">
              <a:alpha val="30196"/>
            </a:srgbClr>
          </a:solidFill>
          <a:ln w="38100" cap="flat" cmpd="sng" algn="ctr">
            <a:solidFill>
              <a:srgbClr val="C00000"/>
            </a:solidFill>
            <a:prstDash val="solid"/>
            <a:round/>
            <a:headEnd type="none" w="med" len="med"/>
            <a:tailEnd type="none" w="med" len="med"/>
          </a:ln>
        </p:spPr>
        <p:txBody>
          <a:bodyPr wrap="none" lIns="90000" tIns="46800" rIns="90000" bIns="46800" anchor="ctr"/>
          <a:lstStyle/>
          <a:p>
            <a:pPr>
              <a:defRPr/>
            </a:pPr>
            <a:endParaRPr lang="en-US" kern="0">
              <a:solidFill>
                <a:sysClr val="windowText" lastClr="000000"/>
              </a:solidFill>
              <a:cs typeface="Arial" charset="0"/>
            </a:endParaRPr>
          </a:p>
        </p:txBody>
      </p:sp>
      <p:sp>
        <p:nvSpPr>
          <p:cNvPr id="16" name="TextBox 16"/>
          <p:cNvSpPr txBox="1">
            <a:spLocks noChangeArrowheads="1"/>
          </p:cNvSpPr>
          <p:nvPr/>
        </p:nvSpPr>
        <p:spPr bwMode="auto">
          <a:xfrm>
            <a:off x="395536" y="3948114"/>
            <a:ext cx="241284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defRPr/>
            </a:pPr>
            <a:r>
              <a:rPr lang="de-AT" b="1" dirty="0">
                <a:solidFill>
                  <a:srgbClr val="C00000"/>
                </a:solidFill>
              </a:rPr>
              <a:t>Biological </a:t>
            </a:r>
            <a:r>
              <a:rPr lang="de-AT" b="1" dirty="0" err="1">
                <a:solidFill>
                  <a:srgbClr val="C00000"/>
                </a:solidFill>
              </a:rPr>
              <a:t>activity</a:t>
            </a:r>
            <a:r>
              <a:rPr lang="de-AT" b="1" dirty="0">
                <a:solidFill>
                  <a:srgbClr val="C00000"/>
                </a:solidFill>
              </a:rPr>
              <a:t> e.g.:</a:t>
            </a:r>
          </a:p>
          <a:p>
            <a:pPr marL="285750" indent="-285750" eaLnBrk="1" hangingPunct="1">
              <a:buFont typeface="Arial" pitchFamily="34" charset="0"/>
              <a:buChar char="•"/>
              <a:defRPr/>
            </a:pPr>
            <a:r>
              <a:rPr lang="de-AT" sz="1200" dirty="0">
                <a:solidFill>
                  <a:srgbClr val="003366"/>
                </a:solidFill>
              </a:rPr>
              <a:t>Binding </a:t>
            </a:r>
            <a:r>
              <a:rPr lang="de-AT" sz="1200" dirty="0" err="1">
                <a:solidFill>
                  <a:srgbClr val="003366"/>
                </a:solidFill>
              </a:rPr>
              <a:t>assay</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ADCC </a:t>
            </a:r>
            <a:r>
              <a:rPr lang="de-AT" sz="1200" dirty="0" err="1">
                <a:solidFill>
                  <a:srgbClr val="003366"/>
                </a:solidFill>
              </a:rPr>
              <a:t>assay</a:t>
            </a:r>
            <a:endParaRPr lang="de-AT" sz="1200" dirty="0">
              <a:solidFill>
                <a:srgbClr val="003366"/>
              </a:solidFill>
            </a:endParaRPr>
          </a:p>
          <a:p>
            <a:pPr marL="285750" indent="-285750" eaLnBrk="1" hangingPunct="1">
              <a:buFont typeface="Arial" pitchFamily="34" charset="0"/>
              <a:buChar char="•"/>
              <a:defRPr/>
            </a:pPr>
            <a:r>
              <a:rPr lang="de-AT" sz="1200" dirty="0">
                <a:solidFill>
                  <a:srgbClr val="003366"/>
                </a:solidFill>
              </a:rPr>
              <a:t>CDC </a:t>
            </a:r>
            <a:r>
              <a:rPr lang="de-AT" sz="1200" dirty="0" err="1">
                <a:solidFill>
                  <a:srgbClr val="003366"/>
                </a:solidFill>
              </a:rPr>
              <a:t>assay</a:t>
            </a:r>
            <a:endParaRPr lang="de-AT" sz="1800" dirty="0">
              <a:solidFill>
                <a:srgbClr val="F79646"/>
              </a:solidFill>
            </a:endParaRPr>
          </a:p>
        </p:txBody>
      </p:sp>
      <p:sp>
        <p:nvSpPr>
          <p:cNvPr id="17" name="Left-Right Arrow 16"/>
          <p:cNvSpPr/>
          <p:nvPr/>
        </p:nvSpPr>
        <p:spPr bwMode="auto">
          <a:xfrm>
            <a:off x="1337072" y="5588595"/>
            <a:ext cx="6477000" cy="720725"/>
          </a:xfrm>
          <a:prstGeom prst="leftRightArrow">
            <a:avLst>
              <a:gd name="adj1" fmla="val 50000"/>
              <a:gd name="adj2" fmla="val 94521"/>
            </a:avLst>
          </a:prstGeom>
          <a:solidFill>
            <a:srgbClr val="CCDEF3"/>
          </a:solidFill>
          <a:ln w="12700">
            <a:solidFill>
              <a:schemeClr val="tx2"/>
            </a:solidFill>
            <a:miter lim="800000"/>
            <a:headEnd/>
            <a:tailEnd/>
          </a:ln>
          <a:extLst/>
        </p:spPr>
        <p:txBody>
          <a:bodyPr>
            <a:normAutofit fontScale="32500" lnSpcReduction="20000"/>
          </a:bodyPr>
          <a:lstStyle/>
          <a:p>
            <a:pPr algn="ctr">
              <a:defRPr/>
            </a:pPr>
            <a:endParaRPr lang="en-US" sz="2000" kern="0" dirty="0" smtClean="0">
              <a:solidFill>
                <a:srgbClr val="003366"/>
              </a:solidFill>
              <a:ea typeface="MS PGothic" pitchFamily="34" charset="-128"/>
            </a:endParaRPr>
          </a:p>
          <a:p>
            <a:pPr algn="ctr">
              <a:defRPr/>
            </a:pPr>
            <a:r>
              <a:rPr lang="en-US" sz="4300" kern="0" dirty="0" smtClean="0">
                <a:solidFill>
                  <a:srgbClr val="003366"/>
                </a:solidFill>
                <a:ea typeface="MS PGothic" pitchFamily="34" charset="-128"/>
              </a:rPr>
              <a:t>&gt;</a:t>
            </a:r>
            <a:r>
              <a:rPr lang="en-US" sz="4300" kern="0" dirty="0">
                <a:solidFill>
                  <a:srgbClr val="003366"/>
                </a:solidFill>
                <a:ea typeface="MS PGothic" pitchFamily="34" charset="-128"/>
              </a:rPr>
              <a:t>100 attributes, understanding goes beyond sum of individual data</a:t>
            </a:r>
          </a:p>
        </p:txBody>
      </p:sp>
    </p:spTree>
    <p:extLst>
      <p:ext uri="{BB962C8B-B14F-4D97-AF65-F5344CB8AC3E}">
        <p14:creationId xmlns:p14="http://schemas.microsoft.com/office/powerpoint/2010/main" val="179760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par>
                                <p:cTn id="70" presetID="53" presetClass="entr" presetSubtype="16"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44196"/>
            <a:ext cx="7699374" cy="671189"/>
          </a:xfrm>
        </p:spPr>
        <p:txBody>
          <a:bodyPr>
            <a:normAutofit fontScale="90000"/>
          </a:bodyPr>
          <a:lstStyle/>
          <a:p>
            <a:r>
              <a:rPr lang="de-DE" dirty="0" smtClean="0"/>
              <a:t>Anti-TNF </a:t>
            </a:r>
            <a:r>
              <a:rPr lang="de-DE" dirty="0"/>
              <a:t>biosimilars update: the most advanced products </a:t>
            </a:r>
            <a:r>
              <a:rPr lang="de-DE" dirty="0" smtClean="0"/>
              <a:t>with published data. Many more on the way!</a:t>
            </a:r>
            <a:endParaRPr lang="en-GB" dirty="0"/>
          </a:p>
        </p:txBody>
      </p:sp>
      <p:sp>
        <p:nvSpPr>
          <p:cNvPr id="4" name="Shape 956"/>
          <p:cNvSpPr/>
          <p:nvPr/>
        </p:nvSpPr>
        <p:spPr>
          <a:xfrm>
            <a:off x="0" y="6411405"/>
            <a:ext cx="9179719" cy="457938"/>
          </a:xfrm>
          <a:prstGeom prst="rect">
            <a:avLst/>
          </a:prstGeom>
          <a:ln w="12700">
            <a:miter lim="400000"/>
          </a:ln>
          <a:extLst>
            <a:ext uri="{C572A759-6A51-4108-AA02-DFA0A04FC94B}">
              <ma14:wrappingTextBoxFlag xmlns:ma14="http://schemas.microsoft.com/office/mac/drawingml/2011/main" val="1"/>
            </a:ext>
          </a:extLst>
        </p:spPr>
        <p:txBody>
          <a:bodyPr lIns="182880" tIns="26789" rIns="26789" bIns="274320" anchor="b" anchorCtr="0">
            <a:spAutoFit/>
          </a:bodyPr>
          <a:lstStyle/>
          <a:p>
            <a:pPr defTabSz="1295400">
              <a:buClr>
                <a:srgbClr val="000000"/>
              </a:buClr>
              <a:buFont typeface="Arial"/>
              <a:buNone/>
            </a:pPr>
            <a:endParaRPr lang="en-GB" sz="1000">
              <a:solidFill>
                <a:schemeClr val="bg1"/>
              </a:solidFill>
              <a:uFill>
                <a:solidFill/>
              </a:uFill>
              <a:ea typeface="Arial"/>
              <a:cs typeface="Arial"/>
              <a:sym typeface="Arial"/>
            </a:endParaRP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1684276080"/>
              </p:ext>
            </p:extLst>
          </p:nvPr>
        </p:nvGraphicFramePr>
        <p:xfrm>
          <a:off x="397708" y="1888063"/>
          <a:ext cx="8351845" cy="3688080"/>
        </p:xfrm>
        <a:graphic>
          <a:graphicData uri="http://schemas.openxmlformats.org/drawingml/2006/table">
            <a:tbl>
              <a:tblPr firstRow="1" bandRow="1">
                <a:tableStyleId>{5C22544A-7EE6-4342-B048-85BDC9FD1C3A}</a:tableStyleId>
              </a:tblPr>
              <a:tblGrid>
                <a:gridCol w="1258784"/>
                <a:gridCol w="1306285"/>
                <a:gridCol w="3007718"/>
                <a:gridCol w="2779058"/>
              </a:tblGrid>
              <a:tr h="224746">
                <a:tc>
                  <a:txBody>
                    <a:bodyPr/>
                    <a:lstStyle/>
                    <a:p>
                      <a:r>
                        <a:rPr lang="en-GB" sz="1400" b="1" dirty="0" smtClean="0"/>
                        <a:t>Originator</a:t>
                      </a:r>
                      <a:endParaRPr lang="en-GB" sz="1400" b="1" dirty="0"/>
                    </a:p>
                  </a:txBody>
                  <a:tcPr/>
                </a:tc>
                <a:tc>
                  <a:txBody>
                    <a:bodyPr/>
                    <a:lstStyle/>
                    <a:p>
                      <a:r>
                        <a:rPr lang="en-GB" sz="1400" b="1" dirty="0" smtClean="0"/>
                        <a:t>Biosimilar</a:t>
                      </a:r>
                      <a:endParaRPr lang="en-GB" sz="1400" b="1" dirty="0"/>
                    </a:p>
                  </a:txBody>
                  <a:tcPr/>
                </a:tc>
                <a:tc>
                  <a:txBody>
                    <a:bodyPr/>
                    <a:lstStyle/>
                    <a:p>
                      <a:r>
                        <a:rPr lang="en-GB" sz="1400" b="1" dirty="0" smtClean="0"/>
                        <a:t>Developed</a:t>
                      </a:r>
                      <a:r>
                        <a:rPr lang="en-GB" sz="1400" b="1" baseline="0" dirty="0" smtClean="0"/>
                        <a:t> by</a:t>
                      </a:r>
                      <a:endParaRPr lang="en-GB" sz="1400" b="1" dirty="0"/>
                    </a:p>
                  </a:txBody>
                  <a:tcPr/>
                </a:tc>
                <a:tc>
                  <a:txBody>
                    <a:bodyPr/>
                    <a:lstStyle/>
                    <a:p>
                      <a:r>
                        <a:rPr lang="en-GB" sz="1400" b="1" baseline="0" dirty="0" smtClean="0"/>
                        <a:t>Status</a:t>
                      </a:r>
                      <a:endParaRPr lang="en-GB" sz="1400" b="1" dirty="0"/>
                    </a:p>
                  </a:txBody>
                  <a:tcPr/>
                </a:tc>
              </a:tr>
              <a:tr h="224746">
                <a:tc>
                  <a:txBody>
                    <a:bodyPr/>
                    <a:lstStyle/>
                    <a:p>
                      <a:r>
                        <a:rPr lang="en-GB" sz="1400" b="1" dirty="0" smtClean="0"/>
                        <a:t>Infliximab</a:t>
                      </a:r>
                      <a:endParaRPr lang="en-GB" sz="1400" b="1" dirty="0"/>
                    </a:p>
                  </a:txBody>
                  <a:tcPr>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t>CT-P13</a:t>
                      </a:r>
                      <a:endParaRPr lang="en-GB" sz="1400" b="0" dirty="0"/>
                    </a:p>
                  </a:txBody>
                  <a:tcPr>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t>Celltrion (Remsima)/</a:t>
                      </a:r>
                    </a:p>
                    <a:p>
                      <a:r>
                        <a:rPr lang="en-GB" sz="1400" b="0" dirty="0" smtClean="0"/>
                        <a:t>Hospira (Inflectra)</a:t>
                      </a:r>
                      <a:endParaRPr lang="en-GB" sz="1400" b="0" dirty="0"/>
                    </a:p>
                  </a:txBody>
                  <a:tcPr>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solidFill>
                            <a:schemeClr val="tx1"/>
                          </a:solidFill>
                        </a:rPr>
                        <a:t>Ph I (AS), Ph III (RA); marketed in EU, Korea, Japan, Turkey and filed in US</a:t>
                      </a:r>
                    </a:p>
                  </a:txBody>
                  <a:tcPr>
                    <a:lnB w="12700" cap="flat" cmpd="sng" algn="ctr">
                      <a:noFill/>
                      <a:prstDash val="solid"/>
                      <a:round/>
                      <a:headEnd type="none" w="med" len="med"/>
                      <a:tailEnd type="none" w="med" len="med"/>
                    </a:lnB>
                    <a:solidFill>
                      <a:srgbClr val="92D050"/>
                    </a:solidFill>
                  </a:tcPr>
                </a:tc>
              </a:tr>
              <a:tr h="224746">
                <a:tc>
                  <a:txBody>
                    <a:bodyPr/>
                    <a:lstStyle/>
                    <a:p>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t>BOW015</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t>Epirus </a:t>
                      </a:r>
                      <a:br>
                        <a:rPr lang="en-GB" sz="1400" b="0" dirty="0" smtClean="0"/>
                      </a:br>
                      <a:r>
                        <a:rPr lang="en-GB" sz="1400" b="0" dirty="0" smtClean="0"/>
                        <a:t>(partner: Ranbaxy Laboratories)</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solidFill>
                            <a:schemeClr val="tx1"/>
                          </a:solidFill>
                        </a:rPr>
                        <a:t>Infimab marketed in India; Ph III (RA) planned for EU/US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6E6A2"/>
                    </a:solidFill>
                  </a:tcPr>
                </a:tc>
              </a:tr>
              <a:tr h="224746">
                <a:tc>
                  <a:txBody>
                    <a:bodyPr/>
                    <a:lstStyle/>
                    <a:p>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t>PF-06438179</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t>Pfizer</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GB" sz="1400" b="0" dirty="0" smtClean="0">
                          <a:solidFill>
                            <a:schemeClr val="tx1"/>
                          </a:solidFill>
                        </a:rPr>
                        <a:t>Ph III (RA)</a:t>
                      </a:r>
                      <a:endParaRPr lang="en-GB" sz="1400" b="0" dirty="0">
                        <a:solidFill>
                          <a:schemeClr val="tx1"/>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CECE"/>
                    </a:solidFill>
                  </a:tcPr>
                </a:tc>
              </a:tr>
              <a:tr h="224746">
                <a:tc>
                  <a:txBody>
                    <a:bodyPr/>
                    <a:lstStyle/>
                    <a:p>
                      <a:r>
                        <a:rPr lang="en-GB" sz="1400" b="1" dirty="0" smtClean="0"/>
                        <a:t>Etanercept</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t>SB4</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t>Samsung Bioepis </a:t>
                      </a:r>
                      <a:br>
                        <a:rPr lang="en-GB" sz="1400" b="0" dirty="0" smtClean="0"/>
                      </a:br>
                      <a:r>
                        <a:rPr lang="en-GB" sz="1400" b="0" dirty="0" smtClean="0"/>
                        <a:t>(partner: Biogen Idec)</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solidFill>
                            <a:schemeClr val="tx1"/>
                          </a:solidFill>
                        </a:rPr>
                        <a:t>Ph III RA; accepted for EMA review</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E8E8"/>
                    </a:solidFill>
                  </a:tcPr>
                </a:tc>
              </a:tr>
              <a:tr h="224746">
                <a:tc>
                  <a:txBody>
                    <a:bodyPr/>
                    <a:lstStyle/>
                    <a:p>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t>HD203</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t>Hanwha (partner: Merck)</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Ph III RA; marketed in Korea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6E6A2"/>
                    </a:solidFill>
                  </a:tcPr>
                </a:tc>
              </a:tr>
              <a:tr h="224746">
                <a:tc>
                  <a:txBody>
                    <a:bodyPr/>
                    <a:lstStyle/>
                    <a:p>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t>GP2015</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t>Sandoz</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GB" sz="1400" b="0" dirty="0" smtClean="0">
                          <a:solidFill>
                            <a:schemeClr val="tx1"/>
                          </a:solidFill>
                        </a:rPr>
                        <a:t>Ph III (PsO)</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E8E8"/>
                    </a:solidFill>
                  </a:tcPr>
                </a:tc>
              </a:tr>
              <a:tr h="224746">
                <a:tc>
                  <a:txBody>
                    <a:bodyPr/>
                    <a:lstStyle/>
                    <a:p>
                      <a:r>
                        <a:rPr lang="en-GB" sz="1400" b="1" dirty="0" smtClean="0"/>
                        <a:t>Adalimumab</a:t>
                      </a:r>
                      <a:endParaRPr lang="en-GB" sz="1400" b="1"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t>ABP501</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t>Amgen</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Ph III (RA &amp; PsO) </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CECE"/>
                    </a:solidFill>
                  </a:tcPr>
                </a:tc>
              </a:tr>
              <a:tr h="224746">
                <a:tc>
                  <a:txBody>
                    <a:bodyPr/>
                    <a:lstStyle/>
                    <a:p>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t>GP2017</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t>Sandoz</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solidFill>
                            <a:schemeClr val="tx1"/>
                          </a:solidFill>
                        </a:rPr>
                        <a:t>Ph III (PsO)</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CECE"/>
                    </a:solidFill>
                  </a:tcPr>
                </a:tc>
              </a:tr>
              <a:tr h="224746">
                <a:tc>
                  <a:txBody>
                    <a:bodyPr/>
                    <a:lstStyle/>
                    <a:p>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t>Exemptia</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r>
                        <a:rPr lang="en-GB" sz="1400" b="0" dirty="0" smtClean="0"/>
                        <a:t>Zydus Cadila</a:t>
                      </a:r>
                      <a:endParaRPr lang="en-GB" sz="14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Ph III (RA); marketed in India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6E6A2"/>
                    </a:solidFill>
                  </a:tcPr>
                </a:tc>
              </a:tr>
            </a:tbl>
          </a:graphicData>
        </a:graphic>
      </p:graphicFrame>
    </p:spTree>
    <p:extLst>
      <p:ext uri="{BB962C8B-B14F-4D97-AF65-F5344CB8AC3E}">
        <p14:creationId xmlns:p14="http://schemas.microsoft.com/office/powerpoint/2010/main" val="3445541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22"/>
          <p:cNvSpPr/>
          <p:nvPr/>
        </p:nvSpPr>
        <p:spPr>
          <a:xfrm rot="1507055">
            <a:off x="2563746" y="1845487"/>
            <a:ext cx="3858734" cy="3382153"/>
          </a:xfrm>
          <a:custGeom>
            <a:avLst/>
            <a:gdLst>
              <a:gd name="connsiteX0" fmla="*/ -9 w 3280069"/>
              <a:gd name="connsiteY0" fmla="*/ 2001339 h 3111986"/>
              <a:gd name="connsiteX1" fmla="*/ 1511094 w 3280069"/>
              <a:gd name="connsiteY1" fmla="*/ 1608421 h 3111986"/>
              <a:gd name="connsiteX2" fmla="*/ 324827 w 3280069"/>
              <a:gd name="connsiteY2" fmla="*/ 616370 h 3111986"/>
              <a:gd name="connsiteX3" fmla="*/ 1582651 w 3280069"/>
              <a:gd name="connsiteY3" fmla="*/ 1521100 h 3111986"/>
              <a:gd name="connsiteX4" fmla="*/ 1640035 w 3280069"/>
              <a:gd name="connsiteY4" fmla="*/ 0 h 3111986"/>
              <a:gd name="connsiteX5" fmla="*/ 1697418 w 3280069"/>
              <a:gd name="connsiteY5" fmla="*/ 1521100 h 3111986"/>
              <a:gd name="connsiteX6" fmla="*/ 2955242 w 3280069"/>
              <a:gd name="connsiteY6" fmla="*/ 616370 h 3111986"/>
              <a:gd name="connsiteX7" fmla="*/ 1768975 w 3280069"/>
              <a:gd name="connsiteY7" fmla="*/ 1608421 h 3111986"/>
              <a:gd name="connsiteX8" fmla="*/ 3280078 w 3280069"/>
              <a:gd name="connsiteY8" fmla="*/ 2001339 h 3111986"/>
              <a:gd name="connsiteX9" fmla="*/ 1743436 w 3280069"/>
              <a:gd name="connsiteY9" fmla="*/ 1717307 h 3111986"/>
              <a:gd name="connsiteX10" fmla="*/ 2369914 w 3280069"/>
              <a:gd name="connsiteY10" fmla="*/ 3112002 h 3111986"/>
              <a:gd name="connsiteX11" fmla="*/ 1640035 w 3280069"/>
              <a:gd name="connsiteY11" fmla="*/ 1765766 h 3111986"/>
              <a:gd name="connsiteX12" fmla="*/ 910155 w 3280069"/>
              <a:gd name="connsiteY12" fmla="*/ 3112002 h 3111986"/>
              <a:gd name="connsiteX13" fmla="*/ 1536633 w 3280069"/>
              <a:gd name="connsiteY13" fmla="*/ 1717307 h 3111986"/>
              <a:gd name="connsiteX14" fmla="*/ -9 w 3280069"/>
              <a:gd name="connsiteY14" fmla="*/ 2001339 h 3111986"/>
              <a:gd name="connsiteX0" fmla="*/ 0 w 3617537"/>
              <a:gd name="connsiteY0" fmla="*/ 2001339 h 3112002"/>
              <a:gd name="connsiteX1" fmla="*/ 1511103 w 3617537"/>
              <a:gd name="connsiteY1" fmla="*/ 1608421 h 3112002"/>
              <a:gd name="connsiteX2" fmla="*/ 324836 w 3617537"/>
              <a:gd name="connsiteY2" fmla="*/ 616370 h 3112002"/>
              <a:gd name="connsiteX3" fmla="*/ 1582660 w 3617537"/>
              <a:gd name="connsiteY3" fmla="*/ 1521100 h 3112002"/>
              <a:gd name="connsiteX4" fmla="*/ 1640044 w 3617537"/>
              <a:gd name="connsiteY4" fmla="*/ 0 h 3112002"/>
              <a:gd name="connsiteX5" fmla="*/ 1697427 w 3617537"/>
              <a:gd name="connsiteY5" fmla="*/ 1521100 h 3112002"/>
              <a:gd name="connsiteX6" fmla="*/ 2955251 w 3617537"/>
              <a:gd name="connsiteY6" fmla="*/ 616370 h 3112002"/>
              <a:gd name="connsiteX7" fmla="*/ 1768984 w 3617537"/>
              <a:gd name="connsiteY7" fmla="*/ 1608421 h 3112002"/>
              <a:gd name="connsiteX8" fmla="*/ 3617537 w 3617537"/>
              <a:gd name="connsiteY8" fmla="*/ 1954400 h 3112002"/>
              <a:gd name="connsiteX9" fmla="*/ 1743445 w 3617537"/>
              <a:gd name="connsiteY9" fmla="*/ 1717307 h 3112002"/>
              <a:gd name="connsiteX10" fmla="*/ 2369923 w 3617537"/>
              <a:gd name="connsiteY10" fmla="*/ 3112002 h 3112002"/>
              <a:gd name="connsiteX11" fmla="*/ 1640044 w 3617537"/>
              <a:gd name="connsiteY11" fmla="*/ 1765766 h 3112002"/>
              <a:gd name="connsiteX12" fmla="*/ 910164 w 3617537"/>
              <a:gd name="connsiteY12" fmla="*/ 3112002 h 3112002"/>
              <a:gd name="connsiteX13" fmla="*/ 1536642 w 3617537"/>
              <a:gd name="connsiteY13" fmla="*/ 1717307 h 3112002"/>
              <a:gd name="connsiteX14" fmla="*/ 0 w 3617537"/>
              <a:gd name="connsiteY14" fmla="*/ 2001339 h 3112002"/>
              <a:gd name="connsiteX0" fmla="*/ 0 w 3617537"/>
              <a:gd name="connsiteY0" fmla="*/ 2001339 h 3382153"/>
              <a:gd name="connsiteX1" fmla="*/ 1511103 w 3617537"/>
              <a:gd name="connsiteY1" fmla="*/ 1608421 h 3382153"/>
              <a:gd name="connsiteX2" fmla="*/ 324836 w 3617537"/>
              <a:gd name="connsiteY2" fmla="*/ 616370 h 3382153"/>
              <a:gd name="connsiteX3" fmla="*/ 1582660 w 3617537"/>
              <a:gd name="connsiteY3" fmla="*/ 1521100 h 3382153"/>
              <a:gd name="connsiteX4" fmla="*/ 1640044 w 3617537"/>
              <a:gd name="connsiteY4" fmla="*/ 0 h 3382153"/>
              <a:gd name="connsiteX5" fmla="*/ 1697427 w 3617537"/>
              <a:gd name="connsiteY5" fmla="*/ 1521100 h 3382153"/>
              <a:gd name="connsiteX6" fmla="*/ 2955251 w 3617537"/>
              <a:gd name="connsiteY6" fmla="*/ 616370 h 3382153"/>
              <a:gd name="connsiteX7" fmla="*/ 1768984 w 3617537"/>
              <a:gd name="connsiteY7" fmla="*/ 1608421 h 3382153"/>
              <a:gd name="connsiteX8" fmla="*/ 3617537 w 3617537"/>
              <a:gd name="connsiteY8" fmla="*/ 1954400 h 3382153"/>
              <a:gd name="connsiteX9" fmla="*/ 1743445 w 3617537"/>
              <a:gd name="connsiteY9" fmla="*/ 1717307 h 3382153"/>
              <a:gd name="connsiteX10" fmla="*/ 2369923 w 3617537"/>
              <a:gd name="connsiteY10" fmla="*/ 3112002 h 3382153"/>
              <a:gd name="connsiteX11" fmla="*/ 1640044 w 3617537"/>
              <a:gd name="connsiteY11" fmla="*/ 1765766 h 3382153"/>
              <a:gd name="connsiteX12" fmla="*/ 626007 w 3617537"/>
              <a:gd name="connsiteY12" fmla="*/ 3382153 h 3382153"/>
              <a:gd name="connsiteX13" fmla="*/ 1536642 w 3617537"/>
              <a:gd name="connsiteY13" fmla="*/ 1717307 h 3382153"/>
              <a:gd name="connsiteX14" fmla="*/ 0 w 3617537"/>
              <a:gd name="connsiteY14" fmla="*/ 2001339 h 3382153"/>
              <a:gd name="connsiteX0" fmla="*/ 0 w 3858734"/>
              <a:gd name="connsiteY0" fmla="*/ 1943245 h 3382153"/>
              <a:gd name="connsiteX1" fmla="*/ 1752300 w 3858734"/>
              <a:gd name="connsiteY1" fmla="*/ 1608421 h 3382153"/>
              <a:gd name="connsiteX2" fmla="*/ 566033 w 3858734"/>
              <a:gd name="connsiteY2" fmla="*/ 616370 h 3382153"/>
              <a:gd name="connsiteX3" fmla="*/ 1823857 w 3858734"/>
              <a:gd name="connsiteY3" fmla="*/ 1521100 h 3382153"/>
              <a:gd name="connsiteX4" fmla="*/ 1881241 w 3858734"/>
              <a:gd name="connsiteY4" fmla="*/ 0 h 3382153"/>
              <a:gd name="connsiteX5" fmla="*/ 1938624 w 3858734"/>
              <a:gd name="connsiteY5" fmla="*/ 1521100 h 3382153"/>
              <a:gd name="connsiteX6" fmla="*/ 3196448 w 3858734"/>
              <a:gd name="connsiteY6" fmla="*/ 616370 h 3382153"/>
              <a:gd name="connsiteX7" fmla="*/ 2010181 w 3858734"/>
              <a:gd name="connsiteY7" fmla="*/ 1608421 h 3382153"/>
              <a:gd name="connsiteX8" fmla="*/ 3858734 w 3858734"/>
              <a:gd name="connsiteY8" fmla="*/ 1954400 h 3382153"/>
              <a:gd name="connsiteX9" fmla="*/ 1984642 w 3858734"/>
              <a:gd name="connsiteY9" fmla="*/ 1717307 h 3382153"/>
              <a:gd name="connsiteX10" fmla="*/ 2611120 w 3858734"/>
              <a:gd name="connsiteY10" fmla="*/ 3112002 h 3382153"/>
              <a:gd name="connsiteX11" fmla="*/ 1881241 w 3858734"/>
              <a:gd name="connsiteY11" fmla="*/ 1765766 h 3382153"/>
              <a:gd name="connsiteX12" fmla="*/ 867204 w 3858734"/>
              <a:gd name="connsiteY12" fmla="*/ 3382153 h 3382153"/>
              <a:gd name="connsiteX13" fmla="*/ 1777839 w 3858734"/>
              <a:gd name="connsiteY13" fmla="*/ 1717307 h 3382153"/>
              <a:gd name="connsiteX14" fmla="*/ 0 w 3858734"/>
              <a:gd name="connsiteY14" fmla="*/ 1943245 h 3382153"/>
              <a:gd name="connsiteX0" fmla="*/ 0 w 3858734"/>
              <a:gd name="connsiteY0" fmla="*/ 1943245 h 3382153"/>
              <a:gd name="connsiteX1" fmla="*/ 1752300 w 3858734"/>
              <a:gd name="connsiteY1" fmla="*/ 1608421 h 3382153"/>
              <a:gd name="connsiteX2" fmla="*/ 566033 w 3858734"/>
              <a:gd name="connsiteY2" fmla="*/ 616370 h 3382153"/>
              <a:gd name="connsiteX3" fmla="*/ 1823857 w 3858734"/>
              <a:gd name="connsiteY3" fmla="*/ 1521100 h 3382153"/>
              <a:gd name="connsiteX4" fmla="*/ 1881241 w 3858734"/>
              <a:gd name="connsiteY4" fmla="*/ 0 h 3382153"/>
              <a:gd name="connsiteX5" fmla="*/ 1938624 w 3858734"/>
              <a:gd name="connsiteY5" fmla="*/ 1521100 h 3382153"/>
              <a:gd name="connsiteX6" fmla="*/ 3238096 w 3858734"/>
              <a:gd name="connsiteY6" fmla="*/ 340092 h 3382153"/>
              <a:gd name="connsiteX7" fmla="*/ 2010181 w 3858734"/>
              <a:gd name="connsiteY7" fmla="*/ 1608421 h 3382153"/>
              <a:gd name="connsiteX8" fmla="*/ 3858734 w 3858734"/>
              <a:gd name="connsiteY8" fmla="*/ 1954400 h 3382153"/>
              <a:gd name="connsiteX9" fmla="*/ 1984642 w 3858734"/>
              <a:gd name="connsiteY9" fmla="*/ 1717307 h 3382153"/>
              <a:gd name="connsiteX10" fmla="*/ 2611120 w 3858734"/>
              <a:gd name="connsiteY10" fmla="*/ 3112002 h 3382153"/>
              <a:gd name="connsiteX11" fmla="*/ 1881241 w 3858734"/>
              <a:gd name="connsiteY11" fmla="*/ 1765766 h 3382153"/>
              <a:gd name="connsiteX12" fmla="*/ 867204 w 3858734"/>
              <a:gd name="connsiteY12" fmla="*/ 3382153 h 3382153"/>
              <a:gd name="connsiteX13" fmla="*/ 1777839 w 3858734"/>
              <a:gd name="connsiteY13" fmla="*/ 1717307 h 3382153"/>
              <a:gd name="connsiteX14" fmla="*/ 0 w 3858734"/>
              <a:gd name="connsiteY14" fmla="*/ 1943245 h 338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8734" h="3382153">
                <a:moveTo>
                  <a:pt x="0" y="1943245"/>
                </a:moveTo>
                <a:lnTo>
                  <a:pt x="1752300" y="1608421"/>
                </a:lnTo>
                <a:lnTo>
                  <a:pt x="566033" y="616370"/>
                </a:lnTo>
                <a:lnTo>
                  <a:pt x="1823857" y="1521100"/>
                </a:lnTo>
                <a:lnTo>
                  <a:pt x="1881241" y="0"/>
                </a:lnTo>
                <a:lnTo>
                  <a:pt x="1938624" y="1521100"/>
                </a:lnTo>
                <a:lnTo>
                  <a:pt x="3238096" y="340092"/>
                </a:lnTo>
                <a:lnTo>
                  <a:pt x="2010181" y="1608421"/>
                </a:lnTo>
                <a:lnTo>
                  <a:pt x="3858734" y="1954400"/>
                </a:lnTo>
                <a:lnTo>
                  <a:pt x="1984642" y="1717307"/>
                </a:lnTo>
                <a:lnTo>
                  <a:pt x="2611120" y="3112002"/>
                </a:lnTo>
                <a:lnTo>
                  <a:pt x="1881241" y="1765766"/>
                </a:lnTo>
                <a:lnTo>
                  <a:pt x="867204" y="3382153"/>
                </a:lnTo>
                <a:lnTo>
                  <a:pt x="1777839" y="1717307"/>
                </a:lnTo>
                <a:lnTo>
                  <a:pt x="0" y="1943245"/>
                </a:lnTo>
                <a:close/>
              </a:path>
            </a:pathLst>
          </a:cu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p:nvSpPr>
        <p:spPr>
          <a:xfrm>
            <a:off x="2630292" y="1182630"/>
            <a:ext cx="1547247" cy="830997"/>
          </a:xfrm>
          <a:prstGeom prst="rect">
            <a:avLst/>
          </a:prstGeom>
          <a:noFill/>
        </p:spPr>
        <p:txBody>
          <a:bodyPr wrap="square" rtlCol="0">
            <a:spAutoFit/>
          </a:bodyPr>
          <a:lstStyle/>
          <a:p>
            <a:r>
              <a:rPr lang="en-GB" sz="1200" b="1" u="sng" dirty="0" smtClean="0">
                <a:solidFill>
                  <a:srgbClr val="00A8C1"/>
                </a:solidFill>
              </a:rPr>
              <a:t>IL-6</a:t>
            </a:r>
            <a:r>
              <a:rPr lang="en-GB" sz="1200" b="1" u="sng" baseline="30000" dirty="0" smtClean="0">
                <a:solidFill>
                  <a:srgbClr val="00A8C1"/>
                </a:solidFill>
              </a:rPr>
              <a:t>1</a:t>
            </a:r>
          </a:p>
          <a:p>
            <a:r>
              <a:rPr lang="en-GB" sz="1200" b="1" dirty="0" smtClean="0">
                <a:solidFill>
                  <a:srgbClr val="002060"/>
                </a:solidFill>
              </a:rPr>
              <a:t>Sarilumab</a:t>
            </a:r>
          </a:p>
          <a:p>
            <a:r>
              <a:rPr lang="en-GB" sz="1200" b="1" dirty="0" smtClean="0">
                <a:solidFill>
                  <a:srgbClr val="002060"/>
                </a:solidFill>
              </a:rPr>
              <a:t>Sirukumab</a:t>
            </a:r>
          </a:p>
          <a:p>
            <a:r>
              <a:rPr lang="en-GB" sz="1200" b="1" dirty="0" err="1" smtClean="0">
                <a:solidFill>
                  <a:srgbClr val="002060"/>
                </a:solidFill>
              </a:rPr>
              <a:t>Clazakizumab</a:t>
            </a:r>
            <a:endParaRPr lang="en-GB" sz="1200" b="1" dirty="0" smtClean="0">
              <a:solidFill>
                <a:srgbClr val="002060"/>
              </a:solidFill>
            </a:endParaRPr>
          </a:p>
        </p:txBody>
      </p:sp>
      <p:sp>
        <p:nvSpPr>
          <p:cNvPr id="4" name="TextBox 3"/>
          <p:cNvSpPr txBox="1"/>
          <p:nvPr/>
        </p:nvSpPr>
        <p:spPr>
          <a:xfrm>
            <a:off x="5185440" y="1237222"/>
            <a:ext cx="1547247" cy="830997"/>
          </a:xfrm>
          <a:prstGeom prst="rect">
            <a:avLst/>
          </a:prstGeom>
          <a:noFill/>
        </p:spPr>
        <p:txBody>
          <a:bodyPr wrap="square" rtlCol="0">
            <a:spAutoFit/>
          </a:bodyPr>
          <a:lstStyle/>
          <a:p>
            <a:r>
              <a:rPr lang="en-GB" sz="1200" b="1" u="sng" dirty="0" smtClean="0">
                <a:solidFill>
                  <a:srgbClr val="00A8C1"/>
                </a:solidFill>
              </a:rPr>
              <a:t>IL-17</a:t>
            </a:r>
          </a:p>
          <a:p>
            <a:r>
              <a:rPr lang="en-GB" sz="1200" b="1" dirty="0" smtClean="0">
                <a:solidFill>
                  <a:srgbClr val="002060"/>
                </a:solidFill>
              </a:rPr>
              <a:t>Secukinumab</a:t>
            </a:r>
            <a:r>
              <a:rPr lang="en-GB" sz="1200" b="1" baseline="30000" dirty="0" smtClean="0">
                <a:solidFill>
                  <a:srgbClr val="002060"/>
                </a:solidFill>
              </a:rPr>
              <a:t>2</a:t>
            </a:r>
          </a:p>
          <a:p>
            <a:r>
              <a:rPr lang="en-GB" sz="1200" b="1" dirty="0" smtClean="0">
                <a:solidFill>
                  <a:srgbClr val="002060"/>
                </a:solidFill>
              </a:rPr>
              <a:t>Brodalumab</a:t>
            </a:r>
            <a:r>
              <a:rPr lang="en-GB" sz="1200" b="1" baseline="30000" dirty="0" smtClean="0">
                <a:solidFill>
                  <a:srgbClr val="002060"/>
                </a:solidFill>
              </a:rPr>
              <a:t>3</a:t>
            </a:r>
          </a:p>
          <a:p>
            <a:r>
              <a:rPr lang="en-GB" sz="1200" b="1" dirty="0" smtClean="0">
                <a:solidFill>
                  <a:srgbClr val="002060"/>
                </a:solidFill>
              </a:rPr>
              <a:t>Ixekizumab</a:t>
            </a:r>
            <a:r>
              <a:rPr lang="en-GB" sz="1200" b="1" baseline="30000" dirty="0" smtClean="0">
                <a:solidFill>
                  <a:srgbClr val="002060"/>
                </a:solidFill>
              </a:rPr>
              <a:t>4</a:t>
            </a:r>
            <a:endParaRPr lang="en-GB" sz="1200" b="1" baseline="30000" dirty="0">
              <a:solidFill>
                <a:srgbClr val="002060"/>
              </a:solidFill>
            </a:endParaRPr>
          </a:p>
        </p:txBody>
      </p:sp>
      <p:sp>
        <p:nvSpPr>
          <p:cNvPr id="5" name="TextBox 4"/>
          <p:cNvSpPr txBox="1"/>
          <p:nvPr/>
        </p:nvSpPr>
        <p:spPr>
          <a:xfrm>
            <a:off x="6491629" y="2198868"/>
            <a:ext cx="1547247" cy="1015663"/>
          </a:xfrm>
          <a:prstGeom prst="rect">
            <a:avLst/>
          </a:prstGeom>
          <a:noFill/>
        </p:spPr>
        <p:txBody>
          <a:bodyPr wrap="square" rtlCol="0">
            <a:spAutoFit/>
          </a:bodyPr>
          <a:lstStyle/>
          <a:p>
            <a:r>
              <a:rPr lang="en-GB" sz="1200" b="1" u="sng" dirty="0" smtClean="0">
                <a:solidFill>
                  <a:srgbClr val="00A8C1"/>
                </a:solidFill>
              </a:rPr>
              <a:t>JAK</a:t>
            </a:r>
            <a:r>
              <a:rPr lang="en-GB" sz="1200" b="1" u="sng" baseline="30000" dirty="0" smtClean="0">
                <a:solidFill>
                  <a:srgbClr val="00A8C1"/>
                </a:solidFill>
              </a:rPr>
              <a:t>5</a:t>
            </a:r>
          </a:p>
          <a:p>
            <a:r>
              <a:rPr lang="en-GB" sz="1200" b="1" dirty="0" smtClean="0">
                <a:solidFill>
                  <a:srgbClr val="002060"/>
                </a:solidFill>
              </a:rPr>
              <a:t>Tofacitinib</a:t>
            </a:r>
          </a:p>
          <a:p>
            <a:r>
              <a:rPr lang="en-GB" sz="1200" b="1" dirty="0" err="1" smtClean="0">
                <a:solidFill>
                  <a:srgbClr val="002060"/>
                </a:solidFill>
              </a:rPr>
              <a:t>Baricitinib</a:t>
            </a:r>
            <a:endParaRPr lang="en-GB" sz="1200" b="1" dirty="0" smtClean="0">
              <a:solidFill>
                <a:srgbClr val="002060"/>
              </a:solidFill>
            </a:endParaRPr>
          </a:p>
          <a:p>
            <a:r>
              <a:rPr lang="en-GB" sz="1200" b="1" dirty="0" smtClean="0">
                <a:solidFill>
                  <a:srgbClr val="002060"/>
                </a:solidFill>
              </a:rPr>
              <a:t>GLPG0634</a:t>
            </a:r>
          </a:p>
          <a:p>
            <a:r>
              <a:rPr lang="en-GB" sz="1200" b="1" dirty="0" smtClean="0">
                <a:solidFill>
                  <a:srgbClr val="002060"/>
                </a:solidFill>
              </a:rPr>
              <a:t>VX-509</a:t>
            </a:r>
            <a:endParaRPr lang="en-GB" sz="1200" b="1" dirty="0">
              <a:solidFill>
                <a:srgbClr val="002060"/>
              </a:solidFill>
            </a:endParaRPr>
          </a:p>
        </p:txBody>
      </p:sp>
      <p:sp>
        <p:nvSpPr>
          <p:cNvPr id="6" name="TextBox 5"/>
          <p:cNvSpPr txBox="1"/>
          <p:nvPr/>
        </p:nvSpPr>
        <p:spPr>
          <a:xfrm>
            <a:off x="6467997" y="4324657"/>
            <a:ext cx="1547247" cy="646331"/>
          </a:xfrm>
          <a:prstGeom prst="rect">
            <a:avLst/>
          </a:prstGeom>
          <a:noFill/>
        </p:spPr>
        <p:txBody>
          <a:bodyPr wrap="square" rtlCol="0">
            <a:spAutoFit/>
          </a:bodyPr>
          <a:lstStyle/>
          <a:p>
            <a:r>
              <a:rPr lang="en-GB" sz="1200" b="1" u="sng" dirty="0" smtClean="0">
                <a:solidFill>
                  <a:srgbClr val="00A8C1"/>
                </a:solidFill>
              </a:rPr>
              <a:t>Vaccinations</a:t>
            </a:r>
          </a:p>
          <a:p>
            <a:r>
              <a:rPr lang="en-GB" sz="1200" b="1" dirty="0" smtClean="0">
                <a:solidFill>
                  <a:srgbClr val="002060"/>
                </a:solidFill>
              </a:rPr>
              <a:t>TNFα Kinoid</a:t>
            </a:r>
            <a:r>
              <a:rPr lang="en-GB" sz="1200" b="1" baseline="30000" dirty="0" smtClean="0">
                <a:solidFill>
                  <a:srgbClr val="002060"/>
                </a:solidFill>
              </a:rPr>
              <a:t>6</a:t>
            </a:r>
          </a:p>
          <a:p>
            <a:r>
              <a:rPr lang="en-GB" sz="1200" b="1" dirty="0" smtClean="0">
                <a:solidFill>
                  <a:srgbClr val="002060"/>
                </a:solidFill>
              </a:rPr>
              <a:t>Rheumavax</a:t>
            </a:r>
            <a:r>
              <a:rPr lang="en-GB" sz="1200" b="1" baseline="30000" dirty="0" smtClean="0">
                <a:solidFill>
                  <a:srgbClr val="002060"/>
                </a:solidFill>
              </a:rPr>
              <a:t>®7</a:t>
            </a:r>
            <a:endParaRPr lang="en-GB" sz="1200" b="1" baseline="30000" dirty="0">
              <a:solidFill>
                <a:srgbClr val="002060"/>
              </a:solidFill>
            </a:endParaRPr>
          </a:p>
        </p:txBody>
      </p:sp>
      <p:sp>
        <p:nvSpPr>
          <p:cNvPr id="7" name="TextBox 6"/>
          <p:cNvSpPr txBox="1"/>
          <p:nvPr/>
        </p:nvSpPr>
        <p:spPr>
          <a:xfrm>
            <a:off x="3187928" y="5036025"/>
            <a:ext cx="3769932" cy="646331"/>
          </a:xfrm>
          <a:prstGeom prst="rect">
            <a:avLst/>
          </a:prstGeom>
          <a:noFill/>
        </p:spPr>
        <p:txBody>
          <a:bodyPr wrap="square" rtlCol="0">
            <a:spAutoFit/>
          </a:bodyPr>
          <a:lstStyle/>
          <a:p>
            <a:r>
              <a:rPr lang="en-GB" sz="1200" b="1" u="sng" dirty="0" smtClean="0">
                <a:solidFill>
                  <a:srgbClr val="00A8C1"/>
                </a:solidFill>
              </a:rPr>
              <a:t>PDE4, B cell, T-cell </a:t>
            </a:r>
            <a:r>
              <a:rPr lang="en-GB" sz="1200" b="1" u="sng" dirty="0" err="1" smtClean="0">
                <a:solidFill>
                  <a:srgbClr val="00A8C1"/>
                </a:solidFill>
              </a:rPr>
              <a:t>costimulation</a:t>
            </a:r>
            <a:r>
              <a:rPr lang="en-GB" sz="1200" b="1" u="sng" dirty="0" smtClean="0">
                <a:solidFill>
                  <a:srgbClr val="00A8C1"/>
                </a:solidFill>
              </a:rPr>
              <a:t>, </a:t>
            </a:r>
            <a:br>
              <a:rPr lang="en-GB" sz="1200" b="1" u="sng" dirty="0" smtClean="0">
                <a:solidFill>
                  <a:srgbClr val="00A8C1"/>
                </a:solidFill>
              </a:rPr>
            </a:br>
            <a:r>
              <a:rPr lang="en-GB" sz="1200" b="1" u="sng" dirty="0" smtClean="0">
                <a:solidFill>
                  <a:srgbClr val="00A8C1"/>
                </a:solidFill>
              </a:rPr>
              <a:t>adhesion molecules, Anti-IL20 </a:t>
            </a:r>
          </a:p>
          <a:p>
            <a:r>
              <a:rPr lang="en-GB" sz="1200" b="1" dirty="0" smtClean="0">
                <a:solidFill>
                  <a:srgbClr val="002060"/>
                </a:solidFill>
              </a:rPr>
              <a:t>Apremilast,</a:t>
            </a:r>
            <a:r>
              <a:rPr lang="en-GB" sz="1200" b="1" baseline="30000" dirty="0" smtClean="0">
                <a:solidFill>
                  <a:srgbClr val="002060"/>
                </a:solidFill>
              </a:rPr>
              <a:t>8</a:t>
            </a:r>
            <a:r>
              <a:rPr lang="en-GB" sz="1200" b="1" dirty="0" smtClean="0">
                <a:solidFill>
                  <a:srgbClr val="002060"/>
                </a:solidFill>
              </a:rPr>
              <a:t> vedolizumab,</a:t>
            </a:r>
            <a:r>
              <a:rPr lang="en-GB" sz="1200" b="1" baseline="30000" dirty="0" smtClean="0">
                <a:solidFill>
                  <a:srgbClr val="002060"/>
                </a:solidFill>
              </a:rPr>
              <a:t>9</a:t>
            </a:r>
            <a:r>
              <a:rPr lang="en-GB" sz="1200" b="1" dirty="0" smtClean="0">
                <a:solidFill>
                  <a:srgbClr val="002060"/>
                </a:solidFill>
              </a:rPr>
              <a:t> ofatumumab,</a:t>
            </a:r>
            <a:r>
              <a:rPr lang="en-GB" sz="1200" b="1" baseline="30000" dirty="0" smtClean="0">
                <a:solidFill>
                  <a:srgbClr val="002060"/>
                </a:solidFill>
              </a:rPr>
              <a:t>10</a:t>
            </a:r>
            <a:endParaRPr lang="en-GB" sz="1200" b="1" baseline="30000" dirty="0">
              <a:solidFill>
                <a:srgbClr val="002060"/>
              </a:solidFill>
            </a:endParaRPr>
          </a:p>
        </p:txBody>
      </p:sp>
      <p:sp>
        <p:nvSpPr>
          <p:cNvPr id="8" name="TextBox 7"/>
          <p:cNvSpPr txBox="1"/>
          <p:nvPr/>
        </p:nvSpPr>
        <p:spPr>
          <a:xfrm>
            <a:off x="1471939" y="4333494"/>
            <a:ext cx="1335778" cy="646331"/>
          </a:xfrm>
          <a:prstGeom prst="rect">
            <a:avLst/>
          </a:prstGeom>
          <a:noFill/>
        </p:spPr>
        <p:txBody>
          <a:bodyPr wrap="square" rtlCol="0">
            <a:spAutoFit/>
          </a:bodyPr>
          <a:lstStyle/>
          <a:p>
            <a:r>
              <a:rPr lang="en-GB" sz="1200" b="1" u="sng" dirty="0" smtClean="0">
                <a:solidFill>
                  <a:srgbClr val="00A8C1"/>
                </a:solidFill>
              </a:rPr>
              <a:t>IL-12/IL-23</a:t>
            </a:r>
            <a:r>
              <a:rPr lang="en-GB" sz="1200" b="1" u="sng" baseline="30000" dirty="0" smtClean="0">
                <a:solidFill>
                  <a:srgbClr val="00A8C1"/>
                </a:solidFill>
              </a:rPr>
              <a:t>2</a:t>
            </a:r>
          </a:p>
          <a:p>
            <a:r>
              <a:rPr lang="en-GB" sz="1200" b="1" dirty="0" err="1" smtClean="0">
                <a:solidFill>
                  <a:srgbClr val="002060"/>
                </a:solidFill>
              </a:rPr>
              <a:t>Ustekinumab</a:t>
            </a:r>
            <a:endParaRPr lang="en-GB" sz="1200" b="1" dirty="0" smtClean="0">
              <a:solidFill>
                <a:srgbClr val="002060"/>
              </a:solidFill>
            </a:endParaRPr>
          </a:p>
          <a:p>
            <a:r>
              <a:rPr lang="en-GB" sz="1200" b="1" dirty="0" err="1" smtClean="0">
                <a:solidFill>
                  <a:srgbClr val="002060"/>
                </a:solidFill>
              </a:rPr>
              <a:t>Briakinumab</a:t>
            </a:r>
            <a:endParaRPr lang="en-GB" sz="1200" b="1" dirty="0">
              <a:solidFill>
                <a:srgbClr val="002060"/>
              </a:solidFill>
            </a:endParaRPr>
          </a:p>
        </p:txBody>
      </p:sp>
      <p:sp>
        <p:nvSpPr>
          <p:cNvPr id="9" name="TextBox 8"/>
          <p:cNvSpPr txBox="1"/>
          <p:nvPr/>
        </p:nvSpPr>
        <p:spPr>
          <a:xfrm>
            <a:off x="1431997" y="2408091"/>
            <a:ext cx="1375719" cy="830997"/>
          </a:xfrm>
          <a:prstGeom prst="rect">
            <a:avLst/>
          </a:prstGeom>
          <a:noFill/>
        </p:spPr>
        <p:txBody>
          <a:bodyPr wrap="square" rtlCol="0">
            <a:spAutoFit/>
          </a:bodyPr>
          <a:lstStyle/>
          <a:p>
            <a:r>
              <a:rPr lang="en-GB" sz="1200" b="1" u="sng" dirty="0" smtClean="0">
                <a:solidFill>
                  <a:srgbClr val="00A8C1"/>
                </a:solidFill>
              </a:rPr>
              <a:t>GM-CSF</a:t>
            </a:r>
          </a:p>
          <a:p>
            <a:r>
              <a:rPr lang="en-GB" sz="1200" b="1" dirty="0" smtClean="0">
                <a:solidFill>
                  <a:srgbClr val="002060"/>
                </a:solidFill>
              </a:rPr>
              <a:t>Mavrilimumab</a:t>
            </a:r>
            <a:r>
              <a:rPr lang="en-GB" sz="1200" b="1" baseline="30000" dirty="0" smtClean="0">
                <a:solidFill>
                  <a:srgbClr val="002060"/>
                </a:solidFill>
              </a:rPr>
              <a:t>11</a:t>
            </a:r>
          </a:p>
          <a:p>
            <a:r>
              <a:rPr lang="en-GB" sz="1200" b="1" dirty="0" smtClean="0">
                <a:solidFill>
                  <a:srgbClr val="002060"/>
                </a:solidFill>
              </a:rPr>
              <a:t>MOR103</a:t>
            </a:r>
            <a:r>
              <a:rPr lang="en-GB" sz="1200" b="1" baseline="30000" dirty="0" smtClean="0">
                <a:solidFill>
                  <a:srgbClr val="002060"/>
                </a:solidFill>
              </a:rPr>
              <a:t>12</a:t>
            </a:r>
          </a:p>
          <a:p>
            <a:r>
              <a:rPr lang="en-GB" sz="1200" b="1" dirty="0" smtClean="0">
                <a:solidFill>
                  <a:srgbClr val="002060"/>
                </a:solidFill>
              </a:rPr>
              <a:t>Namilumab</a:t>
            </a:r>
            <a:r>
              <a:rPr lang="en-GB" sz="1200" b="1" baseline="30000" dirty="0" smtClean="0">
                <a:solidFill>
                  <a:srgbClr val="002060"/>
                </a:solidFill>
              </a:rPr>
              <a:t>13</a:t>
            </a:r>
            <a:endParaRPr lang="en-GB" sz="1200" b="1" baseline="30000" dirty="0">
              <a:solidFill>
                <a:srgbClr val="002060"/>
              </a:solidFill>
            </a:endParaRPr>
          </a:p>
        </p:txBody>
      </p:sp>
      <p:sp>
        <p:nvSpPr>
          <p:cNvPr id="11" name="Oval 10"/>
          <p:cNvSpPr/>
          <p:nvPr/>
        </p:nvSpPr>
        <p:spPr>
          <a:xfrm>
            <a:off x="3804832" y="2885144"/>
            <a:ext cx="1353312" cy="1350306"/>
          </a:xfrm>
          <a:prstGeom prst="ellipse">
            <a:avLst/>
          </a:prstGeom>
          <a:solidFill>
            <a:schemeClr val="accent2">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2000" dirty="0" smtClean="0">
                <a:solidFill>
                  <a:prstClr val="white"/>
                </a:solidFill>
              </a:rPr>
              <a:t>Novel</a:t>
            </a:r>
            <a:br>
              <a:rPr lang="en-GB" sz="2000" dirty="0" smtClean="0">
                <a:solidFill>
                  <a:prstClr val="white"/>
                </a:solidFill>
              </a:rPr>
            </a:br>
            <a:r>
              <a:rPr lang="en-GB" sz="2000" dirty="0" smtClean="0">
                <a:solidFill>
                  <a:prstClr val="white"/>
                </a:solidFill>
              </a:rPr>
              <a:t>Therapies</a:t>
            </a:r>
            <a:endParaRPr lang="en-GB" sz="2000" dirty="0">
              <a:solidFill>
                <a:prstClr val="white"/>
              </a:solidFill>
            </a:endParaRPr>
          </a:p>
        </p:txBody>
      </p:sp>
      <p:sp>
        <p:nvSpPr>
          <p:cNvPr id="10" name="Title 9"/>
          <p:cNvSpPr>
            <a:spLocks noGrp="1"/>
          </p:cNvSpPr>
          <p:nvPr>
            <p:ph type="title"/>
          </p:nvPr>
        </p:nvSpPr>
        <p:spPr/>
        <p:txBody>
          <a:bodyPr/>
          <a:lstStyle/>
          <a:p>
            <a:r>
              <a:rPr lang="en-GB" dirty="0" smtClean="0"/>
              <a:t>Novel therapies tested in inflammatory disease</a:t>
            </a:r>
            <a:endParaRPr lang="en-GB" dirty="0"/>
          </a:p>
        </p:txBody>
      </p:sp>
      <p:sp>
        <p:nvSpPr>
          <p:cNvPr id="12" name="Text Placeholder 11"/>
          <p:cNvSpPr>
            <a:spLocks noGrp="1"/>
          </p:cNvSpPr>
          <p:nvPr>
            <p:ph type="body" sz="quarter" idx="13"/>
          </p:nvPr>
        </p:nvSpPr>
        <p:spPr/>
        <p:txBody>
          <a:bodyPr/>
          <a:lstStyle/>
          <a:p>
            <a:r>
              <a:rPr lang="en-GB" dirty="0" smtClean="0"/>
              <a:t>1. Smolen JS et al. </a:t>
            </a:r>
            <a:r>
              <a:rPr lang="en-GB" i="1" dirty="0" smtClean="0"/>
              <a:t>Ann Rheum Dis</a:t>
            </a:r>
            <a:r>
              <a:rPr lang="en-GB" dirty="0" smtClean="0"/>
              <a:t>. 2014;</a:t>
            </a:r>
            <a:r>
              <a:rPr lang="en-GB" b="1" dirty="0" smtClean="0"/>
              <a:t>73(3):</a:t>
            </a:r>
            <a:r>
              <a:rPr lang="en-GB" dirty="0" smtClean="0"/>
              <a:t>492-509. 2. </a:t>
            </a:r>
            <a:r>
              <a:rPr lang="en-GB" dirty="0" err="1" smtClean="0"/>
              <a:t>Mudigonda</a:t>
            </a:r>
            <a:r>
              <a:rPr lang="en-GB" dirty="0" smtClean="0"/>
              <a:t> P et al. </a:t>
            </a:r>
            <a:r>
              <a:rPr lang="en-GB" i="1" dirty="0" smtClean="0"/>
              <a:t>Derm Online J</a:t>
            </a:r>
            <a:r>
              <a:rPr lang="en-GB" dirty="0" smtClean="0"/>
              <a:t>. 2012;</a:t>
            </a:r>
            <a:r>
              <a:rPr lang="en-GB" b="1" dirty="0" smtClean="0"/>
              <a:t>18(10):</a:t>
            </a:r>
            <a:r>
              <a:rPr lang="en-GB" dirty="0" smtClean="0"/>
              <a:t>1-10. 3. Papp KA et al. </a:t>
            </a:r>
            <a:r>
              <a:rPr lang="en-GB" i="1" dirty="0" smtClean="0"/>
              <a:t>N Engl J  Med</a:t>
            </a:r>
            <a:r>
              <a:rPr lang="en-GB" dirty="0" smtClean="0"/>
              <a:t>. 2012;</a:t>
            </a:r>
            <a:r>
              <a:rPr lang="en-GB" b="1" dirty="0" smtClean="0"/>
              <a:t>366(13)</a:t>
            </a:r>
            <a:r>
              <a:rPr lang="en-GB" dirty="0" smtClean="0"/>
              <a:t>:1181-1189. 4. </a:t>
            </a:r>
            <a:r>
              <a:rPr lang="en-GB" dirty="0" err="1" smtClean="0"/>
              <a:t>Leonardi</a:t>
            </a:r>
            <a:r>
              <a:rPr lang="en-GB" dirty="0" smtClean="0"/>
              <a:t> C et al. </a:t>
            </a:r>
            <a:r>
              <a:rPr lang="en-GB" i="1" dirty="0" smtClean="0"/>
              <a:t>N </a:t>
            </a:r>
            <a:r>
              <a:rPr lang="en-GB" i="1" dirty="0" err="1" smtClean="0"/>
              <a:t>Eng</a:t>
            </a:r>
            <a:r>
              <a:rPr lang="en-GB" i="1" dirty="0" smtClean="0"/>
              <a:t> J Med. </a:t>
            </a:r>
            <a:r>
              <a:rPr lang="en-GB" dirty="0" smtClean="0"/>
              <a:t>2012;</a:t>
            </a:r>
            <a:r>
              <a:rPr lang="en-GB" b="1" dirty="0" smtClean="0"/>
              <a:t>366(13)</a:t>
            </a:r>
            <a:r>
              <a:rPr lang="en-GB" dirty="0" smtClean="0"/>
              <a:t>:1190-1199. 5. Clark JD et al. [Epub ahead of print January 23, 2014]. </a:t>
            </a:r>
            <a:r>
              <a:rPr lang="en-GB" i="1" dirty="0" smtClean="0"/>
              <a:t>J Med Chem</a:t>
            </a:r>
            <a:r>
              <a:rPr lang="en-GB" dirty="0" smtClean="0"/>
              <a:t>. </a:t>
            </a:r>
            <a:r>
              <a:rPr lang="en-GB" dirty="0" err="1" smtClean="0"/>
              <a:t>doi</a:t>
            </a:r>
            <a:r>
              <a:rPr lang="en-GB" dirty="0" smtClean="0"/>
              <a:t>: 10.1021/jm401490p. 6. </a:t>
            </a:r>
            <a:r>
              <a:rPr lang="en-GB" dirty="0" err="1" smtClean="0"/>
              <a:t>Vandepapelière</a:t>
            </a:r>
            <a:r>
              <a:rPr lang="en-GB" dirty="0" smtClean="0"/>
              <a:t> P et al. </a:t>
            </a:r>
            <a:r>
              <a:rPr lang="en-GB" i="1" dirty="0" err="1" smtClean="0"/>
              <a:t>Gastroenterol</a:t>
            </a:r>
            <a:r>
              <a:rPr lang="en-GB" i="1" dirty="0" smtClean="0"/>
              <a:t>.</a:t>
            </a:r>
            <a:r>
              <a:rPr lang="en-GB" dirty="0" smtClean="0"/>
              <a:t> 2011;</a:t>
            </a:r>
            <a:r>
              <a:rPr lang="en-GB" b="1" dirty="0" smtClean="0"/>
              <a:t>140</a:t>
            </a:r>
            <a:r>
              <a:rPr lang="en-GB" dirty="0" smtClean="0"/>
              <a:t>:S1-S192.abstract 743. 7. </a:t>
            </a:r>
            <a:r>
              <a:rPr lang="en-GB" dirty="0" err="1" smtClean="0"/>
              <a:t>Ranjeny</a:t>
            </a:r>
            <a:r>
              <a:rPr lang="en-GB" dirty="0" smtClean="0"/>
              <a:t> T et al. </a:t>
            </a:r>
            <a:r>
              <a:rPr lang="en-GB" i="1" dirty="0" smtClean="0"/>
              <a:t>Arthritis Rheum</a:t>
            </a:r>
            <a:r>
              <a:rPr lang="en-GB" dirty="0" smtClean="0"/>
              <a:t>. 2011;63(suppl 10):2430. 8. </a:t>
            </a:r>
            <a:r>
              <a:rPr lang="en-GB" dirty="0" err="1" smtClean="0"/>
              <a:t>Palfreeman</a:t>
            </a:r>
            <a:r>
              <a:rPr lang="en-GB" dirty="0" smtClean="0"/>
              <a:t> AC et al. </a:t>
            </a:r>
            <a:r>
              <a:rPr lang="en-GB" i="1" dirty="0" smtClean="0"/>
              <a:t>Drug Design </a:t>
            </a:r>
            <a:r>
              <a:rPr lang="en-GB" i="1" dirty="0" err="1" smtClean="0"/>
              <a:t>Devel</a:t>
            </a:r>
            <a:r>
              <a:rPr lang="en-GB" i="1" dirty="0" smtClean="0"/>
              <a:t> Ther</a:t>
            </a:r>
            <a:r>
              <a:rPr lang="en-GB" dirty="0" smtClean="0"/>
              <a:t>. 2013;</a:t>
            </a:r>
            <a:r>
              <a:rPr lang="en-GB" b="1" dirty="0" smtClean="0"/>
              <a:t>7</a:t>
            </a:r>
            <a:r>
              <a:rPr lang="en-GB" dirty="0" smtClean="0"/>
              <a:t>:201-210. 9. McLean LP et al. </a:t>
            </a:r>
            <a:r>
              <a:rPr lang="en-GB" i="1" dirty="0" smtClean="0"/>
              <a:t>Immunotherapy</a:t>
            </a:r>
            <a:r>
              <a:rPr lang="en-GB" dirty="0" smtClean="0"/>
              <a:t>. 2012;</a:t>
            </a:r>
            <a:r>
              <a:rPr lang="en-GB" b="1" dirty="0" smtClean="0"/>
              <a:t>4(9)</a:t>
            </a:r>
            <a:r>
              <a:rPr lang="en-GB" dirty="0" smtClean="0"/>
              <a:t>:883-898. 10. </a:t>
            </a:r>
            <a:r>
              <a:rPr lang="en-GB" dirty="0" err="1" smtClean="0"/>
              <a:t>Rosman</a:t>
            </a:r>
            <a:r>
              <a:rPr lang="en-GB" dirty="0" smtClean="0"/>
              <a:t> Z et al. </a:t>
            </a:r>
            <a:r>
              <a:rPr lang="en-GB" i="1" dirty="0" smtClean="0"/>
              <a:t>BMC</a:t>
            </a:r>
            <a:r>
              <a:rPr lang="en-GB" dirty="0" smtClean="0"/>
              <a:t> </a:t>
            </a:r>
            <a:r>
              <a:rPr lang="en-GB" i="1" dirty="0" smtClean="0"/>
              <a:t>Medicine. </a:t>
            </a:r>
            <a:r>
              <a:rPr lang="en-GB" dirty="0" smtClean="0"/>
              <a:t>2013;</a:t>
            </a:r>
            <a:r>
              <a:rPr lang="en-GB" b="1" dirty="0" smtClean="0"/>
              <a:t>11</a:t>
            </a:r>
            <a:r>
              <a:rPr lang="en-GB" dirty="0" smtClean="0"/>
              <a:t>:1-12. doi:10.2217/imt.12.85. 11. Burmester GR, et al. </a:t>
            </a:r>
            <a:r>
              <a:rPr lang="en-GB" i="1" dirty="0" smtClean="0"/>
              <a:t>Ann Rheum Dis</a:t>
            </a:r>
            <a:r>
              <a:rPr lang="en-GB" dirty="0" smtClean="0"/>
              <a:t>. 2013;</a:t>
            </a:r>
            <a:r>
              <a:rPr lang="en-GB" b="1" dirty="0" smtClean="0"/>
              <a:t>72(9)</a:t>
            </a:r>
            <a:r>
              <a:rPr lang="en-GB" dirty="0" smtClean="0"/>
              <a:t>:1445-1452. 12. Behrens F et al. [Epub ahead of print February 17, 2014].</a:t>
            </a:r>
            <a:r>
              <a:rPr lang="en-GB" i="1" dirty="0" smtClean="0"/>
              <a:t>Ann Rheum Dis. </a:t>
            </a:r>
            <a:r>
              <a:rPr lang="en-GB" dirty="0" smtClean="0"/>
              <a:t>doi:10.1136/annrheumdis-2013-204816. 13. Takeda pipeline. 2011 Available at: http://www.takeda.com/investor-information/results/pdf/2011/qr2011_full_d10_en.pdf. Accessed May 2014</a:t>
            </a:r>
            <a:endParaRPr lang="en-GB" dirty="0"/>
          </a:p>
        </p:txBody>
      </p:sp>
    </p:spTree>
    <p:extLst>
      <p:ext uri="{BB962C8B-B14F-4D97-AF65-F5344CB8AC3E}">
        <p14:creationId xmlns:p14="http://schemas.microsoft.com/office/powerpoint/2010/main" val="540588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77" y="235014"/>
            <a:ext cx="8312596" cy="671189"/>
          </a:xfrm>
        </p:spPr>
        <p:txBody>
          <a:bodyPr>
            <a:noAutofit/>
          </a:bodyPr>
          <a:lstStyle/>
          <a:p>
            <a:r>
              <a:rPr lang="en-GB" dirty="0" smtClean="0"/>
              <a:t>Targeting inflammatory </a:t>
            </a:r>
            <a:r>
              <a:rPr lang="en-GB" dirty="0"/>
              <a:t>p</a:t>
            </a:r>
            <a:r>
              <a:rPr lang="en-GB" dirty="0" smtClean="0"/>
              <a:t>athways: IL-6 as an example</a:t>
            </a:r>
            <a:endParaRPr lang="en-GB" dirty="0"/>
          </a:p>
        </p:txBody>
      </p:sp>
      <p:sp>
        <p:nvSpPr>
          <p:cNvPr id="6" name="Text Placeholder 5"/>
          <p:cNvSpPr>
            <a:spLocks noGrp="1"/>
          </p:cNvSpPr>
          <p:nvPr>
            <p:ph type="body" sz="quarter" idx="13"/>
          </p:nvPr>
        </p:nvSpPr>
        <p:spPr/>
        <p:txBody>
          <a:bodyPr/>
          <a:lstStyle/>
          <a:p>
            <a:endParaRPr lang="en-GB" dirty="0"/>
          </a:p>
        </p:txBody>
      </p:sp>
      <p:sp>
        <p:nvSpPr>
          <p:cNvPr id="50" name="Oval 49"/>
          <p:cNvSpPr/>
          <p:nvPr/>
        </p:nvSpPr>
        <p:spPr>
          <a:xfrm>
            <a:off x="-468560" y="3356992"/>
            <a:ext cx="10044608" cy="511256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p:nvSpPr>
        <p:spPr>
          <a:xfrm>
            <a:off x="1259632" y="5733256"/>
            <a:ext cx="6696744" cy="24482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4997407" y="2771636"/>
            <a:ext cx="870737" cy="369332"/>
          </a:xfrm>
          <a:prstGeom prst="rect">
            <a:avLst/>
          </a:prstGeom>
          <a:noFill/>
        </p:spPr>
        <p:txBody>
          <a:bodyPr wrap="square" rtlCol="0">
            <a:spAutoFit/>
          </a:bodyPr>
          <a:lstStyle/>
          <a:p>
            <a:r>
              <a:rPr lang="en-GB" b="1" dirty="0" smtClean="0">
                <a:solidFill>
                  <a:srgbClr val="002060"/>
                </a:solidFill>
              </a:rPr>
              <a:t>gp130</a:t>
            </a:r>
            <a:endParaRPr lang="en-GB" b="1" dirty="0">
              <a:solidFill>
                <a:srgbClr val="002060"/>
              </a:solidFill>
            </a:endParaRPr>
          </a:p>
        </p:txBody>
      </p:sp>
      <p:cxnSp>
        <p:nvCxnSpPr>
          <p:cNvPr id="57" name="Straight Arrow Connector 56"/>
          <p:cNvCxnSpPr/>
          <p:nvPr/>
        </p:nvCxnSpPr>
        <p:spPr>
          <a:xfrm>
            <a:off x="4788024" y="5517232"/>
            <a:ext cx="0" cy="57606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331640" y="6084004"/>
            <a:ext cx="2880320" cy="369332"/>
          </a:xfrm>
          <a:prstGeom prst="rect">
            <a:avLst/>
          </a:prstGeom>
          <a:noFill/>
        </p:spPr>
        <p:txBody>
          <a:bodyPr wrap="square" rtlCol="0">
            <a:spAutoFit/>
          </a:bodyPr>
          <a:lstStyle/>
          <a:p>
            <a:pPr algn="ctr"/>
            <a:r>
              <a:rPr lang="en-GB" b="1" dirty="0" smtClean="0">
                <a:solidFill>
                  <a:srgbClr val="002060"/>
                </a:solidFill>
              </a:rPr>
              <a:t>Nucleus</a:t>
            </a:r>
            <a:endParaRPr lang="en-GB" b="1" dirty="0">
              <a:solidFill>
                <a:srgbClr val="002060"/>
              </a:solidFill>
            </a:endParaRPr>
          </a:p>
        </p:txBody>
      </p:sp>
      <p:sp>
        <p:nvSpPr>
          <p:cNvPr id="38" name="TextBox 37"/>
          <p:cNvSpPr txBox="1"/>
          <p:nvPr/>
        </p:nvSpPr>
        <p:spPr>
          <a:xfrm>
            <a:off x="3182108" y="6611077"/>
            <a:ext cx="5940152" cy="215444"/>
          </a:xfrm>
          <a:prstGeom prst="rect">
            <a:avLst/>
          </a:prstGeom>
          <a:noFill/>
        </p:spPr>
        <p:txBody>
          <a:bodyPr wrap="square" rtlCol="0">
            <a:spAutoFit/>
          </a:bodyPr>
          <a:lstStyle/>
          <a:p>
            <a:pPr algn="r"/>
            <a:r>
              <a:rPr lang="en-GB" sz="800" dirty="0" smtClean="0">
                <a:solidFill>
                  <a:schemeClr val="accent3">
                    <a:lumMod val="65000"/>
                    <a:lumOff val="35000"/>
                  </a:schemeClr>
                </a:solidFill>
              </a:rPr>
              <a:t>Ahmed, et al. </a:t>
            </a:r>
            <a:r>
              <a:rPr lang="en-GB" sz="800" i="1" dirty="0" err="1" smtClean="0">
                <a:solidFill>
                  <a:schemeClr val="accent3">
                    <a:lumMod val="65000"/>
                    <a:lumOff val="35000"/>
                  </a:schemeClr>
                </a:solidFill>
              </a:rPr>
              <a:t>Mol</a:t>
            </a:r>
            <a:r>
              <a:rPr lang="en-GB" sz="800" i="1" dirty="0" smtClean="0">
                <a:solidFill>
                  <a:schemeClr val="accent3">
                    <a:lumMod val="65000"/>
                    <a:lumOff val="35000"/>
                  </a:schemeClr>
                </a:solidFill>
              </a:rPr>
              <a:t> Cancer Ther. </a:t>
            </a:r>
            <a:r>
              <a:rPr lang="en-GB" sz="800" dirty="0" smtClean="0">
                <a:solidFill>
                  <a:schemeClr val="accent3">
                    <a:lumMod val="65000"/>
                    <a:lumOff val="35000"/>
                  </a:schemeClr>
                </a:solidFill>
              </a:rPr>
              <a:t>2007;</a:t>
            </a:r>
            <a:r>
              <a:rPr lang="en-GB" sz="800" b="1" dirty="0" smtClean="0">
                <a:solidFill>
                  <a:schemeClr val="accent3">
                    <a:lumMod val="65000"/>
                    <a:lumOff val="35000"/>
                  </a:schemeClr>
                </a:solidFill>
              </a:rPr>
              <a:t>6</a:t>
            </a:r>
            <a:r>
              <a:rPr lang="en-GB" sz="800" dirty="0" smtClean="0">
                <a:solidFill>
                  <a:schemeClr val="accent3">
                    <a:lumMod val="65000"/>
                    <a:lumOff val="35000"/>
                  </a:schemeClr>
                </a:solidFill>
              </a:rPr>
              <a:t>:2386-2390</a:t>
            </a:r>
            <a:endParaRPr lang="en-GB" sz="800" dirty="0">
              <a:solidFill>
                <a:schemeClr val="accent3">
                  <a:lumMod val="65000"/>
                  <a:lumOff val="35000"/>
                </a:schemeClr>
              </a:solidFill>
            </a:endParaRPr>
          </a:p>
        </p:txBody>
      </p:sp>
      <p:sp>
        <p:nvSpPr>
          <p:cNvPr id="59" name="Rectangle 58"/>
          <p:cNvSpPr/>
          <p:nvPr/>
        </p:nvSpPr>
        <p:spPr>
          <a:xfrm>
            <a:off x="3707904" y="4736491"/>
            <a:ext cx="576064" cy="584775"/>
          </a:xfrm>
          <a:prstGeom prst="rect">
            <a:avLst/>
          </a:prstGeom>
        </p:spPr>
        <p:txBody>
          <a:bodyPr wrap="square">
            <a:spAutoFit/>
          </a:bodyPr>
          <a:lstStyle/>
          <a:p>
            <a:r>
              <a:rPr lang="en-GB" sz="3200" dirty="0" smtClean="0">
                <a:solidFill>
                  <a:schemeClr val="accent1"/>
                </a:solidFill>
              </a:rPr>
              <a:t>⇌</a:t>
            </a:r>
            <a:endParaRPr lang="en-GB" sz="3200" dirty="0">
              <a:solidFill>
                <a:schemeClr val="accent1"/>
              </a:solidFill>
            </a:endParaRPr>
          </a:p>
        </p:txBody>
      </p:sp>
      <p:sp>
        <p:nvSpPr>
          <p:cNvPr id="60" name="TextBox 59"/>
          <p:cNvSpPr txBox="1"/>
          <p:nvPr/>
        </p:nvSpPr>
        <p:spPr>
          <a:xfrm>
            <a:off x="3419872" y="6488668"/>
            <a:ext cx="2880320" cy="369332"/>
          </a:xfrm>
          <a:prstGeom prst="rect">
            <a:avLst/>
          </a:prstGeom>
          <a:noFill/>
        </p:spPr>
        <p:txBody>
          <a:bodyPr wrap="square" rtlCol="0">
            <a:spAutoFit/>
          </a:bodyPr>
          <a:lstStyle/>
          <a:p>
            <a:pPr algn="ctr"/>
            <a:r>
              <a:rPr lang="en-GB" dirty="0" smtClean="0">
                <a:solidFill>
                  <a:srgbClr val="002060"/>
                </a:solidFill>
              </a:rPr>
              <a:t>Transcription</a:t>
            </a:r>
            <a:endParaRPr lang="en-GB" dirty="0">
              <a:solidFill>
                <a:srgbClr val="002060"/>
              </a:solidFill>
            </a:endParaRPr>
          </a:p>
        </p:txBody>
      </p:sp>
      <p:cxnSp>
        <p:nvCxnSpPr>
          <p:cNvPr id="61" name="Shape 60"/>
          <p:cNvCxnSpPr/>
          <p:nvPr/>
        </p:nvCxnSpPr>
        <p:spPr>
          <a:xfrm rot="10800000" flipV="1">
            <a:off x="4716016" y="6129343"/>
            <a:ext cx="288032" cy="396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63" name="Picture 8"/>
          <p:cNvPicPr>
            <a:picLocks noChangeAspect="1" noChangeArrowheads="1"/>
          </p:cNvPicPr>
          <p:nvPr/>
        </p:nvPicPr>
        <p:blipFill>
          <a:blip r:embed="rId3" cstate="print"/>
          <a:srcRect/>
          <a:stretch>
            <a:fillRect/>
          </a:stretch>
        </p:blipFill>
        <p:spPr bwMode="auto">
          <a:xfrm>
            <a:off x="4473160" y="2524428"/>
            <a:ext cx="641431" cy="1406649"/>
          </a:xfrm>
          <a:prstGeom prst="rect">
            <a:avLst/>
          </a:prstGeom>
          <a:noFill/>
          <a:ln w="9525">
            <a:noFill/>
            <a:miter lim="800000"/>
            <a:headEnd/>
            <a:tailEnd/>
          </a:ln>
          <a:effectLst/>
        </p:spPr>
      </p:pic>
      <p:pic>
        <p:nvPicPr>
          <p:cNvPr id="65" name="Picture 6"/>
          <p:cNvPicPr>
            <a:picLocks noChangeAspect="1" noChangeArrowheads="1"/>
          </p:cNvPicPr>
          <p:nvPr/>
        </p:nvPicPr>
        <p:blipFill>
          <a:blip r:embed="rId4" cstate="print"/>
          <a:srcRect/>
          <a:stretch>
            <a:fillRect/>
          </a:stretch>
        </p:blipFill>
        <p:spPr bwMode="auto">
          <a:xfrm>
            <a:off x="4820575" y="3573016"/>
            <a:ext cx="1263593" cy="504056"/>
          </a:xfrm>
          <a:prstGeom prst="rect">
            <a:avLst/>
          </a:prstGeom>
          <a:noFill/>
          <a:ln w="9525">
            <a:noFill/>
            <a:miter lim="800000"/>
            <a:headEnd/>
            <a:tailEnd/>
          </a:ln>
          <a:effectLst/>
        </p:spPr>
      </p:pic>
      <p:cxnSp>
        <p:nvCxnSpPr>
          <p:cNvPr id="67" name="Straight Arrow Connector 66"/>
          <p:cNvCxnSpPr/>
          <p:nvPr/>
        </p:nvCxnSpPr>
        <p:spPr>
          <a:xfrm flipH="1">
            <a:off x="4139952" y="4005064"/>
            <a:ext cx="864096" cy="7920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88"/>
          <p:cNvGrpSpPr/>
          <p:nvPr/>
        </p:nvGrpSpPr>
        <p:grpSpPr>
          <a:xfrm>
            <a:off x="2699263" y="1514424"/>
            <a:ext cx="1230777" cy="800472"/>
            <a:chOff x="971600" y="1340768"/>
            <a:chExt cx="1230777" cy="800472"/>
          </a:xfrm>
        </p:grpSpPr>
        <p:sp>
          <p:nvSpPr>
            <p:cNvPr id="69" name="Oval 68"/>
            <p:cNvSpPr/>
            <p:nvPr/>
          </p:nvSpPr>
          <p:spPr>
            <a:xfrm>
              <a:off x="971600" y="1412776"/>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p:txBody>
        </p:sp>
        <p:sp>
          <p:nvSpPr>
            <p:cNvPr id="70" name="Oval 69"/>
            <p:cNvSpPr/>
            <p:nvPr/>
          </p:nvSpPr>
          <p:spPr>
            <a:xfrm>
              <a:off x="1403648" y="17008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p:txBody>
        </p:sp>
        <p:sp>
          <p:nvSpPr>
            <p:cNvPr id="71" name="Oval 70"/>
            <p:cNvSpPr/>
            <p:nvPr/>
          </p:nvSpPr>
          <p:spPr>
            <a:xfrm>
              <a:off x="1043608" y="18532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p:txBody>
        </p:sp>
        <p:sp>
          <p:nvSpPr>
            <p:cNvPr id="72" name="TextBox 71"/>
            <p:cNvSpPr txBox="1"/>
            <p:nvPr/>
          </p:nvSpPr>
          <p:spPr>
            <a:xfrm>
              <a:off x="1331640" y="1340768"/>
              <a:ext cx="870737" cy="369332"/>
            </a:xfrm>
            <a:prstGeom prst="rect">
              <a:avLst/>
            </a:prstGeom>
            <a:noFill/>
          </p:spPr>
          <p:txBody>
            <a:bodyPr wrap="square" rtlCol="0">
              <a:spAutoFit/>
            </a:bodyPr>
            <a:lstStyle/>
            <a:p>
              <a:r>
                <a:rPr lang="en-GB" b="1" dirty="0" smtClean="0">
                  <a:solidFill>
                    <a:srgbClr val="002060"/>
                  </a:solidFill>
                </a:rPr>
                <a:t>IL-6</a:t>
              </a:r>
              <a:endParaRPr lang="en-GB" b="1" dirty="0">
                <a:solidFill>
                  <a:srgbClr val="002060"/>
                </a:solidFill>
              </a:endParaRPr>
            </a:p>
          </p:txBody>
        </p:sp>
      </p:grpSp>
      <p:sp>
        <p:nvSpPr>
          <p:cNvPr id="73" name="TextBox 72"/>
          <p:cNvSpPr txBox="1"/>
          <p:nvPr/>
        </p:nvSpPr>
        <p:spPr>
          <a:xfrm>
            <a:off x="2987824" y="2780928"/>
            <a:ext cx="870737" cy="369332"/>
          </a:xfrm>
          <a:prstGeom prst="rect">
            <a:avLst/>
          </a:prstGeom>
          <a:noFill/>
        </p:spPr>
        <p:txBody>
          <a:bodyPr wrap="square" rtlCol="0">
            <a:spAutoFit/>
          </a:bodyPr>
          <a:lstStyle/>
          <a:p>
            <a:r>
              <a:rPr lang="en-GB" b="1" dirty="0" smtClean="0">
                <a:solidFill>
                  <a:srgbClr val="002060"/>
                </a:solidFill>
              </a:rPr>
              <a:t>IL-6R</a:t>
            </a:r>
            <a:endParaRPr lang="en-GB" b="1" dirty="0">
              <a:solidFill>
                <a:srgbClr val="002060"/>
              </a:solidFill>
            </a:endParaRPr>
          </a:p>
        </p:txBody>
      </p:sp>
      <p:sp>
        <p:nvSpPr>
          <p:cNvPr id="75" name="TextBox 74"/>
          <p:cNvSpPr txBox="1"/>
          <p:nvPr/>
        </p:nvSpPr>
        <p:spPr>
          <a:xfrm>
            <a:off x="-396552" y="3429000"/>
            <a:ext cx="2880320" cy="369332"/>
          </a:xfrm>
          <a:prstGeom prst="rect">
            <a:avLst/>
          </a:prstGeom>
          <a:noFill/>
        </p:spPr>
        <p:txBody>
          <a:bodyPr wrap="square" rtlCol="0">
            <a:spAutoFit/>
          </a:bodyPr>
          <a:lstStyle/>
          <a:p>
            <a:pPr algn="ctr"/>
            <a:r>
              <a:rPr lang="en-GB" b="1" dirty="0" smtClean="0">
                <a:solidFill>
                  <a:srgbClr val="002060"/>
                </a:solidFill>
              </a:rPr>
              <a:t>Cell Surface</a:t>
            </a:r>
            <a:endParaRPr lang="en-GB" b="1" dirty="0">
              <a:solidFill>
                <a:srgbClr val="002060"/>
              </a:solidFill>
            </a:endParaRPr>
          </a:p>
        </p:txBody>
      </p:sp>
      <p:pic>
        <p:nvPicPr>
          <p:cNvPr id="76" name="Picture 10"/>
          <p:cNvPicPr>
            <a:picLocks noChangeAspect="1" noChangeArrowheads="1"/>
          </p:cNvPicPr>
          <p:nvPr/>
        </p:nvPicPr>
        <p:blipFill>
          <a:blip r:embed="rId5" cstate="print"/>
          <a:srcRect/>
          <a:stretch>
            <a:fillRect/>
          </a:stretch>
        </p:blipFill>
        <p:spPr bwMode="auto">
          <a:xfrm>
            <a:off x="3851920" y="2492896"/>
            <a:ext cx="676275" cy="1400175"/>
          </a:xfrm>
          <a:prstGeom prst="rect">
            <a:avLst/>
          </a:prstGeom>
          <a:noFill/>
          <a:ln w="9525">
            <a:noFill/>
            <a:miter lim="800000"/>
            <a:headEnd/>
            <a:tailEnd/>
          </a:ln>
          <a:effectLst/>
        </p:spPr>
      </p:pic>
      <p:sp>
        <p:nvSpPr>
          <p:cNvPr id="78" name="Oval 77"/>
          <p:cNvSpPr/>
          <p:nvPr/>
        </p:nvSpPr>
        <p:spPr>
          <a:xfrm>
            <a:off x="4308678" y="2436654"/>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56"/>
          <p:cNvGrpSpPr/>
          <p:nvPr/>
        </p:nvGrpSpPr>
        <p:grpSpPr>
          <a:xfrm rot="15152564">
            <a:off x="6402137" y="3044047"/>
            <a:ext cx="468016" cy="941256"/>
            <a:chOff x="10512696" y="5364832"/>
            <a:chExt cx="324000" cy="548384"/>
          </a:xfrm>
        </p:grpSpPr>
        <p:cxnSp>
          <p:nvCxnSpPr>
            <p:cNvPr id="89" name="Straight Arrow Connector 88"/>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56"/>
          <p:cNvGrpSpPr/>
          <p:nvPr/>
        </p:nvGrpSpPr>
        <p:grpSpPr>
          <a:xfrm rot="15869466">
            <a:off x="5102045" y="132437"/>
            <a:ext cx="468016" cy="3092659"/>
            <a:chOff x="10512696" y="5364832"/>
            <a:chExt cx="324000" cy="548384"/>
          </a:xfrm>
        </p:grpSpPr>
        <p:cxnSp>
          <p:nvCxnSpPr>
            <p:cNvPr id="93" name="Straight Arrow Connector 92"/>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920690" y="2703331"/>
            <a:ext cx="1024930" cy="468016"/>
            <a:chOff x="1952920" y="2703331"/>
            <a:chExt cx="992699" cy="468016"/>
          </a:xfrm>
        </p:grpSpPr>
        <p:cxnSp>
          <p:nvCxnSpPr>
            <p:cNvPr id="99" name="Straight Arrow Connector 98"/>
            <p:cNvCxnSpPr/>
            <p:nvPr/>
          </p:nvCxnSpPr>
          <p:spPr>
            <a:xfrm rot="6152899">
              <a:off x="2449270" y="2318495"/>
              <a:ext cx="0" cy="992699"/>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6152899" flipH="1">
              <a:off x="2708569" y="2937339"/>
              <a:ext cx="468016"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pic>
        <p:nvPicPr>
          <p:cNvPr id="101" name="Picture 4"/>
          <p:cNvPicPr>
            <a:picLocks noChangeAspect="1" noChangeArrowheads="1"/>
          </p:cNvPicPr>
          <p:nvPr/>
        </p:nvPicPr>
        <p:blipFill>
          <a:blip r:embed="rId6" cstate="print"/>
          <a:srcRect/>
          <a:stretch>
            <a:fillRect/>
          </a:stretch>
        </p:blipFill>
        <p:spPr bwMode="auto">
          <a:xfrm>
            <a:off x="4283968" y="4725145"/>
            <a:ext cx="1024251" cy="720080"/>
          </a:xfrm>
          <a:prstGeom prst="rect">
            <a:avLst/>
          </a:prstGeom>
          <a:noFill/>
          <a:ln w="9525">
            <a:noFill/>
            <a:miter lim="800000"/>
            <a:headEnd/>
            <a:tailEnd/>
          </a:ln>
          <a:effectLst/>
        </p:spPr>
      </p:pic>
      <p:pic>
        <p:nvPicPr>
          <p:cNvPr id="102" name="Picture 4"/>
          <p:cNvPicPr>
            <a:picLocks noChangeAspect="1" noChangeArrowheads="1"/>
          </p:cNvPicPr>
          <p:nvPr/>
        </p:nvPicPr>
        <p:blipFill>
          <a:blip r:embed="rId6" cstate="print"/>
          <a:srcRect/>
          <a:stretch>
            <a:fillRect/>
          </a:stretch>
        </p:blipFill>
        <p:spPr bwMode="auto">
          <a:xfrm>
            <a:off x="5004048" y="5805264"/>
            <a:ext cx="1024251" cy="720080"/>
          </a:xfrm>
          <a:prstGeom prst="rect">
            <a:avLst/>
          </a:prstGeom>
          <a:noFill/>
          <a:ln w="9525">
            <a:noFill/>
            <a:miter lim="800000"/>
            <a:headEnd/>
            <a:tailEnd/>
          </a:ln>
          <a:effectLst/>
        </p:spPr>
      </p:pic>
      <p:pic>
        <p:nvPicPr>
          <p:cNvPr id="103" name="Picture 5"/>
          <p:cNvPicPr>
            <a:picLocks noChangeAspect="1" noChangeArrowheads="1"/>
          </p:cNvPicPr>
          <p:nvPr/>
        </p:nvPicPr>
        <p:blipFill>
          <a:blip r:embed="rId7" cstate="print"/>
          <a:srcRect/>
          <a:stretch>
            <a:fillRect/>
          </a:stretch>
        </p:blipFill>
        <p:spPr bwMode="auto">
          <a:xfrm>
            <a:off x="2843808" y="4859815"/>
            <a:ext cx="864096" cy="369385"/>
          </a:xfrm>
          <a:prstGeom prst="rect">
            <a:avLst/>
          </a:prstGeom>
          <a:noFill/>
          <a:ln w="9525">
            <a:noFill/>
            <a:miter lim="800000"/>
            <a:headEnd/>
            <a:tailEnd/>
          </a:ln>
          <a:effectLst/>
        </p:spPr>
      </p:pic>
      <p:sp>
        <p:nvSpPr>
          <p:cNvPr id="39" name="TextBox 38"/>
          <p:cNvSpPr txBox="1"/>
          <p:nvPr/>
        </p:nvSpPr>
        <p:spPr>
          <a:xfrm>
            <a:off x="6650707" y="1277822"/>
            <a:ext cx="2376264" cy="728464"/>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dirty="0"/>
              <a:t>Target the ligand</a:t>
            </a:r>
          </a:p>
        </p:txBody>
      </p:sp>
      <p:sp>
        <p:nvSpPr>
          <p:cNvPr id="41" name="TextBox 40"/>
          <p:cNvSpPr txBox="1"/>
          <p:nvPr/>
        </p:nvSpPr>
        <p:spPr>
          <a:xfrm>
            <a:off x="166526" y="2212066"/>
            <a:ext cx="1754163" cy="753527"/>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dirty="0"/>
              <a:t>Target the receptor</a:t>
            </a:r>
          </a:p>
        </p:txBody>
      </p:sp>
      <p:sp>
        <p:nvSpPr>
          <p:cNvPr id="42" name="TextBox 41"/>
          <p:cNvSpPr txBox="1"/>
          <p:nvPr/>
        </p:nvSpPr>
        <p:spPr>
          <a:xfrm>
            <a:off x="7096125" y="2878931"/>
            <a:ext cx="1930846" cy="734735"/>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b="1" dirty="0"/>
              <a:t>Target signalling</a:t>
            </a:r>
          </a:p>
        </p:txBody>
      </p:sp>
      <p:sp>
        <p:nvSpPr>
          <p:cNvPr id="44" name="TextBox 43"/>
          <p:cNvSpPr txBox="1"/>
          <p:nvPr/>
        </p:nvSpPr>
        <p:spPr>
          <a:xfrm>
            <a:off x="586341" y="1050839"/>
            <a:ext cx="8039044" cy="276999"/>
          </a:xfrm>
          <a:prstGeom prst="rect">
            <a:avLst/>
          </a:prstGeom>
          <a:noFill/>
        </p:spPr>
        <p:txBody>
          <a:bodyPr wrap="square" rtlCol="0">
            <a:spAutoFit/>
          </a:bodyPr>
          <a:lstStyle/>
          <a:p>
            <a:pPr algn="r"/>
            <a:r>
              <a:rPr lang="en-GB" sz="1200" dirty="0">
                <a:solidFill>
                  <a:schemeClr val="tx2"/>
                </a:solidFill>
                <a:latin typeface="+mj-lt"/>
                <a:ea typeface="+mj-ea"/>
                <a:cs typeface="+mj-cs"/>
              </a:rPr>
              <a:t>Currently </a:t>
            </a:r>
            <a:r>
              <a:rPr lang="en-GB" sz="1200" dirty="0" smtClean="0">
                <a:solidFill>
                  <a:schemeClr val="tx2"/>
                </a:solidFill>
                <a:latin typeface="+mj-lt"/>
                <a:ea typeface="+mj-ea"/>
                <a:cs typeface="+mj-cs"/>
              </a:rPr>
              <a:t>(November 2014), </a:t>
            </a:r>
            <a:r>
              <a:rPr lang="en-GB" sz="1200" dirty="0">
                <a:solidFill>
                  <a:schemeClr val="tx2"/>
                </a:solidFill>
                <a:latin typeface="+mj-lt"/>
                <a:ea typeface="+mj-ea"/>
                <a:cs typeface="+mj-cs"/>
              </a:rPr>
              <a:t>tocilizumab is approved by the EMA and FDA for use in RA, and tofacitinib is approved by the FDA for use in RA</a:t>
            </a:r>
          </a:p>
        </p:txBody>
      </p:sp>
    </p:spTree>
    <p:extLst>
      <p:ext uri="{BB962C8B-B14F-4D97-AF65-F5344CB8AC3E}">
        <p14:creationId xmlns:p14="http://schemas.microsoft.com/office/powerpoint/2010/main" val="17681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985838" algn="l"/>
              </a:tabLst>
            </a:pPr>
            <a:r>
              <a:rPr lang="en-GB" dirty="0" smtClean="0"/>
              <a:t>Anti-IL-6: Review of recent </a:t>
            </a:r>
            <a:r>
              <a:rPr lang="en-GB" dirty="0"/>
              <a:t>d</a:t>
            </a:r>
            <a:r>
              <a:rPr lang="en-GB" dirty="0" smtClean="0"/>
              <a:t>ata</a:t>
            </a:r>
            <a:endParaRPr lang="en-GB" dirty="0"/>
          </a:p>
        </p:txBody>
      </p:sp>
      <p:sp>
        <p:nvSpPr>
          <p:cNvPr id="3" name="Text Placeholder 2"/>
          <p:cNvSpPr>
            <a:spLocks noGrp="1"/>
          </p:cNvSpPr>
          <p:nvPr>
            <p:ph type="body" sz="quarter" idx="13"/>
          </p:nvPr>
        </p:nvSpPr>
        <p:spPr/>
        <p:txBody>
          <a:bodyPr/>
          <a:lstStyle/>
          <a:p>
            <a:r>
              <a:rPr lang="en-GB" dirty="0" smtClean="0"/>
              <a:t>Hsu, et al. </a:t>
            </a:r>
            <a:r>
              <a:rPr lang="en-GB" i="1" dirty="0" smtClean="0"/>
              <a:t>Ann Rheum Dis</a:t>
            </a:r>
            <a:r>
              <a:rPr lang="en-GB" dirty="0" smtClean="0"/>
              <a:t>. 2012;</a:t>
            </a:r>
            <a:r>
              <a:rPr lang="en-GB" b="1" dirty="0" smtClean="0"/>
              <a:t>71(Suppl3)</a:t>
            </a:r>
            <a:r>
              <a:rPr lang="en-GB" dirty="0" smtClean="0"/>
              <a:t>:188</a:t>
            </a:r>
            <a:endParaRPr lang="en-GB" dirty="0"/>
          </a:p>
        </p:txBody>
      </p:sp>
      <p:graphicFrame>
        <p:nvGraphicFramePr>
          <p:cNvPr id="5" name="Chart 4"/>
          <p:cNvGraphicFramePr/>
          <p:nvPr>
            <p:extLst>
              <p:ext uri="{D42A27DB-BD31-4B8C-83A1-F6EECF244321}">
                <p14:modId xmlns:p14="http://schemas.microsoft.com/office/powerpoint/2010/main" val="2913312827"/>
              </p:ext>
            </p:extLst>
          </p:nvPr>
        </p:nvGraphicFramePr>
        <p:xfrm>
          <a:off x="873069" y="2798278"/>
          <a:ext cx="7344816" cy="27359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177908" y="3799781"/>
            <a:ext cx="3960443" cy="338554"/>
          </a:xfrm>
          <a:prstGeom prst="rect">
            <a:avLst/>
          </a:prstGeom>
          <a:noFill/>
        </p:spPr>
        <p:txBody>
          <a:bodyPr wrap="square" rtlCol="0">
            <a:spAutoFit/>
          </a:bodyPr>
          <a:lstStyle/>
          <a:p>
            <a:pPr algn="ctr"/>
            <a:r>
              <a:rPr lang="en-GB" sz="1600" b="1" dirty="0" smtClean="0">
                <a:solidFill>
                  <a:schemeClr val="accent3"/>
                </a:solidFill>
              </a:rPr>
              <a:t> ACR50 response (%)</a:t>
            </a:r>
            <a:endParaRPr lang="en-GB" sz="1600" b="1" dirty="0">
              <a:solidFill>
                <a:schemeClr val="accent3"/>
              </a:solidFill>
            </a:endParaRPr>
          </a:p>
        </p:txBody>
      </p:sp>
      <p:sp>
        <p:nvSpPr>
          <p:cNvPr id="8" name="TextBox 7"/>
          <p:cNvSpPr txBox="1"/>
          <p:nvPr/>
        </p:nvSpPr>
        <p:spPr>
          <a:xfrm>
            <a:off x="2949167" y="4090014"/>
            <a:ext cx="360040" cy="369332"/>
          </a:xfrm>
          <a:prstGeom prst="rect">
            <a:avLst/>
          </a:prstGeom>
          <a:noFill/>
        </p:spPr>
        <p:txBody>
          <a:bodyPr wrap="square" rtlCol="0">
            <a:spAutoFit/>
          </a:bodyPr>
          <a:lstStyle/>
          <a:p>
            <a:pPr algn="ctr"/>
            <a:r>
              <a:rPr lang="en-GB" b="1" dirty="0" smtClean="0">
                <a:solidFill>
                  <a:schemeClr val="accent3"/>
                </a:solidFill>
              </a:rPr>
              <a:t>*</a:t>
            </a:r>
            <a:endParaRPr lang="en-GB" b="1" dirty="0">
              <a:solidFill>
                <a:schemeClr val="accent3"/>
              </a:solidFill>
            </a:endParaRPr>
          </a:p>
        </p:txBody>
      </p:sp>
      <p:sp>
        <p:nvSpPr>
          <p:cNvPr id="9" name="Rectangle 8"/>
          <p:cNvSpPr/>
          <p:nvPr/>
        </p:nvSpPr>
        <p:spPr>
          <a:xfrm>
            <a:off x="2789612" y="5589240"/>
            <a:ext cx="5760640" cy="553998"/>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dirty="0" err="1">
                <a:solidFill>
                  <a:srgbClr val="1D3970"/>
                </a:solidFill>
              </a:rPr>
              <a:t>Sirukumab</a:t>
            </a:r>
            <a:r>
              <a:rPr lang="en-GB" dirty="0">
                <a:solidFill>
                  <a:srgbClr val="1D3970"/>
                </a:solidFill>
              </a:rPr>
              <a:t> was efficacious and generally well tolerated in patients with active RA despite MTX</a:t>
            </a:r>
          </a:p>
        </p:txBody>
      </p:sp>
      <p:sp>
        <p:nvSpPr>
          <p:cNvPr id="10" name="TextBox 9"/>
          <p:cNvSpPr txBox="1"/>
          <p:nvPr/>
        </p:nvSpPr>
        <p:spPr>
          <a:xfrm>
            <a:off x="443614" y="5534424"/>
            <a:ext cx="2129828" cy="307777"/>
          </a:xfrm>
          <a:prstGeom prst="rect">
            <a:avLst/>
          </a:prstGeom>
          <a:noFill/>
        </p:spPr>
        <p:txBody>
          <a:bodyPr wrap="square" rtlCol="0">
            <a:spAutoFit/>
          </a:bodyPr>
          <a:lstStyle/>
          <a:p>
            <a:r>
              <a:rPr lang="en-GB" sz="1400" dirty="0" smtClean="0">
                <a:solidFill>
                  <a:schemeClr val="accent3"/>
                </a:solidFill>
              </a:rPr>
              <a:t>*p&lt;0.05; **p=0.01 vs. placebo</a:t>
            </a:r>
            <a:endParaRPr lang="en-GB" sz="1400" dirty="0">
              <a:solidFill>
                <a:schemeClr val="accent3"/>
              </a:solidFill>
            </a:endParaRPr>
          </a:p>
        </p:txBody>
      </p:sp>
      <p:sp>
        <p:nvSpPr>
          <p:cNvPr id="11" name="TextBox 10"/>
          <p:cNvSpPr txBox="1"/>
          <p:nvPr/>
        </p:nvSpPr>
        <p:spPr>
          <a:xfrm>
            <a:off x="5217798" y="4090014"/>
            <a:ext cx="360040" cy="369332"/>
          </a:xfrm>
          <a:prstGeom prst="rect">
            <a:avLst/>
          </a:prstGeom>
          <a:noFill/>
        </p:spPr>
        <p:txBody>
          <a:bodyPr wrap="square" rtlCol="0">
            <a:spAutoFit/>
          </a:bodyPr>
          <a:lstStyle/>
          <a:p>
            <a:pPr algn="ctr"/>
            <a:r>
              <a:rPr lang="en-GB" b="1" dirty="0" smtClean="0">
                <a:solidFill>
                  <a:schemeClr val="accent3"/>
                </a:solidFill>
              </a:rPr>
              <a:t>*</a:t>
            </a:r>
            <a:endParaRPr lang="en-GB" b="1" dirty="0">
              <a:solidFill>
                <a:schemeClr val="accent3"/>
              </a:solidFill>
            </a:endParaRPr>
          </a:p>
        </p:txBody>
      </p:sp>
      <p:sp>
        <p:nvSpPr>
          <p:cNvPr id="7" name="TextBox 6"/>
          <p:cNvSpPr txBox="1"/>
          <p:nvPr/>
        </p:nvSpPr>
        <p:spPr>
          <a:xfrm>
            <a:off x="3129187" y="2733185"/>
            <a:ext cx="3378491" cy="323165"/>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ACR50 response at Week 12</a:t>
            </a:r>
          </a:p>
        </p:txBody>
      </p:sp>
      <p:sp>
        <p:nvSpPr>
          <p:cNvPr id="12" name="TextBox 11"/>
          <p:cNvSpPr txBox="1"/>
          <p:nvPr/>
        </p:nvSpPr>
        <p:spPr>
          <a:xfrm>
            <a:off x="7438171" y="4138272"/>
            <a:ext cx="504056" cy="369332"/>
          </a:xfrm>
          <a:prstGeom prst="rect">
            <a:avLst/>
          </a:prstGeom>
          <a:noFill/>
        </p:spPr>
        <p:txBody>
          <a:bodyPr wrap="square" rtlCol="0">
            <a:spAutoFit/>
          </a:bodyPr>
          <a:lstStyle/>
          <a:p>
            <a:pPr algn="ctr"/>
            <a:r>
              <a:rPr lang="en-GB" b="1" dirty="0" smtClean="0">
                <a:solidFill>
                  <a:schemeClr val="accent3"/>
                </a:solidFill>
              </a:rPr>
              <a:t>**</a:t>
            </a:r>
            <a:endParaRPr lang="en-GB" b="1" dirty="0">
              <a:solidFill>
                <a:schemeClr val="accent3"/>
              </a:solidFill>
            </a:endParaRPr>
          </a:p>
        </p:txBody>
      </p:sp>
      <p:sp>
        <p:nvSpPr>
          <p:cNvPr id="15" name="Content Placeholder 2"/>
          <p:cNvSpPr txBox="1">
            <a:spLocks/>
          </p:cNvSpPr>
          <p:nvPr/>
        </p:nvSpPr>
        <p:spPr>
          <a:xfrm>
            <a:off x="298818" y="1168367"/>
            <a:ext cx="8551212" cy="5531371"/>
          </a:xfrm>
          <a:prstGeom prst="rect">
            <a:avLst/>
          </a:prstGeom>
        </p:spPr>
        <p:txBody>
          <a:bodyPr vert="horz" lIns="91440" tIns="45720" rIns="91440" bIns="45720" rtlCol="0">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100000"/>
              <a:buFont typeface="Arial" pitchFamily="34" charset="0"/>
              <a:buChar char="•"/>
              <a:tabLst/>
              <a:defRPr/>
            </a:pPr>
            <a:r>
              <a:rPr kumimoji="0" lang="en-GB" sz="2400" b="0" i="0" u="none" strike="noStrike" kern="1200" cap="none" spc="0" normalizeH="0" baseline="0" noProof="0" dirty="0" err="1" smtClean="0">
                <a:ln>
                  <a:noFill/>
                </a:ln>
                <a:solidFill>
                  <a:srgbClr val="002060"/>
                </a:solidFill>
                <a:effectLst/>
                <a:uLnTx/>
                <a:uFillTx/>
              </a:rPr>
              <a:t>Sirukumab</a:t>
            </a:r>
            <a:endParaRPr kumimoji="0" lang="en-GB" sz="2400" b="0" i="0" u="none" strike="noStrike" kern="1200" cap="none" spc="0" normalizeH="0" baseline="0" noProof="0" dirty="0" smtClean="0">
              <a:ln>
                <a:noFill/>
              </a:ln>
              <a:solidFill>
                <a:srgbClr val="002060"/>
              </a:solidFill>
              <a:effectLst/>
              <a:uLnTx/>
              <a:uFillTx/>
            </a:endParaRPr>
          </a:p>
          <a:p>
            <a:pPr marL="787400" marR="0" lvl="2" indent="-342900" fontAlgn="auto">
              <a:lnSpc>
                <a:spcPct val="100000"/>
              </a:lnSpc>
              <a:spcBef>
                <a:spcPct val="20000"/>
              </a:spcBef>
              <a:spcAft>
                <a:spcPts val="0"/>
              </a:spcAft>
              <a:buClr>
                <a:srgbClr val="1D3970"/>
              </a:buClr>
              <a:buSzPct val="100000"/>
              <a:buFont typeface="Arial Narrow" panose="020B0606020202030204" pitchFamily="34" charset="0"/>
              <a:buChar char="–"/>
              <a:tabLst/>
              <a:defRPr/>
            </a:pPr>
            <a:r>
              <a:rPr lang="en-GB" sz="2200" dirty="0">
                <a:solidFill>
                  <a:schemeClr val="accent3">
                    <a:lumMod val="65000"/>
                    <a:lumOff val="35000"/>
                  </a:schemeClr>
                </a:solidFill>
              </a:rPr>
              <a:t>Fully human anti-IL-6 monoclonal antibody, currently undergoing Phase III trials in RA and Phase II in Lupus</a:t>
            </a:r>
          </a:p>
          <a:p>
            <a:pPr marL="787400" lvl="2" indent="-342900">
              <a:spcBef>
                <a:spcPct val="20000"/>
              </a:spcBef>
              <a:buClr>
                <a:srgbClr val="1D3970"/>
              </a:buClr>
              <a:buSzPct val="100000"/>
              <a:buFont typeface="Arial Narrow" panose="020B0606020202030204" pitchFamily="34" charset="0"/>
              <a:buChar char="–"/>
            </a:pPr>
            <a:r>
              <a:rPr lang="en-GB" sz="2200" dirty="0">
                <a:solidFill>
                  <a:schemeClr val="accent3">
                    <a:lumMod val="65000"/>
                    <a:lumOff val="35000"/>
                  </a:schemeClr>
                </a:solidFill>
              </a:rPr>
              <a:t>Phase II dose ranging study in RA:</a:t>
            </a:r>
          </a:p>
          <a:p>
            <a:pPr marL="640080" marR="0" lvl="1" indent="-274320" algn="l" defTabSz="914400" rtl="0" eaLnBrk="1" fontAlgn="auto" latinLnBrk="0" hangingPunct="1">
              <a:lnSpc>
                <a:spcPct val="100000"/>
              </a:lnSpc>
              <a:spcBef>
                <a:spcPts val="550"/>
              </a:spcBef>
              <a:spcAft>
                <a:spcPts val="0"/>
              </a:spcAft>
              <a:buClr>
                <a:schemeClr val="accent2"/>
              </a:buClr>
              <a:buSzPct val="70000"/>
              <a:buFont typeface="Arial" pitchFamily="34" charset="0"/>
              <a:buChar char="–"/>
              <a:tabLst/>
              <a:defRPr/>
            </a:pPr>
            <a:endParaRPr kumimoji="0" lang="en-GB" sz="2000" b="0" u="none" strike="noStrike" kern="1200" cap="none" spc="0" normalizeH="0" baseline="0" noProof="0" dirty="0" smtClean="0">
              <a:ln>
                <a:noFill/>
              </a:ln>
              <a:solidFill>
                <a:schemeClr val="bg2"/>
              </a:solidFill>
              <a:effectLst/>
              <a:uLnTx/>
              <a:uFillTx/>
            </a:endParaRPr>
          </a:p>
        </p:txBody>
      </p:sp>
      <p:sp>
        <p:nvSpPr>
          <p:cNvPr id="13" name="TextBox 12"/>
          <p:cNvSpPr txBox="1"/>
          <p:nvPr/>
        </p:nvSpPr>
        <p:spPr>
          <a:xfrm>
            <a:off x="231828" y="1029868"/>
            <a:ext cx="4912255" cy="276999"/>
          </a:xfrm>
          <a:prstGeom prst="rect">
            <a:avLst/>
          </a:prstGeom>
          <a:noFill/>
        </p:spPr>
        <p:txBody>
          <a:bodyPr wrap="square" rtlCol="0">
            <a:spAutoFit/>
          </a:bodyPr>
          <a:lstStyle/>
          <a:p>
            <a:pPr algn="r"/>
            <a:r>
              <a:rPr lang="en-GB" sz="1200" dirty="0">
                <a:solidFill>
                  <a:schemeClr val="tx2"/>
                </a:solidFill>
                <a:latin typeface="+mj-lt"/>
                <a:ea typeface="+mj-ea"/>
                <a:cs typeface="+mj-cs"/>
              </a:rPr>
              <a:t>Currently </a:t>
            </a:r>
            <a:r>
              <a:rPr lang="en-GB" sz="1200" dirty="0" smtClean="0">
                <a:solidFill>
                  <a:schemeClr val="tx2"/>
                </a:solidFill>
                <a:latin typeface="+mj-lt"/>
                <a:ea typeface="+mj-ea"/>
                <a:cs typeface="+mj-cs"/>
              </a:rPr>
              <a:t>(November 2014), </a:t>
            </a:r>
            <a:r>
              <a:rPr lang="en-GB" sz="1200" dirty="0" err="1">
                <a:solidFill>
                  <a:schemeClr val="tx2"/>
                </a:solidFill>
                <a:latin typeface="+mj-lt"/>
                <a:ea typeface="+mj-ea"/>
                <a:cs typeface="+mj-cs"/>
              </a:rPr>
              <a:t>sirukumab</a:t>
            </a:r>
            <a:r>
              <a:rPr lang="en-GB" sz="1200" dirty="0">
                <a:solidFill>
                  <a:schemeClr val="tx2"/>
                </a:solidFill>
                <a:latin typeface="+mj-lt"/>
                <a:ea typeface="+mj-ea"/>
                <a:cs typeface="+mj-cs"/>
              </a:rPr>
              <a:t> is not approved for use in RA or lupus</a:t>
            </a:r>
          </a:p>
        </p:txBody>
      </p:sp>
    </p:spTree>
    <p:extLst>
      <p:ext uri="{BB962C8B-B14F-4D97-AF65-F5344CB8AC3E}">
        <p14:creationId xmlns:p14="http://schemas.microsoft.com/office/powerpoint/2010/main" val="424671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4" y="235014"/>
            <a:ext cx="8226585" cy="671189"/>
          </a:xfrm>
        </p:spPr>
        <p:txBody>
          <a:bodyPr>
            <a:noAutofit/>
          </a:bodyPr>
          <a:lstStyle/>
          <a:p>
            <a:r>
              <a:rPr lang="en-GB" dirty="0" smtClean="0"/>
              <a:t>Targeting inflammatory </a:t>
            </a:r>
            <a:r>
              <a:rPr lang="en-GB" dirty="0"/>
              <a:t>p</a:t>
            </a:r>
            <a:r>
              <a:rPr lang="en-GB" dirty="0" smtClean="0"/>
              <a:t>athways: IL-6 as an example</a:t>
            </a:r>
            <a:endParaRPr lang="en-GB" dirty="0"/>
          </a:p>
        </p:txBody>
      </p:sp>
      <p:sp>
        <p:nvSpPr>
          <p:cNvPr id="7" name="Text Placeholder 6"/>
          <p:cNvSpPr>
            <a:spLocks noGrp="1"/>
          </p:cNvSpPr>
          <p:nvPr>
            <p:ph type="body" sz="quarter" idx="13"/>
          </p:nvPr>
        </p:nvSpPr>
        <p:spPr/>
        <p:txBody>
          <a:bodyPr/>
          <a:lstStyle/>
          <a:p>
            <a:endParaRPr lang="en-GB" dirty="0"/>
          </a:p>
        </p:txBody>
      </p:sp>
      <p:sp>
        <p:nvSpPr>
          <p:cNvPr id="8" name="Content Placeholder 7"/>
          <p:cNvSpPr>
            <a:spLocks noGrp="1"/>
          </p:cNvSpPr>
          <p:nvPr>
            <p:ph sz="quarter" idx="14"/>
          </p:nvPr>
        </p:nvSpPr>
        <p:spPr/>
        <p:txBody>
          <a:bodyPr/>
          <a:lstStyle/>
          <a:p>
            <a:endParaRPr lang="en-GB" dirty="0"/>
          </a:p>
        </p:txBody>
      </p:sp>
      <p:sp>
        <p:nvSpPr>
          <p:cNvPr id="50" name="Oval 49"/>
          <p:cNvSpPr/>
          <p:nvPr/>
        </p:nvSpPr>
        <p:spPr>
          <a:xfrm>
            <a:off x="-468560" y="3356992"/>
            <a:ext cx="10044608" cy="511256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p:nvSpPr>
        <p:spPr>
          <a:xfrm>
            <a:off x="1259632" y="5733256"/>
            <a:ext cx="6696744" cy="24482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4997407" y="2771636"/>
            <a:ext cx="870737" cy="369332"/>
          </a:xfrm>
          <a:prstGeom prst="rect">
            <a:avLst/>
          </a:prstGeom>
          <a:noFill/>
        </p:spPr>
        <p:txBody>
          <a:bodyPr wrap="square" rtlCol="0">
            <a:spAutoFit/>
          </a:bodyPr>
          <a:lstStyle/>
          <a:p>
            <a:r>
              <a:rPr lang="en-GB" b="1" dirty="0" smtClean="0">
                <a:solidFill>
                  <a:srgbClr val="002060"/>
                </a:solidFill>
              </a:rPr>
              <a:t>gp130</a:t>
            </a:r>
            <a:endParaRPr lang="en-GB" b="1" dirty="0">
              <a:solidFill>
                <a:srgbClr val="002060"/>
              </a:solidFill>
            </a:endParaRPr>
          </a:p>
        </p:txBody>
      </p:sp>
      <p:cxnSp>
        <p:nvCxnSpPr>
          <p:cNvPr id="57" name="Straight Arrow Connector 56"/>
          <p:cNvCxnSpPr/>
          <p:nvPr/>
        </p:nvCxnSpPr>
        <p:spPr>
          <a:xfrm>
            <a:off x="4788024" y="5517232"/>
            <a:ext cx="0" cy="57606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331640" y="6084004"/>
            <a:ext cx="2880320" cy="369332"/>
          </a:xfrm>
          <a:prstGeom prst="rect">
            <a:avLst/>
          </a:prstGeom>
          <a:noFill/>
        </p:spPr>
        <p:txBody>
          <a:bodyPr wrap="square" rtlCol="0">
            <a:spAutoFit/>
          </a:bodyPr>
          <a:lstStyle/>
          <a:p>
            <a:pPr algn="ctr"/>
            <a:r>
              <a:rPr lang="en-GB" b="1" dirty="0" smtClean="0">
                <a:solidFill>
                  <a:schemeClr val="bg2"/>
                </a:solidFill>
              </a:rPr>
              <a:t>Nucleus</a:t>
            </a:r>
            <a:endParaRPr lang="en-GB" b="1" dirty="0">
              <a:solidFill>
                <a:schemeClr val="bg2"/>
              </a:solidFill>
            </a:endParaRPr>
          </a:p>
        </p:txBody>
      </p:sp>
      <p:sp>
        <p:nvSpPr>
          <p:cNvPr id="59" name="Rectangle 58"/>
          <p:cNvSpPr/>
          <p:nvPr/>
        </p:nvSpPr>
        <p:spPr>
          <a:xfrm>
            <a:off x="3707904" y="4736491"/>
            <a:ext cx="576064" cy="584775"/>
          </a:xfrm>
          <a:prstGeom prst="rect">
            <a:avLst/>
          </a:prstGeom>
        </p:spPr>
        <p:txBody>
          <a:bodyPr wrap="square">
            <a:spAutoFit/>
          </a:bodyPr>
          <a:lstStyle/>
          <a:p>
            <a:r>
              <a:rPr lang="en-GB" sz="3200" dirty="0" smtClean="0">
                <a:solidFill>
                  <a:schemeClr val="accent1"/>
                </a:solidFill>
              </a:rPr>
              <a:t>⇌</a:t>
            </a:r>
            <a:endParaRPr lang="en-GB" sz="3200" dirty="0">
              <a:solidFill>
                <a:schemeClr val="accent1"/>
              </a:solidFill>
            </a:endParaRPr>
          </a:p>
        </p:txBody>
      </p:sp>
      <p:sp>
        <p:nvSpPr>
          <p:cNvPr id="60" name="TextBox 59"/>
          <p:cNvSpPr txBox="1"/>
          <p:nvPr/>
        </p:nvSpPr>
        <p:spPr>
          <a:xfrm>
            <a:off x="3419872" y="6488668"/>
            <a:ext cx="2880320" cy="369332"/>
          </a:xfrm>
          <a:prstGeom prst="rect">
            <a:avLst/>
          </a:prstGeom>
          <a:noFill/>
        </p:spPr>
        <p:txBody>
          <a:bodyPr wrap="square" rtlCol="0">
            <a:spAutoFit/>
          </a:bodyPr>
          <a:lstStyle/>
          <a:p>
            <a:pPr algn="ctr"/>
            <a:r>
              <a:rPr lang="en-GB" dirty="0" smtClean="0">
                <a:solidFill>
                  <a:schemeClr val="bg2"/>
                </a:solidFill>
              </a:rPr>
              <a:t>Transcription</a:t>
            </a:r>
            <a:endParaRPr lang="en-GB" dirty="0">
              <a:solidFill>
                <a:schemeClr val="bg2"/>
              </a:solidFill>
            </a:endParaRPr>
          </a:p>
        </p:txBody>
      </p:sp>
      <p:cxnSp>
        <p:nvCxnSpPr>
          <p:cNvPr id="61" name="Shape 60"/>
          <p:cNvCxnSpPr/>
          <p:nvPr/>
        </p:nvCxnSpPr>
        <p:spPr>
          <a:xfrm rot="10800000" flipV="1">
            <a:off x="4716016" y="6129343"/>
            <a:ext cx="288032" cy="396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63" name="Picture 8"/>
          <p:cNvPicPr>
            <a:picLocks noChangeAspect="1" noChangeArrowheads="1"/>
          </p:cNvPicPr>
          <p:nvPr/>
        </p:nvPicPr>
        <p:blipFill>
          <a:blip r:embed="rId3" cstate="print"/>
          <a:srcRect/>
          <a:stretch>
            <a:fillRect/>
          </a:stretch>
        </p:blipFill>
        <p:spPr bwMode="auto">
          <a:xfrm>
            <a:off x="4473160" y="2524428"/>
            <a:ext cx="641431" cy="1406649"/>
          </a:xfrm>
          <a:prstGeom prst="rect">
            <a:avLst/>
          </a:prstGeom>
          <a:noFill/>
          <a:ln w="9525">
            <a:noFill/>
            <a:miter lim="800000"/>
            <a:headEnd/>
            <a:tailEnd/>
          </a:ln>
          <a:effectLst/>
        </p:spPr>
      </p:pic>
      <p:pic>
        <p:nvPicPr>
          <p:cNvPr id="65" name="Picture 6"/>
          <p:cNvPicPr>
            <a:picLocks noChangeAspect="1" noChangeArrowheads="1"/>
          </p:cNvPicPr>
          <p:nvPr/>
        </p:nvPicPr>
        <p:blipFill>
          <a:blip r:embed="rId4" cstate="print"/>
          <a:srcRect/>
          <a:stretch>
            <a:fillRect/>
          </a:stretch>
        </p:blipFill>
        <p:spPr bwMode="auto">
          <a:xfrm>
            <a:off x="4820575" y="3573016"/>
            <a:ext cx="1263593" cy="504056"/>
          </a:xfrm>
          <a:prstGeom prst="rect">
            <a:avLst/>
          </a:prstGeom>
          <a:noFill/>
          <a:ln w="9525">
            <a:noFill/>
            <a:miter lim="800000"/>
            <a:headEnd/>
            <a:tailEnd/>
          </a:ln>
          <a:effectLst/>
        </p:spPr>
      </p:pic>
      <p:cxnSp>
        <p:nvCxnSpPr>
          <p:cNvPr id="67" name="Straight Arrow Connector 66"/>
          <p:cNvCxnSpPr/>
          <p:nvPr/>
        </p:nvCxnSpPr>
        <p:spPr>
          <a:xfrm flipH="1">
            <a:off x="4139952" y="4005064"/>
            <a:ext cx="864096" cy="7920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88"/>
          <p:cNvGrpSpPr/>
          <p:nvPr/>
        </p:nvGrpSpPr>
        <p:grpSpPr>
          <a:xfrm>
            <a:off x="2549135" y="1268760"/>
            <a:ext cx="1230777" cy="800472"/>
            <a:chOff x="971600" y="1340768"/>
            <a:chExt cx="1230777" cy="800472"/>
          </a:xfrm>
        </p:grpSpPr>
        <p:sp>
          <p:nvSpPr>
            <p:cNvPr id="69" name="Oval 68"/>
            <p:cNvSpPr/>
            <p:nvPr/>
          </p:nvSpPr>
          <p:spPr>
            <a:xfrm>
              <a:off x="971600" y="1412776"/>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0" name="Oval 69"/>
            <p:cNvSpPr/>
            <p:nvPr/>
          </p:nvSpPr>
          <p:spPr>
            <a:xfrm>
              <a:off x="1403648" y="17008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1" name="Oval 70"/>
            <p:cNvSpPr/>
            <p:nvPr/>
          </p:nvSpPr>
          <p:spPr>
            <a:xfrm>
              <a:off x="1043608" y="18532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2" name="TextBox 71"/>
            <p:cNvSpPr txBox="1"/>
            <p:nvPr/>
          </p:nvSpPr>
          <p:spPr>
            <a:xfrm>
              <a:off x="1331640" y="1340768"/>
              <a:ext cx="870737" cy="369332"/>
            </a:xfrm>
            <a:prstGeom prst="rect">
              <a:avLst/>
            </a:prstGeom>
            <a:noFill/>
          </p:spPr>
          <p:txBody>
            <a:bodyPr wrap="square" rtlCol="0">
              <a:spAutoFit/>
            </a:bodyPr>
            <a:lstStyle/>
            <a:p>
              <a:r>
                <a:rPr lang="en-GB" b="1" dirty="0" smtClean="0">
                  <a:solidFill>
                    <a:schemeClr val="bg2"/>
                  </a:solidFill>
                </a:rPr>
                <a:t>IL-6</a:t>
              </a:r>
              <a:endParaRPr lang="en-GB" b="1" dirty="0">
                <a:solidFill>
                  <a:schemeClr val="bg2"/>
                </a:solidFill>
              </a:endParaRPr>
            </a:p>
          </p:txBody>
        </p:sp>
      </p:grpSp>
      <p:sp>
        <p:nvSpPr>
          <p:cNvPr id="73" name="TextBox 72"/>
          <p:cNvSpPr txBox="1"/>
          <p:nvPr/>
        </p:nvSpPr>
        <p:spPr>
          <a:xfrm>
            <a:off x="2987824" y="2780928"/>
            <a:ext cx="870737" cy="369332"/>
          </a:xfrm>
          <a:prstGeom prst="rect">
            <a:avLst/>
          </a:prstGeom>
          <a:noFill/>
        </p:spPr>
        <p:txBody>
          <a:bodyPr wrap="square" rtlCol="0">
            <a:spAutoFit/>
          </a:bodyPr>
          <a:lstStyle/>
          <a:p>
            <a:r>
              <a:rPr lang="en-GB" b="1" dirty="0" smtClean="0">
                <a:solidFill>
                  <a:srgbClr val="002060"/>
                </a:solidFill>
              </a:rPr>
              <a:t>IL-6R</a:t>
            </a:r>
            <a:endParaRPr lang="en-GB" b="1" dirty="0">
              <a:solidFill>
                <a:srgbClr val="002060"/>
              </a:solidFill>
            </a:endParaRPr>
          </a:p>
        </p:txBody>
      </p:sp>
      <p:pic>
        <p:nvPicPr>
          <p:cNvPr id="76" name="Picture 10"/>
          <p:cNvPicPr>
            <a:picLocks noChangeAspect="1" noChangeArrowheads="1"/>
          </p:cNvPicPr>
          <p:nvPr/>
        </p:nvPicPr>
        <p:blipFill>
          <a:blip r:embed="rId5" cstate="print"/>
          <a:srcRect/>
          <a:stretch>
            <a:fillRect/>
          </a:stretch>
        </p:blipFill>
        <p:spPr bwMode="auto">
          <a:xfrm>
            <a:off x="3851920" y="2492896"/>
            <a:ext cx="676275" cy="1400175"/>
          </a:xfrm>
          <a:prstGeom prst="rect">
            <a:avLst/>
          </a:prstGeom>
          <a:noFill/>
          <a:ln w="9525">
            <a:noFill/>
            <a:miter lim="800000"/>
            <a:headEnd/>
            <a:tailEnd/>
          </a:ln>
          <a:effectLst/>
        </p:spPr>
      </p:pic>
      <p:sp>
        <p:nvSpPr>
          <p:cNvPr id="78" name="Oval 77"/>
          <p:cNvSpPr/>
          <p:nvPr/>
        </p:nvSpPr>
        <p:spPr>
          <a:xfrm>
            <a:off x="4308678" y="2436654"/>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TextBox 78"/>
          <p:cNvSpPr txBox="1"/>
          <p:nvPr/>
        </p:nvSpPr>
        <p:spPr>
          <a:xfrm>
            <a:off x="-108520" y="2420888"/>
            <a:ext cx="2051720" cy="646331"/>
          </a:xfrm>
          <a:prstGeom prst="rect">
            <a:avLst/>
          </a:prstGeom>
          <a:noFill/>
        </p:spPr>
        <p:txBody>
          <a:bodyPr wrap="square" rtlCol="0">
            <a:spAutoFit/>
          </a:bodyPr>
          <a:lstStyle/>
          <a:p>
            <a:pPr algn="r"/>
            <a:r>
              <a:rPr lang="en-GB" b="1" dirty="0" smtClean="0">
                <a:solidFill>
                  <a:schemeClr val="accent1"/>
                </a:solidFill>
              </a:rPr>
              <a:t>Sarilumab</a:t>
            </a:r>
          </a:p>
          <a:p>
            <a:pPr algn="r"/>
            <a:r>
              <a:rPr lang="en-GB" b="1" dirty="0" smtClean="0">
                <a:solidFill>
                  <a:schemeClr val="accent1"/>
                </a:solidFill>
              </a:rPr>
              <a:t>(&amp; Tocilizumab)</a:t>
            </a:r>
            <a:endParaRPr lang="en-GB" b="1" dirty="0">
              <a:solidFill>
                <a:schemeClr val="accent1"/>
              </a:solidFill>
            </a:endParaRPr>
          </a:p>
        </p:txBody>
      </p:sp>
      <p:sp>
        <p:nvSpPr>
          <p:cNvPr id="83" name="TextBox 82"/>
          <p:cNvSpPr txBox="1"/>
          <p:nvPr/>
        </p:nvSpPr>
        <p:spPr>
          <a:xfrm>
            <a:off x="4860032" y="1124744"/>
            <a:ext cx="1728192" cy="646331"/>
          </a:xfrm>
          <a:prstGeom prst="rect">
            <a:avLst/>
          </a:prstGeom>
          <a:noFill/>
        </p:spPr>
        <p:txBody>
          <a:bodyPr wrap="square" rtlCol="0">
            <a:spAutoFit/>
          </a:bodyPr>
          <a:lstStyle/>
          <a:p>
            <a:r>
              <a:rPr lang="en-GB" b="1" dirty="0" smtClean="0">
                <a:solidFill>
                  <a:schemeClr val="accent1"/>
                </a:solidFill>
              </a:rPr>
              <a:t>Sirukumab</a:t>
            </a:r>
          </a:p>
          <a:p>
            <a:r>
              <a:rPr lang="en-GB" b="1" dirty="0" err="1" smtClean="0">
                <a:solidFill>
                  <a:schemeClr val="accent1"/>
                </a:solidFill>
              </a:rPr>
              <a:t>Olokizumab</a:t>
            </a:r>
            <a:endParaRPr lang="en-GB" b="1" dirty="0">
              <a:solidFill>
                <a:schemeClr val="accent1"/>
              </a:solidFill>
            </a:endParaRPr>
          </a:p>
        </p:txBody>
      </p:sp>
      <p:sp>
        <p:nvSpPr>
          <p:cNvPr id="84" name="TextBox 83"/>
          <p:cNvSpPr txBox="1"/>
          <p:nvPr/>
        </p:nvSpPr>
        <p:spPr>
          <a:xfrm>
            <a:off x="6660232" y="4676943"/>
            <a:ext cx="1440160" cy="1200329"/>
          </a:xfrm>
          <a:prstGeom prst="rect">
            <a:avLst/>
          </a:prstGeom>
          <a:noFill/>
        </p:spPr>
        <p:txBody>
          <a:bodyPr wrap="square" rtlCol="0">
            <a:spAutoFit/>
          </a:bodyPr>
          <a:lstStyle/>
          <a:p>
            <a:r>
              <a:rPr lang="en-GB" b="1" dirty="0" smtClean="0">
                <a:solidFill>
                  <a:schemeClr val="accent1"/>
                </a:solidFill>
              </a:rPr>
              <a:t>Tofacitinib</a:t>
            </a:r>
          </a:p>
          <a:p>
            <a:r>
              <a:rPr lang="en-GB" b="1" dirty="0" err="1" smtClean="0">
                <a:solidFill>
                  <a:schemeClr val="accent1"/>
                </a:solidFill>
              </a:rPr>
              <a:t>Baricitinib</a:t>
            </a:r>
            <a:endParaRPr lang="en-GB" b="1" dirty="0" smtClean="0">
              <a:solidFill>
                <a:schemeClr val="accent1"/>
              </a:solidFill>
            </a:endParaRPr>
          </a:p>
          <a:p>
            <a:r>
              <a:rPr lang="en-GB" b="1" dirty="0" smtClean="0">
                <a:solidFill>
                  <a:schemeClr val="accent1"/>
                </a:solidFill>
              </a:rPr>
              <a:t>GLPG0634</a:t>
            </a:r>
          </a:p>
          <a:p>
            <a:r>
              <a:rPr lang="en-GB" b="1" dirty="0" smtClean="0">
                <a:solidFill>
                  <a:schemeClr val="accent1"/>
                </a:solidFill>
              </a:rPr>
              <a:t>VX-509</a:t>
            </a:r>
          </a:p>
        </p:txBody>
      </p:sp>
      <p:grpSp>
        <p:nvGrpSpPr>
          <p:cNvPr id="4" name="Group 56"/>
          <p:cNvGrpSpPr/>
          <p:nvPr/>
        </p:nvGrpSpPr>
        <p:grpSpPr>
          <a:xfrm rot="19500654">
            <a:off x="6156571" y="4022348"/>
            <a:ext cx="468016" cy="1008112"/>
            <a:chOff x="10512696" y="5364832"/>
            <a:chExt cx="324000" cy="548384"/>
          </a:xfrm>
        </p:grpSpPr>
        <p:cxnSp>
          <p:nvCxnSpPr>
            <p:cNvPr id="89" name="Straight Arrow Connector 88"/>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56"/>
          <p:cNvGrpSpPr/>
          <p:nvPr/>
        </p:nvGrpSpPr>
        <p:grpSpPr>
          <a:xfrm rot="15882855">
            <a:off x="3922004" y="871424"/>
            <a:ext cx="468016" cy="1224000"/>
            <a:chOff x="10512696" y="5364832"/>
            <a:chExt cx="324000" cy="548384"/>
          </a:xfrm>
        </p:grpSpPr>
        <p:cxnSp>
          <p:nvCxnSpPr>
            <p:cNvPr id="93" name="Straight Arrow Connector 92"/>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6" name="Group 56"/>
          <p:cNvGrpSpPr/>
          <p:nvPr/>
        </p:nvGrpSpPr>
        <p:grpSpPr>
          <a:xfrm rot="6152899">
            <a:off x="2216553" y="2298981"/>
            <a:ext cx="468016" cy="1008112"/>
            <a:chOff x="10512696" y="5364832"/>
            <a:chExt cx="324000" cy="548384"/>
          </a:xfrm>
        </p:grpSpPr>
        <p:cxnSp>
          <p:nvCxnSpPr>
            <p:cNvPr id="99" name="Straight Arrow Connector 98"/>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pic>
        <p:nvPicPr>
          <p:cNvPr id="101" name="Picture 4"/>
          <p:cNvPicPr>
            <a:picLocks noChangeAspect="1" noChangeArrowheads="1"/>
          </p:cNvPicPr>
          <p:nvPr/>
        </p:nvPicPr>
        <p:blipFill>
          <a:blip r:embed="rId6" cstate="print"/>
          <a:srcRect/>
          <a:stretch>
            <a:fillRect/>
          </a:stretch>
        </p:blipFill>
        <p:spPr bwMode="auto">
          <a:xfrm>
            <a:off x="4283968" y="4725145"/>
            <a:ext cx="1024251" cy="720080"/>
          </a:xfrm>
          <a:prstGeom prst="rect">
            <a:avLst/>
          </a:prstGeom>
          <a:noFill/>
          <a:ln w="9525">
            <a:noFill/>
            <a:miter lim="800000"/>
            <a:headEnd/>
            <a:tailEnd/>
          </a:ln>
          <a:effectLst/>
        </p:spPr>
      </p:pic>
      <p:pic>
        <p:nvPicPr>
          <p:cNvPr id="102" name="Picture 4"/>
          <p:cNvPicPr>
            <a:picLocks noChangeAspect="1" noChangeArrowheads="1"/>
          </p:cNvPicPr>
          <p:nvPr/>
        </p:nvPicPr>
        <p:blipFill>
          <a:blip r:embed="rId6" cstate="print"/>
          <a:srcRect/>
          <a:stretch>
            <a:fillRect/>
          </a:stretch>
        </p:blipFill>
        <p:spPr bwMode="auto">
          <a:xfrm>
            <a:off x="5004048" y="5805264"/>
            <a:ext cx="1024251" cy="720080"/>
          </a:xfrm>
          <a:prstGeom prst="rect">
            <a:avLst/>
          </a:prstGeom>
          <a:noFill/>
          <a:ln w="9525">
            <a:noFill/>
            <a:miter lim="800000"/>
            <a:headEnd/>
            <a:tailEnd/>
          </a:ln>
          <a:effectLst/>
        </p:spPr>
      </p:pic>
      <p:pic>
        <p:nvPicPr>
          <p:cNvPr id="103" name="Picture 5"/>
          <p:cNvPicPr>
            <a:picLocks noChangeAspect="1" noChangeArrowheads="1"/>
          </p:cNvPicPr>
          <p:nvPr/>
        </p:nvPicPr>
        <p:blipFill>
          <a:blip r:embed="rId7" cstate="print"/>
          <a:srcRect/>
          <a:stretch>
            <a:fillRect/>
          </a:stretch>
        </p:blipFill>
        <p:spPr bwMode="auto">
          <a:xfrm>
            <a:off x="2843808" y="4859815"/>
            <a:ext cx="864096" cy="369385"/>
          </a:xfrm>
          <a:prstGeom prst="rect">
            <a:avLst/>
          </a:prstGeom>
          <a:noFill/>
          <a:ln w="9525">
            <a:noFill/>
            <a:miter lim="800000"/>
            <a:headEnd/>
            <a:tailEnd/>
          </a:ln>
          <a:effectLst/>
        </p:spPr>
      </p:pic>
      <p:sp>
        <p:nvSpPr>
          <p:cNvPr id="39" name="Rectangle 38"/>
          <p:cNvSpPr/>
          <p:nvPr/>
        </p:nvSpPr>
        <p:spPr>
          <a:xfrm>
            <a:off x="-163597" y="1241140"/>
            <a:ext cx="9252520" cy="1080120"/>
          </a:xfrm>
          <a:prstGeom prst="rect">
            <a:avLst/>
          </a:prstGeom>
          <a:solidFill>
            <a:schemeClr val="bg1">
              <a:lumMod val="95000"/>
              <a:alpha val="92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108520" y="3573016"/>
            <a:ext cx="9252520" cy="3284984"/>
          </a:xfrm>
          <a:prstGeom prst="rect">
            <a:avLst/>
          </a:prstGeom>
          <a:solidFill>
            <a:schemeClr val="bg1">
              <a:lumMod val="95000"/>
              <a:alpha val="92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6564696" y="2420889"/>
            <a:ext cx="2376264" cy="936104"/>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GB" sz="2800" dirty="0"/>
              <a:t>Target the receptor</a:t>
            </a:r>
          </a:p>
        </p:txBody>
      </p:sp>
      <p:sp>
        <p:nvSpPr>
          <p:cNvPr id="43" name="TextBox 42"/>
          <p:cNvSpPr txBox="1"/>
          <p:nvPr/>
        </p:nvSpPr>
        <p:spPr>
          <a:xfrm>
            <a:off x="87179" y="1001737"/>
            <a:ext cx="8456825" cy="276999"/>
          </a:xfrm>
          <a:prstGeom prst="rect">
            <a:avLst/>
          </a:prstGeom>
          <a:noFill/>
        </p:spPr>
        <p:txBody>
          <a:bodyPr wrap="square" rtlCol="0">
            <a:spAutoFit/>
          </a:bodyPr>
          <a:lstStyle/>
          <a:p>
            <a:pPr algn="r"/>
            <a:r>
              <a:rPr lang="en-GB" sz="1200" dirty="0">
                <a:solidFill>
                  <a:schemeClr val="tx2"/>
                </a:solidFill>
                <a:latin typeface="+mj-lt"/>
                <a:ea typeface="+mj-ea"/>
                <a:cs typeface="+mj-cs"/>
              </a:rPr>
              <a:t>Currently </a:t>
            </a:r>
            <a:r>
              <a:rPr lang="en-GB" sz="1200" dirty="0" smtClean="0">
                <a:solidFill>
                  <a:schemeClr val="tx2"/>
                </a:solidFill>
                <a:latin typeface="+mj-lt"/>
                <a:ea typeface="+mj-ea"/>
                <a:cs typeface="+mj-cs"/>
              </a:rPr>
              <a:t>(November 2014), </a:t>
            </a:r>
            <a:r>
              <a:rPr lang="en-GB" sz="1200" dirty="0">
                <a:solidFill>
                  <a:schemeClr val="tx2"/>
                </a:solidFill>
                <a:latin typeface="+mj-lt"/>
                <a:ea typeface="+mj-ea"/>
                <a:cs typeface="+mj-cs"/>
              </a:rPr>
              <a:t>tocilizumab is approved by the EMA and FDA for use in RA, and tofacitinib is approved by the FDA for use in RA</a:t>
            </a:r>
          </a:p>
        </p:txBody>
      </p:sp>
      <p:sp>
        <p:nvSpPr>
          <p:cNvPr id="38" name="TextBox 37"/>
          <p:cNvSpPr txBox="1"/>
          <p:nvPr/>
        </p:nvSpPr>
        <p:spPr>
          <a:xfrm>
            <a:off x="3140321" y="6531200"/>
            <a:ext cx="5940152" cy="215444"/>
          </a:xfrm>
          <a:prstGeom prst="rect">
            <a:avLst/>
          </a:prstGeom>
          <a:noFill/>
        </p:spPr>
        <p:txBody>
          <a:bodyPr wrap="square" rtlCol="0">
            <a:spAutoFit/>
          </a:bodyPr>
          <a:lstStyle/>
          <a:p>
            <a:pPr algn="r"/>
            <a:r>
              <a:rPr lang="en-GB" sz="800" dirty="0" smtClean="0">
                <a:solidFill>
                  <a:schemeClr val="accent3">
                    <a:lumMod val="65000"/>
                    <a:lumOff val="35000"/>
                  </a:schemeClr>
                </a:solidFill>
              </a:rPr>
              <a:t>Ahmed, et al. </a:t>
            </a:r>
            <a:r>
              <a:rPr lang="en-GB" sz="800" i="1" dirty="0" err="1" smtClean="0">
                <a:solidFill>
                  <a:schemeClr val="accent3">
                    <a:lumMod val="65000"/>
                    <a:lumOff val="35000"/>
                  </a:schemeClr>
                </a:solidFill>
              </a:rPr>
              <a:t>Mol</a:t>
            </a:r>
            <a:r>
              <a:rPr lang="en-GB" sz="800" i="1" dirty="0" smtClean="0">
                <a:solidFill>
                  <a:schemeClr val="accent3">
                    <a:lumMod val="65000"/>
                    <a:lumOff val="35000"/>
                  </a:schemeClr>
                </a:solidFill>
              </a:rPr>
              <a:t> Cancer Ther</a:t>
            </a:r>
            <a:r>
              <a:rPr lang="en-GB" sz="800" dirty="0" smtClean="0">
                <a:solidFill>
                  <a:schemeClr val="accent3">
                    <a:lumMod val="65000"/>
                    <a:lumOff val="35000"/>
                  </a:schemeClr>
                </a:solidFill>
              </a:rPr>
              <a:t>. 2007;</a:t>
            </a:r>
            <a:r>
              <a:rPr lang="en-GB" sz="800" b="1" dirty="0" smtClean="0">
                <a:solidFill>
                  <a:schemeClr val="accent3">
                    <a:lumMod val="65000"/>
                    <a:lumOff val="35000"/>
                  </a:schemeClr>
                </a:solidFill>
              </a:rPr>
              <a:t>6</a:t>
            </a:r>
            <a:r>
              <a:rPr lang="en-GB" sz="800" dirty="0" smtClean="0">
                <a:solidFill>
                  <a:schemeClr val="accent3">
                    <a:lumMod val="65000"/>
                    <a:lumOff val="35000"/>
                  </a:schemeClr>
                </a:solidFill>
              </a:rPr>
              <a:t>:2386-2390</a:t>
            </a:r>
            <a:endParaRPr lang="en-GB" sz="800" dirty="0">
              <a:solidFill>
                <a:schemeClr val="accent3">
                  <a:lumMod val="65000"/>
                  <a:lumOff val="35000"/>
                </a:schemeClr>
              </a:solidFill>
            </a:endParaRPr>
          </a:p>
        </p:txBody>
      </p:sp>
    </p:spTree>
    <p:extLst>
      <p:ext uri="{BB962C8B-B14F-4D97-AF65-F5344CB8AC3E}">
        <p14:creationId xmlns:p14="http://schemas.microsoft.com/office/powerpoint/2010/main" val="1178099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Anti-IL-6: Review of recent </a:t>
            </a:r>
            <a:r>
              <a:rPr lang="en-GB" dirty="0"/>
              <a:t>d</a:t>
            </a:r>
            <a:r>
              <a:rPr lang="en-GB" dirty="0" smtClean="0"/>
              <a:t>ata</a:t>
            </a:r>
            <a:endParaRPr lang="en-GB" dirty="0"/>
          </a:p>
        </p:txBody>
      </p:sp>
      <p:sp>
        <p:nvSpPr>
          <p:cNvPr id="10" name="Text Placeholder 9"/>
          <p:cNvSpPr>
            <a:spLocks noGrp="1"/>
          </p:cNvSpPr>
          <p:nvPr>
            <p:ph type="body" sz="quarter" idx="13"/>
          </p:nvPr>
        </p:nvSpPr>
        <p:spPr/>
        <p:txBody>
          <a:bodyPr/>
          <a:lstStyle/>
          <a:p>
            <a:r>
              <a:rPr lang="en-GB" dirty="0" smtClean="0"/>
              <a:t>Huizinga, et al. </a:t>
            </a:r>
            <a:r>
              <a:rPr lang="en-GB" i="1" dirty="0" smtClean="0"/>
              <a:t>Ann Rheum Dis</a:t>
            </a:r>
            <a:r>
              <a:rPr lang="en-GB" dirty="0" smtClean="0"/>
              <a:t>. 2012;</a:t>
            </a:r>
            <a:r>
              <a:rPr lang="en-GB" b="1" dirty="0" smtClean="0"/>
              <a:t>71(Suppl3)</a:t>
            </a:r>
            <a:r>
              <a:rPr lang="en-GB" dirty="0" smtClean="0"/>
              <a:t>:60</a:t>
            </a:r>
            <a:endParaRPr lang="en-GB" dirty="0"/>
          </a:p>
        </p:txBody>
      </p:sp>
      <p:sp>
        <p:nvSpPr>
          <p:cNvPr id="3" name="Content Placeholder 2"/>
          <p:cNvSpPr>
            <a:spLocks noGrp="1"/>
          </p:cNvSpPr>
          <p:nvPr>
            <p:ph sz="quarter" idx="14"/>
          </p:nvPr>
        </p:nvSpPr>
        <p:spPr>
          <a:xfrm>
            <a:off x="714375" y="1215679"/>
            <a:ext cx="7699375" cy="4243387"/>
          </a:xfrm>
        </p:spPr>
        <p:txBody>
          <a:bodyPr>
            <a:noAutofit/>
          </a:bodyPr>
          <a:lstStyle/>
          <a:p>
            <a:r>
              <a:rPr lang="en-GB" dirty="0" smtClean="0">
                <a:solidFill>
                  <a:srgbClr val="1D3970"/>
                </a:solidFill>
              </a:rPr>
              <a:t>Sarilumab</a:t>
            </a:r>
          </a:p>
          <a:p>
            <a:pPr lvl="1"/>
            <a:r>
              <a:rPr lang="en-GB" sz="1800" dirty="0" smtClean="0"/>
              <a:t>First fully human monoclonal antibody directed against the IL-6 receptor, currently undergoing Phase III trials in RA</a:t>
            </a:r>
          </a:p>
          <a:p>
            <a:pPr lvl="1"/>
            <a:r>
              <a:rPr lang="en-GB" sz="1800" dirty="0" smtClean="0"/>
              <a:t>MOBILITY Part A Study</a:t>
            </a:r>
          </a:p>
          <a:p>
            <a:pPr lvl="2">
              <a:buSzPct val="100000"/>
              <a:buFont typeface="Wingdings" pitchFamily="2" charset="2"/>
              <a:buChar char="§"/>
            </a:pPr>
            <a:r>
              <a:rPr lang="en-GB" sz="1600" dirty="0" smtClean="0"/>
              <a:t>Phase II study in patients with moderate to severe active RA</a:t>
            </a:r>
          </a:p>
          <a:p>
            <a:pPr lvl="2"/>
            <a:endParaRPr lang="en-GB" sz="1600" dirty="0" smtClean="0"/>
          </a:p>
          <a:p>
            <a:pPr lvl="2"/>
            <a:endParaRPr lang="en-GB" sz="1600" dirty="0" smtClean="0"/>
          </a:p>
          <a:p>
            <a:pPr lvl="2"/>
            <a:endParaRPr lang="en-GB" sz="1600" dirty="0" smtClean="0"/>
          </a:p>
          <a:p>
            <a:pPr lvl="2"/>
            <a:endParaRPr lang="en-GB" sz="1600" dirty="0" smtClean="0"/>
          </a:p>
          <a:p>
            <a:pPr lvl="2"/>
            <a:endParaRPr lang="en-GB" sz="1600" dirty="0" smtClean="0"/>
          </a:p>
          <a:p>
            <a:pPr lvl="2"/>
            <a:endParaRPr lang="en-GB" sz="1600" dirty="0" smtClean="0"/>
          </a:p>
          <a:p>
            <a:pPr lvl="2"/>
            <a:endParaRPr lang="en-GB" sz="1600" dirty="0" smtClean="0"/>
          </a:p>
          <a:p>
            <a:pPr lvl="2"/>
            <a:endParaRPr lang="en-GB" sz="1600" dirty="0" smtClean="0"/>
          </a:p>
          <a:p>
            <a:pPr lvl="2">
              <a:buNone/>
            </a:pPr>
            <a:endParaRPr lang="en-GB" sz="1600" dirty="0" smtClean="0"/>
          </a:p>
          <a:p>
            <a:pPr lvl="2">
              <a:buNone/>
            </a:pPr>
            <a:endParaRPr lang="en-GB" sz="1600" dirty="0" smtClean="0"/>
          </a:p>
        </p:txBody>
      </p:sp>
      <p:graphicFrame>
        <p:nvGraphicFramePr>
          <p:cNvPr id="5" name="Chart 4"/>
          <p:cNvGraphicFramePr/>
          <p:nvPr>
            <p:extLst>
              <p:ext uri="{D42A27DB-BD31-4B8C-83A1-F6EECF244321}">
                <p14:modId xmlns:p14="http://schemas.microsoft.com/office/powerpoint/2010/main" val="2777699942"/>
              </p:ext>
            </p:extLst>
          </p:nvPr>
        </p:nvGraphicFramePr>
        <p:xfrm>
          <a:off x="708829" y="2682991"/>
          <a:ext cx="7344816" cy="27359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271392" y="3732209"/>
            <a:ext cx="3960443" cy="338554"/>
          </a:xfrm>
          <a:prstGeom prst="rect">
            <a:avLst/>
          </a:prstGeom>
          <a:noFill/>
        </p:spPr>
        <p:txBody>
          <a:bodyPr wrap="square" rtlCol="0">
            <a:spAutoFit/>
          </a:bodyPr>
          <a:lstStyle/>
          <a:p>
            <a:pPr algn="ctr"/>
            <a:r>
              <a:rPr lang="en-GB" sz="1600" b="1" dirty="0" smtClean="0">
                <a:solidFill>
                  <a:schemeClr val="accent3"/>
                </a:solidFill>
              </a:rPr>
              <a:t> ACR20 response (%)</a:t>
            </a:r>
            <a:endParaRPr lang="en-GB" sz="1600" b="1" dirty="0">
              <a:solidFill>
                <a:schemeClr val="accent3"/>
              </a:solidFill>
            </a:endParaRPr>
          </a:p>
        </p:txBody>
      </p:sp>
      <p:sp>
        <p:nvSpPr>
          <p:cNvPr id="7" name="TextBox 6"/>
          <p:cNvSpPr txBox="1"/>
          <p:nvPr/>
        </p:nvSpPr>
        <p:spPr>
          <a:xfrm>
            <a:off x="2755074" y="2897804"/>
            <a:ext cx="3491347" cy="323165"/>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ACR20 response at Week 12</a:t>
            </a:r>
          </a:p>
        </p:txBody>
      </p:sp>
      <p:sp>
        <p:nvSpPr>
          <p:cNvPr id="8" name="TextBox 7"/>
          <p:cNvSpPr txBox="1"/>
          <p:nvPr/>
        </p:nvSpPr>
        <p:spPr>
          <a:xfrm>
            <a:off x="7338740" y="2979943"/>
            <a:ext cx="360040" cy="369332"/>
          </a:xfrm>
          <a:prstGeom prst="rect">
            <a:avLst/>
          </a:prstGeom>
          <a:noFill/>
        </p:spPr>
        <p:txBody>
          <a:bodyPr wrap="square" rtlCol="0">
            <a:spAutoFit/>
          </a:bodyPr>
          <a:lstStyle/>
          <a:p>
            <a:pPr algn="ctr"/>
            <a:r>
              <a:rPr lang="en-GB" b="1" dirty="0" smtClean="0">
                <a:solidFill>
                  <a:schemeClr val="accent3"/>
                </a:solidFill>
              </a:rPr>
              <a:t>*</a:t>
            </a:r>
            <a:endParaRPr lang="en-GB" b="1" dirty="0">
              <a:solidFill>
                <a:schemeClr val="accent3"/>
              </a:solidFill>
            </a:endParaRPr>
          </a:p>
        </p:txBody>
      </p:sp>
      <p:sp>
        <p:nvSpPr>
          <p:cNvPr id="9" name="TextBox 8"/>
          <p:cNvSpPr txBox="1"/>
          <p:nvPr/>
        </p:nvSpPr>
        <p:spPr>
          <a:xfrm>
            <a:off x="582986" y="5459066"/>
            <a:ext cx="2267744" cy="338554"/>
          </a:xfrm>
          <a:prstGeom prst="rect">
            <a:avLst/>
          </a:prstGeom>
          <a:noFill/>
        </p:spPr>
        <p:txBody>
          <a:bodyPr wrap="square" rtlCol="0">
            <a:spAutoFit/>
          </a:bodyPr>
          <a:lstStyle/>
          <a:p>
            <a:r>
              <a:rPr lang="en-GB" sz="1600" dirty="0" smtClean="0">
                <a:solidFill>
                  <a:schemeClr val="accent3"/>
                </a:solidFill>
              </a:rPr>
              <a:t>*p&lt;0.05 vs. placebo</a:t>
            </a:r>
            <a:endParaRPr lang="en-GB" sz="1600" dirty="0">
              <a:solidFill>
                <a:schemeClr val="accent3"/>
              </a:solidFill>
            </a:endParaRPr>
          </a:p>
        </p:txBody>
      </p:sp>
      <p:sp>
        <p:nvSpPr>
          <p:cNvPr id="11" name="Rectangle 10"/>
          <p:cNvSpPr/>
          <p:nvPr/>
        </p:nvSpPr>
        <p:spPr>
          <a:xfrm>
            <a:off x="3026424" y="5604708"/>
            <a:ext cx="5544367" cy="553998"/>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dirty="0">
                <a:solidFill>
                  <a:srgbClr val="1D3970"/>
                </a:solidFill>
              </a:rPr>
              <a:t>Sarilumab in combination with MTX significantly improved signs and symptoms of RA</a:t>
            </a:r>
          </a:p>
        </p:txBody>
      </p:sp>
      <p:sp>
        <p:nvSpPr>
          <p:cNvPr id="13" name="TextBox 12"/>
          <p:cNvSpPr txBox="1"/>
          <p:nvPr/>
        </p:nvSpPr>
        <p:spPr>
          <a:xfrm>
            <a:off x="256548" y="1001737"/>
            <a:ext cx="4368138" cy="276999"/>
          </a:xfrm>
          <a:prstGeom prst="rect">
            <a:avLst/>
          </a:prstGeom>
          <a:noFill/>
        </p:spPr>
        <p:txBody>
          <a:bodyPr wrap="square" rtlCol="0">
            <a:spAutoFit/>
          </a:bodyPr>
          <a:lstStyle/>
          <a:p>
            <a:pPr algn="r"/>
            <a:r>
              <a:rPr lang="en-GB" sz="1200" dirty="0">
                <a:solidFill>
                  <a:schemeClr val="tx2"/>
                </a:solidFill>
                <a:latin typeface="+mj-lt"/>
                <a:ea typeface="+mj-ea"/>
                <a:cs typeface="+mj-cs"/>
              </a:rPr>
              <a:t>Currently </a:t>
            </a:r>
            <a:r>
              <a:rPr lang="en-GB" sz="1200" dirty="0" smtClean="0">
                <a:solidFill>
                  <a:schemeClr val="tx2"/>
                </a:solidFill>
                <a:latin typeface="+mj-lt"/>
                <a:ea typeface="+mj-ea"/>
                <a:cs typeface="+mj-cs"/>
              </a:rPr>
              <a:t>(November 2014), </a:t>
            </a:r>
            <a:r>
              <a:rPr lang="en-GB" sz="1200" dirty="0" err="1">
                <a:solidFill>
                  <a:schemeClr val="tx2"/>
                </a:solidFill>
                <a:latin typeface="+mj-lt"/>
                <a:ea typeface="+mj-ea"/>
                <a:cs typeface="+mj-cs"/>
              </a:rPr>
              <a:t>sarilumab</a:t>
            </a:r>
            <a:r>
              <a:rPr lang="en-GB" sz="1200" dirty="0">
                <a:solidFill>
                  <a:schemeClr val="tx2"/>
                </a:solidFill>
                <a:latin typeface="+mj-lt"/>
                <a:ea typeface="+mj-ea"/>
                <a:cs typeface="+mj-cs"/>
              </a:rPr>
              <a:t> is not approved for use in RA</a:t>
            </a:r>
          </a:p>
        </p:txBody>
      </p:sp>
    </p:spTree>
    <p:extLst>
      <p:ext uri="{BB962C8B-B14F-4D97-AF65-F5344CB8AC3E}">
        <p14:creationId xmlns:p14="http://schemas.microsoft.com/office/powerpoint/2010/main" val="1510067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Anti-IL-6 </a:t>
            </a:r>
            <a:r>
              <a:rPr lang="en-GB" dirty="0"/>
              <a:t>p</a:t>
            </a:r>
            <a:r>
              <a:rPr lang="en-GB" dirty="0" smtClean="0"/>
              <a:t>athway: Implications for clinical </a:t>
            </a:r>
            <a:r>
              <a:rPr lang="en-GB" dirty="0"/>
              <a:t>p</a:t>
            </a:r>
            <a:r>
              <a:rPr lang="en-GB" dirty="0" smtClean="0"/>
              <a:t>ractice</a:t>
            </a:r>
            <a:endParaRPr lang="en-GB" dirty="0"/>
          </a:p>
        </p:txBody>
      </p:sp>
      <p:sp>
        <p:nvSpPr>
          <p:cNvPr id="4" name="Text Placeholder 3"/>
          <p:cNvSpPr>
            <a:spLocks noGrp="1"/>
          </p:cNvSpPr>
          <p:nvPr>
            <p:ph type="body" sz="quarter" idx="13"/>
          </p:nvPr>
        </p:nvSpPr>
        <p:spPr/>
        <p:txBody>
          <a:bodyPr/>
          <a:lstStyle/>
          <a:p>
            <a:endParaRPr lang="en-GB" dirty="0"/>
          </a:p>
        </p:txBody>
      </p:sp>
      <p:sp>
        <p:nvSpPr>
          <p:cNvPr id="3" name="Content Placeholder 2"/>
          <p:cNvSpPr>
            <a:spLocks noGrp="1"/>
          </p:cNvSpPr>
          <p:nvPr>
            <p:ph sz="quarter" idx="14"/>
          </p:nvPr>
        </p:nvSpPr>
        <p:spPr>
          <a:ln>
            <a:noFill/>
          </a:ln>
        </p:spPr>
        <p:txBody>
          <a:bodyPr>
            <a:normAutofit/>
          </a:bodyPr>
          <a:lstStyle/>
          <a:p>
            <a:pPr marL="358775" indent="-358775"/>
            <a:r>
              <a:rPr lang="en-GB" dirty="0" smtClean="0"/>
              <a:t>Increasing choice of IL-6 inhibitors targeting ligand or receptor</a:t>
            </a:r>
          </a:p>
          <a:p>
            <a:pPr lvl="1"/>
            <a:r>
              <a:rPr lang="en-GB" dirty="0" smtClean="0"/>
              <a:t>Potential for differential responses and kinetics of response between agents?</a:t>
            </a:r>
          </a:p>
          <a:p>
            <a:pPr lvl="1"/>
            <a:r>
              <a:rPr lang="en-GB" dirty="0" smtClean="0"/>
              <a:t>Potential for differences in safety? </a:t>
            </a:r>
          </a:p>
          <a:p>
            <a:pPr lvl="1"/>
            <a:r>
              <a:rPr lang="en-GB" dirty="0" smtClean="0"/>
              <a:t>Competition for market share drives improved cost-competitiveness?</a:t>
            </a:r>
          </a:p>
          <a:p>
            <a:pPr lvl="1"/>
            <a:endParaRPr lang="en-GB" sz="2000" dirty="0"/>
          </a:p>
        </p:txBody>
      </p:sp>
    </p:spTree>
    <p:extLst>
      <p:ext uri="{BB962C8B-B14F-4D97-AF65-F5344CB8AC3E}">
        <p14:creationId xmlns:p14="http://schemas.microsoft.com/office/powerpoint/2010/main" val="325130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79" y="327500"/>
            <a:ext cx="8333932" cy="671189"/>
          </a:xfrm>
        </p:spPr>
        <p:txBody>
          <a:bodyPr rtlCol="0">
            <a:normAutofit fontScale="90000"/>
          </a:bodyPr>
          <a:lstStyle/>
          <a:p>
            <a:pPr>
              <a:defRPr/>
            </a:pPr>
            <a:r>
              <a:rPr lang="en-US" sz="4000" dirty="0" smtClean="0"/>
              <a:t/>
            </a:r>
            <a:br>
              <a:rPr lang="en-US" sz="4000" dirty="0" smtClean="0"/>
            </a:br>
            <a:r>
              <a:rPr lang="en-US" sz="3600" dirty="0"/>
              <a:t>Sir William </a:t>
            </a:r>
            <a:r>
              <a:rPr lang="en-US" sz="3600" dirty="0" smtClean="0"/>
              <a:t>Osler </a:t>
            </a:r>
            <a:r>
              <a:rPr lang="en-US" sz="3600" dirty="0"/>
              <a:t>(b12.07.1849)</a:t>
            </a:r>
            <a:r>
              <a:rPr lang="en-US" sz="3600" dirty="0" smtClean="0"/>
              <a:t>- </a:t>
            </a:r>
            <a:r>
              <a:rPr lang="en-US" sz="3600" dirty="0"/>
              <a:t>on the </a:t>
            </a:r>
            <a:r>
              <a:rPr lang="en-US" sz="3600" i="1" dirty="0"/>
              <a:t>art</a:t>
            </a:r>
            <a:r>
              <a:rPr lang="en-US" sz="3600" dirty="0"/>
              <a:t> of </a:t>
            </a:r>
            <a:r>
              <a:rPr lang="en-US" sz="3600" dirty="0" smtClean="0"/>
              <a:t>medicine</a:t>
            </a:r>
            <a:endParaRPr lang="en-US" sz="3600" dirty="0"/>
          </a:p>
        </p:txBody>
      </p:sp>
      <p:sp>
        <p:nvSpPr>
          <p:cNvPr id="3" name="Text Placeholder 2"/>
          <p:cNvSpPr>
            <a:spLocks noGrp="1"/>
          </p:cNvSpPr>
          <p:nvPr>
            <p:ph type="body" sz="quarter" idx="13"/>
          </p:nvPr>
        </p:nvSpPr>
        <p:spPr/>
        <p:txBody>
          <a:bodyPr/>
          <a:lstStyle/>
          <a:p>
            <a:endParaRPr lang="en-GB"/>
          </a:p>
        </p:txBody>
      </p:sp>
      <p:sp>
        <p:nvSpPr>
          <p:cNvPr id="6" name="Rectangle 5"/>
          <p:cNvSpPr/>
          <p:nvPr/>
        </p:nvSpPr>
        <p:spPr>
          <a:xfrm>
            <a:off x="552087" y="2368609"/>
            <a:ext cx="5615796" cy="861774"/>
          </a:xfrm>
          <a:prstGeom prst="rect">
            <a:avLst/>
          </a:prstGeom>
        </p:spPr>
        <p:txBody>
          <a:bodyPr wrap="square">
            <a:spAutoFit/>
          </a:bodyPr>
          <a:lstStyle/>
          <a:p>
            <a:pPr eaLnBrk="1" hangingPunct="1"/>
            <a:r>
              <a:rPr lang="en-US" i="1" dirty="0">
                <a:cs typeface="Times New Roman" pitchFamily="18" charset="0"/>
              </a:rPr>
              <a:t>“The good physician treats the disease; the great physician treats the patient who has the disease” </a:t>
            </a:r>
          </a:p>
          <a:p>
            <a:pPr algn="ctr" eaLnBrk="1" hangingPunct="1"/>
            <a:endParaRPr lang="en-US" sz="1400" i="1" dirty="0">
              <a:cs typeface="Times New Roman" pitchFamily="18" charset="0"/>
            </a:endParaRPr>
          </a:p>
        </p:txBody>
      </p:sp>
      <p:pic>
        <p:nvPicPr>
          <p:cNvPr id="7" name="Picture 2" descr="http://www.webmm.ahrq.gov/media/cases/images/case131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687" y="2368609"/>
            <a:ext cx="2328833" cy="3100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Osler 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84" y="3564126"/>
            <a:ext cx="38004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Targeting inflammatory </a:t>
            </a:r>
            <a:r>
              <a:rPr lang="en-GB" dirty="0"/>
              <a:t>p</a:t>
            </a:r>
            <a:r>
              <a:rPr lang="en-GB" dirty="0" smtClean="0"/>
              <a:t>athways: IL-6 as an example</a:t>
            </a:r>
            <a:endParaRPr lang="en-GB" dirty="0"/>
          </a:p>
        </p:txBody>
      </p:sp>
      <p:sp>
        <p:nvSpPr>
          <p:cNvPr id="8" name="Text Placeholder 7"/>
          <p:cNvSpPr>
            <a:spLocks noGrp="1"/>
          </p:cNvSpPr>
          <p:nvPr>
            <p:ph type="body" sz="quarter" idx="13"/>
          </p:nvPr>
        </p:nvSpPr>
        <p:spPr/>
        <p:txBody>
          <a:bodyPr/>
          <a:lstStyle/>
          <a:p>
            <a:endParaRPr lang="en-GB" dirty="0"/>
          </a:p>
        </p:txBody>
      </p:sp>
      <p:sp>
        <p:nvSpPr>
          <p:cNvPr id="9" name="Content Placeholder 8"/>
          <p:cNvSpPr>
            <a:spLocks noGrp="1"/>
          </p:cNvSpPr>
          <p:nvPr>
            <p:ph sz="quarter" idx="14"/>
          </p:nvPr>
        </p:nvSpPr>
        <p:spPr>
          <a:ln>
            <a:solidFill>
              <a:schemeClr val="bg1"/>
            </a:solidFill>
          </a:ln>
        </p:spPr>
        <p:txBody>
          <a:bodyPr/>
          <a:lstStyle/>
          <a:p>
            <a:endParaRPr lang="en-GB" dirty="0"/>
          </a:p>
        </p:txBody>
      </p:sp>
      <p:sp>
        <p:nvSpPr>
          <p:cNvPr id="50" name="Oval 49"/>
          <p:cNvSpPr/>
          <p:nvPr/>
        </p:nvSpPr>
        <p:spPr>
          <a:xfrm>
            <a:off x="-468560" y="3356992"/>
            <a:ext cx="10044608" cy="511256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p:nvSpPr>
        <p:spPr>
          <a:xfrm>
            <a:off x="1259632" y="5733256"/>
            <a:ext cx="6696744" cy="24482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4997407" y="2771636"/>
            <a:ext cx="870737" cy="369332"/>
          </a:xfrm>
          <a:prstGeom prst="rect">
            <a:avLst/>
          </a:prstGeom>
          <a:noFill/>
        </p:spPr>
        <p:txBody>
          <a:bodyPr wrap="square" rtlCol="0">
            <a:spAutoFit/>
          </a:bodyPr>
          <a:lstStyle/>
          <a:p>
            <a:r>
              <a:rPr lang="en-GB" b="1" dirty="0" smtClean="0">
                <a:solidFill>
                  <a:schemeClr val="bg2"/>
                </a:solidFill>
              </a:rPr>
              <a:t>gp130</a:t>
            </a:r>
            <a:endParaRPr lang="en-GB" b="1" dirty="0">
              <a:solidFill>
                <a:schemeClr val="bg2"/>
              </a:solidFill>
            </a:endParaRPr>
          </a:p>
        </p:txBody>
      </p:sp>
      <p:cxnSp>
        <p:nvCxnSpPr>
          <p:cNvPr id="57" name="Straight Arrow Connector 56"/>
          <p:cNvCxnSpPr/>
          <p:nvPr/>
        </p:nvCxnSpPr>
        <p:spPr>
          <a:xfrm>
            <a:off x="4788024" y="5517232"/>
            <a:ext cx="0" cy="57606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331640" y="6084004"/>
            <a:ext cx="2880320" cy="369332"/>
          </a:xfrm>
          <a:prstGeom prst="rect">
            <a:avLst/>
          </a:prstGeom>
          <a:noFill/>
        </p:spPr>
        <p:txBody>
          <a:bodyPr wrap="square" rtlCol="0">
            <a:spAutoFit/>
          </a:bodyPr>
          <a:lstStyle/>
          <a:p>
            <a:pPr algn="ctr"/>
            <a:r>
              <a:rPr lang="en-GB" b="1" dirty="0" smtClean="0">
                <a:solidFill>
                  <a:srgbClr val="002060"/>
                </a:solidFill>
              </a:rPr>
              <a:t>Nucleus</a:t>
            </a:r>
            <a:endParaRPr lang="en-GB" b="1" dirty="0">
              <a:solidFill>
                <a:srgbClr val="002060"/>
              </a:solidFill>
            </a:endParaRPr>
          </a:p>
        </p:txBody>
      </p:sp>
      <p:sp>
        <p:nvSpPr>
          <p:cNvPr id="38" name="TextBox 37"/>
          <p:cNvSpPr txBox="1"/>
          <p:nvPr/>
        </p:nvSpPr>
        <p:spPr>
          <a:xfrm>
            <a:off x="3093626" y="6512218"/>
            <a:ext cx="5940152" cy="215444"/>
          </a:xfrm>
          <a:prstGeom prst="rect">
            <a:avLst/>
          </a:prstGeom>
          <a:noFill/>
        </p:spPr>
        <p:txBody>
          <a:bodyPr wrap="square" rtlCol="0">
            <a:spAutoFit/>
          </a:bodyPr>
          <a:lstStyle/>
          <a:p>
            <a:pPr algn="r"/>
            <a:r>
              <a:rPr lang="en-GB" sz="800" dirty="0" smtClean="0">
                <a:solidFill>
                  <a:schemeClr val="accent3">
                    <a:lumMod val="65000"/>
                    <a:lumOff val="35000"/>
                  </a:schemeClr>
                </a:solidFill>
              </a:rPr>
              <a:t>Ahmed, et al. </a:t>
            </a:r>
            <a:r>
              <a:rPr lang="en-GB" sz="800" i="1" dirty="0" err="1" smtClean="0">
                <a:solidFill>
                  <a:schemeClr val="accent3">
                    <a:lumMod val="65000"/>
                    <a:lumOff val="35000"/>
                  </a:schemeClr>
                </a:solidFill>
              </a:rPr>
              <a:t>Mol</a:t>
            </a:r>
            <a:r>
              <a:rPr lang="en-GB" sz="800" i="1" dirty="0" smtClean="0">
                <a:solidFill>
                  <a:schemeClr val="accent3">
                    <a:lumMod val="65000"/>
                    <a:lumOff val="35000"/>
                  </a:schemeClr>
                </a:solidFill>
              </a:rPr>
              <a:t> Cancer Ther</a:t>
            </a:r>
            <a:r>
              <a:rPr lang="en-GB" sz="800" dirty="0" smtClean="0">
                <a:solidFill>
                  <a:schemeClr val="accent3">
                    <a:lumMod val="65000"/>
                    <a:lumOff val="35000"/>
                  </a:schemeClr>
                </a:solidFill>
              </a:rPr>
              <a:t>. 2007;</a:t>
            </a:r>
            <a:r>
              <a:rPr lang="en-GB" sz="800" b="1" dirty="0" smtClean="0">
                <a:solidFill>
                  <a:schemeClr val="accent3">
                    <a:lumMod val="65000"/>
                    <a:lumOff val="35000"/>
                  </a:schemeClr>
                </a:solidFill>
              </a:rPr>
              <a:t>6</a:t>
            </a:r>
            <a:r>
              <a:rPr lang="en-GB" sz="800" dirty="0" smtClean="0">
                <a:solidFill>
                  <a:schemeClr val="accent3">
                    <a:lumMod val="65000"/>
                    <a:lumOff val="35000"/>
                  </a:schemeClr>
                </a:solidFill>
              </a:rPr>
              <a:t>:2386-2390</a:t>
            </a:r>
            <a:endParaRPr lang="en-GB" sz="800" dirty="0">
              <a:solidFill>
                <a:schemeClr val="accent3">
                  <a:lumMod val="65000"/>
                  <a:lumOff val="35000"/>
                </a:schemeClr>
              </a:solidFill>
            </a:endParaRPr>
          </a:p>
        </p:txBody>
      </p:sp>
      <p:sp>
        <p:nvSpPr>
          <p:cNvPr id="59" name="Rectangle 58"/>
          <p:cNvSpPr/>
          <p:nvPr/>
        </p:nvSpPr>
        <p:spPr>
          <a:xfrm>
            <a:off x="3707904" y="4736491"/>
            <a:ext cx="576064" cy="584775"/>
          </a:xfrm>
          <a:prstGeom prst="rect">
            <a:avLst/>
          </a:prstGeom>
        </p:spPr>
        <p:txBody>
          <a:bodyPr wrap="square">
            <a:spAutoFit/>
          </a:bodyPr>
          <a:lstStyle/>
          <a:p>
            <a:r>
              <a:rPr lang="en-GB" sz="3200" dirty="0" smtClean="0">
                <a:solidFill>
                  <a:schemeClr val="accent1"/>
                </a:solidFill>
              </a:rPr>
              <a:t>⇌</a:t>
            </a:r>
            <a:endParaRPr lang="en-GB" sz="3200" dirty="0">
              <a:solidFill>
                <a:schemeClr val="accent1"/>
              </a:solidFill>
            </a:endParaRPr>
          </a:p>
        </p:txBody>
      </p:sp>
      <p:sp>
        <p:nvSpPr>
          <p:cNvPr id="60" name="TextBox 59"/>
          <p:cNvSpPr txBox="1"/>
          <p:nvPr/>
        </p:nvSpPr>
        <p:spPr>
          <a:xfrm>
            <a:off x="3419872" y="6488668"/>
            <a:ext cx="2880320" cy="369332"/>
          </a:xfrm>
          <a:prstGeom prst="rect">
            <a:avLst/>
          </a:prstGeom>
          <a:noFill/>
        </p:spPr>
        <p:txBody>
          <a:bodyPr wrap="square" rtlCol="0">
            <a:spAutoFit/>
          </a:bodyPr>
          <a:lstStyle/>
          <a:p>
            <a:pPr algn="ctr"/>
            <a:r>
              <a:rPr lang="en-GB" dirty="0" smtClean="0">
                <a:solidFill>
                  <a:srgbClr val="002060"/>
                </a:solidFill>
              </a:rPr>
              <a:t>Transcription</a:t>
            </a:r>
            <a:endParaRPr lang="en-GB" dirty="0">
              <a:solidFill>
                <a:srgbClr val="002060"/>
              </a:solidFill>
            </a:endParaRPr>
          </a:p>
        </p:txBody>
      </p:sp>
      <p:cxnSp>
        <p:nvCxnSpPr>
          <p:cNvPr id="61" name="Shape 60"/>
          <p:cNvCxnSpPr/>
          <p:nvPr/>
        </p:nvCxnSpPr>
        <p:spPr>
          <a:xfrm rot="10800000" flipV="1">
            <a:off x="4716016" y="6129343"/>
            <a:ext cx="288032" cy="396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63" name="Picture 8"/>
          <p:cNvPicPr>
            <a:picLocks noChangeAspect="1" noChangeArrowheads="1"/>
          </p:cNvPicPr>
          <p:nvPr/>
        </p:nvPicPr>
        <p:blipFill>
          <a:blip r:embed="rId3" cstate="print"/>
          <a:srcRect/>
          <a:stretch>
            <a:fillRect/>
          </a:stretch>
        </p:blipFill>
        <p:spPr bwMode="auto">
          <a:xfrm>
            <a:off x="4473160" y="2524428"/>
            <a:ext cx="641431" cy="1406649"/>
          </a:xfrm>
          <a:prstGeom prst="rect">
            <a:avLst/>
          </a:prstGeom>
          <a:noFill/>
          <a:ln w="9525">
            <a:noFill/>
            <a:miter lim="800000"/>
            <a:headEnd/>
            <a:tailEnd/>
          </a:ln>
          <a:effectLst/>
        </p:spPr>
      </p:pic>
      <p:pic>
        <p:nvPicPr>
          <p:cNvPr id="65" name="Picture 6"/>
          <p:cNvPicPr>
            <a:picLocks noChangeAspect="1" noChangeArrowheads="1"/>
          </p:cNvPicPr>
          <p:nvPr/>
        </p:nvPicPr>
        <p:blipFill>
          <a:blip r:embed="rId4" cstate="print"/>
          <a:srcRect/>
          <a:stretch>
            <a:fillRect/>
          </a:stretch>
        </p:blipFill>
        <p:spPr bwMode="auto">
          <a:xfrm>
            <a:off x="4820575" y="3573016"/>
            <a:ext cx="1263593" cy="504056"/>
          </a:xfrm>
          <a:prstGeom prst="rect">
            <a:avLst/>
          </a:prstGeom>
          <a:noFill/>
          <a:ln w="9525">
            <a:noFill/>
            <a:miter lim="800000"/>
            <a:headEnd/>
            <a:tailEnd/>
          </a:ln>
          <a:effectLst/>
        </p:spPr>
      </p:pic>
      <p:cxnSp>
        <p:nvCxnSpPr>
          <p:cNvPr id="67" name="Straight Arrow Connector 66"/>
          <p:cNvCxnSpPr/>
          <p:nvPr/>
        </p:nvCxnSpPr>
        <p:spPr>
          <a:xfrm flipH="1">
            <a:off x="4139952" y="4005064"/>
            <a:ext cx="864096" cy="7920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88"/>
          <p:cNvGrpSpPr/>
          <p:nvPr/>
        </p:nvGrpSpPr>
        <p:grpSpPr>
          <a:xfrm>
            <a:off x="2549135" y="1268760"/>
            <a:ext cx="1230777" cy="800472"/>
            <a:chOff x="971600" y="1340768"/>
            <a:chExt cx="1230777" cy="800472"/>
          </a:xfrm>
        </p:grpSpPr>
        <p:sp>
          <p:nvSpPr>
            <p:cNvPr id="69" name="Oval 68"/>
            <p:cNvSpPr/>
            <p:nvPr/>
          </p:nvSpPr>
          <p:spPr>
            <a:xfrm>
              <a:off x="971600" y="1412776"/>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0" name="Oval 69"/>
            <p:cNvSpPr/>
            <p:nvPr/>
          </p:nvSpPr>
          <p:spPr>
            <a:xfrm>
              <a:off x="1403648" y="17008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1" name="Oval 70"/>
            <p:cNvSpPr/>
            <p:nvPr/>
          </p:nvSpPr>
          <p:spPr>
            <a:xfrm>
              <a:off x="1043608" y="18532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2" name="TextBox 71"/>
            <p:cNvSpPr txBox="1"/>
            <p:nvPr/>
          </p:nvSpPr>
          <p:spPr>
            <a:xfrm>
              <a:off x="1331640" y="1340768"/>
              <a:ext cx="870737" cy="369332"/>
            </a:xfrm>
            <a:prstGeom prst="rect">
              <a:avLst/>
            </a:prstGeom>
            <a:noFill/>
          </p:spPr>
          <p:txBody>
            <a:bodyPr wrap="square" rtlCol="0">
              <a:spAutoFit/>
            </a:bodyPr>
            <a:lstStyle/>
            <a:p>
              <a:r>
                <a:rPr lang="en-GB" b="1" dirty="0" smtClean="0">
                  <a:solidFill>
                    <a:schemeClr val="bg2"/>
                  </a:solidFill>
                </a:rPr>
                <a:t>IL-6</a:t>
              </a:r>
              <a:endParaRPr lang="en-GB" b="1" dirty="0">
                <a:solidFill>
                  <a:schemeClr val="bg2"/>
                </a:solidFill>
              </a:endParaRPr>
            </a:p>
          </p:txBody>
        </p:sp>
      </p:grpSp>
      <p:sp>
        <p:nvSpPr>
          <p:cNvPr id="73" name="TextBox 72"/>
          <p:cNvSpPr txBox="1"/>
          <p:nvPr/>
        </p:nvSpPr>
        <p:spPr>
          <a:xfrm>
            <a:off x="2987824" y="2780928"/>
            <a:ext cx="870737" cy="369332"/>
          </a:xfrm>
          <a:prstGeom prst="rect">
            <a:avLst/>
          </a:prstGeom>
          <a:noFill/>
        </p:spPr>
        <p:txBody>
          <a:bodyPr wrap="square" rtlCol="0">
            <a:spAutoFit/>
          </a:bodyPr>
          <a:lstStyle/>
          <a:p>
            <a:r>
              <a:rPr lang="en-GB" b="1" dirty="0" smtClean="0">
                <a:solidFill>
                  <a:schemeClr val="bg2"/>
                </a:solidFill>
              </a:rPr>
              <a:t>IL-6R</a:t>
            </a:r>
            <a:endParaRPr lang="en-GB" b="1" dirty="0">
              <a:solidFill>
                <a:schemeClr val="bg2"/>
              </a:solidFill>
            </a:endParaRPr>
          </a:p>
        </p:txBody>
      </p:sp>
      <p:sp>
        <p:nvSpPr>
          <p:cNvPr id="75" name="TextBox 74"/>
          <p:cNvSpPr txBox="1"/>
          <p:nvPr/>
        </p:nvSpPr>
        <p:spPr>
          <a:xfrm>
            <a:off x="-396552" y="3429000"/>
            <a:ext cx="2880320" cy="369332"/>
          </a:xfrm>
          <a:prstGeom prst="rect">
            <a:avLst/>
          </a:prstGeom>
          <a:noFill/>
        </p:spPr>
        <p:txBody>
          <a:bodyPr wrap="square" rtlCol="0">
            <a:spAutoFit/>
          </a:bodyPr>
          <a:lstStyle/>
          <a:p>
            <a:pPr algn="ctr"/>
            <a:r>
              <a:rPr lang="en-GB" b="1" dirty="0" smtClean="0">
                <a:solidFill>
                  <a:srgbClr val="002060"/>
                </a:solidFill>
              </a:rPr>
              <a:t>Cell Surface</a:t>
            </a:r>
            <a:endParaRPr lang="en-GB" b="1" dirty="0">
              <a:solidFill>
                <a:srgbClr val="002060"/>
              </a:solidFill>
            </a:endParaRPr>
          </a:p>
        </p:txBody>
      </p:sp>
      <p:pic>
        <p:nvPicPr>
          <p:cNvPr id="76" name="Picture 10"/>
          <p:cNvPicPr>
            <a:picLocks noChangeAspect="1" noChangeArrowheads="1"/>
          </p:cNvPicPr>
          <p:nvPr/>
        </p:nvPicPr>
        <p:blipFill>
          <a:blip r:embed="rId5" cstate="print"/>
          <a:srcRect/>
          <a:stretch>
            <a:fillRect/>
          </a:stretch>
        </p:blipFill>
        <p:spPr bwMode="auto">
          <a:xfrm>
            <a:off x="3851920" y="2492896"/>
            <a:ext cx="676275" cy="1400175"/>
          </a:xfrm>
          <a:prstGeom prst="rect">
            <a:avLst/>
          </a:prstGeom>
          <a:noFill/>
          <a:ln w="9525">
            <a:noFill/>
            <a:miter lim="800000"/>
            <a:headEnd/>
            <a:tailEnd/>
          </a:ln>
          <a:effectLst/>
        </p:spPr>
      </p:pic>
      <p:sp>
        <p:nvSpPr>
          <p:cNvPr id="78" name="Oval 77"/>
          <p:cNvSpPr/>
          <p:nvPr/>
        </p:nvSpPr>
        <p:spPr>
          <a:xfrm>
            <a:off x="4308678" y="2436654"/>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56"/>
          <p:cNvGrpSpPr/>
          <p:nvPr/>
        </p:nvGrpSpPr>
        <p:grpSpPr>
          <a:xfrm rot="15152564">
            <a:off x="6426223" y="3267257"/>
            <a:ext cx="468016" cy="941256"/>
            <a:chOff x="10512696" y="5364832"/>
            <a:chExt cx="324000" cy="548384"/>
          </a:xfrm>
        </p:grpSpPr>
        <p:cxnSp>
          <p:nvCxnSpPr>
            <p:cNvPr id="89" name="Straight Arrow Connector 88"/>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56"/>
          <p:cNvGrpSpPr/>
          <p:nvPr/>
        </p:nvGrpSpPr>
        <p:grpSpPr>
          <a:xfrm rot="15926959">
            <a:off x="5035362" y="142047"/>
            <a:ext cx="468016" cy="2821958"/>
            <a:chOff x="10512696" y="5364832"/>
            <a:chExt cx="324000" cy="548384"/>
          </a:xfrm>
        </p:grpSpPr>
        <p:cxnSp>
          <p:nvCxnSpPr>
            <p:cNvPr id="93" name="Straight Arrow Connector 92"/>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920690" y="2703331"/>
            <a:ext cx="1024930" cy="468016"/>
            <a:chOff x="1952920" y="2703331"/>
            <a:chExt cx="992699" cy="468016"/>
          </a:xfrm>
        </p:grpSpPr>
        <p:cxnSp>
          <p:nvCxnSpPr>
            <p:cNvPr id="99" name="Straight Arrow Connector 98"/>
            <p:cNvCxnSpPr/>
            <p:nvPr/>
          </p:nvCxnSpPr>
          <p:spPr>
            <a:xfrm rot="6152899">
              <a:off x="2449270" y="2318495"/>
              <a:ext cx="0" cy="992699"/>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6152899" flipH="1">
              <a:off x="2708569" y="2937339"/>
              <a:ext cx="468016"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pic>
        <p:nvPicPr>
          <p:cNvPr id="101" name="Picture 4"/>
          <p:cNvPicPr>
            <a:picLocks noChangeAspect="1" noChangeArrowheads="1"/>
          </p:cNvPicPr>
          <p:nvPr/>
        </p:nvPicPr>
        <p:blipFill>
          <a:blip r:embed="rId6" cstate="print"/>
          <a:srcRect/>
          <a:stretch>
            <a:fillRect/>
          </a:stretch>
        </p:blipFill>
        <p:spPr bwMode="auto">
          <a:xfrm>
            <a:off x="4283968" y="4725145"/>
            <a:ext cx="1024251" cy="720080"/>
          </a:xfrm>
          <a:prstGeom prst="rect">
            <a:avLst/>
          </a:prstGeom>
          <a:noFill/>
          <a:ln w="9525">
            <a:noFill/>
            <a:miter lim="800000"/>
            <a:headEnd/>
            <a:tailEnd/>
          </a:ln>
          <a:effectLst/>
        </p:spPr>
      </p:pic>
      <p:pic>
        <p:nvPicPr>
          <p:cNvPr id="102" name="Picture 4"/>
          <p:cNvPicPr>
            <a:picLocks noChangeAspect="1" noChangeArrowheads="1"/>
          </p:cNvPicPr>
          <p:nvPr/>
        </p:nvPicPr>
        <p:blipFill>
          <a:blip r:embed="rId6" cstate="print"/>
          <a:srcRect/>
          <a:stretch>
            <a:fillRect/>
          </a:stretch>
        </p:blipFill>
        <p:spPr bwMode="auto">
          <a:xfrm>
            <a:off x="5004048" y="5805264"/>
            <a:ext cx="1024251" cy="720080"/>
          </a:xfrm>
          <a:prstGeom prst="rect">
            <a:avLst/>
          </a:prstGeom>
          <a:noFill/>
          <a:ln w="9525">
            <a:noFill/>
            <a:miter lim="800000"/>
            <a:headEnd/>
            <a:tailEnd/>
          </a:ln>
          <a:effectLst/>
        </p:spPr>
      </p:pic>
      <p:pic>
        <p:nvPicPr>
          <p:cNvPr id="103" name="Picture 5"/>
          <p:cNvPicPr>
            <a:picLocks noChangeAspect="1" noChangeArrowheads="1"/>
          </p:cNvPicPr>
          <p:nvPr/>
        </p:nvPicPr>
        <p:blipFill>
          <a:blip r:embed="rId7" cstate="print"/>
          <a:srcRect/>
          <a:stretch>
            <a:fillRect/>
          </a:stretch>
        </p:blipFill>
        <p:spPr bwMode="auto">
          <a:xfrm>
            <a:off x="2843808" y="4859815"/>
            <a:ext cx="864096" cy="369385"/>
          </a:xfrm>
          <a:prstGeom prst="rect">
            <a:avLst/>
          </a:prstGeom>
          <a:noFill/>
          <a:ln w="9525">
            <a:noFill/>
            <a:miter lim="800000"/>
            <a:headEnd/>
            <a:tailEnd/>
          </a:ln>
          <a:effectLst/>
        </p:spPr>
      </p:pic>
      <p:sp>
        <p:nvSpPr>
          <p:cNvPr id="39" name="TextBox 38"/>
          <p:cNvSpPr txBox="1"/>
          <p:nvPr/>
        </p:nvSpPr>
        <p:spPr>
          <a:xfrm>
            <a:off x="6660232" y="1052736"/>
            <a:ext cx="2376264" cy="510778"/>
          </a:xfrm>
          <a:prstGeom prst="roundRect">
            <a:avLst/>
          </a:prstGeom>
          <a:solidFill>
            <a:schemeClr val="accent2">
              <a:lumMod val="20000"/>
              <a:lumOff val="80000"/>
            </a:schemeClr>
          </a:solidFill>
          <a:ln w="38100">
            <a:solidFill>
              <a:schemeClr val="accent1"/>
            </a:solidFill>
          </a:ln>
        </p:spPr>
        <p:txBody>
          <a:bodyPr wrap="square" rtlCol="0">
            <a:spAutoFit/>
          </a:bodyPr>
          <a:lstStyle/>
          <a:p>
            <a:pPr algn="ctr"/>
            <a:r>
              <a:rPr lang="en-GB" sz="2400" b="1" dirty="0" smtClean="0">
                <a:solidFill>
                  <a:schemeClr val="accent5"/>
                </a:solidFill>
              </a:rPr>
              <a:t>Target the ligand</a:t>
            </a:r>
            <a:endParaRPr lang="en-GB" sz="2400" b="1" dirty="0">
              <a:solidFill>
                <a:schemeClr val="accent5"/>
              </a:solidFill>
            </a:endParaRPr>
          </a:p>
        </p:txBody>
      </p:sp>
      <p:sp>
        <p:nvSpPr>
          <p:cNvPr id="41" name="TextBox 40"/>
          <p:cNvSpPr txBox="1"/>
          <p:nvPr/>
        </p:nvSpPr>
        <p:spPr>
          <a:xfrm>
            <a:off x="166526" y="2212067"/>
            <a:ext cx="1754163" cy="919401"/>
          </a:xfrm>
          <a:prstGeom prst="roundRect">
            <a:avLst/>
          </a:prstGeom>
          <a:solidFill>
            <a:schemeClr val="accent2">
              <a:lumMod val="20000"/>
              <a:lumOff val="80000"/>
            </a:schemeClr>
          </a:solidFill>
          <a:ln w="38100">
            <a:solidFill>
              <a:schemeClr val="accent1"/>
            </a:solidFill>
          </a:ln>
        </p:spPr>
        <p:txBody>
          <a:bodyPr wrap="square" rtlCol="0">
            <a:spAutoFit/>
          </a:bodyPr>
          <a:lstStyle/>
          <a:p>
            <a:pPr algn="ctr"/>
            <a:r>
              <a:rPr lang="en-GB" sz="2400" b="1" dirty="0" smtClean="0">
                <a:solidFill>
                  <a:schemeClr val="accent5"/>
                </a:solidFill>
              </a:rPr>
              <a:t>Target the receptor</a:t>
            </a:r>
            <a:endParaRPr lang="en-GB" sz="2400" b="1" dirty="0">
              <a:solidFill>
                <a:schemeClr val="accent5"/>
              </a:solidFill>
            </a:endParaRPr>
          </a:p>
        </p:txBody>
      </p:sp>
      <p:sp>
        <p:nvSpPr>
          <p:cNvPr id="42" name="TextBox 41"/>
          <p:cNvSpPr txBox="1"/>
          <p:nvPr/>
        </p:nvSpPr>
        <p:spPr>
          <a:xfrm>
            <a:off x="7105650" y="3184600"/>
            <a:ext cx="1930846" cy="730712"/>
          </a:xfrm>
          <a:prstGeom prst="roundRect">
            <a:avLst/>
          </a:prstGeom>
          <a:solidFill>
            <a:schemeClr val="accent6">
              <a:lumMod val="20000"/>
              <a:lumOff val="80000"/>
            </a:schemeClr>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sz="2000" b="1">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Target signalling</a:t>
            </a:r>
          </a:p>
        </p:txBody>
      </p:sp>
      <p:sp>
        <p:nvSpPr>
          <p:cNvPr id="44" name="TextBox 43"/>
          <p:cNvSpPr txBox="1"/>
          <p:nvPr/>
        </p:nvSpPr>
        <p:spPr>
          <a:xfrm>
            <a:off x="-1" y="1029925"/>
            <a:ext cx="4243227" cy="400110"/>
          </a:xfrm>
          <a:prstGeom prst="rect">
            <a:avLst/>
          </a:prstGeom>
          <a:noFill/>
        </p:spPr>
        <p:txBody>
          <a:bodyPr wrap="square" rtlCol="0">
            <a:spAutoFit/>
          </a:bodyPr>
          <a:lstStyle/>
          <a:p>
            <a:r>
              <a:rPr lang="en-GB" sz="1000" dirty="0" smtClean="0">
                <a:solidFill>
                  <a:schemeClr val="bg2"/>
                </a:solidFill>
              </a:rPr>
              <a:t>Currently (February 2013), tocilizumab is approved by the EMA and FDA for use in RA, and tofacitinib is approved by the FDA for use in RA</a:t>
            </a:r>
            <a:endParaRPr lang="en-GB" sz="1000" dirty="0">
              <a:solidFill>
                <a:schemeClr val="bg2"/>
              </a:solidFill>
            </a:endParaRPr>
          </a:p>
        </p:txBody>
      </p:sp>
      <p:sp>
        <p:nvSpPr>
          <p:cNvPr id="6" name="TextBox 5"/>
          <p:cNvSpPr txBox="1"/>
          <p:nvPr/>
        </p:nvSpPr>
        <p:spPr>
          <a:xfrm>
            <a:off x="6858000" y="4286250"/>
            <a:ext cx="1722836" cy="369332"/>
          </a:xfrm>
          <a:prstGeom prst="rect">
            <a:avLst/>
          </a:prstGeom>
          <a:noFill/>
        </p:spPr>
        <p:txBody>
          <a:bodyPr wrap="square" rtlCol="0">
            <a:spAutoFit/>
          </a:bodyPr>
          <a:lstStyle/>
          <a:p>
            <a:r>
              <a:rPr lang="en-GB" b="1" dirty="0" smtClean="0">
                <a:solidFill>
                  <a:srgbClr val="002060"/>
                </a:solidFill>
              </a:rPr>
              <a:t>Jak inhibitors</a:t>
            </a:r>
            <a:endParaRPr lang="en-GB" b="1" dirty="0">
              <a:solidFill>
                <a:srgbClr val="002060"/>
              </a:solidFill>
            </a:endParaRPr>
          </a:p>
        </p:txBody>
      </p:sp>
      <p:sp>
        <p:nvSpPr>
          <p:cNvPr id="40" name="Rectangle 39"/>
          <p:cNvSpPr/>
          <p:nvPr/>
        </p:nvSpPr>
        <p:spPr>
          <a:xfrm>
            <a:off x="-98065" y="1057523"/>
            <a:ext cx="9252520" cy="2073945"/>
          </a:xfrm>
          <a:prstGeom prst="rect">
            <a:avLst/>
          </a:prstGeom>
          <a:solidFill>
            <a:schemeClr val="bg1">
              <a:alpha val="92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1187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t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2495550"/>
            <a:ext cx="4038600" cy="2735263"/>
          </a:xfrm>
          <a:prstGeom prst="rect">
            <a:avLst/>
          </a:prstGeom>
          <a:noFill/>
          <a:ln w="9525">
            <a:noFill/>
            <a:miter lim="800000"/>
            <a:headEnd/>
            <a:tailEnd/>
          </a:ln>
        </p:spPr>
      </p:pic>
      <p:pic>
        <p:nvPicPr>
          <p:cNvPr id="8" name="Picture 8" descr="55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495550"/>
            <a:ext cx="4038600" cy="2735263"/>
          </a:xfrm>
          <a:prstGeom prst="rect">
            <a:avLst/>
          </a:prstGeom>
          <a:noFill/>
          <a:ln w="9525">
            <a:noFill/>
            <a:miter lim="800000"/>
            <a:headEnd/>
            <a:tailEnd/>
          </a:ln>
        </p:spPr>
      </p:pic>
      <p:sp>
        <p:nvSpPr>
          <p:cNvPr id="9" name="TextBox 8"/>
          <p:cNvSpPr txBox="1"/>
          <p:nvPr/>
        </p:nvSpPr>
        <p:spPr>
          <a:xfrm>
            <a:off x="1143000" y="1600200"/>
            <a:ext cx="2668231" cy="369332"/>
          </a:xfrm>
          <a:prstGeom prst="rect">
            <a:avLst/>
          </a:prstGeom>
          <a:solidFill>
            <a:srgbClr val="1D3970"/>
          </a:solidFill>
          <a:ln>
            <a:noFill/>
          </a:ln>
          <a:effectLst/>
          <a:scene3d>
            <a:camera prst="orthographicFront">
              <a:rot lat="0" lon="0" rev="0"/>
            </a:camera>
            <a:lightRig rig="threePt" dir="t">
              <a:rot lat="0" lon="0" rev="1200000"/>
            </a:lightRig>
          </a:scene3d>
          <a:sp3d/>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dirty="0" err="1" smtClean="0">
                <a:ln>
                  <a:noFill/>
                </a:ln>
                <a:solidFill>
                  <a:srgbClr val="FFFFFF"/>
                </a:solidFill>
                <a:effectLst/>
                <a:uLnTx/>
                <a:uFillTx/>
                <a:latin typeface="Arial"/>
                <a:ea typeface="+mn-ea"/>
                <a:cs typeface="+mn-cs"/>
              </a:rPr>
              <a:t>ATP</a:t>
            </a:r>
            <a:r>
              <a:rPr kumimoji="0" lang="en-GB" sz="1800" b="1" i="0" u="none" strike="noStrike" kern="0" cap="none" spc="0" normalizeH="0" baseline="0" dirty="0" err="1" smtClean="0">
                <a:ln>
                  <a:noFill/>
                </a:ln>
                <a:solidFill>
                  <a:srgbClr val="FFFFFF"/>
                </a:solidFill>
                <a:effectLst/>
                <a:uLnTx/>
                <a:uFillTx/>
                <a:latin typeface="Symbol" pitchFamily="18" charset="2"/>
                <a:ea typeface="+mn-ea"/>
                <a:cs typeface="+mn-cs"/>
              </a:rPr>
              <a:t>g</a:t>
            </a:r>
            <a:r>
              <a:rPr kumimoji="0" lang="en-GB" sz="1800" b="1" i="0" u="none" strike="noStrike" kern="0" cap="none" spc="0" normalizeH="0" baseline="0" dirty="0" err="1" smtClean="0">
                <a:ln>
                  <a:noFill/>
                </a:ln>
                <a:solidFill>
                  <a:srgbClr val="FFFFFF"/>
                </a:solidFill>
                <a:effectLst/>
                <a:uLnTx/>
                <a:uFillTx/>
                <a:latin typeface="Arial"/>
                <a:ea typeface="+mn-ea"/>
                <a:cs typeface="+mn-cs"/>
              </a:rPr>
              <a:t>S</a:t>
            </a:r>
            <a:r>
              <a:rPr kumimoji="0" lang="en-GB" sz="1800" b="1" i="0" u="none" strike="noStrike" kern="0" cap="none" spc="0" normalizeH="0" baseline="0" dirty="0" smtClean="0">
                <a:ln>
                  <a:noFill/>
                </a:ln>
                <a:solidFill>
                  <a:srgbClr val="FFFFFF"/>
                </a:solidFill>
                <a:effectLst/>
                <a:uLnTx/>
                <a:uFillTx/>
                <a:latin typeface="Arial"/>
                <a:ea typeface="+mn-ea"/>
                <a:cs typeface="+mn-cs"/>
              </a:rPr>
              <a:t> bound to JAK3</a:t>
            </a:r>
            <a:endParaRPr kumimoji="0" lang="en-GB" sz="1800" b="1" i="0" u="none" strike="noStrike" kern="0" cap="none" spc="0" normalizeH="0" baseline="-25000" dirty="0">
              <a:ln>
                <a:noFill/>
              </a:ln>
              <a:solidFill>
                <a:srgbClr val="FFFFFF"/>
              </a:solidFill>
              <a:effectLst/>
              <a:uLnTx/>
              <a:uFillTx/>
              <a:latin typeface="Arial"/>
              <a:ea typeface="+mn-ea"/>
              <a:cs typeface="+mn-cs"/>
            </a:endParaRPr>
          </a:p>
        </p:txBody>
      </p:sp>
      <p:sp>
        <p:nvSpPr>
          <p:cNvPr id="10" name="TextBox 9"/>
          <p:cNvSpPr txBox="1"/>
          <p:nvPr/>
        </p:nvSpPr>
        <p:spPr>
          <a:xfrm>
            <a:off x="5410200" y="1600200"/>
            <a:ext cx="3125086" cy="369332"/>
          </a:xfrm>
          <a:prstGeom prst="rect">
            <a:avLst/>
          </a:prstGeom>
          <a:solidFill>
            <a:srgbClr val="1D3970"/>
          </a:solidFill>
          <a:ln>
            <a:noFill/>
          </a:ln>
          <a:effectLst/>
          <a:scene3d>
            <a:camera prst="orthographicFront">
              <a:rot lat="0" lon="0" rev="0"/>
            </a:camera>
            <a:lightRig rig="threePt" dir="t">
              <a:rot lat="0" lon="0" rev="1200000"/>
            </a:lightRig>
          </a:scene3d>
          <a:sp3d/>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dirty="0" smtClean="0">
                <a:ln>
                  <a:noFill/>
                </a:ln>
                <a:solidFill>
                  <a:srgbClr val="FFFFFF"/>
                </a:solidFill>
                <a:effectLst/>
                <a:uLnTx/>
                <a:uFillTx/>
                <a:latin typeface="Arial"/>
                <a:ea typeface="+mn-ea"/>
                <a:cs typeface="+mn-cs"/>
              </a:rPr>
              <a:t>Tofacitinib bound to JAK3</a:t>
            </a:r>
            <a:endParaRPr kumimoji="0" lang="en-GB" sz="1800" b="1" i="0" u="none" strike="noStrike" kern="0" cap="none" spc="0" normalizeH="0" baseline="3000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noAutofit/>
          </a:bodyPr>
          <a:lstStyle/>
          <a:p>
            <a:r>
              <a:rPr lang="en-GB" dirty="0" smtClean="0"/>
              <a:t>X-ray crystal structure confirms that ATP and tofacitinib bind at the ATP binding site</a:t>
            </a:r>
            <a:endParaRPr lang="en-GB" dirty="0"/>
          </a:p>
        </p:txBody>
      </p:sp>
      <p:sp>
        <p:nvSpPr>
          <p:cNvPr id="3" name="Text Placeholder 2"/>
          <p:cNvSpPr>
            <a:spLocks noGrp="1"/>
          </p:cNvSpPr>
          <p:nvPr>
            <p:ph type="body" sz="quarter" idx="13"/>
          </p:nvPr>
        </p:nvSpPr>
        <p:spPr/>
        <p:txBody>
          <a:bodyPr/>
          <a:lstStyle/>
          <a:p>
            <a:r>
              <a:rPr lang="en-GB" dirty="0" err="1" smtClean="0"/>
              <a:t>Chrencik</a:t>
            </a:r>
            <a:r>
              <a:rPr lang="en-GB" dirty="0" smtClean="0"/>
              <a:t>, et al. </a:t>
            </a:r>
            <a:r>
              <a:rPr lang="en-GB" i="1" dirty="0" smtClean="0"/>
              <a:t>J </a:t>
            </a:r>
            <a:r>
              <a:rPr lang="en-GB" i="1" dirty="0" err="1" smtClean="0"/>
              <a:t>Mol</a:t>
            </a:r>
            <a:r>
              <a:rPr lang="en-GB" i="1" dirty="0" smtClean="0"/>
              <a:t> Biol</a:t>
            </a:r>
            <a:r>
              <a:rPr lang="en-GB" dirty="0" smtClean="0"/>
              <a:t>. 2010; </a:t>
            </a:r>
            <a:r>
              <a:rPr lang="en-GB" b="1" dirty="0" smtClean="0"/>
              <a:t>400</a:t>
            </a:r>
            <a:r>
              <a:rPr lang="en-GB" dirty="0" smtClean="0"/>
              <a:t>:413-433.</a:t>
            </a:r>
            <a:endParaRPr lang="en-GB" dirty="0"/>
          </a:p>
        </p:txBody>
      </p:sp>
    </p:spTree>
    <p:extLst>
      <p:ext uri="{BB962C8B-B14F-4D97-AF65-F5344CB8AC3E}">
        <p14:creationId xmlns:p14="http://schemas.microsoft.com/office/powerpoint/2010/main" val="2860939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654"/>
          <p:cNvGrpSpPr/>
          <p:nvPr/>
        </p:nvGrpSpPr>
        <p:grpSpPr>
          <a:xfrm>
            <a:off x="255189" y="1199784"/>
            <a:ext cx="1080002" cy="360002"/>
            <a:chOff x="0" y="0"/>
            <a:chExt cx="1080000" cy="360000"/>
          </a:xfrm>
        </p:grpSpPr>
        <p:sp>
          <p:nvSpPr>
            <p:cNvPr id="105" name="Shape 652"/>
            <p:cNvSpPr/>
            <p:nvPr/>
          </p:nvSpPr>
          <p:spPr>
            <a:xfrm>
              <a:off x="0" y="0"/>
              <a:ext cx="1080000" cy="360000"/>
            </a:xfrm>
            <a:prstGeom prst="roundRect">
              <a:avLst>
                <a:gd name="adj" fmla="val 9759"/>
              </a:avLst>
            </a:prstGeom>
            <a:gradFill rotWithShape="1">
              <a:gsLst>
                <a:gs pos="0">
                  <a:srgbClr val="2D7914">
                    <a:shade val="51000"/>
                    <a:satMod val="130000"/>
                  </a:srgbClr>
                </a:gs>
                <a:gs pos="80000">
                  <a:srgbClr val="2D7914">
                    <a:shade val="93000"/>
                    <a:satMod val="130000"/>
                  </a:srgbClr>
                </a:gs>
                <a:gs pos="100000">
                  <a:srgbClr val="2D791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200" b="0" i="0" u="none" strike="noStrike" kern="0" cap="none" spc="0" normalizeH="0" baseline="0" noProof="0" dirty="0">
                <a:ln>
                  <a:noFill/>
                </a:ln>
                <a:solidFill>
                  <a:prstClr val="white"/>
                </a:solidFill>
                <a:effectLst/>
                <a:uLnTx/>
                <a:uFill>
                  <a:solidFill/>
                </a:uFill>
                <a:latin typeface="Arial"/>
                <a:ea typeface="Arial"/>
                <a:cs typeface="Arial"/>
                <a:sym typeface="Arial"/>
              </a:endParaRPr>
            </a:p>
          </p:txBody>
        </p:sp>
        <p:sp>
          <p:nvSpPr>
            <p:cNvPr id="106" name="Shape 653"/>
            <p:cNvSpPr/>
            <p:nvPr/>
          </p:nvSpPr>
          <p:spPr>
            <a:xfrm>
              <a:off x="12949" y="43243"/>
              <a:ext cx="1053705" cy="269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marL="57799" marR="57799" algn="ctr" defTabSz="1295400">
                <a:buClr>
                  <a:srgbClr val="FFFFFF"/>
                </a:buClr>
                <a:buFont typeface="Arial"/>
                <a:defRPr sz="11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400" b="0" i="0" u="none" strike="noStrike" kern="0" cap="none" spc="0" normalizeH="0" baseline="0" noProof="0" dirty="0" smtClean="0">
                  <a:ln>
                    <a:noFill/>
                  </a:ln>
                  <a:solidFill>
                    <a:schemeClr val="bg1"/>
                  </a:solidFill>
                  <a:effectLst/>
                  <a:uLnTx/>
                  <a:uFillTx/>
                  <a:latin typeface="Arial"/>
                  <a:cs typeface="Arial"/>
                  <a:sym typeface="Arial"/>
                </a:rPr>
                <a:t>Tofacitinib</a:t>
              </a:r>
              <a:r>
                <a:rPr kumimoji="0" lang="en-GB" sz="1400" b="0" i="0" u="none" strike="noStrike" kern="0" cap="none" spc="0" normalizeH="0" baseline="30000" noProof="0" dirty="0" smtClean="0">
                  <a:ln>
                    <a:noFill/>
                  </a:ln>
                  <a:solidFill>
                    <a:schemeClr val="bg1"/>
                  </a:solidFill>
                  <a:effectLst/>
                  <a:uLnTx/>
                  <a:uFillTx/>
                  <a:latin typeface="Arial"/>
                  <a:cs typeface="Arial"/>
                  <a:sym typeface="Arial"/>
                </a:rPr>
                <a:t>1</a:t>
              </a:r>
              <a:endParaRPr kumimoji="0" lang="en-GB" sz="1400" b="0" i="0" u="none" strike="noStrike" kern="0" cap="none" spc="0" normalizeH="0" baseline="30000" noProof="0" dirty="0">
                <a:ln>
                  <a:noFill/>
                </a:ln>
                <a:solidFill>
                  <a:schemeClr val="bg1"/>
                </a:solidFill>
                <a:effectLst/>
                <a:uLnTx/>
                <a:uFillTx/>
                <a:latin typeface="Arial"/>
                <a:cs typeface="Arial"/>
                <a:sym typeface="Arial"/>
              </a:endParaRPr>
            </a:p>
          </p:txBody>
        </p:sp>
      </p:grpSp>
      <p:grpSp>
        <p:nvGrpSpPr>
          <p:cNvPr id="107" name="Group 659"/>
          <p:cNvGrpSpPr/>
          <p:nvPr/>
        </p:nvGrpSpPr>
        <p:grpSpPr>
          <a:xfrm>
            <a:off x="378147" y="3009359"/>
            <a:ext cx="8514683" cy="2084422"/>
            <a:chOff x="0" y="0"/>
            <a:chExt cx="8514681" cy="2084421"/>
          </a:xfrm>
        </p:grpSpPr>
        <p:sp>
          <p:nvSpPr>
            <p:cNvPr id="108" name="Shape 655"/>
            <p:cNvSpPr/>
            <p:nvPr/>
          </p:nvSpPr>
          <p:spPr>
            <a:xfrm>
              <a:off x="315739" y="0"/>
              <a:ext cx="7831933" cy="324552"/>
            </a:xfrm>
            <a:custGeom>
              <a:avLst/>
              <a:gdLst/>
              <a:ahLst/>
              <a:cxnLst>
                <a:cxn ang="0">
                  <a:pos x="wd2" y="hd2"/>
                </a:cxn>
                <a:cxn ang="5400000">
                  <a:pos x="wd2" y="hd2"/>
                </a:cxn>
                <a:cxn ang="10800000">
                  <a:pos x="wd2" y="hd2"/>
                </a:cxn>
                <a:cxn ang="16200000">
                  <a:pos x="wd2" y="hd2"/>
                </a:cxn>
              </a:cxnLst>
              <a:rect l="0" t="0" r="r" b="b"/>
              <a:pathLst>
                <a:path w="21600" h="16184" extrusionOk="0">
                  <a:moveTo>
                    <a:pt x="0" y="16184"/>
                  </a:moveTo>
                  <a:cubicBezTo>
                    <a:pt x="4760" y="-2334"/>
                    <a:pt x="13474" y="-5416"/>
                    <a:pt x="19464" y="9299"/>
                  </a:cubicBezTo>
                  <a:cubicBezTo>
                    <a:pt x="20250" y="11232"/>
                    <a:pt x="20967" y="13423"/>
                    <a:pt x="21600" y="15835"/>
                  </a:cubicBezTo>
                  <a:lnTo>
                    <a:pt x="21600" y="15835"/>
                  </a:lnTo>
                  <a:cubicBezTo>
                    <a:pt x="16778" y="-2528"/>
                    <a:pt x="8054" y="-5328"/>
                    <a:pt x="2114" y="9580"/>
                  </a:cubicBezTo>
                  <a:cubicBezTo>
                    <a:pt x="1334" y="11538"/>
                    <a:pt x="625" y="13752"/>
                    <a:pt x="0" y="16184"/>
                  </a:cubicBezTo>
                  <a:close/>
                </a:path>
              </a:pathLst>
            </a:custGeom>
            <a:solidFill>
              <a:srgbClr val="D0E1F4"/>
            </a:solidFill>
            <a:ln w="127000" cap="flat">
              <a:solidFill>
                <a:srgbClr val="FFFFFF"/>
              </a:solidFill>
              <a:prstDash val="solid"/>
              <a:round/>
            </a:ln>
            <a:effectLst>
              <a:outerShdw blurRad="25400" dist="25400" dir="5400000" rotWithShape="0">
                <a:srgbClr val="000000">
                  <a:alpha val="50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nvGrpSpPr>
            <p:cNvPr id="109" name="Group 658"/>
            <p:cNvGrpSpPr/>
            <p:nvPr/>
          </p:nvGrpSpPr>
          <p:grpSpPr>
            <a:xfrm>
              <a:off x="0" y="20562"/>
              <a:ext cx="8514682" cy="2063860"/>
              <a:chOff x="0" y="0"/>
              <a:chExt cx="8514681" cy="2063859"/>
            </a:xfrm>
          </p:grpSpPr>
          <p:sp>
            <p:nvSpPr>
              <p:cNvPr id="110" name="Shape 656"/>
              <p:cNvSpPr/>
              <p:nvPr/>
            </p:nvSpPr>
            <p:spPr>
              <a:xfrm>
                <a:off x="0" y="103296"/>
                <a:ext cx="8501063" cy="1960564"/>
              </a:xfrm>
              <a:custGeom>
                <a:avLst/>
                <a:gdLst/>
                <a:ahLst/>
                <a:cxnLst>
                  <a:cxn ang="0">
                    <a:pos x="wd2" y="hd2"/>
                  </a:cxn>
                  <a:cxn ang="5400000">
                    <a:pos x="wd2" y="hd2"/>
                  </a:cxn>
                  <a:cxn ang="10800000">
                    <a:pos x="wd2" y="hd2"/>
                  </a:cxn>
                  <a:cxn ang="16200000">
                    <a:pos x="wd2" y="hd2"/>
                  </a:cxn>
                </a:cxnLst>
                <a:rect l="0" t="0" r="r" b="b"/>
                <a:pathLst>
                  <a:path w="21600" h="21600" extrusionOk="0">
                    <a:moveTo>
                      <a:pt x="0" y="3433"/>
                    </a:moveTo>
                    <a:lnTo>
                      <a:pt x="1964" y="1931"/>
                    </a:lnTo>
                    <a:lnTo>
                      <a:pt x="4473" y="930"/>
                    </a:lnTo>
                    <a:lnTo>
                      <a:pt x="7909" y="143"/>
                    </a:lnTo>
                    <a:lnTo>
                      <a:pt x="11618" y="0"/>
                    </a:lnTo>
                    <a:lnTo>
                      <a:pt x="14455" y="143"/>
                    </a:lnTo>
                    <a:lnTo>
                      <a:pt x="18982" y="1287"/>
                    </a:lnTo>
                    <a:lnTo>
                      <a:pt x="21600" y="2789"/>
                    </a:lnTo>
                    <a:lnTo>
                      <a:pt x="21545" y="21600"/>
                    </a:lnTo>
                    <a:lnTo>
                      <a:pt x="55" y="21528"/>
                    </a:lnTo>
                    <a:cubicBezTo>
                      <a:pt x="36" y="15449"/>
                      <a:pt x="18" y="9370"/>
                      <a:pt x="0" y="3433"/>
                    </a:cubicBezTo>
                    <a:close/>
                  </a:path>
                </a:pathLst>
              </a:custGeom>
              <a:solidFill>
                <a:srgbClr val="D0E1F4"/>
              </a:solidFill>
              <a:ln w="28575" cap="flat">
                <a:noFill/>
                <a:round/>
              </a:ln>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11" name="Shape 657"/>
              <p:cNvSpPr/>
              <p:nvPr/>
            </p:nvSpPr>
            <p:spPr>
              <a:xfrm>
                <a:off x="16845" y="0"/>
                <a:ext cx="8497837" cy="389988"/>
              </a:xfrm>
              <a:custGeom>
                <a:avLst/>
                <a:gdLst/>
                <a:ahLst/>
                <a:cxnLst>
                  <a:cxn ang="0">
                    <a:pos x="wd2" y="hd2"/>
                  </a:cxn>
                  <a:cxn ang="5400000">
                    <a:pos x="wd2" y="hd2"/>
                  </a:cxn>
                  <a:cxn ang="10800000">
                    <a:pos x="wd2" y="hd2"/>
                  </a:cxn>
                  <a:cxn ang="16200000">
                    <a:pos x="wd2" y="hd2"/>
                  </a:cxn>
                </a:cxnLst>
                <a:rect l="0" t="0" r="r" b="b"/>
                <a:pathLst>
                  <a:path w="21600" h="16617" extrusionOk="0">
                    <a:moveTo>
                      <a:pt x="0" y="16507"/>
                    </a:moveTo>
                    <a:cubicBezTo>
                      <a:pt x="3771" y="-49"/>
                      <a:pt x="11658" y="-4974"/>
                      <a:pt x="17616" y="5506"/>
                    </a:cubicBezTo>
                    <a:cubicBezTo>
                      <a:pt x="19226" y="8337"/>
                      <a:pt x="20587" y="12134"/>
                      <a:pt x="21600" y="16617"/>
                    </a:cubicBezTo>
                    <a:lnTo>
                      <a:pt x="21600" y="16617"/>
                    </a:lnTo>
                    <a:cubicBezTo>
                      <a:pt x="17850" y="23"/>
                      <a:pt x="9970" y="-4983"/>
                      <a:pt x="3998" y="5436"/>
                    </a:cubicBezTo>
                    <a:cubicBezTo>
                      <a:pt x="2385" y="8251"/>
                      <a:pt x="1019" y="12034"/>
                      <a:pt x="0" y="16507"/>
                    </a:cubicBezTo>
                    <a:close/>
                  </a:path>
                </a:pathLst>
              </a:custGeom>
              <a:solidFill>
                <a:srgbClr val="D0E1F4"/>
              </a:solidFill>
              <a:ln w="127000" cap="flat">
                <a:solidFill>
                  <a:srgbClr val="AFAFAF"/>
                </a:solidFill>
                <a:prstDash val="solid"/>
                <a:round/>
              </a:ln>
              <a:effectLst>
                <a:outerShdw blurRad="25400" dist="25400" dir="16200000" rotWithShape="0">
                  <a:srgbClr val="000000">
                    <a:alpha val="50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sp>
        <p:nvSpPr>
          <p:cNvPr id="112" name="Shape 660"/>
          <p:cNvSpPr/>
          <p:nvPr/>
        </p:nvSpPr>
        <p:spPr>
          <a:xfrm>
            <a:off x="7476811" y="4522010"/>
            <a:ext cx="1575438" cy="1273055"/>
          </a:xfrm>
          <a:prstGeom prst="rect">
            <a:avLst/>
          </a:prstGeom>
          <a:solidFill>
            <a:srgbClr val="8BA1AF"/>
          </a:solidFill>
          <a:ln w="3175">
            <a:solidFill>
              <a:srgbClr val="941F87">
                <a:alpha val="50195"/>
              </a:srgbClr>
            </a:solidFill>
            <a:round/>
          </a:ln>
          <a:extLst>
            <a:ext uri="{C572A759-6A51-4108-AA02-DFA0A04FC94B}">
              <ma14:wrappingTextBoxFlag xmlns:ma14="http://schemas.microsoft.com/office/mac/drawingml/2011/main" val="1"/>
            </a:ext>
          </a:extLst>
        </p:spPr>
        <p:txBody>
          <a:bodyPr lIns="0" tIns="0" rIns="0" bIns="0" anchor="ctr"/>
          <a:lstStyle/>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Erythropoiesis</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err="1" smtClean="0">
                <a:ln>
                  <a:noFill/>
                </a:ln>
                <a:solidFill>
                  <a:prstClr val="white"/>
                </a:solidFill>
                <a:effectLst/>
                <a:uLnTx/>
                <a:uFill>
                  <a:solidFill/>
                </a:uFill>
              </a:rPr>
              <a:t>Myelopoiesis</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Megakaryocyte/ platelet production</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Growth</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Mammary development</a:t>
            </a:r>
          </a:p>
        </p:txBody>
      </p:sp>
      <p:sp>
        <p:nvSpPr>
          <p:cNvPr id="113" name="Shape 661"/>
          <p:cNvSpPr/>
          <p:nvPr/>
        </p:nvSpPr>
        <p:spPr>
          <a:xfrm>
            <a:off x="6009897" y="4522010"/>
            <a:ext cx="1406934" cy="1273055"/>
          </a:xfrm>
          <a:prstGeom prst="rect">
            <a:avLst/>
          </a:prstGeom>
          <a:solidFill>
            <a:srgbClr val="8BA1AF"/>
          </a:solidFill>
          <a:ln w="3175">
            <a:solidFill>
              <a:srgbClr val="941F87">
                <a:alpha val="50195"/>
              </a:srgbClr>
            </a:solidFill>
            <a:round/>
          </a:ln>
          <a:extLst>
            <a:ext uri="{C572A759-6A51-4108-AA02-DFA0A04FC94B}">
              <ma14:wrappingTextBoxFlag xmlns:ma14="http://schemas.microsoft.com/office/mac/drawingml/2011/main" val="1"/>
            </a:ext>
          </a:extLst>
        </p:spPr>
        <p:txBody>
          <a:bodyPr lIns="0" tIns="0" rIns="0" bIns="0" anchor="ctr"/>
          <a:lstStyle/>
          <a:p>
            <a:pPr marL="231775" marR="57799" lvl="0" indent="-117475"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Innate immunity</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31775" marR="57799" lvl="0" indent="-117475"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Differentiation/ proliferation of Th17 cells</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31775" marR="57799" lvl="0" indent="-117475"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Inflammation</a:t>
            </a:r>
          </a:p>
        </p:txBody>
      </p:sp>
      <p:sp>
        <p:nvSpPr>
          <p:cNvPr id="114" name="Shape 662"/>
          <p:cNvSpPr/>
          <p:nvPr/>
        </p:nvSpPr>
        <p:spPr>
          <a:xfrm>
            <a:off x="4688864" y="4521561"/>
            <a:ext cx="1261055" cy="1273392"/>
          </a:xfrm>
          <a:prstGeom prst="rect">
            <a:avLst/>
          </a:prstGeom>
          <a:solidFill>
            <a:srgbClr val="8BA1AF"/>
          </a:solidFill>
          <a:ln w="3175">
            <a:solidFill>
              <a:srgbClr val="941F87">
                <a:alpha val="50195"/>
              </a:srgbClr>
            </a:solidFill>
            <a:round/>
          </a:ln>
          <a:extLst>
            <a:ext uri="{C572A759-6A51-4108-AA02-DFA0A04FC94B}">
              <ma14:wrappingTextBoxFlag xmlns:ma14="http://schemas.microsoft.com/office/mac/drawingml/2011/main" val="1"/>
            </a:ext>
          </a:extLst>
        </p:spPr>
        <p:txBody>
          <a:bodyPr lIns="0" tIns="0" rIns="0" bIns="0" anchor="ctr"/>
          <a:lstStyle/>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Antiviral</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Inflammation</a:t>
            </a: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Anti-mycobacterial</a:t>
            </a:r>
          </a:p>
        </p:txBody>
      </p:sp>
      <p:sp>
        <p:nvSpPr>
          <p:cNvPr id="115" name="Shape 663"/>
          <p:cNvSpPr/>
          <p:nvPr/>
        </p:nvSpPr>
        <p:spPr>
          <a:xfrm>
            <a:off x="350370" y="4521561"/>
            <a:ext cx="1524630" cy="1273392"/>
          </a:xfrm>
          <a:prstGeom prst="rect">
            <a:avLst/>
          </a:prstGeom>
          <a:solidFill>
            <a:srgbClr val="8BA1AF"/>
          </a:solidFill>
          <a:ln w="3175">
            <a:solidFill>
              <a:srgbClr val="941F87">
                <a:alpha val="50195"/>
              </a:srgbClr>
            </a:solidFill>
            <a:round/>
          </a:ln>
          <a:extLst>
            <a:ext uri="{C572A759-6A51-4108-AA02-DFA0A04FC94B}">
              <ma14:wrappingTextBoxFlag xmlns:ma14="http://schemas.microsoft.com/office/mac/drawingml/2011/main" val="1"/>
            </a:ext>
          </a:extLst>
        </p:spPr>
        <p:txBody>
          <a:bodyPr lIns="0" tIns="0" rIns="0" bIns="0" anchor="ctr"/>
          <a:lstStyle/>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Growth/maturation of  lymphoid cells</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Differentiation/ homeostasis of</a:t>
            </a:r>
            <a:br>
              <a:rPr kumimoji="0" lang="en-GB" sz="900" b="1" i="0" u="none" strike="noStrike" kern="0" cap="none" spc="0" normalizeH="0" baseline="0" noProof="0" dirty="0" smtClean="0">
                <a:ln>
                  <a:noFill/>
                </a:ln>
                <a:solidFill>
                  <a:prstClr val="white"/>
                </a:solidFill>
                <a:effectLst/>
                <a:uLnTx/>
                <a:uFill>
                  <a:solidFill/>
                </a:uFill>
              </a:rPr>
            </a:br>
            <a:r>
              <a:rPr kumimoji="0" lang="en-GB" sz="900" b="1" i="0" u="none" strike="noStrike" kern="0" cap="none" spc="0" normalizeH="0" baseline="0" noProof="0" dirty="0" smtClean="0">
                <a:ln>
                  <a:noFill/>
                </a:ln>
                <a:solidFill>
                  <a:prstClr val="white"/>
                </a:solidFill>
                <a:effectLst/>
                <a:uLnTx/>
                <a:uFill>
                  <a:solidFill/>
                </a:uFill>
              </a:rPr>
              <a:t>T cells, NK cells</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B-cell class switching</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4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Inflammation</a:t>
            </a:r>
          </a:p>
        </p:txBody>
      </p:sp>
      <p:sp>
        <p:nvSpPr>
          <p:cNvPr id="116" name="Shape 664"/>
          <p:cNvSpPr/>
          <p:nvPr/>
        </p:nvSpPr>
        <p:spPr>
          <a:xfrm>
            <a:off x="3229879" y="4522010"/>
            <a:ext cx="1399006" cy="1273055"/>
          </a:xfrm>
          <a:prstGeom prst="rect">
            <a:avLst/>
          </a:prstGeom>
          <a:solidFill>
            <a:srgbClr val="8BA1AF"/>
          </a:solidFill>
          <a:ln w="3175">
            <a:solidFill>
              <a:srgbClr val="941F87">
                <a:alpha val="50195"/>
              </a:srgbClr>
            </a:solidFill>
            <a:round/>
          </a:ln>
          <a:extLst>
            <a:ext uri="{C572A759-6A51-4108-AA02-DFA0A04FC94B}">
              <ma14:wrappingTextBoxFlag xmlns:ma14="http://schemas.microsoft.com/office/mac/drawingml/2011/main" val="1"/>
            </a:ext>
          </a:extLst>
        </p:spPr>
        <p:txBody>
          <a:bodyPr lIns="0" tIns="0" rIns="0" bIns="0" anchor="ctr"/>
          <a:lstStyle/>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Naïve T-cell differentiation</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T-cell homeostasis</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Inflammation</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err="1" smtClean="0">
                <a:ln>
                  <a:noFill/>
                </a:ln>
                <a:solidFill>
                  <a:prstClr val="white"/>
                </a:solidFill>
                <a:effectLst/>
                <a:uLnTx/>
                <a:uFill>
                  <a:solidFill/>
                </a:uFill>
              </a:rPr>
              <a:t>Granulopoiesis</a:t>
            </a:r>
            <a:endParaRPr kumimoji="0" lang="en-GB" sz="900" b="1" i="0" u="none" strike="noStrike" kern="0" cap="none" spc="0" normalizeH="0" baseline="0" noProof="0" dirty="0" smtClean="0">
              <a:ln>
                <a:noFill/>
              </a:ln>
              <a:solidFill>
                <a:prstClr val="white"/>
              </a:solidFill>
              <a:effectLst/>
              <a:uLnTx/>
              <a:uFill>
                <a:solidFill/>
              </a:uFill>
            </a:endParaRPr>
          </a:p>
        </p:txBody>
      </p:sp>
      <p:sp>
        <p:nvSpPr>
          <p:cNvPr id="117" name="Shape 665"/>
          <p:cNvSpPr/>
          <p:nvPr/>
        </p:nvSpPr>
        <p:spPr>
          <a:xfrm>
            <a:off x="1949181" y="4521561"/>
            <a:ext cx="1234923" cy="1273392"/>
          </a:xfrm>
          <a:prstGeom prst="rect">
            <a:avLst/>
          </a:prstGeom>
          <a:solidFill>
            <a:srgbClr val="8BA1AF"/>
          </a:solidFill>
          <a:ln w="3175">
            <a:solidFill>
              <a:srgbClr val="941F87">
                <a:alpha val="50195"/>
              </a:srgbClr>
            </a:solidFill>
            <a:round/>
          </a:ln>
          <a:extLst>
            <a:ext uri="{C572A759-6A51-4108-AA02-DFA0A04FC94B}">
              <ma14:wrappingTextBoxFlag xmlns:ma14="http://schemas.microsoft.com/office/mac/drawingml/2011/main" val="1"/>
            </a:ext>
          </a:extLst>
        </p:spPr>
        <p:txBody>
          <a:bodyPr lIns="0" tIns="0" rIns="0" bIns="0" anchor="ctr"/>
          <a:lstStyle/>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Antiviral</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Inflammation</a:t>
            </a:r>
            <a:endParaRPr kumimoji="0" lang="en-GB" sz="900" b="0" i="0" u="none" strike="noStrike" kern="0" cap="none" spc="0" normalizeH="0" baseline="0" noProof="0" dirty="0" smtClean="0">
              <a:ln>
                <a:noFill/>
              </a:ln>
              <a:solidFill>
                <a:prstClr val="white"/>
              </a:solidFill>
              <a:effectLst/>
              <a:uLnTx/>
              <a:uFill>
                <a:solidFill>
                  <a:srgbClr val="FFFFFF"/>
                </a:solidFill>
              </a:uFill>
              <a:ea typeface="Arial"/>
              <a:cs typeface="Arial"/>
              <a:sym typeface="Arial"/>
            </a:endParaRPr>
          </a:p>
          <a:p>
            <a:pPr marL="228600" marR="57799" lvl="0" indent="-114300" defTabSz="1295400" eaLnBrk="1" fontAlgn="auto" latinLnBrk="0" hangingPunct="1">
              <a:lnSpc>
                <a:spcPct val="100000"/>
              </a:lnSpc>
              <a:spcBef>
                <a:spcPts val="900"/>
              </a:spcBef>
              <a:spcAft>
                <a:spcPts val="0"/>
              </a:spcAft>
              <a:buClr>
                <a:prstClr val="white"/>
              </a:buClr>
              <a:buSzPct val="100000"/>
              <a:buFont typeface="Arial"/>
              <a:buChar char="•"/>
              <a:tabLst/>
              <a:defRPr/>
            </a:pPr>
            <a:r>
              <a:rPr kumimoji="0" lang="en-GB" sz="900" b="1" i="0" u="none" strike="noStrike" kern="0" cap="none" spc="0" normalizeH="0" baseline="0" noProof="0" dirty="0" smtClean="0">
                <a:ln>
                  <a:noFill/>
                </a:ln>
                <a:solidFill>
                  <a:prstClr val="white"/>
                </a:solidFill>
                <a:effectLst/>
                <a:uLnTx/>
                <a:uFill>
                  <a:solidFill/>
                </a:uFill>
              </a:rPr>
              <a:t>Antitumor</a:t>
            </a:r>
          </a:p>
        </p:txBody>
      </p:sp>
      <p:sp>
        <p:nvSpPr>
          <p:cNvPr id="118" name="Shape 666"/>
          <p:cNvSpPr/>
          <p:nvPr/>
        </p:nvSpPr>
        <p:spPr>
          <a:xfrm>
            <a:off x="32031" y="4521561"/>
            <a:ext cx="258362" cy="1273392"/>
          </a:xfrm>
          <a:prstGeom prst="rect">
            <a:avLst/>
          </a:prstGeom>
          <a:solidFill>
            <a:srgbClr val="8BA1AF"/>
          </a:solidFill>
          <a:ln w="3175">
            <a:solidFill>
              <a:srgbClr val="941F87">
                <a:alpha val="50195"/>
              </a:srgbClr>
            </a:solidFill>
            <a:round/>
          </a:ln>
        </p:spPr>
        <p:txBody>
          <a:bodyPr vert="vert270" lIns="26789" tIns="26789" rIns="26789" bIns="26789" anchor="ctr"/>
          <a:lstStyle/>
          <a:p>
            <a:pPr marL="160302" marR="57799" lvl="0" indent="-160302" algn="ctr" defTabSz="1295400" eaLnBrk="1" fontAlgn="auto" latinLnBrk="0" hangingPunct="1">
              <a:lnSpc>
                <a:spcPct val="100000"/>
              </a:lnSpc>
              <a:spcBef>
                <a:spcPts val="400"/>
              </a:spcBef>
              <a:spcAft>
                <a:spcPts val="0"/>
              </a:spcAft>
              <a:buClr>
                <a:srgbClr val="6095C9"/>
              </a:buClr>
              <a:buSzTx/>
              <a:buFontTx/>
              <a:buNone/>
              <a:tabLst/>
              <a:defRPr sz="900" b="1">
                <a:uFill>
                  <a:solidFill/>
                </a:uFill>
              </a:defRPr>
            </a:pPr>
            <a:r>
              <a:rPr kumimoji="0" lang="en-GB" sz="900" b="1" i="0" u="none" strike="noStrike" kern="0" cap="none" spc="0" normalizeH="0" baseline="0" noProof="0" dirty="0" smtClean="0">
                <a:ln>
                  <a:noFill/>
                </a:ln>
                <a:solidFill>
                  <a:prstClr val="white"/>
                </a:solidFill>
                <a:effectLst/>
                <a:uLnTx/>
                <a:uFill>
                  <a:solidFill/>
                </a:uFill>
              </a:rPr>
              <a:t>FUNCTION</a:t>
            </a:r>
            <a:endParaRPr kumimoji="0" lang="en-GB" sz="900" b="1" i="0" u="none" strike="noStrike" kern="0" cap="none" spc="0" normalizeH="0" baseline="0" noProof="0" dirty="0">
              <a:ln>
                <a:noFill/>
              </a:ln>
              <a:solidFill>
                <a:prstClr val="white"/>
              </a:solidFill>
              <a:effectLst/>
              <a:uLnTx/>
              <a:uFill>
                <a:solidFill/>
              </a:uFill>
            </a:endParaRPr>
          </a:p>
        </p:txBody>
      </p:sp>
      <p:sp>
        <p:nvSpPr>
          <p:cNvPr id="119" name="Shape 668"/>
          <p:cNvSpPr/>
          <p:nvPr/>
        </p:nvSpPr>
        <p:spPr>
          <a:xfrm>
            <a:off x="8029086" y="4233529"/>
            <a:ext cx="225901" cy="253566"/>
          </a:xfrm>
          <a:custGeom>
            <a:avLst/>
            <a:gdLst/>
            <a:ahLst/>
            <a:cxnLst>
              <a:cxn ang="0">
                <a:pos x="wd2" y="hd2"/>
              </a:cxn>
              <a:cxn ang="5400000">
                <a:pos x="wd2" y="hd2"/>
              </a:cxn>
              <a:cxn ang="10800000">
                <a:pos x="wd2" y="hd2"/>
              </a:cxn>
              <a:cxn ang="16200000">
                <a:pos x="wd2" y="hd2"/>
              </a:cxn>
            </a:cxnLst>
            <a:rect l="0" t="0" r="r" b="b"/>
            <a:pathLst>
              <a:path w="21600" h="21600" extrusionOk="0">
                <a:moveTo>
                  <a:pt x="0" y="9622"/>
                </a:moveTo>
                <a:lnTo>
                  <a:pt x="10800" y="0"/>
                </a:lnTo>
                <a:lnTo>
                  <a:pt x="21600" y="9622"/>
                </a:lnTo>
                <a:lnTo>
                  <a:pt x="16200" y="9622"/>
                </a:lnTo>
                <a:lnTo>
                  <a:pt x="16200" y="21600"/>
                </a:lnTo>
                <a:lnTo>
                  <a:pt x="5400" y="21600"/>
                </a:lnTo>
                <a:lnTo>
                  <a:pt x="5400" y="9622"/>
                </a:lnTo>
                <a:close/>
              </a:path>
            </a:pathLst>
          </a:custGeom>
          <a:solidFill>
            <a:srgbClr val="937AB2"/>
          </a:solidFill>
          <a:ln w="25400">
            <a:round/>
          </a:ln>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0" name="Shape 669"/>
          <p:cNvSpPr/>
          <p:nvPr/>
        </p:nvSpPr>
        <p:spPr>
          <a:xfrm>
            <a:off x="6684747" y="4233529"/>
            <a:ext cx="225901" cy="253566"/>
          </a:xfrm>
          <a:custGeom>
            <a:avLst/>
            <a:gdLst/>
            <a:ahLst/>
            <a:cxnLst>
              <a:cxn ang="0">
                <a:pos x="wd2" y="hd2"/>
              </a:cxn>
              <a:cxn ang="5400000">
                <a:pos x="wd2" y="hd2"/>
              </a:cxn>
              <a:cxn ang="10800000">
                <a:pos x="wd2" y="hd2"/>
              </a:cxn>
              <a:cxn ang="16200000">
                <a:pos x="wd2" y="hd2"/>
              </a:cxn>
            </a:cxnLst>
            <a:rect l="0" t="0" r="r" b="b"/>
            <a:pathLst>
              <a:path w="21600" h="21600" extrusionOk="0">
                <a:moveTo>
                  <a:pt x="0" y="9622"/>
                </a:moveTo>
                <a:lnTo>
                  <a:pt x="10800" y="0"/>
                </a:lnTo>
                <a:lnTo>
                  <a:pt x="21600" y="9622"/>
                </a:lnTo>
                <a:lnTo>
                  <a:pt x="16200" y="9622"/>
                </a:lnTo>
                <a:lnTo>
                  <a:pt x="16200" y="21600"/>
                </a:lnTo>
                <a:lnTo>
                  <a:pt x="5400" y="21600"/>
                </a:lnTo>
                <a:lnTo>
                  <a:pt x="5400" y="9622"/>
                </a:lnTo>
                <a:close/>
              </a:path>
            </a:pathLst>
          </a:custGeom>
          <a:solidFill>
            <a:srgbClr val="937AB2"/>
          </a:solidFill>
          <a:ln w="25400">
            <a:round/>
          </a:ln>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1" name="Shape 670"/>
          <p:cNvSpPr/>
          <p:nvPr/>
        </p:nvSpPr>
        <p:spPr>
          <a:xfrm>
            <a:off x="5253521" y="4233529"/>
            <a:ext cx="225901" cy="253566"/>
          </a:xfrm>
          <a:custGeom>
            <a:avLst/>
            <a:gdLst/>
            <a:ahLst/>
            <a:cxnLst>
              <a:cxn ang="0">
                <a:pos x="wd2" y="hd2"/>
              </a:cxn>
              <a:cxn ang="5400000">
                <a:pos x="wd2" y="hd2"/>
              </a:cxn>
              <a:cxn ang="10800000">
                <a:pos x="wd2" y="hd2"/>
              </a:cxn>
              <a:cxn ang="16200000">
                <a:pos x="wd2" y="hd2"/>
              </a:cxn>
            </a:cxnLst>
            <a:rect l="0" t="0" r="r" b="b"/>
            <a:pathLst>
              <a:path w="21600" h="21600" extrusionOk="0">
                <a:moveTo>
                  <a:pt x="0" y="9622"/>
                </a:moveTo>
                <a:lnTo>
                  <a:pt x="10800" y="0"/>
                </a:lnTo>
                <a:lnTo>
                  <a:pt x="21600" y="9622"/>
                </a:lnTo>
                <a:lnTo>
                  <a:pt x="16200" y="9622"/>
                </a:lnTo>
                <a:lnTo>
                  <a:pt x="16200" y="21600"/>
                </a:lnTo>
                <a:lnTo>
                  <a:pt x="5400" y="21600"/>
                </a:lnTo>
                <a:lnTo>
                  <a:pt x="5400" y="9622"/>
                </a:lnTo>
                <a:close/>
              </a:path>
            </a:pathLst>
          </a:custGeom>
          <a:solidFill>
            <a:srgbClr val="937AB2"/>
          </a:solidFill>
          <a:ln w="25400">
            <a:round/>
          </a:ln>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2" name="Shape 671"/>
          <p:cNvSpPr/>
          <p:nvPr/>
        </p:nvSpPr>
        <p:spPr>
          <a:xfrm>
            <a:off x="926021" y="4233529"/>
            <a:ext cx="225901" cy="253566"/>
          </a:xfrm>
          <a:custGeom>
            <a:avLst/>
            <a:gdLst/>
            <a:ahLst/>
            <a:cxnLst>
              <a:cxn ang="0">
                <a:pos x="wd2" y="hd2"/>
              </a:cxn>
              <a:cxn ang="5400000">
                <a:pos x="wd2" y="hd2"/>
              </a:cxn>
              <a:cxn ang="10800000">
                <a:pos x="wd2" y="hd2"/>
              </a:cxn>
              <a:cxn ang="16200000">
                <a:pos x="wd2" y="hd2"/>
              </a:cxn>
            </a:cxnLst>
            <a:rect l="0" t="0" r="r" b="b"/>
            <a:pathLst>
              <a:path w="21600" h="21600" extrusionOk="0">
                <a:moveTo>
                  <a:pt x="0" y="9622"/>
                </a:moveTo>
                <a:lnTo>
                  <a:pt x="10800" y="0"/>
                </a:lnTo>
                <a:lnTo>
                  <a:pt x="21600" y="9622"/>
                </a:lnTo>
                <a:lnTo>
                  <a:pt x="16200" y="9622"/>
                </a:lnTo>
                <a:lnTo>
                  <a:pt x="16200" y="21600"/>
                </a:lnTo>
                <a:lnTo>
                  <a:pt x="5400" y="21600"/>
                </a:lnTo>
                <a:lnTo>
                  <a:pt x="5400" y="9622"/>
                </a:lnTo>
                <a:close/>
              </a:path>
            </a:pathLst>
          </a:custGeom>
          <a:solidFill>
            <a:srgbClr val="937AB2"/>
          </a:solidFill>
          <a:ln w="25400">
            <a:round/>
          </a:ln>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3" name="Shape 672"/>
          <p:cNvSpPr/>
          <p:nvPr/>
        </p:nvSpPr>
        <p:spPr>
          <a:xfrm rot="5400000">
            <a:off x="882551" y="3198487"/>
            <a:ext cx="1166300" cy="430381"/>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a:round/>
          </a:ln>
          <a:effectLst>
            <a:outerShdw blurRad="25400" dist="12700" dir="5400000" rotWithShape="0">
              <a:srgbClr val="000000">
                <a:alpha val="32000"/>
              </a:srgbClr>
            </a:outerShdw>
          </a:effectLst>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4" name="Shape 673"/>
          <p:cNvSpPr/>
          <p:nvPr/>
        </p:nvSpPr>
        <p:spPr>
          <a:xfrm>
            <a:off x="3811449" y="4233529"/>
            <a:ext cx="225901" cy="253566"/>
          </a:xfrm>
          <a:custGeom>
            <a:avLst/>
            <a:gdLst/>
            <a:ahLst/>
            <a:cxnLst>
              <a:cxn ang="0">
                <a:pos x="wd2" y="hd2"/>
              </a:cxn>
              <a:cxn ang="5400000">
                <a:pos x="wd2" y="hd2"/>
              </a:cxn>
              <a:cxn ang="10800000">
                <a:pos x="wd2" y="hd2"/>
              </a:cxn>
              <a:cxn ang="16200000">
                <a:pos x="wd2" y="hd2"/>
              </a:cxn>
            </a:cxnLst>
            <a:rect l="0" t="0" r="r" b="b"/>
            <a:pathLst>
              <a:path w="21600" h="21600" extrusionOk="0">
                <a:moveTo>
                  <a:pt x="0" y="9622"/>
                </a:moveTo>
                <a:lnTo>
                  <a:pt x="10800" y="0"/>
                </a:lnTo>
                <a:lnTo>
                  <a:pt x="21600" y="9622"/>
                </a:lnTo>
                <a:lnTo>
                  <a:pt x="16200" y="9622"/>
                </a:lnTo>
                <a:lnTo>
                  <a:pt x="16200" y="21600"/>
                </a:lnTo>
                <a:lnTo>
                  <a:pt x="5400" y="21600"/>
                </a:lnTo>
                <a:lnTo>
                  <a:pt x="5400" y="9622"/>
                </a:lnTo>
                <a:close/>
              </a:path>
            </a:pathLst>
          </a:custGeom>
          <a:solidFill>
            <a:srgbClr val="937AB2"/>
          </a:solidFill>
          <a:ln w="25400">
            <a:round/>
          </a:ln>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5" name="Shape 674"/>
          <p:cNvSpPr/>
          <p:nvPr/>
        </p:nvSpPr>
        <p:spPr>
          <a:xfrm>
            <a:off x="2418605" y="4233529"/>
            <a:ext cx="225901" cy="253566"/>
          </a:xfrm>
          <a:custGeom>
            <a:avLst/>
            <a:gdLst/>
            <a:ahLst/>
            <a:cxnLst>
              <a:cxn ang="0">
                <a:pos x="wd2" y="hd2"/>
              </a:cxn>
              <a:cxn ang="5400000">
                <a:pos x="wd2" y="hd2"/>
              </a:cxn>
              <a:cxn ang="10800000">
                <a:pos x="wd2" y="hd2"/>
              </a:cxn>
              <a:cxn ang="16200000">
                <a:pos x="wd2" y="hd2"/>
              </a:cxn>
            </a:cxnLst>
            <a:rect l="0" t="0" r="r" b="b"/>
            <a:pathLst>
              <a:path w="21600" h="21600" extrusionOk="0">
                <a:moveTo>
                  <a:pt x="0" y="9622"/>
                </a:moveTo>
                <a:lnTo>
                  <a:pt x="10800" y="0"/>
                </a:lnTo>
                <a:lnTo>
                  <a:pt x="21600" y="9622"/>
                </a:lnTo>
                <a:lnTo>
                  <a:pt x="16200" y="9622"/>
                </a:lnTo>
                <a:lnTo>
                  <a:pt x="16200" y="21600"/>
                </a:lnTo>
                <a:lnTo>
                  <a:pt x="5400" y="21600"/>
                </a:lnTo>
                <a:lnTo>
                  <a:pt x="5400" y="9622"/>
                </a:lnTo>
                <a:close/>
              </a:path>
            </a:pathLst>
          </a:custGeom>
          <a:solidFill>
            <a:srgbClr val="937AB2"/>
          </a:solidFill>
          <a:ln w="25400">
            <a:round/>
          </a:ln>
        </p:spPr>
        <p:txBody>
          <a:bodyPr lIns="0" tIns="0" rIns="0" bIns="0"/>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nvGrpSpPr>
          <p:cNvPr id="126" name="Group 677"/>
          <p:cNvGrpSpPr/>
          <p:nvPr/>
        </p:nvGrpSpPr>
        <p:grpSpPr>
          <a:xfrm>
            <a:off x="3400089" y="2314808"/>
            <a:ext cx="1069706" cy="1772960"/>
            <a:chOff x="0" y="0"/>
            <a:chExt cx="1069704" cy="1772958"/>
          </a:xfrm>
        </p:grpSpPr>
        <p:sp>
          <p:nvSpPr>
            <p:cNvPr id="127" name="Shape 675"/>
            <p:cNvSpPr/>
            <p:nvPr/>
          </p:nvSpPr>
          <p:spPr>
            <a:xfrm rot="16200000" flipH="1">
              <a:off x="-619512" y="636367"/>
              <a:ext cx="1756103" cy="517081"/>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28" name="Shape 676"/>
            <p:cNvSpPr/>
            <p:nvPr/>
          </p:nvSpPr>
          <p:spPr>
            <a:xfrm rot="5400000">
              <a:off x="-66887" y="619511"/>
              <a:ext cx="1756104" cy="517081"/>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nvGrpSpPr>
          <p:cNvPr id="129" name="Group 680"/>
          <p:cNvGrpSpPr/>
          <p:nvPr/>
        </p:nvGrpSpPr>
        <p:grpSpPr>
          <a:xfrm>
            <a:off x="461630" y="2445519"/>
            <a:ext cx="1053825" cy="1781734"/>
            <a:chOff x="0" y="0"/>
            <a:chExt cx="1053824" cy="1781733"/>
          </a:xfrm>
        </p:grpSpPr>
        <p:sp>
          <p:nvSpPr>
            <p:cNvPr id="130" name="Shape 678"/>
            <p:cNvSpPr/>
            <p:nvPr/>
          </p:nvSpPr>
          <p:spPr>
            <a:xfrm rot="5400000">
              <a:off x="-95326" y="631652"/>
              <a:ext cx="1780803" cy="517499"/>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31" name="Shape 679"/>
            <p:cNvSpPr/>
            <p:nvPr/>
          </p:nvSpPr>
          <p:spPr>
            <a:xfrm rot="16200000" flipH="1">
              <a:off x="-631653" y="632583"/>
              <a:ext cx="1780803" cy="517498"/>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nvGrpSpPr>
          <p:cNvPr id="132" name="Group 683"/>
          <p:cNvGrpSpPr/>
          <p:nvPr/>
        </p:nvGrpSpPr>
        <p:grpSpPr>
          <a:xfrm>
            <a:off x="2020548" y="2379974"/>
            <a:ext cx="1023676" cy="1785285"/>
            <a:chOff x="0" y="0"/>
            <a:chExt cx="1023675" cy="1785283"/>
          </a:xfrm>
        </p:grpSpPr>
        <p:sp>
          <p:nvSpPr>
            <p:cNvPr id="133" name="Shape 681"/>
            <p:cNvSpPr/>
            <p:nvPr/>
          </p:nvSpPr>
          <p:spPr>
            <a:xfrm rot="16200000" flipH="1">
              <a:off x="-628889" y="628888"/>
              <a:ext cx="1774441" cy="516664"/>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34" name="Shape 682"/>
            <p:cNvSpPr/>
            <p:nvPr/>
          </p:nvSpPr>
          <p:spPr>
            <a:xfrm rot="5400000">
              <a:off x="-114985" y="646624"/>
              <a:ext cx="1760657" cy="516663"/>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nvGrpSpPr>
          <p:cNvPr id="135" name="Group 686"/>
          <p:cNvGrpSpPr/>
          <p:nvPr/>
        </p:nvGrpSpPr>
        <p:grpSpPr>
          <a:xfrm>
            <a:off x="4835205" y="2289313"/>
            <a:ext cx="1057352" cy="1813953"/>
            <a:chOff x="0" y="0"/>
            <a:chExt cx="1057350" cy="1813952"/>
          </a:xfrm>
        </p:grpSpPr>
        <p:sp>
          <p:nvSpPr>
            <p:cNvPr id="136" name="Shape 684"/>
            <p:cNvSpPr/>
            <p:nvPr/>
          </p:nvSpPr>
          <p:spPr>
            <a:xfrm rot="5400000">
              <a:off x="-35779" y="596836"/>
              <a:ext cx="1667190" cy="519070"/>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37" name="Shape 685"/>
            <p:cNvSpPr/>
            <p:nvPr/>
          </p:nvSpPr>
          <p:spPr>
            <a:xfrm rot="16200000" flipH="1">
              <a:off x="-647442" y="647441"/>
              <a:ext cx="1813953" cy="519070"/>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nvGrpSpPr>
          <p:cNvPr id="138" name="Group 689"/>
          <p:cNvGrpSpPr/>
          <p:nvPr/>
        </p:nvGrpSpPr>
        <p:grpSpPr>
          <a:xfrm>
            <a:off x="6240127" y="2372034"/>
            <a:ext cx="1036368" cy="1777726"/>
            <a:chOff x="0" y="0"/>
            <a:chExt cx="1036367" cy="1777724"/>
          </a:xfrm>
        </p:grpSpPr>
        <p:sp>
          <p:nvSpPr>
            <p:cNvPr id="139" name="Shape 687"/>
            <p:cNvSpPr/>
            <p:nvPr/>
          </p:nvSpPr>
          <p:spPr>
            <a:xfrm rot="16200000" flipH="1">
              <a:off x="-630234" y="630233"/>
              <a:ext cx="1777518" cy="517051"/>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40" name="Shape 688"/>
            <p:cNvSpPr/>
            <p:nvPr/>
          </p:nvSpPr>
          <p:spPr>
            <a:xfrm rot="5400000">
              <a:off x="-99983" y="641374"/>
              <a:ext cx="1755651" cy="517051"/>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nvGrpSpPr>
          <p:cNvPr id="141" name="Group 692"/>
          <p:cNvGrpSpPr/>
          <p:nvPr/>
        </p:nvGrpSpPr>
        <p:grpSpPr>
          <a:xfrm>
            <a:off x="7656872" y="2374492"/>
            <a:ext cx="1032914" cy="1821761"/>
            <a:chOff x="0" y="0"/>
            <a:chExt cx="1032912" cy="1821759"/>
          </a:xfrm>
        </p:grpSpPr>
        <p:sp>
          <p:nvSpPr>
            <p:cNvPr id="142" name="Shape 690"/>
            <p:cNvSpPr/>
            <p:nvPr/>
          </p:nvSpPr>
          <p:spPr>
            <a:xfrm rot="5400000">
              <a:off x="-125281" y="654234"/>
              <a:ext cx="1799350" cy="517038"/>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sp>
          <p:nvSpPr>
            <p:cNvPr id="143" name="Shape 691"/>
            <p:cNvSpPr/>
            <p:nvPr/>
          </p:nvSpPr>
          <p:spPr>
            <a:xfrm rot="16200000" flipH="1">
              <a:off x="-652362" y="652361"/>
              <a:ext cx="1821761" cy="517038"/>
            </a:xfrm>
            <a:custGeom>
              <a:avLst/>
              <a:gdLst/>
              <a:ahLst/>
              <a:cxnLst>
                <a:cxn ang="0">
                  <a:pos x="wd2" y="hd2"/>
                </a:cxn>
                <a:cxn ang="5400000">
                  <a:pos x="wd2" y="hd2"/>
                </a:cxn>
                <a:cxn ang="10800000">
                  <a:pos x="wd2" y="hd2"/>
                </a:cxn>
                <a:cxn ang="16200000">
                  <a:pos x="wd2" y="hd2"/>
                </a:cxn>
              </a:cxnLst>
              <a:rect l="0" t="0" r="r" b="b"/>
              <a:pathLst>
                <a:path w="21600" h="20960" extrusionOk="0">
                  <a:moveTo>
                    <a:pt x="7595" y="19827"/>
                  </a:moveTo>
                  <a:cubicBezTo>
                    <a:pt x="7118" y="19683"/>
                    <a:pt x="6197" y="19899"/>
                    <a:pt x="5819" y="19827"/>
                  </a:cubicBezTo>
                  <a:cubicBezTo>
                    <a:pt x="5655" y="19673"/>
                    <a:pt x="5494" y="19396"/>
                    <a:pt x="5326" y="19396"/>
                  </a:cubicBezTo>
                  <a:cubicBezTo>
                    <a:pt x="4897" y="19396"/>
                    <a:pt x="4471" y="19683"/>
                    <a:pt x="4044" y="19827"/>
                  </a:cubicBezTo>
                  <a:cubicBezTo>
                    <a:pt x="3632" y="21027"/>
                    <a:pt x="3632" y="21434"/>
                    <a:pt x="2959" y="20258"/>
                  </a:cubicBezTo>
                  <a:cubicBezTo>
                    <a:pt x="2849" y="20065"/>
                    <a:pt x="2845" y="19331"/>
                    <a:pt x="2762" y="18965"/>
                  </a:cubicBezTo>
                  <a:cubicBezTo>
                    <a:pt x="2678" y="18598"/>
                    <a:pt x="2564" y="18390"/>
                    <a:pt x="2466" y="18103"/>
                  </a:cubicBezTo>
                  <a:cubicBezTo>
                    <a:pt x="2399" y="17713"/>
                    <a:pt x="2045" y="15715"/>
                    <a:pt x="1973" y="15086"/>
                  </a:cubicBezTo>
                  <a:cubicBezTo>
                    <a:pt x="1926" y="14679"/>
                    <a:pt x="1907" y="14224"/>
                    <a:pt x="1874" y="13793"/>
                  </a:cubicBezTo>
                  <a:cubicBezTo>
                    <a:pt x="1841" y="11781"/>
                    <a:pt x="1881" y="9721"/>
                    <a:pt x="1775" y="7758"/>
                  </a:cubicBezTo>
                  <a:cubicBezTo>
                    <a:pt x="1743" y="7165"/>
                    <a:pt x="1569" y="6934"/>
                    <a:pt x="1479" y="6465"/>
                  </a:cubicBezTo>
                  <a:cubicBezTo>
                    <a:pt x="1404" y="6068"/>
                    <a:pt x="1366" y="5539"/>
                    <a:pt x="1282" y="5172"/>
                  </a:cubicBezTo>
                  <a:cubicBezTo>
                    <a:pt x="951" y="3725"/>
                    <a:pt x="421" y="3711"/>
                    <a:pt x="0" y="3448"/>
                  </a:cubicBezTo>
                  <a:cubicBezTo>
                    <a:pt x="33" y="2874"/>
                    <a:pt x="14" y="2187"/>
                    <a:pt x="99" y="1724"/>
                  </a:cubicBezTo>
                  <a:cubicBezTo>
                    <a:pt x="164" y="1370"/>
                    <a:pt x="294" y="1413"/>
                    <a:pt x="395" y="1293"/>
                  </a:cubicBezTo>
                  <a:cubicBezTo>
                    <a:pt x="1619" y="-166"/>
                    <a:pt x="798" y="993"/>
                    <a:pt x="1479" y="0"/>
                  </a:cubicBezTo>
                  <a:cubicBezTo>
                    <a:pt x="2466" y="144"/>
                    <a:pt x="3461" y="-162"/>
                    <a:pt x="4438" y="431"/>
                  </a:cubicBezTo>
                  <a:cubicBezTo>
                    <a:pt x="4673" y="574"/>
                    <a:pt x="5030" y="2155"/>
                    <a:pt x="5030" y="2155"/>
                  </a:cubicBezTo>
                  <a:cubicBezTo>
                    <a:pt x="5096" y="2586"/>
                    <a:pt x="5174" y="2985"/>
                    <a:pt x="5227" y="3448"/>
                  </a:cubicBezTo>
                  <a:cubicBezTo>
                    <a:pt x="5388" y="4850"/>
                    <a:pt x="5241" y="4800"/>
                    <a:pt x="5523" y="6034"/>
                  </a:cubicBezTo>
                  <a:cubicBezTo>
                    <a:pt x="5607" y="6401"/>
                    <a:pt x="5721" y="6609"/>
                    <a:pt x="5819" y="6896"/>
                  </a:cubicBezTo>
                  <a:cubicBezTo>
                    <a:pt x="5852" y="7327"/>
                    <a:pt x="5860" y="7811"/>
                    <a:pt x="5918" y="8189"/>
                  </a:cubicBezTo>
                  <a:cubicBezTo>
                    <a:pt x="6027" y="8904"/>
                    <a:pt x="6328" y="9947"/>
                    <a:pt x="6510" y="10345"/>
                  </a:cubicBezTo>
                  <a:cubicBezTo>
                    <a:pt x="6603" y="10548"/>
                    <a:pt x="6715" y="10555"/>
                    <a:pt x="6805" y="10776"/>
                  </a:cubicBezTo>
                  <a:cubicBezTo>
                    <a:pt x="6924" y="11064"/>
                    <a:pt x="7418" y="12912"/>
                    <a:pt x="7693" y="12931"/>
                  </a:cubicBezTo>
                  <a:lnTo>
                    <a:pt x="20219" y="13362"/>
                  </a:lnTo>
                  <a:cubicBezTo>
                    <a:pt x="20318" y="13649"/>
                    <a:pt x="20409" y="13992"/>
                    <a:pt x="20515" y="14224"/>
                  </a:cubicBezTo>
                  <a:cubicBezTo>
                    <a:pt x="20608" y="14427"/>
                    <a:pt x="20630" y="13864"/>
                    <a:pt x="20811" y="14655"/>
                  </a:cubicBezTo>
                  <a:cubicBezTo>
                    <a:pt x="20992" y="15445"/>
                    <a:pt x="21518" y="17815"/>
                    <a:pt x="21600" y="18965"/>
                  </a:cubicBezTo>
                  <a:cubicBezTo>
                    <a:pt x="21534" y="19899"/>
                    <a:pt x="20893" y="19970"/>
                    <a:pt x="20416" y="20258"/>
                  </a:cubicBezTo>
                  <a:lnTo>
                    <a:pt x="18740" y="20689"/>
                  </a:lnTo>
                  <a:cubicBezTo>
                    <a:pt x="18279" y="20545"/>
                    <a:pt x="17820" y="20311"/>
                    <a:pt x="17359" y="20258"/>
                  </a:cubicBezTo>
                  <a:lnTo>
                    <a:pt x="9271" y="19827"/>
                  </a:lnTo>
                  <a:cubicBezTo>
                    <a:pt x="8745" y="19899"/>
                    <a:pt x="8170" y="19827"/>
                    <a:pt x="7595" y="19827"/>
                  </a:cubicBezTo>
                  <a:close/>
                </a:path>
              </a:pathLst>
            </a:custGeom>
            <a:solidFill>
              <a:srgbClr val="B5B5B5"/>
            </a:solidFill>
            <a:ln w="12700" cap="flat">
              <a:solidFill>
                <a:schemeClr val="bg2"/>
              </a:solidFill>
              <a:round/>
            </a:ln>
            <a:effectLst>
              <a:outerShdw blurRad="25400" dist="12700" dir="5400000" rotWithShape="0">
                <a:srgbClr val="000000">
                  <a:alpha val="32000"/>
                </a:srgbClr>
              </a:outerShdw>
            </a:effectLst>
          </p:spPr>
          <p:txBody>
            <a:bodyPr wrap="square" lIns="0" tIns="0" rIns="0" bIns="0" numCol="1" anchor="t">
              <a:noAutofit/>
            </a:bodyPr>
            <a:lstStyle/>
            <a:p>
              <a:pPr marL="0" marR="0" lvl="0" indent="0" defTabSz="455414" eaLnBrk="1" fontAlgn="auto" latinLnBrk="0" hangingPunct="1">
                <a:lnSpc>
                  <a:spcPct val="100000"/>
                </a:lnSpc>
                <a:spcBef>
                  <a:spcPts val="0"/>
                </a:spcBef>
                <a:spcAft>
                  <a:spcPts val="0"/>
                </a:spcAft>
                <a:buClrTx/>
                <a:buSzTx/>
                <a:buFontTx/>
                <a:buNone/>
                <a:tabLst/>
                <a:defRPr sz="1100">
                  <a:latin typeface="+mn-lt"/>
                  <a:ea typeface="+mn-ea"/>
                  <a:cs typeface="+mn-cs"/>
                  <a:sym typeface="Helvetica"/>
                </a:defRPr>
              </a:pPr>
              <a:endParaRPr kumimoji="0" lang="en-GB" sz="1100" b="0" i="0" u="none" strike="noStrike" kern="0" cap="none" spc="0" normalizeH="0" baseline="0" noProof="0" dirty="0">
                <a:ln>
                  <a:noFill/>
                </a:ln>
                <a:solidFill>
                  <a:prstClr val="black"/>
                </a:solidFill>
                <a:effectLst/>
                <a:uLnTx/>
                <a:uFillTx/>
                <a:latin typeface="Arial"/>
                <a:sym typeface="Helvetica"/>
              </a:endParaRPr>
            </a:p>
          </p:txBody>
        </p:sp>
      </p:grpSp>
      <p:grpSp>
        <p:nvGrpSpPr>
          <p:cNvPr id="144" name="Group 695"/>
          <p:cNvGrpSpPr/>
          <p:nvPr/>
        </p:nvGrpSpPr>
        <p:grpSpPr>
          <a:xfrm>
            <a:off x="289803" y="3489026"/>
            <a:ext cx="494835" cy="735297"/>
            <a:chOff x="0" y="0"/>
            <a:chExt cx="494833" cy="735296"/>
          </a:xfrm>
        </p:grpSpPr>
        <p:sp>
          <p:nvSpPr>
            <p:cNvPr id="145" name="Shape 693"/>
            <p:cNvSpPr/>
            <p:nvPr/>
          </p:nvSpPr>
          <p:spPr>
            <a:xfrm>
              <a:off x="4592"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617335"/>
                </a:gs>
                <a:gs pos="46000">
                  <a:srgbClr val="89A14D"/>
                </a:gs>
                <a:gs pos="88000">
                  <a:srgbClr val="CDDCAB"/>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46" name="Shape 694"/>
            <p:cNvSpPr/>
            <p:nvPr/>
          </p:nvSpPr>
          <p:spPr>
            <a:xfrm>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FFFFFF"/>
                </a:buClr>
                <a:buFont typeface="Arial"/>
                <a:defRPr sz="9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100" b="0" i="0" u="none" strike="noStrike" kern="0" cap="none" spc="0" normalizeH="0" baseline="0" noProof="0" dirty="0" smtClean="0">
                  <a:ln>
                    <a:noFill/>
                  </a:ln>
                  <a:solidFill>
                    <a:srgbClr val="000000"/>
                  </a:solidFill>
                  <a:effectLst/>
                  <a:uLnTx/>
                  <a:uFillTx/>
                  <a:latin typeface="Arial"/>
                  <a:cs typeface="Arial"/>
                  <a:sym typeface="Arial"/>
                </a:rPr>
                <a:t>JAK1</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47" name="Group 698"/>
          <p:cNvGrpSpPr/>
          <p:nvPr/>
        </p:nvGrpSpPr>
        <p:grpSpPr>
          <a:xfrm flipH="1">
            <a:off x="1122988" y="3496418"/>
            <a:ext cx="491134" cy="735297"/>
            <a:chOff x="0" y="0"/>
            <a:chExt cx="491133" cy="735296"/>
          </a:xfrm>
        </p:grpSpPr>
        <p:sp>
          <p:nvSpPr>
            <p:cNvPr id="148" name="Shape 696"/>
            <p:cNvSpPr/>
            <p:nvPr/>
          </p:nvSpPr>
          <p:spPr>
            <a:xfrm>
              <a:off x="425"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305375"/>
                </a:gs>
                <a:gs pos="46000">
                  <a:srgbClr val="1D4871"/>
                </a:gs>
                <a:gs pos="88000">
                  <a:srgbClr val="66A1DD"/>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49" name="Shape 697"/>
            <p:cNvSpPr/>
            <p:nvPr/>
          </p:nvSpPr>
          <p:spPr>
            <a:xfrm flipH="1">
              <a:off x="0" y="282232"/>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FFFFFF"/>
                </a:buClr>
                <a:buFont typeface="Arial"/>
                <a:defRPr sz="9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100" b="0" i="0" u="none" strike="noStrike" kern="0" cap="none" spc="0" normalizeH="0" baseline="0" noProof="0" dirty="0" smtClean="0">
                  <a:ln>
                    <a:noFill/>
                  </a:ln>
                  <a:solidFill>
                    <a:srgbClr val="000000"/>
                  </a:solidFill>
                  <a:effectLst/>
                  <a:uLnTx/>
                  <a:uFillTx/>
                  <a:latin typeface="Arial"/>
                  <a:cs typeface="Arial"/>
                  <a:sym typeface="Arial"/>
                </a:rPr>
                <a:t>JAK3</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50" name="Group 701"/>
          <p:cNvGrpSpPr/>
          <p:nvPr/>
        </p:nvGrpSpPr>
        <p:grpSpPr>
          <a:xfrm>
            <a:off x="1843301" y="3405452"/>
            <a:ext cx="494834" cy="735297"/>
            <a:chOff x="0" y="0"/>
            <a:chExt cx="494833" cy="735296"/>
          </a:xfrm>
        </p:grpSpPr>
        <p:sp>
          <p:nvSpPr>
            <p:cNvPr id="151" name="Shape 699"/>
            <p:cNvSpPr/>
            <p:nvPr/>
          </p:nvSpPr>
          <p:spPr>
            <a:xfrm>
              <a:off x="4592"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617335"/>
                </a:gs>
                <a:gs pos="46000">
                  <a:srgbClr val="89A14D"/>
                </a:gs>
                <a:gs pos="88000">
                  <a:srgbClr val="CDDCAB"/>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52" name="Shape 700"/>
            <p:cNvSpPr/>
            <p:nvPr/>
          </p:nvSpPr>
          <p:spPr>
            <a:xfrm>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FFFFFF"/>
                </a:buClr>
                <a:buFont typeface="Arial"/>
                <a:defRPr sz="9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100" b="0" i="0" u="none" strike="noStrike" kern="0" cap="none" spc="0" normalizeH="0" baseline="0" noProof="0" dirty="0" smtClean="0">
                  <a:ln>
                    <a:noFill/>
                  </a:ln>
                  <a:solidFill>
                    <a:srgbClr val="000000"/>
                  </a:solidFill>
                  <a:effectLst/>
                  <a:uLnTx/>
                  <a:uFillTx/>
                  <a:latin typeface="Arial"/>
                  <a:cs typeface="Arial"/>
                  <a:sym typeface="Arial"/>
                </a:rPr>
                <a:t>JAK1</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53" name="Group 704"/>
          <p:cNvGrpSpPr/>
          <p:nvPr/>
        </p:nvGrpSpPr>
        <p:grpSpPr>
          <a:xfrm flipH="1">
            <a:off x="2702041" y="3425119"/>
            <a:ext cx="491135" cy="735297"/>
            <a:chOff x="0" y="0"/>
            <a:chExt cx="491133" cy="735296"/>
          </a:xfrm>
        </p:grpSpPr>
        <p:sp>
          <p:nvSpPr>
            <p:cNvPr id="154" name="Shape 702"/>
            <p:cNvSpPr/>
            <p:nvPr/>
          </p:nvSpPr>
          <p:spPr>
            <a:xfrm>
              <a:off x="348" y="0"/>
              <a:ext cx="490396"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FFFB00"/>
                </a:gs>
                <a:gs pos="46000">
                  <a:srgbClr val="FFFDA9"/>
                </a:gs>
                <a:gs pos="88000">
                  <a:srgbClr val="FFFED5"/>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55" name="Shape 703"/>
            <p:cNvSpPr/>
            <p:nvPr/>
          </p:nvSpPr>
          <p:spPr>
            <a:xfrm flipH="1">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TYK2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56" name="Group 707"/>
          <p:cNvGrpSpPr/>
          <p:nvPr/>
        </p:nvGrpSpPr>
        <p:grpSpPr>
          <a:xfrm flipH="1">
            <a:off x="4122802" y="3090822"/>
            <a:ext cx="491135" cy="735297"/>
            <a:chOff x="0" y="0"/>
            <a:chExt cx="491133" cy="735296"/>
          </a:xfrm>
        </p:grpSpPr>
        <p:sp>
          <p:nvSpPr>
            <p:cNvPr id="157" name="Shape 705"/>
            <p:cNvSpPr/>
            <p:nvPr/>
          </p:nvSpPr>
          <p:spPr>
            <a:xfrm>
              <a:off x="349" y="0"/>
              <a:ext cx="490395"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FFFB00"/>
                </a:gs>
                <a:gs pos="46000">
                  <a:srgbClr val="FFFDA9"/>
                </a:gs>
                <a:gs pos="88000">
                  <a:srgbClr val="FFFED5"/>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58" name="Shape 706"/>
            <p:cNvSpPr/>
            <p:nvPr/>
          </p:nvSpPr>
          <p:spPr>
            <a:xfrm flipH="1">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TYK2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59" name="Group 710"/>
          <p:cNvGrpSpPr/>
          <p:nvPr/>
        </p:nvGrpSpPr>
        <p:grpSpPr>
          <a:xfrm flipH="1">
            <a:off x="5572096" y="3351376"/>
            <a:ext cx="491134" cy="735297"/>
            <a:chOff x="0" y="0"/>
            <a:chExt cx="491133" cy="735296"/>
          </a:xfrm>
        </p:grpSpPr>
        <p:sp>
          <p:nvSpPr>
            <p:cNvPr id="160" name="Shape 708"/>
            <p:cNvSpPr/>
            <p:nvPr/>
          </p:nvSpPr>
          <p:spPr>
            <a:xfrm>
              <a:off x="425"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AA5B03"/>
                </a:gs>
                <a:gs pos="46000">
                  <a:srgbClr val="EB8104"/>
                </a:gs>
                <a:gs pos="88000">
                  <a:srgbClr val="FCCBA1"/>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61" name="Shape 709"/>
            <p:cNvSpPr/>
            <p:nvPr/>
          </p:nvSpPr>
          <p:spPr>
            <a:xfrm flipH="1">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JAK2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62" name="Group 713"/>
          <p:cNvGrpSpPr/>
          <p:nvPr/>
        </p:nvGrpSpPr>
        <p:grpSpPr>
          <a:xfrm>
            <a:off x="3234566" y="3425116"/>
            <a:ext cx="494834" cy="735298"/>
            <a:chOff x="0" y="0"/>
            <a:chExt cx="494833" cy="735296"/>
          </a:xfrm>
        </p:grpSpPr>
        <p:sp>
          <p:nvSpPr>
            <p:cNvPr id="163" name="Shape 711"/>
            <p:cNvSpPr/>
            <p:nvPr/>
          </p:nvSpPr>
          <p:spPr>
            <a:xfrm>
              <a:off x="4592"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617335"/>
                </a:gs>
                <a:gs pos="46000">
                  <a:srgbClr val="89A14D"/>
                </a:gs>
                <a:gs pos="88000">
                  <a:srgbClr val="CDDCAB"/>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64" name="Shape 712"/>
            <p:cNvSpPr/>
            <p:nvPr/>
          </p:nvSpPr>
          <p:spPr>
            <a:xfrm>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FFFFFF"/>
                </a:buClr>
                <a:buFont typeface="Arial"/>
                <a:defRPr sz="9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100" b="0" i="0" u="none" strike="noStrike" kern="0" cap="none" spc="0" normalizeH="0" baseline="0" noProof="0" dirty="0" smtClean="0">
                  <a:ln>
                    <a:noFill/>
                  </a:ln>
                  <a:solidFill>
                    <a:srgbClr val="000000"/>
                  </a:solidFill>
                  <a:effectLst/>
                  <a:uLnTx/>
                  <a:uFillTx/>
                  <a:latin typeface="Arial"/>
                  <a:cs typeface="Arial"/>
                  <a:sym typeface="Arial"/>
                </a:rPr>
                <a:t>JAK1</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5" name="Group 716"/>
          <p:cNvGrpSpPr/>
          <p:nvPr/>
        </p:nvGrpSpPr>
        <p:grpSpPr>
          <a:xfrm>
            <a:off x="4650411" y="3366123"/>
            <a:ext cx="494834" cy="735297"/>
            <a:chOff x="0" y="0"/>
            <a:chExt cx="494833" cy="735296"/>
          </a:xfrm>
        </p:grpSpPr>
        <p:sp>
          <p:nvSpPr>
            <p:cNvPr id="166" name="Shape 714"/>
            <p:cNvSpPr/>
            <p:nvPr/>
          </p:nvSpPr>
          <p:spPr>
            <a:xfrm>
              <a:off x="4592"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617335"/>
                </a:gs>
                <a:gs pos="46000">
                  <a:srgbClr val="89A14D"/>
                </a:gs>
                <a:gs pos="88000">
                  <a:srgbClr val="CDDCAB"/>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67" name="Shape 715"/>
            <p:cNvSpPr/>
            <p:nvPr/>
          </p:nvSpPr>
          <p:spPr>
            <a:xfrm>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FFFFFF"/>
                </a:buClr>
                <a:buFont typeface="Arial"/>
                <a:defRPr sz="9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100" b="0" i="0" u="none" strike="noStrike" kern="0" cap="none" spc="0" normalizeH="0" baseline="0" noProof="0" dirty="0" smtClean="0">
                  <a:ln>
                    <a:noFill/>
                  </a:ln>
                  <a:solidFill>
                    <a:srgbClr val="000000"/>
                  </a:solidFill>
                  <a:effectLst/>
                  <a:uLnTx/>
                  <a:uFillTx/>
                  <a:latin typeface="Arial"/>
                  <a:cs typeface="Arial"/>
                  <a:sym typeface="Arial"/>
                </a:rPr>
                <a:t>JAK1</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8" name="Group 719"/>
          <p:cNvGrpSpPr/>
          <p:nvPr/>
        </p:nvGrpSpPr>
        <p:grpSpPr>
          <a:xfrm flipH="1">
            <a:off x="4131670" y="3459531"/>
            <a:ext cx="491134" cy="735297"/>
            <a:chOff x="0" y="0"/>
            <a:chExt cx="491133" cy="735296"/>
          </a:xfrm>
        </p:grpSpPr>
        <p:sp>
          <p:nvSpPr>
            <p:cNvPr id="169" name="Shape 717"/>
            <p:cNvSpPr/>
            <p:nvPr/>
          </p:nvSpPr>
          <p:spPr>
            <a:xfrm>
              <a:off x="425"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AA5B03"/>
                </a:gs>
                <a:gs pos="46000">
                  <a:srgbClr val="EB8104"/>
                </a:gs>
                <a:gs pos="88000">
                  <a:srgbClr val="FCCBA1"/>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70" name="Shape 718"/>
            <p:cNvSpPr/>
            <p:nvPr/>
          </p:nvSpPr>
          <p:spPr>
            <a:xfrm flipH="1">
              <a:off x="0" y="282232"/>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JAK2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71" name="Group 722"/>
          <p:cNvGrpSpPr/>
          <p:nvPr/>
        </p:nvGrpSpPr>
        <p:grpSpPr>
          <a:xfrm>
            <a:off x="6081117" y="3420202"/>
            <a:ext cx="497091" cy="735297"/>
            <a:chOff x="0" y="0"/>
            <a:chExt cx="497089" cy="735296"/>
          </a:xfrm>
        </p:grpSpPr>
        <p:sp>
          <p:nvSpPr>
            <p:cNvPr id="172" name="Shape 720"/>
            <p:cNvSpPr/>
            <p:nvPr/>
          </p:nvSpPr>
          <p:spPr>
            <a:xfrm>
              <a:off x="6849" y="0"/>
              <a:ext cx="490240"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AA5B03"/>
                </a:gs>
                <a:gs pos="46000">
                  <a:srgbClr val="EB8104"/>
                </a:gs>
                <a:gs pos="88000">
                  <a:srgbClr val="FCCBA1"/>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73" name="Shape 721"/>
            <p:cNvSpPr/>
            <p:nvPr/>
          </p:nvSpPr>
          <p:spPr>
            <a:xfrm>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JAK2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74" name="Group 725"/>
          <p:cNvGrpSpPr/>
          <p:nvPr/>
        </p:nvGrpSpPr>
        <p:grpSpPr>
          <a:xfrm flipH="1">
            <a:off x="6939744" y="3400539"/>
            <a:ext cx="491135" cy="735297"/>
            <a:chOff x="0" y="0"/>
            <a:chExt cx="491133" cy="735296"/>
          </a:xfrm>
        </p:grpSpPr>
        <p:sp>
          <p:nvSpPr>
            <p:cNvPr id="175" name="Shape 723"/>
            <p:cNvSpPr/>
            <p:nvPr/>
          </p:nvSpPr>
          <p:spPr>
            <a:xfrm>
              <a:off x="348" y="0"/>
              <a:ext cx="490396"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FFFB00"/>
                </a:gs>
                <a:gs pos="46000">
                  <a:srgbClr val="FFFDA9"/>
                </a:gs>
                <a:gs pos="88000">
                  <a:srgbClr val="FFFED5"/>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76" name="Shape 724"/>
            <p:cNvSpPr/>
            <p:nvPr/>
          </p:nvSpPr>
          <p:spPr>
            <a:xfrm flipH="1">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TYK2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77" name="Group 728"/>
          <p:cNvGrpSpPr/>
          <p:nvPr/>
        </p:nvGrpSpPr>
        <p:grpSpPr>
          <a:xfrm>
            <a:off x="7489387" y="3513608"/>
            <a:ext cx="494834" cy="735297"/>
            <a:chOff x="0" y="0"/>
            <a:chExt cx="494833" cy="735296"/>
          </a:xfrm>
        </p:grpSpPr>
        <p:sp>
          <p:nvSpPr>
            <p:cNvPr id="178" name="Shape 726"/>
            <p:cNvSpPr/>
            <p:nvPr/>
          </p:nvSpPr>
          <p:spPr>
            <a:xfrm>
              <a:off x="4592"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AA5B03"/>
                </a:gs>
                <a:gs pos="46000">
                  <a:srgbClr val="EB8104"/>
                </a:gs>
                <a:gs pos="88000">
                  <a:srgbClr val="FCCBA1"/>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79" name="Shape 727"/>
            <p:cNvSpPr/>
            <p:nvPr/>
          </p:nvSpPr>
          <p:spPr>
            <a:xfrm>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JAK2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80" name="Group 731"/>
          <p:cNvGrpSpPr/>
          <p:nvPr/>
        </p:nvGrpSpPr>
        <p:grpSpPr>
          <a:xfrm flipH="1">
            <a:off x="8320211" y="3503776"/>
            <a:ext cx="491135" cy="735297"/>
            <a:chOff x="0" y="0"/>
            <a:chExt cx="491133" cy="735296"/>
          </a:xfrm>
        </p:grpSpPr>
        <p:sp>
          <p:nvSpPr>
            <p:cNvPr id="181" name="Shape 729"/>
            <p:cNvSpPr/>
            <p:nvPr/>
          </p:nvSpPr>
          <p:spPr>
            <a:xfrm>
              <a:off x="425" y="0"/>
              <a:ext cx="490241" cy="735296"/>
            </a:xfrm>
            <a:custGeom>
              <a:avLst/>
              <a:gdLst/>
              <a:ahLst/>
              <a:cxnLst>
                <a:cxn ang="0">
                  <a:pos x="wd2" y="hd2"/>
                </a:cxn>
                <a:cxn ang="5400000">
                  <a:pos x="wd2" y="hd2"/>
                </a:cxn>
                <a:cxn ang="10800000">
                  <a:pos x="wd2" y="hd2"/>
                </a:cxn>
                <a:cxn ang="16200000">
                  <a:pos x="wd2" y="hd2"/>
                </a:cxn>
              </a:cxnLst>
              <a:rect l="0" t="0" r="r" b="b"/>
              <a:pathLst>
                <a:path w="21228" h="21323" extrusionOk="0">
                  <a:moveTo>
                    <a:pt x="182" y="11118"/>
                  </a:moveTo>
                  <a:cubicBezTo>
                    <a:pt x="639" y="10041"/>
                    <a:pt x="2068" y="7997"/>
                    <a:pt x="3268" y="6809"/>
                  </a:cubicBezTo>
                  <a:cubicBezTo>
                    <a:pt x="4468" y="5621"/>
                    <a:pt x="5839" y="4848"/>
                    <a:pt x="7382" y="3991"/>
                  </a:cubicBezTo>
                  <a:cubicBezTo>
                    <a:pt x="8925" y="3135"/>
                    <a:pt x="10811" y="2279"/>
                    <a:pt x="12525" y="1671"/>
                  </a:cubicBezTo>
                  <a:cubicBezTo>
                    <a:pt x="14239" y="1064"/>
                    <a:pt x="16468" y="622"/>
                    <a:pt x="17668" y="345"/>
                  </a:cubicBezTo>
                  <a:cubicBezTo>
                    <a:pt x="18868" y="69"/>
                    <a:pt x="19154" y="-41"/>
                    <a:pt x="19725" y="14"/>
                  </a:cubicBezTo>
                  <a:cubicBezTo>
                    <a:pt x="20296" y="69"/>
                    <a:pt x="20868" y="-207"/>
                    <a:pt x="21096" y="677"/>
                  </a:cubicBezTo>
                  <a:cubicBezTo>
                    <a:pt x="21325" y="1561"/>
                    <a:pt x="21211" y="2804"/>
                    <a:pt x="21096" y="5317"/>
                  </a:cubicBezTo>
                  <a:cubicBezTo>
                    <a:pt x="20982" y="7831"/>
                    <a:pt x="20582" y="13272"/>
                    <a:pt x="20411" y="15758"/>
                  </a:cubicBezTo>
                  <a:cubicBezTo>
                    <a:pt x="20239" y="18244"/>
                    <a:pt x="20296" y="19321"/>
                    <a:pt x="20068" y="20233"/>
                  </a:cubicBezTo>
                  <a:cubicBezTo>
                    <a:pt x="19839" y="21144"/>
                    <a:pt x="19668" y="21062"/>
                    <a:pt x="19039" y="21227"/>
                  </a:cubicBezTo>
                  <a:cubicBezTo>
                    <a:pt x="18411" y="21393"/>
                    <a:pt x="16982" y="21310"/>
                    <a:pt x="16296" y="21227"/>
                  </a:cubicBezTo>
                  <a:cubicBezTo>
                    <a:pt x="15611" y="21144"/>
                    <a:pt x="15611" y="21006"/>
                    <a:pt x="14925" y="20730"/>
                  </a:cubicBezTo>
                  <a:cubicBezTo>
                    <a:pt x="14239" y="20454"/>
                    <a:pt x="13154" y="20122"/>
                    <a:pt x="12182" y="19570"/>
                  </a:cubicBezTo>
                  <a:cubicBezTo>
                    <a:pt x="11211" y="19018"/>
                    <a:pt x="9782" y="18023"/>
                    <a:pt x="9096" y="17416"/>
                  </a:cubicBezTo>
                  <a:cubicBezTo>
                    <a:pt x="8411" y="16808"/>
                    <a:pt x="8068" y="15924"/>
                    <a:pt x="8068" y="15924"/>
                  </a:cubicBezTo>
                  <a:cubicBezTo>
                    <a:pt x="7782" y="15510"/>
                    <a:pt x="7668" y="15123"/>
                    <a:pt x="7382" y="14930"/>
                  </a:cubicBezTo>
                  <a:cubicBezTo>
                    <a:pt x="7096" y="14736"/>
                    <a:pt x="6811" y="14819"/>
                    <a:pt x="6354" y="14764"/>
                  </a:cubicBezTo>
                  <a:cubicBezTo>
                    <a:pt x="5896" y="14709"/>
                    <a:pt x="5325" y="14681"/>
                    <a:pt x="4639" y="14598"/>
                  </a:cubicBezTo>
                  <a:cubicBezTo>
                    <a:pt x="3954" y="14515"/>
                    <a:pt x="2925" y="14488"/>
                    <a:pt x="2239" y="14267"/>
                  </a:cubicBezTo>
                  <a:cubicBezTo>
                    <a:pt x="1554" y="14046"/>
                    <a:pt x="811" y="13576"/>
                    <a:pt x="525" y="13272"/>
                  </a:cubicBezTo>
                  <a:cubicBezTo>
                    <a:pt x="239" y="12968"/>
                    <a:pt x="-275" y="12195"/>
                    <a:pt x="182" y="11118"/>
                  </a:cubicBezTo>
                  <a:close/>
                </a:path>
              </a:pathLst>
            </a:custGeom>
            <a:gradFill flip="none" rotWithShape="1">
              <a:gsLst>
                <a:gs pos="0">
                  <a:srgbClr val="AA5B03"/>
                </a:gs>
                <a:gs pos="46000">
                  <a:srgbClr val="EB8104"/>
                </a:gs>
                <a:gs pos="88000">
                  <a:srgbClr val="FCCBA1"/>
                </a:gs>
              </a:gsLst>
              <a:lin ang="0" scaled="0"/>
            </a:gradFill>
            <a:ln w="25400"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05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82" name="Shape 730"/>
            <p:cNvSpPr/>
            <p:nvPr/>
          </p:nvSpPr>
          <p:spPr>
            <a:xfrm flipH="1">
              <a:off x="0" y="282231"/>
              <a:ext cx="491133" cy="169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57799" marR="57799" algn="ctr" defTabSz="1295400">
                <a:buClr>
                  <a:srgbClr val="000000"/>
                </a:buClr>
                <a:buFont typeface="Arial"/>
                <a:defRPr sz="900" b="1">
                  <a:uFill>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100" b="0" i="0" u="none" strike="noStrike" kern="0" cap="none" spc="0" normalizeH="0" baseline="0" noProof="0" dirty="0" smtClean="0">
                  <a:ln>
                    <a:noFill/>
                  </a:ln>
                  <a:solidFill>
                    <a:prstClr val="black"/>
                  </a:solidFill>
                  <a:effectLst/>
                  <a:uLnTx/>
                  <a:uFillTx/>
                  <a:latin typeface="Arial"/>
                  <a:cs typeface="Arial"/>
                  <a:sym typeface="Arial"/>
                </a:rPr>
                <a:t>JAK2</a:t>
              </a:r>
              <a:endParaRPr kumimoji="0" lang="en-GB" sz="11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83" name="Group 735"/>
          <p:cNvGrpSpPr/>
          <p:nvPr/>
        </p:nvGrpSpPr>
        <p:grpSpPr>
          <a:xfrm>
            <a:off x="255189" y="1782118"/>
            <a:ext cx="1080002" cy="360002"/>
            <a:chOff x="0" y="0"/>
            <a:chExt cx="1080000" cy="360000"/>
          </a:xfrm>
        </p:grpSpPr>
        <p:sp>
          <p:nvSpPr>
            <p:cNvPr id="184" name="Shape 733"/>
            <p:cNvSpPr/>
            <p:nvPr/>
          </p:nvSpPr>
          <p:spPr>
            <a:xfrm>
              <a:off x="0" y="0"/>
              <a:ext cx="1080000" cy="360000"/>
            </a:xfrm>
            <a:prstGeom prst="roundRect">
              <a:avLst>
                <a:gd name="adj" fmla="val 9759"/>
              </a:avLst>
            </a:prstGeom>
            <a:gradFill rotWithShape="1">
              <a:gsLst>
                <a:gs pos="0">
                  <a:srgbClr val="C31F1C">
                    <a:shade val="51000"/>
                    <a:satMod val="130000"/>
                  </a:srgbClr>
                </a:gs>
                <a:gs pos="80000">
                  <a:srgbClr val="C31F1C">
                    <a:shade val="93000"/>
                    <a:satMod val="130000"/>
                  </a:srgbClr>
                </a:gs>
                <a:gs pos="100000">
                  <a:srgbClr val="C31F1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200" b="0" i="0" u="none" strike="noStrike" kern="0" cap="none" spc="0" normalizeH="0" baseline="0" noProof="0" dirty="0">
                <a:ln>
                  <a:noFill/>
                </a:ln>
                <a:solidFill>
                  <a:prstClr val="white"/>
                </a:solidFill>
                <a:effectLst/>
                <a:uLnTx/>
                <a:uFill>
                  <a:solidFill/>
                </a:uFill>
                <a:latin typeface="Arial"/>
                <a:ea typeface="Arial"/>
                <a:cs typeface="Arial"/>
                <a:sym typeface="Arial"/>
              </a:endParaRPr>
            </a:p>
          </p:txBody>
        </p:sp>
        <p:sp>
          <p:nvSpPr>
            <p:cNvPr id="185" name="Shape 734"/>
            <p:cNvSpPr/>
            <p:nvPr/>
          </p:nvSpPr>
          <p:spPr>
            <a:xfrm>
              <a:off x="12949" y="43242"/>
              <a:ext cx="1053705" cy="2695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marL="57799" marR="57799" algn="ctr" defTabSz="1295400">
                <a:buClr>
                  <a:srgbClr val="FFFFFF"/>
                </a:buClr>
                <a:buFont typeface="Arial"/>
                <a:defRPr sz="1100" b="1">
                  <a:solidFill>
                    <a:srgbClr val="FFFFFF"/>
                  </a:solidFill>
                  <a:uFill>
                    <a:solidFill>
                      <a:srgbClr val="FFFFFF"/>
                    </a:solidFill>
                  </a:uFill>
                  <a:latin typeface="Arial"/>
                  <a:ea typeface="Arial"/>
                  <a:cs typeface="Arial"/>
                  <a:sym typeface="Arial"/>
                </a:defRPr>
              </a:lvl1pPr>
            </a:lstStyle>
            <a:p>
              <a:pPr marL="57799" marR="57799" lvl="0" indent="0" algn="ctr" defTabSz="1295400" eaLnBrk="1" fontAlgn="auto" latinLnBrk="0" hangingPunct="1">
                <a:lnSpc>
                  <a:spcPct val="100000"/>
                </a:lnSpc>
                <a:spcBef>
                  <a:spcPts val="0"/>
                </a:spcBef>
                <a:spcAft>
                  <a:spcPts val="0"/>
                </a:spcAft>
                <a:buClr>
                  <a:srgbClr val="FFFFFF"/>
                </a:buClr>
                <a:buSzTx/>
                <a:buFont typeface="Arial"/>
                <a:buNone/>
                <a:tabLst/>
                <a:defRPr sz="1800" b="0">
                  <a:solidFill>
                    <a:srgbClr val="000000"/>
                  </a:solidFill>
                  <a:uFillTx/>
                </a:defRPr>
              </a:pPr>
              <a:r>
                <a:rPr kumimoji="0" lang="en-GB" sz="1400" b="0" i="0" u="none" strike="noStrike" kern="0" cap="none" spc="0" normalizeH="0" baseline="0" noProof="0" dirty="0" smtClean="0">
                  <a:ln>
                    <a:noFill/>
                  </a:ln>
                  <a:solidFill>
                    <a:schemeClr val="bg1"/>
                  </a:solidFill>
                  <a:effectLst/>
                  <a:uLnTx/>
                  <a:uFillTx/>
                  <a:latin typeface="Arial"/>
                  <a:cs typeface="Arial"/>
                  <a:sym typeface="Arial"/>
                </a:rPr>
                <a:t>Baricitinib</a:t>
              </a:r>
              <a:r>
                <a:rPr kumimoji="0" lang="en-GB" sz="1400" b="0" i="0" u="none" strike="noStrike" kern="0" cap="none" spc="0" normalizeH="0" baseline="30000" noProof="0" dirty="0" smtClean="0">
                  <a:ln>
                    <a:noFill/>
                  </a:ln>
                  <a:solidFill>
                    <a:schemeClr val="bg1"/>
                  </a:solidFill>
                  <a:effectLst/>
                  <a:uLnTx/>
                  <a:uFillTx/>
                  <a:latin typeface="Arial"/>
                  <a:cs typeface="Arial"/>
                  <a:sym typeface="Arial"/>
                </a:rPr>
                <a:t>2</a:t>
              </a:r>
              <a:endParaRPr kumimoji="0" lang="en-GB" sz="1400" b="0" i="0" u="none" strike="noStrike" kern="0" cap="none" spc="0" normalizeH="0" baseline="30000" noProof="0" dirty="0">
                <a:ln>
                  <a:noFill/>
                </a:ln>
                <a:solidFill>
                  <a:schemeClr val="bg1"/>
                </a:solidFill>
                <a:effectLst/>
                <a:uLnTx/>
                <a:uFillTx/>
                <a:latin typeface="Arial"/>
                <a:cs typeface="Arial"/>
                <a:sym typeface="Arial"/>
              </a:endParaRPr>
            </a:p>
          </p:txBody>
        </p:sp>
      </p:grpSp>
      <p:grpSp>
        <p:nvGrpSpPr>
          <p:cNvPr id="186" name="Group 738"/>
          <p:cNvGrpSpPr/>
          <p:nvPr/>
        </p:nvGrpSpPr>
        <p:grpSpPr>
          <a:xfrm>
            <a:off x="4469798" y="1199783"/>
            <a:ext cx="1430484" cy="360002"/>
            <a:chOff x="0" y="0"/>
            <a:chExt cx="1188001" cy="360000"/>
          </a:xfrm>
        </p:grpSpPr>
        <p:sp>
          <p:nvSpPr>
            <p:cNvPr id="187" name="Shape 736"/>
            <p:cNvSpPr/>
            <p:nvPr/>
          </p:nvSpPr>
          <p:spPr>
            <a:xfrm>
              <a:off x="0" y="0"/>
              <a:ext cx="1188001" cy="360000"/>
            </a:xfrm>
            <a:prstGeom prst="roundRect">
              <a:avLst>
                <a:gd name="adj" fmla="val 9759"/>
              </a:avLst>
            </a:prstGeom>
            <a:solidFill>
              <a:sysClr val="window" lastClr="FFFFFF">
                <a:lumMod val="50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200" b="0" i="0" u="none" strike="noStrike" kern="0" cap="none" spc="0" normalizeH="0" baseline="0" noProof="0" dirty="0">
                <a:ln>
                  <a:noFill/>
                </a:ln>
                <a:solidFill>
                  <a:prstClr val="white"/>
                </a:solidFill>
                <a:effectLst/>
                <a:uLnTx/>
                <a:uFill>
                  <a:solidFill/>
                </a:uFill>
                <a:latin typeface="Arial"/>
                <a:ea typeface="Arial"/>
                <a:cs typeface="Arial"/>
                <a:sym typeface="Arial"/>
              </a:endParaRPr>
            </a:p>
          </p:txBody>
        </p:sp>
        <p:sp>
          <p:nvSpPr>
            <p:cNvPr id="188" name="Shape 737"/>
            <p:cNvSpPr/>
            <p:nvPr/>
          </p:nvSpPr>
          <p:spPr>
            <a:xfrm>
              <a:off x="9800" y="46518"/>
              <a:ext cx="1169790" cy="269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marL="57799" marR="57799" algn="ctr" defTabSz="1295400">
                <a:buClr>
                  <a:srgbClr val="FFFFFF"/>
                </a:buClr>
                <a:buFont typeface="Calibri"/>
                <a:defRPr sz="1200" b="1">
                  <a:solidFill>
                    <a:srgbClr val="FFFFFF"/>
                  </a:solidFill>
                  <a:uFill>
                    <a:solidFill>
                      <a:srgbClr val="FFFFFF"/>
                    </a:solidFill>
                  </a:uFill>
                </a:defRPr>
              </a:lvl1pPr>
            </a:lstStyle>
            <a:p>
              <a:pPr lvl="0" algn="l">
                <a:defRPr sz="1800" b="0">
                  <a:solidFill>
                    <a:srgbClr val="000000"/>
                  </a:solidFill>
                  <a:uFillTx/>
                </a:defRPr>
              </a:pPr>
              <a:r>
                <a:rPr lang="en-GB" altLang="en-US" sz="1400" dirty="0" err="1" smtClean="0">
                  <a:solidFill>
                    <a:schemeClr val="bg1"/>
                  </a:solidFill>
                </a:rPr>
                <a:t>Decernotinib</a:t>
              </a:r>
              <a:r>
                <a:rPr lang="en-GB" altLang="en-US" sz="1400" dirty="0" smtClean="0">
                  <a:solidFill>
                    <a:schemeClr val="bg1"/>
                  </a:solidFill>
                </a:rPr>
                <a:t> </a:t>
              </a:r>
              <a:r>
                <a:rPr kumimoji="0" lang="en-GB" sz="1400" b="0" i="0" u="none" strike="noStrike" kern="0" cap="none" spc="0" normalizeH="0" baseline="30000" noProof="0" dirty="0" smtClean="0">
                  <a:ln>
                    <a:noFill/>
                  </a:ln>
                  <a:solidFill>
                    <a:schemeClr val="bg1"/>
                  </a:solidFill>
                  <a:effectLst/>
                  <a:uLnTx/>
                  <a:uFillTx/>
                </a:rPr>
                <a:t>3</a:t>
              </a:r>
              <a:endParaRPr kumimoji="0" lang="en-GB" sz="1400" b="0" i="0" u="none" strike="noStrike" kern="0" cap="none" spc="0" normalizeH="0" baseline="30000" noProof="0" dirty="0">
                <a:ln>
                  <a:noFill/>
                </a:ln>
                <a:solidFill>
                  <a:schemeClr val="bg1"/>
                </a:solidFill>
                <a:effectLst/>
                <a:uLnTx/>
                <a:uFillTx/>
              </a:endParaRPr>
            </a:p>
          </p:txBody>
        </p:sp>
      </p:grpSp>
      <p:grpSp>
        <p:nvGrpSpPr>
          <p:cNvPr id="189" name="Group 741"/>
          <p:cNvGrpSpPr/>
          <p:nvPr/>
        </p:nvGrpSpPr>
        <p:grpSpPr>
          <a:xfrm>
            <a:off x="4469798" y="1782118"/>
            <a:ext cx="1430484" cy="360002"/>
            <a:chOff x="0" y="0"/>
            <a:chExt cx="1188001" cy="360000"/>
          </a:xfrm>
        </p:grpSpPr>
        <p:sp>
          <p:nvSpPr>
            <p:cNvPr id="190" name="Shape 739"/>
            <p:cNvSpPr/>
            <p:nvPr/>
          </p:nvSpPr>
          <p:spPr>
            <a:xfrm>
              <a:off x="0" y="0"/>
              <a:ext cx="1188001" cy="360000"/>
            </a:xfrm>
            <a:prstGeom prst="roundRect">
              <a:avLst>
                <a:gd name="adj" fmla="val 9759"/>
              </a:avLst>
            </a:prstGeom>
            <a:gradFill rotWithShape="1">
              <a:gsLst>
                <a:gs pos="0">
                  <a:srgbClr val="005CB9">
                    <a:shade val="51000"/>
                    <a:satMod val="130000"/>
                  </a:srgbClr>
                </a:gs>
                <a:gs pos="80000">
                  <a:srgbClr val="005CB9">
                    <a:shade val="93000"/>
                    <a:satMod val="130000"/>
                  </a:srgbClr>
                </a:gs>
                <a:gs pos="100000">
                  <a:srgbClr val="005CB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200" b="0" i="0" u="none" strike="noStrike" kern="0" cap="none" spc="0" normalizeH="0" baseline="0" noProof="0" dirty="0">
                <a:ln>
                  <a:noFill/>
                </a:ln>
                <a:solidFill>
                  <a:prstClr val="white"/>
                </a:solidFill>
                <a:effectLst/>
                <a:uLnTx/>
                <a:uFill>
                  <a:solidFill/>
                </a:uFill>
                <a:latin typeface="Arial"/>
                <a:ea typeface="Arial"/>
                <a:cs typeface="Arial"/>
                <a:sym typeface="Arial"/>
              </a:endParaRPr>
            </a:p>
          </p:txBody>
        </p:sp>
        <p:sp>
          <p:nvSpPr>
            <p:cNvPr id="191" name="Shape 740"/>
            <p:cNvSpPr/>
            <p:nvPr/>
          </p:nvSpPr>
          <p:spPr>
            <a:xfrm>
              <a:off x="9800" y="46518"/>
              <a:ext cx="1169790" cy="2695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marL="57799" marR="57799" algn="ctr" defTabSz="1295400">
                <a:buClr>
                  <a:srgbClr val="FFFFFF"/>
                </a:buClr>
                <a:buFont typeface="Calibri"/>
                <a:defRPr sz="1200" b="1">
                  <a:solidFill>
                    <a:srgbClr val="FFFFFF"/>
                  </a:solidFill>
                  <a:uFill>
                    <a:solidFill>
                      <a:srgbClr val="FFFFFF"/>
                    </a:solidFill>
                  </a:uFill>
                </a:defRPr>
              </a:lvl1pPr>
            </a:lstStyle>
            <a:p>
              <a:pPr lvl="0" algn="l">
                <a:defRPr sz="1800" b="0">
                  <a:solidFill>
                    <a:srgbClr val="000000"/>
                  </a:solidFill>
                  <a:uFillTx/>
                </a:defRPr>
              </a:pPr>
              <a:r>
                <a:rPr lang="en-GB" sz="1400" dirty="0" err="1" smtClean="0">
                  <a:solidFill>
                    <a:schemeClr val="bg1"/>
                  </a:solidFill>
                  <a:latin typeface="Arial" panose="020B0604020202020204" pitchFamily="34" charset="0"/>
                  <a:cs typeface="Arial" panose="020B0604020202020204" pitchFamily="34" charset="0"/>
                </a:rPr>
                <a:t>Filgotinib</a:t>
              </a:r>
              <a:r>
                <a:rPr lang="en-GB" sz="1400" dirty="0" smtClean="0">
                  <a:solidFill>
                    <a:schemeClr val="bg1"/>
                  </a:solidFill>
                  <a:latin typeface="Arial" panose="020B0604020202020204" pitchFamily="34" charset="0"/>
                  <a:cs typeface="Arial" panose="020B0604020202020204" pitchFamily="34" charset="0"/>
                </a:rPr>
                <a:t> </a:t>
              </a:r>
              <a:r>
                <a:rPr kumimoji="0" lang="en-GB" sz="1400" b="0" i="0" u="none" strike="noStrike" kern="0" cap="none" spc="0" normalizeH="0" baseline="30000" noProof="0" dirty="0" smtClean="0">
                  <a:ln>
                    <a:noFill/>
                  </a:ln>
                  <a:solidFill>
                    <a:schemeClr val="bg1"/>
                  </a:solidFill>
                  <a:effectLst/>
                  <a:uLnTx/>
                  <a:uFillTx/>
                </a:rPr>
                <a:t>4</a:t>
              </a:r>
              <a:endParaRPr kumimoji="0" lang="en-GB" sz="1400" b="0" i="0" u="none" strike="noStrike" kern="0" cap="none" spc="0" normalizeH="0" baseline="30000" noProof="0" dirty="0">
                <a:ln>
                  <a:noFill/>
                </a:ln>
                <a:solidFill>
                  <a:schemeClr val="bg1"/>
                </a:solidFill>
                <a:effectLst/>
                <a:uLnTx/>
                <a:uFillTx/>
              </a:endParaRPr>
            </a:p>
          </p:txBody>
        </p:sp>
      </p:grpSp>
      <p:grpSp>
        <p:nvGrpSpPr>
          <p:cNvPr id="192" name="Group 744"/>
          <p:cNvGrpSpPr/>
          <p:nvPr/>
        </p:nvGrpSpPr>
        <p:grpSpPr>
          <a:xfrm>
            <a:off x="1378288" y="1782118"/>
            <a:ext cx="3024002" cy="360002"/>
            <a:chOff x="0" y="0"/>
            <a:chExt cx="3024001" cy="360000"/>
          </a:xfrm>
        </p:grpSpPr>
        <p:sp>
          <p:nvSpPr>
            <p:cNvPr id="193" name="Shape 742"/>
            <p:cNvSpPr/>
            <p:nvPr/>
          </p:nvSpPr>
          <p:spPr>
            <a:xfrm>
              <a:off x="0" y="0"/>
              <a:ext cx="3024001" cy="360000"/>
            </a:xfrm>
            <a:prstGeom prst="roundRect">
              <a:avLst>
                <a:gd name="adj" fmla="val 9759"/>
              </a:avLst>
            </a:prstGeom>
            <a:solidFill>
              <a:srgbClr val="FFFFFF"/>
            </a:solidFill>
            <a:ln w="9525"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60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94" name="Shape 743"/>
            <p:cNvSpPr/>
            <p:nvPr/>
          </p:nvSpPr>
          <p:spPr>
            <a:xfrm>
              <a:off x="13399" y="61907"/>
              <a:ext cx="3000376" cy="238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p>
              <a:pPr marL="57799" marR="57799" lvl="0" indent="0" defTabSz="1295400" eaLnBrk="1" fontAlgn="auto" latinLnBrk="0" hangingPunct="1">
                <a:lnSpc>
                  <a:spcPct val="100000"/>
                </a:lnSpc>
                <a:spcBef>
                  <a:spcPts val="0"/>
                </a:spcBef>
                <a:spcAft>
                  <a:spcPts val="0"/>
                </a:spcAft>
                <a:buClr>
                  <a:srgbClr val="000000"/>
                </a:buClr>
                <a:buSzTx/>
                <a:buFont typeface="Calibri"/>
                <a:buNone/>
                <a:tabLst/>
                <a:defRPr/>
              </a:pPr>
              <a:r>
                <a:rPr kumimoji="0" lang="en-GB" sz="1200" b="0" i="0" u="none" strike="noStrike" kern="0" cap="none" spc="0" normalizeH="0" baseline="0" noProof="0" dirty="0" smtClean="0">
                  <a:ln>
                    <a:noFill/>
                  </a:ln>
                  <a:solidFill>
                    <a:prstClr val="black"/>
                  </a:solidFill>
                  <a:effectLst/>
                  <a:uLnTx/>
                  <a:uFill>
                    <a:solidFill/>
                  </a:uFill>
                </a:rPr>
                <a:t>Specificity for </a:t>
              </a:r>
              <a:r>
                <a:rPr kumimoji="0" lang="en-GB" sz="1200" b="1" i="0" u="none" strike="noStrike" kern="0" cap="none" spc="0" normalizeH="0" baseline="0" noProof="0" dirty="0" smtClean="0">
                  <a:ln>
                    <a:noFill/>
                  </a:ln>
                  <a:solidFill>
                    <a:prstClr val="black"/>
                  </a:solidFill>
                  <a:effectLst/>
                  <a:uLnTx/>
                  <a:uFill>
                    <a:solidFill/>
                  </a:uFill>
                </a:rPr>
                <a:t>JAK1 </a:t>
              </a:r>
              <a:r>
                <a:rPr kumimoji="0" lang="en-GB" sz="1200" b="0" i="0" u="none" strike="noStrike" kern="0" cap="none" spc="0" normalizeH="0" baseline="0" noProof="0" dirty="0" smtClean="0">
                  <a:ln>
                    <a:noFill/>
                  </a:ln>
                  <a:solidFill>
                    <a:prstClr val="black"/>
                  </a:solidFill>
                  <a:effectLst/>
                  <a:uLnTx/>
                  <a:uFill>
                    <a:solidFill/>
                  </a:uFill>
                </a:rPr>
                <a:t>and </a:t>
              </a:r>
              <a:r>
                <a:rPr kumimoji="0" lang="en-GB" sz="1200" b="1" i="0" u="none" strike="noStrike" kern="0" cap="none" spc="0" normalizeH="0" baseline="0" noProof="0" dirty="0" smtClean="0">
                  <a:ln>
                    <a:noFill/>
                  </a:ln>
                  <a:solidFill>
                    <a:prstClr val="black"/>
                  </a:solidFill>
                  <a:effectLst/>
                  <a:uLnTx/>
                  <a:uFill>
                    <a:solidFill/>
                  </a:uFill>
                </a:rPr>
                <a:t>JAK2</a:t>
              </a:r>
            </a:p>
          </p:txBody>
        </p:sp>
      </p:grpSp>
      <p:grpSp>
        <p:nvGrpSpPr>
          <p:cNvPr id="195" name="Group 747"/>
          <p:cNvGrpSpPr/>
          <p:nvPr/>
        </p:nvGrpSpPr>
        <p:grpSpPr>
          <a:xfrm>
            <a:off x="5944157" y="1199784"/>
            <a:ext cx="3024002" cy="360002"/>
            <a:chOff x="0" y="0"/>
            <a:chExt cx="3024001" cy="360000"/>
          </a:xfrm>
          <a:noFill/>
        </p:grpSpPr>
        <p:sp>
          <p:nvSpPr>
            <p:cNvPr id="196" name="Shape 745"/>
            <p:cNvSpPr/>
            <p:nvPr/>
          </p:nvSpPr>
          <p:spPr>
            <a:xfrm>
              <a:off x="0" y="0"/>
              <a:ext cx="3024001" cy="360000"/>
            </a:xfrm>
            <a:prstGeom prst="roundRect">
              <a:avLst>
                <a:gd name="adj" fmla="val 9759"/>
              </a:avLst>
            </a:prstGeom>
            <a:grpFill/>
            <a:ln w="9525"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60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197" name="Shape 746"/>
            <p:cNvSpPr/>
            <p:nvPr/>
          </p:nvSpPr>
          <p:spPr>
            <a:xfrm>
              <a:off x="13399" y="61907"/>
              <a:ext cx="3000376" cy="238766"/>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p>
              <a:pPr marL="57799" marR="57799" lvl="0" indent="0" defTabSz="1295400" eaLnBrk="1" fontAlgn="auto" latinLnBrk="0" hangingPunct="1">
                <a:lnSpc>
                  <a:spcPct val="100000"/>
                </a:lnSpc>
                <a:spcBef>
                  <a:spcPts val="0"/>
                </a:spcBef>
                <a:spcAft>
                  <a:spcPts val="0"/>
                </a:spcAft>
                <a:buClr>
                  <a:srgbClr val="000000"/>
                </a:buClr>
                <a:buSzTx/>
                <a:buFont typeface="Calibri"/>
                <a:buNone/>
                <a:tabLst/>
                <a:defRPr/>
              </a:pPr>
              <a:r>
                <a:rPr kumimoji="0" lang="en-GB" sz="1200" b="0" i="0" u="none" strike="noStrike" kern="0" cap="none" spc="0" normalizeH="0" baseline="0" noProof="0" dirty="0" smtClean="0">
                  <a:ln>
                    <a:noFill/>
                  </a:ln>
                  <a:solidFill>
                    <a:prstClr val="black"/>
                  </a:solidFill>
                  <a:effectLst/>
                  <a:uLnTx/>
                  <a:uFill>
                    <a:solidFill/>
                  </a:uFill>
                </a:rPr>
                <a:t>Specificity for </a:t>
              </a:r>
              <a:r>
                <a:rPr kumimoji="0" lang="en-GB" sz="1200" b="1" i="0" u="none" strike="noStrike" kern="0" cap="none" spc="0" normalizeH="0" baseline="0" noProof="0" dirty="0" smtClean="0">
                  <a:ln>
                    <a:noFill/>
                  </a:ln>
                  <a:solidFill>
                    <a:prstClr val="black"/>
                  </a:solidFill>
                  <a:effectLst/>
                  <a:uLnTx/>
                  <a:uFill>
                    <a:solidFill/>
                  </a:uFill>
                </a:rPr>
                <a:t>JAK3</a:t>
              </a:r>
              <a:endParaRPr kumimoji="0" lang="en-GB" sz="1200" b="0" i="0" u="none" strike="noStrike" kern="0" cap="none" spc="0" normalizeH="0" baseline="0" noProof="0" dirty="0" smtClean="0">
                <a:ln>
                  <a:noFill/>
                </a:ln>
                <a:solidFill>
                  <a:prstClr val="black"/>
                </a:solidFill>
                <a:effectLst/>
                <a:uLnTx/>
                <a:uFill>
                  <a:solidFill/>
                </a:uFill>
              </a:endParaRPr>
            </a:p>
          </p:txBody>
        </p:sp>
      </p:grpSp>
      <p:grpSp>
        <p:nvGrpSpPr>
          <p:cNvPr id="198" name="Group 750"/>
          <p:cNvGrpSpPr/>
          <p:nvPr/>
        </p:nvGrpSpPr>
        <p:grpSpPr>
          <a:xfrm>
            <a:off x="5944157" y="1782118"/>
            <a:ext cx="3096907" cy="360002"/>
            <a:chOff x="0" y="0"/>
            <a:chExt cx="3096906" cy="360000"/>
          </a:xfrm>
          <a:noFill/>
        </p:grpSpPr>
        <p:sp>
          <p:nvSpPr>
            <p:cNvPr id="199" name="Shape 748"/>
            <p:cNvSpPr/>
            <p:nvPr/>
          </p:nvSpPr>
          <p:spPr>
            <a:xfrm>
              <a:off x="0" y="0"/>
              <a:ext cx="3024001" cy="360000"/>
            </a:xfrm>
            <a:prstGeom prst="roundRect">
              <a:avLst>
                <a:gd name="adj" fmla="val 9759"/>
              </a:avLst>
            </a:prstGeom>
            <a:grpFill/>
            <a:ln w="9525"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60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200" name="Shape 749"/>
            <p:cNvSpPr/>
            <p:nvPr/>
          </p:nvSpPr>
          <p:spPr>
            <a:xfrm>
              <a:off x="30843" y="61907"/>
              <a:ext cx="3066063" cy="238766"/>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p>
              <a:pPr marL="57799" marR="57799" lvl="0" indent="0" defTabSz="1295400" eaLnBrk="1" fontAlgn="auto" latinLnBrk="0" hangingPunct="1">
                <a:lnSpc>
                  <a:spcPct val="100000"/>
                </a:lnSpc>
                <a:spcBef>
                  <a:spcPts val="0"/>
                </a:spcBef>
                <a:spcAft>
                  <a:spcPts val="0"/>
                </a:spcAft>
                <a:buClr>
                  <a:srgbClr val="000000"/>
                </a:buClr>
                <a:buSzTx/>
                <a:buFont typeface="Calibri"/>
                <a:buNone/>
                <a:tabLst/>
                <a:defRPr/>
              </a:pPr>
              <a:r>
                <a:rPr kumimoji="0" lang="en-GB" sz="1200" b="0" i="0" u="none" strike="noStrike" kern="0" cap="none" spc="0" normalizeH="0" baseline="0" noProof="0" dirty="0" smtClean="0">
                  <a:ln>
                    <a:noFill/>
                  </a:ln>
                  <a:solidFill>
                    <a:prstClr val="black"/>
                  </a:solidFill>
                  <a:effectLst/>
                  <a:uLnTx/>
                  <a:uFill>
                    <a:solidFill/>
                  </a:uFill>
                </a:rPr>
                <a:t>Specificity for </a:t>
              </a:r>
              <a:r>
                <a:rPr kumimoji="0" lang="en-GB" sz="1200" b="1" i="0" u="none" strike="noStrike" kern="0" cap="none" spc="0" normalizeH="0" baseline="0" noProof="0" dirty="0" smtClean="0">
                  <a:ln>
                    <a:noFill/>
                  </a:ln>
                  <a:solidFill>
                    <a:prstClr val="black"/>
                  </a:solidFill>
                  <a:effectLst/>
                  <a:uLnTx/>
                  <a:uFill>
                    <a:solidFill/>
                  </a:uFill>
                </a:rPr>
                <a:t>JAK1</a:t>
              </a:r>
              <a:endParaRPr kumimoji="0" lang="en-GB" sz="1200" b="0" i="0" u="none" strike="noStrike" kern="0" cap="none" spc="0" normalizeH="0" baseline="0" noProof="0" dirty="0" smtClean="0">
                <a:ln>
                  <a:noFill/>
                </a:ln>
                <a:solidFill>
                  <a:prstClr val="black"/>
                </a:solidFill>
                <a:effectLst/>
                <a:uLnTx/>
                <a:uFill>
                  <a:solidFill/>
                </a:uFill>
              </a:endParaRPr>
            </a:p>
          </p:txBody>
        </p:sp>
      </p:grpSp>
      <p:grpSp>
        <p:nvGrpSpPr>
          <p:cNvPr id="201" name="Group 753"/>
          <p:cNvGrpSpPr/>
          <p:nvPr/>
        </p:nvGrpSpPr>
        <p:grpSpPr>
          <a:xfrm>
            <a:off x="1174544" y="1199784"/>
            <a:ext cx="3196214" cy="360002"/>
            <a:chOff x="-203744" y="0"/>
            <a:chExt cx="3196213" cy="360000"/>
          </a:xfrm>
        </p:grpSpPr>
        <p:sp>
          <p:nvSpPr>
            <p:cNvPr id="202" name="Shape 751"/>
            <p:cNvSpPr/>
            <p:nvPr/>
          </p:nvSpPr>
          <p:spPr>
            <a:xfrm>
              <a:off x="-31532" y="0"/>
              <a:ext cx="3024001" cy="360000"/>
            </a:xfrm>
            <a:prstGeom prst="roundRect">
              <a:avLst>
                <a:gd name="adj" fmla="val 9759"/>
              </a:avLst>
            </a:prstGeom>
            <a:solidFill>
              <a:srgbClr val="FFFFFF"/>
            </a:solidFill>
            <a:ln w="9525" cap="flat">
              <a:noFill/>
              <a:round/>
            </a:ln>
            <a:effectLst/>
          </p:spPr>
          <p:txBody>
            <a:bodyPr wrap="square" lIns="35718" tIns="35718" rIns="35718" bIns="35718" numCol="1" anchor="ctr">
              <a:noAutofit/>
            </a:bodyPr>
            <a:lstStyle/>
            <a:p>
              <a:pPr marL="57799" marR="57799" lvl="0" indent="0" defTabSz="1295400" eaLnBrk="1" fontAlgn="auto" latinLnBrk="0" hangingPunct="1">
                <a:lnSpc>
                  <a:spcPct val="100000"/>
                </a:lnSpc>
                <a:spcBef>
                  <a:spcPts val="0"/>
                </a:spcBef>
                <a:spcAft>
                  <a:spcPts val="0"/>
                </a:spcAft>
                <a:buClrTx/>
                <a:buSzTx/>
                <a:buFontTx/>
                <a:buNone/>
                <a:tabLst/>
                <a:defRPr sz="1600">
                  <a:uFill>
                    <a:solidFill/>
                  </a:uFill>
                  <a:latin typeface="Arial"/>
                  <a:ea typeface="Arial"/>
                  <a:cs typeface="Arial"/>
                  <a:sym typeface="Arial"/>
                </a:defRPr>
              </a:pPr>
              <a:endParaRPr kumimoji="0" lang="en-GB" sz="1600" b="0" i="0" u="none" strike="noStrike" kern="0" cap="none" spc="0" normalizeH="0" baseline="0" noProof="0" dirty="0">
                <a:ln>
                  <a:noFill/>
                </a:ln>
                <a:solidFill>
                  <a:prstClr val="black"/>
                </a:solidFill>
                <a:effectLst/>
                <a:uLnTx/>
                <a:uFill>
                  <a:solidFill/>
                </a:uFill>
                <a:latin typeface="Arial"/>
                <a:ea typeface="Arial"/>
                <a:cs typeface="Arial"/>
                <a:sym typeface="Arial"/>
              </a:endParaRPr>
            </a:p>
          </p:txBody>
        </p:sp>
        <p:sp>
          <p:nvSpPr>
            <p:cNvPr id="203" name="Shape 752"/>
            <p:cNvSpPr/>
            <p:nvPr/>
          </p:nvSpPr>
          <p:spPr>
            <a:xfrm>
              <a:off x="-203744" y="46591"/>
              <a:ext cx="3000376" cy="238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p>
              <a:pPr marL="57799" marR="57799" lvl="0" indent="0" algn="ctr" defTabSz="1295400" eaLnBrk="1" fontAlgn="auto" latinLnBrk="0" hangingPunct="1">
                <a:lnSpc>
                  <a:spcPct val="100000"/>
                </a:lnSpc>
                <a:spcBef>
                  <a:spcPts val="0"/>
                </a:spcBef>
                <a:spcAft>
                  <a:spcPts val="0"/>
                </a:spcAft>
                <a:buClr>
                  <a:srgbClr val="000000"/>
                </a:buClr>
                <a:buSzTx/>
                <a:buFont typeface="Calibri"/>
                <a:buNone/>
                <a:tabLst/>
                <a:defRPr/>
              </a:pPr>
              <a:r>
                <a:rPr kumimoji="0" lang="en-GB" sz="1200" b="0" i="0" u="none" strike="noStrike" kern="0" cap="none" spc="0" normalizeH="0" baseline="0" noProof="0" dirty="0" smtClean="0">
                  <a:ln>
                    <a:noFill/>
                  </a:ln>
                  <a:solidFill>
                    <a:prstClr val="black"/>
                  </a:solidFill>
                  <a:effectLst/>
                  <a:uLnTx/>
                  <a:uFill>
                    <a:solidFill/>
                  </a:uFill>
                </a:rPr>
                <a:t>Specificity for </a:t>
              </a:r>
              <a:r>
                <a:rPr kumimoji="0" lang="en-GB" sz="1200" b="1" i="0" u="none" strike="noStrike" kern="0" cap="none" spc="0" normalizeH="0" baseline="0" noProof="0" dirty="0" smtClean="0">
                  <a:ln>
                    <a:noFill/>
                  </a:ln>
                  <a:solidFill>
                    <a:prstClr val="black"/>
                  </a:solidFill>
                  <a:effectLst/>
                  <a:uLnTx/>
                  <a:uFill>
                    <a:solidFill/>
                  </a:uFill>
                </a:rPr>
                <a:t>JAK1 and JAK3 </a:t>
              </a:r>
              <a:r>
                <a:rPr kumimoji="0" lang="en-GB" sz="1200" b="0" i="0" u="none" strike="noStrike" kern="0" cap="none" spc="0" normalizeH="0" baseline="0" noProof="0" dirty="0" smtClean="0">
                  <a:ln>
                    <a:noFill/>
                  </a:ln>
                  <a:solidFill>
                    <a:prstClr val="black"/>
                  </a:solidFill>
                  <a:effectLst/>
                  <a:uLnTx/>
                  <a:uFill>
                    <a:solidFill/>
                  </a:uFill>
                </a:rPr>
                <a:t>over JAK2</a:t>
              </a:r>
            </a:p>
          </p:txBody>
        </p:sp>
      </p:grpSp>
      <p:sp>
        <p:nvSpPr>
          <p:cNvPr id="204" name="Shape 755"/>
          <p:cNvSpPr/>
          <p:nvPr/>
        </p:nvSpPr>
        <p:spPr>
          <a:xfrm>
            <a:off x="166658" y="1089713"/>
            <a:ext cx="8791275" cy="1211261"/>
          </a:xfrm>
          <a:prstGeom prst="roundRect">
            <a:avLst>
              <a:gd name="adj" fmla="val 19572"/>
            </a:avLst>
          </a:prstGeom>
          <a:ln w="25400">
            <a:solidFill>
              <a:srgbClr val="FF2600"/>
            </a:solidFill>
            <a:round/>
          </a:ln>
        </p:spPr>
        <p:txBody>
          <a:bodyPr lIns="35718" tIns="35718" rIns="35718" bIns="35718" anchor="ctr"/>
          <a:lstStyle/>
          <a:p>
            <a:pPr marL="57799" marR="57799" defTabSz="1295400">
              <a:defRPr sz="1600">
                <a:uFill>
                  <a:solidFill/>
                </a:uFill>
                <a:latin typeface="Arial"/>
                <a:ea typeface="Arial"/>
                <a:cs typeface="Arial"/>
                <a:sym typeface="Arial"/>
              </a:defRPr>
            </a:pPr>
            <a:endParaRPr lang="en-GB" sz="1600" dirty="0">
              <a:solidFill>
                <a:prstClr val="black"/>
              </a:solidFill>
              <a:uFill>
                <a:solidFill/>
              </a:uFill>
              <a:ea typeface="Arial"/>
              <a:cs typeface="Arial"/>
              <a:sym typeface="Arial"/>
            </a:endParaRPr>
          </a:p>
        </p:txBody>
      </p:sp>
      <p:sp>
        <p:nvSpPr>
          <p:cNvPr id="205" name="Shape 732"/>
          <p:cNvSpPr/>
          <p:nvPr/>
        </p:nvSpPr>
        <p:spPr>
          <a:xfrm>
            <a:off x="538780" y="5796204"/>
            <a:ext cx="8793163" cy="673381"/>
          </a:xfrm>
          <a:prstGeom prst="rect">
            <a:avLst/>
          </a:prstGeom>
          <a:ln w="3175">
            <a:round/>
          </a:ln>
          <a:extLst>
            <a:ext uri="{C572A759-6A51-4108-AA02-DFA0A04FC94B}">
              <ma14:wrappingTextBoxFlag xmlns:ma14="http://schemas.microsoft.com/office/mac/drawingml/2011/main" val="1"/>
            </a:ext>
          </a:extLst>
        </p:spPr>
        <p:txBody>
          <a:bodyPr wrap="square" lIns="182880" tIns="26789" rIns="26789" bIns="274320" anchor="b" anchorCtr="0">
            <a:spAutoFit/>
          </a:bodyPr>
          <a:lstStyle>
            <a:lvl1pPr marL="57799" marR="57799" defTabSz="1295400">
              <a:buClr>
                <a:srgbClr val="000000"/>
              </a:buClr>
              <a:buFont typeface="Calibri"/>
              <a:defRPr sz="1200">
                <a:uFill>
                  <a:solidFill/>
                </a:uFill>
              </a:defRPr>
            </a:lvl1pPr>
          </a:lstStyle>
          <a:p>
            <a:pPr marL="0" marR="57799" lvl="0" indent="0" defTabSz="1295400" eaLnBrk="1" fontAlgn="auto" latinLnBrk="0" hangingPunct="1">
              <a:lnSpc>
                <a:spcPct val="100000"/>
              </a:lnSpc>
              <a:spcBef>
                <a:spcPts val="0"/>
              </a:spcBef>
              <a:spcAft>
                <a:spcPts val="0"/>
              </a:spcAft>
              <a:buClr>
                <a:srgbClr val="000000"/>
              </a:buClr>
              <a:buSzTx/>
              <a:buFont typeface="Calibri"/>
              <a:buNone/>
              <a:tabLst/>
              <a:defRPr sz="1800">
                <a:uFillTx/>
              </a:defRPr>
            </a:pPr>
            <a:r>
              <a:rPr kumimoji="0" lang="en-GB" sz="800" b="0" i="0" u="none" strike="noStrike" kern="0" cap="none" spc="0" normalizeH="0" baseline="0" noProof="0" dirty="0" smtClean="0">
                <a:ln>
                  <a:noFill/>
                </a:ln>
                <a:solidFill>
                  <a:prstClr val="black"/>
                </a:solidFill>
                <a:effectLst/>
                <a:uLnTx/>
                <a:uFillTx/>
              </a:rPr>
              <a:t>Reprinted (adapted) with permission from Clark JD et al. [Epub ahead of print January 23, 2014]. </a:t>
            </a:r>
            <a:r>
              <a:rPr kumimoji="0" lang="en-GB" sz="800" b="0" i="1" u="none" strike="noStrike" kern="0" cap="none" spc="0" normalizeH="0" baseline="0" noProof="0" dirty="0" smtClean="0">
                <a:ln>
                  <a:noFill/>
                </a:ln>
                <a:solidFill>
                  <a:prstClr val="black"/>
                </a:solidFill>
                <a:effectLst/>
                <a:uLnTx/>
                <a:uFillTx/>
              </a:rPr>
              <a:t>J Med Chem</a:t>
            </a:r>
            <a:r>
              <a:rPr kumimoji="0" lang="en-GB" sz="800" b="0" i="0" u="none" strike="noStrike" kern="0" cap="none" spc="0" normalizeH="0" baseline="0" noProof="0" dirty="0" smtClean="0">
                <a:ln>
                  <a:noFill/>
                </a:ln>
                <a:solidFill>
                  <a:prstClr val="black"/>
                </a:solidFill>
                <a:effectLst/>
                <a:uLnTx/>
                <a:uFillTx/>
              </a:rPr>
              <a:t>. </a:t>
            </a:r>
            <a:r>
              <a:rPr kumimoji="0" lang="en-GB" sz="800" b="0" i="0" u="none" strike="noStrike" kern="0" cap="none" spc="0" normalizeH="0" baseline="0" noProof="0" dirty="0" err="1" smtClean="0">
                <a:ln>
                  <a:noFill/>
                </a:ln>
                <a:solidFill>
                  <a:prstClr val="black"/>
                </a:solidFill>
                <a:effectLst/>
                <a:uLnTx/>
                <a:uFillTx/>
              </a:rPr>
              <a:t>doi</a:t>
            </a:r>
            <a:r>
              <a:rPr kumimoji="0" lang="en-GB" sz="800" b="0" i="0" u="none" strike="noStrike" kern="0" cap="none" spc="0" normalizeH="0" baseline="0" noProof="0" dirty="0" smtClean="0">
                <a:ln>
                  <a:noFill/>
                </a:ln>
                <a:solidFill>
                  <a:prstClr val="black"/>
                </a:solidFill>
                <a:effectLst/>
                <a:uLnTx/>
                <a:uFillTx/>
              </a:rPr>
              <a:t>: 10.1021/jm401490p Copyright 2014, American Chemical Society.</a:t>
            </a:r>
          </a:p>
          <a:p>
            <a:pPr marL="0" marR="57799" lvl="0" indent="0" defTabSz="1295400" eaLnBrk="1" fontAlgn="auto" latinLnBrk="0" hangingPunct="1">
              <a:lnSpc>
                <a:spcPct val="100000"/>
              </a:lnSpc>
              <a:spcBef>
                <a:spcPts val="0"/>
              </a:spcBef>
              <a:spcAft>
                <a:spcPts val="0"/>
              </a:spcAft>
              <a:buClr>
                <a:srgbClr val="000000"/>
              </a:buClr>
              <a:buSzTx/>
              <a:buFont typeface="Calibri"/>
              <a:buNone/>
              <a:tabLst/>
              <a:defRPr sz="1800">
                <a:uFillTx/>
              </a:defRPr>
            </a:pPr>
            <a:r>
              <a:rPr kumimoji="0" lang="en-GB" sz="800" b="0" i="0" u="none" strike="noStrike" kern="0" cap="none" spc="0" normalizeH="0" baseline="0" noProof="0" dirty="0" smtClean="0">
                <a:ln>
                  <a:noFill/>
                </a:ln>
                <a:solidFill>
                  <a:prstClr val="black"/>
                </a:solidFill>
                <a:effectLst/>
                <a:uLnTx/>
                <a:uFillTx/>
              </a:rPr>
              <a:t>NK, natural killer; STAT, signal transducer and activator of transcription; TKY2, tyrosine kinase 2. </a:t>
            </a:r>
          </a:p>
          <a:p>
            <a:pPr marL="0" marR="57799" lvl="0" indent="0" defTabSz="1295400" eaLnBrk="1" fontAlgn="auto" latinLnBrk="0" hangingPunct="1">
              <a:lnSpc>
                <a:spcPct val="100000"/>
              </a:lnSpc>
              <a:spcBef>
                <a:spcPts val="0"/>
              </a:spcBef>
              <a:spcAft>
                <a:spcPts val="0"/>
              </a:spcAft>
              <a:buClr>
                <a:srgbClr val="000000"/>
              </a:buClr>
              <a:buSzTx/>
              <a:buFont typeface="Calibri"/>
              <a:buNone/>
              <a:tabLst/>
              <a:defRPr sz="1800">
                <a:uFillTx/>
              </a:defRPr>
            </a:pPr>
            <a:r>
              <a:rPr kumimoji="0" lang="en-GB" sz="800" b="1" i="0" u="none" strike="noStrike" kern="0" cap="none" spc="0" normalizeH="0" baseline="0" noProof="0" dirty="0" smtClean="0">
                <a:ln>
                  <a:noFill/>
                </a:ln>
                <a:solidFill>
                  <a:prstClr val="black"/>
                </a:solidFill>
                <a:effectLst/>
                <a:uLnTx/>
                <a:uFillTx/>
              </a:rPr>
              <a:t>Tofacitinib is not approved by EMA.</a:t>
            </a:r>
          </a:p>
        </p:txBody>
      </p:sp>
      <p:sp>
        <p:nvSpPr>
          <p:cNvPr id="2" name="Title 1"/>
          <p:cNvSpPr>
            <a:spLocks noGrp="1"/>
          </p:cNvSpPr>
          <p:nvPr>
            <p:ph type="title"/>
          </p:nvPr>
        </p:nvSpPr>
        <p:spPr/>
        <p:txBody>
          <a:bodyPr>
            <a:noAutofit/>
          </a:bodyPr>
          <a:lstStyle/>
          <a:p>
            <a:r>
              <a:rPr lang="en-GB" dirty="0" smtClean="0"/>
              <a:t>JAK inhibitors: proposed </a:t>
            </a:r>
            <a:r>
              <a:rPr lang="en-GB" dirty="0" err="1" smtClean="0"/>
              <a:t>selectivities</a:t>
            </a:r>
            <a:r>
              <a:rPr lang="en-GB" dirty="0" smtClean="0"/>
              <a:t> described by manufacturers</a:t>
            </a:r>
            <a:endParaRPr lang="en-GB" dirty="0"/>
          </a:p>
        </p:txBody>
      </p:sp>
      <p:sp>
        <p:nvSpPr>
          <p:cNvPr id="3" name="Text Placeholder 2"/>
          <p:cNvSpPr>
            <a:spLocks noGrp="1"/>
          </p:cNvSpPr>
          <p:nvPr>
            <p:ph type="body" sz="quarter" idx="13"/>
          </p:nvPr>
        </p:nvSpPr>
        <p:spPr/>
        <p:txBody>
          <a:bodyPr/>
          <a:lstStyle/>
          <a:p>
            <a:pPr lvl="0"/>
            <a:r>
              <a:rPr lang="en-GB" dirty="0" smtClean="0"/>
              <a:t>1. Clark JD et al. [Epub ahead of print January 23, 2014]. </a:t>
            </a:r>
            <a:r>
              <a:rPr lang="en-GB" i="1" dirty="0" smtClean="0"/>
              <a:t>J Med Chem</a:t>
            </a:r>
            <a:r>
              <a:rPr lang="en-GB" dirty="0" smtClean="0"/>
              <a:t>. </a:t>
            </a:r>
            <a:r>
              <a:rPr lang="en-GB" dirty="0" err="1" smtClean="0"/>
              <a:t>doi</a:t>
            </a:r>
            <a:r>
              <a:rPr lang="en-GB" dirty="0" smtClean="0"/>
              <a:t>: 10.1021/jm401490p. 2. Smolen JS et al. </a:t>
            </a:r>
            <a:r>
              <a:rPr lang="en-GB" i="1" dirty="0" smtClean="0"/>
              <a:t>Arthritis Rheum</a:t>
            </a:r>
            <a:r>
              <a:rPr lang="en-GB" dirty="0" smtClean="0"/>
              <a:t>. 2012;</a:t>
            </a:r>
            <a:r>
              <a:rPr lang="en-GB" b="1" dirty="0" smtClean="0"/>
              <a:t>64(suppl 10)</a:t>
            </a:r>
            <a:r>
              <a:rPr lang="en-GB" dirty="0" smtClean="0"/>
              <a:t>:490. 3. </a:t>
            </a:r>
            <a:r>
              <a:rPr lang="en-GB" dirty="0" err="1" smtClean="0"/>
              <a:t>Hoock</a:t>
            </a:r>
            <a:r>
              <a:rPr lang="en-GB" dirty="0" smtClean="0"/>
              <a:t> T et al. </a:t>
            </a:r>
            <a:r>
              <a:rPr lang="en-GB" i="1" dirty="0" smtClean="0"/>
              <a:t>Arthritis Rheum</a:t>
            </a:r>
            <a:r>
              <a:rPr lang="en-GB" dirty="0" smtClean="0"/>
              <a:t>.2011;</a:t>
            </a:r>
            <a:r>
              <a:rPr lang="en-GB" b="1" dirty="0" smtClean="0"/>
              <a:t>63(suppl</a:t>
            </a:r>
            <a:r>
              <a:rPr lang="en-GB" dirty="0" smtClean="0"/>
              <a:t> </a:t>
            </a:r>
            <a:r>
              <a:rPr lang="en-GB" b="1" dirty="0" smtClean="0"/>
              <a:t>10)</a:t>
            </a:r>
            <a:r>
              <a:rPr lang="en-GB" dirty="0" smtClean="0"/>
              <a:t>:1136. 4. </a:t>
            </a:r>
            <a:r>
              <a:rPr lang="en-GB" dirty="0" err="1" smtClean="0"/>
              <a:t>Vanhoutte</a:t>
            </a:r>
            <a:r>
              <a:rPr lang="en-GB" dirty="0" smtClean="0"/>
              <a:t> F, et al. </a:t>
            </a:r>
            <a:r>
              <a:rPr lang="en-GB" i="1" dirty="0" smtClean="0"/>
              <a:t>Ann Rheum Dis</a:t>
            </a:r>
            <a:r>
              <a:rPr lang="en-GB" dirty="0" smtClean="0"/>
              <a:t>. 2013; </a:t>
            </a:r>
            <a:r>
              <a:rPr lang="en-GB" b="1" dirty="0" smtClean="0"/>
              <a:t>72(suppl 3)</a:t>
            </a:r>
            <a:r>
              <a:rPr lang="en-GB" dirty="0" smtClean="0"/>
              <a:t>:242.</a:t>
            </a:r>
            <a:endParaRPr lang="en-GB" dirty="0"/>
          </a:p>
        </p:txBody>
      </p:sp>
    </p:spTree>
    <p:extLst>
      <p:ext uri="{BB962C8B-B14F-4D97-AF65-F5344CB8AC3E}">
        <p14:creationId xmlns:p14="http://schemas.microsoft.com/office/powerpoint/2010/main" val="212509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83" y="207716"/>
            <a:ext cx="7699374" cy="671189"/>
          </a:xfrm>
        </p:spPr>
        <p:txBody>
          <a:bodyPr vert="horz" lIns="91440" tIns="45720" rIns="91440" bIns="45720" rtlCol="0" anchor="ctr">
            <a:noAutofit/>
          </a:bodyPr>
          <a:lstStyle/>
          <a:p>
            <a:r>
              <a:rPr lang="en-GB" dirty="0"/>
              <a:t>A wide range of different cytokines exert their effect via the JAK family</a:t>
            </a:r>
          </a:p>
        </p:txBody>
      </p:sp>
      <p:sp>
        <p:nvSpPr>
          <p:cNvPr id="12" name="Text Placeholder 11"/>
          <p:cNvSpPr>
            <a:spLocks noGrp="1"/>
          </p:cNvSpPr>
          <p:nvPr>
            <p:ph type="body" sz="quarter" idx="13"/>
          </p:nvPr>
        </p:nvSpPr>
        <p:spPr/>
        <p:txBody>
          <a:bodyPr/>
          <a:lstStyle/>
          <a:p>
            <a:r>
              <a:rPr lang="en-GB" dirty="0" smtClean="0"/>
              <a:t>Adapted from O’Shea JJ, et al. </a:t>
            </a:r>
            <a:r>
              <a:rPr lang="en-GB" i="1" dirty="0" smtClean="0"/>
              <a:t>Nature Reviews Rheumatology </a:t>
            </a:r>
            <a:r>
              <a:rPr lang="en-GB" dirty="0" smtClean="0"/>
              <a:t>2013; </a:t>
            </a:r>
            <a:r>
              <a:rPr lang="en-GB" b="1" dirty="0" smtClean="0"/>
              <a:t>9(3)</a:t>
            </a:r>
            <a:r>
              <a:rPr lang="en-GB" dirty="0" smtClean="0"/>
              <a:t>:173–182</a:t>
            </a:r>
            <a:endParaRPr lang="en-GB" dirty="0"/>
          </a:p>
        </p:txBody>
      </p:sp>
      <p:pic>
        <p:nvPicPr>
          <p:cNvPr id="5" name="Content Placeholder 4"/>
          <p:cNvPicPr>
            <a:picLocks noGrp="1" noChangeAspect="1"/>
          </p:cNvPicPr>
          <p:nvPr>
            <p:ph sz="quarter" idx="14"/>
          </p:nvPr>
        </p:nvPicPr>
        <p:blipFill>
          <a:blip r:embed="rId3" cstate="print"/>
          <a:stretch>
            <a:fillRect/>
          </a:stretch>
        </p:blipFill>
        <p:spPr>
          <a:xfrm>
            <a:off x="2049124" y="1227138"/>
            <a:ext cx="5029876" cy="4243387"/>
          </a:xfrm>
          <a:prstGeom prst="rect">
            <a:avLst/>
          </a:prstGeom>
        </p:spPr>
      </p:pic>
    </p:spTree>
    <p:extLst>
      <p:ext uri="{BB962C8B-B14F-4D97-AF65-F5344CB8AC3E}">
        <p14:creationId xmlns:p14="http://schemas.microsoft.com/office/powerpoint/2010/main" val="1307737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ontent Placeholder 3"/>
          <p:cNvGraphicFramePr>
            <a:graphicFrameLocks/>
          </p:cNvGraphicFramePr>
          <p:nvPr>
            <p:extLst>
              <p:ext uri="{D42A27DB-BD31-4B8C-83A1-F6EECF244321}">
                <p14:modId xmlns:p14="http://schemas.microsoft.com/office/powerpoint/2010/main" val="2094012544"/>
              </p:ext>
            </p:extLst>
          </p:nvPr>
        </p:nvGraphicFramePr>
        <p:xfrm>
          <a:off x="457200" y="898807"/>
          <a:ext cx="8229600" cy="4193955"/>
        </p:xfrm>
        <a:graphic>
          <a:graphicData uri="http://schemas.openxmlformats.org/drawingml/2006/chart">
            <c:chart xmlns:c="http://schemas.openxmlformats.org/drawingml/2006/chart" xmlns:r="http://schemas.openxmlformats.org/officeDocument/2006/relationships" r:id="rId3"/>
          </a:graphicData>
        </a:graphic>
      </p:graphicFrame>
      <p:grpSp>
        <p:nvGrpSpPr>
          <p:cNvPr id="73" name="Group 72"/>
          <p:cNvGrpSpPr/>
          <p:nvPr/>
        </p:nvGrpSpPr>
        <p:grpSpPr>
          <a:xfrm>
            <a:off x="2345242" y="4623158"/>
            <a:ext cx="4949496" cy="381000"/>
            <a:chOff x="2345242" y="5121386"/>
            <a:chExt cx="4949496" cy="381000"/>
          </a:xfrm>
        </p:grpSpPr>
        <p:sp>
          <p:nvSpPr>
            <p:cNvPr id="74" name="Rectangle 73"/>
            <p:cNvSpPr/>
            <p:nvPr/>
          </p:nvSpPr>
          <p:spPr>
            <a:xfrm>
              <a:off x="6078586" y="5121386"/>
              <a:ext cx="1216152"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ORAL </a:t>
              </a:r>
              <a:br>
                <a:rPr kumimoji="0" lang="en-GB" sz="1200" b="1" i="0" u="none" strike="noStrike" kern="0" cap="none" spc="0" normalizeH="0" baseline="0" noProof="0" dirty="0" smtClean="0">
                  <a:ln>
                    <a:noFill/>
                  </a:ln>
                  <a:solidFill>
                    <a:prstClr val="black"/>
                  </a:solidFill>
                  <a:effectLst/>
                  <a:uLnTx/>
                  <a:uFillTx/>
                  <a:latin typeface="Arial"/>
                </a:rPr>
              </a:br>
              <a:r>
                <a:rPr kumimoji="0" lang="en-GB" sz="1200" b="1" i="0" u="none" strike="noStrike" kern="0" cap="none" spc="0" normalizeH="0" baseline="0" noProof="0" dirty="0" smtClean="0">
                  <a:ln>
                    <a:noFill/>
                  </a:ln>
                  <a:solidFill>
                    <a:prstClr val="black"/>
                  </a:solidFill>
                  <a:effectLst/>
                  <a:uLnTx/>
                  <a:uFillTx/>
                  <a:latin typeface="Arial"/>
                </a:rPr>
                <a:t>Solo</a:t>
              </a:r>
              <a:r>
                <a:rPr kumimoji="0" lang="en-GB" sz="1200" b="1" i="0" u="none" strike="noStrike" kern="0" cap="none" spc="0" normalizeH="0" baseline="30000" noProof="0" dirty="0" smtClean="0">
                  <a:ln>
                    <a:noFill/>
                  </a:ln>
                  <a:solidFill>
                    <a:prstClr val="black"/>
                  </a:solidFill>
                  <a:effectLst/>
                  <a:uLnTx/>
                  <a:uFillTx/>
                  <a:latin typeface="Arial"/>
                </a:rPr>
                <a:t>2,6</a:t>
              </a:r>
            </a:p>
          </p:txBody>
        </p:sp>
        <p:sp>
          <p:nvSpPr>
            <p:cNvPr id="75" name="Rectangle 74"/>
            <p:cNvSpPr/>
            <p:nvPr/>
          </p:nvSpPr>
          <p:spPr>
            <a:xfrm>
              <a:off x="2345242" y="5121386"/>
              <a:ext cx="1216152"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ORAL </a:t>
              </a:r>
              <a:br>
                <a:rPr kumimoji="0" lang="en-GB" sz="1200" b="1" i="0" u="none" strike="noStrike" kern="0" cap="none" spc="0" normalizeH="0" baseline="0" noProof="0" dirty="0" smtClean="0">
                  <a:ln>
                    <a:noFill/>
                  </a:ln>
                  <a:solidFill>
                    <a:prstClr val="black"/>
                  </a:solidFill>
                  <a:effectLst/>
                  <a:uLnTx/>
                  <a:uFillTx/>
                  <a:latin typeface="Arial"/>
                </a:rPr>
              </a:br>
              <a:r>
                <a:rPr kumimoji="0" lang="en-GB" sz="1200" b="1" i="0" u="none" strike="noStrike" kern="0" cap="none" spc="0" normalizeH="0" baseline="0" noProof="0" dirty="0" smtClean="0">
                  <a:ln>
                    <a:noFill/>
                  </a:ln>
                  <a:solidFill>
                    <a:prstClr val="black"/>
                  </a:solidFill>
                  <a:effectLst/>
                  <a:uLnTx/>
                  <a:uFillTx/>
                  <a:latin typeface="Arial"/>
                </a:rPr>
                <a:t>Sync</a:t>
              </a:r>
              <a:r>
                <a:rPr kumimoji="0" lang="en-GB" sz="1200" b="1" i="0" u="none" strike="noStrike" kern="0" cap="none" spc="0" normalizeH="0" baseline="30000" noProof="0" dirty="0" smtClean="0">
                  <a:ln>
                    <a:noFill/>
                  </a:ln>
                  <a:solidFill>
                    <a:prstClr val="black"/>
                  </a:solidFill>
                  <a:effectLst/>
                  <a:uLnTx/>
                  <a:uFillTx/>
                  <a:latin typeface="Arial"/>
                </a:rPr>
                <a:t>2,3</a:t>
              </a:r>
            </a:p>
          </p:txBody>
        </p:sp>
        <p:sp>
          <p:nvSpPr>
            <p:cNvPr id="76" name="Rectangle 75"/>
            <p:cNvSpPr/>
            <p:nvPr/>
          </p:nvSpPr>
          <p:spPr>
            <a:xfrm>
              <a:off x="4834138" y="5121386"/>
              <a:ext cx="1216152"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ORAL </a:t>
              </a:r>
              <a:br>
                <a:rPr kumimoji="0" lang="en-GB" sz="1200" b="1" i="0" u="none" strike="noStrike" kern="0" cap="none" spc="0" normalizeH="0" baseline="0" noProof="0" dirty="0" smtClean="0">
                  <a:ln>
                    <a:noFill/>
                  </a:ln>
                  <a:solidFill>
                    <a:prstClr val="black"/>
                  </a:solidFill>
                  <a:effectLst/>
                  <a:uLnTx/>
                  <a:uFillTx/>
                  <a:latin typeface="Arial"/>
                </a:rPr>
              </a:br>
              <a:r>
                <a:rPr kumimoji="0" lang="en-GB" sz="1200" b="1" i="0" u="none" strike="noStrike" kern="0" cap="none" spc="0" normalizeH="0" baseline="0" noProof="0" dirty="0" smtClean="0">
                  <a:ln>
                    <a:noFill/>
                  </a:ln>
                  <a:solidFill>
                    <a:prstClr val="black"/>
                  </a:solidFill>
                  <a:effectLst/>
                  <a:uLnTx/>
                  <a:uFillTx/>
                  <a:latin typeface="Arial"/>
                </a:rPr>
                <a:t>Scan</a:t>
              </a:r>
              <a:r>
                <a:rPr kumimoji="0" lang="en-GB" sz="1200" b="1" i="0" u="none" strike="noStrike" kern="0" cap="none" spc="0" normalizeH="0" baseline="30000" noProof="0" dirty="0" smtClean="0">
                  <a:ln>
                    <a:noFill/>
                  </a:ln>
                  <a:solidFill>
                    <a:prstClr val="black"/>
                  </a:solidFill>
                  <a:effectLst/>
                  <a:uLnTx/>
                  <a:uFillTx/>
                  <a:latin typeface="Arial"/>
                </a:rPr>
                <a:t>2,5</a:t>
              </a:r>
            </a:p>
          </p:txBody>
        </p:sp>
        <p:sp>
          <p:nvSpPr>
            <p:cNvPr id="77" name="Rectangle 76"/>
            <p:cNvSpPr/>
            <p:nvPr/>
          </p:nvSpPr>
          <p:spPr>
            <a:xfrm>
              <a:off x="3589690" y="5121386"/>
              <a:ext cx="1216152"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ORAL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Standard</a:t>
              </a:r>
              <a:r>
                <a:rPr kumimoji="0" lang="en-GB" sz="1200" b="1" i="0" u="none" strike="noStrike" kern="0" cap="none" spc="0" normalizeH="0" baseline="30000" noProof="0" dirty="0" smtClean="0">
                  <a:ln>
                    <a:noFill/>
                  </a:ln>
                  <a:solidFill>
                    <a:prstClr val="black"/>
                  </a:solidFill>
                  <a:effectLst/>
                  <a:uLnTx/>
                  <a:uFillTx/>
                  <a:latin typeface="Arial"/>
                </a:rPr>
                <a:t>2,4</a:t>
              </a:r>
            </a:p>
          </p:txBody>
        </p:sp>
      </p:grpSp>
      <p:sp>
        <p:nvSpPr>
          <p:cNvPr id="78" name="Rectangle 77"/>
          <p:cNvSpPr/>
          <p:nvPr/>
        </p:nvSpPr>
        <p:spPr>
          <a:xfrm>
            <a:off x="7323032" y="4623158"/>
            <a:ext cx="1216152"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ORAL </a:t>
            </a:r>
            <a:br>
              <a:rPr kumimoji="0" lang="en-GB" sz="1200" b="1" i="0" u="none" strike="noStrike" kern="0" cap="none" spc="0" normalizeH="0" baseline="0" noProof="0" dirty="0" smtClean="0">
                <a:ln>
                  <a:noFill/>
                </a:ln>
                <a:solidFill>
                  <a:prstClr val="black"/>
                </a:solidFill>
                <a:effectLst/>
                <a:uLnTx/>
                <a:uFillTx/>
                <a:latin typeface="Arial"/>
              </a:rPr>
            </a:br>
            <a:r>
              <a:rPr kumimoji="0" lang="en-GB" sz="1200" b="1" i="0" u="none" strike="noStrike" kern="0" cap="none" spc="0" normalizeH="0" baseline="0" noProof="0" dirty="0" smtClean="0">
                <a:ln>
                  <a:noFill/>
                </a:ln>
                <a:solidFill>
                  <a:prstClr val="black"/>
                </a:solidFill>
                <a:effectLst/>
                <a:uLnTx/>
                <a:uFillTx/>
                <a:latin typeface="Arial"/>
              </a:rPr>
              <a:t>Start</a:t>
            </a:r>
            <a:r>
              <a:rPr kumimoji="0" lang="en-GB" sz="1200" b="1" i="0" u="none" strike="noStrike" kern="0" cap="none" spc="0" normalizeH="0" baseline="30000" noProof="0" dirty="0" smtClean="0">
                <a:ln>
                  <a:noFill/>
                </a:ln>
                <a:solidFill>
                  <a:prstClr val="black"/>
                </a:solidFill>
                <a:effectLst/>
                <a:uLnTx/>
                <a:uFillTx/>
                <a:latin typeface="Arial"/>
              </a:rPr>
              <a:t>2,7</a:t>
            </a:r>
          </a:p>
        </p:txBody>
      </p:sp>
      <p:sp>
        <p:nvSpPr>
          <p:cNvPr id="79" name="TextBox 78"/>
          <p:cNvSpPr txBox="1"/>
          <p:nvPr/>
        </p:nvSpPr>
        <p:spPr>
          <a:xfrm>
            <a:off x="969902" y="5046795"/>
            <a:ext cx="12386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smtClean="0">
                <a:ln>
                  <a:noFill/>
                </a:ln>
                <a:solidFill>
                  <a:prstClr val="black"/>
                </a:solidFill>
                <a:effectLst/>
                <a:uLnTx/>
                <a:uFillTx/>
              </a:rPr>
              <a:t>TNF-IR</a:t>
            </a:r>
          </a:p>
        </p:txBody>
      </p:sp>
      <p:grpSp>
        <p:nvGrpSpPr>
          <p:cNvPr id="80" name="Group 79"/>
          <p:cNvGrpSpPr/>
          <p:nvPr/>
        </p:nvGrpSpPr>
        <p:grpSpPr>
          <a:xfrm>
            <a:off x="7162800" y="5046795"/>
            <a:ext cx="1417177" cy="538355"/>
            <a:chOff x="7162800" y="5597573"/>
            <a:chExt cx="1417177" cy="538355"/>
          </a:xfrm>
        </p:grpSpPr>
        <p:sp>
          <p:nvSpPr>
            <p:cNvPr id="81" name="TextBox 80"/>
            <p:cNvSpPr txBox="1"/>
            <p:nvPr/>
          </p:nvSpPr>
          <p:spPr>
            <a:xfrm>
              <a:off x="7225142" y="5597573"/>
              <a:ext cx="12386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MTX-naïve</a:t>
              </a:r>
            </a:p>
          </p:txBody>
        </p:sp>
        <p:sp>
          <p:nvSpPr>
            <p:cNvPr id="82" name="TextBox 81"/>
            <p:cNvSpPr txBox="1"/>
            <p:nvPr/>
          </p:nvSpPr>
          <p:spPr>
            <a:xfrm>
              <a:off x="7162800" y="5882012"/>
              <a:ext cx="1417177"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Monotherapy</a:t>
              </a:r>
            </a:p>
          </p:txBody>
        </p:sp>
      </p:grpSp>
      <p:grpSp>
        <p:nvGrpSpPr>
          <p:cNvPr id="83" name="Group 82"/>
          <p:cNvGrpSpPr/>
          <p:nvPr/>
        </p:nvGrpSpPr>
        <p:grpSpPr>
          <a:xfrm>
            <a:off x="2232520" y="5046795"/>
            <a:ext cx="5052057" cy="619146"/>
            <a:chOff x="2232520" y="5597573"/>
            <a:chExt cx="5052057" cy="619146"/>
          </a:xfrm>
        </p:grpSpPr>
        <p:sp>
          <p:nvSpPr>
            <p:cNvPr id="84" name="TextBox 83"/>
            <p:cNvSpPr txBox="1"/>
            <p:nvPr/>
          </p:nvSpPr>
          <p:spPr>
            <a:xfrm>
              <a:off x="2232520" y="5597573"/>
              <a:ext cx="12386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DMARD-IR</a:t>
              </a:r>
            </a:p>
          </p:txBody>
        </p:sp>
        <p:sp>
          <p:nvSpPr>
            <p:cNvPr id="85" name="TextBox 84"/>
            <p:cNvSpPr txBox="1"/>
            <p:nvPr/>
          </p:nvSpPr>
          <p:spPr>
            <a:xfrm>
              <a:off x="4804135" y="5597573"/>
              <a:ext cx="12386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MTX-IR</a:t>
              </a:r>
            </a:p>
          </p:txBody>
        </p:sp>
        <p:sp>
          <p:nvSpPr>
            <p:cNvPr id="86" name="TextBox 85"/>
            <p:cNvSpPr txBox="1"/>
            <p:nvPr/>
          </p:nvSpPr>
          <p:spPr>
            <a:xfrm>
              <a:off x="3536802" y="5597573"/>
              <a:ext cx="12386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MTX-IR</a:t>
              </a:r>
            </a:p>
          </p:txBody>
        </p:sp>
        <p:sp>
          <p:nvSpPr>
            <p:cNvPr id="87" name="TextBox 86"/>
            <p:cNvSpPr txBox="1"/>
            <p:nvPr/>
          </p:nvSpPr>
          <p:spPr>
            <a:xfrm>
              <a:off x="5923354" y="5597573"/>
              <a:ext cx="12386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DMARD-IR</a:t>
              </a:r>
            </a:p>
          </p:txBody>
        </p:sp>
        <p:sp>
          <p:nvSpPr>
            <p:cNvPr id="88" name="TextBox 87"/>
            <p:cNvSpPr txBox="1"/>
            <p:nvPr/>
          </p:nvSpPr>
          <p:spPr>
            <a:xfrm>
              <a:off x="2272791" y="5801221"/>
              <a:ext cx="1193239"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 </a:t>
              </a:r>
              <a:r>
                <a:rPr kumimoji="0" lang="en-GB" sz="1050" b="1" i="0" u="none" strike="noStrike" kern="0" cap="none" spc="0" normalizeH="0" baseline="0" noProof="0" dirty="0" err="1" smtClean="0">
                  <a:ln>
                    <a:noFill/>
                  </a:ln>
                  <a:solidFill>
                    <a:prstClr val="black"/>
                  </a:solidFill>
                  <a:effectLst/>
                  <a:uLnTx/>
                  <a:uFillTx/>
                </a:rPr>
                <a:t>Nonbiologic</a:t>
              </a:r>
              <a:r>
                <a:rPr kumimoji="0" lang="en-GB" sz="1050" b="1" i="0" u="none" strike="noStrike" kern="0" cap="none" spc="0" normalizeH="0" baseline="0" noProof="0" dirty="0" smtClean="0">
                  <a:ln>
                    <a:noFill/>
                  </a:ln>
                  <a:solidFill>
                    <a:prstClr val="black"/>
                  </a:solidFill>
                  <a:effectLst/>
                  <a:uLnTx/>
                  <a:uFillTx/>
                </a:rPr>
                <a:t> DMARDs</a:t>
              </a:r>
            </a:p>
          </p:txBody>
        </p:sp>
        <p:sp>
          <p:nvSpPr>
            <p:cNvPr id="89" name="TextBox 88"/>
            <p:cNvSpPr txBox="1"/>
            <p:nvPr/>
          </p:nvSpPr>
          <p:spPr>
            <a:xfrm>
              <a:off x="3461684" y="5882012"/>
              <a:ext cx="1417177"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 MTX</a:t>
              </a:r>
            </a:p>
          </p:txBody>
        </p:sp>
        <p:sp>
          <p:nvSpPr>
            <p:cNvPr id="90" name="TextBox 89"/>
            <p:cNvSpPr txBox="1"/>
            <p:nvPr/>
          </p:nvSpPr>
          <p:spPr>
            <a:xfrm>
              <a:off x="4735405" y="5882012"/>
              <a:ext cx="1417177"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 MTX</a:t>
              </a:r>
            </a:p>
          </p:txBody>
        </p:sp>
        <p:sp>
          <p:nvSpPr>
            <p:cNvPr id="91" name="TextBox 90"/>
            <p:cNvSpPr txBox="1"/>
            <p:nvPr/>
          </p:nvSpPr>
          <p:spPr>
            <a:xfrm>
              <a:off x="5867400" y="5882012"/>
              <a:ext cx="1417177"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Monotherapy</a:t>
              </a:r>
            </a:p>
          </p:txBody>
        </p:sp>
      </p:grpSp>
      <p:sp>
        <p:nvSpPr>
          <p:cNvPr id="92" name="TextBox 91"/>
          <p:cNvSpPr txBox="1"/>
          <p:nvPr/>
        </p:nvSpPr>
        <p:spPr>
          <a:xfrm>
            <a:off x="866775" y="5331234"/>
            <a:ext cx="1417177"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rPr>
              <a:t>+ MTX</a:t>
            </a:r>
          </a:p>
        </p:txBody>
      </p:sp>
      <p:cxnSp>
        <p:nvCxnSpPr>
          <p:cNvPr id="93" name="Straight Connector 92"/>
          <p:cNvCxnSpPr/>
          <p:nvPr/>
        </p:nvCxnSpPr>
        <p:spPr>
          <a:xfrm>
            <a:off x="152400" y="5308405"/>
            <a:ext cx="8686800" cy="0"/>
          </a:xfrm>
          <a:prstGeom prst="line">
            <a:avLst/>
          </a:prstGeom>
          <a:noFill/>
          <a:ln w="12700" cap="flat" cmpd="sng" algn="ctr">
            <a:solidFill>
              <a:srgbClr val="005CB9"/>
            </a:solidFill>
            <a:prstDash val="solid"/>
            <a:headEnd type="none" w="med" len="med"/>
            <a:tailEnd type="none" w="med" len="med"/>
          </a:ln>
          <a:effectLst/>
        </p:spPr>
      </p:cxnSp>
      <p:cxnSp>
        <p:nvCxnSpPr>
          <p:cNvPr id="94" name="Straight Connector 93"/>
          <p:cNvCxnSpPr/>
          <p:nvPr/>
        </p:nvCxnSpPr>
        <p:spPr>
          <a:xfrm>
            <a:off x="152400" y="5608374"/>
            <a:ext cx="8686800" cy="0"/>
          </a:xfrm>
          <a:prstGeom prst="line">
            <a:avLst/>
          </a:prstGeom>
          <a:noFill/>
          <a:ln w="12700" cap="flat" cmpd="sng" algn="ctr">
            <a:solidFill>
              <a:srgbClr val="005CB9"/>
            </a:solidFill>
            <a:prstDash val="solid"/>
            <a:headEnd type="none" w="med" len="med"/>
            <a:tailEnd type="none" w="med" len="med"/>
          </a:ln>
          <a:effectLst/>
        </p:spPr>
      </p:cxnSp>
      <p:cxnSp>
        <p:nvCxnSpPr>
          <p:cNvPr id="95" name="Straight Connector 94"/>
          <p:cNvCxnSpPr/>
          <p:nvPr/>
        </p:nvCxnSpPr>
        <p:spPr>
          <a:xfrm>
            <a:off x="152400" y="5051176"/>
            <a:ext cx="8686800" cy="0"/>
          </a:xfrm>
          <a:prstGeom prst="line">
            <a:avLst/>
          </a:prstGeom>
          <a:noFill/>
          <a:ln w="12700" cap="flat" cmpd="sng" algn="ctr">
            <a:solidFill>
              <a:srgbClr val="005CB9"/>
            </a:solidFill>
            <a:prstDash val="solid"/>
            <a:headEnd type="none" w="med" len="med"/>
            <a:tailEnd type="none" w="med" len="med"/>
          </a:ln>
          <a:effectLst/>
        </p:spPr>
      </p:cxnSp>
      <p:sp>
        <p:nvSpPr>
          <p:cNvPr id="96" name="TextBox 95"/>
          <p:cNvSpPr txBox="1"/>
          <p:nvPr/>
        </p:nvSpPr>
        <p:spPr>
          <a:xfrm rot="16200000">
            <a:off x="-710316" y="2687592"/>
            <a:ext cx="20574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rPr>
              <a:t>Response Rates (%)</a:t>
            </a:r>
          </a:p>
        </p:txBody>
      </p:sp>
      <p:sp>
        <p:nvSpPr>
          <p:cNvPr id="97" name="TextBox 96"/>
          <p:cNvSpPr txBox="1"/>
          <p:nvPr/>
        </p:nvSpPr>
        <p:spPr>
          <a:xfrm>
            <a:off x="5638314" y="1369211"/>
            <a:ext cx="119921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Adalimumab</a:t>
            </a:r>
          </a:p>
        </p:txBody>
      </p:sp>
      <p:sp>
        <p:nvSpPr>
          <p:cNvPr id="98" name="TextBox 97"/>
          <p:cNvSpPr txBox="1"/>
          <p:nvPr/>
        </p:nvSpPr>
        <p:spPr>
          <a:xfrm>
            <a:off x="152400" y="5066566"/>
            <a:ext cx="86677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Patient:</a:t>
            </a:r>
          </a:p>
        </p:txBody>
      </p:sp>
      <p:sp>
        <p:nvSpPr>
          <p:cNvPr id="99" name="TextBox 98"/>
          <p:cNvSpPr txBox="1"/>
          <p:nvPr/>
        </p:nvSpPr>
        <p:spPr>
          <a:xfrm>
            <a:off x="152400" y="5266707"/>
            <a:ext cx="8667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Tofacitinib Regimen:</a:t>
            </a:r>
          </a:p>
        </p:txBody>
      </p:sp>
      <p:sp>
        <p:nvSpPr>
          <p:cNvPr id="100" name="TextBox 99"/>
          <p:cNvSpPr txBox="1"/>
          <p:nvPr/>
        </p:nvSpPr>
        <p:spPr>
          <a:xfrm>
            <a:off x="7473" y="5584818"/>
            <a:ext cx="9046418" cy="1000274"/>
          </a:xfrm>
          <a:prstGeom prst="rect">
            <a:avLst/>
          </a:prstGeom>
          <a:noFill/>
        </p:spPr>
        <p:txBody>
          <a:bodyPr wrap="square" lIns="182880" bIns="27432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chemeClr val="accent3"/>
                </a:solidFill>
                <a:effectLst/>
                <a:uLnTx/>
                <a:uFillTx/>
              </a:rPr>
              <a:t>*</a:t>
            </a:r>
            <a:r>
              <a:rPr kumimoji="0" lang="en-GB" sz="1100" b="0" i="1" u="none" strike="noStrike" kern="0" cap="none" spc="0" normalizeH="0" baseline="0" noProof="0" dirty="0" smtClean="0">
                <a:ln>
                  <a:noFill/>
                </a:ln>
                <a:solidFill>
                  <a:schemeClr val="accent3"/>
                </a:solidFill>
                <a:effectLst/>
                <a:uLnTx/>
                <a:uFillTx/>
              </a:rPr>
              <a:t>p</a:t>
            </a:r>
            <a:r>
              <a:rPr kumimoji="0" lang="en-GB" sz="1100" b="0" i="0" u="none" strike="noStrike" kern="0" cap="none" spc="0" normalizeH="0" baseline="0" noProof="0" dirty="0" smtClean="0">
                <a:ln>
                  <a:noFill/>
                </a:ln>
                <a:solidFill>
                  <a:schemeClr val="accent3"/>
                </a:solidFill>
                <a:effectLst/>
                <a:uLnTx/>
                <a:uFillTx/>
              </a:rPr>
              <a:t>&lt;0.0001;</a:t>
            </a:r>
            <a:r>
              <a:rPr kumimoji="0" lang="en-GB" sz="1100" b="0" i="0" u="none" strike="noStrike" kern="0" cap="none" spc="0" normalizeH="0" baseline="30000" noProof="0" dirty="0" smtClean="0">
                <a:ln>
                  <a:noFill/>
                </a:ln>
                <a:solidFill>
                  <a:schemeClr val="accent3"/>
                </a:solidFill>
                <a:effectLst/>
                <a:uLnTx/>
                <a:uFillTx/>
              </a:rPr>
              <a:t>a</a:t>
            </a:r>
            <a:r>
              <a:rPr kumimoji="0" lang="en-GB" sz="1100" b="0" i="0" u="none" strike="noStrike" kern="0" cap="none" spc="0" normalizeH="0" baseline="0" noProof="0" dirty="0" smtClean="0">
                <a:ln>
                  <a:noFill/>
                </a:ln>
                <a:solidFill>
                  <a:schemeClr val="accent3"/>
                </a:solidFill>
                <a:effectLst/>
                <a:uLnTx/>
                <a:uFillTx/>
              </a:rPr>
              <a:t>vs baseline; </a:t>
            </a:r>
            <a:r>
              <a:rPr kumimoji="0" lang="en-GB" sz="1100" b="0" i="0" u="none" strike="noStrike" kern="0" cap="none" spc="0" normalizeH="0" baseline="30000" noProof="0" dirty="0" smtClean="0">
                <a:ln>
                  <a:noFill/>
                </a:ln>
                <a:solidFill>
                  <a:schemeClr val="accent3"/>
                </a:solidFill>
                <a:effectLst/>
                <a:uLnTx/>
                <a:uFillTx/>
              </a:rPr>
              <a:t>†</a:t>
            </a:r>
            <a:r>
              <a:rPr kumimoji="0" lang="en-GB" sz="1100" b="0" i="1" u="none" strike="noStrike" kern="0" cap="none" spc="0" normalizeH="0" baseline="0" noProof="0" dirty="0" smtClean="0">
                <a:ln>
                  <a:noFill/>
                </a:ln>
                <a:solidFill>
                  <a:schemeClr val="accent3"/>
                </a:solidFill>
                <a:effectLst/>
                <a:uLnTx/>
                <a:uFillTx/>
              </a:rPr>
              <a:t>p</a:t>
            </a:r>
            <a:r>
              <a:rPr kumimoji="0" lang="en-GB" sz="1100" b="0" i="0" u="none" strike="noStrike" kern="0" cap="none" spc="0" normalizeH="0" baseline="0" noProof="0" dirty="0" smtClean="0">
                <a:ln>
                  <a:noFill/>
                </a:ln>
                <a:solidFill>
                  <a:schemeClr val="accent3"/>
                </a:solidFill>
                <a:effectLst/>
                <a:uLnTx/>
                <a:uFillTx/>
              </a:rPr>
              <a:t>≤0.001; </a:t>
            </a:r>
            <a:r>
              <a:rPr kumimoji="0" lang="en-GB" sz="1100" b="0" i="0" u="none" strike="noStrike" kern="0" cap="none" spc="0" normalizeH="0" baseline="30000" noProof="0" dirty="0" smtClean="0">
                <a:ln>
                  <a:noFill/>
                </a:ln>
                <a:solidFill>
                  <a:schemeClr val="accent3"/>
                </a:solidFill>
                <a:effectLst/>
                <a:uLnTx/>
                <a:uFillTx/>
              </a:rPr>
              <a:t>§</a:t>
            </a:r>
            <a:r>
              <a:rPr kumimoji="0" lang="en-GB" sz="1100" b="0" i="0" u="none" strike="noStrike" kern="0" cap="none" spc="0" normalizeH="0" baseline="0" noProof="0" dirty="0" smtClean="0">
                <a:ln>
                  <a:noFill/>
                </a:ln>
                <a:solidFill>
                  <a:schemeClr val="accent3"/>
                </a:solidFill>
                <a:effectLst/>
                <a:uLnTx/>
                <a:uFillTx/>
              </a:rPr>
              <a:t>p&lt;0.001.</a:t>
            </a:r>
          </a:p>
          <a:p>
            <a:pPr defTabSz="914400">
              <a:defRPr/>
            </a:pPr>
            <a:r>
              <a:rPr lang="en-GB" sz="1100" b="1" dirty="0" smtClean="0">
                <a:solidFill>
                  <a:schemeClr val="tx2"/>
                </a:solidFill>
              </a:rPr>
              <a:t>Tofacitinib is not approved by EMA.</a:t>
            </a:r>
            <a:r>
              <a:rPr lang="en-GB" sz="1100" b="1" kern="0" dirty="0" smtClean="0">
                <a:solidFill>
                  <a:srgbClr val="002060"/>
                </a:solidFill>
              </a:rPr>
              <a:t> </a:t>
            </a:r>
            <a:r>
              <a:rPr kumimoji="0" lang="en-GB" sz="1100" b="1" i="0" u="none" strike="noStrike" kern="0" cap="none" spc="0" normalizeH="0" baseline="0" noProof="0" dirty="0" smtClean="0">
                <a:ln>
                  <a:noFill/>
                </a:ln>
                <a:solidFill>
                  <a:srgbClr val="00206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lang="en-GB" sz="1100" b="1" kern="0" dirty="0" smtClean="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2060"/>
                </a:solidFill>
                <a:effectLst/>
                <a:uLnTx/>
                <a:uFillTx/>
              </a:rPr>
              <a:t>. </a:t>
            </a:r>
            <a:endParaRPr kumimoji="0" lang="en-GB" sz="1100" b="0" i="0" u="none" strike="noStrike" kern="0" cap="none" spc="0" normalizeH="0" baseline="0" noProof="0" dirty="0" smtClean="0">
              <a:ln>
                <a:noFill/>
              </a:ln>
              <a:solidFill>
                <a:srgbClr val="002060"/>
              </a:solidFill>
              <a:effectLst/>
              <a:uLnTx/>
              <a:uFill>
                <a:solidFill/>
              </a:uFill>
              <a:ea typeface="Arial"/>
              <a:cs typeface="Arial"/>
              <a:sym typeface="Arial"/>
            </a:endParaRPr>
          </a:p>
        </p:txBody>
      </p:sp>
      <p:sp>
        <p:nvSpPr>
          <p:cNvPr id="101" name="TextBox 100"/>
          <p:cNvSpPr txBox="1"/>
          <p:nvPr/>
        </p:nvSpPr>
        <p:spPr>
          <a:xfrm>
            <a:off x="971552" y="4440176"/>
            <a:ext cx="533400"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N=</a:t>
            </a:r>
          </a:p>
        </p:txBody>
      </p:sp>
      <p:sp>
        <p:nvSpPr>
          <p:cNvPr id="102" name="TextBox 101"/>
          <p:cNvSpPr txBox="1"/>
          <p:nvPr/>
        </p:nvSpPr>
        <p:spPr>
          <a:xfrm>
            <a:off x="1090384" y="4436906"/>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132</a:t>
            </a:r>
          </a:p>
        </p:txBody>
      </p:sp>
      <p:sp>
        <p:nvSpPr>
          <p:cNvPr id="103" name="TextBox 102"/>
          <p:cNvSpPr txBox="1"/>
          <p:nvPr/>
        </p:nvSpPr>
        <p:spPr>
          <a:xfrm>
            <a:off x="1341713" y="4436906"/>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133</a:t>
            </a:r>
          </a:p>
        </p:txBody>
      </p:sp>
      <p:sp>
        <p:nvSpPr>
          <p:cNvPr id="104" name="TextBox 103"/>
          <p:cNvSpPr txBox="1"/>
          <p:nvPr/>
        </p:nvSpPr>
        <p:spPr>
          <a:xfrm>
            <a:off x="1622458" y="4436906"/>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131</a:t>
            </a:r>
          </a:p>
        </p:txBody>
      </p:sp>
      <p:sp>
        <p:nvSpPr>
          <p:cNvPr id="105" name="TextBox 104"/>
          <p:cNvSpPr txBox="1"/>
          <p:nvPr/>
        </p:nvSpPr>
        <p:spPr>
          <a:xfrm>
            <a:off x="5614818" y="2076020"/>
            <a:ext cx="80217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PBO</a:t>
            </a:r>
          </a:p>
        </p:txBody>
      </p:sp>
      <p:sp>
        <p:nvSpPr>
          <p:cNvPr id="106" name="TextBox 105"/>
          <p:cNvSpPr txBox="1"/>
          <p:nvPr/>
        </p:nvSpPr>
        <p:spPr>
          <a:xfrm>
            <a:off x="5614818" y="1843352"/>
            <a:ext cx="170821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Tofacitinib 10 mg BID</a:t>
            </a:r>
          </a:p>
        </p:txBody>
      </p:sp>
      <p:sp>
        <p:nvSpPr>
          <p:cNvPr id="107" name="Rectangle 106"/>
          <p:cNvSpPr/>
          <p:nvPr/>
        </p:nvSpPr>
        <p:spPr>
          <a:xfrm>
            <a:off x="5475171" y="1647542"/>
            <a:ext cx="162521" cy="160002"/>
          </a:xfrm>
          <a:prstGeom prst="rect">
            <a:avLst/>
          </a:prstGeom>
          <a:solidFill>
            <a:srgbClr val="C31F1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ndParaRPr>
          </a:p>
        </p:txBody>
      </p:sp>
      <p:sp>
        <p:nvSpPr>
          <p:cNvPr id="108" name="Rectangle 107"/>
          <p:cNvSpPr/>
          <p:nvPr/>
        </p:nvSpPr>
        <p:spPr>
          <a:xfrm>
            <a:off x="5475171" y="1881246"/>
            <a:ext cx="162521" cy="160002"/>
          </a:xfrm>
          <a:prstGeom prst="rect">
            <a:avLst/>
          </a:prstGeom>
          <a:solidFill>
            <a:srgbClr val="2D79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ndParaRPr>
          </a:p>
        </p:txBody>
      </p:sp>
      <p:sp>
        <p:nvSpPr>
          <p:cNvPr id="109" name="Rectangle 108"/>
          <p:cNvSpPr/>
          <p:nvPr/>
        </p:nvSpPr>
        <p:spPr>
          <a:xfrm>
            <a:off x="5475171" y="2114951"/>
            <a:ext cx="162521" cy="160002"/>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ndParaRPr>
          </a:p>
        </p:txBody>
      </p:sp>
      <p:sp>
        <p:nvSpPr>
          <p:cNvPr id="110" name="TextBox 109"/>
          <p:cNvSpPr txBox="1"/>
          <p:nvPr/>
        </p:nvSpPr>
        <p:spPr>
          <a:xfrm>
            <a:off x="5626244" y="1601914"/>
            <a:ext cx="169678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Tofacitinib 5 mg BID</a:t>
            </a:r>
          </a:p>
        </p:txBody>
      </p:sp>
      <p:sp>
        <p:nvSpPr>
          <p:cNvPr id="111" name="Rectangle 110"/>
          <p:cNvSpPr/>
          <p:nvPr/>
        </p:nvSpPr>
        <p:spPr>
          <a:xfrm>
            <a:off x="5475171" y="1427709"/>
            <a:ext cx="162521" cy="160002"/>
          </a:xfrm>
          <a:prstGeom prst="rect">
            <a:avLst/>
          </a:prstGeom>
          <a:solidFill>
            <a:srgbClr val="005C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ndParaRPr>
          </a:p>
        </p:txBody>
      </p:sp>
      <p:sp>
        <p:nvSpPr>
          <p:cNvPr id="112" name="Rectangle 111"/>
          <p:cNvSpPr/>
          <p:nvPr/>
        </p:nvSpPr>
        <p:spPr>
          <a:xfrm>
            <a:off x="1066801" y="4612317"/>
            <a:ext cx="980586"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Arial"/>
              </a:rPr>
              <a:t>ORAL </a:t>
            </a:r>
            <a:br>
              <a:rPr kumimoji="0" lang="en-GB" sz="1200" b="1" i="0" u="none" strike="noStrike" kern="0" cap="none" spc="0" normalizeH="0" baseline="0" noProof="0" dirty="0" smtClean="0">
                <a:ln>
                  <a:noFill/>
                </a:ln>
                <a:solidFill>
                  <a:prstClr val="black"/>
                </a:solidFill>
                <a:effectLst/>
                <a:uLnTx/>
                <a:uFillTx/>
                <a:latin typeface="Arial"/>
              </a:rPr>
            </a:br>
            <a:r>
              <a:rPr kumimoji="0" lang="en-GB" sz="1200" b="1" i="0" u="none" strike="noStrike" kern="0" cap="none" spc="0" normalizeH="0" baseline="0" noProof="0" dirty="0" smtClean="0">
                <a:ln>
                  <a:noFill/>
                </a:ln>
                <a:solidFill>
                  <a:prstClr val="black"/>
                </a:solidFill>
                <a:effectLst/>
                <a:uLnTx/>
                <a:uFillTx/>
                <a:latin typeface="Arial"/>
              </a:rPr>
              <a:t>Step</a:t>
            </a:r>
            <a:r>
              <a:rPr kumimoji="0" lang="en-GB" sz="1200" b="1" i="0" u="none" strike="noStrike" kern="0" cap="none" spc="0" normalizeH="0" baseline="30000" noProof="0" dirty="0" smtClean="0">
                <a:ln>
                  <a:noFill/>
                </a:ln>
                <a:solidFill>
                  <a:prstClr val="black"/>
                </a:solidFill>
                <a:effectLst/>
                <a:uLnTx/>
                <a:uFillTx/>
                <a:latin typeface="Arial"/>
              </a:rPr>
              <a:t>1,2</a:t>
            </a:r>
          </a:p>
        </p:txBody>
      </p:sp>
      <p:grpSp>
        <p:nvGrpSpPr>
          <p:cNvPr id="113" name="Group 112"/>
          <p:cNvGrpSpPr/>
          <p:nvPr/>
        </p:nvGrpSpPr>
        <p:grpSpPr>
          <a:xfrm>
            <a:off x="1211695" y="1072463"/>
            <a:ext cx="7083543" cy="246221"/>
            <a:chOff x="1211695" y="1257481"/>
            <a:chExt cx="7083543" cy="246221"/>
          </a:xfrm>
        </p:grpSpPr>
        <p:sp>
          <p:nvSpPr>
            <p:cNvPr id="114" name="TextBox 113"/>
            <p:cNvSpPr txBox="1"/>
            <p:nvPr/>
          </p:nvSpPr>
          <p:spPr>
            <a:xfrm>
              <a:off x="1211695" y="1257481"/>
              <a:ext cx="805941"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Week 12</a:t>
              </a:r>
            </a:p>
          </p:txBody>
        </p:sp>
        <p:sp>
          <p:nvSpPr>
            <p:cNvPr id="115" name="TextBox 114"/>
            <p:cNvSpPr txBox="1"/>
            <p:nvPr/>
          </p:nvSpPr>
          <p:spPr>
            <a:xfrm>
              <a:off x="2417026" y="1257481"/>
              <a:ext cx="832660"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Week 24</a:t>
              </a:r>
            </a:p>
          </p:txBody>
        </p:sp>
        <p:sp>
          <p:nvSpPr>
            <p:cNvPr id="116" name="TextBox 115"/>
            <p:cNvSpPr txBox="1"/>
            <p:nvPr/>
          </p:nvSpPr>
          <p:spPr>
            <a:xfrm>
              <a:off x="3858896" y="1257481"/>
              <a:ext cx="832660"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Week 24</a:t>
              </a:r>
            </a:p>
          </p:txBody>
        </p:sp>
        <p:sp>
          <p:nvSpPr>
            <p:cNvPr id="117" name="TextBox 116"/>
            <p:cNvSpPr txBox="1"/>
            <p:nvPr/>
          </p:nvSpPr>
          <p:spPr>
            <a:xfrm>
              <a:off x="5006926" y="1257481"/>
              <a:ext cx="832660"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Week 24</a:t>
              </a:r>
            </a:p>
          </p:txBody>
        </p:sp>
        <p:sp>
          <p:nvSpPr>
            <p:cNvPr id="118" name="TextBox 117"/>
            <p:cNvSpPr txBox="1"/>
            <p:nvPr/>
          </p:nvSpPr>
          <p:spPr>
            <a:xfrm>
              <a:off x="6263938" y="1257481"/>
              <a:ext cx="805941"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Week 12</a:t>
              </a:r>
            </a:p>
          </p:txBody>
        </p:sp>
        <p:sp>
          <p:nvSpPr>
            <p:cNvPr id="119" name="TextBox 118"/>
            <p:cNvSpPr txBox="1"/>
            <p:nvPr/>
          </p:nvSpPr>
          <p:spPr>
            <a:xfrm>
              <a:off x="7462578" y="1257481"/>
              <a:ext cx="832660"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rPr>
                <a:t>Week 24</a:t>
              </a:r>
            </a:p>
          </p:txBody>
        </p:sp>
      </p:grpSp>
      <p:grpSp>
        <p:nvGrpSpPr>
          <p:cNvPr id="120" name="Group 119"/>
          <p:cNvGrpSpPr/>
          <p:nvPr/>
        </p:nvGrpSpPr>
        <p:grpSpPr>
          <a:xfrm>
            <a:off x="7301226" y="4433096"/>
            <a:ext cx="965161" cy="203585"/>
            <a:chOff x="6058676" y="5002775"/>
            <a:chExt cx="965161" cy="203585"/>
          </a:xfrm>
        </p:grpSpPr>
        <p:sp>
          <p:nvSpPr>
            <p:cNvPr id="121" name="TextBox 120"/>
            <p:cNvSpPr txBox="1"/>
            <p:nvPr/>
          </p:nvSpPr>
          <p:spPr>
            <a:xfrm>
              <a:off x="6058676" y="5006305"/>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373</a:t>
              </a:r>
            </a:p>
          </p:txBody>
        </p:sp>
        <p:sp>
          <p:nvSpPr>
            <p:cNvPr id="122" name="TextBox 121"/>
            <p:cNvSpPr txBox="1"/>
            <p:nvPr/>
          </p:nvSpPr>
          <p:spPr>
            <a:xfrm>
              <a:off x="6365413" y="5006305"/>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397</a:t>
              </a:r>
            </a:p>
          </p:txBody>
        </p:sp>
        <p:sp>
          <p:nvSpPr>
            <p:cNvPr id="123" name="TextBox 122"/>
            <p:cNvSpPr txBox="1"/>
            <p:nvPr/>
          </p:nvSpPr>
          <p:spPr>
            <a:xfrm>
              <a:off x="6613296" y="5002775"/>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186</a:t>
              </a:r>
            </a:p>
          </p:txBody>
        </p:sp>
      </p:grpSp>
      <p:grpSp>
        <p:nvGrpSpPr>
          <p:cNvPr id="124" name="Group 123"/>
          <p:cNvGrpSpPr/>
          <p:nvPr/>
        </p:nvGrpSpPr>
        <p:grpSpPr>
          <a:xfrm>
            <a:off x="2329022" y="4432667"/>
            <a:ext cx="4694815" cy="207675"/>
            <a:chOff x="2329022" y="4432667"/>
            <a:chExt cx="4694815" cy="207675"/>
          </a:xfrm>
        </p:grpSpPr>
        <p:grpSp>
          <p:nvGrpSpPr>
            <p:cNvPr id="125" name="Group 124"/>
            <p:cNvGrpSpPr/>
            <p:nvPr/>
          </p:nvGrpSpPr>
          <p:grpSpPr>
            <a:xfrm>
              <a:off x="6058676" y="4432667"/>
              <a:ext cx="965161" cy="204145"/>
              <a:chOff x="6058676" y="5006305"/>
              <a:chExt cx="965161" cy="204145"/>
            </a:xfrm>
          </p:grpSpPr>
          <p:sp>
            <p:nvSpPr>
              <p:cNvPr id="139" name="TextBox 138"/>
              <p:cNvSpPr txBox="1"/>
              <p:nvPr/>
            </p:nvSpPr>
            <p:spPr>
              <a:xfrm>
                <a:off x="6058676" y="5006305"/>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243</a:t>
                </a:r>
              </a:p>
            </p:txBody>
          </p:sp>
          <p:sp>
            <p:nvSpPr>
              <p:cNvPr id="140" name="TextBox 139"/>
              <p:cNvSpPr txBox="1"/>
              <p:nvPr/>
            </p:nvSpPr>
            <p:spPr>
              <a:xfrm>
                <a:off x="6342553" y="5006305"/>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245</a:t>
                </a:r>
              </a:p>
            </p:txBody>
          </p:sp>
          <p:sp>
            <p:nvSpPr>
              <p:cNvPr id="141" name="TextBox 140"/>
              <p:cNvSpPr txBox="1"/>
              <p:nvPr/>
            </p:nvSpPr>
            <p:spPr>
              <a:xfrm>
                <a:off x="6613296" y="5010395"/>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rPr>
                  <a:t>122</a:t>
                </a:r>
              </a:p>
            </p:txBody>
          </p:sp>
        </p:grpSp>
        <p:grpSp>
          <p:nvGrpSpPr>
            <p:cNvPr id="126" name="Group 125"/>
            <p:cNvGrpSpPr/>
            <p:nvPr/>
          </p:nvGrpSpPr>
          <p:grpSpPr>
            <a:xfrm>
              <a:off x="4837604" y="4432667"/>
              <a:ext cx="912334" cy="200094"/>
              <a:chOff x="1880136" y="3851205"/>
              <a:chExt cx="912350" cy="200055"/>
            </a:xfrm>
          </p:grpSpPr>
          <p:sp>
            <p:nvSpPr>
              <p:cNvPr id="136" name="TextBox 87"/>
              <p:cNvSpPr txBox="1"/>
              <p:nvPr/>
            </p:nvSpPr>
            <p:spPr>
              <a:xfrm>
                <a:off x="1880136"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321</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7" name="TextBox 88"/>
              <p:cNvSpPr txBox="1"/>
              <p:nvPr/>
            </p:nvSpPr>
            <p:spPr>
              <a:xfrm>
                <a:off x="2156929"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316</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8" name="TextBox 89"/>
              <p:cNvSpPr txBox="1"/>
              <p:nvPr/>
            </p:nvSpPr>
            <p:spPr>
              <a:xfrm>
                <a:off x="2381945"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160</a:t>
                </a:r>
                <a:endParaRPr kumimoji="0" lang="en-GB" sz="700" b="0" i="0" u="none" strike="noStrike" kern="0" cap="none" spc="0" normalizeH="0" baseline="0" noProof="0" dirty="0">
                  <a:ln>
                    <a:noFill/>
                  </a:ln>
                  <a:solidFill>
                    <a:prstClr val="black"/>
                  </a:solidFill>
                  <a:effectLst/>
                  <a:uLnTx/>
                  <a:uFillTx/>
                  <a:latin typeface="Arial"/>
                </a:endParaRPr>
              </a:p>
            </p:txBody>
          </p:sp>
        </p:grpSp>
        <p:grpSp>
          <p:nvGrpSpPr>
            <p:cNvPr id="127" name="Group 126"/>
            <p:cNvGrpSpPr/>
            <p:nvPr/>
          </p:nvGrpSpPr>
          <p:grpSpPr>
            <a:xfrm>
              <a:off x="3549068" y="4440287"/>
              <a:ext cx="1214112" cy="200055"/>
              <a:chOff x="3104194" y="3842899"/>
              <a:chExt cx="1214097" cy="200056"/>
            </a:xfrm>
          </p:grpSpPr>
          <p:sp>
            <p:nvSpPr>
              <p:cNvPr id="132" name="TextBox 40"/>
              <p:cNvSpPr txBox="1"/>
              <p:nvPr/>
            </p:nvSpPr>
            <p:spPr>
              <a:xfrm>
                <a:off x="3104194" y="3842899"/>
                <a:ext cx="410541"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204</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3" name="TextBox 41"/>
              <p:cNvSpPr txBox="1"/>
              <p:nvPr/>
            </p:nvSpPr>
            <p:spPr>
              <a:xfrm>
                <a:off x="3407928" y="3842899"/>
                <a:ext cx="410541"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201</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4" name="TextBox 42"/>
              <p:cNvSpPr txBox="1"/>
              <p:nvPr/>
            </p:nvSpPr>
            <p:spPr>
              <a:xfrm>
                <a:off x="3907750" y="3842899"/>
                <a:ext cx="410541"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204</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5" name="TextBox 75"/>
              <p:cNvSpPr txBox="1"/>
              <p:nvPr/>
            </p:nvSpPr>
            <p:spPr>
              <a:xfrm>
                <a:off x="3675255" y="3842899"/>
                <a:ext cx="410541"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108</a:t>
                </a:r>
                <a:endParaRPr kumimoji="0" lang="en-GB" sz="700" b="0" i="0" u="none" strike="noStrike" kern="0" cap="none" spc="0" normalizeH="0" baseline="0" noProof="0" dirty="0">
                  <a:ln>
                    <a:noFill/>
                  </a:ln>
                  <a:solidFill>
                    <a:prstClr val="black"/>
                  </a:solidFill>
                  <a:effectLst/>
                  <a:uLnTx/>
                  <a:uFillTx/>
                  <a:latin typeface="Arial"/>
                </a:endParaRPr>
              </a:p>
            </p:txBody>
          </p:sp>
        </p:grpSp>
        <p:grpSp>
          <p:nvGrpSpPr>
            <p:cNvPr id="128" name="Group 127"/>
            <p:cNvGrpSpPr/>
            <p:nvPr/>
          </p:nvGrpSpPr>
          <p:grpSpPr>
            <a:xfrm>
              <a:off x="2329022" y="4433248"/>
              <a:ext cx="912334" cy="200052"/>
              <a:chOff x="1880136" y="3851205"/>
              <a:chExt cx="912350" cy="200055"/>
            </a:xfrm>
          </p:grpSpPr>
          <p:sp>
            <p:nvSpPr>
              <p:cNvPr id="129" name="TextBox 87"/>
              <p:cNvSpPr txBox="1"/>
              <p:nvPr/>
            </p:nvSpPr>
            <p:spPr>
              <a:xfrm>
                <a:off x="1880136"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315</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0" name="TextBox 88"/>
              <p:cNvSpPr txBox="1"/>
              <p:nvPr/>
            </p:nvSpPr>
            <p:spPr>
              <a:xfrm>
                <a:off x="2134068"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318</a:t>
                </a:r>
                <a:endParaRPr kumimoji="0" lang="en-GB" sz="700" b="0" i="0" u="none" strike="noStrike" kern="0" cap="none" spc="0" normalizeH="0" baseline="0" noProof="0" dirty="0">
                  <a:ln>
                    <a:noFill/>
                  </a:ln>
                  <a:solidFill>
                    <a:prstClr val="black"/>
                  </a:solidFill>
                  <a:effectLst/>
                  <a:uLnTx/>
                  <a:uFillTx/>
                  <a:latin typeface="Arial"/>
                </a:endParaRPr>
              </a:p>
            </p:txBody>
          </p:sp>
          <p:sp>
            <p:nvSpPr>
              <p:cNvPr id="131" name="TextBox 89"/>
              <p:cNvSpPr txBox="1"/>
              <p:nvPr/>
            </p:nvSpPr>
            <p:spPr>
              <a:xfrm>
                <a:off x="2381945"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Arial"/>
                  </a:rPr>
                  <a:t>159</a:t>
                </a:r>
                <a:endParaRPr kumimoji="0" lang="en-GB" sz="700" b="0" i="0" u="none" strike="noStrike" kern="0" cap="none" spc="0" normalizeH="0" baseline="0" noProof="0" dirty="0">
                  <a:ln>
                    <a:noFill/>
                  </a:ln>
                  <a:solidFill>
                    <a:prstClr val="black"/>
                  </a:solidFill>
                  <a:effectLst/>
                  <a:uLnTx/>
                  <a:uFillTx/>
                  <a:latin typeface="Arial"/>
                </a:endParaRPr>
              </a:p>
            </p:txBody>
          </p:sp>
        </p:grpSp>
      </p:grpSp>
      <p:sp>
        <p:nvSpPr>
          <p:cNvPr id="2" name="Title 1"/>
          <p:cNvSpPr>
            <a:spLocks noGrp="1"/>
          </p:cNvSpPr>
          <p:nvPr>
            <p:ph type="title"/>
          </p:nvPr>
        </p:nvSpPr>
        <p:spPr/>
        <p:txBody>
          <a:bodyPr>
            <a:noAutofit/>
          </a:bodyPr>
          <a:lstStyle/>
          <a:p>
            <a:r>
              <a:rPr lang="en-GB" dirty="0" smtClean="0"/>
              <a:t>Proportion of TNF-IR, DMARD-IR and MTX-naïve patients with ACR50 response</a:t>
            </a:r>
            <a:endParaRPr lang="en-GB" dirty="0"/>
          </a:p>
        </p:txBody>
      </p:sp>
      <p:sp>
        <p:nvSpPr>
          <p:cNvPr id="3" name="Text Placeholder 2"/>
          <p:cNvSpPr>
            <a:spLocks noGrp="1"/>
          </p:cNvSpPr>
          <p:nvPr>
            <p:ph type="body" sz="quarter" idx="13"/>
          </p:nvPr>
        </p:nvSpPr>
        <p:spPr/>
        <p:txBody>
          <a:bodyPr/>
          <a:lstStyle/>
          <a:p>
            <a:r>
              <a:rPr lang="en-GB" dirty="0" smtClean="0"/>
              <a:t>1. Burmester GR et al. </a:t>
            </a:r>
            <a:r>
              <a:rPr lang="en-GB" i="1" dirty="0" smtClean="0"/>
              <a:t>Lancet.</a:t>
            </a:r>
            <a:r>
              <a:rPr lang="en-GB" dirty="0" smtClean="0"/>
              <a:t> 2013;</a:t>
            </a:r>
            <a:r>
              <a:rPr lang="en-GB" b="1" dirty="0" smtClean="0"/>
              <a:t>382(9865)</a:t>
            </a:r>
            <a:r>
              <a:rPr lang="en-GB" dirty="0" smtClean="0"/>
              <a:t>:451-460. 2. Pfizer Inc. 2012. </a:t>
            </a:r>
            <a:r>
              <a:rPr lang="en-GB" i="1" dirty="0" smtClean="0"/>
              <a:t>Tofacitinib for Treatment of Rheumatoid Arthritis</a:t>
            </a:r>
            <a:r>
              <a:rPr lang="en-GB" dirty="0" smtClean="0"/>
              <a:t>. Available at: http://www.fda.gov/downloads/AdvisoryCommittees/CommitteesMeetingMaterials/Drugs/ArthritisAdvisoryCommittee/UCM302960.pd</a:t>
            </a:r>
            <a:r>
              <a:rPr lang="en-GB" u="sng" dirty="0" smtClean="0"/>
              <a:t>f</a:t>
            </a:r>
            <a:r>
              <a:rPr lang="en-GB" dirty="0" smtClean="0"/>
              <a:t> Accessed 23 October 2014. 3. Kremer J et al. </a:t>
            </a:r>
            <a:r>
              <a:rPr lang="en-GB" i="1" dirty="0" smtClean="0"/>
              <a:t>Ann Intern Med</a:t>
            </a:r>
            <a:r>
              <a:rPr lang="en-GB" dirty="0" smtClean="0"/>
              <a:t>. 2013;</a:t>
            </a:r>
            <a:r>
              <a:rPr lang="en-GB" b="1" dirty="0" smtClean="0"/>
              <a:t>159(4)</a:t>
            </a:r>
            <a:r>
              <a:rPr lang="en-GB" dirty="0" smtClean="0"/>
              <a:t>:253-261. 4. van </a:t>
            </a:r>
            <a:r>
              <a:rPr lang="en-GB" dirty="0" err="1" smtClean="0"/>
              <a:t>Vollenhoven</a:t>
            </a:r>
            <a:r>
              <a:rPr lang="en-GB" dirty="0" smtClean="0"/>
              <a:t> R et al</a:t>
            </a:r>
            <a:r>
              <a:rPr lang="en-GB" i="1" dirty="0" smtClean="0"/>
              <a:t>. N Engl J Med</a:t>
            </a:r>
            <a:r>
              <a:rPr lang="en-GB" dirty="0" smtClean="0"/>
              <a:t>. 2012;</a:t>
            </a:r>
            <a:r>
              <a:rPr lang="en-GB" b="1" dirty="0" smtClean="0"/>
              <a:t>367(6)</a:t>
            </a:r>
            <a:r>
              <a:rPr lang="en-GB" dirty="0" smtClean="0"/>
              <a:t>:508-519. 5. van der Heijde D et al. </a:t>
            </a:r>
            <a:r>
              <a:rPr lang="en-GB" i="1" dirty="0" smtClean="0"/>
              <a:t>Arthritis Rheum</a:t>
            </a:r>
            <a:r>
              <a:rPr lang="en-GB" dirty="0" smtClean="0"/>
              <a:t>. 2013;</a:t>
            </a:r>
            <a:r>
              <a:rPr lang="en-GB" b="1" dirty="0" smtClean="0"/>
              <a:t>65(3)</a:t>
            </a:r>
            <a:r>
              <a:rPr lang="en-GB" dirty="0" smtClean="0"/>
              <a:t>:559-570. 6. Fleischmann R et al. </a:t>
            </a:r>
            <a:r>
              <a:rPr lang="en-GB" i="1" dirty="0" smtClean="0"/>
              <a:t>N Engl J Med</a:t>
            </a:r>
            <a:r>
              <a:rPr lang="en-GB" dirty="0" smtClean="0"/>
              <a:t>. 2012;</a:t>
            </a:r>
            <a:r>
              <a:rPr lang="en-GB" b="1" dirty="0" smtClean="0"/>
              <a:t>367(6)</a:t>
            </a:r>
            <a:r>
              <a:rPr lang="en-GB" dirty="0" smtClean="0"/>
              <a:t>:495-507. 7. Lee EB et al. </a:t>
            </a:r>
            <a:r>
              <a:rPr lang="en-GB" i="1" dirty="0" smtClean="0"/>
              <a:t>Arthritis Rheum</a:t>
            </a:r>
            <a:r>
              <a:rPr lang="en-GB" dirty="0" smtClean="0"/>
              <a:t>. 2012;</a:t>
            </a:r>
            <a:r>
              <a:rPr lang="en-GB" b="1" dirty="0" smtClean="0"/>
              <a:t>64(suppl 10)</a:t>
            </a:r>
            <a:r>
              <a:rPr lang="en-GB" dirty="0" smtClean="0"/>
              <a:t>:2486</a:t>
            </a:r>
            <a:endParaRPr lang="en-GB" dirty="0"/>
          </a:p>
        </p:txBody>
      </p:sp>
    </p:spTree>
    <p:extLst>
      <p:ext uri="{BB962C8B-B14F-4D97-AF65-F5344CB8AC3E}">
        <p14:creationId xmlns:p14="http://schemas.microsoft.com/office/powerpoint/2010/main" val="5270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graphicEl>
                                              <a:chart seriesIdx="-4" categoryIdx="0" bldStep="category"/>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graphicEl>
                                              <a:chart seriesIdx="-4" categoryIdx="1" bldStep="category"/>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graphicEl>
                                              <a:chart seriesIdx="-4" categoryIdx="2"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graphicEl>
                                              <a:chart seriesIdx="-4" categoryIdx="3"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graphicEl>
                                              <a:chart seriesIdx="-4" categoryIdx="4"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graphicEl>
                                              <a:chart seriesIdx="-4" categoryIdx="5" bldStep="category"/>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2" grpId="0">
        <p:bldSub>
          <a:bldChart bld="category"/>
        </p:bldSub>
      </p:bldGraphic>
      <p:bldP spid="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Content Placeholder 4"/>
          <p:cNvGraphicFramePr>
            <a:graphicFrameLocks/>
          </p:cNvGraphicFramePr>
          <p:nvPr>
            <p:extLst>
              <p:ext uri="{D42A27DB-BD31-4B8C-83A1-F6EECF244321}">
                <p14:modId xmlns:p14="http://schemas.microsoft.com/office/powerpoint/2010/main" val="1571563139"/>
              </p:ext>
            </p:extLst>
          </p:nvPr>
        </p:nvGraphicFramePr>
        <p:xfrm>
          <a:off x="541504" y="1095507"/>
          <a:ext cx="8382316" cy="3804828"/>
        </p:xfrm>
        <a:graphic>
          <a:graphicData uri="http://schemas.openxmlformats.org/drawingml/2006/chart">
            <c:chart xmlns:c="http://schemas.openxmlformats.org/drawingml/2006/chart" xmlns:r="http://schemas.openxmlformats.org/officeDocument/2006/relationships" r:id="rId3"/>
          </a:graphicData>
        </a:graphic>
      </p:graphicFrame>
      <p:sp>
        <p:nvSpPr>
          <p:cNvPr id="72" name="TextBox 71"/>
          <p:cNvSpPr txBox="1"/>
          <p:nvPr/>
        </p:nvSpPr>
        <p:spPr>
          <a:xfrm rot="16200000">
            <a:off x="-1274241" y="2719927"/>
            <a:ext cx="356844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rPr>
              <a:t>Patients With DAS28-4(ESR) &lt;3.2 (%) </a:t>
            </a:r>
          </a:p>
        </p:txBody>
      </p:sp>
      <p:cxnSp>
        <p:nvCxnSpPr>
          <p:cNvPr id="73" name="Straight Connector 72"/>
          <p:cNvCxnSpPr/>
          <p:nvPr/>
        </p:nvCxnSpPr>
        <p:spPr>
          <a:xfrm>
            <a:off x="204874" y="5329067"/>
            <a:ext cx="8686800" cy="0"/>
          </a:xfrm>
          <a:prstGeom prst="line">
            <a:avLst/>
          </a:prstGeom>
          <a:noFill/>
          <a:ln w="12700" cap="flat" cmpd="sng" algn="ctr">
            <a:solidFill>
              <a:srgbClr val="005CB9"/>
            </a:solidFill>
            <a:prstDash val="solid"/>
            <a:headEnd type="none" w="med" len="med"/>
            <a:tailEnd type="none" w="med" len="med"/>
          </a:ln>
          <a:effectLst/>
        </p:spPr>
      </p:cxnSp>
      <p:cxnSp>
        <p:nvCxnSpPr>
          <p:cNvPr id="74" name="Straight Connector 73"/>
          <p:cNvCxnSpPr/>
          <p:nvPr/>
        </p:nvCxnSpPr>
        <p:spPr>
          <a:xfrm>
            <a:off x="228600" y="4733801"/>
            <a:ext cx="8610600" cy="0"/>
          </a:xfrm>
          <a:prstGeom prst="line">
            <a:avLst/>
          </a:prstGeom>
          <a:noFill/>
          <a:ln w="12700" cap="flat" cmpd="sng" algn="ctr">
            <a:solidFill>
              <a:srgbClr val="005CB9"/>
            </a:solidFill>
            <a:prstDash val="solid"/>
            <a:headEnd type="none" w="med" len="med"/>
            <a:tailEnd type="none" w="med" len="med"/>
          </a:ln>
          <a:effectLst/>
        </p:spPr>
      </p:cxnSp>
      <p:sp>
        <p:nvSpPr>
          <p:cNvPr id="75" name="TextBox 74"/>
          <p:cNvSpPr txBox="1"/>
          <p:nvPr/>
        </p:nvSpPr>
        <p:spPr>
          <a:xfrm>
            <a:off x="915878" y="4148489"/>
            <a:ext cx="533400"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N=</a:t>
            </a:r>
          </a:p>
        </p:txBody>
      </p:sp>
      <p:sp>
        <p:nvSpPr>
          <p:cNvPr id="76" name="TextBox 75"/>
          <p:cNvSpPr txBox="1"/>
          <p:nvPr/>
        </p:nvSpPr>
        <p:spPr>
          <a:xfrm>
            <a:off x="1202318" y="4149797"/>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119</a:t>
            </a:r>
          </a:p>
        </p:txBody>
      </p:sp>
      <p:sp>
        <p:nvSpPr>
          <p:cNvPr id="77" name="TextBox 76"/>
          <p:cNvSpPr txBox="1"/>
          <p:nvPr/>
        </p:nvSpPr>
        <p:spPr>
          <a:xfrm>
            <a:off x="1546220" y="4149797"/>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125</a:t>
            </a:r>
          </a:p>
        </p:txBody>
      </p:sp>
      <p:sp>
        <p:nvSpPr>
          <p:cNvPr id="78" name="TextBox 77"/>
          <p:cNvSpPr txBox="1"/>
          <p:nvPr/>
        </p:nvSpPr>
        <p:spPr>
          <a:xfrm>
            <a:off x="1905297" y="4149797"/>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120</a:t>
            </a:r>
          </a:p>
        </p:txBody>
      </p:sp>
      <p:sp>
        <p:nvSpPr>
          <p:cNvPr id="79" name="TextBox 78"/>
          <p:cNvSpPr txBox="1"/>
          <p:nvPr/>
        </p:nvSpPr>
        <p:spPr>
          <a:xfrm>
            <a:off x="2298314" y="1116771"/>
            <a:ext cx="4805354" cy="323165"/>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smtClean="0"/>
              <a:t>Percentage of Patients Achieving DAS28-4(ESR) ≤3.2 </a:t>
            </a:r>
            <a:endParaRPr lang="en-GB" dirty="0"/>
          </a:p>
        </p:txBody>
      </p:sp>
      <p:sp>
        <p:nvSpPr>
          <p:cNvPr id="80" name="Rectangle 79"/>
          <p:cNvSpPr/>
          <p:nvPr/>
        </p:nvSpPr>
        <p:spPr>
          <a:xfrm>
            <a:off x="3810000" y="2120687"/>
            <a:ext cx="182880" cy="182880"/>
          </a:xfrm>
          <a:prstGeom prst="rect">
            <a:avLst/>
          </a:prstGeom>
          <a:solidFill>
            <a:srgbClr val="ED641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sp>
        <p:nvSpPr>
          <p:cNvPr id="81" name="TextBox 80"/>
          <p:cNvSpPr txBox="1"/>
          <p:nvPr/>
        </p:nvSpPr>
        <p:spPr>
          <a:xfrm>
            <a:off x="3992880" y="2089017"/>
            <a:ext cx="93642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adalimumab</a:t>
            </a:r>
          </a:p>
        </p:txBody>
      </p:sp>
      <p:sp>
        <p:nvSpPr>
          <p:cNvPr id="82" name="TextBox 81"/>
          <p:cNvSpPr txBox="1"/>
          <p:nvPr/>
        </p:nvSpPr>
        <p:spPr>
          <a:xfrm>
            <a:off x="267843" y="4783018"/>
            <a:ext cx="682541" cy="246221"/>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Patient:</a:t>
            </a:r>
          </a:p>
        </p:txBody>
      </p:sp>
      <p:sp>
        <p:nvSpPr>
          <p:cNvPr id="83" name="TextBox 82"/>
          <p:cNvSpPr txBox="1"/>
          <p:nvPr/>
        </p:nvSpPr>
        <p:spPr>
          <a:xfrm>
            <a:off x="267843" y="4989367"/>
            <a:ext cx="866775" cy="353943"/>
          </a:xfrm>
          <a:prstGeom prst="rect">
            <a:avLst/>
          </a:prstGeom>
          <a:noFill/>
        </p:spPr>
        <p:txBody>
          <a:bodyPr wrap="square" rtlCol="0">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Tofacitinib</a:t>
            </a:r>
            <a:br>
              <a:rPr kumimoji="0" lang="en-GB" sz="1000" b="1" i="0" u="none" strike="noStrike" kern="0" cap="none" spc="0" normalizeH="0" baseline="0" dirty="0" smtClean="0">
                <a:ln>
                  <a:noFill/>
                </a:ln>
                <a:solidFill>
                  <a:prstClr val="black"/>
                </a:solidFill>
                <a:effectLst/>
                <a:uLnTx/>
                <a:uFillTx/>
              </a:rPr>
            </a:br>
            <a:r>
              <a:rPr kumimoji="0" lang="en-GB" sz="1000" b="1" i="0" u="none" strike="noStrike" kern="0" cap="none" spc="0" normalizeH="0" baseline="0" dirty="0" smtClean="0">
                <a:ln>
                  <a:noFill/>
                </a:ln>
                <a:solidFill>
                  <a:prstClr val="black"/>
                </a:solidFill>
                <a:effectLst/>
                <a:uLnTx/>
                <a:uFillTx/>
              </a:rPr>
              <a:t>Regimen:</a:t>
            </a:r>
          </a:p>
        </p:txBody>
      </p:sp>
      <p:cxnSp>
        <p:nvCxnSpPr>
          <p:cNvPr id="84" name="Straight Connector 83"/>
          <p:cNvCxnSpPr/>
          <p:nvPr/>
        </p:nvCxnSpPr>
        <p:spPr>
          <a:xfrm>
            <a:off x="190500" y="4989367"/>
            <a:ext cx="8686800" cy="0"/>
          </a:xfrm>
          <a:prstGeom prst="line">
            <a:avLst/>
          </a:prstGeom>
          <a:noFill/>
          <a:ln w="12700" cap="flat" cmpd="sng" algn="ctr">
            <a:solidFill>
              <a:srgbClr val="005CB9"/>
            </a:solidFill>
            <a:prstDash val="solid"/>
            <a:headEnd type="none" w="med" len="med"/>
            <a:tailEnd type="none" w="med" len="med"/>
          </a:ln>
          <a:effectLst/>
        </p:spPr>
      </p:cxnSp>
      <p:sp>
        <p:nvSpPr>
          <p:cNvPr id="85" name="TextBox 84"/>
          <p:cNvSpPr txBox="1"/>
          <p:nvPr/>
        </p:nvSpPr>
        <p:spPr>
          <a:xfrm>
            <a:off x="1343345" y="4773377"/>
            <a:ext cx="989059"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TNF-IR</a:t>
            </a:r>
          </a:p>
        </p:txBody>
      </p:sp>
      <p:sp>
        <p:nvSpPr>
          <p:cNvPr id="86" name="TextBox 85"/>
          <p:cNvSpPr txBox="1"/>
          <p:nvPr/>
        </p:nvSpPr>
        <p:spPr>
          <a:xfrm>
            <a:off x="990588" y="5044065"/>
            <a:ext cx="1417177" cy="229678"/>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 MTX</a:t>
            </a:r>
          </a:p>
        </p:txBody>
      </p:sp>
      <p:sp>
        <p:nvSpPr>
          <p:cNvPr id="87" name="Rectangle 86"/>
          <p:cNvSpPr/>
          <p:nvPr/>
        </p:nvSpPr>
        <p:spPr>
          <a:xfrm>
            <a:off x="3713482" y="2022063"/>
            <a:ext cx="1130132" cy="381001"/>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sp>
        <p:nvSpPr>
          <p:cNvPr id="88" name="TextBox 87"/>
          <p:cNvSpPr txBox="1"/>
          <p:nvPr/>
        </p:nvSpPr>
        <p:spPr>
          <a:xfrm>
            <a:off x="42050" y="5158193"/>
            <a:ext cx="9010996" cy="1092607"/>
          </a:xfrm>
          <a:prstGeom prst="rect">
            <a:avLst/>
          </a:prstGeom>
          <a:noFill/>
        </p:spPr>
        <p:txBody>
          <a:bodyPr wrap="square" lIns="182880" bIns="27432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prstClr val="black"/>
                </a:solidFill>
                <a:effectLst/>
                <a:uLnTx/>
                <a:uFillTx/>
              </a:rPr>
              <a:t>ESR, erythrocyte sedimentation rate.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prstClr val="black"/>
                </a:solidFill>
                <a:effectLst/>
                <a:uLnTx/>
                <a:uFillTx/>
              </a:rPr>
              <a:t>*</a:t>
            </a:r>
            <a:r>
              <a:rPr kumimoji="0" lang="en-GB" sz="1000" b="0" i="1" u="none" strike="noStrike" kern="0" cap="none" spc="0" normalizeH="0" baseline="0" dirty="0" smtClean="0">
                <a:ln>
                  <a:noFill/>
                </a:ln>
                <a:solidFill>
                  <a:prstClr val="black"/>
                </a:solidFill>
                <a:effectLst/>
                <a:uLnTx/>
                <a:uFillTx/>
              </a:rPr>
              <a:t>p</a:t>
            </a:r>
            <a:r>
              <a:rPr kumimoji="0" lang="en-GB" sz="1000" b="0" i="0" u="none" strike="noStrike" kern="0" cap="none" spc="0" normalizeH="0" baseline="0" dirty="0" smtClean="0">
                <a:ln>
                  <a:noFill/>
                </a:ln>
                <a:solidFill>
                  <a:prstClr val="black"/>
                </a:solidFill>
                <a:effectLst/>
                <a:uLnTx/>
                <a:uFillTx/>
              </a:rPr>
              <a:t>&lt;0.05; </a:t>
            </a:r>
            <a:r>
              <a:rPr kumimoji="0" lang="en-GB" sz="1000" b="0" i="0" u="none" strike="noStrike" kern="0" cap="none" spc="0" normalizeH="0" baseline="30000" dirty="0" smtClean="0">
                <a:ln>
                  <a:noFill/>
                </a:ln>
                <a:solidFill>
                  <a:prstClr val="black"/>
                </a:solidFill>
                <a:effectLst/>
                <a:uLnTx/>
                <a:uFillTx/>
              </a:rPr>
              <a:t>†</a:t>
            </a:r>
            <a:r>
              <a:rPr kumimoji="0" lang="en-GB" sz="1000" b="0" i="1" u="none" strike="noStrike" kern="0" cap="none" spc="0" normalizeH="0" baseline="0" dirty="0" smtClean="0">
                <a:ln>
                  <a:noFill/>
                </a:ln>
                <a:solidFill>
                  <a:prstClr val="black"/>
                </a:solidFill>
                <a:effectLst/>
                <a:uLnTx/>
                <a:uFillTx/>
              </a:rPr>
              <a:t>p</a:t>
            </a:r>
            <a:r>
              <a:rPr kumimoji="0" lang="en-GB" sz="1000" b="0" i="0" u="none" strike="noStrike" kern="0" cap="none" spc="0" normalizeH="0" baseline="0" dirty="0" smtClean="0">
                <a:ln>
                  <a:noFill/>
                </a:ln>
                <a:solidFill>
                  <a:prstClr val="black"/>
                </a:solidFill>
                <a:effectLst/>
                <a:uLnTx/>
                <a:uFillTx/>
              </a:rPr>
              <a:t>&lt;0.0001; </a:t>
            </a:r>
            <a:r>
              <a:rPr kumimoji="0" lang="en-GB" sz="1000" b="0" i="0" u="none" strike="noStrike" kern="0" cap="none" spc="0" normalizeH="0" baseline="30000" dirty="0" smtClean="0">
                <a:ln>
                  <a:noFill/>
                </a:ln>
                <a:solidFill>
                  <a:prstClr val="black"/>
                </a:solidFill>
                <a:effectLst/>
                <a:uLnTx/>
                <a:uFillTx/>
              </a:rPr>
              <a:t>‡</a:t>
            </a:r>
            <a:r>
              <a:rPr kumimoji="0" lang="en-GB" sz="1000" b="0" i="1" u="none" strike="noStrike" kern="0" cap="none" spc="0" normalizeH="0" baseline="0" dirty="0" smtClean="0">
                <a:ln>
                  <a:noFill/>
                </a:ln>
                <a:solidFill>
                  <a:prstClr val="black"/>
                </a:solidFill>
                <a:effectLst/>
                <a:uLnTx/>
                <a:uFillTx/>
              </a:rPr>
              <a:t>p</a:t>
            </a:r>
            <a:r>
              <a:rPr kumimoji="0" lang="en-GB" sz="1000" b="0" i="0" u="none" strike="noStrike" kern="0" cap="none" spc="0" normalizeH="0" baseline="0" dirty="0" smtClean="0">
                <a:ln>
                  <a:noFill/>
                </a:ln>
                <a:solidFill>
                  <a:prstClr val="black"/>
                </a:solidFill>
                <a:effectLst/>
                <a:uLnTx/>
                <a:uFillTx/>
              </a:rPr>
              <a:t>≤0.001;</a:t>
            </a:r>
            <a:r>
              <a:rPr kumimoji="0" lang="en-GB" sz="1000" b="0" i="0" u="none" strike="noStrike" kern="0" cap="none" spc="0" normalizeH="0" baseline="30000" dirty="0" smtClean="0">
                <a:ln>
                  <a:noFill/>
                </a:ln>
                <a:solidFill>
                  <a:prstClr val="black"/>
                </a:solidFill>
                <a:effectLst/>
                <a:uLnTx/>
                <a:uFillTx/>
              </a:rPr>
              <a:t> §</a:t>
            </a:r>
            <a:r>
              <a:rPr kumimoji="0" lang="en-GB" sz="1000" b="0" i="0" u="none" strike="noStrike" kern="0" cap="none" spc="0" normalizeH="0" baseline="0" dirty="0" smtClean="0">
                <a:ln>
                  <a:noFill/>
                </a:ln>
                <a:solidFill>
                  <a:prstClr val="black"/>
                </a:solidFill>
                <a:effectLst/>
                <a:uLnTx/>
                <a:uFillTx/>
              </a:rPr>
              <a:t>p≤0.05; </a:t>
            </a:r>
            <a:r>
              <a:rPr kumimoji="0" lang="en-GB" sz="1000" b="0" i="1" u="none" strike="noStrike" kern="0" cap="none" spc="0" normalizeH="0" baseline="30000" dirty="0" smtClean="0">
                <a:ln>
                  <a:noFill/>
                </a:ln>
                <a:solidFill>
                  <a:prstClr val="black"/>
                </a:solidFill>
                <a:effectLst/>
                <a:uLnTx/>
                <a:uFillTx/>
              </a:rPr>
              <a:t>‖</a:t>
            </a:r>
            <a:r>
              <a:rPr kumimoji="0" lang="en-GB" sz="1000" b="0" i="1" u="none" strike="noStrike" kern="0" cap="none" spc="0" normalizeH="0" baseline="0" dirty="0" smtClean="0">
                <a:ln>
                  <a:noFill/>
                </a:ln>
                <a:solidFill>
                  <a:prstClr val="black"/>
                </a:solidFill>
                <a:effectLst/>
                <a:uLnTx/>
                <a:uFillTx/>
              </a:rPr>
              <a:t>p</a:t>
            </a:r>
            <a:r>
              <a:rPr kumimoji="0" lang="en-GB" sz="1000" b="0" i="0" u="none" strike="noStrike" kern="0" cap="none" spc="0" normalizeH="0" baseline="0" dirty="0" smtClean="0">
                <a:ln>
                  <a:noFill/>
                </a:ln>
                <a:solidFill>
                  <a:prstClr val="black"/>
                </a:solidFill>
                <a:effectLst/>
                <a:uLnTx/>
                <a:uFillTx/>
              </a:rPr>
              <a:t>&lt;0.001.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srgbClr val="002060"/>
                </a:solidFill>
                <a:effectLst/>
                <a:uLnTx/>
                <a:uFillTx/>
              </a:rPr>
              <a:t>Tofacitinib is not approved by EMA. Tofacitinib 5 mg is approved in over 20 markets around the world for the treatment of moderate-to-severe RA. Tofacitinib 5 mg and 10 mg is approved in Switzerland and Russia. MTX-naïve data from ORAL Start trial was not recorded for marketing authorization.</a:t>
            </a:r>
          </a:p>
        </p:txBody>
      </p:sp>
      <p:sp>
        <p:nvSpPr>
          <p:cNvPr id="89" name="TextBox 88"/>
          <p:cNvSpPr txBox="1"/>
          <p:nvPr/>
        </p:nvSpPr>
        <p:spPr>
          <a:xfrm>
            <a:off x="5638314" y="1821509"/>
            <a:ext cx="119921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prstClr val="black"/>
                </a:solidFill>
                <a:effectLst/>
                <a:uLnTx/>
                <a:uFillTx/>
              </a:rPr>
              <a:t>Adalimumab</a:t>
            </a:r>
          </a:p>
        </p:txBody>
      </p:sp>
      <p:sp>
        <p:nvSpPr>
          <p:cNvPr id="90" name="TextBox 89"/>
          <p:cNvSpPr txBox="1"/>
          <p:nvPr/>
        </p:nvSpPr>
        <p:spPr>
          <a:xfrm>
            <a:off x="5614818" y="2528318"/>
            <a:ext cx="80217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prstClr val="black"/>
                </a:solidFill>
                <a:effectLst/>
                <a:uLnTx/>
                <a:uFillTx/>
              </a:rPr>
              <a:t>PBO</a:t>
            </a:r>
          </a:p>
        </p:txBody>
      </p:sp>
      <p:sp>
        <p:nvSpPr>
          <p:cNvPr id="91" name="TextBox 90"/>
          <p:cNvSpPr txBox="1"/>
          <p:nvPr/>
        </p:nvSpPr>
        <p:spPr>
          <a:xfrm>
            <a:off x="5614818" y="2288030"/>
            <a:ext cx="18172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prstClr val="black"/>
                </a:solidFill>
                <a:effectLst/>
                <a:uLnTx/>
                <a:uFillTx/>
              </a:rPr>
              <a:t>Tofacitinib 10 mg BID</a:t>
            </a:r>
          </a:p>
        </p:txBody>
      </p:sp>
      <p:sp>
        <p:nvSpPr>
          <p:cNvPr id="92" name="Rectangle 91"/>
          <p:cNvSpPr/>
          <p:nvPr/>
        </p:nvSpPr>
        <p:spPr>
          <a:xfrm>
            <a:off x="5475171" y="2099840"/>
            <a:ext cx="162521" cy="160002"/>
          </a:xfrm>
          <a:prstGeom prst="rect">
            <a:avLst/>
          </a:prstGeom>
          <a:solidFill>
            <a:srgbClr val="C31F1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sp>
        <p:nvSpPr>
          <p:cNvPr id="93" name="Rectangle 92"/>
          <p:cNvSpPr/>
          <p:nvPr/>
        </p:nvSpPr>
        <p:spPr>
          <a:xfrm>
            <a:off x="5475171" y="2333544"/>
            <a:ext cx="162521" cy="160002"/>
          </a:xfrm>
          <a:prstGeom prst="rect">
            <a:avLst/>
          </a:prstGeom>
          <a:solidFill>
            <a:srgbClr val="2D79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sp>
        <p:nvSpPr>
          <p:cNvPr id="94" name="Rectangle 93"/>
          <p:cNvSpPr/>
          <p:nvPr/>
        </p:nvSpPr>
        <p:spPr>
          <a:xfrm>
            <a:off x="5475171" y="2567249"/>
            <a:ext cx="162521" cy="160002"/>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sp>
        <p:nvSpPr>
          <p:cNvPr id="95" name="TextBox 94"/>
          <p:cNvSpPr txBox="1"/>
          <p:nvPr/>
        </p:nvSpPr>
        <p:spPr>
          <a:xfrm>
            <a:off x="5614818" y="2047742"/>
            <a:ext cx="173416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prstClr val="black"/>
                </a:solidFill>
                <a:effectLst/>
                <a:uLnTx/>
                <a:uFillTx/>
              </a:rPr>
              <a:t>Tofacitinib 5 mg BID</a:t>
            </a:r>
          </a:p>
        </p:txBody>
      </p:sp>
      <p:sp>
        <p:nvSpPr>
          <p:cNvPr id="96" name="Rectangle 95"/>
          <p:cNvSpPr/>
          <p:nvPr/>
        </p:nvSpPr>
        <p:spPr>
          <a:xfrm>
            <a:off x="5475171" y="1880007"/>
            <a:ext cx="162521" cy="160002"/>
          </a:xfrm>
          <a:prstGeom prst="rect">
            <a:avLst/>
          </a:prstGeom>
          <a:solidFill>
            <a:srgbClr val="005C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grpSp>
        <p:nvGrpSpPr>
          <p:cNvPr id="97" name="Group 96"/>
          <p:cNvGrpSpPr/>
          <p:nvPr/>
        </p:nvGrpSpPr>
        <p:grpSpPr>
          <a:xfrm>
            <a:off x="2695508" y="4369300"/>
            <a:ext cx="4315403" cy="904443"/>
            <a:chOff x="2695508" y="4943482"/>
            <a:chExt cx="4315403" cy="904443"/>
          </a:xfrm>
        </p:grpSpPr>
        <p:sp>
          <p:nvSpPr>
            <p:cNvPr id="98" name="TextBox 97"/>
            <p:cNvSpPr txBox="1"/>
            <p:nvPr/>
          </p:nvSpPr>
          <p:spPr>
            <a:xfrm>
              <a:off x="4173862" y="5347559"/>
              <a:ext cx="1238689"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MTX-IR</a:t>
              </a:r>
            </a:p>
          </p:txBody>
        </p:sp>
        <p:sp>
          <p:nvSpPr>
            <p:cNvPr id="99" name="TextBox 98"/>
            <p:cNvSpPr txBox="1"/>
            <p:nvPr/>
          </p:nvSpPr>
          <p:spPr>
            <a:xfrm>
              <a:off x="2789676" y="5347559"/>
              <a:ext cx="1238689"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MTX-IR</a:t>
              </a:r>
            </a:p>
          </p:txBody>
        </p:sp>
        <p:sp>
          <p:nvSpPr>
            <p:cNvPr id="100" name="TextBox 99"/>
            <p:cNvSpPr txBox="1"/>
            <p:nvPr/>
          </p:nvSpPr>
          <p:spPr>
            <a:xfrm>
              <a:off x="5649688" y="5347559"/>
              <a:ext cx="1238689"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DMARD-IR</a:t>
              </a:r>
            </a:p>
          </p:txBody>
        </p:sp>
        <p:sp>
          <p:nvSpPr>
            <p:cNvPr id="101" name="TextBox 100"/>
            <p:cNvSpPr txBox="1"/>
            <p:nvPr/>
          </p:nvSpPr>
          <p:spPr>
            <a:xfrm>
              <a:off x="2695508" y="5618247"/>
              <a:ext cx="1417177" cy="229678"/>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 MTX</a:t>
              </a:r>
            </a:p>
          </p:txBody>
        </p:sp>
        <p:sp>
          <p:nvSpPr>
            <p:cNvPr id="102" name="TextBox 101"/>
            <p:cNvSpPr txBox="1"/>
            <p:nvPr/>
          </p:nvSpPr>
          <p:spPr>
            <a:xfrm>
              <a:off x="4057507" y="5618247"/>
              <a:ext cx="1417177" cy="229678"/>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 MTX</a:t>
              </a:r>
            </a:p>
          </p:txBody>
        </p:sp>
        <p:sp>
          <p:nvSpPr>
            <p:cNvPr id="103" name="TextBox 102"/>
            <p:cNvSpPr txBox="1"/>
            <p:nvPr/>
          </p:nvSpPr>
          <p:spPr>
            <a:xfrm>
              <a:off x="5593734" y="5618247"/>
              <a:ext cx="1417177" cy="229678"/>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Monotherapy</a:t>
              </a:r>
            </a:p>
          </p:txBody>
        </p:sp>
        <p:grpSp>
          <p:nvGrpSpPr>
            <p:cNvPr id="104" name="Group 103"/>
            <p:cNvGrpSpPr/>
            <p:nvPr/>
          </p:nvGrpSpPr>
          <p:grpSpPr>
            <a:xfrm>
              <a:off x="2872253" y="4943482"/>
              <a:ext cx="3932854" cy="381000"/>
              <a:chOff x="2872253" y="5121386"/>
              <a:chExt cx="3932854" cy="381000"/>
            </a:xfrm>
          </p:grpSpPr>
          <p:sp>
            <p:nvSpPr>
              <p:cNvPr id="105" name="Rectangle 104"/>
              <p:cNvSpPr/>
              <p:nvPr/>
            </p:nvSpPr>
            <p:spPr>
              <a:xfrm>
                <a:off x="5744403" y="5121386"/>
                <a:ext cx="1060704"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latin typeface="Arial"/>
                  </a:rPr>
                  <a:t>ORAL </a:t>
                </a:r>
                <a:br>
                  <a:rPr kumimoji="0" lang="en-GB" sz="1200" b="1" i="0" u="none" strike="noStrike" kern="0" cap="none" spc="0" normalizeH="0" baseline="0" dirty="0" smtClean="0">
                    <a:ln>
                      <a:noFill/>
                    </a:ln>
                    <a:solidFill>
                      <a:prstClr val="black"/>
                    </a:solidFill>
                    <a:effectLst/>
                    <a:uLnTx/>
                    <a:uFillTx/>
                    <a:latin typeface="Arial"/>
                  </a:rPr>
                </a:br>
                <a:r>
                  <a:rPr kumimoji="0" lang="en-GB" sz="1200" b="1" i="0" u="none" strike="noStrike" kern="0" cap="none" spc="0" normalizeH="0" baseline="0" dirty="0" smtClean="0">
                    <a:ln>
                      <a:noFill/>
                    </a:ln>
                    <a:solidFill>
                      <a:prstClr val="black"/>
                    </a:solidFill>
                    <a:effectLst/>
                    <a:uLnTx/>
                    <a:uFillTx/>
                    <a:latin typeface="Arial"/>
                  </a:rPr>
                  <a:t>Solo</a:t>
                </a:r>
                <a:r>
                  <a:rPr kumimoji="0" lang="en-GB" sz="1200" b="1" i="0" u="none" strike="noStrike" kern="0" cap="none" spc="0" normalizeH="0" baseline="30000" dirty="0" smtClean="0">
                    <a:ln>
                      <a:noFill/>
                    </a:ln>
                    <a:solidFill>
                      <a:prstClr val="black"/>
                    </a:solidFill>
                    <a:effectLst/>
                    <a:uLnTx/>
                    <a:uFillTx/>
                    <a:latin typeface="Arial"/>
                  </a:rPr>
                  <a:t>2,6</a:t>
                </a:r>
              </a:p>
            </p:txBody>
          </p:sp>
          <p:sp>
            <p:nvSpPr>
              <p:cNvPr id="106" name="Rectangle 105"/>
              <p:cNvSpPr/>
              <p:nvPr/>
            </p:nvSpPr>
            <p:spPr>
              <a:xfrm>
                <a:off x="4233133" y="5121386"/>
                <a:ext cx="1060704"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latin typeface="Arial"/>
                  </a:rPr>
                  <a:t>ORAL </a:t>
                </a:r>
                <a:br>
                  <a:rPr kumimoji="0" lang="en-GB" sz="1200" b="1" i="0" u="none" strike="noStrike" kern="0" cap="none" spc="0" normalizeH="0" baseline="0" dirty="0" smtClean="0">
                    <a:ln>
                      <a:noFill/>
                    </a:ln>
                    <a:solidFill>
                      <a:prstClr val="black"/>
                    </a:solidFill>
                    <a:effectLst/>
                    <a:uLnTx/>
                    <a:uFillTx/>
                    <a:latin typeface="Arial"/>
                  </a:rPr>
                </a:br>
                <a:r>
                  <a:rPr kumimoji="0" lang="en-GB" sz="1200" b="1" i="0" u="none" strike="noStrike" kern="0" cap="none" spc="0" normalizeH="0" baseline="0" dirty="0" smtClean="0">
                    <a:ln>
                      <a:noFill/>
                    </a:ln>
                    <a:solidFill>
                      <a:prstClr val="black"/>
                    </a:solidFill>
                    <a:effectLst/>
                    <a:uLnTx/>
                    <a:uFillTx/>
                    <a:latin typeface="Arial"/>
                  </a:rPr>
                  <a:t>Scan</a:t>
                </a:r>
                <a:r>
                  <a:rPr kumimoji="0" lang="en-GB" sz="1200" b="1" i="0" u="none" strike="noStrike" kern="0" cap="none" spc="0" normalizeH="0" baseline="30000" dirty="0" smtClean="0">
                    <a:ln>
                      <a:noFill/>
                    </a:ln>
                    <a:solidFill>
                      <a:prstClr val="black"/>
                    </a:solidFill>
                    <a:effectLst/>
                    <a:uLnTx/>
                    <a:uFillTx/>
                    <a:latin typeface="Arial"/>
                  </a:rPr>
                  <a:t>2,5</a:t>
                </a:r>
              </a:p>
            </p:txBody>
          </p:sp>
          <p:sp>
            <p:nvSpPr>
              <p:cNvPr id="107" name="Rectangle 106"/>
              <p:cNvSpPr/>
              <p:nvPr/>
            </p:nvSpPr>
            <p:spPr>
              <a:xfrm>
                <a:off x="2872253" y="5121386"/>
                <a:ext cx="1060704"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latin typeface="Arial"/>
                  </a:rPr>
                  <a:t>ORAL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latin typeface="Arial"/>
                  </a:rPr>
                  <a:t>Standard</a:t>
                </a:r>
                <a:r>
                  <a:rPr kumimoji="0" lang="en-GB" sz="1200" b="1" i="0" u="none" strike="noStrike" kern="0" cap="none" spc="0" normalizeH="0" baseline="30000" dirty="0" smtClean="0">
                    <a:ln>
                      <a:noFill/>
                    </a:ln>
                    <a:solidFill>
                      <a:prstClr val="black"/>
                    </a:solidFill>
                    <a:effectLst/>
                    <a:uLnTx/>
                    <a:uFillTx/>
                    <a:latin typeface="Arial"/>
                  </a:rPr>
                  <a:t>2-4</a:t>
                </a:r>
              </a:p>
            </p:txBody>
          </p:sp>
        </p:grpSp>
      </p:grpSp>
      <p:grpSp>
        <p:nvGrpSpPr>
          <p:cNvPr id="108" name="Group 107"/>
          <p:cNvGrpSpPr/>
          <p:nvPr/>
        </p:nvGrpSpPr>
        <p:grpSpPr>
          <a:xfrm>
            <a:off x="7199277" y="4350794"/>
            <a:ext cx="1417177" cy="922949"/>
            <a:chOff x="7199277" y="4924976"/>
            <a:chExt cx="1417177" cy="922949"/>
          </a:xfrm>
        </p:grpSpPr>
        <p:sp>
          <p:nvSpPr>
            <p:cNvPr id="109" name="TextBox 108"/>
            <p:cNvSpPr txBox="1"/>
            <p:nvPr/>
          </p:nvSpPr>
          <p:spPr>
            <a:xfrm>
              <a:off x="7261619" y="5347559"/>
              <a:ext cx="1238689"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MTX-naïve</a:t>
              </a:r>
            </a:p>
          </p:txBody>
        </p:sp>
        <p:sp>
          <p:nvSpPr>
            <p:cNvPr id="110" name="TextBox 109"/>
            <p:cNvSpPr txBox="1"/>
            <p:nvPr/>
          </p:nvSpPr>
          <p:spPr>
            <a:xfrm>
              <a:off x="7199277" y="5618247"/>
              <a:ext cx="1417177" cy="229678"/>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050" b="1" i="0" u="none" strike="noStrike" kern="0" cap="none" spc="0" normalizeH="0" baseline="0" dirty="0" smtClean="0">
                  <a:ln>
                    <a:noFill/>
                  </a:ln>
                  <a:solidFill>
                    <a:prstClr val="black"/>
                  </a:solidFill>
                  <a:effectLst/>
                  <a:uLnTx/>
                  <a:uFillTx/>
                </a:rPr>
                <a:t>Monotherapy</a:t>
              </a:r>
            </a:p>
          </p:txBody>
        </p:sp>
        <p:sp>
          <p:nvSpPr>
            <p:cNvPr id="111" name="Rectangle 110"/>
            <p:cNvSpPr/>
            <p:nvPr/>
          </p:nvSpPr>
          <p:spPr>
            <a:xfrm>
              <a:off x="7348983" y="4924976"/>
              <a:ext cx="1063180"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latin typeface="Arial"/>
                </a:rPr>
                <a:t>ORAL </a:t>
              </a:r>
              <a:br>
                <a:rPr kumimoji="0" lang="en-GB" sz="1200" b="1" i="0" u="none" strike="noStrike" kern="0" cap="none" spc="0" normalizeH="0" baseline="0" dirty="0" smtClean="0">
                  <a:ln>
                    <a:noFill/>
                  </a:ln>
                  <a:solidFill>
                    <a:prstClr val="black"/>
                  </a:solidFill>
                  <a:effectLst/>
                  <a:uLnTx/>
                  <a:uFillTx/>
                  <a:latin typeface="Arial"/>
                </a:rPr>
              </a:br>
              <a:r>
                <a:rPr kumimoji="0" lang="en-GB" sz="1200" b="1" i="0" u="none" strike="noStrike" kern="0" cap="none" spc="0" normalizeH="0" baseline="0" dirty="0" smtClean="0">
                  <a:ln>
                    <a:noFill/>
                  </a:ln>
                  <a:solidFill>
                    <a:prstClr val="black"/>
                  </a:solidFill>
                  <a:effectLst/>
                  <a:uLnTx/>
                  <a:uFillTx/>
                  <a:latin typeface="Arial"/>
                </a:rPr>
                <a:t>Start</a:t>
              </a:r>
              <a:r>
                <a:rPr kumimoji="0" lang="en-GB" sz="1200" b="1" i="0" u="none" strike="noStrike" kern="0" cap="none" spc="0" normalizeH="0" baseline="30000" dirty="0" smtClean="0">
                  <a:ln>
                    <a:noFill/>
                  </a:ln>
                  <a:solidFill>
                    <a:prstClr val="black"/>
                  </a:solidFill>
                  <a:effectLst/>
                  <a:uLnTx/>
                  <a:uFillTx/>
                  <a:latin typeface="Arial"/>
                </a:rPr>
                <a:t>2</a:t>
              </a:r>
            </a:p>
          </p:txBody>
        </p:sp>
      </p:grpSp>
      <p:sp>
        <p:nvSpPr>
          <p:cNvPr id="112" name="Rectangle 111"/>
          <p:cNvSpPr/>
          <p:nvPr/>
        </p:nvSpPr>
        <p:spPr>
          <a:xfrm>
            <a:off x="1182244" y="4358459"/>
            <a:ext cx="1060704" cy="381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1200" b="1" i="0" u="none" strike="noStrike" kern="0" cap="none" spc="0" normalizeH="0" baseline="0" dirty="0" smtClean="0">
                <a:ln>
                  <a:noFill/>
                </a:ln>
                <a:solidFill>
                  <a:prstClr val="black"/>
                </a:solidFill>
                <a:effectLst/>
                <a:uLnTx/>
                <a:uFillTx/>
                <a:latin typeface="Arial"/>
              </a:rPr>
              <a:t>ORAL </a:t>
            </a:r>
            <a:br>
              <a:rPr kumimoji="0" lang="en-GB" sz="1200" b="1" i="0" u="none" strike="noStrike" kern="0" cap="none" spc="0" normalizeH="0" baseline="0" dirty="0" smtClean="0">
                <a:ln>
                  <a:noFill/>
                </a:ln>
                <a:solidFill>
                  <a:prstClr val="black"/>
                </a:solidFill>
                <a:effectLst/>
                <a:uLnTx/>
                <a:uFillTx/>
                <a:latin typeface="Arial"/>
              </a:rPr>
            </a:br>
            <a:r>
              <a:rPr kumimoji="0" lang="en-GB" sz="1200" b="1" i="0" u="none" strike="noStrike" kern="0" cap="none" spc="0" normalizeH="0" baseline="0" dirty="0" smtClean="0">
                <a:ln>
                  <a:noFill/>
                </a:ln>
                <a:solidFill>
                  <a:prstClr val="black"/>
                </a:solidFill>
                <a:effectLst/>
                <a:uLnTx/>
                <a:uFillTx/>
                <a:latin typeface="Arial"/>
              </a:rPr>
              <a:t>Step</a:t>
            </a:r>
            <a:r>
              <a:rPr kumimoji="0" lang="en-GB" sz="1200" b="1" i="0" u="none" strike="noStrike" kern="0" cap="none" spc="0" normalizeH="0" baseline="30000" dirty="0" smtClean="0">
                <a:ln>
                  <a:noFill/>
                </a:ln>
                <a:solidFill>
                  <a:prstClr val="black"/>
                </a:solidFill>
                <a:effectLst/>
                <a:uLnTx/>
                <a:uFillTx/>
                <a:latin typeface="Arial"/>
              </a:rPr>
              <a:t>1,2</a:t>
            </a:r>
          </a:p>
        </p:txBody>
      </p:sp>
      <p:grpSp>
        <p:nvGrpSpPr>
          <p:cNvPr id="113" name="Group 112"/>
          <p:cNvGrpSpPr/>
          <p:nvPr/>
        </p:nvGrpSpPr>
        <p:grpSpPr>
          <a:xfrm>
            <a:off x="5475171" y="2764001"/>
            <a:ext cx="941818" cy="276999"/>
            <a:chOff x="5475171" y="2588161"/>
            <a:chExt cx="941818" cy="276999"/>
          </a:xfrm>
        </p:grpSpPr>
        <p:sp>
          <p:nvSpPr>
            <p:cNvPr id="114" name="TextBox 113"/>
            <p:cNvSpPr txBox="1"/>
            <p:nvPr/>
          </p:nvSpPr>
          <p:spPr>
            <a:xfrm>
              <a:off x="5614818" y="2588161"/>
              <a:ext cx="80217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prstClr val="black"/>
                  </a:solidFill>
                  <a:effectLst/>
                  <a:uLnTx/>
                  <a:uFillTx/>
                </a:rPr>
                <a:t>MTX</a:t>
              </a:r>
            </a:p>
          </p:txBody>
        </p:sp>
        <p:sp>
          <p:nvSpPr>
            <p:cNvPr id="115" name="Rectangle 114"/>
            <p:cNvSpPr/>
            <p:nvPr/>
          </p:nvSpPr>
          <p:spPr>
            <a:xfrm>
              <a:off x="5475171" y="2627092"/>
              <a:ext cx="162521" cy="160002"/>
            </a:xfrm>
            <a:prstGeom prst="rect">
              <a:avLst/>
            </a:prstGeom>
            <a:solidFill>
              <a:srgbClr val="8BA1A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smtClean="0">
                <a:ln>
                  <a:noFill/>
                </a:ln>
                <a:solidFill>
                  <a:prstClr val="white"/>
                </a:solidFill>
                <a:effectLst/>
                <a:uLnTx/>
                <a:uFillTx/>
                <a:latin typeface="Arial"/>
              </a:endParaRPr>
            </a:p>
          </p:txBody>
        </p:sp>
      </p:grpSp>
      <p:grpSp>
        <p:nvGrpSpPr>
          <p:cNvPr id="116" name="Group 115"/>
          <p:cNvGrpSpPr/>
          <p:nvPr/>
        </p:nvGrpSpPr>
        <p:grpSpPr>
          <a:xfrm>
            <a:off x="1323899" y="1474921"/>
            <a:ext cx="6945656" cy="248377"/>
            <a:chOff x="1438195" y="1474921"/>
            <a:chExt cx="6945656" cy="248377"/>
          </a:xfrm>
        </p:grpSpPr>
        <p:sp>
          <p:nvSpPr>
            <p:cNvPr id="117" name="TextBox 116"/>
            <p:cNvSpPr txBox="1"/>
            <p:nvPr/>
          </p:nvSpPr>
          <p:spPr>
            <a:xfrm>
              <a:off x="1438195" y="1475648"/>
              <a:ext cx="805941" cy="24622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Week 12</a:t>
              </a:r>
            </a:p>
          </p:txBody>
        </p:sp>
        <p:sp>
          <p:nvSpPr>
            <p:cNvPr id="118" name="TextBox 117"/>
            <p:cNvSpPr txBox="1"/>
            <p:nvPr/>
          </p:nvSpPr>
          <p:spPr>
            <a:xfrm>
              <a:off x="2977283" y="1475648"/>
              <a:ext cx="832660" cy="24622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Week 24</a:t>
              </a:r>
            </a:p>
          </p:txBody>
        </p:sp>
        <p:sp>
          <p:nvSpPr>
            <p:cNvPr id="119" name="TextBox 118"/>
            <p:cNvSpPr txBox="1"/>
            <p:nvPr/>
          </p:nvSpPr>
          <p:spPr>
            <a:xfrm>
              <a:off x="4310325" y="1474921"/>
              <a:ext cx="1115867" cy="24622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Week 24</a:t>
              </a:r>
            </a:p>
          </p:txBody>
        </p:sp>
        <p:sp>
          <p:nvSpPr>
            <p:cNvPr id="120" name="TextBox 119"/>
            <p:cNvSpPr txBox="1"/>
            <p:nvPr/>
          </p:nvSpPr>
          <p:spPr>
            <a:xfrm>
              <a:off x="6003791" y="1477077"/>
              <a:ext cx="805941" cy="24622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Week 12</a:t>
              </a:r>
            </a:p>
          </p:txBody>
        </p:sp>
        <p:sp>
          <p:nvSpPr>
            <p:cNvPr id="121" name="TextBox 120"/>
            <p:cNvSpPr txBox="1"/>
            <p:nvPr/>
          </p:nvSpPr>
          <p:spPr>
            <a:xfrm>
              <a:off x="7551191" y="1474921"/>
              <a:ext cx="832660" cy="24622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smtClean="0">
                  <a:ln>
                    <a:noFill/>
                  </a:ln>
                  <a:solidFill>
                    <a:prstClr val="black"/>
                  </a:solidFill>
                  <a:effectLst/>
                  <a:uLnTx/>
                  <a:uFillTx/>
                </a:rPr>
                <a:t>Week 24</a:t>
              </a:r>
            </a:p>
          </p:txBody>
        </p:sp>
      </p:grpSp>
      <p:grpSp>
        <p:nvGrpSpPr>
          <p:cNvPr id="122" name="Group 121"/>
          <p:cNvGrpSpPr/>
          <p:nvPr/>
        </p:nvGrpSpPr>
        <p:grpSpPr>
          <a:xfrm>
            <a:off x="5838147" y="4149797"/>
            <a:ext cx="1087722" cy="200055"/>
            <a:chOff x="5745564" y="4723979"/>
            <a:chExt cx="1087722" cy="200055"/>
          </a:xfrm>
        </p:grpSpPr>
        <p:sp>
          <p:nvSpPr>
            <p:cNvPr id="123" name="TextBox 122"/>
            <p:cNvSpPr txBox="1"/>
            <p:nvPr/>
          </p:nvSpPr>
          <p:spPr>
            <a:xfrm>
              <a:off x="5745564" y="4723979"/>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232</a:t>
              </a:r>
            </a:p>
          </p:txBody>
        </p:sp>
        <p:sp>
          <p:nvSpPr>
            <p:cNvPr id="124" name="TextBox 123"/>
            <p:cNvSpPr txBox="1"/>
            <p:nvPr/>
          </p:nvSpPr>
          <p:spPr>
            <a:xfrm>
              <a:off x="6077066" y="4723979"/>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229</a:t>
              </a:r>
            </a:p>
          </p:txBody>
        </p:sp>
        <p:sp>
          <p:nvSpPr>
            <p:cNvPr id="125" name="TextBox 124"/>
            <p:cNvSpPr txBox="1"/>
            <p:nvPr/>
          </p:nvSpPr>
          <p:spPr>
            <a:xfrm>
              <a:off x="6422745" y="4723979"/>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114</a:t>
              </a:r>
            </a:p>
          </p:txBody>
        </p:sp>
      </p:grpSp>
      <p:grpSp>
        <p:nvGrpSpPr>
          <p:cNvPr id="126" name="Group 125"/>
          <p:cNvGrpSpPr/>
          <p:nvPr/>
        </p:nvGrpSpPr>
        <p:grpSpPr>
          <a:xfrm>
            <a:off x="2740916" y="4153607"/>
            <a:ext cx="2625242" cy="201693"/>
            <a:chOff x="2740916" y="4153607"/>
            <a:chExt cx="2625242" cy="201693"/>
          </a:xfrm>
        </p:grpSpPr>
        <p:grpSp>
          <p:nvGrpSpPr>
            <p:cNvPr id="127" name="Group 126"/>
            <p:cNvGrpSpPr/>
            <p:nvPr/>
          </p:nvGrpSpPr>
          <p:grpSpPr>
            <a:xfrm>
              <a:off x="2740916" y="4155245"/>
              <a:ext cx="1463652" cy="200055"/>
              <a:chOff x="3081334" y="3842899"/>
              <a:chExt cx="1463652" cy="200055"/>
            </a:xfrm>
          </p:grpSpPr>
          <p:sp>
            <p:nvSpPr>
              <p:cNvPr id="132" name="TextBox 40"/>
              <p:cNvSpPr txBox="1"/>
              <p:nvPr/>
            </p:nvSpPr>
            <p:spPr>
              <a:xfrm>
                <a:off x="3081334" y="3842899"/>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204</a:t>
                </a:r>
                <a:endParaRPr kumimoji="0" lang="en-GB" sz="700" b="0" i="0" u="none" strike="noStrike" kern="0" cap="none" spc="0" normalizeH="0" baseline="0" dirty="0">
                  <a:ln>
                    <a:noFill/>
                  </a:ln>
                  <a:solidFill>
                    <a:prstClr val="black"/>
                  </a:solidFill>
                  <a:effectLst/>
                  <a:uLnTx/>
                  <a:uFillTx/>
                  <a:latin typeface="Arial"/>
                </a:endParaRPr>
              </a:p>
            </p:txBody>
          </p:sp>
          <p:sp>
            <p:nvSpPr>
              <p:cNvPr id="133" name="TextBox 41"/>
              <p:cNvSpPr txBox="1"/>
              <p:nvPr/>
            </p:nvSpPr>
            <p:spPr>
              <a:xfrm>
                <a:off x="3436503" y="3842899"/>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201</a:t>
                </a:r>
                <a:endParaRPr kumimoji="0" lang="en-GB" sz="700" b="0" i="0" u="none" strike="noStrike" kern="0" cap="none" spc="0" normalizeH="0" baseline="0" dirty="0">
                  <a:ln>
                    <a:noFill/>
                  </a:ln>
                  <a:solidFill>
                    <a:prstClr val="black"/>
                  </a:solidFill>
                  <a:effectLst/>
                  <a:uLnTx/>
                  <a:uFillTx/>
                  <a:latin typeface="Arial"/>
                </a:endParaRPr>
              </a:p>
            </p:txBody>
          </p:sp>
          <p:sp>
            <p:nvSpPr>
              <p:cNvPr id="134" name="TextBox 42"/>
              <p:cNvSpPr txBox="1"/>
              <p:nvPr/>
            </p:nvSpPr>
            <p:spPr>
              <a:xfrm>
                <a:off x="4134445" y="3842899"/>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204</a:t>
                </a:r>
                <a:endParaRPr kumimoji="0" lang="en-GB" sz="700" b="0" i="0" u="none" strike="noStrike" kern="0" cap="none" spc="0" normalizeH="0" baseline="0" dirty="0">
                  <a:ln>
                    <a:noFill/>
                  </a:ln>
                  <a:solidFill>
                    <a:prstClr val="black"/>
                  </a:solidFill>
                  <a:effectLst/>
                  <a:uLnTx/>
                  <a:uFillTx/>
                  <a:latin typeface="Arial"/>
                </a:endParaRPr>
              </a:p>
            </p:txBody>
          </p:sp>
          <p:sp>
            <p:nvSpPr>
              <p:cNvPr id="135" name="TextBox 75"/>
              <p:cNvSpPr txBox="1"/>
              <p:nvPr/>
            </p:nvSpPr>
            <p:spPr>
              <a:xfrm>
                <a:off x="3774315" y="3842899"/>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108</a:t>
                </a:r>
                <a:endParaRPr kumimoji="0" lang="en-GB" sz="700" b="0" i="0" u="none" strike="noStrike" kern="0" cap="none" spc="0" normalizeH="0" baseline="0" dirty="0">
                  <a:ln>
                    <a:noFill/>
                  </a:ln>
                  <a:solidFill>
                    <a:prstClr val="black"/>
                  </a:solidFill>
                  <a:effectLst/>
                  <a:uLnTx/>
                  <a:uFillTx/>
                  <a:latin typeface="Arial"/>
                </a:endParaRPr>
              </a:p>
            </p:txBody>
          </p:sp>
        </p:grpSp>
        <p:grpSp>
          <p:nvGrpSpPr>
            <p:cNvPr id="128" name="Group 127"/>
            <p:cNvGrpSpPr/>
            <p:nvPr/>
          </p:nvGrpSpPr>
          <p:grpSpPr>
            <a:xfrm>
              <a:off x="4278548" y="4153607"/>
              <a:ext cx="1087610" cy="200055"/>
              <a:chOff x="1857276" y="3851205"/>
              <a:chExt cx="1087610" cy="200055"/>
            </a:xfrm>
          </p:grpSpPr>
          <p:sp>
            <p:nvSpPr>
              <p:cNvPr id="129" name="TextBox 87"/>
              <p:cNvSpPr txBox="1"/>
              <p:nvPr/>
            </p:nvSpPr>
            <p:spPr>
              <a:xfrm>
                <a:off x="1857276"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316</a:t>
                </a:r>
                <a:endParaRPr kumimoji="0" lang="en-GB" sz="700" b="0" i="0" u="none" strike="noStrike" kern="0" cap="none" spc="0" normalizeH="0" baseline="0" dirty="0">
                  <a:ln>
                    <a:noFill/>
                  </a:ln>
                  <a:solidFill>
                    <a:prstClr val="black"/>
                  </a:solidFill>
                  <a:effectLst/>
                  <a:uLnTx/>
                  <a:uFillTx/>
                  <a:latin typeface="Arial"/>
                </a:endParaRPr>
              </a:p>
            </p:txBody>
          </p:sp>
          <p:sp>
            <p:nvSpPr>
              <p:cNvPr id="130" name="TextBox 88"/>
              <p:cNvSpPr txBox="1"/>
              <p:nvPr/>
            </p:nvSpPr>
            <p:spPr>
              <a:xfrm>
                <a:off x="2200744"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309</a:t>
                </a:r>
                <a:endParaRPr kumimoji="0" lang="en-GB" sz="700" b="0" i="0" u="none" strike="noStrike" kern="0" cap="none" spc="0" normalizeH="0" baseline="0" dirty="0">
                  <a:ln>
                    <a:noFill/>
                  </a:ln>
                  <a:solidFill>
                    <a:prstClr val="black"/>
                  </a:solidFill>
                  <a:effectLst/>
                  <a:uLnTx/>
                  <a:uFillTx/>
                  <a:latin typeface="Arial"/>
                </a:endParaRPr>
              </a:p>
            </p:txBody>
          </p:sp>
          <p:sp>
            <p:nvSpPr>
              <p:cNvPr id="131" name="TextBox 89"/>
              <p:cNvSpPr txBox="1"/>
              <p:nvPr/>
            </p:nvSpPr>
            <p:spPr>
              <a:xfrm>
                <a:off x="2534345" y="3851205"/>
                <a:ext cx="41054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latin typeface="Arial"/>
                  </a:rPr>
                  <a:t>156</a:t>
                </a:r>
                <a:endParaRPr kumimoji="0" lang="en-GB" sz="700" b="0" i="0" u="none" strike="noStrike" kern="0" cap="none" spc="0" normalizeH="0" baseline="0" dirty="0">
                  <a:ln>
                    <a:noFill/>
                  </a:ln>
                  <a:solidFill>
                    <a:prstClr val="black"/>
                  </a:solidFill>
                  <a:effectLst/>
                  <a:uLnTx/>
                  <a:uFillTx/>
                  <a:latin typeface="Arial"/>
                </a:endParaRPr>
              </a:p>
            </p:txBody>
          </p:sp>
        </p:grpSp>
      </p:grpSp>
      <p:grpSp>
        <p:nvGrpSpPr>
          <p:cNvPr id="136" name="Group 135"/>
          <p:cNvGrpSpPr/>
          <p:nvPr/>
        </p:nvGrpSpPr>
        <p:grpSpPr>
          <a:xfrm>
            <a:off x="7321673" y="4149797"/>
            <a:ext cx="1138778" cy="200055"/>
            <a:chOff x="7259570" y="4723979"/>
            <a:chExt cx="1138778" cy="200055"/>
          </a:xfrm>
        </p:grpSpPr>
        <p:sp>
          <p:nvSpPr>
            <p:cNvPr id="137" name="TextBox 136"/>
            <p:cNvSpPr txBox="1"/>
            <p:nvPr/>
          </p:nvSpPr>
          <p:spPr>
            <a:xfrm>
              <a:off x="7259570" y="4723979"/>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373</a:t>
              </a:r>
            </a:p>
          </p:txBody>
        </p:sp>
        <p:sp>
          <p:nvSpPr>
            <p:cNvPr id="138" name="TextBox 137"/>
            <p:cNvSpPr txBox="1"/>
            <p:nvPr/>
          </p:nvSpPr>
          <p:spPr>
            <a:xfrm>
              <a:off x="7634156" y="4723979"/>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397</a:t>
              </a:r>
            </a:p>
          </p:txBody>
        </p:sp>
        <p:sp>
          <p:nvSpPr>
            <p:cNvPr id="139" name="TextBox 138"/>
            <p:cNvSpPr txBox="1"/>
            <p:nvPr/>
          </p:nvSpPr>
          <p:spPr>
            <a:xfrm>
              <a:off x="7987807" y="4723979"/>
              <a:ext cx="410541"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dirty="0" smtClean="0">
                  <a:ln>
                    <a:noFill/>
                  </a:ln>
                  <a:solidFill>
                    <a:prstClr val="black"/>
                  </a:solidFill>
                  <a:effectLst/>
                  <a:uLnTx/>
                  <a:uFillTx/>
                </a:rPr>
                <a:t>186</a:t>
              </a:r>
            </a:p>
          </p:txBody>
        </p:sp>
      </p:grpSp>
      <p:sp>
        <p:nvSpPr>
          <p:cNvPr id="2" name="Title 1"/>
          <p:cNvSpPr>
            <a:spLocks noGrp="1"/>
          </p:cNvSpPr>
          <p:nvPr>
            <p:ph type="title"/>
          </p:nvPr>
        </p:nvSpPr>
        <p:spPr/>
        <p:txBody>
          <a:bodyPr>
            <a:noAutofit/>
          </a:bodyPr>
          <a:lstStyle/>
          <a:p>
            <a:r>
              <a:rPr lang="en-GB" dirty="0" smtClean="0"/>
              <a:t>Tofacitinib: rates of DAS28-4(ESR) ≤3.2 in TNF-IR, DMARD-IR and MTX-naïve RA patients</a:t>
            </a:r>
            <a:endParaRPr lang="en-GB" dirty="0"/>
          </a:p>
        </p:txBody>
      </p:sp>
      <p:sp>
        <p:nvSpPr>
          <p:cNvPr id="3" name="Text Placeholder 2"/>
          <p:cNvSpPr>
            <a:spLocks noGrp="1"/>
          </p:cNvSpPr>
          <p:nvPr>
            <p:ph type="body" sz="quarter" idx="13"/>
          </p:nvPr>
        </p:nvSpPr>
        <p:spPr/>
        <p:txBody>
          <a:bodyPr/>
          <a:lstStyle/>
          <a:p>
            <a:pPr lvl="0"/>
            <a:r>
              <a:rPr lang="en-GB" dirty="0" smtClean="0"/>
              <a:t>1. Burmester GR et al. </a:t>
            </a:r>
            <a:r>
              <a:rPr lang="en-GB" i="1" dirty="0" smtClean="0"/>
              <a:t>Lancet</a:t>
            </a:r>
            <a:r>
              <a:rPr lang="en-GB" dirty="0" smtClean="0"/>
              <a:t>. 2013; </a:t>
            </a:r>
            <a:r>
              <a:rPr lang="en-GB" b="1" dirty="0" smtClean="0"/>
              <a:t>382(9865)</a:t>
            </a:r>
            <a:r>
              <a:rPr lang="en-GB" dirty="0" smtClean="0"/>
              <a:t>:451-460. 2. . Pfizer Inc. 2012. </a:t>
            </a:r>
            <a:r>
              <a:rPr lang="en-GB" i="1" dirty="0" smtClean="0"/>
              <a:t>Tofacitinib for Treatment of Rheumatoid Arthritis</a:t>
            </a:r>
            <a:r>
              <a:rPr lang="en-GB" dirty="0" smtClean="0"/>
              <a:t>. Available at: http://www.fda.gov/downloads/AdvisoryCommittees/CommitteesMeetingMaterials/Drugs/ArthritisAdvisoryCommittee/UCM302960.pd</a:t>
            </a:r>
            <a:r>
              <a:rPr lang="en-GB" u="sng" dirty="0" smtClean="0"/>
              <a:t>f</a:t>
            </a:r>
            <a:r>
              <a:rPr lang="en-GB" dirty="0" smtClean="0"/>
              <a:t> Accessed 23 October 2014 3. van </a:t>
            </a:r>
            <a:r>
              <a:rPr lang="en-GB" dirty="0" err="1" smtClean="0"/>
              <a:t>Vollenhoven</a:t>
            </a:r>
            <a:r>
              <a:rPr lang="en-GB" dirty="0" smtClean="0"/>
              <a:t> R et al. </a:t>
            </a:r>
            <a:r>
              <a:rPr lang="en-GB" i="1" dirty="0" smtClean="0"/>
              <a:t>N Engl J Med. </a:t>
            </a:r>
            <a:r>
              <a:rPr lang="en-GB" dirty="0" smtClean="0"/>
              <a:t>2012;</a:t>
            </a:r>
            <a:r>
              <a:rPr lang="en-GB" b="1" dirty="0" smtClean="0"/>
              <a:t>367(6)</a:t>
            </a:r>
            <a:r>
              <a:rPr lang="en-GB" dirty="0" smtClean="0"/>
              <a:t>:508-519. 4. van </a:t>
            </a:r>
            <a:r>
              <a:rPr lang="en-GB" dirty="0" err="1" smtClean="0"/>
              <a:t>Vollenhoven</a:t>
            </a:r>
            <a:r>
              <a:rPr lang="en-GB" dirty="0" smtClean="0"/>
              <a:t> R et al. </a:t>
            </a:r>
            <a:r>
              <a:rPr lang="en-GB" i="1" dirty="0" smtClean="0"/>
              <a:t>Arthritis Rheum</a:t>
            </a:r>
            <a:r>
              <a:rPr lang="en-GB" dirty="0" smtClean="0"/>
              <a:t>. 2012;</a:t>
            </a:r>
            <a:r>
              <a:rPr lang="en-GB" b="1" dirty="0" smtClean="0"/>
              <a:t>64(suppl 10)</a:t>
            </a:r>
            <a:r>
              <a:rPr lang="en-GB" dirty="0" smtClean="0"/>
              <a:t>:1297. 5. van der Heijde D et al. </a:t>
            </a:r>
            <a:r>
              <a:rPr lang="en-GB" i="1" dirty="0" smtClean="0"/>
              <a:t>Arthritis Rheum</a:t>
            </a:r>
            <a:r>
              <a:rPr lang="en-GB" dirty="0" smtClean="0"/>
              <a:t>. 2013;</a:t>
            </a:r>
            <a:r>
              <a:rPr lang="en-GB" b="1" dirty="0" smtClean="0"/>
              <a:t>65(3)</a:t>
            </a:r>
            <a:r>
              <a:rPr lang="en-GB" dirty="0" smtClean="0"/>
              <a:t>:559-570. 6. Fleischmann R et al. </a:t>
            </a:r>
            <a:r>
              <a:rPr lang="en-GB" i="1" dirty="0" smtClean="0"/>
              <a:t>N Engl J Med</a:t>
            </a:r>
            <a:r>
              <a:rPr lang="en-GB" dirty="0" smtClean="0"/>
              <a:t>. 2012;</a:t>
            </a:r>
            <a:r>
              <a:rPr lang="en-GB" b="1" dirty="0" smtClean="0"/>
              <a:t>367(6)</a:t>
            </a:r>
            <a:r>
              <a:rPr lang="en-GB" dirty="0" smtClean="0"/>
              <a:t>:495-507.. </a:t>
            </a:r>
            <a:endParaRPr lang="en-GB" dirty="0">
              <a:sym typeface="Arial"/>
            </a:endParaRPr>
          </a:p>
        </p:txBody>
      </p:sp>
    </p:spTree>
    <p:extLst>
      <p:ext uri="{BB962C8B-B14F-4D97-AF65-F5344CB8AC3E}">
        <p14:creationId xmlns:p14="http://schemas.microsoft.com/office/powerpoint/2010/main" val="41861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graphicEl>
                                              <a:chart seriesIdx="-4" categoryIdx="0" bldStep="category"/>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graphicEl>
                                              <a:chart seriesIdx="-4" categoryIdx="1" bldStep="category"/>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graphicEl>
                                              <a:chart seriesIdx="-4" categoryIdx="2" bldStep="category"/>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graphicEl>
                                              <a:chart seriesIdx="-4" categoryIdx="4" bldStep="category"/>
                                            </p:graphic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Sub>
          <a:bldChart bld="category"/>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962"/>
          <p:cNvSpPr/>
          <p:nvPr/>
        </p:nvSpPr>
        <p:spPr>
          <a:xfrm>
            <a:off x="1208147" y="1286919"/>
            <a:ext cx="3187900" cy="284934"/>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dirty="0" smtClean="0">
                <a:solidFill>
                  <a:srgbClr val="1D3970"/>
                </a:solidFill>
                <a:sym typeface="Arial"/>
              </a:rPr>
              <a:t>ACR at Week 12</a:t>
            </a:r>
            <a:endParaRPr lang="en-GB" dirty="0">
              <a:solidFill>
                <a:srgbClr val="1D3970"/>
              </a:solidFill>
              <a:sym typeface="Arial"/>
            </a:endParaRPr>
          </a:p>
        </p:txBody>
      </p:sp>
      <p:sp>
        <p:nvSpPr>
          <p:cNvPr id="27" name="Shape 1002"/>
          <p:cNvSpPr/>
          <p:nvPr/>
        </p:nvSpPr>
        <p:spPr>
          <a:xfrm>
            <a:off x="49082" y="5359762"/>
            <a:ext cx="7105803" cy="642604"/>
          </a:xfrm>
          <a:prstGeom prst="rect">
            <a:avLst/>
          </a:prstGeom>
          <a:ln w="12700">
            <a:miter lim="400000"/>
          </a:ln>
          <a:extLst>
            <a:ext uri="{C572A759-6A51-4108-AA02-DFA0A04FC94B}">
              <ma14:wrappingTextBoxFlag xmlns:ma14="http://schemas.microsoft.com/office/mac/drawingml/2011/main" val="1"/>
            </a:ext>
          </a:extLst>
        </p:spPr>
        <p:txBody>
          <a:bodyPr wrap="square" lIns="182880" tIns="26789" rIns="26789" bIns="274320" anchor="b" anchorCtr="0">
            <a:spAutoFit/>
          </a:bodyPr>
          <a:lstStyle/>
          <a:p>
            <a:pPr marL="0" marR="0" lvl="0" indent="0" defTabSz="1295400" eaLnBrk="1" fontAlgn="auto" latinLnBrk="0" hangingPunct="1">
              <a:lnSpc>
                <a:spcPct val="100000"/>
              </a:lnSpc>
              <a:spcBef>
                <a:spcPts val="0"/>
              </a:spcBef>
              <a:spcAft>
                <a:spcPts val="0"/>
              </a:spcAft>
              <a:buClr>
                <a:srgbClr val="363744"/>
              </a:buClr>
              <a:buSzTx/>
              <a:buFontTx/>
              <a:buNone/>
              <a:tabLst/>
              <a:defRPr/>
            </a:pPr>
            <a:r>
              <a:rPr kumimoji="0" lang="en-GB" sz="1100" b="0" i="0" u="none" strike="noStrike" kern="0" cap="none" spc="0" normalizeH="0" baseline="0" dirty="0" smtClean="0">
                <a:ln>
                  <a:noFill/>
                </a:ln>
                <a:solidFill>
                  <a:prstClr val="black"/>
                </a:solidFill>
                <a:effectLst/>
                <a:uLnTx/>
                <a:uFill>
                  <a:solidFill/>
                </a:uFill>
              </a:rPr>
              <a:t>CRP, C-reactive protein.</a:t>
            </a:r>
          </a:p>
          <a:p>
            <a:pPr marL="0" marR="0" lvl="0" indent="0" defTabSz="1295400" eaLnBrk="1" fontAlgn="auto" latinLnBrk="0" hangingPunct="1">
              <a:lnSpc>
                <a:spcPct val="100000"/>
              </a:lnSpc>
              <a:spcBef>
                <a:spcPts val="0"/>
              </a:spcBef>
              <a:spcAft>
                <a:spcPts val="0"/>
              </a:spcAft>
              <a:buClr>
                <a:srgbClr val="363744"/>
              </a:buClr>
              <a:buSzTx/>
              <a:buFontTx/>
              <a:buNone/>
              <a:tabLst/>
              <a:defRPr/>
            </a:pPr>
            <a:r>
              <a:rPr kumimoji="0" lang="en-GB" sz="1100" b="0" i="0" u="none" strike="noStrike" kern="0" cap="none" spc="0" normalizeH="0" baseline="0" dirty="0" smtClean="0">
                <a:ln>
                  <a:noFill/>
                </a:ln>
                <a:solidFill>
                  <a:prstClr val="black"/>
                </a:solidFill>
                <a:effectLst/>
                <a:uLnTx/>
                <a:uFill>
                  <a:solidFill/>
                </a:uFill>
              </a:rPr>
              <a:t>*</a:t>
            </a:r>
            <a:r>
              <a:rPr kumimoji="0" lang="en-GB" sz="1100" b="0" i="1" u="none" strike="noStrike" kern="0" cap="none" spc="0" normalizeH="0" baseline="0" dirty="0" smtClean="0">
                <a:ln>
                  <a:noFill/>
                </a:ln>
                <a:solidFill>
                  <a:prstClr val="black"/>
                </a:solidFill>
                <a:effectLst/>
                <a:uLnTx/>
                <a:uFill>
                  <a:solidFill/>
                </a:uFill>
              </a:rPr>
              <a:t>p</a:t>
            </a:r>
            <a:r>
              <a:rPr kumimoji="0" lang="en-GB" sz="1100" b="0" i="0" u="none" strike="noStrike" kern="0" cap="none" spc="0" normalizeH="0" baseline="0" dirty="0" smtClean="0">
                <a:ln>
                  <a:noFill/>
                </a:ln>
                <a:solidFill>
                  <a:prstClr val="black"/>
                </a:solidFill>
                <a:effectLst/>
                <a:uLnTx/>
                <a:uFill>
                  <a:solidFill/>
                </a:uFill>
              </a:rPr>
              <a:t>&lt;0.05 vs placebo.</a:t>
            </a:r>
          </a:p>
        </p:txBody>
      </p:sp>
      <p:sp>
        <p:nvSpPr>
          <p:cNvPr id="28" name="Shape 1003"/>
          <p:cNvSpPr/>
          <p:nvPr/>
        </p:nvSpPr>
        <p:spPr>
          <a:xfrm>
            <a:off x="5510925" y="1300876"/>
            <a:ext cx="3018235" cy="284934"/>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dirty="0" smtClean="0">
                <a:solidFill>
                  <a:srgbClr val="1D3970"/>
                </a:solidFill>
                <a:sym typeface="Arial"/>
              </a:rPr>
              <a:t>DAS28-CRP &lt;2.6 at Week 12</a:t>
            </a:r>
            <a:endParaRPr lang="en-GB" dirty="0">
              <a:solidFill>
                <a:srgbClr val="1D3970"/>
              </a:solidFill>
              <a:sym typeface="Arial"/>
            </a:endParaRPr>
          </a:p>
        </p:txBody>
      </p:sp>
      <p:sp>
        <p:nvSpPr>
          <p:cNvPr id="29" name="Shape 1005"/>
          <p:cNvSpPr/>
          <p:nvPr/>
        </p:nvSpPr>
        <p:spPr>
          <a:xfrm>
            <a:off x="7099679" y="4398221"/>
            <a:ext cx="1357313"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4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(n=52)</a:t>
            </a:r>
            <a:endParaRPr lang="en-GB" sz="1100" b="1" dirty="0">
              <a:solidFill>
                <a:prstClr val="black"/>
              </a:solidFill>
              <a:uFill>
                <a:solidFill/>
              </a:uFill>
              <a:ea typeface="Arial"/>
              <a:cs typeface="Arial"/>
              <a:sym typeface="Arial"/>
            </a:endParaRPr>
          </a:p>
        </p:txBody>
      </p:sp>
      <p:sp>
        <p:nvSpPr>
          <p:cNvPr id="30" name="Shape 1006"/>
          <p:cNvSpPr/>
          <p:nvPr/>
        </p:nvSpPr>
        <p:spPr>
          <a:xfrm>
            <a:off x="5853519" y="4417272"/>
            <a:ext cx="1017986"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1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(n=49)</a:t>
            </a:r>
            <a:endParaRPr lang="en-GB" sz="1100" b="1" dirty="0">
              <a:solidFill>
                <a:prstClr val="black"/>
              </a:solidFill>
              <a:uFill>
                <a:solidFill/>
              </a:uFill>
              <a:ea typeface="Arial"/>
              <a:cs typeface="Arial"/>
              <a:sym typeface="Arial"/>
            </a:endParaRPr>
          </a:p>
        </p:txBody>
      </p:sp>
      <p:sp>
        <p:nvSpPr>
          <p:cNvPr id="31" name="Shape 1007"/>
          <p:cNvSpPr/>
          <p:nvPr/>
        </p:nvSpPr>
        <p:spPr>
          <a:xfrm>
            <a:off x="6491269" y="4398223"/>
            <a:ext cx="1169790"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2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(n=52)</a:t>
            </a:r>
            <a:endParaRPr lang="en-GB" sz="1100" b="1" dirty="0">
              <a:solidFill>
                <a:prstClr val="black"/>
              </a:solidFill>
              <a:uFill>
                <a:solidFill/>
              </a:uFill>
              <a:ea typeface="Arial"/>
              <a:cs typeface="Arial"/>
              <a:sym typeface="Arial"/>
            </a:endParaRPr>
          </a:p>
        </p:txBody>
      </p:sp>
      <p:sp>
        <p:nvSpPr>
          <p:cNvPr id="32" name="Shape 1012"/>
          <p:cNvSpPr/>
          <p:nvPr/>
        </p:nvSpPr>
        <p:spPr>
          <a:xfrm rot="16200000">
            <a:off x="-1052792" y="2958042"/>
            <a:ext cx="2750518" cy="331100"/>
          </a:xfrm>
          <a:prstGeom prst="rect">
            <a:avLst/>
          </a:prstGeom>
          <a:ln w="12700">
            <a:miter lim="400000"/>
          </a:ln>
          <a:extLst>
            <a:ext uri="{C572A759-6A51-4108-AA02-DFA0A04FC94B}">
              <ma14:wrappingTextBoxFlag xmlns:ma14="http://schemas.microsoft.com/office/mac/drawingml/2011/main" val="1"/>
            </a:ext>
          </a:extLst>
        </p:spPr>
        <p:txBody>
          <a:bodyPr wrap="square" lIns="26789" tIns="26789" rIns="26789" bIns="26789">
            <a:spAutoFit/>
          </a:bodyPr>
          <a:lstStyle>
            <a:lvl1pPr algn="ctr" defTabSz="1295400">
              <a:buClr>
                <a:srgbClr val="000000"/>
              </a:buClr>
              <a:buFont typeface="Arial"/>
              <a:defRPr sz="1400" b="1">
                <a:uFill>
                  <a:solidFill/>
                </a:uFill>
                <a:latin typeface="Arial"/>
                <a:ea typeface="Arial"/>
                <a:cs typeface="Arial"/>
                <a:sym typeface="Arial"/>
              </a:defRPr>
            </a:lvl1pPr>
          </a:lstStyle>
          <a:p>
            <a:pPr marL="0" marR="0" lvl="0" indent="0" algn="ctr"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800" b="0" i="0" u="none" strike="noStrike" kern="0" cap="none" spc="0" normalizeH="0" baseline="0" dirty="0" smtClean="0">
                <a:ln>
                  <a:noFill/>
                </a:ln>
                <a:solidFill>
                  <a:prstClr val="black"/>
                </a:solidFill>
                <a:effectLst/>
                <a:uLnTx/>
                <a:uFillTx/>
                <a:latin typeface="Arial"/>
                <a:cs typeface="Arial"/>
                <a:sym typeface="Arial"/>
              </a:rPr>
              <a:t>Responders (%)</a:t>
            </a:r>
            <a:endParaRPr kumimoji="0" lang="en-GB" sz="1800" b="0" i="0" u="none" strike="noStrike" kern="0" cap="none" spc="0" normalizeH="0" baseline="0" dirty="0">
              <a:ln>
                <a:noFill/>
              </a:ln>
              <a:solidFill>
                <a:prstClr val="black"/>
              </a:solidFill>
              <a:effectLst/>
              <a:uLnTx/>
              <a:uFillTx/>
              <a:latin typeface="Arial"/>
              <a:cs typeface="Arial"/>
              <a:sym typeface="Arial"/>
            </a:endParaRPr>
          </a:p>
        </p:txBody>
      </p:sp>
      <p:sp>
        <p:nvSpPr>
          <p:cNvPr id="33" name="Shape 1025"/>
          <p:cNvSpPr/>
          <p:nvPr/>
        </p:nvSpPr>
        <p:spPr>
          <a:xfrm>
            <a:off x="5076448" y="4417273"/>
            <a:ext cx="1169790"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PBO</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(n=98)</a:t>
            </a:r>
            <a:endParaRPr lang="en-GB" sz="1100" b="1" dirty="0">
              <a:solidFill>
                <a:prstClr val="black"/>
              </a:solidFill>
              <a:uFill>
                <a:solidFill/>
              </a:uFill>
              <a:ea typeface="Arial"/>
              <a:cs typeface="Arial"/>
              <a:sym typeface="Arial"/>
            </a:endParaRPr>
          </a:p>
        </p:txBody>
      </p:sp>
      <p:sp>
        <p:nvSpPr>
          <p:cNvPr id="34" name="Shape 1045"/>
          <p:cNvSpPr/>
          <p:nvPr/>
        </p:nvSpPr>
        <p:spPr>
          <a:xfrm>
            <a:off x="7806910" y="4403609"/>
            <a:ext cx="1357313"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8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(n=50)</a:t>
            </a:r>
            <a:endParaRPr lang="en-GB" sz="1100" b="1" dirty="0">
              <a:solidFill>
                <a:prstClr val="black"/>
              </a:solidFill>
              <a:uFill>
                <a:solidFill/>
              </a:uFill>
              <a:ea typeface="Arial"/>
              <a:cs typeface="Arial"/>
              <a:sym typeface="Arial"/>
            </a:endParaRPr>
          </a:p>
        </p:txBody>
      </p:sp>
      <p:sp>
        <p:nvSpPr>
          <p:cNvPr id="35" name="Shape 1053"/>
          <p:cNvSpPr/>
          <p:nvPr/>
        </p:nvSpPr>
        <p:spPr>
          <a:xfrm>
            <a:off x="176968" y="5875128"/>
            <a:ext cx="5464969" cy="192601"/>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lvl1pPr defTabSz="1295400">
              <a:buClr>
                <a:srgbClr val="000000"/>
              </a:buClr>
              <a:buFont typeface="Arial"/>
              <a:defRPr sz="1200">
                <a:uFill>
                  <a:solidFill/>
                </a:uFill>
                <a:latin typeface="Arial"/>
                <a:ea typeface="Arial"/>
                <a:cs typeface="Arial"/>
                <a:sym typeface="Arial"/>
              </a:defRPr>
            </a:lvl1pPr>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800">
                <a:uFillTx/>
              </a:defRPr>
            </a:pPr>
            <a:endParaRPr kumimoji="0" lang="en-GB" sz="900" b="0" i="0" u="none" strike="noStrike" kern="0" cap="none" spc="0" normalizeH="0" baseline="0" dirty="0">
              <a:ln>
                <a:noFill/>
              </a:ln>
              <a:solidFill>
                <a:prstClr val="black"/>
              </a:solidFill>
              <a:effectLst/>
              <a:uLnTx/>
              <a:uFillTx/>
              <a:latin typeface="Arial"/>
              <a:cs typeface="Arial"/>
              <a:sym typeface="Arial"/>
            </a:endParaRPr>
          </a:p>
        </p:txBody>
      </p:sp>
      <p:graphicFrame>
        <p:nvGraphicFramePr>
          <p:cNvPr id="36" name="Chart 35"/>
          <p:cNvGraphicFramePr/>
          <p:nvPr>
            <p:extLst>
              <p:ext uri="{D42A27DB-BD31-4B8C-83A1-F6EECF244321}">
                <p14:modId xmlns:p14="http://schemas.microsoft.com/office/powerpoint/2010/main" val="4006669469"/>
              </p:ext>
            </p:extLst>
          </p:nvPr>
        </p:nvGraphicFramePr>
        <p:xfrm>
          <a:off x="456369" y="1627575"/>
          <a:ext cx="4128497" cy="3182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p:cNvGraphicFramePr/>
          <p:nvPr>
            <p:extLst>
              <p:ext uri="{D42A27DB-BD31-4B8C-83A1-F6EECF244321}">
                <p14:modId xmlns:p14="http://schemas.microsoft.com/office/powerpoint/2010/main" val="3968142993"/>
              </p:ext>
            </p:extLst>
          </p:nvPr>
        </p:nvGraphicFramePr>
        <p:xfrm>
          <a:off x="4735573" y="1645425"/>
          <a:ext cx="4128497" cy="3331045"/>
        </p:xfrm>
        <a:graphic>
          <a:graphicData uri="http://schemas.openxmlformats.org/drawingml/2006/chart">
            <c:chart xmlns:c="http://schemas.openxmlformats.org/drawingml/2006/chart" xmlns:r="http://schemas.openxmlformats.org/officeDocument/2006/relationships" r:id="rId4"/>
          </a:graphicData>
        </a:graphic>
      </p:graphicFrame>
      <p:sp>
        <p:nvSpPr>
          <p:cNvPr id="38" name="Shape 1114"/>
          <p:cNvSpPr>
            <a:spLocks noChangeAspect="1"/>
          </p:cNvSpPr>
          <p:nvPr/>
        </p:nvSpPr>
        <p:spPr>
          <a:xfrm>
            <a:off x="1444224" y="5131238"/>
            <a:ext cx="116301" cy="106903"/>
          </a:xfrm>
          <a:prstGeom prst="rect">
            <a:avLst/>
          </a:prstGeom>
          <a:solidFill>
            <a:srgbClr val="C227B9">
              <a:lumMod val="50000"/>
            </a:srgbClr>
          </a:solidFill>
          <a:ln w="12700">
            <a:miter lim="400000"/>
          </a:ln>
        </p:spPr>
        <p:txBody>
          <a:bodyPr lIns="26789" tIns="26789" rIns="26789" bIns="26789"/>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400">
                <a:uFill>
                  <a:solidFill/>
                </a:uFill>
                <a:latin typeface="Arial"/>
                <a:ea typeface="Arial"/>
                <a:cs typeface="Arial"/>
                <a:sym typeface="Arial"/>
              </a:defRPr>
            </a:pPr>
            <a:endParaRPr kumimoji="0" lang="en-GB" sz="1400" b="0" i="0" u="none" strike="noStrike" kern="0" cap="none" spc="0" normalizeH="0" baseline="0" dirty="0">
              <a:ln>
                <a:noFill/>
              </a:ln>
              <a:solidFill>
                <a:prstClr val="black"/>
              </a:solidFill>
              <a:effectLst/>
              <a:uLnTx/>
              <a:uFill>
                <a:solidFill/>
              </a:uFill>
              <a:latin typeface="Arial"/>
              <a:ea typeface="Arial"/>
              <a:cs typeface="Arial"/>
              <a:sym typeface="Arial"/>
            </a:endParaRPr>
          </a:p>
        </p:txBody>
      </p:sp>
      <p:sp>
        <p:nvSpPr>
          <p:cNvPr id="39" name="Shape 1115"/>
          <p:cNvSpPr>
            <a:spLocks noChangeAspect="1"/>
          </p:cNvSpPr>
          <p:nvPr/>
        </p:nvSpPr>
        <p:spPr>
          <a:xfrm>
            <a:off x="2423711" y="5131238"/>
            <a:ext cx="115127" cy="106903"/>
          </a:xfrm>
          <a:prstGeom prst="rect">
            <a:avLst/>
          </a:prstGeom>
          <a:solidFill>
            <a:srgbClr val="C227B9"/>
          </a:solidFill>
          <a:ln w="12700">
            <a:miter lim="400000"/>
          </a:ln>
        </p:spPr>
        <p:txBody>
          <a:bodyPr lIns="26789" tIns="26789" rIns="26789" bIns="26789"/>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400">
                <a:uFill>
                  <a:solidFill/>
                </a:uFill>
                <a:latin typeface="Arial"/>
                <a:ea typeface="Arial"/>
                <a:cs typeface="Arial"/>
                <a:sym typeface="Arial"/>
              </a:defRPr>
            </a:pPr>
            <a:endParaRPr kumimoji="0" lang="en-GB" sz="1400" b="0" i="0" u="none" strike="noStrike" kern="0" cap="none" spc="0" normalizeH="0" baseline="0" dirty="0">
              <a:ln>
                <a:noFill/>
              </a:ln>
              <a:solidFill>
                <a:prstClr val="black"/>
              </a:solidFill>
              <a:effectLst/>
              <a:uLnTx/>
              <a:uFill>
                <a:solidFill/>
              </a:uFill>
              <a:latin typeface="Arial"/>
              <a:ea typeface="Arial"/>
              <a:cs typeface="Arial"/>
              <a:sym typeface="Arial"/>
            </a:endParaRPr>
          </a:p>
        </p:txBody>
      </p:sp>
      <p:sp>
        <p:nvSpPr>
          <p:cNvPr id="40" name="Shape 1116"/>
          <p:cNvSpPr>
            <a:spLocks noChangeAspect="1"/>
          </p:cNvSpPr>
          <p:nvPr/>
        </p:nvSpPr>
        <p:spPr>
          <a:xfrm>
            <a:off x="3394326" y="5112609"/>
            <a:ext cx="116301" cy="106903"/>
          </a:xfrm>
          <a:prstGeom prst="rect">
            <a:avLst/>
          </a:prstGeom>
          <a:solidFill>
            <a:srgbClr val="C227B9">
              <a:lumMod val="40000"/>
              <a:lumOff val="60000"/>
            </a:srgbClr>
          </a:solidFill>
          <a:ln w="12700">
            <a:miter lim="400000"/>
          </a:ln>
        </p:spPr>
        <p:txBody>
          <a:bodyPr lIns="26789" tIns="26789" rIns="26789" bIns="26789"/>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400">
                <a:uFill>
                  <a:solidFill/>
                </a:uFill>
                <a:latin typeface="Arial"/>
                <a:ea typeface="Arial"/>
                <a:cs typeface="Arial"/>
                <a:sym typeface="Arial"/>
              </a:defRPr>
            </a:pPr>
            <a:endParaRPr kumimoji="0" lang="en-GB" sz="1400" b="0" i="0" u="none" strike="noStrike" kern="0" cap="none" spc="0" normalizeH="0" baseline="0" dirty="0">
              <a:ln>
                <a:noFill/>
              </a:ln>
              <a:solidFill>
                <a:prstClr val="black"/>
              </a:solidFill>
              <a:effectLst/>
              <a:uLnTx/>
              <a:uFill>
                <a:solidFill/>
              </a:uFill>
              <a:latin typeface="Arial"/>
              <a:ea typeface="Arial"/>
              <a:cs typeface="Arial"/>
              <a:sym typeface="Arial"/>
            </a:endParaRPr>
          </a:p>
        </p:txBody>
      </p:sp>
      <p:sp>
        <p:nvSpPr>
          <p:cNvPr id="41" name="Shape 1117"/>
          <p:cNvSpPr/>
          <p:nvPr/>
        </p:nvSpPr>
        <p:spPr>
          <a:xfrm>
            <a:off x="1567958" y="5046578"/>
            <a:ext cx="642404" cy="269545"/>
          </a:xfrm>
          <a:prstGeom prst="rect">
            <a:avLst/>
          </a:prstGeom>
          <a:ln w="12700">
            <a:miter lim="400000"/>
          </a:ln>
          <a:extLst>
            <a:ext uri="{C572A759-6A51-4108-AA02-DFA0A04FC94B}">
              <ma14:wrappingTextBoxFlag xmlns:ma14="http://schemas.microsoft.com/office/mac/drawingml/2011/main" val="1"/>
            </a:ext>
          </a:extLst>
        </p:spPr>
        <p:txBody>
          <a:bodyPr wrap="none" lIns="26789" tIns="26789" rIns="26789" bIns="26789">
            <a:spAutoFit/>
          </a:bodyPr>
          <a:lstStyle>
            <a:lvl1pPr defTabSz="1295400">
              <a:buClr>
                <a:srgbClr val="000000"/>
              </a:buClr>
              <a:buFont typeface="Arial"/>
              <a:defRPr sz="1600" b="1">
                <a:uFill>
                  <a:solidFill/>
                </a:uFill>
                <a:latin typeface="Arial"/>
                <a:ea typeface="Arial"/>
                <a:cs typeface="Arial"/>
                <a:sym typeface="Arial"/>
              </a:defRPr>
            </a:lvl1pPr>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400" b="0" i="0" u="none" strike="noStrike" kern="0" cap="none" spc="0" normalizeH="0" baseline="0" dirty="0" smtClean="0">
                <a:ln>
                  <a:noFill/>
                </a:ln>
                <a:solidFill>
                  <a:prstClr val="black"/>
                </a:solidFill>
                <a:effectLst/>
                <a:uLnTx/>
                <a:uFillTx/>
                <a:latin typeface="Arial"/>
                <a:cs typeface="Arial"/>
                <a:sym typeface="Arial"/>
              </a:rPr>
              <a:t>ACR20</a:t>
            </a:r>
            <a:endParaRPr kumimoji="0" lang="en-GB" sz="1400" b="0" i="0" u="none" strike="noStrike" kern="0" cap="none" spc="0" normalizeH="0" baseline="0" dirty="0">
              <a:ln>
                <a:noFill/>
              </a:ln>
              <a:solidFill>
                <a:prstClr val="black"/>
              </a:solidFill>
              <a:effectLst/>
              <a:uLnTx/>
              <a:uFillTx/>
              <a:latin typeface="Arial"/>
              <a:cs typeface="Arial"/>
              <a:sym typeface="Arial"/>
            </a:endParaRPr>
          </a:p>
        </p:txBody>
      </p:sp>
      <p:sp>
        <p:nvSpPr>
          <p:cNvPr id="42" name="Shape 1118"/>
          <p:cNvSpPr/>
          <p:nvPr/>
        </p:nvSpPr>
        <p:spPr>
          <a:xfrm>
            <a:off x="2556970" y="5046578"/>
            <a:ext cx="642404" cy="269545"/>
          </a:xfrm>
          <a:prstGeom prst="rect">
            <a:avLst/>
          </a:prstGeom>
          <a:ln w="12700">
            <a:miter lim="400000"/>
          </a:ln>
          <a:extLst>
            <a:ext uri="{C572A759-6A51-4108-AA02-DFA0A04FC94B}">
              <ma14:wrappingTextBoxFlag xmlns:ma14="http://schemas.microsoft.com/office/mac/drawingml/2011/main" val="1"/>
            </a:ext>
          </a:extLst>
        </p:spPr>
        <p:txBody>
          <a:bodyPr wrap="none" lIns="26789" tIns="26789" rIns="26789" bIns="26789">
            <a:spAutoFit/>
          </a:bodyPr>
          <a:lstStyle>
            <a:lvl1pPr defTabSz="1295400">
              <a:buClr>
                <a:srgbClr val="000000"/>
              </a:buClr>
              <a:buFont typeface="Arial"/>
              <a:defRPr sz="1600" b="1">
                <a:uFill>
                  <a:solidFill/>
                </a:uFill>
                <a:latin typeface="Arial"/>
                <a:ea typeface="Arial"/>
                <a:cs typeface="Arial"/>
                <a:sym typeface="Arial"/>
              </a:defRPr>
            </a:lvl1pPr>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400" b="0" i="0" u="none" strike="noStrike" kern="0" cap="none" spc="0" normalizeH="0" baseline="0" dirty="0" smtClean="0">
                <a:ln>
                  <a:noFill/>
                </a:ln>
                <a:solidFill>
                  <a:prstClr val="black"/>
                </a:solidFill>
                <a:effectLst/>
                <a:uLnTx/>
                <a:uFillTx/>
                <a:latin typeface="Arial"/>
                <a:cs typeface="Arial"/>
                <a:sym typeface="Arial"/>
              </a:rPr>
              <a:t>ACR50</a:t>
            </a:r>
            <a:endParaRPr kumimoji="0" lang="en-GB" sz="1400" b="0" i="0" u="none" strike="noStrike" kern="0" cap="none" spc="0" normalizeH="0" baseline="0" dirty="0">
              <a:ln>
                <a:noFill/>
              </a:ln>
              <a:solidFill>
                <a:prstClr val="black"/>
              </a:solidFill>
              <a:effectLst/>
              <a:uLnTx/>
              <a:uFillTx/>
              <a:latin typeface="Arial"/>
              <a:cs typeface="Arial"/>
              <a:sym typeface="Arial"/>
            </a:endParaRPr>
          </a:p>
        </p:txBody>
      </p:sp>
      <p:sp>
        <p:nvSpPr>
          <p:cNvPr id="43" name="Shape 1119"/>
          <p:cNvSpPr/>
          <p:nvPr/>
        </p:nvSpPr>
        <p:spPr>
          <a:xfrm>
            <a:off x="3561855" y="5037474"/>
            <a:ext cx="642404" cy="269545"/>
          </a:xfrm>
          <a:prstGeom prst="rect">
            <a:avLst/>
          </a:prstGeom>
          <a:ln w="12700">
            <a:miter lim="400000"/>
          </a:ln>
          <a:extLst>
            <a:ext uri="{C572A759-6A51-4108-AA02-DFA0A04FC94B}">
              <ma14:wrappingTextBoxFlag xmlns:ma14="http://schemas.microsoft.com/office/mac/drawingml/2011/main" val="1"/>
            </a:ext>
          </a:extLst>
        </p:spPr>
        <p:txBody>
          <a:bodyPr wrap="none" lIns="26789" tIns="26789" rIns="26789" bIns="26789">
            <a:spAutoFit/>
          </a:bodyPr>
          <a:lstStyle>
            <a:lvl1pPr defTabSz="1295400">
              <a:buClr>
                <a:srgbClr val="000000"/>
              </a:buClr>
              <a:buFont typeface="Arial"/>
              <a:defRPr sz="1600" b="1">
                <a:uFill>
                  <a:solidFill/>
                </a:uFill>
                <a:latin typeface="Arial"/>
                <a:ea typeface="Arial"/>
                <a:cs typeface="Arial"/>
                <a:sym typeface="Arial"/>
              </a:defRPr>
            </a:lvl1pPr>
          </a:lstStyle>
          <a:p>
            <a:pPr marL="0" marR="0" lvl="0" indent="0" defTabSz="1295400" eaLnBrk="1" fontAlgn="auto" latinLnBrk="0" hangingPunct="1">
              <a:lnSpc>
                <a:spcPct val="100000"/>
              </a:lnSpc>
              <a:spcBef>
                <a:spcPts val="0"/>
              </a:spcBef>
              <a:spcAft>
                <a:spcPts val="0"/>
              </a:spcAft>
              <a:buClr>
                <a:srgbClr val="000000"/>
              </a:buClr>
              <a:buSzTx/>
              <a:buFont typeface="Arial"/>
              <a:buNone/>
              <a:tabLst/>
              <a:defRPr sz="1800" b="0">
                <a:uFillTx/>
              </a:defRPr>
            </a:pPr>
            <a:r>
              <a:rPr kumimoji="0" lang="en-GB" sz="1400" b="0" i="0" u="none" strike="noStrike" kern="0" cap="none" spc="0" normalizeH="0" baseline="0" dirty="0" smtClean="0">
                <a:ln>
                  <a:noFill/>
                </a:ln>
                <a:solidFill>
                  <a:prstClr val="black"/>
                </a:solidFill>
                <a:effectLst/>
                <a:uLnTx/>
                <a:uFillTx/>
                <a:latin typeface="Arial"/>
                <a:cs typeface="Arial"/>
                <a:sym typeface="Arial"/>
              </a:rPr>
              <a:t>ACR70</a:t>
            </a:r>
            <a:endParaRPr kumimoji="0" lang="en-GB" sz="1400" b="0" i="0" u="none" strike="noStrike" kern="0" cap="none" spc="0" normalizeH="0" baseline="0" dirty="0">
              <a:ln>
                <a:noFill/>
              </a:ln>
              <a:solidFill>
                <a:prstClr val="black"/>
              </a:solidFill>
              <a:effectLst/>
              <a:uLnTx/>
              <a:uFillTx/>
              <a:latin typeface="Arial"/>
              <a:cs typeface="Arial"/>
              <a:sym typeface="Arial"/>
            </a:endParaRPr>
          </a:p>
        </p:txBody>
      </p:sp>
      <p:sp>
        <p:nvSpPr>
          <p:cNvPr id="44" name="Shape 1005"/>
          <p:cNvSpPr/>
          <p:nvPr/>
        </p:nvSpPr>
        <p:spPr>
          <a:xfrm>
            <a:off x="2792829" y="4398223"/>
            <a:ext cx="1357313"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4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(n=52)</a:t>
            </a:r>
            <a:endParaRPr lang="en-GB" sz="1100" b="1" dirty="0">
              <a:solidFill>
                <a:prstClr val="black"/>
              </a:solidFill>
              <a:uFill>
                <a:solidFill/>
              </a:uFill>
              <a:ea typeface="Arial"/>
              <a:cs typeface="Arial"/>
              <a:sym typeface="Arial"/>
            </a:endParaRPr>
          </a:p>
        </p:txBody>
      </p:sp>
      <p:sp>
        <p:nvSpPr>
          <p:cNvPr id="45" name="Shape 1006"/>
          <p:cNvSpPr/>
          <p:nvPr/>
        </p:nvSpPr>
        <p:spPr>
          <a:xfrm>
            <a:off x="1603819" y="4398224"/>
            <a:ext cx="1017986"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1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(n=49)</a:t>
            </a:r>
            <a:endParaRPr lang="en-GB" sz="1100" b="1" dirty="0">
              <a:solidFill>
                <a:prstClr val="black"/>
              </a:solidFill>
              <a:uFill>
                <a:solidFill/>
              </a:uFill>
              <a:ea typeface="Arial"/>
              <a:cs typeface="Arial"/>
              <a:sym typeface="Arial"/>
            </a:endParaRPr>
          </a:p>
        </p:txBody>
      </p:sp>
      <p:sp>
        <p:nvSpPr>
          <p:cNvPr id="46" name="Shape 1007"/>
          <p:cNvSpPr/>
          <p:nvPr/>
        </p:nvSpPr>
        <p:spPr>
          <a:xfrm>
            <a:off x="2203469" y="4398225"/>
            <a:ext cx="1169790"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2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(n=52)</a:t>
            </a:r>
            <a:endParaRPr lang="en-GB" sz="1100" b="1" dirty="0">
              <a:solidFill>
                <a:prstClr val="black"/>
              </a:solidFill>
              <a:uFill>
                <a:solidFill/>
              </a:uFill>
              <a:ea typeface="Arial"/>
              <a:cs typeface="Arial"/>
              <a:sym typeface="Arial"/>
            </a:endParaRPr>
          </a:p>
        </p:txBody>
      </p:sp>
      <p:sp>
        <p:nvSpPr>
          <p:cNvPr id="47" name="Shape 1025"/>
          <p:cNvSpPr/>
          <p:nvPr/>
        </p:nvSpPr>
        <p:spPr>
          <a:xfrm>
            <a:off x="864848" y="4407750"/>
            <a:ext cx="1169790"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PBO</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(n=98)</a:t>
            </a:r>
            <a:endParaRPr lang="en-GB" sz="1100" b="1" dirty="0">
              <a:solidFill>
                <a:prstClr val="black"/>
              </a:solidFill>
              <a:uFill>
                <a:solidFill/>
              </a:uFill>
              <a:ea typeface="Arial"/>
              <a:cs typeface="Arial"/>
              <a:sym typeface="Arial"/>
            </a:endParaRPr>
          </a:p>
        </p:txBody>
      </p:sp>
      <p:sp>
        <p:nvSpPr>
          <p:cNvPr id="48" name="Shape 1045"/>
          <p:cNvSpPr/>
          <p:nvPr/>
        </p:nvSpPr>
        <p:spPr>
          <a:xfrm>
            <a:off x="3442910" y="4403611"/>
            <a:ext cx="1357313" cy="392655"/>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spAutoFit/>
          </a:bodyPr>
          <a:lstStyle/>
          <a:p>
            <a:pPr algn="ctr" defTabSz="1295400">
              <a:buClr>
                <a:srgbClr val="000000"/>
              </a:buClr>
              <a:buFont typeface="Arial"/>
              <a:buNone/>
            </a:pPr>
            <a:r>
              <a:rPr lang="en-GB" sz="1100" b="1" dirty="0" smtClean="0">
                <a:solidFill>
                  <a:prstClr val="black"/>
                </a:solidFill>
                <a:uFill>
                  <a:solidFill/>
                </a:uFill>
                <a:ea typeface="Arial"/>
                <a:cs typeface="Arial"/>
                <a:sym typeface="Arial"/>
              </a:rPr>
              <a:t>8 mg</a:t>
            </a:r>
            <a:endParaRPr lang="en-GB" sz="1100" b="1" dirty="0" smtClean="0">
              <a:solidFill>
                <a:prstClr val="black"/>
              </a:solidFill>
              <a:uFill>
                <a:solidFill/>
              </a:uFill>
              <a:latin typeface="Times Roman"/>
              <a:ea typeface="Times Roman"/>
              <a:cs typeface="Times Roman"/>
              <a:sym typeface="Times Roman"/>
            </a:endParaRPr>
          </a:p>
          <a:p>
            <a:pPr algn="ctr" defTabSz="1295400">
              <a:buClr>
                <a:srgbClr val="000000"/>
              </a:buClr>
              <a:buFont typeface="Arial"/>
              <a:buNone/>
            </a:pPr>
            <a:r>
              <a:rPr lang="en-GB" sz="1100" b="1" dirty="0" smtClean="0">
                <a:solidFill>
                  <a:prstClr val="black"/>
                </a:solidFill>
                <a:uFill>
                  <a:solidFill/>
                </a:uFill>
                <a:ea typeface="Arial"/>
                <a:cs typeface="Arial"/>
                <a:sym typeface="Arial"/>
              </a:rPr>
              <a:t>(n=50)</a:t>
            </a:r>
            <a:endParaRPr lang="en-GB" sz="1100" b="1" dirty="0">
              <a:solidFill>
                <a:prstClr val="black"/>
              </a:solidFill>
              <a:uFill>
                <a:solidFill/>
              </a:uFill>
              <a:ea typeface="Arial"/>
              <a:cs typeface="Arial"/>
              <a:sym typeface="Arial"/>
            </a:endParaRPr>
          </a:p>
        </p:txBody>
      </p:sp>
      <p:sp>
        <p:nvSpPr>
          <p:cNvPr id="2" name="Title 1"/>
          <p:cNvSpPr>
            <a:spLocks noGrp="1"/>
          </p:cNvSpPr>
          <p:nvPr>
            <p:ph type="title"/>
          </p:nvPr>
        </p:nvSpPr>
        <p:spPr/>
        <p:txBody>
          <a:bodyPr/>
          <a:lstStyle/>
          <a:p>
            <a:r>
              <a:rPr lang="en-GB" dirty="0" err="1" smtClean="0"/>
              <a:t>Baricitinib</a:t>
            </a:r>
            <a:r>
              <a:rPr lang="en-GB" dirty="0" smtClean="0"/>
              <a:t> in MTX-IR patient with RA</a:t>
            </a:r>
            <a:endParaRPr lang="en-GB" dirty="0"/>
          </a:p>
        </p:txBody>
      </p:sp>
      <p:sp>
        <p:nvSpPr>
          <p:cNvPr id="3" name="Text Placeholder 2"/>
          <p:cNvSpPr>
            <a:spLocks noGrp="1"/>
          </p:cNvSpPr>
          <p:nvPr>
            <p:ph type="body" sz="quarter" idx="13"/>
          </p:nvPr>
        </p:nvSpPr>
        <p:spPr/>
        <p:txBody>
          <a:bodyPr/>
          <a:lstStyle/>
          <a:p>
            <a:pPr lvl="0" defTabSz="914400">
              <a:lnSpc>
                <a:spcPct val="100000"/>
              </a:lnSpc>
              <a:spcBef>
                <a:spcPts val="0"/>
              </a:spcBef>
              <a:buClrTx/>
              <a:defRPr/>
            </a:pPr>
            <a:r>
              <a:rPr lang="en-US" kern="0" dirty="0">
                <a:solidFill>
                  <a:srgbClr val="000000"/>
                </a:solidFill>
              </a:rPr>
              <a:t>Keystone E, </a:t>
            </a:r>
            <a:r>
              <a:rPr lang="en-US" kern="0" dirty="0" err="1">
                <a:solidFill>
                  <a:srgbClr val="000000"/>
                </a:solidFill>
              </a:rPr>
              <a:t>Taylpr</a:t>
            </a:r>
            <a:r>
              <a:rPr lang="en-US" kern="0" dirty="0">
                <a:solidFill>
                  <a:srgbClr val="000000"/>
                </a:solidFill>
              </a:rPr>
              <a:t> PC et al. </a:t>
            </a:r>
            <a:r>
              <a:rPr lang="en-GB" dirty="0">
                <a:solidFill>
                  <a:srgbClr val="000000"/>
                </a:solidFill>
              </a:rPr>
              <a:t>Ann Rheum Dis. 2015 Feb;74(2):333-40. </a:t>
            </a:r>
            <a:r>
              <a:rPr lang="en-US" kern="0" dirty="0">
                <a:solidFill>
                  <a:srgbClr val="000000"/>
                </a:solidFill>
              </a:rPr>
              <a:t>. </a:t>
            </a:r>
            <a:endParaRPr lang="en-US" kern="0" dirty="0" smtClean="0">
              <a:solidFill>
                <a:srgbClr val="000000"/>
              </a:solidFill>
            </a:endParaRPr>
          </a:p>
          <a:p>
            <a:pPr lvl="0" defTabSz="914400">
              <a:lnSpc>
                <a:spcPct val="100000"/>
              </a:lnSpc>
              <a:spcBef>
                <a:spcPts val="0"/>
              </a:spcBef>
              <a:buClrTx/>
              <a:defRPr/>
            </a:pPr>
            <a:r>
              <a:rPr lang="en-GB" dirty="0" smtClean="0">
                <a:solidFill>
                  <a:srgbClr val="000000"/>
                </a:solidFill>
              </a:rPr>
              <a:t>Taylor PC et al. EULAR June 12-15, 2013; Madrid, Spain; Abstract #OP0047</a:t>
            </a:r>
            <a:endParaRPr lang="en-GB" dirty="0">
              <a:solidFill>
                <a:srgbClr val="000000"/>
              </a:solidFill>
            </a:endParaRPr>
          </a:p>
        </p:txBody>
      </p:sp>
    </p:spTree>
    <p:extLst>
      <p:ext uri="{BB962C8B-B14F-4D97-AF65-F5344CB8AC3E}">
        <p14:creationId xmlns:p14="http://schemas.microsoft.com/office/powerpoint/2010/main" val="293507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660232" y="2484764"/>
            <a:ext cx="2376264" cy="678815"/>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Target the receptor</a:t>
            </a:r>
          </a:p>
        </p:txBody>
      </p:sp>
      <p:sp>
        <p:nvSpPr>
          <p:cNvPr id="27" name="Oval 26"/>
          <p:cNvSpPr/>
          <p:nvPr/>
        </p:nvSpPr>
        <p:spPr>
          <a:xfrm>
            <a:off x="-468560" y="3356992"/>
            <a:ext cx="10044608" cy="511256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Targeting the GM-CSF Pathway</a:t>
            </a:r>
            <a:endParaRPr lang="en-GB" dirty="0"/>
          </a:p>
        </p:txBody>
      </p:sp>
      <p:sp>
        <p:nvSpPr>
          <p:cNvPr id="3" name="Text Placeholder 2"/>
          <p:cNvSpPr>
            <a:spLocks noGrp="1"/>
          </p:cNvSpPr>
          <p:nvPr>
            <p:ph type="body" sz="quarter" idx="13"/>
          </p:nvPr>
        </p:nvSpPr>
        <p:spPr/>
        <p:txBody>
          <a:bodyPr/>
          <a:lstStyle/>
          <a:p>
            <a:endParaRPr lang="en-GB" dirty="0"/>
          </a:p>
        </p:txBody>
      </p:sp>
      <p:sp>
        <p:nvSpPr>
          <p:cNvPr id="28" name="Oval 27"/>
          <p:cNvSpPr/>
          <p:nvPr/>
        </p:nvSpPr>
        <p:spPr>
          <a:xfrm>
            <a:off x="1259632" y="5733256"/>
            <a:ext cx="6696744" cy="24482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4997407" y="2771636"/>
            <a:ext cx="1950857" cy="369332"/>
          </a:xfrm>
          <a:prstGeom prst="rect">
            <a:avLst/>
          </a:prstGeom>
          <a:noFill/>
        </p:spPr>
        <p:txBody>
          <a:bodyPr wrap="square" rtlCol="0">
            <a:spAutoFit/>
          </a:bodyPr>
          <a:lstStyle/>
          <a:p>
            <a:r>
              <a:rPr lang="en-GB" b="1" dirty="0" smtClean="0">
                <a:solidFill>
                  <a:srgbClr val="002060"/>
                </a:solidFill>
              </a:rPr>
              <a:t>GM-CSFR</a:t>
            </a:r>
            <a:endParaRPr lang="en-GB" b="1" dirty="0">
              <a:solidFill>
                <a:srgbClr val="002060"/>
              </a:solidFill>
            </a:endParaRPr>
          </a:p>
        </p:txBody>
      </p:sp>
      <p:cxnSp>
        <p:nvCxnSpPr>
          <p:cNvPr id="30" name="Straight Arrow Connector 29"/>
          <p:cNvCxnSpPr/>
          <p:nvPr/>
        </p:nvCxnSpPr>
        <p:spPr>
          <a:xfrm>
            <a:off x="4788024" y="5517232"/>
            <a:ext cx="0" cy="57606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31640" y="6084004"/>
            <a:ext cx="2880320" cy="369332"/>
          </a:xfrm>
          <a:prstGeom prst="rect">
            <a:avLst/>
          </a:prstGeom>
          <a:noFill/>
        </p:spPr>
        <p:txBody>
          <a:bodyPr wrap="square" rtlCol="0">
            <a:spAutoFit/>
          </a:bodyPr>
          <a:lstStyle/>
          <a:p>
            <a:pPr algn="ctr"/>
            <a:r>
              <a:rPr lang="en-GB" b="1" dirty="0" smtClean="0">
                <a:solidFill>
                  <a:srgbClr val="002060"/>
                </a:solidFill>
              </a:rPr>
              <a:t>Nucleus</a:t>
            </a:r>
            <a:endParaRPr lang="en-GB" b="1" dirty="0">
              <a:solidFill>
                <a:srgbClr val="002060"/>
              </a:solidFill>
            </a:endParaRPr>
          </a:p>
        </p:txBody>
      </p:sp>
      <p:sp>
        <p:nvSpPr>
          <p:cNvPr id="32" name="Rectangle 31"/>
          <p:cNvSpPr/>
          <p:nvPr/>
        </p:nvSpPr>
        <p:spPr>
          <a:xfrm>
            <a:off x="3707904" y="4736491"/>
            <a:ext cx="576064" cy="584775"/>
          </a:xfrm>
          <a:prstGeom prst="rect">
            <a:avLst/>
          </a:prstGeom>
        </p:spPr>
        <p:txBody>
          <a:bodyPr wrap="square">
            <a:spAutoFit/>
          </a:bodyPr>
          <a:lstStyle/>
          <a:p>
            <a:r>
              <a:rPr lang="en-GB" sz="3200" dirty="0" smtClean="0">
                <a:solidFill>
                  <a:schemeClr val="accent1"/>
                </a:solidFill>
              </a:rPr>
              <a:t>⇌</a:t>
            </a:r>
            <a:endParaRPr lang="en-GB" sz="3200" dirty="0">
              <a:solidFill>
                <a:schemeClr val="accent1"/>
              </a:solidFill>
            </a:endParaRPr>
          </a:p>
        </p:txBody>
      </p:sp>
      <p:sp>
        <p:nvSpPr>
          <p:cNvPr id="36" name="TextBox 35"/>
          <p:cNvSpPr txBox="1"/>
          <p:nvPr/>
        </p:nvSpPr>
        <p:spPr>
          <a:xfrm>
            <a:off x="3419872" y="6488668"/>
            <a:ext cx="2880320" cy="369332"/>
          </a:xfrm>
          <a:prstGeom prst="rect">
            <a:avLst/>
          </a:prstGeom>
          <a:noFill/>
        </p:spPr>
        <p:txBody>
          <a:bodyPr wrap="square" rtlCol="0">
            <a:spAutoFit/>
          </a:bodyPr>
          <a:lstStyle/>
          <a:p>
            <a:pPr algn="ctr"/>
            <a:r>
              <a:rPr lang="en-GB" dirty="0" smtClean="0">
                <a:solidFill>
                  <a:srgbClr val="002060"/>
                </a:solidFill>
              </a:rPr>
              <a:t>Transcription</a:t>
            </a:r>
            <a:endParaRPr lang="en-GB" dirty="0">
              <a:solidFill>
                <a:srgbClr val="002060"/>
              </a:solidFill>
            </a:endParaRPr>
          </a:p>
        </p:txBody>
      </p:sp>
      <p:cxnSp>
        <p:nvCxnSpPr>
          <p:cNvPr id="37" name="Shape 36"/>
          <p:cNvCxnSpPr/>
          <p:nvPr/>
        </p:nvCxnSpPr>
        <p:spPr>
          <a:xfrm rot="10800000" flipV="1">
            <a:off x="4716016" y="6129343"/>
            <a:ext cx="288032" cy="396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139952" y="4005064"/>
            <a:ext cx="864096" cy="7920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88"/>
          <p:cNvGrpSpPr/>
          <p:nvPr/>
        </p:nvGrpSpPr>
        <p:grpSpPr>
          <a:xfrm>
            <a:off x="3197207" y="1268760"/>
            <a:ext cx="1662825" cy="800472"/>
            <a:chOff x="971600" y="1340768"/>
            <a:chExt cx="1230777" cy="800472"/>
          </a:xfrm>
        </p:grpSpPr>
        <p:sp>
          <p:nvSpPr>
            <p:cNvPr id="43" name="Oval 42"/>
            <p:cNvSpPr/>
            <p:nvPr/>
          </p:nvSpPr>
          <p:spPr>
            <a:xfrm>
              <a:off x="971600" y="1412776"/>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p:txBody>
        </p:sp>
        <p:sp>
          <p:nvSpPr>
            <p:cNvPr id="44" name="Oval 43"/>
            <p:cNvSpPr/>
            <p:nvPr/>
          </p:nvSpPr>
          <p:spPr>
            <a:xfrm>
              <a:off x="1403648" y="17008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p:txBody>
        </p:sp>
        <p:sp>
          <p:nvSpPr>
            <p:cNvPr id="45" name="Oval 44"/>
            <p:cNvSpPr/>
            <p:nvPr/>
          </p:nvSpPr>
          <p:spPr>
            <a:xfrm>
              <a:off x="1043608" y="1853208"/>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p:txBody>
        </p:sp>
        <p:sp>
          <p:nvSpPr>
            <p:cNvPr id="46" name="TextBox 45"/>
            <p:cNvSpPr txBox="1"/>
            <p:nvPr/>
          </p:nvSpPr>
          <p:spPr>
            <a:xfrm>
              <a:off x="1331640" y="1340768"/>
              <a:ext cx="870737" cy="369332"/>
            </a:xfrm>
            <a:prstGeom prst="rect">
              <a:avLst/>
            </a:prstGeom>
            <a:noFill/>
          </p:spPr>
          <p:txBody>
            <a:bodyPr wrap="square" rtlCol="0">
              <a:spAutoFit/>
            </a:bodyPr>
            <a:lstStyle/>
            <a:p>
              <a:r>
                <a:rPr lang="en-GB" b="1" dirty="0" smtClean="0">
                  <a:solidFill>
                    <a:srgbClr val="002060"/>
                  </a:solidFill>
                </a:rPr>
                <a:t>GM-CSF</a:t>
              </a:r>
              <a:endParaRPr lang="en-GB" b="1" dirty="0">
                <a:solidFill>
                  <a:srgbClr val="002060"/>
                </a:solidFill>
              </a:endParaRPr>
            </a:p>
          </p:txBody>
        </p:sp>
      </p:grpSp>
      <p:sp>
        <p:nvSpPr>
          <p:cNvPr id="48" name="TextBox 47"/>
          <p:cNvSpPr txBox="1"/>
          <p:nvPr/>
        </p:nvSpPr>
        <p:spPr>
          <a:xfrm>
            <a:off x="-396552" y="3429000"/>
            <a:ext cx="2880320" cy="369332"/>
          </a:xfrm>
          <a:prstGeom prst="rect">
            <a:avLst/>
          </a:prstGeom>
          <a:noFill/>
        </p:spPr>
        <p:txBody>
          <a:bodyPr wrap="square" rtlCol="0">
            <a:spAutoFit/>
          </a:bodyPr>
          <a:lstStyle/>
          <a:p>
            <a:pPr algn="ctr"/>
            <a:r>
              <a:rPr lang="en-GB" b="1" dirty="0" smtClean="0">
                <a:solidFill>
                  <a:srgbClr val="002060"/>
                </a:solidFill>
              </a:rPr>
              <a:t>Cell Surface</a:t>
            </a:r>
            <a:endParaRPr lang="en-GB" b="1" dirty="0">
              <a:solidFill>
                <a:srgbClr val="002060"/>
              </a:solidFill>
            </a:endParaRPr>
          </a:p>
        </p:txBody>
      </p:sp>
      <p:pic>
        <p:nvPicPr>
          <p:cNvPr id="49" name="Picture 10"/>
          <p:cNvPicPr>
            <a:picLocks noChangeAspect="1" noChangeArrowheads="1"/>
          </p:cNvPicPr>
          <p:nvPr/>
        </p:nvPicPr>
        <p:blipFill>
          <a:blip r:embed="rId3" cstate="print"/>
          <a:srcRect/>
          <a:stretch>
            <a:fillRect/>
          </a:stretch>
        </p:blipFill>
        <p:spPr bwMode="auto">
          <a:xfrm>
            <a:off x="4111749" y="2492896"/>
            <a:ext cx="676275" cy="1400175"/>
          </a:xfrm>
          <a:prstGeom prst="rect">
            <a:avLst/>
          </a:prstGeom>
          <a:noFill/>
          <a:ln w="9525">
            <a:noFill/>
            <a:miter lim="800000"/>
            <a:headEnd/>
            <a:tailEnd/>
          </a:ln>
          <a:effectLst/>
        </p:spPr>
      </p:pic>
      <p:sp>
        <p:nvSpPr>
          <p:cNvPr id="50" name="Oval 49"/>
          <p:cNvSpPr/>
          <p:nvPr/>
        </p:nvSpPr>
        <p:spPr>
          <a:xfrm>
            <a:off x="4308678" y="2436654"/>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p:cNvSpPr txBox="1"/>
          <p:nvPr/>
        </p:nvSpPr>
        <p:spPr>
          <a:xfrm>
            <a:off x="1259632" y="2467571"/>
            <a:ext cx="1835696" cy="369332"/>
          </a:xfrm>
          <a:prstGeom prst="rect">
            <a:avLst/>
          </a:prstGeom>
          <a:noFill/>
        </p:spPr>
        <p:txBody>
          <a:bodyPr wrap="square" rtlCol="0">
            <a:spAutoFit/>
          </a:bodyPr>
          <a:lstStyle/>
          <a:p>
            <a:r>
              <a:rPr lang="en-GB" b="1" dirty="0" err="1" smtClean="0">
                <a:solidFill>
                  <a:schemeClr val="accent1"/>
                </a:solidFill>
              </a:rPr>
              <a:t>Mavrilimumab</a:t>
            </a:r>
            <a:endParaRPr lang="en-GB" b="1" dirty="0">
              <a:solidFill>
                <a:schemeClr val="accent1"/>
              </a:solidFill>
            </a:endParaRPr>
          </a:p>
        </p:txBody>
      </p:sp>
      <p:sp>
        <p:nvSpPr>
          <p:cNvPr id="52" name="TextBox 51"/>
          <p:cNvSpPr txBox="1"/>
          <p:nvPr/>
        </p:nvSpPr>
        <p:spPr>
          <a:xfrm>
            <a:off x="-94872" y="1219357"/>
            <a:ext cx="1728192" cy="646331"/>
          </a:xfrm>
          <a:prstGeom prst="rect">
            <a:avLst/>
          </a:prstGeom>
          <a:noFill/>
        </p:spPr>
        <p:txBody>
          <a:bodyPr wrap="square" rtlCol="0">
            <a:spAutoFit/>
          </a:bodyPr>
          <a:lstStyle/>
          <a:p>
            <a:pPr algn="r"/>
            <a:r>
              <a:rPr lang="en-GB" b="1" dirty="0" smtClean="0">
                <a:solidFill>
                  <a:schemeClr val="accent1"/>
                </a:solidFill>
              </a:rPr>
              <a:t>MOR103</a:t>
            </a:r>
          </a:p>
          <a:p>
            <a:pPr algn="r"/>
            <a:r>
              <a:rPr lang="en-GB" b="1" dirty="0" err="1" smtClean="0">
                <a:solidFill>
                  <a:schemeClr val="accent1"/>
                </a:solidFill>
              </a:rPr>
              <a:t>Namilumab</a:t>
            </a:r>
            <a:endParaRPr lang="en-GB" b="1" dirty="0" smtClean="0">
              <a:solidFill>
                <a:schemeClr val="accent1"/>
              </a:solidFill>
            </a:endParaRPr>
          </a:p>
        </p:txBody>
      </p:sp>
      <p:grpSp>
        <p:nvGrpSpPr>
          <p:cNvPr id="70" name="Group 56"/>
          <p:cNvGrpSpPr/>
          <p:nvPr/>
        </p:nvGrpSpPr>
        <p:grpSpPr>
          <a:xfrm rot="5631529" flipH="1">
            <a:off x="3128462" y="2256239"/>
            <a:ext cx="468016" cy="1008112"/>
            <a:chOff x="10512696" y="5364832"/>
            <a:chExt cx="324000" cy="548384"/>
          </a:xfrm>
        </p:grpSpPr>
        <p:cxnSp>
          <p:nvCxnSpPr>
            <p:cNvPr id="71" name="Straight Arrow Connector 70"/>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grpSp>
        <p:nvGrpSpPr>
          <p:cNvPr id="74" name="Group 56"/>
          <p:cNvGrpSpPr/>
          <p:nvPr/>
        </p:nvGrpSpPr>
        <p:grpSpPr>
          <a:xfrm rot="5234479" flipH="1">
            <a:off x="2077365" y="948441"/>
            <a:ext cx="468016" cy="1224000"/>
            <a:chOff x="10512696" y="5364832"/>
            <a:chExt cx="324000" cy="548384"/>
          </a:xfrm>
        </p:grpSpPr>
        <p:cxnSp>
          <p:nvCxnSpPr>
            <p:cNvPr id="75" name="Straight Arrow Connector 74"/>
            <p:cNvCxnSpPr/>
            <p:nvPr/>
          </p:nvCxnSpPr>
          <p:spPr>
            <a:xfrm>
              <a:off x="10692680" y="5373216"/>
              <a:ext cx="0" cy="54000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10512696" y="5364832"/>
              <a:ext cx="324000" cy="0"/>
            </a:xfrm>
            <a:prstGeom prst="straightConnector1">
              <a:avLst/>
            </a:prstGeom>
            <a:ln w="34925">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pic>
        <p:nvPicPr>
          <p:cNvPr id="39" name="Picture 6"/>
          <p:cNvPicPr>
            <a:picLocks noChangeAspect="1" noChangeArrowheads="1"/>
          </p:cNvPicPr>
          <p:nvPr/>
        </p:nvPicPr>
        <p:blipFill>
          <a:blip r:embed="rId4" cstate="print"/>
          <a:srcRect/>
          <a:stretch>
            <a:fillRect/>
          </a:stretch>
        </p:blipFill>
        <p:spPr bwMode="auto">
          <a:xfrm>
            <a:off x="4499992" y="3573016"/>
            <a:ext cx="1191585" cy="475332"/>
          </a:xfrm>
          <a:prstGeom prst="rect">
            <a:avLst/>
          </a:prstGeom>
          <a:noFill/>
          <a:ln w="9525">
            <a:noFill/>
            <a:miter lim="800000"/>
            <a:headEnd/>
            <a:tailEnd/>
          </a:ln>
          <a:effectLst/>
        </p:spPr>
      </p:pic>
      <p:pic>
        <p:nvPicPr>
          <p:cNvPr id="81" name="Picture 4"/>
          <p:cNvPicPr>
            <a:picLocks noChangeAspect="1" noChangeArrowheads="1"/>
          </p:cNvPicPr>
          <p:nvPr/>
        </p:nvPicPr>
        <p:blipFill>
          <a:blip r:embed="rId5" cstate="print"/>
          <a:srcRect/>
          <a:stretch>
            <a:fillRect/>
          </a:stretch>
        </p:blipFill>
        <p:spPr bwMode="auto">
          <a:xfrm>
            <a:off x="4283968" y="4725145"/>
            <a:ext cx="1024251" cy="720080"/>
          </a:xfrm>
          <a:prstGeom prst="rect">
            <a:avLst/>
          </a:prstGeom>
          <a:noFill/>
          <a:ln w="9525">
            <a:noFill/>
            <a:miter lim="800000"/>
            <a:headEnd/>
            <a:tailEnd/>
          </a:ln>
          <a:effectLst/>
        </p:spPr>
      </p:pic>
      <p:pic>
        <p:nvPicPr>
          <p:cNvPr id="82" name="Picture 4"/>
          <p:cNvPicPr>
            <a:picLocks noChangeAspect="1" noChangeArrowheads="1"/>
          </p:cNvPicPr>
          <p:nvPr/>
        </p:nvPicPr>
        <p:blipFill>
          <a:blip r:embed="rId5" cstate="print"/>
          <a:srcRect/>
          <a:stretch>
            <a:fillRect/>
          </a:stretch>
        </p:blipFill>
        <p:spPr bwMode="auto">
          <a:xfrm>
            <a:off x="5004048" y="5805264"/>
            <a:ext cx="1024251" cy="720080"/>
          </a:xfrm>
          <a:prstGeom prst="rect">
            <a:avLst/>
          </a:prstGeom>
          <a:noFill/>
          <a:ln w="9525">
            <a:noFill/>
            <a:miter lim="800000"/>
            <a:headEnd/>
            <a:tailEnd/>
          </a:ln>
          <a:effectLst/>
        </p:spPr>
      </p:pic>
      <p:pic>
        <p:nvPicPr>
          <p:cNvPr id="83" name="Picture 5"/>
          <p:cNvPicPr>
            <a:picLocks noChangeAspect="1" noChangeArrowheads="1"/>
          </p:cNvPicPr>
          <p:nvPr/>
        </p:nvPicPr>
        <p:blipFill>
          <a:blip r:embed="rId6" cstate="print"/>
          <a:srcRect/>
          <a:stretch>
            <a:fillRect/>
          </a:stretch>
        </p:blipFill>
        <p:spPr bwMode="auto">
          <a:xfrm>
            <a:off x="2843808" y="4859815"/>
            <a:ext cx="864096" cy="369385"/>
          </a:xfrm>
          <a:prstGeom prst="rect">
            <a:avLst/>
          </a:prstGeom>
          <a:noFill/>
          <a:ln w="9525">
            <a:noFill/>
            <a:miter lim="800000"/>
            <a:headEnd/>
            <a:tailEnd/>
          </a:ln>
          <a:effectLst/>
        </p:spPr>
      </p:pic>
      <p:sp>
        <p:nvSpPr>
          <p:cNvPr id="35" name="TextBox 34"/>
          <p:cNvSpPr txBox="1"/>
          <p:nvPr/>
        </p:nvSpPr>
        <p:spPr>
          <a:xfrm>
            <a:off x="6660232" y="1297249"/>
            <a:ext cx="2376264" cy="646331"/>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Target the ligand</a:t>
            </a:r>
          </a:p>
        </p:txBody>
      </p:sp>
      <p:sp>
        <p:nvSpPr>
          <p:cNvPr id="34" name="TextBox 33"/>
          <p:cNvSpPr txBox="1"/>
          <p:nvPr/>
        </p:nvSpPr>
        <p:spPr>
          <a:xfrm>
            <a:off x="362271" y="987607"/>
            <a:ext cx="5693199" cy="276999"/>
          </a:xfrm>
          <a:prstGeom prst="rect">
            <a:avLst/>
          </a:prstGeom>
          <a:noFill/>
        </p:spPr>
        <p:txBody>
          <a:bodyPr wrap="square" rtlCol="0">
            <a:spAutoFit/>
          </a:bodyPr>
          <a:lstStyle/>
          <a:p>
            <a:pPr algn="r"/>
            <a:r>
              <a:rPr lang="en-GB" sz="1200" dirty="0" smtClean="0">
                <a:solidFill>
                  <a:srgbClr val="002060"/>
                </a:solidFill>
              </a:rPr>
              <a:t>Currently (November 2014), none of the biologics mentioned below are approved for use in RA</a:t>
            </a:r>
            <a:endParaRPr lang="en-GB" sz="1200" dirty="0">
              <a:solidFill>
                <a:srgbClr val="002060"/>
              </a:solidFill>
            </a:endParaRPr>
          </a:p>
        </p:txBody>
      </p:sp>
      <p:sp>
        <p:nvSpPr>
          <p:cNvPr id="42" name="TextBox 41"/>
          <p:cNvSpPr txBox="1"/>
          <p:nvPr/>
        </p:nvSpPr>
        <p:spPr>
          <a:xfrm>
            <a:off x="3182108" y="6611077"/>
            <a:ext cx="5940152" cy="215444"/>
          </a:xfrm>
          <a:prstGeom prst="rect">
            <a:avLst/>
          </a:prstGeom>
          <a:noFill/>
        </p:spPr>
        <p:txBody>
          <a:bodyPr wrap="square" rtlCol="0">
            <a:spAutoFit/>
          </a:bodyPr>
          <a:lstStyle/>
          <a:p>
            <a:pPr algn="r"/>
            <a:r>
              <a:rPr lang="en-GB" sz="800" dirty="0" smtClean="0">
                <a:solidFill>
                  <a:schemeClr val="accent3">
                    <a:lumMod val="65000"/>
                    <a:lumOff val="35000"/>
                  </a:schemeClr>
                </a:solidFill>
              </a:rPr>
              <a:t>Ahmed, et al. </a:t>
            </a:r>
            <a:r>
              <a:rPr lang="en-GB" sz="800" i="1" dirty="0" err="1" smtClean="0">
                <a:solidFill>
                  <a:schemeClr val="accent3">
                    <a:lumMod val="65000"/>
                    <a:lumOff val="35000"/>
                  </a:schemeClr>
                </a:solidFill>
              </a:rPr>
              <a:t>Mol</a:t>
            </a:r>
            <a:r>
              <a:rPr lang="en-GB" sz="800" i="1" dirty="0" smtClean="0">
                <a:solidFill>
                  <a:schemeClr val="accent3">
                    <a:lumMod val="65000"/>
                    <a:lumOff val="35000"/>
                  </a:schemeClr>
                </a:solidFill>
              </a:rPr>
              <a:t> Cancer Ther. </a:t>
            </a:r>
            <a:r>
              <a:rPr lang="en-GB" sz="800" dirty="0" smtClean="0">
                <a:solidFill>
                  <a:schemeClr val="accent3">
                    <a:lumMod val="65000"/>
                    <a:lumOff val="35000"/>
                  </a:schemeClr>
                </a:solidFill>
              </a:rPr>
              <a:t>2007;</a:t>
            </a:r>
            <a:r>
              <a:rPr lang="en-GB" sz="800" b="1" dirty="0" smtClean="0">
                <a:solidFill>
                  <a:schemeClr val="accent3">
                    <a:lumMod val="65000"/>
                    <a:lumOff val="35000"/>
                  </a:schemeClr>
                </a:solidFill>
              </a:rPr>
              <a:t>6</a:t>
            </a:r>
            <a:r>
              <a:rPr lang="en-GB" sz="800" dirty="0" smtClean="0">
                <a:solidFill>
                  <a:schemeClr val="accent3">
                    <a:lumMod val="65000"/>
                    <a:lumOff val="35000"/>
                  </a:schemeClr>
                </a:solidFill>
              </a:rPr>
              <a:t>:2386-2390</a:t>
            </a:r>
            <a:endParaRPr lang="en-GB" sz="800" dirty="0">
              <a:solidFill>
                <a:schemeClr val="accent3">
                  <a:lumMod val="65000"/>
                  <a:lumOff val="35000"/>
                </a:schemeClr>
              </a:solidFill>
            </a:endParaRPr>
          </a:p>
        </p:txBody>
      </p:sp>
    </p:spTree>
    <p:extLst>
      <p:ext uri="{BB962C8B-B14F-4D97-AF65-F5344CB8AC3E}">
        <p14:creationId xmlns:p14="http://schemas.microsoft.com/office/powerpoint/2010/main" val="3797215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6894" y="93025"/>
            <a:ext cx="8041656" cy="821591"/>
          </a:xfrm>
        </p:spPr>
        <p:txBody>
          <a:bodyPr>
            <a:noAutofit/>
          </a:bodyPr>
          <a:lstStyle/>
          <a:p>
            <a:pPr>
              <a:defRPr/>
            </a:pPr>
            <a:r>
              <a:rPr lang="en-US" sz="3200" dirty="0" smtClean="0">
                <a:solidFill>
                  <a:schemeClr val="tx2"/>
                </a:solidFill>
              </a:rPr>
              <a:t>GM-CSF as a Target for Inflammation and Pain</a:t>
            </a:r>
            <a:endParaRPr lang="en-US" sz="3200" dirty="0">
              <a:solidFill>
                <a:schemeClr val="tx2"/>
              </a:solidFill>
            </a:endParaRPr>
          </a:p>
        </p:txBody>
      </p:sp>
      <p:sp>
        <p:nvSpPr>
          <p:cNvPr id="6" name="Text Box 2"/>
          <p:cNvSpPr txBox="1">
            <a:spLocks noChangeArrowheads="1"/>
          </p:cNvSpPr>
          <p:nvPr/>
        </p:nvSpPr>
        <p:spPr bwMode="auto">
          <a:xfrm>
            <a:off x="5617029" y="6324600"/>
            <a:ext cx="3526971" cy="307777"/>
          </a:xfrm>
          <a:prstGeom prst="rect">
            <a:avLst/>
          </a:prstGeom>
          <a:noFill/>
          <a:ln w="9525">
            <a:noFill/>
            <a:miter lim="800000"/>
            <a:headEnd/>
            <a:tailEnd/>
          </a:ln>
        </p:spPr>
        <p:txBody>
          <a:bodyPr wrap="square">
            <a:spAutoFit/>
          </a:bodyPr>
          <a:lstStyle/>
          <a:p>
            <a:pPr lvl="1" eaLnBrk="0" hangingPunct="0"/>
            <a:r>
              <a:rPr lang="fr-BE" sz="800" b="1" dirty="0" err="1" smtClean="0">
                <a:solidFill>
                  <a:schemeClr val="tx1">
                    <a:lumMod val="65000"/>
                    <a:lumOff val="35000"/>
                  </a:schemeClr>
                </a:solidFill>
              </a:rPr>
              <a:t>Adapted</a:t>
            </a:r>
            <a:r>
              <a:rPr lang="fr-BE" sz="800" b="1" dirty="0" smtClean="0">
                <a:solidFill>
                  <a:schemeClr val="tx1">
                    <a:lumMod val="65000"/>
                    <a:lumOff val="35000"/>
                  </a:schemeClr>
                </a:solidFill>
              </a:rPr>
              <a:t> </a:t>
            </a:r>
            <a:r>
              <a:rPr lang="fr-BE" sz="800" b="1" dirty="0" err="1" smtClean="0">
                <a:solidFill>
                  <a:schemeClr val="tx1">
                    <a:lumMod val="65000"/>
                    <a:lumOff val="35000"/>
                  </a:schemeClr>
                </a:solidFill>
              </a:rPr>
              <a:t>from</a:t>
            </a:r>
            <a:r>
              <a:rPr lang="fr-BE" sz="800" b="1" dirty="0" smtClean="0">
                <a:solidFill>
                  <a:schemeClr val="tx1">
                    <a:lumMod val="65000"/>
                    <a:lumOff val="35000"/>
                  </a:schemeClr>
                </a:solidFill>
              </a:rPr>
              <a:t> Van </a:t>
            </a:r>
            <a:r>
              <a:rPr lang="fr-BE" sz="800" b="1" dirty="0" err="1" smtClean="0">
                <a:solidFill>
                  <a:schemeClr val="tx1">
                    <a:lumMod val="65000"/>
                    <a:lumOff val="35000"/>
                  </a:schemeClr>
                </a:solidFill>
              </a:rPr>
              <a:t>Nieuwenhuijze</a:t>
            </a:r>
            <a:r>
              <a:rPr lang="fr-BE" sz="800" b="1" dirty="0" smtClean="0">
                <a:solidFill>
                  <a:schemeClr val="tx1">
                    <a:lumMod val="65000"/>
                    <a:lumOff val="35000"/>
                  </a:schemeClr>
                </a:solidFill>
              </a:rPr>
              <a:t> A et al. Mol </a:t>
            </a:r>
            <a:r>
              <a:rPr lang="fr-BE" sz="800" b="1" dirty="0" err="1" smtClean="0">
                <a:solidFill>
                  <a:schemeClr val="tx1">
                    <a:lumMod val="65000"/>
                    <a:lumOff val="35000"/>
                  </a:schemeClr>
                </a:solidFill>
              </a:rPr>
              <a:t>Immunol</a:t>
            </a:r>
            <a:r>
              <a:rPr lang="fr-BE" sz="800" b="1" dirty="0" smtClean="0">
                <a:solidFill>
                  <a:schemeClr val="tx1">
                    <a:lumMod val="65000"/>
                    <a:lumOff val="35000"/>
                  </a:schemeClr>
                </a:solidFill>
              </a:rPr>
              <a:t> 2013;56:675-682</a:t>
            </a:r>
            <a:r>
              <a:rPr lang="fr-BE" sz="1400" b="1" dirty="0" smtClean="0">
                <a:solidFill>
                  <a:schemeClr val="tx1">
                    <a:lumMod val="65000"/>
                    <a:lumOff val="35000"/>
                  </a:schemeClr>
                </a:solidFill>
              </a:rPr>
              <a:t>.</a:t>
            </a:r>
            <a:endParaRPr lang="en-GB" sz="1400" b="1" dirty="0">
              <a:solidFill>
                <a:schemeClr val="tx1">
                  <a:lumMod val="65000"/>
                  <a:lumOff val="35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97139"/>
            <a:ext cx="5331031" cy="54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1029"/>
          <p:cNvSpPr txBox="1">
            <a:spLocks noChangeArrowheads="1"/>
          </p:cNvSpPr>
          <p:nvPr/>
        </p:nvSpPr>
        <p:spPr bwMode="auto">
          <a:xfrm>
            <a:off x="5768727" y="1292424"/>
            <a:ext cx="3185268" cy="4763991"/>
          </a:xfrm>
          <a:prstGeom prst="rect">
            <a:avLst/>
          </a:prstGeom>
          <a:solidFill>
            <a:schemeClr val="bg2">
              <a:lumMod val="20000"/>
              <a:lumOff val="80000"/>
            </a:schemeClr>
          </a:solidFill>
          <a:ln w="9525">
            <a:solidFill>
              <a:schemeClr val="bg2">
                <a:lumMod val="40000"/>
                <a:lumOff val="60000"/>
              </a:schemeClr>
            </a:solidFill>
            <a:miter lim="800000"/>
            <a:headEnd/>
            <a:tailEnd/>
          </a:ln>
          <a:effectLst/>
        </p:spPr>
        <p:txBody>
          <a:bodyPr wrap="square">
            <a:spAutoFit/>
          </a:bodyPr>
          <a:lstStyle/>
          <a:p>
            <a:pPr>
              <a:spcBef>
                <a:spcPct val="50000"/>
              </a:spcBef>
            </a:pPr>
            <a:r>
              <a:rPr lang="en-US" sz="1600" b="1" dirty="0" smtClean="0">
                <a:solidFill>
                  <a:srgbClr val="000000"/>
                </a:solidFill>
                <a:latin typeface="+mj-lt"/>
              </a:rPr>
              <a:t>Granulocyte macrophage colony stimulating factor  </a:t>
            </a:r>
            <a:r>
              <a:rPr lang="en-US" sz="1600" dirty="0" smtClean="0">
                <a:solidFill>
                  <a:srgbClr val="000000"/>
                </a:solidFill>
                <a:latin typeface="+mj-lt"/>
              </a:rPr>
              <a:t>(GM-CSF) as a therapeutic target for inflammation and pain.</a:t>
            </a:r>
          </a:p>
          <a:p>
            <a:pPr>
              <a:spcBef>
                <a:spcPct val="50000"/>
              </a:spcBef>
            </a:pPr>
            <a:r>
              <a:rPr lang="en-US" sz="1600" b="1" dirty="0">
                <a:solidFill>
                  <a:srgbClr val="000000"/>
                </a:solidFill>
                <a:latin typeface="+mj-lt"/>
              </a:rPr>
              <a:t>I</a:t>
            </a:r>
            <a:r>
              <a:rPr lang="en-US" sz="1600" b="1" dirty="0" smtClean="0">
                <a:solidFill>
                  <a:srgbClr val="000000"/>
                </a:solidFill>
                <a:latin typeface="+mj-lt"/>
              </a:rPr>
              <a:t>nhibition of GM-CSF during  inflammation </a:t>
            </a:r>
            <a:r>
              <a:rPr lang="en-US" sz="1600" dirty="0" smtClean="0">
                <a:solidFill>
                  <a:srgbClr val="000000"/>
                </a:solidFill>
                <a:latin typeface="+mj-lt"/>
              </a:rPr>
              <a:t>(joints in RA) may inhibit differentiation, adhesion, </a:t>
            </a:r>
            <a:r>
              <a:rPr lang="en-US" sz="1600" dirty="0" err="1" smtClean="0">
                <a:solidFill>
                  <a:srgbClr val="000000"/>
                </a:solidFill>
                <a:latin typeface="+mj-lt"/>
              </a:rPr>
              <a:t>chemotaxis</a:t>
            </a:r>
            <a:r>
              <a:rPr lang="en-US" sz="1600" dirty="0" smtClean="0">
                <a:solidFill>
                  <a:srgbClr val="000000"/>
                </a:solidFill>
                <a:latin typeface="+mj-lt"/>
              </a:rPr>
              <a:t> and activation of multiple </a:t>
            </a:r>
            <a:r>
              <a:rPr lang="en-US" sz="1600" b="1" dirty="0" smtClean="0">
                <a:solidFill>
                  <a:srgbClr val="000000"/>
                </a:solidFill>
                <a:latin typeface="+mj-lt"/>
              </a:rPr>
              <a:t>inflammatory and immune cells </a:t>
            </a:r>
            <a:r>
              <a:rPr lang="en-US" sz="1600" dirty="0" smtClean="0">
                <a:solidFill>
                  <a:srgbClr val="000000"/>
                </a:solidFill>
                <a:latin typeface="+mj-lt"/>
              </a:rPr>
              <a:t>(monocytes, macrophages, neutrophils, dendritic cells [DC]) and their respective precursors, and therefore reduce the production of </a:t>
            </a:r>
            <a:r>
              <a:rPr lang="en-US" sz="1600" b="1" dirty="0" smtClean="0">
                <a:solidFill>
                  <a:srgbClr val="000000"/>
                </a:solidFill>
                <a:latin typeface="+mj-lt"/>
              </a:rPr>
              <a:t>inflammatory cytokines (IL-1</a:t>
            </a:r>
            <a:r>
              <a:rPr lang="el-GR" sz="1600" b="1" dirty="0" smtClean="0">
                <a:solidFill>
                  <a:srgbClr val="000000"/>
                </a:solidFill>
                <a:latin typeface="+mj-lt"/>
              </a:rPr>
              <a:t>β</a:t>
            </a:r>
            <a:r>
              <a:rPr lang="en-US" sz="1600" b="1" dirty="0" smtClean="0">
                <a:solidFill>
                  <a:srgbClr val="000000"/>
                </a:solidFill>
                <a:latin typeface="+mj-lt"/>
              </a:rPr>
              <a:t>, TNF, IL-23 and IL-6)</a:t>
            </a:r>
            <a:r>
              <a:rPr lang="en-US" sz="1600" dirty="0" smtClean="0">
                <a:solidFill>
                  <a:srgbClr val="000000"/>
                </a:solidFill>
                <a:latin typeface="+mj-lt"/>
              </a:rPr>
              <a:t>. These cytokines are relevant in </a:t>
            </a:r>
            <a:r>
              <a:rPr lang="en-US" sz="1600" b="1" dirty="0" smtClean="0">
                <a:solidFill>
                  <a:srgbClr val="000000"/>
                </a:solidFill>
                <a:latin typeface="+mj-lt"/>
              </a:rPr>
              <a:t>shaping the response of T-cells</a:t>
            </a:r>
            <a:r>
              <a:rPr lang="en-US" sz="1600" dirty="0" smtClean="0">
                <a:solidFill>
                  <a:srgbClr val="000000"/>
                </a:solidFill>
                <a:latin typeface="+mj-lt"/>
              </a:rPr>
              <a:t>, causing differentiation and production of </a:t>
            </a:r>
            <a:r>
              <a:rPr lang="en-US" sz="1600" b="1" dirty="0" smtClean="0">
                <a:solidFill>
                  <a:srgbClr val="000000"/>
                </a:solidFill>
                <a:latin typeface="+mj-lt"/>
              </a:rPr>
              <a:t>IL-17 and GM-CSF</a:t>
            </a:r>
            <a:r>
              <a:rPr lang="en-US" sz="1600" dirty="0" smtClean="0">
                <a:solidFill>
                  <a:srgbClr val="000000"/>
                </a:solidFill>
                <a:latin typeface="+mj-lt"/>
              </a:rPr>
              <a:t>.</a:t>
            </a:r>
            <a:endParaRPr lang="en-US" sz="1600" dirty="0">
              <a:solidFill>
                <a:srgbClr val="000000"/>
              </a:solidFill>
              <a:latin typeface="+mj-lt"/>
            </a:endParaRPr>
          </a:p>
        </p:txBody>
      </p:sp>
    </p:spTree>
    <p:extLst>
      <p:ext uri="{BB962C8B-B14F-4D97-AF65-F5344CB8AC3E}">
        <p14:creationId xmlns:p14="http://schemas.microsoft.com/office/powerpoint/2010/main" val="2933628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697550" y="153888"/>
            <a:ext cx="7591425" cy="666008"/>
          </a:xfrm>
        </p:spPr>
        <p:txBody>
          <a:bodyPr>
            <a:noAutofit/>
          </a:bodyPr>
          <a:lstStyle/>
          <a:p>
            <a:pPr eaLnBrk="1" hangingPunct="1"/>
            <a:r>
              <a:rPr lang="en-US" sz="3200" dirty="0" err="1" smtClean="0">
                <a:solidFill>
                  <a:schemeClr val="tx2"/>
                </a:solidFill>
              </a:rPr>
              <a:t>Mavrilimumab</a:t>
            </a:r>
            <a:r>
              <a:rPr lang="en-US" sz="3200" dirty="0" smtClean="0">
                <a:solidFill>
                  <a:schemeClr val="tx2"/>
                </a:solidFill>
              </a:rPr>
              <a:t> + MTX in Moderate to Severe RA</a:t>
            </a:r>
            <a:endParaRPr sz="3200" dirty="0" smtClean="0">
              <a:solidFill>
                <a:schemeClr val="tx2"/>
              </a:solidFill>
            </a:endParaRPr>
          </a:p>
        </p:txBody>
      </p:sp>
      <p:sp>
        <p:nvSpPr>
          <p:cNvPr id="3" name="Footer Placeholder 74"/>
          <p:cNvSpPr txBox="1">
            <a:spLocks/>
          </p:cNvSpPr>
          <p:nvPr/>
        </p:nvSpPr>
        <p:spPr bwMode="auto">
          <a:xfrm>
            <a:off x="762000" y="6324600"/>
            <a:ext cx="8358188"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342900" indent="-342900" algn="l" defTabSz="457200" rtl="0" eaLnBrk="0" latinLnBrk="0" hangingPunct="0">
              <a:defRPr sz="2400" b="1" kern="1200">
                <a:solidFill>
                  <a:schemeClr val="tx1"/>
                </a:solidFill>
                <a:latin typeface="Arial" charset="0"/>
                <a:ea typeface="+mn-ea"/>
                <a:cs typeface="+mn-cs"/>
              </a:defRPr>
            </a:lvl1pPr>
            <a:lvl2pPr marL="457200" algn="l" defTabSz="457200" rtl="0" eaLnBrk="0" latinLnBrk="0" hangingPunct="0">
              <a:defRPr sz="2400" b="1" kern="1200">
                <a:solidFill>
                  <a:schemeClr val="tx1"/>
                </a:solidFill>
                <a:latin typeface="Arial" charset="0"/>
                <a:ea typeface="+mn-ea"/>
                <a:cs typeface="+mn-cs"/>
              </a:defRPr>
            </a:lvl2pPr>
            <a:lvl3pPr marL="1143000" indent="-228600" algn="l" defTabSz="457200" rtl="0" eaLnBrk="0" latinLnBrk="0" hangingPunct="0">
              <a:defRPr sz="2400" b="1" kern="1200">
                <a:solidFill>
                  <a:schemeClr val="tx1"/>
                </a:solidFill>
                <a:latin typeface="Arial" charset="0"/>
                <a:ea typeface="+mn-ea"/>
                <a:cs typeface="+mn-cs"/>
              </a:defRPr>
            </a:lvl3pPr>
            <a:lvl4pPr marL="1600200" indent="-228600" algn="l" defTabSz="457200" rtl="0" eaLnBrk="0" latinLnBrk="0" hangingPunct="0">
              <a:defRPr sz="2400" b="1" kern="1200">
                <a:solidFill>
                  <a:schemeClr val="tx1"/>
                </a:solidFill>
                <a:latin typeface="Arial" charset="0"/>
                <a:ea typeface="+mn-ea"/>
                <a:cs typeface="+mn-cs"/>
              </a:defRPr>
            </a:lvl4pPr>
            <a:lvl5pPr marL="2057400" indent="-228600" algn="l" defTabSz="457200" rtl="0" eaLnBrk="0" latinLnBrk="0" hangingPunct="0">
              <a:defRPr sz="2400" b="1" kern="1200">
                <a:solidFill>
                  <a:schemeClr val="tx1"/>
                </a:solidFill>
                <a:latin typeface="Arial" charset="0"/>
                <a:ea typeface="+mn-ea"/>
                <a:cs typeface="+mn-cs"/>
              </a:defRPr>
            </a:lvl5pPr>
            <a:lvl6pPr marL="25146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6pPr>
            <a:lvl7pPr marL="29718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7pPr>
            <a:lvl8pPr marL="34290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8pPr>
            <a:lvl9pPr marL="38862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9pPr>
          </a:lstStyle>
          <a:p>
            <a:pPr lvl="1" algn="r"/>
            <a:r>
              <a:rPr lang="en-US" sz="800" dirty="0" err="1" smtClean="0">
                <a:solidFill>
                  <a:schemeClr val="tx2">
                    <a:lumMod val="75000"/>
                  </a:schemeClr>
                </a:solidFill>
                <a:latin typeface="+mn-lt"/>
              </a:rPr>
              <a:t>Burmester</a:t>
            </a:r>
            <a:r>
              <a:rPr lang="en-US" sz="800" dirty="0" smtClean="0">
                <a:solidFill>
                  <a:schemeClr val="tx2">
                    <a:lumMod val="75000"/>
                  </a:schemeClr>
                </a:solidFill>
                <a:latin typeface="+mn-lt"/>
              </a:rPr>
              <a:t> GR et al. Ann Rheum Dis 2013;72:1445-1452.</a:t>
            </a:r>
            <a:endParaRPr lang="en-US" sz="800" dirty="0">
              <a:solidFill>
                <a:schemeClr val="tx2">
                  <a:lumMod val="75000"/>
                </a:schemeClr>
              </a:solidFill>
              <a:latin typeface="+mn-lt"/>
            </a:endParaRPr>
          </a:p>
        </p:txBody>
      </p:sp>
      <p:graphicFrame>
        <p:nvGraphicFramePr>
          <p:cNvPr id="4" name="Content Placeholder 7"/>
          <p:cNvGraphicFramePr>
            <a:graphicFrameLocks noGrp="1"/>
          </p:cNvGraphicFramePr>
          <p:nvPr>
            <p:ph idx="4294967295"/>
            <p:extLst>
              <p:ext uri="{D42A27DB-BD31-4B8C-83A1-F6EECF244321}">
                <p14:modId xmlns:p14="http://schemas.microsoft.com/office/powerpoint/2010/main" val="2110089581"/>
              </p:ext>
            </p:extLst>
          </p:nvPr>
        </p:nvGraphicFramePr>
        <p:xfrm>
          <a:off x="304800" y="1911486"/>
          <a:ext cx="8562975" cy="334962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p:cNvSpPr txBox="1">
            <a:spLocks noGrp="1"/>
          </p:cNvSpPr>
          <p:nvPr>
            <p:ph type="body" idx="4294967295"/>
          </p:nvPr>
        </p:nvSpPr>
        <p:spPr bwMode="auto">
          <a:xfrm>
            <a:off x="2590800" y="1600200"/>
            <a:ext cx="4140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eaLnBrk="1" hangingPunct="1">
              <a:buFont typeface="Arial" charset="0"/>
              <a:buNone/>
            </a:pPr>
            <a:r>
              <a:rPr lang="en-US" sz="1600" dirty="0" smtClean="0"/>
              <a:t>ACR Responses at Week 12</a:t>
            </a:r>
            <a:endParaRPr lang="en-US" sz="1600" dirty="0"/>
          </a:p>
        </p:txBody>
      </p:sp>
      <p:sp>
        <p:nvSpPr>
          <p:cNvPr id="6" name="TextBox 5"/>
          <p:cNvSpPr txBox="1"/>
          <p:nvPr/>
        </p:nvSpPr>
        <p:spPr>
          <a:xfrm>
            <a:off x="762000" y="6217725"/>
            <a:ext cx="914400"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*p&lt;0.05</a:t>
            </a:r>
            <a:endParaRPr lang="en-US" sz="1200" b="1" dirty="0">
              <a:solidFill>
                <a:schemeClr val="tx1">
                  <a:lumMod val="75000"/>
                  <a:lumOff val="25000"/>
                </a:schemeClr>
              </a:solidFill>
            </a:endParaRPr>
          </a:p>
        </p:txBody>
      </p:sp>
      <p:sp>
        <p:nvSpPr>
          <p:cNvPr id="7" name="TextBox 6"/>
          <p:cNvSpPr txBox="1"/>
          <p:nvPr/>
        </p:nvSpPr>
        <p:spPr>
          <a:xfrm>
            <a:off x="3352800" y="2286000"/>
            <a:ext cx="457200"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p:txBody>
      </p:sp>
      <p:sp>
        <p:nvSpPr>
          <p:cNvPr id="8" name="TextBox 7"/>
          <p:cNvSpPr txBox="1"/>
          <p:nvPr/>
        </p:nvSpPr>
        <p:spPr>
          <a:xfrm>
            <a:off x="8229600" y="3380601"/>
            <a:ext cx="457200"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p:txBody>
      </p:sp>
      <p:sp>
        <p:nvSpPr>
          <p:cNvPr id="9" name="TextBox 8"/>
          <p:cNvSpPr txBox="1"/>
          <p:nvPr/>
        </p:nvSpPr>
        <p:spPr>
          <a:xfrm>
            <a:off x="4953000" y="3124200"/>
            <a:ext cx="381000"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p:txBody>
      </p:sp>
      <p:sp>
        <p:nvSpPr>
          <p:cNvPr id="10" name="TextBox 9"/>
          <p:cNvSpPr txBox="1"/>
          <p:nvPr/>
        </p:nvSpPr>
        <p:spPr>
          <a:xfrm>
            <a:off x="5867400" y="3152001"/>
            <a:ext cx="381000" cy="276999"/>
          </a:xfrm>
          <a:prstGeom prst="rect">
            <a:avLst/>
          </a:prstGeom>
          <a:noFill/>
        </p:spPr>
        <p:txBody>
          <a:bodyPr wrap="square" rtlCol="0">
            <a:spAutoFit/>
          </a:bodyPr>
          <a:lstStyle/>
          <a:p>
            <a:pPr algn="ct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p:txBody>
      </p:sp>
      <p:sp>
        <p:nvSpPr>
          <p:cNvPr id="11" name="Content Placeholder 2"/>
          <p:cNvSpPr txBox="1">
            <a:spLocks/>
          </p:cNvSpPr>
          <p:nvPr/>
        </p:nvSpPr>
        <p:spPr bwMode="auto">
          <a:xfrm>
            <a:off x="452284" y="50480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pitchFamily="34" charset="0"/>
              <a:buNone/>
              <a:defRPr sz="2600" b="1" kern="1200">
                <a:solidFill>
                  <a:schemeClr val="tx2"/>
                </a:solidFill>
                <a:latin typeface="Arial Narrow" pitchFamily="34" charset="0"/>
                <a:ea typeface="+mn-ea"/>
                <a:cs typeface="+mn-cs"/>
              </a:defRPr>
            </a:lvl1pPr>
            <a:lvl2pPr marL="457200" indent="0" algn="l" rtl="0" eaLnBrk="1" fontAlgn="base" hangingPunct="1">
              <a:spcBef>
                <a:spcPct val="20000"/>
              </a:spcBef>
              <a:spcAft>
                <a:spcPct val="0"/>
              </a:spcAft>
              <a:buFont typeface="Arial" pitchFamily="34" charset="0"/>
              <a:buNone/>
              <a:defRPr sz="2000" b="1" kern="1200">
                <a:solidFill>
                  <a:srgbClr val="505050"/>
                </a:solidFill>
                <a:latin typeface="+mn-lt"/>
                <a:ea typeface="+mn-ea"/>
                <a:cs typeface="+mn-cs"/>
              </a:defRPr>
            </a:lvl2pPr>
            <a:lvl3pPr marL="914400" indent="0" algn="l" rtl="0" eaLnBrk="1" fontAlgn="base" hangingPunct="1">
              <a:spcBef>
                <a:spcPct val="20000"/>
              </a:spcBef>
              <a:spcAft>
                <a:spcPct val="0"/>
              </a:spcAft>
              <a:buFont typeface="Arial" pitchFamily="34" charset="0"/>
              <a:buNone/>
              <a:defRPr sz="1800" b="1" kern="1200">
                <a:solidFill>
                  <a:srgbClr val="505050"/>
                </a:solidFill>
                <a:latin typeface="+mn-lt"/>
                <a:ea typeface="+mn-ea"/>
                <a:cs typeface="+mn-cs"/>
              </a:defRPr>
            </a:lvl3pPr>
            <a:lvl4pPr marL="1371600" indent="0" algn="l" rtl="0" eaLnBrk="1" fontAlgn="base" hangingPunct="1">
              <a:spcBef>
                <a:spcPct val="20000"/>
              </a:spcBef>
              <a:spcAft>
                <a:spcPct val="0"/>
              </a:spcAft>
              <a:buFont typeface="Arial" pitchFamily="34" charset="0"/>
              <a:buNone/>
              <a:defRPr sz="1600" b="1" kern="1200">
                <a:solidFill>
                  <a:srgbClr val="505050"/>
                </a:solidFill>
                <a:latin typeface="+mn-lt"/>
                <a:ea typeface="+mn-ea"/>
                <a:cs typeface="+mn-cs"/>
              </a:defRPr>
            </a:lvl4pPr>
            <a:lvl5pPr marL="1828800" indent="0" algn="l" rtl="0" eaLnBrk="1" fontAlgn="base" hangingPunct="1">
              <a:spcBef>
                <a:spcPct val="20000"/>
              </a:spcBef>
              <a:spcAft>
                <a:spcPct val="0"/>
              </a:spcAft>
              <a:buFont typeface="Arial" pitchFamily="34" charset="0"/>
              <a:buNone/>
              <a:defRPr sz="1600" b="1" kern="1200">
                <a:solidFill>
                  <a:srgbClr val="505050"/>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indent="-342900">
              <a:buClr>
                <a:srgbClr val="FF9900"/>
              </a:buClr>
              <a:buFont typeface="Wingdings" panose="05000000000000000000" pitchFamily="2" charset="2"/>
              <a:buChar char="q"/>
            </a:pPr>
            <a:r>
              <a:rPr lang="en-US" sz="1600" b="0" dirty="0" smtClean="0">
                <a:solidFill>
                  <a:srgbClr val="000000"/>
                </a:solidFill>
                <a:latin typeface="+mj-lt"/>
              </a:rPr>
              <a:t>Response rate differences in ACR were seen from week 4 and increased during the treatment period. The 100 mg dose demonstrated significant benefit vs PBO in DAS28 remission, as well as ACR20, 50 and 70 responses</a:t>
            </a:r>
          </a:p>
          <a:p>
            <a:pPr marL="342900" indent="-342900">
              <a:buClr>
                <a:srgbClr val="FF9900"/>
              </a:buClr>
              <a:buFont typeface="Wingdings" panose="05000000000000000000" pitchFamily="2" charset="2"/>
              <a:buChar char="q"/>
            </a:pPr>
            <a:r>
              <a:rPr lang="en-US" sz="1600" b="0" dirty="0" smtClean="0">
                <a:solidFill>
                  <a:srgbClr val="000000"/>
                </a:solidFill>
                <a:latin typeface="+mj-lt"/>
              </a:rPr>
              <a:t>Changes in CRP were observed as early as week 2</a:t>
            </a:r>
            <a:endParaRPr lang="en-US" sz="1600" b="0" dirty="0">
              <a:solidFill>
                <a:srgbClr val="000000"/>
              </a:solidFill>
              <a:latin typeface="+mj-lt"/>
            </a:endParaRPr>
          </a:p>
        </p:txBody>
      </p:sp>
      <p:sp>
        <p:nvSpPr>
          <p:cNvPr id="23" name="Rectangle 22"/>
          <p:cNvSpPr/>
          <p:nvPr/>
        </p:nvSpPr>
        <p:spPr>
          <a:xfrm>
            <a:off x="3891397" y="6139934"/>
            <a:ext cx="1361206" cy="369332"/>
          </a:xfrm>
          <a:prstGeom prst="rect">
            <a:avLst/>
          </a:prstGeom>
        </p:spPr>
        <p:txBody>
          <a:bodyPr wrap="none">
            <a:spAutoFit/>
          </a:bodyPr>
          <a:lstStyle/>
          <a:p>
            <a:pPr lvl="0"/>
            <a:r>
              <a:rPr lang="en-US" altLang="en-US" dirty="0">
                <a:solidFill>
                  <a:srgbClr val="1D3970"/>
                </a:solidFill>
              </a:rPr>
              <a:t>EARTH Study</a:t>
            </a:r>
          </a:p>
        </p:txBody>
      </p:sp>
      <p:sp>
        <p:nvSpPr>
          <p:cNvPr id="13" name="Rectangle 12"/>
          <p:cNvSpPr/>
          <p:nvPr/>
        </p:nvSpPr>
        <p:spPr>
          <a:xfrm>
            <a:off x="581890" y="1074800"/>
            <a:ext cx="8104909" cy="584775"/>
          </a:xfrm>
          <a:prstGeom prst="rect">
            <a:avLst/>
          </a:prstGeom>
        </p:spPr>
        <p:txBody>
          <a:bodyPr wrap="square">
            <a:spAutoFit/>
          </a:bodyPr>
          <a:lstStyle/>
          <a:p>
            <a:pPr marL="342900" lvl="0" indent="-342900">
              <a:buClr>
                <a:srgbClr val="FF9900"/>
              </a:buClr>
              <a:buFont typeface="Wingdings" panose="05000000000000000000" pitchFamily="2" charset="2"/>
              <a:buChar char="q"/>
            </a:pPr>
            <a:r>
              <a:rPr lang="en-US" sz="1600" dirty="0">
                <a:solidFill>
                  <a:srgbClr val="000000"/>
                </a:solidFill>
              </a:rPr>
              <a:t>Phase II study, moderate-to-severe RA pts MTX IR (N=239). Of 239 patients, 6 were excluded from ITT population (ITT N=233: 75 placebo [PBO] and 158 </a:t>
            </a:r>
            <a:r>
              <a:rPr lang="en-US" sz="1600" dirty="0" err="1">
                <a:solidFill>
                  <a:srgbClr val="000000"/>
                </a:solidFill>
              </a:rPr>
              <a:t>mavrilimumab</a:t>
            </a:r>
            <a:r>
              <a:rPr lang="en-US" sz="1600" dirty="0">
                <a:solidFill>
                  <a:srgbClr val="000000"/>
                </a:solidFill>
              </a:rPr>
              <a:t> [MAV]) </a:t>
            </a:r>
          </a:p>
        </p:txBody>
      </p:sp>
    </p:spTree>
    <p:extLst>
      <p:ext uri="{BB962C8B-B14F-4D97-AF65-F5344CB8AC3E}">
        <p14:creationId xmlns:p14="http://schemas.microsoft.com/office/powerpoint/2010/main" val="235315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sz="3600" b="1" dirty="0">
                <a:solidFill>
                  <a:prstClr val="black"/>
                </a:solidFill>
              </a:rPr>
              <a:t/>
            </a:r>
            <a:br>
              <a:rPr lang="en-US" sz="3600" b="1" dirty="0">
                <a:solidFill>
                  <a:prstClr val="black"/>
                </a:solidFill>
              </a:rPr>
            </a:br>
            <a:r>
              <a:rPr lang="en-US" sz="3600" dirty="0">
                <a:solidFill>
                  <a:srgbClr val="1D3970"/>
                </a:solidFill>
              </a:rPr>
              <a:t>Sir William Osler</a:t>
            </a:r>
            <a:endParaRPr lang="en-US" dirty="0">
              <a:solidFill>
                <a:srgbClr val="1D3970"/>
              </a:solidFill>
            </a:endParaRPr>
          </a:p>
        </p:txBody>
      </p:sp>
      <p:sp>
        <p:nvSpPr>
          <p:cNvPr id="6147" name="Content Placeholder 2"/>
          <p:cNvSpPr>
            <a:spLocks noGrp="1"/>
          </p:cNvSpPr>
          <p:nvPr>
            <p:ph type="body" sz="quarter" idx="13"/>
          </p:nvPr>
        </p:nvSpPr>
        <p:spPr/>
        <p:txBody>
          <a:bodyPr/>
          <a:lstStyle/>
          <a:p>
            <a:pPr marL="0" indent="0" algn="r" eaLnBrk="1" hangingPunct="1">
              <a:buFont typeface="Arial" charset="0"/>
              <a:buNone/>
            </a:pPr>
            <a:endParaRPr lang="en-US" altLang="en-US" dirty="0"/>
          </a:p>
          <a:p>
            <a:pPr marL="0" indent="0" algn="r" eaLnBrk="1" hangingPunct="1">
              <a:buFont typeface="Arial" charset="0"/>
              <a:buNone/>
            </a:pPr>
            <a:endParaRPr lang="en-US" altLang="en-US" b="1" i="1" dirty="0" smtClean="0"/>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828800"/>
            <a:ext cx="2790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90900" y="2914648"/>
            <a:ext cx="5638799" cy="1661993"/>
          </a:xfrm>
          <a:prstGeom prst="rect">
            <a:avLst/>
          </a:prstGeom>
          <a:noFill/>
        </p:spPr>
        <p:txBody>
          <a:bodyPr wrap="square" rtlCol="0">
            <a:spAutoFit/>
          </a:bodyPr>
          <a:lstStyle/>
          <a:p>
            <a:pPr algn="just"/>
            <a:r>
              <a:rPr lang="en-US" altLang="en-US" sz="2800" b="1" i="1" dirty="0">
                <a:solidFill>
                  <a:schemeClr val="tx2">
                    <a:lumMod val="50000"/>
                  </a:schemeClr>
                </a:solidFill>
              </a:rPr>
              <a:t>“…head out the back </a:t>
            </a:r>
            <a:r>
              <a:rPr lang="en-US" altLang="en-US" sz="2800" b="1" i="1" dirty="0" smtClean="0">
                <a:solidFill>
                  <a:schemeClr val="tx2">
                    <a:lumMod val="50000"/>
                  </a:schemeClr>
                </a:solidFill>
              </a:rPr>
              <a:t>door whenever </a:t>
            </a:r>
            <a:r>
              <a:rPr lang="en-US" altLang="en-US" sz="2800" b="1" i="1" dirty="0">
                <a:solidFill>
                  <a:schemeClr val="tx2">
                    <a:lumMod val="50000"/>
                  </a:schemeClr>
                </a:solidFill>
              </a:rPr>
              <a:t>an arthritis </a:t>
            </a:r>
            <a:r>
              <a:rPr lang="en-US" altLang="en-US" sz="2800" b="1" i="1" dirty="0" smtClean="0">
                <a:solidFill>
                  <a:schemeClr val="tx2">
                    <a:lumMod val="50000"/>
                  </a:schemeClr>
                </a:solidFill>
              </a:rPr>
              <a:t>patient comes through </a:t>
            </a:r>
            <a:r>
              <a:rPr lang="en-US" altLang="en-US" sz="2800" b="1" i="1" dirty="0">
                <a:solidFill>
                  <a:schemeClr val="tx2">
                    <a:lumMod val="50000"/>
                  </a:schemeClr>
                </a:solidFill>
              </a:rPr>
              <a:t>the front door”</a:t>
            </a:r>
          </a:p>
          <a:p>
            <a:pPr algn="just"/>
            <a:endParaRPr lang="en-GB" dirty="0"/>
          </a:p>
        </p:txBody>
      </p:sp>
    </p:spTree>
    <p:extLst>
      <p:ext uri="{BB962C8B-B14F-4D97-AF65-F5344CB8AC3E}">
        <p14:creationId xmlns:p14="http://schemas.microsoft.com/office/powerpoint/2010/main" val="35642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a:xfrm>
            <a:off x="706582" y="365125"/>
            <a:ext cx="7428015" cy="559130"/>
          </a:xfrm>
        </p:spPr>
        <p:txBody>
          <a:bodyPr>
            <a:noAutofit/>
          </a:bodyPr>
          <a:lstStyle/>
          <a:p>
            <a:pPr eaLnBrk="1" hangingPunct="1"/>
            <a:r>
              <a:rPr lang="en-US" sz="3200" dirty="0" smtClean="0">
                <a:solidFill>
                  <a:schemeClr val="tx2"/>
                </a:solidFill>
              </a:rPr>
              <a:t>MOR103 in Moderate to Severe RA</a:t>
            </a:r>
            <a:endParaRPr sz="3200" dirty="0" smtClean="0">
              <a:solidFill>
                <a:schemeClr val="tx2"/>
              </a:solidFill>
            </a:endParaRPr>
          </a:p>
        </p:txBody>
      </p:sp>
      <p:sp>
        <p:nvSpPr>
          <p:cNvPr id="3" name="Footer Placeholder 74"/>
          <p:cNvSpPr txBox="1">
            <a:spLocks/>
          </p:cNvSpPr>
          <p:nvPr/>
        </p:nvSpPr>
        <p:spPr bwMode="auto">
          <a:xfrm>
            <a:off x="228600" y="6283015"/>
            <a:ext cx="8891588" cy="319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342900" indent="-342900" algn="l" defTabSz="457200" rtl="0" eaLnBrk="0" latinLnBrk="0" hangingPunct="0">
              <a:defRPr sz="2400" b="1" kern="1200">
                <a:solidFill>
                  <a:schemeClr val="tx1"/>
                </a:solidFill>
                <a:latin typeface="Arial" charset="0"/>
                <a:ea typeface="+mn-ea"/>
                <a:cs typeface="+mn-cs"/>
              </a:defRPr>
            </a:lvl1pPr>
            <a:lvl2pPr marL="457200" algn="l" defTabSz="457200" rtl="0" eaLnBrk="0" latinLnBrk="0" hangingPunct="0">
              <a:defRPr sz="2400" b="1" kern="1200">
                <a:solidFill>
                  <a:schemeClr val="tx1"/>
                </a:solidFill>
                <a:latin typeface="Arial" charset="0"/>
                <a:ea typeface="+mn-ea"/>
                <a:cs typeface="+mn-cs"/>
              </a:defRPr>
            </a:lvl2pPr>
            <a:lvl3pPr marL="1143000" indent="-228600" algn="l" defTabSz="457200" rtl="0" eaLnBrk="0" latinLnBrk="0" hangingPunct="0">
              <a:defRPr sz="2400" b="1" kern="1200">
                <a:solidFill>
                  <a:schemeClr val="tx1"/>
                </a:solidFill>
                <a:latin typeface="Arial" charset="0"/>
                <a:ea typeface="+mn-ea"/>
                <a:cs typeface="+mn-cs"/>
              </a:defRPr>
            </a:lvl3pPr>
            <a:lvl4pPr marL="1600200" indent="-228600" algn="l" defTabSz="457200" rtl="0" eaLnBrk="0" latinLnBrk="0" hangingPunct="0">
              <a:defRPr sz="2400" b="1" kern="1200">
                <a:solidFill>
                  <a:schemeClr val="tx1"/>
                </a:solidFill>
                <a:latin typeface="Arial" charset="0"/>
                <a:ea typeface="+mn-ea"/>
                <a:cs typeface="+mn-cs"/>
              </a:defRPr>
            </a:lvl4pPr>
            <a:lvl5pPr marL="2057400" indent="-228600" algn="l" defTabSz="457200" rtl="0" eaLnBrk="0" latinLnBrk="0" hangingPunct="0">
              <a:defRPr sz="2400" b="1" kern="1200">
                <a:solidFill>
                  <a:schemeClr val="tx1"/>
                </a:solidFill>
                <a:latin typeface="Arial" charset="0"/>
                <a:ea typeface="+mn-ea"/>
                <a:cs typeface="+mn-cs"/>
              </a:defRPr>
            </a:lvl5pPr>
            <a:lvl6pPr marL="25146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6pPr>
            <a:lvl7pPr marL="29718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7pPr>
            <a:lvl8pPr marL="34290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8pPr>
            <a:lvl9pPr marL="3886200" indent="-228600" algn="l" defTabSz="457200" rtl="0" eaLnBrk="0" fontAlgn="base" latinLnBrk="0" hangingPunct="0">
              <a:spcBef>
                <a:spcPct val="0"/>
              </a:spcBef>
              <a:spcAft>
                <a:spcPct val="0"/>
              </a:spcAft>
              <a:defRPr sz="2400" b="1" kern="1200">
                <a:solidFill>
                  <a:schemeClr val="tx1"/>
                </a:solidFill>
                <a:latin typeface="Arial" charset="0"/>
                <a:ea typeface="+mn-ea"/>
                <a:cs typeface="+mn-cs"/>
              </a:defRPr>
            </a:lvl9pPr>
          </a:lstStyle>
          <a:p>
            <a:pPr lvl="1" algn="r"/>
            <a:r>
              <a:rPr lang="en-US" sz="800" dirty="0" smtClean="0">
                <a:solidFill>
                  <a:schemeClr val="tx2">
                    <a:lumMod val="75000"/>
                  </a:schemeClr>
                </a:solidFill>
                <a:latin typeface="+mn-lt"/>
              </a:rPr>
              <a:t>Behrens F et al. Ann Rheum Dis online first published on February 17, 2014 as 10.1136/annrheumdis-2013-204816.</a:t>
            </a:r>
            <a:endParaRPr lang="en-US" sz="800" dirty="0">
              <a:solidFill>
                <a:schemeClr val="tx2">
                  <a:lumMod val="75000"/>
                </a:schemeClr>
              </a:solidFill>
              <a:latin typeface="+mn-lt"/>
            </a:endParaRPr>
          </a:p>
        </p:txBody>
      </p:sp>
      <p:sp>
        <p:nvSpPr>
          <p:cNvPr id="5" name="Content Placeholder 2"/>
          <p:cNvSpPr txBox="1">
            <a:spLocks/>
          </p:cNvSpPr>
          <p:nvPr/>
        </p:nvSpPr>
        <p:spPr bwMode="auto">
          <a:xfrm>
            <a:off x="457200" y="1236025"/>
            <a:ext cx="8229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pitchFamily="34" charset="0"/>
              <a:buNone/>
              <a:defRPr sz="2600" b="1" kern="1200">
                <a:solidFill>
                  <a:schemeClr val="tx2"/>
                </a:solidFill>
                <a:latin typeface="Arial Narrow" pitchFamily="34" charset="0"/>
                <a:ea typeface="+mn-ea"/>
                <a:cs typeface="+mn-cs"/>
              </a:defRPr>
            </a:lvl1pPr>
            <a:lvl2pPr marL="457200" indent="0" algn="l" rtl="0" eaLnBrk="1" fontAlgn="base" hangingPunct="1">
              <a:spcBef>
                <a:spcPct val="20000"/>
              </a:spcBef>
              <a:spcAft>
                <a:spcPct val="0"/>
              </a:spcAft>
              <a:buFont typeface="Arial" pitchFamily="34" charset="0"/>
              <a:buNone/>
              <a:defRPr sz="2000" b="1" kern="1200">
                <a:solidFill>
                  <a:srgbClr val="505050"/>
                </a:solidFill>
                <a:latin typeface="+mn-lt"/>
                <a:ea typeface="+mn-ea"/>
                <a:cs typeface="+mn-cs"/>
              </a:defRPr>
            </a:lvl2pPr>
            <a:lvl3pPr marL="914400" indent="0" algn="l" rtl="0" eaLnBrk="1" fontAlgn="base" hangingPunct="1">
              <a:spcBef>
                <a:spcPct val="20000"/>
              </a:spcBef>
              <a:spcAft>
                <a:spcPct val="0"/>
              </a:spcAft>
              <a:buFont typeface="Arial" pitchFamily="34" charset="0"/>
              <a:buNone/>
              <a:defRPr sz="1800" b="1" kern="1200">
                <a:solidFill>
                  <a:srgbClr val="505050"/>
                </a:solidFill>
                <a:latin typeface="+mn-lt"/>
                <a:ea typeface="+mn-ea"/>
                <a:cs typeface="+mn-cs"/>
              </a:defRPr>
            </a:lvl3pPr>
            <a:lvl4pPr marL="1371600" indent="0" algn="l" rtl="0" eaLnBrk="1" fontAlgn="base" hangingPunct="1">
              <a:spcBef>
                <a:spcPct val="20000"/>
              </a:spcBef>
              <a:spcAft>
                <a:spcPct val="0"/>
              </a:spcAft>
              <a:buFont typeface="Arial" pitchFamily="34" charset="0"/>
              <a:buNone/>
              <a:defRPr sz="1600" b="1" kern="1200">
                <a:solidFill>
                  <a:srgbClr val="505050"/>
                </a:solidFill>
                <a:latin typeface="+mn-lt"/>
                <a:ea typeface="+mn-ea"/>
                <a:cs typeface="+mn-cs"/>
              </a:defRPr>
            </a:lvl4pPr>
            <a:lvl5pPr marL="1828800" indent="0" algn="l" rtl="0" eaLnBrk="1" fontAlgn="base" hangingPunct="1">
              <a:spcBef>
                <a:spcPct val="20000"/>
              </a:spcBef>
              <a:spcAft>
                <a:spcPct val="0"/>
              </a:spcAft>
              <a:buFont typeface="Arial" pitchFamily="34" charset="0"/>
              <a:buNone/>
              <a:defRPr sz="1600" b="1" kern="1200">
                <a:solidFill>
                  <a:srgbClr val="505050"/>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indent="-342900">
              <a:buClr>
                <a:srgbClr val="FF9900"/>
              </a:buClr>
              <a:buFont typeface="Wingdings" panose="05000000000000000000" pitchFamily="2" charset="2"/>
              <a:buChar char="q"/>
            </a:pPr>
            <a:r>
              <a:rPr lang="en-US" sz="1600" b="0" dirty="0" smtClean="0">
                <a:solidFill>
                  <a:srgbClr val="000000"/>
                </a:solidFill>
                <a:latin typeface="+mj-lt"/>
              </a:rPr>
              <a:t>Multicenter, randomized, double-blind, dose escalation trial of IV MOR103. Of 93 randomized and treated patients, 85 completed the trial </a:t>
            </a:r>
            <a:endParaRPr lang="en-US" sz="1600" b="0" dirty="0">
              <a:solidFill>
                <a:srgbClr val="000000"/>
              </a:solidFill>
              <a:latin typeface="+mj-lt"/>
            </a:endParaRPr>
          </a:p>
          <a:p>
            <a:pPr marL="342900" indent="-342900">
              <a:buClr>
                <a:srgbClr val="FF9900"/>
              </a:buClr>
              <a:buFont typeface="Wingdings" panose="05000000000000000000" pitchFamily="2" charset="2"/>
              <a:buChar char="q"/>
            </a:pPr>
            <a:r>
              <a:rPr lang="en-US" sz="1600" b="0" dirty="0" smtClean="0">
                <a:solidFill>
                  <a:srgbClr val="000000"/>
                </a:solidFill>
                <a:latin typeface="+mj-lt"/>
              </a:rPr>
              <a:t>4 treatment groups, </a:t>
            </a:r>
            <a:r>
              <a:rPr lang="en-US" sz="1600" b="0" dirty="0">
                <a:solidFill>
                  <a:srgbClr val="000000"/>
                </a:solidFill>
                <a:latin typeface="+mj-lt"/>
              </a:rPr>
              <a:t>PBO, </a:t>
            </a:r>
            <a:r>
              <a:rPr lang="en-US" sz="1600" b="0" dirty="0" smtClean="0">
                <a:solidFill>
                  <a:srgbClr val="000000"/>
                </a:solidFill>
                <a:latin typeface="+mj-lt"/>
              </a:rPr>
              <a:t>0.3</a:t>
            </a:r>
            <a:r>
              <a:rPr lang="en-US" sz="1600" b="0" dirty="0">
                <a:solidFill>
                  <a:srgbClr val="000000"/>
                </a:solidFill>
                <a:latin typeface="+mj-lt"/>
              </a:rPr>
              <a:t>, 1.0 </a:t>
            </a:r>
            <a:r>
              <a:rPr lang="en-US" sz="1600" b="0" dirty="0" smtClean="0">
                <a:solidFill>
                  <a:srgbClr val="000000"/>
                </a:solidFill>
                <a:latin typeface="+mj-lt"/>
              </a:rPr>
              <a:t>and </a:t>
            </a:r>
            <a:r>
              <a:rPr lang="en-US" sz="1600" b="0" dirty="0">
                <a:solidFill>
                  <a:srgbClr val="000000"/>
                </a:solidFill>
                <a:latin typeface="+mj-lt"/>
              </a:rPr>
              <a:t>1.5 </a:t>
            </a:r>
            <a:r>
              <a:rPr lang="en-US" sz="1600" b="0" dirty="0" smtClean="0">
                <a:solidFill>
                  <a:srgbClr val="000000"/>
                </a:solidFill>
                <a:latin typeface="+mj-lt"/>
              </a:rPr>
              <a:t>mg/Kg of MOR103 IV at baseline and days 8, 15 and 22. Follow-up visits at weeks  4, 5, 6, 8, 10, 13 and 16. primary outcome was safety</a:t>
            </a:r>
            <a:endParaRPr lang="en-US" sz="1600" b="0" dirty="0">
              <a:solidFill>
                <a:srgbClr val="000000"/>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79075"/>
            <a:ext cx="5791200" cy="377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8"/>
          <p:cNvSpPr txBox="1">
            <a:spLocks noChangeArrowheads="1"/>
          </p:cNvSpPr>
          <p:nvPr/>
        </p:nvSpPr>
        <p:spPr bwMode="auto">
          <a:xfrm rot="16200000" flipH="1">
            <a:off x="-98622" y="4045669"/>
            <a:ext cx="2943434" cy="307777"/>
          </a:xfrm>
          <a:prstGeom prst="rect">
            <a:avLst/>
          </a:prstGeom>
          <a:noFill/>
          <a:ln w="9525">
            <a:noFill/>
            <a:miter lim="800000"/>
            <a:headEnd/>
            <a:tailEnd/>
          </a:ln>
        </p:spPr>
        <p:txBody>
          <a:bodyPr wrap="none">
            <a:spAutoFit/>
          </a:bodyPr>
          <a:lstStyle/>
          <a:p>
            <a:pPr>
              <a:defRPr/>
            </a:pPr>
            <a:r>
              <a:rPr lang="en-US" sz="1400" b="1" dirty="0" smtClean="0">
                <a:solidFill>
                  <a:srgbClr val="505050"/>
                </a:solidFill>
                <a:latin typeface="+mn-lt"/>
              </a:rPr>
              <a:t>Mean change from BL in DAS28 score</a:t>
            </a:r>
            <a:endParaRPr lang="en-US" sz="1400" b="1" dirty="0">
              <a:solidFill>
                <a:srgbClr val="505050"/>
              </a:solidFill>
              <a:latin typeface="+mn-lt"/>
            </a:endParaRPr>
          </a:p>
        </p:txBody>
      </p:sp>
      <p:sp>
        <p:nvSpPr>
          <p:cNvPr id="8" name="Content Placeholder 1"/>
          <p:cNvSpPr txBox="1">
            <a:spLocks noGrp="1"/>
          </p:cNvSpPr>
          <p:nvPr>
            <p:ph type="body" idx="4294967295"/>
          </p:nvPr>
        </p:nvSpPr>
        <p:spPr bwMode="auto">
          <a:xfrm>
            <a:off x="2946399" y="6012875"/>
            <a:ext cx="2082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eaLnBrk="1" hangingPunct="1">
              <a:buFont typeface="Arial" charset="0"/>
              <a:buNone/>
            </a:pPr>
            <a:r>
              <a:rPr lang="en-US" sz="1600" dirty="0" smtClean="0">
                <a:solidFill>
                  <a:schemeClr val="tx1">
                    <a:lumMod val="75000"/>
                    <a:lumOff val="25000"/>
                  </a:schemeClr>
                </a:solidFill>
              </a:rPr>
              <a:t>Weeks</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2322880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rot="15333354" flipH="1">
            <a:off x="2245533" y="2843375"/>
            <a:ext cx="431635" cy="1179204"/>
          </a:xfrm>
          <a:prstGeom prst="flowChartOnlineStora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p:nvSpPr>
        <p:spPr>
          <a:xfrm>
            <a:off x="-468560" y="3356992"/>
            <a:ext cx="10044608" cy="511256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Targeting spleen </a:t>
            </a:r>
            <a:r>
              <a:rPr lang="en-GB" dirty="0"/>
              <a:t>t</a:t>
            </a:r>
            <a:r>
              <a:rPr lang="en-GB" dirty="0" smtClean="0"/>
              <a:t>yrosine </a:t>
            </a:r>
            <a:r>
              <a:rPr lang="en-GB" dirty="0"/>
              <a:t>k</a:t>
            </a:r>
            <a:r>
              <a:rPr lang="en-GB" dirty="0" smtClean="0"/>
              <a:t>inase</a:t>
            </a:r>
            <a:endParaRPr lang="en-GB" dirty="0"/>
          </a:p>
        </p:txBody>
      </p:sp>
      <p:sp>
        <p:nvSpPr>
          <p:cNvPr id="7" name="Text Placeholder 6"/>
          <p:cNvSpPr>
            <a:spLocks noGrp="1"/>
          </p:cNvSpPr>
          <p:nvPr>
            <p:ph type="body" sz="quarter" idx="13"/>
          </p:nvPr>
        </p:nvSpPr>
        <p:spPr>
          <a:xfrm>
            <a:off x="1320456" y="6252586"/>
            <a:ext cx="7699374" cy="508317"/>
          </a:xfrm>
        </p:spPr>
        <p:txBody>
          <a:bodyPr/>
          <a:lstStyle/>
          <a:p>
            <a:pPr algn="r"/>
            <a:r>
              <a:rPr lang="en-GB" dirty="0" smtClean="0"/>
              <a:t>Parekh</a:t>
            </a:r>
            <a:r>
              <a:rPr lang="en-GB" b="1" dirty="0" smtClean="0">
                <a:solidFill>
                  <a:schemeClr val="accent1"/>
                </a:solidFill>
              </a:rPr>
              <a:t>, </a:t>
            </a:r>
            <a:r>
              <a:rPr lang="en-GB" dirty="0" smtClean="0"/>
              <a:t>et al. </a:t>
            </a:r>
            <a:r>
              <a:rPr lang="en-GB" i="1" dirty="0" smtClean="0"/>
              <a:t>Semin Cancer Biol</a:t>
            </a:r>
            <a:r>
              <a:rPr lang="en-GB" dirty="0" smtClean="0"/>
              <a:t>. 2011;</a:t>
            </a:r>
            <a:r>
              <a:rPr lang="en-GB" b="1" dirty="0" smtClean="0"/>
              <a:t>21(5)</a:t>
            </a:r>
            <a:r>
              <a:rPr lang="en-GB" dirty="0" smtClean="0"/>
              <a:t>:335-346</a:t>
            </a:r>
            <a:endParaRPr lang="en-GB" dirty="0"/>
          </a:p>
        </p:txBody>
      </p:sp>
      <p:sp>
        <p:nvSpPr>
          <p:cNvPr id="66" name="TextBox 65"/>
          <p:cNvSpPr txBox="1"/>
          <p:nvPr/>
        </p:nvSpPr>
        <p:spPr>
          <a:xfrm>
            <a:off x="-540568" y="3501008"/>
            <a:ext cx="2880320" cy="369332"/>
          </a:xfrm>
          <a:prstGeom prst="rect">
            <a:avLst/>
          </a:prstGeom>
          <a:noFill/>
        </p:spPr>
        <p:txBody>
          <a:bodyPr wrap="square" rtlCol="0">
            <a:spAutoFit/>
          </a:bodyPr>
          <a:lstStyle/>
          <a:p>
            <a:pPr algn="ctr"/>
            <a:r>
              <a:rPr lang="en-GB" b="1" dirty="0" smtClean="0">
                <a:solidFill>
                  <a:schemeClr val="accent2"/>
                </a:solidFill>
              </a:rPr>
              <a:t>B Cell surface</a:t>
            </a:r>
            <a:endParaRPr lang="en-GB" b="1" dirty="0">
              <a:solidFill>
                <a:schemeClr val="accent2"/>
              </a:solidFill>
            </a:endParaRPr>
          </a:p>
        </p:txBody>
      </p:sp>
      <p:sp>
        <p:nvSpPr>
          <p:cNvPr id="72" name="TextBox 71"/>
          <p:cNvSpPr txBox="1"/>
          <p:nvPr/>
        </p:nvSpPr>
        <p:spPr>
          <a:xfrm>
            <a:off x="5220072" y="4365104"/>
            <a:ext cx="1152128" cy="369332"/>
          </a:xfrm>
          <a:prstGeom prst="rect">
            <a:avLst/>
          </a:prstGeom>
          <a:noFill/>
        </p:spPr>
        <p:txBody>
          <a:bodyPr wrap="square" rtlCol="0">
            <a:spAutoFit/>
          </a:bodyPr>
          <a:lstStyle/>
          <a:p>
            <a:pPr algn="ctr"/>
            <a:r>
              <a:rPr lang="en-GB" b="1" dirty="0" smtClean="0">
                <a:solidFill>
                  <a:schemeClr val="accent2"/>
                </a:solidFill>
              </a:rPr>
              <a:t>BTK</a:t>
            </a:r>
            <a:endParaRPr lang="en-GB" b="1" dirty="0">
              <a:solidFill>
                <a:schemeClr val="accent2"/>
              </a:solidFill>
            </a:endParaRPr>
          </a:p>
        </p:txBody>
      </p:sp>
      <p:sp>
        <p:nvSpPr>
          <p:cNvPr id="84" name="TextBox 83"/>
          <p:cNvSpPr txBox="1"/>
          <p:nvPr/>
        </p:nvSpPr>
        <p:spPr>
          <a:xfrm>
            <a:off x="2123728" y="5229200"/>
            <a:ext cx="2592288" cy="646331"/>
          </a:xfrm>
          <a:prstGeom prst="rect">
            <a:avLst/>
          </a:prstGeom>
          <a:noFill/>
        </p:spPr>
        <p:txBody>
          <a:bodyPr wrap="square" rtlCol="0">
            <a:spAutoFit/>
          </a:bodyPr>
          <a:lstStyle/>
          <a:p>
            <a:r>
              <a:rPr lang="en-GB" dirty="0" smtClean="0">
                <a:solidFill>
                  <a:schemeClr val="accent2"/>
                </a:solidFill>
              </a:rPr>
              <a:t>Signalling leads to activation of B cells</a:t>
            </a:r>
            <a:endParaRPr lang="en-GB" dirty="0">
              <a:solidFill>
                <a:schemeClr val="accent2"/>
              </a:solidFill>
            </a:endParaRPr>
          </a:p>
        </p:txBody>
      </p:sp>
      <p:grpSp>
        <p:nvGrpSpPr>
          <p:cNvPr id="3" name="Group 32"/>
          <p:cNvGrpSpPr/>
          <p:nvPr/>
        </p:nvGrpSpPr>
        <p:grpSpPr>
          <a:xfrm>
            <a:off x="3665752" y="1602332"/>
            <a:ext cx="1390970" cy="2402731"/>
            <a:chOff x="-5669079" y="977387"/>
            <a:chExt cx="1390970" cy="2019565"/>
          </a:xfrm>
          <a:solidFill>
            <a:schemeClr val="accent6"/>
          </a:solidFill>
        </p:grpSpPr>
        <p:sp>
          <p:nvSpPr>
            <p:cNvPr id="31" name="Rectangle 30"/>
            <p:cNvSpPr/>
            <p:nvPr/>
          </p:nvSpPr>
          <p:spPr>
            <a:xfrm rot="2700000">
              <a:off x="-4903201" y="990688"/>
              <a:ext cx="242072" cy="1008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rot="18900000" flipH="1">
              <a:off x="-5669079" y="977387"/>
              <a:ext cx="242072" cy="1008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5293096" y="1700808"/>
              <a:ext cx="288032"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4" name="Straight Arrow Connector 33"/>
          <p:cNvCxnSpPr/>
          <p:nvPr/>
        </p:nvCxnSpPr>
        <p:spPr>
          <a:xfrm>
            <a:off x="4860032" y="4005064"/>
            <a:ext cx="0" cy="93610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20072" y="3933056"/>
            <a:ext cx="504056" cy="43204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283968" y="5003884"/>
            <a:ext cx="1152128" cy="369332"/>
          </a:xfrm>
          <a:prstGeom prst="rect">
            <a:avLst/>
          </a:prstGeom>
          <a:noFill/>
        </p:spPr>
        <p:txBody>
          <a:bodyPr wrap="square" rtlCol="0">
            <a:spAutoFit/>
          </a:bodyPr>
          <a:lstStyle/>
          <a:p>
            <a:pPr algn="ctr"/>
            <a:r>
              <a:rPr lang="en-GB" b="1" dirty="0" smtClean="0">
                <a:solidFill>
                  <a:schemeClr val="accent2"/>
                </a:solidFill>
              </a:rPr>
              <a:t>PKC</a:t>
            </a:r>
            <a:endParaRPr lang="en-GB" b="1" dirty="0">
              <a:solidFill>
                <a:schemeClr val="accent2"/>
              </a:solidFill>
            </a:endParaRPr>
          </a:p>
        </p:txBody>
      </p:sp>
      <p:cxnSp>
        <p:nvCxnSpPr>
          <p:cNvPr id="42" name="Straight Arrow Connector 41"/>
          <p:cNvCxnSpPr/>
          <p:nvPr/>
        </p:nvCxnSpPr>
        <p:spPr>
          <a:xfrm flipH="1">
            <a:off x="5148064" y="4725144"/>
            <a:ext cx="504056" cy="43204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923928" y="3933056"/>
            <a:ext cx="576064" cy="72008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75856" y="4725144"/>
            <a:ext cx="1152128" cy="369332"/>
          </a:xfrm>
          <a:prstGeom prst="rect">
            <a:avLst/>
          </a:prstGeom>
          <a:noFill/>
        </p:spPr>
        <p:txBody>
          <a:bodyPr wrap="square" rtlCol="0">
            <a:spAutoFit/>
          </a:bodyPr>
          <a:lstStyle/>
          <a:p>
            <a:pPr algn="ctr"/>
            <a:r>
              <a:rPr lang="en-GB" b="1" dirty="0" smtClean="0">
                <a:solidFill>
                  <a:schemeClr val="accent2"/>
                </a:solidFill>
              </a:rPr>
              <a:t>PI3K</a:t>
            </a:r>
            <a:endParaRPr lang="en-GB" b="1" dirty="0">
              <a:solidFill>
                <a:schemeClr val="accent2"/>
              </a:solidFill>
            </a:endParaRPr>
          </a:p>
        </p:txBody>
      </p:sp>
      <p:cxnSp>
        <p:nvCxnSpPr>
          <p:cNvPr id="49" name="Straight Arrow Connector 48"/>
          <p:cNvCxnSpPr/>
          <p:nvPr/>
        </p:nvCxnSpPr>
        <p:spPr>
          <a:xfrm>
            <a:off x="4860032" y="5301208"/>
            <a:ext cx="0" cy="5760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283968" y="5949280"/>
            <a:ext cx="1152128" cy="369332"/>
          </a:xfrm>
          <a:prstGeom prst="rect">
            <a:avLst/>
          </a:prstGeom>
          <a:noFill/>
        </p:spPr>
        <p:txBody>
          <a:bodyPr wrap="square" rtlCol="0">
            <a:spAutoFit/>
          </a:bodyPr>
          <a:lstStyle/>
          <a:p>
            <a:pPr algn="ctr"/>
            <a:r>
              <a:rPr lang="en-GB" b="1" dirty="0" smtClean="0">
                <a:solidFill>
                  <a:schemeClr val="accent2"/>
                </a:solidFill>
              </a:rPr>
              <a:t>NFKB</a:t>
            </a:r>
            <a:endParaRPr lang="en-GB" b="1" dirty="0">
              <a:solidFill>
                <a:schemeClr val="accent2"/>
              </a:solidFill>
            </a:endParaRPr>
          </a:p>
        </p:txBody>
      </p:sp>
      <p:sp>
        <p:nvSpPr>
          <p:cNvPr id="62" name="TextBox 61"/>
          <p:cNvSpPr txBox="1"/>
          <p:nvPr/>
        </p:nvSpPr>
        <p:spPr>
          <a:xfrm>
            <a:off x="3923928" y="2564904"/>
            <a:ext cx="2880320" cy="369332"/>
          </a:xfrm>
          <a:prstGeom prst="rect">
            <a:avLst/>
          </a:prstGeom>
          <a:noFill/>
        </p:spPr>
        <p:txBody>
          <a:bodyPr wrap="square" rtlCol="0">
            <a:spAutoFit/>
          </a:bodyPr>
          <a:lstStyle/>
          <a:p>
            <a:pPr algn="ctr"/>
            <a:r>
              <a:rPr lang="en-GB" b="1" dirty="0" smtClean="0">
                <a:solidFill>
                  <a:schemeClr val="accent2"/>
                </a:solidFill>
              </a:rPr>
              <a:t>B Cell receptor</a:t>
            </a:r>
            <a:endParaRPr lang="en-GB" b="1" dirty="0">
              <a:solidFill>
                <a:schemeClr val="accent2"/>
              </a:solidFill>
            </a:endParaRPr>
          </a:p>
        </p:txBody>
      </p:sp>
      <p:sp>
        <p:nvSpPr>
          <p:cNvPr id="70" name="Oval 69"/>
          <p:cNvSpPr/>
          <p:nvPr/>
        </p:nvSpPr>
        <p:spPr>
          <a:xfrm>
            <a:off x="4283968" y="3573016"/>
            <a:ext cx="108012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SYK</a:t>
            </a:r>
            <a:endParaRPr lang="en-GB" b="1" dirty="0"/>
          </a:p>
        </p:txBody>
      </p:sp>
      <p:sp>
        <p:nvSpPr>
          <p:cNvPr id="22" name="TextBox 21"/>
          <p:cNvSpPr txBox="1"/>
          <p:nvPr/>
        </p:nvSpPr>
        <p:spPr>
          <a:xfrm>
            <a:off x="6660232" y="3573016"/>
            <a:ext cx="2376264" cy="576064"/>
          </a:xfrm>
          <a:prstGeom prst="round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Target signalling</a:t>
            </a:r>
          </a:p>
        </p:txBody>
      </p:sp>
      <p:sp>
        <p:nvSpPr>
          <p:cNvPr id="5" name="TextBox 4"/>
          <p:cNvSpPr txBox="1"/>
          <p:nvPr/>
        </p:nvSpPr>
        <p:spPr>
          <a:xfrm rot="20806160">
            <a:off x="2148399" y="3234308"/>
            <a:ext cx="668773" cy="369332"/>
          </a:xfrm>
          <a:prstGeom prst="rect">
            <a:avLst/>
          </a:prstGeom>
          <a:noFill/>
        </p:spPr>
        <p:txBody>
          <a:bodyPr wrap="none" rtlCol="0">
            <a:spAutoFit/>
          </a:bodyPr>
          <a:lstStyle/>
          <a:p>
            <a:r>
              <a:rPr lang="en-GB" dirty="0" smtClean="0">
                <a:solidFill>
                  <a:schemeClr val="accent2">
                    <a:lumMod val="50000"/>
                  </a:schemeClr>
                </a:solidFill>
              </a:rPr>
              <a:t>CD20</a:t>
            </a:r>
            <a:endParaRPr lang="en-GB" dirty="0">
              <a:solidFill>
                <a:schemeClr val="accent2">
                  <a:lumMod val="50000"/>
                </a:schemeClr>
              </a:solidFill>
            </a:endParaRPr>
          </a:p>
        </p:txBody>
      </p:sp>
      <p:grpSp>
        <p:nvGrpSpPr>
          <p:cNvPr id="25" name="Group 24"/>
          <p:cNvGrpSpPr/>
          <p:nvPr/>
        </p:nvGrpSpPr>
        <p:grpSpPr>
          <a:xfrm rot="3653261">
            <a:off x="1567166" y="2382680"/>
            <a:ext cx="992699" cy="468016"/>
            <a:chOff x="1952920" y="2703331"/>
            <a:chExt cx="992699" cy="468016"/>
          </a:xfrm>
        </p:grpSpPr>
        <p:cxnSp>
          <p:nvCxnSpPr>
            <p:cNvPr id="26" name="Straight Arrow Connector 25"/>
            <p:cNvCxnSpPr/>
            <p:nvPr/>
          </p:nvCxnSpPr>
          <p:spPr>
            <a:xfrm rot="6152899">
              <a:off x="2449270" y="2318495"/>
              <a:ext cx="0" cy="992699"/>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6152899" flipH="1">
              <a:off x="2708569" y="2937339"/>
              <a:ext cx="468016" cy="0"/>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228725" y="1712008"/>
            <a:ext cx="1026243" cy="369332"/>
          </a:xfrm>
          <a:prstGeom prst="rect">
            <a:avLst/>
          </a:prstGeom>
          <a:noFill/>
        </p:spPr>
        <p:txBody>
          <a:bodyPr wrap="none" rtlCol="0">
            <a:spAutoFit/>
          </a:bodyPr>
          <a:lstStyle/>
          <a:p>
            <a:r>
              <a:rPr lang="en-GB" dirty="0" smtClean="0">
                <a:solidFill>
                  <a:schemeClr val="accent2"/>
                </a:solidFill>
              </a:rPr>
              <a:t>Rituximab</a:t>
            </a:r>
            <a:endParaRPr lang="en-GB" dirty="0">
              <a:solidFill>
                <a:schemeClr val="accent2"/>
              </a:solidFill>
            </a:endParaRPr>
          </a:p>
        </p:txBody>
      </p:sp>
    </p:spTree>
    <p:extLst>
      <p:ext uri="{BB962C8B-B14F-4D97-AF65-F5344CB8AC3E}">
        <p14:creationId xmlns:p14="http://schemas.microsoft.com/office/powerpoint/2010/main" val="353684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70" y="1642339"/>
            <a:ext cx="7285037"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018804" y="1664456"/>
            <a:ext cx="5963801" cy="323165"/>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dirty="0">
                <a:solidFill>
                  <a:srgbClr val="1D3970"/>
                </a:solidFill>
              </a:rPr>
              <a:t>OSKIRA-4: Change in proportion of patients with ACR20 response</a:t>
            </a:r>
          </a:p>
        </p:txBody>
      </p:sp>
      <p:sp>
        <p:nvSpPr>
          <p:cNvPr id="2" name="Title 1"/>
          <p:cNvSpPr>
            <a:spLocks noGrp="1"/>
          </p:cNvSpPr>
          <p:nvPr>
            <p:ph type="title"/>
          </p:nvPr>
        </p:nvSpPr>
        <p:spPr/>
        <p:txBody>
          <a:bodyPr/>
          <a:lstStyle/>
          <a:p>
            <a:r>
              <a:rPr lang="en-GB" dirty="0" smtClean="0"/>
              <a:t>SYK inhibitor: </a:t>
            </a:r>
            <a:r>
              <a:rPr lang="en-GB" dirty="0"/>
              <a:t>F</a:t>
            </a:r>
            <a:r>
              <a:rPr lang="en-GB" dirty="0" smtClean="0"/>
              <a:t>ostamatinib monotherapy data</a:t>
            </a:r>
            <a:endParaRPr lang="en-GB" dirty="0"/>
          </a:p>
        </p:txBody>
      </p:sp>
      <p:sp>
        <p:nvSpPr>
          <p:cNvPr id="3" name="Text Placeholder 2"/>
          <p:cNvSpPr>
            <a:spLocks noGrp="1"/>
          </p:cNvSpPr>
          <p:nvPr>
            <p:ph type="body" sz="quarter" idx="13"/>
          </p:nvPr>
        </p:nvSpPr>
        <p:spPr/>
        <p:txBody>
          <a:bodyPr/>
          <a:lstStyle/>
          <a:p>
            <a:pPr lvl="0"/>
            <a:r>
              <a:rPr lang="en-GB" dirty="0"/>
              <a:t>Taylor PC et al. </a:t>
            </a:r>
            <a:r>
              <a:rPr lang="en-GB" i="1" dirty="0"/>
              <a:t>Ann Rheum Dis</a:t>
            </a:r>
            <a:r>
              <a:rPr lang="en-GB" dirty="0"/>
              <a:t>. 2014 Jul 29. [Epub ahead of print]</a:t>
            </a:r>
          </a:p>
        </p:txBody>
      </p:sp>
      <p:sp>
        <p:nvSpPr>
          <p:cNvPr id="4" name="TextBox 3"/>
          <p:cNvSpPr txBox="1"/>
          <p:nvPr/>
        </p:nvSpPr>
        <p:spPr>
          <a:xfrm>
            <a:off x="4592114" y="4518025"/>
            <a:ext cx="993775" cy="215444"/>
          </a:xfrm>
          <a:prstGeom prst="rect">
            <a:avLst/>
          </a:prstGeom>
          <a:solidFill>
            <a:schemeClr val="bg1"/>
          </a:solidFill>
        </p:spPr>
        <p:txBody>
          <a:bodyPr wrap="square" lIns="0" rIns="0" rtlCol="0">
            <a:spAutoFit/>
          </a:bodyPr>
          <a:lstStyle/>
          <a:p>
            <a:r>
              <a:rPr lang="en-GB" sz="800" b="1" dirty="0" smtClean="0">
                <a:solidFill>
                  <a:schemeClr val="accent2">
                    <a:lumMod val="90000"/>
                    <a:lumOff val="10000"/>
                  </a:schemeClr>
                </a:solidFill>
                <a:latin typeface="Times Roman"/>
              </a:rPr>
              <a:t>Adalimumab 40 mg</a:t>
            </a:r>
            <a:endParaRPr lang="en-GB" sz="800" b="1" dirty="0">
              <a:solidFill>
                <a:schemeClr val="accent2">
                  <a:lumMod val="90000"/>
                  <a:lumOff val="10000"/>
                </a:schemeClr>
              </a:solidFill>
              <a:latin typeface="Times Roman"/>
            </a:endParaRPr>
          </a:p>
        </p:txBody>
      </p:sp>
    </p:spTree>
    <p:extLst>
      <p:ext uri="{BB962C8B-B14F-4D97-AF65-F5344CB8AC3E}">
        <p14:creationId xmlns:p14="http://schemas.microsoft.com/office/powerpoint/2010/main" val="1350687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SYK inhibitor: R</a:t>
            </a:r>
            <a:r>
              <a:rPr lang="en-GB" dirty="0" smtClean="0"/>
              <a:t>ecent </a:t>
            </a:r>
            <a:r>
              <a:rPr lang="en-GB" dirty="0" err="1"/>
              <a:t>f</a:t>
            </a:r>
            <a:r>
              <a:rPr lang="en-GB" dirty="0" err="1" smtClean="0"/>
              <a:t>ostamatinib</a:t>
            </a:r>
            <a:r>
              <a:rPr lang="en-GB" dirty="0" smtClean="0"/>
              <a:t> </a:t>
            </a:r>
            <a:r>
              <a:rPr lang="en-GB" dirty="0"/>
              <a:t>P</a:t>
            </a:r>
            <a:r>
              <a:rPr lang="en-GB" dirty="0" smtClean="0"/>
              <a:t>hase </a:t>
            </a:r>
            <a:r>
              <a:rPr lang="en-GB" dirty="0" err="1"/>
              <a:t>lll</a:t>
            </a:r>
            <a:r>
              <a:rPr lang="en-GB" dirty="0"/>
              <a:t> </a:t>
            </a:r>
            <a:r>
              <a:rPr lang="en-GB" dirty="0" smtClean="0"/>
              <a:t>data</a:t>
            </a:r>
            <a:endParaRPr lang="en-GB" dirty="0"/>
          </a:p>
        </p:txBody>
      </p:sp>
      <p:sp>
        <p:nvSpPr>
          <p:cNvPr id="3" name="Text Placeholder 2"/>
          <p:cNvSpPr>
            <a:spLocks noGrp="1"/>
          </p:cNvSpPr>
          <p:nvPr>
            <p:ph type="body" sz="quarter" idx="13"/>
          </p:nvPr>
        </p:nvSpPr>
        <p:spPr>
          <a:xfrm>
            <a:off x="1520041" y="1318156"/>
            <a:ext cx="6103918" cy="370023"/>
          </a:xfr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ts val="1800"/>
              </a:lnSpc>
            </a:pPr>
            <a:r>
              <a:rPr lang="en-GB" sz="1800" dirty="0">
                <a:solidFill>
                  <a:srgbClr val="1D3970"/>
                </a:solidFill>
              </a:rPr>
              <a:t>ACR20 responder rates at  Week 24 in Phase III  </a:t>
            </a:r>
          </a:p>
        </p:txBody>
      </p:sp>
      <p:sp>
        <p:nvSpPr>
          <p:cNvPr id="13" name="Rectangle 12"/>
          <p:cNvSpPr/>
          <p:nvPr/>
        </p:nvSpPr>
        <p:spPr>
          <a:xfrm>
            <a:off x="401342" y="4333869"/>
            <a:ext cx="8327022" cy="1025922"/>
          </a:xfrm>
          <a:prstGeom prst="rect">
            <a:avLst/>
          </a:prstGeom>
        </p:spPr>
        <p:txBody>
          <a:bodyPr wrap="square">
            <a:spAutoFit/>
          </a:bodyPr>
          <a:lstStyle/>
          <a:p>
            <a:pPr marL="285750" indent="-285750">
              <a:buClr>
                <a:schemeClr val="bg2">
                  <a:lumMod val="75000"/>
                </a:schemeClr>
              </a:buClr>
              <a:buFont typeface="Wingdings" pitchFamily="2" charset="2"/>
              <a:buChar char="q"/>
            </a:pPr>
            <a:r>
              <a:rPr lang="en-GB" sz="1600" dirty="0" smtClean="0">
                <a:solidFill>
                  <a:schemeClr val="accent2">
                    <a:lumMod val="75000"/>
                    <a:lumOff val="25000"/>
                  </a:schemeClr>
                </a:solidFill>
              </a:rPr>
              <a:t> OSKIRA-1 failed to meet co-primary endpoint of change in mTSS at Week 24*</a:t>
            </a:r>
          </a:p>
          <a:p>
            <a:pPr marL="285750" indent="-285750">
              <a:buClr>
                <a:schemeClr val="bg2">
                  <a:lumMod val="75000"/>
                </a:schemeClr>
              </a:buClr>
              <a:buFont typeface="Wingdings" pitchFamily="2" charset="2"/>
              <a:buChar char="q"/>
            </a:pPr>
            <a:endParaRPr lang="en-GB" sz="1600" baseline="30000" dirty="0" smtClean="0">
              <a:solidFill>
                <a:schemeClr val="accent2">
                  <a:lumMod val="75000"/>
                  <a:lumOff val="25000"/>
                </a:schemeClr>
              </a:solidFill>
            </a:endParaRPr>
          </a:p>
          <a:p>
            <a:pPr marL="285750" indent="-285750">
              <a:buClr>
                <a:schemeClr val="bg2">
                  <a:lumMod val="75000"/>
                </a:schemeClr>
              </a:buClr>
              <a:buFont typeface="Wingdings" pitchFamily="2" charset="2"/>
              <a:buChar char="q"/>
            </a:pPr>
            <a:r>
              <a:rPr lang="en-GB" sz="1600" dirty="0" smtClean="0">
                <a:solidFill>
                  <a:schemeClr val="accent2">
                    <a:lumMod val="75000"/>
                    <a:lumOff val="25000"/>
                  </a:schemeClr>
                </a:solidFill>
              </a:rPr>
              <a:t> The safety and tolerability  findings were generally consistent with earlier studies^  </a:t>
            </a:r>
          </a:p>
          <a:p>
            <a:endParaRPr lang="en-GB" dirty="0">
              <a:solidFill>
                <a:schemeClr val="accent2">
                  <a:lumMod val="75000"/>
                  <a:lumOff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278802"/>
              </p:ext>
            </p:extLst>
          </p:nvPr>
        </p:nvGraphicFramePr>
        <p:xfrm>
          <a:off x="355889" y="1923976"/>
          <a:ext cx="8372475" cy="1844040"/>
        </p:xfrm>
        <a:graphic>
          <a:graphicData uri="http://schemas.openxmlformats.org/drawingml/2006/table">
            <a:tbl>
              <a:tblPr firstRow="1" bandRow="1">
                <a:tableStyleId>{5C22544A-7EE6-4342-B048-85BDC9FD1C3A}</a:tableStyleId>
              </a:tblPr>
              <a:tblGrid>
                <a:gridCol w="2344908"/>
                <a:gridCol w="1841329"/>
                <a:gridCol w="2093119"/>
                <a:gridCol w="2093119"/>
              </a:tblGrid>
              <a:tr h="370840">
                <a:tc>
                  <a:txBody>
                    <a:bodyPr/>
                    <a:lstStyle/>
                    <a:p>
                      <a:pPr marL="0" algn="l" defTabSz="457200" rtl="0" eaLnBrk="1" latinLnBrk="0" hangingPunct="1"/>
                      <a:r>
                        <a:rPr lang="en-GB" sz="1400" kern="1200" dirty="0" err="1" smtClean="0">
                          <a:solidFill>
                            <a:schemeClr val="bg1"/>
                          </a:solidFill>
                          <a:latin typeface="+mn-lt"/>
                          <a:ea typeface="+mn-ea"/>
                          <a:cs typeface="+mn-cs"/>
                        </a:rPr>
                        <a:t>Fostamatinib</a:t>
                      </a:r>
                      <a:r>
                        <a:rPr lang="en-GB" sz="1400" kern="1200" dirty="0" smtClean="0">
                          <a:solidFill>
                            <a:schemeClr val="bg1"/>
                          </a:solidFill>
                          <a:latin typeface="+mn-lt"/>
                          <a:ea typeface="+mn-ea"/>
                          <a:cs typeface="+mn-cs"/>
                        </a:rPr>
                        <a:t> dose</a:t>
                      </a:r>
                      <a:endParaRPr lang="en-GB" sz="1400" kern="1200" dirty="0">
                        <a:solidFill>
                          <a:schemeClr val="bg1"/>
                        </a:solidFill>
                        <a:latin typeface="+mn-lt"/>
                        <a:ea typeface="+mn-ea"/>
                        <a:cs typeface="+mn-cs"/>
                      </a:endParaRPr>
                    </a:p>
                  </a:txBody>
                  <a:tcPr/>
                </a:tc>
                <a:tc>
                  <a:txBody>
                    <a:bodyPr/>
                    <a:lstStyle/>
                    <a:p>
                      <a:pPr marL="0" algn="l" defTabSz="457200" rtl="0" eaLnBrk="1" latinLnBrk="0" hangingPunct="1"/>
                      <a:r>
                        <a:rPr lang="en-GB" sz="1400" kern="1200" dirty="0" smtClean="0">
                          <a:solidFill>
                            <a:schemeClr val="bg1"/>
                          </a:solidFill>
                          <a:latin typeface="+mn-lt"/>
                          <a:ea typeface="+mn-ea"/>
                          <a:cs typeface="+mn-cs"/>
                        </a:rPr>
                        <a:t>OSKIRA 1</a:t>
                      </a:r>
                    </a:p>
                    <a:p>
                      <a:pPr marL="0" algn="l" defTabSz="457200" rtl="0" eaLnBrk="1" latinLnBrk="0" hangingPunct="1"/>
                      <a:r>
                        <a:rPr lang="en-GB" sz="1400" kern="1200" dirty="0" smtClean="0">
                          <a:solidFill>
                            <a:schemeClr val="bg1"/>
                          </a:solidFill>
                          <a:latin typeface="+mn-lt"/>
                          <a:ea typeface="+mn-ea"/>
                          <a:cs typeface="+mn-cs"/>
                        </a:rPr>
                        <a:t>MTX-R + </a:t>
                      </a:r>
                      <a:r>
                        <a:rPr lang="en-GB" sz="1400" kern="1200" dirty="0" err="1" smtClean="0">
                          <a:solidFill>
                            <a:schemeClr val="bg1"/>
                          </a:solidFill>
                          <a:latin typeface="+mn-lt"/>
                          <a:ea typeface="+mn-ea"/>
                          <a:cs typeface="+mn-cs"/>
                        </a:rPr>
                        <a:t>Fosta</a:t>
                      </a:r>
                      <a:endParaRPr lang="en-GB" sz="1400" kern="1200" dirty="0">
                        <a:solidFill>
                          <a:schemeClr val="bg1"/>
                        </a:solidFill>
                        <a:latin typeface="+mn-lt"/>
                        <a:ea typeface="+mn-ea"/>
                        <a:cs typeface="+mn-cs"/>
                      </a:endParaRPr>
                    </a:p>
                  </a:txBody>
                  <a:tcPr/>
                </a:tc>
                <a:tc>
                  <a:txBody>
                    <a:bodyPr/>
                    <a:lstStyle/>
                    <a:p>
                      <a:pPr marL="0" algn="l" defTabSz="457200" rtl="0" eaLnBrk="1" latinLnBrk="0" hangingPunct="1"/>
                      <a:r>
                        <a:rPr lang="en-GB" sz="1400" kern="1200" dirty="0" smtClean="0">
                          <a:solidFill>
                            <a:schemeClr val="bg1"/>
                          </a:solidFill>
                          <a:latin typeface="+mn-lt"/>
                          <a:ea typeface="+mn-ea"/>
                          <a:cs typeface="+mn-cs"/>
                        </a:rPr>
                        <a:t>OSKIRA 2</a:t>
                      </a:r>
                    </a:p>
                    <a:p>
                      <a:pPr marL="0" algn="l" defTabSz="457200" rtl="0" eaLnBrk="1" latinLnBrk="0" hangingPunct="1"/>
                      <a:r>
                        <a:rPr lang="en-GB" sz="1400" kern="1200" dirty="0" smtClean="0">
                          <a:solidFill>
                            <a:schemeClr val="bg1"/>
                          </a:solidFill>
                          <a:latin typeface="+mn-lt"/>
                          <a:ea typeface="+mn-ea"/>
                          <a:cs typeface="+mn-cs"/>
                        </a:rPr>
                        <a:t>DMARD-IR + </a:t>
                      </a:r>
                      <a:r>
                        <a:rPr lang="en-GB" sz="1400" kern="1200" dirty="0" err="1" smtClean="0">
                          <a:solidFill>
                            <a:schemeClr val="bg1"/>
                          </a:solidFill>
                          <a:latin typeface="+mn-lt"/>
                          <a:ea typeface="+mn-ea"/>
                          <a:cs typeface="+mn-cs"/>
                        </a:rPr>
                        <a:t>fosta</a:t>
                      </a:r>
                      <a:endParaRPr lang="en-GB" sz="1400" kern="1200" dirty="0">
                        <a:solidFill>
                          <a:schemeClr val="bg1"/>
                        </a:solidFill>
                        <a:latin typeface="+mn-lt"/>
                        <a:ea typeface="+mn-ea"/>
                        <a:cs typeface="+mn-cs"/>
                      </a:endParaRPr>
                    </a:p>
                  </a:txBody>
                  <a:tcPr/>
                </a:tc>
                <a:tc>
                  <a:txBody>
                    <a:bodyPr/>
                    <a:lstStyle/>
                    <a:p>
                      <a:pPr marL="0" algn="l" defTabSz="457200" rtl="0" eaLnBrk="1" latinLnBrk="0" hangingPunct="1"/>
                      <a:r>
                        <a:rPr lang="en-GB" sz="1400" kern="1200" dirty="0" smtClean="0">
                          <a:solidFill>
                            <a:schemeClr val="bg1"/>
                          </a:solidFill>
                          <a:latin typeface="+mn-lt"/>
                          <a:ea typeface="+mn-ea"/>
                          <a:cs typeface="+mn-cs"/>
                        </a:rPr>
                        <a:t>OSKIRA 3</a:t>
                      </a:r>
                    </a:p>
                    <a:p>
                      <a:pPr marL="0" algn="l" defTabSz="457200" rtl="0" eaLnBrk="1" latinLnBrk="0" hangingPunct="1"/>
                      <a:r>
                        <a:rPr lang="en-GB" sz="1400" kern="1200" dirty="0" smtClean="0">
                          <a:solidFill>
                            <a:schemeClr val="bg1"/>
                          </a:solidFill>
                          <a:latin typeface="+mn-lt"/>
                          <a:ea typeface="+mn-ea"/>
                          <a:cs typeface="+mn-cs"/>
                        </a:rPr>
                        <a:t>MTX + </a:t>
                      </a:r>
                      <a:r>
                        <a:rPr lang="en-GB" sz="1400" kern="1200" dirty="0" err="1" smtClean="0">
                          <a:solidFill>
                            <a:schemeClr val="bg1"/>
                          </a:solidFill>
                          <a:latin typeface="+mn-lt"/>
                          <a:ea typeface="+mn-ea"/>
                          <a:cs typeface="+mn-cs"/>
                        </a:rPr>
                        <a:t>Fosta</a:t>
                      </a:r>
                      <a:r>
                        <a:rPr lang="en-GB" sz="1400" kern="1200" dirty="0" smtClean="0">
                          <a:solidFill>
                            <a:schemeClr val="bg1"/>
                          </a:solidFill>
                          <a:latin typeface="+mn-lt"/>
                          <a:ea typeface="+mn-ea"/>
                          <a:cs typeface="+mn-cs"/>
                        </a:rPr>
                        <a:t> after one anti-TNF failure</a:t>
                      </a:r>
                      <a:endParaRPr lang="en-GB" sz="1400" kern="1200" dirty="0">
                        <a:solidFill>
                          <a:schemeClr val="bg1"/>
                        </a:solidFill>
                        <a:latin typeface="+mn-lt"/>
                        <a:ea typeface="+mn-ea"/>
                        <a:cs typeface="+mn-cs"/>
                      </a:endParaRPr>
                    </a:p>
                  </a:txBody>
                  <a:tcPr/>
                </a:tc>
              </a:tr>
              <a:tr h="370840">
                <a:tc>
                  <a:txBody>
                    <a:bodyPr/>
                    <a:lstStyle/>
                    <a:p>
                      <a:pPr marL="0" algn="l" defTabSz="457200" rtl="0" eaLnBrk="1" latinLnBrk="0" hangingPunct="1"/>
                      <a:r>
                        <a:rPr lang="en-GB" sz="1400" kern="1200" dirty="0" smtClean="0">
                          <a:solidFill>
                            <a:schemeClr val="tx2"/>
                          </a:solidFill>
                          <a:latin typeface="+mn-lt"/>
                          <a:ea typeface="+mn-ea"/>
                          <a:cs typeface="+mn-cs"/>
                        </a:rPr>
                        <a:t>100mg bid</a:t>
                      </a:r>
                      <a:endParaRPr lang="en-GB" sz="1400" kern="1200" dirty="0">
                        <a:solidFill>
                          <a:schemeClr val="tx2"/>
                        </a:solidFill>
                        <a:latin typeface="+mn-lt"/>
                        <a:ea typeface="+mn-ea"/>
                        <a:cs typeface="+mn-cs"/>
                      </a:endParaRPr>
                    </a:p>
                  </a:txBody>
                  <a:tcPr/>
                </a:tc>
                <a:tc>
                  <a:txBody>
                    <a:bodyPr/>
                    <a:lstStyle/>
                    <a:p>
                      <a:pPr marL="0" algn="l" defTabSz="457200" rtl="0" eaLnBrk="1" latinLnBrk="0" hangingPunct="1"/>
                      <a:r>
                        <a:rPr lang="en-GB" sz="1400" kern="1200" dirty="0" smtClean="0">
                          <a:solidFill>
                            <a:schemeClr val="tx2"/>
                          </a:solidFill>
                          <a:latin typeface="+mn-lt"/>
                          <a:ea typeface="+mn-ea"/>
                          <a:cs typeface="+mn-cs"/>
                        </a:rPr>
                        <a:t>49% p&lt;0.001</a:t>
                      </a:r>
                      <a:endParaRPr lang="en-GB" sz="1400" kern="1200" dirty="0">
                        <a:solidFill>
                          <a:schemeClr val="tx2"/>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tx2"/>
                          </a:solidFill>
                          <a:latin typeface="+mn-lt"/>
                          <a:ea typeface="+mn-ea"/>
                          <a:cs typeface="+mn-cs"/>
                        </a:rPr>
                        <a:t>39.6% p&lt;0.001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tx2"/>
                          </a:solidFill>
                          <a:latin typeface="+mn-lt"/>
                          <a:ea typeface="+mn-ea"/>
                          <a:cs typeface="+mn-cs"/>
                        </a:rPr>
                        <a:t>36.2% p=0.004</a:t>
                      </a:r>
                    </a:p>
                  </a:txBody>
                  <a:tcPr/>
                </a:tc>
              </a:tr>
              <a:tr h="370840">
                <a:tc>
                  <a:txBody>
                    <a:bodyPr/>
                    <a:lstStyle/>
                    <a:p>
                      <a:pPr marL="0" algn="l" defTabSz="457200" rtl="0" eaLnBrk="1" latinLnBrk="0" hangingPunct="1"/>
                      <a:r>
                        <a:rPr lang="en-GB" sz="1400" kern="1200" dirty="0" smtClean="0">
                          <a:solidFill>
                            <a:schemeClr val="tx2"/>
                          </a:solidFill>
                          <a:latin typeface="+mn-lt"/>
                          <a:ea typeface="+mn-ea"/>
                          <a:cs typeface="+mn-cs"/>
                        </a:rPr>
                        <a:t>100mg bid/150mg od</a:t>
                      </a:r>
                      <a:endParaRPr lang="en-GB" sz="1400" kern="1200" dirty="0">
                        <a:solidFill>
                          <a:schemeClr val="tx2"/>
                        </a:solidFill>
                        <a:latin typeface="+mn-lt"/>
                        <a:ea typeface="+mn-ea"/>
                        <a:cs typeface="+mn-cs"/>
                      </a:endParaRPr>
                    </a:p>
                  </a:txBody>
                  <a:tcPr/>
                </a:tc>
                <a:tc>
                  <a:txBody>
                    <a:bodyPr/>
                    <a:lstStyle/>
                    <a:p>
                      <a:pPr marL="0" algn="l" defTabSz="457200" rtl="0" eaLnBrk="1" latinLnBrk="0" hangingPunct="1"/>
                      <a:r>
                        <a:rPr lang="en-GB" sz="1400" kern="1200" dirty="0" smtClean="0">
                          <a:solidFill>
                            <a:schemeClr val="tx2"/>
                          </a:solidFill>
                          <a:latin typeface="+mn-lt"/>
                          <a:ea typeface="+mn-ea"/>
                          <a:cs typeface="+mn-cs"/>
                        </a:rPr>
                        <a:t>44% p=0.006</a:t>
                      </a:r>
                      <a:endParaRPr lang="en-GB" sz="1400" kern="1200" dirty="0">
                        <a:solidFill>
                          <a:schemeClr val="tx2"/>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tx2"/>
                          </a:solidFill>
                          <a:latin typeface="+mn-lt"/>
                          <a:ea typeface="+mn-ea"/>
                          <a:cs typeface="+mn-cs"/>
                        </a:rPr>
                        <a:t>39.6% p&lt;0.001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2"/>
                          </a:solidFill>
                          <a:latin typeface="+mn-lt"/>
                          <a:ea typeface="+mn-ea"/>
                          <a:cs typeface="+mn-cs"/>
                        </a:rPr>
                        <a:t>27.8% p=0.168</a:t>
                      </a:r>
                    </a:p>
                  </a:txBody>
                  <a:tcPr/>
                </a:tc>
              </a:tr>
              <a:tr h="370840">
                <a:tc>
                  <a:txBody>
                    <a:bodyPr/>
                    <a:lstStyle/>
                    <a:p>
                      <a:pPr marL="0" algn="l" defTabSz="457200" rtl="0" eaLnBrk="1" latinLnBrk="0" hangingPunct="1"/>
                      <a:r>
                        <a:rPr lang="en-GB" sz="1400" kern="1200" dirty="0" smtClean="0">
                          <a:solidFill>
                            <a:schemeClr val="tx2"/>
                          </a:solidFill>
                          <a:latin typeface="+mn-lt"/>
                          <a:ea typeface="+mn-ea"/>
                          <a:cs typeface="+mn-cs"/>
                        </a:rPr>
                        <a:t>Placebo</a:t>
                      </a:r>
                      <a:endParaRPr lang="en-GB" sz="1400" kern="1200" dirty="0">
                        <a:solidFill>
                          <a:schemeClr val="tx2"/>
                        </a:solidFill>
                        <a:latin typeface="+mn-lt"/>
                        <a:ea typeface="+mn-ea"/>
                        <a:cs typeface="+mn-cs"/>
                      </a:endParaRPr>
                    </a:p>
                  </a:txBody>
                  <a:tcPr/>
                </a:tc>
                <a:tc>
                  <a:txBody>
                    <a:bodyPr/>
                    <a:lstStyle/>
                    <a:p>
                      <a:pPr marL="0" algn="l" defTabSz="457200" rtl="0" eaLnBrk="1" latinLnBrk="0" hangingPunct="1"/>
                      <a:r>
                        <a:rPr lang="en-GB" sz="1400" kern="1200" dirty="0" smtClean="0">
                          <a:solidFill>
                            <a:schemeClr val="tx2"/>
                          </a:solidFill>
                          <a:latin typeface="+mn-lt"/>
                          <a:ea typeface="+mn-ea"/>
                          <a:cs typeface="+mn-cs"/>
                        </a:rPr>
                        <a:t>34%</a:t>
                      </a:r>
                      <a:endParaRPr lang="en-GB" sz="1400" kern="1200" dirty="0">
                        <a:solidFill>
                          <a:schemeClr val="tx2"/>
                        </a:solidFill>
                        <a:latin typeface="+mn-lt"/>
                        <a:ea typeface="+mn-ea"/>
                        <a:cs typeface="+mn-cs"/>
                      </a:endParaRPr>
                    </a:p>
                  </a:txBody>
                  <a:tcPr/>
                </a:tc>
                <a:tc>
                  <a:txBody>
                    <a:bodyPr/>
                    <a:lstStyle/>
                    <a:p>
                      <a:pPr marL="0" algn="l" defTabSz="457200" rtl="0" eaLnBrk="1" latinLnBrk="0" hangingPunct="1"/>
                      <a:r>
                        <a:rPr lang="en-GB" sz="1400" kern="1200" dirty="0" smtClean="0">
                          <a:solidFill>
                            <a:schemeClr val="tx2"/>
                          </a:solidFill>
                          <a:latin typeface="+mn-lt"/>
                          <a:ea typeface="+mn-ea"/>
                          <a:cs typeface="+mn-cs"/>
                        </a:rPr>
                        <a:t>24.5%</a:t>
                      </a:r>
                      <a:endParaRPr lang="en-GB" sz="1400" kern="1200" dirty="0">
                        <a:solidFill>
                          <a:schemeClr val="tx2"/>
                        </a:solidFill>
                        <a:latin typeface="+mn-lt"/>
                        <a:ea typeface="+mn-ea"/>
                        <a:cs typeface="+mn-cs"/>
                      </a:endParaRPr>
                    </a:p>
                  </a:txBody>
                  <a:tcPr/>
                </a:tc>
                <a:tc>
                  <a:txBody>
                    <a:bodyPr/>
                    <a:lstStyle/>
                    <a:p>
                      <a:pPr marL="0" algn="l" defTabSz="457200" rtl="0" eaLnBrk="1" latinLnBrk="0" hangingPunct="1"/>
                      <a:r>
                        <a:rPr lang="en-GB" sz="1400" kern="1200" dirty="0" smtClean="0">
                          <a:solidFill>
                            <a:schemeClr val="tx2"/>
                          </a:solidFill>
                          <a:latin typeface="+mn-lt"/>
                          <a:ea typeface="+mn-ea"/>
                          <a:cs typeface="+mn-cs"/>
                        </a:rPr>
                        <a:t>21.1%</a:t>
                      </a:r>
                      <a:endParaRPr lang="en-GB" sz="1400" kern="1200" dirty="0">
                        <a:solidFill>
                          <a:schemeClr val="tx2"/>
                        </a:solidFill>
                        <a:latin typeface="+mn-lt"/>
                        <a:ea typeface="+mn-ea"/>
                        <a:cs typeface="+mn-cs"/>
                      </a:endParaRPr>
                    </a:p>
                  </a:txBody>
                  <a:tcPr/>
                </a:tc>
              </a:tr>
            </a:tbl>
          </a:graphicData>
        </a:graphic>
      </p:graphicFrame>
      <p:sp>
        <p:nvSpPr>
          <p:cNvPr id="9" name="Text Placeholder 2"/>
          <p:cNvSpPr txBox="1">
            <a:spLocks/>
          </p:cNvSpPr>
          <p:nvPr/>
        </p:nvSpPr>
        <p:spPr>
          <a:xfrm>
            <a:off x="714375" y="5922963"/>
            <a:ext cx="7699374" cy="508317"/>
          </a:xfrm>
          <a:prstGeom prst="rect">
            <a:avLst/>
          </a:prstGeom>
        </p:spPr>
        <p:txBody>
          <a:bodyPr vert="horz" lIns="0" tIns="0" rIns="0" bIns="0" rtlCol="0" anchor="b">
            <a:noAutofit/>
          </a:bodyPr>
          <a:lstStyle>
            <a:lvl1pPr marL="0" indent="0" algn="l" defTabSz="457200" rtl="0" eaLnBrk="1" latinLnBrk="0" hangingPunct="1">
              <a:lnSpc>
                <a:spcPts val="800"/>
              </a:lnSpc>
              <a:spcBef>
                <a:spcPct val="20000"/>
              </a:spcBef>
              <a:buClr>
                <a:srgbClr val="1D3970"/>
              </a:buClr>
              <a:buFont typeface="Arial"/>
              <a:buNone/>
              <a:defRPr sz="800" kern="1200">
                <a:solidFill>
                  <a:schemeClr val="accent3">
                    <a:lumMod val="65000"/>
                    <a:lumOff val="35000"/>
                  </a:schemeClr>
                </a:solidFill>
                <a:latin typeface="+mn-lt"/>
                <a:ea typeface="+mn-ea"/>
                <a:cs typeface="+mn-cs"/>
              </a:defRPr>
            </a:lvl1pPr>
            <a:lvl2pPr marL="457200" indent="0" algn="l" defTabSz="457200" rtl="0" eaLnBrk="1" latinLnBrk="0" hangingPunct="1">
              <a:spcBef>
                <a:spcPct val="20000"/>
              </a:spcBef>
              <a:buClr>
                <a:srgbClr val="1D3970"/>
              </a:buClr>
              <a:buFont typeface="Arial"/>
              <a:buNone/>
              <a:defRPr sz="800" kern="1200">
                <a:solidFill>
                  <a:schemeClr val="accent3">
                    <a:lumMod val="65000"/>
                    <a:lumOff val="35000"/>
                  </a:schemeClr>
                </a:solidFill>
                <a:latin typeface="+mn-lt"/>
                <a:ea typeface="+mn-ea"/>
                <a:cs typeface="+mn-cs"/>
              </a:defRPr>
            </a:lvl2pPr>
            <a:lvl3pPr marL="914400" indent="0" algn="l" defTabSz="457200" rtl="0" eaLnBrk="1" latinLnBrk="0" hangingPunct="1">
              <a:spcBef>
                <a:spcPct val="20000"/>
              </a:spcBef>
              <a:buClr>
                <a:srgbClr val="1D3970"/>
              </a:buClr>
              <a:buFont typeface="Arial"/>
              <a:buNone/>
              <a:defRPr sz="800" kern="1200">
                <a:solidFill>
                  <a:schemeClr val="accent3">
                    <a:lumMod val="65000"/>
                    <a:lumOff val="35000"/>
                  </a:schemeClr>
                </a:solidFill>
                <a:latin typeface="+mn-lt"/>
                <a:ea typeface="+mn-ea"/>
                <a:cs typeface="+mn-cs"/>
              </a:defRPr>
            </a:lvl3pPr>
            <a:lvl4pPr marL="1371600" indent="0" algn="l" defTabSz="457200" rtl="0" eaLnBrk="1" latinLnBrk="0" hangingPunct="1">
              <a:spcBef>
                <a:spcPct val="20000"/>
              </a:spcBef>
              <a:buClr>
                <a:srgbClr val="1D3970"/>
              </a:buClr>
              <a:buFont typeface="Arial"/>
              <a:buNone/>
              <a:defRPr sz="800" kern="1200" baseline="30000">
                <a:solidFill>
                  <a:schemeClr val="accent3">
                    <a:lumMod val="65000"/>
                    <a:lumOff val="35000"/>
                  </a:schemeClr>
                </a:solidFill>
                <a:latin typeface="+mn-lt"/>
                <a:ea typeface="+mn-ea"/>
                <a:cs typeface="+mn-cs"/>
              </a:defRPr>
            </a:lvl4pPr>
            <a:lvl5pPr marL="1828800" indent="0" algn="l" defTabSz="457200" rtl="0" eaLnBrk="1" latinLnBrk="0" hangingPunct="1">
              <a:spcBef>
                <a:spcPct val="20000"/>
              </a:spcBef>
              <a:buClr>
                <a:srgbClr val="1D3970"/>
              </a:buClr>
              <a:buFont typeface="Arial"/>
              <a:buNone/>
              <a:defRPr sz="800" kern="1200">
                <a:solidFill>
                  <a:schemeClr val="accent3">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*Rigel </a:t>
            </a:r>
            <a:r>
              <a:rPr lang="en-GB" dirty="0"/>
              <a:t>Pharmaceuticals Inc. </a:t>
            </a:r>
            <a:r>
              <a:rPr lang="en-GB" dirty="0" smtClean="0"/>
              <a:t>2014</a:t>
            </a:r>
            <a:r>
              <a:rPr lang="en-GB" dirty="0"/>
              <a:t> </a:t>
            </a:r>
            <a:r>
              <a:rPr lang="en-GB" i="1" dirty="0"/>
              <a:t>Rigel </a:t>
            </a:r>
            <a:r>
              <a:rPr lang="en-GB" i="1" dirty="0" smtClean="0"/>
              <a:t>will resume responsibility for Fostamatinib</a:t>
            </a:r>
            <a:r>
              <a:rPr lang="en-GB" dirty="0" smtClean="0"/>
              <a:t>. Available </a:t>
            </a:r>
            <a:r>
              <a:rPr lang="en-GB" dirty="0"/>
              <a:t>at:  http://ir.rigel.com/phoenix.zhtml?c=120936&amp;p=irol-newsArticle&amp;ID=1826622&amp;highlight</a:t>
            </a:r>
            <a:r>
              <a:rPr lang="en-GB" dirty="0" smtClean="0"/>
              <a:t>= </a:t>
            </a:r>
          </a:p>
          <a:p>
            <a:r>
              <a:rPr lang="en-GB" dirty="0" smtClean="0"/>
              <a:t>Accessed November 2014</a:t>
            </a:r>
            <a:endParaRPr lang="en-GB" dirty="0"/>
          </a:p>
        </p:txBody>
      </p:sp>
    </p:spTree>
    <p:extLst>
      <p:ext uri="{BB962C8B-B14F-4D97-AF65-F5344CB8AC3E}">
        <p14:creationId xmlns:p14="http://schemas.microsoft.com/office/powerpoint/2010/main" val="170148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Vaccinations: The future of RA treatment?</a:t>
            </a:r>
            <a:endParaRPr lang="en-GB" dirty="0"/>
          </a:p>
        </p:txBody>
      </p:sp>
      <p:sp>
        <p:nvSpPr>
          <p:cNvPr id="8" name="Text Placeholder 7"/>
          <p:cNvSpPr>
            <a:spLocks noGrp="1"/>
          </p:cNvSpPr>
          <p:nvPr>
            <p:ph type="body" sz="quarter" idx="13"/>
          </p:nvPr>
        </p:nvSpPr>
        <p:spPr/>
        <p:txBody>
          <a:bodyPr/>
          <a:lstStyle/>
          <a:p>
            <a:r>
              <a:rPr lang="en-GB" dirty="0" err="1" smtClean="0"/>
              <a:t>Semerano</a:t>
            </a:r>
            <a:r>
              <a:rPr lang="en-GB" dirty="0"/>
              <a:t>, et al. </a:t>
            </a:r>
            <a:r>
              <a:rPr lang="en-GB" i="1" dirty="0"/>
              <a:t>Expert </a:t>
            </a:r>
            <a:r>
              <a:rPr lang="en-GB" i="1" dirty="0" err="1"/>
              <a:t>Opin</a:t>
            </a:r>
            <a:r>
              <a:rPr lang="en-GB" i="1" dirty="0"/>
              <a:t> </a:t>
            </a:r>
            <a:r>
              <a:rPr lang="en-GB" i="1" dirty="0" err="1"/>
              <a:t>Biol</a:t>
            </a:r>
            <a:r>
              <a:rPr lang="en-GB" i="1" dirty="0"/>
              <a:t> </a:t>
            </a:r>
            <a:r>
              <a:rPr lang="en-GB" i="1" dirty="0" err="1"/>
              <a:t>Ther</a:t>
            </a:r>
            <a:r>
              <a:rPr lang="en-GB" dirty="0"/>
              <a:t>. 2011;</a:t>
            </a:r>
            <a:r>
              <a:rPr lang="en-GB" b="1" dirty="0"/>
              <a:t>11(4)</a:t>
            </a:r>
            <a:r>
              <a:rPr lang="en-GB" dirty="0"/>
              <a:t>:1-6</a:t>
            </a:r>
            <a:endParaRPr lang="fr-FR" dirty="0"/>
          </a:p>
        </p:txBody>
      </p:sp>
      <p:sp>
        <p:nvSpPr>
          <p:cNvPr id="3" name="Content Placeholder 2"/>
          <p:cNvSpPr>
            <a:spLocks noGrp="1"/>
          </p:cNvSpPr>
          <p:nvPr>
            <p:ph sz="quarter" idx="14"/>
          </p:nvPr>
        </p:nvSpPr>
        <p:spPr>
          <a:xfrm>
            <a:off x="714374" y="1304871"/>
            <a:ext cx="7699375" cy="4243387"/>
          </a:xfrm>
        </p:spPr>
        <p:txBody>
          <a:bodyPr>
            <a:normAutofit/>
          </a:bodyPr>
          <a:lstStyle/>
          <a:p>
            <a:r>
              <a:rPr lang="en-GB" sz="1800" dirty="0" smtClean="0"/>
              <a:t>TNF-alpha </a:t>
            </a:r>
            <a:r>
              <a:rPr lang="en-GB" sz="1800" dirty="0" err="1" smtClean="0"/>
              <a:t>Kinoid</a:t>
            </a:r>
            <a:endParaRPr lang="en-GB" sz="1800" dirty="0" smtClean="0"/>
          </a:p>
          <a:p>
            <a:pPr lvl="1"/>
            <a:r>
              <a:rPr lang="en-GB" sz="1600" dirty="0" smtClean="0"/>
              <a:t>A vaccine targeting TNF </a:t>
            </a:r>
            <a:r>
              <a:rPr lang="en-GB" sz="1600" dirty="0"/>
              <a:t>avoids treatment resistance by eliciting a natural immune response through the production of polyclonal antibodies against multiple epitopes of </a:t>
            </a:r>
            <a:r>
              <a:rPr lang="en-GB" sz="1600" dirty="0" smtClean="0"/>
              <a:t>TNF.</a:t>
            </a:r>
          </a:p>
          <a:p>
            <a:pPr lvl="1"/>
            <a:r>
              <a:rPr lang="en-GB" sz="1600" dirty="0" smtClean="0"/>
              <a:t>Currently undergoing Phase II trials in RA</a:t>
            </a:r>
          </a:p>
          <a:p>
            <a:pPr lvl="1"/>
            <a:r>
              <a:rPr lang="en-GB" sz="1600" dirty="0" smtClean="0"/>
              <a:t>Shown promising results in Phase I/II trials in Crohn’s disease:</a:t>
            </a:r>
          </a:p>
        </p:txBody>
      </p:sp>
      <p:graphicFrame>
        <p:nvGraphicFramePr>
          <p:cNvPr id="5" name="Chart 4"/>
          <p:cNvGraphicFramePr/>
          <p:nvPr>
            <p:extLst>
              <p:ext uri="{D42A27DB-BD31-4B8C-83A1-F6EECF244321}">
                <p14:modId xmlns:p14="http://schemas.microsoft.com/office/powerpoint/2010/main" val="2334452646"/>
              </p:ext>
            </p:extLst>
          </p:nvPr>
        </p:nvGraphicFramePr>
        <p:xfrm>
          <a:off x="1623440" y="2780926"/>
          <a:ext cx="554461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244544" y="4015803"/>
            <a:ext cx="2520284" cy="338554"/>
          </a:xfrm>
          <a:prstGeom prst="rect">
            <a:avLst/>
          </a:prstGeom>
          <a:noFill/>
        </p:spPr>
        <p:txBody>
          <a:bodyPr wrap="square" rtlCol="0">
            <a:spAutoFit/>
          </a:bodyPr>
          <a:lstStyle/>
          <a:p>
            <a:pPr algn="ctr"/>
            <a:r>
              <a:rPr lang="en-GB" sz="1600" b="1" dirty="0" smtClean="0">
                <a:solidFill>
                  <a:schemeClr val="accent3"/>
                </a:solidFill>
              </a:rPr>
              <a:t>Patients</a:t>
            </a:r>
            <a:r>
              <a:rPr lang="en-GB" sz="1600" b="1" dirty="0">
                <a:solidFill>
                  <a:schemeClr val="accent3"/>
                </a:solidFill>
              </a:rPr>
              <a:t> </a:t>
            </a:r>
            <a:r>
              <a:rPr lang="en-GB" sz="1600" b="1" dirty="0" smtClean="0">
                <a:solidFill>
                  <a:schemeClr val="accent3"/>
                </a:solidFill>
              </a:rPr>
              <a:t>%</a:t>
            </a:r>
            <a:endParaRPr lang="en-GB" sz="1600" b="1" dirty="0">
              <a:solidFill>
                <a:schemeClr val="accent3"/>
              </a:solidFill>
            </a:endParaRPr>
          </a:p>
        </p:txBody>
      </p:sp>
      <p:sp>
        <p:nvSpPr>
          <p:cNvPr id="9" name="TextBox 8"/>
          <p:cNvSpPr txBox="1"/>
          <p:nvPr/>
        </p:nvSpPr>
        <p:spPr>
          <a:xfrm>
            <a:off x="464024" y="1001737"/>
            <a:ext cx="5353253" cy="276999"/>
          </a:xfrm>
          <a:prstGeom prst="rect">
            <a:avLst/>
          </a:prstGeom>
          <a:noFill/>
        </p:spPr>
        <p:txBody>
          <a:bodyPr wrap="square" rtlCol="0">
            <a:spAutoFit/>
          </a:bodyPr>
          <a:lstStyle/>
          <a:p>
            <a:pPr algn="r"/>
            <a:r>
              <a:rPr lang="en-GB" sz="1200" dirty="0"/>
              <a:t>Currently </a:t>
            </a:r>
            <a:r>
              <a:rPr lang="en-GB" sz="1200" dirty="0" smtClean="0"/>
              <a:t>(November 2014), </a:t>
            </a:r>
            <a:r>
              <a:rPr lang="en-GB" sz="1200" dirty="0"/>
              <a:t>TNF </a:t>
            </a:r>
            <a:r>
              <a:rPr lang="en-GB" sz="1200" dirty="0" err="1"/>
              <a:t>kinoid</a:t>
            </a:r>
            <a:r>
              <a:rPr lang="en-GB" sz="1200" dirty="0"/>
              <a:t> is not approved for use in RA and Crohn’s </a:t>
            </a:r>
            <a:r>
              <a:rPr lang="en-GB" sz="1200" dirty="0" smtClean="0"/>
              <a:t>disease</a:t>
            </a:r>
            <a:endParaRPr lang="en-GB" sz="1200" dirty="0"/>
          </a:p>
        </p:txBody>
      </p:sp>
    </p:spTree>
    <p:extLst>
      <p:ext uri="{BB962C8B-B14F-4D97-AF65-F5344CB8AC3E}">
        <p14:creationId xmlns:p14="http://schemas.microsoft.com/office/powerpoint/2010/main" val="52634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646710" y="421779"/>
            <a:ext cx="76209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dirty="0">
                <a:latin typeface="+mj-lt"/>
              </a:rPr>
              <a:t>What  are the unmet needs for </a:t>
            </a:r>
            <a:r>
              <a:rPr lang="en-GB" altLang="en-US" sz="3200" dirty="0" smtClean="0">
                <a:latin typeface="+mj-lt"/>
              </a:rPr>
              <a:t>AS patients</a:t>
            </a:r>
            <a:r>
              <a:rPr lang="en-GB" altLang="en-US" sz="3200" dirty="0">
                <a:latin typeface="+mj-lt"/>
              </a:rPr>
              <a:t>?</a:t>
            </a:r>
          </a:p>
        </p:txBody>
      </p:sp>
      <p:sp>
        <p:nvSpPr>
          <p:cNvPr id="32771" name="TextBox 2"/>
          <p:cNvSpPr txBox="1">
            <a:spLocks noChangeArrowheads="1"/>
          </p:cNvSpPr>
          <p:nvPr/>
        </p:nvSpPr>
        <p:spPr bwMode="auto">
          <a:xfrm>
            <a:off x="591343" y="1394368"/>
            <a:ext cx="7391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b="1" dirty="0">
                <a:solidFill>
                  <a:schemeClr val="tx2">
                    <a:lumMod val="75000"/>
                  </a:schemeClr>
                </a:solidFill>
                <a:latin typeface="+mn-lt"/>
              </a:rPr>
              <a:t>Therapies that are:-</a:t>
            </a:r>
          </a:p>
          <a:p>
            <a:pPr eaLnBrk="1" hangingPunct="1"/>
            <a:endParaRPr lang="en-GB" altLang="en-US" sz="2000" dirty="0">
              <a:solidFill>
                <a:schemeClr val="tx2">
                  <a:lumMod val="75000"/>
                </a:schemeClr>
              </a:solidFill>
              <a:latin typeface="+mn-lt"/>
            </a:endParaRPr>
          </a:p>
          <a:p>
            <a:pPr lvl="1" eaLnBrk="1" hangingPunct="1">
              <a:buClr>
                <a:srgbClr val="FF9900"/>
              </a:buClr>
              <a:buFont typeface="Wingdings" pitchFamily="2" charset="2"/>
              <a:buChar char="q"/>
            </a:pPr>
            <a:r>
              <a:rPr lang="en-GB" altLang="en-US" sz="2000" dirty="0">
                <a:solidFill>
                  <a:schemeClr val="tx2">
                    <a:lumMod val="75000"/>
                  </a:schemeClr>
                </a:solidFill>
                <a:latin typeface="+mn-lt"/>
              </a:rPr>
              <a:t>Effective!</a:t>
            </a:r>
          </a:p>
          <a:p>
            <a:pPr lvl="1" eaLnBrk="1" hangingPunct="1">
              <a:buClr>
                <a:srgbClr val="FF9900"/>
              </a:buClr>
              <a:buFont typeface="Wingdings" pitchFamily="2" charset="2"/>
              <a:buChar char="q"/>
            </a:pPr>
            <a:endParaRPr lang="en-GB" altLang="en-US" dirty="0">
              <a:solidFill>
                <a:schemeClr val="tx2">
                  <a:lumMod val="75000"/>
                </a:schemeClr>
              </a:solidFill>
              <a:latin typeface="+mn-lt"/>
            </a:endParaRPr>
          </a:p>
          <a:p>
            <a:pPr lvl="1" eaLnBrk="1" hangingPunct="1">
              <a:buClr>
                <a:srgbClr val="FF9900"/>
              </a:buClr>
              <a:buFont typeface="Wingdings" pitchFamily="2" charset="2"/>
              <a:buChar char="q"/>
            </a:pPr>
            <a:r>
              <a:rPr lang="en-GB" altLang="en-US" sz="2000" dirty="0">
                <a:solidFill>
                  <a:schemeClr val="tx2">
                    <a:lumMod val="75000"/>
                  </a:schemeClr>
                </a:solidFill>
                <a:latin typeface="+mn-lt"/>
              </a:rPr>
              <a:t>Safe</a:t>
            </a:r>
          </a:p>
          <a:p>
            <a:pPr lvl="1" eaLnBrk="1" hangingPunct="1">
              <a:buClr>
                <a:srgbClr val="FF9900"/>
              </a:buClr>
              <a:buFont typeface="Wingdings" pitchFamily="2" charset="2"/>
              <a:buChar char="q"/>
            </a:pPr>
            <a:endParaRPr lang="en-GB" altLang="en-US" dirty="0">
              <a:solidFill>
                <a:schemeClr val="tx2">
                  <a:lumMod val="75000"/>
                </a:schemeClr>
              </a:solidFill>
              <a:latin typeface="+mn-lt"/>
            </a:endParaRPr>
          </a:p>
          <a:p>
            <a:pPr lvl="1" eaLnBrk="1" hangingPunct="1">
              <a:buClr>
                <a:srgbClr val="FF9900"/>
              </a:buClr>
              <a:buFont typeface="Wingdings" pitchFamily="2" charset="2"/>
              <a:buChar char="q"/>
            </a:pPr>
            <a:r>
              <a:rPr lang="en-GB" altLang="en-US" sz="2000" dirty="0">
                <a:solidFill>
                  <a:schemeClr val="tx2">
                    <a:lumMod val="75000"/>
                  </a:schemeClr>
                </a:solidFill>
                <a:latin typeface="+mn-lt"/>
              </a:rPr>
              <a:t>Well tolerated</a:t>
            </a:r>
          </a:p>
          <a:p>
            <a:pPr lvl="1" eaLnBrk="1" hangingPunct="1">
              <a:buClr>
                <a:srgbClr val="FF9900"/>
              </a:buClr>
              <a:buFont typeface="Wingdings" pitchFamily="2" charset="2"/>
              <a:buChar char="q"/>
            </a:pPr>
            <a:endParaRPr lang="en-GB" altLang="en-US" dirty="0">
              <a:solidFill>
                <a:schemeClr val="tx2">
                  <a:lumMod val="75000"/>
                </a:schemeClr>
              </a:solidFill>
              <a:latin typeface="+mn-lt"/>
            </a:endParaRPr>
          </a:p>
          <a:p>
            <a:pPr lvl="1" eaLnBrk="1" hangingPunct="1">
              <a:buClr>
                <a:srgbClr val="FF9900"/>
              </a:buClr>
              <a:buFont typeface="Wingdings" pitchFamily="2" charset="2"/>
              <a:buChar char="q"/>
            </a:pPr>
            <a:r>
              <a:rPr lang="en-GB" altLang="en-US" sz="2000" dirty="0">
                <a:solidFill>
                  <a:schemeClr val="tx2">
                    <a:lumMod val="75000"/>
                  </a:schemeClr>
                </a:solidFill>
                <a:latin typeface="+mn-lt"/>
              </a:rPr>
              <a:t>Convenient – an oral DMARD that works!</a:t>
            </a:r>
          </a:p>
          <a:p>
            <a:pPr lvl="1" eaLnBrk="1" hangingPunct="1">
              <a:buClr>
                <a:srgbClr val="FF9900"/>
              </a:buClr>
              <a:buFont typeface="Wingdings" pitchFamily="2" charset="2"/>
              <a:buChar char="q"/>
            </a:pPr>
            <a:endParaRPr lang="en-GB" altLang="en-US" dirty="0">
              <a:solidFill>
                <a:schemeClr val="tx2">
                  <a:lumMod val="75000"/>
                </a:schemeClr>
              </a:solidFill>
              <a:latin typeface="+mn-lt"/>
            </a:endParaRPr>
          </a:p>
          <a:p>
            <a:pPr lvl="1" eaLnBrk="1" hangingPunct="1">
              <a:buClr>
                <a:srgbClr val="FF9900"/>
              </a:buClr>
              <a:buFont typeface="Wingdings" pitchFamily="2" charset="2"/>
              <a:buChar char="q"/>
            </a:pPr>
            <a:r>
              <a:rPr lang="en-GB" altLang="en-US" sz="2000" dirty="0">
                <a:solidFill>
                  <a:schemeClr val="tx2">
                    <a:lumMod val="75000"/>
                  </a:schemeClr>
                </a:solidFill>
                <a:latin typeface="+mn-lt"/>
              </a:rPr>
              <a:t>Cost effective so that it it’s use is not restricted to the minority of sufferers with the worst disease</a:t>
            </a:r>
          </a:p>
        </p:txBody>
      </p:sp>
      <p:sp>
        <p:nvSpPr>
          <p:cNvPr id="32772" name="TextBox 3"/>
          <p:cNvSpPr txBox="1">
            <a:spLocks noChangeArrowheads="1"/>
          </p:cNvSpPr>
          <p:nvPr/>
        </p:nvSpPr>
        <p:spPr bwMode="auto">
          <a:xfrm>
            <a:off x="1060462" y="5606955"/>
            <a:ext cx="7023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dirty="0">
                <a:solidFill>
                  <a:schemeClr val="accent1">
                    <a:lumMod val="75000"/>
                  </a:schemeClr>
                </a:solidFill>
                <a:latin typeface="+mn-lt"/>
              </a:rPr>
              <a:t>Something to “fill the gap” between NSAIDs and biologic anti-TNFs</a:t>
            </a:r>
            <a:r>
              <a:rPr lang="en-GB" altLang="en-US" sz="2000" b="1" dirty="0" smtClean="0">
                <a:solidFill>
                  <a:schemeClr val="accent1">
                    <a:lumMod val="75000"/>
                  </a:schemeClr>
                </a:solidFill>
                <a:latin typeface="+mn-lt"/>
              </a:rPr>
              <a:t>?</a:t>
            </a:r>
          </a:p>
          <a:p>
            <a:pPr eaLnBrk="1" hangingPunct="1"/>
            <a:r>
              <a:rPr lang="en-GB" altLang="en-US" sz="2000" b="1" dirty="0" smtClean="0">
                <a:solidFill>
                  <a:schemeClr val="accent1">
                    <a:lumMod val="75000"/>
                  </a:schemeClr>
                </a:solidFill>
                <a:latin typeface="+mn-lt"/>
              </a:rPr>
              <a:t>Something better than anti-TNFs?</a:t>
            </a:r>
            <a:endParaRPr lang="en-GB" altLang="en-US" sz="2000" b="1" dirty="0">
              <a:solidFill>
                <a:schemeClr val="accent1">
                  <a:lumMod val="75000"/>
                </a:schemeClr>
              </a:solidFill>
              <a:latin typeface="+mn-lt"/>
            </a:endParaRPr>
          </a:p>
        </p:txBody>
      </p:sp>
    </p:spTree>
    <p:extLst>
      <p:ext uri="{BB962C8B-B14F-4D97-AF65-F5344CB8AC3E}">
        <p14:creationId xmlns:p14="http://schemas.microsoft.com/office/powerpoint/2010/main" val="11111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wipe(left)">
                                      <p:cBhvr>
                                        <p:cTn id="7" dur="500"/>
                                        <p:tgtEl>
                                          <p:spTgt spid="327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wipe(left)">
                                      <p:cBhvr>
                                        <p:cTn id="12" dur="5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US" sz="3200" dirty="0" smtClean="0">
                <a:cs typeface="Arial" panose="020B0604020202020204" pitchFamily="34" charset="0"/>
              </a:rPr>
              <a:t>Factors contributing to AS pathophysiology</a:t>
            </a:r>
          </a:p>
        </p:txBody>
      </p:sp>
      <p:pic>
        <p:nvPicPr>
          <p:cNvPr id="4100" name="Picture 2"/>
          <p:cNvPicPr>
            <a:picLocks noChangeAspect="1" noChangeArrowheads="1"/>
          </p:cNvPicPr>
          <p:nvPr/>
        </p:nvPicPr>
        <p:blipFill>
          <a:blip r:embed="rId3"/>
          <a:srcRect t="2585"/>
          <a:stretch>
            <a:fillRect/>
          </a:stretch>
        </p:blipFill>
        <p:spPr bwMode="auto">
          <a:xfrm>
            <a:off x="2119313" y="1578999"/>
            <a:ext cx="4905375" cy="1809750"/>
          </a:xfrm>
          <a:prstGeom prst="rect">
            <a:avLst/>
          </a:prstGeom>
          <a:noFill/>
          <a:ln w="9525">
            <a:noFill/>
            <a:miter lim="800000"/>
            <a:headEnd/>
            <a:tailEnd/>
          </a:ln>
        </p:spPr>
      </p:pic>
      <p:sp>
        <p:nvSpPr>
          <p:cNvPr id="8" name="TextBox 4"/>
          <p:cNvSpPr txBox="1">
            <a:spLocks noChangeArrowheads="1"/>
          </p:cNvSpPr>
          <p:nvPr/>
        </p:nvSpPr>
        <p:spPr bwMode="auto">
          <a:xfrm>
            <a:off x="266700" y="6673334"/>
            <a:ext cx="8610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171450" indent="-171450" eaLnBrk="1" hangingPunct="1"/>
            <a:r>
              <a:rPr kumimoji="0" lang="en-US" altLang="en-US" sz="1200" dirty="0" smtClean="0">
                <a:solidFill>
                  <a:schemeClr val="bg1"/>
                </a:solidFill>
                <a:latin typeface="+mn-lt"/>
              </a:rPr>
              <a:t>van </a:t>
            </a:r>
            <a:r>
              <a:rPr kumimoji="0" lang="en-US" altLang="en-US" sz="1200" dirty="0">
                <a:solidFill>
                  <a:schemeClr val="bg1"/>
                </a:solidFill>
                <a:latin typeface="+mn-lt"/>
              </a:rPr>
              <a:t>der Heijde et al. </a:t>
            </a:r>
            <a:r>
              <a:rPr kumimoji="0" lang="en-US" altLang="en-US" sz="1200" i="1" dirty="0">
                <a:solidFill>
                  <a:schemeClr val="bg1"/>
                </a:solidFill>
                <a:latin typeface="+mn-lt"/>
              </a:rPr>
              <a:t>Ann Rheum Dis</a:t>
            </a:r>
            <a:r>
              <a:rPr kumimoji="0" lang="en-US" altLang="en-US" sz="1200" dirty="0">
                <a:solidFill>
                  <a:schemeClr val="bg1"/>
                </a:solidFill>
                <a:latin typeface="+mn-lt"/>
              </a:rPr>
              <a:t>. 2010;69:949.</a:t>
            </a:r>
          </a:p>
        </p:txBody>
      </p:sp>
      <p:sp>
        <p:nvSpPr>
          <p:cNvPr id="7" name="Content Placeholder 4"/>
          <p:cNvSpPr txBox="1">
            <a:spLocks/>
          </p:cNvSpPr>
          <p:nvPr/>
        </p:nvSpPr>
        <p:spPr>
          <a:xfrm>
            <a:off x="543170" y="3789040"/>
            <a:ext cx="8057660" cy="2505301"/>
          </a:xfrm>
          <a:prstGeom prst="rect">
            <a:avLst/>
          </a:prstGeom>
          <a:solidFill>
            <a:srgbClr val="FFFFCC"/>
          </a:solidFill>
        </p:spPr>
        <p:txBody>
          <a:bodyPr wrap="square">
            <a:spAutoFit/>
          </a:bodyPr>
          <a:lstStyle>
            <a:lvl1pPr marL="177800" indent="-177800" algn="l" defTabSz="457200" rtl="0" eaLnBrk="1" latinLnBrk="0" hangingPunct="1">
              <a:spcBef>
                <a:spcPct val="20000"/>
              </a:spcBef>
              <a:buClr>
                <a:srgbClr val="1D3970"/>
              </a:buClr>
              <a:buFont typeface="Arial"/>
              <a:buChar char="•"/>
              <a:defRPr sz="1800" kern="1200">
                <a:solidFill>
                  <a:schemeClr val="accent3">
                    <a:lumMod val="65000"/>
                    <a:lumOff val="35000"/>
                  </a:schemeClr>
                </a:solidFill>
                <a:latin typeface="+mn-lt"/>
                <a:ea typeface="+mn-ea"/>
                <a:cs typeface="+mn-cs"/>
              </a:defRPr>
            </a:lvl1pPr>
            <a:lvl2pPr marL="539750" indent="-285750" algn="l" defTabSz="457200" rtl="0" eaLnBrk="1" latinLnBrk="0" hangingPunct="1">
              <a:spcBef>
                <a:spcPct val="20000"/>
              </a:spcBef>
              <a:buClr>
                <a:srgbClr val="1D3970"/>
              </a:buClr>
              <a:buFont typeface="Arial"/>
              <a:buChar char="–"/>
              <a:defRPr sz="1600" kern="1200">
                <a:solidFill>
                  <a:schemeClr val="accent3">
                    <a:lumMod val="65000"/>
                    <a:lumOff val="35000"/>
                  </a:schemeClr>
                </a:solidFill>
                <a:latin typeface="+mn-lt"/>
                <a:ea typeface="+mn-ea"/>
                <a:cs typeface="+mn-cs"/>
              </a:defRPr>
            </a:lvl2pPr>
            <a:lvl3pPr marL="984250" indent="-228600" algn="l" defTabSz="457200" rtl="0" eaLnBrk="1" latinLnBrk="0" hangingPunct="1">
              <a:spcBef>
                <a:spcPct val="20000"/>
              </a:spcBef>
              <a:buClr>
                <a:srgbClr val="1D3970"/>
              </a:buClr>
              <a:buFont typeface="Arial"/>
              <a:buChar char="•"/>
              <a:defRPr sz="1400" kern="1200">
                <a:solidFill>
                  <a:schemeClr val="accent3">
                    <a:lumMod val="65000"/>
                    <a:lumOff val="35000"/>
                  </a:schemeClr>
                </a:solidFill>
                <a:latin typeface="+mn-lt"/>
                <a:ea typeface="+mn-ea"/>
                <a:cs typeface="+mn-cs"/>
              </a:defRPr>
            </a:lvl3pPr>
            <a:lvl4pPr marL="1438275" indent="-228600" algn="l" defTabSz="457200" rtl="0" eaLnBrk="1" latinLnBrk="0" hangingPunct="1">
              <a:spcBef>
                <a:spcPct val="20000"/>
              </a:spcBef>
              <a:buClr>
                <a:srgbClr val="1D3970"/>
              </a:buClr>
              <a:buFont typeface="Arial"/>
              <a:buChar char="–"/>
              <a:defRPr sz="1200" kern="1200" baseline="30000">
                <a:solidFill>
                  <a:schemeClr val="accent3">
                    <a:lumMod val="65000"/>
                    <a:lumOff val="35000"/>
                  </a:schemeClr>
                </a:solidFill>
                <a:latin typeface="+mn-lt"/>
                <a:ea typeface="+mn-ea"/>
                <a:cs typeface="+mn-cs"/>
              </a:defRPr>
            </a:lvl4pPr>
            <a:lvl5pPr marL="1884363" indent="-228600" algn="l" defTabSz="457200" rtl="0" eaLnBrk="1" latinLnBrk="0" hangingPunct="1">
              <a:spcBef>
                <a:spcPct val="20000"/>
              </a:spcBef>
              <a:buClr>
                <a:srgbClr val="1D3970"/>
              </a:buClr>
              <a:buFont typeface="Arial"/>
              <a:buChar char="»"/>
              <a:defRPr sz="1200" kern="1200">
                <a:solidFill>
                  <a:schemeClr val="accent3">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rgbClr val="FF9900"/>
              </a:buClr>
              <a:buFont typeface="Wingdings" panose="05000000000000000000" pitchFamily="2" charset="2"/>
              <a:buChar char="q"/>
            </a:pPr>
            <a:r>
              <a:rPr lang="en-US" sz="1600" dirty="0" smtClean="0">
                <a:cs typeface="Arial" panose="020B0604020202020204" pitchFamily="34" charset="0"/>
              </a:rPr>
              <a:t>Ankylosing spondylitis is associated with genetic polymorphisms in genes involved in immunological pathways, antigen processing, T cell activation and apoptosis, and cytokines or cytokine receptors</a:t>
            </a:r>
          </a:p>
          <a:p>
            <a:pPr algn="just">
              <a:buClr>
                <a:srgbClr val="FF9900"/>
              </a:buClr>
              <a:buFont typeface="Wingdings" panose="05000000000000000000" pitchFamily="2" charset="2"/>
              <a:buChar char="q"/>
            </a:pPr>
            <a:r>
              <a:rPr lang="en-US" sz="1600" dirty="0" smtClean="0">
                <a:cs typeface="Arial" panose="020B0604020202020204" pitchFamily="34" charset="0"/>
              </a:rPr>
              <a:t>TNF inhibition validates TNF as mediator of symptoms and signs in AS</a:t>
            </a:r>
          </a:p>
          <a:p>
            <a:pPr algn="just">
              <a:buClr>
                <a:srgbClr val="FF9900"/>
              </a:buClr>
              <a:buFont typeface="Wingdings" panose="05000000000000000000" pitchFamily="2" charset="2"/>
              <a:buChar char="q"/>
            </a:pPr>
            <a:r>
              <a:rPr lang="en-US" sz="1600" dirty="0" smtClean="0">
                <a:cs typeface="Arial" panose="020B0604020202020204" pitchFamily="34" charset="0"/>
              </a:rPr>
              <a:t>The IL-23-Th17 axis has been implicated by data showing that patients with AS have an elevated frequency of CD4+ T cells expressing IL-17 and IL-22</a:t>
            </a:r>
          </a:p>
          <a:p>
            <a:pPr algn="just">
              <a:buClr>
                <a:srgbClr val="FF9900"/>
              </a:buClr>
              <a:buFont typeface="Wingdings" panose="05000000000000000000" pitchFamily="2" charset="2"/>
              <a:buChar char="q"/>
            </a:pPr>
            <a:r>
              <a:rPr lang="en-US" sz="1600" dirty="0" smtClean="0">
                <a:cs typeface="Arial" panose="020B0604020202020204" pitchFamily="34" charset="0"/>
              </a:rPr>
              <a:t>In AS patients with higher greater disease activity, the percentage of T cells expressing programmed death-1 (PD-1) is significantly lower than in those with lower scores, suggesting that the defective T cell apoptosis may contribute to the spinal radiologic changes</a:t>
            </a:r>
          </a:p>
          <a:p>
            <a:pPr algn="just">
              <a:buClr>
                <a:srgbClr val="FF9900"/>
              </a:buClr>
              <a:buFont typeface="Wingdings" panose="05000000000000000000" pitchFamily="2" charset="2"/>
              <a:buChar char="q"/>
            </a:pPr>
            <a:r>
              <a:rPr lang="en-US" sz="1600" dirty="0" smtClean="0">
                <a:cs typeface="Arial" panose="020B0604020202020204" pitchFamily="34" charset="0"/>
              </a:rPr>
              <a:t>PBMC from patients with AS are deficient in production of IL-10, an anti-inflammatory cytokine</a:t>
            </a:r>
            <a:endParaRPr lang="en-US" sz="1600" dirty="0">
              <a:cs typeface="Arial" panose="020B0604020202020204" pitchFamily="34" charset="0"/>
            </a:endParaRPr>
          </a:p>
        </p:txBody>
      </p:sp>
    </p:spTree>
    <p:extLst>
      <p:ext uri="{BB962C8B-B14F-4D97-AF65-F5344CB8AC3E}">
        <p14:creationId xmlns:p14="http://schemas.microsoft.com/office/powerpoint/2010/main" val="279802069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Autofit/>
          </a:bodyPr>
          <a:lstStyle/>
          <a:p>
            <a:pPr eaLnBrk="1" hangingPunct="1"/>
            <a:r>
              <a:rPr lang="pt-PT" sz="3200" dirty="0" smtClean="0">
                <a:cs typeface="Arial" panose="020B0604020202020204" pitchFamily="34" charset="0"/>
              </a:rPr>
              <a:t>Longitudinal </a:t>
            </a:r>
            <a:r>
              <a:rPr lang="pt-PT" sz="3200" dirty="0" err="1" smtClean="0">
                <a:cs typeface="Arial" panose="020B0604020202020204" pitchFamily="34" charset="0"/>
              </a:rPr>
              <a:t>relationship</a:t>
            </a:r>
            <a:r>
              <a:rPr lang="pt-PT" sz="3200" dirty="0" smtClean="0">
                <a:cs typeface="Arial" panose="020B0604020202020204" pitchFamily="34" charset="0"/>
              </a:rPr>
              <a:t> </a:t>
            </a:r>
            <a:r>
              <a:rPr lang="pt-PT" sz="3200" dirty="0" err="1" smtClean="0">
                <a:cs typeface="Arial" panose="020B0604020202020204" pitchFamily="34" charset="0"/>
              </a:rPr>
              <a:t>between</a:t>
            </a:r>
            <a:r>
              <a:rPr lang="pt-PT" sz="3200" dirty="0" smtClean="0">
                <a:cs typeface="Arial" panose="020B0604020202020204" pitchFamily="34" charset="0"/>
              </a:rPr>
              <a:t> </a:t>
            </a:r>
            <a:r>
              <a:rPr lang="pt-PT" sz="3200" dirty="0" err="1" smtClean="0">
                <a:cs typeface="Arial" panose="020B0604020202020204" pitchFamily="34" charset="0"/>
              </a:rPr>
              <a:t>disease</a:t>
            </a:r>
            <a:r>
              <a:rPr lang="pt-PT" sz="3200" dirty="0" smtClean="0">
                <a:cs typeface="Arial" panose="020B0604020202020204" pitchFamily="34" charset="0"/>
              </a:rPr>
              <a:t> </a:t>
            </a:r>
            <a:r>
              <a:rPr lang="pt-PT" sz="3200" dirty="0" err="1" smtClean="0">
                <a:cs typeface="Arial" panose="020B0604020202020204" pitchFamily="34" charset="0"/>
              </a:rPr>
              <a:t>activity</a:t>
            </a:r>
            <a:r>
              <a:rPr lang="pt-PT" sz="3200" dirty="0" smtClean="0">
                <a:cs typeface="Arial" panose="020B0604020202020204" pitchFamily="34" charset="0"/>
              </a:rPr>
              <a:t> </a:t>
            </a:r>
            <a:r>
              <a:rPr lang="pt-PT" sz="3200" dirty="0" err="1" smtClean="0">
                <a:cs typeface="Arial" panose="020B0604020202020204" pitchFamily="34" charset="0"/>
              </a:rPr>
              <a:t>and</a:t>
            </a:r>
            <a:r>
              <a:rPr lang="pt-PT" sz="3200" dirty="0" smtClean="0">
                <a:cs typeface="Arial" panose="020B0604020202020204" pitchFamily="34" charset="0"/>
              </a:rPr>
              <a:t> </a:t>
            </a:r>
            <a:r>
              <a:rPr lang="pt-PT" sz="3200" dirty="0" err="1" smtClean="0">
                <a:cs typeface="Arial" panose="020B0604020202020204" pitchFamily="34" charset="0"/>
              </a:rPr>
              <a:t>radiographic</a:t>
            </a:r>
            <a:r>
              <a:rPr lang="pt-PT" sz="3200" dirty="0" smtClean="0">
                <a:cs typeface="Arial" panose="020B0604020202020204" pitchFamily="34" charset="0"/>
              </a:rPr>
              <a:t> </a:t>
            </a:r>
            <a:r>
              <a:rPr lang="pt-PT" sz="3200" dirty="0" err="1" smtClean="0">
                <a:cs typeface="Arial" panose="020B0604020202020204" pitchFamily="34" charset="0"/>
              </a:rPr>
              <a:t>damage</a:t>
            </a:r>
            <a:r>
              <a:rPr lang="pt-PT" sz="3200" dirty="0" smtClean="0">
                <a:cs typeface="Arial" panose="020B0604020202020204" pitchFamily="34" charset="0"/>
              </a:rPr>
              <a:t> (ASDAS)</a:t>
            </a:r>
            <a:endParaRPr lang="pt-PT" sz="3200" dirty="0">
              <a:solidFill>
                <a:srgbClr val="FF0000"/>
              </a:solidFill>
              <a:cs typeface="Arial" panose="020B0604020202020204" pitchFamily="34" charset="0"/>
            </a:endParaRPr>
          </a:p>
        </p:txBody>
      </p:sp>
      <p:sp>
        <p:nvSpPr>
          <p:cNvPr id="12" name="Content Placeholder 2"/>
          <p:cNvSpPr>
            <a:spLocks noGrp="1"/>
          </p:cNvSpPr>
          <p:nvPr>
            <p:ph type="body" sz="quarter" idx="13"/>
          </p:nvPr>
        </p:nvSpPr>
        <p:spPr/>
        <p:txBody>
          <a:bodyPr>
            <a:normAutofit fontScale="85000" lnSpcReduction="10000"/>
          </a:bodyPr>
          <a:lstStyle/>
          <a:p>
            <a:pPr algn="just" eaLnBrk="1" hangingPunct="1">
              <a:lnSpc>
                <a:spcPct val="130000"/>
              </a:lnSpc>
              <a:buClr>
                <a:srgbClr val="FF9900"/>
              </a:buClr>
              <a:buFont typeface="Wingdings" panose="05000000000000000000" pitchFamily="2" charset="2"/>
              <a:buChar char="q"/>
            </a:pPr>
            <a:r>
              <a:rPr lang="en-US" sz="1400" dirty="0">
                <a:solidFill>
                  <a:srgbClr val="002060"/>
                </a:solidFill>
                <a:latin typeface="Arial" panose="020B0604020202020204" pitchFamily="34" charset="0"/>
                <a:cs typeface="Arial" panose="020B0604020202020204" pitchFamily="34" charset="0"/>
              </a:rPr>
              <a:t>Neither HLA-B27, nor the medication (NSAIDs, NSAID score or biologics), or the presence of EAM (individually or all combined) confounded the relationship between each of the disease activity measures and </a:t>
            </a:r>
            <a:r>
              <a:rPr lang="en-US" sz="1400" dirty="0" err="1">
                <a:solidFill>
                  <a:srgbClr val="002060"/>
                </a:solidFill>
                <a:latin typeface="Arial" panose="020B0604020202020204" pitchFamily="34" charset="0"/>
                <a:cs typeface="Arial" panose="020B0604020202020204" pitchFamily="34" charset="0"/>
              </a:rPr>
              <a:t>mSASSS</a:t>
            </a:r>
            <a:r>
              <a:rPr lang="en-US" sz="1400" dirty="0">
                <a:solidFill>
                  <a:srgbClr val="002060"/>
                </a:solidFill>
                <a:latin typeface="Arial" panose="020B0604020202020204" pitchFamily="34" charset="0"/>
                <a:cs typeface="Arial" panose="020B0604020202020204" pitchFamily="34" charset="0"/>
              </a:rPr>
              <a:t> </a:t>
            </a:r>
          </a:p>
        </p:txBody>
      </p:sp>
      <p:graphicFrame>
        <p:nvGraphicFramePr>
          <p:cNvPr id="6" name="Content Placeholder 3"/>
          <p:cNvGraphicFramePr>
            <a:graphicFrameLocks/>
          </p:cNvGraphicFramePr>
          <p:nvPr>
            <p:extLst>
              <p:ext uri="{D42A27DB-BD31-4B8C-83A1-F6EECF244321}">
                <p14:modId xmlns:p14="http://schemas.microsoft.com/office/powerpoint/2010/main" val="1069820045"/>
              </p:ext>
            </p:extLst>
          </p:nvPr>
        </p:nvGraphicFramePr>
        <p:xfrm>
          <a:off x="792163" y="1524000"/>
          <a:ext cx="7559675" cy="3925824"/>
        </p:xfrm>
        <a:graphic>
          <a:graphicData uri="http://schemas.openxmlformats.org/drawingml/2006/table">
            <a:tbl>
              <a:tblPr firstRow="1" bandRow="1">
                <a:tableStyleId>{5C22544A-7EE6-4342-B048-85BDC9FD1C3A}</a:tableStyleId>
              </a:tblPr>
              <a:tblGrid>
                <a:gridCol w="2492201"/>
                <a:gridCol w="2726973"/>
                <a:gridCol w="2340501"/>
              </a:tblGrid>
              <a:tr h="486025">
                <a:tc>
                  <a:txBody>
                    <a:bodyPr/>
                    <a:lstStyle/>
                    <a:p>
                      <a:endParaRPr lang="en-US" sz="1400" dirty="0">
                        <a:latin typeface="Arial"/>
                        <a:cs typeface="Arial"/>
                      </a:endParaRPr>
                    </a:p>
                  </a:txBody>
                  <a:tcPr marL="68580" marR="68580" marT="0" marB="0"/>
                </a:tc>
                <a:tc>
                  <a:txBody>
                    <a:bodyPr/>
                    <a:lstStyle/>
                    <a:p>
                      <a:pPr algn="ctr">
                        <a:lnSpc>
                          <a:spcPct val="115000"/>
                        </a:lnSpc>
                        <a:spcAft>
                          <a:spcPts val="0"/>
                        </a:spcAft>
                      </a:pPr>
                      <a:r>
                        <a:rPr lang="pt-PT" sz="1400" b="1" dirty="0" err="1">
                          <a:effectLst/>
                          <a:latin typeface="Arial"/>
                          <a:ea typeface="Calibri"/>
                          <a:cs typeface="Arial"/>
                        </a:rPr>
                        <a:t>Model</a:t>
                      </a:r>
                      <a:r>
                        <a:rPr lang="pt-PT" sz="1400" b="1" dirty="0">
                          <a:effectLst/>
                          <a:latin typeface="Arial"/>
                          <a:ea typeface="Calibri"/>
                          <a:cs typeface="Arial"/>
                        </a:rPr>
                        <a:t> </a:t>
                      </a:r>
                      <a:r>
                        <a:rPr lang="pt-PT" sz="1400" b="1" dirty="0" err="1">
                          <a:effectLst/>
                          <a:latin typeface="Arial"/>
                          <a:ea typeface="Calibri"/>
                          <a:cs typeface="Arial"/>
                        </a:rPr>
                        <a:t>with</a:t>
                      </a:r>
                      <a:r>
                        <a:rPr lang="pt-PT" sz="1400" b="1" dirty="0">
                          <a:effectLst/>
                          <a:latin typeface="Arial"/>
                          <a:ea typeface="Calibri"/>
                          <a:cs typeface="Arial"/>
                        </a:rPr>
                        <a:t> ASDAS </a:t>
                      </a:r>
                      <a:r>
                        <a:rPr lang="pt-PT" sz="1400" b="1" dirty="0" err="1">
                          <a:effectLst/>
                          <a:latin typeface="Arial"/>
                          <a:ea typeface="Calibri"/>
                          <a:cs typeface="Arial"/>
                        </a:rPr>
                        <a:t>continuous</a:t>
                      </a:r>
                      <a:endParaRPr lang="en-US" sz="1400" dirty="0">
                        <a:effectLst/>
                        <a:latin typeface="Arial"/>
                        <a:ea typeface="Calibri"/>
                        <a:cs typeface="Arial"/>
                      </a:endParaRPr>
                    </a:p>
                  </a:txBody>
                  <a:tcPr marL="68580" marR="68580" marT="0" marB="0"/>
                </a:tc>
                <a:tc>
                  <a:txBody>
                    <a:bodyPr/>
                    <a:lstStyle/>
                    <a:p>
                      <a:pPr algn="ctr">
                        <a:lnSpc>
                          <a:spcPct val="115000"/>
                        </a:lnSpc>
                        <a:spcAft>
                          <a:spcPts val="0"/>
                        </a:spcAft>
                      </a:pPr>
                      <a:r>
                        <a:rPr lang="pt-PT" sz="1400" b="1">
                          <a:effectLst/>
                          <a:latin typeface="Arial"/>
                          <a:ea typeface="Calibri"/>
                          <a:cs typeface="Arial"/>
                        </a:rPr>
                        <a:t>Model with ASDAS categorical</a:t>
                      </a:r>
                      <a:endParaRPr lang="en-US" sz="1400">
                        <a:effectLst/>
                        <a:latin typeface="Arial"/>
                        <a:ea typeface="Calibri"/>
                        <a:cs typeface="Arial"/>
                      </a:endParaRPr>
                    </a:p>
                  </a:txBody>
                  <a:tcPr marL="68580" marR="68580" marT="0" marB="0"/>
                </a:tc>
              </a:tr>
              <a:tr h="879611">
                <a:tc>
                  <a:txBody>
                    <a:bodyPr/>
                    <a:lstStyle/>
                    <a:p>
                      <a:pPr>
                        <a:lnSpc>
                          <a:spcPct val="115000"/>
                        </a:lnSpc>
                        <a:spcAft>
                          <a:spcPts val="0"/>
                        </a:spcAft>
                      </a:pPr>
                      <a:r>
                        <a:rPr lang="pt-PT" sz="1400" b="1" dirty="0" err="1">
                          <a:effectLst/>
                          <a:latin typeface="Arial"/>
                          <a:ea typeface="Calibri"/>
                          <a:cs typeface="Arial"/>
                        </a:rPr>
                        <a:t>Variable</a:t>
                      </a:r>
                      <a:endParaRPr lang="en-US" sz="1400" dirty="0">
                        <a:effectLst/>
                        <a:latin typeface="Arial"/>
                        <a:ea typeface="Calibri"/>
                        <a:cs typeface="Arial"/>
                      </a:endParaRPr>
                    </a:p>
                  </a:txBody>
                  <a:tcPr marL="68580" marR="68580" marT="0" marB="0"/>
                </a:tc>
                <a:tc>
                  <a:txBody>
                    <a:bodyPr/>
                    <a:lstStyle/>
                    <a:p>
                      <a:pPr algn="ctr">
                        <a:lnSpc>
                          <a:spcPct val="115000"/>
                        </a:lnSpc>
                        <a:spcAft>
                          <a:spcPts val="0"/>
                        </a:spcAft>
                      </a:pPr>
                      <a:r>
                        <a:rPr lang="pt-PT" sz="1400" b="1" dirty="0" err="1">
                          <a:effectLst/>
                          <a:latin typeface="Arial"/>
                          <a:ea typeface="Calibri"/>
                          <a:cs typeface="Arial"/>
                        </a:rPr>
                        <a:t>Multivariable</a:t>
                      </a:r>
                      <a:r>
                        <a:rPr lang="pt-PT" sz="1400" b="1" dirty="0">
                          <a:effectLst/>
                          <a:latin typeface="Arial"/>
                          <a:ea typeface="Calibri"/>
                          <a:cs typeface="Arial"/>
                        </a:rPr>
                        <a:t> </a:t>
                      </a:r>
                      <a:r>
                        <a:rPr lang="pt-PT" sz="1400" b="1" dirty="0" err="1">
                          <a:effectLst/>
                          <a:latin typeface="Arial"/>
                          <a:ea typeface="Calibri"/>
                          <a:cs typeface="Arial"/>
                        </a:rPr>
                        <a:t>regression</a:t>
                      </a:r>
                      <a:r>
                        <a:rPr lang="pt-PT" sz="1400" b="1" dirty="0">
                          <a:effectLst/>
                          <a:latin typeface="Arial"/>
                          <a:ea typeface="Calibri"/>
                          <a:cs typeface="Arial"/>
                        </a:rPr>
                        <a:t> </a:t>
                      </a:r>
                      <a:r>
                        <a:rPr lang="pt-PT" sz="1400" b="1" dirty="0" smtClean="0">
                          <a:effectLst/>
                          <a:latin typeface="Arial"/>
                          <a:ea typeface="Calibri"/>
                          <a:cs typeface="Arial"/>
                        </a:rPr>
                        <a:t>1</a:t>
                      </a:r>
                    </a:p>
                    <a:p>
                      <a:pPr algn="ctr">
                        <a:lnSpc>
                          <a:spcPct val="115000"/>
                        </a:lnSpc>
                        <a:spcAft>
                          <a:spcPts val="0"/>
                        </a:spcAft>
                      </a:pPr>
                      <a:r>
                        <a:rPr lang="pt-PT" sz="1400" b="1" dirty="0" err="1" smtClean="0">
                          <a:effectLst/>
                          <a:latin typeface="Arial"/>
                          <a:ea typeface="Calibri"/>
                          <a:cs typeface="Arial"/>
                        </a:rPr>
                        <a:t>Progression</a:t>
                      </a:r>
                      <a:r>
                        <a:rPr lang="pt-PT" sz="1400" b="1" dirty="0" smtClean="0">
                          <a:effectLst/>
                          <a:latin typeface="Arial"/>
                          <a:ea typeface="Calibri"/>
                          <a:cs typeface="Arial"/>
                        </a:rPr>
                        <a:t> rate per 2-year </a:t>
                      </a:r>
                      <a:r>
                        <a:rPr lang="pt-PT" sz="1400" b="1" dirty="0" err="1" smtClean="0">
                          <a:effectLst/>
                          <a:latin typeface="Arial"/>
                          <a:ea typeface="Calibri"/>
                          <a:cs typeface="Arial"/>
                        </a:rPr>
                        <a:t>interval</a:t>
                      </a:r>
                      <a:r>
                        <a:rPr lang="pt-PT" sz="1400" b="1" baseline="0" dirty="0" smtClean="0">
                          <a:effectLst/>
                          <a:latin typeface="Arial"/>
                          <a:ea typeface="Calibri"/>
                          <a:cs typeface="Arial"/>
                        </a:rPr>
                        <a:t> </a:t>
                      </a:r>
                      <a:r>
                        <a:rPr lang="pt-PT" sz="1400" b="1" dirty="0" err="1" smtClean="0">
                          <a:effectLst/>
                          <a:latin typeface="Arial"/>
                          <a:ea typeface="Calibri"/>
                          <a:cs typeface="Arial"/>
                        </a:rPr>
                        <a:t>ß</a:t>
                      </a:r>
                      <a:r>
                        <a:rPr lang="pt-PT" sz="1400" b="1" dirty="0" smtClean="0">
                          <a:effectLst/>
                          <a:latin typeface="Arial"/>
                          <a:ea typeface="Calibri"/>
                          <a:cs typeface="Arial"/>
                        </a:rPr>
                        <a:t> </a:t>
                      </a:r>
                      <a:r>
                        <a:rPr lang="pt-PT" sz="1400" b="1" dirty="0">
                          <a:effectLst/>
                          <a:latin typeface="Arial"/>
                          <a:ea typeface="Calibri"/>
                          <a:cs typeface="Arial"/>
                        </a:rPr>
                        <a:t>(95% CI)</a:t>
                      </a:r>
                      <a:endParaRPr lang="en-US" sz="1400" dirty="0">
                        <a:effectLst/>
                        <a:latin typeface="Arial"/>
                        <a:ea typeface="Calibri"/>
                        <a:cs typeface="Arial"/>
                      </a:endParaRPr>
                    </a:p>
                    <a:p>
                      <a:pPr algn="ctr">
                        <a:lnSpc>
                          <a:spcPct val="115000"/>
                        </a:lnSpc>
                        <a:spcAft>
                          <a:spcPts val="0"/>
                        </a:spcAft>
                      </a:pPr>
                      <a:r>
                        <a:rPr lang="pt-PT" sz="1400" b="1" dirty="0">
                          <a:effectLst/>
                          <a:latin typeface="Arial"/>
                          <a:ea typeface="Calibri"/>
                          <a:cs typeface="Arial"/>
                        </a:rPr>
                        <a:t>(N = 183)</a:t>
                      </a:r>
                      <a:endParaRPr lang="en-US" sz="1400" dirty="0">
                        <a:effectLst/>
                        <a:latin typeface="Arial"/>
                        <a:ea typeface="Calibri"/>
                        <a:cs typeface="Arial"/>
                      </a:endParaRPr>
                    </a:p>
                  </a:txBody>
                  <a:tcPr marL="68580" marR="68580" marT="0" marB="0"/>
                </a:tc>
                <a:tc>
                  <a:txBody>
                    <a:bodyPr/>
                    <a:lstStyle/>
                    <a:p>
                      <a:pPr algn="ctr">
                        <a:lnSpc>
                          <a:spcPct val="115000"/>
                        </a:lnSpc>
                        <a:spcAft>
                          <a:spcPts val="0"/>
                        </a:spcAft>
                      </a:pPr>
                      <a:r>
                        <a:rPr lang="pt-PT" sz="1400" b="1" dirty="0" err="1">
                          <a:effectLst/>
                          <a:latin typeface="Arial"/>
                          <a:ea typeface="Calibri"/>
                          <a:cs typeface="Arial"/>
                        </a:rPr>
                        <a:t>Multivariable</a:t>
                      </a:r>
                      <a:r>
                        <a:rPr lang="pt-PT" sz="1400" b="1" dirty="0">
                          <a:effectLst/>
                          <a:latin typeface="Arial"/>
                          <a:ea typeface="Calibri"/>
                          <a:cs typeface="Arial"/>
                        </a:rPr>
                        <a:t> </a:t>
                      </a:r>
                      <a:r>
                        <a:rPr lang="pt-PT" sz="1400" b="1" dirty="0" err="1">
                          <a:effectLst/>
                          <a:latin typeface="Arial"/>
                          <a:ea typeface="Calibri"/>
                          <a:cs typeface="Arial"/>
                        </a:rPr>
                        <a:t>regression</a:t>
                      </a:r>
                      <a:r>
                        <a:rPr lang="pt-PT" sz="1400" b="1" dirty="0">
                          <a:effectLst/>
                          <a:latin typeface="Arial"/>
                          <a:ea typeface="Calibri"/>
                          <a:cs typeface="Arial"/>
                        </a:rPr>
                        <a:t> 2</a:t>
                      </a:r>
                      <a:endParaRPr lang="en-US" sz="1400" dirty="0">
                        <a:effectLst/>
                        <a:latin typeface="Arial"/>
                        <a:ea typeface="Calibri"/>
                        <a:cs typeface="Arial"/>
                      </a:endParaRPr>
                    </a:p>
                    <a:p>
                      <a:pPr algn="ctr">
                        <a:lnSpc>
                          <a:spcPct val="115000"/>
                        </a:lnSpc>
                        <a:spcAft>
                          <a:spcPts val="0"/>
                        </a:spcAft>
                      </a:pPr>
                      <a:r>
                        <a:rPr lang="pt-PT" sz="1400" b="1" dirty="0" err="1" smtClean="0">
                          <a:effectLst/>
                          <a:latin typeface="Arial"/>
                          <a:ea typeface="Calibri"/>
                          <a:cs typeface="Arial"/>
                        </a:rPr>
                        <a:t>Progression</a:t>
                      </a:r>
                      <a:r>
                        <a:rPr lang="pt-PT" sz="1400" b="1" dirty="0" smtClean="0">
                          <a:effectLst/>
                          <a:latin typeface="Arial"/>
                          <a:ea typeface="Calibri"/>
                          <a:cs typeface="Arial"/>
                        </a:rPr>
                        <a:t> rate per 2-year </a:t>
                      </a:r>
                      <a:r>
                        <a:rPr lang="pt-PT" sz="1400" b="1" dirty="0" err="1" smtClean="0">
                          <a:effectLst/>
                          <a:latin typeface="Arial"/>
                          <a:ea typeface="Calibri"/>
                          <a:cs typeface="Arial"/>
                        </a:rPr>
                        <a:t>interval</a:t>
                      </a:r>
                      <a:r>
                        <a:rPr lang="pt-PT" sz="1400" b="1" baseline="0" dirty="0" smtClean="0">
                          <a:effectLst/>
                          <a:latin typeface="Arial"/>
                          <a:ea typeface="Calibri"/>
                          <a:cs typeface="Arial"/>
                        </a:rPr>
                        <a:t> </a:t>
                      </a:r>
                      <a:r>
                        <a:rPr lang="pt-PT" sz="1400" b="1" dirty="0" err="1" smtClean="0">
                          <a:effectLst/>
                          <a:latin typeface="Arial"/>
                          <a:ea typeface="Calibri"/>
                          <a:cs typeface="Arial"/>
                        </a:rPr>
                        <a:t>ß</a:t>
                      </a:r>
                      <a:r>
                        <a:rPr lang="pt-PT" sz="1400" b="1" dirty="0" smtClean="0">
                          <a:effectLst/>
                          <a:latin typeface="Arial"/>
                          <a:ea typeface="Calibri"/>
                          <a:cs typeface="Arial"/>
                        </a:rPr>
                        <a:t> (95% CI)</a:t>
                      </a:r>
                      <a:endParaRPr lang="en-US" sz="1400" dirty="0" smtClean="0">
                        <a:effectLst/>
                        <a:latin typeface="Arial"/>
                        <a:ea typeface="Calibri"/>
                        <a:cs typeface="Arial"/>
                      </a:endParaRPr>
                    </a:p>
                    <a:p>
                      <a:pPr algn="ctr">
                        <a:lnSpc>
                          <a:spcPct val="115000"/>
                        </a:lnSpc>
                        <a:spcAft>
                          <a:spcPts val="0"/>
                        </a:spcAft>
                      </a:pPr>
                      <a:r>
                        <a:rPr lang="pt-PT" sz="1400" b="1" dirty="0" smtClean="0">
                          <a:effectLst/>
                          <a:latin typeface="Arial"/>
                          <a:ea typeface="Calibri"/>
                          <a:cs typeface="Arial"/>
                        </a:rPr>
                        <a:t>(</a:t>
                      </a:r>
                      <a:r>
                        <a:rPr lang="pt-PT" sz="1400" b="1" dirty="0">
                          <a:effectLst/>
                          <a:latin typeface="Arial"/>
                          <a:ea typeface="Calibri"/>
                          <a:cs typeface="Arial"/>
                        </a:rPr>
                        <a:t>N = 183)</a:t>
                      </a:r>
                      <a:endParaRPr lang="en-US" sz="1400" dirty="0">
                        <a:effectLst/>
                        <a:latin typeface="Arial"/>
                        <a:ea typeface="Calibri"/>
                        <a:cs typeface="Arial"/>
                      </a:endParaRPr>
                    </a:p>
                  </a:txBody>
                  <a:tcPr marL="68580" marR="68580" marT="0" marB="0"/>
                </a:tc>
              </a:tr>
              <a:tr h="219903">
                <a:tc>
                  <a:txBody>
                    <a:bodyPr/>
                    <a:lstStyle/>
                    <a:p>
                      <a:pPr>
                        <a:lnSpc>
                          <a:spcPct val="115000"/>
                        </a:lnSpc>
                        <a:spcAft>
                          <a:spcPts val="0"/>
                        </a:spcAft>
                      </a:pPr>
                      <a:r>
                        <a:rPr lang="pt-PT" sz="1400">
                          <a:effectLst/>
                          <a:latin typeface="Arial"/>
                          <a:ea typeface="Calibri"/>
                          <a:cs typeface="Arial"/>
                        </a:rPr>
                        <a:t>Previous mSASSS (0-72)</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dirty="0">
                          <a:effectLst/>
                          <a:latin typeface="Arial"/>
                          <a:ea typeface="Calibri"/>
                          <a:cs typeface="Arial"/>
                        </a:rPr>
                        <a:t>1.03 (1.01; 1.05) </a:t>
                      </a:r>
                      <a:endParaRPr lang="en-US" sz="1400" dirty="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latin typeface="Arial"/>
                          <a:ea typeface="Calibri"/>
                          <a:cs typeface="Arial"/>
                        </a:rPr>
                        <a:t>1.03 (1.01; 1.05) </a:t>
                      </a:r>
                      <a:endParaRPr lang="en-US" sz="1400">
                        <a:effectLst/>
                        <a:latin typeface="Arial"/>
                        <a:ea typeface="Calibri"/>
                        <a:cs typeface="Arial"/>
                      </a:endParaRPr>
                    </a:p>
                  </a:txBody>
                  <a:tcPr marL="68580" marR="68580" marT="0" marB="0"/>
                </a:tc>
              </a:tr>
              <a:tr h="219903">
                <a:tc>
                  <a:txBody>
                    <a:bodyPr/>
                    <a:lstStyle/>
                    <a:p>
                      <a:pPr>
                        <a:lnSpc>
                          <a:spcPct val="115000"/>
                        </a:lnSpc>
                        <a:spcAft>
                          <a:spcPts val="0"/>
                        </a:spcAft>
                      </a:pPr>
                      <a:r>
                        <a:rPr lang="pt-PT" sz="1400">
                          <a:effectLst/>
                          <a:latin typeface="Arial"/>
                          <a:ea typeface="Calibri"/>
                          <a:cs typeface="Arial"/>
                        </a:rPr>
                        <a:t>ASDAS</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latin typeface="Arial"/>
                          <a:ea typeface="Calibri"/>
                          <a:cs typeface="Arial"/>
                        </a:rPr>
                        <a:t>0.72 (0.41; 1.04) </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dirty="0">
                          <a:effectLst/>
                          <a:latin typeface="Arial"/>
                          <a:ea typeface="Calibri"/>
                          <a:cs typeface="Arial"/>
                        </a:rPr>
                        <a:t>§</a:t>
                      </a:r>
                      <a:endParaRPr lang="en-US" sz="1400" dirty="0">
                        <a:effectLst/>
                        <a:latin typeface="Arial"/>
                        <a:ea typeface="Calibri"/>
                        <a:cs typeface="Arial"/>
                      </a:endParaRPr>
                    </a:p>
                  </a:txBody>
                  <a:tcPr marL="68580" marR="68580" marT="0" marB="0"/>
                </a:tc>
              </a:tr>
              <a:tr h="439806">
                <a:tc>
                  <a:txBody>
                    <a:bodyPr/>
                    <a:lstStyle/>
                    <a:p>
                      <a:pPr>
                        <a:lnSpc>
                          <a:spcPct val="115000"/>
                        </a:lnSpc>
                        <a:spcAft>
                          <a:spcPts val="0"/>
                        </a:spcAft>
                      </a:pPr>
                      <a:r>
                        <a:rPr lang="pt-PT" sz="1400">
                          <a:effectLst/>
                          <a:latin typeface="Arial"/>
                          <a:ea typeface="Calibri"/>
                          <a:cs typeface="Arial"/>
                        </a:rPr>
                        <a:t>ASDAS disease activity states</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latin typeface="Arial"/>
                          <a:ea typeface="Calibri"/>
                          <a:cs typeface="Arial"/>
                        </a:rPr>
                        <a:t> </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highlight>
                            <a:srgbClr val="FFFF00"/>
                          </a:highlight>
                          <a:latin typeface="Arial"/>
                          <a:ea typeface="Calibri"/>
                          <a:cs typeface="Arial"/>
                        </a:rPr>
                        <a:t> </a:t>
                      </a:r>
                      <a:endParaRPr lang="en-US" sz="1400">
                        <a:effectLst/>
                        <a:latin typeface="Arial"/>
                        <a:ea typeface="Calibri"/>
                        <a:cs typeface="Arial"/>
                      </a:endParaRPr>
                    </a:p>
                  </a:txBody>
                  <a:tcPr marL="68580" marR="68580" marT="0" marB="0"/>
                </a:tc>
              </a:tr>
              <a:tr h="439806">
                <a:tc>
                  <a:txBody>
                    <a:bodyPr/>
                    <a:lstStyle/>
                    <a:p>
                      <a:pPr>
                        <a:lnSpc>
                          <a:spcPct val="115000"/>
                        </a:lnSpc>
                        <a:spcAft>
                          <a:spcPts val="0"/>
                        </a:spcAft>
                      </a:pPr>
                      <a:r>
                        <a:rPr lang="pt-PT" sz="1400">
                          <a:effectLst/>
                          <a:latin typeface="Arial"/>
                          <a:ea typeface="Calibri"/>
                          <a:cs typeface="Arial"/>
                        </a:rPr>
                        <a:t>   - Moderate vs inactive (≥1.3 and &lt;2.1 vs &lt;1.3)</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latin typeface="Arial"/>
                          <a:ea typeface="Calibri"/>
                          <a:cs typeface="Arial"/>
                        </a:rPr>
                        <a:t>§</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latin typeface="Arial"/>
                          <a:ea typeface="Calibri"/>
                          <a:cs typeface="Arial"/>
                        </a:rPr>
                        <a:t>0.57 (-0.56; 1.69) </a:t>
                      </a:r>
                      <a:endParaRPr lang="en-US" sz="1400">
                        <a:effectLst/>
                        <a:latin typeface="Arial"/>
                        <a:ea typeface="Calibri"/>
                        <a:cs typeface="Arial"/>
                      </a:endParaRPr>
                    </a:p>
                  </a:txBody>
                  <a:tcPr marL="68580" marR="68580" marT="0" marB="0"/>
                </a:tc>
              </a:tr>
              <a:tr h="439806">
                <a:tc>
                  <a:txBody>
                    <a:bodyPr/>
                    <a:lstStyle/>
                    <a:p>
                      <a:pPr>
                        <a:lnSpc>
                          <a:spcPct val="115000"/>
                        </a:lnSpc>
                        <a:spcAft>
                          <a:spcPts val="0"/>
                        </a:spcAft>
                      </a:pPr>
                      <a:r>
                        <a:rPr lang="pt-PT" sz="1400">
                          <a:effectLst/>
                          <a:latin typeface="Arial"/>
                          <a:ea typeface="Calibri"/>
                          <a:cs typeface="Arial"/>
                        </a:rPr>
                        <a:t>   - High vs inactive (≥2.1 and ≤3.5 vs &lt;1.3)</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a:effectLst/>
                          <a:latin typeface="Arial"/>
                          <a:ea typeface="Calibri"/>
                          <a:cs typeface="Arial"/>
                        </a:rPr>
                        <a:t>§</a:t>
                      </a:r>
                      <a:endParaRPr lang="en-US" sz="1400">
                        <a:effectLst/>
                        <a:latin typeface="Arial"/>
                        <a:ea typeface="Calibri"/>
                        <a:cs typeface="Arial"/>
                      </a:endParaRPr>
                    </a:p>
                  </a:txBody>
                  <a:tcPr marL="68580" marR="68580" marT="0" marB="0"/>
                </a:tc>
                <a:tc>
                  <a:txBody>
                    <a:bodyPr/>
                    <a:lstStyle/>
                    <a:p>
                      <a:pPr algn="ctr">
                        <a:lnSpc>
                          <a:spcPct val="115000"/>
                        </a:lnSpc>
                        <a:spcAft>
                          <a:spcPts val="0"/>
                        </a:spcAft>
                      </a:pPr>
                      <a:r>
                        <a:rPr lang="pt-PT" sz="1400" dirty="0">
                          <a:effectLst/>
                          <a:latin typeface="Arial"/>
                          <a:ea typeface="Calibri"/>
                          <a:cs typeface="Arial"/>
                        </a:rPr>
                        <a:t>0.91 (-0.17; 1.99) </a:t>
                      </a:r>
                      <a:endParaRPr lang="en-US" sz="1400" dirty="0">
                        <a:effectLst/>
                        <a:latin typeface="Arial"/>
                        <a:ea typeface="Calibri"/>
                        <a:cs typeface="Arial"/>
                      </a:endParaRPr>
                    </a:p>
                  </a:txBody>
                  <a:tcPr marL="68580" marR="68580" marT="0" marB="0"/>
                </a:tc>
              </a:tr>
              <a:tr h="439806">
                <a:tc>
                  <a:txBody>
                    <a:bodyPr/>
                    <a:lstStyle/>
                    <a:p>
                      <a:pPr>
                        <a:lnSpc>
                          <a:spcPct val="115000"/>
                        </a:lnSpc>
                        <a:spcAft>
                          <a:spcPts val="0"/>
                        </a:spcAft>
                      </a:pPr>
                      <a:r>
                        <a:rPr lang="pt-PT" sz="1400" dirty="0">
                          <a:effectLst/>
                          <a:latin typeface="Arial"/>
                          <a:ea typeface="Calibri"/>
                          <a:cs typeface="Arial"/>
                        </a:rPr>
                        <a:t>   - </a:t>
                      </a:r>
                      <a:r>
                        <a:rPr lang="pt-PT" sz="1400" dirty="0" err="1">
                          <a:effectLst/>
                          <a:latin typeface="Arial"/>
                          <a:ea typeface="Calibri"/>
                          <a:cs typeface="Arial"/>
                        </a:rPr>
                        <a:t>Very</a:t>
                      </a:r>
                      <a:r>
                        <a:rPr lang="pt-PT" sz="1400" dirty="0">
                          <a:effectLst/>
                          <a:latin typeface="Arial"/>
                          <a:ea typeface="Calibri"/>
                          <a:cs typeface="Arial"/>
                        </a:rPr>
                        <a:t> </a:t>
                      </a:r>
                      <a:r>
                        <a:rPr lang="pt-PT" sz="1400" dirty="0" err="1">
                          <a:effectLst/>
                          <a:latin typeface="Arial"/>
                          <a:ea typeface="Calibri"/>
                          <a:cs typeface="Arial"/>
                        </a:rPr>
                        <a:t>high</a:t>
                      </a:r>
                      <a:r>
                        <a:rPr lang="pt-PT" sz="1400" dirty="0">
                          <a:effectLst/>
                          <a:latin typeface="Arial"/>
                          <a:ea typeface="Calibri"/>
                          <a:cs typeface="Arial"/>
                        </a:rPr>
                        <a:t> </a:t>
                      </a:r>
                      <a:r>
                        <a:rPr lang="pt-PT" sz="1400" dirty="0" err="1">
                          <a:effectLst/>
                          <a:latin typeface="Arial"/>
                          <a:ea typeface="Calibri"/>
                          <a:cs typeface="Arial"/>
                        </a:rPr>
                        <a:t>vs</a:t>
                      </a:r>
                      <a:r>
                        <a:rPr lang="pt-PT" sz="1400" dirty="0">
                          <a:effectLst/>
                          <a:latin typeface="Arial"/>
                          <a:ea typeface="Calibri"/>
                          <a:cs typeface="Arial"/>
                        </a:rPr>
                        <a:t> </a:t>
                      </a:r>
                      <a:r>
                        <a:rPr lang="pt-PT" sz="1400" dirty="0" err="1">
                          <a:effectLst/>
                          <a:latin typeface="Arial"/>
                          <a:ea typeface="Calibri"/>
                          <a:cs typeface="Arial"/>
                        </a:rPr>
                        <a:t>inactive</a:t>
                      </a:r>
                      <a:r>
                        <a:rPr lang="pt-PT" sz="1400" dirty="0">
                          <a:effectLst/>
                          <a:latin typeface="Arial"/>
                          <a:ea typeface="Calibri"/>
                          <a:cs typeface="Arial"/>
                        </a:rPr>
                        <a:t> (&gt;3.5 </a:t>
                      </a:r>
                      <a:r>
                        <a:rPr lang="pt-PT" sz="1400" dirty="0" err="1">
                          <a:effectLst/>
                          <a:latin typeface="Arial"/>
                          <a:ea typeface="Calibri"/>
                          <a:cs typeface="Arial"/>
                        </a:rPr>
                        <a:t>vs</a:t>
                      </a:r>
                      <a:r>
                        <a:rPr lang="pt-PT" sz="1400" dirty="0">
                          <a:effectLst/>
                          <a:latin typeface="Arial"/>
                          <a:ea typeface="Calibri"/>
                          <a:cs typeface="Arial"/>
                        </a:rPr>
                        <a:t> &lt;1.3)</a:t>
                      </a:r>
                      <a:endParaRPr lang="en-US" sz="1400" dirty="0">
                        <a:effectLst/>
                        <a:latin typeface="Arial"/>
                        <a:ea typeface="Calibri"/>
                        <a:cs typeface="Arial"/>
                      </a:endParaRPr>
                    </a:p>
                  </a:txBody>
                  <a:tcPr marL="68580" marR="68580" marT="0" marB="0"/>
                </a:tc>
                <a:tc>
                  <a:txBody>
                    <a:bodyPr/>
                    <a:lstStyle/>
                    <a:p>
                      <a:pPr algn="ctr">
                        <a:lnSpc>
                          <a:spcPct val="115000"/>
                        </a:lnSpc>
                        <a:spcAft>
                          <a:spcPts val="0"/>
                        </a:spcAft>
                      </a:pPr>
                      <a:r>
                        <a:rPr lang="pt-PT" sz="1400" dirty="0">
                          <a:effectLst/>
                          <a:latin typeface="Arial"/>
                          <a:ea typeface="Calibri"/>
                          <a:cs typeface="Arial"/>
                        </a:rPr>
                        <a:t>§</a:t>
                      </a:r>
                      <a:endParaRPr lang="en-US" sz="1400" dirty="0">
                        <a:effectLst/>
                        <a:latin typeface="Arial"/>
                        <a:ea typeface="Calibri"/>
                        <a:cs typeface="Arial"/>
                      </a:endParaRPr>
                    </a:p>
                  </a:txBody>
                  <a:tcPr marL="68580" marR="68580" marT="0" marB="0"/>
                </a:tc>
                <a:tc>
                  <a:txBody>
                    <a:bodyPr/>
                    <a:lstStyle/>
                    <a:p>
                      <a:pPr algn="ctr">
                        <a:lnSpc>
                          <a:spcPct val="115000"/>
                        </a:lnSpc>
                        <a:spcAft>
                          <a:spcPts val="0"/>
                        </a:spcAft>
                      </a:pPr>
                      <a:r>
                        <a:rPr lang="pt-PT" sz="1400" dirty="0">
                          <a:effectLst/>
                          <a:latin typeface="Arial"/>
                          <a:ea typeface="Calibri"/>
                          <a:cs typeface="Arial"/>
                        </a:rPr>
                        <a:t>2.31 (1.11;  3.51) </a:t>
                      </a:r>
                      <a:endParaRPr lang="en-US" sz="1400" dirty="0">
                        <a:effectLst/>
                        <a:latin typeface="Arial"/>
                        <a:ea typeface="Calibri"/>
                        <a:cs typeface="Arial"/>
                      </a:endParaRPr>
                    </a:p>
                  </a:txBody>
                  <a:tcPr marL="68580" marR="68580" marT="0" marB="0"/>
                </a:tc>
              </a:tr>
            </a:tbl>
          </a:graphicData>
        </a:graphic>
      </p:graphicFrame>
      <p:sp>
        <p:nvSpPr>
          <p:cNvPr id="5" name="TextBox 4"/>
          <p:cNvSpPr txBox="1"/>
          <p:nvPr/>
        </p:nvSpPr>
        <p:spPr>
          <a:xfrm>
            <a:off x="800100" y="5410200"/>
            <a:ext cx="7543800" cy="415498"/>
          </a:xfrm>
          <a:prstGeom prst="rect">
            <a:avLst/>
          </a:prstGeom>
          <a:noFill/>
        </p:spPr>
        <p:txBody>
          <a:bodyPr wrap="square" rtlCol="0">
            <a:spAutoFit/>
          </a:bodyPr>
          <a:lstStyle/>
          <a:p>
            <a:pPr fontAlgn="base">
              <a:spcBef>
                <a:spcPct val="0"/>
              </a:spcBef>
              <a:spcAft>
                <a:spcPct val="0"/>
              </a:spcAft>
            </a:pPr>
            <a:r>
              <a:rPr lang="en-US" sz="1050" dirty="0">
                <a:solidFill>
                  <a:prstClr val="black"/>
                </a:solidFill>
                <a:latin typeface="Arial" panose="020B0604020202020204" pitchFamily="34" charset="0"/>
                <a:ea typeface="ＭＳ Ｐゴシック" charset="0"/>
                <a:cs typeface="Arial" panose="020B0604020202020204" pitchFamily="34" charset="0"/>
              </a:rPr>
              <a:t>*All models are time-lagged (2 years of time lag) and auto-regressive (i.e. adjusted for mSASSS in the 2-years before). </a:t>
            </a:r>
            <a:r>
              <a:rPr lang="pt-PT" sz="1050" dirty="0" err="1">
                <a:solidFill>
                  <a:prstClr val="black"/>
                </a:solidFill>
                <a:latin typeface="Arial" panose="020B0604020202020204" pitchFamily="34" charset="0"/>
                <a:ea typeface="ＭＳ Ｐゴシック" charset="0"/>
                <a:cs typeface="Arial" panose="020B0604020202020204" pitchFamily="34" charset="0"/>
              </a:rPr>
              <a:t>ß</a:t>
            </a:r>
            <a:r>
              <a:rPr lang="pt-PT" sz="1050" dirty="0">
                <a:solidFill>
                  <a:prstClr val="black"/>
                </a:solidFill>
                <a:latin typeface="Arial" panose="020B0604020202020204" pitchFamily="34" charset="0"/>
                <a:ea typeface="ＭＳ Ｐゴシック" charset="0"/>
                <a:cs typeface="Arial" panose="020B0604020202020204" pitchFamily="34" charset="0"/>
              </a:rPr>
              <a:t> </a:t>
            </a:r>
            <a:r>
              <a:rPr lang="pt-PT" sz="1050" dirty="0" err="1">
                <a:solidFill>
                  <a:prstClr val="black"/>
                </a:solidFill>
                <a:latin typeface="Arial" panose="020B0604020202020204" pitchFamily="34" charset="0"/>
                <a:ea typeface="ＭＳ Ｐゴシック" charset="0"/>
                <a:cs typeface="Arial" panose="020B0604020202020204" pitchFamily="34" charset="0"/>
              </a:rPr>
              <a:t>reflect</a:t>
            </a:r>
            <a:r>
              <a:rPr lang="pt-PT" sz="1050" dirty="0">
                <a:solidFill>
                  <a:prstClr val="black"/>
                </a:solidFill>
                <a:latin typeface="Arial" panose="020B0604020202020204" pitchFamily="34" charset="0"/>
                <a:ea typeface="ＭＳ Ｐゴシック" charset="0"/>
                <a:cs typeface="Arial" panose="020B0604020202020204" pitchFamily="34" charset="0"/>
              </a:rPr>
              <a:t> </a:t>
            </a:r>
            <a:r>
              <a:rPr lang="pt-PT" sz="1050" dirty="0" err="1">
                <a:solidFill>
                  <a:prstClr val="black"/>
                </a:solidFill>
                <a:latin typeface="Arial" panose="020B0604020202020204" pitchFamily="34" charset="0"/>
                <a:ea typeface="ＭＳ Ｐゴシック" charset="0"/>
                <a:cs typeface="Arial" panose="020B0604020202020204" pitchFamily="34" charset="0"/>
              </a:rPr>
              <a:t>progression</a:t>
            </a:r>
            <a:r>
              <a:rPr lang="pt-PT" sz="1050" dirty="0">
                <a:solidFill>
                  <a:prstClr val="black"/>
                </a:solidFill>
                <a:latin typeface="Arial" panose="020B0604020202020204" pitchFamily="34" charset="0"/>
                <a:ea typeface="ＭＳ Ｐゴシック" charset="0"/>
                <a:cs typeface="Arial" panose="020B0604020202020204" pitchFamily="34" charset="0"/>
              </a:rPr>
              <a:t> </a:t>
            </a:r>
            <a:r>
              <a:rPr lang="pt-PT" sz="1050" dirty="0" err="1">
                <a:solidFill>
                  <a:prstClr val="black"/>
                </a:solidFill>
                <a:latin typeface="Arial" panose="020B0604020202020204" pitchFamily="34" charset="0"/>
                <a:ea typeface="ＭＳ Ｐゴシック" charset="0"/>
                <a:cs typeface="Arial" panose="020B0604020202020204" pitchFamily="34" charset="0"/>
              </a:rPr>
              <a:t>in</a:t>
            </a:r>
            <a:r>
              <a:rPr lang="pt-PT" sz="1050" dirty="0">
                <a:solidFill>
                  <a:prstClr val="black"/>
                </a:solidFill>
                <a:latin typeface="Arial" panose="020B0604020202020204" pitchFamily="34" charset="0"/>
                <a:ea typeface="ＭＳ Ｐゴシック" charset="0"/>
                <a:cs typeface="Arial" panose="020B0604020202020204" pitchFamily="34" charset="0"/>
              </a:rPr>
              <a:t> mSASSS </a:t>
            </a:r>
            <a:r>
              <a:rPr lang="pt-PT" sz="1050" dirty="0" err="1">
                <a:solidFill>
                  <a:prstClr val="black"/>
                </a:solidFill>
                <a:latin typeface="Arial" panose="020B0604020202020204" pitchFamily="34" charset="0"/>
                <a:ea typeface="ＭＳ Ｐゴシック" charset="0"/>
                <a:cs typeface="Arial" panose="020B0604020202020204" pitchFamily="34" charset="0"/>
              </a:rPr>
              <a:t>units</a:t>
            </a:r>
            <a:r>
              <a:rPr lang="pt-PT" sz="1050" dirty="0">
                <a:solidFill>
                  <a:prstClr val="black"/>
                </a:solidFill>
                <a:latin typeface="Arial" panose="020B0604020202020204" pitchFamily="34" charset="0"/>
                <a:ea typeface="ＭＳ Ｐゴシック" charset="0"/>
                <a:cs typeface="Arial" panose="020B0604020202020204" pitchFamily="34" charset="0"/>
              </a:rPr>
              <a:t> </a:t>
            </a:r>
            <a:r>
              <a:rPr lang="pt-PT" sz="1050" dirty="0" err="1">
                <a:solidFill>
                  <a:prstClr val="black"/>
                </a:solidFill>
                <a:latin typeface="Arial" panose="020B0604020202020204" pitchFamily="34" charset="0"/>
                <a:ea typeface="ＭＳ Ｐゴシック" charset="0"/>
                <a:cs typeface="Arial" panose="020B0604020202020204" pitchFamily="34" charset="0"/>
              </a:rPr>
              <a:t>over</a:t>
            </a:r>
            <a:r>
              <a:rPr lang="pt-PT" sz="1050" dirty="0">
                <a:solidFill>
                  <a:prstClr val="black"/>
                </a:solidFill>
                <a:latin typeface="Arial" panose="020B0604020202020204" pitchFamily="34" charset="0"/>
                <a:ea typeface="ＭＳ Ｐゴシック" charset="0"/>
                <a:cs typeface="Arial" panose="020B0604020202020204" pitchFamily="34" charset="0"/>
              </a:rPr>
              <a:t> 2 </a:t>
            </a:r>
            <a:r>
              <a:rPr lang="pt-PT" sz="1050" dirty="0" err="1" smtClean="0">
                <a:solidFill>
                  <a:prstClr val="black"/>
                </a:solidFill>
                <a:latin typeface="Arial" panose="020B0604020202020204" pitchFamily="34" charset="0"/>
                <a:ea typeface="ＭＳ Ｐゴシック" charset="0"/>
                <a:cs typeface="Arial" panose="020B0604020202020204" pitchFamily="34" charset="0"/>
              </a:rPr>
              <a:t>years</a:t>
            </a:r>
            <a:r>
              <a:rPr lang="pt-PT" sz="1050" dirty="0" smtClean="0">
                <a:solidFill>
                  <a:prstClr val="black"/>
                </a:solidFill>
                <a:latin typeface="Arial" panose="020B0604020202020204" pitchFamily="34" charset="0"/>
                <a:ea typeface="ＭＳ Ｐゴシック" charset="0"/>
                <a:cs typeface="Arial" panose="020B0604020202020204" pitchFamily="34" charset="0"/>
              </a:rPr>
              <a:t>. </a:t>
            </a:r>
            <a:r>
              <a:rPr lang="en-US" sz="1050" dirty="0" smtClean="0">
                <a:solidFill>
                  <a:prstClr val="black"/>
                </a:solidFill>
                <a:latin typeface="Arial" panose="020B0604020202020204" pitchFamily="34" charset="0"/>
                <a:ea typeface="ＭＳ Ｐゴシック" charset="0"/>
                <a:cs typeface="Arial" panose="020B0604020202020204" pitchFamily="34" charset="0"/>
              </a:rPr>
              <a:t>§ </a:t>
            </a:r>
            <a:r>
              <a:rPr lang="en-US" sz="1050" dirty="0">
                <a:solidFill>
                  <a:prstClr val="black"/>
                </a:solidFill>
                <a:latin typeface="Arial" panose="020B0604020202020204" pitchFamily="34" charset="0"/>
                <a:ea typeface="ＭＳ Ｐゴシック" charset="0"/>
                <a:cs typeface="Arial" panose="020B0604020202020204" pitchFamily="34" charset="0"/>
              </a:rPr>
              <a:t>Not included in the </a:t>
            </a:r>
            <a:r>
              <a:rPr lang="en-US" sz="1050" dirty="0" smtClean="0">
                <a:solidFill>
                  <a:prstClr val="black"/>
                </a:solidFill>
                <a:latin typeface="Arial" panose="020B0604020202020204" pitchFamily="34" charset="0"/>
                <a:ea typeface="ＭＳ Ｐゴシック" charset="0"/>
                <a:cs typeface="Arial" panose="020B0604020202020204" pitchFamily="34" charset="0"/>
              </a:rPr>
              <a:t>model</a:t>
            </a:r>
            <a:endParaRPr lang="en-US" dirty="0">
              <a:solidFill>
                <a:prstClr val="black"/>
              </a:solidFill>
              <a:latin typeface="Arial" panose="020B0604020202020204" pitchFamily="34" charset="0"/>
              <a:ea typeface="ＭＳ Ｐゴシック" charset="0"/>
              <a:cs typeface="Arial" panose="020B0604020202020204" pitchFamily="34" charset="0"/>
            </a:endParaRPr>
          </a:p>
        </p:txBody>
      </p:sp>
      <p:sp>
        <p:nvSpPr>
          <p:cNvPr id="9" name="Rounded Rectangle 8"/>
          <p:cNvSpPr/>
          <p:nvPr/>
        </p:nvSpPr>
        <p:spPr>
          <a:xfrm>
            <a:off x="3594720" y="3006600"/>
            <a:ext cx="2057400" cy="498600"/>
          </a:xfrm>
          <a:prstGeom prst="roundRect">
            <a:avLst/>
          </a:prstGeom>
          <a:noFill/>
          <a:ln w="25908">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10" name="Rounded Rectangle 9"/>
          <p:cNvSpPr/>
          <p:nvPr/>
        </p:nvSpPr>
        <p:spPr>
          <a:xfrm>
            <a:off x="6156176" y="2996952"/>
            <a:ext cx="2057400" cy="2438400"/>
          </a:xfrm>
          <a:prstGeom prst="roundRect">
            <a:avLst/>
          </a:prstGeom>
          <a:noFill/>
          <a:ln w="25908">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8" name="Rectangle 9"/>
          <p:cNvSpPr/>
          <p:nvPr/>
        </p:nvSpPr>
        <p:spPr>
          <a:xfrm>
            <a:off x="0" y="6658690"/>
            <a:ext cx="4271961" cy="184666"/>
          </a:xfrm>
          <a:prstGeom prst="rect">
            <a:avLst/>
          </a:prstGeom>
          <a:noFill/>
          <a:ln w="9525">
            <a:noFill/>
            <a:miter lim="800000"/>
            <a:headEnd/>
            <a:tailEnd/>
          </a:ln>
        </p:spPr>
        <p:txBody>
          <a:bodyPr wrap="square" bIns="0" anchor="b">
            <a:spAutoFit/>
          </a:bodyPr>
          <a:lstStyle/>
          <a:p>
            <a:pPr fontAlgn="base">
              <a:lnSpc>
                <a:spcPct val="90000"/>
              </a:lnSpc>
              <a:spcBef>
                <a:spcPct val="0"/>
              </a:spcBef>
              <a:spcAft>
                <a:spcPct val="0"/>
              </a:spcAft>
            </a:pPr>
            <a:r>
              <a:rPr lang="en-GB" sz="1000" dirty="0" err="1" smtClean="0">
                <a:solidFill>
                  <a:schemeClr val="bg1"/>
                </a:solidFill>
              </a:rPr>
              <a:t>Essers</a:t>
            </a:r>
            <a:r>
              <a:rPr lang="en-GB" sz="1000" dirty="0" smtClean="0">
                <a:solidFill>
                  <a:schemeClr val="bg1"/>
                </a:solidFill>
              </a:rPr>
              <a:t> I et al, Rheumatology </a:t>
            </a:r>
            <a:r>
              <a:rPr lang="en-GB" sz="1000" dirty="0">
                <a:solidFill>
                  <a:schemeClr val="bg1"/>
                </a:solidFill>
              </a:rPr>
              <a:t>(Oxford). 2015 Apr;54(4):633-40.</a:t>
            </a:r>
            <a:endParaRPr lang="en-US" sz="1000" dirty="0">
              <a:solidFill>
                <a:schemeClr val="bg1"/>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59685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624" y="327500"/>
            <a:ext cx="8015287" cy="671189"/>
          </a:xfrm>
        </p:spPr>
        <p:txBody>
          <a:bodyPr>
            <a:noAutofit/>
          </a:bodyPr>
          <a:lstStyle/>
          <a:p>
            <a:r>
              <a:rPr lang="en-US" altLang="en-US" sz="3200" dirty="0">
                <a:cs typeface="Arial" panose="020B0604020202020204" pitchFamily="34" charset="0"/>
              </a:rPr>
              <a:t>TNF blockade has good symptomatic efficacy in </a:t>
            </a:r>
            <a:r>
              <a:rPr lang="en-US" altLang="en-US" sz="3200" dirty="0" err="1">
                <a:cs typeface="Arial" panose="020B0604020202020204" pitchFamily="34" charset="0"/>
              </a:rPr>
              <a:t>SpA</a:t>
            </a:r>
            <a:r>
              <a:rPr lang="en-US" altLang="en-US" sz="3200" dirty="0">
                <a:cs typeface="Arial" panose="020B0604020202020204" pitchFamily="34" charset="0"/>
              </a:rPr>
              <a:t> </a:t>
            </a:r>
            <a:r>
              <a:rPr lang="de-DE" sz="3200" dirty="0" smtClean="0"/>
              <a:t>*</a:t>
            </a:r>
            <a:endParaRPr lang="en-GB" sz="3200" dirty="0"/>
          </a:p>
        </p:txBody>
      </p:sp>
      <p:sp>
        <p:nvSpPr>
          <p:cNvPr id="7" name="Text Placeholder 6"/>
          <p:cNvSpPr>
            <a:spLocks noGrp="1"/>
          </p:cNvSpPr>
          <p:nvPr>
            <p:ph type="body" sz="quarter" idx="13"/>
          </p:nvPr>
        </p:nvSpPr>
        <p:spPr/>
        <p:txBody>
          <a:bodyPr/>
          <a:lstStyle/>
          <a:p>
            <a:endParaRPr lang="en-GB"/>
          </a:p>
        </p:txBody>
      </p:sp>
      <p:sp>
        <p:nvSpPr>
          <p:cNvPr id="13" name="Footer Placeholder 12"/>
          <p:cNvSpPr>
            <a:spLocks noGrp="1"/>
          </p:cNvSpPr>
          <p:nvPr>
            <p:ph type="ftr" sz="quarter" idx="4294967295"/>
          </p:nvPr>
        </p:nvSpPr>
        <p:spPr>
          <a:xfrm>
            <a:off x="0" y="6167438"/>
            <a:ext cx="8423275" cy="476250"/>
          </a:xfrm>
          <a:prstGeom prst="rect">
            <a:avLst/>
          </a:prstGeom>
        </p:spPr>
        <p:txBody>
          <a:bodyPr/>
          <a:lstStyle/>
          <a:p>
            <a:r>
              <a:rPr lang="de-DE" sz="1000" baseline="30000" dirty="0" smtClean="0"/>
              <a:t>1</a:t>
            </a:r>
            <a:r>
              <a:rPr lang="de-DE" sz="1000" dirty="0" smtClean="0"/>
              <a:t>van der Heijde D, et al. Arthritis Rheum 2005;52:582–91</a:t>
            </a:r>
            <a:r>
              <a:rPr lang="de-DE" sz="1000" dirty="0"/>
              <a:t>; </a:t>
            </a:r>
            <a:r>
              <a:rPr lang="de-DE" sz="1000" baseline="30000" dirty="0" smtClean="0"/>
              <a:t>2</a:t>
            </a:r>
            <a:r>
              <a:rPr lang="de-DE" sz="1000" dirty="0" smtClean="0"/>
              <a:t>Davis JC, </a:t>
            </a:r>
            <a:r>
              <a:rPr lang="de-DE" sz="1000" dirty="0"/>
              <a:t>et </a:t>
            </a:r>
            <a:r>
              <a:rPr lang="de-DE" sz="1000" dirty="0" smtClean="0"/>
              <a:t>al. </a:t>
            </a:r>
            <a:r>
              <a:rPr lang="de-DE" sz="1000" dirty="0"/>
              <a:t>Ann Rheum Dis </a:t>
            </a:r>
            <a:r>
              <a:rPr lang="de-DE" sz="1000" dirty="0" smtClean="0"/>
              <a:t>2005;64:1557</a:t>
            </a:r>
            <a:r>
              <a:rPr lang="de-DE" sz="1000" dirty="0"/>
              <a:t>–</a:t>
            </a:r>
            <a:r>
              <a:rPr lang="de-DE" sz="1000" dirty="0" smtClean="0"/>
              <a:t>62; </a:t>
            </a:r>
            <a:r>
              <a:rPr lang="de-DE" sz="1000" baseline="30000" dirty="0" smtClean="0"/>
              <a:t>3</a:t>
            </a:r>
            <a:r>
              <a:rPr lang="de-DE" sz="1000" dirty="0" smtClean="0"/>
              <a:t>van </a:t>
            </a:r>
            <a:r>
              <a:rPr lang="de-DE" sz="1000" dirty="0"/>
              <a:t>der </a:t>
            </a:r>
            <a:r>
              <a:rPr lang="de-DE" sz="1000" dirty="0" smtClean="0"/>
              <a:t>Heijde D, </a:t>
            </a:r>
            <a:r>
              <a:rPr lang="de-DE" sz="1000" dirty="0"/>
              <a:t>et al. Arthritis Rheum </a:t>
            </a:r>
            <a:r>
              <a:rPr lang="de-DE" sz="1000" dirty="0" smtClean="0"/>
              <a:t>2006;54:2136</a:t>
            </a:r>
            <a:r>
              <a:rPr lang="de-DE" sz="1000" dirty="0"/>
              <a:t>–</a:t>
            </a:r>
            <a:r>
              <a:rPr lang="de-DE" sz="1000" dirty="0" smtClean="0"/>
              <a:t>46</a:t>
            </a:r>
          </a:p>
          <a:p>
            <a:r>
              <a:rPr lang="de-DE" sz="1000" baseline="30000" dirty="0" smtClean="0"/>
              <a:t>4</a:t>
            </a:r>
            <a:r>
              <a:rPr lang="de-DE" sz="1000" dirty="0" smtClean="0"/>
              <a:t>Inman RD, </a:t>
            </a:r>
            <a:r>
              <a:rPr lang="de-DE" sz="1000" dirty="0"/>
              <a:t>et al. Arthritis Rheum </a:t>
            </a:r>
            <a:r>
              <a:rPr lang="de-DE" sz="1000" dirty="0" smtClean="0"/>
              <a:t>2008;58:3402</a:t>
            </a:r>
            <a:r>
              <a:rPr lang="de-DE" sz="1000" dirty="0"/>
              <a:t>–</a:t>
            </a:r>
            <a:r>
              <a:rPr lang="de-DE" sz="1000" dirty="0" smtClean="0"/>
              <a:t>12; </a:t>
            </a:r>
            <a:r>
              <a:rPr lang="de-DE" sz="1000" baseline="30000" dirty="0" smtClean="0"/>
              <a:t>5</a:t>
            </a:r>
            <a:r>
              <a:rPr lang="de-DE" sz="1000" dirty="0" smtClean="0"/>
              <a:t>Landewé R, et </a:t>
            </a:r>
            <a:r>
              <a:rPr lang="de-DE" sz="1000" dirty="0"/>
              <a:t>al. Ann Rheum Dis </a:t>
            </a:r>
            <a:r>
              <a:rPr lang="de-DE" sz="1000" dirty="0" smtClean="0"/>
              <a:t>2014;73:39</a:t>
            </a:r>
            <a:r>
              <a:rPr lang="de-DE" sz="1000" dirty="0"/>
              <a:t>–</a:t>
            </a:r>
            <a:r>
              <a:rPr lang="de-DE" sz="1000" dirty="0" smtClean="0"/>
              <a:t>47 </a:t>
            </a:r>
            <a:endParaRPr lang="de-DE" sz="1000" dirty="0"/>
          </a:p>
        </p:txBody>
      </p:sp>
      <p:graphicFrame>
        <p:nvGraphicFramePr>
          <p:cNvPr id="4" name="Object 3"/>
          <p:cNvGraphicFramePr>
            <a:graphicFrameLocks noChangeAspect="1"/>
          </p:cNvGraphicFramePr>
          <p:nvPr>
            <p:extLst>
              <p:ext uri="{D42A27DB-BD31-4B8C-83A1-F6EECF244321}">
                <p14:modId xmlns:p14="http://schemas.microsoft.com/office/powerpoint/2010/main" val="3815910824"/>
              </p:ext>
            </p:extLst>
          </p:nvPr>
        </p:nvGraphicFramePr>
        <p:xfrm>
          <a:off x="1045855" y="1687004"/>
          <a:ext cx="6863468" cy="3600921"/>
        </p:xfrm>
        <a:graphic>
          <a:graphicData uri="http://schemas.openxmlformats.org/presentationml/2006/ole">
            <mc:AlternateContent xmlns:mc="http://schemas.openxmlformats.org/markup-compatibility/2006">
              <mc:Choice xmlns:v="urn:schemas-microsoft-com:vml" Requires="v">
                <p:oleObj spid="_x0000_s6159" name="Arbeitsblatt" r:id="rId5" imgW="9077134" imgH="3571946" progId="Excel.Sheet.8">
                  <p:embed/>
                </p:oleObj>
              </mc:Choice>
              <mc:Fallback>
                <p:oleObj name="Arbeitsblatt" r:id="rId5" imgW="9077134" imgH="3571946"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855" y="1687004"/>
                        <a:ext cx="6863468" cy="3600921"/>
                      </a:xfrm>
                      <a:prstGeom prst="rect">
                        <a:avLst/>
                      </a:prstGeom>
                    </p:spPr>
                  </p:pic>
                </p:oleObj>
              </mc:Fallback>
            </mc:AlternateContent>
          </a:graphicData>
        </a:graphic>
      </p:graphicFrame>
      <p:sp>
        <p:nvSpPr>
          <p:cNvPr id="5" name="Text Box 5"/>
          <p:cNvSpPr txBox="1">
            <a:spLocks noChangeArrowheads="1"/>
          </p:cNvSpPr>
          <p:nvPr/>
        </p:nvSpPr>
        <p:spPr bwMode="auto">
          <a:xfrm>
            <a:off x="2786651" y="5164814"/>
            <a:ext cx="11328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de-DE" sz="1000" b="1" dirty="0">
                <a:solidFill>
                  <a:srgbClr val="000000"/>
                </a:solidFill>
                <a:cs typeface="Arial" charset="0"/>
              </a:rPr>
              <a:t>Etanercept</a:t>
            </a:r>
            <a:r>
              <a:rPr lang="de-DE" sz="1000" b="1" baseline="30000" dirty="0">
                <a:solidFill>
                  <a:srgbClr val="000000"/>
                </a:solidFill>
                <a:cs typeface="Arial" charset="0"/>
              </a:rPr>
              <a:t>2</a:t>
            </a:r>
            <a:r>
              <a:rPr lang="de-DE" sz="1000" b="1" dirty="0">
                <a:solidFill>
                  <a:srgbClr val="000000"/>
                </a:solidFill>
                <a:cs typeface="Arial" charset="0"/>
              </a:rPr>
              <a:t>  Placebo</a:t>
            </a:r>
          </a:p>
        </p:txBody>
      </p:sp>
      <p:sp>
        <p:nvSpPr>
          <p:cNvPr id="6" name="Text Box 6"/>
          <p:cNvSpPr txBox="1">
            <a:spLocks noChangeArrowheads="1"/>
          </p:cNvSpPr>
          <p:nvPr/>
        </p:nvSpPr>
        <p:spPr bwMode="auto">
          <a:xfrm>
            <a:off x="4022339" y="5159577"/>
            <a:ext cx="1188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de-DE" sz="1000" b="1" dirty="0">
                <a:solidFill>
                  <a:srgbClr val="000000"/>
                </a:solidFill>
                <a:cs typeface="Arial" charset="0"/>
              </a:rPr>
              <a:t>Adalimumab</a:t>
            </a:r>
            <a:r>
              <a:rPr lang="de-DE" sz="1000" b="1" baseline="30000" dirty="0">
                <a:solidFill>
                  <a:srgbClr val="000000"/>
                </a:solidFill>
                <a:cs typeface="Arial" charset="0"/>
              </a:rPr>
              <a:t>3</a:t>
            </a:r>
            <a:r>
              <a:rPr lang="de-DE" sz="1000" b="1" dirty="0">
                <a:solidFill>
                  <a:srgbClr val="000000"/>
                </a:solidFill>
                <a:cs typeface="Arial" charset="0"/>
              </a:rPr>
              <a:t> Placebo</a:t>
            </a:r>
          </a:p>
        </p:txBody>
      </p:sp>
      <p:sp>
        <p:nvSpPr>
          <p:cNvPr id="8" name="Text Box 4"/>
          <p:cNvSpPr txBox="1">
            <a:spLocks noChangeArrowheads="1"/>
          </p:cNvSpPr>
          <p:nvPr/>
        </p:nvSpPr>
        <p:spPr bwMode="auto">
          <a:xfrm>
            <a:off x="1583570" y="5164814"/>
            <a:ext cx="1082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de-DE" sz="1000" b="1" dirty="0">
                <a:solidFill>
                  <a:srgbClr val="000000"/>
                </a:solidFill>
                <a:cs typeface="Arial" charset="0"/>
              </a:rPr>
              <a:t>Infliximab</a:t>
            </a:r>
            <a:r>
              <a:rPr lang="de-DE" sz="1000" b="1" baseline="30000" dirty="0">
                <a:solidFill>
                  <a:srgbClr val="000000"/>
                </a:solidFill>
                <a:cs typeface="Arial" charset="0"/>
              </a:rPr>
              <a:t>1</a:t>
            </a:r>
            <a:r>
              <a:rPr lang="de-DE" sz="1000" b="1" dirty="0">
                <a:solidFill>
                  <a:srgbClr val="000000"/>
                </a:solidFill>
                <a:cs typeface="Arial" charset="0"/>
              </a:rPr>
              <a:t>  Placebo</a:t>
            </a:r>
          </a:p>
        </p:txBody>
      </p:sp>
      <p:sp>
        <p:nvSpPr>
          <p:cNvPr id="10" name="Text Box 6"/>
          <p:cNvSpPr txBox="1">
            <a:spLocks noChangeArrowheads="1"/>
          </p:cNvSpPr>
          <p:nvPr/>
        </p:nvSpPr>
        <p:spPr bwMode="auto">
          <a:xfrm>
            <a:off x="5271238" y="5176870"/>
            <a:ext cx="1138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de-DE" sz="1000" b="1" dirty="0">
                <a:solidFill>
                  <a:srgbClr val="000000"/>
                </a:solidFill>
                <a:cs typeface="Arial" charset="0"/>
              </a:rPr>
              <a:t>Golimumab</a:t>
            </a:r>
            <a:r>
              <a:rPr lang="de-DE" sz="1000" b="1" baseline="30000" dirty="0">
                <a:solidFill>
                  <a:srgbClr val="000000"/>
                </a:solidFill>
                <a:cs typeface="Arial" charset="0"/>
              </a:rPr>
              <a:t>4</a:t>
            </a:r>
            <a:r>
              <a:rPr lang="de-DE" sz="1000" b="1" dirty="0">
                <a:solidFill>
                  <a:srgbClr val="000000"/>
                </a:solidFill>
                <a:cs typeface="Arial" charset="0"/>
              </a:rPr>
              <a:t> Placebo</a:t>
            </a:r>
          </a:p>
        </p:txBody>
      </p:sp>
      <p:sp>
        <p:nvSpPr>
          <p:cNvPr id="11" name="Text Box 6"/>
          <p:cNvSpPr txBox="1">
            <a:spLocks noChangeArrowheads="1"/>
          </p:cNvSpPr>
          <p:nvPr/>
        </p:nvSpPr>
        <p:spPr bwMode="auto">
          <a:xfrm>
            <a:off x="6409443" y="5099924"/>
            <a:ext cx="12212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r>
              <a:rPr lang="de-DE" sz="1000" b="1" dirty="0">
                <a:solidFill>
                  <a:srgbClr val="000000"/>
                </a:solidFill>
                <a:cs typeface="Arial" charset="0"/>
              </a:rPr>
              <a:t>Certolizumab</a:t>
            </a:r>
            <a:r>
              <a:rPr lang="de-DE" sz="1000" b="1" baseline="30000" dirty="0">
                <a:solidFill>
                  <a:srgbClr val="000000"/>
                </a:solidFill>
                <a:cs typeface="Arial" charset="0"/>
              </a:rPr>
              <a:t>5</a:t>
            </a:r>
            <a:r>
              <a:rPr lang="de-DE" sz="1000" b="1" dirty="0">
                <a:solidFill>
                  <a:srgbClr val="000000"/>
                </a:solidFill>
                <a:cs typeface="Arial" charset="0"/>
              </a:rPr>
              <a:t> Placebo</a:t>
            </a:r>
          </a:p>
          <a:p>
            <a:pPr fontAlgn="base">
              <a:spcBef>
                <a:spcPct val="0"/>
              </a:spcBef>
              <a:spcAft>
                <a:spcPct val="0"/>
              </a:spcAft>
            </a:pPr>
            <a:r>
              <a:rPr lang="de-DE" sz="1000" b="1" dirty="0">
                <a:solidFill>
                  <a:srgbClr val="000000"/>
                </a:solidFill>
                <a:cs typeface="Arial" charset="0"/>
              </a:rPr>
              <a:t>      pegol</a:t>
            </a:r>
          </a:p>
        </p:txBody>
      </p:sp>
      <p:cxnSp>
        <p:nvCxnSpPr>
          <p:cNvPr id="16" name="Straight Connector 15"/>
          <p:cNvCxnSpPr/>
          <p:nvPr/>
        </p:nvCxnSpPr>
        <p:spPr bwMode="auto">
          <a:xfrm flipV="1">
            <a:off x="1476632" y="4967416"/>
            <a:ext cx="5968314" cy="8238"/>
          </a:xfrm>
          <a:prstGeom prst="line">
            <a:avLst/>
          </a:prstGeom>
          <a:ln>
            <a:solidFill>
              <a:srgbClr val="000000"/>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17849" y="5658149"/>
            <a:ext cx="4692558" cy="307777"/>
          </a:xfrm>
          <a:prstGeom prst="rect">
            <a:avLst/>
          </a:prstGeom>
          <a:noFill/>
        </p:spPr>
        <p:txBody>
          <a:bodyPr wrap="square" rtlCol="0">
            <a:spAutoFit/>
          </a:bodyPr>
          <a:lstStyle/>
          <a:p>
            <a:r>
              <a:rPr lang="en-GB" sz="1400" dirty="0" smtClean="0">
                <a:solidFill>
                  <a:srgbClr val="000000"/>
                </a:solidFill>
              </a:rPr>
              <a:t>*Different studies. No head to head comparison</a:t>
            </a:r>
            <a:endParaRPr lang="en-GB" sz="1400" dirty="0">
              <a:solidFill>
                <a:srgbClr val="000000"/>
              </a:solidFill>
            </a:endParaRPr>
          </a:p>
        </p:txBody>
      </p:sp>
      <p:pic>
        <p:nvPicPr>
          <p:cNvPr id="15" name="Picture 14"/>
          <p:cNvPicPr>
            <a:picLocks noChangeAspect="1"/>
          </p:cNvPicPr>
          <p:nvPr/>
        </p:nvPicPr>
        <p:blipFill>
          <a:blip r:embed="rId7"/>
          <a:stretch>
            <a:fillRect/>
          </a:stretch>
        </p:blipFill>
        <p:spPr>
          <a:xfrm>
            <a:off x="8315325" y="5953126"/>
            <a:ext cx="828675" cy="904875"/>
          </a:xfrm>
          <a:prstGeom prst="rect">
            <a:avLst/>
          </a:prstGeom>
        </p:spPr>
      </p:pic>
      <p:sp>
        <p:nvSpPr>
          <p:cNvPr id="3" name="TextBox 2"/>
          <p:cNvSpPr txBox="1"/>
          <p:nvPr/>
        </p:nvSpPr>
        <p:spPr>
          <a:xfrm rot="16200000">
            <a:off x="-229354" y="3302797"/>
            <a:ext cx="2016226" cy="369332"/>
          </a:xfrm>
          <a:prstGeom prst="rect">
            <a:avLst/>
          </a:prstGeom>
          <a:noFill/>
        </p:spPr>
        <p:txBody>
          <a:bodyPr wrap="square" rtlCol="0">
            <a:spAutoFit/>
          </a:bodyPr>
          <a:lstStyle/>
          <a:p>
            <a:pPr algn="ctr"/>
            <a:r>
              <a:rPr lang="de-DE" b="1" dirty="0" smtClean="0">
                <a:solidFill>
                  <a:srgbClr val="000000"/>
                </a:solidFill>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ASAS40</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cs typeface="Arial" panose="020B0604020202020204" pitchFamily="34" charset="0"/>
              </a:rPr>
              <a:t>ASAS40 response after 12 and 24 weeks of </a:t>
            </a:r>
            <a:r>
              <a:rPr lang="en-GB" sz="3200" dirty="0" err="1">
                <a:cs typeface="Arial" panose="020B0604020202020204" pitchFamily="34" charset="0"/>
              </a:rPr>
              <a:t>Certolizumab</a:t>
            </a:r>
            <a:r>
              <a:rPr lang="en-GB" sz="3200" dirty="0">
                <a:cs typeface="Arial" panose="020B0604020202020204" pitchFamily="34" charset="0"/>
              </a:rPr>
              <a:t> </a:t>
            </a:r>
            <a:r>
              <a:rPr lang="en-GB" sz="3200" dirty="0" err="1" smtClean="0">
                <a:cs typeface="Arial" panose="020B0604020202020204" pitchFamily="34" charset="0"/>
              </a:rPr>
              <a:t>pegol</a:t>
            </a:r>
            <a:r>
              <a:rPr lang="en-GB" sz="3200" dirty="0" smtClean="0">
                <a:cs typeface="Arial" panose="020B0604020202020204" pitchFamily="34" charset="0"/>
              </a:rPr>
              <a:t>  in </a:t>
            </a:r>
            <a:r>
              <a:rPr lang="en-GB" sz="3200" dirty="0" err="1" smtClean="0">
                <a:cs typeface="Arial" panose="020B0604020202020204" pitchFamily="34" charset="0"/>
              </a:rPr>
              <a:t>axSpA</a:t>
            </a:r>
            <a:r>
              <a:rPr lang="en-GB" sz="3200" dirty="0" smtClean="0">
                <a:cs typeface="Arial" panose="020B0604020202020204" pitchFamily="34" charset="0"/>
              </a:rPr>
              <a:t> and </a:t>
            </a:r>
            <a:r>
              <a:rPr lang="en-GB" sz="3200" dirty="0" err="1" smtClean="0">
                <a:cs typeface="Arial" panose="020B0604020202020204" pitchFamily="34" charset="0"/>
              </a:rPr>
              <a:t>nr-axSpA</a:t>
            </a:r>
            <a:endParaRPr lang="en-GB" sz="3200" dirty="0">
              <a:cs typeface="Arial" panose="020B0604020202020204" pitchFamily="34" charset="0"/>
            </a:endParaRPr>
          </a:p>
        </p:txBody>
      </p:sp>
      <p:sp>
        <p:nvSpPr>
          <p:cNvPr id="6" name="Footer Placeholder 24"/>
          <p:cNvSpPr>
            <a:spLocks noGrp="1"/>
          </p:cNvSpPr>
          <p:nvPr>
            <p:ph type="ftr" sz="quarter" idx="4294967295"/>
          </p:nvPr>
        </p:nvSpPr>
        <p:spPr>
          <a:xfrm>
            <a:off x="0" y="6273800"/>
            <a:ext cx="7058025" cy="263525"/>
          </a:xfrm>
          <a:prstGeom prst="rect">
            <a:avLst/>
          </a:prstGeom>
        </p:spPr>
        <p:txBody>
          <a:bodyPr/>
          <a:lstStyle/>
          <a:p>
            <a:r>
              <a:rPr lang="da-DK" sz="1000" dirty="0" smtClean="0"/>
              <a:t>Landewé R, et al. Ann Rheum Dis 2014;73:39–47 </a:t>
            </a:r>
            <a:endParaRPr lang="de-DE" sz="1000" dirty="0"/>
          </a:p>
        </p:txBody>
      </p:sp>
      <p:pic>
        <p:nvPicPr>
          <p:cNvPr id="9" name="Content Placeholder 8"/>
          <p:cNvPicPr>
            <a:picLocks noGrp="1" noChangeAspect="1"/>
          </p:cNvPicPr>
          <p:nvPr>
            <p:ph idx="4294967295"/>
          </p:nvPr>
        </p:nvPicPr>
        <p:blipFill>
          <a:blip r:embed="rId3"/>
          <a:stretch>
            <a:fillRect/>
          </a:stretch>
        </p:blipFill>
        <p:spPr>
          <a:xfrm>
            <a:off x="1258888" y="1885950"/>
            <a:ext cx="6626225" cy="4525963"/>
          </a:xfrm>
          <a:prstGeom prst="rect">
            <a:avLst/>
          </a:prstGeom>
        </p:spPr>
      </p:pic>
      <p:sp>
        <p:nvSpPr>
          <p:cNvPr id="5" name="Rectangle 4"/>
          <p:cNvSpPr>
            <a:spLocks noChangeArrowheads="1"/>
          </p:cNvSpPr>
          <p:nvPr/>
        </p:nvSpPr>
        <p:spPr bwMode="auto">
          <a:xfrm>
            <a:off x="457200" y="1424768"/>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ＭＳ Ｐゴシック" charset="0"/>
                <a:cs typeface="+mn-cs"/>
              </a:defRPr>
            </a:lvl1pPr>
            <a:lvl2pPr marL="457200" algn="ctr" rtl="0" fontAlgn="base">
              <a:spcBef>
                <a:spcPct val="0"/>
              </a:spcBef>
              <a:spcAft>
                <a:spcPct val="0"/>
              </a:spcAft>
              <a:defRPr kern="1200">
                <a:solidFill>
                  <a:schemeClr val="tx1"/>
                </a:solidFill>
                <a:latin typeface="Arial" charset="0"/>
                <a:ea typeface="ＭＳ Ｐゴシック" charset="0"/>
                <a:cs typeface="+mn-cs"/>
              </a:defRPr>
            </a:lvl2pPr>
            <a:lvl3pPr marL="914400" algn="ctr" rtl="0" fontAlgn="base">
              <a:spcBef>
                <a:spcPct val="0"/>
              </a:spcBef>
              <a:spcAft>
                <a:spcPct val="0"/>
              </a:spcAft>
              <a:defRPr kern="1200">
                <a:solidFill>
                  <a:schemeClr val="tx1"/>
                </a:solidFill>
                <a:latin typeface="Arial" charset="0"/>
                <a:ea typeface="ＭＳ Ｐゴシック" charset="0"/>
                <a:cs typeface="+mn-cs"/>
              </a:defRPr>
            </a:lvl3pPr>
            <a:lvl4pPr marL="1371600" algn="ctr" rtl="0" fontAlgn="base">
              <a:spcBef>
                <a:spcPct val="0"/>
              </a:spcBef>
              <a:spcAft>
                <a:spcPct val="0"/>
              </a:spcAft>
              <a:defRPr kern="1200">
                <a:solidFill>
                  <a:schemeClr val="tx1"/>
                </a:solidFill>
                <a:latin typeface="Arial" charset="0"/>
                <a:ea typeface="ＭＳ Ｐゴシック" charset="0"/>
                <a:cs typeface="+mn-cs"/>
              </a:defRPr>
            </a:lvl4pPr>
            <a:lvl5pPr marL="1828800" algn="ctr"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r>
              <a:rPr lang="en-US" sz="1200" b="1" dirty="0" smtClean="0">
                <a:solidFill>
                  <a:srgbClr val="000000"/>
                </a:solidFill>
                <a:cs typeface="Times New Roman" charset="0"/>
              </a:rPr>
              <a:t>RAPID-axSpA Study: </a:t>
            </a:r>
            <a:r>
              <a:rPr lang="de-DE" sz="1200" b="1" dirty="0" smtClean="0">
                <a:solidFill>
                  <a:srgbClr val="000000"/>
                </a:solidFill>
                <a:cs typeface="Times New Roman" charset="0"/>
              </a:rPr>
              <a:t>200 mg Certolizumab pegol s.c. EOW vs 400 mg Certolizumab pegol s.c. every four weeks vs</a:t>
            </a:r>
            <a:r>
              <a:rPr lang="de-DE" sz="1200" dirty="0" smtClean="0">
                <a:solidFill>
                  <a:srgbClr val="000000"/>
                </a:solidFill>
                <a:cs typeface="Times New Roman" charset="0"/>
              </a:rPr>
              <a:t> </a:t>
            </a:r>
            <a:r>
              <a:rPr lang="de-DE" sz="1200" b="1" dirty="0" smtClean="0">
                <a:solidFill>
                  <a:srgbClr val="000000"/>
                </a:solidFill>
                <a:cs typeface="Times New Roman" charset="0"/>
              </a:rPr>
              <a:t>placebo</a:t>
            </a:r>
          </a:p>
        </p:txBody>
      </p:sp>
      <p:pic>
        <p:nvPicPr>
          <p:cNvPr id="10" name="Picture 9"/>
          <p:cNvPicPr>
            <a:picLocks noChangeAspect="1"/>
          </p:cNvPicPr>
          <p:nvPr/>
        </p:nvPicPr>
        <p:blipFill>
          <a:blip r:embed="rId4"/>
          <a:stretch>
            <a:fillRect/>
          </a:stretch>
        </p:blipFill>
        <p:spPr>
          <a:xfrm>
            <a:off x="8315325" y="5953126"/>
            <a:ext cx="828675" cy="904875"/>
          </a:xfrm>
          <a:prstGeom prst="rect">
            <a:avLst/>
          </a:prstGeom>
        </p:spPr>
      </p:pic>
    </p:spTree>
    <p:extLst>
      <p:ext uri="{BB962C8B-B14F-4D97-AF65-F5344CB8AC3E}">
        <p14:creationId xmlns:p14="http://schemas.microsoft.com/office/powerpoint/2010/main" val="12252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14375" y="327500"/>
            <a:ext cx="7699374" cy="671189"/>
          </a:xfrm>
        </p:spPr>
        <p:txBody>
          <a:bodyPr>
            <a:normAutofit/>
          </a:bodyPr>
          <a:lstStyle/>
          <a:p>
            <a:pPr algn="r" eaLnBrk="1" hangingPunct="1"/>
            <a:r>
              <a:rPr lang="en-US" altLang="en-US" dirty="0" smtClean="0"/>
              <a:t>The problem</a:t>
            </a:r>
          </a:p>
        </p:txBody>
      </p:sp>
      <p:sp>
        <p:nvSpPr>
          <p:cNvPr id="2" name="Text Placeholder 1"/>
          <p:cNvSpPr>
            <a:spLocks noGrp="1"/>
          </p:cNvSpPr>
          <p:nvPr>
            <p:ph type="body" sz="quarter" idx="13"/>
          </p:nvPr>
        </p:nvSpPr>
        <p:spPr/>
        <p:txBody>
          <a:bodyPr/>
          <a:lstStyle/>
          <a:p>
            <a:endParaRPr lang="en-GB"/>
          </a:p>
        </p:txBody>
      </p:sp>
      <p:pic>
        <p:nvPicPr>
          <p:cNvPr id="8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406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91048" y="2376011"/>
            <a:ext cx="4257677" cy="3108543"/>
          </a:xfrm>
          <a:prstGeom prst="rect">
            <a:avLst/>
          </a:prstGeom>
        </p:spPr>
        <p:txBody>
          <a:bodyPr wrap="square">
            <a:spAutoFit/>
          </a:bodyPr>
          <a:lstStyle/>
          <a:p>
            <a:pPr>
              <a:defRPr/>
            </a:pPr>
            <a:r>
              <a:rPr lang="en-US" sz="2800" dirty="0">
                <a:solidFill>
                  <a:schemeClr val="tx2">
                    <a:lumMod val="50000"/>
                  </a:schemeClr>
                </a:solidFill>
              </a:rPr>
              <a:t>“Arthritis </a:t>
            </a:r>
            <a:r>
              <a:rPr lang="en-US" sz="2800" dirty="0" err="1">
                <a:solidFill>
                  <a:schemeClr val="tx2">
                    <a:lumMod val="50000"/>
                  </a:schemeClr>
                </a:solidFill>
              </a:rPr>
              <a:t>deformans</a:t>
            </a:r>
            <a:r>
              <a:rPr lang="en-US" sz="2800" dirty="0">
                <a:solidFill>
                  <a:schemeClr val="tx2">
                    <a:lumMod val="50000"/>
                  </a:schemeClr>
                </a:solidFill>
              </a:rPr>
              <a:t> is an </a:t>
            </a:r>
            <a:r>
              <a:rPr lang="en-US" sz="2800" i="1" u="sng" dirty="0">
                <a:solidFill>
                  <a:schemeClr val="tx2">
                    <a:lumMod val="50000"/>
                  </a:schemeClr>
                </a:solidFill>
              </a:rPr>
              <a:t>incurable disease</a:t>
            </a:r>
            <a:r>
              <a:rPr lang="en-US" sz="2800" u="sng" dirty="0">
                <a:solidFill>
                  <a:schemeClr val="tx2">
                    <a:lumMod val="50000"/>
                  </a:schemeClr>
                </a:solidFill>
              </a:rPr>
              <a:t>. </a:t>
            </a:r>
            <a:r>
              <a:rPr lang="en-US" sz="2800" dirty="0">
                <a:solidFill>
                  <a:schemeClr val="tx2">
                    <a:lumMod val="50000"/>
                  </a:schemeClr>
                </a:solidFill>
              </a:rPr>
              <a:t>…… Too often it invades successively all the articulations and in ten, fifteen  or twenty years </a:t>
            </a:r>
            <a:r>
              <a:rPr lang="en-US" sz="2800" i="1" u="sng" dirty="0">
                <a:solidFill>
                  <a:schemeClr val="tx2">
                    <a:lumMod val="50000"/>
                  </a:schemeClr>
                </a:solidFill>
              </a:rPr>
              <a:t>the crippling becomes general and permanent</a:t>
            </a:r>
            <a:r>
              <a:rPr lang="en-US" sz="2800" u="sng" dirty="0">
                <a:solidFill>
                  <a:schemeClr val="tx2">
                    <a:lumMod val="50000"/>
                  </a:schemeClr>
                </a:solidFill>
              </a:rPr>
              <a:t>.”</a:t>
            </a:r>
          </a:p>
        </p:txBody>
      </p:sp>
    </p:spTree>
    <p:extLst>
      <p:ext uri="{BB962C8B-B14F-4D97-AF65-F5344CB8AC3E}">
        <p14:creationId xmlns:p14="http://schemas.microsoft.com/office/powerpoint/2010/main" val="41649127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346026"/>
            <a:ext cx="897255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714375" y="0"/>
            <a:ext cx="7699374" cy="998690"/>
          </a:xfrm>
        </p:spPr>
        <p:txBody>
          <a:bodyPr>
            <a:normAutofit/>
          </a:bodyPr>
          <a:lstStyle/>
          <a:p>
            <a:pPr lvl="0">
              <a:spcBef>
                <a:spcPts val="0"/>
              </a:spcBef>
            </a:pPr>
            <a:r>
              <a:rPr lang="en-GB" dirty="0">
                <a:solidFill>
                  <a:srgbClr val="1D3970"/>
                </a:solidFill>
                <a:ea typeface="+mn-ea"/>
                <a:cs typeface="Arial" panose="020B0604020202020204" pitchFamily="34" charset="0"/>
              </a:rPr>
              <a:t>Anti-TNF over 2 years does not inhibit radiographic progression in </a:t>
            </a:r>
            <a:r>
              <a:rPr lang="en-GB" dirty="0" smtClean="0">
                <a:solidFill>
                  <a:srgbClr val="1D3970"/>
                </a:solidFill>
                <a:ea typeface="+mn-ea"/>
                <a:cs typeface="Arial" panose="020B0604020202020204" pitchFamily="34" charset="0"/>
              </a:rPr>
              <a:t>AS</a:t>
            </a:r>
            <a:endParaRPr lang="en-GB" dirty="0"/>
          </a:p>
        </p:txBody>
      </p:sp>
      <p:sp>
        <p:nvSpPr>
          <p:cNvPr id="4" name="Text Placeholder 3"/>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49581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Autofit/>
          </a:bodyPr>
          <a:lstStyle/>
          <a:p>
            <a:r>
              <a:rPr lang="en-US" altLang="en-US" sz="3200" dirty="0" smtClean="0">
                <a:cs typeface="Arial" panose="020B0604020202020204" pitchFamily="34" charset="0"/>
              </a:rPr>
              <a:t>Uncoupling of inflammation and new </a:t>
            </a:r>
            <a:r>
              <a:rPr lang="en-US" altLang="en-US" dirty="0">
                <a:cs typeface="Arial" panose="020B0604020202020204" pitchFamily="34" charset="0"/>
              </a:rPr>
              <a:t>b</a:t>
            </a:r>
            <a:r>
              <a:rPr lang="en-US" altLang="en-US" sz="3200" dirty="0" smtClean="0">
                <a:cs typeface="Arial" panose="020B0604020202020204" pitchFamily="34" charset="0"/>
              </a:rPr>
              <a:t>one </a:t>
            </a:r>
            <a:r>
              <a:rPr lang="en-US" altLang="en-US" dirty="0">
                <a:cs typeface="Arial" panose="020B0604020202020204" pitchFamily="34" charset="0"/>
              </a:rPr>
              <a:t>f</a:t>
            </a:r>
            <a:r>
              <a:rPr lang="en-US" altLang="en-US" sz="3200" dirty="0" smtClean="0">
                <a:cs typeface="Arial" panose="020B0604020202020204" pitchFamily="34" charset="0"/>
              </a:rPr>
              <a:t>ormation</a:t>
            </a:r>
          </a:p>
        </p:txBody>
      </p:sp>
      <p:sp>
        <p:nvSpPr>
          <p:cNvPr id="84995" name="Content Placeholder 2"/>
          <p:cNvSpPr>
            <a:spLocks noGrp="1"/>
          </p:cNvSpPr>
          <p:nvPr>
            <p:ph type="body" sz="quarter" idx="13"/>
          </p:nvPr>
        </p:nvSpPr>
        <p:spPr>
          <a:xfrm>
            <a:off x="907942" y="5209269"/>
            <a:ext cx="7328117" cy="1062855"/>
          </a:xfrm>
        </p:spPr>
        <p:txBody>
          <a:bodyPr wrap="square">
            <a:spAutoFit/>
          </a:bodyPr>
          <a:lstStyle/>
          <a:p>
            <a:pPr>
              <a:buClr>
                <a:srgbClr val="FF9900"/>
              </a:buClr>
              <a:buFont typeface="Wingdings" panose="05000000000000000000" pitchFamily="2" charset="2"/>
              <a:buChar char="q"/>
            </a:pPr>
            <a:r>
              <a:rPr lang="en-US" altLang="en-US" sz="2000" b="1" dirty="0" smtClean="0"/>
              <a:t>TNF “brake” hypothesis</a:t>
            </a:r>
          </a:p>
          <a:p>
            <a:pPr marL="742950" lvl="1" indent="-285750">
              <a:buFont typeface="Wingdings" panose="05000000000000000000" pitchFamily="2" charset="2"/>
              <a:buChar char="q"/>
            </a:pPr>
            <a:r>
              <a:rPr lang="en-US" altLang="en-US" sz="1800" dirty="0" smtClean="0"/>
              <a:t>Active inflammation suppresses new bone formation by upregulating DKK-1</a:t>
            </a:r>
          </a:p>
          <a:p>
            <a:pPr marL="1200150" lvl="2" indent="-285750">
              <a:buFont typeface="Wingdings" panose="05000000000000000000" pitchFamily="2" charset="2"/>
              <a:buChar char="§"/>
            </a:pPr>
            <a:r>
              <a:rPr lang="en-US" altLang="en-US" sz="1600" dirty="0" smtClean="0"/>
              <a:t>DKK-1 inhibits bone formation by blocking the Wnt pathway</a:t>
            </a:r>
          </a:p>
          <a:p>
            <a:pPr marL="742950" lvl="1" indent="-285750">
              <a:buFont typeface="Wingdings" panose="05000000000000000000" pitchFamily="2" charset="2"/>
              <a:buChar char="q"/>
            </a:pPr>
            <a:r>
              <a:rPr lang="en-US" altLang="en-US" sz="1800" dirty="0" smtClean="0"/>
              <a:t>TNF-inhibition downregulates DKK-I, releasing the Wnt pathway to make bone</a:t>
            </a: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351652"/>
            <a:ext cx="51657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118753" y="6627168"/>
            <a:ext cx="74517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174625" indent="-174625" eaLnBrk="1" hangingPunct="1"/>
            <a:r>
              <a:rPr kumimoji="0" lang="en-US" altLang="en-US" sz="1000" dirty="0">
                <a:solidFill>
                  <a:schemeClr val="bg1"/>
                </a:solidFill>
                <a:latin typeface="Arial" charset="0"/>
              </a:rPr>
              <a:t>Diarra, D et al. </a:t>
            </a:r>
            <a:r>
              <a:rPr kumimoji="0" lang="en-US" altLang="en-US" sz="1000" i="1" dirty="0">
                <a:solidFill>
                  <a:schemeClr val="bg1"/>
                </a:solidFill>
                <a:latin typeface="Arial" charset="0"/>
              </a:rPr>
              <a:t>Nat Med</a:t>
            </a:r>
            <a:r>
              <a:rPr kumimoji="0" lang="en-US" altLang="en-US" sz="1000" dirty="0">
                <a:solidFill>
                  <a:schemeClr val="bg1"/>
                </a:solidFill>
                <a:latin typeface="Arial" charset="0"/>
              </a:rPr>
              <a:t>. 2007. Feb;13(2):156-63. </a:t>
            </a:r>
          </a:p>
        </p:txBody>
      </p:sp>
    </p:spTree>
    <p:extLst>
      <p:ext uri="{BB962C8B-B14F-4D97-AF65-F5344CB8AC3E}">
        <p14:creationId xmlns:p14="http://schemas.microsoft.com/office/powerpoint/2010/main" val="246699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Bisphosphonates Vs. Infliximab in Ankylosing Spondylitis Treatment </a:t>
            </a:r>
          </a:p>
        </p:txBody>
      </p:sp>
      <p:sp>
        <p:nvSpPr>
          <p:cNvPr id="5" name="TextBox 4"/>
          <p:cNvSpPr txBox="1"/>
          <p:nvPr/>
        </p:nvSpPr>
        <p:spPr>
          <a:xfrm>
            <a:off x="0" y="6545545"/>
            <a:ext cx="4679125" cy="369332"/>
          </a:xfrm>
          <a:prstGeom prst="rect">
            <a:avLst/>
          </a:prstGeom>
          <a:noFill/>
        </p:spPr>
        <p:txBody>
          <a:bodyPr wrap="square" rtlCol="0">
            <a:spAutoFit/>
          </a:bodyPr>
          <a:lstStyle/>
          <a:p>
            <a:r>
              <a:rPr lang="en-US" sz="1000" dirty="0" err="1" smtClean="0">
                <a:solidFill>
                  <a:schemeClr val="bg1"/>
                </a:solidFill>
              </a:rPr>
              <a:t>Viapiana</a:t>
            </a:r>
            <a:r>
              <a:rPr lang="en-US" sz="1000" dirty="0" smtClean="0">
                <a:solidFill>
                  <a:schemeClr val="bg1"/>
                </a:solidFill>
              </a:rPr>
              <a:t> O. et al. </a:t>
            </a:r>
            <a:r>
              <a:rPr lang="en-US" sz="1000" dirty="0">
                <a:solidFill>
                  <a:schemeClr val="bg1"/>
                </a:solidFill>
              </a:rPr>
              <a:t>Rheumatology 2014;53:</a:t>
            </a:r>
            <a:r>
              <a:rPr lang="en-US" sz="1000" dirty="0" smtClean="0">
                <a:solidFill>
                  <a:schemeClr val="bg1"/>
                </a:solidFill>
              </a:rPr>
              <a:t>90-94</a:t>
            </a:r>
            <a:r>
              <a:rPr lang="en-US" dirty="0" smtClean="0"/>
              <a:t>. </a:t>
            </a:r>
            <a:endParaRPr lang="en-US" dirty="0"/>
          </a:p>
        </p:txBody>
      </p:sp>
      <p:sp>
        <p:nvSpPr>
          <p:cNvPr id="6" name="TextBox 5"/>
          <p:cNvSpPr txBox="1"/>
          <p:nvPr/>
        </p:nvSpPr>
        <p:spPr>
          <a:xfrm>
            <a:off x="959409" y="1302000"/>
            <a:ext cx="7225183" cy="430887"/>
          </a:xfrm>
          <a:prstGeom prst="rect">
            <a:avLst/>
          </a:prstGeom>
          <a:noFill/>
        </p:spPr>
        <p:txBody>
          <a:bodyPr wrap="none" rtlCol="0">
            <a:spAutoFit/>
          </a:bodyPr>
          <a:lstStyle/>
          <a:p>
            <a:r>
              <a:rPr lang="en-US" sz="2200" dirty="0" smtClean="0"/>
              <a:t>(Background: </a:t>
            </a:r>
            <a:r>
              <a:rPr lang="en-US" sz="2200" dirty="0" err="1" smtClean="0"/>
              <a:t>Pamidronate</a:t>
            </a:r>
            <a:r>
              <a:rPr lang="en-US" sz="2200" dirty="0" smtClean="0"/>
              <a:t> successfully used in the treatment of AS) </a:t>
            </a:r>
            <a:endParaRPr lang="en-US" sz="2200" dirty="0"/>
          </a:p>
        </p:txBody>
      </p:sp>
      <p:sp>
        <p:nvSpPr>
          <p:cNvPr id="7" name="TextBox 6"/>
          <p:cNvSpPr txBox="1"/>
          <p:nvPr/>
        </p:nvSpPr>
        <p:spPr>
          <a:xfrm>
            <a:off x="563037" y="1864429"/>
            <a:ext cx="8017926" cy="4401205"/>
          </a:xfrm>
          <a:prstGeom prst="rect">
            <a:avLst/>
          </a:prstGeom>
          <a:noFill/>
        </p:spPr>
        <p:txBody>
          <a:bodyPr wrap="square" rtlCol="0">
            <a:spAutoFit/>
          </a:bodyPr>
          <a:lstStyle/>
          <a:p>
            <a:pPr marL="285750" indent="-285750" algn="just">
              <a:buFont typeface="Wingdings" panose="05000000000000000000" pitchFamily="2" charset="2"/>
              <a:buChar char="q"/>
            </a:pPr>
            <a:r>
              <a:rPr lang="en-US" sz="2400" dirty="0"/>
              <a:t>6-month, </a:t>
            </a:r>
            <a:r>
              <a:rPr lang="en-US" sz="2400" i="1" u="sng" dirty="0"/>
              <a:t>open-label</a:t>
            </a:r>
            <a:r>
              <a:rPr lang="en-US" sz="2400" dirty="0"/>
              <a:t> study: 60 active AS patients, </a:t>
            </a:r>
            <a:r>
              <a:rPr lang="en-US" sz="2400" dirty="0" err="1"/>
              <a:t>neridronate</a:t>
            </a:r>
            <a:r>
              <a:rPr lang="en-US" sz="2400" dirty="0"/>
              <a:t> (100 mg/month IV) or infliximab (5 mg/kg) in 1:1 ratio</a:t>
            </a:r>
          </a:p>
          <a:p>
            <a:pPr marL="285750" indent="-285750" algn="just">
              <a:buFont typeface="Wingdings" panose="05000000000000000000" pitchFamily="2" charset="2"/>
              <a:buChar char="q"/>
            </a:pPr>
            <a:r>
              <a:rPr lang="en-US" sz="2400" dirty="0"/>
              <a:t>At six months: Significant and comparable reduction in both groups in BASDAI (NER -1.72 vs INF-1.62), and VAS axial pain</a:t>
            </a:r>
          </a:p>
          <a:p>
            <a:pPr marL="285750" indent="-285750" algn="just">
              <a:buFont typeface="Wingdings" panose="05000000000000000000" pitchFamily="2" charset="2"/>
              <a:buChar char="q"/>
            </a:pPr>
            <a:r>
              <a:rPr lang="en-US" sz="2400" dirty="0"/>
              <a:t>BASFI significantly reduced at 3 &amp; 6 months in NER; and at 3, but not 6 months in INF group</a:t>
            </a:r>
          </a:p>
          <a:p>
            <a:pPr marL="285750" indent="-285750" algn="just">
              <a:buFont typeface="Wingdings" panose="05000000000000000000" pitchFamily="2" charset="2"/>
              <a:buChar char="q"/>
            </a:pPr>
            <a:r>
              <a:rPr lang="en-US" sz="2400" dirty="0"/>
              <a:t>Lumbar spinal BMD significantly increased in NER but not </a:t>
            </a:r>
            <a:r>
              <a:rPr lang="en-US" sz="2400" dirty="0" smtClean="0"/>
              <a:t>INF</a:t>
            </a:r>
          </a:p>
          <a:p>
            <a:pPr marL="285750" indent="-285750" algn="just">
              <a:buFont typeface="Wingdings" panose="05000000000000000000" pitchFamily="2" charset="2"/>
              <a:buChar char="q"/>
            </a:pPr>
            <a:endParaRPr lang="en-US" sz="1200" dirty="0"/>
          </a:p>
          <a:p>
            <a:pPr marL="285750" indent="-285750" algn="just">
              <a:buFont typeface="Wingdings" panose="05000000000000000000" pitchFamily="2" charset="2"/>
              <a:buChar char="q"/>
            </a:pPr>
            <a:r>
              <a:rPr lang="en-US" sz="2400" i="1" u="sng" dirty="0"/>
              <a:t>ESR/CRP only reduced in infliximab </a:t>
            </a:r>
            <a:r>
              <a:rPr lang="en-US" sz="2400" i="1" u="sng" dirty="0" smtClean="0"/>
              <a:t>group</a:t>
            </a:r>
          </a:p>
          <a:p>
            <a:pPr marL="285750" indent="-285750" algn="just">
              <a:buFont typeface="Wingdings" panose="05000000000000000000" pitchFamily="2" charset="2"/>
              <a:buChar char="q"/>
            </a:pPr>
            <a:endParaRPr lang="en-US" i="1" u="sng" dirty="0"/>
          </a:p>
          <a:p>
            <a:pPr algn="just"/>
            <a:r>
              <a:rPr lang="en-US" sz="2000" b="1" u="sng" dirty="0"/>
              <a:t>Conclusion</a:t>
            </a:r>
            <a:r>
              <a:rPr lang="en-US" sz="2000" dirty="0"/>
              <a:t>: High </a:t>
            </a:r>
            <a:r>
              <a:rPr lang="en-US" sz="2000" dirty="0" smtClean="0"/>
              <a:t>iv </a:t>
            </a:r>
            <a:r>
              <a:rPr lang="en-US" sz="2000" dirty="0"/>
              <a:t>doses of </a:t>
            </a:r>
            <a:r>
              <a:rPr lang="en-US" sz="2000" dirty="0" err="1"/>
              <a:t>neridronate</a:t>
            </a:r>
            <a:r>
              <a:rPr lang="en-US" sz="2000" dirty="0"/>
              <a:t> (an amino-</a:t>
            </a:r>
            <a:r>
              <a:rPr lang="en-US" sz="2000" dirty="0" err="1"/>
              <a:t>bisphosponate</a:t>
            </a:r>
            <a:r>
              <a:rPr lang="en-US" sz="2000" dirty="0"/>
              <a:t>) are as effective as infliximab in reducing disease activity in AS, with additional benefits on BMD</a:t>
            </a:r>
          </a:p>
          <a:p>
            <a:pPr algn="just"/>
            <a:endParaRPr lang="en-GB" dirty="0"/>
          </a:p>
        </p:txBody>
      </p:sp>
    </p:spTree>
    <p:extLst>
      <p:ext uri="{BB962C8B-B14F-4D97-AF65-F5344CB8AC3E}">
        <p14:creationId xmlns:p14="http://schemas.microsoft.com/office/powerpoint/2010/main" val="94815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ea typeface="ヒラギノ角ゴ Pro W3" charset="0"/>
                <a:cs typeface="Arial" panose="020B0604020202020204" pitchFamily="34" charset="0"/>
              </a:rPr>
              <a:t>Do TNF-blockers need to be given </a:t>
            </a:r>
            <a:r>
              <a:rPr lang="en-GB" sz="3200" dirty="0" smtClean="0">
                <a:ea typeface="ヒラギノ角ゴ Pro W3" charset="0"/>
                <a:cs typeface="Arial" panose="020B0604020202020204" pitchFamily="34" charset="0"/>
              </a:rPr>
              <a:t>continuously?</a:t>
            </a:r>
            <a:endParaRPr lang="en-GB" sz="3200" dirty="0">
              <a:cs typeface="Arial" panose="020B0604020202020204" pitchFamily="34" charset="0"/>
            </a:endParaRPr>
          </a:p>
        </p:txBody>
      </p:sp>
      <p:sp>
        <p:nvSpPr>
          <p:cNvPr id="10" name="Footer Placeholder 9"/>
          <p:cNvSpPr>
            <a:spLocks noGrp="1"/>
          </p:cNvSpPr>
          <p:nvPr>
            <p:ph type="ftr" sz="quarter" idx="4294967295"/>
          </p:nvPr>
        </p:nvSpPr>
        <p:spPr>
          <a:xfrm>
            <a:off x="0" y="6611628"/>
            <a:ext cx="5193946" cy="264185"/>
          </a:xfrm>
          <a:prstGeom prst="rect">
            <a:avLst/>
          </a:prstGeom>
        </p:spPr>
        <p:txBody>
          <a:bodyPr/>
          <a:lstStyle/>
          <a:p>
            <a:r>
              <a:rPr lang="da-DK" sz="1000" dirty="0" smtClean="0">
                <a:solidFill>
                  <a:schemeClr val="bg1"/>
                </a:solidFill>
              </a:rPr>
              <a:t>Baraliakos X, et al. Arthritis Res Ther 2005;7:R439–44</a:t>
            </a:r>
            <a:endParaRPr lang="de-DE" sz="1000" dirty="0">
              <a:solidFill>
                <a:schemeClr val="bg1"/>
              </a:solidFill>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2283803102"/>
              </p:ext>
            </p:extLst>
          </p:nvPr>
        </p:nvGraphicFramePr>
        <p:xfrm>
          <a:off x="1744240" y="1735909"/>
          <a:ext cx="60960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hteck 21"/>
          <p:cNvSpPr/>
          <p:nvPr/>
        </p:nvSpPr>
        <p:spPr>
          <a:xfrm>
            <a:off x="5788012" y="2374357"/>
            <a:ext cx="1674186" cy="2952328"/>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5" name="Rechteck 22"/>
          <p:cNvSpPr/>
          <p:nvPr/>
        </p:nvSpPr>
        <p:spPr>
          <a:xfrm>
            <a:off x="5193946" y="2374357"/>
            <a:ext cx="1620180" cy="2952328"/>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1431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ea typeface="ヒラギノ角ゴ Pro W3" charset="0"/>
                <a:cs typeface="Arial" panose="020B0604020202020204" pitchFamily="34" charset="0"/>
              </a:rPr>
              <a:t>Do TNF-blockers need to be given </a:t>
            </a:r>
            <a:r>
              <a:rPr lang="en-GB" sz="3200" dirty="0" smtClean="0">
                <a:ea typeface="ヒラギノ角ゴ Pro W3" charset="0"/>
                <a:cs typeface="Arial" panose="020B0604020202020204" pitchFamily="34" charset="0"/>
              </a:rPr>
              <a:t>continuously?</a:t>
            </a:r>
            <a:endParaRPr lang="en-GB" sz="3200" dirty="0">
              <a:cs typeface="Arial" panose="020B0604020202020204" pitchFamily="34" charset="0"/>
            </a:endParaRPr>
          </a:p>
        </p:txBody>
      </p:sp>
      <p:sp>
        <p:nvSpPr>
          <p:cNvPr id="10" name="Footer Placeholder 9"/>
          <p:cNvSpPr>
            <a:spLocks noGrp="1"/>
          </p:cNvSpPr>
          <p:nvPr>
            <p:ph type="ftr" sz="quarter" idx="4294967295"/>
          </p:nvPr>
        </p:nvSpPr>
        <p:spPr>
          <a:xfrm>
            <a:off x="0" y="6611628"/>
            <a:ext cx="5193946" cy="264185"/>
          </a:xfrm>
          <a:prstGeom prst="rect">
            <a:avLst/>
          </a:prstGeom>
        </p:spPr>
        <p:txBody>
          <a:bodyPr/>
          <a:lstStyle/>
          <a:p>
            <a:r>
              <a:rPr lang="da-DK" sz="1000" dirty="0" smtClean="0">
                <a:solidFill>
                  <a:schemeClr val="bg1"/>
                </a:solidFill>
              </a:rPr>
              <a:t>Baraliakos X, et al. Arthritis Res Ther 2005;7:R439–44</a:t>
            </a:r>
            <a:endParaRPr lang="de-DE" sz="1000" dirty="0">
              <a:solidFill>
                <a:schemeClr val="bg1"/>
              </a:solidFill>
            </a:endParaRPr>
          </a:p>
        </p:txBody>
      </p:sp>
      <p:graphicFrame>
        <p:nvGraphicFramePr>
          <p:cNvPr id="11" name="Object 2"/>
          <p:cNvGraphicFramePr>
            <a:graphicFrameLocks noChangeAspect="1"/>
          </p:cNvGraphicFramePr>
          <p:nvPr>
            <p:extLst/>
          </p:nvPr>
        </p:nvGraphicFramePr>
        <p:xfrm>
          <a:off x="1744240" y="1735909"/>
          <a:ext cx="60960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p:cNvSpPr txBox="1">
            <a:spLocks noChangeArrowheads="1"/>
          </p:cNvSpPr>
          <p:nvPr/>
        </p:nvSpPr>
        <p:spPr bwMode="auto">
          <a:xfrm>
            <a:off x="4563640" y="1710509"/>
            <a:ext cx="102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50000"/>
              </a:spcBef>
              <a:spcAft>
                <a:spcPct val="0"/>
              </a:spcAft>
            </a:pPr>
            <a:r>
              <a:rPr lang="de-DE" sz="1400" dirty="0" err="1" smtClean="0">
                <a:solidFill>
                  <a:srgbClr val="000000"/>
                </a:solidFill>
                <a:latin typeface="+mn-lt"/>
                <a:cs typeface="Arial" panose="020B0604020202020204" pitchFamily="34" charset="0"/>
              </a:rPr>
              <a:t>Withdrawal</a:t>
            </a:r>
            <a:r>
              <a:rPr lang="de-DE" sz="1400" dirty="0" smtClean="0">
                <a:solidFill>
                  <a:srgbClr val="000000"/>
                </a:solidFill>
                <a:latin typeface="+mn-lt"/>
                <a:cs typeface="Arial" panose="020B0604020202020204" pitchFamily="34" charset="0"/>
              </a:rPr>
              <a:t> </a:t>
            </a:r>
            <a:r>
              <a:rPr lang="de-DE" sz="1400" dirty="0" err="1" smtClean="0">
                <a:solidFill>
                  <a:srgbClr val="000000"/>
                </a:solidFill>
                <a:latin typeface="+mn-lt"/>
                <a:cs typeface="Arial" panose="020B0604020202020204" pitchFamily="34" charset="0"/>
              </a:rPr>
              <a:t>of</a:t>
            </a:r>
            <a:r>
              <a:rPr lang="de-DE" sz="1400" dirty="0" smtClean="0">
                <a:solidFill>
                  <a:srgbClr val="000000"/>
                </a:solidFill>
                <a:latin typeface="+mn-lt"/>
                <a:cs typeface="Arial" panose="020B0604020202020204" pitchFamily="34" charset="0"/>
              </a:rPr>
              <a:t> aTNF</a:t>
            </a:r>
            <a:endParaRPr lang="de-DE" sz="1400" dirty="0">
              <a:solidFill>
                <a:srgbClr val="000000"/>
              </a:solidFill>
              <a:latin typeface="+mn-lt"/>
              <a:cs typeface="Arial" panose="020B0604020202020204" pitchFamily="34" charset="0"/>
            </a:endParaRPr>
          </a:p>
        </p:txBody>
      </p:sp>
      <p:sp>
        <p:nvSpPr>
          <p:cNvPr id="14" name="Rechteck 21"/>
          <p:cNvSpPr/>
          <p:nvPr/>
        </p:nvSpPr>
        <p:spPr>
          <a:xfrm>
            <a:off x="5788012" y="2374357"/>
            <a:ext cx="1674186" cy="2952328"/>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87189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ea typeface="ヒラギノ角ゴ Pro W3" charset="0"/>
                <a:cs typeface="Arial" panose="020B0604020202020204" pitchFamily="34" charset="0"/>
              </a:rPr>
              <a:t>Do TNF-blockers need to be given </a:t>
            </a:r>
            <a:r>
              <a:rPr lang="en-GB" sz="3200" dirty="0" smtClean="0">
                <a:ea typeface="ヒラギノ角ゴ Pro W3" charset="0"/>
                <a:cs typeface="Arial" panose="020B0604020202020204" pitchFamily="34" charset="0"/>
              </a:rPr>
              <a:t>continuously?</a:t>
            </a:r>
            <a:endParaRPr lang="en-GB" sz="3200" dirty="0">
              <a:cs typeface="Arial" panose="020B0604020202020204" pitchFamily="34" charset="0"/>
            </a:endParaRPr>
          </a:p>
        </p:txBody>
      </p:sp>
      <p:sp>
        <p:nvSpPr>
          <p:cNvPr id="10" name="Footer Placeholder 9"/>
          <p:cNvSpPr>
            <a:spLocks noGrp="1"/>
          </p:cNvSpPr>
          <p:nvPr>
            <p:ph type="ftr" sz="quarter" idx="4294967295"/>
          </p:nvPr>
        </p:nvSpPr>
        <p:spPr>
          <a:xfrm>
            <a:off x="0" y="6611628"/>
            <a:ext cx="5193946" cy="264185"/>
          </a:xfrm>
          <a:prstGeom prst="rect">
            <a:avLst/>
          </a:prstGeom>
        </p:spPr>
        <p:txBody>
          <a:bodyPr/>
          <a:lstStyle/>
          <a:p>
            <a:r>
              <a:rPr lang="da-DK" sz="1000" dirty="0" smtClean="0">
                <a:solidFill>
                  <a:schemeClr val="bg1"/>
                </a:solidFill>
              </a:rPr>
              <a:t>Baraliakos X, et al. Arthritis Res Ther 2005;7:R439–44</a:t>
            </a:r>
            <a:endParaRPr lang="de-DE" sz="1000" dirty="0">
              <a:solidFill>
                <a:schemeClr val="bg1"/>
              </a:solidFill>
            </a:endParaRPr>
          </a:p>
        </p:txBody>
      </p:sp>
      <p:graphicFrame>
        <p:nvGraphicFramePr>
          <p:cNvPr id="11" name="Object 2"/>
          <p:cNvGraphicFramePr>
            <a:graphicFrameLocks noChangeAspect="1"/>
          </p:cNvGraphicFramePr>
          <p:nvPr>
            <p:extLst/>
          </p:nvPr>
        </p:nvGraphicFramePr>
        <p:xfrm>
          <a:off x="1744240" y="1735909"/>
          <a:ext cx="60960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p:cNvSpPr txBox="1">
            <a:spLocks noChangeArrowheads="1"/>
          </p:cNvSpPr>
          <p:nvPr/>
        </p:nvSpPr>
        <p:spPr bwMode="auto">
          <a:xfrm>
            <a:off x="4563640" y="1710509"/>
            <a:ext cx="102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50000"/>
              </a:spcBef>
              <a:spcAft>
                <a:spcPct val="0"/>
              </a:spcAft>
            </a:pPr>
            <a:r>
              <a:rPr lang="de-DE" sz="1400" dirty="0" err="1" smtClean="0">
                <a:solidFill>
                  <a:srgbClr val="000000"/>
                </a:solidFill>
                <a:latin typeface="+mn-lt"/>
                <a:cs typeface="Arial" panose="020B0604020202020204" pitchFamily="34" charset="0"/>
              </a:rPr>
              <a:t>Withdrawal</a:t>
            </a:r>
            <a:r>
              <a:rPr lang="de-DE" sz="1400" dirty="0" smtClean="0">
                <a:solidFill>
                  <a:srgbClr val="000000"/>
                </a:solidFill>
                <a:latin typeface="+mn-lt"/>
                <a:cs typeface="Arial" panose="020B0604020202020204" pitchFamily="34" charset="0"/>
              </a:rPr>
              <a:t> </a:t>
            </a:r>
            <a:r>
              <a:rPr lang="de-DE" sz="1400" dirty="0" err="1" smtClean="0">
                <a:solidFill>
                  <a:srgbClr val="000000"/>
                </a:solidFill>
                <a:latin typeface="+mn-lt"/>
                <a:cs typeface="Arial" panose="020B0604020202020204" pitchFamily="34" charset="0"/>
              </a:rPr>
              <a:t>of</a:t>
            </a:r>
            <a:r>
              <a:rPr lang="de-DE" sz="1400" dirty="0" smtClean="0">
                <a:solidFill>
                  <a:srgbClr val="000000"/>
                </a:solidFill>
                <a:latin typeface="+mn-lt"/>
                <a:cs typeface="Arial" panose="020B0604020202020204" pitchFamily="34" charset="0"/>
              </a:rPr>
              <a:t> aTNF</a:t>
            </a:r>
            <a:endParaRPr lang="de-DE" sz="1400" dirty="0">
              <a:solidFill>
                <a:srgbClr val="000000"/>
              </a:solidFill>
              <a:latin typeface="+mn-lt"/>
              <a:cs typeface="Arial" panose="020B0604020202020204" pitchFamily="34" charset="0"/>
            </a:endParaRPr>
          </a:p>
        </p:txBody>
      </p:sp>
      <p:sp>
        <p:nvSpPr>
          <p:cNvPr id="13" name="Text Box 5"/>
          <p:cNvSpPr txBox="1">
            <a:spLocks noChangeArrowheads="1"/>
          </p:cNvSpPr>
          <p:nvPr/>
        </p:nvSpPr>
        <p:spPr bwMode="auto">
          <a:xfrm>
            <a:off x="5517982" y="1726285"/>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50000"/>
              </a:spcBef>
              <a:spcAft>
                <a:spcPct val="0"/>
              </a:spcAft>
            </a:pPr>
            <a:r>
              <a:rPr lang="de-DE" sz="1400" dirty="0" err="1" smtClean="0">
                <a:solidFill>
                  <a:srgbClr val="000000"/>
                </a:solidFill>
                <a:latin typeface="+mn-lt"/>
                <a:cs typeface="Arial" panose="020B0604020202020204" pitchFamily="34" charset="0"/>
              </a:rPr>
              <a:t>Restart</a:t>
            </a:r>
            <a:endParaRPr lang="de-DE" sz="1400" dirty="0">
              <a:solidFill>
                <a:srgbClr val="000000"/>
              </a:solidFill>
              <a:latin typeface="+mn-lt"/>
              <a:cs typeface="Arial" panose="020B0604020202020204" pitchFamily="34" charset="0"/>
            </a:endParaRPr>
          </a:p>
        </p:txBody>
      </p:sp>
    </p:spTree>
    <p:extLst>
      <p:ext uri="{BB962C8B-B14F-4D97-AF65-F5344CB8AC3E}">
        <p14:creationId xmlns:p14="http://schemas.microsoft.com/office/powerpoint/2010/main" val="948593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cs typeface="Arial" panose="020B0604020202020204" pitchFamily="34" charset="0"/>
              </a:rPr>
              <a:t>Treat to target algorithm in </a:t>
            </a:r>
            <a:r>
              <a:rPr lang="en-GB" sz="3200" dirty="0" err="1" smtClean="0">
                <a:cs typeface="Arial" panose="020B0604020202020204" pitchFamily="34" charset="0"/>
              </a:rPr>
              <a:t>SpA</a:t>
            </a:r>
            <a:endParaRPr lang="en-GB" sz="3200" dirty="0">
              <a:cs typeface="Arial" panose="020B0604020202020204" pitchFamily="34" charset="0"/>
            </a:endParaRPr>
          </a:p>
        </p:txBody>
      </p:sp>
      <p:sp>
        <p:nvSpPr>
          <p:cNvPr id="26" name="Footer Placeholder 25"/>
          <p:cNvSpPr>
            <a:spLocks noGrp="1"/>
          </p:cNvSpPr>
          <p:nvPr>
            <p:ph type="ftr" sz="quarter" idx="4294967295"/>
          </p:nvPr>
        </p:nvSpPr>
        <p:spPr>
          <a:xfrm>
            <a:off x="-1" y="6626429"/>
            <a:ext cx="3987169" cy="267195"/>
          </a:xfrm>
          <a:prstGeom prst="rect">
            <a:avLst/>
          </a:prstGeom>
        </p:spPr>
        <p:txBody>
          <a:bodyPr/>
          <a:lstStyle/>
          <a:p>
            <a:r>
              <a:rPr lang="de-DE" sz="1000" dirty="0" smtClean="0">
                <a:solidFill>
                  <a:schemeClr val="bg1"/>
                </a:solidFill>
              </a:rPr>
              <a:t>Smolen JS, et al. Ann Rheum Dis 2014;73:6–16</a:t>
            </a:r>
            <a:endParaRPr lang="de-DE" sz="1000" dirty="0">
              <a:solidFill>
                <a:schemeClr val="bg1"/>
              </a:solidFill>
            </a:endParaRPr>
          </a:p>
        </p:txBody>
      </p:sp>
      <p:sp>
        <p:nvSpPr>
          <p:cNvPr id="28" name="Oval 2"/>
          <p:cNvSpPr>
            <a:spLocks noChangeArrowheads="1"/>
          </p:cNvSpPr>
          <p:nvPr/>
        </p:nvSpPr>
        <p:spPr bwMode="auto">
          <a:xfrm>
            <a:off x="3987168" y="2670531"/>
            <a:ext cx="1134666" cy="792162"/>
          </a:xfrm>
          <a:prstGeom prst="ellipse">
            <a:avLst/>
          </a:prstGeom>
          <a:solidFill>
            <a:srgbClr val="99FF66"/>
          </a:solidFill>
          <a:ln w="9525">
            <a:solidFill>
              <a:srgbClr val="0000FF"/>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smtClean="0">
                <a:ln>
                  <a:noFill/>
                </a:ln>
                <a:solidFill>
                  <a:srgbClr val="000000"/>
                </a:solidFill>
                <a:effectLst/>
                <a:uLnTx/>
                <a:uFillTx/>
                <a:latin typeface="Calibri" charset="0"/>
                <a:cs typeface="MS PGothic" charset="0"/>
              </a:rPr>
              <a:t>Remission</a:t>
            </a:r>
          </a:p>
        </p:txBody>
      </p:sp>
      <p:sp>
        <p:nvSpPr>
          <p:cNvPr id="29" name="Line 4"/>
          <p:cNvSpPr>
            <a:spLocks noChangeShapeType="1"/>
          </p:cNvSpPr>
          <p:nvPr/>
        </p:nvSpPr>
        <p:spPr bwMode="auto">
          <a:xfrm>
            <a:off x="5121834" y="3073756"/>
            <a:ext cx="1241822"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srgbClr val="000000"/>
              </a:solidFill>
              <a:cs typeface="MS PGothic" charset="0"/>
            </a:endParaRPr>
          </a:p>
        </p:txBody>
      </p:sp>
      <p:sp>
        <p:nvSpPr>
          <p:cNvPr id="30" name="Line 6"/>
          <p:cNvSpPr>
            <a:spLocks noChangeShapeType="1"/>
          </p:cNvSpPr>
          <p:nvPr/>
        </p:nvSpPr>
        <p:spPr bwMode="auto">
          <a:xfrm>
            <a:off x="2421497" y="3102331"/>
            <a:ext cx="1565672"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srgbClr val="000000"/>
              </a:solidFill>
              <a:cs typeface="MS PGothic" charset="0"/>
            </a:endParaRPr>
          </a:p>
        </p:txBody>
      </p:sp>
      <p:sp>
        <p:nvSpPr>
          <p:cNvPr id="31" name="Rectangle 7"/>
          <p:cNvSpPr>
            <a:spLocks noChangeArrowheads="1"/>
          </p:cNvSpPr>
          <p:nvPr/>
        </p:nvSpPr>
        <p:spPr bwMode="auto">
          <a:xfrm>
            <a:off x="2637000" y="2281646"/>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according to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disease activity</a:t>
            </a:r>
          </a:p>
        </p:txBody>
      </p:sp>
      <p:cxnSp>
        <p:nvCxnSpPr>
          <p:cNvPr id="32" name="AutoShape 8"/>
          <p:cNvCxnSpPr>
            <a:cxnSpLocks noChangeShapeType="1"/>
          </p:cNvCxnSpPr>
          <p:nvPr/>
        </p:nvCxnSpPr>
        <p:spPr bwMode="auto">
          <a:xfrm rot="16200000" flipH="1">
            <a:off x="2257171" y="3079829"/>
            <a:ext cx="1225550" cy="2077640"/>
          </a:xfrm>
          <a:prstGeom prst="bentConnector2">
            <a:avLst/>
          </a:prstGeom>
          <a:noFill/>
          <a:ln w="28575">
            <a:solidFill>
              <a:srgbClr val="FF9900">
                <a:lumMod val="60000"/>
                <a:lumOff val="40000"/>
              </a:srgbClr>
            </a:solidFill>
            <a:miter lim="800000"/>
            <a:headEnd/>
            <a:tailEnd type="triangle" w="med" len="med"/>
          </a:ln>
        </p:spPr>
      </p:cxnSp>
      <p:sp>
        <p:nvSpPr>
          <p:cNvPr id="33" name="Oval 9"/>
          <p:cNvSpPr>
            <a:spLocks noChangeArrowheads="1"/>
          </p:cNvSpPr>
          <p:nvPr/>
        </p:nvSpPr>
        <p:spPr bwMode="auto">
          <a:xfrm>
            <a:off x="3933592" y="4408895"/>
            <a:ext cx="1134665" cy="792163"/>
          </a:xfrm>
          <a:prstGeom prst="ellipse">
            <a:avLst/>
          </a:prstGeom>
          <a:solidFill>
            <a:srgbClr val="00CCFF">
              <a:lumMod val="40000"/>
              <a:lumOff val="60000"/>
            </a:srgbClr>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Calibri" pitchFamily="34" charset="0"/>
                <a:cs typeface="ＭＳ Ｐゴシック"/>
              </a:rPr>
              <a:t> </a:t>
            </a:r>
            <a:r>
              <a:rPr kumimoji="0" lang="de-DE" sz="1600" b="0" i="0" u="none" strike="noStrike" kern="0" cap="none" spc="0" normalizeH="0" baseline="0" noProof="0" dirty="0">
                <a:ln>
                  <a:noFill/>
                </a:ln>
                <a:solidFill>
                  <a:srgbClr val="000000"/>
                </a:solidFill>
                <a:effectLst/>
                <a:uLnTx/>
                <a:uFillTx/>
                <a:latin typeface="Calibri" pitchFamily="34" charset="0"/>
                <a:cs typeface="ＭＳ Ｐゴシック"/>
              </a:rPr>
              <a:t>Low disease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00000"/>
                </a:solidFill>
                <a:effectLst/>
                <a:uLnTx/>
                <a:uFillTx/>
                <a:latin typeface="Calibri" pitchFamily="34" charset="0"/>
                <a:cs typeface="ＭＳ Ｐゴシック"/>
              </a:rPr>
              <a:t>activity</a:t>
            </a:r>
          </a:p>
        </p:txBody>
      </p:sp>
      <p:sp>
        <p:nvSpPr>
          <p:cNvPr id="34" name="Rectangle 11"/>
          <p:cNvSpPr>
            <a:spLocks noChangeArrowheads="1"/>
          </p:cNvSpPr>
          <p:nvPr/>
        </p:nvSpPr>
        <p:spPr bwMode="auto">
          <a:xfrm>
            <a:off x="2637000" y="4897877"/>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according to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disease activity</a:t>
            </a:r>
          </a:p>
        </p:txBody>
      </p:sp>
      <p:sp>
        <p:nvSpPr>
          <p:cNvPr id="35" name="Line 14"/>
          <p:cNvSpPr>
            <a:spLocks noChangeShapeType="1"/>
          </p:cNvSpPr>
          <p:nvPr/>
        </p:nvSpPr>
        <p:spPr bwMode="auto">
          <a:xfrm>
            <a:off x="5067065" y="4767618"/>
            <a:ext cx="1241822" cy="0"/>
          </a:xfrm>
          <a:prstGeom prst="line">
            <a:avLst/>
          </a:prstGeom>
          <a:noFill/>
          <a:ln w="28575">
            <a:solidFill>
              <a:srgbClr val="FF9900">
                <a:lumMod val="60000"/>
                <a:lumOff val="40000"/>
              </a:srgbClr>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cs typeface="MS PGothic" charset="0"/>
            </a:endParaRPr>
          </a:p>
        </p:txBody>
      </p:sp>
      <p:sp>
        <p:nvSpPr>
          <p:cNvPr id="36" name="AutoShape 17"/>
          <p:cNvSpPr>
            <a:spLocks noChangeArrowheads="1"/>
          </p:cNvSpPr>
          <p:nvPr/>
        </p:nvSpPr>
        <p:spPr bwMode="auto">
          <a:xfrm>
            <a:off x="2094284" y="3208698"/>
            <a:ext cx="2054841" cy="1439863"/>
          </a:xfrm>
          <a:prstGeom prst="flowChartDecision">
            <a:avLst/>
          </a:prstGeom>
          <a:solidFill>
            <a:srgbClr val="FFE98B"/>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measures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of clinical disease 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and acute phase reactants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as needed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400" b="0" i="0" u="none" strike="noStrike" kern="0" cap="none" spc="0" normalizeH="0" baseline="0" noProof="0" dirty="0" smtClean="0">
              <a:ln>
                <a:noFill/>
              </a:ln>
              <a:solidFill>
                <a:srgbClr val="000000"/>
              </a:solidFill>
              <a:effectLst/>
              <a:uLnTx/>
              <a:uFillTx/>
              <a:latin typeface="Calibri" charset="0"/>
              <a:cs typeface="MS PGothic" charset="0"/>
            </a:endParaRPr>
          </a:p>
        </p:txBody>
      </p:sp>
      <p:sp>
        <p:nvSpPr>
          <p:cNvPr id="37" name="AutoShape 18"/>
          <p:cNvSpPr>
            <a:spLocks noChangeArrowheads="1"/>
          </p:cNvSpPr>
          <p:nvPr/>
        </p:nvSpPr>
        <p:spPr bwMode="auto">
          <a:xfrm>
            <a:off x="4554501" y="3246798"/>
            <a:ext cx="2177739" cy="1368425"/>
          </a:xfrm>
          <a:prstGeom prst="flowChartDecision">
            <a:avLst/>
          </a:prstGeom>
          <a:solidFill>
            <a:srgbClr val="FFE98B"/>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measures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of clinical disease 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and acute phase reactants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as needed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000" b="0" i="0" u="none" strike="noStrike" kern="0" cap="none" spc="0" normalizeH="0" baseline="0" noProof="0" dirty="0" smtClean="0">
              <a:ln>
                <a:noFill/>
              </a:ln>
              <a:solidFill>
                <a:srgbClr val="000000"/>
              </a:solidFill>
              <a:effectLst/>
              <a:uLnTx/>
              <a:uFillTx/>
              <a:latin typeface="Calibri" charset="0"/>
              <a:cs typeface="MS PGothic" charset="0"/>
            </a:endParaRPr>
          </a:p>
        </p:txBody>
      </p:sp>
      <p:sp>
        <p:nvSpPr>
          <p:cNvPr id="38" name="Rectangle 19"/>
          <p:cNvSpPr>
            <a:spLocks noChangeArrowheads="1"/>
          </p:cNvSpPr>
          <p:nvPr/>
        </p:nvSpPr>
        <p:spPr bwMode="auto">
          <a:xfrm>
            <a:off x="5132550" y="2238781"/>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if state is lost</a:t>
            </a:r>
          </a:p>
        </p:txBody>
      </p:sp>
      <p:sp>
        <p:nvSpPr>
          <p:cNvPr id="39" name="Rectangle 20"/>
          <p:cNvSpPr>
            <a:spLocks noChangeArrowheads="1"/>
          </p:cNvSpPr>
          <p:nvPr/>
        </p:nvSpPr>
        <p:spPr bwMode="auto">
          <a:xfrm>
            <a:off x="5088497" y="4902640"/>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if state is lost</a:t>
            </a:r>
          </a:p>
        </p:txBody>
      </p:sp>
      <p:sp>
        <p:nvSpPr>
          <p:cNvPr id="40" name="Line 21"/>
          <p:cNvSpPr>
            <a:spLocks noChangeShapeType="1"/>
          </p:cNvSpPr>
          <p:nvPr/>
        </p:nvSpPr>
        <p:spPr bwMode="auto">
          <a:xfrm>
            <a:off x="7679299" y="3075343"/>
            <a:ext cx="404813"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srgbClr val="000000"/>
              </a:solidFill>
              <a:cs typeface="MS PGothic" charset="0"/>
            </a:endParaRPr>
          </a:p>
        </p:txBody>
      </p:sp>
      <p:sp>
        <p:nvSpPr>
          <p:cNvPr id="41" name="Line 22"/>
          <p:cNvSpPr>
            <a:spLocks noChangeShapeType="1"/>
          </p:cNvSpPr>
          <p:nvPr/>
        </p:nvSpPr>
        <p:spPr bwMode="auto">
          <a:xfrm>
            <a:off x="7628102" y="4780318"/>
            <a:ext cx="458391" cy="0"/>
          </a:xfrm>
          <a:prstGeom prst="line">
            <a:avLst/>
          </a:prstGeom>
          <a:noFill/>
          <a:ln w="28575">
            <a:solidFill>
              <a:srgbClr val="FF9900">
                <a:lumMod val="60000"/>
                <a:lumOff val="40000"/>
              </a:srgbClr>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cs typeface="MS PGothic" charset="0"/>
            </a:endParaRPr>
          </a:p>
        </p:txBody>
      </p:sp>
      <p:sp>
        <p:nvSpPr>
          <p:cNvPr id="45" name="Oval 3"/>
          <p:cNvSpPr>
            <a:spLocks noChangeArrowheads="1"/>
          </p:cNvSpPr>
          <p:nvPr/>
        </p:nvSpPr>
        <p:spPr bwMode="auto">
          <a:xfrm>
            <a:off x="6343658" y="2569850"/>
            <a:ext cx="1350169" cy="936625"/>
          </a:xfrm>
          <a:prstGeom prst="ellipse">
            <a:avLst/>
          </a:prstGeom>
          <a:solidFill>
            <a:srgbClr val="99FF66"/>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err="1" smtClean="0">
                <a:ln>
                  <a:noFill/>
                </a:ln>
                <a:solidFill>
                  <a:srgbClr val="000000"/>
                </a:solidFill>
                <a:effectLst/>
                <a:uLnTx/>
                <a:uFillTx/>
                <a:latin typeface="Calibri" charset="0"/>
                <a:cs typeface="MS PGothic" charset="0"/>
              </a:rPr>
              <a:t>Sustained</a:t>
            </a:r>
            <a:endParaRPr kumimoji="0" lang="de-DE" sz="1600" b="1" i="0" u="none" strike="noStrike" kern="0" cap="none" spc="0" normalizeH="0" baseline="0" noProof="0" dirty="0" smtClean="0">
              <a:ln>
                <a:noFill/>
              </a:ln>
              <a:solidFill>
                <a:srgbClr val="000000"/>
              </a:solidFill>
              <a:effectLst/>
              <a:uLnTx/>
              <a:uFillTx/>
              <a:latin typeface="Calibri" charset="0"/>
              <a:cs typeface="MS PGothic"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Calibri" charset="0"/>
                <a:cs typeface="MS PGothic" charset="0"/>
              </a:rPr>
              <a:t>Remission</a:t>
            </a:r>
          </a:p>
        </p:txBody>
      </p:sp>
      <p:sp>
        <p:nvSpPr>
          <p:cNvPr id="46" name="Oval 5"/>
          <p:cNvSpPr>
            <a:spLocks noChangeArrowheads="1"/>
          </p:cNvSpPr>
          <p:nvPr/>
        </p:nvSpPr>
        <p:spPr bwMode="auto">
          <a:xfrm>
            <a:off x="1303068" y="2641858"/>
            <a:ext cx="1134666" cy="792163"/>
          </a:xfrm>
          <a:prstGeom prst="ellipse">
            <a:avLst/>
          </a:prstGeom>
          <a:solidFill>
            <a:srgbClr val="FF9900"/>
          </a:solidFill>
          <a:ln w="9525">
            <a:solidFill>
              <a:srgbClr val="000000">
                <a:lumMod val="95000"/>
                <a:lumOff val="5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err="1" smtClean="0">
                <a:ln>
                  <a:noFill/>
                </a:ln>
                <a:solidFill>
                  <a:srgbClr val="000000"/>
                </a:solidFill>
                <a:effectLst/>
                <a:uLnTx/>
                <a:uFillTx/>
                <a:latin typeface="Calibri" charset="0"/>
                <a:cs typeface="MS PGothic" charset="0"/>
              </a:rPr>
              <a:t>Active</a:t>
            </a:r>
            <a:endParaRPr kumimoji="0" lang="de-DE" sz="1400" b="1" i="0" u="none" strike="noStrike" kern="0" cap="none" spc="0" normalizeH="0" baseline="0" noProof="0" dirty="0" smtClean="0">
              <a:ln>
                <a:noFill/>
              </a:ln>
              <a:solidFill>
                <a:srgbClr val="000000"/>
              </a:solidFill>
              <a:effectLst/>
              <a:uLnTx/>
              <a:uFillTx/>
              <a:latin typeface="Calibri" charset="0"/>
              <a:cs typeface="MS PGothic"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Calibri" charset="0"/>
                <a:cs typeface="MS PGothic" charset="0"/>
              </a:rPr>
              <a:t>SpA</a:t>
            </a:r>
          </a:p>
        </p:txBody>
      </p:sp>
      <p:sp>
        <p:nvSpPr>
          <p:cNvPr id="47" name="Oval 10"/>
          <p:cNvSpPr>
            <a:spLocks noChangeArrowheads="1"/>
          </p:cNvSpPr>
          <p:nvPr/>
        </p:nvSpPr>
        <p:spPr bwMode="auto">
          <a:xfrm>
            <a:off x="6343658" y="4298015"/>
            <a:ext cx="1350169" cy="936625"/>
          </a:xfrm>
          <a:prstGeom prst="ellipse">
            <a:avLst/>
          </a:prstGeom>
          <a:solidFill>
            <a:srgbClr val="00CCFF">
              <a:lumMod val="40000"/>
              <a:lumOff val="60000"/>
            </a:srgbClr>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Calibri" pitchFamily="34" charset="0"/>
                <a:cs typeface="ＭＳ Ｐゴシック"/>
              </a:rPr>
              <a:t>Sustained low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Calibri" pitchFamily="34" charset="0"/>
                <a:cs typeface="ＭＳ Ｐゴシック"/>
              </a:rPr>
              <a:t>disease activity</a:t>
            </a:r>
          </a:p>
        </p:txBody>
      </p:sp>
      <p:sp>
        <p:nvSpPr>
          <p:cNvPr id="48" name="AutoShape 12"/>
          <p:cNvSpPr>
            <a:spLocks noChangeArrowheads="1"/>
          </p:cNvSpPr>
          <p:nvPr/>
        </p:nvSpPr>
        <p:spPr bwMode="auto">
          <a:xfrm rot="16200000">
            <a:off x="1196397" y="4793281"/>
            <a:ext cx="990599" cy="1152161"/>
          </a:xfrm>
          <a:prstGeom prst="wedgeRoundRectCallout">
            <a:avLst>
              <a:gd name="adj1" fmla="val 64394"/>
              <a:gd name="adj2" fmla="val 97546"/>
              <a:gd name="adj3" fmla="val 16667"/>
            </a:avLst>
          </a:prstGeom>
          <a:solidFill>
            <a:srgbClr val="00CCFF">
              <a:lumMod val="40000"/>
              <a:lumOff val="60000"/>
            </a:srgbClr>
          </a:solidFill>
          <a:ln w="9525">
            <a:solidFill>
              <a:srgbClr val="000000"/>
            </a:solidFill>
            <a:miter lim="800000"/>
            <a:headEnd/>
            <a:tailEnd/>
          </a:ln>
        </p:spPr>
        <p:txBody>
          <a:bodyPr vert="eaVe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srgbClr val="000000"/>
              </a:solidFill>
              <a:effectLst/>
              <a:uLnTx/>
              <a:uFillTx/>
              <a:latin typeface="Calibri" pitchFamily="34" charset="0"/>
              <a:cs typeface="ＭＳ Ｐゴシック"/>
            </a:endParaRPr>
          </a:p>
        </p:txBody>
      </p:sp>
      <p:sp>
        <p:nvSpPr>
          <p:cNvPr id="49" name="Text Box 13"/>
          <p:cNvSpPr txBox="1">
            <a:spLocks noChangeArrowheads="1"/>
          </p:cNvSpPr>
          <p:nvPr/>
        </p:nvSpPr>
        <p:spPr bwMode="auto">
          <a:xfrm>
            <a:off x="1187625" y="4946070"/>
            <a:ext cx="1045786" cy="458587"/>
          </a:xfrm>
          <a:prstGeom prst="rect">
            <a:avLst/>
          </a:prstGeom>
          <a:solidFill>
            <a:srgbClr val="00CCFF">
              <a:lumMod val="40000"/>
              <a:lumOff val="60000"/>
            </a:srgbClr>
          </a:solidFill>
          <a:ln w="9525">
            <a:noFill/>
            <a:miter lim="800000"/>
            <a:headEnd/>
            <a:tailEnd/>
          </a:ln>
        </p:spPr>
        <p:txBody>
          <a:bodyPr wrap="squar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cs typeface="ＭＳ Ｐゴシック"/>
              </a:rPr>
              <a:t>Alternative</a:t>
            </a:r>
            <a:endParaRPr kumimoji="0" lang="de-DE" sz="1400" b="0" i="0" u="none" strike="noStrike" kern="0" cap="none" spc="0" normalizeH="0" baseline="0" noProof="0" dirty="0">
              <a:ln>
                <a:noFill/>
              </a:ln>
              <a:solidFill>
                <a:srgbClr val="000000"/>
              </a:solidFill>
              <a:effectLst/>
              <a:uLnTx/>
              <a:uFillTx/>
              <a:cs typeface="ＭＳ Ｐゴシック"/>
            </a:endParaRPr>
          </a:p>
          <a:p>
            <a:pPr marL="0" marR="0" lvl="0" indent="0" defTabSz="914400" eaLnBrk="1" fontAlgn="auto" latinLnBrk="0" hangingPunct="1">
              <a:lnSpc>
                <a:spcPct val="85000"/>
              </a:lnSpc>
              <a:spcBef>
                <a:spcPts val="0"/>
              </a:spcBef>
              <a:spcAft>
                <a:spcPts val="0"/>
              </a:spcAft>
              <a:buClrTx/>
              <a:buSzTx/>
              <a:buFontTx/>
              <a:buNone/>
              <a:tabLst/>
              <a:defRPr/>
            </a:pPr>
            <a:r>
              <a:rPr kumimoji="0" lang="de-DE" sz="1400" b="0" i="0" u="none" strike="noStrike" kern="0" cap="none" spc="0" normalizeH="0" baseline="0" noProof="0" dirty="0" err="1">
                <a:ln>
                  <a:noFill/>
                </a:ln>
                <a:solidFill>
                  <a:srgbClr val="000000"/>
                </a:solidFill>
                <a:effectLst/>
                <a:uLnTx/>
                <a:uFillTx/>
                <a:cs typeface="ＭＳ Ｐゴシック"/>
              </a:rPr>
              <a:t>target</a:t>
            </a:r>
            <a:endParaRPr kumimoji="0" lang="de-DE" sz="1400" b="0" i="0" u="none" strike="noStrike" kern="0" cap="none" spc="0" normalizeH="0" baseline="0" noProof="0" dirty="0">
              <a:ln>
                <a:noFill/>
              </a:ln>
              <a:solidFill>
                <a:srgbClr val="000000"/>
              </a:solidFill>
              <a:effectLst/>
              <a:uLnTx/>
              <a:uFillTx/>
              <a:cs typeface="ＭＳ Ｐゴシック"/>
            </a:endParaRPr>
          </a:p>
        </p:txBody>
      </p:sp>
      <p:sp>
        <p:nvSpPr>
          <p:cNvPr id="50" name="AutoShape 15"/>
          <p:cNvSpPr>
            <a:spLocks noChangeArrowheads="1"/>
          </p:cNvSpPr>
          <p:nvPr/>
        </p:nvSpPr>
        <p:spPr bwMode="auto">
          <a:xfrm>
            <a:off x="1672880" y="1921694"/>
            <a:ext cx="842809" cy="649287"/>
          </a:xfrm>
          <a:prstGeom prst="wedgeRoundRectCallout">
            <a:avLst>
              <a:gd name="adj1" fmla="val 60792"/>
              <a:gd name="adj2" fmla="val 124815"/>
              <a:gd name="adj3" fmla="val 16667"/>
            </a:avLst>
          </a:prstGeom>
          <a:solidFill>
            <a:srgbClr val="99FF66"/>
          </a:solidFill>
          <a:ln w="9525">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200" b="0" i="0" u="none" strike="noStrike" kern="0" cap="none" spc="0" normalizeH="0" baseline="0" noProof="0" smtClean="0">
              <a:ln>
                <a:noFill/>
              </a:ln>
              <a:solidFill>
                <a:srgbClr val="000000"/>
              </a:solidFill>
              <a:effectLst/>
              <a:uLnTx/>
              <a:uFillTx/>
              <a:latin typeface="Calibri" charset="0"/>
              <a:cs typeface="MS PGothic" charset="0"/>
            </a:endParaRPr>
          </a:p>
        </p:txBody>
      </p:sp>
      <p:sp>
        <p:nvSpPr>
          <p:cNvPr id="51" name="Text Box 16"/>
          <p:cNvSpPr txBox="1">
            <a:spLocks noChangeArrowheads="1"/>
          </p:cNvSpPr>
          <p:nvPr/>
        </p:nvSpPr>
        <p:spPr bwMode="auto">
          <a:xfrm>
            <a:off x="1700909" y="1921694"/>
            <a:ext cx="898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600" b="1" dirty="0">
                <a:solidFill>
                  <a:srgbClr val="000000"/>
                </a:solidFill>
                <a:latin typeface="Calibri" charset="0"/>
              </a:rPr>
              <a:t>Main</a:t>
            </a:r>
          </a:p>
          <a:p>
            <a:pPr eaLnBrk="1" hangingPunct="1"/>
            <a:r>
              <a:rPr lang="de-DE" sz="1600" b="1" dirty="0" err="1">
                <a:solidFill>
                  <a:srgbClr val="000000"/>
                </a:solidFill>
                <a:latin typeface="Calibri" charset="0"/>
              </a:rPr>
              <a:t>target</a:t>
            </a:r>
            <a:endParaRPr lang="de-DE" sz="1600" b="1" dirty="0">
              <a:solidFill>
                <a:srgbClr val="000000"/>
              </a:solidFill>
              <a:latin typeface="Calibri" charset="0"/>
            </a:endParaRPr>
          </a:p>
        </p:txBody>
      </p:sp>
    </p:spTree>
    <p:extLst>
      <p:ext uri="{BB962C8B-B14F-4D97-AF65-F5344CB8AC3E}">
        <p14:creationId xmlns:p14="http://schemas.microsoft.com/office/powerpoint/2010/main" val="19181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cs typeface="Arial" panose="020B0604020202020204" pitchFamily="34" charset="0"/>
              </a:rPr>
              <a:t>Treat to target algorithm in </a:t>
            </a:r>
            <a:r>
              <a:rPr lang="en-GB" sz="3200" dirty="0" err="1" smtClean="0">
                <a:cs typeface="Arial" panose="020B0604020202020204" pitchFamily="34" charset="0"/>
              </a:rPr>
              <a:t>SpA</a:t>
            </a:r>
            <a:endParaRPr lang="en-GB" sz="3200" dirty="0">
              <a:cs typeface="Arial" panose="020B0604020202020204" pitchFamily="34" charset="0"/>
            </a:endParaRPr>
          </a:p>
        </p:txBody>
      </p:sp>
      <p:sp>
        <p:nvSpPr>
          <p:cNvPr id="26" name="Footer Placeholder 25"/>
          <p:cNvSpPr>
            <a:spLocks noGrp="1"/>
          </p:cNvSpPr>
          <p:nvPr>
            <p:ph type="ftr" sz="quarter" idx="4294967295"/>
          </p:nvPr>
        </p:nvSpPr>
        <p:spPr>
          <a:xfrm>
            <a:off x="-1" y="6626429"/>
            <a:ext cx="3987169" cy="267195"/>
          </a:xfrm>
          <a:prstGeom prst="rect">
            <a:avLst/>
          </a:prstGeom>
        </p:spPr>
        <p:txBody>
          <a:bodyPr/>
          <a:lstStyle/>
          <a:p>
            <a:r>
              <a:rPr lang="de-DE" sz="1000" dirty="0" smtClean="0">
                <a:solidFill>
                  <a:schemeClr val="bg1"/>
                </a:solidFill>
              </a:rPr>
              <a:t>Smolen JS, et al. Ann Rheum Dis 2014;73:6–16</a:t>
            </a:r>
            <a:endParaRPr lang="de-DE" sz="1000" dirty="0">
              <a:solidFill>
                <a:schemeClr val="bg1"/>
              </a:solidFill>
            </a:endParaRPr>
          </a:p>
        </p:txBody>
      </p:sp>
      <p:sp>
        <p:nvSpPr>
          <p:cNvPr id="28" name="Oval 2"/>
          <p:cNvSpPr>
            <a:spLocks noChangeArrowheads="1"/>
          </p:cNvSpPr>
          <p:nvPr/>
        </p:nvSpPr>
        <p:spPr bwMode="auto">
          <a:xfrm>
            <a:off x="3987168" y="2670531"/>
            <a:ext cx="1134666" cy="792162"/>
          </a:xfrm>
          <a:prstGeom prst="ellipse">
            <a:avLst/>
          </a:prstGeom>
          <a:solidFill>
            <a:srgbClr val="99FF66"/>
          </a:solidFill>
          <a:ln w="9525">
            <a:solidFill>
              <a:srgbClr val="0000FF"/>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smtClean="0">
                <a:ln>
                  <a:noFill/>
                </a:ln>
                <a:solidFill>
                  <a:srgbClr val="000000"/>
                </a:solidFill>
                <a:effectLst/>
                <a:uLnTx/>
                <a:uFillTx/>
                <a:latin typeface="Calibri" charset="0"/>
                <a:cs typeface="MS PGothic" charset="0"/>
              </a:rPr>
              <a:t>Remission</a:t>
            </a:r>
          </a:p>
        </p:txBody>
      </p:sp>
      <p:sp>
        <p:nvSpPr>
          <p:cNvPr id="29" name="Line 4"/>
          <p:cNvSpPr>
            <a:spLocks noChangeShapeType="1"/>
          </p:cNvSpPr>
          <p:nvPr/>
        </p:nvSpPr>
        <p:spPr bwMode="auto">
          <a:xfrm>
            <a:off x="5121834" y="3073756"/>
            <a:ext cx="1241822"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srgbClr val="000000"/>
              </a:solidFill>
              <a:cs typeface="MS PGothic" charset="0"/>
            </a:endParaRPr>
          </a:p>
        </p:txBody>
      </p:sp>
      <p:sp>
        <p:nvSpPr>
          <p:cNvPr id="30" name="Line 6"/>
          <p:cNvSpPr>
            <a:spLocks noChangeShapeType="1"/>
          </p:cNvSpPr>
          <p:nvPr/>
        </p:nvSpPr>
        <p:spPr bwMode="auto">
          <a:xfrm>
            <a:off x="2421497" y="3102331"/>
            <a:ext cx="1565672"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srgbClr val="000000"/>
              </a:solidFill>
              <a:cs typeface="MS PGothic" charset="0"/>
            </a:endParaRPr>
          </a:p>
        </p:txBody>
      </p:sp>
      <p:sp>
        <p:nvSpPr>
          <p:cNvPr id="31" name="Rectangle 7"/>
          <p:cNvSpPr>
            <a:spLocks noChangeArrowheads="1"/>
          </p:cNvSpPr>
          <p:nvPr/>
        </p:nvSpPr>
        <p:spPr bwMode="auto">
          <a:xfrm>
            <a:off x="2637000" y="2281646"/>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according to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disease activity</a:t>
            </a:r>
          </a:p>
        </p:txBody>
      </p:sp>
      <p:cxnSp>
        <p:nvCxnSpPr>
          <p:cNvPr id="32" name="AutoShape 8"/>
          <p:cNvCxnSpPr>
            <a:cxnSpLocks noChangeShapeType="1"/>
          </p:cNvCxnSpPr>
          <p:nvPr/>
        </p:nvCxnSpPr>
        <p:spPr bwMode="auto">
          <a:xfrm rot="16200000" flipH="1">
            <a:off x="2257171" y="3079829"/>
            <a:ext cx="1225550" cy="2077640"/>
          </a:xfrm>
          <a:prstGeom prst="bentConnector2">
            <a:avLst/>
          </a:prstGeom>
          <a:noFill/>
          <a:ln w="28575">
            <a:solidFill>
              <a:srgbClr val="FF9900">
                <a:lumMod val="60000"/>
                <a:lumOff val="40000"/>
              </a:srgbClr>
            </a:solidFill>
            <a:miter lim="800000"/>
            <a:headEnd/>
            <a:tailEnd type="triangle" w="med" len="med"/>
          </a:ln>
        </p:spPr>
      </p:cxnSp>
      <p:sp>
        <p:nvSpPr>
          <p:cNvPr id="33" name="Oval 9"/>
          <p:cNvSpPr>
            <a:spLocks noChangeArrowheads="1"/>
          </p:cNvSpPr>
          <p:nvPr/>
        </p:nvSpPr>
        <p:spPr bwMode="auto">
          <a:xfrm>
            <a:off x="3933592" y="4408895"/>
            <a:ext cx="1134665" cy="792163"/>
          </a:xfrm>
          <a:prstGeom prst="ellipse">
            <a:avLst/>
          </a:prstGeom>
          <a:solidFill>
            <a:srgbClr val="00CCFF">
              <a:lumMod val="40000"/>
              <a:lumOff val="60000"/>
            </a:srgbClr>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Calibri" pitchFamily="34" charset="0"/>
                <a:cs typeface="ＭＳ Ｐゴシック"/>
              </a:rPr>
              <a:t> </a:t>
            </a:r>
            <a:r>
              <a:rPr kumimoji="0" lang="de-DE" sz="1600" b="0" i="0" u="none" strike="noStrike" kern="0" cap="none" spc="0" normalizeH="0" baseline="0" noProof="0" dirty="0">
                <a:ln>
                  <a:noFill/>
                </a:ln>
                <a:solidFill>
                  <a:srgbClr val="000000"/>
                </a:solidFill>
                <a:effectLst/>
                <a:uLnTx/>
                <a:uFillTx/>
                <a:latin typeface="Calibri" pitchFamily="34" charset="0"/>
                <a:cs typeface="ＭＳ Ｐゴシック"/>
              </a:rPr>
              <a:t>Low disease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00000"/>
                </a:solidFill>
                <a:effectLst/>
                <a:uLnTx/>
                <a:uFillTx/>
                <a:latin typeface="Calibri" pitchFamily="34" charset="0"/>
                <a:cs typeface="ＭＳ Ｐゴシック"/>
              </a:rPr>
              <a:t>activity</a:t>
            </a:r>
          </a:p>
        </p:txBody>
      </p:sp>
      <p:sp>
        <p:nvSpPr>
          <p:cNvPr id="34" name="Rectangle 11"/>
          <p:cNvSpPr>
            <a:spLocks noChangeArrowheads="1"/>
          </p:cNvSpPr>
          <p:nvPr/>
        </p:nvSpPr>
        <p:spPr bwMode="auto">
          <a:xfrm>
            <a:off x="2637000" y="4897877"/>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according to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disease activity</a:t>
            </a:r>
          </a:p>
        </p:txBody>
      </p:sp>
      <p:sp>
        <p:nvSpPr>
          <p:cNvPr id="35" name="Line 14"/>
          <p:cNvSpPr>
            <a:spLocks noChangeShapeType="1"/>
          </p:cNvSpPr>
          <p:nvPr/>
        </p:nvSpPr>
        <p:spPr bwMode="auto">
          <a:xfrm>
            <a:off x="5067065" y="4767618"/>
            <a:ext cx="1241822" cy="0"/>
          </a:xfrm>
          <a:prstGeom prst="line">
            <a:avLst/>
          </a:prstGeom>
          <a:noFill/>
          <a:ln w="28575">
            <a:solidFill>
              <a:srgbClr val="FF9900">
                <a:lumMod val="60000"/>
                <a:lumOff val="40000"/>
              </a:srgbClr>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cs typeface="MS PGothic" charset="0"/>
            </a:endParaRPr>
          </a:p>
        </p:txBody>
      </p:sp>
      <p:sp>
        <p:nvSpPr>
          <p:cNvPr id="36" name="AutoShape 17"/>
          <p:cNvSpPr>
            <a:spLocks noChangeArrowheads="1"/>
          </p:cNvSpPr>
          <p:nvPr/>
        </p:nvSpPr>
        <p:spPr bwMode="auto">
          <a:xfrm>
            <a:off x="2094284" y="3208698"/>
            <a:ext cx="2054841" cy="1439863"/>
          </a:xfrm>
          <a:prstGeom prst="flowChartDecision">
            <a:avLst/>
          </a:prstGeom>
          <a:solidFill>
            <a:srgbClr val="FFE98B"/>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measures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of clinical disease 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and acute phase reactants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as needed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400" b="0" i="0" u="none" strike="noStrike" kern="0" cap="none" spc="0" normalizeH="0" baseline="0" noProof="0" dirty="0" smtClean="0">
              <a:ln>
                <a:noFill/>
              </a:ln>
              <a:solidFill>
                <a:srgbClr val="000000"/>
              </a:solidFill>
              <a:effectLst/>
              <a:uLnTx/>
              <a:uFillTx/>
              <a:latin typeface="Calibri" charset="0"/>
              <a:cs typeface="MS PGothic" charset="0"/>
            </a:endParaRPr>
          </a:p>
        </p:txBody>
      </p:sp>
      <p:sp>
        <p:nvSpPr>
          <p:cNvPr id="37" name="AutoShape 18"/>
          <p:cNvSpPr>
            <a:spLocks noChangeArrowheads="1"/>
          </p:cNvSpPr>
          <p:nvPr/>
        </p:nvSpPr>
        <p:spPr bwMode="auto">
          <a:xfrm>
            <a:off x="4554501" y="3246798"/>
            <a:ext cx="2177739" cy="1368425"/>
          </a:xfrm>
          <a:prstGeom prst="flowChartDecision">
            <a:avLst/>
          </a:prstGeom>
          <a:solidFill>
            <a:srgbClr val="FFE98B"/>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measures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of clinical disease 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and acute phase reactants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Calibri" charset="0"/>
                <a:cs typeface="MS PGothic" charset="0"/>
              </a:rPr>
              <a:t>as needed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000" b="0" i="0" u="none" strike="noStrike" kern="0" cap="none" spc="0" normalizeH="0" baseline="0" noProof="0" dirty="0" smtClean="0">
              <a:ln>
                <a:noFill/>
              </a:ln>
              <a:solidFill>
                <a:srgbClr val="000000"/>
              </a:solidFill>
              <a:effectLst/>
              <a:uLnTx/>
              <a:uFillTx/>
              <a:latin typeface="Calibri" charset="0"/>
              <a:cs typeface="MS PGothic" charset="0"/>
            </a:endParaRPr>
          </a:p>
        </p:txBody>
      </p:sp>
      <p:sp>
        <p:nvSpPr>
          <p:cNvPr id="38" name="Rectangle 19"/>
          <p:cNvSpPr>
            <a:spLocks noChangeArrowheads="1"/>
          </p:cNvSpPr>
          <p:nvPr/>
        </p:nvSpPr>
        <p:spPr bwMode="auto">
          <a:xfrm>
            <a:off x="5132550" y="2238781"/>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if state is lost</a:t>
            </a:r>
          </a:p>
        </p:txBody>
      </p:sp>
      <p:sp>
        <p:nvSpPr>
          <p:cNvPr id="39" name="Rectangle 20"/>
          <p:cNvSpPr>
            <a:spLocks noChangeArrowheads="1"/>
          </p:cNvSpPr>
          <p:nvPr/>
        </p:nvSpPr>
        <p:spPr bwMode="auto">
          <a:xfrm>
            <a:off x="5088497" y="4902640"/>
            <a:ext cx="1188244" cy="720725"/>
          </a:xfrm>
          <a:prstGeom prst="rect">
            <a:avLst/>
          </a:prstGeom>
          <a:solidFill>
            <a:srgbClr val="FFFFCC"/>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Adapt therapy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smtClean="0">
                <a:ln>
                  <a:noFill/>
                </a:ln>
                <a:solidFill>
                  <a:srgbClr val="000000"/>
                </a:solidFill>
                <a:effectLst/>
                <a:uLnTx/>
                <a:uFillTx/>
                <a:latin typeface="Calibri" charset="0"/>
                <a:cs typeface="MS PGothic" charset="0"/>
              </a:rPr>
              <a:t>if state is lost</a:t>
            </a:r>
          </a:p>
        </p:txBody>
      </p:sp>
      <p:sp>
        <p:nvSpPr>
          <p:cNvPr id="40" name="Line 21"/>
          <p:cNvSpPr>
            <a:spLocks noChangeShapeType="1"/>
          </p:cNvSpPr>
          <p:nvPr/>
        </p:nvSpPr>
        <p:spPr bwMode="auto">
          <a:xfrm>
            <a:off x="7679299" y="3075343"/>
            <a:ext cx="404813"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srgbClr val="000000"/>
              </a:solidFill>
              <a:cs typeface="MS PGothic" charset="0"/>
            </a:endParaRPr>
          </a:p>
        </p:txBody>
      </p:sp>
      <p:sp>
        <p:nvSpPr>
          <p:cNvPr id="41" name="Line 22"/>
          <p:cNvSpPr>
            <a:spLocks noChangeShapeType="1"/>
          </p:cNvSpPr>
          <p:nvPr/>
        </p:nvSpPr>
        <p:spPr bwMode="auto">
          <a:xfrm>
            <a:off x="7628102" y="4780318"/>
            <a:ext cx="458391" cy="0"/>
          </a:xfrm>
          <a:prstGeom prst="line">
            <a:avLst/>
          </a:prstGeom>
          <a:noFill/>
          <a:ln w="28575">
            <a:solidFill>
              <a:srgbClr val="FF9900">
                <a:lumMod val="60000"/>
                <a:lumOff val="40000"/>
              </a:srgbClr>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cs typeface="MS PGothic" charset="0"/>
            </a:endParaRPr>
          </a:p>
        </p:txBody>
      </p:sp>
      <p:sp>
        <p:nvSpPr>
          <p:cNvPr id="44" name="Rechteck 2"/>
          <p:cNvSpPr/>
          <p:nvPr/>
        </p:nvSpPr>
        <p:spPr>
          <a:xfrm>
            <a:off x="547504" y="1493515"/>
            <a:ext cx="7696904" cy="4959821"/>
          </a:xfrm>
          <a:prstGeom prst="rect">
            <a:avLst/>
          </a:prstGeom>
          <a:solidFill>
            <a:srgbClr val="FFFFFF">
              <a:alpha val="82000"/>
            </a:srgbClr>
          </a:solidFill>
          <a:ln w="38100">
            <a:solidFill>
              <a:srgbClr val="FFFFFF">
                <a:lumMod val="60000"/>
                <a:lumOff val="40000"/>
              </a:srgbClr>
            </a:solidFill>
          </a:ln>
        </p:spPr>
        <p:txBody>
          <a:bodyPr wrap="square" rtlCol="0" anchor="ctr">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400" b="1" i="0" u="none" strike="noStrike" kern="0" cap="none" spc="0" normalizeH="0" baseline="0" noProof="0" dirty="0" smtClean="0">
              <a:ln>
                <a:noFill/>
              </a:ln>
              <a:solidFill>
                <a:srgbClr val="000000"/>
              </a:solidFill>
              <a:effectLst/>
              <a:uLnTx/>
              <a:uFillTx/>
              <a:latin typeface="Times New Roman" charset="0"/>
              <a:cs typeface="MS PGothic" charset="0"/>
            </a:endParaRPr>
          </a:p>
        </p:txBody>
      </p:sp>
      <p:sp>
        <p:nvSpPr>
          <p:cNvPr id="45" name="Oval 3"/>
          <p:cNvSpPr>
            <a:spLocks noChangeArrowheads="1"/>
          </p:cNvSpPr>
          <p:nvPr/>
        </p:nvSpPr>
        <p:spPr bwMode="auto">
          <a:xfrm>
            <a:off x="6343658" y="2569850"/>
            <a:ext cx="1350169" cy="936625"/>
          </a:xfrm>
          <a:prstGeom prst="ellipse">
            <a:avLst/>
          </a:prstGeom>
          <a:solidFill>
            <a:srgbClr val="99FF66"/>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err="1" smtClean="0">
                <a:ln>
                  <a:noFill/>
                </a:ln>
                <a:solidFill>
                  <a:srgbClr val="000000"/>
                </a:solidFill>
                <a:effectLst/>
                <a:uLnTx/>
                <a:uFillTx/>
                <a:latin typeface="Calibri" charset="0"/>
                <a:cs typeface="MS PGothic" charset="0"/>
              </a:rPr>
              <a:t>Sustained</a:t>
            </a:r>
            <a:endParaRPr kumimoji="0" lang="de-DE" sz="1600" b="1" i="0" u="none" strike="noStrike" kern="0" cap="none" spc="0" normalizeH="0" baseline="0" noProof="0" dirty="0" smtClean="0">
              <a:ln>
                <a:noFill/>
              </a:ln>
              <a:solidFill>
                <a:srgbClr val="000000"/>
              </a:solidFill>
              <a:effectLst/>
              <a:uLnTx/>
              <a:uFillTx/>
              <a:latin typeface="Calibri" charset="0"/>
              <a:cs typeface="MS PGothic"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000000"/>
                </a:solidFill>
                <a:effectLst/>
                <a:uLnTx/>
                <a:uFillTx/>
                <a:latin typeface="Calibri" charset="0"/>
                <a:cs typeface="MS PGothic" charset="0"/>
              </a:rPr>
              <a:t>Remission</a:t>
            </a:r>
          </a:p>
        </p:txBody>
      </p:sp>
      <p:sp>
        <p:nvSpPr>
          <p:cNvPr id="46" name="Oval 5"/>
          <p:cNvSpPr>
            <a:spLocks noChangeArrowheads="1"/>
          </p:cNvSpPr>
          <p:nvPr/>
        </p:nvSpPr>
        <p:spPr bwMode="auto">
          <a:xfrm>
            <a:off x="1303068" y="2641858"/>
            <a:ext cx="1134666" cy="792163"/>
          </a:xfrm>
          <a:prstGeom prst="ellipse">
            <a:avLst/>
          </a:prstGeom>
          <a:solidFill>
            <a:srgbClr val="FF9900"/>
          </a:solidFill>
          <a:ln w="9525">
            <a:solidFill>
              <a:srgbClr val="000000">
                <a:lumMod val="95000"/>
                <a:lumOff val="5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err="1" smtClean="0">
                <a:ln>
                  <a:noFill/>
                </a:ln>
                <a:solidFill>
                  <a:srgbClr val="000000"/>
                </a:solidFill>
                <a:effectLst/>
                <a:uLnTx/>
                <a:uFillTx/>
                <a:latin typeface="Calibri" charset="0"/>
                <a:cs typeface="MS PGothic" charset="0"/>
              </a:rPr>
              <a:t>Active</a:t>
            </a:r>
            <a:endParaRPr kumimoji="0" lang="de-DE" sz="1400" b="1" i="0" u="none" strike="noStrike" kern="0" cap="none" spc="0" normalizeH="0" baseline="0" noProof="0" dirty="0" smtClean="0">
              <a:ln>
                <a:noFill/>
              </a:ln>
              <a:solidFill>
                <a:srgbClr val="000000"/>
              </a:solidFill>
              <a:effectLst/>
              <a:uLnTx/>
              <a:uFillTx/>
              <a:latin typeface="Calibri" charset="0"/>
              <a:cs typeface="MS PGothic"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Calibri" charset="0"/>
                <a:cs typeface="MS PGothic" charset="0"/>
              </a:rPr>
              <a:t>SpA</a:t>
            </a:r>
          </a:p>
        </p:txBody>
      </p:sp>
      <p:sp>
        <p:nvSpPr>
          <p:cNvPr id="47" name="Oval 10"/>
          <p:cNvSpPr>
            <a:spLocks noChangeArrowheads="1"/>
          </p:cNvSpPr>
          <p:nvPr/>
        </p:nvSpPr>
        <p:spPr bwMode="auto">
          <a:xfrm>
            <a:off x="6343658" y="4298015"/>
            <a:ext cx="1350169" cy="936625"/>
          </a:xfrm>
          <a:prstGeom prst="ellipse">
            <a:avLst/>
          </a:prstGeom>
          <a:solidFill>
            <a:srgbClr val="00CCFF">
              <a:lumMod val="40000"/>
              <a:lumOff val="60000"/>
            </a:srgbClr>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Calibri" pitchFamily="34" charset="0"/>
                <a:cs typeface="ＭＳ Ｐゴシック"/>
              </a:rPr>
              <a:t>Sustained low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Calibri" pitchFamily="34" charset="0"/>
                <a:cs typeface="ＭＳ Ｐゴシック"/>
              </a:rPr>
              <a:t>disease activity</a:t>
            </a:r>
          </a:p>
        </p:txBody>
      </p:sp>
      <p:sp>
        <p:nvSpPr>
          <p:cNvPr id="48" name="AutoShape 12"/>
          <p:cNvSpPr>
            <a:spLocks noChangeArrowheads="1"/>
          </p:cNvSpPr>
          <p:nvPr/>
        </p:nvSpPr>
        <p:spPr bwMode="auto">
          <a:xfrm rot="16200000">
            <a:off x="1196397" y="4793281"/>
            <a:ext cx="990599" cy="1152161"/>
          </a:xfrm>
          <a:prstGeom prst="wedgeRoundRectCallout">
            <a:avLst>
              <a:gd name="adj1" fmla="val 64394"/>
              <a:gd name="adj2" fmla="val 97546"/>
              <a:gd name="adj3" fmla="val 16667"/>
            </a:avLst>
          </a:prstGeom>
          <a:solidFill>
            <a:srgbClr val="00CCFF">
              <a:lumMod val="40000"/>
              <a:lumOff val="60000"/>
            </a:srgbClr>
          </a:solidFill>
          <a:ln w="9525">
            <a:solidFill>
              <a:srgbClr val="000000"/>
            </a:solidFill>
            <a:miter lim="800000"/>
            <a:headEnd/>
            <a:tailEnd/>
          </a:ln>
        </p:spPr>
        <p:txBody>
          <a:bodyPr vert="eaVe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srgbClr val="000000"/>
              </a:solidFill>
              <a:effectLst/>
              <a:uLnTx/>
              <a:uFillTx/>
              <a:latin typeface="Calibri" pitchFamily="34" charset="0"/>
              <a:cs typeface="ＭＳ Ｐゴシック"/>
            </a:endParaRPr>
          </a:p>
        </p:txBody>
      </p:sp>
      <p:sp>
        <p:nvSpPr>
          <p:cNvPr id="49" name="Text Box 13"/>
          <p:cNvSpPr txBox="1">
            <a:spLocks noChangeArrowheads="1"/>
          </p:cNvSpPr>
          <p:nvPr/>
        </p:nvSpPr>
        <p:spPr bwMode="auto">
          <a:xfrm>
            <a:off x="1187625" y="4946070"/>
            <a:ext cx="1045786" cy="458587"/>
          </a:xfrm>
          <a:prstGeom prst="rect">
            <a:avLst/>
          </a:prstGeom>
          <a:solidFill>
            <a:srgbClr val="00CCFF">
              <a:lumMod val="40000"/>
              <a:lumOff val="60000"/>
            </a:srgbClr>
          </a:solidFill>
          <a:ln w="9525">
            <a:noFill/>
            <a:miter lim="800000"/>
            <a:headEnd/>
            <a:tailEnd/>
          </a:ln>
        </p:spPr>
        <p:txBody>
          <a:bodyPr wrap="squar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cs typeface="ＭＳ Ｐゴシック"/>
              </a:rPr>
              <a:t>Alternative</a:t>
            </a:r>
            <a:endParaRPr kumimoji="0" lang="de-DE" sz="1400" b="0" i="0" u="none" strike="noStrike" kern="0" cap="none" spc="0" normalizeH="0" baseline="0" noProof="0" dirty="0">
              <a:ln>
                <a:noFill/>
              </a:ln>
              <a:solidFill>
                <a:srgbClr val="000000"/>
              </a:solidFill>
              <a:effectLst/>
              <a:uLnTx/>
              <a:uFillTx/>
              <a:cs typeface="ＭＳ Ｐゴシック"/>
            </a:endParaRPr>
          </a:p>
          <a:p>
            <a:pPr marL="0" marR="0" lvl="0" indent="0" defTabSz="914400" eaLnBrk="1" fontAlgn="auto" latinLnBrk="0" hangingPunct="1">
              <a:lnSpc>
                <a:spcPct val="85000"/>
              </a:lnSpc>
              <a:spcBef>
                <a:spcPts val="0"/>
              </a:spcBef>
              <a:spcAft>
                <a:spcPts val="0"/>
              </a:spcAft>
              <a:buClrTx/>
              <a:buSzTx/>
              <a:buFontTx/>
              <a:buNone/>
              <a:tabLst/>
              <a:defRPr/>
            </a:pPr>
            <a:r>
              <a:rPr kumimoji="0" lang="de-DE" sz="1400" b="0" i="0" u="none" strike="noStrike" kern="0" cap="none" spc="0" normalizeH="0" baseline="0" noProof="0" dirty="0" err="1">
                <a:ln>
                  <a:noFill/>
                </a:ln>
                <a:solidFill>
                  <a:srgbClr val="000000"/>
                </a:solidFill>
                <a:effectLst/>
                <a:uLnTx/>
                <a:uFillTx/>
                <a:cs typeface="ＭＳ Ｐゴシック"/>
              </a:rPr>
              <a:t>target</a:t>
            </a:r>
            <a:endParaRPr kumimoji="0" lang="de-DE" sz="1400" b="0" i="0" u="none" strike="noStrike" kern="0" cap="none" spc="0" normalizeH="0" baseline="0" noProof="0" dirty="0">
              <a:ln>
                <a:noFill/>
              </a:ln>
              <a:solidFill>
                <a:srgbClr val="000000"/>
              </a:solidFill>
              <a:effectLst/>
              <a:uLnTx/>
              <a:uFillTx/>
              <a:cs typeface="ＭＳ Ｐゴシック"/>
            </a:endParaRPr>
          </a:p>
        </p:txBody>
      </p:sp>
      <p:sp>
        <p:nvSpPr>
          <p:cNvPr id="50" name="AutoShape 15"/>
          <p:cNvSpPr>
            <a:spLocks noChangeArrowheads="1"/>
          </p:cNvSpPr>
          <p:nvPr/>
        </p:nvSpPr>
        <p:spPr bwMode="auto">
          <a:xfrm>
            <a:off x="1672880" y="1921694"/>
            <a:ext cx="842809" cy="649287"/>
          </a:xfrm>
          <a:prstGeom prst="wedgeRoundRectCallout">
            <a:avLst>
              <a:gd name="adj1" fmla="val 60792"/>
              <a:gd name="adj2" fmla="val 124815"/>
              <a:gd name="adj3" fmla="val 16667"/>
            </a:avLst>
          </a:prstGeom>
          <a:solidFill>
            <a:srgbClr val="99FF66"/>
          </a:solidFill>
          <a:ln w="9525">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200" b="0" i="0" u="none" strike="noStrike" kern="0" cap="none" spc="0" normalizeH="0" baseline="0" noProof="0" smtClean="0">
              <a:ln>
                <a:noFill/>
              </a:ln>
              <a:solidFill>
                <a:srgbClr val="000000"/>
              </a:solidFill>
              <a:effectLst/>
              <a:uLnTx/>
              <a:uFillTx/>
              <a:latin typeface="Calibri" charset="0"/>
              <a:cs typeface="MS PGothic" charset="0"/>
            </a:endParaRPr>
          </a:p>
        </p:txBody>
      </p:sp>
      <p:sp>
        <p:nvSpPr>
          <p:cNvPr id="51" name="Text Box 16"/>
          <p:cNvSpPr txBox="1">
            <a:spLocks noChangeArrowheads="1"/>
          </p:cNvSpPr>
          <p:nvPr/>
        </p:nvSpPr>
        <p:spPr bwMode="auto">
          <a:xfrm>
            <a:off x="1700909" y="1921694"/>
            <a:ext cx="898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600" b="1" dirty="0">
                <a:solidFill>
                  <a:srgbClr val="000000"/>
                </a:solidFill>
                <a:latin typeface="Calibri" charset="0"/>
              </a:rPr>
              <a:t>Main</a:t>
            </a:r>
          </a:p>
          <a:p>
            <a:pPr eaLnBrk="1" hangingPunct="1"/>
            <a:r>
              <a:rPr lang="de-DE" sz="1600" b="1" dirty="0" err="1">
                <a:solidFill>
                  <a:srgbClr val="000000"/>
                </a:solidFill>
                <a:latin typeface="Calibri" charset="0"/>
              </a:rPr>
              <a:t>target</a:t>
            </a:r>
            <a:endParaRPr lang="de-DE" sz="1600" b="1" dirty="0">
              <a:solidFill>
                <a:srgbClr val="000000"/>
              </a:solidFill>
              <a:latin typeface="Calibri" charset="0"/>
            </a:endParaRPr>
          </a:p>
        </p:txBody>
      </p:sp>
      <p:sp>
        <p:nvSpPr>
          <p:cNvPr id="52" name="Abgerundetes Rechteck 3"/>
          <p:cNvSpPr/>
          <p:nvPr/>
        </p:nvSpPr>
        <p:spPr>
          <a:xfrm>
            <a:off x="6247617" y="1921694"/>
            <a:ext cx="1584176" cy="4392488"/>
          </a:xfrm>
          <a:prstGeom prst="roundRect">
            <a:avLst/>
          </a:prstGeom>
          <a:ln w="38100">
            <a:solidFill>
              <a:srgbClr val="FF0000"/>
            </a:solidFill>
          </a:ln>
        </p:spPr>
        <p:txBody>
          <a:bodyPr wrap="square" rtlCol="0" anchor="ctr">
            <a:noAutofit/>
          </a:bodyPr>
          <a:lstStyle/>
          <a:p>
            <a:pPr algn="ctr" eaLnBrk="0" fontAlgn="base" hangingPunct="0">
              <a:spcBef>
                <a:spcPct val="0"/>
              </a:spcBef>
              <a:spcAft>
                <a:spcPct val="0"/>
              </a:spcAft>
            </a:pPr>
            <a:endParaRPr lang="de-DE" sz="1400" b="1" dirty="0">
              <a:solidFill>
                <a:srgbClr val="000000"/>
              </a:solidFill>
              <a:latin typeface="Times New Roman" charset="0"/>
              <a:cs typeface="MS PGothic" charset="0"/>
            </a:endParaRPr>
          </a:p>
        </p:txBody>
      </p:sp>
    </p:spTree>
    <p:extLst>
      <p:ext uri="{BB962C8B-B14F-4D97-AF65-F5344CB8AC3E}">
        <p14:creationId xmlns:p14="http://schemas.microsoft.com/office/powerpoint/2010/main" val="1027738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cs typeface="Arial" panose="020B0604020202020204" pitchFamily="34" charset="0"/>
              </a:rPr>
              <a:t>Anti-TNF treatment in </a:t>
            </a:r>
            <a:r>
              <a:rPr lang="en-GB" sz="3200" dirty="0" err="1" smtClean="0">
                <a:cs typeface="Arial" panose="020B0604020202020204" pitchFamily="34" charset="0"/>
              </a:rPr>
              <a:t>axSpA</a:t>
            </a:r>
            <a:r>
              <a:rPr lang="en-GB" sz="3200" dirty="0" smtClean="0">
                <a:cs typeface="Arial" panose="020B0604020202020204" pitchFamily="34" charset="0"/>
              </a:rPr>
              <a:t>: </a:t>
            </a:r>
            <a:br>
              <a:rPr lang="en-GB" sz="3200" dirty="0" smtClean="0">
                <a:cs typeface="Arial" panose="020B0604020202020204" pitchFamily="34" charset="0"/>
              </a:rPr>
            </a:br>
            <a:r>
              <a:rPr lang="en-GB" sz="2800" dirty="0" smtClean="0">
                <a:cs typeface="Arial" panose="020B0604020202020204" pitchFamily="34" charset="0"/>
              </a:rPr>
              <a:t>early </a:t>
            </a:r>
            <a:r>
              <a:rPr lang="en-GB" sz="2800" i="1" dirty="0" smtClean="0">
                <a:cs typeface="Arial" panose="020B0604020202020204" pitchFamily="34" charset="0"/>
              </a:rPr>
              <a:t>initiation</a:t>
            </a:r>
            <a:r>
              <a:rPr lang="en-GB" sz="2800" dirty="0">
                <a:cs typeface="Arial" panose="020B0604020202020204" pitchFamily="34" charset="0"/>
              </a:rPr>
              <a:t> </a:t>
            </a:r>
            <a:r>
              <a:rPr lang="en-GB" sz="2800" dirty="0" smtClean="0">
                <a:cs typeface="Arial" panose="020B0604020202020204" pitchFamily="34" charset="0"/>
              </a:rPr>
              <a:t>leads </a:t>
            </a:r>
            <a:r>
              <a:rPr lang="en-GB" sz="2800" dirty="0">
                <a:cs typeface="Arial" panose="020B0604020202020204" pitchFamily="34" charset="0"/>
              </a:rPr>
              <a:t>to better treatment outcomes</a:t>
            </a:r>
            <a:endParaRPr lang="en-GB" sz="3200" dirty="0">
              <a:cs typeface="Arial" panose="020B0604020202020204" pitchFamily="34" charset="0"/>
            </a:endParaRPr>
          </a:p>
        </p:txBody>
      </p:sp>
      <p:sp>
        <p:nvSpPr>
          <p:cNvPr id="9" name="Footer Placeholder 8"/>
          <p:cNvSpPr>
            <a:spLocks noGrp="1"/>
          </p:cNvSpPr>
          <p:nvPr>
            <p:ph type="ftr" sz="quarter" idx="4294967295"/>
          </p:nvPr>
        </p:nvSpPr>
        <p:spPr>
          <a:xfrm>
            <a:off x="11874" y="6609663"/>
            <a:ext cx="4952010" cy="295837"/>
          </a:xfrm>
          <a:prstGeom prst="rect">
            <a:avLst/>
          </a:prstGeom>
        </p:spPr>
        <p:txBody>
          <a:bodyPr/>
          <a:lstStyle/>
          <a:p>
            <a:r>
              <a:rPr lang="de-DE" sz="1000" dirty="0" smtClean="0">
                <a:solidFill>
                  <a:schemeClr val="bg1"/>
                </a:solidFill>
              </a:rPr>
              <a:t>Vastesaeger N, et al. Ann Rheum Dis 2011;70:973-81</a:t>
            </a:r>
            <a:endParaRPr lang="de-DE" sz="1000" dirty="0">
              <a:solidFill>
                <a:schemeClr val="bg1"/>
              </a:solidFill>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2105906223"/>
              </p:ext>
            </p:extLst>
          </p:nvPr>
        </p:nvGraphicFramePr>
        <p:xfrm>
          <a:off x="6029351" y="2824979"/>
          <a:ext cx="1213247" cy="1158875"/>
        </p:xfrm>
        <a:graphic>
          <a:graphicData uri="http://schemas.openxmlformats.org/presentationml/2006/ole">
            <mc:AlternateContent xmlns:mc="http://schemas.openxmlformats.org/markup-compatibility/2006">
              <mc:Choice xmlns:v="urn:schemas-microsoft-com:vml" Requires="v">
                <p:oleObj spid="_x0000_s7183" name="Arbeitsblatt" r:id="rId5" imgW="4877481" imgH="3010320" progId="Excel.Sheet.8">
                  <p:embed/>
                </p:oleObj>
              </mc:Choice>
              <mc:Fallback>
                <p:oleObj name="Arbeitsblatt" r:id="rId5" imgW="4877481" imgH="30103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4477" t="12827" r="12587" b="14131"/>
                      <a:stretch>
                        <a:fillRect/>
                      </a:stretch>
                    </p:blipFill>
                    <p:spPr bwMode="auto">
                      <a:xfrm>
                        <a:off x="6029351" y="2824979"/>
                        <a:ext cx="121324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Text Box 6"/>
          <p:cNvSpPr txBox="1">
            <a:spLocks noChangeArrowheads="1"/>
          </p:cNvSpPr>
          <p:nvPr/>
        </p:nvSpPr>
        <p:spPr bwMode="auto">
          <a:xfrm>
            <a:off x="323528" y="1301774"/>
            <a:ext cx="7405424" cy="400110"/>
          </a:xfrm>
          <a:prstGeom prst="rect">
            <a:avLst/>
          </a:prstGeom>
          <a:solidFill>
            <a:schemeClr val="bg1"/>
          </a:solidFill>
          <a:ln>
            <a:noFill/>
          </a:ln>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fontAlgn="base" hangingPunct="1">
              <a:spcBef>
                <a:spcPct val="0"/>
              </a:spcBef>
              <a:spcAft>
                <a:spcPct val="0"/>
              </a:spcAft>
            </a:pPr>
            <a:r>
              <a:rPr lang="de-DE" sz="2000" dirty="0">
                <a:solidFill>
                  <a:srgbClr val="000000"/>
                </a:solidFill>
                <a:latin typeface="Microsoft Sans Serif"/>
                <a:cs typeface="Microsoft Sans Serif"/>
              </a:rPr>
              <a:t>Patient 1: 24 years, CRP 0.7, </a:t>
            </a:r>
            <a:r>
              <a:rPr lang="de-DE" sz="2000" dirty="0" smtClean="0">
                <a:solidFill>
                  <a:srgbClr val="000000"/>
                </a:solidFill>
                <a:latin typeface="Microsoft Sans Serif"/>
                <a:cs typeface="Microsoft Sans Serif"/>
              </a:rPr>
              <a:t>HLA-B27+ve, </a:t>
            </a:r>
            <a:r>
              <a:rPr lang="de-DE" sz="2000" dirty="0">
                <a:solidFill>
                  <a:srgbClr val="000000"/>
                </a:solidFill>
                <a:latin typeface="Microsoft Sans Serif"/>
                <a:cs typeface="Microsoft Sans Serif"/>
              </a:rPr>
              <a:t>BASFI 4.8 </a:t>
            </a:r>
          </a:p>
        </p:txBody>
      </p:sp>
      <p:graphicFrame>
        <p:nvGraphicFramePr>
          <p:cNvPr id="5" name="Table 4"/>
          <p:cNvGraphicFramePr>
            <a:graphicFrameLocks noGrp="1"/>
          </p:cNvGraphicFramePr>
          <p:nvPr>
            <p:extLst>
              <p:ext uri="{D42A27DB-BD31-4B8C-83A1-F6EECF244321}">
                <p14:modId xmlns:p14="http://schemas.microsoft.com/office/powerpoint/2010/main" val="921247428"/>
              </p:ext>
            </p:extLst>
          </p:nvPr>
        </p:nvGraphicFramePr>
        <p:xfrm>
          <a:off x="457199" y="1714295"/>
          <a:ext cx="5427336" cy="4539118"/>
        </p:xfrm>
        <a:graphic>
          <a:graphicData uri="http://schemas.openxmlformats.org/drawingml/2006/table">
            <a:tbl>
              <a:tblPr/>
              <a:tblGrid>
                <a:gridCol w="275708"/>
                <a:gridCol w="285914"/>
                <a:gridCol w="500349"/>
                <a:gridCol w="643305"/>
                <a:gridCol w="643305"/>
                <a:gridCol w="643306"/>
                <a:gridCol w="643305"/>
                <a:gridCol w="648490"/>
                <a:gridCol w="643305"/>
                <a:gridCol w="500349"/>
              </a:tblGrid>
              <a:tr h="241169">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a:noFill/>
                    </a:lnB>
                    <a:solidFill>
                      <a:srgbClr val="FFFFFF"/>
                    </a:solidFill>
                  </a:tcPr>
                </a:tc>
              </a:tr>
              <a:tr h="536871">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6">
                  <a:txBody>
                    <a:bodyPr/>
                    <a:lstStyle/>
                    <a:p>
                      <a:pPr algn="ctr" fontAlgn="ctr"/>
                      <a:r>
                        <a:rPr lang="en-US" sz="1600" b="1" i="0" u="none" strike="noStrike" dirty="0" err="1" smtClean="0">
                          <a:solidFill>
                            <a:srgbClr val="000000"/>
                          </a:solidFill>
                          <a:latin typeface="MS Sans Serif"/>
                        </a:rPr>
                        <a:t>BASFI</a:t>
                      </a:r>
                      <a:endParaRPr lang="en-US" sz="1600" b="1" i="0" u="none" strike="noStrike" dirty="0">
                        <a:solidFill>
                          <a:srgbClr val="000000"/>
                        </a:solidFill>
                        <a:latin typeface="MS Sans Serif"/>
                      </a:endParaRPr>
                    </a:p>
                  </a:txBody>
                  <a:tcPr marL="9525" marR="9525" marT="1270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US" sz="900" b="0" i="0" u="none" strike="noStrike" dirty="0">
                        <a:solidFill>
                          <a:srgbClr val="000000"/>
                        </a:solidFill>
                        <a:latin typeface="MS Sans Serif"/>
                      </a:endParaRPr>
                    </a:p>
                  </a:txBody>
                  <a:tcPr marL="9525" marR="9525" marT="12700" marB="0" anchor="b">
                    <a:lnL w="190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536871">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&gt;6.5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a:r>
                        <a:rPr lang="en-GB" sz="1600" b="1" dirty="0" smtClean="0">
                          <a:solidFill>
                            <a:srgbClr val="000000"/>
                          </a:solidFill>
                          <a:latin typeface="MS Sans Serif"/>
                        </a:rPr>
                        <a:t>4.5-6.5</a:t>
                      </a:r>
                      <a:endParaRPr lang="en-GB" sz="1600" b="1"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≤4.5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&gt;6.5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a:r>
                        <a:rPr lang="en-GB" sz="1600" b="1" dirty="0" smtClean="0">
                          <a:solidFill>
                            <a:srgbClr val="000000"/>
                          </a:solidFill>
                          <a:latin typeface="MS Sans Serif"/>
                        </a:rPr>
                        <a:t>4.5-6.5</a:t>
                      </a:r>
                      <a:endParaRPr lang="en-GB" sz="1600" b="1"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≤4.5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w="190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44495">
                <a:tc rowSpan="6">
                  <a:txBody>
                    <a:bodyPr/>
                    <a:lstStyle/>
                    <a:p>
                      <a:pPr algn="ctr" fontAlgn="ctr"/>
                      <a:endParaRPr lang="en-US" sz="1200" b="1" i="0" u="none" strike="noStrike" dirty="0">
                        <a:solidFill>
                          <a:srgbClr val="000000"/>
                        </a:solidFill>
                        <a:latin typeface="MS Sans Serif"/>
                      </a:endParaRPr>
                    </a:p>
                  </a:txBody>
                  <a:tcPr marL="9525" marR="9525" marT="12700" marB="0" vert="vert270">
                    <a:lnL w="25400" cap="flat" cmpd="dbl"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algn="ctr" fontAlgn="ctr"/>
                      <a:r>
                        <a:rPr lang="en-US" sz="1800" b="1" i="0" u="none" strike="noStrike" dirty="0">
                          <a:solidFill>
                            <a:srgbClr val="000000"/>
                          </a:solidFill>
                          <a:latin typeface="MS Sans Serif"/>
                        </a:rPr>
                        <a:t>AGE ≤40</a:t>
                      </a:r>
                    </a:p>
                  </a:txBody>
                  <a:tcPr marL="9525" marR="9525" marT="1270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MS Sans Serif"/>
                        </a:rPr>
                        <a:t>12%</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25%</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35%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23%</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43%</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ctr"/>
                      <a:r>
                        <a:rPr lang="en-US" sz="1400" b="0" i="0" u="none" strike="noStrike">
                          <a:solidFill>
                            <a:srgbClr val="000000"/>
                          </a:solidFill>
                          <a:latin typeface="MS Sans Serif"/>
                        </a:rPr>
                        <a:t>55%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ctr"/>
                      <a:r>
                        <a:rPr lang="en-US" sz="1400" b="0" i="0" u="none" strike="noStrike" dirty="0" smtClean="0">
                          <a:solidFill>
                            <a:srgbClr val="000000"/>
                          </a:solidFill>
                          <a:latin typeface="MS Sans Serif"/>
                        </a:rPr>
                        <a:t> &gt;</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ctr" fontAlgn="ctr"/>
                      <a:r>
                        <a:rPr lang="en-US" sz="1800" b="1" i="0" u="none" strike="noStrike" dirty="0">
                          <a:solidFill>
                            <a:srgbClr val="000000"/>
                          </a:solidFill>
                          <a:latin typeface="MS Sans Serif"/>
                        </a:rPr>
                        <a:t>CRP (mg/</a:t>
                      </a:r>
                      <a:r>
                        <a:rPr lang="en-US" sz="1800" b="1" i="0" u="none" strike="noStrike" dirty="0" err="1">
                          <a:solidFill>
                            <a:srgbClr val="000000"/>
                          </a:solidFill>
                          <a:latin typeface="MS Sans Serif"/>
                        </a:rPr>
                        <a:t>dL</a:t>
                      </a:r>
                      <a:r>
                        <a:rPr lang="en-US" sz="1800" b="1" i="0" u="none" strike="noStrike" dirty="0">
                          <a:solidFill>
                            <a:srgbClr val="000000"/>
                          </a:solidFill>
                          <a:latin typeface="MS Sans Serif"/>
                        </a:rPr>
                        <a:t>)</a:t>
                      </a:r>
                    </a:p>
                  </a:txBody>
                  <a:tcPr marL="9525" marR="9525" marT="12700" marB="0" vert="vert270" anchor="ctr">
                    <a:lnL>
                      <a:noFill/>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dirty="0">
                          <a:solidFill>
                            <a:srgbClr val="000000"/>
                          </a:solidFill>
                          <a:latin typeface="MS Sans Serif"/>
                        </a:rPr>
                        <a:t>8%</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dirty="0">
                          <a:solidFill>
                            <a:srgbClr val="000000"/>
                          </a:solidFill>
                          <a:latin typeface="MS Sans Serif"/>
                        </a:rPr>
                        <a:t>17%</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25%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16%</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32%</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43%</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ctr"/>
                      <a:r>
                        <a:rPr lang="en-US" sz="1400" b="0" i="0" u="none" strike="noStrike" dirty="0" smtClean="0">
                          <a:solidFill>
                            <a:srgbClr val="000000"/>
                          </a:solidFill>
                          <a:latin typeface="MS Sans Serif"/>
                        </a:rPr>
                        <a:t> 0.6</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dirty="0">
                          <a:solidFill>
                            <a:srgbClr val="000000"/>
                          </a:solidFill>
                          <a:latin typeface="MS Sans Serif"/>
                        </a:rPr>
                        <a:t>6%</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14%</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20%</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12%</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26%</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36%</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l" fontAlgn="ctr"/>
                      <a:r>
                        <a:rPr lang="en-US" sz="1400" b="0" i="0" u="none" strike="noStrike" dirty="0" smtClean="0">
                          <a:solidFill>
                            <a:srgbClr val="000000"/>
                          </a:solidFill>
                          <a:latin typeface="MS Sans Serif"/>
                        </a:rPr>
                        <a:t> ≤</a:t>
                      </a:r>
                      <a:r>
                        <a:rPr lang="en-US" sz="1400" b="0" i="0" u="none" strike="noStrike" dirty="0">
                          <a:solidFill>
                            <a:srgbClr val="000000"/>
                          </a:solidFill>
                          <a:latin typeface="MS Sans Serif"/>
                        </a:rPr>
                        <a:t>0.6</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44495">
                <a:tc vMerge="1">
                  <a:txBody>
                    <a:bodyPr/>
                    <a:lstStyle/>
                    <a:p>
                      <a:pPr algn="ctr" fontAlgn="ctr"/>
                      <a:endParaRPr lang="en-US" sz="1350" b="1" i="0" u="none" strike="noStrike" dirty="0">
                        <a:latin typeface="MS Sans Serif"/>
                      </a:endParaRPr>
                    </a:p>
                  </a:txBody>
                  <a:tcPr marL="12700" marR="12700" marT="12700" marB="0" vert="vert27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3">
                  <a:txBody>
                    <a:bodyPr/>
                    <a:lstStyle/>
                    <a:p>
                      <a:pPr algn="ctr" fontAlgn="ctr"/>
                      <a:r>
                        <a:rPr lang="en-US" sz="1800" b="1" i="0" u="none" strike="noStrike" dirty="0">
                          <a:solidFill>
                            <a:srgbClr val="000000"/>
                          </a:solidFill>
                          <a:latin typeface="MS Sans Serif"/>
                        </a:rPr>
                        <a:t>AGE &gt;40</a:t>
                      </a:r>
                    </a:p>
                  </a:txBody>
                  <a:tcPr marL="9525" marR="9525" marT="1270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latin typeface="MS Sans Serif"/>
                        </a:rPr>
                        <a:t>8%</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17%</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25%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16%</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32%</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43%</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ctr"/>
                      <a:r>
                        <a:rPr lang="en-US" sz="1400" b="0" i="0" u="none" strike="noStrike" dirty="0" smtClean="0">
                          <a:solidFill>
                            <a:srgbClr val="000000"/>
                          </a:solidFill>
                          <a:latin typeface="MS Sans Serif"/>
                        </a:rPr>
                        <a:t> &gt;</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a:solidFill>
                            <a:srgbClr val="000000"/>
                          </a:solidFill>
                          <a:latin typeface="MS Sans Serif"/>
                        </a:rPr>
                        <a:t>5%</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12%</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18%</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10%</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23%</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32%</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ctr"/>
                      <a:r>
                        <a:rPr lang="en-US" sz="1400" b="0" i="0" u="none" strike="noStrike" dirty="0" smtClean="0">
                          <a:solidFill>
                            <a:srgbClr val="000000"/>
                          </a:solidFill>
                          <a:latin typeface="MS Sans Serif"/>
                        </a:rPr>
                        <a:t> 0.6</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dirty="0">
                          <a:solidFill>
                            <a:srgbClr val="000000"/>
                          </a:solidFill>
                          <a:latin typeface="MS Sans Serif"/>
                        </a:rPr>
                        <a:t>4%</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dirty="0">
                          <a:solidFill>
                            <a:srgbClr val="000000"/>
                          </a:solidFill>
                          <a:latin typeface="MS Sans Serif"/>
                        </a:rPr>
                        <a:t>9%</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14%</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8%</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18%</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26%</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l" fontAlgn="ctr"/>
                      <a:r>
                        <a:rPr lang="en-US" sz="1400" b="0" i="0" u="none" strike="noStrike" dirty="0" smtClean="0">
                          <a:solidFill>
                            <a:srgbClr val="000000"/>
                          </a:solidFill>
                          <a:latin typeface="MS Sans Serif"/>
                        </a:rPr>
                        <a:t> ≤</a:t>
                      </a:r>
                      <a:r>
                        <a:rPr lang="en-US" sz="1400" b="0" i="0" u="none" strike="noStrike" dirty="0">
                          <a:solidFill>
                            <a:srgbClr val="000000"/>
                          </a:solidFill>
                          <a:latin typeface="MS Sans Serif"/>
                        </a:rPr>
                        <a:t>0.6</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7733">
                <a:tc>
                  <a:txBody>
                    <a:bodyPr/>
                    <a:lstStyle/>
                    <a:p>
                      <a:pPr algn="ctr" fontAlgn="ctr"/>
                      <a:endParaRPr lang="en-US" sz="1200" b="1" i="0" u="none" strike="noStrike" dirty="0">
                        <a:solidFill>
                          <a:srgbClr val="000000"/>
                        </a:solidFill>
                        <a:latin typeface="MS Sans Serif"/>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latin typeface="MS Sans Serif"/>
                        </a:rPr>
                        <a:t> </a:t>
                      </a:r>
                    </a:p>
                  </a:txBody>
                  <a:tcPr marL="9525" marR="9525" marT="12700" marB="0" anchor="ctr">
                    <a:lnL w="12700" cap="flat" cmpd="sng" algn="ctr">
                      <a:no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3">
                  <a:txBody>
                    <a:bodyPr/>
                    <a:lstStyle/>
                    <a:p>
                      <a:pPr algn="ctr" fontAlgn="ctr"/>
                      <a:r>
                        <a:rPr lang="en-US" sz="1100" b="1" i="0" u="none" strike="noStrike" dirty="0" err="1">
                          <a:solidFill>
                            <a:srgbClr val="000000"/>
                          </a:solidFill>
                          <a:latin typeface="MS Sans Serif"/>
                        </a:rPr>
                        <a:t>HLA-B27</a:t>
                      </a:r>
                      <a:r>
                        <a:rPr lang="en-US" sz="1100" b="1" i="0" u="none" strike="noStrike" dirty="0">
                          <a:solidFill>
                            <a:srgbClr val="000000"/>
                          </a:solidFill>
                          <a:latin typeface="MS Sans Serif"/>
                        </a:rPr>
                        <a:t> neg.</a:t>
                      </a:r>
                    </a:p>
                  </a:txBody>
                  <a:tcPr marL="9525" marR="9525" marT="127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dirty="0" err="1">
                          <a:solidFill>
                            <a:srgbClr val="000000"/>
                          </a:solidFill>
                          <a:latin typeface="MS Sans Serif"/>
                        </a:rPr>
                        <a:t>HLA-B27</a:t>
                      </a:r>
                      <a:r>
                        <a:rPr lang="en-US" sz="1100" b="1" i="0" u="none" strike="noStrike" dirty="0">
                          <a:solidFill>
                            <a:srgbClr val="000000"/>
                          </a:solidFill>
                          <a:latin typeface="MS Sans Serif"/>
                        </a:rPr>
                        <a:t> pos.</a:t>
                      </a:r>
                    </a:p>
                  </a:txBody>
                  <a:tcPr marL="9525" marR="9525" marT="1270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dirty="0">
                          <a:solidFill>
                            <a:srgbClr val="000000"/>
                          </a:solidFill>
                          <a:latin typeface="MS Sans Serif"/>
                        </a:rPr>
                        <a:t> </a:t>
                      </a:r>
                    </a:p>
                  </a:txBody>
                  <a:tcPr marL="9525" marR="9525" marT="1270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latin typeface="MS Sans Serif"/>
                        </a:rPr>
                        <a:t> </a:t>
                      </a:r>
                    </a:p>
                  </a:txBody>
                  <a:tcPr marL="9525" marR="9525" marT="1270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bl>
          </a:graphicData>
        </a:graphic>
      </p:graphicFrame>
      <p:sp>
        <p:nvSpPr>
          <p:cNvPr id="6" name="Oval 7"/>
          <p:cNvSpPr>
            <a:spLocks noChangeArrowheads="1"/>
          </p:cNvSpPr>
          <p:nvPr/>
        </p:nvSpPr>
        <p:spPr bwMode="auto">
          <a:xfrm>
            <a:off x="3491880" y="3404416"/>
            <a:ext cx="594122" cy="504825"/>
          </a:xfrm>
          <a:prstGeom prst="ellipse">
            <a:avLst/>
          </a:prstGeom>
          <a:solidFill>
            <a:schemeClr val="accent1">
              <a:alpha val="0"/>
            </a:schemeClr>
          </a:solidFill>
          <a:ln w="38100" cmpd="sng">
            <a:solidFill>
              <a:schemeClr val="tx1"/>
            </a:solidFill>
            <a:round/>
            <a:headEnd/>
            <a:tailEnd/>
          </a:ln>
        </p:spPr>
        <p:txBody>
          <a:bodyPr wrap="none" anchor="ctr"/>
          <a:lstStyle/>
          <a:p>
            <a:pPr eaLnBrk="0" fontAlgn="base" hangingPunct="0">
              <a:spcBef>
                <a:spcPct val="0"/>
              </a:spcBef>
              <a:spcAft>
                <a:spcPct val="0"/>
              </a:spcAft>
            </a:pPr>
            <a:endParaRPr lang="en-GB" sz="2400">
              <a:solidFill>
                <a:srgbClr val="000000"/>
              </a:solidFill>
              <a:latin typeface="Microsoft Sans Serif"/>
              <a:ea typeface="ヒラギノ角ゴ Pro W3" charset="0"/>
              <a:cs typeface="Microsoft Sans Serif"/>
            </a:endParaRPr>
          </a:p>
        </p:txBody>
      </p:sp>
      <p:sp>
        <p:nvSpPr>
          <p:cNvPr id="7" name="Text Box 6"/>
          <p:cNvSpPr txBox="1">
            <a:spLocks noChangeArrowheads="1"/>
          </p:cNvSpPr>
          <p:nvPr/>
        </p:nvSpPr>
        <p:spPr bwMode="auto">
          <a:xfrm>
            <a:off x="5677833" y="2240205"/>
            <a:ext cx="249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fontAlgn="base" hangingPunct="1">
              <a:spcBef>
                <a:spcPct val="0"/>
              </a:spcBef>
              <a:spcAft>
                <a:spcPct val="0"/>
              </a:spcAft>
            </a:pPr>
            <a:r>
              <a:rPr lang="en-GB" sz="1600" dirty="0" smtClean="0">
                <a:solidFill>
                  <a:srgbClr val="000000"/>
                </a:solidFill>
                <a:latin typeface="Microsoft Sans Serif"/>
                <a:cs typeface="Microsoft Sans Serif"/>
              </a:rPr>
              <a:t>Probability for partial remission after 6 months</a:t>
            </a:r>
            <a:endParaRPr lang="en-GB" sz="1600" dirty="0">
              <a:solidFill>
                <a:srgbClr val="000000"/>
              </a:solidFill>
              <a:latin typeface="Microsoft Sans Serif"/>
              <a:cs typeface="Microsoft Sans Serif"/>
            </a:endParaRPr>
          </a:p>
        </p:txBody>
      </p:sp>
    </p:spTree>
    <p:extLst>
      <p:ext uri="{BB962C8B-B14F-4D97-AF65-F5344CB8AC3E}">
        <p14:creationId xmlns:p14="http://schemas.microsoft.com/office/powerpoint/2010/main" val="21577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6059 -0.00463 L -0.27674 0.13717 " pathEditMode="relative" rAng="0" ptsTypes="AA">
                                      <p:cBhvr>
                                        <p:cTn id="16" dur="2000" fill="hold"/>
                                        <p:tgtEl>
                                          <p:spTgt spid="6"/>
                                        </p:tgtEl>
                                        <p:attrNameLst>
                                          <p:attrName>ppt_x</p:attrName>
                                          <p:attrName>ppt_y</p:attrName>
                                        </p:attrNameLst>
                                      </p:cBhvr>
                                      <p:rCtr x="-16875" y="70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cs typeface="Arial" panose="020B0604020202020204" pitchFamily="34" charset="0"/>
              </a:rPr>
              <a:t>Anti-TNF treatment in </a:t>
            </a:r>
            <a:r>
              <a:rPr lang="en-GB" sz="3200" dirty="0" err="1" smtClean="0">
                <a:cs typeface="Arial" panose="020B0604020202020204" pitchFamily="34" charset="0"/>
              </a:rPr>
              <a:t>axSpA</a:t>
            </a:r>
            <a:r>
              <a:rPr lang="en-GB" sz="3200" dirty="0" smtClean="0">
                <a:cs typeface="Arial" panose="020B0604020202020204" pitchFamily="34" charset="0"/>
              </a:rPr>
              <a:t>: </a:t>
            </a:r>
            <a:br>
              <a:rPr lang="en-GB" sz="3200" dirty="0" smtClean="0">
                <a:cs typeface="Arial" panose="020B0604020202020204" pitchFamily="34" charset="0"/>
              </a:rPr>
            </a:br>
            <a:r>
              <a:rPr lang="en-GB" sz="2800" dirty="0" smtClean="0">
                <a:cs typeface="Arial" panose="020B0604020202020204" pitchFamily="34" charset="0"/>
              </a:rPr>
              <a:t>early </a:t>
            </a:r>
            <a:r>
              <a:rPr lang="en-GB" sz="2800" i="1" dirty="0" smtClean="0">
                <a:cs typeface="Arial" panose="020B0604020202020204" pitchFamily="34" charset="0"/>
              </a:rPr>
              <a:t>initiation</a:t>
            </a:r>
            <a:r>
              <a:rPr lang="en-GB" sz="2800" dirty="0">
                <a:cs typeface="Arial" panose="020B0604020202020204" pitchFamily="34" charset="0"/>
              </a:rPr>
              <a:t> </a:t>
            </a:r>
            <a:r>
              <a:rPr lang="en-GB" sz="2800" dirty="0" smtClean="0">
                <a:cs typeface="Arial" panose="020B0604020202020204" pitchFamily="34" charset="0"/>
              </a:rPr>
              <a:t>leads </a:t>
            </a:r>
            <a:r>
              <a:rPr lang="en-GB" sz="2800" dirty="0">
                <a:cs typeface="Arial" panose="020B0604020202020204" pitchFamily="34" charset="0"/>
              </a:rPr>
              <a:t>to better treatment outcomes</a:t>
            </a:r>
            <a:endParaRPr lang="en-GB" sz="3200" dirty="0">
              <a:cs typeface="Arial" panose="020B0604020202020204" pitchFamily="34" charset="0"/>
            </a:endParaRPr>
          </a:p>
        </p:txBody>
      </p:sp>
      <p:sp>
        <p:nvSpPr>
          <p:cNvPr id="9" name="Footer Placeholder 8"/>
          <p:cNvSpPr>
            <a:spLocks noGrp="1"/>
          </p:cNvSpPr>
          <p:nvPr>
            <p:ph type="ftr" sz="quarter" idx="4294967295"/>
          </p:nvPr>
        </p:nvSpPr>
        <p:spPr>
          <a:xfrm>
            <a:off x="11874" y="6609663"/>
            <a:ext cx="4952010" cy="295837"/>
          </a:xfrm>
          <a:prstGeom prst="rect">
            <a:avLst/>
          </a:prstGeom>
        </p:spPr>
        <p:txBody>
          <a:bodyPr/>
          <a:lstStyle/>
          <a:p>
            <a:r>
              <a:rPr lang="de-DE" sz="1000" dirty="0" smtClean="0">
                <a:solidFill>
                  <a:schemeClr val="bg1"/>
                </a:solidFill>
              </a:rPr>
              <a:t>Vastesaeger N, et al. Ann Rheum Dis 2011;70:973-81</a:t>
            </a:r>
            <a:endParaRPr lang="de-DE" sz="1000" dirty="0">
              <a:solidFill>
                <a:schemeClr val="bg1"/>
              </a:solidFill>
            </a:endParaRPr>
          </a:p>
        </p:txBody>
      </p:sp>
      <p:graphicFrame>
        <p:nvGraphicFramePr>
          <p:cNvPr id="3" name="Object 3"/>
          <p:cNvGraphicFramePr>
            <a:graphicFrameLocks noChangeAspect="1"/>
          </p:cNvGraphicFramePr>
          <p:nvPr>
            <p:extLst/>
          </p:nvPr>
        </p:nvGraphicFramePr>
        <p:xfrm>
          <a:off x="6029351" y="2824979"/>
          <a:ext cx="1213247" cy="1158875"/>
        </p:xfrm>
        <a:graphic>
          <a:graphicData uri="http://schemas.openxmlformats.org/presentationml/2006/ole">
            <mc:AlternateContent xmlns:mc="http://schemas.openxmlformats.org/markup-compatibility/2006">
              <mc:Choice xmlns:v="urn:schemas-microsoft-com:vml" Requires="v">
                <p:oleObj spid="_x0000_s11265" name="Arbeitsblatt" r:id="rId5" imgW="4877481" imgH="3010320" progId="Excel.Sheet.8">
                  <p:embed/>
                </p:oleObj>
              </mc:Choice>
              <mc:Fallback>
                <p:oleObj name="Arbeitsblatt" r:id="rId5" imgW="4877481" imgH="30103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4477" t="12827" r="12587" b="14131"/>
                      <a:stretch>
                        <a:fillRect/>
                      </a:stretch>
                    </p:blipFill>
                    <p:spPr bwMode="auto">
                      <a:xfrm>
                        <a:off x="6029351" y="2824979"/>
                        <a:ext cx="121324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Text Box 6"/>
          <p:cNvSpPr txBox="1">
            <a:spLocks noChangeArrowheads="1"/>
          </p:cNvSpPr>
          <p:nvPr/>
        </p:nvSpPr>
        <p:spPr bwMode="auto">
          <a:xfrm>
            <a:off x="323528" y="1301774"/>
            <a:ext cx="7405424" cy="400110"/>
          </a:xfrm>
          <a:prstGeom prst="rect">
            <a:avLst/>
          </a:prstGeom>
          <a:solidFill>
            <a:schemeClr val="bg1"/>
          </a:solidFill>
          <a:ln>
            <a:noFill/>
          </a:ln>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fontAlgn="base" hangingPunct="1">
              <a:spcBef>
                <a:spcPct val="0"/>
              </a:spcBef>
              <a:spcAft>
                <a:spcPct val="0"/>
              </a:spcAft>
            </a:pPr>
            <a:r>
              <a:rPr lang="de-DE" sz="2000" dirty="0">
                <a:solidFill>
                  <a:srgbClr val="000000"/>
                </a:solidFill>
                <a:latin typeface="Microsoft Sans Serif"/>
                <a:cs typeface="Microsoft Sans Serif"/>
              </a:rPr>
              <a:t>Patient 1: 24 years, CRP 0.7, </a:t>
            </a:r>
            <a:r>
              <a:rPr lang="de-DE" sz="2000" dirty="0" smtClean="0">
                <a:solidFill>
                  <a:srgbClr val="000000"/>
                </a:solidFill>
                <a:latin typeface="Microsoft Sans Serif"/>
                <a:cs typeface="Microsoft Sans Serif"/>
              </a:rPr>
              <a:t>HLA-B27+ve, </a:t>
            </a:r>
            <a:r>
              <a:rPr lang="de-DE" sz="2000" dirty="0">
                <a:solidFill>
                  <a:srgbClr val="000000"/>
                </a:solidFill>
                <a:latin typeface="Microsoft Sans Serif"/>
                <a:cs typeface="Microsoft Sans Serif"/>
              </a:rPr>
              <a:t>BASFI 4.8 </a:t>
            </a:r>
          </a:p>
        </p:txBody>
      </p:sp>
      <p:graphicFrame>
        <p:nvGraphicFramePr>
          <p:cNvPr id="5" name="Table 4"/>
          <p:cNvGraphicFramePr>
            <a:graphicFrameLocks noGrp="1"/>
          </p:cNvGraphicFramePr>
          <p:nvPr>
            <p:extLst/>
          </p:nvPr>
        </p:nvGraphicFramePr>
        <p:xfrm>
          <a:off x="457199" y="1714295"/>
          <a:ext cx="5427336" cy="4539118"/>
        </p:xfrm>
        <a:graphic>
          <a:graphicData uri="http://schemas.openxmlformats.org/drawingml/2006/table">
            <a:tbl>
              <a:tblPr/>
              <a:tblGrid>
                <a:gridCol w="275708"/>
                <a:gridCol w="285914"/>
                <a:gridCol w="500349"/>
                <a:gridCol w="643305"/>
                <a:gridCol w="643305"/>
                <a:gridCol w="643306"/>
                <a:gridCol w="643305"/>
                <a:gridCol w="648490"/>
                <a:gridCol w="643305"/>
                <a:gridCol w="500349"/>
              </a:tblGrid>
              <a:tr h="241169">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a:noFill/>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a:noFill/>
                    </a:lnT>
                    <a:lnB>
                      <a:noFill/>
                    </a:lnB>
                    <a:solidFill>
                      <a:srgbClr val="FFFFFF"/>
                    </a:solidFill>
                  </a:tcPr>
                </a:tc>
              </a:tr>
              <a:tr h="536871">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6">
                  <a:txBody>
                    <a:bodyPr/>
                    <a:lstStyle/>
                    <a:p>
                      <a:pPr algn="ctr" fontAlgn="ctr"/>
                      <a:r>
                        <a:rPr lang="en-US" sz="1600" b="1" i="0" u="none" strike="noStrike" dirty="0" err="1" smtClean="0">
                          <a:solidFill>
                            <a:srgbClr val="000000"/>
                          </a:solidFill>
                          <a:latin typeface="MS Sans Serif"/>
                        </a:rPr>
                        <a:t>BASFI</a:t>
                      </a:r>
                      <a:endParaRPr lang="en-US" sz="1600" b="1" i="0" u="none" strike="noStrike" dirty="0">
                        <a:solidFill>
                          <a:srgbClr val="000000"/>
                        </a:solidFill>
                        <a:latin typeface="MS Sans Serif"/>
                      </a:endParaRPr>
                    </a:p>
                  </a:txBody>
                  <a:tcPr marL="9525" marR="9525" marT="1270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US" sz="900" b="0" i="0" u="none" strike="noStrike" dirty="0">
                        <a:solidFill>
                          <a:srgbClr val="000000"/>
                        </a:solidFill>
                        <a:latin typeface="MS Sans Serif"/>
                      </a:endParaRPr>
                    </a:p>
                  </a:txBody>
                  <a:tcPr marL="9525" marR="9525" marT="12700" marB="0" anchor="b">
                    <a:lnL w="190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536871">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&gt;6.5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a:r>
                        <a:rPr lang="en-GB" sz="1600" b="1" dirty="0" smtClean="0">
                          <a:solidFill>
                            <a:srgbClr val="000000"/>
                          </a:solidFill>
                          <a:latin typeface="MS Sans Serif"/>
                        </a:rPr>
                        <a:t>4.5-6.5</a:t>
                      </a:r>
                      <a:endParaRPr lang="en-GB" sz="1600" b="1"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≤4.5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&gt;6.5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a:r>
                        <a:rPr lang="en-GB" sz="1600" b="1" dirty="0" smtClean="0">
                          <a:solidFill>
                            <a:srgbClr val="000000"/>
                          </a:solidFill>
                          <a:latin typeface="MS Sans Serif"/>
                        </a:rPr>
                        <a:t>4.5-6.5</a:t>
                      </a:r>
                      <a:endParaRPr lang="en-GB" sz="1600" b="1"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smtClean="0">
                          <a:solidFill>
                            <a:srgbClr val="000000"/>
                          </a:solidFill>
                          <a:latin typeface="MS Sans Serif"/>
                        </a:rPr>
                        <a:t>≤4.5</a:t>
                      </a:r>
                      <a:endParaRPr lang="en-US" sz="1600" b="1" i="0" u="none" strike="noStrike" dirty="0">
                        <a:solidFill>
                          <a:srgbClr val="000000"/>
                        </a:solidFill>
                        <a:latin typeface="MS Sans Serif"/>
                      </a:endParaRPr>
                    </a:p>
                  </a:txBody>
                  <a:tcPr marL="13712" marR="13712" marT="18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w="190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S Sans Serif"/>
                      </a:endParaRPr>
                    </a:p>
                  </a:txBody>
                  <a:tcPr marL="9525" marR="9525" marT="1270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44495">
                <a:tc rowSpan="6">
                  <a:txBody>
                    <a:bodyPr/>
                    <a:lstStyle/>
                    <a:p>
                      <a:pPr algn="ctr" fontAlgn="ctr"/>
                      <a:endParaRPr lang="en-US" sz="1200" b="1" i="0" u="none" strike="noStrike" dirty="0">
                        <a:solidFill>
                          <a:srgbClr val="000000"/>
                        </a:solidFill>
                        <a:latin typeface="MS Sans Serif"/>
                      </a:endParaRPr>
                    </a:p>
                  </a:txBody>
                  <a:tcPr marL="9525" marR="9525" marT="12700" marB="0" vert="vert270">
                    <a:lnL w="25400" cap="flat" cmpd="dbl"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algn="ctr" fontAlgn="ctr"/>
                      <a:r>
                        <a:rPr lang="en-US" sz="1800" b="1" i="0" u="none" strike="noStrike" dirty="0">
                          <a:solidFill>
                            <a:srgbClr val="000000"/>
                          </a:solidFill>
                          <a:latin typeface="MS Sans Serif"/>
                        </a:rPr>
                        <a:t>AGE ≤40</a:t>
                      </a:r>
                    </a:p>
                  </a:txBody>
                  <a:tcPr marL="9525" marR="9525" marT="1270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MS Sans Serif"/>
                        </a:rPr>
                        <a:t>12%</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25%</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35%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23%</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43%</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ctr" fontAlgn="ctr"/>
                      <a:r>
                        <a:rPr lang="en-US" sz="1400" b="0" i="0" u="none" strike="noStrike">
                          <a:solidFill>
                            <a:srgbClr val="000000"/>
                          </a:solidFill>
                          <a:latin typeface="MS Sans Serif"/>
                        </a:rPr>
                        <a:t>55%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ctr"/>
                      <a:r>
                        <a:rPr lang="en-US" sz="1400" b="0" i="0" u="none" strike="noStrike" dirty="0" smtClean="0">
                          <a:solidFill>
                            <a:srgbClr val="000000"/>
                          </a:solidFill>
                          <a:latin typeface="MS Sans Serif"/>
                        </a:rPr>
                        <a:t> &gt;</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ctr" fontAlgn="ctr"/>
                      <a:r>
                        <a:rPr lang="en-US" sz="1800" b="1" i="0" u="none" strike="noStrike" dirty="0">
                          <a:solidFill>
                            <a:srgbClr val="000000"/>
                          </a:solidFill>
                          <a:latin typeface="MS Sans Serif"/>
                        </a:rPr>
                        <a:t>CRP (mg/</a:t>
                      </a:r>
                      <a:r>
                        <a:rPr lang="en-US" sz="1800" b="1" i="0" u="none" strike="noStrike" dirty="0" err="1">
                          <a:solidFill>
                            <a:srgbClr val="000000"/>
                          </a:solidFill>
                          <a:latin typeface="MS Sans Serif"/>
                        </a:rPr>
                        <a:t>dL</a:t>
                      </a:r>
                      <a:r>
                        <a:rPr lang="en-US" sz="1800" b="1" i="0" u="none" strike="noStrike" dirty="0">
                          <a:solidFill>
                            <a:srgbClr val="000000"/>
                          </a:solidFill>
                          <a:latin typeface="MS Sans Serif"/>
                        </a:rPr>
                        <a:t>)</a:t>
                      </a:r>
                    </a:p>
                  </a:txBody>
                  <a:tcPr marL="9525" marR="9525" marT="12700" marB="0" vert="vert270" anchor="ctr">
                    <a:lnL>
                      <a:noFill/>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dirty="0">
                          <a:solidFill>
                            <a:srgbClr val="000000"/>
                          </a:solidFill>
                          <a:latin typeface="MS Sans Serif"/>
                        </a:rPr>
                        <a:t>8%</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dirty="0">
                          <a:solidFill>
                            <a:srgbClr val="000000"/>
                          </a:solidFill>
                          <a:latin typeface="MS Sans Serif"/>
                        </a:rPr>
                        <a:t>17%</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25%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16%</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32%</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43%</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ctr"/>
                      <a:r>
                        <a:rPr lang="en-US" sz="1400" b="0" i="0" u="none" strike="noStrike" dirty="0" smtClean="0">
                          <a:solidFill>
                            <a:srgbClr val="000000"/>
                          </a:solidFill>
                          <a:latin typeface="MS Sans Serif"/>
                        </a:rPr>
                        <a:t> 0.6</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dirty="0">
                          <a:solidFill>
                            <a:srgbClr val="000000"/>
                          </a:solidFill>
                          <a:latin typeface="MS Sans Serif"/>
                        </a:rPr>
                        <a:t>6%</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14%</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20%</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12%</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26%</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36%</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l" fontAlgn="ctr"/>
                      <a:r>
                        <a:rPr lang="en-US" sz="1400" b="0" i="0" u="none" strike="noStrike" dirty="0" smtClean="0">
                          <a:solidFill>
                            <a:srgbClr val="000000"/>
                          </a:solidFill>
                          <a:latin typeface="MS Sans Serif"/>
                        </a:rPr>
                        <a:t> ≤</a:t>
                      </a:r>
                      <a:r>
                        <a:rPr lang="en-US" sz="1400" b="0" i="0" u="none" strike="noStrike" dirty="0">
                          <a:solidFill>
                            <a:srgbClr val="000000"/>
                          </a:solidFill>
                          <a:latin typeface="MS Sans Serif"/>
                        </a:rPr>
                        <a:t>0.6</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44495">
                <a:tc vMerge="1">
                  <a:txBody>
                    <a:bodyPr/>
                    <a:lstStyle/>
                    <a:p>
                      <a:pPr algn="ctr" fontAlgn="ctr"/>
                      <a:endParaRPr lang="en-US" sz="1350" b="1" i="0" u="none" strike="noStrike" dirty="0">
                        <a:latin typeface="MS Sans Serif"/>
                      </a:endParaRPr>
                    </a:p>
                  </a:txBody>
                  <a:tcPr marL="12700" marR="12700" marT="12700" marB="0" vert="vert27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3">
                  <a:txBody>
                    <a:bodyPr/>
                    <a:lstStyle/>
                    <a:p>
                      <a:pPr algn="ctr" fontAlgn="ctr"/>
                      <a:r>
                        <a:rPr lang="en-US" sz="1800" b="1" i="0" u="none" strike="noStrike" dirty="0">
                          <a:solidFill>
                            <a:srgbClr val="000000"/>
                          </a:solidFill>
                          <a:latin typeface="MS Sans Serif"/>
                        </a:rPr>
                        <a:t>AGE &gt;40</a:t>
                      </a:r>
                    </a:p>
                  </a:txBody>
                  <a:tcPr marL="9525" marR="9525" marT="12700" marB="0"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latin typeface="MS Sans Serif"/>
                        </a:rPr>
                        <a:t>8%</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17%</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25%</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16%</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32%</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dirty="0">
                          <a:solidFill>
                            <a:srgbClr val="000000"/>
                          </a:solidFill>
                          <a:latin typeface="MS Sans Serif"/>
                        </a:rPr>
                        <a:t>43%</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05"/>
                    </a:solidFill>
                  </a:tcPr>
                </a:tc>
                <a:tc>
                  <a:txBody>
                    <a:bodyPr/>
                    <a:lstStyle/>
                    <a:p>
                      <a:pPr algn="l" fontAlgn="ctr"/>
                      <a:r>
                        <a:rPr lang="en-US" sz="1400" b="0" i="0" u="none" strike="noStrike" dirty="0" smtClean="0">
                          <a:solidFill>
                            <a:srgbClr val="000000"/>
                          </a:solidFill>
                          <a:latin typeface="MS Sans Serif"/>
                        </a:rPr>
                        <a:t> &gt;</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a:solidFill>
                            <a:srgbClr val="000000"/>
                          </a:solidFill>
                          <a:latin typeface="MS Sans Serif"/>
                        </a:rPr>
                        <a:t>5%</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12%</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18%</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10%</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23%</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solidFill>
                            <a:srgbClr val="000000"/>
                          </a:solidFill>
                          <a:latin typeface="MS Sans Serif"/>
                        </a:rPr>
                        <a:t>32%</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ctr"/>
                      <a:r>
                        <a:rPr lang="en-US" sz="1400" b="0" i="0" u="none" strike="noStrike" dirty="0" smtClean="0">
                          <a:solidFill>
                            <a:srgbClr val="000000"/>
                          </a:solidFill>
                          <a:latin typeface="MS Sans Serif"/>
                        </a:rPr>
                        <a:t> 0.6</a:t>
                      </a:r>
                      <a:r>
                        <a:rPr lang="en-US" sz="1400" b="0" i="0" u="none" strike="noStrike" dirty="0">
                          <a:solidFill>
                            <a:srgbClr val="000000"/>
                          </a:solidFill>
                          <a:latin typeface="MS Sans Serif"/>
                        </a:rPr>
                        <a:t>-2.0</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36871">
                <a:tc vMerge="1">
                  <a:txBody>
                    <a:bodyPr/>
                    <a:lstStyle/>
                    <a:p>
                      <a:endParaRPr lang="en-GB"/>
                    </a:p>
                  </a:txBody>
                  <a:tcPr/>
                </a:tc>
                <a:tc vMerge="1">
                  <a:txBody>
                    <a:bodyPr/>
                    <a:lstStyle/>
                    <a:p>
                      <a:endParaRPr lang="en-US"/>
                    </a:p>
                  </a:txBody>
                  <a:tcPr/>
                </a:tc>
                <a:tc>
                  <a:txBody>
                    <a:bodyPr/>
                    <a:lstStyle/>
                    <a:p>
                      <a:pPr algn="ctr" fontAlgn="ctr"/>
                      <a:r>
                        <a:rPr lang="en-US" sz="1400" b="0" i="0" u="none" strike="noStrike" dirty="0">
                          <a:solidFill>
                            <a:srgbClr val="000000"/>
                          </a:solidFill>
                          <a:latin typeface="MS Sans Serif"/>
                        </a:rPr>
                        <a:t>4%</a:t>
                      </a:r>
                    </a:p>
                  </a:txBody>
                  <a:tcPr marL="9525" marR="9525" marT="12700"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dirty="0">
                          <a:solidFill>
                            <a:srgbClr val="000000"/>
                          </a:solidFill>
                          <a:latin typeface="MS Sans Serif"/>
                        </a:rPr>
                        <a:t>9%</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14%</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latin typeface="MS Sans Serif"/>
                        </a:rPr>
                        <a:t>8%</a:t>
                      </a:r>
                    </a:p>
                  </a:txBody>
                  <a:tcPr marL="9525" marR="9525"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0806"/>
                    </a:solidFill>
                  </a:tcPr>
                </a:tc>
                <a:tc>
                  <a:txBody>
                    <a:bodyPr/>
                    <a:lstStyle/>
                    <a:p>
                      <a:pPr algn="ctr" fontAlgn="ctr"/>
                      <a:r>
                        <a:rPr lang="en-US" sz="1400" b="0" i="0" u="none" strike="noStrike">
                          <a:solidFill>
                            <a:srgbClr val="000000"/>
                          </a:solidFill>
                          <a:latin typeface="MS Sans Serif"/>
                        </a:rPr>
                        <a:t>18%</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latin typeface="MS Sans Serif"/>
                        </a:rPr>
                        <a:t>26%</a:t>
                      </a:r>
                    </a:p>
                  </a:txBody>
                  <a:tcPr marL="9525" marR="9525"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l" fontAlgn="ctr"/>
                      <a:r>
                        <a:rPr lang="en-US" sz="1400" b="0" i="0" u="none" strike="noStrike" dirty="0" smtClean="0">
                          <a:solidFill>
                            <a:srgbClr val="000000"/>
                          </a:solidFill>
                          <a:latin typeface="MS Sans Serif"/>
                        </a:rPr>
                        <a:t> ≤</a:t>
                      </a:r>
                      <a:r>
                        <a:rPr lang="en-US" sz="1400" b="0" i="0" u="none" strike="noStrike" dirty="0">
                          <a:solidFill>
                            <a:srgbClr val="000000"/>
                          </a:solidFill>
                          <a:latin typeface="MS Sans Serif"/>
                        </a:rPr>
                        <a:t>0.6</a:t>
                      </a:r>
                    </a:p>
                  </a:txBody>
                  <a:tcPr marL="9525" marR="9525" marT="12700"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387733">
                <a:tc>
                  <a:txBody>
                    <a:bodyPr/>
                    <a:lstStyle/>
                    <a:p>
                      <a:pPr algn="ctr" fontAlgn="ctr"/>
                      <a:endParaRPr lang="en-US" sz="1200" b="1" i="0" u="none" strike="noStrike" dirty="0">
                        <a:solidFill>
                          <a:srgbClr val="000000"/>
                        </a:solidFill>
                        <a:latin typeface="MS Sans Serif"/>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latin typeface="MS Sans Serif"/>
                        </a:rPr>
                        <a:t> </a:t>
                      </a:r>
                    </a:p>
                  </a:txBody>
                  <a:tcPr marL="9525" marR="9525" marT="12700" marB="0" anchor="ctr">
                    <a:lnL w="12700" cap="flat" cmpd="sng" algn="ctr">
                      <a:no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3">
                  <a:txBody>
                    <a:bodyPr/>
                    <a:lstStyle/>
                    <a:p>
                      <a:pPr algn="ctr" fontAlgn="ctr"/>
                      <a:r>
                        <a:rPr lang="en-US" sz="1100" b="1" i="0" u="none" strike="noStrike" dirty="0" err="1">
                          <a:solidFill>
                            <a:srgbClr val="000000"/>
                          </a:solidFill>
                          <a:latin typeface="MS Sans Serif"/>
                        </a:rPr>
                        <a:t>HLA-B27</a:t>
                      </a:r>
                      <a:r>
                        <a:rPr lang="en-US" sz="1100" b="1" i="0" u="none" strike="noStrike" dirty="0">
                          <a:solidFill>
                            <a:srgbClr val="000000"/>
                          </a:solidFill>
                          <a:latin typeface="MS Sans Serif"/>
                        </a:rPr>
                        <a:t> neg.</a:t>
                      </a:r>
                    </a:p>
                  </a:txBody>
                  <a:tcPr marL="9525" marR="9525" marT="127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dirty="0" err="1">
                          <a:solidFill>
                            <a:srgbClr val="000000"/>
                          </a:solidFill>
                          <a:latin typeface="MS Sans Serif"/>
                        </a:rPr>
                        <a:t>HLA-B27</a:t>
                      </a:r>
                      <a:r>
                        <a:rPr lang="en-US" sz="1100" b="1" i="0" u="none" strike="noStrike" dirty="0">
                          <a:solidFill>
                            <a:srgbClr val="000000"/>
                          </a:solidFill>
                          <a:latin typeface="MS Sans Serif"/>
                        </a:rPr>
                        <a:t> pos.</a:t>
                      </a:r>
                    </a:p>
                  </a:txBody>
                  <a:tcPr marL="9525" marR="9525" marT="1270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dirty="0">
                          <a:solidFill>
                            <a:srgbClr val="000000"/>
                          </a:solidFill>
                          <a:latin typeface="MS Sans Serif"/>
                        </a:rPr>
                        <a:t> </a:t>
                      </a:r>
                    </a:p>
                  </a:txBody>
                  <a:tcPr marL="9525" marR="9525" marT="1270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latin typeface="MS Sans Serif"/>
                        </a:rPr>
                        <a:t> </a:t>
                      </a:r>
                    </a:p>
                  </a:txBody>
                  <a:tcPr marL="9525" marR="9525" marT="1270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bl>
          </a:graphicData>
        </a:graphic>
      </p:graphicFrame>
      <p:sp>
        <p:nvSpPr>
          <p:cNvPr id="6" name="Oval 7"/>
          <p:cNvSpPr>
            <a:spLocks noChangeArrowheads="1"/>
          </p:cNvSpPr>
          <p:nvPr/>
        </p:nvSpPr>
        <p:spPr bwMode="auto">
          <a:xfrm>
            <a:off x="962993" y="4375966"/>
            <a:ext cx="594122" cy="504825"/>
          </a:xfrm>
          <a:prstGeom prst="ellipse">
            <a:avLst/>
          </a:prstGeom>
          <a:solidFill>
            <a:schemeClr val="accent1">
              <a:alpha val="0"/>
            </a:schemeClr>
          </a:solidFill>
          <a:ln w="38100" cmpd="sng">
            <a:solidFill>
              <a:schemeClr val="tx1"/>
            </a:solidFill>
            <a:round/>
            <a:headEnd/>
            <a:tailEnd/>
          </a:ln>
        </p:spPr>
        <p:txBody>
          <a:bodyPr wrap="none" anchor="ctr"/>
          <a:lstStyle/>
          <a:p>
            <a:pPr eaLnBrk="0" fontAlgn="base" hangingPunct="0">
              <a:spcBef>
                <a:spcPct val="0"/>
              </a:spcBef>
              <a:spcAft>
                <a:spcPct val="0"/>
              </a:spcAft>
            </a:pPr>
            <a:endParaRPr lang="en-GB" sz="2400">
              <a:solidFill>
                <a:srgbClr val="000000"/>
              </a:solidFill>
              <a:latin typeface="Microsoft Sans Serif"/>
              <a:ea typeface="ヒラギノ角ゴ Pro W3" charset="0"/>
              <a:cs typeface="Microsoft Sans Serif"/>
            </a:endParaRPr>
          </a:p>
        </p:txBody>
      </p:sp>
      <p:sp>
        <p:nvSpPr>
          <p:cNvPr id="7" name="Text Box 6"/>
          <p:cNvSpPr txBox="1">
            <a:spLocks noChangeArrowheads="1"/>
          </p:cNvSpPr>
          <p:nvPr/>
        </p:nvSpPr>
        <p:spPr bwMode="auto">
          <a:xfrm>
            <a:off x="5677833" y="2240205"/>
            <a:ext cx="249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fontAlgn="base" hangingPunct="1">
              <a:spcBef>
                <a:spcPct val="0"/>
              </a:spcBef>
              <a:spcAft>
                <a:spcPct val="0"/>
              </a:spcAft>
            </a:pPr>
            <a:r>
              <a:rPr lang="en-GB" sz="1600" dirty="0" smtClean="0">
                <a:solidFill>
                  <a:srgbClr val="000000"/>
                </a:solidFill>
                <a:latin typeface="Microsoft Sans Serif"/>
                <a:cs typeface="Microsoft Sans Serif"/>
              </a:rPr>
              <a:t>Probability for partial remission after 6 months</a:t>
            </a:r>
            <a:endParaRPr lang="en-GB" sz="1600" dirty="0">
              <a:solidFill>
                <a:srgbClr val="000000"/>
              </a:solidFill>
              <a:latin typeface="Microsoft Sans Serif"/>
              <a:cs typeface="Microsoft Sans Serif"/>
            </a:endParaRPr>
          </a:p>
        </p:txBody>
      </p:sp>
      <p:sp>
        <p:nvSpPr>
          <p:cNvPr id="8" name="Text Box 6"/>
          <p:cNvSpPr txBox="1">
            <a:spLocks noChangeArrowheads="1"/>
          </p:cNvSpPr>
          <p:nvPr/>
        </p:nvSpPr>
        <p:spPr bwMode="auto">
          <a:xfrm>
            <a:off x="423652" y="1301774"/>
            <a:ext cx="6858000" cy="400110"/>
          </a:xfrm>
          <a:prstGeom prst="rect">
            <a:avLst/>
          </a:prstGeom>
          <a:solidFill>
            <a:schemeClr val="bg1"/>
          </a:solid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fontAlgn="base" hangingPunct="1">
              <a:spcBef>
                <a:spcPct val="0"/>
              </a:spcBef>
              <a:spcAft>
                <a:spcPct val="0"/>
              </a:spcAft>
            </a:pPr>
            <a:r>
              <a:rPr lang="de-DE" sz="2000" dirty="0">
                <a:solidFill>
                  <a:srgbClr val="000000"/>
                </a:solidFill>
                <a:latin typeface="Microsoft Sans Serif"/>
                <a:cs typeface="Microsoft Sans Serif"/>
              </a:rPr>
              <a:t>Patient 2: 42 years, CRP 2.7, </a:t>
            </a:r>
            <a:r>
              <a:rPr lang="de-DE" sz="2000" dirty="0" smtClean="0">
                <a:solidFill>
                  <a:srgbClr val="000000"/>
                </a:solidFill>
                <a:latin typeface="Microsoft Sans Serif"/>
                <a:cs typeface="Microsoft Sans Serif"/>
              </a:rPr>
              <a:t>HLA-B27–ve, </a:t>
            </a:r>
            <a:r>
              <a:rPr lang="de-DE" sz="2000" dirty="0">
                <a:solidFill>
                  <a:srgbClr val="000000"/>
                </a:solidFill>
                <a:latin typeface="Microsoft Sans Serif"/>
                <a:cs typeface="Microsoft Sans Serif"/>
              </a:rPr>
              <a:t>BASFI 7.0 </a:t>
            </a:r>
          </a:p>
        </p:txBody>
      </p:sp>
    </p:spTree>
    <p:extLst>
      <p:ext uri="{BB962C8B-B14F-4D97-AF65-F5344CB8AC3E}">
        <p14:creationId xmlns:p14="http://schemas.microsoft.com/office/powerpoint/2010/main" val="755257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6059 -0.00463 L -0.27674 0.13717 " pathEditMode="relative" rAng="0" ptsTypes="AA">
                                      <p:cBhvr>
                                        <p:cTn id="21" dur="2000" fill="hold"/>
                                        <p:tgtEl>
                                          <p:spTgt spid="6"/>
                                        </p:tgtEl>
                                        <p:attrNameLst>
                                          <p:attrName>ppt_x</p:attrName>
                                          <p:attrName>ppt_y</p:attrName>
                                        </p:attrNameLst>
                                      </p:cBhvr>
                                      <p:rCtr x="-16875" y="70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en-US" altLang="en-US" dirty="0" smtClean="0"/>
              <a:t>7</a:t>
            </a:r>
            <a:r>
              <a:rPr lang="en-US" altLang="en-US" baseline="30000" dirty="0" smtClean="0"/>
              <a:t>th</a:t>
            </a:r>
            <a:r>
              <a:rPr lang="en-US" altLang="en-US" dirty="0" smtClean="0"/>
              <a:t> Edition 1909</a:t>
            </a:r>
            <a:r>
              <a:rPr lang="en-US" altLang="en-US" sz="3600" dirty="0" smtClean="0"/>
              <a:t/>
            </a:r>
            <a:br>
              <a:rPr lang="en-US" altLang="en-US" sz="3600" dirty="0" smtClean="0"/>
            </a:br>
            <a:r>
              <a:rPr lang="en-US" altLang="en-US" sz="2800" dirty="0" smtClean="0"/>
              <a:t>The principles and practice of medicine</a:t>
            </a:r>
          </a:p>
        </p:txBody>
      </p:sp>
      <p:sp>
        <p:nvSpPr>
          <p:cNvPr id="11267" name="Content Placeholder 2"/>
          <p:cNvSpPr>
            <a:spLocks noGrp="1"/>
          </p:cNvSpPr>
          <p:nvPr>
            <p:ph type="body" sz="quarter" idx="13"/>
          </p:nvPr>
        </p:nvSpPr>
        <p:spPr/>
        <p:txBody>
          <a:bodyPr/>
          <a:lstStyle/>
          <a:p>
            <a:pPr marL="0" indent="0" algn="r" eaLnBrk="1" hangingPunct="1">
              <a:buFont typeface="Arial" charset="0"/>
              <a:buNone/>
            </a:pPr>
            <a:endParaRPr lang="en-US" altLang="en-US" smtClean="0"/>
          </a:p>
          <a:p>
            <a:pPr marL="0" indent="0" algn="r" eaLnBrk="1" hangingPunct="1">
              <a:buFont typeface="Arial" charset="0"/>
              <a:buNone/>
            </a:pPr>
            <a:endParaRPr lang="en-US" altLang="en-US" b="1" i="1" smtClean="0"/>
          </a:p>
          <a:p>
            <a:pPr marL="0" indent="0" algn="r" eaLnBrk="1" hangingPunct="1">
              <a:buFont typeface="Arial" charset="0"/>
              <a:buNone/>
            </a:pPr>
            <a:endParaRPr lang="en-US" altLang="en-US" b="1" i="1" smtClean="0"/>
          </a:p>
          <a:p>
            <a:pPr marL="0" indent="0" algn="r" eaLnBrk="1" hangingPunct="1">
              <a:buFont typeface="Arial" charset="0"/>
              <a:buNone/>
            </a:pPr>
            <a:endParaRPr lang="en-US" altLang="en-US" b="1" i="1" smtClean="0"/>
          </a:p>
        </p:txBody>
      </p:sp>
      <p:graphicFrame>
        <p:nvGraphicFramePr>
          <p:cNvPr id="5" name="Table 4"/>
          <p:cNvGraphicFramePr>
            <a:graphicFrameLocks noGrp="1"/>
          </p:cNvGraphicFramePr>
          <p:nvPr>
            <p:extLst>
              <p:ext uri="{D42A27DB-BD31-4B8C-83A1-F6EECF244321}">
                <p14:modId xmlns:p14="http://schemas.microsoft.com/office/powerpoint/2010/main" val="954216880"/>
              </p:ext>
            </p:extLst>
          </p:nvPr>
        </p:nvGraphicFramePr>
        <p:xfrm>
          <a:off x="304800" y="1600200"/>
          <a:ext cx="8229600" cy="5080000"/>
        </p:xfrm>
        <a:graphic>
          <a:graphicData uri="http://schemas.openxmlformats.org/drawingml/2006/table">
            <a:tbl>
              <a:tblPr firstRow="1" bandRow="1">
                <a:tableStyleId>{5C22544A-7EE6-4342-B048-85BDC9FD1C3A}</a:tableStyleId>
              </a:tblPr>
              <a:tblGrid>
                <a:gridCol w="4114800"/>
                <a:gridCol w="4114800"/>
              </a:tblGrid>
              <a:tr h="5080000">
                <a:tc>
                  <a:txBody>
                    <a:bodyPr/>
                    <a:lstStyle/>
                    <a:p>
                      <a:endParaRPr lang="en-US" dirty="0" smtClean="0"/>
                    </a:p>
                    <a:p>
                      <a:endParaRPr lang="en-US" dirty="0" smtClean="0"/>
                    </a:p>
                    <a:p>
                      <a:r>
                        <a:rPr lang="en-US" dirty="0" smtClean="0">
                          <a:solidFill>
                            <a:schemeClr val="tx1"/>
                          </a:solidFill>
                        </a:rPr>
                        <a:t>“No single remedy is</a:t>
                      </a:r>
                      <a:r>
                        <a:rPr lang="en-US" baseline="0" dirty="0" smtClean="0">
                          <a:solidFill>
                            <a:schemeClr val="tx1"/>
                          </a:solidFill>
                        </a:rPr>
                        <a:t> of special value.</a:t>
                      </a:r>
                    </a:p>
                    <a:p>
                      <a:r>
                        <a:rPr lang="en-US" baseline="0" dirty="0" smtClean="0">
                          <a:solidFill>
                            <a:schemeClr val="tx1"/>
                          </a:solidFill>
                        </a:rPr>
                        <a:t>Arsenic in full doses is helpful in some..</a:t>
                      </a:r>
                    </a:p>
                    <a:p>
                      <a:r>
                        <a:rPr lang="en-US" baseline="0" dirty="0" smtClean="0">
                          <a:solidFill>
                            <a:schemeClr val="tx1"/>
                          </a:solidFill>
                        </a:rPr>
                        <a:t>Syrup of iodide of iron…</a:t>
                      </a:r>
                    </a:p>
                    <a:p>
                      <a:endParaRPr lang="en-US" baseline="0" dirty="0" smtClean="0">
                        <a:solidFill>
                          <a:schemeClr val="tx1"/>
                        </a:solidFill>
                      </a:endParaRPr>
                    </a:p>
                    <a:p>
                      <a:r>
                        <a:rPr lang="en-US" u="sng" baseline="0" dirty="0" smtClean="0">
                          <a:solidFill>
                            <a:schemeClr val="tx1"/>
                          </a:solidFill>
                        </a:rPr>
                        <a:t>Fresh air </a:t>
                      </a:r>
                      <a:r>
                        <a:rPr lang="en-US" baseline="0" dirty="0" smtClean="0">
                          <a:solidFill>
                            <a:schemeClr val="tx1"/>
                          </a:solidFill>
                        </a:rPr>
                        <a:t>and personal hygiene</a:t>
                      </a:r>
                    </a:p>
                    <a:p>
                      <a:endParaRPr lang="en-US" baseline="0" dirty="0" smtClean="0">
                        <a:solidFill>
                          <a:schemeClr val="tx1"/>
                        </a:solidFill>
                      </a:endParaRPr>
                    </a:p>
                    <a:p>
                      <a:r>
                        <a:rPr lang="en-US" baseline="0" dirty="0" smtClean="0">
                          <a:solidFill>
                            <a:schemeClr val="tx1"/>
                          </a:solidFill>
                        </a:rPr>
                        <a:t>Eat all the </a:t>
                      </a:r>
                      <a:r>
                        <a:rPr lang="en-US" u="sng" baseline="0" dirty="0" smtClean="0">
                          <a:solidFill>
                            <a:schemeClr val="tx1"/>
                          </a:solidFill>
                        </a:rPr>
                        <a:t>good food </a:t>
                      </a:r>
                      <a:r>
                        <a:rPr lang="en-US" baseline="0" dirty="0" smtClean="0">
                          <a:solidFill>
                            <a:schemeClr val="tx1"/>
                          </a:solidFill>
                        </a:rPr>
                        <a:t>they can digest..</a:t>
                      </a:r>
                    </a:p>
                    <a:p>
                      <a:endParaRPr lang="en-US" baseline="0" dirty="0" smtClean="0">
                        <a:solidFill>
                          <a:schemeClr val="tx1"/>
                        </a:solidFill>
                      </a:endParaRPr>
                    </a:p>
                    <a:p>
                      <a:r>
                        <a:rPr lang="en-US" u="sng" baseline="0" dirty="0" smtClean="0">
                          <a:solidFill>
                            <a:schemeClr val="tx1"/>
                          </a:solidFill>
                        </a:rPr>
                        <a:t>Hydrotherapy</a:t>
                      </a:r>
                    </a:p>
                    <a:p>
                      <a:endParaRPr lang="en-US" baseline="0" dirty="0" smtClean="0">
                        <a:solidFill>
                          <a:schemeClr val="tx1"/>
                        </a:solidFill>
                      </a:endParaRPr>
                    </a:p>
                    <a:p>
                      <a:r>
                        <a:rPr lang="en-US" u="sng" baseline="0" dirty="0" smtClean="0">
                          <a:solidFill>
                            <a:schemeClr val="tx1"/>
                          </a:solidFill>
                        </a:rPr>
                        <a:t>Massage,</a:t>
                      </a:r>
                      <a:r>
                        <a:rPr lang="en-US" baseline="0" dirty="0" smtClean="0">
                          <a:solidFill>
                            <a:schemeClr val="tx1"/>
                          </a:solidFill>
                        </a:rPr>
                        <a:t> hot air, </a:t>
                      </a:r>
                      <a:r>
                        <a:rPr lang="en-US" u="sng" baseline="0" dirty="0" smtClean="0">
                          <a:solidFill>
                            <a:schemeClr val="tx1"/>
                          </a:solidFill>
                        </a:rPr>
                        <a:t>systematic exercises</a:t>
                      </a:r>
                      <a:r>
                        <a:rPr lang="en-US" baseline="0" dirty="0" smtClean="0">
                          <a:solidFill>
                            <a:schemeClr val="tx1"/>
                          </a:solidFill>
                        </a:rPr>
                        <a:t>..”</a:t>
                      </a:r>
                      <a:endParaRPr lang="en-US" dirty="0">
                        <a:solidFill>
                          <a:schemeClr val="tx1"/>
                        </a:solidFill>
                      </a:endParaRPr>
                    </a:p>
                  </a:txBody>
                  <a:tcPr>
                    <a:solidFill>
                      <a:schemeClr val="bg1"/>
                    </a:solidFill>
                  </a:tcPr>
                </a:tc>
                <a:tc>
                  <a:txBody>
                    <a:bodyPr/>
                    <a:lstStyle/>
                    <a:p>
                      <a:endParaRPr lang="en-US" baseline="0" dirty="0" smtClean="0">
                        <a:solidFill>
                          <a:schemeClr val="tx1">
                            <a:lumMod val="65000"/>
                            <a:lumOff val="35000"/>
                          </a:schemeClr>
                        </a:solidFill>
                      </a:endParaRPr>
                    </a:p>
                    <a:p>
                      <a:endParaRPr lang="en-US" baseline="0" dirty="0" smtClean="0">
                        <a:solidFill>
                          <a:schemeClr val="tx1">
                            <a:lumMod val="65000"/>
                            <a:lumOff val="35000"/>
                          </a:schemeClr>
                        </a:solidFill>
                      </a:endParaRPr>
                    </a:p>
                    <a:p>
                      <a:endParaRPr lang="en-US" baseline="0" dirty="0" smtClean="0">
                        <a:solidFill>
                          <a:schemeClr val="tx1">
                            <a:lumMod val="65000"/>
                            <a:lumOff val="35000"/>
                          </a:schemeClr>
                        </a:solidFill>
                      </a:endParaRPr>
                    </a:p>
                    <a:p>
                      <a:endParaRPr lang="en-US" baseline="0" dirty="0" smtClean="0">
                        <a:solidFill>
                          <a:schemeClr val="bg1">
                            <a:lumMod val="75000"/>
                          </a:schemeClr>
                        </a:solidFill>
                      </a:endParaRPr>
                    </a:p>
                    <a:p>
                      <a:endParaRPr lang="en-US" baseline="0" dirty="0" smtClean="0">
                        <a:solidFill>
                          <a:schemeClr val="bg1">
                            <a:lumMod val="75000"/>
                          </a:schemeClr>
                        </a:solidFill>
                      </a:endParaRPr>
                    </a:p>
                    <a:p>
                      <a:r>
                        <a:rPr lang="en-US" baseline="0" dirty="0" smtClean="0">
                          <a:solidFill>
                            <a:schemeClr val="tx2">
                              <a:lumMod val="60000"/>
                              <a:lumOff val="40000"/>
                            </a:schemeClr>
                          </a:solidFill>
                        </a:rPr>
                        <a:t>“It is useless to saturate the patient with iodide of potassium, </a:t>
                      </a:r>
                      <a:r>
                        <a:rPr lang="en-US" i="1" baseline="0" dirty="0" smtClean="0">
                          <a:solidFill>
                            <a:schemeClr val="tx2">
                              <a:lumMod val="60000"/>
                              <a:lumOff val="40000"/>
                            </a:schemeClr>
                          </a:solidFill>
                        </a:rPr>
                        <a:t>salicylates</a:t>
                      </a:r>
                      <a:r>
                        <a:rPr lang="en-US" baseline="0" dirty="0" smtClean="0">
                          <a:solidFill>
                            <a:schemeClr val="tx2">
                              <a:lumMod val="60000"/>
                              <a:lumOff val="40000"/>
                            </a:schemeClr>
                          </a:solidFill>
                        </a:rPr>
                        <a:t> or </a:t>
                      </a:r>
                      <a:r>
                        <a:rPr lang="en-US" i="1" baseline="0" dirty="0" smtClean="0">
                          <a:solidFill>
                            <a:schemeClr val="tx2">
                              <a:lumMod val="60000"/>
                              <a:lumOff val="40000"/>
                            </a:schemeClr>
                          </a:solidFill>
                        </a:rPr>
                        <a:t>quinine</a:t>
                      </a:r>
                      <a:r>
                        <a:rPr lang="en-US" baseline="0" dirty="0" smtClean="0">
                          <a:solidFill>
                            <a:schemeClr val="tx2">
                              <a:lumMod val="60000"/>
                              <a:lumOff val="40000"/>
                            </a:schemeClr>
                          </a:solidFill>
                        </a:rPr>
                        <a:t>. </a:t>
                      </a:r>
                    </a:p>
                    <a:p>
                      <a:r>
                        <a:rPr lang="en-US" baseline="0" dirty="0" smtClean="0">
                          <a:solidFill>
                            <a:schemeClr val="tx2">
                              <a:lumMod val="60000"/>
                              <a:lumOff val="40000"/>
                            </a:schemeClr>
                          </a:solidFill>
                        </a:rPr>
                        <a:t>Arsenic seems to do good as a general tonic….</a:t>
                      </a:r>
                    </a:p>
                    <a:p>
                      <a:r>
                        <a:rPr lang="en-US" i="1" baseline="0" dirty="0" smtClean="0">
                          <a:solidFill>
                            <a:schemeClr val="tx2">
                              <a:lumMod val="60000"/>
                              <a:lumOff val="40000"/>
                            </a:schemeClr>
                          </a:solidFill>
                        </a:rPr>
                        <a:t>Hydrotherapy</a:t>
                      </a:r>
                      <a:r>
                        <a:rPr lang="en-US" baseline="0" dirty="0" smtClean="0">
                          <a:solidFill>
                            <a:schemeClr val="tx2">
                              <a:lumMod val="60000"/>
                              <a:lumOff val="40000"/>
                            </a:schemeClr>
                          </a:solidFill>
                        </a:rPr>
                        <a:t>, with carefully performed massage, is best for the alleviation of the pain…</a:t>
                      </a:r>
                    </a:p>
                    <a:p>
                      <a:r>
                        <a:rPr lang="en-US" baseline="0" dirty="0" smtClean="0">
                          <a:solidFill>
                            <a:schemeClr val="tx2">
                              <a:lumMod val="60000"/>
                              <a:lumOff val="40000"/>
                            </a:schemeClr>
                          </a:solidFill>
                        </a:rPr>
                        <a:t>When good results, it is largely from change of scene and climate and careful regulation of diet…”</a:t>
                      </a:r>
                    </a:p>
                  </a:txBody>
                  <a:tcPr>
                    <a:solidFill>
                      <a:schemeClr val="bg1"/>
                    </a:solidFill>
                  </a:tcPr>
                </a:tc>
              </a:tr>
            </a:tbl>
          </a:graphicData>
        </a:graphic>
      </p:graphicFrame>
      <p:pic>
        <p:nvPicPr>
          <p:cNvPr id="112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6200"/>
            <a:ext cx="2667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985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1D3970"/>
                </a:solidFill>
                <a:cs typeface="Arial" panose="020B0604020202020204" pitchFamily="34" charset="0"/>
              </a:rPr>
              <a:t>Anti-TNF treatment in </a:t>
            </a:r>
            <a:r>
              <a:rPr lang="en-GB" dirty="0" err="1">
                <a:solidFill>
                  <a:srgbClr val="1D3970"/>
                </a:solidFill>
                <a:cs typeface="Arial" panose="020B0604020202020204" pitchFamily="34" charset="0"/>
              </a:rPr>
              <a:t>axSpA</a:t>
            </a:r>
            <a:r>
              <a:rPr lang="en-GB" dirty="0">
                <a:solidFill>
                  <a:srgbClr val="1D3970"/>
                </a:solidFill>
                <a:cs typeface="Arial" panose="020B0604020202020204" pitchFamily="34" charset="0"/>
              </a:rPr>
              <a:t>: </a:t>
            </a:r>
            <a:br>
              <a:rPr lang="en-GB" dirty="0">
                <a:solidFill>
                  <a:srgbClr val="1D3970"/>
                </a:solidFill>
                <a:cs typeface="Arial" panose="020B0604020202020204" pitchFamily="34" charset="0"/>
              </a:rPr>
            </a:br>
            <a:r>
              <a:rPr lang="en-GB" dirty="0">
                <a:solidFill>
                  <a:srgbClr val="1D3970"/>
                </a:solidFill>
                <a:cs typeface="Arial" panose="020B0604020202020204" pitchFamily="34" charset="0"/>
              </a:rPr>
              <a:t>early </a:t>
            </a:r>
            <a:r>
              <a:rPr lang="en-GB" i="1" dirty="0" smtClean="0">
                <a:solidFill>
                  <a:srgbClr val="1D3970"/>
                </a:solidFill>
                <a:cs typeface="Arial" panose="020B0604020202020204" pitchFamily="34" charset="0"/>
              </a:rPr>
              <a:t>response</a:t>
            </a:r>
            <a:r>
              <a:rPr lang="en-GB" dirty="0" smtClean="0">
                <a:solidFill>
                  <a:srgbClr val="1D3970"/>
                </a:solidFill>
                <a:cs typeface="Arial" panose="020B0604020202020204" pitchFamily="34" charset="0"/>
              </a:rPr>
              <a:t> </a:t>
            </a:r>
            <a:r>
              <a:rPr lang="en-GB" dirty="0">
                <a:solidFill>
                  <a:srgbClr val="1D3970"/>
                </a:solidFill>
                <a:cs typeface="Arial" panose="020B0604020202020204" pitchFamily="34" charset="0"/>
              </a:rPr>
              <a:t>leads to better treatment outcomes</a:t>
            </a:r>
            <a:endParaRPr lang="en-GB" dirty="0">
              <a:solidFill>
                <a:srgbClr val="1D3970"/>
              </a:solidFill>
            </a:endParaRPr>
          </a:p>
        </p:txBody>
      </p:sp>
      <p:sp>
        <p:nvSpPr>
          <p:cNvPr id="55" name="Footer Placeholder 54"/>
          <p:cNvSpPr>
            <a:spLocks noGrp="1"/>
          </p:cNvSpPr>
          <p:nvPr>
            <p:ph type="ftr" sz="quarter" idx="4294967295"/>
          </p:nvPr>
        </p:nvSpPr>
        <p:spPr>
          <a:xfrm>
            <a:off x="19514" y="6620574"/>
            <a:ext cx="4305300" cy="207736"/>
          </a:xfrm>
          <a:prstGeom prst="rect">
            <a:avLst/>
          </a:prstGeom>
        </p:spPr>
        <p:txBody>
          <a:bodyPr/>
          <a:lstStyle/>
          <a:p>
            <a:r>
              <a:rPr lang="de-DE" sz="1000" dirty="0" smtClean="0">
                <a:solidFill>
                  <a:schemeClr val="bg1"/>
                </a:solidFill>
              </a:rPr>
              <a:t>Baraliakos X, et al. Rheumatology (Oxford) 2011;50:1690–9</a:t>
            </a:r>
            <a:endParaRPr lang="de-DE" sz="1000" dirty="0">
              <a:solidFill>
                <a:schemeClr val="bg1"/>
              </a:solidFill>
            </a:endParaRPr>
          </a:p>
        </p:txBody>
      </p:sp>
      <p:sp>
        <p:nvSpPr>
          <p:cNvPr id="63" name="Rectangle 13"/>
          <p:cNvSpPr>
            <a:spLocks noChangeArrowheads="1"/>
          </p:cNvSpPr>
          <p:nvPr/>
        </p:nvSpPr>
        <p:spPr bwMode="auto">
          <a:xfrm>
            <a:off x="6083714" y="2303463"/>
            <a:ext cx="729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dirty="0" smtClean="0">
                <a:ln>
                  <a:noFill/>
                </a:ln>
                <a:solidFill>
                  <a:srgbClr val="000000"/>
                </a:solidFill>
                <a:effectLst/>
                <a:uLnTx/>
                <a:uFillTx/>
                <a:latin typeface="Microsoft Sans Serif"/>
                <a:ea typeface="ヒラギノ角ゴ Pro W3" charset="0"/>
                <a:cs typeface="Microsoft Sans Serif"/>
              </a:rPr>
              <a:t>Dropout</a:t>
            </a:r>
            <a:endParaRPr kumimoji="0" lang="en-GB" sz="1200" b="0" i="0" u="none" strike="noStrike" kern="0" cap="none" spc="0" normalizeH="0" baseline="0" noProof="0" dirty="0" smtClean="0">
              <a:ln>
                <a:noFill/>
              </a:ln>
              <a:solidFill>
                <a:srgbClr val="000000"/>
              </a:solidFill>
              <a:effectLst/>
              <a:uLnTx/>
              <a:uFillTx/>
              <a:latin typeface="Microsoft Sans Serif"/>
              <a:ea typeface="ヒラギノ角ゴ Pro W3" charset="0"/>
              <a:cs typeface="Microsoft Sans Serif"/>
            </a:endParaRPr>
          </a:p>
        </p:txBody>
      </p:sp>
      <p:sp>
        <p:nvSpPr>
          <p:cNvPr id="64" name="Rectangle 14"/>
          <p:cNvSpPr>
            <a:spLocks noChangeArrowheads="1"/>
          </p:cNvSpPr>
          <p:nvPr/>
        </p:nvSpPr>
        <p:spPr bwMode="auto">
          <a:xfrm>
            <a:off x="6083714" y="2654300"/>
            <a:ext cx="2023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dirty="0" smtClean="0">
                <a:ln>
                  <a:noFill/>
                </a:ln>
                <a:solidFill>
                  <a:srgbClr val="000000"/>
                </a:solidFill>
                <a:effectLst/>
                <a:uLnTx/>
                <a:uFillTx/>
                <a:latin typeface="Microsoft Sans Serif"/>
                <a:ea typeface="ヒラギノ角ゴ Pro W3" charset="0"/>
                <a:cs typeface="Microsoft Sans Serif"/>
              </a:rPr>
              <a:t>BASDAI 50 Non-responder</a:t>
            </a:r>
            <a:endParaRPr kumimoji="0" lang="en-GB" sz="1200" b="0" i="0" u="none" strike="noStrike" kern="0" cap="none" spc="0" normalizeH="0" baseline="0" noProof="0" dirty="0" smtClean="0">
              <a:ln>
                <a:noFill/>
              </a:ln>
              <a:solidFill>
                <a:srgbClr val="000000"/>
              </a:solidFill>
              <a:effectLst/>
              <a:uLnTx/>
              <a:uFillTx/>
              <a:latin typeface="Microsoft Sans Serif"/>
              <a:ea typeface="ヒラギノ角ゴ Pro W3" charset="0"/>
              <a:cs typeface="Microsoft Sans Serif"/>
            </a:endParaRPr>
          </a:p>
        </p:txBody>
      </p:sp>
      <p:sp>
        <p:nvSpPr>
          <p:cNvPr id="65" name="Rectangle 15"/>
          <p:cNvSpPr>
            <a:spLocks noChangeArrowheads="1"/>
          </p:cNvSpPr>
          <p:nvPr/>
        </p:nvSpPr>
        <p:spPr bwMode="auto">
          <a:xfrm>
            <a:off x="6083714" y="3006725"/>
            <a:ext cx="175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rPr>
              <a:t>BASDAI 50 Responder</a:t>
            </a:r>
            <a:endParaRPr kumimoji="0" lang="en-GB"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66" name="Rectangle 16"/>
          <p:cNvSpPr>
            <a:spLocks noChangeArrowheads="1"/>
          </p:cNvSpPr>
          <p:nvPr/>
        </p:nvSpPr>
        <p:spPr bwMode="auto">
          <a:xfrm>
            <a:off x="6083714" y="3359150"/>
            <a:ext cx="1382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dirty="0" smtClean="0">
                <a:ln>
                  <a:noFill/>
                </a:ln>
                <a:solidFill>
                  <a:srgbClr val="000000"/>
                </a:solidFill>
                <a:effectLst/>
                <a:uLnTx/>
                <a:uFillTx/>
                <a:latin typeface="Microsoft Sans Serif"/>
                <a:ea typeface="ヒラギノ角ゴ Pro W3" charset="0"/>
                <a:cs typeface="Microsoft Sans Serif"/>
              </a:rPr>
              <a:t>Partial Remission</a:t>
            </a:r>
            <a:endParaRPr kumimoji="0" lang="en-GB" sz="1200" b="0" i="0" u="none" strike="noStrike" kern="0" cap="none" spc="0" normalizeH="0" baseline="0" noProof="0" dirty="0" smtClean="0">
              <a:ln>
                <a:noFill/>
              </a:ln>
              <a:solidFill>
                <a:srgbClr val="000000"/>
              </a:solidFill>
              <a:effectLst/>
              <a:uLnTx/>
              <a:uFillTx/>
              <a:latin typeface="Microsoft Sans Serif"/>
              <a:ea typeface="ヒラギノ角ゴ Pro W3" charset="0"/>
              <a:cs typeface="Microsoft Sans Serif"/>
            </a:endParaRPr>
          </a:p>
        </p:txBody>
      </p:sp>
      <p:sp>
        <p:nvSpPr>
          <p:cNvPr id="67" name="Text Box 7"/>
          <p:cNvSpPr txBox="1">
            <a:spLocks noChangeArrowheads="1"/>
          </p:cNvSpPr>
          <p:nvPr/>
        </p:nvSpPr>
        <p:spPr bwMode="auto">
          <a:xfrm>
            <a:off x="1922244" y="5399087"/>
            <a:ext cx="3986439"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icrosoft Sans Serif"/>
                <a:cs typeface="Microsoft Sans Serif"/>
              </a:rPr>
              <a:t>BASDAI </a:t>
            </a:r>
            <a:r>
              <a:rPr kumimoji="0" lang="en-US" sz="1200" b="0" i="0" u="none" strike="noStrike" kern="0" cap="none" spc="0" normalizeH="0" baseline="0" noProof="0" dirty="0" smtClean="0">
                <a:ln>
                  <a:noFill/>
                </a:ln>
                <a:solidFill>
                  <a:srgbClr val="000000"/>
                </a:solidFill>
                <a:effectLst/>
                <a:uLnTx/>
                <a:uFillTx/>
                <a:latin typeface="Microsoft Sans Serif"/>
                <a:cs typeface="Microsoft Sans Serif"/>
              </a:rPr>
              <a:t>at week 12</a:t>
            </a:r>
            <a:endParaRPr kumimoji="0" lang="en-US" sz="1200" b="0" i="0" u="none" strike="noStrike" kern="0" cap="none" spc="0" normalizeH="0" baseline="0" noProof="0" dirty="0">
              <a:ln>
                <a:noFill/>
              </a:ln>
              <a:solidFill>
                <a:srgbClr val="000000"/>
              </a:solidFill>
              <a:effectLst/>
              <a:uLnTx/>
              <a:uFillTx/>
              <a:latin typeface="Microsoft Sans Serif"/>
              <a:cs typeface="Microsoft Sans Serif"/>
            </a:endParaRPr>
          </a:p>
        </p:txBody>
      </p:sp>
      <p:sp>
        <p:nvSpPr>
          <p:cNvPr id="68" name="Text Box 9"/>
          <p:cNvSpPr txBox="1">
            <a:spLocks noChangeArrowheads="1"/>
          </p:cNvSpPr>
          <p:nvPr/>
        </p:nvSpPr>
        <p:spPr bwMode="auto">
          <a:xfrm>
            <a:off x="1290926" y="1933153"/>
            <a:ext cx="1762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Probability at year 8</a:t>
            </a:r>
            <a:endParaRPr kumimoji="0" lang="en-GB"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9" name="Text Box 13"/>
          <p:cNvSpPr txBox="1">
            <a:spLocks noChangeArrowheads="1"/>
          </p:cNvSpPr>
          <p:nvPr/>
        </p:nvSpPr>
        <p:spPr bwMode="auto">
          <a:xfrm>
            <a:off x="1346446" y="2212975"/>
            <a:ext cx="57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100%</a:t>
            </a:r>
          </a:p>
        </p:txBody>
      </p:sp>
      <p:sp>
        <p:nvSpPr>
          <p:cNvPr id="70" name="Text Box 26"/>
          <p:cNvSpPr txBox="1">
            <a:spLocks noChangeArrowheads="1"/>
          </p:cNvSpPr>
          <p:nvPr/>
        </p:nvSpPr>
        <p:spPr bwMode="auto">
          <a:xfrm>
            <a:off x="5757464" y="5124450"/>
            <a:ext cx="27743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4</a:t>
            </a:r>
          </a:p>
        </p:txBody>
      </p:sp>
      <p:sp>
        <p:nvSpPr>
          <p:cNvPr id="71" name="Text Box 13"/>
          <p:cNvSpPr txBox="1">
            <a:spLocks noChangeArrowheads="1"/>
          </p:cNvSpPr>
          <p:nvPr/>
        </p:nvSpPr>
        <p:spPr bwMode="auto">
          <a:xfrm>
            <a:off x="1431403" y="2762250"/>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80%</a:t>
            </a:r>
          </a:p>
        </p:txBody>
      </p:sp>
      <p:sp>
        <p:nvSpPr>
          <p:cNvPr id="72" name="Text Box 13"/>
          <p:cNvSpPr txBox="1">
            <a:spLocks noChangeArrowheads="1"/>
          </p:cNvSpPr>
          <p:nvPr/>
        </p:nvSpPr>
        <p:spPr bwMode="auto">
          <a:xfrm>
            <a:off x="1431403" y="3311525"/>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60%</a:t>
            </a:r>
          </a:p>
        </p:txBody>
      </p:sp>
      <p:sp>
        <p:nvSpPr>
          <p:cNvPr id="73" name="Text Box 13"/>
          <p:cNvSpPr txBox="1">
            <a:spLocks noChangeArrowheads="1"/>
          </p:cNvSpPr>
          <p:nvPr/>
        </p:nvSpPr>
        <p:spPr bwMode="auto">
          <a:xfrm>
            <a:off x="1431403" y="3862387"/>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40%</a:t>
            </a:r>
          </a:p>
        </p:txBody>
      </p:sp>
      <p:sp>
        <p:nvSpPr>
          <p:cNvPr id="74" name="Text Box 13"/>
          <p:cNvSpPr txBox="1">
            <a:spLocks noChangeArrowheads="1"/>
          </p:cNvSpPr>
          <p:nvPr/>
        </p:nvSpPr>
        <p:spPr bwMode="auto">
          <a:xfrm>
            <a:off x="1431403" y="4411662"/>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20%</a:t>
            </a:r>
          </a:p>
        </p:txBody>
      </p:sp>
      <p:sp>
        <p:nvSpPr>
          <p:cNvPr id="75" name="Text Box 13"/>
          <p:cNvSpPr txBox="1">
            <a:spLocks noChangeArrowheads="1"/>
          </p:cNvSpPr>
          <p:nvPr/>
        </p:nvSpPr>
        <p:spPr bwMode="auto">
          <a:xfrm>
            <a:off x="1516358" y="4962525"/>
            <a:ext cx="405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0%</a:t>
            </a:r>
          </a:p>
        </p:txBody>
      </p:sp>
      <p:sp>
        <p:nvSpPr>
          <p:cNvPr id="76" name="Text Box 26"/>
          <p:cNvSpPr txBox="1">
            <a:spLocks noChangeArrowheads="1"/>
          </p:cNvSpPr>
          <p:nvPr/>
        </p:nvSpPr>
        <p:spPr bwMode="auto">
          <a:xfrm>
            <a:off x="4763236" y="5124450"/>
            <a:ext cx="277431"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3</a:t>
            </a:r>
          </a:p>
        </p:txBody>
      </p:sp>
      <p:sp>
        <p:nvSpPr>
          <p:cNvPr id="77" name="Text Box 26"/>
          <p:cNvSpPr txBox="1">
            <a:spLocks noChangeArrowheads="1"/>
          </p:cNvSpPr>
          <p:nvPr/>
        </p:nvSpPr>
        <p:spPr bwMode="auto">
          <a:xfrm>
            <a:off x="3770199" y="5124450"/>
            <a:ext cx="277431"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2</a:t>
            </a:r>
          </a:p>
        </p:txBody>
      </p:sp>
      <p:sp>
        <p:nvSpPr>
          <p:cNvPr id="78" name="Text Box 26"/>
          <p:cNvSpPr txBox="1">
            <a:spLocks noChangeArrowheads="1"/>
          </p:cNvSpPr>
          <p:nvPr/>
        </p:nvSpPr>
        <p:spPr bwMode="auto">
          <a:xfrm>
            <a:off x="2775970" y="5124450"/>
            <a:ext cx="27743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1</a:t>
            </a:r>
          </a:p>
        </p:txBody>
      </p:sp>
      <p:sp>
        <p:nvSpPr>
          <p:cNvPr id="79" name="Text Box 26"/>
          <p:cNvSpPr txBox="1">
            <a:spLocks noChangeArrowheads="1"/>
          </p:cNvSpPr>
          <p:nvPr/>
        </p:nvSpPr>
        <p:spPr bwMode="auto">
          <a:xfrm>
            <a:off x="1782932" y="5124450"/>
            <a:ext cx="27743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Microsoft Sans Serif"/>
                <a:cs typeface="Microsoft Sans Serif"/>
              </a:rPr>
              <a:t>0</a:t>
            </a:r>
          </a:p>
        </p:txBody>
      </p:sp>
      <p:sp>
        <p:nvSpPr>
          <p:cNvPr id="81" name="AutoShape 29"/>
          <p:cNvSpPr>
            <a:spLocks noChangeAspect="1" noChangeArrowheads="1" noTextEdit="1"/>
          </p:cNvSpPr>
          <p:nvPr/>
        </p:nvSpPr>
        <p:spPr bwMode="auto">
          <a:xfrm>
            <a:off x="1879379" y="2325687"/>
            <a:ext cx="4210289"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2" name="Rectangle 31"/>
          <p:cNvSpPr>
            <a:spLocks noChangeArrowheads="1"/>
          </p:cNvSpPr>
          <p:nvPr/>
        </p:nvSpPr>
        <p:spPr bwMode="auto">
          <a:xfrm>
            <a:off x="5987268" y="2370137"/>
            <a:ext cx="95255" cy="130175"/>
          </a:xfrm>
          <a:prstGeom prst="rect">
            <a:avLst/>
          </a:prstGeom>
          <a:solidFill>
            <a:srgbClr val="FFFFFF"/>
          </a:solidFill>
          <a:ln w="8">
            <a:solidFill>
              <a:srgbClr val="000000"/>
            </a:solidFill>
            <a:miter lim="800000"/>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3" name="Rectangle 32"/>
          <p:cNvSpPr>
            <a:spLocks noChangeArrowheads="1"/>
          </p:cNvSpPr>
          <p:nvPr/>
        </p:nvSpPr>
        <p:spPr bwMode="auto">
          <a:xfrm>
            <a:off x="5987268" y="2713037"/>
            <a:ext cx="95255" cy="131763"/>
          </a:xfrm>
          <a:prstGeom prst="rect">
            <a:avLst/>
          </a:prstGeom>
          <a:solidFill>
            <a:srgbClr val="C8D0E3"/>
          </a:solidFill>
          <a:ln w="8">
            <a:solidFill>
              <a:srgbClr val="000000"/>
            </a:solidFill>
            <a:miter lim="800000"/>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4" name="Rectangle 33"/>
          <p:cNvSpPr>
            <a:spLocks noChangeArrowheads="1"/>
          </p:cNvSpPr>
          <p:nvPr/>
        </p:nvSpPr>
        <p:spPr bwMode="auto">
          <a:xfrm>
            <a:off x="5987268" y="3073400"/>
            <a:ext cx="95255" cy="130175"/>
          </a:xfrm>
          <a:prstGeom prst="rect">
            <a:avLst/>
          </a:prstGeom>
          <a:solidFill>
            <a:srgbClr val="FFC000"/>
          </a:solidFill>
          <a:ln w="8">
            <a:solidFill>
              <a:srgbClr val="000000"/>
            </a:solidFill>
            <a:miter lim="800000"/>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5" name="Rectangle 34"/>
          <p:cNvSpPr>
            <a:spLocks noChangeArrowheads="1"/>
          </p:cNvSpPr>
          <p:nvPr/>
        </p:nvSpPr>
        <p:spPr bwMode="auto">
          <a:xfrm>
            <a:off x="5989650" y="3433762"/>
            <a:ext cx="95255" cy="130175"/>
          </a:xfrm>
          <a:prstGeom prst="rect">
            <a:avLst/>
          </a:prstGeom>
          <a:solidFill>
            <a:schemeClr val="accent3">
              <a:lumMod val="60000"/>
              <a:lumOff val="40000"/>
            </a:schemeClr>
          </a:solidFill>
          <a:ln w="8">
            <a:solidFill>
              <a:srgbClr val="000000"/>
            </a:solidFill>
            <a:miter lim="800000"/>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6" name="Freeform 35"/>
          <p:cNvSpPr>
            <a:spLocks/>
          </p:cNvSpPr>
          <p:nvPr/>
        </p:nvSpPr>
        <p:spPr bwMode="auto">
          <a:xfrm>
            <a:off x="1919863" y="2968625"/>
            <a:ext cx="3957862" cy="2147888"/>
          </a:xfrm>
          <a:custGeom>
            <a:avLst/>
            <a:gdLst>
              <a:gd name="T0" fmla="*/ 0 w 3324"/>
              <a:gd name="T1" fmla="*/ 0 h 1353"/>
              <a:gd name="T2" fmla="*/ 832 w 3324"/>
              <a:gd name="T3" fmla="*/ 182 h 1353"/>
              <a:gd name="T4" fmla="*/ 1663 w 3324"/>
              <a:gd name="T5" fmla="*/ 373 h 1353"/>
              <a:gd name="T6" fmla="*/ 2493 w 3324"/>
              <a:gd name="T7" fmla="*/ 547 h 1353"/>
              <a:gd name="T8" fmla="*/ 3324 w 3324"/>
              <a:gd name="T9" fmla="*/ 663 h 1353"/>
              <a:gd name="T10" fmla="*/ 3324 w 3324"/>
              <a:gd name="T11" fmla="*/ 1353 h 1353"/>
              <a:gd name="T12" fmla="*/ 0 w 3324"/>
              <a:gd name="T13" fmla="*/ 1353 h 1353"/>
              <a:gd name="T14" fmla="*/ 0 w 3324"/>
              <a:gd name="T15" fmla="*/ 0 h 1353"/>
              <a:gd name="T16" fmla="*/ 0 60000 65536"/>
              <a:gd name="T17" fmla="*/ 0 60000 65536"/>
              <a:gd name="T18" fmla="*/ 0 60000 65536"/>
              <a:gd name="T19" fmla="*/ 0 60000 65536"/>
              <a:gd name="T20" fmla="*/ 0 60000 65536"/>
              <a:gd name="T21" fmla="*/ 0 60000 65536"/>
              <a:gd name="T22" fmla="*/ 0 60000 65536"/>
              <a:gd name="T23" fmla="*/ 0 60000 65536"/>
              <a:gd name="T24" fmla="*/ 0 w 3324"/>
              <a:gd name="T25" fmla="*/ 0 h 1353"/>
              <a:gd name="T26" fmla="*/ 3324 w 3324"/>
              <a:gd name="T27" fmla="*/ 1353 h 13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4" h="1353">
                <a:moveTo>
                  <a:pt x="0" y="0"/>
                </a:moveTo>
                <a:lnTo>
                  <a:pt x="832" y="182"/>
                </a:lnTo>
                <a:lnTo>
                  <a:pt x="1663" y="373"/>
                </a:lnTo>
                <a:lnTo>
                  <a:pt x="2493" y="547"/>
                </a:lnTo>
                <a:lnTo>
                  <a:pt x="3324" y="663"/>
                </a:lnTo>
                <a:lnTo>
                  <a:pt x="3324" y="1353"/>
                </a:lnTo>
                <a:lnTo>
                  <a:pt x="0" y="1353"/>
                </a:lnTo>
                <a:lnTo>
                  <a:pt x="0" y="0"/>
                </a:lnTo>
                <a:close/>
              </a:path>
            </a:pathLst>
          </a:custGeom>
          <a:solidFill>
            <a:srgbClr val="C8D0E3"/>
          </a:solidFill>
          <a:ln w="8">
            <a:solidFill>
              <a:srgbClr val="000000"/>
            </a:solidFill>
            <a:round/>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7" name="Freeform 36"/>
          <p:cNvSpPr>
            <a:spLocks/>
          </p:cNvSpPr>
          <p:nvPr/>
        </p:nvSpPr>
        <p:spPr bwMode="auto">
          <a:xfrm>
            <a:off x="1919863" y="3101975"/>
            <a:ext cx="3957862" cy="2014538"/>
          </a:xfrm>
          <a:custGeom>
            <a:avLst/>
            <a:gdLst>
              <a:gd name="T0" fmla="*/ 0 w 3324"/>
              <a:gd name="T1" fmla="*/ 0 h 1269"/>
              <a:gd name="T2" fmla="*/ 832 w 3324"/>
              <a:gd name="T3" fmla="*/ 241 h 1269"/>
              <a:gd name="T4" fmla="*/ 1663 w 3324"/>
              <a:gd name="T5" fmla="*/ 497 h 1269"/>
              <a:gd name="T6" fmla="*/ 2493 w 3324"/>
              <a:gd name="T7" fmla="*/ 750 h 1269"/>
              <a:gd name="T8" fmla="*/ 3324 w 3324"/>
              <a:gd name="T9" fmla="*/ 942 h 1269"/>
              <a:gd name="T10" fmla="*/ 3324 w 3324"/>
              <a:gd name="T11" fmla="*/ 1269 h 1269"/>
              <a:gd name="T12" fmla="*/ 0 w 3324"/>
              <a:gd name="T13" fmla="*/ 1269 h 1269"/>
              <a:gd name="T14" fmla="*/ 0 w 3324"/>
              <a:gd name="T15" fmla="*/ 0 h 1269"/>
              <a:gd name="T16" fmla="*/ 0 60000 65536"/>
              <a:gd name="T17" fmla="*/ 0 60000 65536"/>
              <a:gd name="T18" fmla="*/ 0 60000 65536"/>
              <a:gd name="T19" fmla="*/ 0 60000 65536"/>
              <a:gd name="T20" fmla="*/ 0 60000 65536"/>
              <a:gd name="T21" fmla="*/ 0 60000 65536"/>
              <a:gd name="T22" fmla="*/ 0 60000 65536"/>
              <a:gd name="T23" fmla="*/ 0 60000 65536"/>
              <a:gd name="T24" fmla="*/ 0 w 3324"/>
              <a:gd name="T25" fmla="*/ 0 h 1269"/>
              <a:gd name="T26" fmla="*/ 3324 w 3324"/>
              <a:gd name="T27" fmla="*/ 1269 h 12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4" h="1269">
                <a:moveTo>
                  <a:pt x="0" y="0"/>
                </a:moveTo>
                <a:lnTo>
                  <a:pt x="832" y="241"/>
                </a:lnTo>
                <a:lnTo>
                  <a:pt x="1663" y="497"/>
                </a:lnTo>
                <a:lnTo>
                  <a:pt x="2493" y="750"/>
                </a:lnTo>
                <a:lnTo>
                  <a:pt x="3324" y="942"/>
                </a:lnTo>
                <a:lnTo>
                  <a:pt x="3324" y="1269"/>
                </a:lnTo>
                <a:lnTo>
                  <a:pt x="0" y="1269"/>
                </a:lnTo>
                <a:lnTo>
                  <a:pt x="0" y="0"/>
                </a:lnTo>
                <a:close/>
              </a:path>
            </a:pathLst>
          </a:custGeom>
          <a:solidFill>
            <a:srgbClr val="FFC000"/>
          </a:solidFill>
          <a:ln w="8">
            <a:solidFill>
              <a:srgbClr val="000000"/>
            </a:solidFill>
            <a:round/>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8" name="Freeform 37"/>
          <p:cNvSpPr>
            <a:spLocks/>
          </p:cNvSpPr>
          <p:nvPr/>
        </p:nvSpPr>
        <p:spPr bwMode="auto">
          <a:xfrm>
            <a:off x="1919863" y="3349625"/>
            <a:ext cx="3957862" cy="1766888"/>
          </a:xfrm>
          <a:custGeom>
            <a:avLst/>
            <a:gdLst>
              <a:gd name="T0" fmla="*/ 0 w 3324"/>
              <a:gd name="T1" fmla="*/ 0 h 1113"/>
              <a:gd name="T2" fmla="*/ 832 w 3324"/>
              <a:gd name="T3" fmla="*/ 457 h 1113"/>
              <a:gd name="T4" fmla="*/ 1663 w 3324"/>
              <a:gd name="T5" fmla="*/ 810 h 1113"/>
              <a:gd name="T6" fmla="*/ 2493 w 3324"/>
              <a:gd name="T7" fmla="*/ 991 h 1113"/>
              <a:gd name="T8" fmla="*/ 3324 w 3324"/>
              <a:gd name="T9" fmla="*/ 1095 h 1113"/>
              <a:gd name="T10" fmla="*/ 3324 w 3324"/>
              <a:gd name="T11" fmla="*/ 1113 h 1113"/>
              <a:gd name="T12" fmla="*/ 0 w 3324"/>
              <a:gd name="T13" fmla="*/ 1113 h 1113"/>
              <a:gd name="T14" fmla="*/ 0 w 3324"/>
              <a:gd name="T15" fmla="*/ 0 h 1113"/>
              <a:gd name="T16" fmla="*/ 0 60000 65536"/>
              <a:gd name="T17" fmla="*/ 0 60000 65536"/>
              <a:gd name="T18" fmla="*/ 0 60000 65536"/>
              <a:gd name="T19" fmla="*/ 0 60000 65536"/>
              <a:gd name="T20" fmla="*/ 0 60000 65536"/>
              <a:gd name="T21" fmla="*/ 0 60000 65536"/>
              <a:gd name="T22" fmla="*/ 0 60000 65536"/>
              <a:gd name="T23" fmla="*/ 0 60000 65536"/>
              <a:gd name="T24" fmla="*/ 0 w 3324"/>
              <a:gd name="T25" fmla="*/ 0 h 1113"/>
              <a:gd name="T26" fmla="*/ 3324 w 3324"/>
              <a:gd name="T27" fmla="*/ 1113 h 1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4" h="1113">
                <a:moveTo>
                  <a:pt x="0" y="0"/>
                </a:moveTo>
                <a:lnTo>
                  <a:pt x="832" y="457"/>
                </a:lnTo>
                <a:lnTo>
                  <a:pt x="1663" y="810"/>
                </a:lnTo>
                <a:lnTo>
                  <a:pt x="2493" y="991"/>
                </a:lnTo>
                <a:lnTo>
                  <a:pt x="3324" y="1095"/>
                </a:lnTo>
                <a:lnTo>
                  <a:pt x="3324" y="1113"/>
                </a:lnTo>
                <a:lnTo>
                  <a:pt x="0" y="1113"/>
                </a:lnTo>
                <a:lnTo>
                  <a:pt x="0" y="0"/>
                </a:lnTo>
                <a:close/>
              </a:path>
            </a:pathLst>
          </a:custGeom>
          <a:solidFill>
            <a:schemeClr val="accent3">
              <a:lumMod val="60000"/>
              <a:lumOff val="40000"/>
            </a:schemeClr>
          </a:solidFill>
          <a:ln w="8">
            <a:solidFill>
              <a:srgbClr val="000000"/>
            </a:solidFill>
            <a:round/>
            <a:headEnd/>
            <a:tailEnd/>
          </a:ln>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89" name="Freeform 38"/>
          <p:cNvSpPr>
            <a:spLocks/>
          </p:cNvSpPr>
          <p:nvPr/>
        </p:nvSpPr>
        <p:spPr bwMode="auto">
          <a:xfrm>
            <a:off x="1919863" y="2363787"/>
            <a:ext cx="3957862" cy="2752725"/>
          </a:xfrm>
          <a:custGeom>
            <a:avLst/>
            <a:gdLst>
              <a:gd name="T0" fmla="*/ 0 w 3324"/>
              <a:gd name="T1" fmla="*/ 0 h 1734"/>
              <a:gd name="T2" fmla="*/ 0 w 3324"/>
              <a:gd name="T3" fmla="*/ 1734 h 1734"/>
              <a:gd name="T4" fmla="*/ 3324 w 3324"/>
              <a:gd name="T5" fmla="*/ 1734 h 1734"/>
              <a:gd name="T6" fmla="*/ 0 60000 65536"/>
              <a:gd name="T7" fmla="*/ 0 60000 65536"/>
              <a:gd name="T8" fmla="*/ 0 60000 65536"/>
              <a:gd name="T9" fmla="*/ 0 w 3324"/>
              <a:gd name="T10" fmla="*/ 0 h 1734"/>
              <a:gd name="T11" fmla="*/ 3324 w 3324"/>
              <a:gd name="T12" fmla="*/ 1734 h 1734"/>
            </a:gdLst>
            <a:ahLst/>
            <a:cxnLst>
              <a:cxn ang="T6">
                <a:pos x="T0" y="T1"/>
              </a:cxn>
              <a:cxn ang="T7">
                <a:pos x="T2" y="T3"/>
              </a:cxn>
              <a:cxn ang="T8">
                <a:pos x="T4" y="T5"/>
              </a:cxn>
            </a:cxnLst>
            <a:rect l="T9" t="T10" r="T11" b="T12"/>
            <a:pathLst>
              <a:path w="3324" h="1734">
                <a:moveTo>
                  <a:pt x="0" y="0"/>
                </a:moveTo>
                <a:lnTo>
                  <a:pt x="0" y="1734"/>
                </a:lnTo>
                <a:lnTo>
                  <a:pt x="3324" y="173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0" name="Freeform 39"/>
          <p:cNvSpPr>
            <a:spLocks/>
          </p:cNvSpPr>
          <p:nvPr/>
        </p:nvSpPr>
        <p:spPr bwMode="auto">
          <a:xfrm>
            <a:off x="1879379" y="2363787"/>
            <a:ext cx="3998346" cy="2752725"/>
          </a:xfrm>
          <a:custGeom>
            <a:avLst/>
            <a:gdLst>
              <a:gd name="T0" fmla="*/ 0 w 3358"/>
              <a:gd name="T1" fmla="*/ 0 h 1734"/>
              <a:gd name="T2" fmla="*/ 34 w 3358"/>
              <a:gd name="T3" fmla="*/ 0 h 1734"/>
              <a:gd name="T4" fmla="*/ 3358 w 3358"/>
              <a:gd name="T5" fmla="*/ 0 h 1734"/>
              <a:gd name="T6" fmla="*/ 3358 w 3358"/>
              <a:gd name="T7" fmla="*/ 1734 h 1734"/>
              <a:gd name="T8" fmla="*/ 0 60000 65536"/>
              <a:gd name="T9" fmla="*/ 0 60000 65536"/>
              <a:gd name="T10" fmla="*/ 0 60000 65536"/>
              <a:gd name="T11" fmla="*/ 0 60000 65536"/>
              <a:gd name="T12" fmla="*/ 0 w 3358"/>
              <a:gd name="T13" fmla="*/ 0 h 1734"/>
              <a:gd name="T14" fmla="*/ 3358 w 3358"/>
              <a:gd name="T15" fmla="*/ 1734 h 1734"/>
            </a:gdLst>
            <a:ahLst/>
            <a:cxnLst>
              <a:cxn ang="T8">
                <a:pos x="T0" y="T1"/>
              </a:cxn>
              <a:cxn ang="T9">
                <a:pos x="T2" y="T3"/>
              </a:cxn>
              <a:cxn ang="T10">
                <a:pos x="T4" y="T5"/>
              </a:cxn>
              <a:cxn ang="T11">
                <a:pos x="T6" y="T7"/>
              </a:cxn>
            </a:cxnLst>
            <a:rect l="T12" t="T13" r="T14" b="T15"/>
            <a:pathLst>
              <a:path w="3358" h="1734">
                <a:moveTo>
                  <a:pt x="0" y="0"/>
                </a:moveTo>
                <a:lnTo>
                  <a:pt x="34" y="0"/>
                </a:lnTo>
                <a:lnTo>
                  <a:pt x="3358" y="0"/>
                </a:lnTo>
                <a:lnTo>
                  <a:pt x="3358" y="1734"/>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1" name="Line 40"/>
          <p:cNvSpPr>
            <a:spLocks noChangeShapeType="1"/>
          </p:cNvSpPr>
          <p:nvPr/>
        </p:nvSpPr>
        <p:spPr bwMode="auto">
          <a:xfrm>
            <a:off x="1879379" y="2914650"/>
            <a:ext cx="40484" cy="1588"/>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2" name="Line 41"/>
          <p:cNvSpPr>
            <a:spLocks noChangeShapeType="1"/>
          </p:cNvSpPr>
          <p:nvPr/>
        </p:nvSpPr>
        <p:spPr bwMode="auto">
          <a:xfrm>
            <a:off x="1879379" y="3465512"/>
            <a:ext cx="40484" cy="1588"/>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3" name="Line 42"/>
          <p:cNvSpPr>
            <a:spLocks noChangeShapeType="1"/>
          </p:cNvSpPr>
          <p:nvPr/>
        </p:nvSpPr>
        <p:spPr bwMode="auto">
          <a:xfrm>
            <a:off x="1879379" y="4014787"/>
            <a:ext cx="40484" cy="1588"/>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4" name="Line 43"/>
          <p:cNvSpPr>
            <a:spLocks noChangeShapeType="1"/>
          </p:cNvSpPr>
          <p:nvPr/>
        </p:nvSpPr>
        <p:spPr bwMode="auto">
          <a:xfrm>
            <a:off x="1879379" y="4565650"/>
            <a:ext cx="40484" cy="1588"/>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5" name="Line 44"/>
          <p:cNvSpPr>
            <a:spLocks noChangeShapeType="1"/>
          </p:cNvSpPr>
          <p:nvPr/>
        </p:nvSpPr>
        <p:spPr bwMode="auto">
          <a:xfrm>
            <a:off x="1879379" y="5116512"/>
            <a:ext cx="40484" cy="1588"/>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6" name="Line 45"/>
          <p:cNvSpPr>
            <a:spLocks noChangeShapeType="1"/>
          </p:cNvSpPr>
          <p:nvPr/>
        </p:nvSpPr>
        <p:spPr bwMode="auto">
          <a:xfrm>
            <a:off x="1919863" y="5116512"/>
            <a:ext cx="1191" cy="53975"/>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7" name="Line 46"/>
          <p:cNvSpPr>
            <a:spLocks noChangeShapeType="1"/>
          </p:cNvSpPr>
          <p:nvPr/>
        </p:nvSpPr>
        <p:spPr bwMode="auto">
          <a:xfrm>
            <a:off x="5877725" y="5116512"/>
            <a:ext cx="1191" cy="53975"/>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8" name="Line 47"/>
          <p:cNvSpPr>
            <a:spLocks noChangeShapeType="1"/>
          </p:cNvSpPr>
          <p:nvPr/>
        </p:nvSpPr>
        <p:spPr bwMode="auto">
          <a:xfrm>
            <a:off x="2910519" y="5116512"/>
            <a:ext cx="1191" cy="53975"/>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99" name="Line 48"/>
          <p:cNvSpPr>
            <a:spLocks noChangeShapeType="1"/>
          </p:cNvSpPr>
          <p:nvPr/>
        </p:nvSpPr>
        <p:spPr bwMode="auto">
          <a:xfrm>
            <a:off x="3899984" y="5116512"/>
            <a:ext cx="1191" cy="53975"/>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100" name="Line 49"/>
          <p:cNvSpPr>
            <a:spLocks noChangeShapeType="1"/>
          </p:cNvSpPr>
          <p:nvPr/>
        </p:nvSpPr>
        <p:spPr bwMode="auto">
          <a:xfrm>
            <a:off x="4888259" y="5116512"/>
            <a:ext cx="1191" cy="53975"/>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101" name="Line 50"/>
          <p:cNvSpPr>
            <a:spLocks noChangeShapeType="1"/>
          </p:cNvSpPr>
          <p:nvPr/>
        </p:nvSpPr>
        <p:spPr bwMode="auto">
          <a:xfrm>
            <a:off x="5877725" y="5116512"/>
            <a:ext cx="1191" cy="1588"/>
          </a:xfrm>
          <a:prstGeom prst="line">
            <a:avLst/>
          </a:prstGeom>
          <a:noFill/>
          <a:ln w="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cxnSp>
        <p:nvCxnSpPr>
          <p:cNvPr id="102" name="Gerade Verbindung 2"/>
          <p:cNvCxnSpPr>
            <a:stCxn id="100" idx="0"/>
            <a:endCxn id="88" idx="3"/>
          </p:cNvCxnSpPr>
          <p:nvPr/>
        </p:nvCxnSpPr>
        <p:spPr>
          <a:xfrm flipV="1">
            <a:off x="4888259" y="4922838"/>
            <a:ext cx="0" cy="193674"/>
          </a:xfrm>
          <a:prstGeom prst="line">
            <a:avLst/>
          </a:prstGeom>
          <a:noFill/>
          <a:ln w="12700" cap="flat" cmpd="sng" algn="ctr">
            <a:solidFill>
              <a:srgbClr val="0000FF"/>
            </a:solidFill>
            <a:prstDash val="solid"/>
          </a:ln>
          <a:effectLst/>
        </p:spPr>
      </p:cxnSp>
      <p:cxnSp>
        <p:nvCxnSpPr>
          <p:cNvPr id="103" name="Gerade Verbindung 51"/>
          <p:cNvCxnSpPr/>
          <p:nvPr/>
        </p:nvCxnSpPr>
        <p:spPr>
          <a:xfrm flipV="1">
            <a:off x="1924513" y="4945369"/>
            <a:ext cx="2969816" cy="25786"/>
          </a:xfrm>
          <a:prstGeom prst="line">
            <a:avLst/>
          </a:prstGeom>
          <a:noFill/>
          <a:ln w="12700" cap="flat" cmpd="sng" algn="ctr">
            <a:solidFill>
              <a:srgbClr val="0000FF"/>
            </a:solidFill>
            <a:prstDash val="solid"/>
          </a:ln>
          <a:effectLst/>
        </p:spPr>
      </p:cxnSp>
      <p:cxnSp>
        <p:nvCxnSpPr>
          <p:cNvPr id="104" name="Gerade Verbindung 54"/>
          <p:cNvCxnSpPr>
            <a:endCxn id="88" idx="2"/>
          </p:cNvCxnSpPr>
          <p:nvPr/>
        </p:nvCxnSpPr>
        <p:spPr>
          <a:xfrm flipV="1">
            <a:off x="3899984" y="4635529"/>
            <a:ext cx="0" cy="481013"/>
          </a:xfrm>
          <a:prstGeom prst="line">
            <a:avLst/>
          </a:prstGeom>
          <a:noFill/>
          <a:ln w="12700" cap="flat" cmpd="sng" algn="ctr">
            <a:solidFill>
              <a:srgbClr val="0000FF"/>
            </a:solidFill>
            <a:prstDash val="solid"/>
          </a:ln>
          <a:effectLst/>
        </p:spPr>
      </p:cxnSp>
      <p:cxnSp>
        <p:nvCxnSpPr>
          <p:cNvPr id="105" name="Gerade Verbindung 60"/>
          <p:cNvCxnSpPr>
            <a:endCxn id="88" idx="2"/>
          </p:cNvCxnSpPr>
          <p:nvPr/>
        </p:nvCxnSpPr>
        <p:spPr>
          <a:xfrm flipV="1">
            <a:off x="1924511" y="4635529"/>
            <a:ext cx="1975473" cy="12893"/>
          </a:xfrm>
          <a:prstGeom prst="line">
            <a:avLst/>
          </a:prstGeom>
          <a:noFill/>
          <a:ln w="12700" cap="flat" cmpd="sng" algn="ctr">
            <a:solidFill>
              <a:srgbClr val="0000FF"/>
            </a:solidFill>
            <a:prstDash val="solid"/>
          </a:ln>
          <a:effectLst/>
        </p:spPr>
      </p:cxnSp>
      <p:cxnSp>
        <p:nvCxnSpPr>
          <p:cNvPr id="106" name="Gerade Verbindung 62"/>
          <p:cNvCxnSpPr>
            <a:endCxn id="88" idx="1"/>
          </p:cNvCxnSpPr>
          <p:nvPr/>
        </p:nvCxnSpPr>
        <p:spPr>
          <a:xfrm flipV="1">
            <a:off x="2910518" y="4075113"/>
            <a:ext cx="0" cy="1041400"/>
          </a:xfrm>
          <a:prstGeom prst="line">
            <a:avLst/>
          </a:prstGeom>
          <a:noFill/>
          <a:ln w="12700" cap="flat" cmpd="sng" algn="ctr">
            <a:solidFill>
              <a:srgbClr val="0000FF"/>
            </a:solidFill>
            <a:prstDash val="solid"/>
          </a:ln>
          <a:effectLst/>
        </p:spPr>
      </p:cxnSp>
      <p:cxnSp>
        <p:nvCxnSpPr>
          <p:cNvPr id="107" name="Gerade Verbindung 64"/>
          <p:cNvCxnSpPr/>
          <p:nvPr/>
        </p:nvCxnSpPr>
        <p:spPr>
          <a:xfrm flipV="1">
            <a:off x="1924513" y="4059381"/>
            <a:ext cx="986008" cy="9525"/>
          </a:xfrm>
          <a:prstGeom prst="line">
            <a:avLst/>
          </a:prstGeom>
          <a:noFill/>
          <a:ln w="12700" cap="flat" cmpd="sng" algn="ctr">
            <a:solidFill>
              <a:srgbClr val="0000FF"/>
            </a:solidFill>
            <a:prstDash val="solid"/>
          </a:ln>
          <a:effectLst/>
        </p:spPr>
      </p:cxnSp>
      <p:sp>
        <p:nvSpPr>
          <p:cNvPr id="57" name="Rectangle 6"/>
          <p:cNvSpPr>
            <a:spLocks noChangeArrowheads="1"/>
          </p:cNvSpPr>
          <p:nvPr/>
        </p:nvSpPr>
        <p:spPr bwMode="auto">
          <a:xfrm>
            <a:off x="6050374" y="4077072"/>
            <a:ext cx="2504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rPr>
              <a:t>OR=1.27, 95% CI: 1.0–1.6, p=0.06</a:t>
            </a:r>
            <a:endParaRPr kumimoji="0" lang="en-GB"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58" name="Rectangle 7"/>
          <p:cNvSpPr>
            <a:spLocks noChangeArrowheads="1"/>
          </p:cNvSpPr>
          <p:nvPr/>
        </p:nvSpPr>
        <p:spPr bwMode="auto">
          <a:xfrm>
            <a:off x="6050376" y="4488235"/>
            <a:ext cx="25891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rPr>
              <a:t>OR=1.85, 95% CI: 1.2–6.0, p=0.002</a:t>
            </a:r>
            <a:endParaRPr kumimoji="0" lang="en-GB"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59" name="Rectangle 8"/>
          <p:cNvSpPr>
            <a:spLocks noChangeArrowheads="1"/>
          </p:cNvSpPr>
          <p:nvPr/>
        </p:nvSpPr>
        <p:spPr bwMode="auto">
          <a:xfrm>
            <a:off x="6050375" y="4900985"/>
            <a:ext cx="25891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rPr>
              <a:t>OR=2.73, 95% CI: 1.2–6.0, p=0.012</a:t>
            </a:r>
            <a:endParaRPr kumimoji="0" lang="en-GB" sz="12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60" name="Line 9"/>
          <p:cNvSpPr>
            <a:spLocks noChangeShapeType="1"/>
          </p:cNvSpPr>
          <p:nvPr/>
        </p:nvSpPr>
        <p:spPr bwMode="auto">
          <a:xfrm>
            <a:off x="4939459" y="5040684"/>
            <a:ext cx="1114488"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61" name="Line 10"/>
          <p:cNvSpPr>
            <a:spLocks noChangeShapeType="1"/>
          </p:cNvSpPr>
          <p:nvPr/>
        </p:nvSpPr>
        <p:spPr bwMode="auto">
          <a:xfrm>
            <a:off x="5250229" y="4619997"/>
            <a:ext cx="803718"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
        <p:nvSpPr>
          <p:cNvPr id="62" name="Line 11"/>
          <p:cNvSpPr>
            <a:spLocks noChangeShapeType="1"/>
          </p:cNvSpPr>
          <p:nvPr/>
        </p:nvSpPr>
        <p:spPr bwMode="auto">
          <a:xfrm>
            <a:off x="5491940" y="4212009"/>
            <a:ext cx="562007"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srgbClr val="000000"/>
              </a:solidFill>
              <a:effectLst/>
              <a:uLnTx/>
              <a:uFillTx/>
              <a:latin typeface="Microsoft Sans Serif"/>
              <a:ea typeface="ヒラギノ角ゴ Pro W3" charset="0"/>
              <a:cs typeface="Microsoft Sans Serif"/>
            </a:endParaRPr>
          </a:p>
        </p:txBody>
      </p:sp>
    </p:spTree>
    <p:extLst>
      <p:ext uri="{BB962C8B-B14F-4D97-AF65-F5344CB8AC3E}">
        <p14:creationId xmlns:p14="http://schemas.microsoft.com/office/powerpoint/2010/main" val="418296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1000" fill="hold"/>
                                        <p:tgtEl>
                                          <p:spTgt spid="103"/>
                                        </p:tgtEl>
                                        <p:attrNameLst>
                                          <p:attrName>ppt_w</p:attrName>
                                        </p:attrNameLst>
                                      </p:cBhvr>
                                      <p:tavLst>
                                        <p:tav tm="0">
                                          <p:val>
                                            <p:strVal val="#ppt_w*0.70"/>
                                          </p:val>
                                        </p:tav>
                                        <p:tav tm="100000">
                                          <p:val>
                                            <p:strVal val="#ppt_w"/>
                                          </p:val>
                                        </p:tav>
                                      </p:tavLst>
                                    </p:anim>
                                    <p:anim calcmode="lin" valueType="num">
                                      <p:cBhvr>
                                        <p:cTn id="8" dur="1000" fill="hold"/>
                                        <p:tgtEl>
                                          <p:spTgt spid="103"/>
                                        </p:tgtEl>
                                        <p:attrNameLst>
                                          <p:attrName>ppt_h</p:attrName>
                                        </p:attrNameLst>
                                      </p:cBhvr>
                                      <p:tavLst>
                                        <p:tav tm="0">
                                          <p:val>
                                            <p:strVal val="#ppt_h"/>
                                          </p:val>
                                        </p:tav>
                                        <p:tav tm="100000">
                                          <p:val>
                                            <p:strVal val="#ppt_h"/>
                                          </p:val>
                                        </p:tav>
                                      </p:tavLst>
                                    </p:anim>
                                    <p:animEffect transition="in" filter="fade">
                                      <p:cBhvr>
                                        <p:cTn id="9" dur="1000"/>
                                        <p:tgtEl>
                                          <p:spTgt spid="103"/>
                                        </p:tgtEl>
                                      </p:cBhvr>
                                    </p:animEffect>
                                  </p:childTnLst>
                                </p:cTn>
                              </p:par>
                              <p:par>
                                <p:cTn id="10" presetID="55" presetClass="entr" presetSubtype="0" fill="hold"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1000" fill="hold"/>
                                        <p:tgtEl>
                                          <p:spTgt spid="102"/>
                                        </p:tgtEl>
                                        <p:attrNameLst>
                                          <p:attrName>ppt_w</p:attrName>
                                        </p:attrNameLst>
                                      </p:cBhvr>
                                      <p:tavLst>
                                        <p:tav tm="0">
                                          <p:val>
                                            <p:strVal val="#ppt_w*0.70"/>
                                          </p:val>
                                        </p:tav>
                                        <p:tav tm="100000">
                                          <p:val>
                                            <p:strVal val="#ppt_w"/>
                                          </p:val>
                                        </p:tav>
                                      </p:tavLst>
                                    </p:anim>
                                    <p:anim calcmode="lin" valueType="num">
                                      <p:cBhvr>
                                        <p:cTn id="13" dur="1000" fill="hold"/>
                                        <p:tgtEl>
                                          <p:spTgt spid="102"/>
                                        </p:tgtEl>
                                        <p:attrNameLst>
                                          <p:attrName>ppt_h</p:attrName>
                                        </p:attrNameLst>
                                      </p:cBhvr>
                                      <p:tavLst>
                                        <p:tav tm="0">
                                          <p:val>
                                            <p:strVal val="#ppt_h"/>
                                          </p:val>
                                        </p:tav>
                                        <p:tav tm="100000">
                                          <p:val>
                                            <p:strVal val="#ppt_h"/>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p:cTn id="19" dur="500" fill="hold"/>
                                        <p:tgtEl>
                                          <p:spTgt spid="105"/>
                                        </p:tgtEl>
                                        <p:attrNameLst>
                                          <p:attrName>ppt_w</p:attrName>
                                        </p:attrNameLst>
                                      </p:cBhvr>
                                      <p:tavLst>
                                        <p:tav tm="0">
                                          <p:val>
                                            <p:strVal val="#ppt_w*0.70"/>
                                          </p:val>
                                        </p:tav>
                                        <p:tav tm="100000">
                                          <p:val>
                                            <p:strVal val="#ppt_w"/>
                                          </p:val>
                                        </p:tav>
                                      </p:tavLst>
                                    </p:anim>
                                    <p:anim calcmode="lin" valueType="num">
                                      <p:cBhvr>
                                        <p:cTn id="20" dur="500" fill="hold"/>
                                        <p:tgtEl>
                                          <p:spTgt spid="105"/>
                                        </p:tgtEl>
                                        <p:attrNameLst>
                                          <p:attrName>ppt_h</p:attrName>
                                        </p:attrNameLst>
                                      </p:cBhvr>
                                      <p:tavLst>
                                        <p:tav tm="0">
                                          <p:val>
                                            <p:strVal val="#ppt_h"/>
                                          </p:val>
                                        </p:tav>
                                        <p:tav tm="100000">
                                          <p:val>
                                            <p:strVal val="#ppt_h"/>
                                          </p:val>
                                        </p:tav>
                                      </p:tavLst>
                                    </p:anim>
                                    <p:animEffect transition="in" filter="fade">
                                      <p:cBhvr>
                                        <p:cTn id="21" dur="500"/>
                                        <p:tgtEl>
                                          <p:spTgt spid="105"/>
                                        </p:tgtEl>
                                      </p:cBhvr>
                                    </p:animEffect>
                                  </p:childTnLst>
                                </p:cTn>
                              </p:par>
                              <p:par>
                                <p:cTn id="22" presetID="55" presetClass="entr" presetSubtype="0" fill="hold" nodeType="withEffect">
                                  <p:stCondLst>
                                    <p:cond delay="0"/>
                                  </p:stCondLst>
                                  <p:childTnLst>
                                    <p:set>
                                      <p:cBhvr>
                                        <p:cTn id="23" dur="1" fill="hold">
                                          <p:stCondLst>
                                            <p:cond delay="0"/>
                                          </p:stCondLst>
                                        </p:cTn>
                                        <p:tgtEl>
                                          <p:spTgt spid="104"/>
                                        </p:tgtEl>
                                        <p:attrNameLst>
                                          <p:attrName>style.visibility</p:attrName>
                                        </p:attrNameLst>
                                      </p:cBhvr>
                                      <p:to>
                                        <p:strVal val="visible"/>
                                      </p:to>
                                    </p:set>
                                    <p:anim calcmode="lin" valueType="num">
                                      <p:cBhvr>
                                        <p:cTn id="24" dur="500" fill="hold"/>
                                        <p:tgtEl>
                                          <p:spTgt spid="104"/>
                                        </p:tgtEl>
                                        <p:attrNameLst>
                                          <p:attrName>ppt_w</p:attrName>
                                        </p:attrNameLst>
                                      </p:cBhvr>
                                      <p:tavLst>
                                        <p:tav tm="0">
                                          <p:val>
                                            <p:strVal val="#ppt_w*0.70"/>
                                          </p:val>
                                        </p:tav>
                                        <p:tav tm="100000">
                                          <p:val>
                                            <p:strVal val="#ppt_w"/>
                                          </p:val>
                                        </p:tav>
                                      </p:tavLst>
                                    </p:anim>
                                    <p:anim calcmode="lin" valueType="num">
                                      <p:cBhvr>
                                        <p:cTn id="25" dur="500" fill="hold"/>
                                        <p:tgtEl>
                                          <p:spTgt spid="104"/>
                                        </p:tgtEl>
                                        <p:attrNameLst>
                                          <p:attrName>ppt_h</p:attrName>
                                        </p:attrNameLst>
                                      </p:cBhvr>
                                      <p:tavLst>
                                        <p:tav tm="0">
                                          <p:val>
                                            <p:strVal val="#ppt_h"/>
                                          </p:val>
                                        </p:tav>
                                        <p:tav tm="100000">
                                          <p:val>
                                            <p:strVal val="#ppt_h"/>
                                          </p:val>
                                        </p:tav>
                                      </p:tavLst>
                                    </p:anim>
                                    <p:animEffect transition="in" filter="fade">
                                      <p:cBhvr>
                                        <p:cTn id="26" dur="500"/>
                                        <p:tgtEl>
                                          <p:spTgt spid="10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500" fill="hold"/>
                                        <p:tgtEl>
                                          <p:spTgt spid="107"/>
                                        </p:tgtEl>
                                        <p:attrNameLst>
                                          <p:attrName>ppt_w</p:attrName>
                                        </p:attrNameLst>
                                      </p:cBhvr>
                                      <p:tavLst>
                                        <p:tav tm="0">
                                          <p:val>
                                            <p:strVal val="#ppt_w*0.70"/>
                                          </p:val>
                                        </p:tav>
                                        <p:tav tm="100000">
                                          <p:val>
                                            <p:strVal val="#ppt_w"/>
                                          </p:val>
                                        </p:tav>
                                      </p:tavLst>
                                    </p:anim>
                                    <p:anim calcmode="lin" valueType="num">
                                      <p:cBhvr>
                                        <p:cTn id="32" dur="500" fill="hold"/>
                                        <p:tgtEl>
                                          <p:spTgt spid="107"/>
                                        </p:tgtEl>
                                        <p:attrNameLst>
                                          <p:attrName>ppt_h</p:attrName>
                                        </p:attrNameLst>
                                      </p:cBhvr>
                                      <p:tavLst>
                                        <p:tav tm="0">
                                          <p:val>
                                            <p:strVal val="#ppt_h"/>
                                          </p:val>
                                        </p:tav>
                                        <p:tav tm="100000">
                                          <p:val>
                                            <p:strVal val="#ppt_h"/>
                                          </p:val>
                                        </p:tav>
                                      </p:tavLst>
                                    </p:anim>
                                    <p:animEffect transition="in" filter="fade">
                                      <p:cBhvr>
                                        <p:cTn id="33" dur="500"/>
                                        <p:tgtEl>
                                          <p:spTgt spid="107"/>
                                        </p:tgtEl>
                                      </p:cBhvr>
                                    </p:animEffect>
                                  </p:childTnLst>
                                </p:cTn>
                              </p:par>
                              <p:par>
                                <p:cTn id="34" presetID="55" presetClass="entr" presetSubtype="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strVal val="#ppt_w*0.70"/>
                                          </p:val>
                                        </p:tav>
                                        <p:tav tm="100000">
                                          <p:val>
                                            <p:strVal val="#ppt_w"/>
                                          </p:val>
                                        </p:tav>
                                      </p:tavLst>
                                    </p:anim>
                                    <p:anim calcmode="lin" valueType="num">
                                      <p:cBhvr>
                                        <p:cTn id="37" dur="500" fill="hold"/>
                                        <p:tgtEl>
                                          <p:spTgt spid="106"/>
                                        </p:tgtEl>
                                        <p:attrNameLst>
                                          <p:attrName>ppt_h</p:attrName>
                                        </p:attrNameLst>
                                      </p:cBhvr>
                                      <p:tavLst>
                                        <p:tav tm="0">
                                          <p:val>
                                            <p:strVal val="#ppt_h"/>
                                          </p:val>
                                        </p:tav>
                                        <p:tav tm="100000">
                                          <p:val>
                                            <p:strVal val="#ppt_h"/>
                                          </p:val>
                                        </p:tav>
                                      </p:tavLst>
                                    </p:anim>
                                    <p:animEffect transition="in" filter="fade">
                                      <p:cBhvr>
                                        <p:cTn id="3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25" y="327500"/>
            <a:ext cx="8562109" cy="671189"/>
          </a:xfrm>
        </p:spPr>
        <p:txBody>
          <a:bodyPr>
            <a:normAutofit fontScale="90000"/>
          </a:bodyPr>
          <a:lstStyle/>
          <a:p>
            <a:r>
              <a:rPr lang="en-US" sz="3600" dirty="0" smtClean="0"/>
              <a:t>Duration of remission after halving Etanercept dose in AS: </a:t>
            </a:r>
            <a:br>
              <a:rPr lang="en-US" sz="3600" dirty="0" smtClean="0"/>
            </a:br>
            <a:r>
              <a:rPr lang="en-US" sz="3600" dirty="0" smtClean="0"/>
              <a:t>A randomized, prospective, long-term, follow-up study</a:t>
            </a:r>
            <a:endParaRPr lang="en-US" sz="3600" dirty="0"/>
          </a:p>
        </p:txBody>
      </p:sp>
      <p:sp>
        <p:nvSpPr>
          <p:cNvPr id="5" name="TextBox 4"/>
          <p:cNvSpPr txBox="1"/>
          <p:nvPr/>
        </p:nvSpPr>
        <p:spPr>
          <a:xfrm>
            <a:off x="159163" y="6611779"/>
            <a:ext cx="1972015" cy="246221"/>
          </a:xfrm>
          <a:prstGeom prst="rect">
            <a:avLst/>
          </a:prstGeom>
          <a:noFill/>
        </p:spPr>
        <p:txBody>
          <a:bodyPr wrap="none" rtlCol="0">
            <a:spAutoFit/>
          </a:bodyPr>
          <a:lstStyle/>
          <a:p>
            <a:r>
              <a:rPr lang="en-US" sz="1000" dirty="0" err="1" smtClean="0">
                <a:solidFill>
                  <a:schemeClr val="bg1"/>
                </a:solidFill>
              </a:rPr>
              <a:t>Cantini</a:t>
            </a:r>
            <a:r>
              <a:rPr lang="en-US" sz="1000" dirty="0" smtClean="0">
                <a:solidFill>
                  <a:schemeClr val="bg1"/>
                </a:solidFill>
              </a:rPr>
              <a:t> F. et al. </a:t>
            </a:r>
            <a:r>
              <a:rPr lang="hu-HU" sz="1000" dirty="0" smtClean="0">
                <a:solidFill>
                  <a:schemeClr val="bg1"/>
                </a:solidFill>
              </a:rPr>
              <a:t>Biologics</a:t>
            </a:r>
            <a:r>
              <a:rPr lang="hu-HU" sz="1000" dirty="0">
                <a:solidFill>
                  <a:schemeClr val="bg1"/>
                </a:solidFill>
              </a:rPr>
              <a:t>. 2013;7:1–6. </a:t>
            </a:r>
          </a:p>
        </p:txBody>
      </p:sp>
      <p:sp>
        <p:nvSpPr>
          <p:cNvPr id="7" name="TextBox 6"/>
          <p:cNvSpPr txBox="1"/>
          <p:nvPr/>
        </p:nvSpPr>
        <p:spPr>
          <a:xfrm>
            <a:off x="302820" y="5643461"/>
            <a:ext cx="4471061" cy="646331"/>
          </a:xfrm>
          <a:prstGeom prst="rect">
            <a:avLst/>
          </a:prstGeom>
          <a:solidFill>
            <a:srgbClr val="FFFF00"/>
          </a:solidFill>
        </p:spPr>
        <p:txBody>
          <a:bodyPr wrap="square" rtlCol="0">
            <a:spAutoFit/>
          </a:bodyPr>
          <a:lstStyle/>
          <a:p>
            <a:r>
              <a:rPr lang="en-US" b="1" dirty="0" smtClean="0"/>
              <a:t>Remission possible in 50% AS patients</a:t>
            </a:r>
            <a:br>
              <a:rPr lang="en-US" b="1" dirty="0" smtClean="0"/>
            </a:br>
            <a:r>
              <a:rPr lang="en-US" dirty="0" smtClean="0"/>
              <a:t>Most can be maintained in remission on half dose </a:t>
            </a:r>
            <a:endParaRPr lang="en-US" dirty="0"/>
          </a:p>
        </p:txBody>
      </p:sp>
      <p:sp>
        <p:nvSpPr>
          <p:cNvPr id="8" name="Rectangle 7"/>
          <p:cNvSpPr/>
          <p:nvPr/>
        </p:nvSpPr>
        <p:spPr>
          <a:xfrm>
            <a:off x="302820" y="1470705"/>
            <a:ext cx="4471061" cy="4154984"/>
          </a:xfrm>
          <a:prstGeom prst="rect">
            <a:avLst/>
          </a:prstGeom>
        </p:spPr>
        <p:txBody>
          <a:bodyPr wrap="square">
            <a:spAutoFit/>
          </a:bodyPr>
          <a:lstStyle/>
          <a:p>
            <a:pPr marL="342900" indent="-342900" algn="just">
              <a:buFont typeface="Wingdings" panose="05000000000000000000" pitchFamily="2" charset="2"/>
              <a:buChar char="q"/>
            </a:pPr>
            <a:r>
              <a:rPr lang="en-US" sz="2400" u="sng" dirty="0"/>
              <a:t>First phase </a:t>
            </a:r>
            <a:r>
              <a:rPr lang="en-US" sz="2400" dirty="0"/>
              <a:t>(2005-09): n=78 </a:t>
            </a:r>
            <a:r>
              <a:rPr lang="en-US" sz="2400" i="1" dirty="0"/>
              <a:t>open-label</a:t>
            </a:r>
            <a:r>
              <a:rPr lang="en-US" sz="2400" dirty="0"/>
              <a:t> study, </a:t>
            </a:r>
            <a:r>
              <a:rPr lang="en-US" sz="2400" dirty="0" err="1"/>
              <a:t>biologic-naïve</a:t>
            </a:r>
            <a:r>
              <a:rPr lang="en-US" sz="2400" dirty="0"/>
              <a:t> active AS patients treated with ETN 50 mg/</a:t>
            </a:r>
            <a:r>
              <a:rPr lang="en-US" sz="2400" dirty="0" err="1"/>
              <a:t>Wk</a:t>
            </a:r>
            <a:r>
              <a:rPr lang="en-US" sz="2400" dirty="0"/>
              <a:t> </a:t>
            </a:r>
          </a:p>
          <a:p>
            <a:pPr marL="342900" indent="-342900" algn="just">
              <a:buFont typeface="Wingdings" panose="05000000000000000000" pitchFamily="2" charset="2"/>
              <a:buChar char="q"/>
            </a:pPr>
            <a:r>
              <a:rPr lang="en-US" sz="2400" u="sng" dirty="0"/>
              <a:t>Second phase</a:t>
            </a:r>
            <a:r>
              <a:rPr lang="en-US" sz="2400" dirty="0"/>
              <a:t>: Jan 2010: 55% were in remission (BASDAI&lt;4, no iritis, arthritis, </a:t>
            </a:r>
            <a:r>
              <a:rPr lang="en-US" sz="2400" dirty="0" err="1"/>
              <a:t>dactylitis</a:t>
            </a:r>
            <a:r>
              <a:rPr lang="en-US" sz="2400" dirty="0"/>
              <a:t>, normal CRP), randomized to ETN 50 mg/</a:t>
            </a:r>
            <a:r>
              <a:rPr lang="en-US" sz="2400" dirty="0" err="1"/>
              <a:t>wk</a:t>
            </a:r>
            <a:r>
              <a:rPr lang="en-US" sz="2400" dirty="0"/>
              <a:t> (n=21) or 50 mg/QOW (n=22) </a:t>
            </a:r>
            <a:r>
              <a:rPr lang="en-US" sz="2400" i="1" u="sng" dirty="0"/>
              <a:t>in open label</a:t>
            </a:r>
          </a:p>
          <a:p>
            <a:pPr marL="342900" indent="-342900" algn="just">
              <a:buFont typeface="Wingdings" panose="05000000000000000000" pitchFamily="2" charset="2"/>
              <a:buChar char="q"/>
            </a:pPr>
            <a:r>
              <a:rPr lang="en-US" sz="2400" dirty="0"/>
              <a:t>Follow up: up to 22 months </a:t>
            </a:r>
          </a:p>
        </p:txBody>
      </p:sp>
      <p:graphicFrame>
        <p:nvGraphicFramePr>
          <p:cNvPr id="10" name="Content Placeholder 5"/>
          <p:cNvGraphicFramePr>
            <a:graphicFrameLocks/>
          </p:cNvGraphicFramePr>
          <p:nvPr>
            <p:extLst>
              <p:ext uri="{D42A27DB-BD31-4B8C-83A1-F6EECF244321}">
                <p14:modId xmlns:p14="http://schemas.microsoft.com/office/powerpoint/2010/main" val="2216747733"/>
              </p:ext>
            </p:extLst>
          </p:nvPr>
        </p:nvGraphicFramePr>
        <p:xfrm>
          <a:off x="4954588" y="146665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7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943" y="2426146"/>
            <a:ext cx="2666115" cy="1508105"/>
          </a:xfrm>
          <a:prstGeom prst="rect">
            <a:avLst/>
          </a:prstGeom>
        </p:spPr>
        <p:txBody>
          <a:bodyPr wrap="none">
            <a:spAutoFit/>
          </a:bodyPr>
          <a:lstStyle/>
          <a:p>
            <a:pPr algn="ctr"/>
            <a:endParaRPr lang="en-GB" sz="2800" dirty="0">
              <a:latin typeface="Arial" panose="020B0604020202020204" pitchFamily="34" charset="0"/>
              <a:cs typeface="Arial" panose="020B0604020202020204" pitchFamily="34" charset="0"/>
            </a:endParaRPr>
          </a:p>
          <a:p>
            <a:pPr algn="ctr"/>
            <a:endParaRPr lang="en-GB" sz="2800" dirty="0" smtClean="0">
              <a:latin typeface="Arial" panose="020B0604020202020204" pitchFamily="34" charset="0"/>
              <a:cs typeface="Arial" panose="020B0604020202020204" pitchFamily="34" charset="0"/>
            </a:endParaRPr>
          </a:p>
          <a:p>
            <a:pPr algn="ctr"/>
            <a:r>
              <a:rPr lang="en-GB" sz="3600" b="1" dirty="0" smtClean="0">
                <a:cs typeface="Arial" panose="020B0604020202020204" pitchFamily="34" charset="0"/>
              </a:rPr>
              <a:t>Does it work?</a:t>
            </a:r>
            <a:endParaRPr lang="en-GB" sz="3600" b="1" dirty="0">
              <a:cs typeface="Arial" panose="020B0604020202020204" pitchFamily="34" charset="0"/>
            </a:endParaRPr>
          </a:p>
        </p:txBody>
      </p:sp>
      <p:sp>
        <p:nvSpPr>
          <p:cNvPr id="3" name="Title 2"/>
          <p:cNvSpPr>
            <a:spLocks noGrp="1"/>
          </p:cNvSpPr>
          <p:nvPr>
            <p:ph type="title"/>
          </p:nvPr>
        </p:nvSpPr>
        <p:spPr/>
        <p:txBody>
          <a:bodyPr/>
          <a:lstStyle/>
          <a:p>
            <a:r>
              <a:rPr lang="en-GB" dirty="0">
                <a:cs typeface="Arial" panose="020B0604020202020204" pitchFamily="34" charset="0"/>
              </a:rPr>
              <a:t>IL-6 blockade in </a:t>
            </a:r>
            <a:r>
              <a:rPr lang="en-GB" dirty="0" err="1">
                <a:cs typeface="Arial" panose="020B0604020202020204" pitchFamily="34" charset="0"/>
              </a:rPr>
              <a:t>axSpA</a:t>
            </a:r>
            <a:endParaRPr lang="en-GB" dirty="0">
              <a:cs typeface="Arial" panose="020B0604020202020204" pitchFamily="34" charset="0"/>
            </a:endParaRPr>
          </a:p>
        </p:txBody>
      </p:sp>
    </p:spTree>
    <p:extLst>
      <p:ext uri="{BB962C8B-B14F-4D97-AF65-F5344CB8AC3E}">
        <p14:creationId xmlns:p14="http://schemas.microsoft.com/office/powerpoint/2010/main" val="171008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74" y="327500"/>
            <a:ext cx="8278092" cy="671189"/>
          </a:xfrm>
        </p:spPr>
        <p:txBody>
          <a:bodyPr>
            <a:noAutofit/>
          </a:bodyPr>
          <a:lstStyle/>
          <a:p>
            <a:r>
              <a:rPr lang="en-US" dirty="0"/>
              <a:t>Assessment of short-term </a:t>
            </a:r>
            <a:r>
              <a:rPr lang="en-US" dirty="0" smtClean="0"/>
              <a:t>efficacy </a:t>
            </a:r>
            <a:r>
              <a:rPr lang="en-US" dirty="0"/>
              <a:t>of tocilizumab in </a:t>
            </a:r>
            <a:r>
              <a:rPr lang="en-US" dirty="0" smtClean="0"/>
              <a:t>AS : </a:t>
            </a:r>
            <a:r>
              <a:rPr lang="en-US" dirty="0"/>
              <a:t>R</a:t>
            </a:r>
            <a:r>
              <a:rPr lang="en-US" dirty="0" smtClean="0"/>
              <a:t>esults </a:t>
            </a:r>
            <a:r>
              <a:rPr lang="en-US" dirty="0"/>
              <a:t>of </a:t>
            </a:r>
            <a:r>
              <a:rPr lang="en-US" dirty="0" smtClean="0"/>
              <a:t>RCT trial</a:t>
            </a:r>
            <a:endParaRPr lang="en-US" dirty="0"/>
          </a:p>
        </p:txBody>
      </p:sp>
      <p:sp>
        <p:nvSpPr>
          <p:cNvPr id="4" name="TextBox 3"/>
          <p:cNvSpPr txBox="1"/>
          <p:nvPr/>
        </p:nvSpPr>
        <p:spPr>
          <a:xfrm>
            <a:off x="0" y="6611779"/>
            <a:ext cx="2393604" cy="246221"/>
          </a:xfrm>
          <a:prstGeom prst="rect">
            <a:avLst/>
          </a:prstGeom>
          <a:noFill/>
        </p:spPr>
        <p:txBody>
          <a:bodyPr wrap="none" rtlCol="0">
            <a:spAutoFit/>
          </a:bodyPr>
          <a:lstStyle/>
          <a:p>
            <a:r>
              <a:rPr lang="de-DE" sz="1000" dirty="0" err="1">
                <a:solidFill>
                  <a:schemeClr val="bg1"/>
                </a:solidFill>
              </a:rPr>
              <a:t>Sieper</a:t>
            </a:r>
            <a:r>
              <a:rPr lang="de-DE" sz="1000" dirty="0">
                <a:solidFill>
                  <a:schemeClr val="bg1"/>
                </a:solidFill>
              </a:rPr>
              <a:t> J, et al. Ann </a:t>
            </a:r>
            <a:r>
              <a:rPr lang="de-DE" sz="1000" dirty="0" err="1">
                <a:solidFill>
                  <a:schemeClr val="bg1"/>
                </a:solidFill>
              </a:rPr>
              <a:t>Rheum</a:t>
            </a:r>
            <a:r>
              <a:rPr lang="de-DE" sz="1000" dirty="0">
                <a:solidFill>
                  <a:schemeClr val="bg1"/>
                </a:solidFill>
              </a:rPr>
              <a:t> Dis 2014;73:95–</a:t>
            </a:r>
            <a:r>
              <a:rPr lang="de-DE" sz="1000" dirty="0" smtClean="0">
                <a:solidFill>
                  <a:schemeClr val="bg1"/>
                </a:solidFill>
              </a:rPr>
              <a:t>100</a:t>
            </a:r>
            <a:endParaRPr lang="de-DE" sz="1000" dirty="0">
              <a:solidFill>
                <a:schemeClr val="bg1"/>
              </a:solidFill>
            </a:endParaRPr>
          </a:p>
        </p:txBody>
      </p:sp>
      <p:sp>
        <p:nvSpPr>
          <p:cNvPr id="9" name="TextBox 8"/>
          <p:cNvSpPr txBox="1"/>
          <p:nvPr/>
        </p:nvSpPr>
        <p:spPr>
          <a:xfrm>
            <a:off x="4715139" y="5702570"/>
            <a:ext cx="3873496" cy="861774"/>
          </a:xfrm>
          <a:prstGeom prst="rect">
            <a:avLst/>
          </a:prstGeom>
          <a:solidFill>
            <a:schemeClr val="bg2">
              <a:lumMod val="20000"/>
              <a:lumOff val="80000"/>
            </a:schemeClr>
          </a:solidFill>
        </p:spPr>
        <p:txBody>
          <a:bodyPr wrap="none" rtlCol="0">
            <a:spAutoFit/>
          </a:bodyPr>
          <a:lstStyle/>
          <a:p>
            <a:pPr marL="342900" indent="-342900">
              <a:buFont typeface="Wingdings" panose="05000000000000000000" pitchFamily="2" charset="2"/>
              <a:buChar char="q"/>
            </a:pPr>
            <a:r>
              <a:rPr lang="en-US" sz="1600" dirty="0" smtClean="0">
                <a:solidFill>
                  <a:srgbClr val="000000"/>
                </a:solidFill>
              </a:rPr>
              <a:t>2</a:t>
            </a:r>
            <a:r>
              <a:rPr lang="en-US" sz="1600" baseline="30000" dirty="0" smtClean="0">
                <a:solidFill>
                  <a:srgbClr val="000000"/>
                </a:solidFill>
              </a:rPr>
              <a:t>0</a:t>
            </a:r>
            <a:r>
              <a:rPr lang="en-US" sz="1600" dirty="0" smtClean="0">
                <a:solidFill>
                  <a:srgbClr val="000000"/>
                </a:solidFill>
              </a:rPr>
              <a:t> &amp; exploratory </a:t>
            </a:r>
            <a:r>
              <a:rPr lang="en-US" sz="1600" dirty="0">
                <a:solidFill>
                  <a:srgbClr val="000000"/>
                </a:solidFill>
              </a:rPr>
              <a:t>endpoints did not </a:t>
            </a:r>
            <a:r>
              <a:rPr lang="en-US" sz="1600" dirty="0" smtClean="0">
                <a:solidFill>
                  <a:srgbClr val="000000"/>
                </a:solidFill>
              </a:rPr>
              <a:t>differ</a:t>
            </a:r>
          </a:p>
          <a:p>
            <a:pPr marL="342900" indent="-342900">
              <a:buFont typeface="Wingdings" panose="05000000000000000000" pitchFamily="2" charset="2"/>
              <a:buChar char="q"/>
            </a:pPr>
            <a:r>
              <a:rPr lang="en-US" sz="1600" dirty="0" smtClean="0">
                <a:solidFill>
                  <a:srgbClr val="000000"/>
                </a:solidFill>
              </a:rPr>
              <a:t>CRP levels dropped, indicating IL-6 blockade</a:t>
            </a:r>
          </a:p>
          <a:p>
            <a:pPr marL="342900" indent="-342900">
              <a:buFont typeface="Wingdings" panose="05000000000000000000" pitchFamily="2" charset="2"/>
              <a:buChar char="q"/>
            </a:pPr>
            <a:r>
              <a:rPr lang="en-US" sz="1600" dirty="0" smtClean="0">
                <a:solidFill>
                  <a:srgbClr val="000000"/>
                </a:solidFill>
              </a:rPr>
              <a:t>Other parts of the study cancelled </a:t>
            </a:r>
            <a:endParaRPr lang="en-US" sz="1600" dirty="0">
              <a:solidFill>
                <a:srgbClr val="000000"/>
              </a:solidFill>
            </a:endParaRPr>
          </a:p>
        </p:txBody>
      </p:sp>
      <p:sp>
        <p:nvSpPr>
          <p:cNvPr id="6" name="Rectangle 5"/>
          <p:cNvSpPr/>
          <p:nvPr/>
        </p:nvSpPr>
        <p:spPr>
          <a:xfrm>
            <a:off x="533399" y="1278617"/>
            <a:ext cx="3955473" cy="4524315"/>
          </a:xfrm>
          <a:prstGeom prst="rect">
            <a:avLst/>
          </a:prstGeom>
        </p:spPr>
        <p:txBody>
          <a:bodyPr wrap="square">
            <a:spAutoFit/>
          </a:bodyPr>
          <a:lstStyle/>
          <a:p>
            <a:pPr marL="342900" indent="-342900">
              <a:buFont typeface="Wingdings" panose="05000000000000000000" pitchFamily="2" charset="2"/>
              <a:buChar char="q"/>
            </a:pPr>
            <a:r>
              <a:rPr lang="en-US" sz="2400" b="1" u="sng" dirty="0"/>
              <a:t>BUILDER-1</a:t>
            </a:r>
            <a:r>
              <a:rPr lang="en-US" sz="2400" dirty="0"/>
              <a:t>: DBRPCT, AS patients </a:t>
            </a:r>
            <a:r>
              <a:rPr lang="en-US" sz="2400" dirty="0" err="1"/>
              <a:t>TNFi</a:t>
            </a:r>
            <a:r>
              <a:rPr lang="en-US" sz="2400" dirty="0"/>
              <a:t> naïve, </a:t>
            </a:r>
            <a:r>
              <a:rPr lang="en-US" sz="2400" i="1" u="sng" dirty="0"/>
              <a:t>Part 1</a:t>
            </a:r>
            <a:r>
              <a:rPr lang="en-US" sz="2400" dirty="0"/>
              <a:t>: TCZ 8 mg/kg or PL X 12 </a:t>
            </a:r>
            <a:r>
              <a:rPr lang="en-US" sz="2400" dirty="0" err="1"/>
              <a:t>wks</a:t>
            </a:r>
            <a:r>
              <a:rPr lang="en-US" sz="2400" dirty="0"/>
              <a:t>, </a:t>
            </a:r>
            <a:r>
              <a:rPr lang="en-US" sz="2400" i="1" u="sng" dirty="0"/>
              <a:t>Part 2</a:t>
            </a:r>
            <a:r>
              <a:rPr lang="en-US" sz="2400" dirty="0"/>
              <a:t> (beginning after part 1 enrollment ended), new pts TCZ 4 or 8 mg/kg or PL X 24 </a:t>
            </a:r>
            <a:r>
              <a:rPr lang="en-US" sz="2400" dirty="0" err="1"/>
              <a:t>wks</a:t>
            </a:r>
            <a:r>
              <a:rPr lang="en-US" sz="2400" dirty="0"/>
              <a:t> (Phase III)</a:t>
            </a:r>
          </a:p>
          <a:p>
            <a:pPr marL="342900" indent="-342900">
              <a:buFont typeface="Wingdings" panose="05000000000000000000" pitchFamily="2" charset="2"/>
              <a:buChar char="q"/>
            </a:pPr>
            <a:r>
              <a:rPr lang="en-US" sz="2400" b="1" u="sng" dirty="0"/>
              <a:t>BUILDER-2</a:t>
            </a:r>
            <a:r>
              <a:rPr lang="en-US" sz="2400" dirty="0"/>
              <a:t>: </a:t>
            </a:r>
            <a:r>
              <a:rPr lang="en-US" sz="2400" dirty="0" err="1"/>
              <a:t>TNFi</a:t>
            </a:r>
            <a:r>
              <a:rPr lang="en-US" sz="2400" dirty="0"/>
              <a:t> IR AS pts, same doses of TCZ (Phase III)</a:t>
            </a:r>
          </a:p>
          <a:p>
            <a:pPr marL="342900" indent="-342900">
              <a:buFont typeface="Wingdings" panose="05000000000000000000" pitchFamily="2" charset="2"/>
              <a:buChar char="§"/>
            </a:pPr>
            <a:r>
              <a:rPr lang="en-US" sz="2400" dirty="0"/>
              <a:t>102 randomized in BUILDER-1 </a:t>
            </a:r>
            <a:r>
              <a:rPr lang="en-US" sz="2400" i="1" dirty="0"/>
              <a:t>Part 1</a:t>
            </a:r>
            <a:r>
              <a:rPr lang="en-US" sz="2400" dirty="0"/>
              <a:t>; 99 (48 TCZ, 51 PL)</a:t>
            </a:r>
          </a:p>
          <a:p>
            <a:pPr marL="342900" indent="-342900">
              <a:buFont typeface="Wingdings" panose="05000000000000000000" pitchFamily="2" charset="2"/>
              <a:buChar char="§"/>
            </a:pPr>
            <a:r>
              <a:rPr lang="en-US" sz="2400" dirty="0"/>
              <a:t>1</a:t>
            </a:r>
            <a:r>
              <a:rPr lang="en-US" sz="2400" baseline="30000" dirty="0"/>
              <a:t>0</a:t>
            </a:r>
            <a:r>
              <a:rPr lang="en-US" sz="2400" dirty="0"/>
              <a:t> ASAS20 at 12 weeks</a:t>
            </a:r>
          </a:p>
        </p:txBody>
      </p:sp>
      <p:graphicFrame>
        <p:nvGraphicFramePr>
          <p:cNvPr id="16" name="Content Placeholder 6"/>
          <p:cNvGraphicFramePr>
            <a:graphicFrameLocks/>
          </p:cNvGraphicFramePr>
          <p:nvPr>
            <p:extLst>
              <p:ext uri="{D42A27DB-BD31-4B8C-83A1-F6EECF244321}">
                <p14:modId xmlns:p14="http://schemas.microsoft.com/office/powerpoint/2010/main" val="1502575047"/>
              </p:ext>
            </p:extLst>
          </p:nvPr>
        </p:nvGraphicFramePr>
        <p:xfrm>
          <a:off x="4648200" y="1087750"/>
          <a:ext cx="4038600" cy="4659625"/>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6381246" y="1226320"/>
            <a:ext cx="2036061" cy="892552"/>
            <a:chOff x="6381246" y="1738770"/>
            <a:chExt cx="2036061" cy="892552"/>
          </a:xfrm>
        </p:grpSpPr>
        <p:sp>
          <p:nvSpPr>
            <p:cNvPr id="18" name="TextBox 17"/>
            <p:cNvSpPr txBox="1"/>
            <p:nvPr/>
          </p:nvSpPr>
          <p:spPr>
            <a:xfrm>
              <a:off x="6381246" y="2261990"/>
              <a:ext cx="828134" cy="369332"/>
            </a:xfrm>
            <a:prstGeom prst="rect">
              <a:avLst/>
            </a:prstGeom>
            <a:noFill/>
          </p:spPr>
          <p:txBody>
            <a:bodyPr wrap="none" rtlCol="0">
              <a:spAutoFit/>
            </a:bodyPr>
            <a:lstStyle/>
            <a:p>
              <a:pPr defTabSz="914400"/>
              <a:r>
                <a:rPr lang="en-US" dirty="0" smtClean="0">
                  <a:solidFill>
                    <a:prstClr val="black"/>
                  </a:solidFill>
                  <a:latin typeface="Calibri"/>
                </a:rPr>
                <a:t>p=0.28</a:t>
              </a:r>
              <a:endParaRPr lang="en-US" dirty="0">
                <a:solidFill>
                  <a:prstClr val="black"/>
                </a:solidFill>
                <a:latin typeface="Calibri"/>
              </a:endParaRPr>
            </a:p>
          </p:txBody>
        </p:sp>
        <p:sp>
          <p:nvSpPr>
            <p:cNvPr id="19" name="TextBox 18"/>
            <p:cNvSpPr txBox="1"/>
            <p:nvPr/>
          </p:nvSpPr>
          <p:spPr>
            <a:xfrm>
              <a:off x="7104904" y="1738770"/>
              <a:ext cx="1312403" cy="707886"/>
            </a:xfrm>
            <a:prstGeom prst="rect">
              <a:avLst/>
            </a:prstGeom>
            <a:solidFill>
              <a:srgbClr val="FFFF00"/>
            </a:solidFill>
          </p:spPr>
          <p:txBody>
            <a:bodyPr wrap="none" rtlCol="0">
              <a:spAutoFit/>
            </a:bodyPr>
            <a:lstStyle/>
            <a:p>
              <a:pPr algn="ctr" defTabSz="914400"/>
              <a:r>
                <a:rPr lang="en-US" sz="2000" b="1" dirty="0" smtClean="0">
                  <a:solidFill>
                    <a:prstClr val="black"/>
                  </a:solidFill>
                  <a:latin typeface="Calibri"/>
                </a:rPr>
                <a:t>BUILDER-1</a:t>
              </a:r>
              <a:br>
                <a:rPr lang="en-US" sz="2000" b="1" dirty="0" smtClean="0">
                  <a:solidFill>
                    <a:prstClr val="black"/>
                  </a:solidFill>
                  <a:latin typeface="Calibri"/>
                </a:rPr>
              </a:br>
              <a:r>
                <a:rPr lang="en-US" sz="2000" b="1" dirty="0" smtClean="0">
                  <a:solidFill>
                    <a:prstClr val="black"/>
                  </a:solidFill>
                  <a:latin typeface="Calibri"/>
                </a:rPr>
                <a:t>Part-1</a:t>
              </a:r>
              <a:endParaRPr lang="en-US" sz="2000" b="1" dirty="0">
                <a:solidFill>
                  <a:prstClr val="black"/>
                </a:solidFill>
                <a:latin typeface="Calibri"/>
              </a:endParaRPr>
            </a:p>
          </p:txBody>
        </p:sp>
      </p:grpSp>
    </p:spTree>
    <p:extLst>
      <p:ext uri="{BB962C8B-B14F-4D97-AF65-F5344CB8AC3E}">
        <p14:creationId xmlns:p14="http://schemas.microsoft.com/office/powerpoint/2010/main" val="70063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6"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 name="Rectangle 49"/>
          <p:cNvSpPr>
            <a:spLocks noGrp="1" noChangeArrowheads="1"/>
          </p:cNvSpPr>
          <p:nvPr>
            <p:ph type="title"/>
          </p:nvPr>
        </p:nvSpPr>
        <p:spPr/>
        <p:txBody>
          <a:bodyPr>
            <a:normAutofit/>
          </a:bodyPr>
          <a:lstStyle/>
          <a:p>
            <a:r>
              <a:rPr lang="en-US" dirty="0" smtClean="0"/>
              <a:t>Ankylosing Spondylitis: Products in Development</a:t>
            </a:r>
          </a:p>
        </p:txBody>
      </p:sp>
      <p:graphicFrame>
        <p:nvGraphicFramePr>
          <p:cNvPr id="2115635" name="Group 51"/>
          <p:cNvGraphicFramePr>
            <a:graphicFrameLocks noGrp="1"/>
          </p:cNvGraphicFramePr>
          <p:nvPr>
            <p:ph idx="4294967295"/>
            <p:extLst>
              <p:ext uri="{D42A27DB-BD31-4B8C-83A1-F6EECF244321}">
                <p14:modId xmlns:p14="http://schemas.microsoft.com/office/powerpoint/2010/main" val="2306742205"/>
              </p:ext>
            </p:extLst>
          </p:nvPr>
        </p:nvGraphicFramePr>
        <p:xfrm>
          <a:off x="434553" y="1651000"/>
          <a:ext cx="8274894" cy="3535680"/>
        </p:xfrm>
        <a:graphic>
          <a:graphicData uri="http://schemas.openxmlformats.org/drawingml/2006/table">
            <a:tbl>
              <a:tblPr/>
              <a:tblGrid>
                <a:gridCol w="2181562"/>
                <a:gridCol w="2708148"/>
                <a:gridCol w="1880658"/>
                <a:gridCol w="1504526"/>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rPr>
                        <a:t>Product Name</a:t>
                      </a:r>
                    </a:p>
                  </a:txBody>
                  <a:tcPr marL="90609" marR="90609"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cs typeface="Times New Roman" pitchFamily="18" charset="0"/>
                        </a:rPr>
                        <a:t>Description</a:t>
                      </a:r>
                      <a:endParaRPr kumimoji="0" lang="en-US" sz="1200" b="1" i="0" u="none" strike="noStrike" cap="none" normalizeH="0" baseline="0" dirty="0" smtClean="0">
                        <a:ln>
                          <a:noFill/>
                        </a:ln>
                        <a:solidFill>
                          <a:schemeClr val="bg1"/>
                        </a:solidFill>
                        <a:effectLst/>
                        <a:latin typeface="+mn-lt"/>
                      </a:endParaRPr>
                    </a:p>
                  </a:txBody>
                  <a:tcPr marL="90609" marR="90609"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rPr>
                        <a:t>Organization</a:t>
                      </a:r>
                    </a:p>
                  </a:txBody>
                  <a:tcPr marL="90609" marR="90609"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n-lt"/>
                          <a:cs typeface="Times New Roman" pitchFamily="18" charset="0"/>
                        </a:rPr>
                        <a:t>Stage</a:t>
                      </a:r>
                      <a:endParaRPr kumimoji="0" lang="en-US" sz="1200" b="1" i="0" u="none" strike="noStrike" cap="none" normalizeH="0" baseline="0" dirty="0" smtClean="0">
                        <a:ln>
                          <a:noFill/>
                        </a:ln>
                        <a:solidFill>
                          <a:schemeClr val="bg1"/>
                        </a:solidFill>
                        <a:effectLst/>
                        <a:latin typeface="+mn-lt"/>
                      </a:endParaRPr>
                    </a:p>
                  </a:txBody>
                  <a:tcPr marL="90609" marR="90609"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Secukinumab</a:t>
                      </a:r>
                      <a:r>
                        <a:rPr kumimoji="0" lang="en-US" sz="1400" b="0" i="0" u="none" strike="noStrike" cap="none" normalizeH="0" baseline="30000" dirty="0" smtClean="0">
                          <a:ln>
                            <a:noFill/>
                          </a:ln>
                          <a:solidFill>
                            <a:schemeClr val="tx1"/>
                          </a:solidFill>
                          <a:effectLst/>
                          <a:latin typeface="+mn-lt"/>
                        </a:rPr>
                        <a:t>1</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IL-17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Novartis/Alcon</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3</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Ixekizumab</a:t>
                      </a:r>
                      <a:r>
                        <a:rPr kumimoji="0" lang="en-US" sz="1400" b="0" i="0" u="none" strike="noStrike" cap="none" normalizeH="0" baseline="3000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IL-17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Eli Lilly</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3</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Apremilast</a:t>
                      </a:r>
                      <a:r>
                        <a:rPr kumimoji="0" lang="en-US" sz="1400" b="0" i="0" u="none" strike="noStrike" cap="none" normalizeH="0" baseline="3000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PDE4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Celgene</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3</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Tofacitinib</a:t>
                      </a:r>
                      <a:r>
                        <a:rPr kumimoji="0" lang="en-US" sz="1400" b="0" i="0" u="none" strike="noStrike" cap="none" normalizeH="0" baseline="30000" dirty="0" smtClean="0">
                          <a:ln>
                            <a:noFill/>
                          </a:ln>
                          <a:solidFill>
                            <a:schemeClr val="tx1"/>
                          </a:solidFill>
                          <a:effectLst/>
                          <a:latin typeface="+mn-lt"/>
                        </a:rPr>
                        <a:t>1</a:t>
                      </a:r>
                      <a:r>
                        <a:rPr kumimoji="0" lang="en-US" sz="1400" b="0" i="0" u="none" strike="noStrike" cap="none" normalizeH="0" baseline="0" dirty="0" smtClean="0">
                          <a:ln>
                            <a:noFill/>
                          </a:ln>
                          <a:solidFill>
                            <a:schemeClr val="tx1"/>
                          </a:solidFill>
                          <a:effectLst/>
                          <a:latin typeface="+mn-lt"/>
                        </a:rPr>
                        <a:t> </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JAK-3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Pfizer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2</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Ustekinumab</a:t>
                      </a:r>
                      <a:r>
                        <a:rPr kumimoji="0" lang="en-US" sz="1400" b="0" i="0" u="none" strike="noStrike" cap="none" normalizeH="0" baseline="30000" dirty="0" smtClean="0">
                          <a:ln>
                            <a:noFill/>
                          </a:ln>
                          <a:solidFill>
                            <a:schemeClr val="tx1"/>
                          </a:solidFill>
                          <a:effectLst/>
                          <a:latin typeface="+mn-lt"/>
                        </a:rPr>
                        <a:t>2,</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IL-12/23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Janssen</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2</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Actonel</a:t>
                      </a:r>
                      <a:r>
                        <a:rPr kumimoji="0" lang="en-US" sz="1400" b="0" i="0" u="none" strike="noStrike" cap="none" normalizeH="0" baseline="30000" dirty="0" smtClean="0">
                          <a:ln>
                            <a:noFill/>
                          </a:ln>
                          <a:solidFill>
                            <a:schemeClr val="tx1"/>
                          </a:solidFill>
                          <a:effectLst/>
                          <a:latin typeface="+mn-lt"/>
                        </a:rPr>
                        <a:t>2,3</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t>Pyridinyl bisphosphonate</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t>Sanofi</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2</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Infliximab biosimilar</a:t>
                      </a:r>
                      <a:r>
                        <a:rPr kumimoji="0" lang="en-US" sz="1400" b="0" i="0" u="none" strike="noStrike" cap="none" normalizeH="0" baseline="3000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TNF-alpha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Celltrion</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1/2</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Infliximab biosimilar</a:t>
                      </a:r>
                      <a:r>
                        <a:rPr kumimoji="0" lang="en-US" sz="1400" b="0" i="0" u="none" strike="noStrike" cap="none" normalizeH="0" baseline="30000" dirty="0" smtClean="0">
                          <a:ln>
                            <a:noFill/>
                          </a:ln>
                          <a:solidFill>
                            <a:schemeClr val="tx1"/>
                          </a:solidFill>
                          <a:effectLst/>
                          <a:latin typeface="+mn-lt"/>
                        </a:rPr>
                        <a:t>1</a:t>
                      </a:r>
                      <a:endParaRPr kumimoji="0" lang="en-US" sz="1400" b="0" i="0" u="none" strike="noStrike" cap="none" normalizeH="0" baseline="0" dirty="0" smtClean="0">
                        <a:ln>
                          <a:noFill/>
                        </a:ln>
                        <a:solidFill>
                          <a:schemeClr val="tx1"/>
                        </a:solidFill>
                        <a:effectLst/>
                        <a:latin typeface="+mn-lt"/>
                      </a:endParaRP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TNF-alpha inhibitor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Pfizer</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Phase 1</a:t>
                      </a:r>
                    </a:p>
                  </a:txBody>
                  <a:tcPr marL="90609" marR="90609"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6" name="TextBox 4"/>
          <p:cNvSpPr txBox="1">
            <a:spLocks noChangeArrowheads="1"/>
          </p:cNvSpPr>
          <p:nvPr/>
        </p:nvSpPr>
        <p:spPr bwMode="auto">
          <a:xfrm>
            <a:off x="434975" y="5992852"/>
            <a:ext cx="7451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173038" indent="-173038" eaLnBrk="1" hangingPunct="1">
              <a:buFont typeface="+mj-lt"/>
              <a:buAutoNum type="arabicPeriod"/>
            </a:pPr>
            <a:r>
              <a:rPr kumimoji="0" lang="nl-NL" altLang="en-US" sz="1200" dirty="0" smtClean="0">
                <a:latin typeface="Arial" charset="0"/>
              </a:rPr>
              <a:t>Ankylosing </a:t>
            </a:r>
            <a:r>
              <a:rPr kumimoji="0" lang="nl-NL" altLang="en-US" sz="1200" dirty="0">
                <a:latin typeface="Arial" charset="0"/>
              </a:rPr>
              <a:t>Spondylitis (Bekhterev’s Disease) – Pipeline Review, H2 2013 (Global Markets Direct</a:t>
            </a:r>
            <a:r>
              <a:rPr kumimoji="0" lang="nl-NL" altLang="en-US" sz="1200" dirty="0" smtClean="0">
                <a:latin typeface="Arial" charset="0"/>
              </a:rPr>
              <a:t>).</a:t>
            </a:r>
            <a:endParaRPr kumimoji="0" lang="nl-NL" altLang="en-US" sz="1200" dirty="0">
              <a:latin typeface="Arial" charset="0"/>
            </a:endParaRPr>
          </a:p>
          <a:p>
            <a:pPr marL="173038" indent="-173038" eaLnBrk="1" hangingPunct="1">
              <a:buFont typeface="+mj-lt"/>
              <a:buAutoNum type="arabicPeriod"/>
            </a:pPr>
            <a:r>
              <a:rPr kumimoji="0" lang="nl-NL" altLang="en-US" sz="1200" dirty="0" smtClean="0">
                <a:latin typeface="Arial" charset="0"/>
              </a:rPr>
              <a:t>Clinicaltrials.gov..</a:t>
            </a:r>
            <a:endParaRPr kumimoji="0" lang="nl-NL" altLang="en-US" sz="1200" dirty="0">
              <a:latin typeface="Arial" charset="0"/>
            </a:endParaRPr>
          </a:p>
          <a:p>
            <a:pPr marL="173038" indent="-173038" eaLnBrk="1" hangingPunct="1">
              <a:buFont typeface="+mj-lt"/>
              <a:buAutoNum type="arabicPeriod"/>
            </a:pPr>
            <a:r>
              <a:rPr kumimoji="0" lang="nl-NL" altLang="en-US" sz="1200" dirty="0">
                <a:latin typeface="Arial" charset="0"/>
              </a:rPr>
              <a:t>Actonel prescribing </a:t>
            </a:r>
            <a:r>
              <a:rPr kumimoji="0" lang="nl-NL" altLang="en-US" sz="1200" dirty="0" smtClean="0">
                <a:latin typeface="Arial" charset="0"/>
              </a:rPr>
              <a:t>information.</a:t>
            </a:r>
            <a:endParaRPr kumimoji="0" lang="nl-NL" altLang="en-US" sz="1200" dirty="0">
              <a:latin typeface="Arial" charset="0"/>
            </a:endParaRPr>
          </a:p>
        </p:txBody>
      </p:sp>
    </p:spTree>
    <p:extLst>
      <p:ext uri="{BB962C8B-B14F-4D97-AF65-F5344CB8AC3E}">
        <p14:creationId xmlns:p14="http://schemas.microsoft.com/office/powerpoint/2010/main" val="387110029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cs typeface="Arial" panose="020B0604020202020204" pitchFamily="34" charset="0"/>
              </a:rPr>
              <a:t>IL-17A </a:t>
            </a:r>
            <a:r>
              <a:rPr lang="en-GB" sz="3200" dirty="0" smtClean="0">
                <a:cs typeface="Arial" panose="020B0604020202020204" pitchFamily="34" charset="0"/>
              </a:rPr>
              <a:t>inhibition with secukinumab </a:t>
            </a:r>
            <a:r>
              <a:rPr lang="en-GB" sz="3200" dirty="0">
                <a:cs typeface="Arial" panose="020B0604020202020204" pitchFamily="34" charset="0"/>
              </a:rPr>
              <a:t>in AS</a:t>
            </a:r>
          </a:p>
        </p:txBody>
      </p:sp>
      <p:sp>
        <p:nvSpPr>
          <p:cNvPr id="11" name="Footer Placeholder 10"/>
          <p:cNvSpPr>
            <a:spLocks noGrp="1"/>
          </p:cNvSpPr>
          <p:nvPr>
            <p:ph type="ftr" sz="quarter" idx="4294967295"/>
          </p:nvPr>
        </p:nvSpPr>
        <p:spPr>
          <a:xfrm>
            <a:off x="60367" y="6605773"/>
            <a:ext cx="3611563" cy="252227"/>
          </a:xfrm>
          <a:prstGeom prst="rect">
            <a:avLst/>
          </a:prstGeom>
        </p:spPr>
        <p:txBody>
          <a:bodyPr/>
          <a:lstStyle/>
          <a:p>
            <a:r>
              <a:rPr lang="de-DE" sz="1000" dirty="0" smtClean="0">
                <a:solidFill>
                  <a:schemeClr val="bg1"/>
                </a:solidFill>
              </a:rPr>
              <a:t>Baeten D, et al. Lancet 2013;382:1705–13</a:t>
            </a:r>
            <a:endParaRPr lang="de-DE" sz="1000" dirty="0">
              <a:solidFill>
                <a:schemeClr val="bg1"/>
              </a:solidFill>
            </a:endParaRPr>
          </a:p>
        </p:txBody>
      </p:sp>
      <p:graphicFrame>
        <p:nvGraphicFramePr>
          <p:cNvPr id="12" name="Chart 9"/>
          <p:cNvGraphicFramePr>
            <a:graphicFrameLocks/>
          </p:cNvGraphicFramePr>
          <p:nvPr>
            <p:extLst>
              <p:ext uri="{D42A27DB-BD31-4B8C-83A1-F6EECF244321}">
                <p14:modId xmlns:p14="http://schemas.microsoft.com/office/powerpoint/2010/main" val="2510173314"/>
              </p:ext>
            </p:extLst>
          </p:nvPr>
        </p:nvGraphicFramePr>
        <p:xfrm>
          <a:off x="1531579" y="1632325"/>
          <a:ext cx="5986463" cy="4165600"/>
        </p:xfrm>
        <a:graphic>
          <a:graphicData uri="http://schemas.openxmlformats.org/presentationml/2006/ole">
            <mc:AlternateContent xmlns:mc="http://schemas.openxmlformats.org/markup-compatibility/2006">
              <mc:Choice xmlns:v="urn:schemas-microsoft-com:vml" Requires="v">
                <p:oleObj spid="_x0000_s8207" name="Diagramm" r:id="rId5" imgW="7979004" imgH="4163224" progId="Excel.Chart.8">
                  <p:embed/>
                </p:oleObj>
              </mc:Choice>
              <mc:Fallback>
                <p:oleObj name="Diagramm" r:id="rId5" imgW="7979004" imgH="416322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579" y="1632325"/>
                        <a:ext cx="59864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ounded Rectangle 12"/>
          <p:cNvSpPr/>
          <p:nvPr/>
        </p:nvSpPr>
        <p:spPr>
          <a:xfrm>
            <a:off x="3250846" y="2940438"/>
            <a:ext cx="136922" cy="2714625"/>
          </a:xfrm>
          <a:prstGeom prst="roundRect">
            <a:avLst/>
          </a:prstGeom>
          <a:noFill/>
          <a:ln w="25400" cap="flat" cmpd="sng" algn="ctr">
            <a:solidFill>
              <a:srgbClr val="9BBB5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rot="16200000">
            <a:off x="274568" y="3525214"/>
            <a:ext cx="2453300" cy="338554"/>
          </a:xfrm>
          <a:prstGeom prst="rect">
            <a:avLst/>
          </a:prstGeom>
          <a:noFill/>
        </p:spPr>
        <p:txBody>
          <a:bodyPr wrap="none">
            <a:spAutoFit/>
          </a:bodyPr>
          <a:lstStyle/>
          <a:p>
            <a:pPr>
              <a:defRPr/>
            </a:pPr>
            <a:r>
              <a:rPr lang="en-US" sz="1600" b="1" dirty="0">
                <a:solidFill>
                  <a:prstClr val="black"/>
                </a:solidFill>
                <a:cs typeface="Arial" pitchFamily="34" charset="0"/>
              </a:rPr>
              <a:t>% ASAS20 Responders</a:t>
            </a:r>
          </a:p>
        </p:txBody>
      </p:sp>
      <p:sp>
        <p:nvSpPr>
          <p:cNvPr id="15" name="TextBox 14"/>
          <p:cNvSpPr txBox="1"/>
          <p:nvPr/>
        </p:nvSpPr>
        <p:spPr>
          <a:xfrm>
            <a:off x="4393902" y="5636000"/>
            <a:ext cx="830164" cy="338554"/>
          </a:xfrm>
          <a:prstGeom prst="rect">
            <a:avLst/>
          </a:prstGeom>
          <a:noFill/>
        </p:spPr>
        <p:txBody>
          <a:bodyPr wrap="none">
            <a:spAutoFit/>
          </a:bodyPr>
          <a:lstStyle/>
          <a:p>
            <a:pPr>
              <a:defRPr/>
            </a:pPr>
            <a:r>
              <a:rPr lang="en-US" sz="1600" b="1" dirty="0">
                <a:solidFill>
                  <a:prstClr val="black"/>
                </a:solidFill>
                <a:cs typeface="Arial" pitchFamily="34" charset="0"/>
              </a:rPr>
              <a:t>Weeks</a:t>
            </a:r>
          </a:p>
        </p:txBody>
      </p:sp>
      <p:cxnSp>
        <p:nvCxnSpPr>
          <p:cNvPr id="16" name="Straight Arrow Connector 15"/>
          <p:cNvCxnSpPr/>
          <p:nvPr/>
        </p:nvCxnSpPr>
        <p:spPr>
          <a:xfrm>
            <a:off x="2044739" y="2708663"/>
            <a:ext cx="0" cy="696913"/>
          </a:xfrm>
          <a:prstGeom prst="straightConnector1">
            <a:avLst/>
          </a:prstGeom>
          <a:noFill/>
          <a:ln w="25400" cap="flat" cmpd="sng" algn="ctr">
            <a:solidFill>
              <a:sysClr val="windowText" lastClr="000000"/>
            </a:solidFill>
            <a:prstDash val="solid"/>
            <a:tailEnd type="arrow"/>
          </a:ln>
          <a:effectLst/>
        </p:spPr>
      </p:cxnSp>
      <p:cxnSp>
        <p:nvCxnSpPr>
          <p:cNvPr id="17" name="Straight Arrow Connector 16"/>
          <p:cNvCxnSpPr/>
          <p:nvPr/>
        </p:nvCxnSpPr>
        <p:spPr>
          <a:xfrm>
            <a:off x="2672198" y="2708663"/>
            <a:ext cx="0" cy="696913"/>
          </a:xfrm>
          <a:prstGeom prst="straightConnector1">
            <a:avLst/>
          </a:prstGeom>
          <a:noFill/>
          <a:ln w="25400" cap="flat" cmpd="sng" algn="ctr">
            <a:solidFill>
              <a:sysClr val="windowText" lastClr="000000"/>
            </a:solidFill>
            <a:prstDash val="solid"/>
            <a:tailEnd type="arrow"/>
          </a:ln>
          <a:effectLst/>
        </p:spPr>
      </p:cxnSp>
      <p:sp>
        <p:nvSpPr>
          <p:cNvPr id="18" name="TextBox 6"/>
          <p:cNvSpPr txBox="1"/>
          <p:nvPr/>
        </p:nvSpPr>
        <p:spPr>
          <a:xfrm>
            <a:off x="1866149" y="5647113"/>
            <a:ext cx="4106465" cy="246062"/>
          </a:xfrm>
          <a:prstGeom prst="rect">
            <a:avLst/>
          </a:prstGeom>
          <a:noFill/>
        </p:spPr>
        <p:txBody>
          <a:bodyPr>
            <a:spAutoFit/>
          </a:bodyPr>
          <a:lstStyle/>
          <a:p>
            <a:pPr>
              <a:defRPr/>
            </a:pPr>
            <a:r>
              <a:rPr lang="en-US" sz="1000" kern="0" dirty="0">
                <a:solidFill>
                  <a:prstClr val="black">
                    <a:lumMod val="75000"/>
                    <a:lumOff val="25000"/>
                  </a:prstClr>
                </a:solidFill>
                <a:cs typeface="Arial" pitchFamily="34" charset="0"/>
              </a:rPr>
              <a:t>Arrows indicate </a:t>
            </a:r>
            <a:r>
              <a:rPr lang="en-US" sz="1000" kern="0" dirty="0" smtClean="0">
                <a:solidFill>
                  <a:prstClr val="black">
                    <a:lumMod val="75000"/>
                    <a:lumOff val="25000"/>
                  </a:prstClr>
                </a:solidFill>
                <a:cs typeface="Arial" pitchFamily="34" charset="0"/>
              </a:rPr>
              <a:t>infusions.</a:t>
            </a:r>
            <a:endParaRPr lang="en-US" sz="1000" kern="0" dirty="0">
              <a:solidFill>
                <a:prstClr val="black">
                  <a:lumMod val="75000"/>
                  <a:lumOff val="25000"/>
                </a:prstClr>
              </a:solidFill>
              <a:cs typeface="Arial" pitchFamily="34" charset="0"/>
            </a:endParaRPr>
          </a:p>
        </p:txBody>
      </p:sp>
    </p:spTree>
    <p:extLst>
      <p:ext uri="{BB962C8B-B14F-4D97-AF65-F5344CB8AC3E}">
        <p14:creationId xmlns:p14="http://schemas.microsoft.com/office/powerpoint/2010/main" val="183579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1330408"/>
            <a:ext cx="5993434" cy="469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349" y="6622564"/>
            <a:ext cx="2579552" cy="246221"/>
          </a:xfrm>
          <a:prstGeom prst="rect">
            <a:avLst/>
          </a:prstGeom>
          <a:noFill/>
        </p:spPr>
        <p:txBody>
          <a:bodyPr wrap="none" rtlCol="0">
            <a:spAutoFit/>
          </a:bodyPr>
          <a:lstStyle/>
          <a:p>
            <a:pPr algn="r"/>
            <a:r>
              <a:rPr lang="en-GB" sz="1000" dirty="0" err="1" smtClean="0">
                <a:solidFill>
                  <a:schemeClr val="bg1"/>
                </a:solidFill>
                <a:latin typeface="Arial" panose="020B0604020202020204" pitchFamily="34" charset="0"/>
                <a:cs typeface="Arial" panose="020B0604020202020204" pitchFamily="34" charset="0"/>
              </a:rPr>
              <a:t>Baeten</a:t>
            </a:r>
            <a:r>
              <a:rPr lang="en-GB" sz="1000" dirty="0" smtClean="0">
                <a:solidFill>
                  <a:schemeClr val="bg1"/>
                </a:solidFill>
                <a:latin typeface="Arial" panose="020B0604020202020204" pitchFamily="34" charset="0"/>
                <a:cs typeface="Arial" panose="020B0604020202020204" pitchFamily="34" charset="0"/>
              </a:rPr>
              <a:t> D et al. Lancet 2013 ; 382:1705-13</a:t>
            </a:r>
            <a:endParaRPr lang="en-GB" sz="1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14374" y="476672"/>
            <a:ext cx="8034089" cy="584775"/>
          </a:xfrm>
          <a:prstGeom prst="rect">
            <a:avLst/>
          </a:prstGeom>
          <a:noFill/>
        </p:spPr>
        <p:txBody>
          <a:bodyPr wrap="square" rtlCol="0">
            <a:spAutoFit/>
          </a:bodyPr>
          <a:lstStyle/>
          <a:p>
            <a:r>
              <a:rPr lang="en-GB" sz="3200" dirty="0" smtClean="0">
                <a:latin typeface="+mj-lt"/>
                <a:cs typeface="Arial" panose="020B0604020202020204" pitchFamily="34" charset="0"/>
              </a:rPr>
              <a:t>Anti-IL17A ameliorates active AS</a:t>
            </a:r>
            <a:endParaRPr lang="en-GB" sz="3200" dirty="0">
              <a:latin typeface="+mj-lt"/>
              <a:cs typeface="Arial" panose="020B0604020202020204" pitchFamily="34" charset="0"/>
            </a:endParaRPr>
          </a:p>
        </p:txBody>
      </p:sp>
    </p:spTree>
    <p:extLst>
      <p:ext uri="{BB962C8B-B14F-4D97-AF65-F5344CB8AC3E}">
        <p14:creationId xmlns:p14="http://schemas.microsoft.com/office/powerpoint/2010/main" val="367164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cs typeface="Arial" panose="020B0604020202020204" pitchFamily="34" charset="0"/>
              </a:rPr>
              <a:t>Ustekinumab in </a:t>
            </a:r>
            <a:r>
              <a:rPr lang="en-GB" dirty="0" smtClean="0">
                <a:cs typeface="Arial" panose="020B0604020202020204" pitchFamily="34" charset="0"/>
              </a:rPr>
              <a:t>20 patients with active AS</a:t>
            </a:r>
            <a:endParaRPr lang="en-GB" dirty="0">
              <a:cs typeface="Arial" panose="020B0604020202020204" pitchFamily="34" charset="0"/>
            </a:endParaRPr>
          </a:p>
        </p:txBody>
      </p:sp>
      <p:sp>
        <p:nvSpPr>
          <p:cNvPr id="13" name="Footer Placeholder 12"/>
          <p:cNvSpPr>
            <a:spLocks noGrp="1"/>
          </p:cNvSpPr>
          <p:nvPr>
            <p:ph type="ftr" sz="quarter" idx="4294967295"/>
          </p:nvPr>
        </p:nvSpPr>
        <p:spPr>
          <a:xfrm>
            <a:off x="930466" y="5861901"/>
            <a:ext cx="7753329" cy="476250"/>
          </a:xfrm>
          <a:prstGeom prst="rect">
            <a:avLst/>
          </a:prstGeom>
        </p:spPr>
        <p:txBody>
          <a:bodyPr/>
          <a:lstStyle/>
          <a:p>
            <a:r>
              <a:rPr lang="de-DE" dirty="0" smtClean="0"/>
              <a:t>CII</a:t>
            </a:r>
            <a:r>
              <a:rPr lang="de-DE" dirty="0"/>
              <a:t>, clinically important improvement; MI, major improvement; </a:t>
            </a:r>
            <a:endParaRPr lang="de-DE" dirty="0" smtClean="0"/>
          </a:p>
          <a:p>
            <a:r>
              <a:rPr lang="de-DE" dirty="0" smtClean="0"/>
              <a:t>PASS</a:t>
            </a:r>
            <a:r>
              <a:rPr lang="de-DE" dirty="0"/>
              <a:t>, patient acceptable symptom </a:t>
            </a:r>
            <a:r>
              <a:rPr lang="de-DE" dirty="0" smtClean="0"/>
              <a:t>state; PhASS</a:t>
            </a:r>
            <a:r>
              <a:rPr lang="de-DE" dirty="0"/>
              <a:t>, </a:t>
            </a:r>
            <a:r>
              <a:rPr lang="de-DE" dirty="0" smtClean="0"/>
              <a:t>physician acceptable </a:t>
            </a:r>
            <a:r>
              <a:rPr lang="de-DE" dirty="0"/>
              <a:t>symptom </a:t>
            </a:r>
            <a:r>
              <a:rPr lang="de-DE" dirty="0" smtClean="0"/>
              <a:t>state</a:t>
            </a:r>
            <a:r>
              <a:rPr lang="de-DE" dirty="0"/>
              <a:t>.</a:t>
            </a:r>
            <a:endParaRPr lang="de-DE" dirty="0">
              <a:solidFill>
                <a:srgbClr val="0033CC"/>
              </a:solidFill>
            </a:endParaRPr>
          </a:p>
        </p:txBody>
      </p:sp>
      <p:sp>
        <p:nvSpPr>
          <p:cNvPr id="14" name="TextBox 13"/>
          <p:cNvSpPr txBox="1"/>
          <p:nvPr/>
        </p:nvSpPr>
        <p:spPr>
          <a:xfrm>
            <a:off x="3867927" y="1819470"/>
            <a:ext cx="2169368" cy="369332"/>
          </a:xfrm>
          <a:prstGeom prst="rect">
            <a:avLst/>
          </a:prstGeom>
          <a:noFill/>
        </p:spPr>
        <p:txBody>
          <a:bodyPr wrap="square" rtlCol="0">
            <a:spAutoFit/>
          </a:bodyPr>
          <a:lstStyle/>
          <a:p>
            <a:r>
              <a:rPr lang="en-GB" b="1" dirty="0" smtClean="0">
                <a:solidFill>
                  <a:srgbClr val="000000"/>
                </a:solidFill>
              </a:rPr>
              <a:t>Results at Week 24</a:t>
            </a:r>
            <a:endParaRPr lang="en-GB" b="1" dirty="0">
              <a:solidFill>
                <a:srgbClr val="000000"/>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216522537"/>
              </p:ext>
            </p:extLst>
          </p:nvPr>
        </p:nvGraphicFramePr>
        <p:xfrm>
          <a:off x="1115616" y="1258397"/>
          <a:ext cx="7128792" cy="49847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6616626"/>
            <a:ext cx="2635658" cy="246221"/>
          </a:xfrm>
          <a:prstGeom prst="rect">
            <a:avLst/>
          </a:prstGeom>
        </p:spPr>
        <p:txBody>
          <a:bodyPr wrap="none">
            <a:spAutoFit/>
          </a:bodyPr>
          <a:lstStyle/>
          <a:p>
            <a:pPr lvl="0"/>
            <a:r>
              <a:rPr lang="de-DE" sz="1000" dirty="0">
                <a:solidFill>
                  <a:schemeClr val="bg1"/>
                </a:solidFill>
              </a:rPr>
              <a:t>Poddubnyy D, et al. Ann Rheum Dis 2014;73:817–23</a:t>
            </a:r>
          </a:p>
        </p:txBody>
      </p:sp>
    </p:spTree>
    <p:extLst>
      <p:ext uri="{BB962C8B-B14F-4D97-AF65-F5344CB8AC3E}">
        <p14:creationId xmlns:p14="http://schemas.microsoft.com/office/powerpoint/2010/main" val="281146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a:cs typeface="Arial" panose="020B0604020202020204" pitchFamily="34" charset="0"/>
              </a:rPr>
              <a:t>ASAS40 with other biologics in axSpA</a:t>
            </a:r>
          </a:p>
        </p:txBody>
      </p:sp>
      <p:sp>
        <p:nvSpPr>
          <p:cNvPr id="18" name="Line 10"/>
          <p:cNvSpPr>
            <a:spLocks noChangeShapeType="1"/>
          </p:cNvSpPr>
          <p:nvPr/>
        </p:nvSpPr>
        <p:spPr bwMode="auto">
          <a:xfrm>
            <a:off x="1889082" y="4179338"/>
            <a:ext cx="559236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sp>
        <p:nvSpPr>
          <p:cNvPr id="19" name="Line 11"/>
          <p:cNvSpPr>
            <a:spLocks noChangeShapeType="1"/>
          </p:cNvSpPr>
          <p:nvPr/>
        </p:nvSpPr>
        <p:spPr bwMode="auto">
          <a:xfrm>
            <a:off x="1889080" y="2693438"/>
            <a:ext cx="5509022"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sp>
        <p:nvSpPr>
          <p:cNvPr id="20" name="Text Box 12"/>
          <p:cNvSpPr txBox="1">
            <a:spLocks noChangeArrowheads="1"/>
          </p:cNvSpPr>
          <p:nvPr/>
        </p:nvSpPr>
        <p:spPr bwMode="auto">
          <a:xfrm>
            <a:off x="7602901" y="2452167"/>
            <a:ext cx="1016166" cy="461665"/>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de-DE" sz="1200" b="1" smtClean="0">
                <a:solidFill>
                  <a:srgbClr val="000000"/>
                </a:solidFill>
                <a:ea typeface="ヒラギノ角ゴ Pro W3" charset="0"/>
                <a:cs typeface="ヒラギノ角ゴ Pro W3" charset="0"/>
              </a:rPr>
              <a:t>TNF</a:t>
            </a:r>
            <a:r>
              <a:rPr lang="de-DE" sz="1200" b="1" smtClean="0">
                <a:solidFill>
                  <a:srgbClr val="000000"/>
                </a:solidFill>
                <a:ea typeface="ヒラギノ角ゴ Pro W3" charset="0"/>
                <a:cs typeface="ヒラギノ角ゴ Pro W3" charset="0"/>
                <a:sym typeface="Symbol" charset="0"/>
              </a:rPr>
              <a:t></a:t>
            </a:r>
            <a:r>
              <a:rPr lang="de-DE" sz="1200" b="1" smtClean="0">
                <a:solidFill>
                  <a:srgbClr val="000000"/>
                </a:solidFill>
                <a:ea typeface="ヒラギノ角ゴ Pro W3" charset="0"/>
                <a:cs typeface="ヒラギノ角ゴ Pro W3" charset="0"/>
              </a:rPr>
              <a:t>-inhibitor</a:t>
            </a:r>
          </a:p>
        </p:txBody>
      </p:sp>
      <p:sp>
        <p:nvSpPr>
          <p:cNvPr id="21" name="Line 13"/>
          <p:cNvSpPr>
            <a:spLocks noChangeShapeType="1"/>
          </p:cNvSpPr>
          <p:nvPr/>
        </p:nvSpPr>
        <p:spPr bwMode="auto">
          <a:xfrm flipH="1">
            <a:off x="7481446" y="2680738"/>
            <a:ext cx="107156" cy="6350"/>
          </a:xfrm>
          <a:prstGeom prst="line">
            <a:avLst/>
          </a:prstGeom>
          <a:noFill/>
          <a:ln w="317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sp>
        <p:nvSpPr>
          <p:cNvPr id="37" name="Text Box 14"/>
          <p:cNvSpPr txBox="1">
            <a:spLocks noChangeArrowheads="1"/>
          </p:cNvSpPr>
          <p:nvPr/>
        </p:nvSpPr>
        <p:spPr bwMode="auto">
          <a:xfrm>
            <a:off x="7646942" y="4047605"/>
            <a:ext cx="785857" cy="253916"/>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de-DE" sz="1050" b="1" dirty="0" smtClean="0">
                <a:solidFill>
                  <a:srgbClr val="000000"/>
                </a:solidFill>
                <a:ea typeface="ヒラギノ角ゴ Pro W3" charset="0"/>
                <a:cs typeface="ヒラギノ角ゴ Pro W3" charset="0"/>
              </a:rPr>
              <a:t>Placebo</a:t>
            </a:r>
          </a:p>
        </p:txBody>
      </p:sp>
      <p:sp>
        <p:nvSpPr>
          <p:cNvPr id="38" name="Line 15"/>
          <p:cNvSpPr>
            <a:spLocks noChangeShapeType="1"/>
          </p:cNvSpPr>
          <p:nvPr/>
        </p:nvSpPr>
        <p:spPr bwMode="auto">
          <a:xfrm flipH="1">
            <a:off x="7506450" y="4176163"/>
            <a:ext cx="134540" cy="0"/>
          </a:xfrm>
          <a:prstGeom prst="line">
            <a:avLst/>
          </a:prstGeom>
          <a:noFill/>
          <a:ln w="508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graphicFrame>
        <p:nvGraphicFramePr>
          <p:cNvPr id="39" name="Object 3"/>
          <p:cNvGraphicFramePr>
            <a:graphicFrameLocks noChangeAspect="1"/>
          </p:cNvGraphicFramePr>
          <p:nvPr>
            <p:extLst>
              <p:ext uri="{D42A27DB-BD31-4B8C-83A1-F6EECF244321}">
                <p14:modId xmlns:p14="http://schemas.microsoft.com/office/powerpoint/2010/main" val="1020414251"/>
              </p:ext>
            </p:extLst>
          </p:nvPr>
        </p:nvGraphicFramePr>
        <p:xfrm>
          <a:off x="1294958" y="1115468"/>
          <a:ext cx="6196013" cy="5472113"/>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hteck 3"/>
          <p:cNvSpPr/>
          <p:nvPr/>
        </p:nvSpPr>
        <p:spPr>
          <a:xfrm>
            <a:off x="1781928" y="4971530"/>
            <a:ext cx="5820965" cy="1081087"/>
          </a:xfrm>
          <a:prstGeom prst="rect">
            <a:avLst/>
          </a:prstGeom>
          <a:solidFill>
            <a:sysClr val="window" lastClr="FFFFFF"/>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prstClr val="white"/>
              </a:solidFill>
              <a:effectLst/>
              <a:uLnTx/>
              <a:uFillTx/>
              <a:latin typeface="Calibri"/>
              <a:ea typeface="+mn-ea"/>
              <a:cs typeface="+mn-cs"/>
            </a:endParaRPr>
          </a:p>
        </p:txBody>
      </p:sp>
      <p:sp>
        <p:nvSpPr>
          <p:cNvPr id="41" name="Text Box 4"/>
          <p:cNvSpPr txBox="1">
            <a:spLocks noChangeArrowheads="1"/>
          </p:cNvSpPr>
          <p:nvPr/>
        </p:nvSpPr>
        <p:spPr bwMode="auto">
          <a:xfrm>
            <a:off x="1886360" y="4971530"/>
            <a:ext cx="696023" cy="692497"/>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Anakinra</a:t>
            </a: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(anti-IL1)</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100mg s.c</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42" name="Text Box 5"/>
          <p:cNvSpPr txBox="1">
            <a:spLocks noChangeArrowheads="1"/>
          </p:cNvSpPr>
          <p:nvPr/>
        </p:nvSpPr>
        <p:spPr bwMode="auto">
          <a:xfrm>
            <a:off x="2645986" y="4971501"/>
            <a:ext cx="774571" cy="769441"/>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Rituximab</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(anti-CD20)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each 1g i.v.</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TNF-failure+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43" name="Text Box 6"/>
          <p:cNvSpPr txBox="1">
            <a:spLocks noChangeArrowheads="1"/>
          </p:cNvSpPr>
          <p:nvPr/>
        </p:nvSpPr>
        <p:spPr bwMode="auto">
          <a:xfrm>
            <a:off x="3415140" y="4971501"/>
            <a:ext cx="774571" cy="769441"/>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Abatacept</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(T-Zell-Modulator)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10mg/kg i.v.</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n=30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TNF-failure+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44" name="Text Box 7"/>
          <p:cNvSpPr txBox="1">
            <a:spLocks noChangeArrowheads="1"/>
          </p:cNvSpPr>
          <p:nvPr/>
        </p:nvSpPr>
        <p:spPr bwMode="auto">
          <a:xfrm>
            <a:off x="4138104" y="4977880"/>
            <a:ext cx="883575" cy="692497"/>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Tocilizumab</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(anti-IL6R)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8mg/kg i.v.</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n=51</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12</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45" name="Text Box 8"/>
          <p:cNvSpPr txBox="1">
            <a:spLocks noChangeArrowheads="1"/>
          </p:cNvSpPr>
          <p:nvPr/>
        </p:nvSpPr>
        <p:spPr bwMode="auto">
          <a:xfrm>
            <a:off x="4996505" y="4971530"/>
            <a:ext cx="934871" cy="815608"/>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Secukinumab</a:t>
            </a:r>
            <a:endParaRPr kumimoji="0" lang="de-DE" sz="8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(anti-IL17)</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2x 10mg/kg</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n=24</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TNF-failure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6</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8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46" name="Text Box 9"/>
          <p:cNvSpPr txBox="1">
            <a:spLocks noChangeArrowheads="1"/>
          </p:cNvSpPr>
          <p:nvPr/>
        </p:nvSpPr>
        <p:spPr bwMode="auto">
          <a:xfrm>
            <a:off x="5908760" y="4971530"/>
            <a:ext cx="845103" cy="692497"/>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Apremilast</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(PDE-inhibitor)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30mg BID p.o.</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n=17</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12</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47" name="Text Box 9"/>
          <p:cNvSpPr txBox="1">
            <a:spLocks noChangeArrowheads="1"/>
          </p:cNvSpPr>
          <p:nvPr/>
        </p:nvSpPr>
        <p:spPr bwMode="auto">
          <a:xfrm>
            <a:off x="6773246" y="4971501"/>
            <a:ext cx="909223" cy="769441"/>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Ustekinumab</a:t>
            </a:r>
            <a:endPar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(IL12/23-inhibitor.)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3x 90mg s.c.</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(BL, W4, W16)</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8683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a:cs typeface="Arial" panose="020B0604020202020204" pitchFamily="34" charset="0"/>
              </a:rPr>
              <a:t>ASAS40 with other biologics in axSpA</a:t>
            </a:r>
          </a:p>
        </p:txBody>
      </p:sp>
      <p:sp>
        <p:nvSpPr>
          <p:cNvPr id="22" name="Line 10"/>
          <p:cNvSpPr>
            <a:spLocks noChangeShapeType="1"/>
          </p:cNvSpPr>
          <p:nvPr/>
        </p:nvSpPr>
        <p:spPr bwMode="auto">
          <a:xfrm>
            <a:off x="1899491" y="4171858"/>
            <a:ext cx="559236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sp>
        <p:nvSpPr>
          <p:cNvPr id="23" name="Line 11"/>
          <p:cNvSpPr>
            <a:spLocks noChangeShapeType="1"/>
          </p:cNvSpPr>
          <p:nvPr/>
        </p:nvSpPr>
        <p:spPr bwMode="auto">
          <a:xfrm>
            <a:off x="1899490" y="2685958"/>
            <a:ext cx="5509022"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sp>
        <p:nvSpPr>
          <p:cNvPr id="24" name="Text Box 12"/>
          <p:cNvSpPr txBox="1">
            <a:spLocks noChangeArrowheads="1"/>
          </p:cNvSpPr>
          <p:nvPr/>
        </p:nvSpPr>
        <p:spPr bwMode="auto">
          <a:xfrm>
            <a:off x="7613310" y="2444687"/>
            <a:ext cx="904156" cy="461665"/>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de-DE" sz="1200" b="1" smtClean="0">
                <a:solidFill>
                  <a:srgbClr val="000000"/>
                </a:solidFill>
                <a:ea typeface="ヒラギノ角ゴ Pro W3" charset="0"/>
                <a:cs typeface="ヒラギノ角ゴ Pro W3" charset="0"/>
              </a:rPr>
              <a:t>TNF</a:t>
            </a:r>
            <a:r>
              <a:rPr lang="de-DE" sz="1200" b="1" smtClean="0">
                <a:solidFill>
                  <a:srgbClr val="000000"/>
                </a:solidFill>
                <a:ea typeface="ヒラギノ角ゴ Pro W3" charset="0"/>
                <a:cs typeface="ヒラギノ角ゴ Pro W3" charset="0"/>
                <a:sym typeface="Symbol" charset="0"/>
              </a:rPr>
              <a:t></a:t>
            </a:r>
            <a:r>
              <a:rPr lang="de-DE" sz="1200" b="1" smtClean="0">
                <a:solidFill>
                  <a:srgbClr val="000000"/>
                </a:solidFill>
                <a:ea typeface="ヒラギノ角ゴ Pro W3" charset="0"/>
                <a:cs typeface="ヒラギノ角ゴ Pro W3" charset="0"/>
              </a:rPr>
              <a:t>-inhibitor</a:t>
            </a:r>
          </a:p>
        </p:txBody>
      </p:sp>
      <p:sp>
        <p:nvSpPr>
          <p:cNvPr id="25" name="Line 13"/>
          <p:cNvSpPr>
            <a:spLocks noChangeShapeType="1"/>
          </p:cNvSpPr>
          <p:nvPr/>
        </p:nvSpPr>
        <p:spPr bwMode="auto">
          <a:xfrm flipH="1">
            <a:off x="7491856" y="2673258"/>
            <a:ext cx="107156" cy="6350"/>
          </a:xfrm>
          <a:prstGeom prst="line">
            <a:avLst/>
          </a:prstGeom>
          <a:noFill/>
          <a:ln w="317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sp>
        <p:nvSpPr>
          <p:cNvPr id="26" name="Text Box 14"/>
          <p:cNvSpPr txBox="1">
            <a:spLocks noChangeArrowheads="1"/>
          </p:cNvSpPr>
          <p:nvPr/>
        </p:nvSpPr>
        <p:spPr bwMode="auto">
          <a:xfrm>
            <a:off x="7657351" y="4040125"/>
            <a:ext cx="860115" cy="276999"/>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squar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de-DE" sz="1200" b="1" smtClean="0">
                <a:solidFill>
                  <a:srgbClr val="000000"/>
                </a:solidFill>
                <a:ea typeface="ヒラギノ角ゴ Pro W3" charset="0"/>
                <a:cs typeface="ヒラギノ角ゴ Pro W3" charset="0"/>
              </a:rPr>
              <a:t>Placebo</a:t>
            </a:r>
          </a:p>
        </p:txBody>
      </p:sp>
      <p:sp>
        <p:nvSpPr>
          <p:cNvPr id="27" name="Line 15"/>
          <p:cNvSpPr>
            <a:spLocks noChangeShapeType="1"/>
          </p:cNvSpPr>
          <p:nvPr/>
        </p:nvSpPr>
        <p:spPr bwMode="auto">
          <a:xfrm flipH="1">
            <a:off x="7516859" y="4168683"/>
            <a:ext cx="134540" cy="0"/>
          </a:xfrm>
          <a:prstGeom prst="line">
            <a:avLst/>
          </a:prstGeom>
          <a:noFill/>
          <a:ln w="508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fontAlgn="base">
              <a:spcBef>
                <a:spcPct val="0"/>
              </a:spcBef>
              <a:spcAft>
                <a:spcPct val="0"/>
              </a:spcAft>
            </a:pPr>
            <a:endParaRPr lang="de-DE" smtClean="0">
              <a:solidFill>
                <a:prstClr val="black"/>
              </a:solidFill>
              <a:cs typeface="ＭＳ Ｐゴシック" charset="0"/>
            </a:endParaRPr>
          </a:p>
        </p:txBody>
      </p:sp>
      <p:graphicFrame>
        <p:nvGraphicFramePr>
          <p:cNvPr id="28" name="Object 3"/>
          <p:cNvGraphicFramePr>
            <a:graphicFrameLocks noChangeAspect="1"/>
          </p:cNvGraphicFramePr>
          <p:nvPr>
            <p:extLst>
              <p:ext uri="{D42A27DB-BD31-4B8C-83A1-F6EECF244321}">
                <p14:modId xmlns:p14="http://schemas.microsoft.com/office/powerpoint/2010/main" val="1914081365"/>
              </p:ext>
            </p:extLst>
          </p:nvPr>
        </p:nvGraphicFramePr>
        <p:xfrm>
          <a:off x="1305367" y="1107989"/>
          <a:ext cx="6196013" cy="5472113"/>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hteck 3"/>
          <p:cNvSpPr/>
          <p:nvPr/>
        </p:nvSpPr>
        <p:spPr>
          <a:xfrm>
            <a:off x="1792337" y="4964050"/>
            <a:ext cx="5820965" cy="1081087"/>
          </a:xfrm>
          <a:prstGeom prst="rect">
            <a:avLst/>
          </a:prstGeom>
          <a:solidFill>
            <a:sysClr val="window" lastClr="FFFFFF"/>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Text Box 4"/>
          <p:cNvSpPr txBox="1">
            <a:spLocks noChangeArrowheads="1"/>
          </p:cNvSpPr>
          <p:nvPr/>
        </p:nvSpPr>
        <p:spPr bwMode="auto">
          <a:xfrm>
            <a:off x="1896769" y="4966309"/>
            <a:ext cx="696023" cy="692497"/>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Anakinra</a:t>
            </a: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(anti-IL1)</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100mg s.c</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31" name="Text Box 5"/>
          <p:cNvSpPr txBox="1">
            <a:spLocks noChangeArrowheads="1"/>
          </p:cNvSpPr>
          <p:nvPr/>
        </p:nvSpPr>
        <p:spPr bwMode="auto">
          <a:xfrm>
            <a:off x="2656395" y="4966309"/>
            <a:ext cx="774571" cy="769441"/>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Rituximab</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(anti-CD20)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each 1g i.v.</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TNF-failure+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32" name="Text Box 6"/>
          <p:cNvSpPr txBox="1">
            <a:spLocks noChangeArrowheads="1"/>
          </p:cNvSpPr>
          <p:nvPr/>
        </p:nvSpPr>
        <p:spPr bwMode="auto">
          <a:xfrm>
            <a:off x="3425549" y="4966309"/>
            <a:ext cx="774571" cy="769441"/>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Abatacept</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(T-Zell-Modulator)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10mg/kg i.v.</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n=30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TNF-failure+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33" name="Text Box 7"/>
          <p:cNvSpPr txBox="1">
            <a:spLocks noChangeArrowheads="1"/>
          </p:cNvSpPr>
          <p:nvPr/>
        </p:nvSpPr>
        <p:spPr bwMode="auto">
          <a:xfrm>
            <a:off x="4164543" y="4966309"/>
            <a:ext cx="851515" cy="692497"/>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Tocilizumab</a:t>
            </a:r>
            <a:endPar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(anti-IL6R)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8mg/kg i.v.</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n=51</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12</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34" name="Text Box 8"/>
          <p:cNvSpPr txBox="1">
            <a:spLocks noChangeArrowheads="1"/>
          </p:cNvSpPr>
          <p:nvPr/>
        </p:nvSpPr>
        <p:spPr bwMode="auto">
          <a:xfrm>
            <a:off x="4992487" y="4966309"/>
            <a:ext cx="963725" cy="815608"/>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Secukinumab</a:t>
            </a:r>
            <a:r>
              <a:rPr kumimoji="0" lang="de-DE" sz="8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(anti-IL17)</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2x 10mg/kg</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n=24</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TNF-failure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6</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8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35" name="Text Box 9"/>
          <p:cNvSpPr txBox="1">
            <a:spLocks noChangeArrowheads="1"/>
          </p:cNvSpPr>
          <p:nvPr/>
        </p:nvSpPr>
        <p:spPr bwMode="auto">
          <a:xfrm>
            <a:off x="5935199" y="4966309"/>
            <a:ext cx="813043" cy="692497"/>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Apremilast</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(PDE-inhibitor)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30mg BID p.o.</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n=17</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12</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
        <p:nvSpPr>
          <p:cNvPr id="36" name="Text Box 9"/>
          <p:cNvSpPr txBox="1">
            <a:spLocks noChangeArrowheads="1"/>
          </p:cNvSpPr>
          <p:nvPr/>
        </p:nvSpPr>
        <p:spPr bwMode="auto">
          <a:xfrm>
            <a:off x="6767625" y="4966309"/>
            <a:ext cx="941283" cy="769441"/>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Ustekinumab</a:t>
            </a:r>
            <a:r>
              <a:rPr kumimoji="0" lang="de-DE" sz="9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(IL12/23-inhibitor.)</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3x 90mg s.c.</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(BL, W4, W16)</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n=20</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TNF-naive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Week 24</a:t>
            </a: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de-DE" sz="5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18492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6776" y="2714548"/>
            <a:ext cx="8053197" cy="1362075"/>
          </a:xfrm>
        </p:spPr>
        <p:txBody>
          <a:bodyPr>
            <a:normAutofit/>
          </a:bodyPr>
          <a:lstStyle/>
          <a:p>
            <a:r>
              <a:rPr lang="en-GB" b="0" cap="none" dirty="0"/>
              <a:t>Do we </a:t>
            </a:r>
            <a:r>
              <a:rPr lang="en-GB" b="0" cap="none" dirty="0" smtClean="0"/>
              <a:t>really need new therapies </a:t>
            </a:r>
            <a:r>
              <a:rPr lang="en-GB" b="0" cap="none" dirty="0"/>
              <a:t>for RA?</a:t>
            </a:r>
          </a:p>
        </p:txBody>
      </p:sp>
    </p:spTree>
    <p:extLst>
      <p:ext uri="{BB962C8B-B14F-4D97-AF65-F5344CB8AC3E}">
        <p14:creationId xmlns:p14="http://schemas.microsoft.com/office/powerpoint/2010/main" val="26962640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556792"/>
            <a:ext cx="8064896" cy="4462760"/>
          </a:xfrm>
          <a:prstGeom prst="rect">
            <a:avLst/>
          </a:prstGeom>
          <a:noFill/>
        </p:spPr>
        <p:txBody>
          <a:bodyPr wrap="square" rtlCol="0">
            <a:spAutoFit/>
          </a:bodyPr>
          <a:lstStyle/>
          <a:p>
            <a:pPr marL="342900" lvl="0" indent="-342900">
              <a:buClr>
                <a:srgbClr val="FF9900"/>
              </a:buClr>
              <a:buFont typeface="Wingdings" panose="05000000000000000000" pitchFamily="2" charset="2"/>
              <a:buChar char="q"/>
            </a:pPr>
            <a:r>
              <a:rPr lang="en-GB" sz="2000" dirty="0">
                <a:cs typeface="Arial" panose="020B0604020202020204" pitchFamily="34" charset="0"/>
              </a:rPr>
              <a:t>Biologic therapy has an important role in managing our </a:t>
            </a:r>
            <a:r>
              <a:rPr lang="en-GB" sz="2000" dirty="0" smtClean="0">
                <a:cs typeface="Arial" panose="020B0604020202020204" pitchFamily="34" charset="0"/>
              </a:rPr>
              <a:t>RA and AS patients</a:t>
            </a:r>
            <a:endParaRPr lang="en-US" sz="2000" dirty="0">
              <a:cs typeface="Arial" panose="020B0604020202020204" pitchFamily="34" charset="0"/>
            </a:endParaRPr>
          </a:p>
          <a:p>
            <a:pPr marL="342900" indent="-342900" algn="just">
              <a:buClr>
                <a:srgbClr val="FF9900"/>
              </a:buClr>
              <a:buFont typeface="Wingdings" panose="05000000000000000000" pitchFamily="2" charset="2"/>
              <a:buChar char="q"/>
            </a:pPr>
            <a:endParaRPr lang="en-GB" sz="1400" dirty="0">
              <a:cs typeface="Arial" panose="020B0604020202020204" pitchFamily="34" charset="0"/>
            </a:endParaRPr>
          </a:p>
          <a:p>
            <a:pPr marL="342900" lvl="0" indent="-342900" algn="just">
              <a:buClr>
                <a:srgbClr val="FF9900"/>
              </a:buClr>
              <a:buFont typeface="Wingdings" panose="05000000000000000000" pitchFamily="2" charset="2"/>
              <a:buChar char="q"/>
            </a:pPr>
            <a:r>
              <a:rPr lang="en-GB" sz="2000" dirty="0">
                <a:cs typeface="Arial" panose="020B0604020202020204" pitchFamily="34" charset="0"/>
              </a:rPr>
              <a:t>Our approach to </a:t>
            </a:r>
            <a:r>
              <a:rPr lang="en-GB" sz="2000" dirty="0" smtClean="0">
                <a:cs typeface="Arial" panose="020B0604020202020204" pitchFamily="34" charset="0"/>
              </a:rPr>
              <a:t>management has </a:t>
            </a:r>
            <a:r>
              <a:rPr lang="en-GB" sz="2000" dirty="0">
                <a:cs typeface="Arial" panose="020B0604020202020204" pitchFamily="34" charset="0"/>
              </a:rPr>
              <a:t>changed substantially since approval of the first </a:t>
            </a:r>
            <a:r>
              <a:rPr lang="en-GB" sz="2000" dirty="0" smtClean="0">
                <a:cs typeface="Arial" panose="020B0604020202020204" pitchFamily="34" charset="0"/>
              </a:rPr>
              <a:t>anti-TNF</a:t>
            </a:r>
          </a:p>
          <a:p>
            <a:pPr marL="342900" lvl="0" indent="-342900" algn="just">
              <a:buClr>
                <a:srgbClr val="FF9900"/>
              </a:buClr>
              <a:buFont typeface="Wingdings" panose="05000000000000000000" pitchFamily="2" charset="2"/>
              <a:buChar char="q"/>
            </a:pPr>
            <a:endParaRPr lang="en-GB" sz="1400" dirty="0" smtClean="0">
              <a:cs typeface="Arial" panose="020B0604020202020204" pitchFamily="34" charset="0"/>
            </a:endParaRPr>
          </a:p>
          <a:p>
            <a:pPr marL="342900" indent="-342900" algn="just">
              <a:buClr>
                <a:srgbClr val="FF9900"/>
              </a:buClr>
              <a:buFont typeface="Wingdings" panose="05000000000000000000" pitchFamily="2" charset="2"/>
              <a:buChar char="q"/>
            </a:pPr>
            <a:r>
              <a:rPr lang="en-GB" sz="2000" dirty="0">
                <a:cs typeface="Arial" panose="020B0604020202020204" pitchFamily="34" charset="0"/>
              </a:rPr>
              <a:t>Data supporting both the long term efficacy and safety of biologics should be considered when making treatment </a:t>
            </a:r>
            <a:r>
              <a:rPr lang="en-GB" sz="2000" dirty="0" smtClean="0">
                <a:cs typeface="Arial" panose="020B0604020202020204" pitchFamily="34" charset="0"/>
              </a:rPr>
              <a:t>decisions</a:t>
            </a:r>
          </a:p>
          <a:p>
            <a:pPr marL="342900" indent="-342900" algn="just">
              <a:buClr>
                <a:srgbClr val="FF9900"/>
              </a:buClr>
              <a:buFont typeface="Wingdings" panose="05000000000000000000" pitchFamily="2" charset="2"/>
              <a:buChar char="q"/>
            </a:pPr>
            <a:endParaRPr lang="en-US" sz="1400" dirty="0">
              <a:cs typeface="Arial" panose="020B0604020202020204" pitchFamily="34" charset="0"/>
            </a:endParaRPr>
          </a:p>
          <a:p>
            <a:pPr marL="342900" indent="-342900" algn="just">
              <a:buClr>
                <a:srgbClr val="FF9900"/>
              </a:buClr>
              <a:buFont typeface="Wingdings" panose="05000000000000000000" pitchFamily="2" charset="2"/>
              <a:buChar char="q"/>
            </a:pPr>
            <a:r>
              <a:rPr lang="en-GB" sz="2000" dirty="0" smtClean="0">
                <a:cs typeface="Arial" panose="020B0604020202020204" pitchFamily="34" charset="0"/>
              </a:rPr>
              <a:t>T2T approaches are likely to improve long term outcomes</a:t>
            </a:r>
          </a:p>
          <a:p>
            <a:pPr marL="342900" indent="-342900" algn="just">
              <a:buClr>
                <a:srgbClr val="FF9900"/>
              </a:buClr>
              <a:buFont typeface="Wingdings" panose="05000000000000000000" pitchFamily="2" charset="2"/>
              <a:buChar char="q"/>
            </a:pPr>
            <a:endParaRPr lang="en-GB" sz="1400" dirty="0" smtClean="0">
              <a:cs typeface="Arial" panose="020B0604020202020204" pitchFamily="34" charset="0"/>
            </a:endParaRPr>
          </a:p>
          <a:p>
            <a:pPr marL="342900" indent="-342900" algn="just">
              <a:buClr>
                <a:srgbClr val="FF9900"/>
              </a:buClr>
              <a:buFont typeface="Wingdings" panose="05000000000000000000" pitchFamily="2" charset="2"/>
              <a:buChar char="q"/>
            </a:pPr>
            <a:r>
              <a:rPr lang="en-GB" sz="2000" dirty="0" smtClean="0">
                <a:cs typeface="Arial" panose="020B0604020202020204" pitchFamily="34" charset="0"/>
              </a:rPr>
              <a:t>However, rapid advances in understanding the pathobiology  have led to new therapeutic target identification</a:t>
            </a:r>
          </a:p>
          <a:p>
            <a:pPr marL="342900" indent="-342900" algn="just">
              <a:buClr>
                <a:srgbClr val="FF9900"/>
              </a:buClr>
              <a:buFont typeface="Wingdings" panose="05000000000000000000" pitchFamily="2" charset="2"/>
              <a:buChar char="q"/>
            </a:pPr>
            <a:endParaRPr lang="en-GB" sz="1400" dirty="0">
              <a:cs typeface="Arial" panose="020B0604020202020204" pitchFamily="34" charset="0"/>
            </a:endParaRPr>
          </a:p>
          <a:p>
            <a:pPr marL="342900" indent="-342900" algn="just">
              <a:buClr>
                <a:srgbClr val="FF9900"/>
              </a:buClr>
              <a:buFont typeface="Wingdings" panose="05000000000000000000" pitchFamily="2" charset="2"/>
              <a:buChar char="q"/>
            </a:pPr>
            <a:r>
              <a:rPr lang="en-GB" sz="2000" dirty="0" smtClean="0">
                <a:cs typeface="Arial" panose="020B0604020202020204" pitchFamily="34" charset="0"/>
              </a:rPr>
              <a:t>Clinical trials to validate these targets are underway</a:t>
            </a:r>
          </a:p>
          <a:p>
            <a:pPr marL="342900" indent="-342900" algn="just">
              <a:buClr>
                <a:srgbClr val="FF9900"/>
              </a:buClr>
              <a:buFont typeface="Wingdings" panose="05000000000000000000" pitchFamily="2" charset="2"/>
              <a:buChar char="q"/>
            </a:pPr>
            <a:endParaRPr lang="en-GB" sz="1400" dirty="0">
              <a:cs typeface="Arial" panose="020B0604020202020204" pitchFamily="34" charset="0"/>
            </a:endParaRPr>
          </a:p>
          <a:p>
            <a:pPr marL="342900" indent="-342900" algn="just">
              <a:buClr>
                <a:srgbClr val="FF9900"/>
              </a:buClr>
              <a:buFont typeface="Wingdings" panose="05000000000000000000" pitchFamily="2" charset="2"/>
              <a:buChar char="q"/>
            </a:pPr>
            <a:r>
              <a:rPr lang="en-GB" sz="2000" dirty="0" smtClean="0">
                <a:cs typeface="Arial" panose="020B0604020202020204" pitchFamily="34" charset="0"/>
              </a:rPr>
              <a:t>But the relative </a:t>
            </a:r>
            <a:r>
              <a:rPr lang="en-GB" sz="2000" dirty="0" err="1" smtClean="0">
                <a:cs typeface="Arial" panose="020B0604020202020204" pitchFamily="34" charset="0"/>
              </a:rPr>
              <a:t>benefit:risk</a:t>
            </a:r>
            <a:r>
              <a:rPr lang="en-GB" sz="2000" dirty="0" smtClean="0">
                <a:cs typeface="Arial" panose="020B0604020202020204" pitchFamily="34" charset="0"/>
              </a:rPr>
              <a:t> profiles and cost effectiveness remain to be seen</a:t>
            </a:r>
            <a:endParaRPr lang="en-GB" sz="2000" dirty="0">
              <a:cs typeface="Arial" panose="020B0604020202020204" pitchFamily="34" charset="0"/>
            </a:endParaRPr>
          </a:p>
        </p:txBody>
      </p:sp>
      <p:sp>
        <p:nvSpPr>
          <p:cNvPr id="4" name="Title 3"/>
          <p:cNvSpPr>
            <a:spLocks noGrp="1"/>
          </p:cNvSpPr>
          <p:nvPr>
            <p:ph type="title"/>
          </p:nvPr>
        </p:nvSpPr>
        <p:spPr>
          <a:xfrm>
            <a:off x="714375" y="318250"/>
            <a:ext cx="7699374" cy="671189"/>
          </a:xfrm>
        </p:spPr>
        <p:txBody>
          <a:bodyPr>
            <a:normAutofit/>
          </a:bodyPr>
          <a:lstStyle/>
          <a:p>
            <a:r>
              <a:rPr lang="en-GB" dirty="0">
                <a:cs typeface="Arial" panose="020B0604020202020204" pitchFamily="34" charset="0"/>
              </a:rPr>
              <a:t>Summary and </a:t>
            </a:r>
            <a:r>
              <a:rPr lang="en-GB" dirty="0" smtClean="0">
                <a:cs typeface="Arial" panose="020B0604020202020204" pitchFamily="34" charset="0"/>
              </a:rPr>
              <a:t>conclusions</a:t>
            </a:r>
            <a:endParaRPr lang="en-GB" dirty="0"/>
          </a:p>
        </p:txBody>
      </p:sp>
    </p:spTree>
    <p:extLst>
      <p:ext uri="{BB962C8B-B14F-4D97-AF65-F5344CB8AC3E}">
        <p14:creationId xmlns:p14="http://schemas.microsoft.com/office/powerpoint/2010/main" val="24847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left)">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left)">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44196"/>
            <a:ext cx="7699374" cy="671189"/>
          </a:xfrm>
        </p:spPr>
        <p:txBody>
          <a:bodyPr/>
          <a:lstStyle/>
          <a:p>
            <a:r>
              <a:rPr lang="en-GB" smtClean="0"/>
              <a:t>RA treatment strategy</a:t>
            </a:r>
            <a:endParaRPr lang="en-GB"/>
          </a:p>
        </p:txBody>
      </p:sp>
      <p:sp>
        <p:nvSpPr>
          <p:cNvPr id="3" name="Text Placeholder 2"/>
          <p:cNvSpPr>
            <a:spLocks noGrp="1"/>
          </p:cNvSpPr>
          <p:nvPr>
            <p:ph type="body" sz="quarter" idx="13"/>
          </p:nvPr>
        </p:nvSpPr>
        <p:spPr/>
        <p:txBody>
          <a:bodyPr/>
          <a:lstStyle/>
          <a:p>
            <a:endParaRPr lang="en-GB"/>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4153921884"/>
              </p:ext>
            </p:extLst>
          </p:nvPr>
        </p:nvGraphicFramePr>
        <p:xfrm>
          <a:off x="714375" y="1227138"/>
          <a:ext cx="7699375" cy="424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956"/>
          <p:cNvSpPr/>
          <p:nvPr/>
        </p:nvSpPr>
        <p:spPr>
          <a:xfrm>
            <a:off x="0" y="6411405"/>
            <a:ext cx="9179719" cy="457938"/>
          </a:xfrm>
          <a:prstGeom prst="rect">
            <a:avLst/>
          </a:prstGeom>
          <a:ln w="12700">
            <a:miter lim="400000"/>
          </a:ln>
          <a:extLst>
            <a:ext uri="{C572A759-6A51-4108-AA02-DFA0A04FC94B}">
              <ma14:wrappingTextBoxFlag xmlns:ma14="http://schemas.microsoft.com/office/mac/drawingml/2011/main" val="1"/>
            </a:ext>
          </a:extLst>
        </p:spPr>
        <p:txBody>
          <a:bodyPr lIns="182880" tIns="26789" rIns="26789" bIns="274320" anchor="b" anchorCtr="0">
            <a:spAutoFit/>
          </a:bodyPr>
          <a:lstStyle/>
          <a:p>
            <a:pPr defTabSz="1295400">
              <a:buClr>
                <a:srgbClr val="000000"/>
              </a:buClr>
              <a:buFont typeface="Arial"/>
              <a:buNone/>
            </a:pPr>
            <a:endParaRPr lang="en-GB" sz="1000">
              <a:solidFill>
                <a:prstClr val="black"/>
              </a:solidFill>
              <a:uFill>
                <a:solidFill/>
              </a:uFill>
              <a:ea typeface="Arial"/>
              <a:cs typeface="Arial"/>
              <a:sym typeface="Arial"/>
            </a:endParaRPr>
          </a:p>
        </p:txBody>
      </p:sp>
      <p:sp>
        <p:nvSpPr>
          <p:cNvPr id="7" name="Rectangle 6"/>
          <p:cNvSpPr/>
          <p:nvPr/>
        </p:nvSpPr>
        <p:spPr>
          <a:xfrm>
            <a:off x="5855681" y="2352168"/>
            <a:ext cx="2599013" cy="2073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124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5779" y="4895439"/>
            <a:ext cx="948039" cy="646331"/>
          </a:xfrm>
          <a:prstGeom prst="rect">
            <a:avLst/>
          </a:prstGeom>
          <a:noFill/>
        </p:spPr>
        <p:txBody>
          <a:bodyPr wrap="square" rtlCol="0">
            <a:spAutoFit/>
          </a:bodyPr>
          <a:lstStyle/>
          <a:p>
            <a:pPr algn="ctr" defTabSz="457200"/>
            <a:r>
              <a:rPr lang="en-GB" sz="900" b="1" dirty="0" smtClean="0">
                <a:solidFill>
                  <a:prstClr val="black"/>
                </a:solidFill>
              </a:rPr>
              <a:t>25mg twice weekly Etanercept</a:t>
            </a:r>
            <a:r>
              <a:rPr lang="en-GB" sz="900" b="1" baseline="30000" dirty="0" smtClean="0">
                <a:solidFill>
                  <a:prstClr val="black"/>
                </a:solidFill>
              </a:rPr>
              <a:t>2</a:t>
            </a:r>
            <a:endParaRPr lang="en-GB" sz="900" b="1" baseline="30000" dirty="0">
              <a:solidFill>
                <a:prstClr val="black"/>
              </a:solidFill>
            </a:endParaRPr>
          </a:p>
          <a:p>
            <a:pPr algn="ctr" defTabSz="457200"/>
            <a:r>
              <a:rPr lang="en-GB" sz="900" b="1" dirty="0">
                <a:solidFill>
                  <a:prstClr val="black"/>
                </a:solidFill>
              </a:rPr>
              <a:t>Week 24</a:t>
            </a:r>
          </a:p>
        </p:txBody>
      </p:sp>
      <p:sp>
        <p:nvSpPr>
          <p:cNvPr id="7" name="TextBox 6"/>
          <p:cNvSpPr txBox="1"/>
          <p:nvPr/>
        </p:nvSpPr>
        <p:spPr>
          <a:xfrm>
            <a:off x="1758304" y="4896275"/>
            <a:ext cx="1015756" cy="784830"/>
          </a:xfrm>
          <a:prstGeom prst="rect">
            <a:avLst/>
          </a:prstGeom>
          <a:noFill/>
        </p:spPr>
        <p:txBody>
          <a:bodyPr wrap="square" rtlCol="0">
            <a:spAutoFit/>
          </a:bodyPr>
          <a:lstStyle/>
          <a:p>
            <a:pPr algn="ctr" defTabSz="457200"/>
            <a:r>
              <a:rPr lang="en-GB" sz="900" b="1" dirty="0" smtClean="0">
                <a:solidFill>
                  <a:prstClr val="black"/>
                </a:solidFill>
              </a:rPr>
              <a:t>3mg/kg </a:t>
            </a:r>
          </a:p>
          <a:p>
            <a:pPr algn="ctr" defTabSz="457200"/>
            <a:r>
              <a:rPr lang="en-GB" sz="900" b="1" dirty="0" smtClean="0">
                <a:solidFill>
                  <a:prstClr val="black"/>
                </a:solidFill>
              </a:rPr>
              <a:t>every 8 </a:t>
            </a:r>
            <a:r>
              <a:rPr lang="en-GB" sz="900" b="1" dirty="0" err="1" smtClean="0">
                <a:solidFill>
                  <a:prstClr val="black"/>
                </a:solidFill>
              </a:rPr>
              <a:t>wks</a:t>
            </a:r>
            <a:endParaRPr lang="en-GB" sz="900" b="1" dirty="0" smtClean="0">
              <a:solidFill>
                <a:prstClr val="black"/>
              </a:solidFill>
            </a:endParaRPr>
          </a:p>
          <a:p>
            <a:pPr algn="ctr" defTabSz="457200"/>
            <a:r>
              <a:rPr lang="en-GB" sz="900" b="1" dirty="0" smtClean="0">
                <a:solidFill>
                  <a:prstClr val="black"/>
                </a:solidFill>
              </a:rPr>
              <a:t>Infliximab</a:t>
            </a:r>
            <a:r>
              <a:rPr lang="en-GB" sz="900" b="1" baseline="30000" dirty="0" smtClean="0">
                <a:solidFill>
                  <a:prstClr val="black"/>
                </a:solidFill>
              </a:rPr>
              <a:t>3</a:t>
            </a:r>
            <a:endParaRPr lang="en-GB" sz="900" b="1" baseline="30000" dirty="0">
              <a:solidFill>
                <a:prstClr val="black"/>
              </a:solidFill>
            </a:endParaRPr>
          </a:p>
          <a:p>
            <a:pPr algn="ctr" defTabSz="457200"/>
            <a:r>
              <a:rPr lang="en-GB" sz="900" b="1" dirty="0">
                <a:solidFill>
                  <a:prstClr val="black"/>
                </a:solidFill>
              </a:rPr>
              <a:t>Week </a:t>
            </a:r>
            <a:r>
              <a:rPr lang="en-GB" sz="900" b="1" dirty="0" smtClean="0">
                <a:solidFill>
                  <a:prstClr val="black"/>
                </a:solidFill>
              </a:rPr>
              <a:t>30</a:t>
            </a:r>
          </a:p>
          <a:p>
            <a:pPr algn="ctr" defTabSz="457200"/>
            <a:r>
              <a:rPr lang="en-GB" sz="900" b="1" dirty="0" smtClean="0">
                <a:solidFill>
                  <a:prstClr val="black"/>
                </a:solidFill>
              </a:rPr>
              <a:t>IV</a:t>
            </a:r>
            <a:endParaRPr lang="en-GB" sz="900" b="1" dirty="0">
              <a:solidFill>
                <a:prstClr val="black"/>
              </a:solidFill>
            </a:endParaRPr>
          </a:p>
        </p:txBody>
      </p:sp>
      <p:sp>
        <p:nvSpPr>
          <p:cNvPr id="6" name="TextBox 5"/>
          <p:cNvSpPr txBox="1"/>
          <p:nvPr/>
        </p:nvSpPr>
        <p:spPr>
          <a:xfrm>
            <a:off x="2578545" y="4887941"/>
            <a:ext cx="947381" cy="646331"/>
          </a:xfrm>
          <a:prstGeom prst="rect">
            <a:avLst/>
          </a:prstGeom>
          <a:noFill/>
        </p:spPr>
        <p:txBody>
          <a:bodyPr wrap="square" rtlCol="0">
            <a:spAutoFit/>
          </a:bodyPr>
          <a:lstStyle/>
          <a:p>
            <a:pPr algn="ctr" defTabSz="457200"/>
            <a:r>
              <a:rPr lang="en-GB" sz="900" b="1" dirty="0" smtClean="0">
                <a:solidFill>
                  <a:prstClr val="black"/>
                </a:solidFill>
              </a:rPr>
              <a:t>40mg every other </a:t>
            </a:r>
            <a:r>
              <a:rPr lang="en-GB" sz="900" b="1" dirty="0" err="1" smtClean="0">
                <a:solidFill>
                  <a:prstClr val="black"/>
                </a:solidFill>
              </a:rPr>
              <a:t>wk</a:t>
            </a:r>
            <a:r>
              <a:rPr lang="en-GB" sz="900" b="1" dirty="0" smtClean="0">
                <a:solidFill>
                  <a:prstClr val="black"/>
                </a:solidFill>
              </a:rPr>
              <a:t> </a:t>
            </a:r>
            <a:r>
              <a:rPr lang="en-GB" sz="900" b="1" dirty="0" err="1" smtClean="0">
                <a:solidFill>
                  <a:prstClr val="black"/>
                </a:solidFill>
              </a:rPr>
              <a:t>Adalimumab</a:t>
            </a:r>
            <a:r>
              <a:rPr lang="en-GB" sz="900" b="1" dirty="0" smtClean="0">
                <a:solidFill>
                  <a:prstClr val="black"/>
                </a:solidFill>
              </a:rPr>
              <a:t> </a:t>
            </a:r>
            <a:r>
              <a:rPr lang="en-GB" sz="900" b="1" baseline="30000" dirty="0">
                <a:solidFill>
                  <a:prstClr val="black"/>
                </a:solidFill>
              </a:rPr>
              <a:t>4</a:t>
            </a:r>
          </a:p>
          <a:p>
            <a:pPr algn="ctr" defTabSz="457200"/>
            <a:r>
              <a:rPr lang="en-GB" sz="900" b="1" dirty="0">
                <a:solidFill>
                  <a:prstClr val="black"/>
                </a:solidFill>
              </a:rPr>
              <a:t>Week 24</a:t>
            </a:r>
          </a:p>
        </p:txBody>
      </p:sp>
      <p:sp>
        <p:nvSpPr>
          <p:cNvPr id="4" name="TextBox 3"/>
          <p:cNvSpPr txBox="1"/>
          <p:nvPr/>
        </p:nvSpPr>
        <p:spPr>
          <a:xfrm>
            <a:off x="3381582" y="4899358"/>
            <a:ext cx="1100402" cy="646331"/>
          </a:xfrm>
          <a:prstGeom prst="rect">
            <a:avLst/>
          </a:prstGeom>
          <a:noFill/>
        </p:spPr>
        <p:txBody>
          <a:bodyPr wrap="square" rtlCol="0">
            <a:spAutoFit/>
          </a:bodyPr>
          <a:lstStyle/>
          <a:p>
            <a:pPr algn="ctr" defTabSz="457200"/>
            <a:r>
              <a:rPr lang="en-GB" sz="900" b="1" dirty="0" smtClean="0">
                <a:solidFill>
                  <a:prstClr val="black"/>
                </a:solidFill>
              </a:rPr>
              <a:t>200mg every</a:t>
            </a:r>
          </a:p>
          <a:p>
            <a:pPr algn="ctr" defTabSz="457200"/>
            <a:r>
              <a:rPr lang="en-GB" sz="900" b="1" dirty="0" smtClean="0">
                <a:solidFill>
                  <a:prstClr val="black"/>
                </a:solidFill>
              </a:rPr>
              <a:t> 2 weeks Certolizumab</a:t>
            </a:r>
            <a:r>
              <a:rPr lang="en-GB" sz="900" b="1" baseline="30000" dirty="0" smtClean="0">
                <a:solidFill>
                  <a:prstClr val="black"/>
                </a:solidFill>
              </a:rPr>
              <a:t>5</a:t>
            </a:r>
            <a:endParaRPr lang="en-GB" sz="900" b="1" dirty="0">
              <a:solidFill>
                <a:prstClr val="black"/>
              </a:solidFill>
            </a:endParaRPr>
          </a:p>
          <a:p>
            <a:pPr algn="ctr" defTabSz="457200"/>
            <a:r>
              <a:rPr lang="en-GB" sz="900" b="1" dirty="0">
                <a:solidFill>
                  <a:prstClr val="black"/>
                </a:solidFill>
              </a:rPr>
              <a:t>Week 24</a:t>
            </a:r>
          </a:p>
        </p:txBody>
      </p:sp>
      <p:sp>
        <p:nvSpPr>
          <p:cNvPr id="8" name="TextBox 7"/>
          <p:cNvSpPr txBox="1"/>
          <p:nvPr/>
        </p:nvSpPr>
        <p:spPr>
          <a:xfrm>
            <a:off x="4303676" y="4887936"/>
            <a:ext cx="1015756" cy="646331"/>
          </a:xfrm>
          <a:prstGeom prst="rect">
            <a:avLst/>
          </a:prstGeom>
          <a:noFill/>
        </p:spPr>
        <p:txBody>
          <a:bodyPr wrap="square" rtlCol="0">
            <a:spAutoFit/>
          </a:bodyPr>
          <a:lstStyle/>
          <a:p>
            <a:pPr algn="ctr" defTabSz="457200"/>
            <a:r>
              <a:rPr lang="en-GB" sz="900" b="1" dirty="0" smtClean="0">
                <a:solidFill>
                  <a:prstClr val="black"/>
                </a:solidFill>
              </a:rPr>
              <a:t>50mg every</a:t>
            </a:r>
          </a:p>
          <a:p>
            <a:pPr algn="ctr" defTabSz="457200"/>
            <a:r>
              <a:rPr lang="en-GB" sz="900" b="1" dirty="0" smtClean="0">
                <a:solidFill>
                  <a:prstClr val="black"/>
                </a:solidFill>
              </a:rPr>
              <a:t> 4 </a:t>
            </a:r>
            <a:r>
              <a:rPr lang="en-GB" sz="900" b="1" dirty="0" err="1" smtClean="0">
                <a:solidFill>
                  <a:prstClr val="black"/>
                </a:solidFill>
              </a:rPr>
              <a:t>wks</a:t>
            </a:r>
            <a:endParaRPr lang="en-GB" sz="900" b="1" dirty="0" smtClean="0">
              <a:solidFill>
                <a:prstClr val="black"/>
              </a:solidFill>
            </a:endParaRPr>
          </a:p>
          <a:p>
            <a:pPr algn="ctr" defTabSz="457200"/>
            <a:r>
              <a:rPr lang="en-GB" sz="900" b="1" dirty="0" smtClean="0">
                <a:solidFill>
                  <a:prstClr val="black"/>
                </a:solidFill>
              </a:rPr>
              <a:t>Golimumab</a:t>
            </a:r>
            <a:r>
              <a:rPr lang="en-GB" sz="900" b="1" baseline="30000" dirty="0" smtClean="0">
                <a:solidFill>
                  <a:prstClr val="black"/>
                </a:solidFill>
              </a:rPr>
              <a:t>6</a:t>
            </a:r>
            <a:endParaRPr lang="en-GB" sz="900" b="1" baseline="30000" dirty="0">
              <a:solidFill>
                <a:prstClr val="black"/>
              </a:solidFill>
            </a:endParaRPr>
          </a:p>
          <a:p>
            <a:pPr algn="ctr" defTabSz="457200"/>
            <a:r>
              <a:rPr lang="en-GB" sz="900" b="1" dirty="0">
                <a:solidFill>
                  <a:prstClr val="black"/>
                </a:solidFill>
              </a:rPr>
              <a:t>Week 24</a:t>
            </a:r>
          </a:p>
        </p:txBody>
      </p:sp>
      <p:sp>
        <p:nvSpPr>
          <p:cNvPr id="40" name="TextBox 39"/>
          <p:cNvSpPr txBox="1"/>
          <p:nvPr/>
        </p:nvSpPr>
        <p:spPr>
          <a:xfrm>
            <a:off x="5123918" y="4887337"/>
            <a:ext cx="1015756" cy="507831"/>
          </a:xfrm>
          <a:prstGeom prst="rect">
            <a:avLst/>
          </a:prstGeom>
          <a:noFill/>
        </p:spPr>
        <p:txBody>
          <a:bodyPr wrap="square" rtlCol="0">
            <a:spAutoFit/>
          </a:bodyPr>
          <a:lstStyle/>
          <a:p>
            <a:pPr algn="ctr" defTabSz="457200"/>
            <a:r>
              <a:rPr lang="en-GB" sz="900" b="1" dirty="0" smtClean="0">
                <a:solidFill>
                  <a:prstClr val="black"/>
                </a:solidFill>
              </a:rPr>
              <a:t>100mg/day</a:t>
            </a:r>
          </a:p>
          <a:p>
            <a:pPr algn="ctr" defTabSz="457200"/>
            <a:r>
              <a:rPr lang="en-GB" sz="900" b="1" dirty="0" smtClean="0">
                <a:solidFill>
                  <a:prstClr val="black"/>
                </a:solidFill>
              </a:rPr>
              <a:t>Anakinra</a:t>
            </a:r>
            <a:r>
              <a:rPr lang="en-GB" sz="900" b="1" baseline="30000" dirty="0" smtClean="0">
                <a:solidFill>
                  <a:prstClr val="black"/>
                </a:solidFill>
              </a:rPr>
              <a:t>7</a:t>
            </a:r>
            <a:endParaRPr lang="en-GB" sz="900" b="1" baseline="30000" dirty="0">
              <a:solidFill>
                <a:prstClr val="black"/>
              </a:solidFill>
            </a:endParaRPr>
          </a:p>
          <a:p>
            <a:pPr algn="ctr" defTabSz="457200"/>
            <a:r>
              <a:rPr lang="en-GB" sz="900" b="1" dirty="0">
                <a:solidFill>
                  <a:prstClr val="black"/>
                </a:solidFill>
              </a:rPr>
              <a:t>Week 24</a:t>
            </a:r>
          </a:p>
        </p:txBody>
      </p:sp>
      <p:sp>
        <p:nvSpPr>
          <p:cNvPr id="41" name="TextBox 40"/>
          <p:cNvSpPr txBox="1"/>
          <p:nvPr/>
        </p:nvSpPr>
        <p:spPr>
          <a:xfrm>
            <a:off x="5944160" y="4890482"/>
            <a:ext cx="1015756" cy="784830"/>
          </a:xfrm>
          <a:prstGeom prst="rect">
            <a:avLst/>
          </a:prstGeom>
          <a:noFill/>
        </p:spPr>
        <p:txBody>
          <a:bodyPr wrap="square" rtlCol="0">
            <a:spAutoFit/>
          </a:bodyPr>
          <a:lstStyle/>
          <a:p>
            <a:pPr algn="ctr" defTabSz="457200"/>
            <a:r>
              <a:rPr lang="en-GB" sz="900" b="1" dirty="0" smtClean="0">
                <a:solidFill>
                  <a:prstClr val="black"/>
                </a:solidFill>
              </a:rPr>
              <a:t>1000mg </a:t>
            </a:r>
          </a:p>
          <a:p>
            <a:pPr algn="ctr" defTabSz="457200"/>
            <a:r>
              <a:rPr lang="en-GB" sz="900" b="1" dirty="0" smtClean="0">
                <a:solidFill>
                  <a:prstClr val="black"/>
                </a:solidFill>
              </a:rPr>
              <a:t>day 1 &amp; day 15</a:t>
            </a:r>
          </a:p>
          <a:p>
            <a:pPr algn="ctr" defTabSz="457200"/>
            <a:r>
              <a:rPr lang="en-GB" sz="900" b="1" dirty="0" smtClean="0">
                <a:solidFill>
                  <a:prstClr val="black"/>
                </a:solidFill>
              </a:rPr>
              <a:t> Rituximab</a:t>
            </a:r>
            <a:r>
              <a:rPr lang="en-GB" sz="900" b="1" baseline="30000" dirty="0" smtClean="0">
                <a:solidFill>
                  <a:prstClr val="black"/>
                </a:solidFill>
              </a:rPr>
              <a:t>8</a:t>
            </a:r>
            <a:endParaRPr lang="en-GB" sz="900" b="1" baseline="30000" dirty="0">
              <a:solidFill>
                <a:prstClr val="black"/>
              </a:solidFill>
            </a:endParaRPr>
          </a:p>
          <a:p>
            <a:pPr algn="ctr" defTabSz="457200"/>
            <a:r>
              <a:rPr lang="en-GB" sz="900" b="1" dirty="0">
                <a:solidFill>
                  <a:prstClr val="black"/>
                </a:solidFill>
              </a:rPr>
              <a:t>Week </a:t>
            </a:r>
            <a:r>
              <a:rPr lang="en-GB" sz="900" b="1" dirty="0" smtClean="0">
                <a:solidFill>
                  <a:prstClr val="black"/>
                </a:solidFill>
              </a:rPr>
              <a:t>24</a:t>
            </a:r>
          </a:p>
          <a:p>
            <a:pPr algn="ctr" defTabSz="457200"/>
            <a:r>
              <a:rPr lang="en-GB" sz="900" b="1" dirty="0" smtClean="0">
                <a:solidFill>
                  <a:prstClr val="black"/>
                </a:solidFill>
              </a:rPr>
              <a:t>IV</a:t>
            </a:r>
            <a:endParaRPr lang="en-GB" sz="900" b="1" dirty="0">
              <a:solidFill>
                <a:prstClr val="black"/>
              </a:solidFill>
            </a:endParaRPr>
          </a:p>
        </p:txBody>
      </p:sp>
      <p:sp>
        <p:nvSpPr>
          <p:cNvPr id="42" name="TextBox 41"/>
          <p:cNvSpPr txBox="1"/>
          <p:nvPr/>
        </p:nvSpPr>
        <p:spPr>
          <a:xfrm>
            <a:off x="6779337" y="4895439"/>
            <a:ext cx="1015756" cy="784830"/>
          </a:xfrm>
          <a:prstGeom prst="rect">
            <a:avLst/>
          </a:prstGeom>
          <a:noFill/>
        </p:spPr>
        <p:txBody>
          <a:bodyPr wrap="square" rtlCol="0">
            <a:spAutoFit/>
          </a:bodyPr>
          <a:lstStyle/>
          <a:p>
            <a:pPr algn="ctr" defTabSz="457200"/>
            <a:r>
              <a:rPr lang="en-GB" sz="900" b="1" dirty="0" smtClean="0">
                <a:solidFill>
                  <a:prstClr val="black"/>
                </a:solidFill>
              </a:rPr>
              <a:t>10mg/kg once monthly</a:t>
            </a:r>
          </a:p>
          <a:p>
            <a:pPr algn="ctr" defTabSz="457200"/>
            <a:r>
              <a:rPr lang="en-GB" sz="900" b="1" dirty="0" smtClean="0">
                <a:solidFill>
                  <a:prstClr val="black"/>
                </a:solidFill>
              </a:rPr>
              <a:t>Abatacept</a:t>
            </a:r>
            <a:r>
              <a:rPr lang="en-GB" sz="900" b="1" baseline="30000" dirty="0" smtClean="0">
                <a:solidFill>
                  <a:prstClr val="black"/>
                </a:solidFill>
              </a:rPr>
              <a:t>9</a:t>
            </a:r>
            <a:endParaRPr lang="en-GB" sz="900" b="1" baseline="30000" dirty="0">
              <a:solidFill>
                <a:prstClr val="black"/>
              </a:solidFill>
            </a:endParaRPr>
          </a:p>
          <a:p>
            <a:pPr algn="ctr" defTabSz="457200"/>
            <a:r>
              <a:rPr lang="en-GB" sz="900" b="1" dirty="0">
                <a:solidFill>
                  <a:prstClr val="black"/>
                </a:solidFill>
              </a:rPr>
              <a:t>Week 24</a:t>
            </a:r>
          </a:p>
          <a:p>
            <a:pPr algn="ctr" defTabSz="457200"/>
            <a:r>
              <a:rPr lang="en-GB" sz="900" b="1" dirty="0">
                <a:solidFill>
                  <a:prstClr val="black"/>
                </a:solidFill>
              </a:rPr>
              <a:t>IV</a:t>
            </a:r>
          </a:p>
        </p:txBody>
      </p:sp>
      <p:sp>
        <p:nvSpPr>
          <p:cNvPr id="43" name="TextBox 42"/>
          <p:cNvSpPr txBox="1"/>
          <p:nvPr/>
        </p:nvSpPr>
        <p:spPr>
          <a:xfrm>
            <a:off x="7584648" y="4901469"/>
            <a:ext cx="1015756" cy="784830"/>
          </a:xfrm>
          <a:prstGeom prst="rect">
            <a:avLst/>
          </a:prstGeom>
          <a:noFill/>
        </p:spPr>
        <p:txBody>
          <a:bodyPr wrap="square" rtlCol="0">
            <a:spAutoFit/>
          </a:bodyPr>
          <a:lstStyle/>
          <a:p>
            <a:pPr algn="ctr" defTabSz="457200"/>
            <a:r>
              <a:rPr lang="en-GB" sz="900" b="1" dirty="0" smtClean="0">
                <a:solidFill>
                  <a:prstClr val="black"/>
                </a:solidFill>
              </a:rPr>
              <a:t>8mg/kg every </a:t>
            </a:r>
          </a:p>
          <a:p>
            <a:pPr algn="ctr" defTabSz="457200"/>
            <a:r>
              <a:rPr lang="en-GB" sz="900" b="1" dirty="0" smtClean="0">
                <a:solidFill>
                  <a:prstClr val="black"/>
                </a:solidFill>
              </a:rPr>
              <a:t>4 </a:t>
            </a:r>
            <a:r>
              <a:rPr lang="en-GB" sz="900" b="1" dirty="0" err="1" smtClean="0">
                <a:solidFill>
                  <a:prstClr val="black"/>
                </a:solidFill>
              </a:rPr>
              <a:t>wks</a:t>
            </a:r>
            <a:endParaRPr lang="en-GB" sz="900" b="1" dirty="0" smtClean="0">
              <a:solidFill>
                <a:prstClr val="black"/>
              </a:solidFill>
            </a:endParaRPr>
          </a:p>
          <a:p>
            <a:pPr algn="ctr" defTabSz="457200"/>
            <a:r>
              <a:rPr lang="en-GB" sz="900" b="1" dirty="0" smtClean="0">
                <a:solidFill>
                  <a:prstClr val="black"/>
                </a:solidFill>
              </a:rPr>
              <a:t>Tocilizumab</a:t>
            </a:r>
            <a:r>
              <a:rPr lang="en-GB" sz="900" b="1" baseline="30000" dirty="0" smtClean="0">
                <a:solidFill>
                  <a:prstClr val="black"/>
                </a:solidFill>
              </a:rPr>
              <a:t>10</a:t>
            </a:r>
            <a:endParaRPr lang="en-GB" sz="900" b="1" baseline="30000" dirty="0">
              <a:solidFill>
                <a:prstClr val="black"/>
              </a:solidFill>
            </a:endParaRPr>
          </a:p>
          <a:p>
            <a:pPr algn="ctr" defTabSz="457200"/>
            <a:r>
              <a:rPr lang="en-GB" sz="900" b="1" dirty="0">
                <a:solidFill>
                  <a:prstClr val="black"/>
                </a:solidFill>
              </a:rPr>
              <a:t>Week 24</a:t>
            </a:r>
          </a:p>
          <a:p>
            <a:pPr algn="ctr" defTabSz="457200"/>
            <a:r>
              <a:rPr lang="en-GB" sz="900" b="1" dirty="0">
                <a:solidFill>
                  <a:prstClr val="black"/>
                </a:solidFill>
              </a:rPr>
              <a:t>IV</a:t>
            </a:r>
          </a:p>
        </p:txBody>
      </p:sp>
      <p:graphicFrame>
        <p:nvGraphicFramePr>
          <p:cNvPr id="3" name="Chart 2"/>
          <p:cNvGraphicFramePr/>
          <p:nvPr>
            <p:extLst>
              <p:ext uri="{D42A27DB-BD31-4B8C-83A1-F6EECF244321}">
                <p14:modId xmlns:p14="http://schemas.microsoft.com/office/powerpoint/2010/main" val="2201475344"/>
              </p:ext>
            </p:extLst>
          </p:nvPr>
        </p:nvGraphicFramePr>
        <p:xfrm>
          <a:off x="518141" y="1444859"/>
          <a:ext cx="8117858" cy="36586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GB" b="0" dirty="0" smtClean="0"/>
              <a:t>ACR50 response at wk 24/30 of biologic </a:t>
            </a:r>
            <a:r>
              <a:rPr lang="en-GB" dirty="0" smtClean="0"/>
              <a:t>a</a:t>
            </a:r>
            <a:r>
              <a:rPr lang="en-GB" b="0" dirty="0" smtClean="0"/>
              <a:t>gents </a:t>
            </a:r>
            <a:r>
              <a:rPr lang="en-GB" dirty="0" smtClean="0"/>
              <a:t>p</a:t>
            </a:r>
            <a:r>
              <a:rPr lang="en-GB" b="0" dirty="0" smtClean="0"/>
              <a:t>lus MTX for MTX-IR patients</a:t>
            </a:r>
            <a:endParaRPr lang="en-GB" b="0" dirty="0"/>
          </a:p>
        </p:txBody>
      </p:sp>
      <p:sp>
        <p:nvSpPr>
          <p:cNvPr id="14" name="Text Placeholder 13"/>
          <p:cNvSpPr>
            <a:spLocks noGrp="1"/>
          </p:cNvSpPr>
          <p:nvPr>
            <p:ph type="body" sz="quarter" idx="13"/>
          </p:nvPr>
        </p:nvSpPr>
        <p:spPr>
          <a:xfrm>
            <a:off x="714375" y="6021288"/>
            <a:ext cx="7699374" cy="508317"/>
          </a:xfrm>
        </p:spPr>
        <p:txBody>
          <a:bodyPr/>
          <a:lstStyle/>
          <a:p>
            <a:pPr lvl="0"/>
            <a:r>
              <a:rPr lang="en-GB" dirty="0" smtClean="0"/>
              <a:t>1. Burmester GR et al. </a:t>
            </a:r>
            <a:r>
              <a:rPr lang="en-GB" i="1" dirty="0" smtClean="0"/>
              <a:t>Rheumatology. </a:t>
            </a:r>
            <a:r>
              <a:rPr lang="en-GB" dirty="0" smtClean="0"/>
              <a:t>2013;</a:t>
            </a:r>
            <a:r>
              <a:rPr lang="en-GB" b="1" dirty="0" smtClean="0"/>
              <a:t>10</a:t>
            </a:r>
            <a:r>
              <a:rPr lang="en-GB" dirty="0" smtClean="0"/>
              <a:t>(2):77-88. 2. Weinblatt ME et al. </a:t>
            </a:r>
            <a:r>
              <a:rPr lang="en-GB" i="1" dirty="0" smtClean="0"/>
              <a:t>N Engl J Med</a:t>
            </a:r>
            <a:r>
              <a:rPr lang="en-GB" dirty="0" smtClean="0"/>
              <a:t>. 1999;</a:t>
            </a:r>
            <a:r>
              <a:rPr lang="en-GB" b="1" dirty="0" smtClean="0"/>
              <a:t>340</a:t>
            </a:r>
            <a:r>
              <a:rPr lang="en-GB" dirty="0" smtClean="0"/>
              <a:t>(4):253-259. 3. </a:t>
            </a:r>
            <a:r>
              <a:rPr lang="en-GB" dirty="0" err="1" smtClean="0"/>
              <a:t>Maini</a:t>
            </a:r>
            <a:r>
              <a:rPr lang="en-GB" dirty="0" smtClean="0"/>
              <a:t> R et al. </a:t>
            </a:r>
            <a:r>
              <a:rPr lang="en-GB" i="1" dirty="0" smtClean="0"/>
              <a:t>Lancet. </a:t>
            </a:r>
            <a:r>
              <a:rPr lang="en-GB" dirty="0" smtClean="0"/>
              <a:t>1999;</a:t>
            </a:r>
            <a:r>
              <a:rPr lang="en-GB" b="1" dirty="0" smtClean="0"/>
              <a:t>354</a:t>
            </a:r>
            <a:r>
              <a:rPr lang="en-GB" dirty="0" smtClean="0"/>
              <a:t>(9194):1932-1939. 4. Keystone EC et al. </a:t>
            </a:r>
            <a:r>
              <a:rPr lang="en-GB" i="1" dirty="0" smtClean="0"/>
              <a:t>Arthritis Rheum</a:t>
            </a:r>
            <a:r>
              <a:rPr lang="en-GB" dirty="0" smtClean="0"/>
              <a:t>. 2004;</a:t>
            </a:r>
            <a:r>
              <a:rPr lang="en-GB" b="1" dirty="0" smtClean="0"/>
              <a:t>50</a:t>
            </a:r>
            <a:r>
              <a:rPr lang="en-GB" dirty="0" smtClean="0"/>
              <a:t>(5);1400-1411. 5. Keystone E et al. </a:t>
            </a:r>
            <a:r>
              <a:rPr lang="en-GB" i="1" dirty="0" smtClean="0"/>
              <a:t>Arthritis Rheum</a:t>
            </a:r>
            <a:r>
              <a:rPr lang="en-GB" dirty="0" smtClean="0"/>
              <a:t>. 2008;</a:t>
            </a:r>
            <a:r>
              <a:rPr lang="en-GB" b="1" dirty="0" smtClean="0"/>
              <a:t>58</a:t>
            </a:r>
            <a:r>
              <a:rPr lang="en-GB" dirty="0" smtClean="0"/>
              <a:t>(11):3319-3329. 6. Keystone EC et al. </a:t>
            </a:r>
            <a:r>
              <a:rPr lang="en-GB" i="1" dirty="0" smtClean="0"/>
              <a:t>Ann Rheum Dis</a:t>
            </a:r>
            <a:r>
              <a:rPr lang="en-GB" dirty="0" smtClean="0"/>
              <a:t>. 2009;</a:t>
            </a:r>
            <a:r>
              <a:rPr lang="en-GB" b="1" dirty="0" smtClean="0"/>
              <a:t>68</a:t>
            </a:r>
            <a:r>
              <a:rPr lang="en-GB" dirty="0" smtClean="0"/>
              <a:t>(6):789-796. 7. Cohen S et al. </a:t>
            </a:r>
            <a:r>
              <a:rPr lang="en-GB" i="1" dirty="0" smtClean="0"/>
              <a:t>Ann Rheum Dis. </a:t>
            </a:r>
            <a:r>
              <a:rPr lang="en-GB" dirty="0" smtClean="0"/>
              <a:t>2004;</a:t>
            </a:r>
            <a:r>
              <a:rPr lang="en-GB" i="1" dirty="0" smtClean="0"/>
              <a:t>63(9):</a:t>
            </a:r>
            <a:r>
              <a:rPr lang="en-GB" dirty="0" smtClean="0"/>
              <a:t>1062-1068. 8. Edwards JCW et al. </a:t>
            </a:r>
            <a:r>
              <a:rPr lang="en-GB" i="1" dirty="0" smtClean="0"/>
              <a:t>N Engl J Med. </a:t>
            </a:r>
            <a:r>
              <a:rPr lang="en-GB" dirty="0" smtClean="0"/>
              <a:t>2004;</a:t>
            </a:r>
            <a:r>
              <a:rPr lang="en-GB" b="1" dirty="0" smtClean="0"/>
              <a:t>350</a:t>
            </a:r>
            <a:r>
              <a:rPr lang="en-GB" dirty="0" smtClean="0"/>
              <a:t>(25):2572-2581. 9. Kremer JM et al. </a:t>
            </a:r>
            <a:r>
              <a:rPr lang="en-GB" i="1" dirty="0" smtClean="0"/>
              <a:t>Ann Intern Med. </a:t>
            </a:r>
            <a:r>
              <a:rPr lang="en-GB" dirty="0" smtClean="0"/>
              <a:t>2006;</a:t>
            </a:r>
            <a:r>
              <a:rPr lang="en-GB" b="1" dirty="0" smtClean="0"/>
              <a:t>144</a:t>
            </a:r>
            <a:r>
              <a:rPr lang="en-GB" dirty="0" smtClean="0"/>
              <a:t>(12):865-876. 10. Smolen JS et al. </a:t>
            </a:r>
            <a:r>
              <a:rPr lang="en-GB" i="1" dirty="0" smtClean="0"/>
              <a:t>Lancet. </a:t>
            </a:r>
            <a:r>
              <a:rPr lang="en-GB" dirty="0" smtClean="0"/>
              <a:t>2008;</a:t>
            </a:r>
            <a:r>
              <a:rPr lang="en-GB" b="1" dirty="0" smtClean="0"/>
              <a:t>371</a:t>
            </a:r>
            <a:r>
              <a:rPr lang="en-GB" dirty="0" smtClean="0"/>
              <a:t>(9617):987-997. </a:t>
            </a:r>
            <a:endParaRPr lang="en-GB" dirty="0"/>
          </a:p>
        </p:txBody>
      </p:sp>
      <p:sp>
        <p:nvSpPr>
          <p:cNvPr id="9" name="TextBox 8"/>
          <p:cNvSpPr txBox="1"/>
          <p:nvPr/>
        </p:nvSpPr>
        <p:spPr>
          <a:xfrm rot="16200000">
            <a:off x="-393108" y="2956304"/>
            <a:ext cx="1678393" cy="307777"/>
          </a:xfrm>
          <a:prstGeom prst="rect">
            <a:avLst/>
          </a:prstGeom>
          <a:noFill/>
        </p:spPr>
        <p:txBody>
          <a:bodyPr wrap="square" rtlCol="0">
            <a:spAutoFit/>
          </a:bodyPr>
          <a:lstStyle/>
          <a:p>
            <a:pPr algn="ctr" defTabSz="457200"/>
            <a:r>
              <a:rPr lang="en-GB" sz="1400" b="1" dirty="0">
                <a:solidFill>
                  <a:prstClr val="black"/>
                </a:solidFill>
              </a:rPr>
              <a:t>Patients (%)</a:t>
            </a:r>
          </a:p>
        </p:txBody>
      </p:sp>
      <p:sp>
        <p:nvSpPr>
          <p:cNvPr id="10" name="Rectangle 9"/>
          <p:cNvSpPr/>
          <p:nvPr/>
        </p:nvSpPr>
        <p:spPr>
          <a:xfrm>
            <a:off x="6828638" y="1408512"/>
            <a:ext cx="162521" cy="160002"/>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11" name="TextBox 10"/>
          <p:cNvSpPr txBox="1"/>
          <p:nvPr/>
        </p:nvSpPr>
        <p:spPr>
          <a:xfrm>
            <a:off x="6975565" y="1343994"/>
            <a:ext cx="1134242" cy="276999"/>
          </a:xfrm>
          <a:prstGeom prst="rect">
            <a:avLst/>
          </a:prstGeom>
          <a:noFill/>
          <a:ln>
            <a:noFill/>
          </a:ln>
        </p:spPr>
        <p:txBody>
          <a:bodyPr wrap="square" rtlCol="0">
            <a:spAutoFit/>
          </a:bodyPr>
          <a:lstStyle/>
          <a:p>
            <a:pPr defTabSz="457200"/>
            <a:r>
              <a:rPr lang="en-GB" sz="1200" dirty="0">
                <a:solidFill>
                  <a:prstClr val="black"/>
                </a:solidFill>
              </a:rPr>
              <a:t>PBO + MTX</a:t>
            </a:r>
          </a:p>
        </p:txBody>
      </p:sp>
      <p:sp>
        <p:nvSpPr>
          <p:cNvPr id="13" name="TextBox 12"/>
          <p:cNvSpPr txBox="1"/>
          <p:nvPr/>
        </p:nvSpPr>
        <p:spPr>
          <a:xfrm>
            <a:off x="6975565" y="1550651"/>
            <a:ext cx="1134242" cy="276999"/>
          </a:xfrm>
          <a:prstGeom prst="rect">
            <a:avLst/>
          </a:prstGeom>
          <a:noFill/>
          <a:ln>
            <a:noFill/>
          </a:ln>
        </p:spPr>
        <p:txBody>
          <a:bodyPr wrap="square" rtlCol="0">
            <a:spAutoFit/>
          </a:bodyPr>
          <a:lstStyle/>
          <a:p>
            <a:pPr defTabSz="457200"/>
            <a:r>
              <a:rPr lang="en-GB" sz="1200" dirty="0">
                <a:solidFill>
                  <a:prstClr val="black"/>
                </a:solidFill>
              </a:rPr>
              <a:t>TNFi + MTX</a:t>
            </a:r>
          </a:p>
        </p:txBody>
      </p:sp>
      <p:sp>
        <p:nvSpPr>
          <p:cNvPr id="44" name="TextBox 43"/>
          <p:cNvSpPr txBox="1"/>
          <p:nvPr/>
        </p:nvSpPr>
        <p:spPr>
          <a:xfrm>
            <a:off x="3692573" y="1346559"/>
            <a:ext cx="2020105" cy="553998"/>
          </a:xfrm>
          <a:prstGeom prst="rect">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defPPr>
              <a:defRPr lang="en-US"/>
            </a:defPPr>
            <a:lvl1pPr algn="ctr">
              <a:lnSpc>
                <a:spcPts val="1800"/>
              </a:lnSpc>
              <a:defRPr>
                <a:solidFill>
                  <a:srgbClr val="1D397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200"/>
            <a:r>
              <a:rPr lang="en-GB" dirty="0" smtClean="0"/>
              <a:t>ACR50</a:t>
            </a:r>
          </a:p>
          <a:p>
            <a:pPr defTabSz="457200"/>
            <a:r>
              <a:rPr lang="en-GB" dirty="0" smtClean="0"/>
              <a:t>(Secondary Endpoint)</a:t>
            </a:r>
            <a:endParaRPr lang="en-GB" dirty="0"/>
          </a:p>
        </p:txBody>
      </p:sp>
      <p:sp>
        <p:nvSpPr>
          <p:cNvPr id="58" name="Rectangle 57"/>
          <p:cNvSpPr/>
          <p:nvPr/>
        </p:nvSpPr>
        <p:spPr>
          <a:xfrm>
            <a:off x="6828638" y="1818771"/>
            <a:ext cx="162521" cy="160002"/>
          </a:xfrm>
          <a:prstGeom prst="rect">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59" name="TextBox 58"/>
          <p:cNvSpPr txBox="1"/>
          <p:nvPr/>
        </p:nvSpPr>
        <p:spPr>
          <a:xfrm>
            <a:off x="6975565" y="1757957"/>
            <a:ext cx="1570489" cy="276999"/>
          </a:xfrm>
          <a:prstGeom prst="rect">
            <a:avLst/>
          </a:prstGeom>
          <a:noFill/>
        </p:spPr>
        <p:txBody>
          <a:bodyPr wrap="square" rtlCol="0">
            <a:spAutoFit/>
          </a:bodyPr>
          <a:lstStyle/>
          <a:p>
            <a:pPr defTabSz="457200"/>
            <a:r>
              <a:rPr lang="en-GB" sz="1200" dirty="0">
                <a:solidFill>
                  <a:prstClr val="black"/>
                </a:solidFill>
              </a:rPr>
              <a:t>Non-TNFi + MTX</a:t>
            </a:r>
          </a:p>
        </p:txBody>
      </p:sp>
      <p:sp>
        <p:nvSpPr>
          <p:cNvPr id="15" name="TextBox 14"/>
          <p:cNvSpPr txBox="1"/>
          <p:nvPr/>
        </p:nvSpPr>
        <p:spPr>
          <a:xfrm>
            <a:off x="4018184" y="2061068"/>
            <a:ext cx="1407758" cy="523220"/>
          </a:xfrm>
          <a:prstGeom prst="rect">
            <a:avLst/>
          </a:prstGeom>
          <a:noFill/>
          <a:ln w="38100">
            <a:solidFill>
              <a:srgbClr val="FF0000"/>
            </a:solidFill>
          </a:ln>
        </p:spPr>
        <p:txBody>
          <a:bodyPr wrap="none" rtlCol="0">
            <a:spAutoFit/>
          </a:bodyPr>
          <a:lstStyle/>
          <a:p>
            <a:pPr defTabSz="457200"/>
            <a:r>
              <a:rPr lang="en-GB" sz="2800" dirty="0">
                <a:solidFill>
                  <a:srgbClr val="FF0000"/>
                </a:solidFill>
              </a:rPr>
              <a:t>60:</a:t>
            </a:r>
            <a:r>
              <a:rPr lang="en-GB" sz="2800" b="1" dirty="0">
                <a:solidFill>
                  <a:srgbClr val="FF0000"/>
                </a:solidFill>
              </a:rPr>
              <a:t>40</a:t>
            </a:r>
            <a:r>
              <a:rPr lang="en-GB" sz="2800" dirty="0">
                <a:solidFill>
                  <a:srgbClr val="FF0000"/>
                </a:solidFill>
              </a:rPr>
              <a:t>:20</a:t>
            </a:r>
            <a:r>
              <a:rPr lang="en-GB" sz="2000" baseline="42000" dirty="0">
                <a:solidFill>
                  <a:srgbClr val="FF0000"/>
                </a:solidFill>
              </a:rPr>
              <a:t>1</a:t>
            </a:r>
          </a:p>
        </p:txBody>
      </p:sp>
      <p:cxnSp>
        <p:nvCxnSpPr>
          <p:cNvPr id="18" name="Straight Arrow Connector 17"/>
          <p:cNvCxnSpPr/>
          <p:nvPr/>
        </p:nvCxnSpPr>
        <p:spPr>
          <a:xfrm>
            <a:off x="1209675" y="2777279"/>
            <a:ext cx="7162800" cy="0"/>
          </a:xfrm>
          <a:prstGeom prst="straightConnector1">
            <a:avLst/>
          </a:prstGeom>
          <a:ln w="285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9942" y="5821814"/>
            <a:ext cx="9144000" cy="415498"/>
          </a:xfrm>
          <a:prstGeom prst="rect">
            <a:avLst/>
          </a:prstGeom>
        </p:spPr>
        <p:txBody>
          <a:bodyPr wrap="square">
            <a:spAutoFit/>
          </a:bodyPr>
          <a:lstStyle/>
          <a:p>
            <a:pPr defTabSz="457200"/>
            <a:r>
              <a:rPr lang="en-GB" sz="1050" dirty="0">
                <a:solidFill>
                  <a:prstClr val="black"/>
                </a:solidFill>
              </a:rPr>
              <a:t>ACR, American College of Rheumatology; IR, inadequate responder; PBO, placebo; TNFi, tumour necrosis factor inhibitor.</a:t>
            </a:r>
          </a:p>
          <a:p>
            <a:pPr defTabSz="457200"/>
            <a:r>
              <a:rPr lang="en-GB" sz="1050" dirty="0">
                <a:solidFill>
                  <a:prstClr val="black"/>
                </a:solidFill>
              </a:rPr>
              <a:t>*</a:t>
            </a:r>
            <a:r>
              <a:rPr lang="en-GB" sz="1050" i="1" dirty="0">
                <a:solidFill>
                  <a:prstClr val="black"/>
                </a:solidFill>
              </a:rPr>
              <a:t>p</a:t>
            </a:r>
            <a:r>
              <a:rPr lang="en-GB" sz="1050" dirty="0">
                <a:solidFill>
                  <a:prstClr val="black"/>
                </a:solidFill>
              </a:rPr>
              <a:t>&lt;0.001; </a:t>
            </a:r>
            <a:r>
              <a:rPr lang="en-GB" sz="1050" baseline="30000" dirty="0">
                <a:solidFill>
                  <a:prstClr val="black"/>
                </a:solidFill>
              </a:rPr>
              <a:t>†</a:t>
            </a:r>
            <a:r>
              <a:rPr lang="en-GB" sz="1050" i="1" dirty="0">
                <a:solidFill>
                  <a:prstClr val="black"/>
                </a:solidFill>
              </a:rPr>
              <a:t>p</a:t>
            </a:r>
            <a:r>
              <a:rPr lang="en-GB" sz="1050" dirty="0">
                <a:solidFill>
                  <a:prstClr val="black"/>
                </a:solidFill>
              </a:rPr>
              <a:t>&lt;0.01; </a:t>
            </a:r>
            <a:r>
              <a:rPr lang="en-GB" sz="1050" baseline="30000" dirty="0">
                <a:solidFill>
                  <a:prstClr val="black"/>
                </a:solidFill>
              </a:rPr>
              <a:t>‡</a:t>
            </a:r>
            <a:r>
              <a:rPr lang="en-GB" sz="1050" i="1" dirty="0">
                <a:solidFill>
                  <a:prstClr val="black"/>
                </a:solidFill>
              </a:rPr>
              <a:t>p</a:t>
            </a:r>
            <a:r>
              <a:rPr lang="en-GB" sz="1050" dirty="0">
                <a:solidFill>
                  <a:prstClr val="black"/>
                </a:solidFill>
              </a:rPr>
              <a:t>=0.005; </a:t>
            </a:r>
            <a:r>
              <a:rPr lang="en-GB" sz="1050" baseline="30000" dirty="0">
                <a:solidFill>
                  <a:prstClr val="black"/>
                </a:solidFill>
              </a:rPr>
              <a:t>§</a:t>
            </a:r>
            <a:r>
              <a:rPr lang="en-GB" sz="1050" i="1" dirty="0">
                <a:solidFill>
                  <a:prstClr val="black"/>
                </a:solidFill>
              </a:rPr>
              <a:t>p</a:t>
            </a:r>
            <a:r>
              <a:rPr lang="en-GB" sz="1050" dirty="0">
                <a:solidFill>
                  <a:prstClr val="black"/>
                </a:solidFill>
              </a:rPr>
              <a:t>&lt;0.0001. </a:t>
            </a:r>
            <a:endParaRPr lang="en-GB" sz="1400" dirty="0">
              <a:solidFill>
                <a:srgbClr val="0000FF"/>
              </a:solidFill>
            </a:endParaRPr>
          </a:p>
        </p:txBody>
      </p:sp>
      <p:sp>
        <p:nvSpPr>
          <p:cNvPr id="26" name="Rectangle 25"/>
          <p:cNvSpPr/>
          <p:nvPr/>
        </p:nvSpPr>
        <p:spPr>
          <a:xfrm>
            <a:off x="6828638" y="1623558"/>
            <a:ext cx="162521" cy="160002"/>
          </a:xfrm>
          <a:prstGeom prst="rect">
            <a:avLst/>
          </a:prstGeom>
          <a:solidFill>
            <a:srgbClr val="FF66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27" name="TextBox 26"/>
          <p:cNvSpPr txBox="1"/>
          <p:nvPr/>
        </p:nvSpPr>
        <p:spPr>
          <a:xfrm>
            <a:off x="599368" y="1060119"/>
            <a:ext cx="3527012" cy="430887"/>
          </a:xfrm>
          <a:prstGeom prst="rect">
            <a:avLst/>
          </a:prstGeom>
          <a:noFill/>
          <a:ln>
            <a:noFill/>
          </a:ln>
        </p:spPr>
        <p:txBody>
          <a:bodyPr wrap="square" rtlCol="0">
            <a:spAutoFit/>
          </a:bodyPr>
          <a:lstStyle/>
          <a:p>
            <a:r>
              <a:rPr lang="en-GB" sz="2200" b="1" dirty="0" smtClean="0">
                <a:solidFill>
                  <a:srgbClr val="0070C0"/>
                </a:solidFill>
              </a:rPr>
              <a:t>NOT HEAD TO HEAD</a:t>
            </a:r>
            <a:endParaRPr lang="en-GB" sz="2200" b="1" dirty="0">
              <a:solidFill>
                <a:srgbClr val="0070C0"/>
              </a:solidFill>
            </a:endParaRPr>
          </a:p>
        </p:txBody>
      </p:sp>
    </p:spTree>
    <p:extLst>
      <p:ext uri="{BB962C8B-B14F-4D97-AF65-F5344CB8AC3E}">
        <p14:creationId xmlns:p14="http://schemas.microsoft.com/office/powerpoint/2010/main" val="312239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s>
</file>

<file path=ppt/theme/theme1.xml><?xml version="1.0" encoding="utf-8"?>
<a:theme xmlns:a="http://schemas.openxmlformats.org/drawingml/2006/main" name="Office Theme">
  <a:themeElements>
    <a:clrScheme name="Future of RA -final">
      <a:dk1>
        <a:srgbClr val="1D3970"/>
      </a:dk1>
      <a:lt1>
        <a:sysClr val="window" lastClr="FFFFFF"/>
      </a:lt1>
      <a:dk2>
        <a:srgbClr val="1D3970"/>
      </a:dk2>
      <a:lt2>
        <a:srgbClr val="25B5EE"/>
      </a:lt2>
      <a:accent1>
        <a:srgbClr val="1D3970"/>
      </a:accent1>
      <a:accent2>
        <a:srgbClr val="262626"/>
      </a:accent2>
      <a:accent3>
        <a:srgbClr val="000000"/>
      </a:accent3>
      <a:accent4>
        <a:srgbClr val="25B5EE"/>
      </a:accent4>
      <a:accent5>
        <a:srgbClr val="1D3970"/>
      </a:accent5>
      <a:accent6>
        <a:srgbClr val="E5B75A"/>
      </a:accent6>
      <a:hlink>
        <a:srgbClr val="FFFFFF"/>
      </a:hlink>
      <a:folHlink>
        <a:srgbClr val="E5B75A"/>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FFFFFF"/>
    </a:dk1>
    <a:lt1>
      <a:srgbClr val="FFFFFF"/>
    </a:lt1>
    <a:dk2>
      <a:srgbClr val="F2F2F2"/>
    </a:dk2>
    <a:lt2>
      <a:srgbClr val="000000"/>
    </a:lt2>
    <a:accent1>
      <a:srgbClr val="53548A"/>
    </a:accent1>
    <a:accent2>
      <a:srgbClr val="438086"/>
    </a:accent2>
    <a:accent3>
      <a:srgbClr val="D9D9D9"/>
    </a:accent3>
    <a:accent4>
      <a:srgbClr val="00B0AC"/>
    </a:accent4>
    <a:accent5>
      <a:srgbClr val="FF0000"/>
    </a:accent5>
    <a:accent6>
      <a:srgbClr val="00B0F0"/>
    </a:accent6>
    <a:hlink>
      <a:srgbClr val="FFCC00"/>
    </a:hlink>
    <a:folHlink>
      <a:srgbClr val="00B0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ular">
    <a:dk1>
      <a:sysClr val="windowText" lastClr="000000"/>
    </a:dk1>
    <a:lt1>
      <a:sysClr val="window" lastClr="FFFFFF"/>
    </a:lt1>
    <a:dk2>
      <a:srgbClr val="8BA1AF"/>
    </a:dk2>
    <a:lt2>
      <a:srgbClr val="EEECE1"/>
    </a:lt2>
    <a:accent1>
      <a:srgbClr val="2D7914"/>
    </a:accent1>
    <a:accent2>
      <a:srgbClr val="C31F1C"/>
    </a:accent2>
    <a:accent3>
      <a:srgbClr val="005CB9"/>
    </a:accent3>
    <a:accent4>
      <a:srgbClr val="ED6410"/>
    </a:accent4>
    <a:accent5>
      <a:srgbClr val="C227B9"/>
    </a:accent5>
    <a:accent6>
      <a:srgbClr val="0084AD"/>
    </a:accent6>
    <a:hlink>
      <a:srgbClr val="6AA53D"/>
    </a:hlink>
    <a:folHlink>
      <a:srgbClr val="005CB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ular">
    <a:dk1>
      <a:sysClr val="windowText" lastClr="000000"/>
    </a:dk1>
    <a:lt1>
      <a:sysClr val="window" lastClr="FFFFFF"/>
    </a:lt1>
    <a:dk2>
      <a:srgbClr val="8BA1AF"/>
    </a:dk2>
    <a:lt2>
      <a:srgbClr val="EEECE1"/>
    </a:lt2>
    <a:accent1>
      <a:srgbClr val="2D7914"/>
    </a:accent1>
    <a:accent2>
      <a:srgbClr val="C31F1C"/>
    </a:accent2>
    <a:accent3>
      <a:srgbClr val="005CB9"/>
    </a:accent3>
    <a:accent4>
      <a:srgbClr val="ED6410"/>
    </a:accent4>
    <a:accent5>
      <a:srgbClr val="C227B9"/>
    </a:accent5>
    <a:accent6>
      <a:srgbClr val="0084AD"/>
    </a:accent6>
    <a:hlink>
      <a:srgbClr val="6AA53D"/>
    </a:hlink>
    <a:folHlink>
      <a:srgbClr val="005CB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ular">
    <a:dk1>
      <a:sysClr val="windowText" lastClr="000000"/>
    </a:dk1>
    <a:lt1>
      <a:sysClr val="window" lastClr="FFFFFF"/>
    </a:lt1>
    <a:dk2>
      <a:srgbClr val="8BA1AF"/>
    </a:dk2>
    <a:lt2>
      <a:srgbClr val="EEECE1"/>
    </a:lt2>
    <a:accent1>
      <a:srgbClr val="2D7914"/>
    </a:accent1>
    <a:accent2>
      <a:srgbClr val="C31F1C"/>
    </a:accent2>
    <a:accent3>
      <a:srgbClr val="005CB9"/>
    </a:accent3>
    <a:accent4>
      <a:srgbClr val="ED6410"/>
    </a:accent4>
    <a:accent5>
      <a:srgbClr val="C227B9"/>
    </a:accent5>
    <a:accent6>
      <a:srgbClr val="0084AD"/>
    </a:accent6>
    <a:hlink>
      <a:srgbClr val="6AA53D"/>
    </a:hlink>
    <a:folHlink>
      <a:srgbClr val="005CB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ular">
    <a:dk1>
      <a:sysClr val="windowText" lastClr="000000"/>
    </a:dk1>
    <a:lt1>
      <a:sysClr val="window" lastClr="FFFFFF"/>
    </a:lt1>
    <a:dk2>
      <a:srgbClr val="8BA1AF"/>
    </a:dk2>
    <a:lt2>
      <a:srgbClr val="EEECE1"/>
    </a:lt2>
    <a:accent1>
      <a:srgbClr val="2D7914"/>
    </a:accent1>
    <a:accent2>
      <a:srgbClr val="C31F1C"/>
    </a:accent2>
    <a:accent3>
      <a:srgbClr val="005CB9"/>
    </a:accent3>
    <a:accent4>
      <a:srgbClr val="ED6410"/>
    </a:accent4>
    <a:accent5>
      <a:srgbClr val="C227B9"/>
    </a:accent5>
    <a:accent6>
      <a:srgbClr val="0084AD"/>
    </a:accent6>
    <a:hlink>
      <a:srgbClr val="6AA53D"/>
    </a:hlink>
    <a:folHlink>
      <a:srgbClr val="005CB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7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7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7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7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7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7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sharepoint/v3/fields"/>
    <ds:schemaRef ds:uri="http://schemas.microsoft.com/office/2006/documentManagement/types"/>
    <ds:schemaRef ds:uri="http://purl.org/dc/term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6227</TotalTime>
  <Words>7593</Words>
  <Application>Microsoft Macintosh PowerPoint</Application>
  <PresentationFormat>On-screen Show (4:3)</PresentationFormat>
  <Paragraphs>1510</Paragraphs>
  <Slides>70</Slides>
  <Notes>70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89" baseType="lpstr">
      <vt:lpstr>Arial</vt:lpstr>
      <vt:lpstr>Arial Narrow</vt:lpstr>
      <vt:lpstr>Batang</vt:lpstr>
      <vt:lpstr>Calibri</vt:lpstr>
      <vt:lpstr>Helvetica</vt:lpstr>
      <vt:lpstr>Microsoft Sans Serif</vt:lpstr>
      <vt:lpstr>MS PGothic</vt:lpstr>
      <vt:lpstr>ＭＳ Ｐゴシック</vt:lpstr>
      <vt:lpstr>MS Sans Serif</vt:lpstr>
      <vt:lpstr>Symbol</vt:lpstr>
      <vt:lpstr>Times New Roman</vt:lpstr>
      <vt:lpstr>Times Roman</vt:lpstr>
      <vt:lpstr>Verdana</vt:lpstr>
      <vt:lpstr>Wingdings</vt:lpstr>
      <vt:lpstr>ヒラギノ角ゴ Pro W3</vt:lpstr>
      <vt:lpstr>Office Theme</vt:lpstr>
      <vt:lpstr>Arbeitsblatt</vt:lpstr>
      <vt:lpstr>Diagramm</vt:lpstr>
      <vt:lpstr>Worksheet</vt:lpstr>
      <vt:lpstr>State of the Art in Rheumatology: What’s next in RA and AS?</vt:lpstr>
      <vt:lpstr>PowerPoint Presentation</vt:lpstr>
      <vt:lpstr> Sir William Osler (b12.07.1849)- on the art of medicine</vt:lpstr>
      <vt:lpstr> Sir William Osler</vt:lpstr>
      <vt:lpstr>The problem</vt:lpstr>
      <vt:lpstr>7th Edition 1909 The principles and practice of medicine</vt:lpstr>
      <vt:lpstr>Do we really need new therapies for RA?</vt:lpstr>
      <vt:lpstr>RA treatment strategy</vt:lpstr>
      <vt:lpstr>ACR50 response at wk 24/30 of biologic agents plus MTX for MTX-IR patients</vt:lpstr>
      <vt:lpstr>ACR50 response at wk 24 for anti-TNFs + MTX in  MTX-naïve patients </vt:lpstr>
      <vt:lpstr>Limited persistence, even on TNF inhibitors</vt:lpstr>
      <vt:lpstr>Radiographic progression (mTSS) at wk 52/54 with biologics and MTX in MTX-IR and DMARD-IR patients with RA</vt:lpstr>
      <vt:lpstr>Access to innovative biologic treatments for RA in Europe: 1998-2008 LIMITED BY COST!</vt:lpstr>
      <vt:lpstr>Biosimilars: The solution? But they are not generics</vt:lpstr>
      <vt:lpstr>Manufacturing of biologics is complex¹,²</vt:lpstr>
      <vt:lpstr>There are varying degrees of bio “similarity”……</vt:lpstr>
      <vt:lpstr>  Biological product complexity:</vt:lpstr>
      <vt:lpstr>A small change can make a big difference</vt:lpstr>
      <vt:lpstr>A small change can make a big difference</vt:lpstr>
      <vt:lpstr>A small change can make a big difference</vt:lpstr>
      <vt:lpstr>A small change can make a big difference</vt:lpstr>
      <vt:lpstr>Integration of data from multiple analytical and biological tests provides complete understanding</vt:lpstr>
      <vt:lpstr>Anti-TNF biosimilars update: the most advanced products with published data. Many more on the way!</vt:lpstr>
      <vt:lpstr>Novel therapies tested in inflammatory disease</vt:lpstr>
      <vt:lpstr>Targeting inflammatory pathways: IL-6 as an example</vt:lpstr>
      <vt:lpstr>Anti-IL-6: Review of recent data</vt:lpstr>
      <vt:lpstr>Targeting inflammatory pathways: IL-6 as an example</vt:lpstr>
      <vt:lpstr>Anti-IL-6: Review of recent data</vt:lpstr>
      <vt:lpstr>Anti-IL-6 pathway: Implications for clinical practice</vt:lpstr>
      <vt:lpstr>Targeting inflammatory pathways: IL-6 as an example</vt:lpstr>
      <vt:lpstr>X-ray crystal structure confirms that ATP and tofacitinib bind at the ATP binding site</vt:lpstr>
      <vt:lpstr>JAK inhibitors: proposed selectivities described by manufacturers</vt:lpstr>
      <vt:lpstr>A wide range of different cytokines exert their effect via the JAK family</vt:lpstr>
      <vt:lpstr>Proportion of TNF-IR, DMARD-IR and MTX-naïve patients with ACR50 response</vt:lpstr>
      <vt:lpstr>Tofacitinib: rates of DAS28-4(ESR) ≤3.2 in TNF-IR, DMARD-IR and MTX-naïve RA patients</vt:lpstr>
      <vt:lpstr>Baricitinib in MTX-IR patient with RA</vt:lpstr>
      <vt:lpstr>Targeting the GM-CSF Pathway</vt:lpstr>
      <vt:lpstr>GM-CSF as a Target for Inflammation and Pain</vt:lpstr>
      <vt:lpstr>Mavrilimumab + MTX in Moderate to Severe RA</vt:lpstr>
      <vt:lpstr>MOR103 in Moderate to Severe RA</vt:lpstr>
      <vt:lpstr>Targeting spleen tyrosine kinase</vt:lpstr>
      <vt:lpstr>SYK inhibitor: Fostamatinib monotherapy data</vt:lpstr>
      <vt:lpstr>SYK inhibitor: Recent fostamatinib Phase lll data</vt:lpstr>
      <vt:lpstr>Vaccinations: The future of RA treatment?</vt:lpstr>
      <vt:lpstr>PowerPoint Presentation</vt:lpstr>
      <vt:lpstr>Factors contributing to AS pathophysiology</vt:lpstr>
      <vt:lpstr>Longitudinal relationship between disease activity and radiographic damage (ASDAS)</vt:lpstr>
      <vt:lpstr>TNF blockade has good symptomatic efficacy in SpA *</vt:lpstr>
      <vt:lpstr>ASAS40 response after 12 and 24 weeks of Certolizumab pegol  in axSpA and nr-axSpA</vt:lpstr>
      <vt:lpstr>Anti-TNF over 2 years does not inhibit radiographic progression in AS</vt:lpstr>
      <vt:lpstr>Uncoupling of inflammation and new bone formation</vt:lpstr>
      <vt:lpstr>Bisphosphonates Vs. Infliximab in Ankylosing Spondylitis Treatment </vt:lpstr>
      <vt:lpstr>Do TNF-blockers need to be given continuously?</vt:lpstr>
      <vt:lpstr>Do TNF-blockers need to be given continuously?</vt:lpstr>
      <vt:lpstr>Do TNF-blockers need to be given continuously?</vt:lpstr>
      <vt:lpstr>Treat to target algorithm in SpA</vt:lpstr>
      <vt:lpstr>Treat to target algorithm in SpA</vt:lpstr>
      <vt:lpstr>Anti-TNF treatment in axSpA:  early initiation leads to better treatment outcomes</vt:lpstr>
      <vt:lpstr>Anti-TNF treatment in axSpA:  early initiation leads to better treatment outcomes</vt:lpstr>
      <vt:lpstr>Anti-TNF treatment in axSpA:  early response leads to better treatment outcomes</vt:lpstr>
      <vt:lpstr>Duration of remission after halving Etanercept dose in AS:  A randomized, prospective, long-term, follow-up study</vt:lpstr>
      <vt:lpstr>IL-6 blockade in axSpA</vt:lpstr>
      <vt:lpstr>Assessment of short-term efficacy of tocilizumab in AS : Results of RCT trial</vt:lpstr>
      <vt:lpstr>Ankylosing Spondylitis: Products in Development</vt:lpstr>
      <vt:lpstr>IL-17A inhibition with secukinumab in AS</vt:lpstr>
      <vt:lpstr>PowerPoint Presentation</vt:lpstr>
      <vt:lpstr>Ustekinumab in 20 patients with active AS</vt:lpstr>
      <vt:lpstr>ASAS40 with other biologics in axSpA</vt:lpstr>
      <vt:lpstr>ASAS40 with other biologics in axSpA</vt:lpstr>
      <vt:lpstr>Summary and 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art in rheumatology</dc:title>
  <dc:creator>Professor Peter C. taylor</dc:creator>
  <cp:lastModifiedBy>ella stewart-holland</cp:lastModifiedBy>
  <cp:revision>37</cp:revision>
  <cp:lastPrinted>2014-11-10T16:56:47Z</cp:lastPrinted>
  <dcterms:created xsi:type="dcterms:W3CDTF">2010-04-12T23:12:02Z</dcterms:created>
  <dcterms:modified xsi:type="dcterms:W3CDTF">2015-10-14T16:39:28Z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