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r:id="rId1"/>
  </p:sldMasterIdLst>
  <p:notesMasterIdLst>
    <p:notesMasterId r:id="rId18"/>
  </p:notesMasterIdLst>
  <p:handoutMasterIdLst>
    <p:handoutMasterId r:id="rId19"/>
  </p:handoutMasterIdLst>
  <p:sldIdLst>
    <p:sldId id="256" r:id="rId2"/>
    <p:sldId id="324" r:id="rId3"/>
    <p:sldId id="330" r:id="rId4"/>
    <p:sldId id="331" r:id="rId5"/>
    <p:sldId id="333" r:id="rId6"/>
    <p:sldId id="340" r:id="rId7"/>
    <p:sldId id="325" r:id="rId8"/>
    <p:sldId id="326" r:id="rId9"/>
    <p:sldId id="329" r:id="rId10"/>
    <p:sldId id="332" r:id="rId11"/>
    <p:sldId id="352" r:id="rId12"/>
    <p:sldId id="342" r:id="rId13"/>
    <p:sldId id="354" r:id="rId14"/>
    <p:sldId id="318" r:id="rId15"/>
    <p:sldId id="319" r:id="rId16"/>
    <p:sldId id="321" r:id="rId1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en Lukenda-Lund" initials="tl"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F321"/>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1910" autoAdjust="0"/>
  </p:normalViewPr>
  <p:slideViewPr>
    <p:cSldViewPr snapToObjects="1">
      <p:cViewPr>
        <p:scale>
          <a:sx n="100" d="100"/>
          <a:sy n="100" d="100"/>
        </p:scale>
        <p:origin x="-1024" y="72"/>
      </p:cViewPr>
      <p:guideLst>
        <p:guide orient="horz" pos="3888"/>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0775B-D98B-AB46-86FA-45EE51F338C9}" type="datetimeFigureOut">
              <a:rPr lang="sv-SE" smtClean="0"/>
              <a:pPr/>
              <a:t>14-06-02</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C7CB09-2F7F-7D47-B39D-4894B91DCFB0}" type="slidenum">
              <a:rPr lang="sv-SE" smtClean="0"/>
              <a:pPr/>
              <a:t>‹Nr.›</a:t>
            </a:fld>
            <a:endParaRPr lang="sv-S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4935D-3F52-8D43-A426-DD0425D034E0}" type="datetimeFigureOut">
              <a:rPr lang="sv-SE" smtClean="0"/>
              <a:pPr/>
              <a:t>14-06-02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Klicka här för att ändra format på bakgrundstexten</a:t>
            </a:r>
          </a:p>
          <a:p>
            <a:pPr lvl="1"/>
            <a:r>
              <a:rPr lang="en-CA" smtClean="0"/>
              <a:t>Nivå två</a:t>
            </a:r>
          </a:p>
          <a:p>
            <a:pPr lvl="2"/>
            <a:r>
              <a:rPr lang="en-CA" smtClean="0"/>
              <a:t>Nivå tre</a:t>
            </a:r>
          </a:p>
          <a:p>
            <a:pPr lvl="3"/>
            <a:r>
              <a:rPr lang="en-CA" smtClean="0"/>
              <a:t>Nivå fyra</a:t>
            </a:r>
          </a:p>
          <a:p>
            <a:pPr lvl="4"/>
            <a:r>
              <a:rPr lang="en-CA"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33BC4-7ACC-8943-B5B8-96F73001A9D2}" type="slidenum">
              <a:rPr lang="sv-SE" smtClean="0"/>
              <a:pPr/>
              <a:t>‹Nr.›</a:t>
            </a:fld>
            <a:endParaRPr lang="sv-SE"/>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en-CA" sz="1000" noProof="0" dirty="0" smtClean="0">
                <a:solidFill>
                  <a:schemeClr val="tx1"/>
                </a:solidFill>
              </a:rPr>
              <a:t>Good</a:t>
            </a:r>
            <a:r>
              <a:rPr lang="en-CA" sz="1000" baseline="0" noProof="0" dirty="0" smtClean="0">
                <a:solidFill>
                  <a:schemeClr val="tx1"/>
                </a:solidFill>
              </a:rPr>
              <a:t> morning everyone,</a:t>
            </a:r>
          </a:p>
          <a:p>
            <a:r>
              <a:rPr lang="en-CA" sz="1000" baseline="0" noProof="0" dirty="0" smtClean="0">
                <a:solidFill>
                  <a:schemeClr val="tx1"/>
                </a:solidFill>
              </a:rPr>
              <a:t>Thank you to the OLTCA for allowing me to speak about the QIP with you today.</a:t>
            </a:r>
          </a:p>
          <a:p>
            <a:r>
              <a:rPr lang="en-CA" sz="1000" baseline="0" noProof="0" dirty="0" smtClean="0">
                <a:solidFill>
                  <a:schemeClr val="tx1"/>
                </a:solidFill>
              </a:rPr>
              <a:t>As we all know, </a:t>
            </a:r>
            <a:r>
              <a:rPr lang="en-CA" sz="1000" noProof="0" dirty="0" smtClean="0">
                <a:solidFill>
                  <a:schemeClr val="tx1"/>
                </a:solidFill>
              </a:rPr>
              <a:t>providing quality care is the top</a:t>
            </a:r>
            <a:r>
              <a:rPr lang="en-CA" sz="1000" baseline="0" noProof="0" dirty="0" smtClean="0">
                <a:solidFill>
                  <a:schemeClr val="tx1"/>
                </a:solidFill>
              </a:rPr>
              <a:t> priority for any home. Back in 2008/2009 quality initiatives started to become more systematic / organized with the introduction of </a:t>
            </a:r>
            <a:r>
              <a:rPr lang="en-CA" sz="1000" b="0" baseline="0" noProof="0" dirty="0" smtClean="0">
                <a:solidFill>
                  <a:schemeClr val="tx1"/>
                </a:solidFill>
              </a:rPr>
              <a:t>l</a:t>
            </a:r>
            <a:r>
              <a:rPr lang="en-CA" sz="1000" b="0" noProof="0" dirty="0" smtClean="0">
                <a:solidFill>
                  <a:schemeClr val="tx1"/>
                </a:solidFill>
              </a:rPr>
              <a:t>egacy projects for wounds, falls, etc QIIP, PUAP, FLO.</a:t>
            </a:r>
          </a:p>
          <a:p>
            <a:pPr marL="0" marR="0" indent="0" algn="l" defTabSz="457200" rtl="0" eaLnBrk="1" fontAlgn="auto" latinLnBrk="0" hangingPunct="1">
              <a:lnSpc>
                <a:spcPct val="100000"/>
              </a:lnSpc>
              <a:spcBef>
                <a:spcPts val="0"/>
              </a:spcBef>
              <a:spcAft>
                <a:spcPts val="0"/>
              </a:spcAft>
              <a:buClrTx/>
              <a:buSzTx/>
              <a:buFontTx/>
              <a:buNone/>
              <a:tabLst/>
              <a:defRPr/>
            </a:pPr>
            <a:r>
              <a:rPr lang="en-CA" sz="1000" b="0" noProof="0" dirty="0" smtClean="0">
                <a:solidFill>
                  <a:schemeClr val="tx1"/>
                </a:solidFill>
              </a:rPr>
              <a:t>Then came Residents</a:t>
            </a:r>
            <a:r>
              <a:rPr lang="en-CA" sz="1000" b="0" baseline="0" noProof="0" dirty="0" smtClean="0">
                <a:solidFill>
                  <a:schemeClr val="tx1"/>
                </a:solidFill>
              </a:rPr>
              <a:t> First among along in the Fall </a:t>
            </a:r>
            <a:r>
              <a:rPr lang="en-CA" sz="1000" b="0" baseline="0" noProof="0" dirty="0" smtClean="0">
                <a:solidFill>
                  <a:schemeClr val="tx1"/>
                </a:solidFill>
              </a:rPr>
              <a:t>2010, where </a:t>
            </a:r>
            <a:r>
              <a:rPr lang="en-CA" sz="1000" b="0" baseline="0" noProof="0" dirty="0" smtClean="0">
                <a:solidFill>
                  <a:schemeClr val="tx1"/>
                </a:solidFill>
              </a:rPr>
              <a:t>there</a:t>
            </a:r>
            <a:r>
              <a:rPr lang="en-CA" sz="1000" b="0" baseline="0" noProof="0" dirty="0" smtClean="0">
                <a:solidFill>
                  <a:schemeClr val="tx1"/>
                </a:solidFill>
              </a:rPr>
              <a:t> was </a:t>
            </a:r>
            <a:r>
              <a:rPr lang="en-CA" sz="1000" b="0" baseline="0" noProof="0" dirty="0" smtClean="0">
                <a:solidFill>
                  <a:schemeClr val="tx1"/>
                </a:solidFill>
              </a:rPr>
              <a:t>great participation. The benefits were that the homes started building a capability to plan, commit/ organize resources and showcase some results</a:t>
            </a:r>
            <a:r>
              <a:rPr lang="en-CA" sz="1000" b="0" baseline="0" noProof="0" dirty="0" smtClean="0">
                <a:solidFill>
                  <a:schemeClr val="tx1"/>
                </a:solidFill>
              </a:rPr>
              <a:t>. Building on this foundation is the QIP. </a:t>
            </a:r>
          </a:p>
          <a:p>
            <a:pPr eaLnBrk="1" hangingPunct="1"/>
            <a:r>
              <a:rPr lang="en-CA" sz="1000" b="0" baseline="0" noProof="0" dirty="0" smtClean="0">
                <a:solidFill>
                  <a:schemeClr val="tx1"/>
                </a:solidFill>
              </a:rPr>
              <a:t>And, </a:t>
            </a:r>
            <a:r>
              <a:rPr lang="en-CA" sz="1000" b="0" baseline="0" noProof="0" dirty="0" smtClean="0">
                <a:solidFill>
                  <a:schemeClr val="tx1"/>
                </a:solidFill>
              </a:rPr>
              <a:t>the MOH is requiring the homes to submit QIP </a:t>
            </a:r>
            <a:r>
              <a:rPr lang="en-CA" sz="1000" b="0" baseline="0" noProof="0" dirty="0" err="1" smtClean="0">
                <a:solidFill>
                  <a:schemeClr val="tx1"/>
                </a:solidFill>
              </a:rPr>
              <a:t>workplans</a:t>
            </a:r>
            <a:r>
              <a:rPr lang="en-CA" sz="1000" b="0" baseline="0" noProof="0" dirty="0" smtClean="0">
                <a:solidFill>
                  <a:schemeClr val="tx1"/>
                </a:solidFill>
              </a:rPr>
              <a:t> by April 1</a:t>
            </a:r>
            <a:r>
              <a:rPr lang="en-CA" sz="1000" b="0" baseline="30000" noProof="0" dirty="0" smtClean="0">
                <a:solidFill>
                  <a:schemeClr val="tx1"/>
                </a:solidFill>
              </a:rPr>
              <a:t>st</a:t>
            </a:r>
            <a:r>
              <a:rPr lang="en-CA" sz="1000" b="0" baseline="0" noProof="0" dirty="0" smtClean="0">
                <a:solidFill>
                  <a:schemeClr val="tx1"/>
                </a:solidFill>
              </a:rPr>
              <a:t>, </a:t>
            </a:r>
            <a:r>
              <a:rPr lang="en-CA" sz="1000" b="0" baseline="0" noProof="0" dirty="0" smtClean="0">
                <a:solidFill>
                  <a:schemeClr val="tx1"/>
                </a:solidFill>
              </a:rPr>
              <a:t>2015. We’re now moving into space requiring transparency</a:t>
            </a:r>
            <a:r>
              <a:rPr lang="en-CA" sz="1000" b="0" baseline="0" noProof="0" dirty="0" smtClean="0">
                <a:solidFill>
                  <a:schemeClr val="tx1"/>
                </a:solidFill>
              </a:rPr>
              <a:t>, compliance </a:t>
            </a:r>
            <a:r>
              <a:rPr lang="en-CA" sz="1000" b="0" baseline="0" noProof="0" dirty="0" smtClean="0">
                <a:solidFill>
                  <a:schemeClr val="tx1"/>
                </a:solidFill>
              </a:rPr>
              <a:t>and goal-setting </a:t>
            </a:r>
            <a:r>
              <a:rPr lang="en-CA" sz="1000" b="0" baseline="0" noProof="0" dirty="0" smtClean="0">
                <a:solidFill>
                  <a:schemeClr val="tx1"/>
                </a:solidFill>
              </a:rPr>
              <a:t>for data funding.</a:t>
            </a:r>
            <a:endParaRPr lang="en-CA" sz="1000" b="0" baseline="0" noProof="0" dirty="0" smtClean="0">
              <a:solidFill>
                <a:schemeClr val="tx1"/>
              </a:solidFill>
            </a:endParaRPr>
          </a:p>
          <a:p>
            <a:pPr eaLnBrk="1" hangingPunct="1"/>
            <a:r>
              <a:rPr lang="en-CA" sz="1000" b="1" baseline="0" noProof="0" dirty="0" smtClean="0">
                <a:solidFill>
                  <a:schemeClr val="tx1"/>
                </a:solidFill>
              </a:rPr>
              <a:t>Why is this happening?</a:t>
            </a:r>
          </a:p>
          <a:p>
            <a:pPr eaLnBrk="1" hangingPunct="1"/>
            <a:endParaRPr lang="en-CA" sz="1000" b="0" baseline="0" noProof="0" dirty="0" smtClean="0">
              <a:solidFill>
                <a:schemeClr val="tx1"/>
              </a:solidFill>
            </a:endParaRPr>
          </a:p>
          <a:p>
            <a:pPr eaLnBrk="1" hangingPunct="1"/>
            <a:r>
              <a:rPr lang="en-CA" sz="1000" b="0" baseline="0" noProof="0" dirty="0" smtClean="0">
                <a:solidFill>
                  <a:schemeClr val="tx1"/>
                </a:solidFill>
              </a:rPr>
              <a:t>What’s important to understand is that the cost of healthcare is not sustainable and the </a:t>
            </a:r>
            <a:r>
              <a:rPr lang="en-CA" sz="1000" b="0" baseline="0" noProof="0" dirty="0" err="1" smtClean="0">
                <a:solidFill>
                  <a:schemeClr val="tx1"/>
                </a:solidFill>
              </a:rPr>
              <a:t>gov’t</a:t>
            </a:r>
            <a:r>
              <a:rPr lang="en-CA" sz="1000" b="0" baseline="0" noProof="0" dirty="0" smtClean="0">
                <a:solidFill>
                  <a:schemeClr val="tx1"/>
                </a:solidFill>
              </a:rPr>
              <a:t> is moving into a model where </a:t>
            </a:r>
            <a:r>
              <a:rPr lang="en-CA" sz="1000" b="0" baseline="0" noProof="0" dirty="0" smtClean="0">
                <a:solidFill>
                  <a:schemeClr val="tx1"/>
                </a:solidFill>
              </a:rPr>
              <a:t>they want </a:t>
            </a:r>
            <a:r>
              <a:rPr lang="en-CA" sz="1000" b="0" baseline="0" noProof="0" dirty="0" smtClean="0">
                <a:solidFill>
                  <a:schemeClr val="tx1"/>
                </a:solidFill>
              </a:rPr>
              <a:t>‘MORE FOR LESS’. The tool to help you achieve this is the QIP. </a:t>
            </a:r>
          </a:p>
          <a:p>
            <a:pPr eaLnBrk="1" hangingPunct="1"/>
            <a:r>
              <a:rPr lang="en-CA" sz="1000" b="0" baseline="0" noProof="0" dirty="0" smtClean="0">
                <a:solidFill>
                  <a:schemeClr val="tx1"/>
                </a:solidFill>
              </a:rPr>
              <a:t>Yes, this is a top-down initiative (even the QIP is equipped with 5 improvement initiatives) but it’s important to understand the reason behind this and embrace this journey because it will help: residents, staff, regulators and taxpayers alike. </a:t>
            </a:r>
          </a:p>
          <a:p>
            <a:pPr eaLnBrk="1" hangingPunct="1"/>
            <a:endParaRPr lang="en-CA" sz="1000" b="0" baseline="0" noProof="0" dirty="0" smtClean="0">
              <a:solidFill>
                <a:schemeClr val="tx1"/>
              </a:solidFill>
            </a:endParaRPr>
          </a:p>
          <a:p>
            <a:pPr eaLnBrk="1" hangingPunct="1"/>
            <a:r>
              <a:rPr lang="en-CA" sz="1000" b="0" baseline="0" noProof="0" dirty="0" smtClean="0">
                <a:solidFill>
                  <a:schemeClr val="tx1"/>
                </a:solidFill>
              </a:rPr>
              <a:t>You can make the choice: either </a:t>
            </a:r>
            <a:r>
              <a:rPr lang="en-CA" sz="1000" b="0" baseline="0" noProof="0" dirty="0" err="1" smtClean="0">
                <a:solidFill>
                  <a:schemeClr val="tx1"/>
                </a:solidFill>
              </a:rPr>
              <a:t>humm</a:t>
            </a:r>
            <a:r>
              <a:rPr lang="en-CA" sz="1000" b="0" baseline="0" noProof="0" dirty="0" smtClean="0">
                <a:solidFill>
                  <a:schemeClr val="tx1"/>
                </a:solidFill>
              </a:rPr>
              <a:t> &amp; </a:t>
            </a:r>
            <a:r>
              <a:rPr lang="en-CA" sz="1000" b="0" baseline="0" noProof="0" dirty="0" err="1" smtClean="0">
                <a:solidFill>
                  <a:schemeClr val="tx1"/>
                </a:solidFill>
              </a:rPr>
              <a:t>hahhh</a:t>
            </a:r>
            <a:r>
              <a:rPr lang="en-CA" sz="1000" b="0" baseline="0" noProof="0" dirty="0" smtClean="0">
                <a:solidFill>
                  <a:schemeClr val="tx1"/>
                </a:solidFill>
              </a:rPr>
              <a:t> about another thing to deliver to the government (and achieve minimal change in your home) OR you can choose to understand why this is important. Residents will be better off at a lower cost, staff will be freed up to commit more time to care, (they’ll be happier), less of a struggle to meet your budgets and/or meeting your funding goals. Focusing on the QIP is also an overlap with Accreditation requirements. </a:t>
            </a:r>
          </a:p>
          <a:p>
            <a:pPr eaLnBrk="1" hangingPunct="1"/>
            <a:r>
              <a:rPr lang="en-CA" sz="1000" b="0" baseline="0" noProof="0" dirty="0" smtClean="0">
                <a:solidFill>
                  <a:schemeClr val="tx1"/>
                </a:solidFill>
              </a:rPr>
              <a:t> </a:t>
            </a:r>
          </a:p>
          <a:p>
            <a:pPr eaLnBrk="1" hangingPunct="1"/>
            <a:r>
              <a:rPr lang="en-CA" sz="1000" b="0" baseline="0" noProof="0" dirty="0" smtClean="0">
                <a:solidFill>
                  <a:schemeClr val="tx1"/>
                </a:solidFill>
              </a:rPr>
              <a:t>The pedal has now hit the metal, and it’s time to equip the homes with the capability to meet the deadline and make the changes stick in their organization.</a:t>
            </a:r>
          </a:p>
          <a:p>
            <a:pPr eaLnBrk="1" hangingPunct="1"/>
            <a:r>
              <a:rPr lang="en-CA" sz="1000" b="0" baseline="0" noProof="0" dirty="0" smtClean="0">
                <a:solidFill>
                  <a:schemeClr val="tx1"/>
                </a:solidFill>
              </a:rPr>
              <a:t>   </a:t>
            </a:r>
          </a:p>
          <a:p>
            <a:endParaRPr lang="en-CA" sz="1000" baseline="0" noProof="0" dirty="0" smtClean="0">
              <a:solidFill>
                <a:schemeClr val="tx1"/>
              </a:solidFill>
            </a:endParaRPr>
          </a:p>
          <a:p>
            <a:endParaRPr lang="en-CA" sz="1000" noProof="0" dirty="0">
              <a:solidFill>
                <a:schemeClr val="tx1"/>
              </a:solidFill>
            </a:endParaRPr>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000" dirty="0" smtClean="0">
              <a:latin typeface="Arial"/>
              <a:cs typeface="Arial"/>
            </a:endParaRPr>
          </a:p>
          <a:p>
            <a:r>
              <a:rPr lang="en-CA" sz="1000" baseline="0" noProof="0" dirty="0" smtClean="0"/>
              <a:t>Be aware of who is interested in which metrics and where they lie in the QIP. You’ve got 2 extremes</a:t>
            </a:r>
          </a:p>
          <a:p>
            <a:endParaRPr lang="en-CA" sz="1000" baseline="0" noProof="0" dirty="0" smtClean="0"/>
          </a:p>
          <a:p>
            <a:r>
              <a:rPr lang="en-CA" sz="1000" baseline="0" noProof="0" dirty="0" smtClean="0"/>
              <a:t>QIP: Big 5 publicly reported – Management, owners, MHO / HQO are interested in these</a:t>
            </a:r>
          </a:p>
          <a:p>
            <a:endParaRPr lang="en-CA" sz="1000" baseline="0" noProof="0" dirty="0" smtClean="0"/>
          </a:p>
          <a:p>
            <a:r>
              <a:rPr lang="en-CA" sz="1000" baseline="0" noProof="0" dirty="0" smtClean="0"/>
              <a:t>QIP: Families / Residents: good food, good care, no abuse, no medicine mismanagement, briefs are clean, no pressure ulcers, etc…</a:t>
            </a:r>
          </a:p>
          <a:p>
            <a:r>
              <a:rPr lang="en-CA" sz="1000" baseline="0" noProof="0" dirty="0" smtClean="0">
                <a:latin typeface="Arial"/>
                <a:cs typeface="Arial"/>
              </a:rPr>
              <a:t> </a:t>
            </a:r>
            <a:endParaRPr lang="en-CA" sz="10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0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000" dirty="0" smtClean="0">
                <a:latin typeface="Arial"/>
                <a:cs typeface="Arial"/>
              </a:rPr>
              <a:t>1</a:t>
            </a:r>
            <a:r>
              <a:rPr lang="en-CA" sz="1000" dirty="0" smtClean="0">
                <a:latin typeface="Arial"/>
                <a:cs typeface="Arial"/>
              </a:rPr>
              <a:t>) 85% of problems are due to system errors that only management can correct and only </a:t>
            </a:r>
            <a:r>
              <a:rPr lang="en-CA" sz="1000" dirty="0" smtClean="0">
                <a:latin typeface="Arial"/>
                <a:cs typeface="Arial"/>
              </a:rPr>
              <a:t>15%</a:t>
            </a:r>
            <a:r>
              <a:rPr lang="en-CA" sz="1000" baseline="0" dirty="0" smtClean="0">
                <a:latin typeface="Arial"/>
                <a:cs typeface="Arial"/>
              </a:rPr>
              <a:t> staff </a:t>
            </a:r>
            <a:r>
              <a:rPr lang="en-CA" sz="1000" dirty="0" smtClean="0">
                <a:latin typeface="Arial"/>
                <a:cs typeface="Arial"/>
              </a:rPr>
              <a:t>can </a:t>
            </a:r>
            <a:r>
              <a:rPr lang="en-CA" sz="1000" dirty="0" smtClean="0">
                <a:latin typeface="Arial"/>
                <a:cs typeface="Arial"/>
              </a:rPr>
              <a:t>influence</a:t>
            </a:r>
          </a:p>
          <a:p>
            <a:r>
              <a:rPr lang="en-CA" sz="1000" noProof="0" dirty="0" smtClean="0"/>
              <a:t>2) When working on</a:t>
            </a:r>
            <a:r>
              <a:rPr lang="en-CA" sz="1000" baseline="0" noProof="0" dirty="0" smtClean="0"/>
              <a:t> the </a:t>
            </a:r>
            <a:r>
              <a:rPr lang="en-CA" sz="1000" baseline="0" noProof="0" dirty="0" err="1" smtClean="0"/>
              <a:t>QIPs</a:t>
            </a:r>
            <a:r>
              <a:rPr lang="en-CA" sz="1000" baseline="0" noProof="0" dirty="0" smtClean="0"/>
              <a:t> (in your cross-functional teams) get the team to choose the metrics they will use the measure their improvement initiative.</a:t>
            </a:r>
            <a:r>
              <a:rPr lang="en-CA" sz="1000" baseline="0" noProof="0" dirty="0" smtClean="0"/>
              <a:t> </a:t>
            </a:r>
          </a:p>
          <a:p>
            <a:r>
              <a:rPr lang="en-CA" sz="1000" baseline="0" noProof="0" dirty="0" smtClean="0"/>
              <a:t>3) Create </a:t>
            </a:r>
            <a:r>
              <a:rPr lang="en-CA" sz="1000" baseline="0" noProof="0" dirty="0" smtClean="0"/>
              <a:t>some friendly competition: compare floors, wings, etc….</a:t>
            </a:r>
            <a:endParaRPr lang="en-CA" sz="1000" baseline="0" noProof="0" dirty="0" smtClean="0"/>
          </a:p>
          <a:p>
            <a:r>
              <a:rPr lang="en-CA" sz="1000" baseline="0" noProof="0" dirty="0" smtClean="0"/>
              <a:t>Example: </a:t>
            </a:r>
            <a:r>
              <a:rPr lang="en-CA" sz="1000" baseline="0" noProof="0" dirty="0" smtClean="0"/>
              <a:t>Use the example of the </a:t>
            </a:r>
            <a:r>
              <a:rPr lang="en-CA" sz="1000" baseline="0" noProof="0" dirty="0" err="1" smtClean="0"/>
              <a:t>PSWs</a:t>
            </a:r>
            <a:r>
              <a:rPr lang="en-CA" sz="1000" baseline="0" noProof="0" dirty="0" smtClean="0"/>
              <a:t> and knowing their care </a:t>
            </a:r>
            <a:r>
              <a:rPr lang="en-CA" sz="1000" baseline="0" noProof="0" dirty="0" smtClean="0"/>
              <a:t>plans (metrics can be very simple); is the pillow on the bed at time of admission </a:t>
            </a:r>
            <a:r>
              <a:rPr lang="en-CA" sz="1000" baseline="0" noProof="0" dirty="0" err="1" smtClean="0"/>
              <a:t>y/n</a:t>
            </a:r>
            <a:endParaRPr lang="en-CA" sz="1000" baseline="0" noProof="0" dirty="0" smtClean="0"/>
          </a:p>
          <a:p>
            <a:endParaRPr lang="en-CA" sz="1000" baseline="0" noProof="0" dirty="0" smtClean="0"/>
          </a:p>
          <a:p>
            <a:endParaRPr lang="en-CA" sz="1000" noProof="0" dirty="0" smtClean="0"/>
          </a:p>
          <a:p>
            <a:r>
              <a:rPr lang="en-CA" sz="1000" baseline="0" noProof="0" dirty="0" smtClean="0"/>
              <a:t>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The</a:t>
            </a:r>
            <a:r>
              <a:rPr lang="en-CA" sz="1000" baseline="0" noProof="0" dirty="0" smtClean="0"/>
              <a:t> beauty of following up on a micro and macro level is that you have an overview of how your improvement initiatives are good for the residents, regulators and business. </a:t>
            </a:r>
          </a:p>
          <a:p>
            <a:r>
              <a:rPr lang="en-CA" sz="1000" baseline="0" noProof="0" dirty="0" smtClean="0"/>
              <a:t>If all of this aligned from the top, you know you are heading in the right direction…</a:t>
            </a:r>
            <a:r>
              <a:rPr lang="en-CA" sz="1000" baseline="0" noProof="0" dirty="0" smtClean="0"/>
              <a:t>.</a:t>
            </a:r>
          </a:p>
          <a:p>
            <a:endParaRPr lang="en-CA" sz="1000" baseline="0" noProof="0" dirty="0" smtClean="0"/>
          </a:p>
          <a:p>
            <a:endParaRPr lang="en-CA" sz="1000" baseline="0" noProof="0" dirty="0" smtClean="0"/>
          </a:p>
          <a:p>
            <a:r>
              <a:rPr lang="en-CA" sz="1000" baseline="0" noProof="0" dirty="0" smtClean="0">
                <a:latin typeface="Arial"/>
                <a:cs typeface="Arial"/>
              </a:rPr>
              <a:t>Wouldn’t be great if you could show a family the QIP, show them what you’re working on so that they know the home is trying to improve? Think about your own personal experience and you have a complaint. How did the receiver react? The goods one will take the feedback, do something with it and tell you about it.</a:t>
            </a:r>
            <a:endParaRPr lang="en-CA" sz="1000" baseline="0" noProof="0" dirty="0" smtClean="0"/>
          </a:p>
          <a:p>
            <a:endParaRPr lang="en-CA" sz="1000" baseline="0" noProof="0" dirty="0" smtClean="0"/>
          </a:p>
          <a:p>
            <a:r>
              <a:rPr lang="en-CA" sz="1000" baseline="0" noProof="0" dirty="0" smtClean="0"/>
              <a:t>So you have some motivated staff, a good idea of how to populate the QIP, how are you going to sustain this?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9589ECD-02CC-3F4A-B69C-85F7CE56BAEC}"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z="1000" dirty="0" smtClean="0"/>
              <a:t>The power of the current CQI Committee can be increased by shifting from a model of checking performance once a month to an opportunity to review the results of each improvement team monthly and to work together to understand barriers across projects in the home.</a:t>
            </a:r>
          </a:p>
          <a:p>
            <a:pPr eaLnBrk="1" hangingPunct="1"/>
            <a:endParaRPr lang="en-US" sz="1000" dirty="0" smtClean="0"/>
          </a:p>
          <a:p>
            <a:pPr eaLnBrk="1" hangingPunct="1"/>
            <a:r>
              <a:rPr lang="en-US" sz="1000" dirty="0" smtClean="0"/>
              <a:t>All improvement projects are then consolidated</a:t>
            </a:r>
            <a:r>
              <a:rPr lang="en-US" sz="1000" baseline="0" dirty="0" smtClean="0"/>
              <a:t> into one place, making the CQI meetings a central meeting point for decision-making and</a:t>
            </a:r>
            <a:r>
              <a:rPr lang="en-US" sz="1000" baseline="0" dirty="0" smtClean="0"/>
              <a:t> following </a:t>
            </a:r>
            <a:r>
              <a:rPr lang="en-US" sz="1000" baseline="0" dirty="0" smtClean="0"/>
              <a:t>up progress. </a:t>
            </a:r>
            <a:r>
              <a:rPr lang="en-US" sz="1000" dirty="0" smtClean="0"/>
              <a:t> </a:t>
            </a:r>
          </a:p>
          <a:p>
            <a:pPr eaLnBrk="1" hangingPunct="1"/>
            <a:endParaRPr lang="en-US" sz="1000" dirty="0" smtClean="0"/>
          </a:p>
          <a:p>
            <a:pPr eaLnBrk="1" hangingPunct="1"/>
            <a:r>
              <a:rPr lang="en-US" sz="1000" dirty="0" smtClean="0"/>
              <a:t>The CQI Committee would then work to support and</a:t>
            </a:r>
            <a:r>
              <a:rPr lang="en-US" sz="1000" baseline="0" dirty="0" smtClean="0"/>
              <a:t> </a:t>
            </a:r>
            <a:r>
              <a:rPr lang="en-US" sz="1000" dirty="0" smtClean="0"/>
              <a:t>clear barriers identified by the various improvement teams working in the home. </a:t>
            </a:r>
          </a:p>
          <a:p>
            <a:pPr eaLnBrk="1" hangingPunct="1"/>
            <a:r>
              <a:rPr lang="en-US" sz="1000" dirty="0" smtClean="0"/>
              <a:t>Each improvement</a:t>
            </a:r>
            <a:r>
              <a:rPr lang="en-US" sz="1000" baseline="0" dirty="0" smtClean="0"/>
              <a:t> initiative has a corresponding </a:t>
            </a:r>
            <a:r>
              <a:rPr lang="en-US" sz="1000" b="1" baseline="0" dirty="0" smtClean="0"/>
              <a:t>leader, </a:t>
            </a:r>
            <a:r>
              <a:rPr lang="en-US" sz="1000" baseline="0" dirty="0" smtClean="0"/>
              <a:t>and this leader reports progress into </a:t>
            </a:r>
            <a:r>
              <a:rPr lang="en-US" sz="1000" dirty="0" smtClean="0"/>
              <a:t>the Committee.</a:t>
            </a:r>
            <a:r>
              <a:rPr lang="en-US" sz="1000" baseline="0" dirty="0" smtClean="0"/>
              <a:t> In turn, this leader also has a team to work with. This is usually the staff. </a:t>
            </a:r>
          </a:p>
          <a:p>
            <a:pPr eaLnBrk="1" hangingPunct="1"/>
            <a:r>
              <a:rPr lang="en-US" sz="1000" dirty="0" smtClean="0"/>
              <a:t> </a:t>
            </a:r>
          </a:p>
          <a:p>
            <a:pPr eaLnBrk="1" hangingPunct="1"/>
            <a:r>
              <a:rPr lang="en-US" sz="1000" dirty="0" smtClean="0"/>
              <a:t>This will support a shift from a</a:t>
            </a:r>
            <a:r>
              <a:rPr lang="en-US" sz="1000" dirty="0" smtClean="0"/>
              <a:t> </a:t>
            </a:r>
            <a:r>
              <a:rPr lang="en-US" sz="1000" b="1" dirty="0" smtClean="0"/>
              <a:t>reactive</a:t>
            </a:r>
            <a:r>
              <a:rPr lang="en-US" sz="1000" dirty="0" smtClean="0"/>
              <a:t> </a:t>
            </a:r>
            <a:r>
              <a:rPr lang="en-US" sz="1000" dirty="0" smtClean="0"/>
              <a:t>culture to a culture where</a:t>
            </a:r>
            <a:r>
              <a:rPr lang="en-US" sz="1000" baseline="0" dirty="0" smtClean="0"/>
              <a:t> decision-making &amp; problem-solving is first occurring at the staff level and then brought upwards for reporting purposes and any extra support when needed. </a:t>
            </a:r>
            <a:r>
              <a:rPr lang="en-US" sz="1000" dirty="0" smtClean="0"/>
              <a:t>Imagine being briefed</a:t>
            </a:r>
            <a:r>
              <a:rPr lang="en-US" sz="1000" baseline="0" dirty="0" smtClean="0"/>
              <a:t> about a challenge before accidentally finding out, or worse having a family member call you? Imagine what it’s like for your team to say </a:t>
            </a:r>
            <a:r>
              <a:rPr lang="en-US" sz="1000" baseline="0" dirty="0" smtClean="0"/>
              <a:t>– </a:t>
            </a:r>
            <a:r>
              <a:rPr lang="en-US" sz="1000" b="1" baseline="0" dirty="0" smtClean="0"/>
              <a:t>we’ve identified a problem and </a:t>
            </a:r>
            <a:r>
              <a:rPr lang="en-US" sz="1000" b="1" baseline="0" dirty="0" smtClean="0"/>
              <a:t>we’ve got it under control. </a:t>
            </a:r>
            <a:r>
              <a:rPr lang="en-US" sz="1000" b="1" dirty="0" smtClean="0"/>
              <a:t> </a:t>
            </a:r>
          </a:p>
          <a:p>
            <a:pPr eaLnBrk="1" hangingPunct="1"/>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 The Role of the QIP becomes two-fold:  </a:t>
            </a:r>
            <a:r>
              <a:rPr lang="en-US" sz="1000" baseline="0" dirty="0" smtClean="0"/>
              <a:t>a tool </a:t>
            </a:r>
            <a:r>
              <a:rPr lang="en-US" sz="1000" b="1" baseline="0" dirty="0" smtClean="0"/>
              <a:t>to track progress </a:t>
            </a:r>
            <a:r>
              <a:rPr lang="en-US" sz="1000" baseline="0" dirty="0" smtClean="0"/>
              <a:t>and  </a:t>
            </a:r>
            <a:r>
              <a:rPr lang="en-US" sz="1000" b="1" dirty="0" smtClean="0"/>
              <a:t>a communication too</a:t>
            </a:r>
            <a:r>
              <a:rPr lang="en-US" sz="1000" dirty="0" smtClean="0"/>
              <a:t>l between the CQI Committee and the organization</a:t>
            </a:r>
            <a:r>
              <a:rPr lang="en-US" sz="1000" baseline="0" dirty="0" smtClean="0"/>
              <a:t> </a:t>
            </a:r>
            <a:endParaRPr lang="en-US"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Communication</a:t>
            </a:r>
            <a:r>
              <a:rPr lang="en-US" sz="1000" baseline="0" dirty="0" smtClean="0"/>
              <a:t>: From the CQI, you can communicate upwards to management , quality board, board of governors, </a:t>
            </a:r>
            <a:r>
              <a:rPr lang="en-US" sz="1000" baseline="0" dirty="0" err="1" smtClean="0"/>
              <a:t>RDs</a:t>
            </a:r>
            <a:r>
              <a:rPr lang="en-US" sz="1000" baseline="0" dirty="0" smtClean="0"/>
              <a:t>, Corporate, etc…</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What you would need in addition to each quality improvement initiative, is a </a:t>
            </a:r>
            <a:r>
              <a:rPr lang="en-US" sz="1000" b="1" baseline="0" dirty="0" smtClean="0"/>
              <a:t>project Charter. </a:t>
            </a:r>
            <a:r>
              <a:rPr lang="en-US" sz="1000" baseline="0" dirty="0" smtClean="0"/>
              <a:t>Then you have the start of a project organization.    </a:t>
            </a:r>
            <a:r>
              <a:rPr lang="en-US" sz="1000" dirty="0" smtClean="0"/>
              <a:t> </a:t>
            </a:r>
          </a:p>
          <a:p>
            <a:pPr eaLnBrk="1" hangingPunct="1"/>
            <a:endParaRPr lang="sv-SE"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None/>
            </a:pPr>
            <a:r>
              <a:rPr lang="en-CA" sz="1000" baseline="0" noProof="0" dirty="0" smtClean="0"/>
              <a:t>The more you embrace the QIP, you’ll see a behaviour change in your </a:t>
            </a:r>
            <a:r>
              <a:rPr lang="en-CA" sz="1000" baseline="0" noProof="0" dirty="0" smtClean="0"/>
              <a:t>organization. You’re transforming from:</a:t>
            </a:r>
          </a:p>
          <a:p>
            <a:pPr marL="228600" indent="-228600">
              <a:buAutoNum type="arabicParenR"/>
            </a:pPr>
            <a:r>
              <a:rPr lang="en-CA" sz="1000" baseline="0" noProof="0" dirty="0" smtClean="0"/>
              <a:t>an </a:t>
            </a:r>
            <a:r>
              <a:rPr lang="en-CA" sz="1000" b="1" baseline="0" noProof="0" dirty="0" smtClean="0"/>
              <a:t>unconscious incompetence (no awareness)</a:t>
            </a:r>
            <a:r>
              <a:rPr lang="en-CA" sz="1000" b="0" baseline="0" noProof="0" dirty="0" smtClean="0"/>
              <a:t>, </a:t>
            </a:r>
          </a:p>
          <a:p>
            <a:pPr marL="228600" indent="-228600">
              <a:buAutoNum type="arabicParenR"/>
            </a:pPr>
            <a:r>
              <a:rPr lang="en-CA" sz="1000" b="0" baseline="0" noProof="0" dirty="0" smtClean="0"/>
              <a:t>to </a:t>
            </a:r>
            <a:r>
              <a:rPr lang="en-CA" sz="1000" b="1" baseline="0" noProof="0" dirty="0" smtClean="0"/>
              <a:t>conscious incompetence </a:t>
            </a:r>
            <a:r>
              <a:rPr lang="en-CA" sz="1000" b="0" baseline="0" noProof="0" dirty="0" smtClean="0"/>
              <a:t>(aware of the demands of the QIP but don’t know how to go about it)</a:t>
            </a:r>
          </a:p>
          <a:p>
            <a:pPr marL="228600" indent="-228600">
              <a:buAutoNum type="arabicParenR"/>
            </a:pPr>
            <a:r>
              <a:rPr lang="en-CA" sz="1000" b="0" baseline="0" noProof="0" dirty="0" smtClean="0"/>
              <a:t>To conscious competence (they are equipped and can do it, but it’s not quite ‘automatic’ or ‘second nature’</a:t>
            </a:r>
          </a:p>
          <a:p>
            <a:pPr marL="228600" indent="-228600">
              <a:buAutoNum type="arabicParenR"/>
            </a:pPr>
            <a:r>
              <a:rPr lang="en-CA" sz="1000" b="0" baseline="0" noProof="0" dirty="0" smtClean="0"/>
              <a:t>To unconscious competence (where QIP work, getting down to the root cause of the problem,) becomes second nature. It’s almost like if you were to transplant yourself from a QIP environment to one that doesn’t work with the QIP. You’d be asking yourself: why don’t they talk to each other? Why aren’t they problem-solving together? Etc…</a:t>
            </a:r>
          </a:p>
          <a:p>
            <a:pPr marL="228600" indent="-228600">
              <a:buNone/>
            </a:pPr>
            <a:endParaRPr lang="en-CA" sz="1000" b="1" baseline="0" noProof="0" dirty="0" smtClean="0"/>
          </a:p>
          <a:p>
            <a:pPr marL="228600" indent="-228600">
              <a:buNone/>
            </a:pPr>
            <a:r>
              <a:rPr lang="en-CA" sz="1000" baseline="0" noProof="0" dirty="0" smtClean="0"/>
              <a:t>When this is achieved, you can be proud of knowing that you lead your home through a quality transformation that will stick</a:t>
            </a:r>
          </a:p>
          <a:p>
            <a:pPr marL="228600" indent="-228600">
              <a:buNone/>
            </a:pPr>
            <a:endParaRPr lang="en-CA" sz="1000" baseline="0" noProof="0" dirty="0" smtClean="0"/>
          </a:p>
          <a:p>
            <a:pPr marL="228600" indent="-228600">
              <a:buNone/>
            </a:pPr>
            <a:r>
              <a:rPr lang="en-CA" sz="1000" baseline="0" noProof="0" dirty="0" smtClean="0"/>
              <a:t>I know some of these benefits are hard for you to imagine so I leave you with a quote about failure, never giving up and achieving success.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I don’t talk about this</a:t>
            </a:r>
            <a:r>
              <a:rPr lang="en-CA" sz="1000" baseline="0" noProof="0" dirty="0" smtClean="0"/>
              <a:t> often, but I’m a retired professional </a:t>
            </a:r>
            <a:r>
              <a:rPr lang="en-CA" sz="1000" baseline="0" noProof="0" dirty="0" err="1" smtClean="0"/>
              <a:t>bball</a:t>
            </a:r>
            <a:r>
              <a:rPr lang="en-CA" sz="1000" baseline="0" noProof="0" dirty="0" smtClean="0"/>
              <a:t> player.  When I was young, MJ was one my favourites (Michael Johnson was who I watched and Jennifer </a:t>
            </a:r>
            <a:r>
              <a:rPr lang="en-CA" sz="1000" baseline="0" noProof="0" dirty="0" err="1" smtClean="0"/>
              <a:t>Azzi</a:t>
            </a:r>
            <a:r>
              <a:rPr lang="en-CA" sz="1000" baseline="0" noProof="0" dirty="0" smtClean="0"/>
              <a:t>). </a:t>
            </a:r>
            <a:endParaRPr lang="en-CA" sz="1000" baseline="0" noProof="0" dirty="0" smtClean="0"/>
          </a:p>
          <a:p>
            <a:r>
              <a:rPr lang="en-CA" sz="1000" baseline="0" noProof="0" dirty="0" smtClean="0"/>
              <a:t>During my adult life, what </a:t>
            </a:r>
            <a:r>
              <a:rPr lang="en-CA" sz="1000" baseline="0" noProof="0" dirty="0" err="1" smtClean="0"/>
              <a:t>i</a:t>
            </a:r>
            <a:r>
              <a:rPr lang="en-CA" sz="1000" baseline="0" noProof="0" dirty="0" smtClean="0"/>
              <a:t> really appreciate is his determination – only 6’6” and cut from his high school basketball team. He became </a:t>
            </a:r>
          </a:p>
          <a:p>
            <a:r>
              <a:rPr lang="en-CA" sz="1200" kern="1200" dirty="0" smtClean="0">
                <a:solidFill>
                  <a:schemeClr val="tx1"/>
                </a:solidFill>
                <a:latin typeface="+mn-lt"/>
                <a:ea typeface="+mn-ea"/>
                <a:cs typeface="+mn-cs"/>
              </a:rPr>
              <a:t>"By acclamation, Michael Jordan is the greatest basketball player of all time.</a:t>
            </a:r>
            <a:r>
              <a:rPr lang="en-CA" sz="1200" kern="1200" dirty="0" smtClean="0">
                <a:solidFill>
                  <a:schemeClr val="tx1"/>
                </a:solidFill>
                <a:latin typeface="+mn-lt"/>
                <a:ea typeface="+mn-ea"/>
                <a:cs typeface="+mn-cs"/>
              </a:rPr>
              <a:t>” Source: NBA/</a:t>
            </a:r>
            <a:r>
              <a:rPr lang="en-CA" sz="1200" kern="1200" baseline="0" dirty="0" smtClean="0">
                <a:solidFill>
                  <a:schemeClr val="tx1"/>
                </a:solidFill>
                <a:latin typeface="+mn-lt"/>
                <a:ea typeface="+mn-ea"/>
                <a:cs typeface="+mn-cs"/>
              </a:rPr>
              <a:t> </a:t>
            </a:r>
            <a:r>
              <a:rPr lang="en-CA" sz="1200" kern="1200" baseline="0" dirty="0" err="1" smtClean="0">
                <a:solidFill>
                  <a:schemeClr val="tx1"/>
                </a:solidFill>
                <a:latin typeface="+mn-lt"/>
                <a:ea typeface="+mn-ea"/>
                <a:cs typeface="+mn-cs"/>
              </a:rPr>
              <a:t>Wikepedia</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CA" sz="1200" baseline="0" noProof="0" dirty="0" smtClean="0"/>
              <a:t>How did MJ</a:t>
            </a:r>
            <a:r>
              <a:rPr lang="en-CA" sz="1200" baseline="0" noProof="0" dirty="0" smtClean="0"/>
              <a:t> benefit </a:t>
            </a:r>
            <a:r>
              <a:rPr lang="en-CA" sz="1200" baseline="0" noProof="0" dirty="0" smtClean="0"/>
              <a:t>from trying and trying and never quitting? NBA titles, lucrative NIKE contract – most marketed athlete between 1980 – 1990. Rich. Entrepreneur</a:t>
            </a:r>
            <a:endParaRPr lang="en-CA" sz="1200" kern="1200" dirty="0" smtClean="0">
              <a:solidFill>
                <a:schemeClr val="tx1"/>
              </a:solidFill>
              <a:latin typeface="+mn-lt"/>
              <a:ea typeface="+mn-ea"/>
              <a:cs typeface="+mn-cs"/>
            </a:endParaRPr>
          </a:p>
          <a:p>
            <a:endParaRPr lang="en-CA" sz="1200" kern="1200" noProof="0" dirty="0" smtClean="0">
              <a:solidFill>
                <a:schemeClr val="tx1"/>
              </a:solidFill>
              <a:latin typeface="+mn-lt"/>
              <a:ea typeface="+mn-ea"/>
              <a:cs typeface="+mn-cs"/>
            </a:endParaRPr>
          </a:p>
          <a:p>
            <a:r>
              <a:rPr lang="en-CA" sz="1000" noProof="0" dirty="0" smtClean="0"/>
              <a:t>Cancer Care Ontario</a:t>
            </a:r>
            <a:r>
              <a:rPr lang="en-CA" sz="1000" baseline="0" noProof="0" dirty="0" smtClean="0"/>
              <a:t> knows what its like. They’ve tasted success and spent 10 years transforming their organization. </a:t>
            </a:r>
          </a:p>
          <a:p>
            <a:endParaRPr lang="en-CA" sz="1000" baseline="0" noProof="0" dirty="0" smtClean="0"/>
          </a:p>
          <a:p>
            <a:r>
              <a:rPr lang="en-CA" sz="1000" baseline="0" noProof="0" dirty="0" smtClean="0"/>
              <a:t>You need to start and re-start and re-start until you QIP becomes a habit. This means embarking on a journey of culture change – where every move is about quality. Staff think quality, finding the root cause, making changes,  and are comfortable with measurements, setting and meeting goals.</a:t>
            </a:r>
          </a:p>
          <a:p>
            <a:endParaRPr lang="en-CA" sz="1000" baseline="0" noProof="0" dirty="0" smtClean="0"/>
          </a:p>
          <a:p>
            <a:r>
              <a:rPr lang="en-CA" sz="1000" baseline="0" noProof="0" dirty="0" smtClean="0"/>
              <a:t>You will fail. You will leave</a:t>
            </a:r>
            <a:r>
              <a:rPr lang="en-CA" sz="1000" baseline="0" noProof="0" dirty="0" smtClean="0"/>
              <a:t> work </a:t>
            </a:r>
            <a:r>
              <a:rPr lang="en-CA" sz="1000" baseline="0" noProof="0" dirty="0" smtClean="0"/>
              <a:t>completely exhausted and questioning yourself.</a:t>
            </a:r>
            <a:r>
              <a:rPr lang="en-CA" sz="1000" baseline="0" noProof="0" dirty="0" smtClean="0"/>
              <a:t> Keep you vision and dedication strong, and you </a:t>
            </a:r>
            <a:r>
              <a:rPr lang="en-CA" sz="1000" baseline="0" noProof="0" dirty="0" smtClean="0"/>
              <a:t>will see the QIP start taking a life of its </a:t>
            </a:r>
            <a:r>
              <a:rPr lang="en-CA" sz="1000" baseline="0" noProof="0" dirty="0" smtClean="0"/>
              <a:t>own. Staff will start </a:t>
            </a:r>
            <a:r>
              <a:rPr lang="en-CA" sz="1000" baseline="0" noProof="0" dirty="0" smtClean="0"/>
              <a:t>to ask questions, </a:t>
            </a:r>
            <a:r>
              <a:rPr lang="en-CA" sz="1000" baseline="0" noProof="0" dirty="0" smtClean="0"/>
              <a:t>offer </a:t>
            </a:r>
            <a:r>
              <a:rPr lang="en-CA" sz="1000" baseline="0" noProof="0" dirty="0" smtClean="0"/>
              <a:t>ideas to make changes, </a:t>
            </a:r>
            <a:r>
              <a:rPr lang="en-CA" sz="1000" baseline="0" noProof="0" dirty="0" smtClean="0"/>
              <a:t>get </a:t>
            </a:r>
            <a:r>
              <a:rPr lang="en-CA" sz="1000" baseline="0" noProof="0" dirty="0" smtClean="0"/>
              <a:t>excited when an idea works and start asking to do more and more.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conclusion,</a:t>
            </a:r>
            <a:r>
              <a:rPr lang="en-GB" sz="1200" kern="1200" baseline="0" dirty="0" smtClean="0">
                <a:solidFill>
                  <a:schemeClr val="tx1"/>
                </a:solidFill>
                <a:latin typeface="+mn-lt"/>
                <a:ea typeface="+mn-ea"/>
                <a:cs typeface="+mn-cs"/>
              </a:rPr>
              <a:t> here are a few high-level reminders that sum up the presentation</a:t>
            </a:r>
            <a:endParaRPr lang="en-GB"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21B33BC4-7ACC-8943-B5B8-96F73001A9D2}" type="slidenum">
              <a:rPr lang="sv-SE" smtClean="0"/>
              <a:pPr/>
              <a:t>15</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There are 3 dimensions</a:t>
            </a:r>
            <a:r>
              <a:rPr lang="en-CA" sz="1000" baseline="0" noProof="0" dirty="0" smtClean="0"/>
              <a:t> I’ll discuss today along with practical tips.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CA" sz="1000" baseline="0" noProof="0" dirty="0" smtClean="0"/>
              <a:t>Setting up for success. What can you</a:t>
            </a:r>
            <a:r>
              <a:rPr lang="en-CA" sz="1000" baseline="0" noProof="0" dirty="0" smtClean="0"/>
              <a:t> put in place right now to </a:t>
            </a:r>
            <a:r>
              <a:rPr lang="en-CA" sz="1000" baseline="0" noProof="0" dirty="0" smtClean="0"/>
              <a:t>start the culture change</a:t>
            </a:r>
            <a:r>
              <a:rPr lang="en-CA" sz="1000" baseline="0" noProof="0" dirty="0" smtClean="0"/>
              <a:t> (</a:t>
            </a:r>
            <a:r>
              <a:rPr lang="en-CA" sz="1000" baseline="0" noProof="0" dirty="0" smtClean="0"/>
              <a:t>align QIP to Strategy, how to build your QIP, dedicate QIP time and look at different ways to coach)</a:t>
            </a:r>
          </a:p>
          <a:p>
            <a:pPr marL="228600" indent="-228600">
              <a:buAutoNum type="arabicParenR"/>
            </a:pPr>
            <a:r>
              <a:rPr lang="en-CA" sz="1000" baseline="0" noProof="0" dirty="0" smtClean="0"/>
              <a:t>Measuring performance is not just human performance but process </a:t>
            </a:r>
            <a:r>
              <a:rPr lang="en-CA" sz="1000" baseline="0" noProof="0" dirty="0" smtClean="0"/>
              <a:t>performance in a non-threatening way</a:t>
            </a:r>
          </a:p>
          <a:p>
            <a:pPr marL="228600" indent="-228600">
              <a:buAutoNum type="arabicParenR"/>
            </a:pPr>
            <a:r>
              <a:rPr lang="en-CA" sz="1000" baseline="0" noProof="0" dirty="0" smtClean="0"/>
              <a:t>This is always the biggest question  and challenge. How do we make change stick? Governance </a:t>
            </a:r>
            <a:r>
              <a:rPr lang="en-CA" sz="1000" baseline="0" noProof="0" dirty="0" smtClean="0"/>
              <a:t>is about setting up an organizational structure that will follow progress, hold accountable, cascade information</a:t>
            </a:r>
          </a:p>
          <a:p>
            <a:pPr marL="228600" indent="-228600">
              <a:buNone/>
            </a:pP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en-CA" sz="1000" noProof="0" dirty="0" smtClean="0"/>
              <a:t>Most</a:t>
            </a:r>
            <a:r>
              <a:rPr lang="en-CA" sz="1000" baseline="0" noProof="0" dirty="0" smtClean="0"/>
              <a:t> homes have a strategy plan, strategic direction, operational plan etc… It’s a high-level plan of the milestones the home wants to reach over a period of time</a:t>
            </a:r>
            <a:r>
              <a:rPr lang="en-CA" sz="1000" baseline="0" noProof="0" dirty="0" smtClean="0"/>
              <a:t>. This top documents sets the direction and the purpose is to align improvement initiatives up to the strategy. </a:t>
            </a:r>
          </a:p>
          <a:p>
            <a:r>
              <a:rPr lang="en-CA" sz="1000" baseline="0" noProof="0" dirty="0" smtClean="0"/>
              <a:t>The QIP, in the middle, is what helps translate strategy into improvement initiatives. It takes the high-level measures / indicators and matches them up with the planned changes. (I’ll come back to this). </a:t>
            </a:r>
          </a:p>
          <a:p>
            <a:endParaRPr lang="en-CA" sz="1000" baseline="0" noProof="0" dirty="0" smtClean="0"/>
          </a:p>
          <a:p>
            <a:r>
              <a:rPr lang="en-CA" sz="1000" baseline="0" noProof="0" dirty="0" smtClean="0"/>
              <a:t>Why is important to always start from the top (even though we’re hearing a lot about bottom-up approaches) You’ve got to set the direction so that you secure:</a:t>
            </a:r>
          </a:p>
          <a:p>
            <a:pPr>
              <a:buFontTx/>
              <a:buChar char="-"/>
            </a:pPr>
            <a:r>
              <a:rPr lang="en-CA" sz="1000" baseline="0" noProof="0" dirty="0" smtClean="0"/>
              <a:t> attention </a:t>
            </a:r>
            <a:r>
              <a:rPr lang="en-CA" sz="1000" baseline="0" noProof="0" dirty="0" smtClean="0"/>
              <a:t>from top management,</a:t>
            </a:r>
            <a:r>
              <a:rPr lang="en-CA" sz="1000" baseline="0" noProof="0" dirty="0" smtClean="0"/>
              <a:t> </a:t>
            </a:r>
          </a:p>
          <a:p>
            <a:pPr>
              <a:buFontTx/>
              <a:buChar char="-"/>
            </a:pPr>
            <a:r>
              <a:rPr lang="en-CA" sz="1000" baseline="0" noProof="0" dirty="0" smtClean="0"/>
              <a:t> resources </a:t>
            </a:r>
            <a:r>
              <a:rPr lang="en-CA" sz="1000" baseline="0" noProof="0" dirty="0" smtClean="0"/>
              <a:t>and this will help you prioritize. </a:t>
            </a:r>
          </a:p>
          <a:p>
            <a:r>
              <a:rPr lang="en-CA" sz="1000" baseline="0" noProof="0" dirty="0" smtClean="0"/>
              <a:t>The </a:t>
            </a:r>
            <a:r>
              <a:rPr lang="en-CA" sz="1000" baseline="0" noProof="0" dirty="0" err="1" smtClean="0"/>
              <a:t>QIPs</a:t>
            </a:r>
            <a:r>
              <a:rPr lang="en-CA" sz="1000" baseline="0" noProof="0" dirty="0" smtClean="0"/>
              <a:t> are pre-populated with 5 indicators (Falls, Pressure Ulcers, Restraints, Incontinence, ED visits). If your home has </a:t>
            </a:r>
            <a:r>
              <a:rPr lang="en-CA" sz="1000" baseline="0" noProof="0" dirty="0" smtClean="0"/>
              <a:t>some (or all) </a:t>
            </a:r>
            <a:r>
              <a:rPr lang="en-CA" sz="1000" baseline="0" noProof="0" dirty="0" smtClean="0"/>
              <a:t>of these under control, then you</a:t>
            </a:r>
            <a:r>
              <a:rPr lang="en-CA" sz="1000" baseline="0" noProof="0" dirty="0" smtClean="0"/>
              <a:t> proceed </a:t>
            </a:r>
            <a:r>
              <a:rPr lang="en-CA" sz="1000" baseline="0" noProof="0" dirty="0" smtClean="0"/>
              <a:t>to choose other projects. </a:t>
            </a:r>
            <a:r>
              <a:rPr lang="en-CA" sz="1000" baseline="0" noProof="0" dirty="0" smtClean="0"/>
              <a:t> It’s more often the case that we have too many projects/priorities to choose from. </a:t>
            </a:r>
          </a:p>
          <a:p>
            <a:endParaRPr lang="en-CA" sz="1000" baseline="0" noProof="0" dirty="0" smtClean="0"/>
          </a:p>
          <a:p>
            <a:r>
              <a:rPr lang="en-CA" sz="1000" baseline="0" noProof="0" dirty="0" smtClean="0"/>
              <a:t>it’s </a:t>
            </a:r>
            <a:r>
              <a:rPr lang="en-CA" sz="1000" baseline="0" noProof="0" dirty="0" smtClean="0"/>
              <a:t>not a LACK of improvement initiatives….what to do?</a:t>
            </a:r>
          </a:p>
          <a:p>
            <a:endParaRPr lang="en-CA" sz="1000" baseline="0" noProof="0" dirty="0" smtClean="0"/>
          </a:p>
          <a:p>
            <a:r>
              <a:rPr lang="en-CA" sz="1000" baseline="0" noProof="0" dirty="0" smtClean="0"/>
              <a:t>Once you’ve collected and grouped all initiatives (remember that input is coming from across the home, not just nursing). you can use a priority calculator to narrow down your choices. </a:t>
            </a:r>
          </a:p>
          <a:p>
            <a:r>
              <a:rPr lang="en-CA" sz="1000" baseline="0" noProof="0" dirty="0" smtClean="0"/>
              <a:t>Remember that projects cross a time-horizon. Make your QIP a 3 yr QIP. And they require different resources. Don’t commit the same resource to all projects.</a:t>
            </a:r>
          </a:p>
          <a:p>
            <a:r>
              <a:rPr lang="en-CA" sz="1000" baseline="0" noProof="0" dirty="0" smtClean="0"/>
              <a:t>When conversations enter such as ‘What about Accreditation?’ We have an inspection coming!!!  - you have to remember that the QIP work is lying the foundation</a:t>
            </a:r>
            <a:r>
              <a:rPr lang="en-CA" sz="1000" baseline="0" noProof="0" dirty="0" smtClean="0"/>
              <a:t> for </a:t>
            </a:r>
            <a:r>
              <a:rPr lang="en-CA" sz="1000" baseline="0" noProof="0" dirty="0" smtClean="0"/>
              <a:t>a successful Accreditation and inspection. This work and behaviour change sets your org. up to pass Accreditation. Don’t let </a:t>
            </a:r>
            <a:r>
              <a:rPr lang="en-CA" sz="1000" baseline="0" noProof="0" dirty="0" smtClean="0"/>
              <a:t>this fear of accreditation/investigators </a:t>
            </a:r>
            <a:r>
              <a:rPr lang="en-CA" sz="1000" baseline="0" noProof="0" dirty="0" smtClean="0"/>
              <a:t>deter you from the work ahead. You will see that there’s an overlap and if you know what Accreditation and inspection are looking for, make sure you use that input when you’re making changes.</a:t>
            </a:r>
            <a:endParaRPr lang="en-CA" sz="1000" baseline="0" noProof="0" dirty="0" smtClean="0"/>
          </a:p>
          <a:p>
            <a:endParaRPr lang="en-CA" sz="1000" baseline="0" noProof="0" dirty="0" smtClean="0"/>
          </a:p>
          <a:p>
            <a:r>
              <a:rPr lang="en-CA" sz="1000" baseline="0" noProof="0" dirty="0" smtClean="0"/>
              <a:t>Does anyone have any experience building a QIP so far? How did it go? Most homes will struggle choosing and prioritizing and following up progress.  </a:t>
            </a:r>
          </a:p>
          <a:p>
            <a:r>
              <a:rPr lang="en-CA" sz="1000" baseline="0" noProof="0" dirty="0" smtClean="0"/>
              <a:t>IT TAKES LONGER THAN YOU THINK!     </a:t>
            </a:r>
            <a:endParaRPr lang="en-CA" sz="1000" noProof="0" dirty="0" smtClean="0"/>
          </a:p>
          <a:p>
            <a:endParaRPr lang="en-CA" sz="1000" baseline="0" noProof="0" dirty="0" smtClean="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Successful </a:t>
            </a:r>
            <a:r>
              <a:rPr lang="en-CA" sz="1000" baseline="0" noProof="0" dirty="0" smtClean="0"/>
              <a:t>culture change initiatives require time and dedication. Some reasons for failure include: losing focus on why we’re changing, no direction; nobody willing to make a final decision, insufficient time dedicated to the right priorities, losing sight of the end game, etc…..  </a:t>
            </a:r>
          </a:p>
          <a:p>
            <a:endParaRPr lang="en-CA" sz="1000" noProof="0" dirty="0" smtClean="0"/>
          </a:p>
          <a:p>
            <a:r>
              <a:rPr lang="en-CA" sz="1000" noProof="0" dirty="0" smtClean="0"/>
              <a:t>Although</a:t>
            </a:r>
            <a:r>
              <a:rPr lang="en-CA" sz="1000" baseline="0" noProof="0" dirty="0" smtClean="0"/>
              <a:t> change is a ‘soft’ dimension you can take concrete steps towards adding structure to the change. Firstly, your management team and/or key staff t</a:t>
            </a:r>
            <a:r>
              <a:rPr lang="en-CA" sz="1000" noProof="0" dirty="0" smtClean="0"/>
              <a:t>ake</a:t>
            </a:r>
            <a:r>
              <a:rPr lang="en-CA" sz="1000" baseline="0" noProof="0" dirty="0" smtClean="0"/>
              <a:t> </a:t>
            </a:r>
            <a:r>
              <a:rPr lang="en-CA" sz="1000" baseline="0" noProof="0" dirty="0" smtClean="0"/>
              <a:t>30d to clear your </a:t>
            </a:r>
            <a:r>
              <a:rPr lang="en-CA" sz="1000" baseline="0" noProof="0" dirty="0" smtClean="0"/>
              <a:t>calendar. </a:t>
            </a:r>
            <a:endParaRPr lang="en-CA" sz="1000" baseline="0" noProof="0" dirty="0" smtClean="0"/>
          </a:p>
          <a:p>
            <a:r>
              <a:rPr lang="en-CA" sz="1000" baseline="0" noProof="0" dirty="0" smtClean="0"/>
              <a:t>Start with the ‘QIP Zone’ – this is the untouchable zone to only focus on QIP related material; everyone from Admin down to the PSW to HK, Maintenance, etc…The time allocation will depend on your organizational culture. </a:t>
            </a:r>
          </a:p>
          <a:p>
            <a:r>
              <a:rPr lang="en-CA" sz="1000" baseline="0" noProof="0" dirty="0" smtClean="0"/>
              <a:t>Every dept will be touched by the QIP. Management spends their time following up progress,</a:t>
            </a:r>
            <a:r>
              <a:rPr lang="en-CA" sz="1000" baseline="0" noProof="0" dirty="0" smtClean="0"/>
              <a:t> decisions being made on the floor, being </a:t>
            </a:r>
            <a:r>
              <a:rPr lang="en-CA" sz="1000" baseline="0" noProof="0" dirty="0" smtClean="0"/>
              <a:t>visible, coaching and opening doors. Staff follow up day-to-day performance. How did things go yesterday? What happened? What can we improve on?</a:t>
            </a:r>
            <a:r>
              <a:rPr lang="en-CA" sz="1000" baseline="0" noProof="0" dirty="0" smtClean="0"/>
              <a:t> Use huddles </a:t>
            </a:r>
            <a:r>
              <a:rPr lang="en-CA" sz="1000" baseline="0" noProof="0" dirty="0" smtClean="0"/>
              <a:t>&amp; whiteboards.</a:t>
            </a:r>
          </a:p>
          <a:p>
            <a:r>
              <a:rPr lang="en-CA" sz="1000" baseline="0" noProof="0" dirty="0" smtClean="0"/>
              <a:t>The first couple of months are painful but then you’ll see the change in behaviour. </a:t>
            </a:r>
            <a:endParaRPr lang="en-CA" sz="1000" baseline="0" noProof="0" dirty="0" smtClean="0"/>
          </a:p>
          <a:p>
            <a:endParaRPr lang="en-CA" sz="1000" baseline="0" noProof="0" dirty="0" smtClean="0"/>
          </a:p>
          <a:p>
            <a:r>
              <a:rPr lang="en-CA" sz="1000" baseline="0" noProof="0" dirty="0" smtClean="0"/>
              <a:t>Has anyone heard of the monkey? Each monkey represents a problem that management is trying to solve.  </a:t>
            </a:r>
          </a:p>
          <a:p>
            <a:pPr marL="0" marR="0" indent="0" algn="l" defTabSz="457200" rtl="0" eaLnBrk="1" fontAlgn="auto" latinLnBrk="0" hangingPunct="1">
              <a:lnSpc>
                <a:spcPct val="100000"/>
              </a:lnSpc>
              <a:spcBef>
                <a:spcPts val="0"/>
              </a:spcBef>
              <a:spcAft>
                <a:spcPts val="0"/>
              </a:spcAft>
              <a:buClrTx/>
              <a:buSzTx/>
              <a:buFontTx/>
              <a:buNone/>
              <a:tabLst/>
              <a:defRPr/>
            </a:pPr>
            <a:r>
              <a:rPr lang="en-CA" sz="1000" dirty="0" smtClean="0"/>
              <a:t>This </a:t>
            </a:r>
            <a:r>
              <a:rPr lang="en-CA" sz="1000" dirty="0" smtClean="0"/>
              <a:t>is about management having</a:t>
            </a:r>
            <a:r>
              <a:rPr lang="en-CA" sz="1000" baseline="0" dirty="0" smtClean="0"/>
              <a:t> just enough information to know about the problem, but not having enough information to make a decision. Therefore, the manager takes on the subordinate’s monkey. And guess what? The # of monkeys grow and grow and they get fatter and fatter the more you feed them. They stay there so long that the subordinates are coming to you and asking you when you’re going to make the decision. This has to stop! It’s time to start building problem-solving skill set amongst your staff. </a:t>
            </a:r>
            <a:r>
              <a:rPr lang="en-CA" sz="1000" b="1" baseline="0" dirty="0" smtClean="0"/>
              <a:t>It’s time to build capability and create capacity</a:t>
            </a:r>
            <a:r>
              <a:rPr lang="en-CA" sz="1000" b="1" baseline="0" dirty="0" smtClean="0"/>
              <a:t>. </a:t>
            </a:r>
            <a:r>
              <a:rPr lang="en-CA" sz="1000" baseline="0" noProof="0" dirty="0" smtClean="0"/>
              <a:t>HBR: </a:t>
            </a:r>
            <a:r>
              <a:rPr lang="en-CA" sz="1000" dirty="0" smtClean="0"/>
              <a:t>Nov-December 1999: Management Time: Who’s Got the Monkey? </a:t>
            </a:r>
            <a:endParaRPr lang="en-CA" sz="1000" b="1" dirty="0" smtClean="0"/>
          </a:p>
          <a:p>
            <a:r>
              <a:rPr lang="en-CA" sz="1000" baseline="0" noProof="0" dirty="0" smtClean="0"/>
              <a:t>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en-CA" sz="900" noProof="0" dirty="0" smtClean="0"/>
              <a:t>This is about humble inquiry.</a:t>
            </a:r>
            <a:r>
              <a:rPr lang="en-CA" sz="900" baseline="0" noProof="0" dirty="0" smtClean="0"/>
              <a:t> We need to shift from discipline to discussion and getting the staff to think. Here are a few ways one can coach for building a problem-solving capability </a:t>
            </a:r>
          </a:p>
          <a:p>
            <a:endParaRPr lang="en-CA" sz="900" noProof="0" dirty="0" smtClean="0"/>
          </a:p>
          <a:p>
            <a:r>
              <a:rPr lang="en-CA" sz="900" noProof="0" dirty="0" smtClean="0"/>
              <a:t>Corrective</a:t>
            </a:r>
            <a:r>
              <a:rPr lang="en-CA" sz="900" baseline="0" noProof="0" dirty="0" smtClean="0"/>
              <a:t> </a:t>
            </a:r>
            <a:r>
              <a:rPr lang="en-CA" sz="900" baseline="0" noProof="0" dirty="0" smtClean="0"/>
              <a:t>/ Directive				Question to raise Awareness</a:t>
            </a:r>
          </a:p>
          <a:p>
            <a:r>
              <a:rPr lang="en-CA" sz="900" baseline="0" noProof="0" dirty="0" smtClean="0"/>
              <a:t>Telling / Showing					Question to Prompt questioning</a:t>
            </a:r>
          </a:p>
          <a:p>
            <a:r>
              <a:rPr lang="en-CA" sz="900" baseline="0" noProof="0" dirty="0" smtClean="0"/>
              <a:t>Advise / Suggest					Question to Prompt thinking</a:t>
            </a:r>
          </a:p>
          <a:p>
            <a:r>
              <a:rPr lang="en-CA" sz="900" baseline="0" noProof="0" dirty="0" smtClean="0"/>
              <a:t>Question to Investigate				Support Self-</a:t>
            </a:r>
            <a:r>
              <a:rPr lang="en-CA" sz="900" baseline="0" noProof="0" dirty="0" smtClean="0"/>
              <a:t>Development</a:t>
            </a:r>
            <a:endParaRPr lang="en-CA" sz="900" noProof="0" dirty="0" smtClean="0"/>
          </a:p>
          <a:p>
            <a:endParaRPr lang="en-CA" sz="900" noProof="0" dirty="0" smtClean="0"/>
          </a:p>
          <a:p>
            <a:r>
              <a:rPr lang="en-CA" sz="900" noProof="0" dirty="0" smtClean="0"/>
              <a:t>Which</a:t>
            </a:r>
            <a:r>
              <a:rPr lang="en-CA" sz="900" baseline="0" noProof="0" dirty="0" smtClean="0"/>
              <a:t> part is easier for us? The left or the right?</a:t>
            </a:r>
            <a:r>
              <a:rPr lang="en-CA" sz="900" baseline="0" noProof="0" dirty="0" smtClean="0"/>
              <a:t> </a:t>
            </a:r>
            <a:endParaRPr lang="en-CA" sz="900" b="1" baseline="0" noProof="0" dirty="0" smtClean="0"/>
          </a:p>
          <a:p>
            <a:r>
              <a:rPr lang="en-CA" sz="900" baseline="0" noProof="0" dirty="0" smtClean="0"/>
              <a:t>Why is that</a:t>
            </a:r>
            <a:r>
              <a:rPr lang="en-CA" sz="900" baseline="0" noProof="0" dirty="0" smtClean="0"/>
              <a:t>?</a:t>
            </a:r>
          </a:p>
          <a:p>
            <a:r>
              <a:rPr lang="en-CA" sz="900" b="1" baseline="0" noProof="0" dirty="0" smtClean="0"/>
              <a:t>LEFT: You are doing the thinking  RIGHT: Other person is prompted to think.</a:t>
            </a:r>
            <a:r>
              <a:rPr lang="en-CA" sz="900" b="0" baseline="0" noProof="0" dirty="0" smtClean="0"/>
              <a:t> This is when you start building a capability. I don’t suggest to do this all the time and you have to choose your staff carefully, but the more you can build, the less monkeys you’ll be carrying around. It’s not about a weakness in leadership – this is a fundamental shift from top-down to bottom-up. This is how you start engaging your staff in conversations that will bring results.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900" u="sng"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sz="900" u="sng" baseline="0" noProof="0" dirty="0" smtClean="0"/>
              <a:t>Too many times, I hear people in management positions say: “You’re doing it wrong. This is not how you do it”. </a:t>
            </a:r>
            <a:r>
              <a:rPr lang="en-CA" sz="900" baseline="0" noProof="0" dirty="0" smtClean="0"/>
              <a:t>There is always a time and place for this time of communication, but I see that this is overused. The result of using this language repetitively is that your staff will no longer want to participate, they don’t feel safe to share their insight and all of a sudden, the monkey is on your back again. You’re frustrated because staff won’t ‘listen’ for some reason and you’re back into your old routine again.   </a:t>
            </a:r>
          </a:p>
          <a:p>
            <a:r>
              <a:rPr lang="en-CA" sz="900" b="0" baseline="0" noProof="0" dirty="0" smtClean="0"/>
              <a:t> </a:t>
            </a:r>
          </a:p>
          <a:p>
            <a:r>
              <a:rPr lang="en-CA" sz="900" b="0" baseline="0" noProof="0" dirty="0" smtClean="0"/>
              <a:t>Still, why is humble inquiry so hard to do? </a:t>
            </a:r>
          </a:p>
          <a:p>
            <a:r>
              <a:rPr lang="en-CA" sz="900" b="0" baseline="0" noProof="0" dirty="0" smtClean="0"/>
              <a:t> </a:t>
            </a:r>
            <a:r>
              <a:rPr lang="en-CA" sz="900" b="1" baseline="0" noProof="0" dirty="0" smtClean="0"/>
              <a:t> </a:t>
            </a:r>
            <a:r>
              <a:rPr lang="en-CA" sz="900" baseline="0" noProof="0" dirty="0" smtClean="0"/>
              <a:t> </a:t>
            </a:r>
            <a:endParaRPr lang="en-CA" sz="900" baseline="0" noProof="0" dirty="0" smtClean="0"/>
          </a:p>
          <a:p>
            <a:r>
              <a:rPr lang="en-CA" sz="900" baseline="0" noProof="0" dirty="0" smtClean="0"/>
              <a:t>It’s because it is our human </a:t>
            </a:r>
            <a:r>
              <a:rPr lang="en-CA" sz="900" baseline="0" noProof="0" dirty="0" smtClean="0"/>
              <a:t>instinct is </a:t>
            </a:r>
            <a:r>
              <a:rPr lang="en-CA" sz="900" baseline="0" noProof="0" dirty="0" smtClean="0"/>
              <a:t>to solve problems. When someone is telling us something, we immediately start trying to find a reference point in our heads.</a:t>
            </a:r>
          </a:p>
          <a:p>
            <a:pPr marL="0" marR="0" indent="0" algn="l" defTabSz="457200" rtl="0" eaLnBrk="1" fontAlgn="auto" latinLnBrk="0" hangingPunct="1">
              <a:lnSpc>
                <a:spcPct val="100000"/>
              </a:lnSpc>
              <a:spcBef>
                <a:spcPts val="0"/>
              </a:spcBef>
              <a:spcAft>
                <a:spcPts val="0"/>
              </a:spcAft>
              <a:buClrTx/>
              <a:buSzTx/>
              <a:buFontTx/>
              <a:buNone/>
              <a:tabLst/>
              <a:defRPr/>
            </a:pPr>
            <a:r>
              <a:rPr lang="en-CA" sz="900" baseline="0" noProof="0" dirty="0" smtClean="0"/>
              <a:t>At the same time, we stop listening. Consequently, we’re giving advice without really understanding the problem. We’ve got the monkey and we’re not necessarily doing a service to the employee who brought the monkey in the first place</a:t>
            </a:r>
            <a:endParaRPr lang="en-CA" sz="900" baseline="0" noProof="0" dirty="0" smtClean="0"/>
          </a:p>
          <a:p>
            <a:endParaRPr lang="en-CA" sz="900" baseline="0" noProof="0" dirty="0" smtClean="0"/>
          </a:p>
          <a:p>
            <a:r>
              <a:rPr lang="en-CA" sz="900" baseline="0" noProof="0" dirty="0" smtClean="0"/>
              <a:t>I also hear </a:t>
            </a:r>
            <a:r>
              <a:rPr lang="en-CA" sz="900" baseline="0" noProof="0" dirty="0" smtClean="0"/>
              <a:t>that staff need more training. In fact staff even say they need more training. The best training you can give them is go-look-see – </a:t>
            </a:r>
            <a:r>
              <a:rPr lang="en-CA" sz="900" b="1" baseline="0" noProof="0" dirty="0" smtClean="0"/>
              <a:t>“learning by doing”.  </a:t>
            </a:r>
            <a:r>
              <a:rPr lang="en-CA" sz="900" baseline="0" noProof="0" dirty="0" smtClean="0"/>
              <a:t>Invest the time to follow up, together.</a:t>
            </a:r>
          </a:p>
          <a:p>
            <a:endParaRPr lang="en-CA" sz="900"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mn-lt"/>
                <a:ea typeface="+mn-ea"/>
                <a:cs typeface="+mn-cs"/>
              </a:rPr>
              <a:t>Build your people: Support those who are leading the quality improvement teams. Instil leadership qualities such as teaching, coaching, observing, and helping teams identify improvement areas. These leaders must be authentic in their approach, be humble and let their teams find the solution. It is not about discipline, but rather about discussion. The leader does not find the answers himself/</a:t>
            </a:r>
            <a:r>
              <a:rPr lang="en-GB" sz="900" b="1" kern="1200" dirty="0" smtClean="0">
                <a:solidFill>
                  <a:schemeClr val="tx1"/>
                </a:solidFill>
                <a:latin typeface="+mn-lt"/>
                <a:ea typeface="+mn-ea"/>
                <a:cs typeface="+mn-cs"/>
              </a:rPr>
              <a:t>herself. </a:t>
            </a:r>
            <a:endParaRPr sz="900" b="1" kern="1200" dirty="0" smtClean="0">
              <a:solidFill>
                <a:schemeClr val="tx1"/>
              </a:solidFill>
              <a:latin typeface="+mn-lt"/>
              <a:ea typeface="+mn-ea"/>
              <a:cs typeface="+mn-cs"/>
            </a:endParaRPr>
          </a:p>
          <a:p>
            <a:endParaRPr lang="sv-SE" sz="1000" dirty="0" smtClean="0"/>
          </a:p>
          <a:p>
            <a:r>
              <a:rPr lang="en-CA" sz="1000" baseline="0" noProof="0" dirty="0" smtClean="0"/>
              <a:t>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We’re now equipped with knowing how to get the information, we’ve created space in our calendar and we’re starting</a:t>
            </a:r>
            <a:r>
              <a:rPr lang="en-CA" sz="1000" baseline="0" noProof="0" dirty="0" smtClean="0"/>
              <a:t> to think about how we can build a problem-solving capability and humble inquiry as we work side by side with QI. Are we ready to embark on this journey? It’s looks a little cloudy still. We’ve prioritized our project, our teams are motivated…. </a:t>
            </a:r>
          </a:p>
          <a:p>
            <a:r>
              <a:rPr lang="en-CA" sz="1000" baseline="0" noProof="0" dirty="0" smtClean="0"/>
              <a:t>To make journey a little </a:t>
            </a:r>
            <a:r>
              <a:rPr lang="en-CA" sz="1000" baseline="0" noProof="0" dirty="0" smtClean="0"/>
              <a:t>clearer and get the </a:t>
            </a:r>
            <a:r>
              <a:rPr lang="en-CA" sz="1000" baseline="0" noProof="0" dirty="0" err="1" smtClean="0"/>
              <a:t>behavior</a:t>
            </a:r>
            <a:r>
              <a:rPr lang="en-CA" sz="1000" baseline="0" noProof="0" dirty="0" smtClean="0"/>
              <a:t> change we need, </a:t>
            </a:r>
            <a:r>
              <a:rPr lang="en-CA" sz="1000" baseline="0" noProof="0" dirty="0" smtClean="0"/>
              <a:t>we need to focus on measurement. Measuring changes behaviour so the key is to choose the right metrics to promote the </a:t>
            </a:r>
            <a:r>
              <a:rPr lang="en-CA" sz="1000" baseline="0" noProof="0" dirty="0" err="1" smtClean="0"/>
              <a:t>behavior</a:t>
            </a:r>
            <a:r>
              <a:rPr lang="en-CA" sz="1000" baseline="0" noProof="0" dirty="0" smtClean="0"/>
              <a:t> you want to see in your organization.</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noProof="0" dirty="0" smtClean="0"/>
              <a:t>I liked this quote from </a:t>
            </a:r>
            <a:r>
              <a:rPr lang="en-CA" noProof="0" dirty="0" err="1" smtClean="0"/>
              <a:t>Dr.Bell</a:t>
            </a:r>
            <a:r>
              <a:rPr lang="en-CA" noProof="0" dirty="0" smtClean="0"/>
              <a:t>,</a:t>
            </a:r>
            <a:r>
              <a:rPr lang="en-CA" baseline="0" noProof="0" dirty="0" smtClean="0"/>
              <a:t> the incoming Health Deputy Minister. He’s referring to Cancer Care Ontario’s journey from being the ’questionable-quality cancer system to being one of the best cancer systems in the world.</a:t>
            </a:r>
          </a:p>
          <a:p>
            <a:endParaRPr lang="en-CA" baseline="0" noProof="0" dirty="0" smtClean="0"/>
          </a:p>
          <a:p>
            <a:r>
              <a:rPr lang="en-CA" baseline="0" noProof="0" dirty="0" smtClean="0"/>
              <a:t>Interestingly, feedback from the document Residents First QIP: Lessons Learned also echoes this sentiment – more emphasis needs to be put on </a:t>
            </a:r>
            <a:r>
              <a:rPr lang="en-CA" baseline="0" noProof="0" dirty="0" smtClean="0"/>
              <a:t>measurement. The more we can formulate a hypothesis and then test this through measurement, the more you will show results that the change is positive. The </a:t>
            </a:r>
            <a:r>
              <a:rPr lang="en-CA" baseline="0" noProof="0" dirty="0" err="1" smtClean="0"/>
              <a:t>PDSAs</a:t>
            </a:r>
            <a:r>
              <a:rPr lang="en-CA" baseline="0" noProof="0" dirty="0" smtClean="0"/>
              <a:t> must be well built to test the theory and bring results.  </a:t>
            </a:r>
          </a:p>
          <a:p>
            <a:endParaRPr lang="en-CA" baseline="0" noProof="0" dirty="0" smtClean="0"/>
          </a:p>
          <a:p>
            <a:r>
              <a:rPr lang="en-CA" baseline="0" noProof="0" dirty="0" smtClean="0"/>
              <a:t>Before measurement, we start with a focus on process. </a:t>
            </a:r>
          </a:p>
          <a:p>
            <a:r>
              <a:rPr lang="en-CA" baseline="0" noProof="0" dirty="0" smtClean="0"/>
              <a:t>Everything starts with process. Process helps you visualize the work, who does want, where the challenges lie and will help you understand what you need to measure. </a:t>
            </a:r>
          </a:p>
          <a:p>
            <a:endParaRPr lang="en-CA"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baseline="0" noProof="0" dirty="0" smtClean="0"/>
              <a:t> </a:t>
            </a:r>
          </a:p>
          <a:p>
            <a:r>
              <a:rPr lang="en-CA" baseline="0" noProof="0" dirty="0" smtClean="0"/>
              <a:t> </a:t>
            </a:r>
            <a:endParaRPr lang="en-CA"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baseline="0" dirty="0" smtClean="0"/>
              <a:t>This is the result of a 4hr process mapping workshop with different departments (HK, Laundry, Maintenance, Nursing, Finance, social worker)</a:t>
            </a:r>
          </a:p>
          <a:p>
            <a:r>
              <a:rPr lang="en-CA" sz="1000" baseline="0" dirty="0" smtClean="0"/>
              <a:t>Don’t be afraid to book a 4hrs workshop to put process maps on the wall. Invite your cross-functional team. </a:t>
            </a:r>
          </a:p>
          <a:p>
            <a:r>
              <a:rPr lang="en-CA" sz="1000" baseline="0" dirty="0" smtClean="0"/>
              <a:t>Invite anyone who is related to the process. Falls: HK, Nursing, PT, product supplier, </a:t>
            </a:r>
            <a:r>
              <a:rPr lang="en-CA" sz="1000" baseline="0" dirty="0" err="1" smtClean="0"/>
              <a:t>mngt,etc</a:t>
            </a:r>
            <a:r>
              <a:rPr lang="en-CA" sz="1000" baseline="0" dirty="0" smtClean="0"/>
              <a:t>…</a:t>
            </a:r>
          </a:p>
          <a:p>
            <a:r>
              <a:rPr lang="en-CA" sz="1000" baseline="0" dirty="0" smtClean="0"/>
              <a:t>Creates ’A-HA’ experience</a:t>
            </a:r>
            <a:endParaRPr lang="en-CA" sz="1000" baseline="0" dirty="0" smtClean="0"/>
          </a:p>
          <a:p>
            <a:endParaRPr lang="en-CA" sz="1000" baseline="0" dirty="0" smtClean="0"/>
          </a:p>
          <a:p>
            <a:r>
              <a:rPr lang="en-CA" sz="1000" baseline="0" dirty="0" smtClean="0"/>
              <a:t>What kind of information does this give you?</a:t>
            </a:r>
          </a:p>
          <a:p>
            <a:r>
              <a:rPr lang="en-CA" sz="1000" baseline="0" dirty="0" smtClean="0"/>
              <a:t>Whole process, from start to finish</a:t>
            </a:r>
          </a:p>
          <a:p>
            <a:r>
              <a:rPr lang="en-CA" sz="1000" baseline="0" dirty="0" smtClean="0"/>
              <a:t>Indentify bottlenecks and HOW those bottlenecks affect other parts of the process (i.e. </a:t>
            </a:r>
            <a:r>
              <a:rPr lang="en-CA" sz="1000" baseline="0" dirty="0" err="1" smtClean="0"/>
              <a:t>depts</a:t>
            </a:r>
            <a:r>
              <a:rPr lang="en-CA" sz="1000" baseline="0" dirty="0" smtClean="0"/>
              <a:t> blame each other)</a:t>
            </a:r>
          </a:p>
          <a:p>
            <a:r>
              <a:rPr lang="en-CA" sz="1000" baseline="0" dirty="0" smtClean="0"/>
              <a:t>Understand </a:t>
            </a:r>
            <a:r>
              <a:rPr lang="en-CA" sz="1000" baseline="0" dirty="0" smtClean="0"/>
              <a:t>the root cause of a </a:t>
            </a:r>
            <a:r>
              <a:rPr lang="en-CA" sz="1000" baseline="0" dirty="0" smtClean="0"/>
              <a:t>problem</a:t>
            </a:r>
          </a:p>
          <a:p>
            <a:r>
              <a:rPr lang="en-CA" sz="1000" baseline="0" dirty="0" smtClean="0"/>
              <a:t>Have any idea of how to fix it</a:t>
            </a:r>
          </a:p>
          <a:p>
            <a:r>
              <a:rPr lang="en-CA" sz="1000" baseline="0" dirty="0" smtClean="0"/>
              <a:t>This will </a:t>
            </a:r>
            <a:r>
              <a:rPr lang="en-CA" sz="1000" baseline="0" dirty="0" smtClean="0"/>
              <a:t>lead you to a hypothesis and then PDSA cycles to test your </a:t>
            </a:r>
            <a:r>
              <a:rPr lang="en-CA" sz="1000" baseline="0" dirty="0" smtClean="0"/>
              <a:t>theories (test in a controlled environment before rolling out)</a:t>
            </a:r>
          </a:p>
          <a:p>
            <a:r>
              <a:rPr lang="en-CA" sz="1000" baseline="0" dirty="0" smtClean="0"/>
              <a:t>Collect results </a:t>
            </a:r>
          </a:p>
          <a:p>
            <a:r>
              <a:rPr lang="en-CA" sz="1000" baseline="0" dirty="0" smtClean="0"/>
              <a:t>Measure, analyze, decide if this was a good idea</a:t>
            </a:r>
          </a:p>
          <a:p>
            <a:r>
              <a:rPr lang="en-CA" sz="1000" baseline="0" dirty="0" smtClean="0"/>
              <a:t>Implement</a:t>
            </a:r>
            <a:endParaRPr lang="en-CA" sz="1000" baseline="0" dirty="0" smtClean="0"/>
          </a:p>
          <a:p>
            <a:endParaRPr lang="en-CA" sz="1000" baseline="0" dirty="0" smtClean="0"/>
          </a:p>
          <a:p>
            <a:r>
              <a:rPr lang="en-CA" sz="1000" baseline="0" dirty="0" smtClean="0"/>
              <a:t>Let’s get back to the QIP – where does this fit?</a:t>
            </a:r>
            <a:endParaRPr lang="en-CA" sz="1000" baseline="0" dirty="0" smtClean="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CA" sz="1000" noProof="0" dirty="0" smtClean="0"/>
              <a:t>Here’s the QIP (Explain</a:t>
            </a:r>
            <a:r>
              <a:rPr lang="en-CA" sz="1000" baseline="0" noProof="0" dirty="0" smtClean="0"/>
              <a:t> the overheads)</a:t>
            </a:r>
          </a:p>
          <a:p>
            <a:endParaRPr lang="en-CA" sz="1000" baseline="0" noProof="0" dirty="0" smtClean="0"/>
          </a:p>
          <a:p>
            <a:r>
              <a:rPr lang="en-CA" sz="1000" noProof="0" dirty="0" smtClean="0"/>
              <a:t>The Measure</a:t>
            </a:r>
            <a:r>
              <a:rPr lang="en-CA" sz="1000" baseline="0" noProof="0" dirty="0" smtClean="0"/>
              <a:t> part is pre-populated with space for additional improvement projects.</a:t>
            </a:r>
          </a:p>
          <a:p>
            <a:r>
              <a:rPr lang="en-CA" sz="1000" baseline="0" noProof="0" dirty="0" smtClean="0"/>
              <a:t>Current performance vs. target (target might be difficult to set if you don’t know your operations)</a:t>
            </a:r>
          </a:p>
          <a:p>
            <a:endParaRPr lang="en-CA" sz="1000" baseline="0" noProof="0" dirty="0" smtClean="0"/>
          </a:p>
          <a:p>
            <a:r>
              <a:rPr lang="en-CA" sz="1000" baseline="0" noProof="0" dirty="0" smtClean="0"/>
              <a:t>Your process work goes will address both areas of the QIP (measure and change)  </a:t>
            </a:r>
          </a:p>
          <a:p>
            <a:endParaRPr lang="en-CA" sz="1000" baseline="0" noProof="0" dirty="0" smtClean="0"/>
          </a:p>
          <a:p>
            <a:r>
              <a:rPr lang="en-CA" sz="1000" baseline="0" noProof="0" dirty="0" smtClean="0"/>
              <a:t>These the bottlenecks that you identified in your workshop will become part of the QIP. You may need an additional (or more) workshops to agree on the methods, process measures but you’ll have an idea of your goals at the process level. This insight will help you set your overarching goals under the Measure section. Remember that Goals need to stretch! Just because you have more insight into how things are working doesn’t mean you limit yourself by what you currently have. You need to have a vision.  </a:t>
            </a:r>
            <a:endParaRPr lang="en-CA" sz="1000" noProof="0" dirty="0"/>
          </a:p>
        </p:txBody>
      </p:sp>
      <p:sp>
        <p:nvSpPr>
          <p:cNvPr id="4" name="Platshållare för bildnummer 3"/>
          <p:cNvSpPr>
            <a:spLocks noGrp="1"/>
          </p:cNvSpPr>
          <p:nvPr>
            <p:ph type="sldNum" sz="quarter" idx="10"/>
          </p:nvPr>
        </p:nvSpPr>
        <p:spPr/>
        <p:txBody>
          <a:bodyPr/>
          <a:lstStyle/>
          <a:p>
            <a:fld id="{21B33BC4-7ACC-8943-B5B8-96F73001A9D2}"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Rubrikbild">
    <p:spTree>
      <p:nvGrpSpPr>
        <p:cNvPr id="1" name=""/>
        <p:cNvGrpSpPr/>
        <p:nvPr/>
      </p:nvGrpSpPr>
      <p:grpSpPr>
        <a:xfrm>
          <a:off x="0" y="0"/>
          <a:ext cx="0" cy="0"/>
          <a:chOff x="0" y="0"/>
          <a:chExt cx="0" cy="0"/>
        </a:xfrm>
      </p:grpSpPr>
      <p:sp>
        <p:nvSpPr>
          <p:cNvPr id="14" name="Rubrik 13"/>
          <p:cNvSpPr>
            <a:spLocks noGrp="1"/>
          </p:cNvSpPr>
          <p:nvPr>
            <p:ph type="ctrTitle"/>
          </p:nvPr>
        </p:nvSpPr>
        <p:spPr>
          <a:xfrm>
            <a:off x="1432560" y="359898"/>
            <a:ext cx="7406640" cy="1472184"/>
          </a:xfrm>
        </p:spPr>
        <p:txBody>
          <a:bodyPr anchor="b"/>
          <a:lstStyle>
            <a:lvl1pPr algn="l">
              <a:defRPr/>
            </a:lvl1pPr>
          </a:lstStyle>
          <a:p>
            <a:r>
              <a:rPr kumimoji="0" lang="en-CA" smtClean="0"/>
              <a:t>Klicka här för att ändra format</a:t>
            </a:r>
            <a:endParaRPr kumimoji="0" lang="en-US"/>
          </a:p>
        </p:txBody>
      </p:sp>
      <p:sp>
        <p:nvSpPr>
          <p:cNvPr id="22" name="Underrubri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Klicka här för att ändra format på underrubrik i bakgrunden</a:t>
            </a:r>
            <a:endParaRPr kumimoji="0" lang="en-US"/>
          </a:p>
        </p:txBody>
      </p:sp>
      <p:sp>
        <p:nvSpPr>
          <p:cNvPr id="7" name="Platshållare för datum 6"/>
          <p:cNvSpPr>
            <a:spLocks noGrp="1"/>
          </p:cNvSpPr>
          <p:nvPr>
            <p:ph type="dt" sz="half" idx="10"/>
          </p:nvPr>
        </p:nvSpPr>
        <p:spPr/>
        <p:txBody>
          <a:bodyPr/>
          <a:lstStyle/>
          <a:p>
            <a:fld id="{A94ED0D7-DF9A-1047-9220-41F01DF4C0EF}" type="datetime1">
              <a:rPr lang="en-US" smtClean="0"/>
              <a:pPr/>
              <a:t>14-06-02</a:t>
            </a:fld>
            <a:endParaRPr lang="sv-SE"/>
          </a:p>
        </p:txBody>
      </p:sp>
      <p:sp>
        <p:nvSpPr>
          <p:cNvPr id="20" name="Platshållare för sidfot 19"/>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8AF744F8-991A-664E-8B32-1916B9459861}" type="slidenum">
              <a:rPr lang="sv-SE" smtClean="0"/>
              <a:pPr/>
              <a:t>‹Nr.›</a:t>
            </a:fld>
            <a:endParaRPr lang="sv-SE"/>
          </a:p>
        </p:txBody>
      </p:sp>
      <p:sp>
        <p:nvSpPr>
          <p:cNvPr id="8" name="Ellips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en-CA"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4" name="Platshållare för datum 3"/>
          <p:cNvSpPr>
            <a:spLocks noGrp="1"/>
          </p:cNvSpPr>
          <p:nvPr>
            <p:ph type="dt" sz="half" idx="10"/>
          </p:nvPr>
        </p:nvSpPr>
        <p:spPr/>
        <p:txBody>
          <a:bodyPr/>
          <a:lstStyle/>
          <a:p>
            <a:fld id="{A96BB252-AC7B-E640-8CC8-E274BB24E9DF}" type="datetime1">
              <a:rPr lang="en-US" smtClean="0"/>
              <a:pPr/>
              <a:t>14-06-02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58000" y="274639"/>
            <a:ext cx="1828800" cy="5851525"/>
          </a:xfrm>
        </p:spPr>
        <p:txBody>
          <a:bodyPr vert="eaVert"/>
          <a:lstStyle/>
          <a:p>
            <a:r>
              <a:rPr kumimoji="0" lang="en-CA" smtClean="0"/>
              <a:t>Klicka här för att ändra format</a:t>
            </a:r>
            <a:endParaRPr kumimoji="0" lang="en-US"/>
          </a:p>
        </p:txBody>
      </p:sp>
      <p:sp>
        <p:nvSpPr>
          <p:cNvPr id="3" name="Platshållare för lodrät text 2"/>
          <p:cNvSpPr>
            <a:spLocks noGrp="1"/>
          </p:cNvSpPr>
          <p:nvPr>
            <p:ph type="body" orient="vert" idx="1"/>
          </p:nvPr>
        </p:nvSpPr>
        <p:spPr>
          <a:xfrm>
            <a:off x="1143000" y="274640"/>
            <a:ext cx="5562600" cy="5851525"/>
          </a:xfrm>
        </p:spPr>
        <p:txBody>
          <a:bodyPr vert="eaVert"/>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4" name="Platshållare för datum 3"/>
          <p:cNvSpPr>
            <a:spLocks noGrp="1"/>
          </p:cNvSpPr>
          <p:nvPr>
            <p:ph type="dt" sz="half" idx="10"/>
          </p:nvPr>
        </p:nvSpPr>
        <p:spPr/>
        <p:txBody>
          <a:bodyPr/>
          <a:lstStyle/>
          <a:p>
            <a:fld id="{226DB693-66B7-B645-9E14-DDDD4B30A96C}" type="datetime1">
              <a:rPr lang="en-US" smtClean="0"/>
              <a:pPr/>
              <a:t>14-06-02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en-CA" smtClean="0"/>
              <a:t>Klicka här för att ändra format</a:t>
            </a:r>
            <a:endParaRPr lang="sv-SE"/>
          </a:p>
        </p:txBody>
      </p:sp>
      <p:sp>
        <p:nvSpPr>
          <p:cNvPr id="3" name="Platshållare för text 2"/>
          <p:cNvSpPr>
            <a:spLocks noGrp="1"/>
          </p:cNvSpPr>
          <p:nvPr>
            <p:ph type="body" sz="half" idx="1"/>
          </p:nvPr>
        </p:nvSpPr>
        <p:spPr>
          <a:xfrm>
            <a:off x="457200" y="1600200"/>
            <a:ext cx="4038600" cy="4525963"/>
          </a:xfrm>
        </p:spPr>
        <p:txBody>
          <a:bodyPr/>
          <a:lstStyle/>
          <a:p>
            <a:pPr lvl="0"/>
            <a:r>
              <a:rPr lang="en-CA" smtClean="0"/>
              <a:t>Klicka här för att ändra format på bakgrundstexten</a:t>
            </a:r>
          </a:p>
          <a:p>
            <a:pPr lvl="1"/>
            <a:r>
              <a:rPr lang="en-CA" smtClean="0"/>
              <a:t>Nivå två</a:t>
            </a:r>
          </a:p>
          <a:p>
            <a:pPr lvl="2"/>
            <a:r>
              <a:rPr lang="en-CA" smtClean="0"/>
              <a:t>Nivå tre</a:t>
            </a:r>
          </a:p>
          <a:p>
            <a:pPr lvl="3"/>
            <a:r>
              <a:rPr lang="en-CA" smtClean="0"/>
              <a:t>Nivå fyra</a:t>
            </a:r>
          </a:p>
          <a:p>
            <a:pPr lvl="4"/>
            <a:r>
              <a:rPr lang="en-CA"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p>
            <a:pPr lvl="0"/>
            <a:r>
              <a:rPr lang="en-CA" smtClean="0"/>
              <a:t>Klicka här för att ändra format på bakgrundstexten</a:t>
            </a:r>
          </a:p>
          <a:p>
            <a:pPr lvl="1"/>
            <a:r>
              <a:rPr lang="en-CA" smtClean="0"/>
              <a:t>Nivå två</a:t>
            </a:r>
          </a:p>
          <a:p>
            <a:pPr lvl="2"/>
            <a:r>
              <a:rPr lang="en-CA" smtClean="0"/>
              <a:t>Nivå tre</a:t>
            </a:r>
          </a:p>
          <a:p>
            <a:pPr lvl="3"/>
            <a:r>
              <a:rPr lang="en-CA" smtClean="0"/>
              <a:t>Nivå fyra</a:t>
            </a:r>
          </a:p>
          <a:p>
            <a:pPr lvl="4"/>
            <a:r>
              <a:rPr lang="en-CA" smtClean="0"/>
              <a:t>Nivå fem</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en-CA" smtClean="0"/>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4" name="Platshållare för datum 3"/>
          <p:cNvSpPr>
            <a:spLocks noGrp="1"/>
          </p:cNvSpPr>
          <p:nvPr>
            <p:ph type="dt" sz="half" idx="10"/>
          </p:nvPr>
        </p:nvSpPr>
        <p:spPr/>
        <p:txBody>
          <a:bodyPr/>
          <a:lstStyle/>
          <a:p>
            <a:fld id="{920DFB03-1312-0843-B091-61DFCE315E51}" type="datetime1">
              <a:rPr lang="en-US" smtClean="0"/>
              <a:pPr/>
              <a:t>14-06-02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Avsnittsrubrik">
    <p:spTree>
      <p:nvGrpSpPr>
        <p:cNvPr id="1" name=""/>
        <p:cNvGrpSpPr/>
        <p:nvPr/>
      </p:nvGrpSpPr>
      <p:grpSpPr>
        <a:xfrm>
          <a:off x="0" y="0"/>
          <a:ext cx="0" cy="0"/>
          <a:chOff x="0" y="0"/>
          <a:chExt cx="0" cy="0"/>
        </a:xfrm>
      </p:grpSpPr>
      <p:sp>
        <p:nvSpPr>
          <p:cNvPr id="7" name="Rektangel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CA" smtClean="0"/>
              <a:t>Klicka här för att ändra format</a:t>
            </a:r>
            <a:endParaRPr kumimoji="0" lang="en-US"/>
          </a:p>
        </p:txBody>
      </p:sp>
      <p:sp>
        <p:nvSpPr>
          <p:cNvPr id="3" name="Platshållare för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Klicka här för att ändra format på bakgrundstexten</a:t>
            </a:r>
          </a:p>
        </p:txBody>
      </p:sp>
      <p:sp>
        <p:nvSpPr>
          <p:cNvPr id="4" name="Platshållare för datum 3"/>
          <p:cNvSpPr>
            <a:spLocks noGrp="1"/>
          </p:cNvSpPr>
          <p:nvPr>
            <p:ph type="dt" sz="half" idx="10"/>
          </p:nvPr>
        </p:nvSpPr>
        <p:spPr/>
        <p:txBody>
          <a:bodyPr/>
          <a:lstStyle/>
          <a:p>
            <a:fld id="{EE30E3B8-8466-224C-AEBF-5F60A494AF15}" type="datetime1">
              <a:rPr lang="en-US" smtClean="0"/>
              <a:pPr/>
              <a:t>14-06-02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F744F8-991A-664E-8B32-1916B9459861}" type="slidenum">
              <a:rPr lang="sv-SE" smtClean="0"/>
              <a:pPr/>
              <a:t>‹Nr.›</a:t>
            </a:fld>
            <a:endParaRPr lang="sv-SE"/>
          </a:p>
        </p:txBody>
      </p:sp>
      <p:sp>
        <p:nvSpPr>
          <p:cNvPr id="10" name="Rektangel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435608" y="274320"/>
            <a:ext cx="7498080" cy="1143000"/>
          </a:xfrm>
        </p:spPr>
        <p:txBody>
          <a:bodyPr/>
          <a:lstStyle/>
          <a:p>
            <a:r>
              <a:rPr kumimoji="0" lang="en-CA" smtClean="0"/>
              <a:t>Klicka här för att ändra format</a:t>
            </a:r>
            <a:endParaRPr kumimoji="0" lang="en-US"/>
          </a:p>
        </p:txBody>
      </p:sp>
      <p:sp>
        <p:nvSpPr>
          <p:cNvPr id="3" name="Platshållare för innehåll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4" name="Platshållare för innehåll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5" name="Platshållare för datum 4"/>
          <p:cNvSpPr>
            <a:spLocks noGrp="1"/>
          </p:cNvSpPr>
          <p:nvPr>
            <p:ph type="dt" sz="half" idx="10"/>
          </p:nvPr>
        </p:nvSpPr>
        <p:spPr/>
        <p:txBody>
          <a:bodyPr/>
          <a:lstStyle/>
          <a:p>
            <a:fld id="{77542B01-827B-0A40-8F15-5960EA59E8A0}" type="datetime1">
              <a:rPr lang="en-US" smtClean="0"/>
              <a:pPr/>
              <a:t>14-06-02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5160336"/>
            <a:ext cx="8229600" cy="1143000"/>
          </a:xfrm>
        </p:spPr>
        <p:txBody>
          <a:bodyPr anchor="ctr"/>
          <a:lstStyle>
            <a:lvl1pPr algn="ctr">
              <a:defRPr sz="4500" b="1" cap="none" baseline="0"/>
            </a:lvl1pPr>
          </a:lstStyle>
          <a:p>
            <a:r>
              <a:rPr kumimoji="0" lang="en-CA" smtClean="0"/>
              <a:t>Klicka här för att ändra format</a:t>
            </a:r>
            <a:endParaRPr kumimoji="0" lang="en-US"/>
          </a:p>
        </p:txBody>
      </p:sp>
      <p:sp>
        <p:nvSpPr>
          <p:cNvPr id="3" name="Platshållare för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Klicka här för att ändra format på bakgrundstexten</a:t>
            </a:r>
          </a:p>
        </p:txBody>
      </p:sp>
      <p:sp>
        <p:nvSpPr>
          <p:cNvPr id="4" name="Platshållare för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Klicka här för att ändra format på bakgrundstexten</a:t>
            </a:r>
          </a:p>
        </p:txBody>
      </p:sp>
      <p:sp>
        <p:nvSpPr>
          <p:cNvPr id="5" name="Platshållare för innehåll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6" name="Platshållare för innehåll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7" name="Platshållare för datum 6"/>
          <p:cNvSpPr>
            <a:spLocks noGrp="1"/>
          </p:cNvSpPr>
          <p:nvPr>
            <p:ph type="dt" sz="half" idx="10"/>
          </p:nvPr>
        </p:nvSpPr>
        <p:spPr/>
        <p:txBody>
          <a:bodyPr/>
          <a:lstStyle/>
          <a:p>
            <a:fld id="{253C1D57-71E0-DB4A-8132-4088B16E3239}" type="datetime1">
              <a:rPr lang="en-US" smtClean="0"/>
              <a:pPr/>
              <a:t>14-06-02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435608" y="274320"/>
            <a:ext cx="7498080" cy="1143000"/>
          </a:xfrm>
        </p:spPr>
        <p:txBody>
          <a:bodyPr anchor="ctr"/>
          <a:lstStyle/>
          <a:p>
            <a:r>
              <a:rPr kumimoji="0" lang="en-CA" smtClean="0"/>
              <a:t>Klicka här för att ändra format</a:t>
            </a:r>
            <a:endParaRPr kumimoji="0" lang="en-US"/>
          </a:p>
        </p:txBody>
      </p:sp>
      <p:sp>
        <p:nvSpPr>
          <p:cNvPr id="3" name="Platshållare för datum 2"/>
          <p:cNvSpPr>
            <a:spLocks noGrp="1"/>
          </p:cNvSpPr>
          <p:nvPr>
            <p:ph type="dt" sz="half" idx="10"/>
          </p:nvPr>
        </p:nvSpPr>
        <p:spPr/>
        <p:txBody>
          <a:bodyPr/>
          <a:lstStyle/>
          <a:p>
            <a:fld id="{A359C8A5-72D4-3B48-9270-9C1B3F9D8754}" type="datetime1">
              <a:rPr lang="en-US" smtClean="0"/>
              <a:pPr/>
              <a:t>14-06-02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ktangel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Platshållare för datum 1"/>
          <p:cNvSpPr>
            <a:spLocks noGrp="1"/>
          </p:cNvSpPr>
          <p:nvPr>
            <p:ph type="dt" sz="half" idx="10"/>
          </p:nvPr>
        </p:nvSpPr>
        <p:spPr/>
        <p:txBody>
          <a:bodyPr/>
          <a:lstStyle/>
          <a:p>
            <a:fld id="{7B735858-D84D-2944-AF76-7A1C74C75505}" type="datetime1">
              <a:rPr lang="en-US" smtClean="0"/>
              <a:pPr/>
              <a:t>14-06-02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AF744F8-991A-664E-8B32-1916B9459861}" type="slidenum">
              <a:rPr lang="sv-SE" smtClean="0"/>
              <a:pPr/>
              <a:t>‹Nr.›</a:t>
            </a:fld>
            <a:endParaRPr lang="sv-SE"/>
          </a:p>
        </p:txBody>
      </p:sp>
      <p:sp>
        <p:nvSpPr>
          <p:cNvPr id="6" name="Rektangel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CA" smtClean="0"/>
              <a:t>Klicka här för att ändra format</a:t>
            </a:r>
            <a:endParaRPr kumimoji="0" lang="en-US"/>
          </a:p>
        </p:txBody>
      </p:sp>
      <p:sp>
        <p:nvSpPr>
          <p:cNvPr id="3" name="Platshållare för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CA" smtClean="0"/>
              <a:t>Klicka här för att ändra format på bakgrundstexten</a:t>
            </a:r>
          </a:p>
        </p:txBody>
      </p:sp>
      <p:sp>
        <p:nvSpPr>
          <p:cNvPr id="4" name="Platshållare för innehåll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CA" smtClean="0"/>
              <a:t>Klicka här för att ändra format på bakgrundstexten</a:t>
            </a:r>
          </a:p>
          <a:p>
            <a:pPr lvl="1" eaLnBrk="1" latinLnBrk="0" hangingPunct="1"/>
            <a:r>
              <a:rPr lang="en-CA" smtClean="0"/>
              <a:t>Nivå två</a:t>
            </a:r>
          </a:p>
          <a:p>
            <a:pPr lvl="2" eaLnBrk="1" latinLnBrk="0" hangingPunct="1"/>
            <a:r>
              <a:rPr lang="en-CA" smtClean="0"/>
              <a:t>Nivå tre</a:t>
            </a:r>
          </a:p>
          <a:p>
            <a:pPr lvl="3" eaLnBrk="1" latinLnBrk="0" hangingPunct="1"/>
            <a:r>
              <a:rPr lang="en-CA" smtClean="0"/>
              <a:t>Nivå fyra</a:t>
            </a:r>
          </a:p>
          <a:p>
            <a:pPr lvl="4" eaLnBrk="1" latinLnBrk="0" hangingPunct="1"/>
            <a:r>
              <a:rPr lang="en-CA" smtClean="0"/>
              <a:t>Nivå fem</a:t>
            </a:r>
            <a:endParaRPr kumimoji="0" lang="en-US"/>
          </a:p>
        </p:txBody>
      </p:sp>
      <p:sp>
        <p:nvSpPr>
          <p:cNvPr id="5" name="Platshållare för datum 4"/>
          <p:cNvSpPr>
            <a:spLocks noGrp="1"/>
          </p:cNvSpPr>
          <p:nvPr>
            <p:ph type="dt" sz="half" idx="10"/>
          </p:nvPr>
        </p:nvSpPr>
        <p:spPr/>
        <p:txBody>
          <a:bodyPr/>
          <a:lstStyle/>
          <a:p>
            <a:fld id="{AD2FCC43-77BB-6243-A4F2-E22C7A8B5CC2}" type="datetime1">
              <a:rPr lang="en-US" smtClean="0"/>
              <a:pPr/>
              <a:t>14-06-02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F744F8-991A-664E-8B32-1916B9459861}"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CA" smtClean="0"/>
              <a:t>Klicka här för att ändra format</a:t>
            </a:r>
            <a:endParaRPr kumimoji="0" lang="en-US"/>
          </a:p>
        </p:txBody>
      </p:sp>
      <p:sp>
        <p:nvSpPr>
          <p:cNvPr id="5" name="Platshållare för datum 4"/>
          <p:cNvSpPr>
            <a:spLocks noGrp="1"/>
          </p:cNvSpPr>
          <p:nvPr>
            <p:ph type="dt" sz="half" idx="10"/>
          </p:nvPr>
        </p:nvSpPr>
        <p:spPr/>
        <p:txBody>
          <a:bodyPr/>
          <a:lstStyle/>
          <a:p>
            <a:fld id="{562EB856-75F1-7144-8ABC-6EC7D48E1406}" type="datetime1">
              <a:rPr lang="en-US" smtClean="0"/>
              <a:pPr/>
              <a:t>14-06-02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AF744F8-991A-664E-8B32-1916B9459861}" type="slidenum">
              <a:rPr lang="sv-SE" smtClean="0"/>
              <a:pPr/>
              <a:t>‹Nr.›</a:t>
            </a:fld>
            <a:endParaRPr lang="sv-SE"/>
          </a:p>
        </p:txBody>
      </p:sp>
      <p:sp>
        <p:nvSpPr>
          <p:cNvPr id="8" name="Rektangel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latshållare för bild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CA" smtClean="0"/>
              <a:t>Klicka på ikonen för att lägga till en bild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Platshållare för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CA"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Platshållare för rubrik 4"/>
          <p:cNvSpPr>
            <a:spLocks noGrp="1"/>
          </p:cNvSpPr>
          <p:nvPr>
            <p:ph type="title"/>
          </p:nvPr>
        </p:nvSpPr>
        <p:spPr>
          <a:xfrm>
            <a:off x="1435608" y="274638"/>
            <a:ext cx="7498080" cy="1143000"/>
          </a:xfrm>
          <a:prstGeom prst="rect">
            <a:avLst/>
          </a:prstGeom>
        </p:spPr>
        <p:txBody>
          <a:bodyPr anchor="ctr">
            <a:normAutofit/>
          </a:bodyPr>
          <a:lstStyle/>
          <a:p>
            <a:r>
              <a:rPr kumimoji="0" lang="en-CA" smtClean="0"/>
              <a:t>Klicka här för att ändra format</a:t>
            </a:r>
            <a:endParaRPr kumimoji="0" lang="en-US"/>
          </a:p>
        </p:txBody>
      </p:sp>
      <p:sp>
        <p:nvSpPr>
          <p:cNvPr id="9" name="Platshållare för tex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CA" dirty="0" err="1" smtClean="0"/>
              <a:t>Klicka</a:t>
            </a:r>
            <a:r>
              <a:rPr kumimoji="0" lang="en-CA" dirty="0" smtClean="0"/>
              <a:t> </a:t>
            </a:r>
            <a:r>
              <a:rPr kumimoji="0" lang="en-CA" dirty="0" err="1" smtClean="0"/>
              <a:t>här</a:t>
            </a:r>
            <a:r>
              <a:rPr kumimoji="0" lang="en-CA" dirty="0" smtClean="0"/>
              <a:t> </a:t>
            </a:r>
            <a:r>
              <a:rPr kumimoji="0" lang="en-CA" dirty="0" err="1" smtClean="0"/>
              <a:t>för</a:t>
            </a:r>
            <a:r>
              <a:rPr kumimoji="0" lang="en-CA" dirty="0" smtClean="0"/>
              <a:t> </a:t>
            </a:r>
            <a:r>
              <a:rPr kumimoji="0" lang="en-CA" dirty="0" err="1" smtClean="0"/>
              <a:t>att</a:t>
            </a:r>
            <a:r>
              <a:rPr kumimoji="0" lang="en-CA" dirty="0" smtClean="0"/>
              <a:t> </a:t>
            </a:r>
            <a:r>
              <a:rPr kumimoji="0" lang="en-CA" dirty="0" err="1" smtClean="0"/>
              <a:t>ändra</a:t>
            </a:r>
            <a:r>
              <a:rPr kumimoji="0" lang="en-CA" dirty="0" smtClean="0"/>
              <a:t> format </a:t>
            </a:r>
            <a:r>
              <a:rPr kumimoji="0" lang="en-CA" dirty="0" err="1" smtClean="0"/>
              <a:t>på</a:t>
            </a:r>
            <a:r>
              <a:rPr kumimoji="0" lang="en-CA" dirty="0" smtClean="0"/>
              <a:t> </a:t>
            </a:r>
            <a:r>
              <a:rPr kumimoji="0" lang="en-CA" dirty="0" err="1" smtClean="0"/>
              <a:t>bakgrundstexten</a:t>
            </a:r>
            <a:endParaRPr kumimoji="0" lang="en-CA" dirty="0" smtClean="0"/>
          </a:p>
          <a:p>
            <a:pPr lvl="1" eaLnBrk="1" latinLnBrk="0" hangingPunct="1"/>
            <a:r>
              <a:rPr kumimoji="0" lang="en-CA" dirty="0" err="1" smtClean="0"/>
              <a:t>Nivå</a:t>
            </a:r>
            <a:r>
              <a:rPr kumimoji="0" lang="en-CA" dirty="0" smtClean="0"/>
              <a:t> </a:t>
            </a:r>
            <a:r>
              <a:rPr kumimoji="0" lang="en-CA" dirty="0" err="1" smtClean="0"/>
              <a:t>två</a:t>
            </a:r>
            <a:endParaRPr kumimoji="0" lang="en-CA" dirty="0" smtClean="0"/>
          </a:p>
          <a:p>
            <a:pPr lvl="2" eaLnBrk="1" latinLnBrk="0" hangingPunct="1"/>
            <a:r>
              <a:rPr kumimoji="0" lang="en-CA" dirty="0" err="1" smtClean="0"/>
              <a:t>Nivå</a:t>
            </a:r>
            <a:r>
              <a:rPr kumimoji="0" lang="en-CA" dirty="0" smtClean="0"/>
              <a:t> </a:t>
            </a:r>
            <a:r>
              <a:rPr kumimoji="0" lang="en-CA" dirty="0" err="1" smtClean="0"/>
              <a:t>tre</a:t>
            </a:r>
            <a:endParaRPr kumimoji="0" lang="en-CA" dirty="0" smtClean="0"/>
          </a:p>
          <a:p>
            <a:pPr lvl="3" eaLnBrk="1" latinLnBrk="0" hangingPunct="1"/>
            <a:r>
              <a:rPr kumimoji="0" lang="en-CA" dirty="0" err="1" smtClean="0"/>
              <a:t>Nivå</a:t>
            </a:r>
            <a:r>
              <a:rPr kumimoji="0" lang="en-CA" dirty="0" smtClean="0"/>
              <a:t> </a:t>
            </a:r>
            <a:r>
              <a:rPr kumimoji="0" lang="en-CA" dirty="0" err="1" smtClean="0"/>
              <a:t>fyra</a:t>
            </a:r>
            <a:endParaRPr kumimoji="0" lang="en-CA" dirty="0" smtClean="0"/>
          </a:p>
          <a:p>
            <a:pPr lvl="4" eaLnBrk="1" latinLnBrk="0" hangingPunct="1"/>
            <a:r>
              <a:rPr kumimoji="0" lang="en-CA" dirty="0" err="1" smtClean="0"/>
              <a:t>Nivå</a:t>
            </a:r>
            <a:r>
              <a:rPr kumimoji="0" lang="en-CA" dirty="0" smtClean="0"/>
              <a:t> fem</a:t>
            </a:r>
            <a:endParaRPr kumimoji="0" lang="en-US" dirty="0"/>
          </a:p>
        </p:txBody>
      </p:sp>
      <p:sp>
        <p:nvSpPr>
          <p:cNvPr id="24" name="Platshållare för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AA336340-812D-7349-8817-647BA053CF35}" type="datetime1">
              <a:rPr lang="en-US" smtClean="0"/>
              <a:pPr/>
              <a:t>14-06-02</a:t>
            </a:fld>
            <a:endParaRPr lang="sv-SE"/>
          </a:p>
        </p:txBody>
      </p:sp>
      <p:sp>
        <p:nvSpPr>
          <p:cNvPr id="10" name="Platshållare för sidfot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sv-SE"/>
          </a:p>
        </p:txBody>
      </p:sp>
      <p:sp>
        <p:nvSpPr>
          <p:cNvPr id="22" name="Platshållare för bild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8AF744F8-991A-664E-8B32-1916B9459861}" type="slidenum">
              <a:rPr lang="sv-SE" smtClean="0"/>
              <a:pPr/>
              <a:t>‹Nr.›</a:t>
            </a:fld>
            <a:endParaRPr lang="sv-SE"/>
          </a:p>
        </p:txBody>
      </p:sp>
      <p:sp>
        <p:nvSpPr>
          <p:cNvPr id="15" name="Rektangel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df"/><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df"/><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2560" y="1710234"/>
            <a:ext cx="7711440" cy="1472184"/>
          </a:xfrm>
        </p:spPr>
        <p:txBody>
          <a:bodyPr>
            <a:normAutofit fontScale="90000"/>
          </a:bodyPr>
          <a:lstStyle/>
          <a:p>
            <a:r>
              <a:rPr lang="en-CA" sz="4000" dirty="0" smtClean="0"/>
              <a:t>E-QIP your Teams and Organizations for Quality Success – Put your QIP to Work</a:t>
            </a:r>
            <a:endParaRPr lang="en-CA" sz="4400" dirty="0" smtClean="0">
              <a:latin typeface="Arial"/>
              <a:cs typeface="Arial"/>
            </a:endParaRPr>
          </a:p>
        </p:txBody>
      </p:sp>
      <p:sp>
        <p:nvSpPr>
          <p:cNvPr id="3" name="Underrubrik 2"/>
          <p:cNvSpPr>
            <a:spLocks noGrp="1"/>
          </p:cNvSpPr>
          <p:nvPr>
            <p:ph type="subTitle" idx="1"/>
          </p:nvPr>
        </p:nvSpPr>
        <p:spPr>
          <a:xfrm>
            <a:off x="1432560" y="3429000"/>
            <a:ext cx="7406640" cy="1752600"/>
          </a:xfrm>
        </p:spPr>
        <p:txBody>
          <a:bodyPr>
            <a:normAutofit/>
          </a:bodyPr>
          <a:lstStyle/>
          <a:p>
            <a:r>
              <a:rPr lang="en-CA" sz="2200" dirty="0" smtClean="0"/>
              <a:t>OLTCA Quality and Innovation Forum 2014</a:t>
            </a:r>
          </a:p>
          <a:p>
            <a:r>
              <a:rPr lang="en-CA" sz="2200" dirty="0" smtClean="0"/>
              <a:t>June 5</a:t>
            </a:r>
            <a:r>
              <a:rPr lang="en-CA" sz="2200" baseline="30000" dirty="0" smtClean="0"/>
              <a:t>th</a:t>
            </a:r>
          </a:p>
          <a:p>
            <a:r>
              <a:rPr lang="en-CA" sz="2200" dirty="0" err="1" smtClean="0"/>
              <a:t>Geneviève</a:t>
            </a:r>
            <a:r>
              <a:rPr lang="en-CA" sz="2200" dirty="0" smtClean="0"/>
              <a:t> </a:t>
            </a:r>
            <a:r>
              <a:rPr lang="en-CA" sz="2200" dirty="0" err="1" smtClean="0"/>
              <a:t>Lukenda</a:t>
            </a:r>
            <a:r>
              <a:rPr lang="en-CA" sz="2200" dirty="0" smtClean="0"/>
              <a:t>-Lund</a:t>
            </a:r>
            <a:endParaRPr lang="en-CA" sz="2200" dirty="0"/>
          </a:p>
        </p:txBody>
      </p:sp>
      <p:pic>
        <p:nvPicPr>
          <p:cNvPr id="4" name="Platshållare för innehåll 6" descr="gen_logo_edited_karine.png"/>
          <p:cNvPicPr>
            <a:picLocks noChangeAspect="1"/>
          </p:cNvPicPr>
          <p:nvPr/>
        </p:nvPicPr>
        <p:blipFill>
          <a:blip r:embed="rId3"/>
          <a:srcRect t="16483" b="44301"/>
          <a:stretch>
            <a:fillRect/>
          </a:stretch>
        </p:blipFill>
        <p:spPr>
          <a:xfrm>
            <a:off x="1676400" y="5181600"/>
            <a:ext cx="6800850"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43000" y="274320"/>
            <a:ext cx="7498080" cy="1143000"/>
          </a:xfrm>
        </p:spPr>
        <p:txBody>
          <a:bodyPr>
            <a:normAutofit/>
          </a:bodyPr>
          <a:lstStyle/>
          <a:p>
            <a:r>
              <a:rPr lang="en-CA" sz="3400" dirty="0" smtClean="0">
                <a:latin typeface="Arial"/>
                <a:cs typeface="Arial"/>
              </a:rPr>
              <a:t>Choose Metrics Wisely</a:t>
            </a:r>
            <a:endParaRPr lang="en-CA" sz="3400" dirty="0">
              <a:latin typeface="Arial"/>
              <a:cs typeface="Arial"/>
            </a:endParaRPr>
          </a:p>
        </p:txBody>
      </p:sp>
      <p:sp>
        <p:nvSpPr>
          <p:cNvPr id="5" name="Platshållare för innehåll 4"/>
          <p:cNvSpPr>
            <a:spLocks noGrp="1"/>
          </p:cNvSpPr>
          <p:nvPr>
            <p:ph sz="half" idx="1"/>
          </p:nvPr>
        </p:nvSpPr>
        <p:spPr>
          <a:xfrm>
            <a:off x="1435608" y="2042160"/>
            <a:ext cx="6863220" cy="4663440"/>
          </a:xfrm>
        </p:spPr>
        <p:txBody>
          <a:bodyPr>
            <a:normAutofit/>
          </a:bodyPr>
          <a:lstStyle/>
          <a:p>
            <a:pPr marL="342900" indent="-342900">
              <a:buFont typeface="+mj-lt"/>
              <a:buAutoNum type="arabicPeriod"/>
            </a:pPr>
            <a:r>
              <a:rPr lang="en-CA" sz="2000" dirty="0" smtClean="0">
                <a:latin typeface="Arial"/>
                <a:cs typeface="Arial"/>
              </a:rPr>
              <a:t>Do not bombard staff with ratios that they can not influence </a:t>
            </a:r>
          </a:p>
          <a:p>
            <a:pPr marL="342900" indent="-342900">
              <a:buFont typeface="+mj-lt"/>
              <a:buAutoNum type="arabicPeriod"/>
            </a:pPr>
            <a:endParaRPr lang="en-CA" sz="2000" dirty="0" smtClean="0">
              <a:latin typeface="Arial"/>
              <a:cs typeface="Arial"/>
            </a:endParaRPr>
          </a:p>
          <a:p>
            <a:pPr marL="342900" indent="-342900">
              <a:buFont typeface="+mj-lt"/>
              <a:buAutoNum type="arabicPeriod"/>
            </a:pPr>
            <a:r>
              <a:rPr lang="en-CA" sz="2000" dirty="0" smtClean="0">
                <a:latin typeface="Arial"/>
                <a:cs typeface="Arial"/>
              </a:rPr>
              <a:t>Make metrics relevant for staff</a:t>
            </a:r>
          </a:p>
          <a:p>
            <a:pPr marL="342900" indent="-342900">
              <a:buFont typeface="+mj-lt"/>
              <a:buAutoNum type="arabicPeriod"/>
            </a:pPr>
            <a:endParaRPr lang="en-CA" sz="2000" dirty="0" smtClean="0">
              <a:latin typeface="Arial"/>
              <a:cs typeface="Arial"/>
            </a:endParaRPr>
          </a:p>
          <a:p>
            <a:pPr marL="342900" indent="-342900">
              <a:buFont typeface="+mj-lt"/>
              <a:buAutoNum type="arabicPeriod"/>
            </a:pPr>
            <a:r>
              <a:rPr lang="en-CA" sz="2000" dirty="0" smtClean="0">
                <a:latin typeface="Arial"/>
                <a:cs typeface="Arial"/>
              </a:rPr>
              <a:t>A metric must not only be developed for checking the work done, but to encourage staff to perform better</a:t>
            </a:r>
          </a:p>
          <a:p>
            <a:pPr marL="177800" indent="-177800">
              <a:buFont typeface="+mj-lt"/>
              <a:buAutoNum type="arabicPeriod"/>
            </a:pPr>
            <a:endParaRPr lang="en-CA" sz="2000" dirty="0" smtClean="0">
              <a:latin typeface="Arial"/>
              <a:cs typeface="Arial"/>
            </a:endParaRPr>
          </a:p>
          <a:p>
            <a:pPr marL="457200" indent="-457200">
              <a:buFont typeface="+mj-lt"/>
              <a:buAutoNum type="arabicPeriod"/>
            </a:pPr>
            <a:endParaRPr lang="en-CA" sz="2000" dirty="0" smtClean="0">
              <a:latin typeface="Arial"/>
              <a:cs typeface="Arial"/>
            </a:endParaRPr>
          </a:p>
        </p:txBody>
      </p:sp>
      <p:sp>
        <p:nvSpPr>
          <p:cNvPr id="12" name="Platshållare för bildnummer 11"/>
          <p:cNvSpPr>
            <a:spLocks noGrp="1"/>
          </p:cNvSpPr>
          <p:nvPr>
            <p:ph type="sldNum" sz="quarter" idx="12"/>
          </p:nvPr>
        </p:nvSpPr>
        <p:spPr/>
        <p:txBody>
          <a:bodyPr/>
          <a:lstStyle/>
          <a:p>
            <a:fld id="{8AF744F8-991A-664E-8B32-1916B9459861}" type="slidenum">
              <a:rPr lang="sv-SE" smtClean="0"/>
              <a:pPr/>
              <a:t>10</a:t>
            </a:fld>
            <a:endParaRPr lang="sv-SE"/>
          </a:p>
        </p:txBody>
      </p:sp>
      <p:sp>
        <p:nvSpPr>
          <p:cNvPr id="10" name="textruta 9"/>
          <p:cNvSpPr txBox="1"/>
          <p:nvPr/>
        </p:nvSpPr>
        <p:spPr>
          <a:xfrm>
            <a:off x="1435608" y="6400800"/>
            <a:ext cx="6336792" cy="230832"/>
          </a:xfrm>
          <a:prstGeom prst="rect">
            <a:avLst/>
          </a:prstGeom>
          <a:noFill/>
        </p:spPr>
        <p:txBody>
          <a:bodyPr wrap="square" rtlCol="0">
            <a:spAutoFit/>
          </a:bodyPr>
          <a:lstStyle/>
          <a:p>
            <a:r>
              <a:rPr lang="en-CA" sz="900" i="1" dirty="0" smtClean="0">
                <a:latin typeface="Arial"/>
                <a:cs typeface="Arial"/>
              </a:rPr>
              <a:t>Source: Richard </a:t>
            </a:r>
            <a:r>
              <a:rPr lang="en-CA" sz="900" i="1" dirty="0" err="1" smtClean="0">
                <a:latin typeface="Arial"/>
                <a:cs typeface="Arial"/>
              </a:rPr>
              <a:t>Schonberger</a:t>
            </a:r>
            <a:endParaRPr lang="en-CA" sz="900" i="1" dirty="0">
              <a:latin typeface="Arial"/>
              <a:cs typeface="Arial"/>
            </a:endParaRPr>
          </a:p>
        </p:txBody>
      </p:sp>
      <p:grpSp>
        <p:nvGrpSpPr>
          <p:cNvPr id="8" name="Grupp 3"/>
          <p:cNvGrpSpPr/>
          <p:nvPr/>
        </p:nvGrpSpPr>
        <p:grpSpPr>
          <a:xfrm>
            <a:off x="8247888" y="261948"/>
            <a:ext cx="685800" cy="485079"/>
            <a:chOff x="1435608" y="2057400"/>
            <a:chExt cx="4609592" cy="4038600"/>
          </a:xfrm>
        </p:grpSpPr>
        <p:sp>
          <p:nvSpPr>
            <p:cNvPr id="9" name="Rektangel 8"/>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11"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3" name="Rectangle 26"/>
            <p:cNvSpPr>
              <a:spLocks noChangeArrowheads="1"/>
            </p:cNvSpPr>
            <p:nvPr/>
          </p:nvSpPr>
          <p:spPr bwMode="auto">
            <a:xfrm>
              <a:off x="1778000" y="3640138"/>
              <a:ext cx="4267200" cy="830262"/>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4"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objekt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9550" y="1066800"/>
            <a:ext cx="8724900" cy="2489200"/>
          </a:xfrm>
          <a:prstGeom prst="rect">
            <a:avLst/>
          </a:prstGeom>
        </p:spPr>
      </p:pic>
      <p:pic>
        <p:nvPicPr>
          <p:cNvPr id="5" name="Bildobjekt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758950" y="3886200"/>
            <a:ext cx="5626100" cy="2489200"/>
          </a:xfrm>
          <a:prstGeom prst="rect">
            <a:avLst/>
          </a:prstGeom>
        </p:spPr>
      </p:pic>
      <p:sp>
        <p:nvSpPr>
          <p:cNvPr id="7" name="Platshållare för bildnummer 6"/>
          <p:cNvSpPr>
            <a:spLocks noGrp="1"/>
          </p:cNvSpPr>
          <p:nvPr>
            <p:ph type="sldNum" sz="quarter" idx="12"/>
          </p:nvPr>
        </p:nvSpPr>
        <p:spPr/>
        <p:txBody>
          <a:bodyPr/>
          <a:lstStyle/>
          <a:p>
            <a:fld id="{8AF744F8-991A-664E-8B32-1916B9459861}" type="slidenum">
              <a:rPr lang="sv-SE" smtClean="0"/>
              <a:pPr/>
              <a:t>11</a:t>
            </a:fld>
            <a:endParaRPr lang="sv-SE"/>
          </a:p>
        </p:txBody>
      </p:sp>
      <p:grpSp>
        <p:nvGrpSpPr>
          <p:cNvPr id="2" name="Grupp 3"/>
          <p:cNvGrpSpPr/>
          <p:nvPr/>
        </p:nvGrpSpPr>
        <p:grpSpPr>
          <a:xfrm>
            <a:off x="8247888" y="261948"/>
            <a:ext cx="685800" cy="485079"/>
            <a:chOff x="1435608" y="2057400"/>
            <a:chExt cx="4609592" cy="4038600"/>
          </a:xfrm>
        </p:grpSpPr>
        <p:sp>
          <p:nvSpPr>
            <p:cNvPr id="8" name="Rektangel 7"/>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9"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0" name="Rectangle 26"/>
            <p:cNvSpPr>
              <a:spLocks noChangeArrowheads="1"/>
            </p:cNvSpPr>
            <p:nvPr/>
          </p:nvSpPr>
          <p:spPr bwMode="auto">
            <a:xfrm>
              <a:off x="1778000" y="3640138"/>
              <a:ext cx="4267200" cy="830262"/>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1"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Rubrik 1"/>
          <p:cNvSpPr>
            <a:spLocks noGrp="1"/>
          </p:cNvSpPr>
          <p:nvPr>
            <p:ph type="title"/>
          </p:nvPr>
        </p:nvSpPr>
        <p:spPr>
          <a:xfrm>
            <a:off x="1112520" y="274638"/>
            <a:ext cx="7498080" cy="1143000"/>
          </a:xfrm>
        </p:spPr>
        <p:txBody>
          <a:bodyPr>
            <a:normAutofit fontScale="90000"/>
          </a:bodyPr>
          <a:lstStyle/>
          <a:p>
            <a:r>
              <a:rPr lang="en-CA" sz="3400" dirty="0" smtClean="0">
                <a:latin typeface="Arial"/>
                <a:cs typeface="Arial"/>
              </a:rPr>
              <a:t>Consolidate Reporting, Communication,</a:t>
            </a:r>
            <a:r>
              <a:rPr lang="en-CA" sz="3400" dirty="0" smtClean="0">
                <a:latin typeface="Arial"/>
                <a:cs typeface="Arial"/>
              </a:rPr>
              <a:t> and Team </a:t>
            </a:r>
            <a:r>
              <a:rPr lang="en-CA" sz="3400" dirty="0" smtClean="0">
                <a:latin typeface="Arial"/>
                <a:cs typeface="Arial"/>
              </a:rPr>
              <a:t>Progress under One Roof</a:t>
            </a:r>
            <a:endParaRPr lang="en-CA" sz="3400" dirty="0">
              <a:latin typeface="Arial"/>
              <a:cs typeface="Arial"/>
            </a:endParaRPr>
          </a:p>
        </p:txBody>
      </p:sp>
      <p:grpSp>
        <p:nvGrpSpPr>
          <p:cNvPr id="35" name="Grupp 34"/>
          <p:cNvGrpSpPr/>
          <p:nvPr/>
        </p:nvGrpSpPr>
        <p:grpSpPr>
          <a:xfrm>
            <a:off x="8247888" y="261948"/>
            <a:ext cx="685800" cy="485079"/>
            <a:chOff x="1435608" y="2057400"/>
            <a:chExt cx="4609592" cy="4038600"/>
          </a:xfrm>
        </p:grpSpPr>
        <p:sp>
          <p:nvSpPr>
            <p:cNvPr id="36" name="Rektangel 35"/>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37"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39" name="Rectangle 26"/>
            <p:cNvSpPr>
              <a:spLocks noChangeArrowheads="1"/>
            </p:cNvSpPr>
            <p:nvPr/>
          </p:nvSpPr>
          <p:spPr bwMode="auto">
            <a:xfrm>
              <a:off x="1778000" y="3640138"/>
              <a:ext cx="4267200" cy="830262"/>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40" name="Rectangle 27"/>
            <p:cNvSpPr>
              <a:spLocks noChangeArrowheads="1"/>
            </p:cNvSpPr>
            <p:nvPr/>
          </p:nvSpPr>
          <p:spPr bwMode="auto">
            <a:xfrm>
              <a:off x="1778000" y="4657725"/>
              <a:ext cx="4267200" cy="828675"/>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
        <p:nvSpPr>
          <p:cNvPr id="24" name="Oval 3"/>
          <p:cNvSpPr>
            <a:spLocks noChangeArrowheads="1"/>
          </p:cNvSpPr>
          <p:nvPr/>
        </p:nvSpPr>
        <p:spPr bwMode="auto">
          <a:xfrm>
            <a:off x="3665985" y="1752600"/>
            <a:ext cx="1939261" cy="1188710"/>
          </a:xfrm>
          <a:prstGeom prst="ellipse">
            <a:avLst/>
          </a:prstGeom>
          <a:solidFill>
            <a:srgbClr val="D9D9D9"/>
          </a:solidFill>
          <a:ln w="28575" cap="flat" cmpd="sng" algn="ctr">
            <a:solidFill>
              <a:srgbClr val="000000"/>
            </a:solidFill>
            <a:prstDash val="solid"/>
            <a:round/>
            <a:headEnd type="none" w="med" len="med"/>
            <a:tailEnd type="none" w="med" len="med"/>
          </a:ln>
          <a:effectLst/>
        </p:spPr>
        <p:txBody>
          <a:bodyPr anchor="ctr">
            <a:prstTxWarp prst="textNoShape">
              <a:avLst/>
            </a:prstTxWarp>
          </a:bodyPr>
          <a:lstStyle/>
          <a:p>
            <a:pPr algn="ctr" defTabSz="457200" eaLnBrk="1" hangingPunct="1">
              <a:defRPr/>
            </a:pPr>
            <a:r>
              <a:rPr lang="en-CA" sz="1400">
                <a:latin typeface="Arial"/>
                <a:cs typeface="Arial"/>
              </a:rPr>
              <a:t>CQI Committee</a:t>
            </a:r>
          </a:p>
        </p:txBody>
      </p:sp>
      <p:sp>
        <p:nvSpPr>
          <p:cNvPr id="38" name="Right Arrow 36"/>
          <p:cNvSpPr/>
          <p:nvPr/>
        </p:nvSpPr>
        <p:spPr bwMode="auto">
          <a:xfrm rot="16200000">
            <a:off x="4280325" y="3199126"/>
            <a:ext cx="525970" cy="158144"/>
          </a:xfrm>
          <a:prstGeom prst="rightArrow">
            <a:avLst/>
          </a:prstGeom>
          <a:ln>
            <a:noFill/>
          </a:ln>
        </p:spPr>
        <p:style>
          <a:lnRef idx="1">
            <a:schemeClr val="dk1"/>
          </a:lnRef>
          <a:fillRef idx="2">
            <a:schemeClr val="dk1"/>
          </a:fillRef>
          <a:effectRef idx="1">
            <a:schemeClr val="dk1"/>
          </a:effectRef>
          <a:fontRef idx="minor">
            <a:schemeClr val="dk1"/>
          </a:fontRef>
        </p:style>
        <p:txBody>
          <a:bodyPr anchor="ctr">
            <a:prstTxWarp prst="textNoShape">
              <a:avLst/>
            </a:prstTxWarp>
          </a:bodyPr>
          <a:lstStyle/>
          <a:p>
            <a:pPr algn="ctr" defTabSz="457200" eaLnBrk="1" hangingPunct="1">
              <a:defRPr/>
            </a:pPr>
            <a:endParaRPr lang="en-CA" sz="1300">
              <a:solidFill>
                <a:srgbClr val="000000"/>
              </a:solidFill>
              <a:latin typeface="Gill Sans MT" charset="0"/>
            </a:endParaRPr>
          </a:p>
        </p:txBody>
      </p:sp>
      <p:sp>
        <p:nvSpPr>
          <p:cNvPr id="30" name="Rektangel 29"/>
          <p:cNvSpPr/>
          <p:nvPr/>
        </p:nvSpPr>
        <p:spPr bwMode="auto">
          <a:xfrm>
            <a:off x="3031330" y="5277690"/>
            <a:ext cx="3293269" cy="1427910"/>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CA" sz="1300"/>
          </a:p>
        </p:txBody>
      </p:sp>
      <p:sp>
        <p:nvSpPr>
          <p:cNvPr id="7" name="Oval 6"/>
          <p:cNvSpPr/>
          <p:nvPr/>
        </p:nvSpPr>
        <p:spPr bwMode="auto">
          <a:xfrm>
            <a:off x="3161689" y="5960924"/>
            <a:ext cx="595762" cy="41452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hangingPunct="1">
              <a:defRPr/>
            </a:pPr>
            <a:r>
              <a:rPr lang="en-CA" sz="1400">
                <a:solidFill>
                  <a:schemeClr val="tx1"/>
                </a:solidFill>
                <a:latin typeface="Arial"/>
                <a:cs typeface="Arial"/>
              </a:rPr>
              <a:t>3</a:t>
            </a:r>
          </a:p>
        </p:txBody>
      </p:sp>
      <p:sp>
        <p:nvSpPr>
          <p:cNvPr id="11" name="Oval 10"/>
          <p:cNvSpPr/>
          <p:nvPr/>
        </p:nvSpPr>
        <p:spPr bwMode="auto">
          <a:xfrm>
            <a:off x="3786037" y="6202596"/>
            <a:ext cx="595762" cy="40879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hangingPunct="1">
              <a:defRPr/>
            </a:pPr>
            <a:r>
              <a:rPr lang="en-CA" sz="1400">
                <a:solidFill>
                  <a:schemeClr val="tx1"/>
                </a:solidFill>
                <a:latin typeface="Arial"/>
                <a:cs typeface="Arial"/>
              </a:rPr>
              <a:t>4</a:t>
            </a:r>
          </a:p>
        </p:txBody>
      </p:sp>
      <p:sp>
        <p:nvSpPr>
          <p:cNvPr id="14" name="Oval 13"/>
          <p:cNvSpPr/>
          <p:nvPr/>
        </p:nvSpPr>
        <p:spPr bwMode="auto">
          <a:xfrm>
            <a:off x="3062204" y="5433342"/>
            <a:ext cx="594618" cy="41125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hangingPunct="1">
              <a:defRPr/>
            </a:pPr>
            <a:r>
              <a:rPr lang="en-CA" sz="1400" dirty="0">
                <a:solidFill>
                  <a:schemeClr val="tx1"/>
                </a:solidFill>
                <a:latin typeface="Arial"/>
                <a:cs typeface="Arial"/>
              </a:rPr>
              <a:t>1</a:t>
            </a:r>
          </a:p>
        </p:txBody>
      </p:sp>
      <p:sp>
        <p:nvSpPr>
          <p:cNvPr id="15" name="Oval 14"/>
          <p:cNvSpPr/>
          <p:nvPr/>
        </p:nvSpPr>
        <p:spPr bwMode="auto">
          <a:xfrm>
            <a:off x="4366933" y="5797079"/>
            <a:ext cx="766142" cy="48989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hangingPunct="1">
              <a:defRPr/>
            </a:pPr>
            <a:r>
              <a:rPr lang="en-CA" sz="1400">
                <a:solidFill>
                  <a:schemeClr val="tx1"/>
                </a:solidFill>
                <a:latin typeface="Arial"/>
                <a:cs typeface="Arial"/>
              </a:rPr>
              <a:t>5</a:t>
            </a:r>
          </a:p>
        </p:txBody>
      </p:sp>
      <p:sp>
        <p:nvSpPr>
          <p:cNvPr id="34831" name="textruta 46"/>
          <p:cNvSpPr txBox="1">
            <a:spLocks noChangeArrowheads="1"/>
          </p:cNvSpPr>
          <p:nvPr/>
        </p:nvSpPr>
        <p:spPr bwMode="auto">
          <a:xfrm>
            <a:off x="4875670" y="5277690"/>
            <a:ext cx="1448930" cy="523220"/>
          </a:xfrm>
          <a:prstGeom prst="rect">
            <a:avLst/>
          </a:prstGeom>
          <a:noFill/>
          <a:ln w="9525">
            <a:noFill/>
            <a:miter lim="800000"/>
            <a:headEnd/>
            <a:tailEnd/>
          </a:ln>
        </p:spPr>
        <p:txBody>
          <a:bodyPr wrap="square">
            <a:prstTxWarp prst="textNoShape">
              <a:avLst/>
            </a:prstTxWarp>
            <a:spAutoFit/>
          </a:bodyPr>
          <a:lstStyle/>
          <a:p>
            <a:pPr defTabSz="457200" eaLnBrk="1" hangingPunct="1"/>
            <a:r>
              <a:rPr lang="en-CA" sz="1400" dirty="0" smtClean="0">
                <a:latin typeface="Arial"/>
                <a:cs typeface="Arial"/>
              </a:rPr>
              <a:t>Improvement </a:t>
            </a:r>
            <a:r>
              <a:rPr lang="en-CA" sz="1400" dirty="0" smtClean="0">
                <a:latin typeface="Arial"/>
                <a:cs typeface="Arial"/>
              </a:rPr>
              <a:t>Initiatives (1-5)</a:t>
            </a:r>
          </a:p>
          <a:p>
            <a:pPr defTabSz="457200" eaLnBrk="1" hangingPunct="1"/>
            <a:endParaRPr lang="en-CA" sz="1400" dirty="0">
              <a:latin typeface="Arial"/>
              <a:cs typeface="Arial"/>
            </a:endParaRPr>
          </a:p>
        </p:txBody>
      </p:sp>
      <p:sp>
        <p:nvSpPr>
          <p:cNvPr id="13" name="Oval 12"/>
          <p:cNvSpPr/>
          <p:nvPr/>
        </p:nvSpPr>
        <p:spPr bwMode="auto">
          <a:xfrm>
            <a:off x="3656822" y="5692218"/>
            <a:ext cx="687242" cy="41125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eaLnBrk="1" hangingPunct="1">
              <a:defRPr/>
            </a:pPr>
            <a:r>
              <a:rPr lang="en-CA" sz="1400">
                <a:solidFill>
                  <a:schemeClr val="tx1"/>
                </a:solidFill>
                <a:latin typeface="Arial"/>
                <a:cs typeface="Arial"/>
              </a:rPr>
              <a:t>2</a:t>
            </a:r>
          </a:p>
        </p:txBody>
      </p:sp>
      <p:sp>
        <p:nvSpPr>
          <p:cNvPr id="26" name="Rectangle 48"/>
          <p:cNvSpPr>
            <a:spLocks noChangeArrowheads="1"/>
          </p:cNvSpPr>
          <p:nvPr/>
        </p:nvSpPr>
        <p:spPr bwMode="auto">
          <a:xfrm>
            <a:off x="3529575" y="3678768"/>
            <a:ext cx="2263493" cy="825500"/>
          </a:xfrm>
          <a:prstGeom prst="rect">
            <a:avLst/>
          </a:prstGeom>
          <a:noFill/>
          <a:ln w="28575" cap="flat" cmpd="sng" algn="ctr">
            <a:solidFill>
              <a:schemeClr val="tx1"/>
            </a:solidFill>
            <a:prstDash val="solid"/>
            <a:miter lim="800000"/>
            <a:headEnd type="none" w="med" len="med"/>
            <a:tailEnd type="none" w="med" len="med"/>
          </a:ln>
        </p:spPr>
        <p:txBody>
          <a:bodyPr wrap="none" lIns="87682" tIns="43841" rIns="87682" bIns="43841" anchor="ctr"/>
          <a:lstStyle/>
          <a:p>
            <a:endParaRPr lang="en-CA" sz="1300"/>
          </a:p>
        </p:txBody>
      </p:sp>
      <p:sp>
        <p:nvSpPr>
          <p:cNvPr id="27" name="Text Box 49"/>
          <p:cNvSpPr txBox="1">
            <a:spLocks noChangeArrowheads="1"/>
          </p:cNvSpPr>
          <p:nvPr/>
        </p:nvSpPr>
        <p:spPr bwMode="gray">
          <a:xfrm>
            <a:off x="3529575" y="3680154"/>
            <a:ext cx="1106040" cy="307770"/>
          </a:xfrm>
          <a:prstGeom prst="rect">
            <a:avLst/>
          </a:prstGeom>
          <a:solidFill>
            <a:srgbClr val="000066"/>
          </a:solidFill>
          <a:ln w="6350">
            <a:solidFill>
              <a:schemeClr val="tx1"/>
            </a:solidFill>
            <a:miter lim="800000"/>
            <a:headEnd/>
            <a:tailEnd/>
          </a:ln>
        </p:spPr>
        <p:txBody>
          <a:bodyPr lIns="91435" tIns="45717" rIns="91435" bIns="45717">
            <a:spAutoFit/>
          </a:bodyPr>
          <a:lstStyle/>
          <a:p>
            <a:pPr algn="ctr" defTabSz="914875">
              <a:spcBef>
                <a:spcPct val="50000"/>
              </a:spcBef>
            </a:pPr>
            <a:r>
              <a:rPr lang="en-US" sz="1400" b="1" dirty="0" smtClean="0">
                <a:solidFill>
                  <a:schemeClr val="bg1"/>
                </a:solidFill>
                <a:latin typeface="Arial"/>
                <a:cs typeface="Arial"/>
              </a:rPr>
              <a:t>QIP</a:t>
            </a:r>
            <a:endParaRPr lang="en-US" sz="1400" b="1" dirty="0">
              <a:solidFill>
                <a:schemeClr val="bg1"/>
              </a:solidFill>
              <a:latin typeface="Arial"/>
              <a:cs typeface="Arial"/>
            </a:endParaRPr>
          </a:p>
        </p:txBody>
      </p:sp>
      <p:sp>
        <p:nvSpPr>
          <p:cNvPr id="28" name="Rektangel 27"/>
          <p:cNvSpPr/>
          <p:nvPr/>
        </p:nvSpPr>
        <p:spPr>
          <a:xfrm>
            <a:off x="3607355" y="4160308"/>
            <a:ext cx="568178" cy="20702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00"/>
          </a:p>
        </p:txBody>
      </p:sp>
      <p:sp>
        <p:nvSpPr>
          <p:cNvPr id="29" name="Rektangel 28"/>
          <p:cNvSpPr/>
          <p:nvPr/>
        </p:nvSpPr>
        <p:spPr>
          <a:xfrm>
            <a:off x="4154442" y="4160308"/>
            <a:ext cx="568178" cy="207029"/>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00"/>
          </a:p>
        </p:txBody>
      </p:sp>
      <p:sp>
        <p:nvSpPr>
          <p:cNvPr id="31" name="Rektangel 30"/>
          <p:cNvSpPr/>
          <p:nvPr/>
        </p:nvSpPr>
        <p:spPr>
          <a:xfrm>
            <a:off x="4752415" y="4160308"/>
            <a:ext cx="568178" cy="20702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00"/>
          </a:p>
        </p:txBody>
      </p:sp>
      <p:sp>
        <p:nvSpPr>
          <p:cNvPr id="32" name="Right Arrow 36"/>
          <p:cNvSpPr/>
          <p:nvPr/>
        </p:nvSpPr>
        <p:spPr bwMode="auto">
          <a:xfrm rot="5400000">
            <a:off x="4533612" y="3199126"/>
            <a:ext cx="525970" cy="158144"/>
          </a:xfrm>
          <a:prstGeom prst="rightArrow">
            <a:avLst/>
          </a:prstGeom>
          <a:ln>
            <a:noFill/>
          </a:ln>
        </p:spPr>
        <p:style>
          <a:lnRef idx="1">
            <a:schemeClr val="dk1"/>
          </a:lnRef>
          <a:fillRef idx="2">
            <a:schemeClr val="dk1"/>
          </a:fillRef>
          <a:effectRef idx="1">
            <a:schemeClr val="dk1"/>
          </a:effectRef>
          <a:fontRef idx="minor">
            <a:schemeClr val="dk1"/>
          </a:fontRef>
        </p:style>
        <p:txBody>
          <a:bodyPr anchor="ctr">
            <a:prstTxWarp prst="textNoShape">
              <a:avLst/>
            </a:prstTxWarp>
          </a:bodyPr>
          <a:lstStyle/>
          <a:p>
            <a:pPr algn="ctr" defTabSz="457200" eaLnBrk="1" hangingPunct="1">
              <a:defRPr/>
            </a:pPr>
            <a:endParaRPr lang="en-CA" sz="1300">
              <a:solidFill>
                <a:srgbClr val="000000"/>
              </a:solidFill>
              <a:latin typeface="Gill Sans MT" charset="0"/>
            </a:endParaRPr>
          </a:p>
        </p:txBody>
      </p:sp>
      <p:sp>
        <p:nvSpPr>
          <p:cNvPr id="45" name="Right Arrow 36"/>
          <p:cNvSpPr/>
          <p:nvPr/>
        </p:nvSpPr>
        <p:spPr bwMode="auto">
          <a:xfrm rot="16200000">
            <a:off x="4280325" y="4850126"/>
            <a:ext cx="525970" cy="158144"/>
          </a:xfrm>
          <a:prstGeom prst="rightArrow">
            <a:avLst/>
          </a:prstGeom>
          <a:ln>
            <a:noFill/>
          </a:ln>
        </p:spPr>
        <p:style>
          <a:lnRef idx="1">
            <a:schemeClr val="dk1"/>
          </a:lnRef>
          <a:fillRef idx="2">
            <a:schemeClr val="dk1"/>
          </a:fillRef>
          <a:effectRef idx="1">
            <a:schemeClr val="dk1"/>
          </a:effectRef>
          <a:fontRef idx="minor">
            <a:schemeClr val="dk1"/>
          </a:fontRef>
        </p:style>
        <p:txBody>
          <a:bodyPr anchor="ctr">
            <a:prstTxWarp prst="textNoShape">
              <a:avLst/>
            </a:prstTxWarp>
          </a:bodyPr>
          <a:lstStyle/>
          <a:p>
            <a:pPr algn="ctr" defTabSz="457200" eaLnBrk="1" hangingPunct="1">
              <a:defRPr/>
            </a:pPr>
            <a:endParaRPr lang="en-CA" sz="1300">
              <a:solidFill>
                <a:srgbClr val="000000"/>
              </a:solidFill>
              <a:latin typeface="Gill Sans MT" charset="0"/>
            </a:endParaRPr>
          </a:p>
        </p:txBody>
      </p:sp>
      <p:sp>
        <p:nvSpPr>
          <p:cNvPr id="46" name="Right Arrow 36"/>
          <p:cNvSpPr/>
          <p:nvPr/>
        </p:nvSpPr>
        <p:spPr bwMode="auto">
          <a:xfrm rot="5400000">
            <a:off x="4533612" y="4850126"/>
            <a:ext cx="525970" cy="158144"/>
          </a:xfrm>
          <a:prstGeom prst="rightArrow">
            <a:avLst/>
          </a:prstGeom>
          <a:ln>
            <a:noFill/>
          </a:ln>
        </p:spPr>
        <p:style>
          <a:lnRef idx="1">
            <a:schemeClr val="dk1"/>
          </a:lnRef>
          <a:fillRef idx="2">
            <a:schemeClr val="dk1"/>
          </a:fillRef>
          <a:effectRef idx="1">
            <a:schemeClr val="dk1"/>
          </a:effectRef>
          <a:fontRef idx="minor">
            <a:schemeClr val="dk1"/>
          </a:fontRef>
        </p:style>
        <p:txBody>
          <a:bodyPr anchor="ctr">
            <a:prstTxWarp prst="textNoShape">
              <a:avLst/>
            </a:prstTxWarp>
          </a:bodyPr>
          <a:lstStyle/>
          <a:p>
            <a:pPr algn="ctr" defTabSz="457200" eaLnBrk="1" hangingPunct="1">
              <a:defRPr/>
            </a:pPr>
            <a:endParaRPr lang="en-CA" sz="1300">
              <a:solidFill>
                <a:srgbClr val="000000"/>
              </a:solidFill>
              <a:latin typeface="Gill Sans MT"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Rubrik 37"/>
          <p:cNvSpPr>
            <a:spLocks noGrp="1"/>
          </p:cNvSpPr>
          <p:nvPr>
            <p:ph type="title"/>
          </p:nvPr>
        </p:nvSpPr>
        <p:spPr/>
        <p:txBody>
          <a:bodyPr>
            <a:normAutofit fontScale="90000"/>
          </a:bodyPr>
          <a:lstStyle/>
          <a:p>
            <a:r>
              <a:rPr lang="en-CA" sz="3400" dirty="0" smtClean="0">
                <a:latin typeface="Arial"/>
                <a:cs typeface="Arial"/>
              </a:rPr>
              <a:t>By embracing the QIP, Residents, Staff, Regulators and </a:t>
            </a:r>
            <a:r>
              <a:rPr lang="en-CA" sz="3400" dirty="0" smtClean="0">
                <a:latin typeface="Arial"/>
                <a:cs typeface="Arial"/>
              </a:rPr>
              <a:t>the Homes will </a:t>
            </a:r>
            <a:r>
              <a:rPr lang="en-CA" sz="3400" dirty="0" smtClean="0">
                <a:latin typeface="Arial"/>
                <a:cs typeface="Arial"/>
              </a:rPr>
              <a:t>Benefit</a:t>
            </a:r>
            <a:endParaRPr lang="en-CA" sz="3400" dirty="0">
              <a:latin typeface="Arial"/>
              <a:cs typeface="Arial"/>
            </a:endParaRPr>
          </a:p>
        </p:txBody>
      </p:sp>
      <p:sp>
        <p:nvSpPr>
          <p:cNvPr id="12" name="Platshållare för bildnummer 11"/>
          <p:cNvSpPr>
            <a:spLocks noGrp="1"/>
          </p:cNvSpPr>
          <p:nvPr>
            <p:ph type="sldNum" sz="quarter" idx="12"/>
          </p:nvPr>
        </p:nvSpPr>
        <p:spPr/>
        <p:txBody>
          <a:bodyPr/>
          <a:lstStyle/>
          <a:p>
            <a:fld id="{8AF744F8-991A-664E-8B32-1916B9459861}" type="slidenum">
              <a:rPr lang="en-CA" smtClean="0"/>
              <a:pPr/>
              <a:t>13</a:t>
            </a:fld>
            <a:endParaRPr lang="en-CA"/>
          </a:p>
        </p:txBody>
      </p:sp>
      <p:sp>
        <p:nvSpPr>
          <p:cNvPr id="6" name="Ellips 5"/>
          <p:cNvSpPr/>
          <p:nvPr/>
        </p:nvSpPr>
        <p:spPr>
          <a:xfrm>
            <a:off x="5793068" y="1981200"/>
            <a:ext cx="2209800" cy="1295400"/>
          </a:xfrm>
          <a:prstGeom prst="wedgeEllipseCallout">
            <a:avLst>
              <a:gd name="adj1" fmla="val -52442"/>
              <a:gd name="adj2" fmla="val 84069"/>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smtClean="0">
                <a:solidFill>
                  <a:srgbClr val="000000"/>
                </a:solidFill>
                <a:latin typeface="Arial"/>
                <a:cs typeface="Arial"/>
              </a:rPr>
              <a:t>Free up Time to Care</a:t>
            </a:r>
            <a:endParaRPr lang="en-CA" sz="1400">
              <a:solidFill>
                <a:srgbClr val="000000"/>
              </a:solidFill>
              <a:latin typeface="Arial"/>
              <a:cs typeface="Arial"/>
            </a:endParaRPr>
          </a:p>
        </p:txBody>
      </p:sp>
      <p:sp>
        <p:nvSpPr>
          <p:cNvPr id="8" name="Text Box 49"/>
          <p:cNvSpPr txBox="1">
            <a:spLocks noChangeArrowheads="1"/>
          </p:cNvSpPr>
          <p:nvPr/>
        </p:nvSpPr>
        <p:spPr bwMode="gray">
          <a:xfrm>
            <a:off x="3618360" y="3680154"/>
            <a:ext cx="1106040" cy="307770"/>
          </a:xfrm>
          <a:prstGeom prst="rect">
            <a:avLst/>
          </a:prstGeom>
          <a:solidFill>
            <a:srgbClr val="000066"/>
          </a:solidFill>
          <a:ln w="6350">
            <a:solidFill>
              <a:schemeClr val="tx1"/>
            </a:solidFill>
            <a:miter lim="800000"/>
            <a:headEnd/>
            <a:tailEnd/>
          </a:ln>
        </p:spPr>
        <p:txBody>
          <a:bodyPr lIns="91435" tIns="45717" rIns="91435" bIns="45717">
            <a:spAutoFit/>
          </a:bodyPr>
          <a:lstStyle/>
          <a:p>
            <a:pPr algn="ctr" defTabSz="914875">
              <a:spcBef>
                <a:spcPct val="50000"/>
              </a:spcBef>
            </a:pPr>
            <a:r>
              <a:rPr lang="en-CA" sz="1400" b="1" smtClean="0">
                <a:solidFill>
                  <a:schemeClr val="bg1"/>
                </a:solidFill>
                <a:latin typeface="Arial"/>
                <a:cs typeface="Arial"/>
              </a:rPr>
              <a:t>QIP</a:t>
            </a:r>
            <a:endParaRPr lang="en-CA" sz="1400" b="1">
              <a:solidFill>
                <a:schemeClr val="bg1"/>
              </a:solidFill>
              <a:latin typeface="Arial"/>
              <a:cs typeface="Arial"/>
            </a:endParaRPr>
          </a:p>
        </p:txBody>
      </p:sp>
      <p:sp>
        <p:nvSpPr>
          <p:cNvPr id="9" name="Rektangel 8"/>
          <p:cNvSpPr/>
          <p:nvPr/>
        </p:nvSpPr>
        <p:spPr>
          <a:xfrm>
            <a:off x="3607355" y="4160308"/>
            <a:ext cx="568178" cy="20702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0" name="Rektangel 9"/>
          <p:cNvSpPr/>
          <p:nvPr/>
        </p:nvSpPr>
        <p:spPr>
          <a:xfrm>
            <a:off x="4154442" y="4160308"/>
            <a:ext cx="568178" cy="207029"/>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1" name="Rektangel 10"/>
          <p:cNvSpPr/>
          <p:nvPr/>
        </p:nvSpPr>
        <p:spPr>
          <a:xfrm>
            <a:off x="4752415" y="4160308"/>
            <a:ext cx="568178" cy="20702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4" name="Rectangle 48"/>
          <p:cNvSpPr>
            <a:spLocks noChangeArrowheads="1"/>
          </p:cNvSpPr>
          <p:nvPr/>
        </p:nvSpPr>
        <p:spPr bwMode="auto">
          <a:xfrm>
            <a:off x="3529575" y="3678768"/>
            <a:ext cx="2263493" cy="825500"/>
          </a:xfrm>
          <a:prstGeom prst="rect">
            <a:avLst/>
          </a:prstGeom>
          <a:noFill/>
          <a:ln w="28575" cap="flat" cmpd="sng" algn="ctr">
            <a:solidFill>
              <a:schemeClr val="tx1"/>
            </a:solidFill>
            <a:prstDash val="solid"/>
            <a:miter lim="800000"/>
            <a:headEnd type="none" w="med" len="med"/>
            <a:tailEnd type="none" w="med" len="med"/>
          </a:ln>
        </p:spPr>
        <p:txBody>
          <a:bodyPr wrap="none" lIns="87682" tIns="43841" rIns="87682" bIns="43841" anchor="ctr"/>
          <a:lstStyle/>
          <a:p>
            <a:endParaRPr lang="en-CA" sz="1300"/>
          </a:p>
        </p:txBody>
      </p:sp>
      <p:sp>
        <p:nvSpPr>
          <p:cNvPr id="16" name="Rektangel 15"/>
          <p:cNvSpPr/>
          <p:nvPr/>
        </p:nvSpPr>
        <p:spPr>
          <a:xfrm>
            <a:off x="3607355" y="4160308"/>
            <a:ext cx="568178" cy="20702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7" name="Rektangel 16"/>
          <p:cNvSpPr/>
          <p:nvPr/>
        </p:nvSpPr>
        <p:spPr>
          <a:xfrm>
            <a:off x="4154442" y="4160308"/>
            <a:ext cx="568178" cy="207029"/>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8" name="Rektangel 17"/>
          <p:cNvSpPr/>
          <p:nvPr/>
        </p:nvSpPr>
        <p:spPr>
          <a:xfrm>
            <a:off x="4752415" y="4160308"/>
            <a:ext cx="568178" cy="20702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00"/>
          </a:p>
        </p:txBody>
      </p:sp>
      <p:sp>
        <p:nvSpPr>
          <p:cNvPr id="19" name="Ellips 18"/>
          <p:cNvSpPr/>
          <p:nvPr/>
        </p:nvSpPr>
        <p:spPr>
          <a:xfrm>
            <a:off x="6403848" y="4504268"/>
            <a:ext cx="2209800" cy="1295400"/>
          </a:xfrm>
          <a:prstGeom prst="wedgeEllipseCallout">
            <a:avLst>
              <a:gd name="adj1" fmla="val -80028"/>
              <a:gd name="adj2" fmla="val -58088"/>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smtClean="0">
                <a:solidFill>
                  <a:srgbClr val="000000"/>
                </a:solidFill>
                <a:latin typeface="Arial"/>
                <a:cs typeface="Arial"/>
              </a:rPr>
              <a:t>Meet data funding goals</a:t>
            </a:r>
            <a:endParaRPr lang="en-CA" sz="1400">
              <a:solidFill>
                <a:srgbClr val="000000"/>
              </a:solidFill>
              <a:latin typeface="Arial"/>
              <a:cs typeface="Arial"/>
            </a:endParaRPr>
          </a:p>
        </p:txBody>
      </p:sp>
      <p:sp>
        <p:nvSpPr>
          <p:cNvPr id="20" name="Ellips 19"/>
          <p:cNvSpPr/>
          <p:nvPr/>
        </p:nvSpPr>
        <p:spPr>
          <a:xfrm>
            <a:off x="3110793" y="1676400"/>
            <a:ext cx="2209800" cy="1295400"/>
          </a:xfrm>
          <a:prstGeom prst="wedgeEllipseCallout">
            <a:avLst>
              <a:gd name="adj1" fmla="val 7903"/>
              <a:gd name="adj2" fmla="val 100736"/>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rgbClr val="000000"/>
                </a:solidFill>
                <a:latin typeface="Arial"/>
                <a:cs typeface="Arial"/>
              </a:rPr>
              <a:t>Satisfy regulatory requirements</a:t>
            </a:r>
            <a:endParaRPr lang="en-CA" sz="1400" dirty="0">
              <a:solidFill>
                <a:srgbClr val="000000"/>
              </a:solidFill>
              <a:latin typeface="Arial"/>
              <a:cs typeface="Arial"/>
            </a:endParaRPr>
          </a:p>
        </p:txBody>
      </p:sp>
      <p:sp>
        <p:nvSpPr>
          <p:cNvPr id="21" name="Ellips 20"/>
          <p:cNvSpPr/>
          <p:nvPr/>
        </p:nvSpPr>
        <p:spPr>
          <a:xfrm>
            <a:off x="900993" y="2133600"/>
            <a:ext cx="2209800" cy="1295400"/>
          </a:xfrm>
          <a:prstGeom prst="wedgeEllipseCallout">
            <a:avLst>
              <a:gd name="adj1" fmla="val 69972"/>
              <a:gd name="adj2" fmla="val 95834"/>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rgbClr val="000000"/>
                </a:solidFill>
                <a:latin typeface="Arial"/>
                <a:cs typeface="Arial"/>
              </a:rPr>
              <a:t>Residents better off at a lower cost </a:t>
            </a:r>
            <a:endParaRPr lang="en-CA" sz="1400" dirty="0">
              <a:solidFill>
                <a:srgbClr val="000000"/>
              </a:solidFill>
              <a:latin typeface="Arial"/>
              <a:cs typeface="Arial"/>
            </a:endParaRPr>
          </a:p>
        </p:txBody>
      </p:sp>
      <p:sp>
        <p:nvSpPr>
          <p:cNvPr id="22" name="Ellips 21"/>
          <p:cNvSpPr/>
          <p:nvPr/>
        </p:nvSpPr>
        <p:spPr>
          <a:xfrm>
            <a:off x="1053393" y="4648200"/>
            <a:ext cx="2209800" cy="1295400"/>
          </a:xfrm>
          <a:prstGeom prst="wedgeEllipseCallout">
            <a:avLst>
              <a:gd name="adj1" fmla="val 75719"/>
              <a:gd name="adj2" fmla="val -6495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rgbClr val="000000"/>
                </a:solidFill>
                <a:latin typeface="Arial"/>
                <a:cs typeface="Arial"/>
              </a:rPr>
              <a:t>Transparency</a:t>
            </a:r>
            <a:endParaRPr lang="en-CA" sz="14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8AF744F8-991A-664E-8B32-1916B9459861}" type="slidenum">
              <a:rPr lang="sv-SE" smtClean="0"/>
              <a:pPr/>
              <a:t>14</a:t>
            </a:fld>
            <a:endParaRPr lang="sv-SE"/>
          </a:p>
        </p:txBody>
      </p:sp>
      <p:pic>
        <p:nvPicPr>
          <p:cNvPr id="5" name="Bildobjekt 4" descr="MJ.jpg"/>
          <p:cNvPicPr>
            <a:picLocks noChangeAspect="1"/>
          </p:cNvPicPr>
          <p:nvPr/>
        </p:nvPicPr>
        <p:blipFill>
          <a:blip r:embed="rId3"/>
          <a:stretch>
            <a:fillRect/>
          </a:stretch>
        </p:blipFill>
        <p:spPr>
          <a:xfrm>
            <a:off x="1416050" y="1327150"/>
            <a:ext cx="6311900" cy="42037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274638"/>
            <a:ext cx="7498080" cy="1143000"/>
          </a:xfrm>
        </p:spPr>
        <p:txBody>
          <a:bodyPr>
            <a:normAutofit/>
          </a:bodyPr>
          <a:lstStyle/>
          <a:p>
            <a:r>
              <a:rPr lang="en-CA" sz="3400" dirty="0" smtClean="0">
                <a:latin typeface="Arial"/>
                <a:cs typeface="Arial"/>
              </a:rPr>
              <a:t>Reminders</a:t>
            </a:r>
            <a:endParaRPr lang="en-CA" sz="3400" dirty="0">
              <a:latin typeface="Arial"/>
              <a:cs typeface="Arial"/>
            </a:endParaRPr>
          </a:p>
        </p:txBody>
      </p:sp>
      <p:sp>
        <p:nvSpPr>
          <p:cNvPr id="3" name="Platshållare för innehåll 2"/>
          <p:cNvSpPr>
            <a:spLocks noGrp="1"/>
          </p:cNvSpPr>
          <p:nvPr>
            <p:ph idx="1"/>
          </p:nvPr>
        </p:nvSpPr>
        <p:spPr>
          <a:xfrm>
            <a:off x="1435608" y="1828800"/>
            <a:ext cx="7498080" cy="1816100"/>
          </a:xfrm>
        </p:spPr>
        <p:txBody>
          <a:bodyPr>
            <a:normAutofit/>
          </a:bodyPr>
          <a:lstStyle/>
          <a:p>
            <a:pPr>
              <a:spcAft>
                <a:spcPts val="1200"/>
              </a:spcAft>
            </a:pPr>
            <a:r>
              <a:rPr lang="en-GB" sz="1400" dirty="0" smtClean="0">
                <a:latin typeface="Arial"/>
                <a:cs typeface="Arial"/>
              </a:rPr>
              <a:t>Align your QIP with the home’s strategic vision</a:t>
            </a:r>
          </a:p>
          <a:p>
            <a:pPr>
              <a:spcAft>
                <a:spcPts val="1200"/>
              </a:spcAft>
            </a:pPr>
            <a:r>
              <a:rPr lang="en-GB" sz="1400" dirty="0" smtClean="0">
                <a:latin typeface="Arial"/>
                <a:cs typeface="Arial"/>
              </a:rPr>
              <a:t>Use available data to identify improvement initiatives </a:t>
            </a:r>
          </a:p>
          <a:p>
            <a:pPr>
              <a:spcAft>
                <a:spcPts val="1200"/>
              </a:spcAft>
            </a:pPr>
            <a:r>
              <a:rPr lang="en-GB" sz="1400" dirty="0" smtClean="0">
                <a:latin typeface="Arial"/>
                <a:cs typeface="Arial"/>
              </a:rPr>
              <a:t>Create and dedicate calendar space for QIP work</a:t>
            </a:r>
          </a:p>
          <a:p>
            <a:pPr>
              <a:spcAft>
                <a:spcPts val="1200"/>
              </a:spcAft>
            </a:pPr>
            <a:r>
              <a:rPr lang="en-GB" sz="1400" dirty="0" smtClean="0">
                <a:latin typeface="Arial"/>
                <a:cs typeface="Arial"/>
              </a:rPr>
              <a:t>Build your people: Use / teach humble inquiry  </a:t>
            </a:r>
            <a:endParaRPr lang="sv-SE" sz="1400" dirty="0">
              <a:latin typeface="Arial"/>
              <a:cs typeface="Arial"/>
            </a:endParaRPr>
          </a:p>
        </p:txBody>
      </p:sp>
      <p:sp>
        <p:nvSpPr>
          <p:cNvPr id="4" name="Rectangle 4"/>
          <p:cNvSpPr>
            <a:spLocks noChangeArrowheads="1"/>
          </p:cNvSpPr>
          <p:nvPr/>
        </p:nvSpPr>
        <p:spPr bwMode="auto">
          <a:xfrm>
            <a:off x="7820025" y="18510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5" name="Text Box 5"/>
          <p:cNvSpPr txBox="1">
            <a:spLocks noChangeArrowheads="1"/>
          </p:cNvSpPr>
          <p:nvPr/>
        </p:nvSpPr>
        <p:spPr bwMode="auto">
          <a:xfrm>
            <a:off x="7924800" y="18288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dirty="0">
                <a:solidFill>
                  <a:srgbClr val="FF0000"/>
                </a:solidFill>
                <a:latin typeface="Arial"/>
                <a:cs typeface="Arial"/>
              </a:rPr>
              <a:t> </a:t>
            </a:r>
            <a:endParaRPr lang="en-GB" sz="1400" dirty="0">
              <a:solidFill>
                <a:srgbClr val="FF0000"/>
              </a:solidFill>
              <a:latin typeface="Arial"/>
              <a:cs typeface="Arial"/>
            </a:endParaRPr>
          </a:p>
        </p:txBody>
      </p:sp>
      <p:sp>
        <p:nvSpPr>
          <p:cNvPr id="6" name="Rectangle 6"/>
          <p:cNvSpPr>
            <a:spLocks noChangeArrowheads="1"/>
          </p:cNvSpPr>
          <p:nvPr/>
        </p:nvSpPr>
        <p:spPr bwMode="auto">
          <a:xfrm>
            <a:off x="7820025" y="23082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7" name="Text Box 7"/>
          <p:cNvSpPr txBox="1">
            <a:spLocks noChangeArrowheads="1"/>
          </p:cNvSpPr>
          <p:nvPr/>
        </p:nvSpPr>
        <p:spPr bwMode="auto">
          <a:xfrm>
            <a:off x="7924800" y="22860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8" name="Rectangle 8"/>
          <p:cNvSpPr>
            <a:spLocks noChangeArrowheads="1"/>
          </p:cNvSpPr>
          <p:nvPr/>
        </p:nvSpPr>
        <p:spPr bwMode="auto">
          <a:xfrm>
            <a:off x="7820025" y="2762448"/>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9" name="Text Box 9"/>
          <p:cNvSpPr txBox="1">
            <a:spLocks noChangeArrowheads="1"/>
          </p:cNvSpPr>
          <p:nvPr/>
        </p:nvSpPr>
        <p:spPr bwMode="auto">
          <a:xfrm>
            <a:off x="7924800" y="2740223"/>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10" name="Rectangle 10"/>
          <p:cNvSpPr>
            <a:spLocks noChangeArrowheads="1"/>
          </p:cNvSpPr>
          <p:nvPr/>
        </p:nvSpPr>
        <p:spPr bwMode="auto">
          <a:xfrm>
            <a:off x="7820025" y="32226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11" name="Text Box 11"/>
          <p:cNvSpPr txBox="1">
            <a:spLocks noChangeArrowheads="1"/>
          </p:cNvSpPr>
          <p:nvPr/>
        </p:nvSpPr>
        <p:spPr bwMode="auto">
          <a:xfrm>
            <a:off x="7924800" y="32004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12" name="Rectangle 12"/>
          <p:cNvSpPr>
            <a:spLocks noChangeArrowheads="1"/>
          </p:cNvSpPr>
          <p:nvPr/>
        </p:nvSpPr>
        <p:spPr bwMode="auto">
          <a:xfrm>
            <a:off x="7820025" y="41370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13" name="Text Box 13"/>
          <p:cNvSpPr txBox="1">
            <a:spLocks noChangeArrowheads="1"/>
          </p:cNvSpPr>
          <p:nvPr/>
        </p:nvSpPr>
        <p:spPr bwMode="auto">
          <a:xfrm>
            <a:off x="7924800" y="41148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14" name="Rectangle 14"/>
          <p:cNvSpPr>
            <a:spLocks noChangeArrowheads="1"/>
          </p:cNvSpPr>
          <p:nvPr/>
        </p:nvSpPr>
        <p:spPr bwMode="auto">
          <a:xfrm>
            <a:off x="7820025" y="46069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15" name="Text Box 15"/>
          <p:cNvSpPr txBox="1">
            <a:spLocks noChangeArrowheads="1"/>
          </p:cNvSpPr>
          <p:nvPr/>
        </p:nvSpPr>
        <p:spPr bwMode="auto">
          <a:xfrm>
            <a:off x="7924800" y="45847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16" name="Rectangle 16"/>
          <p:cNvSpPr>
            <a:spLocks noChangeArrowheads="1"/>
          </p:cNvSpPr>
          <p:nvPr/>
        </p:nvSpPr>
        <p:spPr bwMode="auto">
          <a:xfrm>
            <a:off x="7820025" y="5432425"/>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17" name="Text Box 17"/>
          <p:cNvSpPr txBox="1">
            <a:spLocks noChangeArrowheads="1"/>
          </p:cNvSpPr>
          <p:nvPr/>
        </p:nvSpPr>
        <p:spPr bwMode="auto">
          <a:xfrm>
            <a:off x="7924800" y="5410200"/>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19" name="Platshållare för bildnummer 18"/>
          <p:cNvSpPr>
            <a:spLocks noGrp="1"/>
          </p:cNvSpPr>
          <p:nvPr>
            <p:ph type="sldNum" sz="quarter" idx="12"/>
          </p:nvPr>
        </p:nvSpPr>
        <p:spPr/>
        <p:txBody>
          <a:bodyPr/>
          <a:lstStyle/>
          <a:p>
            <a:fld id="{8AF744F8-991A-664E-8B32-1916B9459861}" type="slidenum">
              <a:rPr lang="sv-SE" smtClean="0">
                <a:latin typeface="Arial"/>
                <a:cs typeface="Arial"/>
              </a:rPr>
              <a:pPr/>
              <a:t>15</a:t>
            </a:fld>
            <a:endParaRPr lang="sv-SE">
              <a:latin typeface="Arial"/>
              <a:cs typeface="Arial"/>
            </a:endParaRPr>
          </a:p>
        </p:txBody>
      </p:sp>
      <p:cxnSp>
        <p:nvCxnSpPr>
          <p:cNvPr id="20" name="Rak 19"/>
          <p:cNvCxnSpPr/>
          <p:nvPr/>
        </p:nvCxnSpPr>
        <p:spPr>
          <a:xfrm>
            <a:off x="1143000" y="3581400"/>
            <a:ext cx="7790688" cy="8136"/>
          </a:xfrm>
          <a:prstGeom prst="line">
            <a:avLst/>
          </a:prstGeom>
          <a:ln w="25400"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ruta 21"/>
          <p:cNvSpPr txBox="1"/>
          <p:nvPr/>
        </p:nvSpPr>
        <p:spPr>
          <a:xfrm>
            <a:off x="1066800" y="1447800"/>
            <a:ext cx="3810000" cy="369332"/>
          </a:xfrm>
          <a:prstGeom prst="rect">
            <a:avLst/>
          </a:prstGeom>
          <a:noFill/>
        </p:spPr>
        <p:txBody>
          <a:bodyPr wrap="square" rtlCol="0">
            <a:spAutoFit/>
          </a:bodyPr>
          <a:lstStyle/>
          <a:p>
            <a:r>
              <a:rPr lang="en-CA" dirty="0" smtClean="0">
                <a:latin typeface="Arial"/>
                <a:cs typeface="Arial"/>
              </a:rPr>
              <a:t>Set up for Success</a:t>
            </a:r>
            <a:endParaRPr lang="en-CA" dirty="0">
              <a:latin typeface="Arial"/>
              <a:cs typeface="Arial"/>
            </a:endParaRPr>
          </a:p>
        </p:txBody>
      </p:sp>
      <p:sp>
        <p:nvSpPr>
          <p:cNvPr id="23" name="textruta 22"/>
          <p:cNvSpPr txBox="1"/>
          <p:nvPr/>
        </p:nvSpPr>
        <p:spPr>
          <a:xfrm>
            <a:off x="1066800" y="3601204"/>
            <a:ext cx="3810000" cy="369332"/>
          </a:xfrm>
          <a:prstGeom prst="rect">
            <a:avLst/>
          </a:prstGeom>
          <a:noFill/>
        </p:spPr>
        <p:txBody>
          <a:bodyPr wrap="square" rtlCol="0">
            <a:spAutoFit/>
          </a:bodyPr>
          <a:lstStyle/>
          <a:p>
            <a:r>
              <a:rPr lang="en-CA" dirty="0" smtClean="0">
                <a:latin typeface="Arial"/>
                <a:cs typeface="Arial"/>
              </a:rPr>
              <a:t>Measure Performance</a:t>
            </a:r>
            <a:endParaRPr lang="en-CA" dirty="0">
              <a:latin typeface="Arial"/>
              <a:cs typeface="Arial"/>
            </a:endParaRPr>
          </a:p>
        </p:txBody>
      </p:sp>
      <p:sp>
        <p:nvSpPr>
          <p:cNvPr id="24" name="textruta 23"/>
          <p:cNvSpPr txBox="1"/>
          <p:nvPr/>
        </p:nvSpPr>
        <p:spPr>
          <a:xfrm>
            <a:off x="1066800" y="5029200"/>
            <a:ext cx="3810000" cy="369332"/>
          </a:xfrm>
          <a:prstGeom prst="rect">
            <a:avLst/>
          </a:prstGeom>
          <a:noFill/>
        </p:spPr>
        <p:txBody>
          <a:bodyPr wrap="square" rtlCol="0">
            <a:spAutoFit/>
          </a:bodyPr>
          <a:lstStyle/>
          <a:p>
            <a:r>
              <a:rPr lang="en-CA" dirty="0" smtClean="0">
                <a:latin typeface="Arial"/>
                <a:cs typeface="Arial"/>
              </a:rPr>
              <a:t>Sustain Results</a:t>
            </a:r>
            <a:endParaRPr lang="en-CA" dirty="0">
              <a:latin typeface="Arial"/>
              <a:cs typeface="Arial"/>
            </a:endParaRPr>
          </a:p>
        </p:txBody>
      </p:sp>
      <p:sp>
        <p:nvSpPr>
          <p:cNvPr id="25" name="Platshållare för innehåll 2"/>
          <p:cNvSpPr txBox="1">
            <a:spLocks/>
          </p:cNvSpPr>
          <p:nvPr/>
        </p:nvSpPr>
        <p:spPr>
          <a:xfrm>
            <a:off x="1447800" y="4114800"/>
            <a:ext cx="7498080" cy="777677"/>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kumimoji="0" lang="en-GB" sz="1400" b="0" i="0" u="none" strike="noStrike" kern="1200" cap="none" spc="0" normalizeH="0" baseline="0" noProof="0" dirty="0" smtClean="0">
                <a:ln>
                  <a:noFill/>
                </a:ln>
                <a:solidFill>
                  <a:schemeClr val="tx1"/>
                </a:solidFill>
                <a:effectLst/>
                <a:uLnTx/>
                <a:uFillTx/>
                <a:latin typeface="Arial"/>
                <a:ea typeface="+mn-ea"/>
                <a:cs typeface="Arial"/>
              </a:rPr>
              <a:t>It all starts by drawing out a process</a:t>
            </a:r>
          </a:p>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kumimoji="0" lang="en-GB" sz="1400" b="0" i="0" u="none" strike="noStrike" kern="1200" cap="none" spc="0" normalizeH="0" baseline="0" noProof="0" dirty="0" smtClean="0">
                <a:ln>
                  <a:noFill/>
                </a:ln>
                <a:solidFill>
                  <a:schemeClr val="tx1"/>
                </a:solidFill>
                <a:effectLst/>
                <a:uLnTx/>
                <a:uFillTx/>
                <a:latin typeface="Arial"/>
                <a:ea typeface="+mn-ea"/>
                <a:cs typeface="Arial"/>
              </a:rPr>
              <a:t>Choose metrics that are relevant</a:t>
            </a:r>
            <a:r>
              <a:rPr kumimoji="0" lang="en-GB" sz="1400" b="0" i="0" u="none" strike="noStrike" kern="1200" cap="none" spc="0" normalizeH="0" noProof="0" dirty="0" smtClean="0">
                <a:ln>
                  <a:noFill/>
                </a:ln>
                <a:solidFill>
                  <a:schemeClr val="tx1"/>
                </a:solidFill>
                <a:effectLst/>
                <a:uLnTx/>
                <a:uFillTx/>
                <a:latin typeface="Arial"/>
                <a:ea typeface="+mn-ea"/>
                <a:cs typeface="Arial"/>
              </a:rPr>
              <a:t> where staff feel they can make an impact</a:t>
            </a:r>
            <a:r>
              <a:rPr kumimoji="0" lang="en-GB" sz="1400" b="0" i="0" u="none" strike="noStrike" kern="1200" cap="none" spc="0" normalizeH="0" baseline="0" noProof="0" dirty="0" smtClean="0">
                <a:ln>
                  <a:noFill/>
                </a:ln>
                <a:solidFill>
                  <a:schemeClr val="tx1"/>
                </a:solidFill>
                <a:effectLst/>
                <a:uLnTx/>
                <a:uFillTx/>
                <a:latin typeface="Arial"/>
                <a:ea typeface="+mn-ea"/>
                <a:cs typeface="Arial"/>
              </a:rPr>
              <a:t>  </a:t>
            </a:r>
            <a:endParaRPr kumimoji="0" lang="sv-SE" sz="1400" b="0" i="0" u="none" strike="noStrike" kern="1200" cap="none" spc="0" normalizeH="0" baseline="0" noProof="0" dirty="0">
              <a:ln>
                <a:noFill/>
              </a:ln>
              <a:solidFill>
                <a:schemeClr val="tx1"/>
              </a:solidFill>
              <a:effectLst/>
              <a:uLnTx/>
              <a:uFillTx/>
              <a:latin typeface="Arial"/>
              <a:ea typeface="+mn-ea"/>
              <a:cs typeface="Arial"/>
            </a:endParaRPr>
          </a:p>
        </p:txBody>
      </p:sp>
      <p:cxnSp>
        <p:nvCxnSpPr>
          <p:cNvPr id="26" name="Rak 25"/>
          <p:cNvCxnSpPr/>
          <p:nvPr/>
        </p:nvCxnSpPr>
        <p:spPr>
          <a:xfrm>
            <a:off x="1143000" y="5029200"/>
            <a:ext cx="7790688" cy="8136"/>
          </a:xfrm>
          <a:prstGeom prst="line">
            <a:avLst/>
          </a:prstGeom>
          <a:ln w="25400"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Platshållare för innehåll 2"/>
          <p:cNvSpPr txBox="1">
            <a:spLocks/>
          </p:cNvSpPr>
          <p:nvPr/>
        </p:nvSpPr>
        <p:spPr>
          <a:xfrm>
            <a:off x="1447800" y="5394523"/>
            <a:ext cx="7485888" cy="1387277"/>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kumimoji="0" lang="en-GB" sz="1400" b="0" i="0" u="none" strike="noStrike" kern="1200" cap="none" spc="0" normalizeH="0" baseline="0" noProof="0" dirty="0" smtClean="0">
                <a:ln>
                  <a:noFill/>
                </a:ln>
                <a:solidFill>
                  <a:schemeClr val="tx1"/>
                </a:solidFill>
                <a:effectLst/>
                <a:uLnTx/>
                <a:uFillTx/>
                <a:latin typeface="Arial"/>
                <a:ea typeface="+mn-ea"/>
                <a:cs typeface="Arial"/>
              </a:rPr>
              <a:t>Add QIP follow-up to the CQI Committee meetings </a:t>
            </a:r>
          </a:p>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kumimoji="0" lang="en-GB" sz="1400" b="0" i="0" u="none" strike="noStrike" kern="1200" cap="none" spc="0" normalizeH="0" baseline="0" noProof="0" dirty="0" smtClean="0">
                <a:ln>
                  <a:noFill/>
                </a:ln>
                <a:solidFill>
                  <a:schemeClr val="tx1"/>
                </a:solidFill>
                <a:effectLst/>
                <a:uLnTx/>
                <a:uFillTx/>
                <a:latin typeface="Arial"/>
                <a:ea typeface="+mn-ea"/>
                <a:cs typeface="Arial"/>
              </a:rPr>
              <a:t>Assign</a:t>
            </a:r>
            <a:r>
              <a:rPr kumimoji="0" lang="en-GB" sz="1400" b="0" i="0" u="none" strike="noStrike" kern="1200" cap="none" spc="0" normalizeH="0" noProof="0" dirty="0" smtClean="0">
                <a:ln>
                  <a:noFill/>
                </a:ln>
                <a:solidFill>
                  <a:schemeClr val="tx1"/>
                </a:solidFill>
                <a:effectLst/>
                <a:uLnTx/>
                <a:uFillTx/>
                <a:latin typeface="Arial"/>
                <a:ea typeface="+mn-ea"/>
                <a:cs typeface="Arial"/>
              </a:rPr>
              <a:t> a project leader for each improvement initiative</a:t>
            </a:r>
          </a:p>
          <a:p>
            <a:pPr marL="365760" marR="0" lvl="0" indent="-283464" algn="l" defTabSz="914400" rtl="0" eaLnBrk="1" fontAlgn="auto" latinLnBrk="0" hangingPunct="1">
              <a:lnSpc>
                <a:spcPct val="100000"/>
              </a:lnSpc>
              <a:spcBef>
                <a:spcPts val="600"/>
              </a:spcBef>
              <a:spcAft>
                <a:spcPts val="1200"/>
              </a:spcAft>
              <a:buClr>
                <a:schemeClr val="accent1"/>
              </a:buClr>
              <a:buSzPct val="80000"/>
              <a:buFont typeface="Wingdings 2"/>
              <a:buChar char=""/>
              <a:tabLst/>
              <a:defRPr/>
            </a:pPr>
            <a:r>
              <a:rPr lang="en-GB" sz="1400" dirty="0" smtClean="0">
                <a:latin typeface="Arial"/>
                <a:cs typeface="Arial"/>
              </a:rPr>
              <a:t>Build a communication path that informs upwards and downwards </a:t>
            </a:r>
            <a:r>
              <a:rPr kumimoji="0" lang="en-GB" sz="1400" b="0" i="0" u="none" strike="noStrike" kern="1200" cap="none" spc="0" normalizeH="0" noProof="0" dirty="0" smtClean="0">
                <a:ln>
                  <a:noFill/>
                </a:ln>
                <a:solidFill>
                  <a:schemeClr val="tx1"/>
                </a:solidFill>
                <a:effectLst/>
                <a:uLnTx/>
                <a:uFillTx/>
                <a:latin typeface="Arial"/>
                <a:ea typeface="+mn-ea"/>
                <a:cs typeface="Arial"/>
              </a:rPr>
              <a:t> </a:t>
            </a:r>
            <a:endParaRPr kumimoji="0" lang="sv-SE" sz="1400" b="0" i="0" u="none" strike="noStrike" kern="1200" cap="none" spc="0" normalizeH="0" baseline="0" noProof="0" dirty="0">
              <a:ln>
                <a:noFill/>
              </a:ln>
              <a:solidFill>
                <a:schemeClr val="tx1"/>
              </a:solidFill>
              <a:effectLst/>
              <a:uLnTx/>
              <a:uFillTx/>
              <a:latin typeface="Arial"/>
              <a:ea typeface="+mn-ea"/>
              <a:cs typeface="Arial"/>
            </a:endParaRPr>
          </a:p>
        </p:txBody>
      </p:sp>
      <p:sp>
        <p:nvSpPr>
          <p:cNvPr id="28" name="Rectangle 16"/>
          <p:cNvSpPr>
            <a:spLocks noChangeArrowheads="1"/>
          </p:cNvSpPr>
          <p:nvPr/>
        </p:nvSpPr>
        <p:spPr bwMode="auto">
          <a:xfrm>
            <a:off x="7820025" y="5886648"/>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29" name="Text Box 17"/>
          <p:cNvSpPr txBox="1">
            <a:spLocks noChangeArrowheads="1"/>
          </p:cNvSpPr>
          <p:nvPr/>
        </p:nvSpPr>
        <p:spPr bwMode="auto">
          <a:xfrm>
            <a:off x="7924800" y="5864423"/>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
        <p:nvSpPr>
          <p:cNvPr id="30" name="Rectangle 16"/>
          <p:cNvSpPr>
            <a:spLocks noChangeArrowheads="1"/>
          </p:cNvSpPr>
          <p:nvPr/>
        </p:nvSpPr>
        <p:spPr bwMode="auto">
          <a:xfrm>
            <a:off x="7820025" y="6343848"/>
            <a:ext cx="561975" cy="228600"/>
          </a:xfrm>
          <a:prstGeom prst="rect">
            <a:avLst/>
          </a:prstGeom>
          <a:noFill/>
          <a:ln w="12700">
            <a:solidFill>
              <a:schemeClr val="tx1"/>
            </a:solidFill>
            <a:miter lim="800000"/>
            <a:headEnd/>
            <a:tailEnd/>
          </a:ln>
        </p:spPr>
        <p:txBody>
          <a:bodyPr wrap="none" anchor="ctr">
            <a:prstTxWarp prst="textNoShape">
              <a:avLst/>
            </a:prstTxWarp>
          </a:bodyPr>
          <a:lstStyle/>
          <a:p>
            <a:endParaRPr lang="sv-SE">
              <a:latin typeface="Arial"/>
              <a:cs typeface="Arial"/>
            </a:endParaRPr>
          </a:p>
        </p:txBody>
      </p:sp>
      <p:sp>
        <p:nvSpPr>
          <p:cNvPr id="31" name="Text Box 17"/>
          <p:cNvSpPr txBox="1">
            <a:spLocks noChangeArrowheads="1"/>
          </p:cNvSpPr>
          <p:nvPr/>
        </p:nvSpPr>
        <p:spPr bwMode="auto">
          <a:xfrm>
            <a:off x="7924800" y="6321623"/>
            <a:ext cx="353928" cy="307777"/>
          </a:xfrm>
          <a:prstGeom prst="rect">
            <a:avLst/>
          </a:prstGeom>
          <a:noFill/>
          <a:ln w="12700">
            <a:noFill/>
            <a:miter lim="800000"/>
            <a:headEnd/>
            <a:tailEnd/>
          </a:ln>
        </p:spPr>
        <p:txBody>
          <a:bodyPr wrap="none">
            <a:prstTxWarp prst="textNoShape">
              <a:avLst/>
            </a:prstTxWarp>
            <a:spAutoFit/>
          </a:bodyPr>
          <a:lstStyle/>
          <a:p>
            <a:pPr>
              <a:buClr>
                <a:schemeClr val="accent1"/>
              </a:buClr>
              <a:buSzPct val="120000"/>
              <a:buFont typeface="Wingdings" pitchFamily="42" charset="2"/>
              <a:buChar char="ü"/>
            </a:pPr>
            <a:r>
              <a:rPr lang="da-DK" sz="1400">
                <a:solidFill>
                  <a:srgbClr val="FF0000"/>
                </a:solidFill>
                <a:latin typeface="Arial"/>
                <a:cs typeface="Arial"/>
              </a:rPr>
              <a:t> </a:t>
            </a:r>
            <a:endParaRPr lang="en-GB" sz="140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8AF744F8-991A-664E-8B32-1916B9459861}" type="slidenum">
              <a:rPr lang="en-CA" smtClean="0"/>
              <a:pPr/>
              <a:t>16</a:t>
            </a:fld>
            <a:endParaRPr lang="en-CA"/>
          </a:p>
        </p:txBody>
      </p:sp>
      <p:pic>
        <p:nvPicPr>
          <p:cNvPr id="7" name="Platshållare för innehåll 6" descr="gen_logo_edited_karine.png"/>
          <p:cNvPicPr>
            <a:picLocks noGrp="1" noChangeAspect="1"/>
          </p:cNvPicPr>
          <p:nvPr>
            <p:ph idx="1"/>
          </p:nvPr>
        </p:nvPicPr>
        <p:blipFill>
          <a:blip r:embed="rId2"/>
          <a:srcRect t="16483" b="35294"/>
          <a:stretch>
            <a:fillRect/>
          </a:stretch>
        </p:blipFill>
        <p:spPr>
          <a:xfrm>
            <a:off x="1435608" y="2151599"/>
            <a:ext cx="6800850" cy="1874043"/>
          </a:xfrm>
        </p:spPr>
      </p:pic>
      <p:sp>
        <p:nvSpPr>
          <p:cNvPr id="8" name="textruta 16"/>
          <p:cNvSpPr txBox="1">
            <a:spLocks noChangeArrowheads="1"/>
          </p:cNvSpPr>
          <p:nvPr/>
        </p:nvSpPr>
        <p:spPr bwMode="auto">
          <a:xfrm>
            <a:off x="2819400" y="4010561"/>
            <a:ext cx="4724400" cy="1323439"/>
          </a:xfrm>
          <a:prstGeom prst="rect">
            <a:avLst/>
          </a:prstGeom>
          <a:noFill/>
          <a:ln w="9525">
            <a:noFill/>
            <a:miter lim="800000"/>
            <a:headEnd/>
            <a:tailEnd/>
          </a:ln>
        </p:spPr>
        <p:txBody>
          <a:bodyPr wrap="square">
            <a:prstTxWarp prst="textNoShape">
              <a:avLst/>
            </a:prstTxWarp>
            <a:spAutoFit/>
          </a:bodyPr>
          <a:lstStyle/>
          <a:p>
            <a:pPr defTabSz="457200" eaLnBrk="1" hangingPunct="1"/>
            <a:r>
              <a:rPr lang="en-CA" sz="2000">
                <a:ea typeface="Arial" charset="0"/>
                <a:cs typeface="Arial" charset="0"/>
              </a:rPr>
              <a:t>Gen Lukenda-Lund</a:t>
            </a:r>
            <a:endParaRPr lang="en-CA" sz="2000" smtClean="0">
              <a:ea typeface="Arial" charset="0"/>
              <a:cs typeface="Arial" charset="0"/>
            </a:endParaRPr>
          </a:p>
          <a:p>
            <a:pPr defTabSz="457200" eaLnBrk="1" hangingPunct="1"/>
            <a:r>
              <a:rPr lang="en-CA" sz="2000" smtClean="0">
                <a:ea typeface="Arial" charset="0"/>
                <a:cs typeface="Arial" charset="0"/>
              </a:rPr>
              <a:t>E</a:t>
            </a:r>
            <a:r>
              <a:rPr lang="en-CA" sz="2000">
                <a:ea typeface="Arial" charset="0"/>
                <a:cs typeface="Arial" charset="0"/>
              </a:rPr>
              <a:t>: gen.l.lund@gllconsulting.com</a:t>
            </a:r>
          </a:p>
          <a:p>
            <a:pPr defTabSz="457200" eaLnBrk="1" hangingPunct="1"/>
            <a:r>
              <a:rPr lang="en-CA" sz="2000">
                <a:ea typeface="Arial" charset="0"/>
                <a:cs typeface="Arial" charset="0"/>
              </a:rPr>
              <a:t>Tel: 289.242.0301</a:t>
            </a:r>
          </a:p>
          <a:p>
            <a:pPr defTabSz="457200" eaLnBrk="1" hangingPunct="1"/>
            <a:r>
              <a:rPr lang="en-CA" sz="2000">
                <a:ea typeface="Arial" charset="0"/>
                <a:cs typeface="Arial" charset="0"/>
              </a:rPr>
              <a:t>www.gllconsulting.com</a:t>
            </a:r>
          </a:p>
        </p:txBody>
      </p:sp>
      <p:sp>
        <p:nvSpPr>
          <p:cNvPr id="6" name="Rubrik 5"/>
          <p:cNvSpPr>
            <a:spLocks noGrp="1"/>
          </p:cNvSpPr>
          <p:nvPr>
            <p:ph type="title"/>
          </p:nvPr>
        </p:nvSpPr>
        <p:spPr/>
        <p:txBody>
          <a:bodyPr>
            <a:normAutofit/>
          </a:bodyPr>
          <a:lstStyle/>
          <a:p>
            <a:r>
              <a:rPr lang="en-CA" sz="3400" smtClean="0">
                <a:latin typeface="Arial"/>
                <a:cs typeface="Arial"/>
              </a:rPr>
              <a:t>For more Insight into Making Change Stick, check out my Blog at: </a:t>
            </a:r>
            <a:endParaRPr lang="en-CA" sz="3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upp 9"/>
          <p:cNvGrpSpPr/>
          <p:nvPr/>
        </p:nvGrpSpPr>
        <p:grpSpPr>
          <a:xfrm>
            <a:off x="1435608" y="2057400"/>
            <a:ext cx="4609592" cy="4038600"/>
            <a:chOff x="1435608" y="2057400"/>
            <a:chExt cx="4609592" cy="4038600"/>
          </a:xfrm>
        </p:grpSpPr>
        <p:sp>
          <p:nvSpPr>
            <p:cNvPr id="22" name="Rektangel 21"/>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t>’</a:t>
              </a:r>
              <a:endParaRPr lang="en-CA" sz="1400"/>
            </a:p>
          </p:txBody>
        </p:sp>
        <p:sp>
          <p:nvSpPr>
            <p:cNvPr id="18" name="Rectangle 26"/>
            <p:cNvSpPr>
              <a:spLocks noChangeArrowheads="1"/>
            </p:cNvSpPr>
            <p:nvPr/>
          </p:nvSpPr>
          <p:spPr bwMode="auto">
            <a:xfrm>
              <a:off x="1778000" y="3640138"/>
              <a:ext cx="4267200" cy="830262"/>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p>
          </p:txBody>
        </p:sp>
        <p:sp>
          <p:nvSpPr>
            <p:cNvPr id="19"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p>
          </p:txBody>
        </p:sp>
      </p:grpSp>
      <p:sp>
        <p:nvSpPr>
          <p:cNvPr id="2" name="Rubrik 1"/>
          <p:cNvSpPr>
            <a:spLocks noGrp="1"/>
          </p:cNvSpPr>
          <p:nvPr>
            <p:ph type="title"/>
          </p:nvPr>
        </p:nvSpPr>
        <p:spPr>
          <a:xfrm>
            <a:off x="1143000" y="274638"/>
            <a:ext cx="7790688" cy="1143000"/>
          </a:xfrm>
        </p:spPr>
        <p:txBody>
          <a:bodyPr>
            <a:normAutofit fontScale="90000"/>
          </a:bodyPr>
          <a:lstStyle/>
          <a:p>
            <a:r>
              <a:rPr lang="en-CA" sz="3400" dirty="0" smtClean="0">
                <a:latin typeface="Arial"/>
                <a:cs typeface="Arial"/>
              </a:rPr>
              <a:t>What can we focus on to get the Homes up to speed so that they can achieve success with both cost and quality?</a:t>
            </a:r>
            <a:endParaRPr lang="en-CA" sz="3400" dirty="0">
              <a:latin typeface="Arial"/>
              <a:cs typeface="Arial"/>
            </a:endParaRPr>
          </a:p>
        </p:txBody>
      </p:sp>
      <p:sp>
        <p:nvSpPr>
          <p:cNvPr id="17" name="Rectangle 15"/>
          <p:cNvSpPr>
            <a:spLocks noChangeArrowheads="1"/>
          </p:cNvSpPr>
          <p:nvPr/>
        </p:nvSpPr>
        <p:spPr bwMode="auto">
          <a:xfrm>
            <a:off x="1854200" y="2824163"/>
            <a:ext cx="4419600" cy="379591"/>
          </a:xfrm>
          <a:prstGeom prst="rect">
            <a:avLst/>
          </a:prstGeom>
          <a:noFill/>
          <a:ln w="12700">
            <a:noFill/>
            <a:miter lim="800000"/>
            <a:headEnd/>
            <a:tailEnd/>
          </a:ln>
        </p:spPr>
        <p:txBody>
          <a:bodyPr>
            <a:prstTxWarp prst="textNoShape">
              <a:avLst/>
            </a:prstTxWarp>
            <a:spAutoFit/>
          </a:bodyPr>
          <a:lstStyle/>
          <a:p>
            <a:pPr marL="101600" indent="-101600">
              <a:lnSpc>
                <a:spcPct val="120000"/>
              </a:lnSpc>
              <a:spcAft>
                <a:spcPct val="10000"/>
              </a:spcAft>
              <a:buClr>
                <a:schemeClr val="accent1"/>
              </a:buClr>
              <a:buSzTx/>
              <a:buFontTx/>
              <a:buNone/>
            </a:pPr>
            <a:r>
              <a:rPr lang="en-CA" sz="1600" dirty="0" smtClean="0">
                <a:latin typeface="Arial"/>
                <a:cs typeface="Arial"/>
              </a:rPr>
              <a:t>Set up for Success</a:t>
            </a:r>
            <a:endParaRPr lang="en-CA" sz="1600" dirty="0">
              <a:latin typeface="Arial"/>
              <a:cs typeface="Arial"/>
            </a:endParaRPr>
          </a:p>
        </p:txBody>
      </p:sp>
      <p:sp>
        <p:nvSpPr>
          <p:cNvPr id="20" name="Rectangle 28"/>
          <p:cNvSpPr>
            <a:spLocks noChangeArrowheads="1"/>
          </p:cNvSpPr>
          <p:nvPr/>
        </p:nvSpPr>
        <p:spPr bwMode="auto">
          <a:xfrm>
            <a:off x="1854200" y="3862388"/>
            <a:ext cx="4419600" cy="379591"/>
          </a:xfrm>
          <a:prstGeom prst="rect">
            <a:avLst/>
          </a:prstGeom>
          <a:noFill/>
          <a:ln w="12700">
            <a:noFill/>
            <a:miter lim="800000"/>
            <a:headEnd/>
            <a:tailEnd/>
          </a:ln>
        </p:spPr>
        <p:txBody>
          <a:bodyPr>
            <a:prstTxWarp prst="textNoShape">
              <a:avLst/>
            </a:prstTxWarp>
            <a:spAutoFit/>
          </a:bodyPr>
          <a:lstStyle/>
          <a:p>
            <a:pPr marL="101600" indent="-101600">
              <a:lnSpc>
                <a:spcPct val="120000"/>
              </a:lnSpc>
              <a:spcAft>
                <a:spcPct val="10000"/>
              </a:spcAft>
              <a:buClr>
                <a:schemeClr val="accent1"/>
              </a:buClr>
              <a:buSzTx/>
              <a:buFontTx/>
              <a:buNone/>
            </a:pPr>
            <a:r>
              <a:rPr lang="en-CA" sz="1600" dirty="0" smtClean="0">
                <a:latin typeface="Arial"/>
                <a:cs typeface="Arial"/>
              </a:rPr>
              <a:t>Measure Performance</a:t>
            </a:r>
            <a:endParaRPr lang="en-CA" sz="1600" dirty="0">
              <a:latin typeface="Arial"/>
              <a:cs typeface="Arial"/>
            </a:endParaRPr>
          </a:p>
        </p:txBody>
      </p:sp>
      <p:sp>
        <p:nvSpPr>
          <p:cNvPr id="21" name="Rectangle 29"/>
          <p:cNvSpPr>
            <a:spLocks noChangeArrowheads="1"/>
          </p:cNvSpPr>
          <p:nvPr/>
        </p:nvSpPr>
        <p:spPr bwMode="auto">
          <a:xfrm>
            <a:off x="1854200" y="4881563"/>
            <a:ext cx="4419600" cy="379591"/>
          </a:xfrm>
          <a:prstGeom prst="rect">
            <a:avLst/>
          </a:prstGeom>
          <a:noFill/>
          <a:ln w="12700">
            <a:noFill/>
            <a:miter lim="800000"/>
            <a:headEnd/>
            <a:tailEnd/>
          </a:ln>
        </p:spPr>
        <p:txBody>
          <a:bodyPr>
            <a:prstTxWarp prst="textNoShape">
              <a:avLst/>
            </a:prstTxWarp>
            <a:spAutoFit/>
          </a:bodyPr>
          <a:lstStyle/>
          <a:p>
            <a:pPr marL="101600" indent="-101600">
              <a:lnSpc>
                <a:spcPct val="120000"/>
              </a:lnSpc>
              <a:spcAft>
                <a:spcPct val="10000"/>
              </a:spcAft>
              <a:buClr>
                <a:schemeClr val="accent1"/>
              </a:buClr>
              <a:buSzTx/>
              <a:buFontTx/>
              <a:buNone/>
            </a:pPr>
            <a:r>
              <a:rPr lang="en-CA" sz="1600" dirty="0" smtClean="0">
                <a:latin typeface="Arial"/>
                <a:cs typeface="Arial"/>
              </a:rPr>
              <a:t>Sustain Results</a:t>
            </a:r>
            <a:endParaRPr lang="en-CA" sz="1600" dirty="0">
              <a:latin typeface="Arial"/>
              <a:cs typeface="Arial"/>
            </a:endParaRPr>
          </a:p>
        </p:txBody>
      </p:sp>
      <p:sp>
        <p:nvSpPr>
          <p:cNvPr id="12" name="Platshållare för bildnummer 11"/>
          <p:cNvSpPr>
            <a:spLocks noGrp="1"/>
          </p:cNvSpPr>
          <p:nvPr>
            <p:ph type="sldNum" sz="quarter" idx="12"/>
          </p:nvPr>
        </p:nvSpPr>
        <p:spPr/>
        <p:txBody>
          <a:bodyPr/>
          <a:lstStyle/>
          <a:p>
            <a:fld id="{8AF744F8-991A-664E-8B32-1916B9459861}" type="slidenum">
              <a:rPr lang="sv-SE" smtClean="0"/>
              <a:pPr/>
              <a:t>2</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88720" y="274638"/>
            <a:ext cx="7498080" cy="1143000"/>
          </a:xfrm>
        </p:spPr>
        <p:txBody>
          <a:bodyPr>
            <a:normAutofit/>
          </a:bodyPr>
          <a:lstStyle/>
          <a:p>
            <a:r>
              <a:rPr lang="en-CA" sz="3100" dirty="0" smtClean="0">
                <a:latin typeface="Arial"/>
                <a:cs typeface="Arial"/>
              </a:rPr>
              <a:t>Align Strategy, QIP and Improvement Initiatives</a:t>
            </a:r>
            <a:endParaRPr lang="en-CA" sz="3100" dirty="0">
              <a:latin typeface="Arial"/>
              <a:cs typeface="Arial"/>
            </a:endParaRPr>
          </a:p>
        </p:txBody>
      </p:sp>
      <p:grpSp>
        <p:nvGrpSpPr>
          <p:cNvPr id="4" name="Grupp 3"/>
          <p:cNvGrpSpPr/>
          <p:nvPr/>
        </p:nvGrpSpPr>
        <p:grpSpPr>
          <a:xfrm>
            <a:off x="8247888" y="261948"/>
            <a:ext cx="685800" cy="485079"/>
            <a:chOff x="1435608" y="2057400"/>
            <a:chExt cx="4609592" cy="4038600"/>
          </a:xfrm>
        </p:grpSpPr>
        <p:sp>
          <p:nvSpPr>
            <p:cNvPr id="5" name="Rektangel 4"/>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6" name="Rectangle 5"/>
            <p:cNvSpPr>
              <a:spLocks noChangeArrowheads="1"/>
            </p:cNvSpPr>
            <p:nvPr/>
          </p:nvSpPr>
          <p:spPr bwMode="auto">
            <a:xfrm>
              <a:off x="1778000" y="2590800"/>
              <a:ext cx="4267200" cy="828675"/>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7" name="Rectangle 26"/>
            <p:cNvSpPr>
              <a:spLocks noChangeArrowheads="1"/>
            </p:cNvSpPr>
            <p:nvPr/>
          </p:nvSpPr>
          <p:spPr bwMode="auto">
            <a:xfrm>
              <a:off x="1778000" y="3640138"/>
              <a:ext cx="4267200" cy="830262"/>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8"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
        <p:nvSpPr>
          <p:cNvPr id="9" name="Line 2"/>
          <p:cNvSpPr>
            <a:spLocks noChangeShapeType="1"/>
          </p:cNvSpPr>
          <p:nvPr/>
        </p:nvSpPr>
        <p:spPr bwMode="auto">
          <a:xfrm>
            <a:off x="7239000" y="5216884"/>
            <a:ext cx="0" cy="874150"/>
          </a:xfrm>
          <a:prstGeom prst="line">
            <a:avLst/>
          </a:prstGeom>
          <a:noFill/>
          <a:ln w="9525">
            <a:solidFill>
              <a:schemeClr val="tx1"/>
            </a:solidFill>
            <a:round/>
            <a:headEnd/>
            <a:tailEnd/>
          </a:ln>
        </p:spPr>
        <p:txBody>
          <a:bodyPr lIns="87682" tIns="43841" rIns="87682" bIns="43841"/>
          <a:lstStyle/>
          <a:p>
            <a:endParaRPr lang="en-CA"/>
          </a:p>
        </p:txBody>
      </p:sp>
      <p:sp>
        <p:nvSpPr>
          <p:cNvPr id="10" name="Rectangle 3"/>
          <p:cNvSpPr>
            <a:spLocks noChangeArrowheads="1"/>
          </p:cNvSpPr>
          <p:nvPr/>
        </p:nvSpPr>
        <p:spPr bwMode="auto">
          <a:xfrm>
            <a:off x="6477000" y="5210739"/>
            <a:ext cx="1229179" cy="880295"/>
          </a:xfrm>
          <a:prstGeom prst="rect">
            <a:avLst/>
          </a:prstGeom>
          <a:noFill/>
          <a:ln w="12700">
            <a:solidFill>
              <a:schemeClr val="tx1"/>
            </a:solidFill>
            <a:miter lim="800000"/>
            <a:headEnd/>
            <a:tailEnd/>
          </a:ln>
        </p:spPr>
        <p:txBody>
          <a:bodyPr wrap="none" lIns="87682" tIns="43841" rIns="87682" bIns="43841" anchor="ctr"/>
          <a:lstStyle/>
          <a:p>
            <a:endParaRPr lang="en-CA"/>
          </a:p>
        </p:txBody>
      </p:sp>
      <p:sp>
        <p:nvSpPr>
          <p:cNvPr id="11" name="Line 4"/>
          <p:cNvSpPr>
            <a:spLocks noChangeShapeType="1"/>
          </p:cNvSpPr>
          <p:nvPr/>
        </p:nvSpPr>
        <p:spPr bwMode="auto">
          <a:xfrm flipV="1">
            <a:off x="6477001" y="5831400"/>
            <a:ext cx="1215571" cy="0"/>
          </a:xfrm>
          <a:prstGeom prst="line">
            <a:avLst/>
          </a:prstGeom>
          <a:noFill/>
          <a:ln w="9525">
            <a:solidFill>
              <a:schemeClr val="tx1"/>
            </a:solidFill>
            <a:round/>
            <a:headEnd/>
            <a:tailEnd/>
          </a:ln>
        </p:spPr>
        <p:txBody>
          <a:bodyPr lIns="87682" tIns="43841" rIns="87682" bIns="43841"/>
          <a:lstStyle/>
          <a:p>
            <a:endParaRPr lang="en-CA"/>
          </a:p>
        </p:txBody>
      </p:sp>
      <p:sp>
        <p:nvSpPr>
          <p:cNvPr id="12" name="Rectangle 5"/>
          <p:cNvSpPr>
            <a:spLocks noChangeArrowheads="1"/>
          </p:cNvSpPr>
          <p:nvPr/>
        </p:nvSpPr>
        <p:spPr bwMode="auto">
          <a:xfrm>
            <a:off x="6628379" y="5223030"/>
            <a:ext cx="445635"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Objectives</a:t>
            </a:r>
          </a:p>
        </p:txBody>
      </p:sp>
      <p:sp>
        <p:nvSpPr>
          <p:cNvPr id="13" name="Rectangle 6"/>
          <p:cNvSpPr>
            <a:spLocks noChangeArrowheads="1"/>
          </p:cNvSpPr>
          <p:nvPr/>
        </p:nvSpPr>
        <p:spPr bwMode="auto">
          <a:xfrm>
            <a:off x="6615546" y="5458082"/>
            <a:ext cx="418384"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Measures</a:t>
            </a:r>
          </a:p>
        </p:txBody>
      </p:sp>
      <p:sp>
        <p:nvSpPr>
          <p:cNvPr id="14" name="Rectangle 7"/>
          <p:cNvSpPr>
            <a:spLocks noChangeArrowheads="1"/>
          </p:cNvSpPr>
          <p:nvPr/>
        </p:nvSpPr>
        <p:spPr bwMode="auto">
          <a:xfrm>
            <a:off x="6607879" y="5660872"/>
            <a:ext cx="315791"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Targets</a:t>
            </a:r>
          </a:p>
        </p:txBody>
      </p:sp>
      <p:sp>
        <p:nvSpPr>
          <p:cNvPr id="15" name="Rectangle 8"/>
          <p:cNvSpPr>
            <a:spLocks noChangeArrowheads="1"/>
          </p:cNvSpPr>
          <p:nvPr/>
        </p:nvSpPr>
        <p:spPr bwMode="auto">
          <a:xfrm>
            <a:off x="6613943" y="5880562"/>
            <a:ext cx="421589"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Initiatives</a:t>
            </a:r>
          </a:p>
        </p:txBody>
      </p:sp>
      <p:sp>
        <p:nvSpPr>
          <p:cNvPr id="16" name="Rectangle 9"/>
          <p:cNvSpPr>
            <a:spLocks noChangeArrowheads="1"/>
          </p:cNvSpPr>
          <p:nvPr/>
        </p:nvSpPr>
        <p:spPr bwMode="auto">
          <a:xfrm>
            <a:off x="4896757" y="5045484"/>
            <a:ext cx="2875643" cy="1202916"/>
          </a:xfrm>
          <a:prstGeom prst="rect">
            <a:avLst/>
          </a:prstGeom>
          <a:noFill/>
          <a:ln w="12700">
            <a:solidFill>
              <a:schemeClr val="tx1"/>
            </a:solidFill>
            <a:miter lim="800000"/>
            <a:headEnd/>
            <a:tailEnd/>
          </a:ln>
        </p:spPr>
        <p:txBody>
          <a:bodyPr wrap="none" lIns="87682" tIns="43841" rIns="87682" bIns="43841" anchor="ctr"/>
          <a:lstStyle/>
          <a:p>
            <a:endParaRPr lang="en-CA"/>
          </a:p>
        </p:txBody>
      </p:sp>
      <p:sp>
        <p:nvSpPr>
          <p:cNvPr id="17" name="Text Box 10"/>
          <p:cNvSpPr txBox="1">
            <a:spLocks noChangeArrowheads="1"/>
          </p:cNvSpPr>
          <p:nvPr/>
        </p:nvSpPr>
        <p:spPr bwMode="gray">
          <a:xfrm>
            <a:off x="4896756" y="5047019"/>
            <a:ext cx="1569357" cy="525769"/>
          </a:xfrm>
          <a:prstGeom prst="rect">
            <a:avLst/>
          </a:prstGeom>
          <a:solidFill>
            <a:srgbClr val="000066"/>
          </a:solidFill>
          <a:ln w="6350">
            <a:solidFill>
              <a:schemeClr val="tx1"/>
            </a:solidFill>
            <a:miter lim="800000"/>
            <a:headEnd/>
            <a:tailEnd/>
          </a:ln>
        </p:spPr>
        <p:txBody>
          <a:bodyPr wrap="square" lIns="91435" tIns="45717" rIns="91435" bIns="45717">
            <a:spAutoFit/>
          </a:bodyPr>
          <a:lstStyle/>
          <a:p>
            <a:pPr algn="ctr" defTabSz="914875">
              <a:spcBef>
                <a:spcPct val="50000"/>
              </a:spcBef>
            </a:pPr>
            <a:r>
              <a:rPr lang="en-US" sz="1400" b="1" dirty="0" smtClean="0">
                <a:solidFill>
                  <a:schemeClr val="bg1"/>
                </a:solidFill>
                <a:latin typeface="Arial"/>
                <a:cs typeface="Arial"/>
              </a:rPr>
              <a:t>IMPROVEMENT INITIATIVES </a:t>
            </a:r>
            <a:endParaRPr lang="en-US" sz="1400" b="1" dirty="0">
              <a:solidFill>
                <a:schemeClr val="bg1"/>
              </a:solidFill>
              <a:latin typeface="Arial"/>
              <a:cs typeface="Arial"/>
            </a:endParaRPr>
          </a:p>
        </p:txBody>
      </p:sp>
      <p:sp>
        <p:nvSpPr>
          <p:cNvPr id="19" name="Line 12"/>
          <p:cNvSpPr>
            <a:spLocks noChangeShapeType="1"/>
          </p:cNvSpPr>
          <p:nvPr/>
        </p:nvSpPr>
        <p:spPr bwMode="auto">
          <a:xfrm flipV="1">
            <a:off x="6477001" y="5415066"/>
            <a:ext cx="1215571" cy="0"/>
          </a:xfrm>
          <a:prstGeom prst="line">
            <a:avLst/>
          </a:prstGeom>
          <a:noFill/>
          <a:ln w="9525">
            <a:solidFill>
              <a:schemeClr val="tx1"/>
            </a:solidFill>
            <a:round/>
            <a:headEnd/>
            <a:tailEnd/>
          </a:ln>
        </p:spPr>
        <p:txBody>
          <a:bodyPr lIns="87682" tIns="43841" rIns="87682" bIns="43841"/>
          <a:lstStyle/>
          <a:p>
            <a:endParaRPr lang="en-CA"/>
          </a:p>
        </p:txBody>
      </p:sp>
      <p:sp>
        <p:nvSpPr>
          <p:cNvPr id="20" name="Line 13"/>
          <p:cNvSpPr>
            <a:spLocks noChangeShapeType="1"/>
          </p:cNvSpPr>
          <p:nvPr/>
        </p:nvSpPr>
        <p:spPr bwMode="auto">
          <a:xfrm flipV="1">
            <a:off x="6489095" y="5611711"/>
            <a:ext cx="1217084" cy="0"/>
          </a:xfrm>
          <a:prstGeom prst="line">
            <a:avLst/>
          </a:prstGeom>
          <a:noFill/>
          <a:ln w="9525">
            <a:solidFill>
              <a:schemeClr val="tx1"/>
            </a:solidFill>
            <a:round/>
            <a:headEnd/>
            <a:tailEnd/>
          </a:ln>
        </p:spPr>
        <p:txBody>
          <a:bodyPr lIns="87682" tIns="43841" rIns="87682" bIns="43841"/>
          <a:lstStyle/>
          <a:p>
            <a:endParaRPr lang="en-CA"/>
          </a:p>
        </p:txBody>
      </p:sp>
      <p:sp>
        <p:nvSpPr>
          <p:cNvPr id="21" name="Line 14"/>
          <p:cNvSpPr>
            <a:spLocks noChangeShapeType="1"/>
          </p:cNvSpPr>
          <p:nvPr/>
        </p:nvSpPr>
        <p:spPr bwMode="auto">
          <a:xfrm>
            <a:off x="7486953" y="5216884"/>
            <a:ext cx="0" cy="874150"/>
          </a:xfrm>
          <a:prstGeom prst="line">
            <a:avLst/>
          </a:prstGeom>
          <a:noFill/>
          <a:ln w="9525">
            <a:solidFill>
              <a:schemeClr val="tx1"/>
            </a:solidFill>
            <a:round/>
            <a:headEnd/>
            <a:tailEnd/>
          </a:ln>
        </p:spPr>
        <p:txBody>
          <a:bodyPr lIns="87682" tIns="43841" rIns="87682" bIns="43841"/>
          <a:lstStyle/>
          <a:p>
            <a:endParaRPr lang="en-CA"/>
          </a:p>
        </p:txBody>
      </p:sp>
      <p:sp>
        <p:nvSpPr>
          <p:cNvPr id="22" name="Line 28"/>
          <p:cNvSpPr>
            <a:spLocks noChangeShapeType="1"/>
          </p:cNvSpPr>
          <p:nvPr/>
        </p:nvSpPr>
        <p:spPr bwMode="auto">
          <a:xfrm>
            <a:off x="3834189" y="2039885"/>
            <a:ext cx="0" cy="1046214"/>
          </a:xfrm>
          <a:prstGeom prst="line">
            <a:avLst/>
          </a:prstGeom>
          <a:noFill/>
          <a:ln w="9525">
            <a:solidFill>
              <a:schemeClr val="tx1"/>
            </a:solidFill>
            <a:round/>
            <a:headEnd/>
            <a:tailEnd/>
          </a:ln>
        </p:spPr>
        <p:txBody>
          <a:bodyPr lIns="87682" tIns="43841" rIns="87682" bIns="43841"/>
          <a:lstStyle/>
          <a:p>
            <a:endParaRPr lang="en-CA"/>
          </a:p>
        </p:txBody>
      </p:sp>
      <p:sp>
        <p:nvSpPr>
          <p:cNvPr id="23" name="Rectangle 29"/>
          <p:cNvSpPr>
            <a:spLocks noChangeArrowheads="1"/>
          </p:cNvSpPr>
          <p:nvPr/>
        </p:nvSpPr>
        <p:spPr bwMode="auto">
          <a:xfrm>
            <a:off x="3171975" y="2030668"/>
            <a:ext cx="1064381" cy="1055432"/>
          </a:xfrm>
          <a:prstGeom prst="rect">
            <a:avLst/>
          </a:prstGeom>
          <a:noFill/>
          <a:ln w="12700">
            <a:solidFill>
              <a:schemeClr val="tx1"/>
            </a:solidFill>
            <a:miter lim="800000"/>
            <a:headEnd/>
            <a:tailEnd/>
          </a:ln>
        </p:spPr>
        <p:txBody>
          <a:bodyPr wrap="none" lIns="87682" tIns="43841" rIns="87682" bIns="43841" anchor="ctr"/>
          <a:lstStyle/>
          <a:p>
            <a:endParaRPr lang="en-CA"/>
          </a:p>
        </p:txBody>
      </p:sp>
      <p:sp>
        <p:nvSpPr>
          <p:cNvPr id="24" name="Line 30"/>
          <p:cNvSpPr>
            <a:spLocks noChangeShapeType="1"/>
          </p:cNvSpPr>
          <p:nvPr/>
        </p:nvSpPr>
        <p:spPr bwMode="auto">
          <a:xfrm flipV="1">
            <a:off x="3171975" y="2775769"/>
            <a:ext cx="1055310" cy="0"/>
          </a:xfrm>
          <a:prstGeom prst="line">
            <a:avLst/>
          </a:prstGeom>
          <a:noFill/>
          <a:ln w="9525">
            <a:solidFill>
              <a:schemeClr val="tx1"/>
            </a:solidFill>
            <a:round/>
            <a:headEnd/>
            <a:tailEnd/>
          </a:ln>
        </p:spPr>
        <p:txBody>
          <a:bodyPr lIns="87682" tIns="43841" rIns="87682" bIns="43841"/>
          <a:lstStyle/>
          <a:p>
            <a:endParaRPr lang="en-CA"/>
          </a:p>
        </p:txBody>
      </p:sp>
      <p:sp>
        <p:nvSpPr>
          <p:cNvPr id="25" name="Rectangle 31"/>
          <p:cNvSpPr>
            <a:spLocks noChangeArrowheads="1"/>
          </p:cNvSpPr>
          <p:nvPr/>
        </p:nvSpPr>
        <p:spPr bwMode="auto">
          <a:xfrm>
            <a:off x="3274218" y="2061394"/>
            <a:ext cx="445635"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Objectives</a:t>
            </a:r>
          </a:p>
        </p:txBody>
      </p:sp>
      <p:sp>
        <p:nvSpPr>
          <p:cNvPr id="26" name="Rectangle 32"/>
          <p:cNvSpPr>
            <a:spLocks noChangeArrowheads="1"/>
          </p:cNvSpPr>
          <p:nvPr/>
        </p:nvSpPr>
        <p:spPr bwMode="auto">
          <a:xfrm>
            <a:off x="3263653" y="2337926"/>
            <a:ext cx="418384"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Measures</a:t>
            </a:r>
          </a:p>
        </p:txBody>
      </p:sp>
      <p:sp>
        <p:nvSpPr>
          <p:cNvPr id="27" name="Rectangle 33"/>
          <p:cNvSpPr>
            <a:spLocks noChangeArrowheads="1"/>
          </p:cNvSpPr>
          <p:nvPr/>
        </p:nvSpPr>
        <p:spPr bwMode="auto">
          <a:xfrm>
            <a:off x="3262032" y="2579124"/>
            <a:ext cx="315791" cy="215438"/>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r>
              <a:rPr lang="en-US" sz="800" b="1" dirty="0">
                <a:cs typeface="Times New Roman" pitchFamily="18" charset="0"/>
              </a:rPr>
              <a:t>Targets</a:t>
            </a:r>
          </a:p>
        </p:txBody>
      </p:sp>
      <p:sp>
        <p:nvSpPr>
          <p:cNvPr id="28" name="Rectangle 34"/>
          <p:cNvSpPr>
            <a:spLocks noChangeArrowheads="1"/>
          </p:cNvSpPr>
          <p:nvPr/>
        </p:nvSpPr>
        <p:spPr bwMode="auto">
          <a:xfrm>
            <a:off x="3469032" y="2740434"/>
            <a:ext cx="65" cy="246215"/>
          </a:xfrm>
          <a:prstGeom prst="rect">
            <a:avLst/>
          </a:prstGeom>
          <a:noFill/>
          <a:ln w="63500">
            <a:noFill/>
            <a:prstDash val="sysDot"/>
            <a:miter lim="800000"/>
            <a:headEnd/>
            <a:tailEnd/>
          </a:ln>
        </p:spPr>
        <p:txBody>
          <a:bodyPr wrap="none" lIns="0" tIns="45717" rIns="0" bIns="45717">
            <a:spAutoFit/>
          </a:bodyPr>
          <a:lstStyle/>
          <a:p>
            <a:pPr algn="ctr" defTabSz="914875">
              <a:spcBef>
                <a:spcPct val="50000"/>
              </a:spcBef>
            </a:pPr>
            <a:endParaRPr lang="en-US" sz="1000" b="1" dirty="0">
              <a:cs typeface="Times New Roman" pitchFamily="18" charset="0"/>
            </a:endParaRPr>
          </a:p>
        </p:txBody>
      </p:sp>
      <p:sp>
        <p:nvSpPr>
          <p:cNvPr id="29" name="Rectangle 35"/>
          <p:cNvSpPr>
            <a:spLocks noChangeArrowheads="1"/>
          </p:cNvSpPr>
          <p:nvPr/>
        </p:nvSpPr>
        <p:spPr bwMode="auto">
          <a:xfrm>
            <a:off x="1811261" y="1956926"/>
            <a:ext cx="2603500" cy="1235177"/>
          </a:xfrm>
          <a:prstGeom prst="rect">
            <a:avLst/>
          </a:prstGeom>
          <a:noFill/>
          <a:ln w="12700">
            <a:solidFill>
              <a:schemeClr val="tx1"/>
            </a:solidFill>
            <a:miter lim="800000"/>
            <a:headEnd/>
            <a:tailEnd/>
          </a:ln>
        </p:spPr>
        <p:txBody>
          <a:bodyPr wrap="none" lIns="87682" tIns="43841" rIns="87682" bIns="43841" anchor="ctr"/>
          <a:lstStyle/>
          <a:p>
            <a:endParaRPr lang="en-CA"/>
          </a:p>
        </p:txBody>
      </p:sp>
      <p:sp>
        <p:nvSpPr>
          <p:cNvPr id="30" name="Text Box 36"/>
          <p:cNvSpPr txBox="1">
            <a:spLocks noChangeArrowheads="1"/>
          </p:cNvSpPr>
          <p:nvPr/>
        </p:nvSpPr>
        <p:spPr bwMode="gray">
          <a:xfrm>
            <a:off x="1811261" y="1958462"/>
            <a:ext cx="1217084" cy="307770"/>
          </a:xfrm>
          <a:prstGeom prst="rect">
            <a:avLst/>
          </a:prstGeom>
          <a:solidFill>
            <a:srgbClr val="000066"/>
          </a:solidFill>
          <a:ln w="6350">
            <a:solidFill>
              <a:schemeClr val="tx1"/>
            </a:solidFill>
            <a:miter lim="800000"/>
            <a:headEnd/>
            <a:tailEnd/>
          </a:ln>
        </p:spPr>
        <p:txBody>
          <a:bodyPr lIns="91435" tIns="45717" rIns="91435" bIns="45717">
            <a:spAutoFit/>
          </a:bodyPr>
          <a:lstStyle/>
          <a:p>
            <a:pPr algn="ctr" defTabSz="914875">
              <a:spcBef>
                <a:spcPct val="50000"/>
              </a:spcBef>
            </a:pPr>
            <a:r>
              <a:rPr lang="en-US" sz="1400" b="1" dirty="0" smtClean="0">
                <a:solidFill>
                  <a:schemeClr val="bg1"/>
                </a:solidFill>
                <a:latin typeface="Arial"/>
                <a:cs typeface="Arial"/>
              </a:rPr>
              <a:t>STRATEGY</a:t>
            </a:r>
            <a:endParaRPr lang="en-US" sz="1400" b="1" dirty="0">
              <a:solidFill>
                <a:schemeClr val="bg1"/>
              </a:solidFill>
              <a:latin typeface="Arial"/>
              <a:cs typeface="Arial"/>
            </a:endParaRPr>
          </a:p>
        </p:txBody>
      </p:sp>
      <p:sp>
        <p:nvSpPr>
          <p:cNvPr id="32" name="Line 38"/>
          <p:cNvSpPr>
            <a:spLocks noChangeShapeType="1"/>
          </p:cNvSpPr>
          <p:nvPr/>
        </p:nvSpPr>
        <p:spPr bwMode="auto">
          <a:xfrm flipV="1">
            <a:off x="3171975" y="2276474"/>
            <a:ext cx="1055310" cy="0"/>
          </a:xfrm>
          <a:prstGeom prst="line">
            <a:avLst/>
          </a:prstGeom>
          <a:noFill/>
          <a:ln w="9525">
            <a:solidFill>
              <a:schemeClr val="tx1"/>
            </a:solidFill>
            <a:round/>
            <a:headEnd/>
            <a:tailEnd/>
          </a:ln>
        </p:spPr>
        <p:txBody>
          <a:bodyPr lIns="87682" tIns="43841" rIns="87682" bIns="43841"/>
          <a:lstStyle/>
          <a:p>
            <a:endParaRPr lang="en-CA"/>
          </a:p>
        </p:txBody>
      </p:sp>
      <p:sp>
        <p:nvSpPr>
          <p:cNvPr id="33" name="Line 39"/>
          <p:cNvSpPr>
            <a:spLocks noChangeShapeType="1"/>
          </p:cNvSpPr>
          <p:nvPr/>
        </p:nvSpPr>
        <p:spPr bwMode="auto">
          <a:xfrm flipV="1">
            <a:off x="3182560" y="2511527"/>
            <a:ext cx="1053797" cy="0"/>
          </a:xfrm>
          <a:prstGeom prst="line">
            <a:avLst/>
          </a:prstGeom>
          <a:noFill/>
          <a:ln w="9525">
            <a:solidFill>
              <a:schemeClr val="tx1"/>
            </a:solidFill>
            <a:round/>
            <a:headEnd/>
            <a:tailEnd/>
          </a:ln>
        </p:spPr>
        <p:txBody>
          <a:bodyPr lIns="87682" tIns="43841" rIns="87682" bIns="43841"/>
          <a:lstStyle/>
          <a:p>
            <a:endParaRPr lang="en-CA"/>
          </a:p>
        </p:txBody>
      </p:sp>
      <p:sp>
        <p:nvSpPr>
          <p:cNvPr id="34" name="Line 40"/>
          <p:cNvSpPr>
            <a:spLocks noChangeShapeType="1"/>
          </p:cNvSpPr>
          <p:nvPr/>
        </p:nvSpPr>
        <p:spPr bwMode="auto">
          <a:xfrm>
            <a:off x="4047369" y="2039885"/>
            <a:ext cx="0" cy="1046214"/>
          </a:xfrm>
          <a:prstGeom prst="line">
            <a:avLst/>
          </a:prstGeom>
          <a:noFill/>
          <a:ln w="9525">
            <a:solidFill>
              <a:schemeClr val="tx1"/>
            </a:solidFill>
            <a:round/>
            <a:headEnd/>
            <a:tailEnd/>
          </a:ln>
        </p:spPr>
        <p:txBody>
          <a:bodyPr lIns="87682" tIns="43841" rIns="87682" bIns="43841"/>
          <a:lstStyle/>
          <a:p>
            <a:endParaRPr lang="en-CA"/>
          </a:p>
        </p:txBody>
      </p:sp>
      <p:sp>
        <p:nvSpPr>
          <p:cNvPr id="42" name="Rectangle 48"/>
          <p:cNvSpPr>
            <a:spLocks noChangeArrowheads="1"/>
          </p:cNvSpPr>
          <p:nvPr/>
        </p:nvSpPr>
        <p:spPr bwMode="auto">
          <a:xfrm>
            <a:off x="3093356" y="3505200"/>
            <a:ext cx="2595941" cy="1335037"/>
          </a:xfrm>
          <a:prstGeom prst="rect">
            <a:avLst/>
          </a:prstGeom>
          <a:noFill/>
          <a:ln w="12700">
            <a:solidFill>
              <a:schemeClr val="tx1"/>
            </a:solidFill>
            <a:miter lim="800000"/>
            <a:headEnd/>
            <a:tailEnd/>
          </a:ln>
        </p:spPr>
        <p:txBody>
          <a:bodyPr wrap="none" lIns="87682" tIns="43841" rIns="87682" bIns="43841" anchor="ctr"/>
          <a:lstStyle/>
          <a:p>
            <a:endParaRPr lang="en-CA"/>
          </a:p>
        </p:txBody>
      </p:sp>
      <p:sp>
        <p:nvSpPr>
          <p:cNvPr id="43" name="Text Box 49"/>
          <p:cNvSpPr txBox="1">
            <a:spLocks noChangeArrowheads="1"/>
          </p:cNvSpPr>
          <p:nvPr/>
        </p:nvSpPr>
        <p:spPr bwMode="gray">
          <a:xfrm>
            <a:off x="3093356" y="3506737"/>
            <a:ext cx="1268489" cy="307770"/>
          </a:xfrm>
          <a:prstGeom prst="rect">
            <a:avLst/>
          </a:prstGeom>
          <a:solidFill>
            <a:srgbClr val="000066"/>
          </a:solidFill>
          <a:ln w="6350">
            <a:solidFill>
              <a:schemeClr val="tx1"/>
            </a:solidFill>
            <a:miter lim="800000"/>
            <a:headEnd/>
            <a:tailEnd/>
          </a:ln>
        </p:spPr>
        <p:txBody>
          <a:bodyPr lIns="91435" tIns="45717" rIns="91435" bIns="45717">
            <a:spAutoFit/>
          </a:bodyPr>
          <a:lstStyle/>
          <a:p>
            <a:pPr algn="ctr" defTabSz="914875">
              <a:spcBef>
                <a:spcPct val="50000"/>
              </a:spcBef>
            </a:pPr>
            <a:r>
              <a:rPr lang="en-US" sz="1400" b="1" dirty="0" smtClean="0">
                <a:solidFill>
                  <a:schemeClr val="bg1"/>
                </a:solidFill>
                <a:latin typeface="Arial"/>
                <a:cs typeface="Arial"/>
              </a:rPr>
              <a:t>QIP</a:t>
            </a:r>
            <a:endParaRPr lang="en-US" sz="1400" b="1" dirty="0">
              <a:solidFill>
                <a:schemeClr val="bg1"/>
              </a:solidFill>
              <a:latin typeface="Arial"/>
              <a:cs typeface="Arial"/>
            </a:endParaRPr>
          </a:p>
        </p:txBody>
      </p:sp>
      <p:grpSp>
        <p:nvGrpSpPr>
          <p:cNvPr id="48" name="Group 54"/>
          <p:cNvGrpSpPr>
            <a:grpSpLocks/>
          </p:cNvGrpSpPr>
          <p:nvPr/>
        </p:nvGrpSpPr>
        <p:grpSpPr bwMode="auto">
          <a:xfrm rot="19861394" flipH="1">
            <a:off x="4661202" y="2321027"/>
            <a:ext cx="703035" cy="772754"/>
            <a:chOff x="1653" y="1824"/>
            <a:chExt cx="671" cy="373"/>
          </a:xfrm>
        </p:grpSpPr>
        <p:sp>
          <p:nvSpPr>
            <p:cNvPr id="49" name="Freeform 55"/>
            <p:cNvSpPr>
              <a:spLocks/>
            </p:cNvSpPr>
            <p:nvPr/>
          </p:nvSpPr>
          <p:spPr bwMode="auto">
            <a:xfrm>
              <a:off x="1654" y="1824"/>
              <a:ext cx="670" cy="338"/>
            </a:xfrm>
            <a:custGeom>
              <a:avLst/>
              <a:gdLst>
                <a:gd name="T0" fmla="*/ 632 w 2012"/>
                <a:gd name="T1" fmla="*/ 0 h 1013"/>
                <a:gd name="T2" fmla="*/ 592 w 2012"/>
                <a:gd name="T3" fmla="*/ 0 h 1013"/>
                <a:gd name="T4" fmla="*/ 550 w 2012"/>
                <a:gd name="T5" fmla="*/ 2 h 1013"/>
                <a:gd name="T6" fmla="*/ 511 w 2012"/>
                <a:gd name="T7" fmla="*/ 8 h 1013"/>
                <a:gd name="T8" fmla="*/ 467 w 2012"/>
                <a:gd name="T9" fmla="*/ 18 h 1013"/>
                <a:gd name="T10" fmla="*/ 424 w 2012"/>
                <a:gd name="T11" fmla="*/ 32 h 1013"/>
                <a:gd name="T12" fmla="*/ 379 w 2012"/>
                <a:gd name="T13" fmla="*/ 50 h 1013"/>
                <a:gd name="T14" fmla="*/ 339 w 2012"/>
                <a:gd name="T15" fmla="*/ 70 h 1013"/>
                <a:gd name="T16" fmla="*/ 300 w 2012"/>
                <a:gd name="T17" fmla="*/ 89 h 1013"/>
                <a:gd name="T18" fmla="*/ 261 w 2012"/>
                <a:gd name="T19" fmla="*/ 111 h 1013"/>
                <a:gd name="T20" fmla="*/ 224 w 2012"/>
                <a:gd name="T21" fmla="*/ 136 h 1013"/>
                <a:gd name="T22" fmla="*/ 189 w 2012"/>
                <a:gd name="T23" fmla="*/ 165 h 1013"/>
                <a:gd name="T24" fmla="*/ 160 w 2012"/>
                <a:gd name="T25" fmla="*/ 194 h 1013"/>
                <a:gd name="T26" fmla="*/ 141 w 2012"/>
                <a:gd name="T27" fmla="*/ 220 h 1013"/>
                <a:gd name="T28" fmla="*/ 22 w 2012"/>
                <a:gd name="T29" fmla="*/ 211 h 1013"/>
                <a:gd name="T30" fmla="*/ 59 w 2012"/>
                <a:gd name="T31" fmla="*/ 229 h 1013"/>
                <a:gd name="T32" fmla="*/ 88 w 2012"/>
                <a:gd name="T33" fmla="*/ 246 h 1013"/>
                <a:gd name="T34" fmla="*/ 112 w 2012"/>
                <a:gd name="T35" fmla="*/ 261 h 1013"/>
                <a:gd name="T36" fmla="*/ 137 w 2012"/>
                <a:gd name="T37" fmla="*/ 279 h 1013"/>
                <a:gd name="T38" fmla="*/ 165 w 2012"/>
                <a:gd name="T39" fmla="*/ 303 h 1013"/>
                <a:gd name="T40" fmla="*/ 190 w 2012"/>
                <a:gd name="T41" fmla="*/ 328 h 1013"/>
                <a:gd name="T42" fmla="*/ 211 w 2012"/>
                <a:gd name="T43" fmla="*/ 335 h 1013"/>
                <a:gd name="T44" fmla="*/ 234 w 2012"/>
                <a:gd name="T45" fmla="*/ 323 h 1013"/>
                <a:gd name="T46" fmla="*/ 262 w 2012"/>
                <a:gd name="T47" fmla="*/ 311 h 1013"/>
                <a:gd name="T48" fmla="*/ 288 w 2012"/>
                <a:gd name="T49" fmla="*/ 303 h 1013"/>
                <a:gd name="T50" fmla="*/ 317 w 2012"/>
                <a:gd name="T51" fmla="*/ 295 h 1013"/>
                <a:gd name="T52" fmla="*/ 347 w 2012"/>
                <a:gd name="T53" fmla="*/ 287 h 1013"/>
                <a:gd name="T54" fmla="*/ 376 w 2012"/>
                <a:gd name="T55" fmla="*/ 281 h 1013"/>
                <a:gd name="T56" fmla="*/ 403 w 2012"/>
                <a:gd name="T57" fmla="*/ 275 h 1013"/>
                <a:gd name="T58" fmla="*/ 441 w 2012"/>
                <a:gd name="T59" fmla="*/ 269 h 1013"/>
                <a:gd name="T60" fmla="*/ 304 w 2012"/>
                <a:gd name="T61" fmla="*/ 224 h 1013"/>
                <a:gd name="T62" fmla="*/ 336 w 2012"/>
                <a:gd name="T63" fmla="*/ 181 h 1013"/>
                <a:gd name="T64" fmla="*/ 361 w 2012"/>
                <a:gd name="T65" fmla="*/ 156 h 1013"/>
                <a:gd name="T66" fmla="*/ 396 w 2012"/>
                <a:gd name="T67" fmla="*/ 123 h 1013"/>
                <a:gd name="T68" fmla="*/ 427 w 2012"/>
                <a:gd name="T69" fmla="*/ 100 h 1013"/>
                <a:gd name="T70" fmla="*/ 450 w 2012"/>
                <a:gd name="T71" fmla="*/ 84 h 1013"/>
                <a:gd name="T72" fmla="*/ 483 w 2012"/>
                <a:gd name="T73" fmla="*/ 65 h 1013"/>
                <a:gd name="T74" fmla="*/ 509 w 2012"/>
                <a:gd name="T75" fmla="*/ 51 h 1013"/>
                <a:gd name="T76" fmla="*/ 548 w 2012"/>
                <a:gd name="T77" fmla="*/ 40 h 1013"/>
                <a:gd name="T78" fmla="*/ 589 w 2012"/>
                <a:gd name="T79" fmla="*/ 30 h 1013"/>
                <a:gd name="T80" fmla="*/ 670 w 2012"/>
                <a:gd name="T81" fmla="*/ 26 h 10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2"/>
                <a:gd name="T124" fmla="*/ 0 h 1013"/>
                <a:gd name="T125" fmla="*/ 2012 w 2012"/>
                <a:gd name="T126" fmla="*/ 1013 h 10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2" h="1013">
                  <a:moveTo>
                    <a:pt x="2010" y="6"/>
                  </a:moveTo>
                  <a:lnTo>
                    <a:pt x="1897" y="0"/>
                  </a:lnTo>
                  <a:lnTo>
                    <a:pt x="1843" y="0"/>
                  </a:lnTo>
                  <a:lnTo>
                    <a:pt x="1777" y="0"/>
                  </a:lnTo>
                  <a:lnTo>
                    <a:pt x="1715" y="2"/>
                  </a:lnTo>
                  <a:lnTo>
                    <a:pt x="1652" y="6"/>
                  </a:lnTo>
                  <a:lnTo>
                    <a:pt x="1591" y="13"/>
                  </a:lnTo>
                  <a:lnTo>
                    <a:pt x="1536" y="24"/>
                  </a:lnTo>
                  <a:lnTo>
                    <a:pt x="1475" y="36"/>
                  </a:lnTo>
                  <a:lnTo>
                    <a:pt x="1402" y="53"/>
                  </a:lnTo>
                  <a:lnTo>
                    <a:pt x="1336" y="77"/>
                  </a:lnTo>
                  <a:lnTo>
                    <a:pt x="1273" y="95"/>
                  </a:lnTo>
                  <a:lnTo>
                    <a:pt x="1204" y="122"/>
                  </a:lnTo>
                  <a:lnTo>
                    <a:pt x="1138" y="151"/>
                  </a:lnTo>
                  <a:lnTo>
                    <a:pt x="1072" y="180"/>
                  </a:lnTo>
                  <a:lnTo>
                    <a:pt x="1017" y="210"/>
                  </a:lnTo>
                  <a:lnTo>
                    <a:pt x="954" y="239"/>
                  </a:lnTo>
                  <a:lnTo>
                    <a:pt x="902" y="267"/>
                  </a:lnTo>
                  <a:lnTo>
                    <a:pt x="843" y="300"/>
                  </a:lnTo>
                  <a:lnTo>
                    <a:pt x="784" y="334"/>
                  </a:lnTo>
                  <a:lnTo>
                    <a:pt x="726" y="376"/>
                  </a:lnTo>
                  <a:lnTo>
                    <a:pt x="674" y="409"/>
                  </a:lnTo>
                  <a:lnTo>
                    <a:pt x="619" y="454"/>
                  </a:lnTo>
                  <a:lnTo>
                    <a:pt x="568" y="494"/>
                  </a:lnTo>
                  <a:lnTo>
                    <a:pt x="520" y="535"/>
                  </a:lnTo>
                  <a:lnTo>
                    <a:pt x="481" y="580"/>
                  </a:lnTo>
                  <a:lnTo>
                    <a:pt x="448" y="618"/>
                  </a:lnTo>
                  <a:lnTo>
                    <a:pt x="423" y="659"/>
                  </a:lnTo>
                  <a:lnTo>
                    <a:pt x="0" y="603"/>
                  </a:lnTo>
                  <a:lnTo>
                    <a:pt x="65" y="633"/>
                  </a:lnTo>
                  <a:lnTo>
                    <a:pt x="116" y="659"/>
                  </a:lnTo>
                  <a:lnTo>
                    <a:pt x="178" y="685"/>
                  </a:lnTo>
                  <a:lnTo>
                    <a:pt x="223" y="712"/>
                  </a:lnTo>
                  <a:lnTo>
                    <a:pt x="265" y="736"/>
                  </a:lnTo>
                  <a:lnTo>
                    <a:pt x="302" y="756"/>
                  </a:lnTo>
                  <a:lnTo>
                    <a:pt x="337" y="782"/>
                  </a:lnTo>
                  <a:lnTo>
                    <a:pt x="373" y="807"/>
                  </a:lnTo>
                  <a:lnTo>
                    <a:pt x="410" y="836"/>
                  </a:lnTo>
                  <a:lnTo>
                    <a:pt x="452" y="872"/>
                  </a:lnTo>
                  <a:lnTo>
                    <a:pt x="496" y="907"/>
                  </a:lnTo>
                  <a:lnTo>
                    <a:pt x="531" y="942"/>
                  </a:lnTo>
                  <a:lnTo>
                    <a:pt x="571" y="982"/>
                  </a:lnTo>
                  <a:lnTo>
                    <a:pt x="601" y="1013"/>
                  </a:lnTo>
                  <a:lnTo>
                    <a:pt x="634" y="1004"/>
                  </a:lnTo>
                  <a:lnTo>
                    <a:pt x="667" y="984"/>
                  </a:lnTo>
                  <a:lnTo>
                    <a:pt x="703" y="969"/>
                  </a:lnTo>
                  <a:lnTo>
                    <a:pt x="744" y="951"/>
                  </a:lnTo>
                  <a:lnTo>
                    <a:pt x="787" y="933"/>
                  </a:lnTo>
                  <a:lnTo>
                    <a:pt x="826" y="920"/>
                  </a:lnTo>
                  <a:lnTo>
                    <a:pt x="864" y="909"/>
                  </a:lnTo>
                  <a:lnTo>
                    <a:pt x="907" y="895"/>
                  </a:lnTo>
                  <a:lnTo>
                    <a:pt x="952" y="885"/>
                  </a:lnTo>
                  <a:lnTo>
                    <a:pt x="998" y="872"/>
                  </a:lnTo>
                  <a:lnTo>
                    <a:pt x="1041" y="861"/>
                  </a:lnTo>
                  <a:lnTo>
                    <a:pt x="1083" y="850"/>
                  </a:lnTo>
                  <a:lnTo>
                    <a:pt x="1128" y="842"/>
                  </a:lnTo>
                  <a:lnTo>
                    <a:pt x="1171" y="833"/>
                  </a:lnTo>
                  <a:lnTo>
                    <a:pt x="1211" y="824"/>
                  </a:lnTo>
                  <a:lnTo>
                    <a:pt x="1259" y="813"/>
                  </a:lnTo>
                  <a:lnTo>
                    <a:pt x="1323" y="806"/>
                  </a:lnTo>
                  <a:lnTo>
                    <a:pt x="883" y="729"/>
                  </a:lnTo>
                  <a:lnTo>
                    <a:pt x="913" y="670"/>
                  </a:lnTo>
                  <a:lnTo>
                    <a:pt x="947" y="626"/>
                  </a:lnTo>
                  <a:lnTo>
                    <a:pt x="1009" y="543"/>
                  </a:lnTo>
                  <a:lnTo>
                    <a:pt x="1046" y="505"/>
                  </a:lnTo>
                  <a:lnTo>
                    <a:pt x="1083" y="467"/>
                  </a:lnTo>
                  <a:lnTo>
                    <a:pt x="1149" y="405"/>
                  </a:lnTo>
                  <a:lnTo>
                    <a:pt x="1189" y="368"/>
                  </a:lnTo>
                  <a:lnTo>
                    <a:pt x="1237" y="331"/>
                  </a:lnTo>
                  <a:lnTo>
                    <a:pt x="1281" y="301"/>
                  </a:lnTo>
                  <a:lnTo>
                    <a:pt x="1317" y="279"/>
                  </a:lnTo>
                  <a:lnTo>
                    <a:pt x="1350" y="251"/>
                  </a:lnTo>
                  <a:lnTo>
                    <a:pt x="1398" y="226"/>
                  </a:lnTo>
                  <a:lnTo>
                    <a:pt x="1449" y="194"/>
                  </a:lnTo>
                  <a:lnTo>
                    <a:pt x="1490" y="172"/>
                  </a:lnTo>
                  <a:lnTo>
                    <a:pt x="1529" y="153"/>
                  </a:lnTo>
                  <a:lnTo>
                    <a:pt x="1598" y="135"/>
                  </a:lnTo>
                  <a:lnTo>
                    <a:pt x="1646" y="120"/>
                  </a:lnTo>
                  <a:lnTo>
                    <a:pt x="1715" y="106"/>
                  </a:lnTo>
                  <a:lnTo>
                    <a:pt x="1770" y="91"/>
                  </a:lnTo>
                  <a:lnTo>
                    <a:pt x="1836" y="84"/>
                  </a:lnTo>
                  <a:lnTo>
                    <a:pt x="2012" y="77"/>
                  </a:lnTo>
                  <a:lnTo>
                    <a:pt x="2010" y="6"/>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0" name="Freeform 56"/>
            <p:cNvSpPr>
              <a:spLocks/>
            </p:cNvSpPr>
            <p:nvPr/>
          </p:nvSpPr>
          <p:spPr bwMode="auto">
            <a:xfrm>
              <a:off x="1949" y="2070"/>
              <a:ext cx="145" cy="56"/>
            </a:xfrm>
            <a:custGeom>
              <a:avLst/>
              <a:gdLst>
                <a:gd name="T0" fmla="*/ 145 w 435"/>
                <a:gd name="T1" fmla="*/ 23 h 169"/>
                <a:gd name="T2" fmla="*/ 145 w 435"/>
                <a:gd name="T3" fmla="*/ 56 h 169"/>
                <a:gd name="T4" fmla="*/ 0 w 435"/>
                <a:gd name="T5" fmla="*/ 30 h 169"/>
                <a:gd name="T6" fmla="*/ 2 w 435"/>
                <a:gd name="T7" fmla="*/ 15 h 169"/>
                <a:gd name="T8" fmla="*/ 12 w 435"/>
                <a:gd name="T9" fmla="*/ 0 h 169"/>
                <a:gd name="T10" fmla="*/ 145 w 435"/>
                <a:gd name="T11" fmla="*/ 23 h 169"/>
                <a:gd name="T12" fmla="*/ 0 60000 65536"/>
                <a:gd name="T13" fmla="*/ 0 60000 65536"/>
                <a:gd name="T14" fmla="*/ 0 60000 65536"/>
                <a:gd name="T15" fmla="*/ 0 60000 65536"/>
                <a:gd name="T16" fmla="*/ 0 60000 65536"/>
                <a:gd name="T17" fmla="*/ 0 60000 65536"/>
                <a:gd name="T18" fmla="*/ 0 w 435"/>
                <a:gd name="T19" fmla="*/ 0 h 169"/>
                <a:gd name="T20" fmla="*/ 435 w 43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435" h="169">
                  <a:moveTo>
                    <a:pt x="435" y="70"/>
                  </a:moveTo>
                  <a:lnTo>
                    <a:pt x="435" y="169"/>
                  </a:lnTo>
                  <a:lnTo>
                    <a:pt x="0" y="92"/>
                  </a:lnTo>
                  <a:lnTo>
                    <a:pt x="7" y="46"/>
                  </a:lnTo>
                  <a:lnTo>
                    <a:pt x="37" y="0"/>
                  </a:lnTo>
                  <a:lnTo>
                    <a:pt x="435" y="7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1" name="Freeform 57"/>
            <p:cNvSpPr>
              <a:spLocks/>
            </p:cNvSpPr>
            <p:nvPr/>
          </p:nvSpPr>
          <p:spPr bwMode="auto">
            <a:xfrm>
              <a:off x="1654" y="2026"/>
              <a:ext cx="139" cy="55"/>
            </a:xfrm>
            <a:custGeom>
              <a:avLst/>
              <a:gdLst>
                <a:gd name="T0" fmla="*/ 0 w 419"/>
                <a:gd name="T1" fmla="*/ 0 h 164"/>
                <a:gd name="T2" fmla="*/ 0 w 419"/>
                <a:gd name="T3" fmla="*/ 31 h 164"/>
                <a:gd name="T4" fmla="*/ 139 w 419"/>
                <a:gd name="T5" fmla="*/ 55 h 164"/>
                <a:gd name="T6" fmla="*/ 139 w 419"/>
                <a:gd name="T7" fmla="*/ 16 h 164"/>
                <a:gd name="T8" fmla="*/ 0 w 419"/>
                <a:gd name="T9" fmla="*/ 0 h 164"/>
                <a:gd name="T10" fmla="*/ 0 60000 65536"/>
                <a:gd name="T11" fmla="*/ 0 60000 65536"/>
                <a:gd name="T12" fmla="*/ 0 60000 65536"/>
                <a:gd name="T13" fmla="*/ 0 60000 65536"/>
                <a:gd name="T14" fmla="*/ 0 60000 65536"/>
                <a:gd name="T15" fmla="*/ 0 w 419"/>
                <a:gd name="T16" fmla="*/ 0 h 164"/>
                <a:gd name="T17" fmla="*/ 419 w 419"/>
                <a:gd name="T18" fmla="*/ 164 h 164"/>
              </a:gdLst>
              <a:ahLst/>
              <a:cxnLst>
                <a:cxn ang="T10">
                  <a:pos x="T0" y="T1"/>
                </a:cxn>
                <a:cxn ang="T11">
                  <a:pos x="T2" y="T3"/>
                </a:cxn>
                <a:cxn ang="T12">
                  <a:pos x="T4" y="T5"/>
                </a:cxn>
                <a:cxn ang="T13">
                  <a:pos x="T6" y="T7"/>
                </a:cxn>
                <a:cxn ang="T14">
                  <a:pos x="T8" y="T9"/>
                </a:cxn>
              </a:cxnLst>
              <a:rect l="T15" t="T16" r="T17" b="T18"/>
              <a:pathLst>
                <a:path w="419" h="164">
                  <a:moveTo>
                    <a:pt x="0" y="0"/>
                  </a:moveTo>
                  <a:lnTo>
                    <a:pt x="1" y="93"/>
                  </a:lnTo>
                  <a:lnTo>
                    <a:pt x="419" y="164"/>
                  </a:lnTo>
                  <a:lnTo>
                    <a:pt x="419" y="48"/>
                  </a:lnTo>
                  <a:lnTo>
                    <a:pt x="0" y="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2" name="Freeform 58"/>
            <p:cNvSpPr>
              <a:spLocks/>
            </p:cNvSpPr>
            <p:nvPr/>
          </p:nvSpPr>
          <p:spPr bwMode="auto">
            <a:xfrm>
              <a:off x="1653" y="1849"/>
              <a:ext cx="671" cy="348"/>
            </a:xfrm>
            <a:custGeom>
              <a:avLst/>
              <a:gdLst>
                <a:gd name="T0" fmla="*/ 634 w 2011"/>
                <a:gd name="T1" fmla="*/ 0 h 1044"/>
                <a:gd name="T2" fmla="*/ 594 w 2011"/>
                <a:gd name="T3" fmla="*/ 0 h 1044"/>
                <a:gd name="T4" fmla="*/ 552 w 2011"/>
                <a:gd name="T5" fmla="*/ 2 h 1044"/>
                <a:gd name="T6" fmla="*/ 513 w 2011"/>
                <a:gd name="T7" fmla="*/ 9 h 1044"/>
                <a:gd name="T8" fmla="*/ 468 w 2011"/>
                <a:gd name="T9" fmla="*/ 19 h 1044"/>
                <a:gd name="T10" fmla="*/ 426 w 2011"/>
                <a:gd name="T11" fmla="*/ 33 h 1044"/>
                <a:gd name="T12" fmla="*/ 380 w 2011"/>
                <a:gd name="T13" fmla="*/ 52 h 1044"/>
                <a:gd name="T14" fmla="*/ 340 w 2011"/>
                <a:gd name="T15" fmla="*/ 72 h 1044"/>
                <a:gd name="T16" fmla="*/ 302 w 2011"/>
                <a:gd name="T17" fmla="*/ 92 h 1044"/>
                <a:gd name="T18" fmla="*/ 263 w 2011"/>
                <a:gd name="T19" fmla="*/ 115 h 1044"/>
                <a:gd name="T20" fmla="*/ 226 w 2011"/>
                <a:gd name="T21" fmla="*/ 140 h 1044"/>
                <a:gd name="T22" fmla="*/ 190 w 2011"/>
                <a:gd name="T23" fmla="*/ 170 h 1044"/>
                <a:gd name="T24" fmla="*/ 161 w 2011"/>
                <a:gd name="T25" fmla="*/ 200 h 1044"/>
                <a:gd name="T26" fmla="*/ 142 w 2011"/>
                <a:gd name="T27" fmla="*/ 226 h 1044"/>
                <a:gd name="T28" fmla="*/ 22 w 2011"/>
                <a:gd name="T29" fmla="*/ 217 h 1044"/>
                <a:gd name="T30" fmla="*/ 60 w 2011"/>
                <a:gd name="T31" fmla="*/ 235 h 1044"/>
                <a:gd name="T32" fmla="*/ 89 w 2011"/>
                <a:gd name="T33" fmla="*/ 253 h 1044"/>
                <a:gd name="T34" fmla="*/ 113 w 2011"/>
                <a:gd name="T35" fmla="*/ 269 h 1044"/>
                <a:gd name="T36" fmla="*/ 138 w 2011"/>
                <a:gd name="T37" fmla="*/ 287 h 1044"/>
                <a:gd name="T38" fmla="*/ 166 w 2011"/>
                <a:gd name="T39" fmla="*/ 311 h 1044"/>
                <a:gd name="T40" fmla="*/ 191 w 2011"/>
                <a:gd name="T41" fmla="*/ 337 h 1044"/>
                <a:gd name="T42" fmla="*/ 212 w 2011"/>
                <a:gd name="T43" fmla="*/ 344 h 1044"/>
                <a:gd name="T44" fmla="*/ 235 w 2011"/>
                <a:gd name="T45" fmla="*/ 332 h 1044"/>
                <a:gd name="T46" fmla="*/ 263 w 2011"/>
                <a:gd name="T47" fmla="*/ 320 h 1044"/>
                <a:gd name="T48" fmla="*/ 289 w 2011"/>
                <a:gd name="T49" fmla="*/ 312 h 1044"/>
                <a:gd name="T50" fmla="*/ 318 w 2011"/>
                <a:gd name="T51" fmla="*/ 304 h 1044"/>
                <a:gd name="T52" fmla="*/ 348 w 2011"/>
                <a:gd name="T53" fmla="*/ 296 h 1044"/>
                <a:gd name="T54" fmla="*/ 377 w 2011"/>
                <a:gd name="T55" fmla="*/ 289 h 1044"/>
                <a:gd name="T56" fmla="*/ 405 w 2011"/>
                <a:gd name="T57" fmla="*/ 283 h 1044"/>
                <a:gd name="T58" fmla="*/ 441 w 2011"/>
                <a:gd name="T59" fmla="*/ 277 h 1044"/>
                <a:gd name="T60" fmla="*/ 305 w 2011"/>
                <a:gd name="T61" fmla="*/ 230 h 1044"/>
                <a:gd name="T62" fmla="*/ 338 w 2011"/>
                <a:gd name="T63" fmla="*/ 187 h 1044"/>
                <a:gd name="T64" fmla="*/ 362 w 2011"/>
                <a:gd name="T65" fmla="*/ 161 h 1044"/>
                <a:gd name="T66" fmla="*/ 397 w 2011"/>
                <a:gd name="T67" fmla="*/ 127 h 1044"/>
                <a:gd name="T68" fmla="*/ 428 w 2011"/>
                <a:gd name="T69" fmla="*/ 100 h 1044"/>
                <a:gd name="T70" fmla="*/ 452 w 2011"/>
                <a:gd name="T71" fmla="*/ 80 h 1044"/>
                <a:gd name="T72" fmla="*/ 483 w 2011"/>
                <a:gd name="T73" fmla="*/ 59 h 1044"/>
                <a:gd name="T74" fmla="*/ 515 w 2011"/>
                <a:gd name="T75" fmla="*/ 43 h 1044"/>
                <a:gd name="T76" fmla="*/ 552 w 2011"/>
                <a:gd name="T77" fmla="*/ 29 h 1044"/>
                <a:gd name="T78" fmla="*/ 592 w 2011"/>
                <a:gd name="T79" fmla="*/ 19 h 1044"/>
                <a:gd name="T80" fmla="*/ 636 w 2011"/>
                <a:gd name="T81" fmla="*/ 9 h 10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1"/>
                <a:gd name="T124" fmla="*/ 0 h 1044"/>
                <a:gd name="T125" fmla="*/ 2011 w 2011"/>
                <a:gd name="T126" fmla="*/ 1044 h 10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1" h="1044">
                  <a:moveTo>
                    <a:pt x="2011" y="7"/>
                  </a:moveTo>
                  <a:lnTo>
                    <a:pt x="1899" y="0"/>
                  </a:lnTo>
                  <a:lnTo>
                    <a:pt x="1845" y="0"/>
                  </a:lnTo>
                  <a:lnTo>
                    <a:pt x="1779" y="0"/>
                  </a:lnTo>
                  <a:lnTo>
                    <a:pt x="1717" y="4"/>
                  </a:lnTo>
                  <a:lnTo>
                    <a:pt x="1654" y="7"/>
                  </a:lnTo>
                  <a:lnTo>
                    <a:pt x="1593" y="15"/>
                  </a:lnTo>
                  <a:lnTo>
                    <a:pt x="1538" y="26"/>
                  </a:lnTo>
                  <a:lnTo>
                    <a:pt x="1477" y="38"/>
                  </a:lnTo>
                  <a:lnTo>
                    <a:pt x="1404" y="56"/>
                  </a:lnTo>
                  <a:lnTo>
                    <a:pt x="1338" y="79"/>
                  </a:lnTo>
                  <a:lnTo>
                    <a:pt x="1276" y="99"/>
                  </a:lnTo>
                  <a:lnTo>
                    <a:pt x="1206" y="126"/>
                  </a:lnTo>
                  <a:lnTo>
                    <a:pt x="1140" y="155"/>
                  </a:lnTo>
                  <a:lnTo>
                    <a:pt x="1074" y="186"/>
                  </a:lnTo>
                  <a:lnTo>
                    <a:pt x="1019" y="216"/>
                  </a:lnTo>
                  <a:lnTo>
                    <a:pt x="957" y="247"/>
                  </a:lnTo>
                  <a:lnTo>
                    <a:pt x="904" y="276"/>
                  </a:lnTo>
                  <a:lnTo>
                    <a:pt x="845" y="310"/>
                  </a:lnTo>
                  <a:lnTo>
                    <a:pt x="787" y="344"/>
                  </a:lnTo>
                  <a:lnTo>
                    <a:pt x="728" y="387"/>
                  </a:lnTo>
                  <a:lnTo>
                    <a:pt x="677" y="421"/>
                  </a:lnTo>
                  <a:lnTo>
                    <a:pt x="622" y="468"/>
                  </a:lnTo>
                  <a:lnTo>
                    <a:pt x="570" y="509"/>
                  </a:lnTo>
                  <a:lnTo>
                    <a:pt x="523" y="552"/>
                  </a:lnTo>
                  <a:lnTo>
                    <a:pt x="484" y="599"/>
                  </a:lnTo>
                  <a:lnTo>
                    <a:pt x="451" y="636"/>
                  </a:lnTo>
                  <a:lnTo>
                    <a:pt x="425" y="679"/>
                  </a:lnTo>
                  <a:lnTo>
                    <a:pt x="0" y="623"/>
                  </a:lnTo>
                  <a:lnTo>
                    <a:pt x="67" y="652"/>
                  </a:lnTo>
                  <a:lnTo>
                    <a:pt x="118" y="679"/>
                  </a:lnTo>
                  <a:lnTo>
                    <a:pt x="180" y="706"/>
                  </a:lnTo>
                  <a:lnTo>
                    <a:pt x="226" y="733"/>
                  </a:lnTo>
                  <a:lnTo>
                    <a:pt x="267" y="759"/>
                  </a:lnTo>
                  <a:lnTo>
                    <a:pt x="304" y="778"/>
                  </a:lnTo>
                  <a:lnTo>
                    <a:pt x="339" y="806"/>
                  </a:lnTo>
                  <a:lnTo>
                    <a:pt x="375" y="832"/>
                  </a:lnTo>
                  <a:lnTo>
                    <a:pt x="413" y="861"/>
                  </a:lnTo>
                  <a:lnTo>
                    <a:pt x="454" y="898"/>
                  </a:lnTo>
                  <a:lnTo>
                    <a:pt x="498" y="934"/>
                  </a:lnTo>
                  <a:lnTo>
                    <a:pt x="534" y="970"/>
                  </a:lnTo>
                  <a:lnTo>
                    <a:pt x="573" y="1010"/>
                  </a:lnTo>
                  <a:lnTo>
                    <a:pt x="603" y="1044"/>
                  </a:lnTo>
                  <a:lnTo>
                    <a:pt x="636" y="1032"/>
                  </a:lnTo>
                  <a:lnTo>
                    <a:pt x="669" y="1013"/>
                  </a:lnTo>
                  <a:lnTo>
                    <a:pt x="705" y="997"/>
                  </a:lnTo>
                  <a:lnTo>
                    <a:pt x="746" y="978"/>
                  </a:lnTo>
                  <a:lnTo>
                    <a:pt x="789" y="960"/>
                  </a:lnTo>
                  <a:lnTo>
                    <a:pt x="828" y="947"/>
                  </a:lnTo>
                  <a:lnTo>
                    <a:pt x="866" y="937"/>
                  </a:lnTo>
                  <a:lnTo>
                    <a:pt x="909" y="922"/>
                  </a:lnTo>
                  <a:lnTo>
                    <a:pt x="954" y="911"/>
                  </a:lnTo>
                  <a:lnTo>
                    <a:pt x="1001" y="898"/>
                  </a:lnTo>
                  <a:lnTo>
                    <a:pt x="1043" y="887"/>
                  </a:lnTo>
                  <a:lnTo>
                    <a:pt x="1085" y="876"/>
                  </a:lnTo>
                  <a:lnTo>
                    <a:pt x="1130" y="867"/>
                  </a:lnTo>
                  <a:lnTo>
                    <a:pt x="1173" y="857"/>
                  </a:lnTo>
                  <a:lnTo>
                    <a:pt x="1213" y="849"/>
                  </a:lnTo>
                  <a:lnTo>
                    <a:pt x="1261" y="838"/>
                  </a:lnTo>
                  <a:lnTo>
                    <a:pt x="1323" y="831"/>
                  </a:lnTo>
                  <a:lnTo>
                    <a:pt x="886" y="751"/>
                  </a:lnTo>
                  <a:lnTo>
                    <a:pt x="915" y="690"/>
                  </a:lnTo>
                  <a:lnTo>
                    <a:pt x="949" y="645"/>
                  </a:lnTo>
                  <a:lnTo>
                    <a:pt x="1012" y="561"/>
                  </a:lnTo>
                  <a:lnTo>
                    <a:pt x="1048" y="520"/>
                  </a:lnTo>
                  <a:lnTo>
                    <a:pt x="1085" y="483"/>
                  </a:lnTo>
                  <a:lnTo>
                    <a:pt x="1151" y="418"/>
                  </a:lnTo>
                  <a:lnTo>
                    <a:pt x="1191" y="380"/>
                  </a:lnTo>
                  <a:lnTo>
                    <a:pt x="1239" y="334"/>
                  </a:lnTo>
                  <a:lnTo>
                    <a:pt x="1283" y="299"/>
                  </a:lnTo>
                  <a:lnTo>
                    <a:pt x="1320" y="269"/>
                  </a:lnTo>
                  <a:lnTo>
                    <a:pt x="1356" y="239"/>
                  </a:lnTo>
                  <a:lnTo>
                    <a:pt x="1400" y="209"/>
                  </a:lnTo>
                  <a:lnTo>
                    <a:pt x="1448" y="178"/>
                  </a:lnTo>
                  <a:lnTo>
                    <a:pt x="1496" y="155"/>
                  </a:lnTo>
                  <a:lnTo>
                    <a:pt x="1542" y="128"/>
                  </a:lnTo>
                  <a:lnTo>
                    <a:pt x="1601" y="106"/>
                  </a:lnTo>
                  <a:lnTo>
                    <a:pt x="1654" y="88"/>
                  </a:lnTo>
                  <a:lnTo>
                    <a:pt x="1717" y="72"/>
                  </a:lnTo>
                  <a:lnTo>
                    <a:pt x="1775" y="56"/>
                  </a:lnTo>
                  <a:lnTo>
                    <a:pt x="1838" y="42"/>
                  </a:lnTo>
                  <a:lnTo>
                    <a:pt x="1905" y="28"/>
                  </a:lnTo>
                  <a:lnTo>
                    <a:pt x="2011" y="7"/>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grpSp>
      <p:grpSp>
        <p:nvGrpSpPr>
          <p:cNvPr id="53" name="Group 59"/>
          <p:cNvGrpSpPr>
            <a:grpSpLocks/>
          </p:cNvGrpSpPr>
          <p:nvPr/>
        </p:nvGrpSpPr>
        <p:grpSpPr bwMode="auto">
          <a:xfrm rot="19861394" flipH="1">
            <a:off x="5996213" y="3820447"/>
            <a:ext cx="703036" cy="771218"/>
            <a:chOff x="1653" y="1824"/>
            <a:chExt cx="671" cy="373"/>
          </a:xfrm>
        </p:grpSpPr>
        <p:sp>
          <p:nvSpPr>
            <p:cNvPr id="54" name="Freeform 60"/>
            <p:cNvSpPr>
              <a:spLocks/>
            </p:cNvSpPr>
            <p:nvPr/>
          </p:nvSpPr>
          <p:spPr bwMode="auto">
            <a:xfrm>
              <a:off x="1654" y="1824"/>
              <a:ext cx="670" cy="338"/>
            </a:xfrm>
            <a:custGeom>
              <a:avLst/>
              <a:gdLst>
                <a:gd name="T0" fmla="*/ 632 w 2012"/>
                <a:gd name="T1" fmla="*/ 0 h 1013"/>
                <a:gd name="T2" fmla="*/ 592 w 2012"/>
                <a:gd name="T3" fmla="*/ 0 h 1013"/>
                <a:gd name="T4" fmla="*/ 550 w 2012"/>
                <a:gd name="T5" fmla="*/ 2 h 1013"/>
                <a:gd name="T6" fmla="*/ 511 w 2012"/>
                <a:gd name="T7" fmla="*/ 8 h 1013"/>
                <a:gd name="T8" fmla="*/ 467 w 2012"/>
                <a:gd name="T9" fmla="*/ 18 h 1013"/>
                <a:gd name="T10" fmla="*/ 424 w 2012"/>
                <a:gd name="T11" fmla="*/ 32 h 1013"/>
                <a:gd name="T12" fmla="*/ 379 w 2012"/>
                <a:gd name="T13" fmla="*/ 50 h 1013"/>
                <a:gd name="T14" fmla="*/ 339 w 2012"/>
                <a:gd name="T15" fmla="*/ 70 h 1013"/>
                <a:gd name="T16" fmla="*/ 300 w 2012"/>
                <a:gd name="T17" fmla="*/ 89 h 1013"/>
                <a:gd name="T18" fmla="*/ 261 w 2012"/>
                <a:gd name="T19" fmla="*/ 111 h 1013"/>
                <a:gd name="T20" fmla="*/ 224 w 2012"/>
                <a:gd name="T21" fmla="*/ 136 h 1013"/>
                <a:gd name="T22" fmla="*/ 189 w 2012"/>
                <a:gd name="T23" fmla="*/ 165 h 1013"/>
                <a:gd name="T24" fmla="*/ 160 w 2012"/>
                <a:gd name="T25" fmla="*/ 194 h 1013"/>
                <a:gd name="T26" fmla="*/ 141 w 2012"/>
                <a:gd name="T27" fmla="*/ 220 h 1013"/>
                <a:gd name="T28" fmla="*/ 22 w 2012"/>
                <a:gd name="T29" fmla="*/ 211 h 1013"/>
                <a:gd name="T30" fmla="*/ 59 w 2012"/>
                <a:gd name="T31" fmla="*/ 229 h 1013"/>
                <a:gd name="T32" fmla="*/ 88 w 2012"/>
                <a:gd name="T33" fmla="*/ 246 h 1013"/>
                <a:gd name="T34" fmla="*/ 112 w 2012"/>
                <a:gd name="T35" fmla="*/ 261 h 1013"/>
                <a:gd name="T36" fmla="*/ 137 w 2012"/>
                <a:gd name="T37" fmla="*/ 279 h 1013"/>
                <a:gd name="T38" fmla="*/ 165 w 2012"/>
                <a:gd name="T39" fmla="*/ 303 h 1013"/>
                <a:gd name="T40" fmla="*/ 190 w 2012"/>
                <a:gd name="T41" fmla="*/ 328 h 1013"/>
                <a:gd name="T42" fmla="*/ 211 w 2012"/>
                <a:gd name="T43" fmla="*/ 335 h 1013"/>
                <a:gd name="T44" fmla="*/ 234 w 2012"/>
                <a:gd name="T45" fmla="*/ 323 h 1013"/>
                <a:gd name="T46" fmla="*/ 262 w 2012"/>
                <a:gd name="T47" fmla="*/ 311 h 1013"/>
                <a:gd name="T48" fmla="*/ 288 w 2012"/>
                <a:gd name="T49" fmla="*/ 303 h 1013"/>
                <a:gd name="T50" fmla="*/ 317 w 2012"/>
                <a:gd name="T51" fmla="*/ 295 h 1013"/>
                <a:gd name="T52" fmla="*/ 347 w 2012"/>
                <a:gd name="T53" fmla="*/ 287 h 1013"/>
                <a:gd name="T54" fmla="*/ 376 w 2012"/>
                <a:gd name="T55" fmla="*/ 281 h 1013"/>
                <a:gd name="T56" fmla="*/ 403 w 2012"/>
                <a:gd name="T57" fmla="*/ 275 h 1013"/>
                <a:gd name="T58" fmla="*/ 441 w 2012"/>
                <a:gd name="T59" fmla="*/ 269 h 1013"/>
                <a:gd name="T60" fmla="*/ 304 w 2012"/>
                <a:gd name="T61" fmla="*/ 224 h 1013"/>
                <a:gd name="T62" fmla="*/ 336 w 2012"/>
                <a:gd name="T63" fmla="*/ 181 h 1013"/>
                <a:gd name="T64" fmla="*/ 361 w 2012"/>
                <a:gd name="T65" fmla="*/ 156 h 1013"/>
                <a:gd name="T66" fmla="*/ 396 w 2012"/>
                <a:gd name="T67" fmla="*/ 123 h 1013"/>
                <a:gd name="T68" fmla="*/ 427 w 2012"/>
                <a:gd name="T69" fmla="*/ 100 h 1013"/>
                <a:gd name="T70" fmla="*/ 450 w 2012"/>
                <a:gd name="T71" fmla="*/ 84 h 1013"/>
                <a:gd name="T72" fmla="*/ 483 w 2012"/>
                <a:gd name="T73" fmla="*/ 65 h 1013"/>
                <a:gd name="T74" fmla="*/ 509 w 2012"/>
                <a:gd name="T75" fmla="*/ 51 h 1013"/>
                <a:gd name="T76" fmla="*/ 548 w 2012"/>
                <a:gd name="T77" fmla="*/ 40 h 1013"/>
                <a:gd name="T78" fmla="*/ 589 w 2012"/>
                <a:gd name="T79" fmla="*/ 30 h 1013"/>
                <a:gd name="T80" fmla="*/ 670 w 2012"/>
                <a:gd name="T81" fmla="*/ 26 h 10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2"/>
                <a:gd name="T124" fmla="*/ 0 h 1013"/>
                <a:gd name="T125" fmla="*/ 2012 w 2012"/>
                <a:gd name="T126" fmla="*/ 1013 h 10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2" h="1013">
                  <a:moveTo>
                    <a:pt x="2010" y="6"/>
                  </a:moveTo>
                  <a:lnTo>
                    <a:pt x="1897" y="0"/>
                  </a:lnTo>
                  <a:lnTo>
                    <a:pt x="1843" y="0"/>
                  </a:lnTo>
                  <a:lnTo>
                    <a:pt x="1777" y="0"/>
                  </a:lnTo>
                  <a:lnTo>
                    <a:pt x="1715" y="2"/>
                  </a:lnTo>
                  <a:lnTo>
                    <a:pt x="1652" y="6"/>
                  </a:lnTo>
                  <a:lnTo>
                    <a:pt x="1591" y="13"/>
                  </a:lnTo>
                  <a:lnTo>
                    <a:pt x="1536" y="24"/>
                  </a:lnTo>
                  <a:lnTo>
                    <a:pt x="1475" y="36"/>
                  </a:lnTo>
                  <a:lnTo>
                    <a:pt x="1402" y="53"/>
                  </a:lnTo>
                  <a:lnTo>
                    <a:pt x="1336" y="77"/>
                  </a:lnTo>
                  <a:lnTo>
                    <a:pt x="1273" y="95"/>
                  </a:lnTo>
                  <a:lnTo>
                    <a:pt x="1204" y="122"/>
                  </a:lnTo>
                  <a:lnTo>
                    <a:pt x="1138" y="151"/>
                  </a:lnTo>
                  <a:lnTo>
                    <a:pt x="1072" y="180"/>
                  </a:lnTo>
                  <a:lnTo>
                    <a:pt x="1017" y="210"/>
                  </a:lnTo>
                  <a:lnTo>
                    <a:pt x="954" y="239"/>
                  </a:lnTo>
                  <a:lnTo>
                    <a:pt x="902" y="267"/>
                  </a:lnTo>
                  <a:lnTo>
                    <a:pt x="843" y="300"/>
                  </a:lnTo>
                  <a:lnTo>
                    <a:pt x="784" y="334"/>
                  </a:lnTo>
                  <a:lnTo>
                    <a:pt x="726" y="376"/>
                  </a:lnTo>
                  <a:lnTo>
                    <a:pt x="674" y="409"/>
                  </a:lnTo>
                  <a:lnTo>
                    <a:pt x="619" y="454"/>
                  </a:lnTo>
                  <a:lnTo>
                    <a:pt x="568" y="494"/>
                  </a:lnTo>
                  <a:lnTo>
                    <a:pt x="520" y="535"/>
                  </a:lnTo>
                  <a:lnTo>
                    <a:pt x="481" y="580"/>
                  </a:lnTo>
                  <a:lnTo>
                    <a:pt x="448" y="618"/>
                  </a:lnTo>
                  <a:lnTo>
                    <a:pt x="423" y="659"/>
                  </a:lnTo>
                  <a:lnTo>
                    <a:pt x="0" y="603"/>
                  </a:lnTo>
                  <a:lnTo>
                    <a:pt x="65" y="633"/>
                  </a:lnTo>
                  <a:lnTo>
                    <a:pt x="116" y="659"/>
                  </a:lnTo>
                  <a:lnTo>
                    <a:pt x="178" y="685"/>
                  </a:lnTo>
                  <a:lnTo>
                    <a:pt x="223" y="712"/>
                  </a:lnTo>
                  <a:lnTo>
                    <a:pt x="265" y="736"/>
                  </a:lnTo>
                  <a:lnTo>
                    <a:pt x="302" y="756"/>
                  </a:lnTo>
                  <a:lnTo>
                    <a:pt x="337" y="782"/>
                  </a:lnTo>
                  <a:lnTo>
                    <a:pt x="373" y="807"/>
                  </a:lnTo>
                  <a:lnTo>
                    <a:pt x="410" y="836"/>
                  </a:lnTo>
                  <a:lnTo>
                    <a:pt x="452" y="872"/>
                  </a:lnTo>
                  <a:lnTo>
                    <a:pt x="496" y="907"/>
                  </a:lnTo>
                  <a:lnTo>
                    <a:pt x="531" y="942"/>
                  </a:lnTo>
                  <a:lnTo>
                    <a:pt x="571" y="982"/>
                  </a:lnTo>
                  <a:lnTo>
                    <a:pt x="601" y="1013"/>
                  </a:lnTo>
                  <a:lnTo>
                    <a:pt x="634" y="1004"/>
                  </a:lnTo>
                  <a:lnTo>
                    <a:pt x="667" y="984"/>
                  </a:lnTo>
                  <a:lnTo>
                    <a:pt x="703" y="969"/>
                  </a:lnTo>
                  <a:lnTo>
                    <a:pt x="744" y="951"/>
                  </a:lnTo>
                  <a:lnTo>
                    <a:pt x="787" y="933"/>
                  </a:lnTo>
                  <a:lnTo>
                    <a:pt x="826" y="920"/>
                  </a:lnTo>
                  <a:lnTo>
                    <a:pt x="864" y="909"/>
                  </a:lnTo>
                  <a:lnTo>
                    <a:pt x="907" y="895"/>
                  </a:lnTo>
                  <a:lnTo>
                    <a:pt x="952" y="885"/>
                  </a:lnTo>
                  <a:lnTo>
                    <a:pt x="998" y="872"/>
                  </a:lnTo>
                  <a:lnTo>
                    <a:pt x="1041" y="861"/>
                  </a:lnTo>
                  <a:lnTo>
                    <a:pt x="1083" y="850"/>
                  </a:lnTo>
                  <a:lnTo>
                    <a:pt x="1128" y="842"/>
                  </a:lnTo>
                  <a:lnTo>
                    <a:pt x="1171" y="833"/>
                  </a:lnTo>
                  <a:lnTo>
                    <a:pt x="1211" y="824"/>
                  </a:lnTo>
                  <a:lnTo>
                    <a:pt x="1259" y="813"/>
                  </a:lnTo>
                  <a:lnTo>
                    <a:pt x="1323" y="806"/>
                  </a:lnTo>
                  <a:lnTo>
                    <a:pt x="883" y="729"/>
                  </a:lnTo>
                  <a:lnTo>
                    <a:pt x="913" y="670"/>
                  </a:lnTo>
                  <a:lnTo>
                    <a:pt x="947" y="626"/>
                  </a:lnTo>
                  <a:lnTo>
                    <a:pt x="1009" y="543"/>
                  </a:lnTo>
                  <a:lnTo>
                    <a:pt x="1046" y="505"/>
                  </a:lnTo>
                  <a:lnTo>
                    <a:pt x="1083" y="467"/>
                  </a:lnTo>
                  <a:lnTo>
                    <a:pt x="1149" y="405"/>
                  </a:lnTo>
                  <a:lnTo>
                    <a:pt x="1189" y="368"/>
                  </a:lnTo>
                  <a:lnTo>
                    <a:pt x="1237" y="331"/>
                  </a:lnTo>
                  <a:lnTo>
                    <a:pt x="1281" y="301"/>
                  </a:lnTo>
                  <a:lnTo>
                    <a:pt x="1317" y="279"/>
                  </a:lnTo>
                  <a:lnTo>
                    <a:pt x="1350" y="251"/>
                  </a:lnTo>
                  <a:lnTo>
                    <a:pt x="1398" y="226"/>
                  </a:lnTo>
                  <a:lnTo>
                    <a:pt x="1449" y="194"/>
                  </a:lnTo>
                  <a:lnTo>
                    <a:pt x="1490" y="172"/>
                  </a:lnTo>
                  <a:lnTo>
                    <a:pt x="1529" y="153"/>
                  </a:lnTo>
                  <a:lnTo>
                    <a:pt x="1598" y="135"/>
                  </a:lnTo>
                  <a:lnTo>
                    <a:pt x="1646" y="120"/>
                  </a:lnTo>
                  <a:lnTo>
                    <a:pt x="1715" y="106"/>
                  </a:lnTo>
                  <a:lnTo>
                    <a:pt x="1770" y="91"/>
                  </a:lnTo>
                  <a:lnTo>
                    <a:pt x="1836" y="84"/>
                  </a:lnTo>
                  <a:lnTo>
                    <a:pt x="2012" y="77"/>
                  </a:lnTo>
                  <a:lnTo>
                    <a:pt x="2010" y="6"/>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5" name="Freeform 61"/>
            <p:cNvSpPr>
              <a:spLocks/>
            </p:cNvSpPr>
            <p:nvPr/>
          </p:nvSpPr>
          <p:spPr bwMode="auto">
            <a:xfrm>
              <a:off x="1949" y="2070"/>
              <a:ext cx="145" cy="56"/>
            </a:xfrm>
            <a:custGeom>
              <a:avLst/>
              <a:gdLst>
                <a:gd name="T0" fmla="*/ 145 w 435"/>
                <a:gd name="T1" fmla="*/ 23 h 169"/>
                <a:gd name="T2" fmla="*/ 145 w 435"/>
                <a:gd name="T3" fmla="*/ 56 h 169"/>
                <a:gd name="T4" fmla="*/ 0 w 435"/>
                <a:gd name="T5" fmla="*/ 30 h 169"/>
                <a:gd name="T6" fmla="*/ 2 w 435"/>
                <a:gd name="T7" fmla="*/ 15 h 169"/>
                <a:gd name="T8" fmla="*/ 12 w 435"/>
                <a:gd name="T9" fmla="*/ 0 h 169"/>
                <a:gd name="T10" fmla="*/ 145 w 435"/>
                <a:gd name="T11" fmla="*/ 23 h 169"/>
                <a:gd name="T12" fmla="*/ 0 60000 65536"/>
                <a:gd name="T13" fmla="*/ 0 60000 65536"/>
                <a:gd name="T14" fmla="*/ 0 60000 65536"/>
                <a:gd name="T15" fmla="*/ 0 60000 65536"/>
                <a:gd name="T16" fmla="*/ 0 60000 65536"/>
                <a:gd name="T17" fmla="*/ 0 60000 65536"/>
                <a:gd name="T18" fmla="*/ 0 w 435"/>
                <a:gd name="T19" fmla="*/ 0 h 169"/>
                <a:gd name="T20" fmla="*/ 435 w 43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435" h="169">
                  <a:moveTo>
                    <a:pt x="435" y="70"/>
                  </a:moveTo>
                  <a:lnTo>
                    <a:pt x="435" y="169"/>
                  </a:lnTo>
                  <a:lnTo>
                    <a:pt x="0" y="92"/>
                  </a:lnTo>
                  <a:lnTo>
                    <a:pt x="7" y="46"/>
                  </a:lnTo>
                  <a:lnTo>
                    <a:pt x="37" y="0"/>
                  </a:lnTo>
                  <a:lnTo>
                    <a:pt x="435" y="7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6" name="Freeform 62"/>
            <p:cNvSpPr>
              <a:spLocks/>
            </p:cNvSpPr>
            <p:nvPr/>
          </p:nvSpPr>
          <p:spPr bwMode="auto">
            <a:xfrm>
              <a:off x="1654" y="2026"/>
              <a:ext cx="139" cy="55"/>
            </a:xfrm>
            <a:custGeom>
              <a:avLst/>
              <a:gdLst>
                <a:gd name="T0" fmla="*/ 0 w 419"/>
                <a:gd name="T1" fmla="*/ 0 h 164"/>
                <a:gd name="T2" fmla="*/ 0 w 419"/>
                <a:gd name="T3" fmla="*/ 31 h 164"/>
                <a:gd name="T4" fmla="*/ 139 w 419"/>
                <a:gd name="T5" fmla="*/ 55 h 164"/>
                <a:gd name="T6" fmla="*/ 139 w 419"/>
                <a:gd name="T7" fmla="*/ 16 h 164"/>
                <a:gd name="T8" fmla="*/ 0 w 419"/>
                <a:gd name="T9" fmla="*/ 0 h 164"/>
                <a:gd name="T10" fmla="*/ 0 60000 65536"/>
                <a:gd name="T11" fmla="*/ 0 60000 65536"/>
                <a:gd name="T12" fmla="*/ 0 60000 65536"/>
                <a:gd name="T13" fmla="*/ 0 60000 65536"/>
                <a:gd name="T14" fmla="*/ 0 60000 65536"/>
                <a:gd name="T15" fmla="*/ 0 w 419"/>
                <a:gd name="T16" fmla="*/ 0 h 164"/>
                <a:gd name="T17" fmla="*/ 419 w 419"/>
                <a:gd name="T18" fmla="*/ 164 h 164"/>
              </a:gdLst>
              <a:ahLst/>
              <a:cxnLst>
                <a:cxn ang="T10">
                  <a:pos x="T0" y="T1"/>
                </a:cxn>
                <a:cxn ang="T11">
                  <a:pos x="T2" y="T3"/>
                </a:cxn>
                <a:cxn ang="T12">
                  <a:pos x="T4" y="T5"/>
                </a:cxn>
                <a:cxn ang="T13">
                  <a:pos x="T6" y="T7"/>
                </a:cxn>
                <a:cxn ang="T14">
                  <a:pos x="T8" y="T9"/>
                </a:cxn>
              </a:cxnLst>
              <a:rect l="T15" t="T16" r="T17" b="T18"/>
              <a:pathLst>
                <a:path w="419" h="164">
                  <a:moveTo>
                    <a:pt x="0" y="0"/>
                  </a:moveTo>
                  <a:lnTo>
                    <a:pt x="1" y="93"/>
                  </a:lnTo>
                  <a:lnTo>
                    <a:pt x="419" y="164"/>
                  </a:lnTo>
                  <a:lnTo>
                    <a:pt x="419" y="48"/>
                  </a:lnTo>
                  <a:lnTo>
                    <a:pt x="0" y="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57" name="Freeform 63"/>
            <p:cNvSpPr>
              <a:spLocks/>
            </p:cNvSpPr>
            <p:nvPr/>
          </p:nvSpPr>
          <p:spPr bwMode="auto">
            <a:xfrm>
              <a:off x="1653" y="1849"/>
              <a:ext cx="671" cy="348"/>
            </a:xfrm>
            <a:custGeom>
              <a:avLst/>
              <a:gdLst>
                <a:gd name="T0" fmla="*/ 634 w 2011"/>
                <a:gd name="T1" fmla="*/ 0 h 1044"/>
                <a:gd name="T2" fmla="*/ 594 w 2011"/>
                <a:gd name="T3" fmla="*/ 0 h 1044"/>
                <a:gd name="T4" fmla="*/ 552 w 2011"/>
                <a:gd name="T5" fmla="*/ 2 h 1044"/>
                <a:gd name="T6" fmla="*/ 513 w 2011"/>
                <a:gd name="T7" fmla="*/ 9 h 1044"/>
                <a:gd name="T8" fmla="*/ 468 w 2011"/>
                <a:gd name="T9" fmla="*/ 19 h 1044"/>
                <a:gd name="T10" fmla="*/ 426 w 2011"/>
                <a:gd name="T11" fmla="*/ 33 h 1044"/>
                <a:gd name="T12" fmla="*/ 380 w 2011"/>
                <a:gd name="T13" fmla="*/ 52 h 1044"/>
                <a:gd name="T14" fmla="*/ 340 w 2011"/>
                <a:gd name="T15" fmla="*/ 72 h 1044"/>
                <a:gd name="T16" fmla="*/ 302 w 2011"/>
                <a:gd name="T17" fmla="*/ 92 h 1044"/>
                <a:gd name="T18" fmla="*/ 263 w 2011"/>
                <a:gd name="T19" fmla="*/ 115 h 1044"/>
                <a:gd name="T20" fmla="*/ 226 w 2011"/>
                <a:gd name="T21" fmla="*/ 140 h 1044"/>
                <a:gd name="T22" fmla="*/ 190 w 2011"/>
                <a:gd name="T23" fmla="*/ 170 h 1044"/>
                <a:gd name="T24" fmla="*/ 161 w 2011"/>
                <a:gd name="T25" fmla="*/ 200 h 1044"/>
                <a:gd name="T26" fmla="*/ 142 w 2011"/>
                <a:gd name="T27" fmla="*/ 226 h 1044"/>
                <a:gd name="T28" fmla="*/ 22 w 2011"/>
                <a:gd name="T29" fmla="*/ 217 h 1044"/>
                <a:gd name="T30" fmla="*/ 60 w 2011"/>
                <a:gd name="T31" fmla="*/ 235 h 1044"/>
                <a:gd name="T32" fmla="*/ 89 w 2011"/>
                <a:gd name="T33" fmla="*/ 253 h 1044"/>
                <a:gd name="T34" fmla="*/ 113 w 2011"/>
                <a:gd name="T35" fmla="*/ 269 h 1044"/>
                <a:gd name="T36" fmla="*/ 138 w 2011"/>
                <a:gd name="T37" fmla="*/ 287 h 1044"/>
                <a:gd name="T38" fmla="*/ 166 w 2011"/>
                <a:gd name="T39" fmla="*/ 311 h 1044"/>
                <a:gd name="T40" fmla="*/ 191 w 2011"/>
                <a:gd name="T41" fmla="*/ 337 h 1044"/>
                <a:gd name="T42" fmla="*/ 212 w 2011"/>
                <a:gd name="T43" fmla="*/ 344 h 1044"/>
                <a:gd name="T44" fmla="*/ 235 w 2011"/>
                <a:gd name="T45" fmla="*/ 332 h 1044"/>
                <a:gd name="T46" fmla="*/ 263 w 2011"/>
                <a:gd name="T47" fmla="*/ 320 h 1044"/>
                <a:gd name="T48" fmla="*/ 289 w 2011"/>
                <a:gd name="T49" fmla="*/ 312 h 1044"/>
                <a:gd name="T50" fmla="*/ 318 w 2011"/>
                <a:gd name="T51" fmla="*/ 304 h 1044"/>
                <a:gd name="T52" fmla="*/ 348 w 2011"/>
                <a:gd name="T53" fmla="*/ 296 h 1044"/>
                <a:gd name="T54" fmla="*/ 377 w 2011"/>
                <a:gd name="T55" fmla="*/ 289 h 1044"/>
                <a:gd name="T56" fmla="*/ 405 w 2011"/>
                <a:gd name="T57" fmla="*/ 283 h 1044"/>
                <a:gd name="T58" fmla="*/ 441 w 2011"/>
                <a:gd name="T59" fmla="*/ 277 h 1044"/>
                <a:gd name="T60" fmla="*/ 305 w 2011"/>
                <a:gd name="T61" fmla="*/ 230 h 1044"/>
                <a:gd name="T62" fmla="*/ 338 w 2011"/>
                <a:gd name="T63" fmla="*/ 187 h 1044"/>
                <a:gd name="T64" fmla="*/ 362 w 2011"/>
                <a:gd name="T65" fmla="*/ 161 h 1044"/>
                <a:gd name="T66" fmla="*/ 397 w 2011"/>
                <a:gd name="T67" fmla="*/ 127 h 1044"/>
                <a:gd name="T68" fmla="*/ 428 w 2011"/>
                <a:gd name="T69" fmla="*/ 100 h 1044"/>
                <a:gd name="T70" fmla="*/ 452 w 2011"/>
                <a:gd name="T71" fmla="*/ 80 h 1044"/>
                <a:gd name="T72" fmla="*/ 483 w 2011"/>
                <a:gd name="T73" fmla="*/ 59 h 1044"/>
                <a:gd name="T74" fmla="*/ 515 w 2011"/>
                <a:gd name="T75" fmla="*/ 43 h 1044"/>
                <a:gd name="T76" fmla="*/ 552 w 2011"/>
                <a:gd name="T77" fmla="*/ 29 h 1044"/>
                <a:gd name="T78" fmla="*/ 592 w 2011"/>
                <a:gd name="T79" fmla="*/ 19 h 1044"/>
                <a:gd name="T80" fmla="*/ 636 w 2011"/>
                <a:gd name="T81" fmla="*/ 9 h 10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1"/>
                <a:gd name="T124" fmla="*/ 0 h 1044"/>
                <a:gd name="T125" fmla="*/ 2011 w 2011"/>
                <a:gd name="T126" fmla="*/ 1044 h 10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1" h="1044">
                  <a:moveTo>
                    <a:pt x="2011" y="7"/>
                  </a:moveTo>
                  <a:lnTo>
                    <a:pt x="1899" y="0"/>
                  </a:lnTo>
                  <a:lnTo>
                    <a:pt x="1845" y="0"/>
                  </a:lnTo>
                  <a:lnTo>
                    <a:pt x="1779" y="0"/>
                  </a:lnTo>
                  <a:lnTo>
                    <a:pt x="1717" y="4"/>
                  </a:lnTo>
                  <a:lnTo>
                    <a:pt x="1654" y="7"/>
                  </a:lnTo>
                  <a:lnTo>
                    <a:pt x="1593" y="15"/>
                  </a:lnTo>
                  <a:lnTo>
                    <a:pt x="1538" y="26"/>
                  </a:lnTo>
                  <a:lnTo>
                    <a:pt x="1477" y="38"/>
                  </a:lnTo>
                  <a:lnTo>
                    <a:pt x="1404" y="56"/>
                  </a:lnTo>
                  <a:lnTo>
                    <a:pt x="1338" y="79"/>
                  </a:lnTo>
                  <a:lnTo>
                    <a:pt x="1276" y="99"/>
                  </a:lnTo>
                  <a:lnTo>
                    <a:pt x="1206" y="126"/>
                  </a:lnTo>
                  <a:lnTo>
                    <a:pt x="1140" y="155"/>
                  </a:lnTo>
                  <a:lnTo>
                    <a:pt x="1074" y="186"/>
                  </a:lnTo>
                  <a:lnTo>
                    <a:pt x="1019" y="216"/>
                  </a:lnTo>
                  <a:lnTo>
                    <a:pt x="957" y="247"/>
                  </a:lnTo>
                  <a:lnTo>
                    <a:pt x="904" y="276"/>
                  </a:lnTo>
                  <a:lnTo>
                    <a:pt x="845" y="310"/>
                  </a:lnTo>
                  <a:lnTo>
                    <a:pt x="787" y="344"/>
                  </a:lnTo>
                  <a:lnTo>
                    <a:pt x="728" y="387"/>
                  </a:lnTo>
                  <a:lnTo>
                    <a:pt x="677" y="421"/>
                  </a:lnTo>
                  <a:lnTo>
                    <a:pt x="622" y="468"/>
                  </a:lnTo>
                  <a:lnTo>
                    <a:pt x="570" y="509"/>
                  </a:lnTo>
                  <a:lnTo>
                    <a:pt x="523" y="552"/>
                  </a:lnTo>
                  <a:lnTo>
                    <a:pt x="484" y="599"/>
                  </a:lnTo>
                  <a:lnTo>
                    <a:pt x="451" y="636"/>
                  </a:lnTo>
                  <a:lnTo>
                    <a:pt x="425" y="679"/>
                  </a:lnTo>
                  <a:lnTo>
                    <a:pt x="0" y="623"/>
                  </a:lnTo>
                  <a:lnTo>
                    <a:pt x="67" y="652"/>
                  </a:lnTo>
                  <a:lnTo>
                    <a:pt x="118" y="679"/>
                  </a:lnTo>
                  <a:lnTo>
                    <a:pt x="180" y="706"/>
                  </a:lnTo>
                  <a:lnTo>
                    <a:pt x="226" y="733"/>
                  </a:lnTo>
                  <a:lnTo>
                    <a:pt x="267" y="759"/>
                  </a:lnTo>
                  <a:lnTo>
                    <a:pt x="304" y="778"/>
                  </a:lnTo>
                  <a:lnTo>
                    <a:pt x="339" y="806"/>
                  </a:lnTo>
                  <a:lnTo>
                    <a:pt x="375" y="832"/>
                  </a:lnTo>
                  <a:lnTo>
                    <a:pt x="413" y="861"/>
                  </a:lnTo>
                  <a:lnTo>
                    <a:pt x="454" y="898"/>
                  </a:lnTo>
                  <a:lnTo>
                    <a:pt x="498" y="934"/>
                  </a:lnTo>
                  <a:lnTo>
                    <a:pt x="534" y="970"/>
                  </a:lnTo>
                  <a:lnTo>
                    <a:pt x="573" y="1010"/>
                  </a:lnTo>
                  <a:lnTo>
                    <a:pt x="603" y="1044"/>
                  </a:lnTo>
                  <a:lnTo>
                    <a:pt x="636" y="1032"/>
                  </a:lnTo>
                  <a:lnTo>
                    <a:pt x="669" y="1013"/>
                  </a:lnTo>
                  <a:lnTo>
                    <a:pt x="705" y="997"/>
                  </a:lnTo>
                  <a:lnTo>
                    <a:pt x="746" y="978"/>
                  </a:lnTo>
                  <a:lnTo>
                    <a:pt x="789" y="960"/>
                  </a:lnTo>
                  <a:lnTo>
                    <a:pt x="828" y="947"/>
                  </a:lnTo>
                  <a:lnTo>
                    <a:pt x="866" y="937"/>
                  </a:lnTo>
                  <a:lnTo>
                    <a:pt x="909" y="922"/>
                  </a:lnTo>
                  <a:lnTo>
                    <a:pt x="954" y="911"/>
                  </a:lnTo>
                  <a:lnTo>
                    <a:pt x="1001" y="898"/>
                  </a:lnTo>
                  <a:lnTo>
                    <a:pt x="1043" y="887"/>
                  </a:lnTo>
                  <a:lnTo>
                    <a:pt x="1085" y="876"/>
                  </a:lnTo>
                  <a:lnTo>
                    <a:pt x="1130" y="867"/>
                  </a:lnTo>
                  <a:lnTo>
                    <a:pt x="1173" y="857"/>
                  </a:lnTo>
                  <a:lnTo>
                    <a:pt x="1213" y="849"/>
                  </a:lnTo>
                  <a:lnTo>
                    <a:pt x="1261" y="838"/>
                  </a:lnTo>
                  <a:lnTo>
                    <a:pt x="1323" y="831"/>
                  </a:lnTo>
                  <a:lnTo>
                    <a:pt x="886" y="751"/>
                  </a:lnTo>
                  <a:lnTo>
                    <a:pt x="915" y="690"/>
                  </a:lnTo>
                  <a:lnTo>
                    <a:pt x="949" y="645"/>
                  </a:lnTo>
                  <a:lnTo>
                    <a:pt x="1012" y="561"/>
                  </a:lnTo>
                  <a:lnTo>
                    <a:pt x="1048" y="520"/>
                  </a:lnTo>
                  <a:lnTo>
                    <a:pt x="1085" y="483"/>
                  </a:lnTo>
                  <a:lnTo>
                    <a:pt x="1151" y="418"/>
                  </a:lnTo>
                  <a:lnTo>
                    <a:pt x="1191" y="380"/>
                  </a:lnTo>
                  <a:lnTo>
                    <a:pt x="1239" y="334"/>
                  </a:lnTo>
                  <a:lnTo>
                    <a:pt x="1283" y="299"/>
                  </a:lnTo>
                  <a:lnTo>
                    <a:pt x="1320" y="269"/>
                  </a:lnTo>
                  <a:lnTo>
                    <a:pt x="1356" y="239"/>
                  </a:lnTo>
                  <a:lnTo>
                    <a:pt x="1400" y="209"/>
                  </a:lnTo>
                  <a:lnTo>
                    <a:pt x="1448" y="178"/>
                  </a:lnTo>
                  <a:lnTo>
                    <a:pt x="1496" y="155"/>
                  </a:lnTo>
                  <a:lnTo>
                    <a:pt x="1542" y="128"/>
                  </a:lnTo>
                  <a:lnTo>
                    <a:pt x="1601" y="106"/>
                  </a:lnTo>
                  <a:lnTo>
                    <a:pt x="1654" y="88"/>
                  </a:lnTo>
                  <a:lnTo>
                    <a:pt x="1717" y="72"/>
                  </a:lnTo>
                  <a:lnTo>
                    <a:pt x="1775" y="56"/>
                  </a:lnTo>
                  <a:lnTo>
                    <a:pt x="1838" y="42"/>
                  </a:lnTo>
                  <a:lnTo>
                    <a:pt x="1905" y="28"/>
                  </a:lnTo>
                  <a:lnTo>
                    <a:pt x="2011" y="7"/>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grpSp>
      <p:sp>
        <p:nvSpPr>
          <p:cNvPr id="69" name="Platshållare för bildnummer 68"/>
          <p:cNvSpPr>
            <a:spLocks noGrp="1"/>
          </p:cNvSpPr>
          <p:nvPr>
            <p:ph type="sldNum" sz="quarter" idx="12"/>
          </p:nvPr>
        </p:nvSpPr>
        <p:spPr/>
        <p:txBody>
          <a:bodyPr/>
          <a:lstStyle/>
          <a:p>
            <a:fld id="{8AF744F8-991A-664E-8B32-1916B9459861}" type="slidenum">
              <a:rPr lang="sv-SE" smtClean="0"/>
              <a:pPr/>
              <a:t>3</a:t>
            </a:fld>
            <a:endParaRPr lang="sv-SE"/>
          </a:p>
        </p:txBody>
      </p:sp>
      <p:sp>
        <p:nvSpPr>
          <p:cNvPr id="61" name="Rektangel 60"/>
          <p:cNvSpPr/>
          <p:nvPr/>
        </p:nvSpPr>
        <p:spPr>
          <a:xfrm>
            <a:off x="3182560" y="4038600"/>
            <a:ext cx="651629" cy="22932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2" name="Rektangel 61"/>
          <p:cNvSpPr/>
          <p:nvPr/>
        </p:nvSpPr>
        <p:spPr>
          <a:xfrm>
            <a:off x="3810000" y="4038600"/>
            <a:ext cx="651629" cy="2293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3" name="Rektangel 62"/>
          <p:cNvSpPr/>
          <p:nvPr/>
        </p:nvSpPr>
        <p:spPr>
          <a:xfrm>
            <a:off x="4495800" y="4038600"/>
            <a:ext cx="651629" cy="22932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58" name="Group 59"/>
          <p:cNvGrpSpPr>
            <a:grpSpLocks/>
          </p:cNvGrpSpPr>
          <p:nvPr/>
        </p:nvGrpSpPr>
        <p:grpSpPr bwMode="auto">
          <a:xfrm rot="9592721" flipH="1">
            <a:off x="3368335" y="5029457"/>
            <a:ext cx="703036" cy="771218"/>
            <a:chOff x="1653" y="1824"/>
            <a:chExt cx="671" cy="373"/>
          </a:xfrm>
        </p:grpSpPr>
        <p:sp>
          <p:nvSpPr>
            <p:cNvPr id="59" name="Freeform 60"/>
            <p:cNvSpPr>
              <a:spLocks/>
            </p:cNvSpPr>
            <p:nvPr/>
          </p:nvSpPr>
          <p:spPr bwMode="auto">
            <a:xfrm>
              <a:off x="1654" y="1824"/>
              <a:ext cx="670" cy="338"/>
            </a:xfrm>
            <a:custGeom>
              <a:avLst/>
              <a:gdLst>
                <a:gd name="T0" fmla="*/ 632 w 2012"/>
                <a:gd name="T1" fmla="*/ 0 h 1013"/>
                <a:gd name="T2" fmla="*/ 592 w 2012"/>
                <a:gd name="T3" fmla="*/ 0 h 1013"/>
                <a:gd name="T4" fmla="*/ 550 w 2012"/>
                <a:gd name="T5" fmla="*/ 2 h 1013"/>
                <a:gd name="T6" fmla="*/ 511 w 2012"/>
                <a:gd name="T7" fmla="*/ 8 h 1013"/>
                <a:gd name="T8" fmla="*/ 467 w 2012"/>
                <a:gd name="T9" fmla="*/ 18 h 1013"/>
                <a:gd name="T10" fmla="*/ 424 w 2012"/>
                <a:gd name="T11" fmla="*/ 32 h 1013"/>
                <a:gd name="T12" fmla="*/ 379 w 2012"/>
                <a:gd name="T13" fmla="*/ 50 h 1013"/>
                <a:gd name="T14" fmla="*/ 339 w 2012"/>
                <a:gd name="T15" fmla="*/ 70 h 1013"/>
                <a:gd name="T16" fmla="*/ 300 w 2012"/>
                <a:gd name="T17" fmla="*/ 89 h 1013"/>
                <a:gd name="T18" fmla="*/ 261 w 2012"/>
                <a:gd name="T19" fmla="*/ 111 h 1013"/>
                <a:gd name="T20" fmla="*/ 224 w 2012"/>
                <a:gd name="T21" fmla="*/ 136 h 1013"/>
                <a:gd name="T22" fmla="*/ 189 w 2012"/>
                <a:gd name="T23" fmla="*/ 165 h 1013"/>
                <a:gd name="T24" fmla="*/ 160 w 2012"/>
                <a:gd name="T25" fmla="*/ 194 h 1013"/>
                <a:gd name="T26" fmla="*/ 141 w 2012"/>
                <a:gd name="T27" fmla="*/ 220 h 1013"/>
                <a:gd name="T28" fmla="*/ 22 w 2012"/>
                <a:gd name="T29" fmla="*/ 211 h 1013"/>
                <a:gd name="T30" fmla="*/ 59 w 2012"/>
                <a:gd name="T31" fmla="*/ 229 h 1013"/>
                <a:gd name="T32" fmla="*/ 88 w 2012"/>
                <a:gd name="T33" fmla="*/ 246 h 1013"/>
                <a:gd name="T34" fmla="*/ 112 w 2012"/>
                <a:gd name="T35" fmla="*/ 261 h 1013"/>
                <a:gd name="T36" fmla="*/ 137 w 2012"/>
                <a:gd name="T37" fmla="*/ 279 h 1013"/>
                <a:gd name="T38" fmla="*/ 165 w 2012"/>
                <a:gd name="T39" fmla="*/ 303 h 1013"/>
                <a:gd name="T40" fmla="*/ 190 w 2012"/>
                <a:gd name="T41" fmla="*/ 328 h 1013"/>
                <a:gd name="T42" fmla="*/ 211 w 2012"/>
                <a:gd name="T43" fmla="*/ 335 h 1013"/>
                <a:gd name="T44" fmla="*/ 234 w 2012"/>
                <a:gd name="T45" fmla="*/ 323 h 1013"/>
                <a:gd name="T46" fmla="*/ 262 w 2012"/>
                <a:gd name="T47" fmla="*/ 311 h 1013"/>
                <a:gd name="T48" fmla="*/ 288 w 2012"/>
                <a:gd name="T49" fmla="*/ 303 h 1013"/>
                <a:gd name="T50" fmla="*/ 317 w 2012"/>
                <a:gd name="T51" fmla="*/ 295 h 1013"/>
                <a:gd name="T52" fmla="*/ 347 w 2012"/>
                <a:gd name="T53" fmla="*/ 287 h 1013"/>
                <a:gd name="T54" fmla="*/ 376 w 2012"/>
                <a:gd name="T55" fmla="*/ 281 h 1013"/>
                <a:gd name="T56" fmla="*/ 403 w 2012"/>
                <a:gd name="T57" fmla="*/ 275 h 1013"/>
                <a:gd name="T58" fmla="*/ 441 w 2012"/>
                <a:gd name="T59" fmla="*/ 269 h 1013"/>
                <a:gd name="T60" fmla="*/ 304 w 2012"/>
                <a:gd name="T61" fmla="*/ 224 h 1013"/>
                <a:gd name="T62" fmla="*/ 336 w 2012"/>
                <a:gd name="T63" fmla="*/ 181 h 1013"/>
                <a:gd name="T64" fmla="*/ 361 w 2012"/>
                <a:gd name="T65" fmla="*/ 156 h 1013"/>
                <a:gd name="T66" fmla="*/ 396 w 2012"/>
                <a:gd name="T67" fmla="*/ 123 h 1013"/>
                <a:gd name="T68" fmla="*/ 427 w 2012"/>
                <a:gd name="T69" fmla="*/ 100 h 1013"/>
                <a:gd name="T70" fmla="*/ 450 w 2012"/>
                <a:gd name="T71" fmla="*/ 84 h 1013"/>
                <a:gd name="T72" fmla="*/ 483 w 2012"/>
                <a:gd name="T73" fmla="*/ 65 h 1013"/>
                <a:gd name="T74" fmla="*/ 509 w 2012"/>
                <a:gd name="T75" fmla="*/ 51 h 1013"/>
                <a:gd name="T76" fmla="*/ 548 w 2012"/>
                <a:gd name="T77" fmla="*/ 40 h 1013"/>
                <a:gd name="T78" fmla="*/ 589 w 2012"/>
                <a:gd name="T79" fmla="*/ 30 h 1013"/>
                <a:gd name="T80" fmla="*/ 670 w 2012"/>
                <a:gd name="T81" fmla="*/ 26 h 10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2"/>
                <a:gd name="T124" fmla="*/ 0 h 1013"/>
                <a:gd name="T125" fmla="*/ 2012 w 2012"/>
                <a:gd name="T126" fmla="*/ 1013 h 10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2" h="1013">
                  <a:moveTo>
                    <a:pt x="2010" y="6"/>
                  </a:moveTo>
                  <a:lnTo>
                    <a:pt x="1897" y="0"/>
                  </a:lnTo>
                  <a:lnTo>
                    <a:pt x="1843" y="0"/>
                  </a:lnTo>
                  <a:lnTo>
                    <a:pt x="1777" y="0"/>
                  </a:lnTo>
                  <a:lnTo>
                    <a:pt x="1715" y="2"/>
                  </a:lnTo>
                  <a:lnTo>
                    <a:pt x="1652" y="6"/>
                  </a:lnTo>
                  <a:lnTo>
                    <a:pt x="1591" y="13"/>
                  </a:lnTo>
                  <a:lnTo>
                    <a:pt x="1536" y="24"/>
                  </a:lnTo>
                  <a:lnTo>
                    <a:pt x="1475" y="36"/>
                  </a:lnTo>
                  <a:lnTo>
                    <a:pt x="1402" y="53"/>
                  </a:lnTo>
                  <a:lnTo>
                    <a:pt x="1336" y="77"/>
                  </a:lnTo>
                  <a:lnTo>
                    <a:pt x="1273" y="95"/>
                  </a:lnTo>
                  <a:lnTo>
                    <a:pt x="1204" y="122"/>
                  </a:lnTo>
                  <a:lnTo>
                    <a:pt x="1138" y="151"/>
                  </a:lnTo>
                  <a:lnTo>
                    <a:pt x="1072" y="180"/>
                  </a:lnTo>
                  <a:lnTo>
                    <a:pt x="1017" y="210"/>
                  </a:lnTo>
                  <a:lnTo>
                    <a:pt x="954" y="239"/>
                  </a:lnTo>
                  <a:lnTo>
                    <a:pt x="902" y="267"/>
                  </a:lnTo>
                  <a:lnTo>
                    <a:pt x="843" y="300"/>
                  </a:lnTo>
                  <a:lnTo>
                    <a:pt x="784" y="334"/>
                  </a:lnTo>
                  <a:lnTo>
                    <a:pt x="726" y="376"/>
                  </a:lnTo>
                  <a:lnTo>
                    <a:pt x="674" y="409"/>
                  </a:lnTo>
                  <a:lnTo>
                    <a:pt x="619" y="454"/>
                  </a:lnTo>
                  <a:lnTo>
                    <a:pt x="568" y="494"/>
                  </a:lnTo>
                  <a:lnTo>
                    <a:pt x="520" y="535"/>
                  </a:lnTo>
                  <a:lnTo>
                    <a:pt x="481" y="580"/>
                  </a:lnTo>
                  <a:lnTo>
                    <a:pt x="448" y="618"/>
                  </a:lnTo>
                  <a:lnTo>
                    <a:pt x="423" y="659"/>
                  </a:lnTo>
                  <a:lnTo>
                    <a:pt x="0" y="603"/>
                  </a:lnTo>
                  <a:lnTo>
                    <a:pt x="65" y="633"/>
                  </a:lnTo>
                  <a:lnTo>
                    <a:pt x="116" y="659"/>
                  </a:lnTo>
                  <a:lnTo>
                    <a:pt x="178" y="685"/>
                  </a:lnTo>
                  <a:lnTo>
                    <a:pt x="223" y="712"/>
                  </a:lnTo>
                  <a:lnTo>
                    <a:pt x="265" y="736"/>
                  </a:lnTo>
                  <a:lnTo>
                    <a:pt x="302" y="756"/>
                  </a:lnTo>
                  <a:lnTo>
                    <a:pt x="337" y="782"/>
                  </a:lnTo>
                  <a:lnTo>
                    <a:pt x="373" y="807"/>
                  </a:lnTo>
                  <a:lnTo>
                    <a:pt x="410" y="836"/>
                  </a:lnTo>
                  <a:lnTo>
                    <a:pt x="452" y="872"/>
                  </a:lnTo>
                  <a:lnTo>
                    <a:pt x="496" y="907"/>
                  </a:lnTo>
                  <a:lnTo>
                    <a:pt x="531" y="942"/>
                  </a:lnTo>
                  <a:lnTo>
                    <a:pt x="571" y="982"/>
                  </a:lnTo>
                  <a:lnTo>
                    <a:pt x="601" y="1013"/>
                  </a:lnTo>
                  <a:lnTo>
                    <a:pt x="634" y="1004"/>
                  </a:lnTo>
                  <a:lnTo>
                    <a:pt x="667" y="984"/>
                  </a:lnTo>
                  <a:lnTo>
                    <a:pt x="703" y="969"/>
                  </a:lnTo>
                  <a:lnTo>
                    <a:pt x="744" y="951"/>
                  </a:lnTo>
                  <a:lnTo>
                    <a:pt x="787" y="933"/>
                  </a:lnTo>
                  <a:lnTo>
                    <a:pt x="826" y="920"/>
                  </a:lnTo>
                  <a:lnTo>
                    <a:pt x="864" y="909"/>
                  </a:lnTo>
                  <a:lnTo>
                    <a:pt x="907" y="895"/>
                  </a:lnTo>
                  <a:lnTo>
                    <a:pt x="952" y="885"/>
                  </a:lnTo>
                  <a:lnTo>
                    <a:pt x="998" y="872"/>
                  </a:lnTo>
                  <a:lnTo>
                    <a:pt x="1041" y="861"/>
                  </a:lnTo>
                  <a:lnTo>
                    <a:pt x="1083" y="850"/>
                  </a:lnTo>
                  <a:lnTo>
                    <a:pt x="1128" y="842"/>
                  </a:lnTo>
                  <a:lnTo>
                    <a:pt x="1171" y="833"/>
                  </a:lnTo>
                  <a:lnTo>
                    <a:pt x="1211" y="824"/>
                  </a:lnTo>
                  <a:lnTo>
                    <a:pt x="1259" y="813"/>
                  </a:lnTo>
                  <a:lnTo>
                    <a:pt x="1323" y="806"/>
                  </a:lnTo>
                  <a:lnTo>
                    <a:pt x="883" y="729"/>
                  </a:lnTo>
                  <a:lnTo>
                    <a:pt x="913" y="670"/>
                  </a:lnTo>
                  <a:lnTo>
                    <a:pt x="947" y="626"/>
                  </a:lnTo>
                  <a:lnTo>
                    <a:pt x="1009" y="543"/>
                  </a:lnTo>
                  <a:lnTo>
                    <a:pt x="1046" y="505"/>
                  </a:lnTo>
                  <a:lnTo>
                    <a:pt x="1083" y="467"/>
                  </a:lnTo>
                  <a:lnTo>
                    <a:pt x="1149" y="405"/>
                  </a:lnTo>
                  <a:lnTo>
                    <a:pt x="1189" y="368"/>
                  </a:lnTo>
                  <a:lnTo>
                    <a:pt x="1237" y="331"/>
                  </a:lnTo>
                  <a:lnTo>
                    <a:pt x="1281" y="301"/>
                  </a:lnTo>
                  <a:lnTo>
                    <a:pt x="1317" y="279"/>
                  </a:lnTo>
                  <a:lnTo>
                    <a:pt x="1350" y="251"/>
                  </a:lnTo>
                  <a:lnTo>
                    <a:pt x="1398" y="226"/>
                  </a:lnTo>
                  <a:lnTo>
                    <a:pt x="1449" y="194"/>
                  </a:lnTo>
                  <a:lnTo>
                    <a:pt x="1490" y="172"/>
                  </a:lnTo>
                  <a:lnTo>
                    <a:pt x="1529" y="153"/>
                  </a:lnTo>
                  <a:lnTo>
                    <a:pt x="1598" y="135"/>
                  </a:lnTo>
                  <a:lnTo>
                    <a:pt x="1646" y="120"/>
                  </a:lnTo>
                  <a:lnTo>
                    <a:pt x="1715" y="106"/>
                  </a:lnTo>
                  <a:lnTo>
                    <a:pt x="1770" y="91"/>
                  </a:lnTo>
                  <a:lnTo>
                    <a:pt x="1836" y="84"/>
                  </a:lnTo>
                  <a:lnTo>
                    <a:pt x="2012" y="77"/>
                  </a:lnTo>
                  <a:lnTo>
                    <a:pt x="2010" y="6"/>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60" name="Freeform 61"/>
            <p:cNvSpPr>
              <a:spLocks/>
            </p:cNvSpPr>
            <p:nvPr/>
          </p:nvSpPr>
          <p:spPr bwMode="auto">
            <a:xfrm>
              <a:off x="1949" y="2070"/>
              <a:ext cx="145" cy="56"/>
            </a:xfrm>
            <a:custGeom>
              <a:avLst/>
              <a:gdLst>
                <a:gd name="T0" fmla="*/ 145 w 435"/>
                <a:gd name="T1" fmla="*/ 23 h 169"/>
                <a:gd name="T2" fmla="*/ 145 w 435"/>
                <a:gd name="T3" fmla="*/ 56 h 169"/>
                <a:gd name="T4" fmla="*/ 0 w 435"/>
                <a:gd name="T5" fmla="*/ 30 h 169"/>
                <a:gd name="T6" fmla="*/ 2 w 435"/>
                <a:gd name="T7" fmla="*/ 15 h 169"/>
                <a:gd name="T8" fmla="*/ 12 w 435"/>
                <a:gd name="T9" fmla="*/ 0 h 169"/>
                <a:gd name="T10" fmla="*/ 145 w 435"/>
                <a:gd name="T11" fmla="*/ 23 h 169"/>
                <a:gd name="T12" fmla="*/ 0 60000 65536"/>
                <a:gd name="T13" fmla="*/ 0 60000 65536"/>
                <a:gd name="T14" fmla="*/ 0 60000 65536"/>
                <a:gd name="T15" fmla="*/ 0 60000 65536"/>
                <a:gd name="T16" fmla="*/ 0 60000 65536"/>
                <a:gd name="T17" fmla="*/ 0 60000 65536"/>
                <a:gd name="T18" fmla="*/ 0 w 435"/>
                <a:gd name="T19" fmla="*/ 0 h 169"/>
                <a:gd name="T20" fmla="*/ 435 w 43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435" h="169">
                  <a:moveTo>
                    <a:pt x="435" y="70"/>
                  </a:moveTo>
                  <a:lnTo>
                    <a:pt x="435" y="169"/>
                  </a:lnTo>
                  <a:lnTo>
                    <a:pt x="0" y="92"/>
                  </a:lnTo>
                  <a:lnTo>
                    <a:pt x="7" y="46"/>
                  </a:lnTo>
                  <a:lnTo>
                    <a:pt x="37" y="0"/>
                  </a:lnTo>
                  <a:lnTo>
                    <a:pt x="435" y="7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64" name="Freeform 62"/>
            <p:cNvSpPr>
              <a:spLocks/>
            </p:cNvSpPr>
            <p:nvPr/>
          </p:nvSpPr>
          <p:spPr bwMode="auto">
            <a:xfrm>
              <a:off x="1654" y="2026"/>
              <a:ext cx="139" cy="55"/>
            </a:xfrm>
            <a:custGeom>
              <a:avLst/>
              <a:gdLst>
                <a:gd name="T0" fmla="*/ 0 w 419"/>
                <a:gd name="T1" fmla="*/ 0 h 164"/>
                <a:gd name="T2" fmla="*/ 0 w 419"/>
                <a:gd name="T3" fmla="*/ 31 h 164"/>
                <a:gd name="T4" fmla="*/ 139 w 419"/>
                <a:gd name="T5" fmla="*/ 55 h 164"/>
                <a:gd name="T6" fmla="*/ 139 w 419"/>
                <a:gd name="T7" fmla="*/ 16 h 164"/>
                <a:gd name="T8" fmla="*/ 0 w 419"/>
                <a:gd name="T9" fmla="*/ 0 h 164"/>
                <a:gd name="T10" fmla="*/ 0 60000 65536"/>
                <a:gd name="T11" fmla="*/ 0 60000 65536"/>
                <a:gd name="T12" fmla="*/ 0 60000 65536"/>
                <a:gd name="T13" fmla="*/ 0 60000 65536"/>
                <a:gd name="T14" fmla="*/ 0 60000 65536"/>
                <a:gd name="T15" fmla="*/ 0 w 419"/>
                <a:gd name="T16" fmla="*/ 0 h 164"/>
                <a:gd name="T17" fmla="*/ 419 w 419"/>
                <a:gd name="T18" fmla="*/ 164 h 164"/>
              </a:gdLst>
              <a:ahLst/>
              <a:cxnLst>
                <a:cxn ang="T10">
                  <a:pos x="T0" y="T1"/>
                </a:cxn>
                <a:cxn ang="T11">
                  <a:pos x="T2" y="T3"/>
                </a:cxn>
                <a:cxn ang="T12">
                  <a:pos x="T4" y="T5"/>
                </a:cxn>
                <a:cxn ang="T13">
                  <a:pos x="T6" y="T7"/>
                </a:cxn>
                <a:cxn ang="T14">
                  <a:pos x="T8" y="T9"/>
                </a:cxn>
              </a:cxnLst>
              <a:rect l="T15" t="T16" r="T17" b="T18"/>
              <a:pathLst>
                <a:path w="419" h="164">
                  <a:moveTo>
                    <a:pt x="0" y="0"/>
                  </a:moveTo>
                  <a:lnTo>
                    <a:pt x="1" y="93"/>
                  </a:lnTo>
                  <a:lnTo>
                    <a:pt x="419" y="164"/>
                  </a:lnTo>
                  <a:lnTo>
                    <a:pt x="419" y="48"/>
                  </a:lnTo>
                  <a:lnTo>
                    <a:pt x="0" y="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65" name="Freeform 63"/>
            <p:cNvSpPr>
              <a:spLocks/>
            </p:cNvSpPr>
            <p:nvPr/>
          </p:nvSpPr>
          <p:spPr bwMode="auto">
            <a:xfrm>
              <a:off x="1653" y="1849"/>
              <a:ext cx="671" cy="348"/>
            </a:xfrm>
            <a:custGeom>
              <a:avLst/>
              <a:gdLst>
                <a:gd name="T0" fmla="*/ 634 w 2011"/>
                <a:gd name="T1" fmla="*/ 0 h 1044"/>
                <a:gd name="T2" fmla="*/ 594 w 2011"/>
                <a:gd name="T3" fmla="*/ 0 h 1044"/>
                <a:gd name="T4" fmla="*/ 552 w 2011"/>
                <a:gd name="T5" fmla="*/ 2 h 1044"/>
                <a:gd name="T6" fmla="*/ 513 w 2011"/>
                <a:gd name="T7" fmla="*/ 9 h 1044"/>
                <a:gd name="T8" fmla="*/ 468 w 2011"/>
                <a:gd name="T9" fmla="*/ 19 h 1044"/>
                <a:gd name="T10" fmla="*/ 426 w 2011"/>
                <a:gd name="T11" fmla="*/ 33 h 1044"/>
                <a:gd name="T12" fmla="*/ 380 w 2011"/>
                <a:gd name="T13" fmla="*/ 52 h 1044"/>
                <a:gd name="T14" fmla="*/ 340 w 2011"/>
                <a:gd name="T15" fmla="*/ 72 h 1044"/>
                <a:gd name="T16" fmla="*/ 302 w 2011"/>
                <a:gd name="T17" fmla="*/ 92 h 1044"/>
                <a:gd name="T18" fmla="*/ 263 w 2011"/>
                <a:gd name="T19" fmla="*/ 115 h 1044"/>
                <a:gd name="T20" fmla="*/ 226 w 2011"/>
                <a:gd name="T21" fmla="*/ 140 h 1044"/>
                <a:gd name="T22" fmla="*/ 190 w 2011"/>
                <a:gd name="T23" fmla="*/ 170 h 1044"/>
                <a:gd name="T24" fmla="*/ 161 w 2011"/>
                <a:gd name="T25" fmla="*/ 200 h 1044"/>
                <a:gd name="T26" fmla="*/ 142 w 2011"/>
                <a:gd name="T27" fmla="*/ 226 h 1044"/>
                <a:gd name="T28" fmla="*/ 22 w 2011"/>
                <a:gd name="T29" fmla="*/ 217 h 1044"/>
                <a:gd name="T30" fmla="*/ 60 w 2011"/>
                <a:gd name="T31" fmla="*/ 235 h 1044"/>
                <a:gd name="T32" fmla="*/ 89 w 2011"/>
                <a:gd name="T33" fmla="*/ 253 h 1044"/>
                <a:gd name="T34" fmla="*/ 113 w 2011"/>
                <a:gd name="T35" fmla="*/ 269 h 1044"/>
                <a:gd name="T36" fmla="*/ 138 w 2011"/>
                <a:gd name="T37" fmla="*/ 287 h 1044"/>
                <a:gd name="T38" fmla="*/ 166 w 2011"/>
                <a:gd name="T39" fmla="*/ 311 h 1044"/>
                <a:gd name="T40" fmla="*/ 191 w 2011"/>
                <a:gd name="T41" fmla="*/ 337 h 1044"/>
                <a:gd name="T42" fmla="*/ 212 w 2011"/>
                <a:gd name="T43" fmla="*/ 344 h 1044"/>
                <a:gd name="T44" fmla="*/ 235 w 2011"/>
                <a:gd name="T45" fmla="*/ 332 h 1044"/>
                <a:gd name="T46" fmla="*/ 263 w 2011"/>
                <a:gd name="T47" fmla="*/ 320 h 1044"/>
                <a:gd name="T48" fmla="*/ 289 w 2011"/>
                <a:gd name="T49" fmla="*/ 312 h 1044"/>
                <a:gd name="T50" fmla="*/ 318 w 2011"/>
                <a:gd name="T51" fmla="*/ 304 h 1044"/>
                <a:gd name="T52" fmla="*/ 348 w 2011"/>
                <a:gd name="T53" fmla="*/ 296 h 1044"/>
                <a:gd name="T54" fmla="*/ 377 w 2011"/>
                <a:gd name="T55" fmla="*/ 289 h 1044"/>
                <a:gd name="T56" fmla="*/ 405 w 2011"/>
                <a:gd name="T57" fmla="*/ 283 h 1044"/>
                <a:gd name="T58" fmla="*/ 441 w 2011"/>
                <a:gd name="T59" fmla="*/ 277 h 1044"/>
                <a:gd name="T60" fmla="*/ 305 w 2011"/>
                <a:gd name="T61" fmla="*/ 230 h 1044"/>
                <a:gd name="T62" fmla="*/ 338 w 2011"/>
                <a:gd name="T63" fmla="*/ 187 h 1044"/>
                <a:gd name="T64" fmla="*/ 362 w 2011"/>
                <a:gd name="T65" fmla="*/ 161 h 1044"/>
                <a:gd name="T66" fmla="*/ 397 w 2011"/>
                <a:gd name="T67" fmla="*/ 127 h 1044"/>
                <a:gd name="T68" fmla="*/ 428 w 2011"/>
                <a:gd name="T69" fmla="*/ 100 h 1044"/>
                <a:gd name="T70" fmla="*/ 452 w 2011"/>
                <a:gd name="T71" fmla="*/ 80 h 1044"/>
                <a:gd name="T72" fmla="*/ 483 w 2011"/>
                <a:gd name="T73" fmla="*/ 59 h 1044"/>
                <a:gd name="T74" fmla="*/ 515 w 2011"/>
                <a:gd name="T75" fmla="*/ 43 h 1044"/>
                <a:gd name="T76" fmla="*/ 552 w 2011"/>
                <a:gd name="T77" fmla="*/ 29 h 1044"/>
                <a:gd name="T78" fmla="*/ 592 w 2011"/>
                <a:gd name="T79" fmla="*/ 19 h 1044"/>
                <a:gd name="T80" fmla="*/ 636 w 2011"/>
                <a:gd name="T81" fmla="*/ 9 h 10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1"/>
                <a:gd name="T124" fmla="*/ 0 h 1044"/>
                <a:gd name="T125" fmla="*/ 2011 w 2011"/>
                <a:gd name="T126" fmla="*/ 1044 h 10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1" h="1044">
                  <a:moveTo>
                    <a:pt x="2011" y="7"/>
                  </a:moveTo>
                  <a:lnTo>
                    <a:pt x="1899" y="0"/>
                  </a:lnTo>
                  <a:lnTo>
                    <a:pt x="1845" y="0"/>
                  </a:lnTo>
                  <a:lnTo>
                    <a:pt x="1779" y="0"/>
                  </a:lnTo>
                  <a:lnTo>
                    <a:pt x="1717" y="4"/>
                  </a:lnTo>
                  <a:lnTo>
                    <a:pt x="1654" y="7"/>
                  </a:lnTo>
                  <a:lnTo>
                    <a:pt x="1593" y="15"/>
                  </a:lnTo>
                  <a:lnTo>
                    <a:pt x="1538" y="26"/>
                  </a:lnTo>
                  <a:lnTo>
                    <a:pt x="1477" y="38"/>
                  </a:lnTo>
                  <a:lnTo>
                    <a:pt x="1404" y="56"/>
                  </a:lnTo>
                  <a:lnTo>
                    <a:pt x="1338" y="79"/>
                  </a:lnTo>
                  <a:lnTo>
                    <a:pt x="1276" y="99"/>
                  </a:lnTo>
                  <a:lnTo>
                    <a:pt x="1206" y="126"/>
                  </a:lnTo>
                  <a:lnTo>
                    <a:pt x="1140" y="155"/>
                  </a:lnTo>
                  <a:lnTo>
                    <a:pt x="1074" y="186"/>
                  </a:lnTo>
                  <a:lnTo>
                    <a:pt x="1019" y="216"/>
                  </a:lnTo>
                  <a:lnTo>
                    <a:pt x="957" y="247"/>
                  </a:lnTo>
                  <a:lnTo>
                    <a:pt x="904" y="276"/>
                  </a:lnTo>
                  <a:lnTo>
                    <a:pt x="845" y="310"/>
                  </a:lnTo>
                  <a:lnTo>
                    <a:pt x="787" y="344"/>
                  </a:lnTo>
                  <a:lnTo>
                    <a:pt x="728" y="387"/>
                  </a:lnTo>
                  <a:lnTo>
                    <a:pt x="677" y="421"/>
                  </a:lnTo>
                  <a:lnTo>
                    <a:pt x="622" y="468"/>
                  </a:lnTo>
                  <a:lnTo>
                    <a:pt x="570" y="509"/>
                  </a:lnTo>
                  <a:lnTo>
                    <a:pt x="523" y="552"/>
                  </a:lnTo>
                  <a:lnTo>
                    <a:pt x="484" y="599"/>
                  </a:lnTo>
                  <a:lnTo>
                    <a:pt x="451" y="636"/>
                  </a:lnTo>
                  <a:lnTo>
                    <a:pt x="425" y="679"/>
                  </a:lnTo>
                  <a:lnTo>
                    <a:pt x="0" y="623"/>
                  </a:lnTo>
                  <a:lnTo>
                    <a:pt x="67" y="652"/>
                  </a:lnTo>
                  <a:lnTo>
                    <a:pt x="118" y="679"/>
                  </a:lnTo>
                  <a:lnTo>
                    <a:pt x="180" y="706"/>
                  </a:lnTo>
                  <a:lnTo>
                    <a:pt x="226" y="733"/>
                  </a:lnTo>
                  <a:lnTo>
                    <a:pt x="267" y="759"/>
                  </a:lnTo>
                  <a:lnTo>
                    <a:pt x="304" y="778"/>
                  </a:lnTo>
                  <a:lnTo>
                    <a:pt x="339" y="806"/>
                  </a:lnTo>
                  <a:lnTo>
                    <a:pt x="375" y="832"/>
                  </a:lnTo>
                  <a:lnTo>
                    <a:pt x="413" y="861"/>
                  </a:lnTo>
                  <a:lnTo>
                    <a:pt x="454" y="898"/>
                  </a:lnTo>
                  <a:lnTo>
                    <a:pt x="498" y="934"/>
                  </a:lnTo>
                  <a:lnTo>
                    <a:pt x="534" y="970"/>
                  </a:lnTo>
                  <a:lnTo>
                    <a:pt x="573" y="1010"/>
                  </a:lnTo>
                  <a:lnTo>
                    <a:pt x="603" y="1044"/>
                  </a:lnTo>
                  <a:lnTo>
                    <a:pt x="636" y="1032"/>
                  </a:lnTo>
                  <a:lnTo>
                    <a:pt x="669" y="1013"/>
                  </a:lnTo>
                  <a:lnTo>
                    <a:pt x="705" y="997"/>
                  </a:lnTo>
                  <a:lnTo>
                    <a:pt x="746" y="978"/>
                  </a:lnTo>
                  <a:lnTo>
                    <a:pt x="789" y="960"/>
                  </a:lnTo>
                  <a:lnTo>
                    <a:pt x="828" y="947"/>
                  </a:lnTo>
                  <a:lnTo>
                    <a:pt x="866" y="937"/>
                  </a:lnTo>
                  <a:lnTo>
                    <a:pt x="909" y="922"/>
                  </a:lnTo>
                  <a:lnTo>
                    <a:pt x="954" y="911"/>
                  </a:lnTo>
                  <a:lnTo>
                    <a:pt x="1001" y="898"/>
                  </a:lnTo>
                  <a:lnTo>
                    <a:pt x="1043" y="887"/>
                  </a:lnTo>
                  <a:lnTo>
                    <a:pt x="1085" y="876"/>
                  </a:lnTo>
                  <a:lnTo>
                    <a:pt x="1130" y="867"/>
                  </a:lnTo>
                  <a:lnTo>
                    <a:pt x="1173" y="857"/>
                  </a:lnTo>
                  <a:lnTo>
                    <a:pt x="1213" y="849"/>
                  </a:lnTo>
                  <a:lnTo>
                    <a:pt x="1261" y="838"/>
                  </a:lnTo>
                  <a:lnTo>
                    <a:pt x="1323" y="831"/>
                  </a:lnTo>
                  <a:lnTo>
                    <a:pt x="886" y="751"/>
                  </a:lnTo>
                  <a:lnTo>
                    <a:pt x="915" y="690"/>
                  </a:lnTo>
                  <a:lnTo>
                    <a:pt x="949" y="645"/>
                  </a:lnTo>
                  <a:lnTo>
                    <a:pt x="1012" y="561"/>
                  </a:lnTo>
                  <a:lnTo>
                    <a:pt x="1048" y="520"/>
                  </a:lnTo>
                  <a:lnTo>
                    <a:pt x="1085" y="483"/>
                  </a:lnTo>
                  <a:lnTo>
                    <a:pt x="1151" y="418"/>
                  </a:lnTo>
                  <a:lnTo>
                    <a:pt x="1191" y="380"/>
                  </a:lnTo>
                  <a:lnTo>
                    <a:pt x="1239" y="334"/>
                  </a:lnTo>
                  <a:lnTo>
                    <a:pt x="1283" y="299"/>
                  </a:lnTo>
                  <a:lnTo>
                    <a:pt x="1320" y="269"/>
                  </a:lnTo>
                  <a:lnTo>
                    <a:pt x="1356" y="239"/>
                  </a:lnTo>
                  <a:lnTo>
                    <a:pt x="1400" y="209"/>
                  </a:lnTo>
                  <a:lnTo>
                    <a:pt x="1448" y="178"/>
                  </a:lnTo>
                  <a:lnTo>
                    <a:pt x="1496" y="155"/>
                  </a:lnTo>
                  <a:lnTo>
                    <a:pt x="1542" y="128"/>
                  </a:lnTo>
                  <a:lnTo>
                    <a:pt x="1601" y="106"/>
                  </a:lnTo>
                  <a:lnTo>
                    <a:pt x="1654" y="88"/>
                  </a:lnTo>
                  <a:lnTo>
                    <a:pt x="1717" y="72"/>
                  </a:lnTo>
                  <a:lnTo>
                    <a:pt x="1775" y="56"/>
                  </a:lnTo>
                  <a:lnTo>
                    <a:pt x="1838" y="42"/>
                  </a:lnTo>
                  <a:lnTo>
                    <a:pt x="1905" y="28"/>
                  </a:lnTo>
                  <a:lnTo>
                    <a:pt x="2011" y="7"/>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grpSp>
      <p:grpSp>
        <p:nvGrpSpPr>
          <p:cNvPr id="66" name="Group 59"/>
          <p:cNvGrpSpPr>
            <a:grpSpLocks/>
          </p:cNvGrpSpPr>
          <p:nvPr/>
        </p:nvGrpSpPr>
        <p:grpSpPr bwMode="auto">
          <a:xfrm rot="9948212" flipH="1">
            <a:off x="1959231" y="3358032"/>
            <a:ext cx="703036" cy="771218"/>
            <a:chOff x="1653" y="1824"/>
            <a:chExt cx="671" cy="373"/>
          </a:xfrm>
        </p:grpSpPr>
        <p:sp>
          <p:nvSpPr>
            <p:cNvPr id="67" name="Freeform 60"/>
            <p:cNvSpPr>
              <a:spLocks/>
            </p:cNvSpPr>
            <p:nvPr/>
          </p:nvSpPr>
          <p:spPr bwMode="auto">
            <a:xfrm>
              <a:off x="1654" y="1824"/>
              <a:ext cx="670" cy="338"/>
            </a:xfrm>
            <a:custGeom>
              <a:avLst/>
              <a:gdLst>
                <a:gd name="T0" fmla="*/ 632 w 2012"/>
                <a:gd name="T1" fmla="*/ 0 h 1013"/>
                <a:gd name="T2" fmla="*/ 592 w 2012"/>
                <a:gd name="T3" fmla="*/ 0 h 1013"/>
                <a:gd name="T4" fmla="*/ 550 w 2012"/>
                <a:gd name="T5" fmla="*/ 2 h 1013"/>
                <a:gd name="T6" fmla="*/ 511 w 2012"/>
                <a:gd name="T7" fmla="*/ 8 h 1013"/>
                <a:gd name="T8" fmla="*/ 467 w 2012"/>
                <a:gd name="T9" fmla="*/ 18 h 1013"/>
                <a:gd name="T10" fmla="*/ 424 w 2012"/>
                <a:gd name="T11" fmla="*/ 32 h 1013"/>
                <a:gd name="T12" fmla="*/ 379 w 2012"/>
                <a:gd name="T13" fmla="*/ 50 h 1013"/>
                <a:gd name="T14" fmla="*/ 339 w 2012"/>
                <a:gd name="T15" fmla="*/ 70 h 1013"/>
                <a:gd name="T16" fmla="*/ 300 w 2012"/>
                <a:gd name="T17" fmla="*/ 89 h 1013"/>
                <a:gd name="T18" fmla="*/ 261 w 2012"/>
                <a:gd name="T19" fmla="*/ 111 h 1013"/>
                <a:gd name="T20" fmla="*/ 224 w 2012"/>
                <a:gd name="T21" fmla="*/ 136 h 1013"/>
                <a:gd name="T22" fmla="*/ 189 w 2012"/>
                <a:gd name="T23" fmla="*/ 165 h 1013"/>
                <a:gd name="T24" fmla="*/ 160 w 2012"/>
                <a:gd name="T25" fmla="*/ 194 h 1013"/>
                <a:gd name="T26" fmla="*/ 141 w 2012"/>
                <a:gd name="T27" fmla="*/ 220 h 1013"/>
                <a:gd name="T28" fmla="*/ 22 w 2012"/>
                <a:gd name="T29" fmla="*/ 211 h 1013"/>
                <a:gd name="T30" fmla="*/ 59 w 2012"/>
                <a:gd name="T31" fmla="*/ 229 h 1013"/>
                <a:gd name="T32" fmla="*/ 88 w 2012"/>
                <a:gd name="T33" fmla="*/ 246 h 1013"/>
                <a:gd name="T34" fmla="*/ 112 w 2012"/>
                <a:gd name="T35" fmla="*/ 261 h 1013"/>
                <a:gd name="T36" fmla="*/ 137 w 2012"/>
                <a:gd name="T37" fmla="*/ 279 h 1013"/>
                <a:gd name="T38" fmla="*/ 165 w 2012"/>
                <a:gd name="T39" fmla="*/ 303 h 1013"/>
                <a:gd name="T40" fmla="*/ 190 w 2012"/>
                <a:gd name="T41" fmla="*/ 328 h 1013"/>
                <a:gd name="T42" fmla="*/ 211 w 2012"/>
                <a:gd name="T43" fmla="*/ 335 h 1013"/>
                <a:gd name="T44" fmla="*/ 234 w 2012"/>
                <a:gd name="T45" fmla="*/ 323 h 1013"/>
                <a:gd name="T46" fmla="*/ 262 w 2012"/>
                <a:gd name="T47" fmla="*/ 311 h 1013"/>
                <a:gd name="T48" fmla="*/ 288 w 2012"/>
                <a:gd name="T49" fmla="*/ 303 h 1013"/>
                <a:gd name="T50" fmla="*/ 317 w 2012"/>
                <a:gd name="T51" fmla="*/ 295 h 1013"/>
                <a:gd name="T52" fmla="*/ 347 w 2012"/>
                <a:gd name="T53" fmla="*/ 287 h 1013"/>
                <a:gd name="T54" fmla="*/ 376 w 2012"/>
                <a:gd name="T55" fmla="*/ 281 h 1013"/>
                <a:gd name="T56" fmla="*/ 403 w 2012"/>
                <a:gd name="T57" fmla="*/ 275 h 1013"/>
                <a:gd name="T58" fmla="*/ 441 w 2012"/>
                <a:gd name="T59" fmla="*/ 269 h 1013"/>
                <a:gd name="T60" fmla="*/ 304 w 2012"/>
                <a:gd name="T61" fmla="*/ 224 h 1013"/>
                <a:gd name="T62" fmla="*/ 336 w 2012"/>
                <a:gd name="T63" fmla="*/ 181 h 1013"/>
                <a:gd name="T64" fmla="*/ 361 w 2012"/>
                <a:gd name="T65" fmla="*/ 156 h 1013"/>
                <a:gd name="T66" fmla="*/ 396 w 2012"/>
                <a:gd name="T67" fmla="*/ 123 h 1013"/>
                <a:gd name="T68" fmla="*/ 427 w 2012"/>
                <a:gd name="T69" fmla="*/ 100 h 1013"/>
                <a:gd name="T70" fmla="*/ 450 w 2012"/>
                <a:gd name="T71" fmla="*/ 84 h 1013"/>
                <a:gd name="T72" fmla="*/ 483 w 2012"/>
                <a:gd name="T73" fmla="*/ 65 h 1013"/>
                <a:gd name="T74" fmla="*/ 509 w 2012"/>
                <a:gd name="T75" fmla="*/ 51 h 1013"/>
                <a:gd name="T76" fmla="*/ 548 w 2012"/>
                <a:gd name="T77" fmla="*/ 40 h 1013"/>
                <a:gd name="T78" fmla="*/ 589 w 2012"/>
                <a:gd name="T79" fmla="*/ 30 h 1013"/>
                <a:gd name="T80" fmla="*/ 670 w 2012"/>
                <a:gd name="T81" fmla="*/ 26 h 10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2"/>
                <a:gd name="T124" fmla="*/ 0 h 1013"/>
                <a:gd name="T125" fmla="*/ 2012 w 2012"/>
                <a:gd name="T126" fmla="*/ 1013 h 10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2" h="1013">
                  <a:moveTo>
                    <a:pt x="2010" y="6"/>
                  </a:moveTo>
                  <a:lnTo>
                    <a:pt x="1897" y="0"/>
                  </a:lnTo>
                  <a:lnTo>
                    <a:pt x="1843" y="0"/>
                  </a:lnTo>
                  <a:lnTo>
                    <a:pt x="1777" y="0"/>
                  </a:lnTo>
                  <a:lnTo>
                    <a:pt x="1715" y="2"/>
                  </a:lnTo>
                  <a:lnTo>
                    <a:pt x="1652" y="6"/>
                  </a:lnTo>
                  <a:lnTo>
                    <a:pt x="1591" y="13"/>
                  </a:lnTo>
                  <a:lnTo>
                    <a:pt x="1536" y="24"/>
                  </a:lnTo>
                  <a:lnTo>
                    <a:pt x="1475" y="36"/>
                  </a:lnTo>
                  <a:lnTo>
                    <a:pt x="1402" y="53"/>
                  </a:lnTo>
                  <a:lnTo>
                    <a:pt x="1336" y="77"/>
                  </a:lnTo>
                  <a:lnTo>
                    <a:pt x="1273" y="95"/>
                  </a:lnTo>
                  <a:lnTo>
                    <a:pt x="1204" y="122"/>
                  </a:lnTo>
                  <a:lnTo>
                    <a:pt x="1138" y="151"/>
                  </a:lnTo>
                  <a:lnTo>
                    <a:pt x="1072" y="180"/>
                  </a:lnTo>
                  <a:lnTo>
                    <a:pt x="1017" y="210"/>
                  </a:lnTo>
                  <a:lnTo>
                    <a:pt x="954" y="239"/>
                  </a:lnTo>
                  <a:lnTo>
                    <a:pt x="902" y="267"/>
                  </a:lnTo>
                  <a:lnTo>
                    <a:pt x="843" y="300"/>
                  </a:lnTo>
                  <a:lnTo>
                    <a:pt x="784" y="334"/>
                  </a:lnTo>
                  <a:lnTo>
                    <a:pt x="726" y="376"/>
                  </a:lnTo>
                  <a:lnTo>
                    <a:pt x="674" y="409"/>
                  </a:lnTo>
                  <a:lnTo>
                    <a:pt x="619" y="454"/>
                  </a:lnTo>
                  <a:lnTo>
                    <a:pt x="568" y="494"/>
                  </a:lnTo>
                  <a:lnTo>
                    <a:pt x="520" y="535"/>
                  </a:lnTo>
                  <a:lnTo>
                    <a:pt x="481" y="580"/>
                  </a:lnTo>
                  <a:lnTo>
                    <a:pt x="448" y="618"/>
                  </a:lnTo>
                  <a:lnTo>
                    <a:pt x="423" y="659"/>
                  </a:lnTo>
                  <a:lnTo>
                    <a:pt x="0" y="603"/>
                  </a:lnTo>
                  <a:lnTo>
                    <a:pt x="65" y="633"/>
                  </a:lnTo>
                  <a:lnTo>
                    <a:pt x="116" y="659"/>
                  </a:lnTo>
                  <a:lnTo>
                    <a:pt x="178" y="685"/>
                  </a:lnTo>
                  <a:lnTo>
                    <a:pt x="223" y="712"/>
                  </a:lnTo>
                  <a:lnTo>
                    <a:pt x="265" y="736"/>
                  </a:lnTo>
                  <a:lnTo>
                    <a:pt x="302" y="756"/>
                  </a:lnTo>
                  <a:lnTo>
                    <a:pt x="337" y="782"/>
                  </a:lnTo>
                  <a:lnTo>
                    <a:pt x="373" y="807"/>
                  </a:lnTo>
                  <a:lnTo>
                    <a:pt x="410" y="836"/>
                  </a:lnTo>
                  <a:lnTo>
                    <a:pt x="452" y="872"/>
                  </a:lnTo>
                  <a:lnTo>
                    <a:pt x="496" y="907"/>
                  </a:lnTo>
                  <a:lnTo>
                    <a:pt x="531" y="942"/>
                  </a:lnTo>
                  <a:lnTo>
                    <a:pt x="571" y="982"/>
                  </a:lnTo>
                  <a:lnTo>
                    <a:pt x="601" y="1013"/>
                  </a:lnTo>
                  <a:lnTo>
                    <a:pt x="634" y="1004"/>
                  </a:lnTo>
                  <a:lnTo>
                    <a:pt x="667" y="984"/>
                  </a:lnTo>
                  <a:lnTo>
                    <a:pt x="703" y="969"/>
                  </a:lnTo>
                  <a:lnTo>
                    <a:pt x="744" y="951"/>
                  </a:lnTo>
                  <a:lnTo>
                    <a:pt x="787" y="933"/>
                  </a:lnTo>
                  <a:lnTo>
                    <a:pt x="826" y="920"/>
                  </a:lnTo>
                  <a:lnTo>
                    <a:pt x="864" y="909"/>
                  </a:lnTo>
                  <a:lnTo>
                    <a:pt x="907" y="895"/>
                  </a:lnTo>
                  <a:lnTo>
                    <a:pt x="952" y="885"/>
                  </a:lnTo>
                  <a:lnTo>
                    <a:pt x="998" y="872"/>
                  </a:lnTo>
                  <a:lnTo>
                    <a:pt x="1041" y="861"/>
                  </a:lnTo>
                  <a:lnTo>
                    <a:pt x="1083" y="850"/>
                  </a:lnTo>
                  <a:lnTo>
                    <a:pt x="1128" y="842"/>
                  </a:lnTo>
                  <a:lnTo>
                    <a:pt x="1171" y="833"/>
                  </a:lnTo>
                  <a:lnTo>
                    <a:pt x="1211" y="824"/>
                  </a:lnTo>
                  <a:lnTo>
                    <a:pt x="1259" y="813"/>
                  </a:lnTo>
                  <a:lnTo>
                    <a:pt x="1323" y="806"/>
                  </a:lnTo>
                  <a:lnTo>
                    <a:pt x="883" y="729"/>
                  </a:lnTo>
                  <a:lnTo>
                    <a:pt x="913" y="670"/>
                  </a:lnTo>
                  <a:lnTo>
                    <a:pt x="947" y="626"/>
                  </a:lnTo>
                  <a:lnTo>
                    <a:pt x="1009" y="543"/>
                  </a:lnTo>
                  <a:lnTo>
                    <a:pt x="1046" y="505"/>
                  </a:lnTo>
                  <a:lnTo>
                    <a:pt x="1083" y="467"/>
                  </a:lnTo>
                  <a:lnTo>
                    <a:pt x="1149" y="405"/>
                  </a:lnTo>
                  <a:lnTo>
                    <a:pt x="1189" y="368"/>
                  </a:lnTo>
                  <a:lnTo>
                    <a:pt x="1237" y="331"/>
                  </a:lnTo>
                  <a:lnTo>
                    <a:pt x="1281" y="301"/>
                  </a:lnTo>
                  <a:lnTo>
                    <a:pt x="1317" y="279"/>
                  </a:lnTo>
                  <a:lnTo>
                    <a:pt x="1350" y="251"/>
                  </a:lnTo>
                  <a:lnTo>
                    <a:pt x="1398" y="226"/>
                  </a:lnTo>
                  <a:lnTo>
                    <a:pt x="1449" y="194"/>
                  </a:lnTo>
                  <a:lnTo>
                    <a:pt x="1490" y="172"/>
                  </a:lnTo>
                  <a:lnTo>
                    <a:pt x="1529" y="153"/>
                  </a:lnTo>
                  <a:lnTo>
                    <a:pt x="1598" y="135"/>
                  </a:lnTo>
                  <a:lnTo>
                    <a:pt x="1646" y="120"/>
                  </a:lnTo>
                  <a:lnTo>
                    <a:pt x="1715" y="106"/>
                  </a:lnTo>
                  <a:lnTo>
                    <a:pt x="1770" y="91"/>
                  </a:lnTo>
                  <a:lnTo>
                    <a:pt x="1836" y="84"/>
                  </a:lnTo>
                  <a:lnTo>
                    <a:pt x="2012" y="77"/>
                  </a:lnTo>
                  <a:lnTo>
                    <a:pt x="2010" y="6"/>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68" name="Freeform 61"/>
            <p:cNvSpPr>
              <a:spLocks/>
            </p:cNvSpPr>
            <p:nvPr/>
          </p:nvSpPr>
          <p:spPr bwMode="auto">
            <a:xfrm>
              <a:off x="1949" y="2070"/>
              <a:ext cx="145" cy="56"/>
            </a:xfrm>
            <a:custGeom>
              <a:avLst/>
              <a:gdLst>
                <a:gd name="T0" fmla="*/ 145 w 435"/>
                <a:gd name="T1" fmla="*/ 23 h 169"/>
                <a:gd name="T2" fmla="*/ 145 w 435"/>
                <a:gd name="T3" fmla="*/ 56 h 169"/>
                <a:gd name="T4" fmla="*/ 0 w 435"/>
                <a:gd name="T5" fmla="*/ 30 h 169"/>
                <a:gd name="T6" fmla="*/ 2 w 435"/>
                <a:gd name="T7" fmla="*/ 15 h 169"/>
                <a:gd name="T8" fmla="*/ 12 w 435"/>
                <a:gd name="T9" fmla="*/ 0 h 169"/>
                <a:gd name="T10" fmla="*/ 145 w 435"/>
                <a:gd name="T11" fmla="*/ 23 h 169"/>
                <a:gd name="T12" fmla="*/ 0 60000 65536"/>
                <a:gd name="T13" fmla="*/ 0 60000 65536"/>
                <a:gd name="T14" fmla="*/ 0 60000 65536"/>
                <a:gd name="T15" fmla="*/ 0 60000 65536"/>
                <a:gd name="T16" fmla="*/ 0 60000 65536"/>
                <a:gd name="T17" fmla="*/ 0 60000 65536"/>
                <a:gd name="T18" fmla="*/ 0 w 435"/>
                <a:gd name="T19" fmla="*/ 0 h 169"/>
                <a:gd name="T20" fmla="*/ 435 w 43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435" h="169">
                  <a:moveTo>
                    <a:pt x="435" y="70"/>
                  </a:moveTo>
                  <a:lnTo>
                    <a:pt x="435" y="169"/>
                  </a:lnTo>
                  <a:lnTo>
                    <a:pt x="0" y="92"/>
                  </a:lnTo>
                  <a:lnTo>
                    <a:pt x="7" y="46"/>
                  </a:lnTo>
                  <a:lnTo>
                    <a:pt x="37" y="0"/>
                  </a:lnTo>
                  <a:lnTo>
                    <a:pt x="435" y="7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70" name="Freeform 62"/>
            <p:cNvSpPr>
              <a:spLocks/>
            </p:cNvSpPr>
            <p:nvPr/>
          </p:nvSpPr>
          <p:spPr bwMode="auto">
            <a:xfrm>
              <a:off x="1654" y="2026"/>
              <a:ext cx="139" cy="55"/>
            </a:xfrm>
            <a:custGeom>
              <a:avLst/>
              <a:gdLst>
                <a:gd name="T0" fmla="*/ 0 w 419"/>
                <a:gd name="T1" fmla="*/ 0 h 164"/>
                <a:gd name="T2" fmla="*/ 0 w 419"/>
                <a:gd name="T3" fmla="*/ 31 h 164"/>
                <a:gd name="T4" fmla="*/ 139 w 419"/>
                <a:gd name="T5" fmla="*/ 55 h 164"/>
                <a:gd name="T6" fmla="*/ 139 w 419"/>
                <a:gd name="T7" fmla="*/ 16 h 164"/>
                <a:gd name="T8" fmla="*/ 0 w 419"/>
                <a:gd name="T9" fmla="*/ 0 h 164"/>
                <a:gd name="T10" fmla="*/ 0 60000 65536"/>
                <a:gd name="T11" fmla="*/ 0 60000 65536"/>
                <a:gd name="T12" fmla="*/ 0 60000 65536"/>
                <a:gd name="T13" fmla="*/ 0 60000 65536"/>
                <a:gd name="T14" fmla="*/ 0 60000 65536"/>
                <a:gd name="T15" fmla="*/ 0 w 419"/>
                <a:gd name="T16" fmla="*/ 0 h 164"/>
                <a:gd name="T17" fmla="*/ 419 w 419"/>
                <a:gd name="T18" fmla="*/ 164 h 164"/>
              </a:gdLst>
              <a:ahLst/>
              <a:cxnLst>
                <a:cxn ang="T10">
                  <a:pos x="T0" y="T1"/>
                </a:cxn>
                <a:cxn ang="T11">
                  <a:pos x="T2" y="T3"/>
                </a:cxn>
                <a:cxn ang="T12">
                  <a:pos x="T4" y="T5"/>
                </a:cxn>
                <a:cxn ang="T13">
                  <a:pos x="T6" y="T7"/>
                </a:cxn>
                <a:cxn ang="T14">
                  <a:pos x="T8" y="T9"/>
                </a:cxn>
              </a:cxnLst>
              <a:rect l="T15" t="T16" r="T17" b="T18"/>
              <a:pathLst>
                <a:path w="419" h="164">
                  <a:moveTo>
                    <a:pt x="0" y="0"/>
                  </a:moveTo>
                  <a:lnTo>
                    <a:pt x="1" y="93"/>
                  </a:lnTo>
                  <a:lnTo>
                    <a:pt x="419" y="164"/>
                  </a:lnTo>
                  <a:lnTo>
                    <a:pt x="419" y="48"/>
                  </a:lnTo>
                  <a:lnTo>
                    <a:pt x="0" y="0"/>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sp>
          <p:nvSpPr>
            <p:cNvPr id="71" name="Freeform 63"/>
            <p:cNvSpPr>
              <a:spLocks/>
            </p:cNvSpPr>
            <p:nvPr/>
          </p:nvSpPr>
          <p:spPr bwMode="auto">
            <a:xfrm>
              <a:off x="1653" y="1849"/>
              <a:ext cx="671" cy="348"/>
            </a:xfrm>
            <a:custGeom>
              <a:avLst/>
              <a:gdLst>
                <a:gd name="T0" fmla="*/ 634 w 2011"/>
                <a:gd name="T1" fmla="*/ 0 h 1044"/>
                <a:gd name="T2" fmla="*/ 594 w 2011"/>
                <a:gd name="T3" fmla="*/ 0 h 1044"/>
                <a:gd name="T4" fmla="*/ 552 w 2011"/>
                <a:gd name="T5" fmla="*/ 2 h 1044"/>
                <a:gd name="T6" fmla="*/ 513 w 2011"/>
                <a:gd name="T7" fmla="*/ 9 h 1044"/>
                <a:gd name="T8" fmla="*/ 468 w 2011"/>
                <a:gd name="T9" fmla="*/ 19 h 1044"/>
                <a:gd name="T10" fmla="*/ 426 w 2011"/>
                <a:gd name="T11" fmla="*/ 33 h 1044"/>
                <a:gd name="T12" fmla="*/ 380 w 2011"/>
                <a:gd name="T13" fmla="*/ 52 h 1044"/>
                <a:gd name="T14" fmla="*/ 340 w 2011"/>
                <a:gd name="T15" fmla="*/ 72 h 1044"/>
                <a:gd name="T16" fmla="*/ 302 w 2011"/>
                <a:gd name="T17" fmla="*/ 92 h 1044"/>
                <a:gd name="T18" fmla="*/ 263 w 2011"/>
                <a:gd name="T19" fmla="*/ 115 h 1044"/>
                <a:gd name="T20" fmla="*/ 226 w 2011"/>
                <a:gd name="T21" fmla="*/ 140 h 1044"/>
                <a:gd name="T22" fmla="*/ 190 w 2011"/>
                <a:gd name="T23" fmla="*/ 170 h 1044"/>
                <a:gd name="T24" fmla="*/ 161 w 2011"/>
                <a:gd name="T25" fmla="*/ 200 h 1044"/>
                <a:gd name="T26" fmla="*/ 142 w 2011"/>
                <a:gd name="T27" fmla="*/ 226 h 1044"/>
                <a:gd name="T28" fmla="*/ 22 w 2011"/>
                <a:gd name="T29" fmla="*/ 217 h 1044"/>
                <a:gd name="T30" fmla="*/ 60 w 2011"/>
                <a:gd name="T31" fmla="*/ 235 h 1044"/>
                <a:gd name="T32" fmla="*/ 89 w 2011"/>
                <a:gd name="T33" fmla="*/ 253 h 1044"/>
                <a:gd name="T34" fmla="*/ 113 w 2011"/>
                <a:gd name="T35" fmla="*/ 269 h 1044"/>
                <a:gd name="T36" fmla="*/ 138 w 2011"/>
                <a:gd name="T37" fmla="*/ 287 h 1044"/>
                <a:gd name="T38" fmla="*/ 166 w 2011"/>
                <a:gd name="T39" fmla="*/ 311 h 1044"/>
                <a:gd name="T40" fmla="*/ 191 w 2011"/>
                <a:gd name="T41" fmla="*/ 337 h 1044"/>
                <a:gd name="T42" fmla="*/ 212 w 2011"/>
                <a:gd name="T43" fmla="*/ 344 h 1044"/>
                <a:gd name="T44" fmla="*/ 235 w 2011"/>
                <a:gd name="T45" fmla="*/ 332 h 1044"/>
                <a:gd name="T46" fmla="*/ 263 w 2011"/>
                <a:gd name="T47" fmla="*/ 320 h 1044"/>
                <a:gd name="T48" fmla="*/ 289 w 2011"/>
                <a:gd name="T49" fmla="*/ 312 h 1044"/>
                <a:gd name="T50" fmla="*/ 318 w 2011"/>
                <a:gd name="T51" fmla="*/ 304 h 1044"/>
                <a:gd name="T52" fmla="*/ 348 w 2011"/>
                <a:gd name="T53" fmla="*/ 296 h 1044"/>
                <a:gd name="T54" fmla="*/ 377 w 2011"/>
                <a:gd name="T55" fmla="*/ 289 h 1044"/>
                <a:gd name="T56" fmla="*/ 405 w 2011"/>
                <a:gd name="T57" fmla="*/ 283 h 1044"/>
                <a:gd name="T58" fmla="*/ 441 w 2011"/>
                <a:gd name="T59" fmla="*/ 277 h 1044"/>
                <a:gd name="T60" fmla="*/ 305 w 2011"/>
                <a:gd name="T61" fmla="*/ 230 h 1044"/>
                <a:gd name="T62" fmla="*/ 338 w 2011"/>
                <a:gd name="T63" fmla="*/ 187 h 1044"/>
                <a:gd name="T64" fmla="*/ 362 w 2011"/>
                <a:gd name="T65" fmla="*/ 161 h 1044"/>
                <a:gd name="T66" fmla="*/ 397 w 2011"/>
                <a:gd name="T67" fmla="*/ 127 h 1044"/>
                <a:gd name="T68" fmla="*/ 428 w 2011"/>
                <a:gd name="T69" fmla="*/ 100 h 1044"/>
                <a:gd name="T70" fmla="*/ 452 w 2011"/>
                <a:gd name="T71" fmla="*/ 80 h 1044"/>
                <a:gd name="T72" fmla="*/ 483 w 2011"/>
                <a:gd name="T73" fmla="*/ 59 h 1044"/>
                <a:gd name="T74" fmla="*/ 515 w 2011"/>
                <a:gd name="T75" fmla="*/ 43 h 1044"/>
                <a:gd name="T76" fmla="*/ 552 w 2011"/>
                <a:gd name="T77" fmla="*/ 29 h 1044"/>
                <a:gd name="T78" fmla="*/ 592 w 2011"/>
                <a:gd name="T79" fmla="*/ 19 h 1044"/>
                <a:gd name="T80" fmla="*/ 636 w 2011"/>
                <a:gd name="T81" fmla="*/ 9 h 10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1"/>
                <a:gd name="T124" fmla="*/ 0 h 1044"/>
                <a:gd name="T125" fmla="*/ 2011 w 2011"/>
                <a:gd name="T126" fmla="*/ 1044 h 10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1" h="1044">
                  <a:moveTo>
                    <a:pt x="2011" y="7"/>
                  </a:moveTo>
                  <a:lnTo>
                    <a:pt x="1899" y="0"/>
                  </a:lnTo>
                  <a:lnTo>
                    <a:pt x="1845" y="0"/>
                  </a:lnTo>
                  <a:lnTo>
                    <a:pt x="1779" y="0"/>
                  </a:lnTo>
                  <a:lnTo>
                    <a:pt x="1717" y="4"/>
                  </a:lnTo>
                  <a:lnTo>
                    <a:pt x="1654" y="7"/>
                  </a:lnTo>
                  <a:lnTo>
                    <a:pt x="1593" y="15"/>
                  </a:lnTo>
                  <a:lnTo>
                    <a:pt x="1538" y="26"/>
                  </a:lnTo>
                  <a:lnTo>
                    <a:pt x="1477" y="38"/>
                  </a:lnTo>
                  <a:lnTo>
                    <a:pt x="1404" y="56"/>
                  </a:lnTo>
                  <a:lnTo>
                    <a:pt x="1338" y="79"/>
                  </a:lnTo>
                  <a:lnTo>
                    <a:pt x="1276" y="99"/>
                  </a:lnTo>
                  <a:lnTo>
                    <a:pt x="1206" y="126"/>
                  </a:lnTo>
                  <a:lnTo>
                    <a:pt x="1140" y="155"/>
                  </a:lnTo>
                  <a:lnTo>
                    <a:pt x="1074" y="186"/>
                  </a:lnTo>
                  <a:lnTo>
                    <a:pt x="1019" y="216"/>
                  </a:lnTo>
                  <a:lnTo>
                    <a:pt x="957" y="247"/>
                  </a:lnTo>
                  <a:lnTo>
                    <a:pt x="904" y="276"/>
                  </a:lnTo>
                  <a:lnTo>
                    <a:pt x="845" y="310"/>
                  </a:lnTo>
                  <a:lnTo>
                    <a:pt x="787" y="344"/>
                  </a:lnTo>
                  <a:lnTo>
                    <a:pt x="728" y="387"/>
                  </a:lnTo>
                  <a:lnTo>
                    <a:pt x="677" y="421"/>
                  </a:lnTo>
                  <a:lnTo>
                    <a:pt x="622" y="468"/>
                  </a:lnTo>
                  <a:lnTo>
                    <a:pt x="570" y="509"/>
                  </a:lnTo>
                  <a:lnTo>
                    <a:pt x="523" y="552"/>
                  </a:lnTo>
                  <a:lnTo>
                    <a:pt x="484" y="599"/>
                  </a:lnTo>
                  <a:lnTo>
                    <a:pt x="451" y="636"/>
                  </a:lnTo>
                  <a:lnTo>
                    <a:pt x="425" y="679"/>
                  </a:lnTo>
                  <a:lnTo>
                    <a:pt x="0" y="623"/>
                  </a:lnTo>
                  <a:lnTo>
                    <a:pt x="67" y="652"/>
                  </a:lnTo>
                  <a:lnTo>
                    <a:pt x="118" y="679"/>
                  </a:lnTo>
                  <a:lnTo>
                    <a:pt x="180" y="706"/>
                  </a:lnTo>
                  <a:lnTo>
                    <a:pt x="226" y="733"/>
                  </a:lnTo>
                  <a:lnTo>
                    <a:pt x="267" y="759"/>
                  </a:lnTo>
                  <a:lnTo>
                    <a:pt x="304" y="778"/>
                  </a:lnTo>
                  <a:lnTo>
                    <a:pt x="339" y="806"/>
                  </a:lnTo>
                  <a:lnTo>
                    <a:pt x="375" y="832"/>
                  </a:lnTo>
                  <a:lnTo>
                    <a:pt x="413" y="861"/>
                  </a:lnTo>
                  <a:lnTo>
                    <a:pt x="454" y="898"/>
                  </a:lnTo>
                  <a:lnTo>
                    <a:pt x="498" y="934"/>
                  </a:lnTo>
                  <a:lnTo>
                    <a:pt x="534" y="970"/>
                  </a:lnTo>
                  <a:lnTo>
                    <a:pt x="573" y="1010"/>
                  </a:lnTo>
                  <a:lnTo>
                    <a:pt x="603" y="1044"/>
                  </a:lnTo>
                  <a:lnTo>
                    <a:pt x="636" y="1032"/>
                  </a:lnTo>
                  <a:lnTo>
                    <a:pt x="669" y="1013"/>
                  </a:lnTo>
                  <a:lnTo>
                    <a:pt x="705" y="997"/>
                  </a:lnTo>
                  <a:lnTo>
                    <a:pt x="746" y="978"/>
                  </a:lnTo>
                  <a:lnTo>
                    <a:pt x="789" y="960"/>
                  </a:lnTo>
                  <a:lnTo>
                    <a:pt x="828" y="947"/>
                  </a:lnTo>
                  <a:lnTo>
                    <a:pt x="866" y="937"/>
                  </a:lnTo>
                  <a:lnTo>
                    <a:pt x="909" y="922"/>
                  </a:lnTo>
                  <a:lnTo>
                    <a:pt x="954" y="911"/>
                  </a:lnTo>
                  <a:lnTo>
                    <a:pt x="1001" y="898"/>
                  </a:lnTo>
                  <a:lnTo>
                    <a:pt x="1043" y="887"/>
                  </a:lnTo>
                  <a:lnTo>
                    <a:pt x="1085" y="876"/>
                  </a:lnTo>
                  <a:lnTo>
                    <a:pt x="1130" y="867"/>
                  </a:lnTo>
                  <a:lnTo>
                    <a:pt x="1173" y="857"/>
                  </a:lnTo>
                  <a:lnTo>
                    <a:pt x="1213" y="849"/>
                  </a:lnTo>
                  <a:lnTo>
                    <a:pt x="1261" y="838"/>
                  </a:lnTo>
                  <a:lnTo>
                    <a:pt x="1323" y="831"/>
                  </a:lnTo>
                  <a:lnTo>
                    <a:pt x="886" y="751"/>
                  </a:lnTo>
                  <a:lnTo>
                    <a:pt x="915" y="690"/>
                  </a:lnTo>
                  <a:lnTo>
                    <a:pt x="949" y="645"/>
                  </a:lnTo>
                  <a:lnTo>
                    <a:pt x="1012" y="561"/>
                  </a:lnTo>
                  <a:lnTo>
                    <a:pt x="1048" y="520"/>
                  </a:lnTo>
                  <a:lnTo>
                    <a:pt x="1085" y="483"/>
                  </a:lnTo>
                  <a:lnTo>
                    <a:pt x="1151" y="418"/>
                  </a:lnTo>
                  <a:lnTo>
                    <a:pt x="1191" y="380"/>
                  </a:lnTo>
                  <a:lnTo>
                    <a:pt x="1239" y="334"/>
                  </a:lnTo>
                  <a:lnTo>
                    <a:pt x="1283" y="299"/>
                  </a:lnTo>
                  <a:lnTo>
                    <a:pt x="1320" y="269"/>
                  </a:lnTo>
                  <a:lnTo>
                    <a:pt x="1356" y="239"/>
                  </a:lnTo>
                  <a:lnTo>
                    <a:pt x="1400" y="209"/>
                  </a:lnTo>
                  <a:lnTo>
                    <a:pt x="1448" y="178"/>
                  </a:lnTo>
                  <a:lnTo>
                    <a:pt x="1496" y="155"/>
                  </a:lnTo>
                  <a:lnTo>
                    <a:pt x="1542" y="128"/>
                  </a:lnTo>
                  <a:lnTo>
                    <a:pt x="1601" y="106"/>
                  </a:lnTo>
                  <a:lnTo>
                    <a:pt x="1654" y="88"/>
                  </a:lnTo>
                  <a:lnTo>
                    <a:pt x="1717" y="72"/>
                  </a:lnTo>
                  <a:lnTo>
                    <a:pt x="1775" y="56"/>
                  </a:lnTo>
                  <a:lnTo>
                    <a:pt x="1838" y="42"/>
                  </a:lnTo>
                  <a:lnTo>
                    <a:pt x="1905" y="28"/>
                  </a:lnTo>
                  <a:lnTo>
                    <a:pt x="2011" y="7"/>
                  </a:lnTo>
                  <a:close/>
                </a:path>
              </a:pathLst>
            </a:custGeom>
            <a:solidFill>
              <a:srgbClr val="598E94"/>
            </a:solidFill>
            <a:ln w="9525">
              <a:noFill/>
              <a:round/>
              <a:headEnd/>
              <a:tailEnd/>
            </a:ln>
            <a:effectLst>
              <a:prstShdw prst="shdw17" dist="17961" dir="2700000">
                <a:srgbClr val="355559"/>
              </a:prstShdw>
            </a:effectLst>
          </p:spPr>
          <p:txBody>
            <a:bodyPr/>
            <a:lstStyle/>
            <a:p>
              <a:endParaRPr lang="en-CA"/>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88720" y="274320"/>
            <a:ext cx="7498080" cy="1143000"/>
          </a:xfrm>
        </p:spPr>
        <p:txBody>
          <a:bodyPr>
            <a:noAutofit/>
          </a:bodyPr>
          <a:lstStyle/>
          <a:p>
            <a:r>
              <a:rPr lang="en-CA" sz="3400" dirty="0" smtClean="0">
                <a:latin typeface="Arial"/>
                <a:cs typeface="Arial"/>
              </a:rPr>
              <a:t>Create Space for the QIP </a:t>
            </a:r>
            <a:endParaRPr lang="en-CA" sz="3400" baseline="30000" dirty="0">
              <a:latin typeface="Arial"/>
              <a:cs typeface="Arial"/>
            </a:endParaRPr>
          </a:p>
        </p:txBody>
      </p:sp>
      <p:pic>
        <p:nvPicPr>
          <p:cNvPr id="8" name="Platshållare för innehåll 7" descr="monkey_back.jpg"/>
          <p:cNvPicPr>
            <a:picLocks noGrp="1" noChangeAspect="1"/>
          </p:cNvPicPr>
          <p:nvPr>
            <p:ph sz="half" idx="2"/>
          </p:nvPr>
        </p:nvPicPr>
        <p:blipFill>
          <a:blip r:embed="rId3"/>
          <a:stretch>
            <a:fillRect/>
          </a:stretch>
        </p:blipFill>
        <p:spPr>
          <a:xfrm>
            <a:off x="5468112" y="1295400"/>
            <a:ext cx="3218688" cy="1810512"/>
          </a:xfrm>
        </p:spPr>
      </p:pic>
      <p:pic>
        <p:nvPicPr>
          <p:cNvPr id="7" name="Platshållare för innehåll 6" descr="calendar.jpg"/>
          <p:cNvPicPr>
            <a:picLocks noGrp="1" noChangeAspect="1"/>
          </p:cNvPicPr>
          <p:nvPr>
            <p:ph sz="half" idx="1"/>
          </p:nvPr>
        </p:nvPicPr>
        <p:blipFill>
          <a:blip r:embed="rId4"/>
          <a:stretch>
            <a:fillRect/>
          </a:stretch>
        </p:blipFill>
        <p:spPr>
          <a:xfrm>
            <a:off x="1619250" y="2624137"/>
            <a:ext cx="3289300" cy="2463800"/>
          </a:xfrm>
        </p:spPr>
      </p:pic>
      <p:grpSp>
        <p:nvGrpSpPr>
          <p:cNvPr id="9" name="Grupp 3"/>
          <p:cNvGrpSpPr/>
          <p:nvPr/>
        </p:nvGrpSpPr>
        <p:grpSpPr>
          <a:xfrm>
            <a:off x="8247888" y="261948"/>
            <a:ext cx="685800" cy="485079"/>
            <a:chOff x="1435608" y="2057400"/>
            <a:chExt cx="4609592" cy="4038600"/>
          </a:xfrm>
        </p:grpSpPr>
        <p:sp>
          <p:nvSpPr>
            <p:cNvPr id="10" name="Rektangel 9"/>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11" name="Rectangle 5"/>
            <p:cNvSpPr>
              <a:spLocks noChangeArrowheads="1"/>
            </p:cNvSpPr>
            <p:nvPr/>
          </p:nvSpPr>
          <p:spPr bwMode="auto">
            <a:xfrm>
              <a:off x="1778000" y="2590800"/>
              <a:ext cx="4267200" cy="828675"/>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2" name="Rectangle 26"/>
            <p:cNvSpPr>
              <a:spLocks noChangeArrowheads="1"/>
            </p:cNvSpPr>
            <p:nvPr/>
          </p:nvSpPr>
          <p:spPr bwMode="auto">
            <a:xfrm>
              <a:off x="1778000" y="3640138"/>
              <a:ext cx="4267200" cy="830262"/>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3"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
        <p:nvSpPr>
          <p:cNvPr id="15" name="Platshållare för bildnummer 14"/>
          <p:cNvSpPr>
            <a:spLocks noGrp="1"/>
          </p:cNvSpPr>
          <p:nvPr>
            <p:ph type="sldNum" sz="quarter" idx="12"/>
          </p:nvPr>
        </p:nvSpPr>
        <p:spPr/>
        <p:txBody>
          <a:bodyPr/>
          <a:lstStyle/>
          <a:p>
            <a:fld id="{8AF744F8-991A-664E-8B32-1916B9459861}" type="slidenum">
              <a:rPr lang="sv-SE" smtClean="0"/>
              <a:pPr/>
              <a:t>4</a:t>
            </a:fld>
            <a:endParaRPr lang="sv-SE"/>
          </a:p>
        </p:txBody>
      </p:sp>
      <p:pic>
        <p:nvPicPr>
          <p:cNvPr id="18" name="Bildobjekt 17" descr="monkeys.jpg"/>
          <p:cNvPicPr>
            <a:picLocks noChangeAspect="1"/>
          </p:cNvPicPr>
          <p:nvPr/>
        </p:nvPicPr>
        <p:blipFill>
          <a:blip r:embed="rId5"/>
          <a:stretch>
            <a:fillRect/>
          </a:stretch>
        </p:blipFill>
        <p:spPr>
          <a:xfrm>
            <a:off x="6302248" y="3429000"/>
            <a:ext cx="1896855" cy="2876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CA" sz="3400" dirty="0" smtClean="0">
                <a:latin typeface="Arial"/>
                <a:cs typeface="Arial"/>
              </a:rPr>
              <a:t>Build Problem-Solving Capability</a:t>
            </a:r>
            <a:r>
              <a:rPr lang="en-CA" sz="3400" baseline="30000" dirty="0" smtClean="0">
                <a:latin typeface="Arial"/>
                <a:cs typeface="Arial"/>
              </a:rPr>
              <a:t>*</a:t>
            </a:r>
            <a:endParaRPr lang="en-CA" sz="3400" baseline="30000" dirty="0">
              <a:latin typeface="Arial"/>
              <a:cs typeface="Arial"/>
            </a:endParaRPr>
          </a:p>
        </p:txBody>
      </p:sp>
      <p:pic>
        <p:nvPicPr>
          <p:cNvPr id="21" name="Platshållare för innehåll 20" descr="directing.jpg"/>
          <p:cNvPicPr>
            <a:picLocks noGrp="1" noChangeAspect="1"/>
          </p:cNvPicPr>
          <p:nvPr>
            <p:ph sz="half" idx="1"/>
          </p:nvPr>
        </p:nvPicPr>
        <p:blipFill>
          <a:blip r:embed="rId3"/>
          <a:stretch>
            <a:fillRect/>
          </a:stretch>
        </p:blipFill>
        <p:spPr>
          <a:xfrm>
            <a:off x="1835150" y="2427287"/>
            <a:ext cx="2857500" cy="2857500"/>
          </a:xfrm>
        </p:spPr>
      </p:pic>
      <p:pic>
        <p:nvPicPr>
          <p:cNvPr id="22" name="Platshållare för innehåll 21" descr="humble_inquiry.jpg"/>
          <p:cNvPicPr>
            <a:picLocks noGrp="1" noChangeAspect="1"/>
          </p:cNvPicPr>
          <p:nvPr>
            <p:ph sz="half" idx="2"/>
          </p:nvPr>
        </p:nvPicPr>
        <p:blipFill>
          <a:blip r:embed="rId4"/>
          <a:stretch>
            <a:fillRect/>
          </a:stretch>
        </p:blipFill>
        <p:spPr>
          <a:xfrm>
            <a:off x="5353050" y="2693987"/>
            <a:ext cx="3505200" cy="2324100"/>
          </a:xfrm>
        </p:spPr>
      </p:pic>
      <p:sp>
        <p:nvSpPr>
          <p:cNvPr id="13" name="Platshållare för bildnummer 12"/>
          <p:cNvSpPr>
            <a:spLocks noGrp="1"/>
          </p:cNvSpPr>
          <p:nvPr>
            <p:ph type="sldNum" sz="quarter" idx="12"/>
          </p:nvPr>
        </p:nvSpPr>
        <p:spPr/>
        <p:txBody>
          <a:bodyPr/>
          <a:lstStyle/>
          <a:p>
            <a:fld id="{8AF744F8-991A-664E-8B32-1916B9459861}" type="slidenum">
              <a:rPr lang="sv-SE" smtClean="0"/>
              <a:pPr/>
              <a:t>5</a:t>
            </a:fld>
            <a:endParaRPr lang="sv-SE"/>
          </a:p>
        </p:txBody>
      </p:sp>
      <p:sp>
        <p:nvSpPr>
          <p:cNvPr id="4" name="textruta 3"/>
          <p:cNvSpPr txBox="1"/>
          <p:nvPr/>
        </p:nvSpPr>
        <p:spPr>
          <a:xfrm>
            <a:off x="1435608" y="6400800"/>
            <a:ext cx="6336792" cy="369332"/>
          </a:xfrm>
          <a:prstGeom prst="rect">
            <a:avLst/>
          </a:prstGeom>
          <a:noFill/>
        </p:spPr>
        <p:txBody>
          <a:bodyPr wrap="square" rtlCol="0">
            <a:spAutoFit/>
          </a:bodyPr>
          <a:lstStyle/>
          <a:p>
            <a:r>
              <a:rPr lang="en-CA" sz="900" i="1" dirty="0" smtClean="0">
                <a:latin typeface="Arial"/>
                <a:cs typeface="Arial"/>
              </a:rPr>
              <a:t>*Source: David </a:t>
            </a:r>
            <a:r>
              <a:rPr lang="en-CA" sz="900" i="1" dirty="0" err="1" smtClean="0">
                <a:latin typeface="Arial"/>
                <a:cs typeface="Arial"/>
              </a:rPr>
              <a:t>Verble</a:t>
            </a:r>
            <a:r>
              <a:rPr lang="en-CA" sz="900" i="1" dirty="0" smtClean="0">
                <a:latin typeface="Arial"/>
                <a:cs typeface="Arial"/>
              </a:rPr>
              <a:t>, LEI, May, 2014 “The Two Basic Forms of Coaching for Lean”</a:t>
            </a:r>
          </a:p>
          <a:p>
            <a:r>
              <a:rPr lang="en-CA" sz="900" i="1" dirty="0" smtClean="0">
                <a:latin typeface="Arial"/>
                <a:cs typeface="Arial"/>
              </a:rPr>
              <a:t>Humble Inquiry: Asking instead of Telling</a:t>
            </a:r>
            <a:endParaRPr lang="en-CA" sz="900" i="1" dirty="0">
              <a:latin typeface="Arial"/>
              <a:cs typeface="Arial"/>
            </a:endParaRPr>
          </a:p>
        </p:txBody>
      </p:sp>
      <p:grpSp>
        <p:nvGrpSpPr>
          <p:cNvPr id="7" name="Grupp 3"/>
          <p:cNvGrpSpPr/>
          <p:nvPr/>
        </p:nvGrpSpPr>
        <p:grpSpPr>
          <a:xfrm>
            <a:off x="8247888" y="261948"/>
            <a:ext cx="685800" cy="485079"/>
            <a:chOff x="1435608" y="2057400"/>
            <a:chExt cx="4609592" cy="4038600"/>
          </a:xfrm>
        </p:grpSpPr>
        <p:sp>
          <p:nvSpPr>
            <p:cNvPr id="8" name="Rektangel 7"/>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9" name="Rectangle 5"/>
            <p:cNvSpPr>
              <a:spLocks noChangeArrowheads="1"/>
            </p:cNvSpPr>
            <p:nvPr/>
          </p:nvSpPr>
          <p:spPr bwMode="auto">
            <a:xfrm>
              <a:off x="1778000" y="2590800"/>
              <a:ext cx="4267200" cy="828675"/>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0" name="Rectangle 26"/>
            <p:cNvSpPr>
              <a:spLocks noChangeArrowheads="1"/>
            </p:cNvSpPr>
            <p:nvPr/>
          </p:nvSpPr>
          <p:spPr bwMode="auto">
            <a:xfrm>
              <a:off x="1778000" y="3640138"/>
              <a:ext cx="4267200" cy="830262"/>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1"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1035" descr="Toppen"/>
          <p:cNvPicPr>
            <a:picLocks noChangeAspect="1" noChangeArrowheads="1"/>
          </p:cNvPicPr>
          <p:nvPr/>
        </p:nvPicPr>
        <p:blipFill>
          <a:blip r:embed="rId4"/>
          <a:srcRect/>
          <a:stretch>
            <a:fillRect/>
          </a:stretch>
        </p:blipFill>
        <p:spPr bwMode="auto">
          <a:xfrm>
            <a:off x="-931985" y="-695325"/>
            <a:ext cx="11007969" cy="82486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435608" y="2590800"/>
            <a:ext cx="7498080" cy="1143000"/>
          </a:xfrm>
        </p:spPr>
        <p:txBody>
          <a:bodyPr>
            <a:noAutofit/>
          </a:bodyPr>
          <a:lstStyle/>
          <a:p>
            <a:r>
              <a:rPr lang="en-CA" sz="3400" dirty="0" smtClean="0">
                <a:latin typeface="Arial"/>
                <a:cs typeface="Arial"/>
              </a:rPr>
              <a:t>“… an Obsession for Measuring Everything, then following the Lead of the Evidence”</a:t>
            </a:r>
            <a:r>
              <a:rPr lang="en-CA" sz="3400" baseline="30000" dirty="0" smtClean="0">
                <a:latin typeface="Arial"/>
                <a:cs typeface="Arial"/>
              </a:rPr>
              <a:t>*</a:t>
            </a:r>
            <a:endParaRPr lang="en-CA" sz="3400" baseline="30000" dirty="0">
              <a:latin typeface="Arial"/>
              <a:cs typeface="Arial"/>
            </a:endParaRPr>
          </a:p>
        </p:txBody>
      </p:sp>
      <p:sp>
        <p:nvSpPr>
          <p:cNvPr id="4" name="textruta 3"/>
          <p:cNvSpPr txBox="1"/>
          <p:nvPr/>
        </p:nvSpPr>
        <p:spPr>
          <a:xfrm>
            <a:off x="1435608" y="6400800"/>
            <a:ext cx="6336792" cy="369332"/>
          </a:xfrm>
          <a:prstGeom prst="rect">
            <a:avLst/>
          </a:prstGeom>
          <a:noFill/>
        </p:spPr>
        <p:txBody>
          <a:bodyPr wrap="square" rtlCol="0">
            <a:spAutoFit/>
          </a:bodyPr>
          <a:lstStyle/>
          <a:p>
            <a:r>
              <a:rPr lang="en-CA" sz="900" i="1" dirty="0" smtClean="0">
                <a:latin typeface="Arial"/>
                <a:cs typeface="Arial"/>
              </a:rPr>
              <a:t>*Source: The Globe and Mail, Interview with incoming Deputy Health Minister, </a:t>
            </a:r>
            <a:r>
              <a:rPr lang="en-CA" sz="900" i="1" dirty="0" err="1" smtClean="0">
                <a:latin typeface="Arial"/>
                <a:cs typeface="Arial"/>
              </a:rPr>
              <a:t>Dr.Robert</a:t>
            </a:r>
            <a:r>
              <a:rPr lang="en-CA" sz="900" i="1" dirty="0" smtClean="0">
                <a:latin typeface="Arial"/>
                <a:cs typeface="Arial"/>
              </a:rPr>
              <a:t> Bell, May 2014 (Incoming Deputy Health Minister vows to do more with Current Ontario Budget)</a:t>
            </a:r>
            <a:endParaRPr lang="en-CA" sz="900" i="1" dirty="0">
              <a:latin typeface="Arial"/>
              <a:cs typeface="Arial"/>
            </a:endParaRPr>
          </a:p>
        </p:txBody>
      </p:sp>
      <p:sp>
        <p:nvSpPr>
          <p:cNvPr id="6" name="Platshållare för bildnummer 5"/>
          <p:cNvSpPr>
            <a:spLocks noGrp="1"/>
          </p:cNvSpPr>
          <p:nvPr>
            <p:ph type="sldNum" sz="quarter" idx="12"/>
          </p:nvPr>
        </p:nvSpPr>
        <p:spPr/>
        <p:txBody>
          <a:bodyPr/>
          <a:lstStyle/>
          <a:p>
            <a:fld id="{8AF744F8-991A-664E-8B32-1916B9459861}" type="slidenum">
              <a:rPr lang="sv-SE" smtClean="0"/>
              <a:pPr/>
              <a:t>7</a:t>
            </a:fld>
            <a:endParaRPr lang="sv-SE"/>
          </a:p>
        </p:txBody>
      </p:sp>
      <p:grpSp>
        <p:nvGrpSpPr>
          <p:cNvPr id="7" name="Grupp 3"/>
          <p:cNvGrpSpPr/>
          <p:nvPr/>
        </p:nvGrpSpPr>
        <p:grpSpPr>
          <a:xfrm>
            <a:off x="8247888" y="261948"/>
            <a:ext cx="685800" cy="485079"/>
            <a:chOff x="1435608" y="2057400"/>
            <a:chExt cx="4609592" cy="4038600"/>
          </a:xfrm>
        </p:grpSpPr>
        <p:sp>
          <p:nvSpPr>
            <p:cNvPr id="8" name="Rektangel 7"/>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9"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0" name="Rectangle 26"/>
            <p:cNvSpPr>
              <a:spLocks noChangeArrowheads="1"/>
            </p:cNvSpPr>
            <p:nvPr/>
          </p:nvSpPr>
          <p:spPr bwMode="auto">
            <a:xfrm>
              <a:off x="1778000" y="3640138"/>
              <a:ext cx="4267200" cy="830262"/>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1"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latshållare för innehåll 5" descr="current_state_process.jpg"/>
          <p:cNvPicPr>
            <a:picLocks noGrp="1" noChangeAspect="1"/>
          </p:cNvPicPr>
          <p:nvPr>
            <p:ph sz="half" idx="1"/>
          </p:nvPr>
        </p:nvPicPr>
        <p:blipFill>
          <a:blip r:embed="rId3"/>
          <a:stretch>
            <a:fillRect/>
          </a:stretch>
        </p:blipFill>
        <p:spPr>
          <a:xfrm>
            <a:off x="1435100" y="1912155"/>
            <a:ext cx="3657600" cy="2736045"/>
          </a:xfrm>
        </p:spPr>
      </p:pic>
      <p:pic>
        <p:nvPicPr>
          <p:cNvPr id="8" name="Platshållare för innehåll 7" descr="current_state_II.jpg"/>
          <p:cNvPicPr>
            <a:picLocks noGrp="1" noChangeAspect="1"/>
          </p:cNvPicPr>
          <p:nvPr>
            <p:ph sz="half" idx="2"/>
          </p:nvPr>
        </p:nvPicPr>
        <p:blipFill>
          <a:blip r:embed="rId4"/>
          <a:stretch>
            <a:fillRect/>
          </a:stretch>
        </p:blipFill>
        <p:spPr>
          <a:xfrm>
            <a:off x="5276850" y="1912155"/>
            <a:ext cx="3657600" cy="2736045"/>
          </a:xfrm>
        </p:spPr>
      </p:pic>
      <p:sp>
        <p:nvSpPr>
          <p:cNvPr id="23" name="Platshållare för bildnummer 22"/>
          <p:cNvSpPr>
            <a:spLocks noGrp="1"/>
          </p:cNvSpPr>
          <p:nvPr>
            <p:ph type="sldNum" sz="quarter" idx="12"/>
          </p:nvPr>
        </p:nvSpPr>
        <p:spPr/>
        <p:txBody>
          <a:bodyPr/>
          <a:lstStyle/>
          <a:p>
            <a:fld id="{8AF744F8-991A-664E-8B32-1916B9459861}" type="slidenum">
              <a:rPr lang="sv-SE" smtClean="0"/>
              <a:pPr/>
              <a:t>8</a:t>
            </a:fld>
            <a:endParaRPr lang="sv-SE"/>
          </a:p>
        </p:txBody>
      </p:sp>
      <p:grpSp>
        <p:nvGrpSpPr>
          <p:cNvPr id="51" name="Grupp 3"/>
          <p:cNvGrpSpPr/>
          <p:nvPr/>
        </p:nvGrpSpPr>
        <p:grpSpPr>
          <a:xfrm>
            <a:off x="8247888" y="261948"/>
            <a:ext cx="685800" cy="485079"/>
            <a:chOff x="1435608" y="2057400"/>
            <a:chExt cx="4609592" cy="4038600"/>
          </a:xfrm>
        </p:grpSpPr>
        <p:sp>
          <p:nvSpPr>
            <p:cNvPr id="52" name="Rektangel 51"/>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53"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54" name="Rectangle 26"/>
            <p:cNvSpPr>
              <a:spLocks noChangeArrowheads="1"/>
            </p:cNvSpPr>
            <p:nvPr/>
          </p:nvSpPr>
          <p:spPr bwMode="auto">
            <a:xfrm>
              <a:off x="1778000" y="3640138"/>
              <a:ext cx="4267200" cy="830262"/>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55"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objekt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9550" y="1066800"/>
            <a:ext cx="8724900" cy="2489200"/>
          </a:xfrm>
          <a:prstGeom prst="rect">
            <a:avLst/>
          </a:prstGeom>
        </p:spPr>
      </p:pic>
      <p:pic>
        <p:nvPicPr>
          <p:cNvPr id="5" name="Bildobjekt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758950" y="3886200"/>
            <a:ext cx="5626100" cy="2489200"/>
          </a:xfrm>
          <a:prstGeom prst="rect">
            <a:avLst/>
          </a:prstGeom>
        </p:spPr>
      </p:pic>
      <p:sp>
        <p:nvSpPr>
          <p:cNvPr id="7" name="Platshållare för bildnummer 6"/>
          <p:cNvSpPr>
            <a:spLocks noGrp="1"/>
          </p:cNvSpPr>
          <p:nvPr>
            <p:ph type="sldNum" sz="quarter" idx="12"/>
          </p:nvPr>
        </p:nvSpPr>
        <p:spPr/>
        <p:txBody>
          <a:bodyPr/>
          <a:lstStyle/>
          <a:p>
            <a:fld id="{8AF744F8-991A-664E-8B32-1916B9459861}" type="slidenum">
              <a:rPr lang="sv-SE" smtClean="0"/>
              <a:pPr/>
              <a:t>9</a:t>
            </a:fld>
            <a:endParaRPr lang="sv-SE"/>
          </a:p>
        </p:txBody>
      </p:sp>
      <p:grpSp>
        <p:nvGrpSpPr>
          <p:cNvPr id="6" name="Grupp 3"/>
          <p:cNvGrpSpPr/>
          <p:nvPr/>
        </p:nvGrpSpPr>
        <p:grpSpPr>
          <a:xfrm>
            <a:off x="8247888" y="261948"/>
            <a:ext cx="685800" cy="485079"/>
            <a:chOff x="1435608" y="2057400"/>
            <a:chExt cx="4609592" cy="4038600"/>
          </a:xfrm>
        </p:grpSpPr>
        <p:sp>
          <p:nvSpPr>
            <p:cNvPr id="8" name="Rektangel 7"/>
            <p:cNvSpPr/>
            <p:nvPr/>
          </p:nvSpPr>
          <p:spPr>
            <a:xfrm>
              <a:off x="1435608" y="2057400"/>
              <a:ext cx="1231392"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a:cs typeface="Arial"/>
              </a:endParaRPr>
            </a:p>
          </p:txBody>
        </p:sp>
        <p:sp>
          <p:nvSpPr>
            <p:cNvPr id="9" name="Rectangle 5"/>
            <p:cNvSpPr>
              <a:spLocks noChangeArrowheads="1"/>
            </p:cNvSpPr>
            <p:nvPr/>
          </p:nvSpPr>
          <p:spPr bwMode="auto">
            <a:xfrm>
              <a:off x="1778000" y="2590800"/>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defRPr/>
              </a:pPr>
              <a:r>
                <a:rPr lang="en-CA" sz="1400" smtClean="0">
                  <a:latin typeface="Arial"/>
                  <a:cs typeface="Arial"/>
                </a:rPr>
                <a:t>’</a:t>
              </a:r>
              <a:endParaRPr lang="en-CA" sz="1400">
                <a:latin typeface="Arial"/>
                <a:cs typeface="Arial"/>
              </a:endParaRPr>
            </a:p>
          </p:txBody>
        </p:sp>
        <p:sp>
          <p:nvSpPr>
            <p:cNvPr id="10" name="Rectangle 26"/>
            <p:cNvSpPr>
              <a:spLocks noChangeArrowheads="1"/>
            </p:cNvSpPr>
            <p:nvPr/>
          </p:nvSpPr>
          <p:spPr bwMode="auto">
            <a:xfrm>
              <a:off x="1778000" y="3640138"/>
              <a:ext cx="4267200" cy="830262"/>
            </a:xfrm>
            <a:prstGeom prst="rect">
              <a:avLst/>
            </a:prstGeom>
            <a:solidFill>
              <a:schemeClr val="bg1">
                <a:lumMod val="85000"/>
              </a:schemeClr>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sp>
          <p:nvSpPr>
            <p:cNvPr id="11" name="Rectangle 27"/>
            <p:cNvSpPr>
              <a:spLocks noChangeArrowheads="1"/>
            </p:cNvSpPr>
            <p:nvPr/>
          </p:nvSpPr>
          <p:spPr bwMode="auto">
            <a:xfrm>
              <a:off x="1778000" y="4657725"/>
              <a:ext cx="4267200" cy="828675"/>
            </a:xfrm>
            <a:prstGeom prst="rect">
              <a:avLst/>
            </a:prstGeom>
            <a:solidFill>
              <a:schemeClr val="bg1"/>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CA" sz="1400">
                <a:latin typeface="Arial"/>
                <a:cs typeface="Arial"/>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D" val="Bod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ånd">
  <a:themeElements>
    <a:clrScheme name="Solstån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ånd">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ån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Solstånd.thmx</Template>
  <TotalTime>12746</TotalTime>
  <Words>3871</Words>
  <Application>Microsoft Macintosh PowerPoint</Application>
  <PresentationFormat>Bildspel på skärmen (4:3)</PresentationFormat>
  <Paragraphs>272</Paragraphs>
  <Slides>16</Slides>
  <Notes>15</Notes>
  <HiddenSlides>0</HiddenSlides>
  <MMClips>0</MMClips>
  <ScaleCrop>false</ScaleCrop>
  <HeadingPairs>
    <vt:vector size="4" baseType="variant">
      <vt:variant>
        <vt:lpstr>Formgivningsmall</vt:lpstr>
      </vt:variant>
      <vt:variant>
        <vt:i4>1</vt:i4>
      </vt:variant>
      <vt:variant>
        <vt:lpstr>Bildrubriker</vt:lpstr>
      </vt:variant>
      <vt:variant>
        <vt:i4>16</vt:i4>
      </vt:variant>
    </vt:vector>
  </HeadingPairs>
  <TitlesOfParts>
    <vt:vector size="17" baseType="lpstr">
      <vt:lpstr>Solstånd</vt:lpstr>
      <vt:lpstr>E-QIP your Teams and Organizations for Quality Success – Put your QIP to Work</vt:lpstr>
      <vt:lpstr>What can we focus on to get the Homes up to speed so that they can achieve success with both cost and quality?</vt:lpstr>
      <vt:lpstr>Align Strategy, QIP and Improvement Initiatives</vt:lpstr>
      <vt:lpstr>Create Space for the QIP </vt:lpstr>
      <vt:lpstr>Build Problem-Solving Capability*</vt:lpstr>
      <vt:lpstr>Bild 6</vt:lpstr>
      <vt:lpstr>“… an Obsession for Measuring Everything, then following the Lead of the Evidence”*</vt:lpstr>
      <vt:lpstr>Bild 8</vt:lpstr>
      <vt:lpstr>Bild 9</vt:lpstr>
      <vt:lpstr>Choose Metrics Wisely</vt:lpstr>
      <vt:lpstr>Bild 11</vt:lpstr>
      <vt:lpstr>Consolidate Reporting, Communication, and Team Progress under One Roof</vt:lpstr>
      <vt:lpstr>By embracing the QIP, Residents, Staff, Regulators and the Homes will Benefit</vt:lpstr>
      <vt:lpstr>Bild 14</vt:lpstr>
      <vt:lpstr>Reminders</vt:lpstr>
      <vt:lpstr>For more Insight into Making Change Stick, check out my Blog at: </vt:lpstr>
    </vt:vector>
  </TitlesOfParts>
  <Manager/>
  <Company>GLL Consulting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E-QUP your Teams and Organizations for Quality Success</dc:title>
  <dc:subject/>
  <dc:creator>Gen Lukenda-Lund</dc:creator>
  <cp:keywords/>
  <dc:description/>
  <cp:lastModifiedBy>Gen Lukenda-Lund</cp:lastModifiedBy>
  <cp:revision>830</cp:revision>
  <cp:lastPrinted>2014-06-02T15:31:26Z</cp:lastPrinted>
  <dcterms:created xsi:type="dcterms:W3CDTF">2014-06-02T11:41:07Z</dcterms:created>
  <dcterms:modified xsi:type="dcterms:W3CDTF">2014-06-02T15:32:00Z</dcterms:modified>
  <cp:category/>
</cp:coreProperties>
</file>